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1"/>
  </p:notesMasterIdLst>
  <p:sldIdLst>
    <p:sldId id="283" r:id="rId2"/>
    <p:sldId id="258" r:id="rId3"/>
    <p:sldId id="348" r:id="rId4"/>
    <p:sldId id="349" r:id="rId5"/>
    <p:sldId id="350" r:id="rId6"/>
    <p:sldId id="303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  <p:sldId id="370" r:id="rId26"/>
    <p:sldId id="371" r:id="rId27"/>
    <p:sldId id="372" r:id="rId28"/>
    <p:sldId id="373" r:id="rId29"/>
    <p:sldId id="374" r:id="rId30"/>
    <p:sldId id="375" r:id="rId31"/>
    <p:sldId id="376" r:id="rId32"/>
    <p:sldId id="377" r:id="rId33"/>
    <p:sldId id="378" r:id="rId34"/>
    <p:sldId id="380" r:id="rId35"/>
    <p:sldId id="381" r:id="rId36"/>
    <p:sldId id="382" r:id="rId37"/>
    <p:sldId id="383" r:id="rId38"/>
    <p:sldId id="384" r:id="rId39"/>
    <p:sldId id="391" r:id="rId4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99"/>
    <a:srgbClr val="FFC000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akaris Venetis" userId="123cc868b6771a79" providerId="LiveId" clId="{AE553222-AD34-4C71-9F3D-0B32F99315DD}"/>
    <pc:docChg chg="undo custSel addSld delSld modSld sldOrd">
      <pc:chgData name="Kanakaris Venetis" userId="123cc868b6771a79" providerId="LiveId" clId="{AE553222-AD34-4C71-9F3D-0B32F99315DD}" dt="2023-11-22T09:44:38.709" v="2800" actId="1076"/>
      <pc:docMkLst>
        <pc:docMk/>
      </pc:docMkLst>
      <pc:sldChg chg="modSp mod ord">
        <pc:chgData name="Kanakaris Venetis" userId="123cc868b6771a79" providerId="LiveId" clId="{AE553222-AD34-4C71-9F3D-0B32F99315DD}" dt="2023-11-14T15:25:06.952" v="127" actId="1076"/>
        <pc:sldMkLst>
          <pc:docMk/>
          <pc:sldMk cId="0" sldId="258"/>
        </pc:sldMkLst>
        <pc:spChg chg="mod">
          <ac:chgData name="Kanakaris Venetis" userId="123cc868b6771a79" providerId="LiveId" clId="{AE553222-AD34-4C71-9F3D-0B32F99315DD}" dt="2023-11-14T15:25:06.952" v="127" actId="1076"/>
          <ac:spMkLst>
            <pc:docMk/>
            <pc:sldMk cId="0" sldId="258"/>
            <ac:spMk id="2" creationId="{00000000-0000-0000-0000-000000000000}"/>
          </ac:spMkLst>
        </pc:spChg>
      </pc:sldChg>
      <pc:sldChg chg="del">
        <pc:chgData name="Kanakaris Venetis" userId="123cc868b6771a79" providerId="LiveId" clId="{AE553222-AD34-4C71-9F3D-0B32F99315DD}" dt="2023-11-14T15:02:45.901" v="26" actId="47"/>
        <pc:sldMkLst>
          <pc:docMk/>
          <pc:sldMk cId="0" sldId="262"/>
        </pc:sldMkLst>
      </pc:sldChg>
      <pc:sldChg chg="del">
        <pc:chgData name="Kanakaris Venetis" userId="123cc868b6771a79" providerId="LiveId" clId="{AE553222-AD34-4C71-9F3D-0B32F99315DD}" dt="2023-11-14T15:02:42.271" v="12" actId="47"/>
        <pc:sldMkLst>
          <pc:docMk/>
          <pc:sldMk cId="0" sldId="273"/>
        </pc:sldMkLst>
      </pc:sldChg>
      <pc:sldChg chg="modSp mod">
        <pc:chgData name="Kanakaris Venetis" userId="123cc868b6771a79" providerId="LiveId" clId="{AE553222-AD34-4C71-9F3D-0B32F99315DD}" dt="2023-11-15T05:53:46.098" v="2783" actId="20577"/>
        <pc:sldMkLst>
          <pc:docMk/>
          <pc:sldMk cId="0" sldId="283"/>
        </pc:sldMkLst>
        <pc:spChg chg="mod">
          <ac:chgData name="Kanakaris Venetis" userId="123cc868b6771a79" providerId="LiveId" clId="{AE553222-AD34-4C71-9F3D-0B32F99315DD}" dt="2023-11-15T05:53:46.098" v="2783" actId="20577"/>
          <ac:spMkLst>
            <pc:docMk/>
            <pc:sldMk cId="0" sldId="283"/>
            <ac:spMk id="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4:57:10.990" v="1" actId="20577"/>
          <ac:spMkLst>
            <pc:docMk/>
            <pc:sldMk cId="0" sldId="283"/>
            <ac:spMk id="20" creationId="{9842B51F-B19D-466F-9244-663263316762}"/>
          </ac:spMkLst>
        </pc:spChg>
      </pc:sldChg>
      <pc:sldChg chg="del">
        <pc:chgData name="Kanakaris Venetis" userId="123cc868b6771a79" providerId="LiveId" clId="{AE553222-AD34-4C71-9F3D-0B32F99315DD}" dt="2023-11-14T15:02:48.320" v="30" actId="47"/>
        <pc:sldMkLst>
          <pc:docMk/>
          <pc:sldMk cId="0" sldId="288"/>
        </pc:sldMkLst>
      </pc:sldChg>
      <pc:sldChg chg="del">
        <pc:chgData name="Kanakaris Venetis" userId="123cc868b6771a79" providerId="LiveId" clId="{AE553222-AD34-4C71-9F3D-0B32F99315DD}" dt="2023-11-14T15:02:47.216" v="29" actId="47"/>
        <pc:sldMkLst>
          <pc:docMk/>
          <pc:sldMk cId="0" sldId="289"/>
        </pc:sldMkLst>
      </pc:sldChg>
      <pc:sldChg chg="del">
        <pc:chgData name="Kanakaris Venetis" userId="123cc868b6771a79" providerId="LiveId" clId="{AE553222-AD34-4C71-9F3D-0B32F99315DD}" dt="2023-11-14T15:02:46.947" v="28" actId="47"/>
        <pc:sldMkLst>
          <pc:docMk/>
          <pc:sldMk cId="0" sldId="290"/>
        </pc:sldMkLst>
      </pc:sldChg>
      <pc:sldChg chg="del">
        <pc:chgData name="Kanakaris Venetis" userId="123cc868b6771a79" providerId="LiveId" clId="{AE553222-AD34-4C71-9F3D-0B32F99315DD}" dt="2023-11-14T15:02:46.647" v="27" actId="47"/>
        <pc:sldMkLst>
          <pc:docMk/>
          <pc:sldMk cId="0" sldId="291"/>
        </pc:sldMkLst>
      </pc:sldChg>
      <pc:sldChg chg="del">
        <pc:chgData name="Kanakaris Venetis" userId="123cc868b6771a79" providerId="LiveId" clId="{AE553222-AD34-4C71-9F3D-0B32F99315DD}" dt="2023-11-14T15:02:45.321" v="25" actId="47"/>
        <pc:sldMkLst>
          <pc:docMk/>
          <pc:sldMk cId="0" sldId="293"/>
        </pc:sldMkLst>
      </pc:sldChg>
      <pc:sldChg chg="del">
        <pc:chgData name="Kanakaris Venetis" userId="123cc868b6771a79" providerId="LiveId" clId="{AE553222-AD34-4C71-9F3D-0B32F99315DD}" dt="2023-11-14T15:02:44.910" v="23" actId="47"/>
        <pc:sldMkLst>
          <pc:docMk/>
          <pc:sldMk cId="0" sldId="296"/>
        </pc:sldMkLst>
      </pc:sldChg>
      <pc:sldChg chg="addSp delSp modSp add del mod">
        <pc:chgData name="Kanakaris Venetis" userId="123cc868b6771a79" providerId="LiveId" clId="{AE553222-AD34-4C71-9F3D-0B32F99315DD}" dt="2023-11-14T18:56:29.950" v="602" actId="1076"/>
        <pc:sldMkLst>
          <pc:docMk/>
          <pc:sldMk cId="3672797767" sldId="303"/>
        </pc:sldMkLst>
        <pc:spChg chg="add del mod">
          <ac:chgData name="Kanakaris Venetis" userId="123cc868b6771a79" providerId="LiveId" clId="{AE553222-AD34-4C71-9F3D-0B32F99315DD}" dt="2023-11-14T18:47:48.287" v="543" actId="478"/>
          <ac:spMkLst>
            <pc:docMk/>
            <pc:sldMk cId="3672797767" sldId="303"/>
            <ac:spMk id="3" creationId="{666DEF5F-A4FC-4914-BC30-32AAC9A9C2A1}"/>
          </ac:spMkLst>
        </pc:spChg>
        <pc:spChg chg="add mod">
          <ac:chgData name="Kanakaris Venetis" userId="123cc868b6771a79" providerId="LiveId" clId="{AE553222-AD34-4C71-9F3D-0B32F99315DD}" dt="2023-11-14T18:56:29.950" v="602" actId="1076"/>
          <ac:spMkLst>
            <pc:docMk/>
            <pc:sldMk cId="3672797767" sldId="303"/>
            <ac:spMk id="6" creationId="{953921DF-06DE-438E-B1F9-4303B3A8B44A}"/>
          </ac:spMkLst>
        </pc:spChg>
        <pc:spChg chg="add mod">
          <ac:chgData name="Kanakaris Venetis" userId="123cc868b6771a79" providerId="LiveId" clId="{AE553222-AD34-4C71-9F3D-0B32F99315DD}" dt="2023-11-14T18:47:51.824" v="544" actId="1076"/>
          <ac:spMkLst>
            <pc:docMk/>
            <pc:sldMk cId="3672797767" sldId="303"/>
            <ac:spMk id="30" creationId="{E334FC0D-CEA4-4ED7-8AA5-82D92133D090}"/>
          </ac:spMkLst>
        </pc:spChg>
        <pc:spChg chg="add mod">
          <ac:chgData name="Kanakaris Venetis" userId="123cc868b6771a79" providerId="LiveId" clId="{AE553222-AD34-4C71-9F3D-0B32F99315DD}" dt="2023-11-14T18:56:16.265" v="600" actId="1076"/>
          <ac:spMkLst>
            <pc:docMk/>
            <pc:sldMk cId="3672797767" sldId="303"/>
            <ac:spMk id="36" creationId="{02D52A83-F989-4C7E-A578-E96E908FDD44}"/>
          </ac:spMkLst>
        </pc:spChg>
        <pc:spChg chg="add mod">
          <ac:chgData name="Kanakaris Venetis" userId="123cc868b6771a79" providerId="LiveId" clId="{AE553222-AD34-4C71-9F3D-0B32F99315DD}" dt="2023-11-14T18:56:02.479" v="597" actId="1076"/>
          <ac:spMkLst>
            <pc:docMk/>
            <pc:sldMk cId="3672797767" sldId="303"/>
            <ac:spMk id="37" creationId="{59247CC9-654B-4D65-8E68-09A161AAA618}"/>
          </ac:spMkLst>
        </pc:spChg>
        <pc:spChg chg="add mod">
          <ac:chgData name="Kanakaris Venetis" userId="123cc868b6771a79" providerId="LiveId" clId="{AE553222-AD34-4C71-9F3D-0B32F99315DD}" dt="2023-11-14T18:55:52.072" v="595" actId="14100"/>
          <ac:spMkLst>
            <pc:docMk/>
            <pc:sldMk cId="3672797767" sldId="303"/>
            <ac:spMk id="39" creationId="{2FE9B763-608F-4C90-A2FA-016919CEDF89}"/>
          </ac:spMkLst>
        </pc:spChg>
        <pc:spChg chg="mod">
          <ac:chgData name="Kanakaris Venetis" userId="123cc868b6771a79" providerId="LiveId" clId="{AE553222-AD34-4C71-9F3D-0B32F99315DD}" dt="2023-11-14T18:51:24.216" v="559" actId="14100"/>
          <ac:spMkLst>
            <pc:docMk/>
            <pc:sldMk cId="3672797767" sldId="303"/>
            <ac:spMk id="57" creationId="{2D340A34-9547-4FFA-AC35-C3D30D2B52E8}"/>
          </ac:spMkLst>
        </pc:spChg>
        <pc:spChg chg="del">
          <ac:chgData name="Kanakaris Venetis" userId="123cc868b6771a79" providerId="LiveId" clId="{AE553222-AD34-4C71-9F3D-0B32F99315DD}" dt="2023-11-14T18:49:06.484" v="545" actId="478"/>
          <ac:spMkLst>
            <pc:docMk/>
            <pc:sldMk cId="3672797767" sldId="303"/>
            <ac:spMk id="63" creationId="{640C3117-1383-46FF-8EBD-AF104E2C0174}"/>
          </ac:spMkLst>
        </pc:spChg>
        <pc:spChg chg="del">
          <ac:chgData name="Kanakaris Venetis" userId="123cc868b6771a79" providerId="LiveId" clId="{AE553222-AD34-4C71-9F3D-0B32F99315DD}" dt="2023-11-14T18:49:09.846" v="546" actId="478"/>
          <ac:spMkLst>
            <pc:docMk/>
            <pc:sldMk cId="3672797767" sldId="303"/>
            <ac:spMk id="64" creationId="{E11EF537-E176-495C-AA22-E6350AD00FF8}"/>
          </ac:spMkLst>
        </pc:spChg>
        <pc:spChg chg="del">
          <ac:chgData name="Kanakaris Venetis" userId="123cc868b6771a79" providerId="LiveId" clId="{AE553222-AD34-4C71-9F3D-0B32F99315DD}" dt="2023-11-14T18:49:20.749" v="549" actId="478"/>
          <ac:spMkLst>
            <pc:docMk/>
            <pc:sldMk cId="3672797767" sldId="303"/>
            <ac:spMk id="68" creationId="{395A6914-C813-4719-9DEA-87D9519C3F81}"/>
          </ac:spMkLst>
        </pc:spChg>
        <pc:spChg chg="del">
          <ac:chgData name="Kanakaris Venetis" userId="123cc868b6771a79" providerId="LiveId" clId="{AE553222-AD34-4C71-9F3D-0B32F99315DD}" dt="2023-11-14T18:49:25.022" v="550" actId="478"/>
          <ac:spMkLst>
            <pc:docMk/>
            <pc:sldMk cId="3672797767" sldId="303"/>
            <ac:spMk id="69" creationId="{61135BB1-3AA0-4E8D-A0C8-FDB468E9798B}"/>
          </ac:spMkLst>
        </pc:spChg>
        <pc:spChg chg="del">
          <ac:chgData name="Kanakaris Venetis" userId="123cc868b6771a79" providerId="LiveId" clId="{AE553222-AD34-4C71-9F3D-0B32F99315DD}" dt="2023-11-14T18:49:14.374" v="547" actId="478"/>
          <ac:spMkLst>
            <pc:docMk/>
            <pc:sldMk cId="3672797767" sldId="303"/>
            <ac:spMk id="73" creationId="{C779A767-13A1-408A-ADD1-958880BF9570}"/>
          </ac:spMkLst>
        </pc:spChg>
        <pc:spChg chg="del">
          <ac:chgData name="Kanakaris Venetis" userId="123cc868b6771a79" providerId="LiveId" clId="{AE553222-AD34-4C71-9F3D-0B32F99315DD}" dt="2023-11-14T18:49:17.438" v="548" actId="478"/>
          <ac:spMkLst>
            <pc:docMk/>
            <pc:sldMk cId="3672797767" sldId="303"/>
            <ac:spMk id="74" creationId="{E4EE0956-ED39-4DC6-AF3D-D26B9F1CA596}"/>
          </ac:spMkLst>
        </pc:spChg>
        <pc:spChg chg="del">
          <ac:chgData name="Kanakaris Venetis" userId="123cc868b6771a79" providerId="LiveId" clId="{AE553222-AD34-4C71-9F3D-0B32F99315DD}" dt="2023-11-14T18:47:45.539" v="542" actId="478"/>
          <ac:spMkLst>
            <pc:docMk/>
            <pc:sldMk cId="3672797767" sldId="303"/>
            <ac:spMk id="76" creationId="{5FB3BA40-25F6-4EA9-8B34-D407F040E1EC}"/>
          </ac:spMkLst>
        </pc:spChg>
        <pc:grpChg chg="add mod">
          <ac:chgData name="Kanakaris Venetis" userId="123cc868b6771a79" providerId="LiveId" clId="{AE553222-AD34-4C71-9F3D-0B32F99315DD}" dt="2023-11-14T18:54:27.851" v="578" actId="1076"/>
          <ac:grpSpMkLst>
            <pc:docMk/>
            <pc:sldMk cId="3672797767" sldId="303"/>
            <ac:grpSpMk id="7" creationId="{C15074AD-1B0B-4905-8966-CD7A91A19D23}"/>
          </ac:grpSpMkLst>
        </pc:grpChg>
        <pc:grpChg chg="del">
          <ac:chgData name="Kanakaris Venetis" userId="123cc868b6771a79" providerId="LiveId" clId="{AE553222-AD34-4C71-9F3D-0B32F99315DD}" dt="2023-11-14T18:49:09.846" v="546" actId="478"/>
          <ac:grpSpMkLst>
            <pc:docMk/>
            <pc:sldMk cId="3672797767" sldId="303"/>
            <ac:grpSpMk id="60" creationId="{902E0625-8AF3-4E41-8213-EE8BF18866FE}"/>
          </ac:grpSpMkLst>
        </pc:grpChg>
        <pc:grpChg chg="del">
          <ac:chgData name="Kanakaris Venetis" userId="123cc868b6771a79" providerId="LiveId" clId="{AE553222-AD34-4C71-9F3D-0B32F99315DD}" dt="2023-11-14T18:49:06.484" v="545" actId="478"/>
          <ac:grpSpMkLst>
            <pc:docMk/>
            <pc:sldMk cId="3672797767" sldId="303"/>
            <ac:grpSpMk id="61" creationId="{573A3985-6C8C-48DA-8A71-A4434C0A2A79}"/>
          </ac:grpSpMkLst>
        </pc:grpChg>
        <pc:grpChg chg="del">
          <ac:chgData name="Kanakaris Venetis" userId="123cc868b6771a79" providerId="LiveId" clId="{AE553222-AD34-4C71-9F3D-0B32F99315DD}" dt="2023-11-14T18:49:25.022" v="550" actId="478"/>
          <ac:grpSpMkLst>
            <pc:docMk/>
            <pc:sldMk cId="3672797767" sldId="303"/>
            <ac:grpSpMk id="65" creationId="{64DEBBF4-A120-4B54-B765-F8C83E5CEAC2}"/>
          </ac:grpSpMkLst>
        </pc:grpChg>
        <pc:grpChg chg="del">
          <ac:chgData name="Kanakaris Venetis" userId="123cc868b6771a79" providerId="LiveId" clId="{AE553222-AD34-4C71-9F3D-0B32F99315DD}" dt="2023-11-14T18:49:20.749" v="549" actId="478"/>
          <ac:grpSpMkLst>
            <pc:docMk/>
            <pc:sldMk cId="3672797767" sldId="303"/>
            <ac:grpSpMk id="66" creationId="{BDA543F2-C425-43C9-B97C-0387293D66DB}"/>
          </ac:grpSpMkLst>
        </pc:grpChg>
        <pc:grpChg chg="del">
          <ac:chgData name="Kanakaris Venetis" userId="123cc868b6771a79" providerId="LiveId" clId="{AE553222-AD34-4C71-9F3D-0B32F99315DD}" dt="2023-11-14T18:49:17.438" v="548" actId="478"/>
          <ac:grpSpMkLst>
            <pc:docMk/>
            <pc:sldMk cId="3672797767" sldId="303"/>
            <ac:grpSpMk id="70" creationId="{07FB2322-4F5B-4BA4-8B51-DDCB2D5AA8D5}"/>
          </ac:grpSpMkLst>
        </pc:grpChg>
        <pc:grpChg chg="del">
          <ac:chgData name="Kanakaris Venetis" userId="123cc868b6771a79" providerId="LiveId" clId="{AE553222-AD34-4C71-9F3D-0B32F99315DD}" dt="2023-11-14T18:49:14.374" v="547" actId="478"/>
          <ac:grpSpMkLst>
            <pc:docMk/>
            <pc:sldMk cId="3672797767" sldId="303"/>
            <ac:grpSpMk id="71" creationId="{C7E6EAC4-3738-4CC9-87D0-4064060224AD}"/>
          </ac:grpSpMkLst>
        </pc:grpChg>
        <pc:grpChg chg="mod">
          <ac:chgData name="Kanakaris Venetis" userId="123cc868b6771a79" providerId="LiveId" clId="{AE553222-AD34-4C71-9F3D-0B32F99315DD}" dt="2023-11-14T18:53:46.129" v="577" actId="164"/>
          <ac:grpSpMkLst>
            <pc:docMk/>
            <pc:sldMk cId="3672797767" sldId="303"/>
            <ac:grpSpMk id="75" creationId="{7E97B357-D7D8-49C0-BDD9-D85A5C4AAFA6}"/>
          </ac:grpSpMkLst>
        </pc:grpChg>
        <pc:cxnChg chg="mod">
          <ac:chgData name="Kanakaris Venetis" userId="123cc868b6771a79" providerId="LiveId" clId="{AE553222-AD34-4C71-9F3D-0B32F99315DD}" dt="2023-11-14T18:56:23.772" v="601" actId="14100"/>
          <ac:cxnSpMkLst>
            <pc:docMk/>
            <pc:sldMk cId="3672797767" sldId="303"/>
            <ac:cxnSpMk id="62" creationId="{9A033407-C76E-418B-8970-798A4DD03BB9}"/>
          </ac:cxnSpMkLst>
        </pc:cxnChg>
        <pc:cxnChg chg="mod">
          <ac:chgData name="Kanakaris Venetis" userId="123cc868b6771a79" providerId="LiveId" clId="{AE553222-AD34-4C71-9F3D-0B32F99315DD}" dt="2023-11-14T18:56:08.755" v="598" actId="14100"/>
          <ac:cxnSpMkLst>
            <pc:docMk/>
            <pc:sldMk cId="3672797767" sldId="303"/>
            <ac:cxnSpMk id="67" creationId="{22FFE20C-FC4B-4EFC-956E-34E2190DB19A}"/>
          </ac:cxnSpMkLst>
        </pc:cxnChg>
        <pc:cxnChg chg="mod">
          <ac:chgData name="Kanakaris Venetis" userId="123cc868b6771a79" providerId="LiveId" clId="{AE553222-AD34-4C71-9F3D-0B32F99315DD}" dt="2023-11-14T18:55:58.069" v="596" actId="14100"/>
          <ac:cxnSpMkLst>
            <pc:docMk/>
            <pc:sldMk cId="3672797767" sldId="303"/>
            <ac:cxnSpMk id="72" creationId="{48CC888E-6181-4453-B21E-23C69E5A93EE}"/>
          </ac:cxnSpMkLst>
        </pc:cxnChg>
      </pc:sldChg>
      <pc:sldChg chg="del">
        <pc:chgData name="Kanakaris Venetis" userId="123cc868b6771a79" providerId="LiveId" clId="{AE553222-AD34-4C71-9F3D-0B32F99315DD}" dt="2023-11-14T15:02:44.338" v="20" actId="47"/>
        <pc:sldMkLst>
          <pc:docMk/>
          <pc:sldMk cId="803772709" sldId="304"/>
        </pc:sldMkLst>
      </pc:sldChg>
      <pc:sldChg chg="del">
        <pc:chgData name="Kanakaris Venetis" userId="123cc868b6771a79" providerId="LiveId" clId="{AE553222-AD34-4C71-9F3D-0B32F99315DD}" dt="2023-11-14T15:02:44.526" v="21" actId="47"/>
        <pc:sldMkLst>
          <pc:docMk/>
          <pc:sldMk cId="1375348590" sldId="305"/>
        </pc:sldMkLst>
      </pc:sldChg>
      <pc:sldChg chg="del">
        <pc:chgData name="Kanakaris Venetis" userId="123cc868b6771a79" providerId="LiveId" clId="{AE553222-AD34-4C71-9F3D-0B32F99315DD}" dt="2023-11-14T15:02:44.138" v="19" actId="47"/>
        <pc:sldMkLst>
          <pc:docMk/>
          <pc:sldMk cId="187169049" sldId="306"/>
        </pc:sldMkLst>
      </pc:sldChg>
      <pc:sldChg chg="del">
        <pc:chgData name="Kanakaris Venetis" userId="123cc868b6771a79" providerId="LiveId" clId="{AE553222-AD34-4C71-9F3D-0B32F99315DD}" dt="2023-11-14T15:02:43.960" v="18" actId="47"/>
        <pc:sldMkLst>
          <pc:docMk/>
          <pc:sldMk cId="2907629460" sldId="307"/>
        </pc:sldMkLst>
      </pc:sldChg>
      <pc:sldChg chg="del">
        <pc:chgData name="Kanakaris Venetis" userId="123cc868b6771a79" providerId="LiveId" clId="{AE553222-AD34-4C71-9F3D-0B32F99315DD}" dt="2023-11-14T15:02:43.589" v="16" actId="47"/>
        <pc:sldMkLst>
          <pc:docMk/>
          <pc:sldMk cId="1742717018" sldId="308"/>
        </pc:sldMkLst>
      </pc:sldChg>
      <pc:sldChg chg="del">
        <pc:chgData name="Kanakaris Venetis" userId="123cc868b6771a79" providerId="LiveId" clId="{AE553222-AD34-4C71-9F3D-0B32F99315DD}" dt="2023-11-14T15:02:43.776" v="17" actId="47"/>
        <pc:sldMkLst>
          <pc:docMk/>
          <pc:sldMk cId="3516277911" sldId="309"/>
        </pc:sldMkLst>
      </pc:sldChg>
      <pc:sldChg chg="del">
        <pc:chgData name="Kanakaris Venetis" userId="123cc868b6771a79" providerId="LiveId" clId="{AE553222-AD34-4C71-9F3D-0B32F99315DD}" dt="2023-11-14T15:02:43.408" v="15" actId="47"/>
        <pc:sldMkLst>
          <pc:docMk/>
          <pc:sldMk cId="308033207" sldId="310"/>
        </pc:sldMkLst>
      </pc:sldChg>
      <pc:sldChg chg="del">
        <pc:chgData name="Kanakaris Venetis" userId="123cc868b6771a79" providerId="LiveId" clId="{AE553222-AD34-4C71-9F3D-0B32F99315DD}" dt="2023-11-14T15:02:43.011" v="14" actId="47"/>
        <pc:sldMkLst>
          <pc:docMk/>
          <pc:sldMk cId="3862374525" sldId="311"/>
        </pc:sldMkLst>
      </pc:sldChg>
      <pc:sldChg chg="del">
        <pc:chgData name="Kanakaris Venetis" userId="123cc868b6771a79" providerId="LiveId" clId="{AE553222-AD34-4C71-9F3D-0B32F99315DD}" dt="2023-11-14T15:02:42.670" v="13" actId="47"/>
        <pc:sldMkLst>
          <pc:docMk/>
          <pc:sldMk cId="4196023582" sldId="312"/>
        </pc:sldMkLst>
      </pc:sldChg>
      <pc:sldChg chg="del">
        <pc:chgData name="Kanakaris Venetis" userId="123cc868b6771a79" providerId="LiveId" clId="{AE553222-AD34-4C71-9F3D-0B32F99315DD}" dt="2023-11-14T15:02:45.114" v="24" actId="47"/>
        <pc:sldMkLst>
          <pc:docMk/>
          <pc:sldMk cId="3851092414" sldId="313"/>
        </pc:sldMkLst>
      </pc:sldChg>
      <pc:sldChg chg="del">
        <pc:chgData name="Kanakaris Venetis" userId="123cc868b6771a79" providerId="LiveId" clId="{AE553222-AD34-4C71-9F3D-0B32F99315DD}" dt="2023-11-14T15:25:10.189" v="128" actId="47"/>
        <pc:sldMkLst>
          <pc:docMk/>
          <pc:sldMk cId="0" sldId="343"/>
        </pc:sldMkLst>
      </pc:sldChg>
      <pc:sldChg chg="del">
        <pc:chgData name="Kanakaris Venetis" userId="123cc868b6771a79" providerId="LiveId" clId="{AE553222-AD34-4C71-9F3D-0B32F99315DD}" dt="2023-11-14T15:25:13.299" v="129" actId="47"/>
        <pc:sldMkLst>
          <pc:docMk/>
          <pc:sldMk cId="0" sldId="347"/>
        </pc:sldMkLst>
      </pc:sldChg>
      <pc:sldChg chg="modSp mod">
        <pc:chgData name="Kanakaris Venetis" userId="123cc868b6771a79" providerId="LiveId" clId="{AE553222-AD34-4C71-9F3D-0B32F99315DD}" dt="2023-11-14T15:49:57.134" v="312" actId="6549"/>
        <pc:sldMkLst>
          <pc:docMk/>
          <pc:sldMk cId="0" sldId="348"/>
        </pc:sldMkLst>
        <pc:spChg chg="mod">
          <ac:chgData name="Kanakaris Venetis" userId="123cc868b6771a79" providerId="LiveId" clId="{AE553222-AD34-4C71-9F3D-0B32F99315DD}" dt="2023-11-14T15:29:54.401" v="217" actId="1076"/>
          <ac:spMkLst>
            <pc:docMk/>
            <pc:sldMk cId="0" sldId="348"/>
            <ac:spMk id="6758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49:57.134" v="312" actId="6549"/>
          <ac:spMkLst>
            <pc:docMk/>
            <pc:sldMk cId="0" sldId="348"/>
            <ac:spMk id="67587" creationId="{00000000-0000-0000-0000-000000000000}"/>
          </ac:spMkLst>
        </pc:spChg>
      </pc:sldChg>
      <pc:sldChg chg="addSp delSp modSp mod">
        <pc:chgData name="Kanakaris Venetis" userId="123cc868b6771a79" providerId="LiveId" clId="{AE553222-AD34-4C71-9F3D-0B32F99315DD}" dt="2023-11-14T16:01:44.620" v="432" actId="14100"/>
        <pc:sldMkLst>
          <pc:docMk/>
          <pc:sldMk cId="0" sldId="349"/>
        </pc:sldMkLst>
        <pc:spChg chg="mod">
          <ac:chgData name="Kanakaris Venetis" userId="123cc868b6771a79" providerId="LiveId" clId="{AE553222-AD34-4C71-9F3D-0B32F99315DD}" dt="2023-11-14T15:50:17.246" v="314" actId="1076"/>
          <ac:spMkLst>
            <pc:docMk/>
            <pc:sldMk cId="0" sldId="349"/>
            <ac:spMk id="6861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1:13.817" v="428" actId="207"/>
          <ac:spMkLst>
            <pc:docMk/>
            <pc:sldMk cId="0" sldId="349"/>
            <ac:spMk id="6861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1:41.254" v="431" actId="1076"/>
          <ac:spMkLst>
            <pc:docMk/>
            <pc:sldMk cId="0" sldId="349"/>
            <ac:spMk id="6861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1:44.620" v="432" actId="14100"/>
          <ac:spMkLst>
            <pc:docMk/>
            <pc:sldMk cId="0" sldId="349"/>
            <ac:spMk id="6861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55:21.626" v="335" actId="208"/>
          <ac:spMkLst>
            <pc:docMk/>
            <pc:sldMk cId="0" sldId="349"/>
            <ac:spMk id="6861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55:15.247" v="334" actId="208"/>
          <ac:spMkLst>
            <pc:docMk/>
            <pc:sldMk cId="0" sldId="349"/>
            <ac:spMk id="6861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54:29.898" v="326" actId="164"/>
          <ac:spMkLst>
            <pc:docMk/>
            <pc:sldMk cId="0" sldId="349"/>
            <ac:spMk id="6861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54:14.989" v="324" actId="164"/>
          <ac:spMkLst>
            <pc:docMk/>
            <pc:sldMk cId="0" sldId="349"/>
            <ac:spMk id="6861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56:20.651" v="340" actId="207"/>
          <ac:spMkLst>
            <pc:docMk/>
            <pc:sldMk cId="0" sldId="349"/>
            <ac:spMk id="68640" creationId="{00000000-0000-0000-0000-000000000000}"/>
          </ac:spMkLst>
        </pc:spChg>
        <pc:spChg chg="add del mod">
          <ac:chgData name="Kanakaris Venetis" userId="123cc868b6771a79" providerId="LiveId" clId="{AE553222-AD34-4C71-9F3D-0B32F99315DD}" dt="2023-11-14T15:56:05.316" v="339" actId="478"/>
          <ac:spMkLst>
            <pc:docMk/>
            <pc:sldMk cId="0" sldId="349"/>
            <ac:spMk id="6864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54:14.989" v="324" actId="164"/>
          <ac:spMkLst>
            <pc:docMk/>
            <pc:sldMk cId="0" sldId="349"/>
            <ac:spMk id="6864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54:14.989" v="324" actId="164"/>
          <ac:spMkLst>
            <pc:docMk/>
            <pc:sldMk cId="0" sldId="349"/>
            <ac:spMk id="6864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54:14.989" v="324" actId="164"/>
          <ac:spMkLst>
            <pc:docMk/>
            <pc:sldMk cId="0" sldId="349"/>
            <ac:spMk id="68644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4T15:54:29.898" v="326" actId="164"/>
          <ac:grpSpMkLst>
            <pc:docMk/>
            <pc:sldMk cId="0" sldId="349"/>
            <ac:grpSpMk id="2" creationId="{57C20287-5EC3-43DE-856E-5FD73DF1C5BC}"/>
          </ac:grpSpMkLst>
        </pc:grpChg>
        <pc:grpChg chg="add mod">
          <ac:chgData name="Kanakaris Venetis" userId="123cc868b6771a79" providerId="LiveId" clId="{AE553222-AD34-4C71-9F3D-0B32F99315DD}" dt="2023-11-14T16:01:37.079" v="430" actId="14100"/>
          <ac:grpSpMkLst>
            <pc:docMk/>
            <pc:sldMk cId="0" sldId="349"/>
            <ac:grpSpMk id="3" creationId="{2DFB2379-B717-4E39-9FEA-31420179B585}"/>
          </ac:grpSpMkLst>
        </pc:grpChg>
      </pc:sldChg>
      <pc:sldChg chg="addSp delSp modSp mod">
        <pc:chgData name="Kanakaris Venetis" userId="123cc868b6771a79" providerId="LiveId" clId="{AE553222-AD34-4C71-9F3D-0B32F99315DD}" dt="2023-11-14T18:58:35.953" v="621" actId="14100"/>
        <pc:sldMkLst>
          <pc:docMk/>
          <pc:sldMk cId="0" sldId="350"/>
        </pc:sldMkLst>
        <pc:spChg chg="add del mod">
          <ac:chgData name="Kanakaris Venetis" userId="123cc868b6771a79" providerId="LiveId" clId="{AE553222-AD34-4C71-9F3D-0B32F99315DD}" dt="2023-11-14T16:03:59.586" v="442"/>
          <ac:spMkLst>
            <pc:docMk/>
            <pc:sldMk cId="0" sldId="350"/>
            <ac:spMk id="2" creationId="{7E190408-7E41-4D60-9070-FB7D046B98EE}"/>
          </ac:spMkLst>
        </pc:spChg>
        <pc:spChg chg="mod">
          <ac:chgData name="Kanakaris Venetis" userId="123cc868b6771a79" providerId="LiveId" clId="{AE553222-AD34-4C71-9F3D-0B32F99315DD}" dt="2023-11-14T16:02:45.138" v="438" actId="14100"/>
          <ac:spMkLst>
            <pc:docMk/>
            <pc:sldMk cId="0" sldId="350"/>
            <ac:spMk id="7065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8:58:35.953" v="621" actId="14100"/>
          <ac:spMkLst>
            <pc:docMk/>
            <pc:sldMk cId="0" sldId="350"/>
            <ac:spMk id="7066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8:58:25.164" v="619" actId="113"/>
          <ac:spMkLst>
            <pc:docMk/>
            <pc:sldMk cId="0" sldId="350"/>
            <ac:spMk id="70661" creationId="{00000000-0000-0000-0000-000000000000}"/>
          </ac:spMkLst>
        </pc:spChg>
        <pc:graphicFrameChg chg="mod">
          <ac:chgData name="Kanakaris Venetis" userId="123cc868b6771a79" providerId="LiveId" clId="{AE553222-AD34-4C71-9F3D-0B32F99315DD}" dt="2023-11-14T18:57:12.658" v="606" actId="1076"/>
          <ac:graphicFrameMkLst>
            <pc:docMk/>
            <pc:sldMk cId="0" sldId="350"/>
            <ac:graphicFrameMk id="70659" creationId="{00000000-0000-0000-0000-000000000000}"/>
          </ac:graphicFrameMkLst>
        </pc:graphicFrameChg>
      </pc:sldChg>
      <pc:sldChg chg="modSp del mod">
        <pc:chgData name="Kanakaris Venetis" userId="123cc868b6771a79" providerId="LiveId" clId="{AE553222-AD34-4C71-9F3D-0B32F99315DD}" dt="2023-11-14T18:56:44.401" v="603" actId="47"/>
        <pc:sldMkLst>
          <pc:docMk/>
          <pc:sldMk cId="0" sldId="351"/>
        </pc:sldMkLst>
        <pc:spChg chg="mod">
          <ac:chgData name="Kanakaris Venetis" userId="123cc868b6771a79" providerId="LiveId" clId="{AE553222-AD34-4C71-9F3D-0B32F99315DD}" dt="2023-11-14T16:08:37.117" v="474" actId="1076"/>
          <ac:spMkLst>
            <pc:docMk/>
            <pc:sldMk cId="0" sldId="351"/>
            <ac:spMk id="7168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8:54.273" v="479" actId="123"/>
          <ac:spMkLst>
            <pc:docMk/>
            <pc:sldMk cId="0" sldId="351"/>
            <ac:spMk id="71689" creationId="{00000000-0000-0000-0000-000000000000}"/>
          </ac:spMkLst>
        </pc:spChg>
      </pc:sldChg>
      <pc:sldChg chg="addSp delSp modSp mod">
        <pc:chgData name="Kanakaris Venetis" userId="123cc868b6771a79" providerId="LiveId" clId="{AE553222-AD34-4C71-9F3D-0B32F99315DD}" dt="2023-11-14T18:59:57.536" v="626" actId="478"/>
        <pc:sldMkLst>
          <pc:docMk/>
          <pc:sldMk cId="0" sldId="352"/>
        </pc:sldMkLst>
        <pc:spChg chg="add 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37" creationId="{D9CA96C5-F6C7-46DF-BA45-54DB539EAA8A}"/>
          </ac:spMkLst>
        </pc:spChg>
        <pc:spChg chg="add 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38" creationId="{D001EC5D-521B-4B16-BECB-24C131B11A16}"/>
          </ac:spMkLst>
        </pc:spChg>
        <pc:spChg chg="add 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39" creationId="{A2B3D7EC-60F2-4346-A9A1-3E2996B80961}"/>
          </ac:spMkLst>
        </pc:spChg>
        <pc:spChg chg="add mod">
          <ac:chgData name="Kanakaris Venetis" userId="123cc868b6771a79" providerId="LiveId" clId="{AE553222-AD34-4C71-9F3D-0B32F99315DD}" dt="2023-11-14T18:59:44.745" v="623" actId="693"/>
          <ac:spMkLst>
            <pc:docMk/>
            <pc:sldMk cId="0" sldId="352"/>
            <ac:spMk id="40" creationId="{CC8EC6F6-FB57-4AF3-9A54-EFBCF9C22110}"/>
          </ac:spMkLst>
        </pc:spChg>
        <pc:spChg chg="add 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41" creationId="{2A90DC61-D806-4C5C-B85D-F409B952F1CE}"/>
          </ac:spMkLst>
        </pc:spChg>
        <pc:spChg chg="add mod">
          <ac:chgData name="Kanakaris Venetis" userId="123cc868b6771a79" providerId="LiveId" clId="{AE553222-AD34-4C71-9F3D-0B32F99315DD}" dt="2023-11-14T18:59:54.289" v="625" actId="1076"/>
          <ac:spMkLst>
            <pc:docMk/>
            <pc:sldMk cId="0" sldId="352"/>
            <ac:spMk id="42" creationId="{CDE78249-B8C4-45AE-8EC2-280D8D8BB1DB}"/>
          </ac:spMkLst>
        </pc:spChg>
        <pc:spChg chg="mod">
          <ac:chgData name="Kanakaris Venetis" userId="123cc868b6771a79" providerId="LiveId" clId="{AE553222-AD34-4C71-9F3D-0B32F99315DD}" dt="2023-11-14T16:07:06.463" v="464" actId="1076"/>
          <ac:spMkLst>
            <pc:docMk/>
            <pc:sldMk cId="0" sldId="352"/>
            <ac:spMk id="7373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3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3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3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3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3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3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3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3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3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4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4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4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4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4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4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4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4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4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4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5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5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5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5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5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5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5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5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5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5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6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6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6:07:21.524" v="465" actId="571"/>
          <ac:spMkLst>
            <pc:docMk/>
            <pc:sldMk cId="0" sldId="352"/>
            <ac:spMk id="73762" creationId="{00000000-0000-0000-0000-000000000000}"/>
          </ac:spMkLst>
        </pc:spChg>
        <pc:spChg chg="del mod">
          <ac:chgData name="Kanakaris Venetis" userId="123cc868b6771a79" providerId="LiveId" clId="{AE553222-AD34-4C71-9F3D-0B32F99315DD}" dt="2023-11-14T18:59:57.536" v="626" actId="478"/>
          <ac:spMkLst>
            <pc:docMk/>
            <pc:sldMk cId="0" sldId="352"/>
            <ac:spMk id="73763" creationId="{00000000-0000-0000-0000-000000000000}"/>
          </ac:spMkLst>
        </pc:spChg>
        <pc:grpChg chg="mod">
          <ac:chgData name="Kanakaris Venetis" userId="123cc868b6771a79" providerId="LiveId" clId="{AE553222-AD34-4C71-9F3D-0B32F99315DD}" dt="2023-11-14T18:59:51.475" v="624" actId="1076"/>
          <ac:grpSpMkLst>
            <pc:docMk/>
            <pc:sldMk cId="0" sldId="352"/>
            <ac:grpSpMk id="73764" creationId="{00000000-0000-0000-0000-000000000000}"/>
          </ac:grpSpMkLst>
        </pc:grpChg>
      </pc:sldChg>
      <pc:sldChg chg="modSp mod">
        <pc:chgData name="Kanakaris Venetis" userId="123cc868b6771a79" providerId="LiveId" clId="{AE553222-AD34-4C71-9F3D-0B32F99315DD}" dt="2023-11-14T19:06:28.744" v="786" actId="113"/>
        <pc:sldMkLst>
          <pc:docMk/>
          <pc:sldMk cId="0" sldId="353"/>
        </pc:sldMkLst>
        <pc:spChg chg="mod">
          <ac:chgData name="Kanakaris Venetis" userId="123cc868b6771a79" providerId="LiveId" clId="{AE553222-AD34-4C71-9F3D-0B32F99315DD}" dt="2023-11-14T16:09:21.259" v="482" actId="1076"/>
          <ac:spMkLst>
            <pc:docMk/>
            <pc:sldMk cId="0" sldId="353"/>
            <ac:spMk id="7475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06:28.744" v="786" actId="113"/>
          <ac:spMkLst>
            <pc:docMk/>
            <pc:sldMk cId="0" sldId="353"/>
            <ac:spMk id="74755" creationId="{00000000-0000-0000-0000-000000000000}"/>
          </ac:spMkLst>
        </pc:spChg>
      </pc:sldChg>
      <pc:sldChg chg="addSp delSp modSp mod">
        <pc:chgData name="Kanakaris Venetis" userId="123cc868b6771a79" providerId="LiveId" clId="{AE553222-AD34-4C71-9F3D-0B32F99315DD}" dt="2023-11-14T19:35:58.112" v="1040" actId="113"/>
        <pc:sldMkLst>
          <pc:docMk/>
          <pc:sldMk cId="0" sldId="354"/>
        </pc:sldMkLst>
        <pc:spChg chg="add mod">
          <ac:chgData name="Kanakaris Venetis" userId="123cc868b6771a79" providerId="LiveId" clId="{AE553222-AD34-4C71-9F3D-0B32F99315DD}" dt="2023-11-14T19:35:46.027" v="1038" actId="1076"/>
          <ac:spMkLst>
            <pc:docMk/>
            <pc:sldMk cId="0" sldId="354"/>
            <ac:spMk id="6" creationId="{CFAD3522-2B19-4254-872D-F50B95BDEDBC}"/>
          </ac:spMkLst>
        </pc:spChg>
        <pc:spChg chg="mod">
          <ac:chgData name="Kanakaris Venetis" userId="123cc868b6771a79" providerId="LiveId" clId="{AE553222-AD34-4C71-9F3D-0B32F99315DD}" dt="2023-11-14T16:10:08.946" v="489" actId="1076"/>
          <ac:spMkLst>
            <pc:docMk/>
            <pc:sldMk cId="0" sldId="354"/>
            <ac:spMk id="7577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15:15.745" v="846" actId="1076"/>
          <ac:spMkLst>
            <pc:docMk/>
            <pc:sldMk cId="0" sldId="354"/>
            <ac:spMk id="7577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35:58.112" v="1040" actId="113"/>
          <ac:spMkLst>
            <pc:docMk/>
            <pc:sldMk cId="0" sldId="354"/>
            <ac:spMk id="75781" creationId="{00000000-0000-0000-0000-000000000000}"/>
          </ac:spMkLst>
        </pc:spChg>
        <pc:graphicFrameChg chg="del mod">
          <ac:chgData name="Kanakaris Venetis" userId="123cc868b6771a79" providerId="LiveId" clId="{AE553222-AD34-4C71-9F3D-0B32F99315DD}" dt="2023-11-14T19:35:42.777" v="1037" actId="478"/>
          <ac:graphicFrameMkLst>
            <pc:docMk/>
            <pc:sldMk cId="0" sldId="354"/>
            <ac:graphicFrameMk id="75780" creationId="{00000000-0000-0000-0000-000000000000}"/>
          </ac:graphicFrameMkLst>
        </pc:graphicFrameChg>
      </pc:sldChg>
      <pc:sldChg chg="modSp mod">
        <pc:chgData name="Kanakaris Venetis" userId="123cc868b6771a79" providerId="LiveId" clId="{AE553222-AD34-4C71-9F3D-0B32F99315DD}" dt="2023-11-14T19:14:30.771" v="838" actId="1076"/>
        <pc:sldMkLst>
          <pc:docMk/>
          <pc:sldMk cId="0" sldId="355"/>
        </pc:sldMkLst>
        <pc:spChg chg="mod">
          <ac:chgData name="Kanakaris Venetis" userId="123cc868b6771a79" providerId="LiveId" clId="{AE553222-AD34-4C71-9F3D-0B32F99315DD}" dt="2023-11-14T19:12:38.947" v="818" actId="20577"/>
          <ac:spMkLst>
            <pc:docMk/>
            <pc:sldMk cId="0" sldId="355"/>
            <ac:spMk id="7680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14:18.415" v="836" actId="1076"/>
          <ac:spMkLst>
            <pc:docMk/>
            <pc:sldMk cId="0" sldId="355"/>
            <ac:spMk id="7680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13:32.918" v="828" actId="113"/>
          <ac:spMkLst>
            <pc:docMk/>
            <pc:sldMk cId="0" sldId="355"/>
            <ac:spMk id="76804" creationId="{00000000-0000-0000-0000-000000000000}"/>
          </ac:spMkLst>
        </pc:spChg>
        <pc:graphicFrameChg chg="mod">
          <ac:chgData name="Kanakaris Venetis" userId="123cc868b6771a79" providerId="LiveId" clId="{AE553222-AD34-4C71-9F3D-0B32F99315DD}" dt="2023-11-14T19:14:30.771" v="838" actId="1076"/>
          <ac:graphicFrameMkLst>
            <pc:docMk/>
            <pc:sldMk cId="0" sldId="355"/>
            <ac:graphicFrameMk id="76805" creationId="{00000000-0000-0000-0000-000000000000}"/>
          </ac:graphicFrameMkLst>
        </pc:graphicFrameChg>
      </pc:sldChg>
      <pc:sldChg chg="addSp delSp modSp mod">
        <pc:chgData name="Kanakaris Venetis" userId="123cc868b6771a79" providerId="LiveId" clId="{AE553222-AD34-4C71-9F3D-0B32F99315DD}" dt="2023-11-14T19:22:13.499" v="933" actId="1076"/>
        <pc:sldMkLst>
          <pc:docMk/>
          <pc:sldMk cId="0" sldId="356"/>
        </pc:sldMkLst>
        <pc:spChg chg="add mod">
          <ac:chgData name="Kanakaris Venetis" userId="123cc868b6771a79" providerId="LiveId" clId="{AE553222-AD34-4C71-9F3D-0B32F99315DD}" dt="2023-11-14T19:16:25.238" v="883" actId="1076"/>
          <ac:spMkLst>
            <pc:docMk/>
            <pc:sldMk cId="0" sldId="356"/>
            <ac:spMk id="35" creationId="{2CFA007A-A703-4027-B8AC-2996105BD719}"/>
          </ac:spMkLst>
        </pc:spChg>
        <pc:spChg chg="del mod">
          <ac:chgData name="Kanakaris Venetis" userId="123cc868b6771a79" providerId="LiveId" clId="{AE553222-AD34-4C71-9F3D-0B32F99315DD}" dt="2023-11-14T19:16:18.344" v="882" actId="478"/>
          <ac:spMkLst>
            <pc:docMk/>
            <pc:sldMk cId="0" sldId="356"/>
            <ac:spMk id="7782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21:00.364" v="921" actId="255"/>
          <ac:spMkLst>
            <pc:docMk/>
            <pc:sldMk cId="0" sldId="356"/>
            <ac:spMk id="7782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20:26.554" v="914" actId="164"/>
          <ac:spMkLst>
            <pc:docMk/>
            <pc:sldMk cId="0" sldId="356"/>
            <ac:spMk id="7782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20:26.554" v="914" actId="164"/>
          <ac:spMkLst>
            <pc:docMk/>
            <pc:sldMk cId="0" sldId="356"/>
            <ac:spMk id="7782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20:39.364" v="916" actId="164"/>
          <ac:spMkLst>
            <pc:docMk/>
            <pc:sldMk cId="0" sldId="356"/>
            <ac:spMk id="7783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22:06.053" v="932" actId="14100"/>
          <ac:spMkLst>
            <pc:docMk/>
            <pc:sldMk cId="0" sldId="356"/>
            <ac:spMk id="77831" creationId="{00000000-0000-0000-0000-000000000000}"/>
          </ac:spMkLst>
        </pc:spChg>
        <pc:spChg chg="del mod">
          <ac:chgData name="Kanakaris Venetis" userId="123cc868b6771a79" providerId="LiveId" clId="{AE553222-AD34-4C71-9F3D-0B32F99315DD}" dt="2023-11-14T16:13:42.841" v="531" actId="478"/>
          <ac:spMkLst>
            <pc:docMk/>
            <pc:sldMk cId="0" sldId="356"/>
            <ac:spMk id="7785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21:42.597" v="928" actId="255"/>
          <ac:spMkLst>
            <pc:docMk/>
            <pc:sldMk cId="0" sldId="356"/>
            <ac:spMk id="7785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22:13.499" v="933" actId="1076"/>
          <ac:spMkLst>
            <pc:docMk/>
            <pc:sldMk cId="0" sldId="356"/>
            <ac:spMk id="7785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20:26.554" v="914" actId="164"/>
          <ac:spMkLst>
            <pc:docMk/>
            <pc:sldMk cId="0" sldId="356"/>
            <ac:spMk id="7785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20:26.554" v="914" actId="164"/>
          <ac:spMkLst>
            <pc:docMk/>
            <pc:sldMk cId="0" sldId="356"/>
            <ac:spMk id="77857" creationId="{00000000-0000-0000-0000-000000000000}"/>
          </ac:spMkLst>
        </pc:spChg>
        <pc:spChg chg="add del mod">
          <ac:chgData name="Kanakaris Venetis" userId="123cc868b6771a79" providerId="LiveId" clId="{AE553222-AD34-4C71-9F3D-0B32F99315DD}" dt="2023-11-14T19:20:26.554" v="914" actId="164"/>
          <ac:spMkLst>
            <pc:docMk/>
            <pc:sldMk cId="0" sldId="356"/>
            <ac:spMk id="7785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20:53.507" v="920" actId="1076"/>
          <ac:spMkLst>
            <pc:docMk/>
            <pc:sldMk cId="0" sldId="356"/>
            <ac:spMk id="77859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4T19:20:39.364" v="916" actId="164"/>
          <ac:grpSpMkLst>
            <pc:docMk/>
            <pc:sldMk cId="0" sldId="356"/>
            <ac:grpSpMk id="2" creationId="{E5E0F96A-7438-41C8-8FA6-87210CA3FCE8}"/>
          </ac:grpSpMkLst>
        </pc:grpChg>
        <pc:grpChg chg="add mod">
          <ac:chgData name="Kanakaris Venetis" userId="123cc868b6771a79" providerId="LiveId" clId="{AE553222-AD34-4C71-9F3D-0B32F99315DD}" dt="2023-11-14T19:21:55.958" v="930" actId="1076"/>
          <ac:grpSpMkLst>
            <pc:docMk/>
            <pc:sldMk cId="0" sldId="356"/>
            <ac:grpSpMk id="3" creationId="{B49C5BB8-8FCC-4232-A14E-89AD6A642C19}"/>
          </ac:grpSpMkLst>
        </pc:grpChg>
      </pc:sldChg>
      <pc:sldChg chg="addSp delSp modSp mod">
        <pc:chgData name="Kanakaris Venetis" userId="123cc868b6771a79" providerId="LiveId" clId="{AE553222-AD34-4C71-9F3D-0B32F99315DD}" dt="2023-11-14T19:49:31.587" v="1158" actId="1076"/>
        <pc:sldMkLst>
          <pc:docMk/>
          <pc:sldMk cId="0" sldId="357"/>
        </pc:sldMkLst>
        <pc:spChg chg="add mod">
          <ac:chgData name="Kanakaris Venetis" userId="123cc868b6771a79" providerId="LiveId" clId="{AE553222-AD34-4C71-9F3D-0B32F99315DD}" dt="2023-11-14T19:49:31.587" v="1158" actId="1076"/>
          <ac:spMkLst>
            <pc:docMk/>
            <pc:sldMk cId="0" sldId="357"/>
            <ac:spMk id="2" creationId="{F72301DD-66F3-42F9-80A4-11D6CCFA4789}"/>
          </ac:spMkLst>
        </pc:spChg>
        <pc:spChg chg="add mod">
          <ac:chgData name="Kanakaris Venetis" userId="123cc868b6771a79" providerId="LiveId" clId="{AE553222-AD34-4C71-9F3D-0B32F99315DD}" dt="2023-11-14T19:34:34.632" v="1028" actId="1076"/>
          <ac:spMkLst>
            <pc:docMk/>
            <pc:sldMk cId="0" sldId="357"/>
            <ac:spMk id="3" creationId="{2681873C-62FC-4DC7-A654-A0CA39803965}"/>
          </ac:spMkLst>
        </pc:spChg>
        <pc:spChg chg="mod">
          <ac:chgData name="Kanakaris Venetis" userId="123cc868b6771a79" providerId="LiveId" clId="{AE553222-AD34-4C71-9F3D-0B32F99315DD}" dt="2023-11-14T19:48:45.459" v="1151" actId="1076"/>
          <ac:spMkLst>
            <pc:docMk/>
            <pc:sldMk cId="0" sldId="357"/>
            <ac:spMk id="7885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48:40.802" v="1150" actId="1076"/>
          <ac:spMkLst>
            <pc:docMk/>
            <pc:sldMk cId="0" sldId="357"/>
            <ac:spMk id="78851" creationId="{00000000-0000-0000-0000-000000000000}"/>
          </ac:spMkLst>
        </pc:spChg>
        <pc:graphicFrameChg chg="del mod">
          <ac:chgData name="Kanakaris Venetis" userId="123cc868b6771a79" providerId="LiveId" clId="{AE553222-AD34-4C71-9F3D-0B32F99315DD}" dt="2023-11-14T19:32:58.238" v="1004" actId="478"/>
          <ac:graphicFrameMkLst>
            <pc:docMk/>
            <pc:sldMk cId="0" sldId="357"/>
            <ac:graphicFrameMk id="78852" creationId="{00000000-0000-0000-0000-000000000000}"/>
          </ac:graphicFrameMkLst>
        </pc:graphicFrameChg>
      </pc:sldChg>
      <pc:sldChg chg="addSp modSp mod">
        <pc:chgData name="Kanakaris Venetis" userId="123cc868b6771a79" providerId="LiveId" clId="{AE553222-AD34-4C71-9F3D-0B32F99315DD}" dt="2023-11-22T09:43:08.403" v="2793" actId="20577"/>
        <pc:sldMkLst>
          <pc:docMk/>
          <pc:sldMk cId="0" sldId="358"/>
        </pc:sldMkLst>
        <pc:spChg chg="add mod">
          <ac:chgData name="Kanakaris Venetis" userId="123cc868b6771a79" providerId="LiveId" clId="{AE553222-AD34-4C71-9F3D-0B32F99315DD}" dt="2023-11-14T19:47:39.895" v="1142" actId="1076"/>
          <ac:spMkLst>
            <pc:docMk/>
            <pc:sldMk cId="0" sldId="358"/>
            <ac:spMk id="2" creationId="{0C2CDEF5-8B54-4B12-98EE-B8C7D0A32DE3}"/>
          </ac:spMkLst>
        </pc:spChg>
        <pc:spChg chg="mod">
          <ac:chgData name="Kanakaris Venetis" userId="123cc868b6771a79" providerId="LiveId" clId="{AE553222-AD34-4C71-9F3D-0B32F99315DD}" dt="2023-11-14T19:46:48.978" v="1136" actId="1076"/>
          <ac:spMkLst>
            <pc:docMk/>
            <pc:sldMk cId="0" sldId="358"/>
            <ac:spMk id="7987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22T09:43:08.403" v="2793" actId="20577"/>
          <ac:spMkLst>
            <pc:docMk/>
            <pc:sldMk cId="0" sldId="358"/>
            <ac:spMk id="7987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38:36.975" v="1059" actId="692"/>
          <ac:spMkLst>
            <pc:docMk/>
            <pc:sldMk cId="0" sldId="358"/>
            <ac:spMk id="7987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47:58.717" v="1145" actId="1076"/>
          <ac:spMkLst>
            <pc:docMk/>
            <pc:sldMk cId="0" sldId="358"/>
            <ac:spMk id="7990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47:26.644" v="1140" actId="1076"/>
          <ac:spMkLst>
            <pc:docMk/>
            <pc:sldMk cId="0" sldId="358"/>
            <ac:spMk id="7990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47:51.489" v="1144" actId="1076"/>
          <ac:spMkLst>
            <pc:docMk/>
            <pc:sldMk cId="0" sldId="358"/>
            <ac:spMk id="7990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38:31.748" v="1058" actId="692"/>
          <ac:spMkLst>
            <pc:docMk/>
            <pc:sldMk cId="0" sldId="358"/>
            <ac:spMk id="7990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38:25.593" v="1057" actId="692"/>
          <ac:spMkLst>
            <pc:docMk/>
            <pc:sldMk cId="0" sldId="358"/>
            <ac:spMk id="7990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47:44.719" v="1143" actId="1076"/>
          <ac:spMkLst>
            <pc:docMk/>
            <pc:sldMk cId="0" sldId="358"/>
            <ac:spMk id="7990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47:18.936" v="1139" actId="1076"/>
          <ac:spMkLst>
            <pc:docMk/>
            <pc:sldMk cId="0" sldId="358"/>
            <ac:spMk id="7990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47:11.831" v="1138" actId="1076"/>
          <ac:spMkLst>
            <pc:docMk/>
            <pc:sldMk cId="0" sldId="358"/>
            <ac:spMk id="7990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38:18.426" v="1056" actId="692"/>
          <ac:spMkLst>
            <pc:docMk/>
            <pc:sldMk cId="0" sldId="358"/>
            <ac:spMk id="7990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38:08.999" v="1055" actId="692"/>
          <ac:spMkLst>
            <pc:docMk/>
            <pc:sldMk cId="0" sldId="358"/>
            <ac:spMk id="7990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46:30.248" v="1132" actId="1076"/>
          <ac:spMkLst>
            <pc:docMk/>
            <pc:sldMk cId="0" sldId="358"/>
            <ac:spMk id="7991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48:24.620" v="1149" actId="1076"/>
          <ac:spMkLst>
            <pc:docMk/>
            <pc:sldMk cId="0" sldId="358"/>
            <ac:spMk id="79911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4T19:48:14.913" v="1147" actId="14100"/>
          <ac:grpSpMkLst>
            <pc:docMk/>
            <pc:sldMk cId="0" sldId="358"/>
            <ac:grpSpMk id="9" creationId="{C3357521-9A15-4308-85FB-50BD66BE6D4B}"/>
          </ac:grpSpMkLst>
        </pc:grpChg>
        <pc:grpChg chg="mod">
          <ac:chgData name="Kanakaris Venetis" userId="123cc868b6771a79" providerId="LiveId" clId="{AE553222-AD34-4C71-9F3D-0B32F99315DD}" dt="2023-11-14T19:45:13.525" v="1115" actId="164"/>
          <ac:grpSpMkLst>
            <pc:docMk/>
            <pc:sldMk cId="0" sldId="358"/>
            <ac:grpSpMk id="79876" creationId="{00000000-0000-0000-0000-000000000000}"/>
          </ac:grpSpMkLst>
        </pc:grpChg>
        <pc:cxnChg chg="add mod">
          <ac:chgData name="Kanakaris Venetis" userId="123cc868b6771a79" providerId="LiveId" clId="{AE553222-AD34-4C71-9F3D-0B32F99315DD}" dt="2023-11-14T19:47:30.014" v="1141" actId="1076"/>
          <ac:cxnSpMkLst>
            <pc:docMk/>
            <pc:sldMk cId="0" sldId="358"/>
            <ac:cxnSpMk id="4" creationId="{C0131038-3754-4605-95CB-FFF45069F6BC}"/>
          </ac:cxnSpMkLst>
        </pc:cxnChg>
      </pc:sldChg>
      <pc:sldChg chg="addSp delSp modSp mod">
        <pc:chgData name="Kanakaris Venetis" userId="123cc868b6771a79" providerId="LiveId" clId="{AE553222-AD34-4C71-9F3D-0B32F99315DD}" dt="2023-11-14T19:54:12.118" v="1203" actId="207"/>
        <pc:sldMkLst>
          <pc:docMk/>
          <pc:sldMk cId="0" sldId="359"/>
        </pc:sldMkLst>
        <pc:spChg chg="add mod">
          <ac:chgData name="Kanakaris Venetis" userId="123cc868b6771a79" providerId="LiveId" clId="{AE553222-AD34-4C71-9F3D-0B32F99315DD}" dt="2023-11-14T19:52:21.685" v="1196" actId="113"/>
          <ac:spMkLst>
            <pc:docMk/>
            <pc:sldMk cId="0" sldId="359"/>
            <ac:spMk id="55" creationId="{A6C9AC27-10A0-43ED-9E5C-1F618FC32099}"/>
          </ac:spMkLst>
        </pc:spChg>
        <pc:spChg chg="mod">
          <ac:chgData name="Kanakaris Venetis" userId="123cc868b6771a79" providerId="LiveId" clId="{AE553222-AD34-4C71-9F3D-0B32F99315DD}" dt="2023-11-14T19:49:52.997" v="1161" actId="1076"/>
          <ac:spMkLst>
            <pc:docMk/>
            <pc:sldMk cId="0" sldId="359"/>
            <ac:spMk id="8089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54:03.470" v="1201" actId="207"/>
          <ac:spMkLst>
            <pc:docMk/>
            <pc:sldMk cId="0" sldId="359"/>
            <ac:spMk id="8090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50:51.417" v="1171" actId="208"/>
          <ac:spMkLst>
            <pc:docMk/>
            <pc:sldMk cId="0" sldId="359"/>
            <ac:spMk id="8090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50:43.208" v="1170" actId="208"/>
          <ac:spMkLst>
            <pc:docMk/>
            <pc:sldMk cId="0" sldId="359"/>
            <ac:spMk id="8090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53:26.730" v="1200" actId="1076"/>
          <ac:spMkLst>
            <pc:docMk/>
            <pc:sldMk cId="0" sldId="359"/>
            <ac:spMk id="8092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54:08.594" v="1202" actId="207"/>
          <ac:spMkLst>
            <pc:docMk/>
            <pc:sldMk cId="0" sldId="359"/>
            <ac:spMk id="8093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50:16.076" v="1167" actId="1076"/>
          <ac:spMkLst>
            <pc:docMk/>
            <pc:sldMk cId="0" sldId="359"/>
            <ac:spMk id="8093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54:12.118" v="1203" actId="207"/>
          <ac:spMkLst>
            <pc:docMk/>
            <pc:sldMk cId="0" sldId="359"/>
            <ac:spMk id="80941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14T19:51:03.057" v="1172" actId="21"/>
          <ac:spMkLst>
            <pc:docMk/>
            <pc:sldMk cId="0" sldId="359"/>
            <ac:spMk id="80949" creationId="{00000000-0000-0000-0000-000000000000}"/>
          </ac:spMkLst>
        </pc:spChg>
        <pc:grpChg chg="mod">
          <ac:chgData name="Kanakaris Venetis" userId="123cc868b6771a79" providerId="LiveId" clId="{AE553222-AD34-4C71-9F3D-0B32F99315DD}" dt="2023-11-14T19:53:12.621" v="1198" actId="1076"/>
          <ac:grpSpMkLst>
            <pc:docMk/>
            <pc:sldMk cId="0" sldId="359"/>
            <ac:grpSpMk id="80950" creationId="{00000000-0000-0000-0000-000000000000}"/>
          </ac:grpSpMkLst>
        </pc:grpChg>
      </pc:sldChg>
      <pc:sldChg chg="addSp delSp modSp mod">
        <pc:chgData name="Kanakaris Venetis" userId="123cc868b6771a79" providerId="LiveId" clId="{AE553222-AD34-4C71-9F3D-0B32F99315DD}" dt="2023-11-14T20:09:32.456" v="1417" actId="1076"/>
        <pc:sldMkLst>
          <pc:docMk/>
          <pc:sldMk cId="0" sldId="360"/>
        </pc:sldMkLst>
        <pc:spChg chg="add mod">
          <ac:chgData name="Kanakaris Venetis" userId="123cc868b6771a79" providerId="LiveId" clId="{AE553222-AD34-4C71-9F3D-0B32F99315DD}" dt="2023-11-14T20:08:18.332" v="1390" actId="164"/>
          <ac:spMkLst>
            <pc:docMk/>
            <pc:sldMk cId="0" sldId="360"/>
            <ac:spMk id="2" creationId="{F771251D-F9F8-4E93-B555-8ACFB0897075}"/>
          </ac:spMkLst>
        </pc:spChg>
        <pc:spChg chg="add mod">
          <ac:chgData name="Kanakaris Venetis" userId="123cc868b6771a79" providerId="LiveId" clId="{AE553222-AD34-4C71-9F3D-0B32F99315DD}" dt="2023-11-14T19:56:49.999" v="1276" actId="1076"/>
          <ac:spMkLst>
            <pc:docMk/>
            <pc:sldMk cId="0" sldId="360"/>
            <ac:spMk id="19" creationId="{E75DA699-7ACD-4C5A-BB2F-0957BB285C5C}"/>
          </ac:spMkLst>
        </pc:spChg>
        <pc:spChg chg="add mod">
          <ac:chgData name="Kanakaris Venetis" userId="123cc868b6771a79" providerId="LiveId" clId="{AE553222-AD34-4C71-9F3D-0B32F99315DD}" dt="2023-11-14T20:08:18.332" v="1390" actId="164"/>
          <ac:spMkLst>
            <pc:docMk/>
            <pc:sldMk cId="0" sldId="360"/>
            <ac:spMk id="22" creationId="{3B180809-9A80-447B-AEE5-C837E1CE81C7}"/>
          </ac:spMkLst>
        </pc:spChg>
        <pc:spChg chg="add mod">
          <ac:chgData name="Kanakaris Venetis" userId="123cc868b6771a79" providerId="LiveId" clId="{AE553222-AD34-4C71-9F3D-0B32F99315DD}" dt="2023-11-14T20:09:32.456" v="1417" actId="1076"/>
          <ac:spMkLst>
            <pc:docMk/>
            <pc:sldMk cId="0" sldId="360"/>
            <ac:spMk id="23" creationId="{9130E4C4-E9EE-4C93-AF17-53EA5190404C}"/>
          </ac:spMkLst>
        </pc:spChg>
        <pc:spChg chg="mod">
          <ac:chgData name="Kanakaris Venetis" userId="123cc868b6771a79" providerId="LiveId" clId="{AE553222-AD34-4C71-9F3D-0B32F99315DD}" dt="2023-11-14T19:57:11.938" v="1278" actId="1076"/>
          <ac:spMkLst>
            <pc:docMk/>
            <pc:sldMk cId="0" sldId="360"/>
            <ac:spMk id="8294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09:26.302" v="1416" actId="1076"/>
          <ac:spMkLst>
            <pc:docMk/>
            <pc:sldMk cId="0" sldId="360"/>
            <ac:spMk id="8294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00:11.527" v="1309" actId="1076"/>
          <ac:spMkLst>
            <pc:docMk/>
            <pc:sldMk cId="0" sldId="360"/>
            <ac:spMk id="8294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00:01.744" v="1307" actId="1076"/>
          <ac:spMkLst>
            <pc:docMk/>
            <pc:sldMk cId="0" sldId="360"/>
            <ac:spMk id="8294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00:05.559" v="1308" actId="1076"/>
          <ac:spMkLst>
            <pc:docMk/>
            <pc:sldMk cId="0" sldId="360"/>
            <ac:spMk id="8295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9:59:51.172" v="1305" actId="1076"/>
          <ac:spMkLst>
            <pc:docMk/>
            <pc:sldMk cId="0" sldId="360"/>
            <ac:spMk id="8295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01:03.345" v="1314" actId="1076"/>
          <ac:spMkLst>
            <pc:docMk/>
            <pc:sldMk cId="0" sldId="360"/>
            <ac:spMk id="82952" creationId="{00000000-0000-0000-0000-000000000000}"/>
          </ac:spMkLst>
        </pc:spChg>
        <pc:spChg chg="del mod">
          <ac:chgData name="Kanakaris Venetis" userId="123cc868b6771a79" providerId="LiveId" clId="{AE553222-AD34-4C71-9F3D-0B32F99315DD}" dt="2023-11-14T19:56:43.310" v="1275" actId="478"/>
          <ac:spMkLst>
            <pc:docMk/>
            <pc:sldMk cId="0" sldId="360"/>
            <ac:spMk id="8295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00:18.126" v="1310" actId="1076"/>
          <ac:spMkLst>
            <pc:docMk/>
            <pc:sldMk cId="0" sldId="360"/>
            <ac:spMk id="8295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00:24.297" v="1311" actId="1076"/>
          <ac:spMkLst>
            <pc:docMk/>
            <pc:sldMk cId="0" sldId="360"/>
            <ac:spMk id="8295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09:18.162" v="1415" actId="1076"/>
          <ac:spMkLst>
            <pc:docMk/>
            <pc:sldMk cId="0" sldId="360"/>
            <ac:spMk id="8295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07:57.029" v="1388" actId="14100"/>
          <ac:spMkLst>
            <pc:docMk/>
            <pc:sldMk cId="0" sldId="360"/>
            <ac:spMk id="8296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07:51.509" v="1387" actId="14100"/>
          <ac:spMkLst>
            <pc:docMk/>
            <pc:sldMk cId="0" sldId="360"/>
            <ac:spMk id="82961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4T20:08:23.151" v="1391" actId="14100"/>
          <ac:grpSpMkLst>
            <pc:docMk/>
            <pc:sldMk cId="0" sldId="360"/>
            <ac:grpSpMk id="3" creationId="{67D58448-699D-4958-9478-FEC9095FF536}"/>
          </ac:grpSpMkLst>
        </pc:grpChg>
        <pc:grpChg chg="mod">
          <ac:chgData name="Kanakaris Venetis" userId="123cc868b6771a79" providerId="LiveId" clId="{AE553222-AD34-4C71-9F3D-0B32F99315DD}" dt="2023-11-14T20:08:18.332" v="1390" actId="164"/>
          <ac:grpSpMkLst>
            <pc:docMk/>
            <pc:sldMk cId="0" sldId="360"/>
            <ac:grpSpMk id="82962" creationId="{00000000-0000-0000-0000-000000000000}"/>
          </ac:grpSpMkLst>
        </pc:grpChg>
        <pc:graphicFrameChg chg="add del mod">
          <ac:chgData name="Kanakaris Venetis" userId="123cc868b6771a79" providerId="LiveId" clId="{AE553222-AD34-4C71-9F3D-0B32F99315DD}" dt="2023-11-14T20:06:42.264" v="1375" actId="478"/>
          <ac:graphicFrameMkLst>
            <pc:docMk/>
            <pc:sldMk cId="0" sldId="360"/>
            <ac:graphicFrameMk id="20" creationId="{54B3328D-9D99-48AE-8F8E-3102A559AF46}"/>
          </ac:graphicFrameMkLst>
        </pc:graphicFrameChg>
        <pc:graphicFrameChg chg="del">
          <ac:chgData name="Kanakaris Venetis" userId="123cc868b6771a79" providerId="LiveId" clId="{AE553222-AD34-4C71-9F3D-0B32F99315DD}" dt="2023-11-14T19:57:40.034" v="1280" actId="21"/>
          <ac:graphicFrameMkLst>
            <pc:docMk/>
            <pc:sldMk cId="0" sldId="360"/>
            <ac:graphicFrameMk id="82957" creationId="{00000000-0000-0000-0000-000000000000}"/>
          </ac:graphicFrameMkLst>
        </pc:graphicFrameChg>
        <pc:graphicFrameChg chg="del mod">
          <ac:chgData name="Kanakaris Venetis" userId="123cc868b6771a79" providerId="LiveId" clId="{AE553222-AD34-4C71-9F3D-0B32F99315DD}" dt="2023-11-14T20:07:01.155" v="1378" actId="478"/>
          <ac:graphicFrameMkLst>
            <pc:docMk/>
            <pc:sldMk cId="0" sldId="360"/>
            <ac:graphicFrameMk id="82958" creationId="{00000000-0000-0000-0000-000000000000}"/>
          </ac:graphicFrameMkLst>
        </pc:graphicFrameChg>
        <pc:graphicFrameChg chg="del mod">
          <ac:chgData name="Kanakaris Venetis" userId="123cc868b6771a79" providerId="LiveId" clId="{AE553222-AD34-4C71-9F3D-0B32F99315DD}" dt="2023-11-14T20:07:04.026" v="1379" actId="478"/>
          <ac:graphicFrameMkLst>
            <pc:docMk/>
            <pc:sldMk cId="0" sldId="360"/>
            <ac:graphicFrameMk id="82959" creationId="{00000000-0000-0000-0000-000000000000}"/>
          </ac:graphicFrameMkLst>
        </pc:graphicFrameChg>
      </pc:sldChg>
      <pc:sldChg chg="addSp delSp modSp mod">
        <pc:chgData name="Kanakaris Venetis" userId="123cc868b6771a79" providerId="LiveId" clId="{AE553222-AD34-4C71-9F3D-0B32F99315DD}" dt="2023-11-14T20:30:35.619" v="1630" actId="1076"/>
        <pc:sldMkLst>
          <pc:docMk/>
          <pc:sldMk cId="0" sldId="361"/>
        </pc:sldMkLst>
        <pc:spChg chg="add mod">
          <ac:chgData name="Kanakaris Venetis" userId="123cc868b6771a79" providerId="LiveId" clId="{AE553222-AD34-4C71-9F3D-0B32F99315DD}" dt="2023-11-14T20:28:12.330" v="1608" actId="14100"/>
          <ac:spMkLst>
            <pc:docMk/>
            <pc:sldMk cId="0" sldId="361"/>
            <ac:spMk id="22" creationId="{50C7917F-1197-4A2F-886A-B522CFC7705C}"/>
          </ac:spMkLst>
        </pc:spChg>
        <pc:spChg chg="mod topLvl">
          <ac:chgData name="Kanakaris Venetis" userId="123cc868b6771a79" providerId="LiveId" clId="{AE553222-AD34-4C71-9F3D-0B32F99315DD}" dt="2023-11-14T20:29:27.287" v="1620" actId="164"/>
          <ac:spMkLst>
            <pc:docMk/>
            <pc:sldMk cId="0" sldId="361"/>
            <ac:spMk id="25" creationId="{02589519-2844-407E-ABF3-808DDE4A5E93}"/>
          </ac:spMkLst>
        </pc:spChg>
        <pc:spChg chg="mod topLvl">
          <ac:chgData name="Kanakaris Venetis" userId="123cc868b6771a79" providerId="LiveId" clId="{AE553222-AD34-4C71-9F3D-0B32F99315DD}" dt="2023-11-14T20:29:27.287" v="1620" actId="164"/>
          <ac:spMkLst>
            <pc:docMk/>
            <pc:sldMk cId="0" sldId="361"/>
            <ac:spMk id="26" creationId="{E205A438-E551-46A1-8D48-E2FA7C3059F5}"/>
          </ac:spMkLst>
        </pc:spChg>
        <pc:spChg chg="mod topLvl">
          <ac:chgData name="Kanakaris Venetis" userId="123cc868b6771a79" providerId="LiveId" clId="{AE553222-AD34-4C71-9F3D-0B32F99315DD}" dt="2023-11-14T20:29:06.906" v="1617" actId="1076"/>
          <ac:spMkLst>
            <pc:docMk/>
            <pc:sldMk cId="0" sldId="361"/>
            <ac:spMk id="28" creationId="{D1E929C2-989C-4950-98AB-C332A05FDE10}"/>
          </ac:spMkLst>
        </pc:spChg>
        <pc:spChg chg="mod topLvl">
          <ac:chgData name="Kanakaris Venetis" userId="123cc868b6771a79" providerId="LiveId" clId="{AE553222-AD34-4C71-9F3D-0B32F99315DD}" dt="2023-11-14T20:27:07.557" v="1598" actId="164"/>
          <ac:spMkLst>
            <pc:docMk/>
            <pc:sldMk cId="0" sldId="361"/>
            <ac:spMk id="29" creationId="{3116F30B-1D1A-4135-AF48-5994C433AB26}"/>
          </ac:spMkLst>
        </pc:spChg>
        <pc:spChg chg="mod">
          <ac:chgData name="Kanakaris Venetis" userId="123cc868b6771a79" providerId="LiveId" clId="{AE553222-AD34-4C71-9F3D-0B32F99315DD}" dt="2023-11-14T20:26:03.812" v="1591" actId="164"/>
          <ac:spMkLst>
            <pc:docMk/>
            <pc:sldMk cId="0" sldId="361"/>
            <ac:spMk id="83970" creationId="{00000000-0000-0000-0000-000000000000}"/>
          </ac:spMkLst>
        </pc:spChg>
        <pc:spChg chg="del mod">
          <ac:chgData name="Kanakaris Venetis" userId="123cc868b6771a79" providerId="LiveId" clId="{AE553222-AD34-4C71-9F3D-0B32F99315DD}" dt="2023-11-14T20:28:14.121" v="1609" actId="478"/>
          <ac:spMkLst>
            <pc:docMk/>
            <pc:sldMk cId="0" sldId="361"/>
            <ac:spMk id="8397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28:39.486" v="1614" actId="1076"/>
          <ac:spMkLst>
            <pc:docMk/>
            <pc:sldMk cId="0" sldId="361"/>
            <ac:spMk id="8397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30:10.932" v="1626" actId="207"/>
          <ac:spMkLst>
            <pc:docMk/>
            <pc:sldMk cId="0" sldId="361"/>
            <ac:spMk id="8397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11:59.700" v="1421" actId="1076"/>
          <ac:spMkLst>
            <pc:docMk/>
            <pc:sldMk cId="0" sldId="361"/>
            <ac:spMk id="8397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24:57.561" v="1560" actId="207"/>
          <ac:spMkLst>
            <pc:docMk/>
            <pc:sldMk cId="0" sldId="361"/>
            <ac:spMk id="8397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26:30.130" v="1594" actId="164"/>
          <ac:spMkLst>
            <pc:docMk/>
            <pc:sldMk cId="0" sldId="361"/>
            <ac:spMk id="8397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29:45.302" v="1624" actId="14100"/>
          <ac:spMkLst>
            <pc:docMk/>
            <pc:sldMk cId="0" sldId="361"/>
            <ac:spMk id="8397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26:03.812" v="1591" actId="164"/>
          <ac:spMkLst>
            <pc:docMk/>
            <pc:sldMk cId="0" sldId="361"/>
            <ac:spMk id="8397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26:03.812" v="1591" actId="164"/>
          <ac:spMkLst>
            <pc:docMk/>
            <pc:sldMk cId="0" sldId="361"/>
            <ac:spMk id="83980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14T20:18:07.849" v="1446" actId="478"/>
          <ac:spMkLst>
            <pc:docMk/>
            <pc:sldMk cId="0" sldId="361"/>
            <ac:spMk id="83981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14T20:18:06.135" v="1445" actId="478"/>
          <ac:spMkLst>
            <pc:docMk/>
            <pc:sldMk cId="0" sldId="361"/>
            <ac:spMk id="8398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27:52.438" v="1605" actId="1076"/>
          <ac:spMkLst>
            <pc:docMk/>
            <pc:sldMk cId="0" sldId="361"/>
            <ac:spMk id="8398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30:35.619" v="1630" actId="1076"/>
          <ac:spMkLst>
            <pc:docMk/>
            <pc:sldMk cId="0" sldId="361"/>
            <ac:spMk id="8398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26:03.812" v="1591" actId="164"/>
          <ac:spMkLst>
            <pc:docMk/>
            <pc:sldMk cId="0" sldId="361"/>
            <ac:spMk id="8398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26:03.812" v="1591" actId="164"/>
          <ac:spMkLst>
            <pc:docMk/>
            <pc:sldMk cId="0" sldId="361"/>
            <ac:spMk id="8398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26:03.812" v="1591" actId="164"/>
          <ac:spMkLst>
            <pc:docMk/>
            <pc:sldMk cId="0" sldId="361"/>
            <ac:spMk id="8398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30:31.150" v="1629" actId="1076"/>
          <ac:spMkLst>
            <pc:docMk/>
            <pc:sldMk cId="0" sldId="361"/>
            <ac:spMk id="8398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27:07.557" v="1598" actId="164"/>
          <ac:spMkLst>
            <pc:docMk/>
            <pc:sldMk cId="0" sldId="361"/>
            <ac:spMk id="83989" creationId="{00000000-0000-0000-0000-000000000000}"/>
          </ac:spMkLst>
        </pc:spChg>
        <pc:grpChg chg="add del mod">
          <ac:chgData name="Kanakaris Venetis" userId="123cc868b6771a79" providerId="LiveId" clId="{AE553222-AD34-4C71-9F3D-0B32F99315DD}" dt="2023-11-14T20:28:23.111" v="1611" actId="478"/>
          <ac:grpSpMkLst>
            <pc:docMk/>
            <pc:sldMk cId="0" sldId="361"/>
            <ac:grpSpMk id="2" creationId="{4255F5EF-AB45-4176-9B11-E1A0B4D08E02}"/>
          </ac:grpSpMkLst>
        </pc:grpChg>
        <pc:grpChg chg="add mod">
          <ac:chgData name="Kanakaris Venetis" userId="123cc868b6771a79" providerId="LiveId" clId="{AE553222-AD34-4C71-9F3D-0B32F99315DD}" dt="2023-11-14T20:26:51.094" v="1596" actId="164"/>
          <ac:grpSpMkLst>
            <pc:docMk/>
            <pc:sldMk cId="0" sldId="361"/>
            <ac:grpSpMk id="3" creationId="{B0EE90A4-308F-4DFB-9F94-764644A54ADD}"/>
          </ac:grpSpMkLst>
        </pc:grpChg>
        <pc:grpChg chg="add mod">
          <ac:chgData name="Kanakaris Venetis" userId="123cc868b6771a79" providerId="LiveId" clId="{AE553222-AD34-4C71-9F3D-0B32F99315DD}" dt="2023-11-14T20:26:51.094" v="1596" actId="164"/>
          <ac:grpSpMkLst>
            <pc:docMk/>
            <pc:sldMk cId="0" sldId="361"/>
            <ac:grpSpMk id="4" creationId="{CDDC0B1E-100D-4A1C-84D9-473E27B00FA1}"/>
          </ac:grpSpMkLst>
        </pc:grpChg>
        <pc:grpChg chg="add mod">
          <ac:chgData name="Kanakaris Venetis" userId="123cc868b6771a79" providerId="LiveId" clId="{AE553222-AD34-4C71-9F3D-0B32F99315DD}" dt="2023-11-14T20:27:07.557" v="1598" actId="164"/>
          <ac:grpSpMkLst>
            <pc:docMk/>
            <pc:sldMk cId="0" sldId="361"/>
            <ac:grpSpMk id="5" creationId="{00A30043-A1ED-445A-9618-27B22043736E}"/>
          </ac:grpSpMkLst>
        </pc:grpChg>
        <pc:grpChg chg="add mod">
          <ac:chgData name="Kanakaris Venetis" userId="123cc868b6771a79" providerId="LiveId" clId="{AE553222-AD34-4C71-9F3D-0B32F99315DD}" dt="2023-11-14T20:28:34.008" v="1613" actId="164"/>
          <ac:grpSpMkLst>
            <pc:docMk/>
            <pc:sldMk cId="0" sldId="361"/>
            <ac:grpSpMk id="6" creationId="{90F92A7D-087C-47F0-86B8-B9FF8082F78A}"/>
          </ac:grpSpMkLst>
        </pc:grpChg>
        <pc:grpChg chg="add mod">
          <ac:chgData name="Kanakaris Venetis" userId="123cc868b6771a79" providerId="LiveId" clId="{AE553222-AD34-4C71-9F3D-0B32F99315DD}" dt="2023-11-14T20:29:01.408" v="1616" actId="164"/>
          <ac:grpSpMkLst>
            <pc:docMk/>
            <pc:sldMk cId="0" sldId="361"/>
            <ac:grpSpMk id="7" creationId="{52807EB2-CE49-42AC-960E-28E7EAC106D9}"/>
          </ac:grpSpMkLst>
        </pc:grpChg>
        <pc:grpChg chg="add mod">
          <ac:chgData name="Kanakaris Venetis" userId="123cc868b6771a79" providerId="LiveId" clId="{AE553222-AD34-4C71-9F3D-0B32F99315DD}" dt="2023-11-14T20:29:27.287" v="1620" actId="164"/>
          <ac:grpSpMkLst>
            <pc:docMk/>
            <pc:sldMk cId="0" sldId="361"/>
            <ac:grpSpMk id="8" creationId="{186BA8EC-B109-4011-B8F5-58C310E366BD}"/>
          </ac:grpSpMkLst>
        </pc:grpChg>
        <pc:grpChg chg="add mod">
          <ac:chgData name="Kanakaris Venetis" userId="123cc868b6771a79" providerId="LiveId" clId="{AE553222-AD34-4C71-9F3D-0B32F99315DD}" dt="2023-11-14T20:29:36.715" v="1622" actId="1076"/>
          <ac:grpSpMkLst>
            <pc:docMk/>
            <pc:sldMk cId="0" sldId="361"/>
            <ac:grpSpMk id="9" creationId="{7E7479E8-2AA7-4ADB-AC9F-AF67CC9434B8}"/>
          </ac:grpSpMkLst>
        </pc:grpChg>
        <pc:grpChg chg="add del mod">
          <ac:chgData name="Kanakaris Venetis" userId="123cc868b6771a79" providerId="LiveId" clId="{AE553222-AD34-4C71-9F3D-0B32F99315DD}" dt="2023-11-14T20:20:54.140" v="1510" actId="165"/>
          <ac:grpSpMkLst>
            <pc:docMk/>
            <pc:sldMk cId="0" sldId="361"/>
            <ac:grpSpMk id="24" creationId="{25353981-705C-4F1A-B419-96BB7E221BA8}"/>
          </ac:grpSpMkLst>
        </pc:grpChg>
        <pc:grpChg chg="add del mod">
          <ac:chgData name="Kanakaris Venetis" userId="123cc868b6771a79" providerId="LiveId" clId="{AE553222-AD34-4C71-9F3D-0B32F99315DD}" dt="2023-11-14T20:22:07.584" v="1525" actId="165"/>
          <ac:grpSpMkLst>
            <pc:docMk/>
            <pc:sldMk cId="0" sldId="361"/>
            <ac:grpSpMk id="27" creationId="{D59CFBBC-8554-439D-AF86-58278E30B6D7}"/>
          </ac:grpSpMkLst>
        </pc:grpChg>
      </pc:sldChg>
      <pc:sldChg chg="delSp modSp mod">
        <pc:chgData name="Kanakaris Venetis" userId="123cc868b6771a79" providerId="LiveId" clId="{AE553222-AD34-4C71-9F3D-0B32F99315DD}" dt="2023-11-15T04:48:22.099" v="1649" actId="207"/>
        <pc:sldMkLst>
          <pc:docMk/>
          <pc:sldMk cId="0" sldId="362"/>
        </pc:sldMkLst>
        <pc:spChg chg="mod">
          <ac:chgData name="Kanakaris Venetis" userId="123cc868b6771a79" providerId="LiveId" clId="{AE553222-AD34-4C71-9F3D-0B32F99315DD}" dt="2023-11-14T20:31:53.387" v="1643" actId="1076"/>
          <ac:spMkLst>
            <pc:docMk/>
            <pc:sldMk cId="0" sldId="362"/>
            <ac:spMk id="8499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31:13.963" v="1636" actId="207"/>
          <ac:spMkLst>
            <pc:docMk/>
            <pc:sldMk cId="0" sldId="362"/>
            <ac:spMk id="8500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48:22.099" v="1649" actId="207"/>
          <ac:spMkLst>
            <pc:docMk/>
            <pc:sldMk cId="0" sldId="362"/>
            <ac:spMk id="8500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48:14.836" v="1648" actId="113"/>
          <ac:spMkLst>
            <pc:docMk/>
            <pc:sldMk cId="0" sldId="362"/>
            <ac:spMk id="8500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31:22.675" v="1637" actId="692"/>
          <ac:spMkLst>
            <pc:docMk/>
            <pc:sldMk cId="0" sldId="362"/>
            <ac:spMk id="8500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20:31:29.760" v="1638" actId="692"/>
          <ac:spMkLst>
            <pc:docMk/>
            <pc:sldMk cId="0" sldId="362"/>
            <ac:spMk id="85005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14T20:30:47.200" v="1632" actId="478"/>
          <ac:spMkLst>
            <pc:docMk/>
            <pc:sldMk cId="0" sldId="362"/>
            <ac:spMk id="85008" creationId="{00000000-0000-0000-0000-000000000000}"/>
          </ac:spMkLst>
        </pc:spChg>
      </pc:sldChg>
      <pc:sldChg chg="modSp mod">
        <pc:chgData name="Kanakaris Venetis" userId="123cc868b6771a79" providerId="LiveId" clId="{AE553222-AD34-4C71-9F3D-0B32F99315DD}" dt="2023-11-15T04:50:00.134" v="1668" actId="5793"/>
        <pc:sldMkLst>
          <pc:docMk/>
          <pc:sldMk cId="0" sldId="363"/>
        </pc:sldMkLst>
        <pc:spChg chg="mod">
          <ac:chgData name="Kanakaris Venetis" userId="123cc868b6771a79" providerId="LiveId" clId="{AE553222-AD34-4C71-9F3D-0B32F99315DD}" dt="2023-11-15T04:48:54.832" v="1653" actId="1076"/>
          <ac:spMkLst>
            <pc:docMk/>
            <pc:sldMk cId="0" sldId="363"/>
            <ac:spMk id="8601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0:00.134" v="1668" actId="5793"/>
          <ac:spMkLst>
            <pc:docMk/>
            <pc:sldMk cId="0" sldId="363"/>
            <ac:spMk id="8601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49:45.339" v="1661" actId="1076"/>
          <ac:spMkLst>
            <pc:docMk/>
            <pc:sldMk cId="0" sldId="363"/>
            <ac:spMk id="86020" creationId="{00000000-0000-0000-0000-000000000000}"/>
          </ac:spMkLst>
        </pc:spChg>
      </pc:sldChg>
      <pc:sldChg chg="modSp mod">
        <pc:chgData name="Kanakaris Venetis" userId="123cc868b6771a79" providerId="LiveId" clId="{AE553222-AD34-4C71-9F3D-0B32F99315DD}" dt="2023-11-15T04:52:45.164" v="1705" actId="14100"/>
        <pc:sldMkLst>
          <pc:docMk/>
          <pc:sldMk cId="0" sldId="364"/>
        </pc:sldMkLst>
        <pc:spChg chg="mod">
          <ac:chgData name="Kanakaris Venetis" userId="123cc868b6771a79" providerId="LiveId" clId="{AE553222-AD34-4C71-9F3D-0B32F99315DD}" dt="2023-11-15T04:52:45.164" v="1705" actId="14100"/>
          <ac:spMkLst>
            <pc:docMk/>
            <pc:sldMk cId="0" sldId="364"/>
            <ac:spMk id="8704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1:19.009" v="1692" actId="113"/>
          <ac:spMkLst>
            <pc:docMk/>
            <pc:sldMk cId="0" sldId="364"/>
            <ac:spMk id="8704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1:39.355" v="1694" actId="208"/>
          <ac:spMkLst>
            <pc:docMk/>
            <pc:sldMk cId="0" sldId="364"/>
            <ac:spMk id="8705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1:45.354" v="1695" actId="208"/>
          <ac:spMkLst>
            <pc:docMk/>
            <pc:sldMk cId="0" sldId="364"/>
            <ac:spMk id="8705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2:01.561" v="1696" actId="1582"/>
          <ac:spMkLst>
            <pc:docMk/>
            <pc:sldMk cId="0" sldId="364"/>
            <ac:spMk id="87057" creationId="{00000000-0000-0000-0000-000000000000}"/>
          </ac:spMkLst>
        </pc:spChg>
        <pc:grpChg chg="mod">
          <ac:chgData name="Kanakaris Venetis" userId="123cc868b6771a79" providerId="LiveId" clId="{AE553222-AD34-4C71-9F3D-0B32F99315DD}" dt="2023-11-15T04:52:35.815" v="1700" actId="1076"/>
          <ac:grpSpMkLst>
            <pc:docMk/>
            <pc:sldMk cId="0" sldId="364"/>
            <ac:grpSpMk id="87044" creationId="{00000000-0000-0000-0000-000000000000}"/>
          </ac:grpSpMkLst>
        </pc:grpChg>
      </pc:sldChg>
      <pc:sldChg chg="addSp delSp modSp mod">
        <pc:chgData name="Kanakaris Venetis" userId="123cc868b6771a79" providerId="LiveId" clId="{AE553222-AD34-4C71-9F3D-0B32F99315DD}" dt="2023-11-15T04:56:38.361" v="1749" actId="1076"/>
        <pc:sldMkLst>
          <pc:docMk/>
          <pc:sldMk cId="0" sldId="365"/>
        </pc:sldMkLst>
        <pc:spChg chg="add mod">
          <ac:chgData name="Kanakaris Venetis" userId="123cc868b6771a79" providerId="LiveId" clId="{AE553222-AD34-4C71-9F3D-0B32F99315DD}" dt="2023-11-15T04:56:14.992" v="1746" actId="571"/>
          <ac:spMkLst>
            <pc:docMk/>
            <pc:sldMk cId="0" sldId="365"/>
            <ac:spMk id="36" creationId="{16D8E986-153E-4762-A8A1-CE2BAA390250}"/>
          </ac:spMkLst>
        </pc:spChg>
        <pc:spChg chg="add mod">
          <ac:chgData name="Kanakaris Venetis" userId="123cc868b6771a79" providerId="LiveId" clId="{AE553222-AD34-4C71-9F3D-0B32F99315DD}" dt="2023-11-15T04:56:14.992" v="1746" actId="571"/>
          <ac:spMkLst>
            <pc:docMk/>
            <pc:sldMk cId="0" sldId="365"/>
            <ac:spMk id="37" creationId="{EAEB357E-D9DA-4A56-8063-1F4F8ACD2FC4}"/>
          </ac:spMkLst>
        </pc:spChg>
        <pc:spChg chg="add mod">
          <ac:chgData name="Kanakaris Venetis" userId="123cc868b6771a79" providerId="LiveId" clId="{AE553222-AD34-4C71-9F3D-0B32F99315DD}" dt="2023-11-15T04:56:14.992" v="1746" actId="571"/>
          <ac:spMkLst>
            <pc:docMk/>
            <pc:sldMk cId="0" sldId="365"/>
            <ac:spMk id="38" creationId="{80158B16-2C46-4163-985B-C5E16B0CCB86}"/>
          </ac:spMkLst>
        </pc:spChg>
        <pc:spChg chg="add mod">
          <ac:chgData name="Kanakaris Venetis" userId="123cc868b6771a79" providerId="LiveId" clId="{AE553222-AD34-4C71-9F3D-0B32F99315DD}" dt="2023-11-15T04:56:14.992" v="1746" actId="571"/>
          <ac:spMkLst>
            <pc:docMk/>
            <pc:sldMk cId="0" sldId="365"/>
            <ac:spMk id="39" creationId="{C90536A7-1865-4FD2-AC7C-A44FAFAE414C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6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6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5:18.530" v="1738" actId="1076"/>
          <ac:spMkLst>
            <pc:docMk/>
            <pc:sldMk cId="0" sldId="365"/>
            <ac:spMk id="8806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6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7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7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7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7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7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7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7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7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7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7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8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8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8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8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8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8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8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8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8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8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9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91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15T04:52:17.486" v="1697" actId="478"/>
          <ac:spMkLst>
            <pc:docMk/>
            <pc:sldMk cId="0" sldId="365"/>
            <ac:spMk id="8809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3:00.536" v="1711" actId="14100"/>
          <ac:spMkLst>
            <pc:docMk/>
            <pc:sldMk cId="0" sldId="365"/>
            <ac:spMk id="8809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9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6:26.122" v="1747" actId="164"/>
          <ac:spMkLst>
            <pc:docMk/>
            <pc:sldMk cId="0" sldId="365"/>
            <ac:spMk id="88099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4:56:38.361" v="1749" actId="1076"/>
          <ac:grpSpMkLst>
            <pc:docMk/>
            <pc:sldMk cId="0" sldId="365"/>
            <ac:grpSpMk id="2" creationId="{FCD35632-F97B-4EC2-88BC-4F840EDB19FA}"/>
          </ac:grpSpMkLst>
        </pc:grpChg>
        <pc:grpChg chg="mod">
          <ac:chgData name="Kanakaris Venetis" userId="123cc868b6771a79" providerId="LiveId" clId="{AE553222-AD34-4C71-9F3D-0B32F99315DD}" dt="2023-11-15T04:56:26.122" v="1747" actId="164"/>
          <ac:grpSpMkLst>
            <pc:docMk/>
            <pc:sldMk cId="0" sldId="365"/>
            <ac:grpSpMk id="88092" creationId="{00000000-0000-0000-0000-000000000000}"/>
          </ac:grpSpMkLst>
        </pc:grpChg>
        <pc:graphicFrameChg chg="mod">
          <ac:chgData name="Kanakaris Venetis" userId="123cc868b6771a79" providerId="LiveId" clId="{AE553222-AD34-4C71-9F3D-0B32F99315DD}" dt="2023-11-15T04:55:24.045" v="1739" actId="1076"/>
          <ac:graphicFrameMkLst>
            <pc:docMk/>
            <pc:sldMk cId="0" sldId="365"/>
            <ac:graphicFrameMk id="88097" creationId="{00000000-0000-0000-0000-000000000000}"/>
          </ac:graphicFrameMkLst>
        </pc:graphicFrameChg>
      </pc:sldChg>
      <pc:sldChg chg="addSp modSp mod">
        <pc:chgData name="Kanakaris Venetis" userId="123cc868b6771a79" providerId="LiveId" clId="{AE553222-AD34-4C71-9F3D-0B32F99315DD}" dt="2023-11-15T05:00:58.736" v="1772" actId="1076"/>
        <pc:sldMkLst>
          <pc:docMk/>
          <pc:sldMk cId="0" sldId="366"/>
        </pc:sldMkLst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09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09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09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09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09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09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09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09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09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09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28.279" v="1768" actId="164"/>
          <ac:spMkLst>
            <pc:docMk/>
            <pc:sldMk cId="0" sldId="366"/>
            <ac:spMk id="8910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10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7:04.610" v="1752" actId="1076"/>
          <ac:spMkLst>
            <pc:docMk/>
            <pc:sldMk cId="0" sldId="366"/>
            <ac:spMk id="8912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28.279" v="1768" actId="164"/>
          <ac:spMkLst>
            <pc:docMk/>
            <pc:sldMk cId="0" sldId="366"/>
            <ac:spMk id="8913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9:44.794" v="1762" actId="207"/>
          <ac:spMkLst>
            <pc:docMk/>
            <pc:sldMk cId="0" sldId="366"/>
            <ac:spMk id="8913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4:59:57.931" v="1765" actId="1076"/>
          <ac:spMkLst>
            <pc:docMk/>
            <pc:sldMk cId="0" sldId="366"/>
            <ac:spMk id="8913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13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13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49.252" v="1770" actId="164"/>
          <ac:spMkLst>
            <pc:docMk/>
            <pc:sldMk cId="0" sldId="366"/>
            <ac:spMk id="8913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28.279" v="1768" actId="164"/>
          <ac:spMkLst>
            <pc:docMk/>
            <pc:sldMk cId="0" sldId="366"/>
            <ac:spMk id="8913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28.279" v="1768" actId="164"/>
          <ac:spMkLst>
            <pc:docMk/>
            <pc:sldMk cId="0" sldId="366"/>
            <ac:spMk id="8913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28.279" v="1768" actId="164"/>
          <ac:spMkLst>
            <pc:docMk/>
            <pc:sldMk cId="0" sldId="366"/>
            <ac:spMk id="8914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0:28.279" v="1768" actId="164"/>
          <ac:spMkLst>
            <pc:docMk/>
            <pc:sldMk cId="0" sldId="366"/>
            <ac:spMk id="89141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5:00:58.736" v="1772" actId="1076"/>
          <ac:grpSpMkLst>
            <pc:docMk/>
            <pc:sldMk cId="0" sldId="366"/>
            <ac:grpSpMk id="2" creationId="{17D47C16-09ED-4D89-8226-F8FE1932389C}"/>
          </ac:grpSpMkLst>
        </pc:grpChg>
        <pc:grpChg chg="add mod">
          <ac:chgData name="Kanakaris Venetis" userId="123cc868b6771a79" providerId="LiveId" clId="{AE553222-AD34-4C71-9F3D-0B32F99315DD}" dt="2023-11-15T05:00:53.242" v="1771" actId="14100"/>
          <ac:grpSpMkLst>
            <pc:docMk/>
            <pc:sldMk cId="0" sldId="366"/>
            <ac:grpSpMk id="3" creationId="{A261D514-7159-4CAE-A46F-CF77CA2C9ADF}"/>
          </ac:grpSpMkLst>
        </pc:grpChg>
        <pc:grpChg chg="mod">
          <ac:chgData name="Kanakaris Venetis" userId="123cc868b6771a79" providerId="LiveId" clId="{AE553222-AD34-4C71-9F3D-0B32F99315DD}" dt="2023-11-15T05:00:12.969" v="1766" actId="14100"/>
          <ac:grpSpMkLst>
            <pc:docMk/>
            <pc:sldMk cId="0" sldId="366"/>
            <ac:grpSpMk id="89149" creationId="{00000000-0000-0000-0000-000000000000}"/>
          </ac:grpSpMkLst>
        </pc:grpChg>
      </pc:sldChg>
      <pc:sldChg chg="addSp delSp modSp mod">
        <pc:chgData name="Kanakaris Venetis" userId="123cc868b6771a79" providerId="LiveId" clId="{AE553222-AD34-4C71-9F3D-0B32F99315DD}" dt="2023-11-15T05:05:25.940" v="1861" actId="1076"/>
        <pc:sldMkLst>
          <pc:docMk/>
          <pc:sldMk cId="0" sldId="367"/>
        </pc:sldMkLst>
        <pc:spChg chg="add mod">
          <ac:chgData name="Kanakaris Venetis" userId="123cc868b6771a79" providerId="LiveId" clId="{AE553222-AD34-4C71-9F3D-0B32F99315DD}" dt="2023-11-15T05:05:25.940" v="1861" actId="1076"/>
          <ac:spMkLst>
            <pc:docMk/>
            <pc:sldMk cId="0" sldId="367"/>
            <ac:spMk id="2" creationId="{A3888421-FC2C-4A9C-ABAD-5A4D44F57C4D}"/>
          </ac:spMkLst>
        </pc:spChg>
        <pc:spChg chg="del mod">
          <ac:chgData name="Kanakaris Venetis" userId="123cc868b6771a79" providerId="LiveId" clId="{AE553222-AD34-4C71-9F3D-0B32F99315DD}" dt="2023-11-15T05:03:06.461" v="1823" actId="478"/>
          <ac:spMkLst>
            <pc:docMk/>
            <pc:sldMk cId="0" sldId="367"/>
            <ac:spMk id="9113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4:39.193" v="1851" actId="14100"/>
          <ac:spMkLst>
            <pc:docMk/>
            <pc:sldMk cId="0" sldId="367"/>
            <ac:spMk id="9113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3:58.043" v="1842" actId="164"/>
          <ac:spMkLst>
            <pc:docMk/>
            <pc:sldMk cId="0" sldId="367"/>
            <ac:spMk id="9114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3:58.043" v="1842" actId="164"/>
          <ac:spMkLst>
            <pc:docMk/>
            <pc:sldMk cId="0" sldId="367"/>
            <ac:spMk id="9114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3:58.043" v="1842" actId="164"/>
          <ac:spMkLst>
            <pc:docMk/>
            <pc:sldMk cId="0" sldId="367"/>
            <ac:spMk id="9114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3:58.043" v="1842" actId="164"/>
          <ac:spMkLst>
            <pc:docMk/>
            <pc:sldMk cId="0" sldId="367"/>
            <ac:spMk id="9114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3:58.043" v="1842" actId="164"/>
          <ac:spMkLst>
            <pc:docMk/>
            <pc:sldMk cId="0" sldId="367"/>
            <ac:spMk id="9114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3:58.043" v="1842" actId="164"/>
          <ac:spMkLst>
            <pc:docMk/>
            <pc:sldMk cId="0" sldId="367"/>
            <ac:spMk id="9114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3:58.043" v="1842" actId="164"/>
          <ac:spMkLst>
            <pc:docMk/>
            <pc:sldMk cId="0" sldId="367"/>
            <ac:spMk id="9114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3:58.043" v="1842" actId="164"/>
          <ac:spMkLst>
            <pc:docMk/>
            <pc:sldMk cId="0" sldId="367"/>
            <ac:spMk id="9114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3:58.043" v="1842" actId="164"/>
          <ac:spMkLst>
            <pc:docMk/>
            <pc:sldMk cId="0" sldId="367"/>
            <ac:spMk id="9114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3:58.043" v="1842" actId="164"/>
          <ac:spMkLst>
            <pc:docMk/>
            <pc:sldMk cId="0" sldId="367"/>
            <ac:spMk id="91149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5:04:52.336" v="1853" actId="1076"/>
          <ac:grpSpMkLst>
            <pc:docMk/>
            <pc:sldMk cId="0" sldId="367"/>
            <ac:grpSpMk id="3" creationId="{5BFF3946-4388-4A97-A48A-2ACCD635902A}"/>
          </ac:grpSpMkLst>
        </pc:grpChg>
      </pc:sldChg>
      <pc:sldChg chg="addSp delSp modSp mod">
        <pc:chgData name="Kanakaris Venetis" userId="123cc868b6771a79" providerId="LiveId" clId="{AE553222-AD34-4C71-9F3D-0B32F99315DD}" dt="2023-11-15T05:09:37.273" v="1953" actId="1076"/>
        <pc:sldMkLst>
          <pc:docMk/>
          <pc:sldMk cId="0" sldId="368"/>
        </pc:sldMkLst>
        <pc:spChg chg="add mod">
          <ac:chgData name="Kanakaris Venetis" userId="123cc868b6771a79" providerId="LiveId" clId="{AE553222-AD34-4C71-9F3D-0B32F99315DD}" dt="2023-11-15T05:05:44.907" v="1867" actId="20577"/>
          <ac:spMkLst>
            <pc:docMk/>
            <pc:sldMk cId="0" sldId="368"/>
            <ac:spMk id="40" creationId="{F7CE1CEE-4B88-4589-9788-3D7FBA59A691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6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6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6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26.010" v="1951" actId="164"/>
          <ac:spMkLst>
            <pc:docMk/>
            <pc:sldMk cId="0" sldId="368"/>
            <ac:spMk id="9216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6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6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6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6:30.127" v="1887" actId="123"/>
          <ac:spMkLst>
            <pc:docMk/>
            <pc:sldMk cId="0" sldId="368"/>
            <ac:spMk id="92169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15T05:05:41.912" v="1865" actId="478"/>
          <ac:spMkLst>
            <pc:docMk/>
            <pc:sldMk cId="0" sldId="368"/>
            <ac:spMk id="9217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7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7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7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7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7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7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7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7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7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8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8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8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8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8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8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8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8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8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8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9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9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9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9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9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8:29.593" v="1944" actId="1076"/>
          <ac:spMkLst>
            <pc:docMk/>
            <pc:sldMk cId="0" sldId="368"/>
            <ac:spMk id="9219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9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07.229" v="1947" actId="164"/>
          <ac:spMkLst>
            <pc:docMk/>
            <pc:sldMk cId="0" sldId="368"/>
            <ac:spMk id="9219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8:44.923" v="1945" actId="14100"/>
          <ac:spMkLst>
            <pc:docMk/>
            <pc:sldMk cId="0" sldId="368"/>
            <ac:spMk id="92198" creationId="{00000000-0000-0000-0000-000000000000}"/>
          </ac:spMkLst>
        </pc:spChg>
        <pc:spChg chg="del mod">
          <ac:chgData name="Kanakaris Venetis" userId="123cc868b6771a79" providerId="LiveId" clId="{AE553222-AD34-4C71-9F3D-0B32F99315DD}" dt="2023-11-15T05:05:37.443" v="1864" actId="478"/>
          <ac:spMkLst>
            <pc:docMk/>
            <pc:sldMk cId="0" sldId="368"/>
            <ac:spMk id="92199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5:09:26.010" v="1951" actId="164"/>
          <ac:grpSpMkLst>
            <pc:docMk/>
            <pc:sldMk cId="0" sldId="368"/>
            <ac:grpSpMk id="2" creationId="{871BBD83-72CE-4E71-8C95-26F0631C7583}"/>
          </ac:grpSpMkLst>
        </pc:grpChg>
        <pc:grpChg chg="add mod">
          <ac:chgData name="Kanakaris Venetis" userId="123cc868b6771a79" providerId="LiveId" clId="{AE553222-AD34-4C71-9F3D-0B32F99315DD}" dt="2023-11-15T05:09:34.275" v="1952" actId="1076"/>
          <ac:grpSpMkLst>
            <pc:docMk/>
            <pc:sldMk cId="0" sldId="368"/>
            <ac:grpSpMk id="3" creationId="{0CEAB144-544B-491B-B8CA-CD13B58B75B3}"/>
          </ac:grpSpMkLst>
        </pc:grpChg>
        <pc:grpChg chg="add mod">
          <ac:chgData name="Kanakaris Venetis" userId="123cc868b6771a79" providerId="LiveId" clId="{AE553222-AD34-4C71-9F3D-0B32F99315DD}" dt="2023-11-15T05:09:37.273" v="1953" actId="1076"/>
          <ac:grpSpMkLst>
            <pc:docMk/>
            <pc:sldMk cId="0" sldId="368"/>
            <ac:grpSpMk id="4" creationId="{A7C22B6F-81E8-4231-97A8-3E97BED4FA9F}"/>
          </ac:grpSpMkLst>
        </pc:grpChg>
      </pc:sldChg>
      <pc:sldChg chg="addSp modSp mod">
        <pc:chgData name="Kanakaris Venetis" userId="123cc868b6771a79" providerId="LiveId" clId="{AE553222-AD34-4C71-9F3D-0B32F99315DD}" dt="2023-11-15T05:12:52.992" v="2001" actId="14100"/>
        <pc:sldMkLst>
          <pc:docMk/>
          <pc:sldMk cId="0" sldId="369"/>
        </pc:sldMkLst>
        <pc:spChg chg="mod">
          <ac:chgData name="Kanakaris Venetis" userId="123cc868b6771a79" providerId="LiveId" clId="{AE553222-AD34-4C71-9F3D-0B32F99315DD}" dt="2023-11-15T05:11:21.454" v="1980" actId="164"/>
          <ac:spMkLst>
            <pc:docMk/>
            <pc:sldMk cId="0" sldId="369"/>
            <ac:spMk id="9318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2:10.070" v="1990" actId="14100"/>
          <ac:spMkLst>
            <pc:docMk/>
            <pc:sldMk cId="0" sldId="369"/>
            <ac:spMk id="9318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09:59.694" v="1956" actId="1076"/>
          <ac:spMkLst>
            <pc:docMk/>
            <pc:sldMk cId="0" sldId="369"/>
            <ac:spMk id="9318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2:44.274" v="1999" actId="1076"/>
          <ac:spMkLst>
            <pc:docMk/>
            <pc:sldMk cId="0" sldId="369"/>
            <ac:spMk id="9318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0:36.290" v="1971" actId="113"/>
          <ac:spMkLst>
            <pc:docMk/>
            <pc:sldMk cId="0" sldId="369"/>
            <ac:spMk id="9319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1:21.454" v="1980" actId="164"/>
          <ac:spMkLst>
            <pc:docMk/>
            <pc:sldMk cId="0" sldId="369"/>
            <ac:spMk id="9319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1:21.454" v="1980" actId="164"/>
          <ac:spMkLst>
            <pc:docMk/>
            <pc:sldMk cId="0" sldId="369"/>
            <ac:spMk id="9319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1:21.454" v="1980" actId="164"/>
          <ac:spMkLst>
            <pc:docMk/>
            <pc:sldMk cId="0" sldId="369"/>
            <ac:spMk id="9319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1:21.454" v="1980" actId="164"/>
          <ac:spMkLst>
            <pc:docMk/>
            <pc:sldMk cId="0" sldId="369"/>
            <ac:spMk id="9319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1:21.454" v="1980" actId="164"/>
          <ac:spMkLst>
            <pc:docMk/>
            <pc:sldMk cId="0" sldId="369"/>
            <ac:spMk id="9319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1:21.454" v="1980" actId="164"/>
          <ac:spMkLst>
            <pc:docMk/>
            <pc:sldMk cId="0" sldId="369"/>
            <ac:spMk id="9319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2:21.503" v="1991" actId="164"/>
          <ac:spMkLst>
            <pc:docMk/>
            <pc:sldMk cId="0" sldId="369"/>
            <ac:spMk id="9319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1:21.454" v="1980" actId="164"/>
          <ac:spMkLst>
            <pc:docMk/>
            <pc:sldMk cId="0" sldId="369"/>
            <ac:spMk id="9319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2:21.503" v="1991" actId="164"/>
          <ac:spMkLst>
            <pc:docMk/>
            <pc:sldMk cId="0" sldId="369"/>
            <ac:spMk id="9320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2:21.503" v="1991" actId="164"/>
          <ac:spMkLst>
            <pc:docMk/>
            <pc:sldMk cId="0" sldId="369"/>
            <ac:spMk id="9320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1:21.454" v="1980" actId="164"/>
          <ac:spMkLst>
            <pc:docMk/>
            <pc:sldMk cId="0" sldId="369"/>
            <ac:spMk id="9320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1:21.454" v="1980" actId="164"/>
          <ac:spMkLst>
            <pc:docMk/>
            <pc:sldMk cId="0" sldId="369"/>
            <ac:spMk id="9320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1:21.454" v="1980" actId="164"/>
          <ac:spMkLst>
            <pc:docMk/>
            <pc:sldMk cId="0" sldId="369"/>
            <ac:spMk id="9320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2:48.386" v="2000" actId="1076"/>
          <ac:spMkLst>
            <pc:docMk/>
            <pc:sldMk cId="0" sldId="369"/>
            <ac:spMk id="93207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5:12:21.503" v="1991" actId="164"/>
          <ac:grpSpMkLst>
            <pc:docMk/>
            <pc:sldMk cId="0" sldId="369"/>
            <ac:grpSpMk id="2" creationId="{0565DDF8-63AC-4AE8-8D37-E18ED303281D}"/>
          </ac:grpSpMkLst>
        </pc:grpChg>
        <pc:grpChg chg="add mod">
          <ac:chgData name="Kanakaris Venetis" userId="123cc868b6771a79" providerId="LiveId" clId="{AE553222-AD34-4C71-9F3D-0B32F99315DD}" dt="2023-11-15T05:12:52.992" v="2001" actId="14100"/>
          <ac:grpSpMkLst>
            <pc:docMk/>
            <pc:sldMk cId="0" sldId="369"/>
            <ac:grpSpMk id="3" creationId="{A44C6009-6DBC-4F99-B287-FA8E0959AF42}"/>
          </ac:grpSpMkLst>
        </pc:grpChg>
        <pc:graphicFrameChg chg="mod">
          <ac:chgData name="Kanakaris Venetis" userId="123cc868b6771a79" providerId="LiveId" clId="{AE553222-AD34-4C71-9F3D-0B32F99315DD}" dt="2023-11-15T05:11:01.576" v="1977" actId="1076"/>
          <ac:graphicFrameMkLst>
            <pc:docMk/>
            <pc:sldMk cId="0" sldId="369"/>
            <ac:graphicFrameMk id="93205" creationId="{00000000-0000-0000-0000-000000000000}"/>
          </ac:graphicFrameMkLst>
        </pc:graphicFrameChg>
        <pc:graphicFrameChg chg="mod">
          <ac:chgData name="Kanakaris Venetis" userId="123cc868b6771a79" providerId="LiveId" clId="{AE553222-AD34-4C71-9F3D-0B32F99315DD}" dt="2023-11-15T05:10:57.351" v="1976" actId="1076"/>
          <ac:graphicFrameMkLst>
            <pc:docMk/>
            <pc:sldMk cId="0" sldId="369"/>
            <ac:graphicFrameMk id="93206" creationId="{00000000-0000-0000-0000-000000000000}"/>
          </ac:graphicFrameMkLst>
        </pc:graphicFrameChg>
      </pc:sldChg>
      <pc:sldChg chg="addSp modSp mod">
        <pc:chgData name="Kanakaris Venetis" userId="123cc868b6771a79" providerId="LiveId" clId="{AE553222-AD34-4C71-9F3D-0B32F99315DD}" dt="2023-11-15T05:19:49.326" v="2049" actId="164"/>
        <pc:sldMkLst>
          <pc:docMk/>
          <pc:sldMk cId="0" sldId="370"/>
        </pc:sldMkLst>
        <pc:spChg chg="mod">
          <ac:chgData name="Kanakaris Venetis" userId="123cc868b6771a79" providerId="LiveId" clId="{AE553222-AD34-4C71-9F3D-0B32F99315DD}" dt="2023-11-15T05:18:17.087" v="2033" actId="164"/>
          <ac:spMkLst>
            <pc:docMk/>
            <pc:sldMk cId="0" sldId="370"/>
            <ac:spMk id="9421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1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1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1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1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1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1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1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1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1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2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9:49.326" v="2049" actId="164"/>
          <ac:spMkLst>
            <pc:docMk/>
            <pc:sldMk cId="0" sldId="370"/>
            <ac:spMk id="9422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2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2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4:52.882" v="2004" actId="1076"/>
          <ac:spMkLst>
            <pc:docMk/>
            <pc:sldMk cId="0" sldId="370"/>
            <ac:spMk id="9422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8:52.854" v="2041" actId="1076"/>
          <ac:spMkLst>
            <pc:docMk/>
            <pc:sldMk cId="0" sldId="370"/>
            <ac:spMk id="9422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2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2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9:37.186" v="2047" actId="14100"/>
          <ac:spMkLst>
            <pc:docMk/>
            <pc:sldMk cId="0" sldId="370"/>
            <ac:spMk id="9422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8:17.087" v="2033" actId="164"/>
          <ac:spMkLst>
            <pc:docMk/>
            <pc:sldMk cId="0" sldId="370"/>
            <ac:spMk id="9422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8:31.593" v="2037" actId="164"/>
          <ac:spMkLst>
            <pc:docMk/>
            <pc:sldMk cId="0" sldId="370"/>
            <ac:spMk id="9423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8:17.087" v="2033" actId="164"/>
          <ac:spMkLst>
            <pc:docMk/>
            <pc:sldMk cId="0" sldId="370"/>
            <ac:spMk id="9423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8:17.087" v="2033" actId="164"/>
          <ac:spMkLst>
            <pc:docMk/>
            <pc:sldMk cId="0" sldId="370"/>
            <ac:spMk id="9423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8:59.693" v="2043" actId="1076"/>
          <ac:spMkLst>
            <pc:docMk/>
            <pc:sldMk cId="0" sldId="370"/>
            <ac:spMk id="9423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34.580" v="2030" actId="164"/>
          <ac:spMkLst>
            <pc:docMk/>
            <pc:sldMk cId="0" sldId="370"/>
            <ac:spMk id="9423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3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3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3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3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4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4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4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4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4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4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4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4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4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4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5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5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5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5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5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5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5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5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5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5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6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6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6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6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6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6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5:16.348" v="2012" actId="1076"/>
          <ac:spMkLst>
            <pc:docMk/>
            <pc:sldMk cId="0" sldId="370"/>
            <ac:spMk id="9426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6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6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6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7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7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7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17:13.136" v="2027" actId="164"/>
          <ac:spMkLst>
            <pc:docMk/>
            <pc:sldMk cId="0" sldId="370"/>
            <ac:spMk id="94273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5:17:23.857" v="2029" actId="14100"/>
          <ac:grpSpMkLst>
            <pc:docMk/>
            <pc:sldMk cId="0" sldId="370"/>
            <ac:grpSpMk id="2" creationId="{5DFA255B-C4D0-4F6B-8723-27D62E5987EC}"/>
          </ac:grpSpMkLst>
        </pc:grpChg>
        <pc:grpChg chg="add mod">
          <ac:chgData name="Kanakaris Venetis" userId="123cc868b6771a79" providerId="LiveId" clId="{AE553222-AD34-4C71-9F3D-0B32F99315DD}" dt="2023-11-15T05:19:49.326" v="2049" actId="164"/>
          <ac:grpSpMkLst>
            <pc:docMk/>
            <pc:sldMk cId="0" sldId="370"/>
            <ac:grpSpMk id="3" creationId="{01915FDA-9078-48A9-9250-AAD85A6A7087}"/>
          </ac:grpSpMkLst>
        </pc:grpChg>
        <pc:grpChg chg="add mod">
          <ac:chgData name="Kanakaris Venetis" userId="123cc868b6771a79" providerId="LiveId" clId="{AE553222-AD34-4C71-9F3D-0B32F99315DD}" dt="2023-11-15T05:18:31.593" v="2037" actId="164"/>
          <ac:grpSpMkLst>
            <pc:docMk/>
            <pc:sldMk cId="0" sldId="370"/>
            <ac:grpSpMk id="4" creationId="{EC113F00-6155-4B96-864F-B0C5F95CA0E0}"/>
          </ac:grpSpMkLst>
        </pc:grpChg>
        <pc:grpChg chg="add mod">
          <ac:chgData name="Kanakaris Venetis" userId="123cc868b6771a79" providerId="LiveId" clId="{AE553222-AD34-4C71-9F3D-0B32F99315DD}" dt="2023-11-15T05:18:36.649" v="2038" actId="1076"/>
          <ac:grpSpMkLst>
            <pc:docMk/>
            <pc:sldMk cId="0" sldId="370"/>
            <ac:grpSpMk id="5" creationId="{200EFA06-8860-4195-B451-7E9705B6F1BB}"/>
          </ac:grpSpMkLst>
        </pc:grpChg>
        <pc:grpChg chg="add mod">
          <ac:chgData name="Kanakaris Venetis" userId="123cc868b6771a79" providerId="LiveId" clId="{AE553222-AD34-4C71-9F3D-0B32F99315DD}" dt="2023-11-15T05:19:49.326" v="2049" actId="164"/>
          <ac:grpSpMkLst>
            <pc:docMk/>
            <pc:sldMk cId="0" sldId="370"/>
            <ac:grpSpMk id="6" creationId="{B209D2F4-C8E0-4E43-99CB-D2349548FC45}"/>
          </ac:grpSpMkLst>
        </pc:grpChg>
      </pc:sldChg>
      <pc:sldChg chg="addSp modSp mod">
        <pc:chgData name="Kanakaris Venetis" userId="123cc868b6771a79" providerId="LiveId" clId="{AE553222-AD34-4C71-9F3D-0B32F99315DD}" dt="2023-11-15T05:21:39.708" v="2089" actId="14100"/>
        <pc:sldMkLst>
          <pc:docMk/>
          <pc:sldMk cId="0" sldId="371"/>
        </pc:sldMkLst>
        <pc:spChg chg="mod">
          <ac:chgData name="Kanakaris Venetis" userId="123cc868b6771a79" providerId="LiveId" clId="{AE553222-AD34-4C71-9F3D-0B32F99315DD}" dt="2023-11-15T05:20:42.974" v="2055" actId="164"/>
          <ac:spMkLst>
            <pc:docMk/>
            <pc:sldMk cId="0" sldId="371"/>
            <ac:spMk id="9625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1:39.708" v="2089" actId="14100"/>
          <ac:spMkLst>
            <pc:docMk/>
            <pc:sldMk cId="0" sldId="371"/>
            <ac:spMk id="9625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0:42.974" v="2055" actId="164"/>
          <ac:spMkLst>
            <pc:docMk/>
            <pc:sldMk cId="0" sldId="371"/>
            <ac:spMk id="9626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0:42.974" v="2055" actId="164"/>
          <ac:spMkLst>
            <pc:docMk/>
            <pc:sldMk cId="0" sldId="371"/>
            <ac:spMk id="9626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0:42.974" v="2055" actId="164"/>
          <ac:spMkLst>
            <pc:docMk/>
            <pc:sldMk cId="0" sldId="371"/>
            <ac:spMk id="9626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0:42.974" v="2055" actId="164"/>
          <ac:spMkLst>
            <pc:docMk/>
            <pc:sldMk cId="0" sldId="371"/>
            <ac:spMk id="9626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0:42.974" v="2055" actId="164"/>
          <ac:spMkLst>
            <pc:docMk/>
            <pc:sldMk cId="0" sldId="371"/>
            <ac:spMk id="9626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0:42.974" v="2055" actId="164"/>
          <ac:spMkLst>
            <pc:docMk/>
            <pc:sldMk cId="0" sldId="371"/>
            <ac:spMk id="9626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0:42.974" v="2055" actId="164"/>
          <ac:spMkLst>
            <pc:docMk/>
            <pc:sldMk cId="0" sldId="371"/>
            <ac:spMk id="9626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0:42.974" v="2055" actId="164"/>
          <ac:spMkLst>
            <pc:docMk/>
            <pc:sldMk cId="0" sldId="371"/>
            <ac:spMk id="9626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0:42.974" v="2055" actId="164"/>
          <ac:spMkLst>
            <pc:docMk/>
            <pc:sldMk cId="0" sldId="371"/>
            <ac:spMk id="9626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0:42.974" v="2055" actId="164"/>
          <ac:spMkLst>
            <pc:docMk/>
            <pc:sldMk cId="0" sldId="371"/>
            <ac:spMk id="9626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0:17.573" v="2052" actId="1076"/>
          <ac:spMkLst>
            <pc:docMk/>
            <pc:sldMk cId="0" sldId="371"/>
            <ac:spMk id="96270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5:20:53.919" v="2057" actId="14100"/>
          <ac:grpSpMkLst>
            <pc:docMk/>
            <pc:sldMk cId="0" sldId="371"/>
            <ac:grpSpMk id="2" creationId="{3D6B37F1-0814-4E05-95E4-0F6CBCEC9D32}"/>
          </ac:grpSpMkLst>
        </pc:grpChg>
      </pc:sldChg>
      <pc:sldChg chg="addSp delSp modSp mod">
        <pc:chgData name="Kanakaris Venetis" userId="123cc868b6771a79" providerId="LiveId" clId="{AE553222-AD34-4C71-9F3D-0B32F99315DD}" dt="2023-11-22T09:44:04.349" v="2797" actId="478"/>
        <pc:sldMkLst>
          <pc:docMk/>
          <pc:sldMk cId="0" sldId="372"/>
        </pc:sldMkLst>
        <pc:spChg chg="add mod">
          <ac:chgData name="Kanakaris Venetis" userId="123cc868b6771a79" providerId="LiveId" clId="{AE553222-AD34-4C71-9F3D-0B32F99315DD}" dt="2023-11-15T05:22:49.135" v="2099" actId="255"/>
          <ac:spMkLst>
            <pc:docMk/>
            <pc:sldMk cId="0" sldId="372"/>
            <ac:spMk id="2" creationId="{C5C071C7-20DC-4D40-B439-5DFF7A663DA0}"/>
          </ac:spMkLst>
        </pc:spChg>
        <pc:spChg chg="mod">
          <ac:chgData name="Kanakaris Venetis" userId="123cc868b6771a79" providerId="LiveId" clId="{AE553222-AD34-4C71-9F3D-0B32F99315DD}" dt="2023-11-15T05:23:54.291" v="2108" actId="164"/>
          <ac:spMkLst>
            <pc:docMk/>
            <pc:sldMk cId="0" sldId="372"/>
            <ac:spMk id="9728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3:54.291" v="2108" actId="164"/>
          <ac:spMkLst>
            <pc:docMk/>
            <pc:sldMk cId="0" sldId="372"/>
            <ac:spMk id="9728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3:54.291" v="2108" actId="164"/>
          <ac:spMkLst>
            <pc:docMk/>
            <pc:sldMk cId="0" sldId="372"/>
            <ac:spMk id="9728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3:54.291" v="2108" actId="164"/>
          <ac:spMkLst>
            <pc:docMk/>
            <pc:sldMk cId="0" sldId="372"/>
            <ac:spMk id="9728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22T09:43:59.745" v="2796" actId="14100"/>
          <ac:spMkLst>
            <pc:docMk/>
            <pc:sldMk cId="0" sldId="372"/>
            <ac:spMk id="9728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2:01.784" v="2092" actId="1076"/>
          <ac:spMkLst>
            <pc:docMk/>
            <pc:sldMk cId="0" sldId="372"/>
            <ac:spMk id="97287" creationId="{00000000-0000-0000-0000-000000000000}"/>
          </ac:spMkLst>
        </pc:spChg>
        <pc:spChg chg="del mod">
          <ac:chgData name="Kanakaris Venetis" userId="123cc868b6771a79" providerId="LiveId" clId="{AE553222-AD34-4C71-9F3D-0B32F99315DD}" dt="2023-11-15T05:23:00.206" v="2101" actId="478"/>
          <ac:spMkLst>
            <pc:docMk/>
            <pc:sldMk cId="0" sldId="372"/>
            <ac:spMk id="9728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3:54.291" v="2108" actId="164"/>
          <ac:spMkLst>
            <pc:docMk/>
            <pc:sldMk cId="0" sldId="372"/>
            <ac:spMk id="9728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3:54.291" v="2108" actId="164"/>
          <ac:spMkLst>
            <pc:docMk/>
            <pc:sldMk cId="0" sldId="372"/>
            <ac:spMk id="9729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3:54.291" v="2108" actId="164"/>
          <ac:spMkLst>
            <pc:docMk/>
            <pc:sldMk cId="0" sldId="372"/>
            <ac:spMk id="9729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3:54.291" v="2108" actId="164"/>
          <ac:spMkLst>
            <pc:docMk/>
            <pc:sldMk cId="0" sldId="372"/>
            <ac:spMk id="9729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5:46.977" v="2124" actId="1076"/>
          <ac:spMkLst>
            <pc:docMk/>
            <pc:sldMk cId="0" sldId="372"/>
            <ac:spMk id="9729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06.699" v="2128" actId="1076"/>
          <ac:spMkLst>
            <pc:docMk/>
            <pc:sldMk cId="0" sldId="372"/>
            <ac:spMk id="9729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5:57.712" v="2126" actId="1076"/>
          <ac:spMkLst>
            <pc:docMk/>
            <pc:sldMk cId="0" sldId="372"/>
            <ac:spMk id="9729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3:54.291" v="2108" actId="164"/>
          <ac:spMkLst>
            <pc:docMk/>
            <pc:sldMk cId="0" sldId="372"/>
            <ac:spMk id="97296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22T09:44:04.349" v="2797" actId="478"/>
          <ac:spMkLst>
            <pc:docMk/>
            <pc:sldMk cId="0" sldId="372"/>
            <ac:spMk id="9729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5:06.618" v="2121" actId="1076"/>
          <ac:spMkLst>
            <pc:docMk/>
            <pc:sldMk cId="0" sldId="372"/>
            <ac:spMk id="97298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14T15:23:49.955" v="122" actId="478"/>
          <ac:spMkLst>
            <pc:docMk/>
            <pc:sldMk cId="0" sldId="372"/>
            <ac:spMk id="9729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20.016" v="2130" actId="113"/>
          <ac:spMkLst>
            <pc:docMk/>
            <pc:sldMk cId="0" sldId="372"/>
            <ac:spMk id="9730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3:54.291" v="2108" actId="164"/>
          <ac:spMkLst>
            <pc:docMk/>
            <pc:sldMk cId="0" sldId="372"/>
            <ac:spMk id="9730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26.938" v="2131" actId="113"/>
          <ac:spMkLst>
            <pc:docMk/>
            <pc:sldMk cId="0" sldId="372"/>
            <ac:spMk id="9730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5:52.914" v="2125" actId="1076"/>
          <ac:spMkLst>
            <pc:docMk/>
            <pc:sldMk cId="0" sldId="372"/>
            <ac:spMk id="9730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13.587" v="2129" actId="1076"/>
          <ac:spMkLst>
            <pc:docMk/>
            <pc:sldMk cId="0" sldId="372"/>
            <ac:spMk id="9730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02.318" v="2127" actId="1076"/>
          <ac:spMkLst>
            <pc:docMk/>
            <pc:sldMk cId="0" sldId="372"/>
            <ac:spMk id="9730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22T09:43:48.465" v="2794" actId="1076"/>
          <ac:spMkLst>
            <pc:docMk/>
            <pc:sldMk cId="0" sldId="372"/>
            <ac:spMk id="97306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5:23:46.557" v="2107" actId="1076"/>
          <ac:grpSpMkLst>
            <pc:docMk/>
            <pc:sldMk cId="0" sldId="372"/>
            <ac:grpSpMk id="3" creationId="{F318C8AF-C79D-4BCF-9A1B-34C90520F85D}"/>
          </ac:grpSpMkLst>
        </pc:grpChg>
        <pc:grpChg chg="add mod">
          <ac:chgData name="Kanakaris Venetis" userId="123cc868b6771a79" providerId="LiveId" clId="{AE553222-AD34-4C71-9F3D-0B32F99315DD}" dt="2023-11-15T05:25:00.929" v="2120" actId="1076"/>
          <ac:grpSpMkLst>
            <pc:docMk/>
            <pc:sldMk cId="0" sldId="372"/>
            <ac:grpSpMk id="4" creationId="{336CCF3C-FF53-4CBA-BDBF-460973DB5B47}"/>
          </ac:grpSpMkLst>
        </pc:grpChg>
      </pc:sldChg>
      <pc:sldChg chg="addSp modSp mod">
        <pc:chgData name="Kanakaris Venetis" userId="123cc868b6771a79" providerId="LiveId" clId="{AE553222-AD34-4C71-9F3D-0B32F99315DD}" dt="2023-11-15T05:30:04.966" v="2164" actId="14100"/>
        <pc:sldMkLst>
          <pc:docMk/>
          <pc:sldMk cId="0" sldId="373"/>
        </pc:sldMkLst>
        <pc:spChg chg="add mod">
          <ac:chgData name="Kanakaris Venetis" userId="123cc868b6771a79" providerId="LiveId" clId="{AE553222-AD34-4C71-9F3D-0B32F99315DD}" dt="2023-11-15T05:26:42.935" v="2133" actId="1076"/>
          <ac:spMkLst>
            <pc:docMk/>
            <pc:sldMk cId="0" sldId="373"/>
            <ac:spMk id="2" creationId="{2B0D2454-4AC9-4D8E-BC20-414F9E0E30AF}"/>
          </ac:spMkLst>
        </pc:spChg>
        <pc:spChg chg="mod">
          <ac:chgData name="Kanakaris Venetis" userId="123cc868b6771a79" providerId="LiveId" clId="{AE553222-AD34-4C71-9F3D-0B32F99315DD}" dt="2023-11-15T05:30:04.966" v="2164" actId="14100"/>
          <ac:spMkLst>
            <pc:docMk/>
            <pc:sldMk cId="0" sldId="373"/>
            <ac:spMk id="9830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9:37.931" v="2157" actId="1076"/>
          <ac:spMkLst>
            <pc:docMk/>
            <pc:sldMk cId="0" sldId="373"/>
            <ac:spMk id="9830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7:45.054" v="2143" actId="208"/>
          <ac:spMkLst>
            <pc:docMk/>
            <pc:sldMk cId="0" sldId="373"/>
            <ac:spMk id="9830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9:01.800" v="2153" actId="207"/>
          <ac:spMkLst>
            <pc:docMk/>
            <pc:sldMk cId="0" sldId="373"/>
            <ac:spMk id="9830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58.906" v="2135" actId="164"/>
          <ac:spMkLst>
            <pc:docMk/>
            <pc:sldMk cId="0" sldId="373"/>
            <ac:spMk id="9831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58.906" v="2135" actId="164"/>
          <ac:spMkLst>
            <pc:docMk/>
            <pc:sldMk cId="0" sldId="373"/>
            <ac:spMk id="9831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8:02.243" v="2144" actId="208"/>
          <ac:spMkLst>
            <pc:docMk/>
            <pc:sldMk cId="0" sldId="373"/>
            <ac:spMk id="9831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8:51.788" v="2151" actId="207"/>
          <ac:spMkLst>
            <pc:docMk/>
            <pc:sldMk cId="0" sldId="373"/>
            <ac:spMk id="9831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58.906" v="2135" actId="164"/>
          <ac:spMkLst>
            <pc:docMk/>
            <pc:sldMk cId="0" sldId="373"/>
            <ac:spMk id="9831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58.906" v="2135" actId="164"/>
          <ac:spMkLst>
            <pc:docMk/>
            <pc:sldMk cId="0" sldId="373"/>
            <ac:spMk id="9831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8:08.057" v="2145" actId="208"/>
          <ac:spMkLst>
            <pc:docMk/>
            <pc:sldMk cId="0" sldId="373"/>
            <ac:spMk id="9831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8:16.338" v="2146" actId="208"/>
          <ac:spMkLst>
            <pc:docMk/>
            <pc:sldMk cId="0" sldId="373"/>
            <ac:spMk id="9831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58.906" v="2135" actId="164"/>
          <ac:spMkLst>
            <pc:docMk/>
            <pc:sldMk cId="0" sldId="373"/>
            <ac:spMk id="9831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58.906" v="2135" actId="164"/>
          <ac:spMkLst>
            <pc:docMk/>
            <pc:sldMk cId="0" sldId="373"/>
            <ac:spMk id="9831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58.906" v="2135" actId="164"/>
          <ac:spMkLst>
            <pc:docMk/>
            <pc:sldMk cId="0" sldId="373"/>
            <ac:spMk id="9832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23:29.450" v="121" actId="1076"/>
          <ac:spMkLst>
            <pc:docMk/>
            <pc:sldMk cId="0" sldId="373"/>
            <ac:spMk id="9832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58.906" v="2135" actId="164"/>
          <ac:spMkLst>
            <pc:docMk/>
            <pc:sldMk cId="0" sldId="373"/>
            <ac:spMk id="9832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6:58.906" v="2135" actId="164"/>
          <ac:spMkLst>
            <pc:docMk/>
            <pc:sldMk cId="0" sldId="373"/>
            <ac:spMk id="9832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8:38.628" v="2149" actId="1582"/>
          <ac:spMkLst>
            <pc:docMk/>
            <pc:sldMk cId="0" sldId="373"/>
            <ac:spMk id="9832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28:44.980" v="2150" actId="1076"/>
          <ac:spMkLst>
            <pc:docMk/>
            <pc:sldMk cId="0" sldId="373"/>
            <ac:spMk id="98325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5:29:28.432" v="2156" actId="1076"/>
          <ac:grpSpMkLst>
            <pc:docMk/>
            <pc:sldMk cId="0" sldId="373"/>
            <ac:grpSpMk id="3" creationId="{DFC5C3C2-6D20-4856-9CBB-A1765162729F}"/>
          </ac:grpSpMkLst>
        </pc:grpChg>
      </pc:sldChg>
      <pc:sldChg chg="addSp delSp modSp mod">
        <pc:chgData name="Kanakaris Venetis" userId="123cc868b6771a79" providerId="LiveId" clId="{AE553222-AD34-4C71-9F3D-0B32F99315DD}" dt="2023-11-15T05:33:13.242" v="2192" actId="1076"/>
        <pc:sldMkLst>
          <pc:docMk/>
          <pc:sldMk cId="0" sldId="374"/>
        </pc:sldMkLst>
        <pc:spChg chg="mod">
          <ac:chgData name="Kanakaris Venetis" userId="123cc868b6771a79" providerId="LiveId" clId="{AE553222-AD34-4C71-9F3D-0B32F99315DD}" dt="2023-11-15T05:32:50.419" v="2189" actId="313"/>
          <ac:spMkLst>
            <pc:docMk/>
            <pc:sldMk cId="0" sldId="374"/>
            <ac:spMk id="9933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1:41.439" v="2180" actId="1076"/>
          <ac:spMkLst>
            <pc:docMk/>
            <pc:sldMk cId="0" sldId="374"/>
            <ac:spMk id="9933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3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3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3:00.987" v="2190" actId="208"/>
          <ac:spMkLst>
            <pc:docMk/>
            <pc:sldMk cId="0" sldId="374"/>
            <ac:spMk id="9933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3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3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3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3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3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4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4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4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4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4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4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3:07.030" v="2191" actId="208"/>
          <ac:spMkLst>
            <pc:docMk/>
            <pc:sldMk cId="0" sldId="374"/>
            <ac:spMk id="9934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4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4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4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5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5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5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5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5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5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5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5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5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2:32.531" v="2185" actId="164"/>
          <ac:spMkLst>
            <pc:docMk/>
            <pc:sldMk cId="0" sldId="374"/>
            <ac:spMk id="99359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15T05:30:26.702" v="2171" actId="478"/>
          <ac:spMkLst>
            <pc:docMk/>
            <pc:sldMk cId="0" sldId="374"/>
            <ac:spMk id="99360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5:33:13.242" v="2192" actId="1076"/>
          <ac:grpSpMkLst>
            <pc:docMk/>
            <pc:sldMk cId="0" sldId="374"/>
            <ac:grpSpMk id="2" creationId="{314CCE06-D51F-4C6A-801C-F7211B384791}"/>
          </ac:grpSpMkLst>
        </pc:grpChg>
      </pc:sldChg>
      <pc:sldChg chg="modSp mod">
        <pc:chgData name="Kanakaris Venetis" userId="123cc868b6771a79" providerId="LiveId" clId="{AE553222-AD34-4C71-9F3D-0B32F99315DD}" dt="2023-11-15T05:35:20.085" v="2247" actId="1076"/>
        <pc:sldMkLst>
          <pc:docMk/>
          <pc:sldMk cId="0" sldId="375"/>
        </pc:sldMkLst>
        <pc:spChg chg="mod">
          <ac:chgData name="Kanakaris Venetis" userId="123cc868b6771a79" providerId="LiveId" clId="{AE553222-AD34-4C71-9F3D-0B32F99315DD}" dt="2023-11-15T05:34:36.860" v="2216" actId="113"/>
          <ac:spMkLst>
            <pc:docMk/>
            <pc:sldMk cId="0" sldId="375"/>
            <ac:spMk id="10035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5:20.085" v="2247" actId="1076"/>
          <ac:spMkLst>
            <pc:docMk/>
            <pc:sldMk cId="0" sldId="375"/>
            <ac:spMk id="100355" creationId="{00000000-0000-0000-0000-000000000000}"/>
          </ac:spMkLst>
        </pc:spChg>
        <pc:graphicFrameChg chg="mod">
          <ac:chgData name="Kanakaris Venetis" userId="123cc868b6771a79" providerId="LiveId" clId="{AE553222-AD34-4C71-9F3D-0B32F99315DD}" dt="2023-11-15T05:34:19.097" v="2213" actId="1076"/>
          <ac:graphicFrameMkLst>
            <pc:docMk/>
            <pc:sldMk cId="0" sldId="375"/>
            <ac:graphicFrameMk id="100356" creationId="{00000000-0000-0000-0000-000000000000}"/>
          </ac:graphicFrameMkLst>
        </pc:graphicFrameChg>
      </pc:sldChg>
      <pc:sldChg chg="addSp delSp modSp mod">
        <pc:chgData name="Kanakaris Venetis" userId="123cc868b6771a79" providerId="LiveId" clId="{AE553222-AD34-4C71-9F3D-0B32F99315DD}" dt="2023-11-22T09:44:38.709" v="2800" actId="1076"/>
        <pc:sldMkLst>
          <pc:docMk/>
          <pc:sldMk cId="0" sldId="376"/>
        </pc:sldMkLst>
        <pc:spChg chg="add mod">
          <ac:chgData name="Kanakaris Venetis" userId="123cc868b6771a79" providerId="LiveId" clId="{AE553222-AD34-4C71-9F3D-0B32F99315DD}" dt="2023-11-14T15:19:44.444" v="77" actId="164"/>
          <ac:spMkLst>
            <pc:docMk/>
            <pc:sldMk cId="0" sldId="376"/>
            <ac:spMk id="21" creationId="{C72A0DFC-83F7-47DB-85F0-A914D1F3E359}"/>
          </ac:spMkLst>
        </pc:spChg>
        <pc:spChg chg="add mod">
          <ac:chgData name="Kanakaris Venetis" userId="123cc868b6771a79" providerId="LiveId" clId="{AE553222-AD34-4C71-9F3D-0B32F99315DD}" dt="2023-11-14T15:19:44.444" v="77" actId="164"/>
          <ac:spMkLst>
            <pc:docMk/>
            <pc:sldMk cId="0" sldId="376"/>
            <ac:spMk id="22" creationId="{63A824F1-9E34-4293-B26B-434313FA6461}"/>
          </ac:spMkLst>
        </pc:spChg>
        <pc:spChg chg="add mod">
          <ac:chgData name="Kanakaris Venetis" userId="123cc868b6771a79" providerId="LiveId" clId="{AE553222-AD34-4C71-9F3D-0B32F99315DD}" dt="2023-11-14T15:19:44.444" v="77" actId="164"/>
          <ac:spMkLst>
            <pc:docMk/>
            <pc:sldMk cId="0" sldId="376"/>
            <ac:spMk id="23" creationId="{17EB488C-DC39-4E7C-881D-82154B37ED15}"/>
          </ac:spMkLst>
        </pc:spChg>
        <pc:spChg chg="add mod">
          <ac:chgData name="Kanakaris Venetis" userId="123cc868b6771a79" providerId="LiveId" clId="{AE553222-AD34-4C71-9F3D-0B32F99315DD}" dt="2023-11-14T15:19:44.444" v="77" actId="164"/>
          <ac:spMkLst>
            <pc:docMk/>
            <pc:sldMk cId="0" sldId="376"/>
            <ac:spMk id="24" creationId="{A1A81957-92AE-43D5-AC26-06C59C8E3904}"/>
          </ac:spMkLst>
        </pc:spChg>
        <pc:spChg chg="add mod">
          <ac:chgData name="Kanakaris Venetis" userId="123cc868b6771a79" providerId="LiveId" clId="{AE553222-AD34-4C71-9F3D-0B32F99315DD}" dt="2023-11-14T15:19:44.444" v="77" actId="164"/>
          <ac:spMkLst>
            <pc:docMk/>
            <pc:sldMk cId="0" sldId="376"/>
            <ac:spMk id="25" creationId="{904734E1-9F4B-4CB5-B309-0A7FBB7930CB}"/>
          </ac:spMkLst>
        </pc:spChg>
        <pc:spChg chg="add mod">
          <ac:chgData name="Kanakaris Venetis" userId="123cc868b6771a79" providerId="LiveId" clId="{AE553222-AD34-4C71-9F3D-0B32F99315DD}" dt="2023-11-14T15:19:44.444" v="77" actId="164"/>
          <ac:spMkLst>
            <pc:docMk/>
            <pc:sldMk cId="0" sldId="376"/>
            <ac:spMk id="26" creationId="{E6445645-7DF3-4C73-9C69-5839D0A6539D}"/>
          </ac:spMkLst>
        </pc:spChg>
        <pc:spChg chg="add mod">
          <ac:chgData name="Kanakaris Venetis" userId="123cc868b6771a79" providerId="LiveId" clId="{AE553222-AD34-4C71-9F3D-0B32F99315DD}" dt="2023-11-14T15:20:27.819" v="85" actId="13926"/>
          <ac:spMkLst>
            <pc:docMk/>
            <pc:sldMk cId="0" sldId="376"/>
            <ac:spMk id="27" creationId="{54EC5E59-331B-4C23-B235-92428DC3A14A}"/>
          </ac:spMkLst>
        </pc:spChg>
        <pc:spChg chg="add mod">
          <ac:chgData name="Kanakaris Venetis" userId="123cc868b6771a79" providerId="LiveId" clId="{AE553222-AD34-4C71-9F3D-0B32F99315DD}" dt="2023-11-14T15:19:44.444" v="77" actId="164"/>
          <ac:spMkLst>
            <pc:docMk/>
            <pc:sldMk cId="0" sldId="376"/>
            <ac:spMk id="28" creationId="{7CB3CEDB-562F-41FE-947F-934FDBEE5E7D}"/>
          </ac:spMkLst>
        </pc:spChg>
        <pc:spChg chg="add del">
          <ac:chgData name="Kanakaris Venetis" userId="123cc868b6771a79" providerId="LiveId" clId="{AE553222-AD34-4C71-9F3D-0B32F99315DD}" dt="2023-11-14T15:21:22.039" v="98" actId="478"/>
          <ac:spMkLst>
            <pc:docMk/>
            <pc:sldMk cId="0" sldId="376"/>
            <ac:spMk id="101378" creationId="{00000000-0000-0000-0000-000000000000}"/>
          </ac:spMkLst>
        </pc:spChg>
        <pc:spChg chg="add del">
          <ac:chgData name="Kanakaris Venetis" userId="123cc868b6771a79" providerId="LiveId" clId="{AE553222-AD34-4C71-9F3D-0B32F99315DD}" dt="2023-11-14T15:21:22.039" v="98" actId="478"/>
          <ac:spMkLst>
            <pc:docMk/>
            <pc:sldMk cId="0" sldId="376"/>
            <ac:spMk id="10137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6:33.690" v="2260" actId="1076"/>
          <ac:spMkLst>
            <pc:docMk/>
            <pc:sldMk cId="0" sldId="376"/>
            <ac:spMk id="10138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6:09.536" v="2255" actId="6549"/>
          <ac:spMkLst>
            <pc:docMk/>
            <pc:sldMk cId="0" sldId="376"/>
            <ac:spMk id="101381" creationId="{00000000-0000-0000-0000-000000000000}"/>
          </ac:spMkLst>
        </pc:spChg>
        <pc:spChg chg="add del">
          <ac:chgData name="Kanakaris Venetis" userId="123cc868b6771a79" providerId="LiveId" clId="{AE553222-AD34-4C71-9F3D-0B32F99315DD}" dt="2023-11-14T15:21:22.039" v="98" actId="478"/>
          <ac:spMkLst>
            <pc:docMk/>
            <pc:sldMk cId="0" sldId="376"/>
            <ac:spMk id="101382" creationId="{00000000-0000-0000-0000-000000000000}"/>
          </ac:spMkLst>
        </pc:spChg>
        <pc:spChg chg="add del">
          <ac:chgData name="Kanakaris Venetis" userId="123cc868b6771a79" providerId="LiveId" clId="{AE553222-AD34-4C71-9F3D-0B32F99315DD}" dt="2023-11-14T15:21:22.039" v="98" actId="478"/>
          <ac:spMkLst>
            <pc:docMk/>
            <pc:sldMk cId="0" sldId="376"/>
            <ac:spMk id="101383" creationId="{00000000-0000-0000-0000-000000000000}"/>
          </ac:spMkLst>
        </pc:spChg>
        <pc:spChg chg="add del">
          <ac:chgData name="Kanakaris Venetis" userId="123cc868b6771a79" providerId="LiveId" clId="{AE553222-AD34-4C71-9F3D-0B32F99315DD}" dt="2023-11-14T15:21:22.039" v="98" actId="478"/>
          <ac:spMkLst>
            <pc:docMk/>
            <pc:sldMk cId="0" sldId="376"/>
            <ac:spMk id="101384" creationId="{00000000-0000-0000-0000-000000000000}"/>
          </ac:spMkLst>
        </pc:spChg>
        <pc:spChg chg="add del">
          <ac:chgData name="Kanakaris Venetis" userId="123cc868b6771a79" providerId="LiveId" clId="{AE553222-AD34-4C71-9F3D-0B32F99315DD}" dt="2023-11-14T15:21:22.039" v="98" actId="478"/>
          <ac:spMkLst>
            <pc:docMk/>
            <pc:sldMk cId="0" sldId="376"/>
            <ac:spMk id="101385" creationId="{00000000-0000-0000-0000-000000000000}"/>
          </ac:spMkLst>
        </pc:spChg>
        <pc:spChg chg="add del">
          <ac:chgData name="Kanakaris Venetis" userId="123cc868b6771a79" providerId="LiveId" clId="{AE553222-AD34-4C71-9F3D-0B32F99315DD}" dt="2023-11-14T15:21:22.039" v="98" actId="478"/>
          <ac:spMkLst>
            <pc:docMk/>
            <pc:sldMk cId="0" sldId="376"/>
            <ac:spMk id="101386" creationId="{00000000-0000-0000-0000-000000000000}"/>
          </ac:spMkLst>
        </pc:spChg>
        <pc:spChg chg="add del">
          <ac:chgData name="Kanakaris Venetis" userId="123cc868b6771a79" providerId="LiveId" clId="{AE553222-AD34-4C71-9F3D-0B32F99315DD}" dt="2023-11-14T15:21:22.039" v="98" actId="478"/>
          <ac:spMkLst>
            <pc:docMk/>
            <pc:sldMk cId="0" sldId="376"/>
            <ac:spMk id="101387" creationId="{00000000-0000-0000-0000-000000000000}"/>
          </ac:spMkLst>
        </pc:spChg>
        <pc:spChg chg="add del mod topLvl">
          <ac:chgData name="Kanakaris Venetis" userId="123cc868b6771a79" providerId="LiveId" clId="{AE553222-AD34-4C71-9F3D-0B32F99315DD}" dt="2023-11-22T09:44:27.426" v="2798" actId="478"/>
          <ac:spMkLst>
            <pc:docMk/>
            <pc:sldMk cId="0" sldId="376"/>
            <ac:spMk id="10138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19:44.444" v="77" actId="164"/>
          <ac:spMkLst>
            <pc:docMk/>
            <pc:sldMk cId="0" sldId="376"/>
            <ac:spMk id="101389" creationId="{00000000-0000-0000-0000-000000000000}"/>
          </ac:spMkLst>
        </pc:spChg>
        <pc:spChg chg="add del mod">
          <ac:chgData name="Kanakaris Venetis" userId="123cc868b6771a79" providerId="LiveId" clId="{AE553222-AD34-4C71-9F3D-0B32F99315DD}" dt="2023-11-14T15:20:53.591" v="92" actId="164"/>
          <ac:spMkLst>
            <pc:docMk/>
            <pc:sldMk cId="0" sldId="376"/>
            <ac:spMk id="101390" creationId="{00000000-0000-0000-0000-000000000000}"/>
          </ac:spMkLst>
        </pc:spChg>
        <pc:spChg chg="add del mod">
          <ac:chgData name="Kanakaris Venetis" userId="123cc868b6771a79" providerId="LiveId" clId="{AE553222-AD34-4C71-9F3D-0B32F99315DD}" dt="2023-11-14T15:21:22.039" v="98" actId="478"/>
          <ac:spMkLst>
            <pc:docMk/>
            <pc:sldMk cId="0" sldId="376"/>
            <ac:spMk id="101391" creationId="{00000000-0000-0000-0000-000000000000}"/>
          </ac:spMkLst>
        </pc:spChg>
        <pc:spChg chg="add del">
          <ac:chgData name="Kanakaris Venetis" userId="123cc868b6771a79" providerId="LiveId" clId="{AE553222-AD34-4C71-9F3D-0B32F99315DD}" dt="2023-11-14T15:21:22.039" v="98" actId="478"/>
          <ac:spMkLst>
            <pc:docMk/>
            <pc:sldMk cId="0" sldId="376"/>
            <ac:spMk id="10139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22T09:44:38.709" v="2800" actId="1076"/>
          <ac:spMkLst>
            <pc:docMk/>
            <pc:sldMk cId="0" sldId="376"/>
            <ac:spMk id="10139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19:44.444" v="77" actId="164"/>
          <ac:spMkLst>
            <pc:docMk/>
            <pc:sldMk cId="0" sldId="376"/>
            <ac:spMk id="10139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4T15:19:44.444" v="77" actId="164"/>
          <ac:spMkLst>
            <pc:docMk/>
            <pc:sldMk cId="0" sldId="376"/>
            <ac:spMk id="101395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14T15:19:13.779" v="75" actId="478"/>
          <ac:spMkLst>
            <pc:docMk/>
            <pc:sldMk cId="0" sldId="376"/>
            <ac:spMk id="101396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4T15:20:53.591" v="92" actId="164"/>
          <ac:grpSpMkLst>
            <pc:docMk/>
            <pc:sldMk cId="0" sldId="376"/>
            <ac:grpSpMk id="2" creationId="{24C99030-3854-4C82-B9AD-6EC4DF6C21A0}"/>
          </ac:grpSpMkLst>
        </pc:grpChg>
        <pc:grpChg chg="add mod topLvl">
          <ac:chgData name="Kanakaris Venetis" userId="123cc868b6771a79" providerId="LiveId" clId="{AE553222-AD34-4C71-9F3D-0B32F99315DD}" dt="2023-11-22T09:44:27.426" v="2798" actId="478"/>
          <ac:grpSpMkLst>
            <pc:docMk/>
            <pc:sldMk cId="0" sldId="376"/>
            <ac:grpSpMk id="3" creationId="{985DF797-5E96-4B5E-9F43-6185FCA2F518}"/>
          </ac:grpSpMkLst>
        </pc:grpChg>
        <pc:grpChg chg="add del mod">
          <ac:chgData name="Kanakaris Venetis" userId="123cc868b6771a79" providerId="LiveId" clId="{AE553222-AD34-4C71-9F3D-0B32F99315DD}" dt="2023-11-22T09:44:27.426" v="2798" actId="478"/>
          <ac:grpSpMkLst>
            <pc:docMk/>
            <pc:sldMk cId="0" sldId="376"/>
            <ac:grpSpMk id="4" creationId="{E0A01E36-98F7-49C6-A2E5-1FD816726A07}"/>
          </ac:grpSpMkLst>
        </pc:grpChg>
      </pc:sldChg>
      <pc:sldChg chg="addSp modSp mod">
        <pc:chgData name="Kanakaris Venetis" userId="123cc868b6771a79" providerId="LiveId" clId="{AE553222-AD34-4C71-9F3D-0B32F99315DD}" dt="2023-11-15T05:40:06.496" v="2302" actId="1076"/>
        <pc:sldMkLst>
          <pc:docMk/>
          <pc:sldMk cId="0" sldId="377"/>
        </pc:sldMkLst>
        <pc:spChg chg="mod">
          <ac:chgData name="Kanakaris Venetis" userId="123cc868b6771a79" providerId="LiveId" clId="{AE553222-AD34-4C71-9F3D-0B32F99315DD}" dt="2023-11-15T05:36:54.623" v="2262" actId="1076"/>
          <ac:spMkLst>
            <pc:docMk/>
            <pc:sldMk cId="0" sldId="377"/>
            <ac:spMk id="10240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9:30.765" v="2296" actId="1076"/>
          <ac:spMkLst>
            <pc:docMk/>
            <pc:sldMk cId="0" sldId="377"/>
            <ac:spMk id="10240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0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0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0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1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1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1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1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1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1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1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1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1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1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2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2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2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2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2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2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2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9:09.624" v="2293" actId="1076"/>
          <ac:spMkLst>
            <pc:docMk/>
            <pc:sldMk cId="0" sldId="377"/>
            <ac:spMk id="10242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2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2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3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3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3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3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3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3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3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3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3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3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4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4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4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20.507" v="2283" actId="164"/>
          <ac:spMkLst>
            <pc:docMk/>
            <pc:sldMk cId="0" sldId="377"/>
            <ac:spMk id="10244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05.607" v="2281" actId="164"/>
          <ac:spMkLst>
            <pc:docMk/>
            <pc:sldMk cId="0" sldId="377"/>
            <ac:spMk id="10244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05.607" v="2281" actId="164"/>
          <ac:spMkLst>
            <pc:docMk/>
            <pc:sldMk cId="0" sldId="377"/>
            <ac:spMk id="10244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05.607" v="2281" actId="164"/>
          <ac:spMkLst>
            <pc:docMk/>
            <pc:sldMk cId="0" sldId="377"/>
            <ac:spMk id="10244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05.607" v="2281" actId="164"/>
          <ac:spMkLst>
            <pc:docMk/>
            <pc:sldMk cId="0" sldId="377"/>
            <ac:spMk id="10244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05.607" v="2281" actId="164"/>
          <ac:spMkLst>
            <pc:docMk/>
            <pc:sldMk cId="0" sldId="377"/>
            <ac:spMk id="10244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05.607" v="2281" actId="164"/>
          <ac:spMkLst>
            <pc:docMk/>
            <pc:sldMk cId="0" sldId="377"/>
            <ac:spMk id="10244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05.607" v="2281" actId="164"/>
          <ac:spMkLst>
            <pc:docMk/>
            <pc:sldMk cId="0" sldId="377"/>
            <ac:spMk id="10245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9:44.607" v="2298" actId="1076"/>
          <ac:spMkLst>
            <pc:docMk/>
            <pc:sldMk cId="0" sldId="377"/>
            <ac:spMk id="10245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9:37.998" v="2297" actId="207"/>
          <ac:spMkLst>
            <pc:docMk/>
            <pc:sldMk cId="0" sldId="377"/>
            <ac:spMk id="10245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0:01.725" v="2301" actId="1076"/>
          <ac:spMkLst>
            <pc:docMk/>
            <pc:sldMk cId="0" sldId="377"/>
            <ac:spMk id="10245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05.607" v="2281" actId="164"/>
          <ac:spMkLst>
            <pc:docMk/>
            <pc:sldMk cId="0" sldId="377"/>
            <ac:spMk id="10245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8:05.607" v="2281" actId="164"/>
          <ac:spMkLst>
            <pc:docMk/>
            <pc:sldMk cId="0" sldId="377"/>
            <ac:spMk id="10245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9:50.309" v="2299" actId="1076"/>
          <ac:spMkLst>
            <pc:docMk/>
            <pc:sldMk cId="0" sldId="377"/>
            <ac:spMk id="10245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9:14.998" v="2294" actId="207"/>
          <ac:spMkLst>
            <pc:docMk/>
            <pc:sldMk cId="0" sldId="377"/>
            <ac:spMk id="10245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0:06.496" v="2302" actId="1076"/>
          <ac:spMkLst>
            <pc:docMk/>
            <pc:sldMk cId="0" sldId="377"/>
            <ac:spMk id="10245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9:56.708" v="2300" actId="1076"/>
          <ac:spMkLst>
            <pc:docMk/>
            <pc:sldMk cId="0" sldId="377"/>
            <ac:spMk id="10245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37:09.704" v="2269" actId="1076"/>
          <ac:spMkLst>
            <pc:docMk/>
            <pc:sldMk cId="0" sldId="377"/>
            <ac:spMk id="102460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5:38:42.404" v="2288" actId="1076"/>
          <ac:grpSpMkLst>
            <pc:docMk/>
            <pc:sldMk cId="0" sldId="377"/>
            <ac:grpSpMk id="2" creationId="{841937F8-5ED8-41B1-B0F0-DB9430EDE137}"/>
          </ac:grpSpMkLst>
        </pc:grpChg>
        <pc:grpChg chg="add mod">
          <ac:chgData name="Kanakaris Venetis" userId="123cc868b6771a79" providerId="LiveId" clId="{AE553222-AD34-4C71-9F3D-0B32F99315DD}" dt="2023-11-15T05:38:30.365" v="2286" actId="14100"/>
          <ac:grpSpMkLst>
            <pc:docMk/>
            <pc:sldMk cId="0" sldId="377"/>
            <ac:grpSpMk id="3" creationId="{3BC83002-AA45-467E-BE1E-8CC8A7BCF168}"/>
          </ac:grpSpMkLst>
        </pc:grpChg>
        <pc:grpChg chg="mod">
          <ac:chgData name="Kanakaris Venetis" userId="123cc868b6771a79" providerId="LiveId" clId="{AE553222-AD34-4C71-9F3D-0B32F99315DD}" dt="2023-11-15T05:38:20.507" v="2283" actId="164"/>
          <ac:grpSpMkLst>
            <pc:docMk/>
            <pc:sldMk cId="0" sldId="377"/>
            <ac:grpSpMk id="102402" creationId="{00000000-0000-0000-0000-000000000000}"/>
          </ac:grpSpMkLst>
        </pc:grpChg>
      </pc:sldChg>
      <pc:sldChg chg="modSp mod">
        <pc:chgData name="Kanakaris Venetis" userId="123cc868b6771a79" providerId="LiveId" clId="{AE553222-AD34-4C71-9F3D-0B32F99315DD}" dt="2023-11-15T05:41:50.503" v="2320" actId="1076"/>
        <pc:sldMkLst>
          <pc:docMk/>
          <pc:sldMk cId="0" sldId="378"/>
        </pc:sldMkLst>
        <pc:spChg chg="mod">
          <ac:chgData name="Kanakaris Venetis" userId="123cc868b6771a79" providerId="LiveId" clId="{AE553222-AD34-4C71-9F3D-0B32F99315DD}" dt="2023-11-15T05:41:50.503" v="2320" actId="1076"/>
          <ac:spMkLst>
            <pc:docMk/>
            <pc:sldMk cId="0" sldId="378"/>
            <ac:spMk id="10342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0:28.263" v="2305" actId="1076"/>
          <ac:spMkLst>
            <pc:docMk/>
            <pc:sldMk cId="0" sldId="378"/>
            <ac:spMk id="10342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1:34.614" v="2318" actId="113"/>
          <ac:spMkLst>
            <pc:docMk/>
            <pc:sldMk cId="0" sldId="378"/>
            <ac:spMk id="103429" creationId="{00000000-0000-0000-0000-000000000000}"/>
          </ac:spMkLst>
        </pc:spChg>
        <pc:graphicFrameChg chg="mod">
          <ac:chgData name="Kanakaris Venetis" userId="123cc868b6771a79" providerId="LiveId" clId="{AE553222-AD34-4C71-9F3D-0B32F99315DD}" dt="2023-11-15T05:41:09.791" v="2316" actId="207"/>
          <ac:graphicFrameMkLst>
            <pc:docMk/>
            <pc:sldMk cId="0" sldId="378"/>
            <ac:graphicFrameMk id="103428" creationId="{00000000-0000-0000-0000-000000000000}"/>
          </ac:graphicFrameMkLst>
        </pc:graphicFrameChg>
      </pc:sldChg>
      <pc:sldChg chg="del">
        <pc:chgData name="Kanakaris Venetis" userId="123cc868b6771a79" providerId="LiveId" clId="{AE553222-AD34-4C71-9F3D-0B32F99315DD}" dt="2023-11-14T15:15:50.917" v="71" actId="47"/>
        <pc:sldMkLst>
          <pc:docMk/>
          <pc:sldMk cId="0" sldId="379"/>
        </pc:sldMkLst>
      </pc:sldChg>
      <pc:sldChg chg="modSp mod">
        <pc:chgData name="Kanakaris Venetis" userId="123cc868b6771a79" providerId="LiveId" clId="{AE553222-AD34-4C71-9F3D-0B32F99315DD}" dt="2023-11-15T05:42:44.182" v="2332" actId="14100"/>
        <pc:sldMkLst>
          <pc:docMk/>
          <pc:sldMk cId="0" sldId="380"/>
        </pc:sldMkLst>
        <pc:spChg chg="mod">
          <ac:chgData name="Kanakaris Venetis" userId="123cc868b6771a79" providerId="LiveId" clId="{AE553222-AD34-4C71-9F3D-0B32F99315DD}" dt="2023-11-15T05:42:44.182" v="2332" actId="14100"/>
          <ac:spMkLst>
            <pc:docMk/>
            <pc:sldMk cId="0" sldId="380"/>
            <ac:spMk id="10547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2:19.967" v="2325" actId="14100"/>
          <ac:spMkLst>
            <pc:docMk/>
            <pc:sldMk cId="0" sldId="380"/>
            <ac:spMk id="105475" creationId="{00000000-0000-0000-0000-000000000000}"/>
          </ac:spMkLst>
        </pc:spChg>
      </pc:sldChg>
      <pc:sldChg chg="delSp modSp mod">
        <pc:chgData name="Kanakaris Venetis" userId="123cc868b6771a79" providerId="LiveId" clId="{AE553222-AD34-4C71-9F3D-0B32F99315DD}" dt="2023-11-15T05:43:12.168" v="2339" actId="1076"/>
        <pc:sldMkLst>
          <pc:docMk/>
          <pc:sldMk cId="0" sldId="381"/>
        </pc:sldMkLst>
        <pc:spChg chg="mod">
          <ac:chgData name="Kanakaris Venetis" userId="123cc868b6771a79" providerId="LiveId" clId="{AE553222-AD34-4C71-9F3D-0B32F99315DD}" dt="2023-11-15T05:43:12.168" v="2339" actId="1076"/>
          <ac:spMkLst>
            <pc:docMk/>
            <pc:sldMk cId="0" sldId="381"/>
            <ac:spMk id="10649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3:00.405" v="2338" actId="207"/>
          <ac:spMkLst>
            <pc:docMk/>
            <pc:sldMk cId="0" sldId="381"/>
            <ac:spMk id="106499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14T15:09:18.200" v="57" actId="478"/>
          <ac:spMkLst>
            <pc:docMk/>
            <pc:sldMk cId="0" sldId="381"/>
            <ac:spMk id="106500" creationId="{00000000-0000-0000-0000-000000000000}"/>
          </ac:spMkLst>
        </pc:spChg>
      </pc:sldChg>
      <pc:sldChg chg="delSp modSp mod">
        <pc:chgData name="Kanakaris Venetis" userId="123cc868b6771a79" providerId="LiveId" clId="{AE553222-AD34-4C71-9F3D-0B32F99315DD}" dt="2023-11-15T05:43:50.311" v="2351" actId="207"/>
        <pc:sldMkLst>
          <pc:docMk/>
          <pc:sldMk cId="0" sldId="382"/>
        </pc:sldMkLst>
        <pc:spChg chg="del">
          <ac:chgData name="Kanakaris Venetis" userId="123cc868b6771a79" providerId="LiveId" clId="{AE553222-AD34-4C71-9F3D-0B32F99315DD}" dt="2023-11-14T15:09:00.165" v="53" actId="478"/>
          <ac:spMkLst>
            <pc:docMk/>
            <pc:sldMk cId="0" sldId="382"/>
            <ac:spMk id="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3:30.040" v="2347" actId="14100"/>
          <ac:spMkLst>
            <pc:docMk/>
            <pc:sldMk cId="0" sldId="382"/>
            <ac:spMk id="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3:50.311" v="2351" actId="207"/>
          <ac:spMkLst>
            <pc:docMk/>
            <pc:sldMk cId="0" sldId="382"/>
            <ac:spMk id="107523" creationId="{00000000-0000-0000-0000-000000000000}"/>
          </ac:spMkLst>
        </pc:spChg>
      </pc:sldChg>
      <pc:sldChg chg="modSp mod">
        <pc:chgData name="Kanakaris Venetis" userId="123cc868b6771a79" providerId="LiveId" clId="{AE553222-AD34-4C71-9F3D-0B32F99315DD}" dt="2023-11-15T05:46:41.620" v="2584" actId="20577"/>
        <pc:sldMkLst>
          <pc:docMk/>
          <pc:sldMk cId="0" sldId="383"/>
        </pc:sldMkLst>
        <pc:spChg chg="mod">
          <ac:chgData name="Kanakaris Venetis" userId="123cc868b6771a79" providerId="LiveId" clId="{AE553222-AD34-4C71-9F3D-0B32F99315DD}" dt="2023-11-15T05:44:11.293" v="2355" actId="1076"/>
          <ac:spMkLst>
            <pc:docMk/>
            <pc:sldMk cId="0" sldId="383"/>
            <ac:spMk id="10854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6:41.620" v="2584" actId="20577"/>
          <ac:spMkLst>
            <pc:docMk/>
            <pc:sldMk cId="0" sldId="383"/>
            <ac:spMk id="108547" creationId="{00000000-0000-0000-0000-000000000000}"/>
          </ac:spMkLst>
        </pc:spChg>
      </pc:sldChg>
      <pc:sldChg chg="addSp modSp mod">
        <pc:chgData name="Kanakaris Venetis" userId="123cc868b6771a79" providerId="LiveId" clId="{AE553222-AD34-4C71-9F3D-0B32F99315DD}" dt="2023-11-15T05:53:28.627" v="2774" actId="1076"/>
        <pc:sldMkLst>
          <pc:docMk/>
          <pc:sldMk cId="0" sldId="384"/>
        </pc:sldMkLst>
        <pc:spChg chg="mod">
          <ac:chgData name="Kanakaris Venetis" userId="123cc868b6771a79" providerId="LiveId" clId="{AE553222-AD34-4C71-9F3D-0B32F99315DD}" dt="2023-11-15T05:52:26.709" v="2763" actId="113"/>
          <ac:spMkLst>
            <pc:docMk/>
            <pc:sldMk cId="0" sldId="384"/>
            <ac:spMk id="10957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7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7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7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7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7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7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7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7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7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8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53:01.119" v="2769" actId="1076"/>
          <ac:spMkLst>
            <pc:docMk/>
            <pc:sldMk cId="0" sldId="384"/>
            <ac:spMk id="10958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53:07.919" v="2770" actId="1076"/>
          <ac:spMkLst>
            <pc:docMk/>
            <pc:sldMk cId="0" sldId="384"/>
            <ac:spMk id="109582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52:49.391" v="2767" actId="1076"/>
          <ac:spMkLst>
            <pc:docMk/>
            <pc:sldMk cId="0" sldId="384"/>
            <ac:spMk id="109583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8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85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86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87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8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53:15.359" v="2771" actId="1076"/>
          <ac:spMkLst>
            <pc:docMk/>
            <pc:sldMk cId="0" sldId="384"/>
            <ac:spMk id="109589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52:44.981" v="2766" actId="1076"/>
          <ac:spMkLst>
            <pc:docMk/>
            <pc:sldMk cId="0" sldId="384"/>
            <ac:spMk id="109590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04.188" v="2587" actId="1076"/>
          <ac:spMkLst>
            <pc:docMk/>
            <pc:sldMk cId="0" sldId="384"/>
            <ac:spMk id="109591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47:15.130" v="2588" actId="164"/>
          <ac:spMkLst>
            <pc:docMk/>
            <pc:sldMk cId="0" sldId="384"/>
            <ac:spMk id="109592" creationId="{00000000-0000-0000-0000-000000000000}"/>
          </ac:spMkLst>
        </pc:spChg>
        <pc:grpChg chg="add mod">
          <ac:chgData name="Kanakaris Venetis" userId="123cc868b6771a79" providerId="LiveId" clId="{AE553222-AD34-4C71-9F3D-0B32F99315DD}" dt="2023-11-15T05:47:39.596" v="2593" actId="164"/>
          <ac:grpSpMkLst>
            <pc:docMk/>
            <pc:sldMk cId="0" sldId="384"/>
            <ac:grpSpMk id="2" creationId="{FC2ACFAB-0EFC-4FCD-A66E-E9937225BE4C}"/>
          </ac:grpSpMkLst>
        </pc:grpChg>
        <pc:grpChg chg="add mod">
          <ac:chgData name="Kanakaris Venetis" userId="123cc868b6771a79" providerId="LiveId" clId="{AE553222-AD34-4C71-9F3D-0B32F99315DD}" dt="2023-11-15T05:53:28.627" v="2774" actId="1076"/>
          <ac:grpSpMkLst>
            <pc:docMk/>
            <pc:sldMk cId="0" sldId="384"/>
            <ac:grpSpMk id="3" creationId="{E6CC8CDA-4A87-4657-ABEE-0FE0CA2C7860}"/>
          </ac:grpSpMkLst>
        </pc:grpChg>
      </pc:sldChg>
      <pc:sldChg chg="del">
        <pc:chgData name="Kanakaris Venetis" userId="123cc868b6771a79" providerId="LiveId" clId="{AE553222-AD34-4C71-9F3D-0B32F99315DD}" dt="2023-11-14T15:07:31.766" v="38" actId="47"/>
        <pc:sldMkLst>
          <pc:docMk/>
          <pc:sldMk cId="0" sldId="385"/>
        </pc:sldMkLst>
      </pc:sldChg>
      <pc:sldChg chg="del">
        <pc:chgData name="Kanakaris Venetis" userId="123cc868b6771a79" providerId="LiveId" clId="{AE553222-AD34-4C71-9F3D-0B32F99315DD}" dt="2023-11-14T15:07:24.056" v="36" actId="47"/>
        <pc:sldMkLst>
          <pc:docMk/>
          <pc:sldMk cId="0" sldId="386"/>
        </pc:sldMkLst>
      </pc:sldChg>
      <pc:sldChg chg="del">
        <pc:chgData name="Kanakaris Venetis" userId="123cc868b6771a79" providerId="LiveId" clId="{AE553222-AD34-4C71-9F3D-0B32F99315DD}" dt="2023-11-14T15:07:21.607" v="35" actId="47"/>
        <pc:sldMkLst>
          <pc:docMk/>
          <pc:sldMk cId="0" sldId="387"/>
        </pc:sldMkLst>
      </pc:sldChg>
      <pc:sldChg chg="del">
        <pc:chgData name="Kanakaris Venetis" userId="123cc868b6771a79" providerId="LiveId" clId="{AE553222-AD34-4C71-9F3D-0B32F99315DD}" dt="2023-11-14T15:07:18.849" v="34" actId="47"/>
        <pc:sldMkLst>
          <pc:docMk/>
          <pc:sldMk cId="0" sldId="388"/>
        </pc:sldMkLst>
      </pc:sldChg>
      <pc:sldChg chg="del">
        <pc:chgData name="Kanakaris Venetis" userId="123cc868b6771a79" providerId="LiveId" clId="{AE553222-AD34-4C71-9F3D-0B32F99315DD}" dt="2023-11-14T15:07:25.950" v="37" actId="47"/>
        <pc:sldMkLst>
          <pc:docMk/>
          <pc:sldMk cId="0" sldId="389"/>
        </pc:sldMkLst>
      </pc:sldChg>
      <pc:sldChg chg="addSp delSp modSp del mod">
        <pc:chgData name="Kanakaris Venetis" userId="123cc868b6771a79" providerId="LiveId" clId="{AE553222-AD34-4C71-9F3D-0B32F99315DD}" dt="2023-11-15T05:52:29.898" v="2764" actId="47"/>
        <pc:sldMkLst>
          <pc:docMk/>
          <pc:sldMk cId="0" sldId="390"/>
        </pc:sldMkLst>
        <pc:spChg chg="add mod">
          <ac:chgData name="Kanakaris Venetis" userId="123cc868b6771a79" providerId="LiveId" clId="{AE553222-AD34-4C71-9F3D-0B32F99315DD}" dt="2023-11-15T05:51:10.104" v="2737" actId="1076"/>
          <ac:spMkLst>
            <pc:docMk/>
            <pc:sldMk cId="0" sldId="390"/>
            <ac:spMk id="2" creationId="{5C61F755-C4A0-42D9-867E-F98AAAEFF7FC}"/>
          </ac:spMkLst>
        </pc:spChg>
        <pc:spChg chg="add mod">
          <ac:chgData name="Kanakaris Venetis" userId="123cc868b6771a79" providerId="LiveId" clId="{AE553222-AD34-4C71-9F3D-0B32F99315DD}" dt="2023-11-15T05:51:38.631" v="2757" actId="14100"/>
          <ac:spMkLst>
            <pc:docMk/>
            <pc:sldMk cId="0" sldId="390"/>
            <ac:spMk id="3" creationId="{ABC0882E-20E9-4E42-9F97-A7C33C2A4684}"/>
          </ac:spMkLst>
        </pc:spChg>
        <pc:spChg chg="del mod">
          <ac:chgData name="Kanakaris Venetis" userId="123cc868b6771a79" providerId="LiveId" clId="{AE553222-AD34-4C71-9F3D-0B32F99315DD}" dt="2023-11-15T05:51:05.203" v="2736" actId="478"/>
          <ac:spMkLst>
            <pc:docMk/>
            <pc:sldMk cId="0" sldId="390"/>
            <ac:spMk id="115714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51:56.299" v="2761" actId="14100"/>
          <ac:spMkLst>
            <pc:docMk/>
            <pc:sldMk cId="0" sldId="390"/>
            <ac:spMk id="115715" creationId="{00000000-0000-0000-0000-000000000000}"/>
          </ac:spMkLst>
        </pc:spChg>
        <pc:spChg chg="del">
          <ac:chgData name="Kanakaris Venetis" userId="123cc868b6771a79" providerId="LiveId" clId="{AE553222-AD34-4C71-9F3D-0B32F99315DD}" dt="2023-11-14T15:07:09.259" v="33" actId="478"/>
          <ac:spMkLst>
            <pc:docMk/>
            <pc:sldMk cId="0" sldId="390"/>
            <ac:spMk id="115716" creationId="{00000000-0000-0000-0000-000000000000}"/>
          </ac:spMkLst>
        </pc:spChg>
      </pc:sldChg>
      <pc:sldChg chg="modSp mod">
        <pc:chgData name="Kanakaris Venetis" userId="123cc868b6771a79" providerId="LiveId" clId="{AE553222-AD34-4C71-9F3D-0B32F99315DD}" dt="2023-11-15T05:50:32.830" v="2730" actId="12"/>
        <pc:sldMkLst>
          <pc:docMk/>
          <pc:sldMk cId="0" sldId="391"/>
        </pc:sldMkLst>
        <pc:spChg chg="mod">
          <ac:chgData name="Kanakaris Venetis" userId="123cc868b6771a79" providerId="LiveId" clId="{AE553222-AD34-4C71-9F3D-0B32F99315DD}" dt="2023-11-15T05:49:41.080" v="2673" actId="1076"/>
          <ac:spMkLst>
            <pc:docMk/>
            <pc:sldMk cId="0" sldId="391"/>
            <ac:spMk id="116738" creationId="{00000000-0000-0000-0000-000000000000}"/>
          </ac:spMkLst>
        </pc:spChg>
        <pc:spChg chg="mod">
          <ac:chgData name="Kanakaris Venetis" userId="123cc868b6771a79" providerId="LiveId" clId="{AE553222-AD34-4C71-9F3D-0B32F99315DD}" dt="2023-11-15T05:50:32.830" v="2730" actId="12"/>
          <ac:spMkLst>
            <pc:docMk/>
            <pc:sldMk cId="0" sldId="391"/>
            <ac:spMk id="116739" creationId="{00000000-0000-0000-0000-000000000000}"/>
          </ac:spMkLst>
        </pc:spChg>
      </pc:sldChg>
      <pc:sldMasterChg chg="delSldLayout">
        <pc:chgData name="Kanakaris Venetis" userId="123cc868b6771a79" providerId="LiveId" clId="{AE553222-AD34-4C71-9F3D-0B32F99315DD}" dt="2023-11-14T15:02:46.647" v="27" actId="47"/>
        <pc:sldMasterMkLst>
          <pc:docMk/>
          <pc:sldMasterMk cId="1935445923" sldId="2147483662"/>
        </pc:sldMasterMkLst>
        <pc:sldLayoutChg chg="del">
          <pc:chgData name="Kanakaris Venetis" userId="123cc868b6771a79" providerId="LiveId" clId="{AE553222-AD34-4C71-9F3D-0B32F99315DD}" dt="2023-11-14T15:02:46.647" v="27" actId="47"/>
          <pc:sldLayoutMkLst>
            <pc:docMk/>
            <pc:sldMasterMk cId="1935445923" sldId="2147483662"/>
            <pc:sldLayoutMk cId="44079946" sldId="214748367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3BC67-47DC-4FEE-9717-2931F4F7F309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07E11-6C6A-4229-B840-4C214AA461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6868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197350"/>
            <a:ext cx="5029200" cy="4260850"/>
          </a:xfrm>
          <a:noFill/>
          <a:ln w="9525"/>
        </p:spPr>
        <p:txBody>
          <a:bodyPr lIns="90483" tIns="44448" rIns="90483" bIns="44448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696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2188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197350"/>
            <a:ext cx="5029200" cy="4260850"/>
          </a:xfrm>
          <a:noFill/>
          <a:ln w="9525"/>
        </p:spPr>
        <p:txBody>
          <a:bodyPr lIns="90482" tIns="44448" rIns="90482" bIns="44448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8192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2188" cy="3416300"/>
          </a:xfrm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197350"/>
            <a:ext cx="5029200" cy="4260850"/>
          </a:xfrm>
          <a:noFill/>
          <a:ln w="9525"/>
        </p:spPr>
        <p:txBody>
          <a:bodyPr lIns="90482" tIns="44448" rIns="90482" bIns="44448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901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2188" cy="34163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197350"/>
            <a:ext cx="5029200" cy="4260850"/>
          </a:xfrm>
          <a:noFill/>
          <a:ln w="9525"/>
        </p:spPr>
        <p:txBody>
          <a:bodyPr lIns="90482" tIns="44448" rIns="90482" bIns="44448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952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2188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B2D26C-5A96-483C-AE4F-C07AF7F35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BB78AA1-A7FE-4335-A34C-968175A22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AA2CF7C-08B0-4B1E-A8C8-CDD2B0DDE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94D07FF-B4EB-46CE-A42F-8F04E3BC7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D6666CA-E258-4609-AAE1-DE8BB22CE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959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C8EC11-602C-49C1-9B6E-D5E281E72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E9DBAD-6152-4906-9EED-31F705685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E70DC96-CD2D-49F9-92AE-F17600194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0325F60-956C-41FD-9471-0CECD37B5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8F413B-EECE-4C18-8D5E-60E50811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599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62D70B0-2F42-4465-B38B-4A3C08F5F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9EA2851-6DA9-423B-8DF3-56C4088FC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3947D4-E901-493A-B168-D3EDDA522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31C0BEE-F50A-4C71-9D09-C3707A0F1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736C632-EDF0-4291-827F-4BAD203B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0656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166266" y="1944509"/>
            <a:ext cx="5237480" cy="406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010781" y="1958901"/>
            <a:ext cx="3215640" cy="40214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4156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75214E-65F7-4311-8F62-1C9AE8188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65170C-7A4C-4BF5-AE12-65B081B57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07E1C0-20B5-4861-BCC0-BD173CF70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831E3D5-BB27-4BD8-909F-694BC6DD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16C4A3A-1A9B-4BF8-BA13-8FC5D41BD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613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4C1659-03D4-463C-BC78-831A3C2BC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41466BD-E634-4EE3-9E51-4E11E0318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984B17C-A47A-404F-8EB1-5BBED40E7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E7D74CB-16E2-4D75-B4E7-8CE86C52E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38C51E4-FC57-47F5-BBA9-06F579DC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998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850C84-CE70-4FF9-BA04-84ED9E191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A73146-B996-4615-A271-DD6ECAC80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43958A7-6DB5-4898-858E-EAE12E4480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E3F5C-73B5-4F7F-8098-0D56C9580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0E09866-0F97-4EE8-9077-DEEFD0567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77F8C87-0050-4DD7-B33D-FA5ACFA68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071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BEFF0A-A7B1-4B6C-B778-89F32C7F2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E65FC5-2D37-46B7-827B-6A9B9C9AB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83BFB92-97A8-4C57-9453-AA0C79716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47D7397-2D25-4783-AF28-BE583DF8B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9C4AE8E-0EAC-4443-B5BB-4D7EA502B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AF76FF8-41EA-4E87-B19D-5189FC85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2474BD0-856C-431D-BF50-3D4B7A68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971ACFF-2631-407E-9E3D-E6A8D82D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206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E2E7F8-4D46-4BF5-BDB8-CFD1A6C10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3AB4931-B59C-4C40-BD27-E351752B9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B0C3AA1-C3E7-4186-A69D-75D3283B2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B294DB4-6CFF-4593-8C18-2E0DE505E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450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086B93B-6DAD-4594-8E00-D94EF6190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02FC45B-2791-45E0-A9AD-7B46B3E16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29B2BAA-91E2-49FE-BB51-E8ED327D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576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813D3E-5459-473F-98FE-F3CE49469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FB0D67-1E44-421C-83F2-F5D63F96C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DB81651-9162-40F9-A1BA-6566A8283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AB620C3-56D0-4D3C-8173-BB620E12F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C91E6C8-5AFB-41D6-9DB5-0B0EB9069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641149E-732A-472D-8B00-912D3FD1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75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CF36FD-FEEA-4F0A-98E5-4BC28B22A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EBFFCB1-88C1-4FBF-8CA7-C35F1A70D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66B35C5-39BF-4E98-A745-B973024CE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DCB502-661A-4E99-B928-2EB1814A9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DC4E8B1-D3EB-4E4D-9E5F-06BC5600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C37E608-4C44-42FC-858A-ED51F077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330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029C08-282B-4A8B-AAB0-AEB7077DA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87112F1-01A5-4DC4-8D1B-DEC526372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D68FC78-22EA-4E65-B5AA-971CDCEB8D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32574-E7D9-44A6-BF7E-DAB34B4F8A5A}" type="datetimeFigureOut">
              <a:rPr lang="el-GR" smtClean="0"/>
              <a:t>22/11/2023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AA5799-7923-4CDA-B353-00E0DE219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04301B-2769-4F36-BF66-52B755CC1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6D134-38FE-4247-8ED5-61F89E3643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44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96148" y="212932"/>
            <a:ext cx="8797163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Εισαγωγή στην Κοινωνική Στατιστική με τη χρήση ΤΠΕ</a:t>
            </a:r>
            <a:endParaRPr sz="27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9568DB02-B070-4D98-AB72-D16B313A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611" y="6332875"/>
            <a:ext cx="131333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Δρ. Βενέτης Κανακάρης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266046" y="6228632"/>
            <a:ext cx="5657365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defPPr>
              <a:defRPr kern="0"/>
            </a:defPPr>
            <a:lvl1pPr marL="12700" algn="ctr" defTabSz="685800" rtl="0" eaLnBrk="1" latinLnBrk="0" hangingPunct="1">
              <a:lnSpc>
                <a:spcPct val="100000"/>
              </a:lnSpc>
              <a:spcBef>
                <a:spcPts val="105"/>
              </a:spcBef>
              <a:buNone/>
              <a:defRPr sz="2700" b="1" kern="1200" spc="-25">
                <a:solidFill>
                  <a:schemeClr val="accent2"/>
                </a:solidFill>
                <a:latin typeface="Trebuchet MS"/>
                <a:ea typeface="+mj-ea"/>
                <a:cs typeface="+mj-cs"/>
              </a:defRPr>
            </a:lvl1pPr>
          </a:lstStyle>
          <a:p>
            <a:pPr marL="12700" marR="0" lvl="0" indent="0" algn="ctr" defTabSz="6858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>
                <a:solidFill>
                  <a:srgbClr val="ED7D31"/>
                </a:solidFill>
              </a:rPr>
              <a:t>Κανονική Κατανομή– </a:t>
            </a:r>
            <a:r>
              <a:rPr lang="el-GR" dirty="0">
                <a:solidFill>
                  <a:srgbClr val="ED7D31"/>
                </a:solidFill>
              </a:rPr>
              <a:t>Παρουσίαση</a:t>
            </a:r>
            <a:endParaRPr kumimoji="0" sz="2700" b="1" i="0" u="none" strike="noStrike" kern="1200" cap="none" spc="-25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Trebuchet MS"/>
              <a:ea typeface="+mj-ea"/>
              <a:cs typeface="+mj-cs"/>
            </a:endParaRPr>
          </a:p>
        </p:txBody>
      </p:sp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8985D511-2C84-4BAD-BC35-E55F182607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5" t="7681" r="13843" b="10383"/>
          <a:stretch/>
        </p:blipFill>
        <p:spPr>
          <a:xfrm>
            <a:off x="2856229" y="771526"/>
            <a:ext cx="6477000" cy="48768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842B51F-B19D-466F-9244-663263316762}"/>
              </a:ext>
            </a:extLst>
          </p:cNvPr>
          <p:cNvSpPr txBox="1"/>
          <p:nvPr/>
        </p:nvSpPr>
        <p:spPr>
          <a:xfrm>
            <a:off x="4037329" y="5667035"/>
            <a:ext cx="41148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marL="12700" algn="ctr" defTabSz="685800" rtl="0" eaLnBrk="1" latinLnBrk="0" hangingPunct="1">
              <a:lnSpc>
                <a:spcPct val="100000"/>
              </a:lnSpc>
              <a:spcBef>
                <a:spcPts val="105"/>
              </a:spcBef>
              <a:buNone/>
              <a:defRPr sz="2700" b="1" kern="1200" spc="-25">
                <a:solidFill>
                  <a:srgbClr val="5FCAEE"/>
                </a:solidFill>
                <a:latin typeface="Trebuchet MS"/>
                <a:ea typeface="+mj-ea"/>
                <a:cs typeface="+mj-cs"/>
              </a:defRPr>
            </a:lvl1pPr>
          </a:lstStyle>
          <a:p>
            <a:pPr marL="12700" marR="0" lvl="0" indent="0" algn="ctr" defTabSz="6858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>
                <a:solidFill>
                  <a:srgbClr val="ED7D31"/>
                </a:solidFill>
              </a:rPr>
              <a:t>5</a:t>
            </a:r>
            <a:r>
              <a:rPr kumimoji="0" lang="el-GR" sz="2700" b="1" i="0" u="none" strike="noStrike" kern="1200" cap="none" spc="-25" normalizeH="0" baseline="3000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rebuchet MS"/>
                <a:ea typeface="+mj-ea"/>
                <a:cs typeface="+mj-cs"/>
              </a:rPr>
              <a:t>η</a:t>
            </a:r>
            <a:r>
              <a:rPr kumimoji="0" lang="el-GR" sz="2700" b="1" i="0" u="none" strike="noStrike" kern="1200" cap="none" spc="-25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rebuchet MS"/>
                <a:ea typeface="+mj-ea"/>
                <a:cs typeface="+mj-cs"/>
              </a:rPr>
              <a:t> Ενότητα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48553" y="205889"/>
            <a:ext cx="10694894" cy="444352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2800" b="1" spc="-25" dirty="0">
                <a:solidFill>
                  <a:srgbClr val="5FCAEE"/>
                </a:solidFill>
                <a:latin typeface="Trebuchet MS"/>
              </a:rPr>
              <a:t>Τυποποιημένη</a:t>
            </a:r>
            <a:r>
              <a:rPr lang="en-US" altLang="en-US" sz="28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2800" b="1" spc="-25" dirty="0">
                <a:solidFill>
                  <a:srgbClr val="5FCAEE"/>
                </a:solidFill>
                <a:latin typeface="Trebuchet MS"/>
              </a:rPr>
              <a:t>Συνάρτηση Πυκνότητας Κανονικής Πιθανότητας</a:t>
            </a:r>
            <a:endParaRPr lang="en-US" altLang="en-US" sz="28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0315" y="1262084"/>
            <a:ext cx="11591365" cy="551329"/>
          </a:xfrm>
        </p:spPr>
        <p:txBody>
          <a:bodyPr>
            <a:noAutofit/>
          </a:bodyPr>
          <a:lstStyle/>
          <a:p>
            <a:pPr marL="0" indent="0" algn="just" eaLnBrk="1" hangingPunct="1">
              <a:buNone/>
            </a:pPr>
            <a:r>
              <a:rPr lang="el-GR" altLang="en-US" sz="2600" b="1" dirty="0"/>
              <a:t>Ο τύπος της τυποποιημένης συνάρτησης πυκνότητας κανονικής πιθανότητας</a:t>
            </a:r>
            <a:r>
              <a:rPr lang="en-US" altLang="en-US" sz="2600" b="1" dirty="0"/>
              <a:t> </a:t>
            </a:r>
            <a:r>
              <a:rPr lang="el-GR" altLang="en-US" sz="2600" b="1" dirty="0"/>
              <a:t>είναι</a:t>
            </a:r>
            <a:endParaRPr lang="en-US" altLang="en-US" sz="2600" b="1" dirty="0"/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514068" y="4592172"/>
            <a:ext cx="11010062" cy="177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3200" b="1" dirty="0"/>
              <a:t>e</a:t>
            </a:r>
            <a:r>
              <a:rPr lang="en-US" altLang="en-US" sz="3200" dirty="0"/>
              <a:t> = </a:t>
            </a:r>
            <a:r>
              <a:rPr lang="el-GR" altLang="en-US" sz="3200" dirty="0"/>
              <a:t>η μαθηματική σταθερά</a:t>
            </a:r>
            <a:r>
              <a:rPr lang="en-US" altLang="en-US" sz="3200" dirty="0"/>
              <a:t> </a:t>
            </a:r>
            <a:r>
              <a:rPr lang="el-GR" altLang="en-US" sz="3200" dirty="0"/>
              <a:t>περίπου ίση με</a:t>
            </a:r>
            <a:r>
              <a:rPr lang="en-US" altLang="en-US" sz="3200" dirty="0"/>
              <a:t> 2,71828</a:t>
            </a:r>
          </a:p>
          <a:p>
            <a:pPr algn="just" eaLnBrk="1" hangingPunct="1">
              <a:lnSpc>
                <a:spcPct val="80000"/>
              </a:lnSpc>
              <a:spcBef>
                <a:spcPct val="50000"/>
              </a:spcBef>
            </a:pPr>
            <a:r>
              <a:rPr lang="el-GR" altLang="en-US" sz="3200" b="1" dirty="0"/>
              <a:t>π</a:t>
            </a:r>
            <a:r>
              <a:rPr lang="en-US" altLang="en-US" sz="3200" dirty="0"/>
              <a:t> = </a:t>
            </a:r>
            <a:r>
              <a:rPr lang="el-GR" altLang="en-US" sz="3200" dirty="0"/>
              <a:t>η μαθηματική σταθερά</a:t>
            </a:r>
            <a:r>
              <a:rPr lang="en-US" altLang="en-US" sz="3200" dirty="0"/>
              <a:t> </a:t>
            </a:r>
            <a:r>
              <a:rPr lang="el-GR" altLang="en-US" sz="3200" dirty="0"/>
              <a:t>περίπου ίση με</a:t>
            </a:r>
            <a:r>
              <a:rPr lang="en-US" altLang="en-US" sz="3200" dirty="0"/>
              <a:t> 3,14159</a:t>
            </a:r>
          </a:p>
          <a:p>
            <a:pPr algn="just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3200" b="1" dirty="0"/>
              <a:t>Z</a:t>
            </a:r>
            <a:r>
              <a:rPr lang="en-US" altLang="en-US" sz="3200" dirty="0"/>
              <a:t> = </a:t>
            </a:r>
            <a:r>
              <a:rPr lang="el-GR" altLang="en-US" sz="3200" dirty="0"/>
              <a:t>οποιαδήποτε τιμή από την</a:t>
            </a:r>
            <a:r>
              <a:rPr lang="en-US" altLang="en-US" sz="3200" dirty="0"/>
              <a:t> </a:t>
            </a:r>
            <a:r>
              <a:rPr lang="el-GR" altLang="en-US" sz="3200" dirty="0"/>
              <a:t>τυποποιημένη</a:t>
            </a:r>
            <a:r>
              <a:rPr lang="en-US" altLang="en-US" sz="3200" dirty="0"/>
              <a:t> </a:t>
            </a:r>
            <a:r>
              <a:rPr lang="el-GR" altLang="en-US" sz="3200" dirty="0"/>
              <a:t>κανονική κατανομή</a:t>
            </a:r>
            <a:endParaRPr lang="en-US" altLang="en-US" sz="3200" dirty="0"/>
          </a:p>
        </p:txBody>
      </p:sp>
      <p:graphicFrame>
        <p:nvGraphicFramePr>
          <p:cNvPr id="768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6752783"/>
              </p:ext>
            </p:extLst>
          </p:nvPr>
        </p:nvGraphicFramePr>
        <p:xfrm>
          <a:off x="3853118" y="2425256"/>
          <a:ext cx="4485763" cy="1542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19200" imgH="419100" progId="Equation.3">
                  <p:embed/>
                </p:oleObj>
              </mc:Choice>
              <mc:Fallback>
                <p:oleObj name="Equation" r:id="rId2" imgW="1219200" imgH="419100" progId="Equation.3">
                  <p:embed/>
                  <p:pic>
                    <p:nvPicPr>
                      <p:cNvPr id="7680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3118" y="2425256"/>
                        <a:ext cx="4485763" cy="1542847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739208" y="901680"/>
            <a:ext cx="6735809" cy="1846263"/>
          </a:xfrm>
        </p:spPr>
        <p:txBody>
          <a:bodyPr>
            <a:noAutofit/>
          </a:bodyPr>
          <a:lstStyle/>
          <a:p>
            <a:pPr marL="571500" indent="-571500" defTabSz="914400"/>
            <a:r>
              <a:rPr lang="el-GR" altLang="en-US" sz="3200" dirty="0"/>
              <a:t>Γνωστή και ως</a:t>
            </a:r>
            <a:r>
              <a:rPr lang="en-US" altLang="en-US" sz="3200" dirty="0"/>
              <a:t> </a:t>
            </a:r>
            <a:r>
              <a:rPr lang="en-US" altLang="en-US" sz="3200" b="1" dirty="0"/>
              <a:t>Z</a:t>
            </a:r>
            <a:r>
              <a:rPr lang="el-GR" altLang="en-US" sz="3200" dirty="0"/>
              <a:t> κατανομή</a:t>
            </a:r>
            <a:endParaRPr lang="en-US" altLang="en-US" sz="3200" dirty="0"/>
          </a:p>
          <a:p>
            <a:pPr marL="571500" indent="-571500" defTabSz="914400"/>
            <a:r>
              <a:rPr lang="el-GR" altLang="en-US" sz="3200" dirty="0"/>
              <a:t>Ο μέσος όρος</a:t>
            </a:r>
            <a:r>
              <a:rPr lang="en-US" altLang="en-US" sz="3200" dirty="0"/>
              <a:t> </a:t>
            </a:r>
            <a:r>
              <a:rPr lang="el-GR" altLang="en-US" sz="3200" dirty="0"/>
              <a:t>είναι</a:t>
            </a:r>
            <a:r>
              <a:rPr lang="en-US" altLang="en-US" sz="3200" dirty="0"/>
              <a:t> </a:t>
            </a:r>
            <a:r>
              <a:rPr lang="en-US" altLang="en-US" sz="3200" b="1" dirty="0"/>
              <a:t>0</a:t>
            </a:r>
          </a:p>
          <a:p>
            <a:pPr marL="571500" indent="-571500" defTabSz="914400"/>
            <a:r>
              <a:rPr lang="el-GR" altLang="en-US" sz="3200" dirty="0"/>
              <a:t>Η τυπική απόκλιση</a:t>
            </a:r>
            <a:r>
              <a:rPr lang="en-US" altLang="en-US" sz="3200" dirty="0"/>
              <a:t> </a:t>
            </a:r>
            <a:r>
              <a:rPr lang="el-GR" altLang="en-US" sz="3200" dirty="0"/>
              <a:t>είναι</a:t>
            </a:r>
            <a:r>
              <a:rPr lang="en-US" altLang="en-US" sz="3200" dirty="0"/>
              <a:t> </a:t>
            </a:r>
            <a:r>
              <a:rPr lang="en-US" altLang="en-US" sz="3200" b="1" dirty="0"/>
              <a:t>1</a:t>
            </a:r>
          </a:p>
        </p:txBody>
      </p:sp>
      <p:sp>
        <p:nvSpPr>
          <p:cNvPr id="77832" name="Line 8"/>
          <p:cNvSpPr>
            <a:spLocks noChangeShapeType="1"/>
          </p:cNvSpPr>
          <p:nvPr/>
        </p:nvSpPr>
        <p:spPr bwMode="auto">
          <a:xfrm>
            <a:off x="4551364" y="351472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Line 9"/>
          <p:cNvSpPr>
            <a:spLocks noChangeShapeType="1"/>
          </p:cNvSpPr>
          <p:nvPr/>
        </p:nvSpPr>
        <p:spPr bwMode="auto">
          <a:xfrm>
            <a:off x="4551364" y="3636963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4" name="Line 10"/>
          <p:cNvSpPr>
            <a:spLocks noChangeShapeType="1"/>
          </p:cNvSpPr>
          <p:nvPr/>
        </p:nvSpPr>
        <p:spPr bwMode="auto">
          <a:xfrm>
            <a:off x="4551364" y="3757613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5" name="Line 11"/>
          <p:cNvSpPr>
            <a:spLocks noChangeShapeType="1"/>
          </p:cNvSpPr>
          <p:nvPr/>
        </p:nvSpPr>
        <p:spPr bwMode="auto">
          <a:xfrm>
            <a:off x="4551364" y="3879850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6" name="Line 12"/>
          <p:cNvSpPr>
            <a:spLocks noChangeShapeType="1"/>
          </p:cNvSpPr>
          <p:nvPr/>
        </p:nvSpPr>
        <p:spPr bwMode="auto">
          <a:xfrm>
            <a:off x="4551364" y="4000500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7" name="Line 13"/>
          <p:cNvSpPr>
            <a:spLocks noChangeShapeType="1"/>
          </p:cNvSpPr>
          <p:nvPr/>
        </p:nvSpPr>
        <p:spPr bwMode="auto">
          <a:xfrm>
            <a:off x="4551364" y="4122738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8" name="Line 14"/>
          <p:cNvSpPr>
            <a:spLocks noChangeShapeType="1"/>
          </p:cNvSpPr>
          <p:nvPr/>
        </p:nvSpPr>
        <p:spPr bwMode="auto">
          <a:xfrm>
            <a:off x="4551364" y="4243388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9" name="Line 15"/>
          <p:cNvSpPr>
            <a:spLocks noChangeShapeType="1"/>
          </p:cNvSpPr>
          <p:nvPr/>
        </p:nvSpPr>
        <p:spPr bwMode="auto">
          <a:xfrm>
            <a:off x="4551364" y="436562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0" name="Line 16"/>
          <p:cNvSpPr>
            <a:spLocks noChangeShapeType="1"/>
          </p:cNvSpPr>
          <p:nvPr/>
        </p:nvSpPr>
        <p:spPr bwMode="auto">
          <a:xfrm>
            <a:off x="4551364" y="448627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1" name="Line 17"/>
          <p:cNvSpPr>
            <a:spLocks noChangeShapeType="1"/>
          </p:cNvSpPr>
          <p:nvPr/>
        </p:nvSpPr>
        <p:spPr bwMode="auto">
          <a:xfrm>
            <a:off x="4551364" y="460692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2" name="Line 18"/>
          <p:cNvSpPr>
            <a:spLocks noChangeShapeType="1"/>
          </p:cNvSpPr>
          <p:nvPr/>
        </p:nvSpPr>
        <p:spPr bwMode="auto">
          <a:xfrm>
            <a:off x="7569200" y="47355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3" name="Line 19"/>
          <p:cNvSpPr>
            <a:spLocks noChangeShapeType="1"/>
          </p:cNvSpPr>
          <p:nvPr/>
        </p:nvSpPr>
        <p:spPr bwMode="auto">
          <a:xfrm>
            <a:off x="7269163" y="47355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4" name="Line 20"/>
          <p:cNvSpPr>
            <a:spLocks noChangeShapeType="1"/>
          </p:cNvSpPr>
          <p:nvPr/>
        </p:nvSpPr>
        <p:spPr bwMode="auto">
          <a:xfrm>
            <a:off x="6967538" y="47355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5" name="Line 21"/>
          <p:cNvSpPr>
            <a:spLocks noChangeShapeType="1"/>
          </p:cNvSpPr>
          <p:nvPr/>
        </p:nvSpPr>
        <p:spPr bwMode="auto">
          <a:xfrm>
            <a:off x="6667500" y="47355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6" name="Line 22"/>
          <p:cNvSpPr>
            <a:spLocks noChangeShapeType="1"/>
          </p:cNvSpPr>
          <p:nvPr/>
        </p:nvSpPr>
        <p:spPr bwMode="auto">
          <a:xfrm>
            <a:off x="6367463" y="47355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7" name="Line 23"/>
          <p:cNvSpPr>
            <a:spLocks noChangeShapeType="1"/>
          </p:cNvSpPr>
          <p:nvPr/>
        </p:nvSpPr>
        <p:spPr bwMode="auto">
          <a:xfrm>
            <a:off x="6067425" y="47355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8" name="Line 24"/>
          <p:cNvSpPr>
            <a:spLocks noChangeShapeType="1"/>
          </p:cNvSpPr>
          <p:nvPr/>
        </p:nvSpPr>
        <p:spPr bwMode="auto">
          <a:xfrm>
            <a:off x="5767388" y="47355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9" name="Line 25"/>
          <p:cNvSpPr>
            <a:spLocks noChangeShapeType="1"/>
          </p:cNvSpPr>
          <p:nvPr/>
        </p:nvSpPr>
        <p:spPr bwMode="auto">
          <a:xfrm>
            <a:off x="5467350" y="47355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50" name="Line 26"/>
          <p:cNvSpPr>
            <a:spLocks noChangeShapeType="1"/>
          </p:cNvSpPr>
          <p:nvPr/>
        </p:nvSpPr>
        <p:spPr bwMode="auto">
          <a:xfrm>
            <a:off x="5165725" y="47355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51" name="Line 27"/>
          <p:cNvSpPr>
            <a:spLocks noChangeShapeType="1"/>
          </p:cNvSpPr>
          <p:nvPr/>
        </p:nvSpPr>
        <p:spPr bwMode="auto">
          <a:xfrm>
            <a:off x="4865688" y="47355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53" name="Rectangle 29"/>
          <p:cNvSpPr>
            <a:spLocks noChangeArrowheads="1"/>
          </p:cNvSpPr>
          <p:nvPr/>
        </p:nvSpPr>
        <p:spPr bwMode="auto">
          <a:xfrm>
            <a:off x="5975350" y="4705351"/>
            <a:ext cx="184150" cy="92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B49C5BB8-8FCC-4232-A14E-89AD6A642C19}"/>
              </a:ext>
            </a:extLst>
          </p:cNvPr>
          <p:cNvGrpSpPr/>
          <p:nvPr/>
        </p:nvGrpSpPr>
        <p:grpSpPr>
          <a:xfrm>
            <a:off x="2830184" y="2671691"/>
            <a:ext cx="6167685" cy="3079043"/>
            <a:chOff x="4366486" y="3299689"/>
            <a:chExt cx="3284105" cy="1784180"/>
          </a:xfrm>
        </p:grpSpPr>
        <p:sp>
          <p:nvSpPr>
            <p:cNvPr id="77830" name="Line 6"/>
            <p:cNvSpPr>
              <a:spLocks noChangeShapeType="1"/>
            </p:cNvSpPr>
            <p:nvPr/>
          </p:nvSpPr>
          <p:spPr bwMode="auto">
            <a:xfrm>
              <a:off x="6019800" y="3657600"/>
              <a:ext cx="0" cy="1066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Ομάδα 1">
              <a:extLst>
                <a:ext uri="{FF2B5EF4-FFF2-40B4-BE49-F238E27FC236}">
                  <a16:creationId xmlns:a16="http://schemas.microsoft.com/office/drawing/2014/main" id="{E5E0F96A-7438-41C8-8FA6-87210CA3FCE8}"/>
                </a:ext>
              </a:extLst>
            </p:cNvPr>
            <p:cNvGrpSpPr/>
            <p:nvPr/>
          </p:nvGrpSpPr>
          <p:grpSpPr>
            <a:xfrm>
              <a:off x="4366486" y="3299689"/>
              <a:ext cx="3284105" cy="1784180"/>
              <a:chOff x="4385322" y="3306988"/>
              <a:chExt cx="3284105" cy="1784180"/>
            </a:xfrm>
          </p:grpSpPr>
          <p:sp>
            <p:nvSpPr>
              <p:cNvPr id="77828" name="Freeform 4"/>
              <p:cNvSpPr>
                <a:spLocks/>
              </p:cNvSpPr>
              <p:nvPr/>
            </p:nvSpPr>
            <p:spPr bwMode="auto">
              <a:xfrm>
                <a:off x="6051550" y="3584575"/>
                <a:ext cx="1430338" cy="1144588"/>
              </a:xfrm>
              <a:custGeom>
                <a:avLst/>
                <a:gdLst>
                  <a:gd name="T0" fmla="*/ 2147483646 w 901"/>
                  <a:gd name="T1" fmla="*/ 2147483646 h 721"/>
                  <a:gd name="T2" fmla="*/ 2147483646 w 901"/>
                  <a:gd name="T3" fmla="*/ 2147483646 h 721"/>
                  <a:gd name="T4" fmla="*/ 2147483646 w 901"/>
                  <a:gd name="T5" fmla="*/ 2147483646 h 721"/>
                  <a:gd name="T6" fmla="*/ 2147483646 w 901"/>
                  <a:gd name="T7" fmla="*/ 2147483646 h 721"/>
                  <a:gd name="T8" fmla="*/ 2147483646 w 901"/>
                  <a:gd name="T9" fmla="*/ 2147483646 h 721"/>
                  <a:gd name="T10" fmla="*/ 2147483646 w 901"/>
                  <a:gd name="T11" fmla="*/ 2147483646 h 721"/>
                  <a:gd name="T12" fmla="*/ 2147483646 w 901"/>
                  <a:gd name="T13" fmla="*/ 2147483646 h 721"/>
                  <a:gd name="T14" fmla="*/ 2147483646 w 901"/>
                  <a:gd name="T15" fmla="*/ 2147483646 h 721"/>
                  <a:gd name="T16" fmla="*/ 2147483646 w 901"/>
                  <a:gd name="T17" fmla="*/ 2147483646 h 721"/>
                  <a:gd name="T18" fmla="*/ 2147483646 w 901"/>
                  <a:gd name="T19" fmla="*/ 2147483646 h 721"/>
                  <a:gd name="T20" fmla="*/ 2147483646 w 901"/>
                  <a:gd name="T21" fmla="*/ 2147483646 h 721"/>
                  <a:gd name="T22" fmla="*/ 2147483646 w 901"/>
                  <a:gd name="T23" fmla="*/ 2147483646 h 721"/>
                  <a:gd name="T24" fmla="*/ 2147483646 w 901"/>
                  <a:gd name="T25" fmla="*/ 2147483646 h 721"/>
                  <a:gd name="T26" fmla="*/ 2147483646 w 901"/>
                  <a:gd name="T27" fmla="*/ 2147483646 h 721"/>
                  <a:gd name="T28" fmla="*/ 2147483646 w 901"/>
                  <a:gd name="T29" fmla="*/ 2147483646 h 721"/>
                  <a:gd name="T30" fmla="*/ 0 w 901"/>
                  <a:gd name="T31" fmla="*/ 0 h 72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01"/>
                  <a:gd name="T49" fmla="*/ 0 h 721"/>
                  <a:gd name="T50" fmla="*/ 901 w 901"/>
                  <a:gd name="T51" fmla="*/ 721 h 72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01" h="721">
                    <a:moveTo>
                      <a:pt x="900" y="720"/>
                    </a:moveTo>
                    <a:lnTo>
                      <a:pt x="805" y="712"/>
                    </a:lnTo>
                    <a:lnTo>
                      <a:pt x="758" y="704"/>
                    </a:lnTo>
                    <a:lnTo>
                      <a:pt x="711" y="691"/>
                    </a:lnTo>
                    <a:lnTo>
                      <a:pt x="663" y="675"/>
                    </a:lnTo>
                    <a:lnTo>
                      <a:pt x="615" y="653"/>
                    </a:lnTo>
                    <a:lnTo>
                      <a:pt x="568" y="623"/>
                    </a:lnTo>
                    <a:lnTo>
                      <a:pt x="473" y="540"/>
                    </a:lnTo>
                    <a:lnTo>
                      <a:pt x="378" y="422"/>
                    </a:lnTo>
                    <a:lnTo>
                      <a:pt x="284" y="281"/>
                    </a:lnTo>
                    <a:lnTo>
                      <a:pt x="236" y="209"/>
                    </a:lnTo>
                    <a:lnTo>
                      <a:pt x="189" y="142"/>
                    </a:lnTo>
                    <a:lnTo>
                      <a:pt x="142" y="83"/>
                    </a:lnTo>
                    <a:lnTo>
                      <a:pt x="94" y="38"/>
                    </a:lnTo>
                    <a:lnTo>
                      <a:pt x="47" y="9"/>
                    </a:lnTo>
                    <a:lnTo>
                      <a:pt x="0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29" name="Freeform 5"/>
              <p:cNvSpPr>
                <a:spLocks/>
              </p:cNvSpPr>
              <p:nvPr/>
            </p:nvSpPr>
            <p:spPr bwMode="auto">
              <a:xfrm>
                <a:off x="4622800" y="3584575"/>
                <a:ext cx="1430338" cy="1144588"/>
              </a:xfrm>
              <a:custGeom>
                <a:avLst/>
                <a:gdLst>
                  <a:gd name="T0" fmla="*/ 0 w 901"/>
                  <a:gd name="T1" fmla="*/ 2147483646 h 721"/>
                  <a:gd name="T2" fmla="*/ 2147483646 w 901"/>
                  <a:gd name="T3" fmla="*/ 2147483646 h 721"/>
                  <a:gd name="T4" fmla="*/ 2147483646 w 901"/>
                  <a:gd name="T5" fmla="*/ 2147483646 h 721"/>
                  <a:gd name="T6" fmla="*/ 2147483646 w 901"/>
                  <a:gd name="T7" fmla="*/ 2147483646 h 721"/>
                  <a:gd name="T8" fmla="*/ 2147483646 w 901"/>
                  <a:gd name="T9" fmla="*/ 2147483646 h 721"/>
                  <a:gd name="T10" fmla="*/ 2147483646 w 901"/>
                  <a:gd name="T11" fmla="*/ 2147483646 h 721"/>
                  <a:gd name="T12" fmla="*/ 2147483646 w 901"/>
                  <a:gd name="T13" fmla="*/ 2147483646 h 721"/>
                  <a:gd name="T14" fmla="*/ 2147483646 w 901"/>
                  <a:gd name="T15" fmla="*/ 2147483646 h 721"/>
                  <a:gd name="T16" fmla="*/ 2147483646 w 901"/>
                  <a:gd name="T17" fmla="*/ 2147483646 h 721"/>
                  <a:gd name="T18" fmla="*/ 2147483646 w 901"/>
                  <a:gd name="T19" fmla="*/ 2147483646 h 721"/>
                  <a:gd name="T20" fmla="*/ 2147483646 w 901"/>
                  <a:gd name="T21" fmla="*/ 2147483646 h 721"/>
                  <a:gd name="T22" fmla="*/ 2147483646 w 901"/>
                  <a:gd name="T23" fmla="*/ 2147483646 h 721"/>
                  <a:gd name="T24" fmla="*/ 2147483646 w 901"/>
                  <a:gd name="T25" fmla="*/ 2147483646 h 721"/>
                  <a:gd name="T26" fmla="*/ 2147483646 w 901"/>
                  <a:gd name="T27" fmla="*/ 2147483646 h 721"/>
                  <a:gd name="T28" fmla="*/ 2147483646 w 901"/>
                  <a:gd name="T29" fmla="*/ 2147483646 h 721"/>
                  <a:gd name="T30" fmla="*/ 2147483646 w 901"/>
                  <a:gd name="T31" fmla="*/ 0 h 72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01"/>
                  <a:gd name="T49" fmla="*/ 0 h 721"/>
                  <a:gd name="T50" fmla="*/ 901 w 901"/>
                  <a:gd name="T51" fmla="*/ 721 h 72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01" h="721">
                    <a:moveTo>
                      <a:pt x="0" y="720"/>
                    </a:moveTo>
                    <a:lnTo>
                      <a:pt x="95" y="712"/>
                    </a:lnTo>
                    <a:lnTo>
                      <a:pt x="142" y="704"/>
                    </a:lnTo>
                    <a:lnTo>
                      <a:pt x="189" y="691"/>
                    </a:lnTo>
                    <a:lnTo>
                      <a:pt x="237" y="675"/>
                    </a:lnTo>
                    <a:lnTo>
                      <a:pt x="284" y="653"/>
                    </a:lnTo>
                    <a:lnTo>
                      <a:pt x="331" y="623"/>
                    </a:lnTo>
                    <a:lnTo>
                      <a:pt x="426" y="540"/>
                    </a:lnTo>
                    <a:lnTo>
                      <a:pt x="521" y="422"/>
                    </a:lnTo>
                    <a:lnTo>
                      <a:pt x="616" y="281"/>
                    </a:lnTo>
                    <a:lnTo>
                      <a:pt x="663" y="209"/>
                    </a:lnTo>
                    <a:lnTo>
                      <a:pt x="710" y="142"/>
                    </a:lnTo>
                    <a:lnTo>
                      <a:pt x="757" y="83"/>
                    </a:lnTo>
                    <a:lnTo>
                      <a:pt x="805" y="38"/>
                    </a:lnTo>
                    <a:lnTo>
                      <a:pt x="852" y="9"/>
                    </a:lnTo>
                    <a:lnTo>
                      <a:pt x="900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31" name="Freeform 7"/>
              <p:cNvSpPr>
                <a:spLocks/>
              </p:cNvSpPr>
              <p:nvPr/>
            </p:nvSpPr>
            <p:spPr bwMode="auto">
              <a:xfrm>
                <a:off x="4553810" y="3536809"/>
                <a:ext cx="2947129" cy="1259029"/>
              </a:xfrm>
              <a:custGeom>
                <a:avLst/>
                <a:gdLst>
                  <a:gd name="T0" fmla="*/ 0 w 1893"/>
                  <a:gd name="T1" fmla="*/ 0 h 765"/>
                  <a:gd name="T2" fmla="*/ 0 w 1893"/>
                  <a:gd name="T3" fmla="*/ 2147483646 h 765"/>
                  <a:gd name="T4" fmla="*/ 2147483646 w 1893"/>
                  <a:gd name="T5" fmla="*/ 2147483646 h 765"/>
                  <a:gd name="T6" fmla="*/ 0 60000 65536"/>
                  <a:gd name="T7" fmla="*/ 0 60000 65536"/>
                  <a:gd name="T8" fmla="*/ 0 60000 65536"/>
                  <a:gd name="T9" fmla="*/ 0 w 1893"/>
                  <a:gd name="T10" fmla="*/ 0 h 765"/>
                  <a:gd name="T11" fmla="*/ 1893 w 1893"/>
                  <a:gd name="T12" fmla="*/ 765 h 7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93" h="765">
                    <a:moveTo>
                      <a:pt x="0" y="0"/>
                    </a:moveTo>
                    <a:lnTo>
                      <a:pt x="0" y="764"/>
                    </a:lnTo>
                    <a:lnTo>
                      <a:pt x="1892" y="764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854" name="Rectangle 30"/>
              <p:cNvSpPr>
                <a:spLocks noChangeArrowheads="1"/>
              </p:cNvSpPr>
              <p:nvPr/>
            </p:nvSpPr>
            <p:spPr bwMode="auto">
              <a:xfrm>
                <a:off x="7494801" y="4648757"/>
                <a:ext cx="174626" cy="2807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7" tIns="44450" rIns="90487" bIns="44450">
                <a:spAutoFit/>
              </a:bodyPr>
              <a:lstStyle/>
              <a:p>
                <a:r>
                  <a:rPr lang="en-US" altLang="en-US" sz="2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Z</a:t>
                </a:r>
              </a:p>
            </p:txBody>
          </p:sp>
          <p:sp>
            <p:nvSpPr>
              <p:cNvPr id="77855" name="Rectangle 31"/>
              <p:cNvSpPr>
                <a:spLocks noChangeArrowheads="1"/>
              </p:cNvSpPr>
              <p:nvPr/>
            </p:nvSpPr>
            <p:spPr bwMode="auto">
              <a:xfrm>
                <a:off x="4385322" y="3306988"/>
                <a:ext cx="341508" cy="2590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7" tIns="44450" rIns="90487" bIns="44450">
                <a:spAutoFit/>
              </a:bodyPr>
              <a:lstStyle/>
              <a:p>
                <a:r>
                  <a:rPr lang="en-US" altLang="en-US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f(Z)</a:t>
                </a:r>
              </a:p>
            </p:txBody>
          </p:sp>
          <p:sp>
            <p:nvSpPr>
              <p:cNvPr id="77856" name="Rectangle 32"/>
              <p:cNvSpPr>
                <a:spLocks noChangeArrowheads="1"/>
              </p:cNvSpPr>
              <p:nvPr/>
            </p:nvSpPr>
            <p:spPr bwMode="auto">
              <a:xfrm>
                <a:off x="5867401" y="4724401"/>
                <a:ext cx="479425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0</a:t>
                </a:r>
              </a:p>
            </p:txBody>
          </p:sp>
          <p:sp>
            <p:nvSpPr>
              <p:cNvPr id="77857" name="Line 33"/>
              <p:cNvSpPr>
                <a:spLocks noChangeShapeType="1"/>
              </p:cNvSpPr>
              <p:nvPr/>
            </p:nvSpPr>
            <p:spPr bwMode="auto">
              <a:xfrm>
                <a:off x="6019800" y="4114800"/>
                <a:ext cx="5334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stealth" w="med" len="med"/>
                <a:tailEnd type="stealth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858" name="Rectangle 34"/>
              <p:cNvSpPr>
                <a:spLocks noChangeArrowheads="1"/>
              </p:cNvSpPr>
              <p:nvPr/>
            </p:nvSpPr>
            <p:spPr bwMode="auto">
              <a:xfrm>
                <a:off x="6166457" y="4083185"/>
                <a:ext cx="273423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7" tIns="44450" rIns="90487" bIns="4445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1</a:t>
                </a:r>
              </a:p>
            </p:txBody>
          </p:sp>
        </p:grpSp>
      </p:grpSp>
      <p:sp>
        <p:nvSpPr>
          <p:cNvPr id="77859" name="Text Box 35"/>
          <p:cNvSpPr txBox="1">
            <a:spLocks noChangeArrowheads="1"/>
          </p:cNvSpPr>
          <p:nvPr/>
        </p:nvSpPr>
        <p:spPr bwMode="auto">
          <a:xfrm>
            <a:off x="1235264" y="5587277"/>
            <a:ext cx="9879106" cy="1323439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l-GR" altLang="en-US" sz="3200" dirty="0"/>
              <a:t>Οι τιμές πάνω από τον μέσο όρο</a:t>
            </a:r>
            <a:r>
              <a:rPr lang="en-US" altLang="en-US" sz="3200" dirty="0"/>
              <a:t> </a:t>
            </a:r>
            <a:r>
              <a:rPr lang="el-GR" altLang="en-US" sz="3200" dirty="0"/>
              <a:t>έχουν</a:t>
            </a:r>
            <a:r>
              <a:rPr lang="en-US" altLang="en-US" sz="3200" dirty="0"/>
              <a:t> </a:t>
            </a:r>
            <a:r>
              <a:rPr lang="el-GR" altLang="en-US" sz="3200" b="1" dirty="0">
                <a:solidFill>
                  <a:schemeClr val="accent1"/>
                </a:solidFill>
              </a:rPr>
              <a:t>θετικές</a:t>
            </a:r>
            <a:r>
              <a:rPr lang="en-US" altLang="en-US" sz="3200" dirty="0"/>
              <a:t> Z-</a:t>
            </a:r>
            <a:r>
              <a:rPr lang="el-GR" altLang="en-US" sz="3200" dirty="0"/>
              <a:t>τιμές</a:t>
            </a:r>
            <a:r>
              <a:rPr lang="en-US" altLang="en-US" sz="3200" dirty="0"/>
              <a:t>. </a:t>
            </a:r>
            <a:endParaRPr lang="el-GR" altLang="en-US" sz="3200" dirty="0"/>
          </a:p>
          <a:p>
            <a:pPr eaLnBrk="1" hangingPunct="1">
              <a:spcBef>
                <a:spcPct val="50000"/>
              </a:spcBef>
            </a:pPr>
            <a:r>
              <a:rPr lang="el-GR" altLang="en-US" sz="3200" dirty="0"/>
              <a:t>Οι τιμές</a:t>
            </a:r>
            <a:r>
              <a:rPr lang="en-US" altLang="en-US" sz="3200" dirty="0"/>
              <a:t> </a:t>
            </a:r>
            <a:r>
              <a:rPr lang="el-GR" altLang="en-US" sz="3200" dirty="0"/>
              <a:t>κάτω από το μέσο όρο</a:t>
            </a:r>
            <a:r>
              <a:rPr lang="en-US" altLang="en-US" sz="3200" dirty="0"/>
              <a:t> </a:t>
            </a:r>
            <a:r>
              <a:rPr lang="el-GR" altLang="en-US" sz="3200" dirty="0"/>
              <a:t>έχουν</a:t>
            </a:r>
            <a:r>
              <a:rPr lang="en-US" altLang="en-US" sz="3200" dirty="0"/>
              <a:t> </a:t>
            </a:r>
            <a:r>
              <a:rPr lang="el-GR" altLang="en-US" sz="3200" b="1" dirty="0">
                <a:solidFill>
                  <a:srgbClr val="FF0000"/>
                </a:solidFill>
              </a:rPr>
              <a:t>αρνητικές</a:t>
            </a:r>
            <a:r>
              <a:rPr lang="en-US" altLang="en-US" sz="3200" dirty="0"/>
              <a:t> Z-</a:t>
            </a:r>
            <a:r>
              <a:rPr lang="el-GR" altLang="en-US" sz="3200" dirty="0"/>
              <a:t>τιμές</a:t>
            </a:r>
            <a:r>
              <a:rPr lang="en-US" altLang="en-US" sz="3200" dirty="0"/>
              <a:t>.</a:t>
            </a:r>
          </a:p>
        </p:txBody>
      </p:sp>
      <p:sp>
        <p:nvSpPr>
          <p:cNvPr id="35" name="Rectangle 2">
            <a:extLst>
              <a:ext uri="{FF2B5EF4-FFF2-40B4-BE49-F238E27FC236}">
                <a16:creationId xmlns:a16="http://schemas.microsoft.com/office/drawing/2014/main" id="{2CFA007A-A703-4027-B8AC-2996105BD719}"/>
              </a:ext>
            </a:extLst>
          </p:cNvPr>
          <p:cNvSpPr txBox="1">
            <a:spLocks noChangeArrowheads="1"/>
          </p:cNvSpPr>
          <p:nvPr/>
        </p:nvSpPr>
        <p:spPr>
          <a:xfrm>
            <a:off x="2439894" y="165170"/>
            <a:ext cx="7409330" cy="5674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600" b="1" spc="-25" dirty="0">
                <a:solidFill>
                  <a:srgbClr val="5FCAEE"/>
                </a:solidFill>
                <a:latin typeface="Trebuchet MS"/>
              </a:rPr>
              <a:t>Τυποποιημένη Κανονική Κατανομή</a:t>
            </a:r>
            <a:endParaRPr lang="en-US" altLang="en-US" sz="3600" b="1" spc="-25" dirty="0">
              <a:solidFill>
                <a:srgbClr val="5FCAEE"/>
              </a:solidFill>
              <a:latin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48198" y="232233"/>
            <a:ext cx="2895600" cy="629018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4000" b="1" spc="-25" dirty="0">
                <a:solidFill>
                  <a:srgbClr val="5FCAEE"/>
                </a:solidFill>
                <a:latin typeface="Trebuchet MS"/>
              </a:rPr>
              <a:t>Παράδειγμα</a:t>
            </a:r>
            <a:endParaRPr lang="en-US" altLang="en-US" sz="40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5845" y="1295401"/>
            <a:ext cx="11860307" cy="434787"/>
          </a:xfrm>
        </p:spPr>
        <p:txBody>
          <a:bodyPr>
            <a:normAutofit/>
          </a:bodyPr>
          <a:lstStyle/>
          <a:p>
            <a:pPr marL="0" indent="0" defTabSz="914400">
              <a:buNone/>
            </a:pPr>
            <a:r>
              <a:rPr lang="el-GR" altLang="en-US" sz="2000" dirty="0"/>
              <a:t>Αν η</a:t>
            </a:r>
            <a:r>
              <a:rPr lang="en-US" altLang="en-US" sz="2000" dirty="0"/>
              <a:t> </a:t>
            </a:r>
            <a:r>
              <a:rPr lang="en-US" altLang="en-US" sz="2000" b="1" dirty="0"/>
              <a:t>X</a:t>
            </a:r>
            <a:r>
              <a:rPr lang="el-GR" altLang="en-US" sz="2000" dirty="0"/>
              <a:t> είναι</a:t>
            </a:r>
            <a:r>
              <a:rPr lang="en-US" altLang="en-US" sz="2000" dirty="0"/>
              <a:t> </a:t>
            </a:r>
            <a:r>
              <a:rPr lang="el-GR" altLang="en-US" sz="2000" dirty="0"/>
              <a:t>κανονικά κατανεμημένη με</a:t>
            </a:r>
            <a:r>
              <a:rPr lang="en-US" altLang="en-US" sz="2000" dirty="0"/>
              <a:t> </a:t>
            </a:r>
            <a:r>
              <a:rPr lang="el-GR" altLang="en-US" sz="2000" dirty="0"/>
              <a:t>μέση τιμή</a:t>
            </a:r>
            <a:r>
              <a:rPr lang="en-US" altLang="en-US" sz="2000" dirty="0"/>
              <a:t> 100 </a:t>
            </a:r>
            <a:r>
              <a:rPr lang="el-GR" altLang="en-US" sz="2000" dirty="0"/>
              <a:t>€ και</a:t>
            </a:r>
            <a:r>
              <a:rPr lang="en-US" altLang="en-US" sz="2000" dirty="0"/>
              <a:t> </a:t>
            </a:r>
            <a:r>
              <a:rPr lang="el-GR" altLang="en-US" sz="2000" dirty="0"/>
              <a:t>τυπική απόκλιση</a:t>
            </a:r>
            <a:r>
              <a:rPr lang="en-US" altLang="en-US" sz="2000" dirty="0"/>
              <a:t> </a:t>
            </a:r>
            <a:r>
              <a:rPr lang="el-GR" altLang="en-US" sz="2000" dirty="0"/>
              <a:t>50 €</a:t>
            </a:r>
            <a:r>
              <a:rPr lang="en-US" altLang="en-US" sz="2000" dirty="0"/>
              <a:t>, </a:t>
            </a:r>
            <a:r>
              <a:rPr lang="el-GR" altLang="en-US" sz="2000" dirty="0"/>
              <a:t>η</a:t>
            </a:r>
            <a:r>
              <a:rPr lang="en-US" altLang="en-US" sz="2000" dirty="0"/>
              <a:t> </a:t>
            </a:r>
            <a:r>
              <a:rPr lang="en-US" altLang="en-US" sz="2000" b="1" dirty="0"/>
              <a:t>Z</a:t>
            </a:r>
            <a:r>
              <a:rPr lang="en-US" altLang="en-US" sz="2000" dirty="0"/>
              <a:t> </a:t>
            </a:r>
            <a:r>
              <a:rPr lang="el-GR" altLang="en-US" sz="2000" dirty="0"/>
              <a:t>τιμή</a:t>
            </a:r>
            <a:r>
              <a:rPr lang="en-US" altLang="en-US" sz="2000" dirty="0"/>
              <a:t> </a:t>
            </a:r>
            <a:r>
              <a:rPr lang="el-GR" altLang="en-US" sz="2000" dirty="0"/>
              <a:t>για</a:t>
            </a:r>
            <a:r>
              <a:rPr lang="en-US" altLang="en-US" sz="2000" dirty="0"/>
              <a:t> </a:t>
            </a:r>
            <a:r>
              <a:rPr lang="en-US" altLang="en-US" sz="2000" b="1" dirty="0"/>
              <a:t>X </a:t>
            </a:r>
            <a:r>
              <a:rPr lang="en-US" altLang="en-US" sz="2000" dirty="0"/>
              <a:t>= </a:t>
            </a:r>
            <a:r>
              <a:rPr lang="el-GR" altLang="en-US" sz="2000" dirty="0"/>
              <a:t>300 € είναι:</a:t>
            </a:r>
            <a:endParaRPr lang="en-US" altLang="en-US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2301DD-66F3-42F9-80A4-11D6CCFA4789}"/>
              </a:ext>
            </a:extLst>
          </p:cNvPr>
          <p:cNvSpPr txBox="1"/>
          <p:nvPr/>
        </p:nvSpPr>
        <p:spPr>
          <a:xfrm>
            <a:off x="165846" y="4977823"/>
            <a:ext cx="1186030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n-US" sz="1700" b="1" dirty="0">
                <a:solidFill>
                  <a:srgbClr val="0066CC"/>
                </a:solidFill>
              </a:rPr>
              <a:t>Αυτό σημαίνει ότι η</a:t>
            </a:r>
            <a:r>
              <a:rPr lang="en-US" altLang="en-US" sz="1700" b="1" dirty="0">
                <a:solidFill>
                  <a:srgbClr val="0066CC"/>
                </a:solidFill>
              </a:rPr>
              <a:t>  X = </a:t>
            </a:r>
            <a:r>
              <a:rPr lang="el-GR" altLang="en-US" sz="1700" b="1" dirty="0">
                <a:solidFill>
                  <a:srgbClr val="0066CC"/>
                </a:solidFill>
              </a:rPr>
              <a:t>300 € είναι</a:t>
            </a:r>
            <a:r>
              <a:rPr lang="en-US" altLang="en-US" sz="1700" b="1" dirty="0">
                <a:solidFill>
                  <a:srgbClr val="0066CC"/>
                </a:solidFill>
              </a:rPr>
              <a:t> </a:t>
            </a:r>
            <a:r>
              <a:rPr lang="el-GR" altLang="en-US" sz="1700" b="1" dirty="0">
                <a:solidFill>
                  <a:srgbClr val="0066CC"/>
                </a:solidFill>
              </a:rPr>
              <a:t>δύο</a:t>
            </a:r>
            <a:r>
              <a:rPr lang="en-US" altLang="en-US" sz="1700" b="1" dirty="0">
                <a:solidFill>
                  <a:srgbClr val="0066CC"/>
                </a:solidFill>
              </a:rPr>
              <a:t> </a:t>
            </a:r>
            <a:r>
              <a:rPr lang="el-GR" altLang="en-US" sz="1700" b="1" dirty="0">
                <a:solidFill>
                  <a:srgbClr val="0066CC"/>
                </a:solidFill>
              </a:rPr>
              <a:t>τυπικές αποκλίσεις</a:t>
            </a:r>
            <a:r>
              <a:rPr lang="en-US" altLang="en-US" sz="1700" b="1" dirty="0">
                <a:solidFill>
                  <a:srgbClr val="0066CC"/>
                </a:solidFill>
              </a:rPr>
              <a:t> (2</a:t>
            </a:r>
            <a:r>
              <a:rPr lang="el-GR" altLang="en-US" sz="1700" b="1" dirty="0">
                <a:solidFill>
                  <a:srgbClr val="0066CC"/>
                </a:solidFill>
              </a:rPr>
              <a:t> φορές</a:t>
            </a:r>
            <a:r>
              <a:rPr lang="en-US" altLang="en-US" sz="1700" b="1" dirty="0">
                <a:solidFill>
                  <a:srgbClr val="0066CC"/>
                </a:solidFill>
              </a:rPr>
              <a:t> </a:t>
            </a:r>
            <a:r>
              <a:rPr lang="el-GR" altLang="en-US" sz="1700" b="1" dirty="0">
                <a:solidFill>
                  <a:srgbClr val="0066CC"/>
                </a:solidFill>
              </a:rPr>
              <a:t>αύξηση των</a:t>
            </a:r>
            <a:r>
              <a:rPr lang="en-US" altLang="en-US" sz="1700" b="1" dirty="0">
                <a:solidFill>
                  <a:srgbClr val="0066CC"/>
                </a:solidFill>
              </a:rPr>
              <a:t> </a:t>
            </a:r>
            <a:r>
              <a:rPr lang="el-GR" altLang="en-US" sz="1700" b="1" dirty="0">
                <a:solidFill>
                  <a:srgbClr val="0066CC"/>
                </a:solidFill>
              </a:rPr>
              <a:t>50 μονάδων</a:t>
            </a:r>
            <a:r>
              <a:rPr lang="en-US" altLang="en-US" sz="1700" b="1" dirty="0">
                <a:solidFill>
                  <a:srgbClr val="0066CC"/>
                </a:solidFill>
              </a:rPr>
              <a:t>)</a:t>
            </a:r>
            <a:r>
              <a:rPr lang="el-GR" altLang="en-US" sz="1700" b="1" dirty="0">
                <a:solidFill>
                  <a:srgbClr val="0066CC"/>
                </a:solidFill>
              </a:rPr>
              <a:t> πάνω από τον μέσο όρο των</a:t>
            </a:r>
            <a:r>
              <a:rPr lang="en-US" altLang="en-US" sz="1700" b="1" dirty="0">
                <a:solidFill>
                  <a:srgbClr val="0066CC"/>
                </a:solidFill>
              </a:rPr>
              <a:t> </a:t>
            </a:r>
            <a:r>
              <a:rPr lang="el-GR" altLang="en-US" sz="1700" b="1" dirty="0">
                <a:solidFill>
                  <a:srgbClr val="0066CC"/>
                </a:solidFill>
              </a:rPr>
              <a:t>100</a:t>
            </a:r>
            <a:r>
              <a:rPr lang="en-US" altLang="en-US" sz="1700" b="1" dirty="0">
                <a:solidFill>
                  <a:srgbClr val="0066CC"/>
                </a:solidFill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681873C-62FC-4DC7-A654-A0CA39803965}"/>
                  </a:ext>
                </a:extLst>
              </p:cNvPr>
              <p:cNvSpPr txBox="1"/>
              <p:nvPr/>
            </p:nvSpPr>
            <p:spPr>
              <a:xfrm>
                <a:off x="2128173" y="2845244"/>
                <a:ext cx="7603958" cy="1017523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3200" b="1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𝒁</m:t>
                      </m:r>
                      <m:r>
                        <a:rPr lang="el-GR" sz="3200" b="1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l-GR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𝑿</m:t>
                          </m:r>
                          <m:r>
                            <a:rPr lang="el-GR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l-GR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𝝁</m:t>
                          </m:r>
                        </m:num>
                        <m:den>
                          <m:r>
                            <a:rPr lang="el-GR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𝝈</m:t>
                          </m:r>
                        </m:den>
                      </m:f>
                      <m:r>
                        <a:rPr lang="el-GR" sz="32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l-GR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𝟑𝟎𝟎</m:t>
                          </m:r>
                          <m:r>
                            <a:rPr lang="el-GR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l-GR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𝟏𝟎𝟎</m:t>
                          </m:r>
                        </m:num>
                        <m:den>
                          <m:r>
                            <a:rPr lang="el-GR" sz="32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𝟓𝟎</m:t>
                          </m:r>
                        </m:den>
                      </m:f>
                      <m:r>
                        <a:rPr lang="el-GR" sz="32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l-GR" sz="32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𝟒</m:t>
                      </m:r>
                    </m:oMath>
                  </m:oMathPara>
                </a14:m>
                <a:endParaRPr lang="el-GR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681873C-62FC-4DC7-A654-A0CA398039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8173" y="2845244"/>
                <a:ext cx="7603958" cy="101752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57585" y="55047"/>
            <a:ext cx="3429000" cy="5674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600" b="1" spc="-25" dirty="0">
                <a:solidFill>
                  <a:srgbClr val="5FCA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Σύγκριση </a:t>
            </a:r>
            <a:r>
              <a:rPr lang="en-US" altLang="en-US" sz="3600" b="1" spc="-25" dirty="0">
                <a:solidFill>
                  <a:srgbClr val="5FCA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l-GR" altLang="en-US" sz="3600" b="1" spc="-25" dirty="0">
                <a:solidFill>
                  <a:srgbClr val="5FCA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altLang="en-US" sz="3600" b="1" spc="-25" dirty="0">
                <a:solidFill>
                  <a:srgbClr val="5FCA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</a:p>
        </p:txBody>
      </p:sp>
      <p:sp>
        <p:nvSpPr>
          <p:cNvPr id="79875" name="Text Box 34"/>
          <p:cNvSpPr txBox="1">
            <a:spLocks noChangeArrowheads="1"/>
          </p:cNvSpPr>
          <p:nvPr/>
        </p:nvSpPr>
        <p:spPr bwMode="auto">
          <a:xfrm>
            <a:off x="269671" y="5918820"/>
            <a:ext cx="117919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 b="1" dirty="0"/>
              <a:t>Σημειώστε οτι το σχήμα</a:t>
            </a:r>
            <a:r>
              <a:rPr lang="en-US" altLang="en-US" b="1" dirty="0"/>
              <a:t> </a:t>
            </a:r>
            <a:r>
              <a:rPr lang="el-GR" altLang="en-US" b="1" dirty="0"/>
              <a:t>της κατανομής</a:t>
            </a:r>
            <a:r>
              <a:rPr lang="en-US" altLang="en-US" b="1" dirty="0"/>
              <a:t> </a:t>
            </a:r>
            <a:r>
              <a:rPr lang="el-GR" altLang="en-US" b="1" dirty="0"/>
              <a:t>είναι το ίδιο</a:t>
            </a:r>
            <a:r>
              <a:rPr lang="en-US" altLang="en-US" b="1" dirty="0"/>
              <a:t>, </a:t>
            </a:r>
            <a:r>
              <a:rPr lang="el-GR" altLang="en-US" b="1" dirty="0"/>
              <a:t>μόνο η κλίμακα έχει αλλάξει</a:t>
            </a:r>
            <a:r>
              <a:rPr lang="en-US" altLang="en-US" b="1" dirty="0"/>
              <a:t>. </a:t>
            </a:r>
            <a:r>
              <a:rPr lang="el-GR" altLang="en-US" b="1" dirty="0"/>
              <a:t>Μπορούμε να εκφράσουμε το</a:t>
            </a:r>
            <a:r>
              <a:rPr lang="en-US" altLang="en-US" b="1" dirty="0"/>
              <a:t> </a:t>
            </a:r>
            <a:r>
              <a:rPr lang="el-GR" altLang="en-US" b="1" dirty="0"/>
              <a:t>πρόβλημα</a:t>
            </a:r>
            <a:r>
              <a:rPr lang="en-US" altLang="en-US" b="1" dirty="0"/>
              <a:t> </a:t>
            </a:r>
            <a:r>
              <a:rPr lang="el-GR" altLang="en-US" b="1" dirty="0"/>
              <a:t>στις αρχικές του μονάδες</a:t>
            </a:r>
            <a:r>
              <a:rPr lang="en-US" altLang="en-US" b="1" dirty="0"/>
              <a:t> (X </a:t>
            </a:r>
            <a:r>
              <a:rPr lang="el-GR" altLang="en-US" b="1" dirty="0"/>
              <a:t>σε</a:t>
            </a:r>
            <a:r>
              <a:rPr lang="en-US" altLang="en-US" b="1" dirty="0"/>
              <a:t> </a:t>
            </a:r>
            <a:r>
              <a:rPr lang="el-GR" altLang="en-US" b="1" dirty="0"/>
              <a:t>Ευρώ</a:t>
            </a:r>
            <a:r>
              <a:rPr lang="en-US" altLang="en-US" b="1" dirty="0"/>
              <a:t>) </a:t>
            </a:r>
            <a:r>
              <a:rPr lang="el-GR" altLang="en-US" b="1" dirty="0"/>
              <a:t>ή</a:t>
            </a:r>
            <a:r>
              <a:rPr lang="en-US" altLang="en-US" b="1" dirty="0"/>
              <a:t> </a:t>
            </a:r>
            <a:r>
              <a:rPr lang="el-GR" altLang="en-US" b="1" dirty="0"/>
              <a:t>σε</a:t>
            </a:r>
            <a:r>
              <a:rPr lang="en-US" altLang="en-US" b="1" dirty="0"/>
              <a:t> </a:t>
            </a:r>
            <a:r>
              <a:rPr lang="el-GR" altLang="en-US" b="1" dirty="0"/>
              <a:t>τυποποιημένες μονάδες</a:t>
            </a:r>
            <a:r>
              <a:rPr lang="en-US" altLang="en-US" b="1" dirty="0"/>
              <a:t> (Z)</a:t>
            </a:r>
          </a:p>
        </p:txBody>
      </p:sp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C3357521-9A15-4308-85FB-50BD66BE6D4B}"/>
              </a:ext>
            </a:extLst>
          </p:cNvPr>
          <p:cNvGrpSpPr/>
          <p:nvPr/>
        </p:nvGrpSpPr>
        <p:grpSpPr>
          <a:xfrm>
            <a:off x="2488340" y="1184715"/>
            <a:ext cx="8293960" cy="4390445"/>
            <a:chOff x="2480927" y="1676400"/>
            <a:chExt cx="5291936" cy="2582275"/>
          </a:xfrm>
        </p:grpSpPr>
        <p:grpSp>
          <p:nvGrpSpPr>
            <p:cNvPr id="79876" name="Group 38"/>
            <p:cNvGrpSpPr>
              <a:grpSpLocks/>
            </p:cNvGrpSpPr>
            <p:nvPr/>
          </p:nvGrpSpPr>
          <p:grpSpPr bwMode="auto">
            <a:xfrm>
              <a:off x="2480927" y="1676400"/>
              <a:ext cx="5291936" cy="2582275"/>
              <a:chOff x="1566527" y="1676400"/>
              <a:chExt cx="5291936" cy="2582275"/>
            </a:xfrm>
          </p:grpSpPr>
          <p:sp>
            <p:nvSpPr>
              <p:cNvPr id="79877" name="Freeform 3"/>
              <p:cNvSpPr>
                <a:spLocks/>
              </p:cNvSpPr>
              <p:nvPr/>
            </p:nvSpPr>
            <p:spPr bwMode="auto">
              <a:xfrm>
                <a:off x="1828800" y="1676400"/>
                <a:ext cx="2243138" cy="1681163"/>
              </a:xfrm>
              <a:custGeom>
                <a:avLst/>
                <a:gdLst>
                  <a:gd name="T0" fmla="*/ 0 w 901"/>
                  <a:gd name="T1" fmla="*/ 2147483646 h 721"/>
                  <a:gd name="T2" fmla="*/ 2147483646 w 901"/>
                  <a:gd name="T3" fmla="*/ 2147483646 h 721"/>
                  <a:gd name="T4" fmla="*/ 2147483646 w 901"/>
                  <a:gd name="T5" fmla="*/ 2147483646 h 721"/>
                  <a:gd name="T6" fmla="*/ 2147483646 w 901"/>
                  <a:gd name="T7" fmla="*/ 2147483646 h 721"/>
                  <a:gd name="T8" fmla="*/ 2147483646 w 901"/>
                  <a:gd name="T9" fmla="*/ 2147483646 h 721"/>
                  <a:gd name="T10" fmla="*/ 2147483646 w 901"/>
                  <a:gd name="T11" fmla="*/ 2147483646 h 721"/>
                  <a:gd name="T12" fmla="*/ 2147483646 w 901"/>
                  <a:gd name="T13" fmla="*/ 2147483646 h 721"/>
                  <a:gd name="T14" fmla="*/ 2147483646 w 901"/>
                  <a:gd name="T15" fmla="*/ 2147483646 h 721"/>
                  <a:gd name="T16" fmla="*/ 2147483646 w 901"/>
                  <a:gd name="T17" fmla="*/ 2147483646 h 721"/>
                  <a:gd name="T18" fmla="*/ 2147483646 w 901"/>
                  <a:gd name="T19" fmla="*/ 2147483646 h 721"/>
                  <a:gd name="T20" fmla="*/ 2147483646 w 901"/>
                  <a:gd name="T21" fmla="*/ 2147483646 h 721"/>
                  <a:gd name="T22" fmla="*/ 2147483646 w 901"/>
                  <a:gd name="T23" fmla="*/ 2147483646 h 721"/>
                  <a:gd name="T24" fmla="*/ 2147483646 w 901"/>
                  <a:gd name="T25" fmla="*/ 2147483646 h 721"/>
                  <a:gd name="T26" fmla="*/ 2147483646 w 901"/>
                  <a:gd name="T27" fmla="*/ 2147483646 h 721"/>
                  <a:gd name="T28" fmla="*/ 2147483646 w 901"/>
                  <a:gd name="T29" fmla="*/ 2147483646 h 721"/>
                  <a:gd name="T30" fmla="*/ 2147483646 w 901"/>
                  <a:gd name="T31" fmla="*/ 0 h 72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01"/>
                  <a:gd name="T49" fmla="*/ 0 h 721"/>
                  <a:gd name="T50" fmla="*/ 901 w 901"/>
                  <a:gd name="T51" fmla="*/ 721 h 72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01" h="721">
                    <a:moveTo>
                      <a:pt x="0" y="720"/>
                    </a:moveTo>
                    <a:lnTo>
                      <a:pt x="95" y="712"/>
                    </a:lnTo>
                    <a:lnTo>
                      <a:pt x="142" y="704"/>
                    </a:lnTo>
                    <a:lnTo>
                      <a:pt x="189" y="691"/>
                    </a:lnTo>
                    <a:lnTo>
                      <a:pt x="237" y="675"/>
                    </a:lnTo>
                    <a:lnTo>
                      <a:pt x="284" y="653"/>
                    </a:lnTo>
                    <a:lnTo>
                      <a:pt x="331" y="623"/>
                    </a:lnTo>
                    <a:lnTo>
                      <a:pt x="426" y="540"/>
                    </a:lnTo>
                    <a:lnTo>
                      <a:pt x="521" y="422"/>
                    </a:lnTo>
                    <a:lnTo>
                      <a:pt x="616" y="281"/>
                    </a:lnTo>
                    <a:lnTo>
                      <a:pt x="663" y="209"/>
                    </a:lnTo>
                    <a:lnTo>
                      <a:pt x="710" y="142"/>
                    </a:lnTo>
                    <a:lnTo>
                      <a:pt x="757" y="83"/>
                    </a:lnTo>
                    <a:lnTo>
                      <a:pt x="805" y="38"/>
                    </a:lnTo>
                    <a:lnTo>
                      <a:pt x="852" y="9"/>
                    </a:lnTo>
                    <a:lnTo>
                      <a:pt x="900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878" name="Line 4"/>
              <p:cNvSpPr>
                <a:spLocks noChangeShapeType="1"/>
              </p:cNvSpPr>
              <p:nvPr/>
            </p:nvSpPr>
            <p:spPr bwMode="auto">
              <a:xfrm>
                <a:off x="2570163" y="2143125"/>
                <a:ext cx="1587" cy="0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79" name="Line 5"/>
              <p:cNvSpPr>
                <a:spLocks noChangeShapeType="1"/>
              </p:cNvSpPr>
              <p:nvPr/>
            </p:nvSpPr>
            <p:spPr bwMode="auto">
              <a:xfrm>
                <a:off x="2570163" y="2265363"/>
                <a:ext cx="1587" cy="0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0" name="Line 6"/>
              <p:cNvSpPr>
                <a:spLocks noChangeShapeType="1"/>
              </p:cNvSpPr>
              <p:nvPr/>
            </p:nvSpPr>
            <p:spPr bwMode="auto">
              <a:xfrm>
                <a:off x="2570163" y="2386013"/>
                <a:ext cx="1587" cy="0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1" name="Line 7"/>
              <p:cNvSpPr>
                <a:spLocks noChangeShapeType="1"/>
              </p:cNvSpPr>
              <p:nvPr/>
            </p:nvSpPr>
            <p:spPr bwMode="auto">
              <a:xfrm>
                <a:off x="2570163" y="2508250"/>
                <a:ext cx="1587" cy="0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2" name="Line 8"/>
              <p:cNvSpPr>
                <a:spLocks noChangeShapeType="1"/>
              </p:cNvSpPr>
              <p:nvPr/>
            </p:nvSpPr>
            <p:spPr bwMode="auto">
              <a:xfrm>
                <a:off x="2570163" y="2628900"/>
                <a:ext cx="1587" cy="0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3" name="Line 9"/>
              <p:cNvSpPr>
                <a:spLocks noChangeShapeType="1"/>
              </p:cNvSpPr>
              <p:nvPr/>
            </p:nvSpPr>
            <p:spPr bwMode="auto">
              <a:xfrm>
                <a:off x="2570163" y="2751138"/>
                <a:ext cx="1587" cy="0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4" name="Line 10"/>
              <p:cNvSpPr>
                <a:spLocks noChangeShapeType="1"/>
              </p:cNvSpPr>
              <p:nvPr/>
            </p:nvSpPr>
            <p:spPr bwMode="auto">
              <a:xfrm>
                <a:off x="2570163" y="2871788"/>
                <a:ext cx="1587" cy="0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5" name="Line 11"/>
              <p:cNvSpPr>
                <a:spLocks noChangeShapeType="1"/>
              </p:cNvSpPr>
              <p:nvPr/>
            </p:nvSpPr>
            <p:spPr bwMode="auto">
              <a:xfrm>
                <a:off x="2570163" y="2994025"/>
                <a:ext cx="1587" cy="0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6" name="Line 12"/>
              <p:cNvSpPr>
                <a:spLocks noChangeShapeType="1"/>
              </p:cNvSpPr>
              <p:nvPr/>
            </p:nvSpPr>
            <p:spPr bwMode="auto">
              <a:xfrm>
                <a:off x="2570163" y="3114675"/>
                <a:ext cx="1587" cy="0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7" name="Line 13"/>
              <p:cNvSpPr>
                <a:spLocks noChangeShapeType="1"/>
              </p:cNvSpPr>
              <p:nvPr/>
            </p:nvSpPr>
            <p:spPr bwMode="auto">
              <a:xfrm>
                <a:off x="2570163" y="3235325"/>
                <a:ext cx="1587" cy="0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8" name="Line 14"/>
              <p:cNvSpPr>
                <a:spLocks noChangeShapeType="1"/>
              </p:cNvSpPr>
              <p:nvPr/>
            </p:nvSpPr>
            <p:spPr bwMode="auto">
              <a:xfrm>
                <a:off x="5588000" y="3363913"/>
                <a:ext cx="0" cy="1587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89" name="Line 15"/>
              <p:cNvSpPr>
                <a:spLocks noChangeShapeType="1"/>
              </p:cNvSpPr>
              <p:nvPr/>
            </p:nvSpPr>
            <p:spPr bwMode="auto">
              <a:xfrm>
                <a:off x="5287963" y="3363913"/>
                <a:ext cx="0" cy="1587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0" name="Line 16"/>
              <p:cNvSpPr>
                <a:spLocks noChangeShapeType="1"/>
              </p:cNvSpPr>
              <p:nvPr/>
            </p:nvSpPr>
            <p:spPr bwMode="auto">
              <a:xfrm>
                <a:off x="4986338" y="3363913"/>
                <a:ext cx="0" cy="1587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1" name="Line 17"/>
              <p:cNvSpPr>
                <a:spLocks noChangeShapeType="1"/>
              </p:cNvSpPr>
              <p:nvPr/>
            </p:nvSpPr>
            <p:spPr bwMode="auto">
              <a:xfrm>
                <a:off x="4686300" y="3363913"/>
                <a:ext cx="0" cy="1587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2" name="Line 18"/>
              <p:cNvSpPr>
                <a:spLocks noChangeShapeType="1"/>
              </p:cNvSpPr>
              <p:nvPr/>
            </p:nvSpPr>
            <p:spPr bwMode="auto">
              <a:xfrm>
                <a:off x="4386263" y="3363913"/>
                <a:ext cx="0" cy="1587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3" name="Line 19"/>
              <p:cNvSpPr>
                <a:spLocks noChangeShapeType="1"/>
              </p:cNvSpPr>
              <p:nvPr/>
            </p:nvSpPr>
            <p:spPr bwMode="auto">
              <a:xfrm>
                <a:off x="4086225" y="3363913"/>
                <a:ext cx="0" cy="1587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4" name="Line 20"/>
              <p:cNvSpPr>
                <a:spLocks noChangeShapeType="1"/>
              </p:cNvSpPr>
              <p:nvPr/>
            </p:nvSpPr>
            <p:spPr bwMode="auto">
              <a:xfrm>
                <a:off x="3786188" y="3363913"/>
                <a:ext cx="0" cy="1587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5" name="Line 21"/>
              <p:cNvSpPr>
                <a:spLocks noChangeShapeType="1"/>
              </p:cNvSpPr>
              <p:nvPr/>
            </p:nvSpPr>
            <p:spPr bwMode="auto">
              <a:xfrm>
                <a:off x="3486150" y="3363913"/>
                <a:ext cx="0" cy="1587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6" name="Line 22"/>
              <p:cNvSpPr>
                <a:spLocks noChangeShapeType="1"/>
              </p:cNvSpPr>
              <p:nvPr/>
            </p:nvSpPr>
            <p:spPr bwMode="auto">
              <a:xfrm>
                <a:off x="3184525" y="3363913"/>
                <a:ext cx="0" cy="1587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7" name="Line 23"/>
              <p:cNvSpPr>
                <a:spLocks noChangeShapeType="1"/>
              </p:cNvSpPr>
              <p:nvPr/>
            </p:nvSpPr>
            <p:spPr bwMode="auto">
              <a:xfrm>
                <a:off x="2884488" y="3363913"/>
                <a:ext cx="0" cy="1587"/>
              </a:xfrm>
              <a:prstGeom prst="line">
                <a:avLst/>
              </a:prstGeom>
              <a:noFill/>
              <a:ln w="127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98" name="Rectangle 24"/>
              <p:cNvSpPr>
                <a:spLocks noChangeArrowheads="1"/>
              </p:cNvSpPr>
              <p:nvPr/>
            </p:nvSpPr>
            <p:spPr bwMode="auto">
              <a:xfrm>
                <a:off x="2457450" y="2659063"/>
                <a:ext cx="92075" cy="1841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79899" name="Rectangle 25"/>
              <p:cNvSpPr>
                <a:spLocks noChangeArrowheads="1"/>
              </p:cNvSpPr>
              <p:nvPr/>
            </p:nvSpPr>
            <p:spPr bwMode="auto">
              <a:xfrm>
                <a:off x="3994150" y="3333750"/>
                <a:ext cx="184150" cy="920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79900" name="Rectangle 26"/>
              <p:cNvSpPr>
                <a:spLocks noChangeArrowheads="1"/>
              </p:cNvSpPr>
              <p:nvPr/>
            </p:nvSpPr>
            <p:spPr bwMode="auto">
              <a:xfrm>
                <a:off x="6071805" y="3699624"/>
                <a:ext cx="381000" cy="51593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/>
              <a:p>
                <a:r>
                  <a:rPr lang="en-US" altLang="en-US" sz="2800" b="1" dirty="0">
                    <a:solidFill>
                      <a:srgbClr val="FF3300"/>
                    </a:solidFill>
                  </a:rPr>
                  <a:t>Z</a:t>
                </a:r>
              </a:p>
            </p:txBody>
          </p:sp>
          <p:sp>
            <p:nvSpPr>
              <p:cNvPr id="79901" name="Rectangle 27"/>
              <p:cNvSpPr>
                <a:spLocks noChangeArrowheads="1"/>
              </p:cNvSpPr>
              <p:nvPr/>
            </p:nvSpPr>
            <p:spPr bwMode="auto">
              <a:xfrm>
                <a:off x="3733800" y="3371850"/>
                <a:ext cx="1143000" cy="51593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800" b="1" dirty="0"/>
                  <a:t>100</a:t>
                </a:r>
                <a:r>
                  <a:rPr lang="el-GR" altLang="en-US" sz="2800" b="1" dirty="0"/>
                  <a:t> €</a:t>
                </a:r>
                <a:endParaRPr lang="en-US" altLang="en-US" sz="2800" b="1" dirty="0"/>
              </a:p>
            </p:txBody>
          </p:sp>
          <p:sp>
            <p:nvSpPr>
              <p:cNvPr id="79902" name="Rectangle 28"/>
              <p:cNvSpPr>
                <a:spLocks noChangeArrowheads="1"/>
              </p:cNvSpPr>
              <p:nvPr/>
            </p:nvSpPr>
            <p:spPr bwMode="auto">
              <a:xfrm>
                <a:off x="4999036" y="3686969"/>
                <a:ext cx="990600" cy="51593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FF3300"/>
                    </a:solidFill>
                  </a:rPr>
                  <a:t>  </a:t>
                </a:r>
                <a:r>
                  <a:rPr lang="el-GR" altLang="en-US" sz="2800" b="1" dirty="0">
                    <a:solidFill>
                      <a:srgbClr val="FF3300"/>
                    </a:solidFill>
                  </a:rPr>
                  <a:t>4</a:t>
                </a:r>
                <a:r>
                  <a:rPr lang="en-US" altLang="en-US" sz="2800" b="1" dirty="0">
                    <a:solidFill>
                      <a:srgbClr val="FF3300"/>
                    </a:solidFill>
                  </a:rPr>
                  <a:t>,0</a:t>
                </a:r>
              </a:p>
            </p:txBody>
          </p:sp>
          <p:sp>
            <p:nvSpPr>
              <p:cNvPr id="79903" name="Freeform 29"/>
              <p:cNvSpPr>
                <a:spLocks/>
              </p:cNvSpPr>
              <p:nvPr/>
            </p:nvSpPr>
            <p:spPr bwMode="auto">
              <a:xfrm>
                <a:off x="4038600" y="1676400"/>
                <a:ext cx="2101850" cy="1681163"/>
              </a:xfrm>
              <a:custGeom>
                <a:avLst/>
                <a:gdLst>
                  <a:gd name="T0" fmla="*/ 2147483646 w 901"/>
                  <a:gd name="T1" fmla="*/ 2147483646 h 721"/>
                  <a:gd name="T2" fmla="*/ 2147483646 w 901"/>
                  <a:gd name="T3" fmla="*/ 2147483646 h 721"/>
                  <a:gd name="T4" fmla="*/ 2147483646 w 901"/>
                  <a:gd name="T5" fmla="*/ 2147483646 h 721"/>
                  <a:gd name="T6" fmla="*/ 2147483646 w 901"/>
                  <a:gd name="T7" fmla="*/ 2147483646 h 721"/>
                  <a:gd name="T8" fmla="*/ 2147483646 w 901"/>
                  <a:gd name="T9" fmla="*/ 2147483646 h 721"/>
                  <a:gd name="T10" fmla="*/ 2147483646 w 901"/>
                  <a:gd name="T11" fmla="*/ 2147483646 h 721"/>
                  <a:gd name="T12" fmla="*/ 2147483646 w 901"/>
                  <a:gd name="T13" fmla="*/ 2147483646 h 721"/>
                  <a:gd name="T14" fmla="*/ 2147483646 w 901"/>
                  <a:gd name="T15" fmla="*/ 2147483646 h 721"/>
                  <a:gd name="T16" fmla="*/ 2147483646 w 901"/>
                  <a:gd name="T17" fmla="*/ 2147483646 h 721"/>
                  <a:gd name="T18" fmla="*/ 2147483646 w 901"/>
                  <a:gd name="T19" fmla="*/ 2147483646 h 721"/>
                  <a:gd name="T20" fmla="*/ 2147483646 w 901"/>
                  <a:gd name="T21" fmla="*/ 2147483646 h 721"/>
                  <a:gd name="T22" fmla="*/ 2147483646 w 901"/>
                  <a:gd name="T23" fmla="*/ 2147483646 h 721"/>
                  <a:gd name="T24" fmla="*/ 2147483646 w 901"/>
                  <a:gd name="T25" fmla="*/ 2147483646 h 721"/>
                  <a:gd name="T26" fmla="*/ 2147483646 w 901"/>
                  <a:gd name="T27" fmla="*/ 2147483646 h 721"/>
                  <a:gd name="T28" fmla="*/ 2147483646 w 901"/>
                  <a:gd name="T29" fmla="*/ 2147483646 h 721"/>
                  <a:gd name="T30" fmla="*/ 0 w 901"/>
                  <a:gd name="T31" fmla="*/ 0 h 72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01"/>
                  <a:gd name="T49" fmla="*/ 0 h 721"/>
                  <a:gd name="T50" fmla="*/ 901 w 901"/>
                  <a:gd name="T51" fmla="*/ 721 h 72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01" h="721">
                    <a:moveTo>
                      <a:pt x="900" y="720"/>
                    </a:moveTo>
                    <a:lnTo>
                      <a:pt x="805" y="712"/>
                    </a:lnTo>
                    <a:lnTo>
                      <a:pt x="758" y="704"/>
                    </a:lnTo>
                    <a:lnTo>
                      <a:pt x="711" y="691"/>
                    </a:lnTo>
                    <a:lnTo>
                      <a:pt x="663" y="675"/>
                    </a:lnTo>
                    <a:lnTo>
                      <a:pt x="615" y="653"/>
                    </a:lnTo>
                    <a:lnTo>
                      <a:pt x="568" y="623"/>
                    </a:lnTo>
                    <a:lnTo>
                      <a:pt x="473" y="540"/>
                    </a:lnTo>
                    <a:lnTo>
                      <a:pt x="378" y="422"/>
                    </a:lnTo>
                    <a:lnTo>
                      <a:pt x="284" y="281"/>
                    </a:lnTo>
                    <a:lnTo>
                      <a:pt x="236" y="209"/>
                    </a:lnTo>
                    <a:lnTo>
                      <a:pt x="189" y="142"/>
                    </a:lnTo>
                    <a:lnTo>
                      <a:pt x="142" y="83"/>
                    </a:lnTo>
                    <a:lnTo>
                      <a:pt x="94" y="38"/>
                    </a:lnTo>
                    <a:lnTo>
                      <a:pt x="47" y="9"/>
                    </a:lnTo>
                    <a:lnTo>
                      <a:pt x="0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904" name="Line 30"/>
              <p:cNvSpPr>
                <a:spLocks noChangeShapeType="1"/>
              </p:cNvSpPr>
              <p:nvPr/>
            </p:nvSpPr>
            <p:spPr bwMode="auto">
              <a:xfrm>
                <a:off x="1676400" y="3429000"/>
                <a:ext cx="45720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905" name="Rectangle 31"/>
              <p:cNvSpPr>
                <a:spLocks noChangeArrowheads="1"/>
              </p:cNvSpPr>
              <p:nvPr/>
            </p:nvSpPr>
            <p:spPr bwMode="auto">
              <a:xfrm>
                <a:off x="3891590" y="3742737"/>
                <a:ext cx="381001" cy="51593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7" tIns="44450" rIns="90487" bIns="4445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800" b="1" dirty="0">
                    <a:solidFill>
                      <a:srgbClr val="FF3300"/>
                    </a:solidFill>
                  </a:rPr>
                  <a:t>0</a:t>
                </a:r>
              </a:p>
            </p:txBody>
          </p:sp>
          <p:sp>
            <p:nvSpPr>
              <p:cNvPr id="79906" name="Rectangle 32"/>
              <p:cNvSpPr>
                <a:spLocks noChangeArrowheads="1"/>
              </p:cNvSpPr>
              <p:nvPr/>
            </p:nvSpPr>
            <p:spPr bwMode="auto">
              <a:xfrm>
                <a:off x="5024436" y="3377814"/>
                <a:ext cx="990600" cy="51593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 altLang="en-US" sz="2800" b="1" dirty="0"/>
                  <a:t>3</a:t>
                </a:r>
                <a:r>
                  <a:rPr lang="en-US" altLang="en-US" sz="2800" b="1" dirty="0"/>
                  <a:t>00</a:t>
                </a:r>
                <a:r>
                  <a:rPr lang="el-GR" altLang="en-US" sz="2800" b="1" dirty="0"/>
                  <a:t> €</a:t>
                </a:r>
                <a:endParaRPr lang="en-US" altLang="en-US" sz="2800" b="1" dirty="0"/>
              </a:p>
            </p:txBody>
          </p:sp>
          <p:sp>
            <p:nvSpPr>
              <p:cNvPr id="79907" name="Rectangle 33"/>
              <p:cNvSpPr>
                <a:spLocks noChangeArrowheads="1"/>
              </p:cNvSpPr>
              <p:nvPr/>
            </p:nvSpPr>
            <p:spPr bwMode="auto">
              <a:xfrm>
                <a:off x="5989636" y="3379788"/>
                <a:ext cx="868827" cy="52065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en-US" sz="2800" b="1" dirty="0"/>
                  <a:t>X</a:t>
                </a:r>
                <a:r>
                  <a:rPr lang="el-GR" altLang="en-US" sz="2800" b="1" dirty="0"/>
                  <a:t> (€)</a:t>
                </a:r>
                <a:endParaRPr lang="en-US" altLang="en-US" sz="2800" b="1" dirty="0"/>
              </a:p>
            </p:txBody>
          </p:sp>
          <p:sp>
            <p:nvSpPr>
              <p:cNvPr id="79908" name="Line 35"/>
              <p:cNvSpPr>
                <a:spLocks noChangeShapeType="1"/>
              </p:cNvSpPr>
              <p:nvPr/>
            </p:nvSpPr>
            <p:spPr bwMode="auto">
              <a:xfrm>
                <a:off x="4038600" y="1676400"/>
                <a:ext cx="0" cy="1752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909" name="Line 36"/>
              <p:cNvSpPr>
                <a:spLocks noChangeShapeType="1"/>
              </p:cNvSpPr>
              <p:nvPr/>
            </p:nvSpPr>
            <p:spPr bwMode="auto">
              <a:xfrm>
                <a:off x="5334000" y="3124200"/>
                <a:ext cx="0" cy="304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910" name="Text Box 39"/>
              <p:cNvSpPr txBox="1">
                <a:spLocks noChangeArrowheads="1"/>
              </p:cNvSpPr>
              <p:nvPr/>
            </p:nvSpPr>
            <p:spPr bwMode="auto">
              <a:xfrm>
                <a:off x="1566527" y="3487548"/>
                <a:ext cx="1619250" cy="2899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/>
                <a:r>
                  <a:rPr lang="en-US" altLang="en-US" b="1" dirty="0">
                    <a:sym typeface="Arial" charset="0"/>
                  </a:rPr>
                  <a:t>(</a:t>
                </a:r>
                <a:r>
                  <a:rPr lang="el-GR" altLang="en-US" b="1" dirty="0">
                    <a:sym typeface="Arial" charset="0"/>
                  </a:rPr>
                  <a:t>μ</a:t>
                </a:r>
                <a:r>
                  <a:rPr lang="en-US" altLang="en-US" b="1" dirty="0">
                    <a:sym typeface="Arial" charset="0"/>
                  </a:rPr>
                  <a:t> = 100</a:t>
                </a:r>
                <a:r>
                  <a:rPr lang="el-GR" altLang="en-US" b="1" dirty="0">
                    <a:sym typeface="Arial" charset="0"/>
                  </a:rPr>
                  <a:t> €</a:t>
                </a:r>
                <a:r>
                  <a:rPr lang="en-US" altLang="en-US" b="1" dirty="0">
                    <a:sym typeface="Arial" charset="0"/>
                  </a:rPr>
                  <a:t>, </a:t>
                </a:r>
                <a:r>
                  <a:rPr lang="el-GR" altLang="en-US" b="1" dirty="0">
                    <a:sym typeface="Arial" charset="0"/>
                  </a:rPr>
                  <a:t>σ</a:t>
                </a:r>
                <a:r>
                  <a:rPr lang="en-US" altLang="en-US" b="1" dirty="0">
                    <a:sym typeface="Arial" charset="0"/>
                  </a:rPr>
                  <a:t> = </a:t>
                </a:r>
                <a:r>
                  <a:rPr lang="el-GR" altLang="en-US" b="1" dirty="0">
                    <a:sym typeface="Arial" charset="0"/>
                  </a:rPr>
                  <a:t>50</a:t>
                </a:r>
                <a:r>
                  <a:rPr lang="en-US" altLang="en-US" b="1" dirty="0">
                    <a:sym typeface="Arial" charset="0"/>
                  </a:rPr>
                  <a:t>)</a:t>
                </a:r>
              </a:p>
            </p:txBody>
          </p:sp>
          <p:sp>
            <p:nvSpPr>
              <p:cNvPr id="79911" name="Text Box 40"/>
              <p:cNvSpPr txBox="1">
                <a:spLocks noChangeArrowheads="1"/>
              </p:cNvSpPr>
              <p:nvPr/>
            </p:nvSpPr>
            <p:spPr bwMode="auto">
              <a:xfrm>
                <a:off x="4195208" y="3915801"/>
                <a:ext cx="949034" cy="2172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/>
                <a:r>
                  <a:rPr lang="en-US" altLang="en-US" b="1" dirty="0">
                    <a:solidFill>
                      <a:srgbClr val="0070C0"/>
                    </a:solidFill>
                    <a:sym typeface="Arial" charset="0"/>
                  </a:rPr>
                  <a:t>(</a:t>
                </a:r>
                <a:r>
                  <a:rPr lang="el-GR" altLang="en-US" b="1" dirty="0">
                    <a:solidFill>
                      <a:srgbClr val="0070C0"/>
                    </a:solidFill>
                    <a:sym typeface="Arial" charset="0"/>
                  </a:rPr>
                  <a:t>μ</a:t>
                </a:r>
                <a:r>
                  <a:rPr lang="en-US" altLang="en-US" b="1" dirty="0">
                    <a:solidFill>
                      <a:srgbClr val="0070C0"/>
                    </a:solidFill>
                    <a:sym typeface="Arial" charset="0"/>
                  </a:rPr>
                  <a:t> = 0, </a:t>
                </a:r>
                <a:r>
                  <a:rPr lang="el-GR" altLang="en-US" b="1" dirty="0">
                    <a:solidFill>
                      <a:srgbClr val="0070C0"/>
                    </a:solidFill>
                    <a:sym typeface="Arial" charset="0"/>
                  </a:rPr>
                  <a:t>σ</a:t>
                </a:r>
                <a:r>
                  <a:rPr lang="en-US" altLang="en-US" b="1" dirty="0">
                    <a:solidFill>
                      <a:srgbClr val="0070C0"/>
                    </a:solidFill>
                    <a:sym typeface="Arial" charset="0"/>
                  </a:rPr>
                  <a:t> = 1)</a:t>
                </a:r>
              </a:p>
            </p:txBody>
          </p:sp>
        </p:grp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C2CDEF5-8B54-4B12-98EE-B8C7D0A32DE3}"/>
                </a:ext>
              </a:extLst>
            </p:cNvPr>
            <p:cNvSpPr txBox="1"/>
            <p:nvPr/>
          </p:nvSpPr>
          <p:spPr>
            <a:xfrm>
              <a:off x="4155282" y="3769873"/>
              <a:ext cx="4191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400" b="1" dirty="0"/>
                <a:t>μ</a:t>
              </a:r>
            </a:p>
          </p:txBody>
        </p:sp>
        <p:cxnSp>
          <p:nvCxnSpPr>
            <p:cNvPr id="4" name="Ευθύγραμμο βέλος σύνδεσης 3">
              <a:extLst>
                <a:ext uri="{FF2B5EF4-FFF2-40B4-BE49-F238E27FC236}">
                  <a16:creationId xmlns:a16="http://schemas.microsoft.com/office/drawing/2014/main" id="{C0131038-3754-4605-95CB-FFF45069F6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14835" y="3517597"/>
              <a:ext cx="304800" cy="40328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642394" y="155902"/>
            <a:ext cx="6897688" cy="5674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600" b="1" spc="-25" dirty="0">
                <a:solidFill>
                  <a:srgbClr val="5FCAEE"/>
                </a:solidFill>
                <a:latin typeface="Trebuchet MS"/>
              </a:rPr>
              <a:t>Εύρεση Κανονικών Πιθανοτήτων</a:t>
            </a:r>
            <a:r>
              <a:rPr lang="en-US" altLang="en-US" sz="3600" b="1" spc="-25" dirty="0">
                <a:solidFill>
                  <a:srgbClr val="5FCAEE"/>
                </a:solidFill>
                <a:latin typeface="Trebuchet MS"/>
              </a:rPr>
              <a:t>  </a:t>
            </a:r>
          </a:p>
        </p:txBody>
      </p:sp>
      <p:sp>
        <p:nvSpPr>
          <p:cNvPr id="80937" name="Rectangle 43"/>
          <p:cNvSpPr>
            <a:spLocks noChangeArrowheads="1"/>
          </p:cNvSpPr>
          <p:nvPr/>
        </p:nvSpPr>
        <p:spPr bwMode="auto">
          <a:xfrm>
            <a:off x="859633" y="1037688"/>
            <a:ext cx="10463210" cy="53604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just"/>
            <a:r>
              <a:rPr lang="el-GR" altLang="en-US" sz="2900" b="1" dirty="0">
                <a:solidFill>
                  <a:srgbClr val="FF0000"/>
                </a:solidFill>
              </a:rPr>
              <a:t>Η πιθανότητα μετράται</a:t>
            </a:r>
            <a:r>
              <a:rPr lang="en-US" altLang="en-US" sz="2900" b="1" dirty="0">
                <a:solidFill>
                  <a:srgbClr val="FF0000"/>
                </a:solidFill>
              </a:rPr>
              <a:t> </a:t>
            </a:r>
            <a:r>
              <a:rPr lang="el-GR" altLang="en-US" sz="2900" b="1" dirty="0">
                <a:solidFill>
                  <a:srgbClr val="FF0000"/>
                </a:solidFill>
              </a:rPr>
              <a:t>από την περιοχή κάτω από την καμπύλη</a:t>
            </a:r>
            <a:endParaRPr lang="en-US" altLang="en-US" sz="2900" b="1" dirty="0">
              <a:solidFill>
                <a:srgbClr val="FF0000"/>
              </a:solidFill>
            </a:endParaRPr>
          </a:p>
        </p:txBody>
      </p:sp>
      <p:grpSp>
        <p:nvGrpSpPr>
          <p:cNvPr id="80950" name="Group 54"/>
          <p:cNvGrpSpPr>
            <a:grpSpLocks/>
          </p:cNvGrpSpPr>
          <p:nvPr/>
        </p:nvGrpSpPr>
        <p:grpSpPr bwMode="auto">
          <a:xfrm>
            <a:off x="2302481" y="2034105"/>
            <a:ext cx="7663050" cy="4193659"/>
            <a:chOff x="872" y="1997"/>
            <a:chExt cx="4121" cy="1834"/>
          </a:xfrm>
        </p:grpSpPr>
        <p:sp>
          <p:nvSpPr>
            <p:cNvPr id="80899" name="Freeform 4"/>
            <p:cNvSpPr>
              <a:spLocks/>
            </p:cNvSpPr>
            <p:nvPr/>
          </p:nvSpPr>
          <p:spPr bwMode="auto">
            <a:xfrm>
              <a:off x="2579" y="2274"/>
              <a:ext cx="548" cy="1286"/>
            </a:xfrm>
            <a:custGeom>
              <a:avLst/>
              <a:gdLst>
                <a:gd name="T0" fmla="*/ 2147483646 w 548"/>
                <a:gd name="T1" fmla="*/ 2147483646 h 1286"/>
                <a:gd name="T2" fmla="*/ 2147483646 w 548"/>
                <a:gd name="T3" fmla="*/ 2147483646 h 1286"/>
                <a:gd name="T4" fmla="*/ 2147483646 w 548"/>
                <a:gd name="T5" fmla="*/ 2147483646 h 1286"/>
                <a:gd name="T6" fmla="*/ 2147483646 w 548"/>
                <a:gd name="T7" fmla="*/ 2147483646 h 1286"/>
                <a:gd name="T8" fmla="*/ 2147483646 w 548"/>
                <a:gd name="T9" fmla="*/ 2147483646 h 1286"/>
                <a:gd name="T10" fmla="*/ 2147483646 w 548"/>
                <a:gd name="T11" fmla="*/ 2147483646 h 1286"/>
                <a:gd name="T12" fmla="*/ 2147483646 w 548"/>
                <a:gd name="T13" fmla="*/ 2147483646 h 1286"/>
                <a:gd name="T14" fmla="*/ 2147483646 w 548"/>
                <a:gd name="T15" fmla="*/ 2147483646 h 1286"/>
                <a:gd name="T16" fmla="*/ 0 w 548"/>
                <a:gd name="T17" fmla="*/ 2147483646 h 1286"/>
                <a:gd name="T18" fmla="*/ 0 w 548"/>
                <a:gd name="T19" fmla="*/ 0 h 128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48"/>
                <a:gd name="T31" fmla="*/ 0 h 1286"/>
                <a:gd name="T32" fmla="*/ 548 w 548"/>
                <a:gd name="T33" fmla="*/ 1286 h 128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48" h="1286">
                  <a:moveTo>
                    <a:pt x="87" y="27"/>
                  </a:moveTo>
                  <a:lnTo>
                    <a:pt x="150" y="60"/>
                  </a:lnTo>
                  <a:lnTo>
                    <a:pt x="243" y="174"/>
                  </a:lnTo>
                  <a:lnTo>
                    <a:pt x="318" y="288"/>
                  </a:lnTo>
                  <a:lnTo>
                    <a:pt x="408" y="447"/>
                  </a:lnTo>
                  <a:lnTo>
                    <a:pt x="483" y="585"/>
                  </a:lnTo>
                  <a:lnTo>
                    <a:pt x="543" y="678"/>
                  </a:lnTo>
                  <a:lnTo>
                    <a:pt x="548" y="1286"/>
                  </a:lnTo>
                  <a:lnTo>
                    <a:pt x="0" y="1286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00" name="Rectangle 5"/>
            <p:cNvSpPr>
              <a:spLocks noChangeArrowheads="1"/>
            </p:cNvSpPr>
            <p:nvPr/>
          </p:nvSpPr>
          <p:spPr bwMode="auto">
            <a:xfrm>
              <a:off x="2483" y="3513"/>
              <a:ext cx="191" cy="2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700" b="1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80901" name="Freeform 6"/>
            <p:cNvSpPr>
              <a:spLocks/>
            </p:cNvSpPr>
            <p:nvPr/>
          </p:nvSpPr>
          <p:spPr bwMode="auto">
            <a:xfrm>
              <a:off x="2591" y="2272"/>
              <a:ext cx="203" cy="132"/>
            </a:xfrm>
            <a:custGeom>
              <a:avLst/>
              <a:gdLst>
                <a:gd name="T0" fmla="*/ 0 w 203"/>
                <a:gd name="T1" fmla="*/ 2147483646 h 132"/>
                <a:gd name="T2" fmla="*/ 2147483646 w 203"/>
                <a:gd name="T3" fmla="*/ 0 h 132"/>
                <a:gd name="T4" fmla="*/ 2147483646 w 203"/>
                <a:gd name="T5" fmla="*/ 2147483646 h 132"/>
                <a:gd name="T6" fmla="*/ 2147483646 w 203"/>
                <a:gd name="T7" fmla="*/ 2147483646 h 132"/>
                <a:gd name="T8" fmla="*/ 2147483646 w 203"/>
                <a:gd name="T9" fmla="*/ 2147483646 h 132"/>
                <a:gd name="T10" fmla="*/ 2147483646 w 203"/>
                <a:gd name="T11" fmla="*/ 2147483646 h 132"/>
                <a:gd name="T12" fmla="*/ 2147483646 w 203"/>
                <a:gd name="T13" fmla="*/ 2147483646 h 132"/>
                <a:gd name="T14" fmla="*/ 2147483646 w 203"/>
                <a:gd name="T15" fmla="*/ 2147483646 h 1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3"/>
                <a:gd name="T25" fmla="*/ 0 h 132"/>
                <a:gd name="T26" fmla="*/ 203 w 203"/>
                <a:gd name="T27" fmla="*/ 132 h 13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3" h="132">
                  <a:moveTo>
                    <a:pt x="0" y="2"/>
                  </a:moveTo>
                  <a:lnTo>
                    <a:pt x="27" y="0"/>
                  </a:lnTo>
                  <a:lnTo>
                    <a:pt x="54" y="3"/>
                  </a:lnTo>
                  <a:lnTo>
                    <a:pt x="79" y="14"/>
                  </a:lnTo>
                  <a:lnTo>
                    <a:pt x="101" y="28"/>
                  </a:lnTo>
                  <a:lnTo>
                    <a:pt x="121" y="45"/>
                  </a:lnTo>
                  <a:lnTo>
                    <a:pt x="135" y="67"/>
                  </a:lnTo>
                  <a:lnTo>
                    <a:pt x="202" y="13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02" name="Rectangle 7"/>
            <p:cNvSpPr>
              <a:spLocks noChangeArrowheads="1"/>
            </p:cNvSpPr>
            <p:nvPr/>
          </p:nvSpPr>
          <p:spPr bwMode="auto">
            <a:xfrm>
              <a:off x="3011" y="3513"/>
              <a:ext cx="232" cy="3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700" b="1" dirty="0">
                  <a:solidFill>
                    <a:srgbClr val="FF6600"/>
                  </a:solidFill>
                </a:rPr>
                <a:t>b</a:t>
              </a:r>
            </a:p>
          </p:txBody>
        </p:sp>
        <p:sp>
          <p:nvSpPr>
            <p:cNvPr id="80903" name="Rectangle 8"/>
            <p:cNvSpPr>
              <a:spLocks noChangeArrowheads="1"/>
            </p:cNvSpPr>
            <p:nvPr/>
          </p:nvSpPr>
          <p:spPr bwMode="auto">
            <a:xfrm>
              <a:off x="4186" y="3504"/>
              <a:ext cx="19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/>
                <a:t>X</a:t>
              </a:r>
            </a:p>
          </p:txBody>
        </p:sp>
        <p:sp>
          <p:nvSpPr>
            <p:cNvPr id="80904" name="Freeform 9"/>
            <p:cNvSpPr>
              <a:spLocks/>
            </p:cNvSpPr>
            <p:nvPr/>
          </p:nvSpPr>
          <p:spPr bwMode="auto">
            <a:xfrm>
              <a:off x="2591" y="2274"/>
              <a:ext cx="1357" cy="1248"/>
            </a:xfrm>
            <a:custGeom>
              <a:avLst/>
              <a:gdLst>
                <a:gd name="T0" fmla="*/ 2147483646 w 1357"/>
                <a:gd name="T1" fmla="*/ 2147483646 h 1248"/>
                <a:gd name="T2" fmla="*/ 2147483646 w 1357"/>
                <a:gd name="T3" fmla="*/ 2147483646 h 1248"/>
                <a:gd name="T4" fmla="*/ 2147483646 w 1357"/>
                <a:gd name="T5" fmla="*/ 2147483646 h 1248"/>
                <a:gd name="T6" fmla="*/ 2147483646 w 1357"/>
                <a:gd name="T7" fmla="*/ 2147483646 h 1248"/>
                <a:gd name="T8" fmla="*/ 2147483646 w 1357"/>
                <a:gd name="T9" fmla="*/ 2147483646 h 1248"/>
                <a:gd name="T10" fmla="*/ 2147483646 w 1357"/>
                <a:gd name="T11" fmla="*/ 2147483646 h 1248"/>
                <a:gd name="T12" fmla="*/ 2147483646 w 1357"/>
                <a:gd name="T13" fmla="*/ 2147483646 h 1248"/>
                <a:gd name="T14" fmla="*/ 2147483646 w 1357"/>
                <a:gd name="T15" fmla="*/ 2147483646 h 1248"/>
                <a:gd name="T16" fmla="*/ 2147483646 w 1357"/>
                <a:gd name="T17" fmla="*/ 2147483646 h 1248"/>
                <a:gd name="T18" fmla="*/ 2147483646 w 1357"/>
                <a:gd name="T19" fmla="*/ 2147483646 h 1248"/>
                <a:gd name="T20" fmla="*/ 2147483646 w 1357"/>
                <a:gd name="T21" fmla="*/ 2147483646 h 1248"/>
                <a:gd name="T22" fmla="*/ 2147483646 w 1357"/>
                <a:gd name="T23" fmla="*/ 2147483646 h 1248"/>
                <a:gd name="T24" fmla="*/ 2147483646 w 1357"/>
                <a:gd name="T25" fmla="*/ 2147483646 h 1248"/>
                <a:gd name="T26" fmla="*/ 2147483646 w 1357"/>
                <a:gd name="T27" fmla="*/ 2147483646 h 1248"/>
                <a:gd name="T28" fmla="*/ 2147483646 w 1357"/>
                <a:gd name="T29" fmla="*/ 2147483646 h 1248"/>
                <a:gd name="T30" fmla="*/ 0 w 1357"/>
                <a:gd name="T31" fmla="*/ 0 h 124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357"/>
                <a:gd name="T49" fmla="*/ 0 h 1248"/>
                <a:gd name="T50" fmla="*/ 1357 w 1357"/>
                <a:gd name="T51" fmla="*/ 1248 h 124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357" h="1248">
                  <a:moveTo>
                    <a:pt x="1356" y="1247"/>
                  </a:moveTo>
                  <a:lnTo>
                    <a:pt x="1213" y="1232"/>
                  </a:lnTo>
                  <a:lnTo>
                    <a:pt x="1141" y="1218"/>
                  </a:lnTo>
                  <a:lnTo>
                    <a:pt x="1070" y="1199"/>
                  </a:lnTo>
                  <a:lnTo>
                    <a:pt x="1000" y="1170"/>
                  </a:lnTo>
                  <a:lnTo>
                    <a:pt x="927" y="1132"/>
                  </a:lnTo>
                  <a:lnTo>
                    <a:pt x="857" y="1080"/>
                  </a:lnTo>
                  <a:lnTo>
                    <a:pt x="714" y="935"/>
                  </a:lnTo>
                  <a:lnTo>
                    <a:pt x="571" y="731"/>
                  </a:lnTo>
                  <a:lnTo>
                    <a:pt x="428" y="487"/>
                  </a:lnTo>
                  <a:lnTo>
                    <a:pt x="356" y="363"/>
                  </a:lnTo>
                  <a:lnTo>
                    <a:pt x="286" y="247"/>
                  </a:lnTo>
                  <a:lnTo>
                    <a:pt x="213" y="145"/>
                  </a:lnTo>
                  <a:lnTo>
                    <a:pt x="143" y="67"/>
                  </a:lnTo>
                  <a:lnTo>
                    <a:pt x="70" y="17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05" name="Freeform 10"/>
            <p:cNvSpPr>
              <a:spLocks/>
            </p:cNvSpPr>
            <p:nvPr/>
          </p:nvSpPr>
          <p:spPr bwMode="auto">
            <a:xfrm>
              <a:off x="1179" y="2274"/>
              <a:ext cx="1403" cy="1230"/>
            </a:xfrm>
            <a:custGeom>
              <a:avLst/>
              <a:gdLst>
                <a:gd name="T0" fmla="*/ 0 w 1347"/>
                <a:gd name="T1" fmla="*/ 2147483646 h 1238"/>
                <a:gd name="T2" fmla="*/ 2147483646 w 1347"/>
                <a:gd name="T3" fmla="*/ 2147483646 h 1238"/>
                <a:gd name="T4" fmla="*/ 2147483646 w 1347"/>
                <a:gd name="T5" fmla="*/ 2147483646 h 1238"/>
                <a:gd name="T6" fmla="*/ 2147483646 w 1347"/>
                <a:gd name="T7" fmla="*/ 2147483646 h 1238"/>
                <a:gd name="T8" fmla="*/ 2147483646 w 1347"/>
                <a:gd name="T9" fmla="*/ 2147483646 h 1238"/>
                <a:gd name="T10" fmla="*/ 2147483646 w 1347"/>
                <a:gd name="T11" fmla="*/ 2147483646 h 1238"/>
                <a:gd name="T12" fmla="*/ 2147483646 w 1347"/>
                <a:gd name="T13" fmla="*/ 2147483646 h 1238"/>
                <a:gd name="T14" fmla="*/ 2147483646 w 1347"/>
                <a:gd name="T15" fmla="*/ 2147483646 h 1238"/>
                <a:gd name="T16" fmla="*/ 2147483646 w 1347"/>
                <a:gd name="T17" fmla="*/ 2147483646 h 1238"/>
                <a:gd name="T18" fmla="*/ 2147483646 w 1347"/>
                <a:gd name="T19" fmla="*/ 2147483646 h 1238"/>
                <a:gd name="T20" fmla="*/ 2147483646 w 1347"/>
                <a:gd name="T21" fmla="*/ 2147483646 h 1238"/>
                <a:gd name="T22" fmla="*/ 2147483646 w 1347"/>
                <a:gd name="T23" fmla="*/ 2147483646 h 1238"/>
                <a:gd name="T24" fmla="*/ 2147483646 w 1347"/>
                <a:gd name="T25" fmla="*/ 2147483646 h 1238"/>
                <a:gd name="T26" fmla="*/ 2147483646 w 1347"/>
                <a:gd name="T27" fmla="*/ 2147483646 h 1238"/>
                <a:gd name="T28" fmla="*/ 2147483646 w 1347"/>
                <a:gd name="T29" fmla="*/ 2147483646 h 1238"/>
                <a:gd name="T30" fmla="*/ 2147483646 w 1347"/>
                <a:gd name="T31" fmla="*/ 0 h 123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347"/>
                <a:gd name="T49" fmla="*/ 0 h 1238"/>
                <a:gd name="T50" fmla="*/ 1347 w 1347"/>
                <a:gd name="T51" fmla="*/ 1238 h 123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347" h="1238">
                  <a:moveTo>
                    <a:pt x="0" y="1238"/>
                  </a:moveTo>
                  <a:lnTo>
                    <a:pt x="143" y="1223"/>
                  </a:lnTo>
                  <a:lnTo>
                    <a:pt x="213" y="1209"/>
                  </a:lnTo>
                  <a:lnTo>
                    <a:pt x="285" y="1190"/>
                  </a:lnTo>
                  <a:lnTo>
                    <a:pt x="356" y="1161"/>
                  </a:lnTo>
                  <a:lnTo>
                    <a:pt x="428" y="1123"/>
                  </a:lnTo>
                  <a:lnTo>
                    <a:pt x="499" y="1071"/>
                  </a:lnTo>
                  <a:lnTo>
                    <a:pt x="642" y="926"/>
                  </a:lnTo>
                  <a:lnTo>
                    <a:pt x="784" y="722"/>
                  </a:lnTo>
                  <a:lnTo>
                    <a:pt x="927" y="478"/>
                  </a:lnTo>
                  <a:lnTo>
                    <a:pt x="1000" y="354"/>
                  </a:lnTo>
                  <a:lnTo>
                    <a:pt x="1070" y="238"/>
                  </a:lnTo>
                  <a:lnTo>
                    <a:pt x="1141" y="136"/>
                  </a:lnTo>
                  <a:lnTo>
                    <a:pt x="1213" y="58"/>
                  </a:lnTo>
                  <a:lnTo>
                    <a:pt x="1284" y="8"/>
                  </a:lnTo>
                  <a:lnTo>
                    <a:pt x="1347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06" name="Freeform 11"/>
            <p:cNvSpPr>
              <a:spLocks/>
            </p:cNvSpPr>
            <p:nvPr/>
          </p:nvSpPr>
          <p:spPr bwMode="auto">
            <a:xfrm>
              <a:off x="1018" y="2304"/>
              <a:ext cx="3264" cy="1248"/>
            </a:xfrm>
            <a:custGeom>
              <a:avLst/>
              <a:gdLst>
                <a:gd name="T0" fmla="*/ 0 w 2764"/>
                <a:gd name="T1" fmla="*/ 0 h 1245"/>
                <a:gd name="T2" fmla="*/ 0 w 2764"/>
                <a:gd name="T3" fmla="*/ 2147483646 h 1245"/>
                <a:gd name="T4" fmla="*/ 2147483646 w 2764"/>
                <a:gd name="T5" fmla="*/ 2147483646 h 1245"/>
                <a:gd name="T6" fmla="*/ 0 60000 65536"/>
                <a:gd name="T7" fmla="*/ 0 60000 65536"/>
                <a:gd name="T8" fmla="*/ 0 60000 65536"/>
                <a:gd name="T9" fmla="*/ 0 w 2764"/>
                <a:gd name="T10" fmla="*/ 0 h 1245"/>
                <a:gd name="T11" fmla="*/ 2764 w 2764"/>
                <a:gd name="T12" fmla="*/ 1245 h 12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64" h="1245">
                  <a:moveTo>
                    <a:pt x="0" y="0"/>
                  </a:moveTo>
                  <a:lnTo>
                    <a:pt x="0" y="1244"/>
                  </a:lnTo>
                  <a:lnTo>
                    <a:pt x="2763" y="124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907" name="Line 12"/>
            <p:cNvSpPr>
              <a:spLocks noChangeShapeType="1"/>
            </p:cNvSpPr>
            <p:nvPr/>
          </p:nvSpPr>
          <p:spPr bwMode="auto">
            <a:xfrm>
              <a:off x="1218" y="2274"/>
              <a:ext cx="1" cy="0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08" name="Line 13"/>
            <p:cNvSpPr>
              <a:spLocks noChangeShapeType="1"/>
            </p:cNvSpPr>
            <p:nvPr/>
          </p:nvSpPr>
          <p:spPr bwMode="auto">
            <a:xfrm>
              <a:off x="1218" y="2398"/>
              <a:ext cx="1" cy="0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09" name="Line 14"/>
            <p:cNvSpPr>
              <a:spLocks noChangeShapeType="1"/>
            </p:cNvSpPr>
            <p:nvPr/>
          </p:nvSpPr>
          <p:spPr bwMode="auto">
            <a:xfrm>
              <a:off x="1218" y="2522"/>
              <a:ext cx="1" cy="0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0" name="Line 15"/>
            <p:cNvSpPr>
              <a:spLocks noChangeShapeType="1"/>
            </p:cNvSpPr>
            <p:nvPr/>
          </p:nvSpPr>
          <p:spPr bwMode="auto">
            <a:xfrm>
              <a:off x="1218" y="2647"/>
              <a:ext cx="1" cy="0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1" name="Line 16"/>
            <p:cNvSpPr>
              <a:spLocks noChangeShapeType="1"/>
            </p:cNvSpPr>
            <p:nvPr/>
          </p:nvSpPr>
          <p:spPr bwMode="auto">
            <a:xfrm>
              <a:off x="1218" y="2771"/>
              <a:ext cx="1" cy="0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2" name="Line 17"/>
            <p:cNvSpPr>
              <a:spLocks noChangeShapeType="1"/>
            </p:cNvSpPr>
            <p:nvPr/>
          </p:nvSpPr>
          <p:spPr bwMode="auto">
            <a:xfrm>
              <a:off x="1218" y="2896"/>
              <a:ext cx="1" cy="0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3" name="Line 18"/>
            <p:cNvSpPr>
              <a:spLocks noChangeShapeType="1"/>
            </p:cNvSpPr>
            <p:nvPr/>
          </p:nvSpPr>
          <p:spPr bwMode="auto">
            <a:xfrm>
              <a:off x="1218" y="3020"/>
              <a:ext cx="1" cy="0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4" name="Line 19"/>
            <p:cNvSpPr>
              <a:spLocks noChangeShapeType="1"/>
            </p:cNvSpPr>
            <p:nvPr/>
          </p:nvSpPr>
          <p:spPr bwMode="auto">
            <a:xfrm>
              <a:off x="1218" y="3145"/>
              <a:ext cx="1" cy="0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5" name="Line 20"/>
            <p:cNvSpPr>
              <a:spLocks noChangeShapeType="1"/>
            </p:cNvSpPr>
            <p:nvPr/>
          </p:nvSpPr>
          <p:spPr bwMode="auto">
            <a:xfrm>
              <a:off x="1218" y="3269"/>
              <a:ext cx="1" cy="0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6" name="Line 21"/>
            <p:cNvSpPr>
              <a:spLocks noChangeShapeType="1"/>
            </p:cNvSpPr>
            <p:nvPr/>
          </p:nvSpPr>
          <p:spPr bwMode="auto">
            <a:xfrm>
              <a:off x="1218" y="3393"/>
              <a:ext cx="1" cy="0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7" name="Line 22"/>
            <p:cNvSpPr>
              <a:spLocks noChangeShapeType="1"/>
            </p:cNvSpPr>
            <p:nvPr/>
          </p:nvSpPr>
          <p:spPr bwMode="auto">
            <a:xfrm>
              <a:off x="3998" y="3532"/>
              <a:ext cx="0" cy="1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8" name="Line 23"/>
            <p:cNvSpPr>
              <a:spLocks noChangeShapeType="1"/>
            </p:cNvSpPr>
            <p:nvPr/>
          </p:nvSpPr>
          <p:spPr bwMode="auto">
            <a:xfrm>
              <a:off x="3721" y="3532"/>
              <a:ext cx="0" cy="1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19" name="Line 24"/>
            <p:cNvSpPr>
              <a:spLocks noChangeShapeType="1"/>
            </p:cNvSpPr>
            <p:nvPr/>
          </p:nvSpPr>
          <p:spPr bwMode="auto">
            <a:xfrm>
              <a:off x="3444" y="3532"/>
              <a:ext cx="0" cy="1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0" name="Line 25"/>
            <p:cNvSpPr>
              <a:spLocks noChangeShapeType="1"/>
            </p:cNvSpPr>
            <p:nvPr/>
          </p:nvSpPr>
          <p:spPr bwMode="auto">
            <a:xfrm>
              <a:off x="3169" y="3532"/>
              <a:ext cx="0" cy="1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1" name="Line 26"/>
            <p:cNvSpPr>
              <a:spLocks noChangeShapeType="1"/>
            </p:cNvSpPr>
            <p:nvPr/>
          </p:nvSpPr>
          <p:spPr bwMode="auto">
            <a:xfrm>
              <a:off x="2893" y="3532"/>
              <a:ext cx="0" cy="1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2" name="Line 27"/>
            <p:cNvSpPr>
              <a:spLocks noChangeShapeType="1"/>
            </p:cNvSpPr>
            <p:nvPr/>
          </p:nvSpPr>
          <p:spPr bwMode="auto">
            <a:xfrm>
              <a:off x="2616" y="3532"/>
              <a:ext cx="0" cy="1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3" name="Line 28"/>
            <p:cNvSpPr>
              <a:spLocks noChangeShapeType="1"/>
            </p:cNvSpPr>
            <p:nvPr/>
          </p:nvSpPr>
          <p:spPr bwMode="auto">
            <a:xfrm>
              <a:off x="2340" y="3532"/>
              <a:ext cx="0" cy="1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4" name="Line 29"/>
            <p:cNvSpPr>
              <a:spLocks noChangeShapeType="1"/>
            </p:cNvSpPr>
            <p:nvPr/>
          </p:nvSpPr>
          <p:spPr bwMode="auto">
            <a:xfrm>
              <a:off x="2063" y="3532"/>
              <a:ext cx="0" cy="1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5" name="Line 30"/>
            <p:cNvSpPr>
              <a:spLocks noChangeShapeType="1"/>
            </p:cNvSpPr>
            <p:nvPr/>
          </p:nvSpPr>
          <p:spPr bwMode="auto">
            <a:xfrm>
              <a:off x="1788" y="3532"/>
              <a:ext cx="0" cy="1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6" name="Line 31"/>
            <p:cNvSpPr>
              <a:spLocks noChangeShapeType="1"/>
            </p:cNvSpPr>
            <p:nvPr/>
          </p:nvSpPr>
          <p:spPr bwMode="auto">
            <a:xfrm>
              <a:off x="1511" y="3532"/>
              <a:ext cx="0" cy="1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27" name="Rectangle 32"/>
            <p:cNvSpPr>
              <a:spLocks noChangeArrowheads="1"/>
            </p:cNvSpPr>
            <p:nvPr/>
          </p:nvSpPr>
          <p:spPr bwMode="auto">
            <a:xfrm>
              <a:off x="1001" y="2838"/>
              <a:ext cx="58" cy="1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0928" name="Rectangle 33"/>
            <p:cNvSpPr>
              <a:spLocks noChangeArrowheads="1"/>
            </p:cNvSpPr>
            <p:nvPr/>
          </p:nvSpPr>
          <p:spPr bwMode="auto">
            <a:xfrm>
              <a:off x="3940" y="3644"/>
              <a:ext cx="116" cy="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0929" name="Rectangle 34"/>
            <p:cNvSpPr>
              <a:spLocks noChangeArrowheads="1"/>
            </p:cNvSpPr>
            <p:nvPr/>
          </p:nvSpPr>
          <p:spPr bwMode="auto">
            <a:xfrm>
              <a:off x="872" y="2128"/>
              <a:ext cx="284" cy="1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f(X)</a:t>
              </a:r>
            </a:p>
          </p:txBody>
        </p:sp>
        <p:sp>
          <p:nvSpPr>
            <p:cNvPr id="80930" name="Rectangle 35"/>
            <p:cNvSpPr>
              <a:spLocks noChangeArrowheads="1"/>
            </p:cNvSpPr>
            <p:nvPr/>
          </p:nvSpPr>
          <p:spPr bwMode="auto">
            <a:xfrm>
              <a:off x="3203" y="2025"/>
              <a:ext cx="236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/>
                <a:t>P</a:t>
              </a:r>
            </a:p>
          </p:txBody>
        </p:sp>
        <p:sp>
          <p:nvSpPr>
            <p:cNvPr id="80931" name="Rectangle 36"/>
            <p:cNvSpPr>
              <a:spLocks noChangeArrowheads="1"/>
            </p:cNvSpPr>
            <p:nvPr/>
          </p:nvSpPr>
          <p:spPr bwMode="auto">
            <a:xfrm>
              <a:off x="3491" y="2025"/>
              <a:ext cx="197" cy="2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 b="1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80932" name="Rectangle 37"/>
            <p:cNvSpPr>
              <a:spLocks noChangeArrowheads="1"/>
            </p:cNvSpPr>
            <p:nvPr/>
          </p:nvSpPr>
          <p:spPr bwMode="auto">
            <a:xfrm>
              <a:off x="3923" y="2025"/>
              <a:ext cx="244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 b="1"/>
                <a:t>X</a:t>
              </a:r>
            </a:p>
          </p:txBody>
        </p:sp>
        <p:sp>
          <p:nvSpPr>
            <p:cNvPr id="80933" name="Rectangle 38"/>
            <p:cNvSpPr>
              <a:spLocks noChangeArrowheads="1"/>
            </p:cNvSpPr>
            <p:nvPr/>
          </p:nvSpPr>
          <p:spPr bwMode="auto">
            <a:xfrm>
              <a:off x="4355" y="2025"/>
              <a:ext cx="240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 b="1">
                  <a:solidFill>
                    <a:srgbClr val="FF6600"/>
                  </a:solidFill>
                </a:rPr>
                <a:t>b</a:t>
              </a:r>
            </a:p>
          </p:txBody>
        </p:sp>
        <p:sp>
          <p:nvSpPr>
            <p:cNvPr id="80934" name="Rectangle 39"/>
            <p:cNvSpPr>
              <a:spLocks noChangeArrowheads="1"/>
            </p:cNvSpPr>
            <p:nvPr/>
          </p:nvSpPr>
          <p:spPr bwMode="auto">
            <a:xfrm>
              <a:off x="3395" y="2025"/>
              <a:ext cx="186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/>
                <a:t>(</a:t>
              </a:r>
            </a:p>
          </p:txBody>
        </p:sp>
        <p:sp>
          <p:nvSpPr>
            <p:cNvPr id="80935" name="Rectangle 40"/>
            <p:cNvSpPr>
              <a:spLocks noChangeArrowheads="1"/>
            </p:cNvSpPr>
            <p:nvPr/>
          </p:nvSpPr>
          <p:spPr bwMode="auto">
            <a:xfrm>
              <a:off x="4519" y="1997"/>
              <a:ext cx="186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/>
                <a:t>)</a:t>
              </a:r>
            </a:p>
          </p:txBody>
        </p:sp>
        <p:sp>
          <p:nvSpPr>
            <p:cNvPr id="80936" name="Rectangle 42"/>
            <p:cNvSpPr>
              <a:spLocks noChangeArrowheads="1"/>
            </p:cNvSpPr>
            <p:nvPr/>
          </p:nvSpPr>
          <p:spPr bwMode="auto">
            <a:xfrm>
              <a:off x="4163" y="2016"/>
              <a:ext cx="232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 b="1">
                  <a:solidFill>
                    <a:srgbClr val="000000"/>
                  </a:solidFill>
                </a:rPr>
                <a:t>≤</a:t>
              </a:r>
            </a:p>
          </p:txBody>
        </p:sp>
        <p:sp>
          <p:nvSpPr>
            <p:cNvPr id="80938" name="Line 44"/>
            <p:cNvSpPr>
              <a:spLocks noChangeShapeType="1"/>
            </p:cNvSpPr>
            <p:nvPr/>
          </p:nvSpPr>
          <p:spPr bwMode="auto">
            <a:xfrm flipH="1">
              <a:off x="2867" y="2217"/>
              <a:ext cx="336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39" name="Rectangle 45"/>
            <p:cNvSpPr>
              <a:spLocks noChangeArrowheads="1"/>
            </p:cNvSpPr>
            <p:nvPr/>
          </p:nvSpPr>
          <p:spPr bwMode="auto">
            <a:xfrm>
              <a:off x="3701" y="2016"/>
              <a:ext cx="232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 b="1" dirty="0">
                  <a:solidFill>
                    <a:srgbClr val="000000"/>
                  </a:solidFill>
                </a:rPr>
                <a:t>≤</a:t>
              </a:r>
            </a:p>
          </p:txBody>
        </p:sp>
        <p:sp>
          <p:nvSpPr>
            <p:cNvPr id="80940" name="Rectangle 46"/>
            <p:cNvSpPr>
              <a:spLocks noChangeArrowheads="1"/>
            </p:cNvSpPr>
            <p:nvPr/>
          </p:nvSpPr>
          <p:spPr bwMode="auto">
            <a:xfrm>
              <a:off x="3491" y="2402"/>
              <a:ext cx="236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/>
                <a:t>P</a:t>
              </a:r>
            </a:p>
          </p:txBody>
        </p:sp>
        <p:sp>
          <p:nvSpPr>
            <p:cNvPr id="80941" name="Rectangle 47"/>
            <p:cNvSpPr>
              <a:spLocks noChangeArrowheads="1"/>
            </p:cNvSpPr>
            <p:nvPr/>
          </p:nvSpPr>
          <p:spPr bwMode="auto">
            <a:xfrm>
              <a:off x="3779" y="2402"/>
              <a:ext cx="197" cy="2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 b="1" dirty="0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80942" name="Rectangle 48"/>
            <p:cNvSpPr>
              <a:spLocks noChangeArrowheads="1"/>
            </p:cNvSpPr>
            <p:nvPr/>
          </p:nvSpPr>
          <p:spPr bwMode="auto">
            <a:xfrm>
              <a:off x="4211" y="2402"/>
              <a:ext cx="244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 b="1"/>
                <a:t>X</a:t>
              </a:r>
            </a:p>
          </p:txBody>
        </p:sp>
        <p:sp>
          <p:nvSpPr>
            <p:cNvPr id="80943" name="Rectangle 49"/>
            <p:cNvSpPr>
              <a:spLocks noChangeArrowheads="1"/>
            </p:cNvSpPr>
            <p:nvPr/>
          </p:nvSpPr>
          <p:spPr bwMode="auto">
            <a:xfrm>
              <a:off x="4643" y="2402"/>
              <a:ext cx="240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 b="1">
                  <a:solidFill>
                    <a:srgbClr val="FF6600"/>
                  </a:solidFill>
                </a:rPr>
                <a:t>b</a:t>
              </a:r>
            </a:p>
          </p:txBody>
        </p:sp>
        <p:sp>
          <p:nvSpPr>
            <p:cNvPr id="80944" name="Rectangle 50"/>
            <p:cNvSpPr>
              <a:spLocks noChangeArrowheads="1"/>
            </p:cNvSpPr>
            <p:nvPr/>
          </p:nvSpPr>
          <p:spPr bwMode="auto">
            <a:xfrm>
              <a:off x="3683" y="2402"/>
              <a:ext cx="186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/>
                <a:t>(</a:t>
              </a:r>
            </a:p>
          </p:txBody>
        </p:sp>
        <p:sp>
          <p:nvSpPr>
            <p:cNvPr id="80945" name="Rectangle 51"/>
            <p:cNvSpPr>
              <a:spLocks noChangeArrowheads="1"/>
            </p:cNvSpPr>
            <p:nvPr/>
          </p:nvSpPr>
          <p:spPr bwMode="auto">
            <a:xfrm>
              <a:off x="4807" y="2374"/>
              <a:ext cx="186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/>
                <a:t>)</a:t>
              </a:r>
            </a:p>
          </p:txBody>
        </p:sp>
        <p:sp>
          <p:nvSpPr>
            <p:cNvPr id="80946" name="Rectangle 52"/>
            <p:cNvSpPr>
              <a:spLocks noChangeArrowheads="1"/>
            </p:cNvSpPr>
            <p:nvPr/>
          </p:nvSpPr>
          <p:spPr bwMode="auto">
            <a:xfrm>
              <a:off x="4451" y="2393"/>
              <a:ext cx="232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 b="1">
                  <a:solidFill>
                    <a:srgbClr val="000000"/>
                  </a:solidFill>
                </a:rPr>
                <a:t>&lt;</a:t>
              </a:r>
            </a:p>
          </p:txBody>
        </p:sp>
        <p:sp>
          <p:nvSpPr>
            <p:cNvPr id="80947" name="Rectangle 53"/>
            <p:cNvSpPr>
              <a:spLocks noChangeArrowheads="1"/>
            </p:cNvSpPr>
            <p:nvPr/>
          </p:nvSpPr>
          <p:spPr bwMode="auto">
            <a:xfrm>
              <a:off x="3989" y="2393"/>
              <a:ext cx="232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 b="1">
                  <a:solidFill>
                    <a:srgbClr val="000000"/>
                  </a:solidFill>
                </a:rPr>
                <a:t>&lt;</a:t>
              </a:r>
            </a:p>
          </p:txBody>
        </p:sp>
        <p:sp>
          <p:nvSpPr>
            <p:cNvPr id="80948" name="Rectangle 54"/>
            <p:cNvSpPr>
              <a:spLocks noChangeArrowheads="1"/>
            </p:cNvSpPr>
            <p:nvPr/>
          </p:nvSpPr>
          <p:spPr bwMode="auto">
            <a:xfrm>
              <a:off x="3270" y="2400"/>
              <a:ext cx="232" cy="3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900"/>
                <a:t>=</a:t>
              </a:r>
            </a:p>
          </p:txBody>
        </p:sp>
      </p:grpSp>
      <p:sp>
        <p:nvSpPr>
          <p:cNvPr id="55" name="Text Box 55">
            <a:extLst>
              <a:ext uri="{FF2B5EF4-FFF2-40B4-BE49-F238E27FC236}">
                <a16:creationId xmlns:a16="http://schemas.microsoft.com/office/drawing/2014/main" id="{A6C9AC27-10A0-43ED-9E5C-1F618FC32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227764"/>
            <a:ext cx="766762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l-GR" altLang="en-US" sz="2400" dirty="0"/>
              <a:t>Η πιθανότητα </a:t>
            </a:r>
            <a:r>
              <a:rPr lang="en-US" altLang="en-US" sz="2400" b="1" dirty="0"/>
              <a:t>P </a:t>
            </a:r>
            <a:r>
              <a:rPr lang="el-GR" altLang="en-US" sz="2400" dirty="0"/>
              <a:t>οποιασδήποτε</a:t>
            </a:r>
            <a:r>
              <a:rPr lang="en-US" altLang="en-US" sz="2400" dirty="0"/>
              <a:t> </a:t>
            </a:r>
            <a:r>
              <a:rPr lang="el-GR" altLang="en-US" sz="2400" dirty="0"/>
              <a:t>μεμονωμένης</a:t>
            </a:r>
            <a:r>
              <a:rPr lang="en-US" altLang="en-US" sz="2400" dirty="0"/>
              <a:t> </a:t>
            </a:r>
            <a:r>
              <a:rPr lang="el-GR" altLang="en-US" sz="2400" dirty="0"/>
              <a:t>τιμής</a:t>
            </a:r>
            <a:r>
              <a:rPr lang="en-US" altLang="en-US" sz="2400" dirty="0"/>
              <a:t> </a:t>
            </a:r>
            <a:r>
              <a:rPr lang="el-GR" altLang="en-US" sz="2400" dirty="0"/>
              <a:t>είναι </a:t>
            </a:r>
            <a:r>
              <a:rPr lang="el-GR" altLang="en-US" sz="2400" b="1" dirty="0"/>
              <a:t>0</a:t>
            </a:r>
            <a:endParaRPr lang="en-US" altLang="en-US" sz="2400" b="1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0" y="571671"/>
            <a:ext cx="11687173" cy="9541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altLang="en-US" sz="2800" dirty="0">
                <a:solidFill>
                  <a:schemeClr val="bg2"/>
                </a:solidFill>
              </a:rPr>
              <a:t>Η</a:t>
            </a:r>
            <a:r>
              <a:rPr lang="en-US" altLang="en-US" sz="2800" dirty="0">
                <a:solidFill>
                  <a:schemeClr val="bg2"/>
                </a:solidFill>
              </a:rPr>
              <a:t> </a:t>
            </a:r>
            <a:r>
              <a:rPr lang="el-GR" altLang="en-US" sz="2800" dirty="0">
                <a:solidFill>
                  <a:srgbClr val="FF0000"/>
                </a:solidFill>
              </a:rPr>
              <a:t>Συνολική περιοχή (έκταση)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l-GR" altLang="en-US" sz="2800" dirty="0">
                <a:solidFill>
                  <a:srgbClr val="FF0000"/>
                </a:solidFill>
              </a:rPr>
              <a:t>κάτω από την καμπύλη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l-GR" altLang="en-US" sz="2800" dirty="0">
                <a:solidFill>
                  <a:srgbClr val="FF0000"/>
                </a:solidFill>
              </a:rPr>
              <a:t>είναι</a:t>
            </a:r>
            <a:r>
              <a:rPr lang="en-US" altLang="en-US" sz="2800" dirty="0">
                <a:solidFill>
                  <a:srgbClr val="FF0000"/>
                </a:solidFill>
              </a:rPr>
              <a:t> 1,0, </a:t>
            </a:r>
            <a:r>
              <a:rPr lang="el-GR" altLang="en-US" sz="2800" dirty="0">
                <a:solidFill>
                  <a:srgbClr val="FF0000"/>
                </a:solidFill>
              </a:rPr>
              <a:t>και η καμπύλη</a:t>
            </a:r>
            <a:r>
              <a:rPr lang="en-US" altLang="en-US" sz="2800" dirty="0">
                <a:solidFill>
                  <a:schemeClr val="bg2"/>
                </a:solidFill>
              </a:rPr>
              <a:t> </a:t>
            </a:r>
            <a:r>
              <a:rPr lang="el-GR" altLang="en-US" sz="2800" dirty="0">
                <a:solidFill>
                  <a:schemeClr val="bg2"/>
                </a:solidFill>
              </a:rPr>
              <a:t>συμμετρική</a:t>
            </a:r>
            <a:r>
              <a:rPr lang="en-US" altLang="en-US" sz="2800" dirty="0">
                <a:solidFill>
                  <a:schemeClr val="bg2"/>
                </a:solidFill>
              </a:rPr>
              <a:t>, </a:t>
            </a:r>
            <a:r>
              <a:rPr lang="el-GR" altLang="en-US" sz="2800" dirty="0">
                <a:solidFill>
                  <a:schemeClr val="bg2"/>
                </a:solidFill>
              </a:rPr>
              <a:t>έτσι το μισό</a:t>
            </a:r>
            <a:r>
              <a:rPr lang="en-US" altLang="en-US" sz="2800" dirty="0">
                <a:solidFill>
                  <a:schemeClr val="bg2"/>
                </a:solidFill>
              </a:rPr>
              <a:t> </a:t>
            </a:r>
            <a:r>
              <a:rPr lang="el-GR" altLang="en-US" sz="2800" dirty="0">
                <a:solidFill>
                  <a:schemeClr val="bg2"/>
                </a:solidFill>
              </a:rPr>
              <a:t>είναι</a:t>
            </a:r>
            <a:r>
              <a:rPr lang="en-US" altLang="en-US" sz="2800" dirty="0">
                <a:solidFill>
                  <a:schemeClr val="bg2"/>
                </a:solidFill>
              </a:rPr>
              <a:t> </a:t>
            </a:r>
            <a:r>
              <a:rPr lang="el-GR" altLang="en-US" sz="2800" dirty="0">
                <a:solidFill>
                  <a:schemeClr val="bg2"/>
                </a:solidFill>
              </a:rPr>
              <a:t>πάνω από το μέσο όρο και</a:t>
            </a:r>
            <a:r>
              <a:rPr lang="en-US" altLang="en-US" sz="2800" dirty="0">
                <a:solidFill>
                  <a:schemeClr val="bg2"/>
                </a:solidFill>
              </a:rPr>
              <a:t> </a:t>
            </a:r>
            <a:r>
              <a:rPr lang="el-GR" altLang="en-US" sz="2800" dirty="0">
                <a:solidFill>
                  <a:schemeClr val="bg2"/>
                </a:solidFill>
              </a:rPr>
              <a:t>το μισό είναι κάτω</a:t>
            </a:r>
            <a:endParaRPr lang="en-US" altLang="en-US" sz="2800" dirty="0">
              <a:solidFill>
                <a:schemeClr val="bg2"/>
              </a:solidFill>
            </a:endParaRPr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E75DA699-7ACD-4C5A-BB2F-0957BB285C5C}"/>
              </a:ext>
            </a:extLst>
          </p:cNvPr>
          <p:cNvSpPr txBox="1">
            <a:spLocks noChangeArrowheads="1"/>
          </p:cNvSpPr>
          <p:nvPr/>
        </p:nvSpPr>
        <p:spPr>
          <a:xfrm>
            <a:off x="265114" y="112621"/>
            <a:ext cx="11858624" cy="50590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Πιθανότητα ως Περιοχή Κάτω Από την Περιοχή της Καμπύλης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67D58448-699D-4958-9478-FEC9095FF536}"/>
              </a:ext>
            </a:extLst>
          </p:cNvPr>
          <p:cNvGrpSpPr/>
          <p:nvPr/>
        </p:nvGrpSpPr>
        <p:grpSpPr>
          <a:xfrm>
            <a:off x="1130491" y="1272262"/>
            <a:ext cx="9298161" cy="5319037"/>
            <a:chOff x="1742765" y="2781513"/>
            <a:chExt cx="8685887" cy="3809785"/>
          </a:xfrm>
        </p:grpSpPr>
        <p:grpSp>
          <p:nvGrpSpPr>
            <p:cNvPr id="82962" name="Group 18"/>
            <p:cNvGrpSpPr>
              <a:grpSpLocks/>
            </p:cNvGrpSpPr>
            <p:nvPr/>
          </p:nvGrpSpPr>
          <p:grpSpPr bwMode="auto">
            <a:xfrm>
              <a:off x="1742765" y="2781513"/>
              <a:ext cx="8685887" cy="3809785"/>
              <a:chOff x="914" y="1999"/>
              <a:chExt cx="3798" cy="1935"/>
            </a:xfrm>
          </p:grpSpPr>
          <p:sp>
            <p:nvSpPr>
              <p:cNvPr id="82946" name="Freeform 2"/>
              <p:cNvSpPr>
                <a:spLocks/>
              </p:cNvSpPr>
              <p:nvPr/>
            </p:nvSpPr>
            <p:spPr bwMode="auto">
              <a:xfrm>
                <a:off x="1056" y="2121"/>
                <a:ext cx="3456" cy="1536"/>
              </a:xfrm>
              <a:custGeom>
                <a:avLst/>
                <a:gdLst>
                  <a:gd name="T0" fmla="*/ 0 w 1893"/>
                  <a:gd name="T1" fmla="*/ 0 h 765"/>
                  <a:gd name="T2" fmla="*/ 0 w 1893"/>
                  <a:gd name="T3" fmla="*/ 2147483646 h 765"/>
                  <a:gd name="T4" fmla="*/ 2147483646 w 1893"/>
                  <a:gd name="T5" fmla="*/ 2147483646 h 765"/>
                  <a:gd name="T6" fmla="*/ 0 60000 65536"/>
                  <a:gd name="T7" fmla="*/ 0 60000 65536"/>
                  <a:gd name="T8" fmla="*/ 0 60000 65536"/>
                  <a:gd name="T9" fmla="*/ 0 w 1893"/>
                  <a:gd name="T10" fmla="*/ 0 h 765"/>
                  <a:gd name="T11" fmla="*/ 1893 w 1893"/>
                  <a:gd name="T12" fmla="*/ 765 h 7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93" h="765">
                    <a:moveTo>
                      <a:pt x="0" y="0"/>
                    </a:moveTo>
                    <a:lnTo>
                      <a:pt x="0" y="764"/>
                    </a:lnTo>
                    <a:lnTo>
                      <a:pt x="1892" y="764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47" name="Rectangle 3"/>
              <p:cNvSpPr>
                <a:spLocks noChangeArrowheads="1"/>
              </p:cNvSpPr>
              <p:nvPr/>
            </p:nvSpPr>
            <p:spPr bwMode="auto">
              <a:xfrm>
                <a:off x="914" y="1999"/>
                <a:ext cx="332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en-US" b="1" dirty="0"/>
                  <a:t>f(X)</a:t>
                </a:r>
              </a:p>
            </p:txBody>
          </p:sp>
          <p:sp>
            <p:nvSpPr>
              <p:cNvPr id="82948" name="Freeform 4"/>
              <p:cNvSpPr>
                <a:spLocks/>
              </p:cNvSpPr>
              <p:nvPr/>
            </p:nvSpPr>
            <p:spPr bwMode="auto">
              <a:xfrm>
                <a:off x="2617" y="2444"/>
                <a:ext cx="1536" cy="1200"/>
              </a:xfrm>
              <a:custGeom>
                <a:avLst/>
                <a:gdLst>
                  <a:gd name="T0" fmla="*/ 2147483646 w 901"/>
                  <a:gd name="T1" fmla="*/ 2147483646 h 721"/>
                  <a:gd name="T2" fmla="*/ 2147483646 w 901"/>
                  <a:gd name="T3" fmla="*/ 2147483646 h 721"/>
                  <a:gd name="T4" fmla="*/ 2147483646 w 901"/>
                  <a:gd name="T5" fmla="*/ 2147483646 h 721"/>
                  <a:gd name="T6" fmla="*/ 2147483646 w 901"/>
                  <a:gd name="T7" fmla="*/ 2147483646 h 721"/>
                  <a:gd name="T8" fmla="*/ 2147483646 w 901"/>
                  <a:gd name="T9" fmla="*/ 2147483646 h 721"/>
                  <a:gd name="T10" fmla="*/ 2147483646 w 901"/>
                  <a:gd name="T11" fmla="*/ 2147483646 h 721"/>
                  <a:gd name="T12" fmla="*/ 2147483646 w 901"/>
                  <a:gd name="T13" fmla="*/ 2147483646 h 721"/>
                  <a:gd name="T14" fmla="*/ 2147483646 w 901"/>
                  <a:gd name="T15" fmla="*/ 2147483646 h 721"/>
                  <a:gd name="T16" fmla="*/ 2147483646 w 901"/>
                  <a:gd name="T17" fmla="*/ 2147483646 h 721"/>
                  <a:gd name="T18" fmla="*/ 2147483646 w 901"/>
                  <a:gd name="T19" fmla="*/ 2147483646 h 721"/>
                  <a:gd name="T20" fmla="*/ 2147483646 w 901"/>
                  <a:gd name="T21" fmla="*/ 2147483646 h 721"/>
                  <a:gd name="T22" fmla="*/ 2147483646 w 901"/>
                  <a:gd name="T23" fmla="*/ 2147483646 h 721"/>
                  <a:gd name="T24" fmla="*/ 2147483646 w 901"/>
                  <a:gd name="T25" fmla="*/ 2147483646 h 721"/>
                  <a:gd name="T26" fmla="*/ 2147483646 w 901"/>
                  <a:gd name="T27" fmla="*/ 2147483646 h 721"/>
                  <a:gd name="T28" fmla="*/ 2147483646 w 901"/>
                  <a:gd name="T29" fmla="*/ 2147483646 h 721"/>
                  <a:gd name="T30" fmla="*/ 0 w 901"/>
                  <a:gd name="T31" fmla="*/ 0 h 72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01"/>
                  <a:gd name="T49" fmla="*/ 0 h 721"/>
                  <a:gd name="T50" fmla="*/ 901 w 901"/>
                  <a:gd name="T51" fmla="*/ 721 h 72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01" h="721">
                    <a:moveTo>
                      <a:pt x="900" y="720"/>
                    </a:moveTo>
                    <a:lnTo>
                      <a:pt x="805" y="712"/>
                    </a:lnTo>
                    <a:lnTo>
                      <a:pt x="758" y="704"/>
                    </a:lnTo>
                    <a:lnTo>
                      <a:pt x="711" y="691"/>
                    </a:lnTo>
                    <a:lnTo>
                      <a:pt x="663" y="675"/>
                    </a:lnTo>
                    <a:lnTo>
                      <a:pt x="615" y="653"/>
                    </a:lnTo>
                    <a:lnTo>
                      <a:pt x="568" y="623"/>
                    </a:lnTo>
                    <a:lnTo>
                      <a:pt x="473" y="540"/>
                    </a:lnTo>
                    <a:lnTo>
                      <a:pt x="378" y="422"/>
                    </a:lnTo>
                    <a:lnTo>
                      <a:pt x="284" y="281"/>
                    </a:lnTo>
                    <a:lnTo>
                      <a:pt x="236" y="209"/>
                    </a:lnTo>
                    <a:lnTo>
                      <a:pt x="189" y="142"/>
                    </a:lnTo>
                    <a:lnTo>
                      <a:pt x="142" y="83"/>
                    </a:lnTo>
                    <a:lnTo>
                      <a:pt x="94" y="38"/>
                    </a:lnTo>
                    <a:lnTo>
                      <a:pt x="47" y="9"/>
                    </a:lnTo>
                    <a:lnTo>
                      <a:pt x="0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49" name="Freeform 5"/>
              <p:cNvSpPr>
                <a:spLocks/>
              </p:cNvSpPr>
              <p:nvPr/>
            </p:nvSpPr>
            <p:spPr bwMode="auto">
              <a:xfrm>
                <a:off x="1128" y="2444"/>
                <a:ext cx="1477" cy="1200"/>
              </a:xfrm>
              <a:custGeom>
                <a:avLst/>
                <a:gdLst>
                  <a:gd name="T0" fmla="*/ 0 w 901"/>
                  <a:gd name="T1" fmla="*/ 2147483646 h 721"/>
                  <a:gd name="T2" fmla="*/ 2147483646 w 901"/>
                  <a:gd name="T3" fmla="*/ 2147483646 h 721"/>
                  <a:gd name="T4" fmla="*/ 2147483646 w 901"/>
                  <a:gd name="T5" fmla="*/ 2147483646 h 721"/>
                  <a:gd name="T6" fmla="*/ 2147483646 w 901"/>
                  <a:gd name="T7" fmla="*/ 2147483646 h 721"/>
                  <a:gd name="T8" fmla="*/ 2147483646 w 901"/>
                  <a:gd name="T9" fmla="*/ 2147483646 h 721"/>
                  <a:gd name="T10" fmla="*/ 2147483646 w 901"/>
                  <a:gd name="T11" fmla="*/ 2147483646 h 721"/>
                  <a:gd name="T12" fmla="*/ 2147483646 w 901"/>
                  <a:gd name="T13" fmla="*/ 2147483646 h 721"/>
                  <a:gd name="T14" fmla="*/ 2147483646 w 901"/>
                  <a:gd name="T15" fmla="*/ 2147483646 h 721"/>
                  <a:gd name="T16" fmla="*/ 2147483646 w 901"/>
                  <a:gd name="T17" fmla="*/ 2147483646 h 721"/>
                  <a:gd name="T18" fmla="*/ 2147483646 w 901"/>
                  <a:gd name="T19" fmla="*/ 2147483646 h 721"/>
                  <a:gd name="T20" fmla="*/ 2147483646 w 901"/>
                  <a:gd name="T21" fmla="*/ 2147483646 h 721"/>
                  <a:gd name="T22" fmla="*/ 2147483646 w 901"/>
                  <a:gd name="T23" fmla="*/ 2147483646 h 721"/>
                  <a:gd name="T24" fmla="*/ 2147483646 w 901"/>
                  <a:gd name="T25" fmla="*/ 2147483646 h 721"/>
                  <a:gd name="T26" fmla="*/ 2147483646 w 901"/>
                  <a:gd name="T27" fmla="*/ 2147483646 h 721"/>
                  <a:gd name="T28" fmla="*/ 2147483646 w 901"/>
                  <a:gd name="T29" fmla="*/ 2147483646 h 721"/>
                  <a:gd name="T30" fmla="*/ 2147483646 w 901"/>
                  <a:gd name="T31" fmla="*/ 0 h 72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01"/>
                  <a:gd name="T49" fmla="*/ 0 h 721"/>
                  <a:gd name="T50" fmla="*/ 901 w 901"/>
                  <a:gd name="T51" fmla="*/ 721 h 72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01" h="721">
                    <a:moveTo>
                      <a:pt x="0" y="720"/>
                    </a:moveTo>
                    <a:lnTo>
                      <a:pt x="95" y="712"/>
                    </a:lnTo>
                    <a:lnTo>
                      <a:pt x="142" y="704"/>
                    </a:lnTo>
                    <a:lnTo>
                      <a:pt x="189" y="691"/>
                    </a:lnTo>
                    <a:lnTo>
                      <a:pt x="237" y="675"/>
                    </a:lnTo>
                    <a:lnTo>
                      <a:pt x="284" y="653"/>
                    </a:lnTo>
                    <a:lnTo>
                      <a:pt x="331" y="623"/>
                    </a:lnTo>
                    <a:lnTo>
                      <a:pt x="426" y="540"/>
                    </a:lnTo>
                    <a:lnTo>
                      <a:pt x="521" y="422"/>
                    </a:lnTo>
                    <a:lnTo>
                      <a:pt x="616" y="281"/>
                    </a:lnTo>
                    <a:lnTo>
                      <a:pt x="663" y="209"/>
                    </a:lnTo>
                    <a:lnTo>
                      <a:pt x="710" y="142"/>
                    </a:lnTo>
                    <a:lnTo>
                      <a:pt x="757" y="83"/>
                    </a:lnTo>
                    <a:lnTo>
                      <a:pt x="805" y="38"/>
                    </a:lnTo>
                    <a:lnTo>
                      <a:pt x="852" y="9"/>
                    </a:lnTo>
                    <a:lnTo>
                      <a:pt x="900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50" name="Line 6"/>
              <p:cNvSpPr>
                <a:spLocks noChangeShapeType="1"/>
              </p:cNvSpPr>
              <p:nvPr/>
            </p:nvSpPr>
            <p:spPr bwMode="auto">
              <a:xfrm>
                <a:off x="2612" y="2423"/>
                <a:ext cx="0" cy="12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951" name="Rectangle 7"/>
              <p:cNvSpPr>
                <a:spLocks noChangeArrowheads="1"/>
              </p:cNvSpPr>
              <p:nvPr/>
            </p:nvSpPr>
            <p:spPr bwMode="auto">
              <a:xfrm>
                <a:off x="4517" y="3541"/>
                <a:ext cx="195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en-US" b="1" dirty="0"/>
                  <a:t>X</a:t>
                </a:r>
              </a:p>
            </p:txBody>
          </p:sp>
          <p:sp>
            <p:nvSpPr>
              <p:cNvPr id="82952" name="Rectangle 8"/>
              <p:cNvSpPr>
                <a:spLocks noChangeArrowheads="1"/>
              </p:cNvSpPr>
              <p:nvPr/>
            </p:nvSpPr>
            <p:spPr bwMode="auto">
              <a:xfrm>
                <a:off x="2496" y="3609"/>
                <a:ext cx="302" cy="3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 altLang="en-US" sz="2800" b="1" dirty="0"/>
                  <a:t>μ</a:t>
                </a:r>
              </a:p>
            </p:txBody>
          </p:sp>
          <p:sp>
            <p:nvSpPr>
              <p:cNvPr id="82954" name="Text Box 10"/>
              <p:cNvSpPr txBox="1">
                <a:spLocks noChangeArrowheads="1"/>
              </p:cNvSpPr>
              <p:nvPr/>
            </p:nvSpPr>
            <p:spPr bwMode="auto">
              <a:xfrm>
                <a:off x="2642" y="2880"/>
                <a:ext cx="432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0.5</a:t>
                </a:r>
              </a:p>
            </p:txBody>
          </p:sp>
          <p:sp>
            <p:nvSpPr>
              <p:cNvPr id="82955" name="Text Box 11"/>
              <p:cNvSpPr txBox="1">
                <a:spLocks noChangeArrowheads="1"/>
              </p:cNvSpPr>
              <p:nvPr/>
            </p:nvSpPr>
            <p:spPr bwMode="auto">
              <a:xfrm>
                <a:off x="2280" y="2880"/>
                <a:ext cx="432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0.5</a:t>
                </a:r>
              </a:p>
            </p:txBody>
          </p:sp>
          <p:sp>
            <p:nvSpPr>
              <p:cNvPr id="82960" name="Line 16"/>
              <p:cNvSpPr>
                <a:spLocks noChangeShapeType="1"/>
              </p:cNvSpPr>
              <p:nvPr/>
            </p:nvSpPr>
            <p:spPr bwMode="auto">
              <a:xfrm flipH="1">
                <a:off x="2760" y="2603"/>
                <a:ext cx="269" cy="28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961" name="Line 17"/>
              <p:cNvSpPr>
                <a:spLocks noChangeShapeType="1"/>
              </p:cNvSpPr>
              <p:nvPr/>
            </p:nvSpPr>
            <p:spPr bwMode="auto">
              <a:xfrm>
                <a:off x="2081" y="2603"/>
                <a:ext cx="350" cy="27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F771251D-F9F8-4E93-B555-8ACFB0897075}"/>
                </a:ext>
              </a:extLst>
            </p:cNvPr>
            <p:cNvSpPr txBox="1"/>
            <p:nvPr/>
          </p:nvSpPr>
          <p:spPr>
            <a:xfrm>
              <a:off x="2123416" y="3657665"/>
              <a:ext cx="2275680" cy="46166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P(-∞&lt;X&lt;</a:t>
              </a:r>
              <a:r>
                <a:rPr lang="el-GR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μ)=0.5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B180809-9A80-447B-AEE5-C837E1CE81C7}"/>
                </a:ext>
              </a:extLst>
            </p:cNvPr>
            <p:cNvSpPr txBox="1"/>
            <p:nvPr/>
          </p:nvSpPr>
          <p:spPr>
            <a:xfrm>
              <a:off x="6644794" y="3659284"/>
              <a:ext cx="2275680" cy="46166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P(</a:t>
              </a:r>
              <a:r>
                <a:rPr lang="el-GR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&lt;X&lt; ∞</a:t>
              </a:r>
              <a:r>
                <a:rPr lang="el-GR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)=0.5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9130E4C4-E9EE-4C93-AF17-53EA5190404C}"/>
              </a:ext>
            </a:extLst>
          </p:cNvPr>
          <p:cNvSpPr txBox="1"/>
          <p:nvPr/>
        </p:nvSpPr>
        <p:spPr>
          <a:xfrm>
            <a:off x="4153974" y="6205185"/>
            <a:ext cx="2438401" cy="461665"/>
          </a:xfrm>
          <a:prstGeom prst="rect">
            <a:avLst/>
          </a:prstGeom>
          <a:gradFill>
            <a:gsLst>
              <a:gs pos="0">
                <a:srgbClr val="FF0000"/>
              </a:gs>
              <a:gs pos="74000">
                <a:srgbClr val="FF0000"/>
              </a:gs>
              <a:gs pos="83000">
                <a:srgbClr val="FF0000"/>
              </a:gs>
              <a:gs pos="100000">
                <a:srgbClr val="FF0000"/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P(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-∞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&lt;X&lt; ∞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)=1.0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2540000" y="233869"/>
            <a:ext cx="7112000" cy="505908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Ο Τυποποιημένος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Κανονικός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Πίνακας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438150" y="1371601"/>
            <a:ext cx="11487150" cy="2181225"/>
          </a:xfrm>
        </p:spPr>
        <p:txBody>
          <a:bodyPr/>
          <a:lstStyle/>
          <a:p>
            <a:pPr marL="0" indent="0" defTabSz="914400">
              <a:buNone/>
            </a:pPr>
            <a:r>
              <a:rPr lang="el-GR" altLang="en-US" b="1" dirty="0"/>
              <a:t>Ο Αθροιστικός</a:t>
            </a:r>
            <a:r>
              <a:rPr lang="en-US" altLang="en-US" b="1" dirty="0"/>
              <a:t> </a:t>
            </a:r>
            <a:r>
              <a:rPr lang="el-GR" altLang="en-US" b="1" dirty="0"/>
              <a:t>Τυποποιημένος</a:t>
            </a:r>
            <a:r>
              <a:rPr lang="en-US" altLang="en-US" b="1" dirty="0"/>
              <a:t> </a:t>
            </a:r>
            <a:r>
              <a:rPr lang="el-GR" altLang="en-US" b="1" dirty="0"/>
              <a:t>Κανονικός</a:t>
            </a:r>
            <a:r>
              <a:rPr lang="en-US" altLang="en-US" b="1" dirty="0"/>
              <a:t> </a:t>
            </a:r>
            <a:r>
              <a:rPr lang="el-GR" altLang="en-US" b="1" dirty="0"/>
              <a:t>Πίνακας δίνει την πιθανότητα</a:t>
            </a:r>
            <a:r>
              <a:rPr lang="en-US" altLang="en-US" b="1" dirty="0"/>
              <a:t> </a:t>
            </a:r>
            <a:r>
              <a:rPr lang="el-GR" altLang="en-US" b="1" dirty="0"/>
              <a:t>μικρότερη από</a:t>
            </a:r>
            <a:r>
              <a:rPr lang="en-US" altLang="en-US" b="1" dirty="0"/>
              <a:t> </a:t>
            </a:r>
            <a:r>
              <a:rPr lang="el-GR" altLang="en-US" b="1" dirty="0"/>
              <a:t>μια</a:t>
            </a:r>
            <a:r>
              <a:rPr lang="en-US" altLang="en-US" b="1" dirty="0"/>
              <a:t> </a:t>
            </a:r>
            <a:r>
              <a:rPr lang="el-GR" altLang="en-US" b="1" dirty="0"/>
              <a:t>επιθυμητή</a:t>
            </a:r>
            <a:r>
              <a:rPr lang="en-US" altLang="en-US" b="1" dirty="0"/>
              <a:t> </a:t>
            </a:r>
            <a:r>
              <a:rPr lang="el-GR" altLang="en-US" b="1" dirty="0"/>
              <a:t>τιμή</a:t>
            </a:r>
            <a:r>
              <a:rPr lang="en-US" altLang="en-US" b="1" dirty="0"/>
              <a:t> </a:t>
            </a:r>
            <a:r>
              <a:rPr lang="el-GR" altLang="en-US" b="1" dirty="0"/>
              <a:t>του</a:t>
            </a:r>
            <a:r>
              <a:rPr lang="en-US" altLang="en-US" b="1" dirty="0"/>
              <a:t> Z (</a:t>
            </a:r>
            <a:r>
              <a:rPr lang="el-GR" altLang="en-US" b="1" dirty="0"/>
              <a:t>δηλ</a:t>
            </a:r>
            <a:r>
              <a:rPr lang="en-US" altLang="en-US" b="1" dirty="0"/>
              <a:t>., </a:t>
            </a:r>
            <a:r>
              <a:rPr lang="el-GR" altLang="en-US" b="1" dirty="0"/>
              <a:t>από</a:t>
            </a:r>
            <a:r>
              <a:rPr lang="en-US" altLang="en-US" b="1" dirty="0"/>
              <a:t> </a:t>
            </a:r>
            <a:r>
              <a:rPr lang="el-GR" altLang="en-US" b="1" dirty="0"/>
              <a:t>το αρνητικό άπειρο</a:t>
            </a:r>
            <a:r>
              <a:rPr lang="en-US" altLang="en-US" b="1" dirty="0"/>
              <a:t> </a:t>
            </a:r>
            <a:r>
              <a:rPr lang="el-GR" altLang="en-US" b="1" dirty="0"/>
              <a:t>στο</a:t>
            </a:r>
            <a:r>
              <a:rPr lang="en-US" altLang="en-US" b="1" dirty="0"/>
              <a:t> Z)</a:t>
            </a:r>
          </a:p>
        </p:txBody>
      </p:sp>
      <p:sp>
        <p:nvSpPr>
          <p:cNvPr id="83977" name="Line 9"/>
          <p:cNvSpPr>
            <a:spLocks noChangeShapeType="1"/>
          </p:cNvSpPr>
          <p:nvPr/>
        </p:nvSpPr>
        <p:spPr bwMode="auto">
          <a:xfrm>
            <a:off x="8864600" y="52689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8" name="Rectangle 20"/>
          <p:cNvSpPr>
            <a:spLocks noChangeArrowheads="1"/>
          </p:cNvSpPr>
          <p:nvPr/>
        </p:nvSpPr>
        <p:spPr bwMode="auto">
          <a:xfrm>
            <a:off x="3721100" y="2241191"/>
            <a:ext cx="4432301" cy="523220"/>
          </a:xfrm>
          <a:prstGeom prst="rect">
            <a:avLst/>
          </a:prstGeom>
          <a:solidFill>
            <a:srgbClr val="FDE0B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Symbol" pitchFamily="18" charset="2"/>
              <a:buNone/>
            </a:pPr>
            <a:r>
              <a:rPr lang="el-GR" altLang="en-US" sz="2800" dirty="0">
                <a:solidFill>
                  <a:schemeClr val="folHlink"/>
                </a:solidFill>
              </a:rPr>
              <a:t>Έστω</a:t>
            </a:r>
            <a:r>
              <a:rPr lang="en-US" altLang="en-US" sz="2800" dirty="0">
                <a:solidFill>
                  <a:schemeClr val="folHlink"/>
                </a:solidFill>
              </a:rPr>
              <a:t>:</a:t>
            </a:r>
            <a:r>
              <a:rPr lang="en-US" altLang="en-US" sz="2800" dirty="0"/>
              <a:t> </a:t>
            </a:r>
            <a:r>
              <a:rPr lang="el-GR" altLang="en-US" sz="2800" dirty="0"/>
              <a:t> </a:t>
            </a:r>
            <a:r>
              <a:rPr lang="en-US" altLang="en-US" sz="2800" dirty="0"/>
              <a:t>P(Z &lt; 2,00) = 0,9772</a:t>
            </a:r>
          </a:p>
        </p:txBody>
      </p:sp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7E7479E8-2AA7-4ADB-AC9F-AF67CC9434B8}"/>
              </a:ext>
            </a:extLst>
          </p:cNvPr>
          <p:cNvGrpSpPr/>
          <p:nvPr/>
        </p:nvGrpSpPr>
        <p:grpSpPr>
          <a:xfrm>
            <a:off x="2730500" y="3400804"/>
            <a:ext cx="6709174" cy="2733294"/>
            <a:chOff x="3838575" y="3574938"/>
            <a:chExt cx="4000501" cy="1642072"/>
          </a:xfrm>
        </p:grpSpPr>
        <p:sp>
          <p:nvSpPr>
            <p:cNvPr id="25" name="Line 15">
              <a:extLst>
                <a:ext uri="{FF2B5EF4-FFF2-40B4-BE49-F238E27FC236}">
                  <a16:creationId xmlns:a16="http://schemas.microsoft.com/office/drawing/2014/main" id="{02589519-2844-407E-ABF3-808DDE4A5E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01597" y="4773100"/>
              <a:ext cx="158752" cy="31765"/>
            </a:xfrm>
            <a:prstGeom prst="line">
              <a:avLst/>
            </a:prstGeom>
            <a:noFill/>
            <a:ln w="152400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5">
              <a:extLst>
                <a:ext uri="{FF2B5EF4-FFF2-40B4-BE49-F238E27FC236}">
                  <a16:creationId xmlns:a16="http://schemas.microsoft.com/office/drawing/2014/main" id="{E205A438-E551-46A1-8D48-E2FA7C3059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4457" y="4623274"/>
              <a:ext cx="210798" cy="0"/>
            </a:xfrm>
            <a:prstGeom prst="line">
              <a:avLst/>
            </a:prstGeom>
            <a:noFill/>
            <a:ln w="152400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8" name="Ομάδα 7">
              <a:extLst>
                <a:ext uri="{FF2B5EF4-FFF2-40B4-BE49-F238E27FC236}">
                  <a16:creationId xmlns:a16="http://schemas.microsoft.com/office/drawing/2014/main" id="{186BA8EC-B109-4011-B8F5-58C310E366BD}"/>
                </a:ext>
              </a:extLst>
            </p:cNvPr>
            <p:cNvGrpSpPr/>
            <p:nvPr/>
          </p:nvGrpSpPr>
          <p:grpSpPr>
            <a:xfrm>
              <a:off x="3838575" y="3574938"/>
              <a:ext cx="4000501" cy="1642072"/>
              <a:chOff x="3838575" y="3574938"/>
              <a:chExt cx="4000501" cy="1642072"/>
            </a:xfrm>
          </p:grpSpPr>
          <p:sp>
            <p:nvSpPr>
              <p:cNvPr id="28" name="Line 15">
                <a:extLst>
                  <a:ext uri="{FF2B5EF4-FFF2-40B4-BE49-F238E27FC236}">
                    <a16:creationId xmlns:a16="http://schemas.microsoft.com/office/drawing/2014/main" id="{D1E929C2-989C-4950-98AB-C332A05FDE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34457" y="4755280"/>
                <a:ext cx="210798" cy="4540"/>
              </a:xfrm>
              <a:prstGeom prst="line">
                <a:avLst/>
              </a:prstGeom>
              <a:noFill/>
              <a:ln w="152400">
                <a:solidFill>
                  <a:srgbClr val="FFC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" name="Ομάδα 6">
                <a:extLst>
                  <a:ext uri="{FF2B5EF4-FFF2-40B4-BE49-F238E27FC236}">
                    <a16:creationId xmlns:a16="http://schemas.microsoft.com/office/drawing/2014/main" id="{52807EB2-CE49-42AC-960E-28E7EAC106D9}"/>
                  </a:ext>
                </a:extLst>
              </p:cNvPr>
              <p:cNvGrpSpPr/>
              <p:nvPr/>
            </p:nvGrpSpPr>
            <p:grpSpPr>
              <a:xfrm>
                <a:off x="3838575" y="3574938"/>
                <a:ext cx="4000501" cy="1642072"/>
                <a:chOff x="4352925" y="4493672"/>
                <a:chExt cx="4000501" cy="1642072"/>
              </a:xfrm>
            </p:grpSpPr>
            <p:sp>
              <p:nvSpPr>
                <p:cNvPr id="83972" name="Rectangle 4"/>
                <p:cNvSpPr>
                  <a:spLocks noChangeArrowheads="1"/>
                </p:cNvSpPr>
                <p:nvPr/>
              </p:nvSpPr>
              <p:spPr bwMode="auto">
                <a:xfrm>
                  <a:off x="6029324" y="4591104"/>
                  <a:ext cx="76200" cy="1219200"/>
                </a:xfrm>
                <a:prstGeom prst="rect">
                  <a:avLst/>
                </a:prstGeom>
                <a:solidFill>
                  <a:srgbClr val="FFC000"/>
                </a:solidFill>
                <a:ln w="19050" algn="ctr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1" hangingPunct="1">
                    <a:spcBef>
                      <a:spcPct val="50000"/>
                    </a:spcBef>
                  </a:pPr>
                  <a:endParaRPr lang="en-US" altLang="en-US"/>
                </a:p>
              </p:txBody>
            </p:sp>
            <p:grpSp>
              <p:nvGrpSpPr>
                <p:cNvPr id="6" name="Ομάδα 5">
                  <a:extLst>
                    <a:ext uri="{FF2B5EF4-FFF2-40B4-BE49-F238E27FC236}">
                      <a16:creationId xmlns:a16="http://schemas.microsoft.com/office/drawing/2014/main" id="{90F92A7D-087C-47F0-86B8-B9FF8082F78A}"/>
                    </a:ext>
                  </a:extLst>
                </p:cNvPr>
                <p:cNvGrpSpPr/>
                <p:nvPr/>
              </p:nvGrpSpPr>
              <p:grpSpPr>
                <a:xfrm>
                  <a:off x="4352925" y="4493672"/>
                  <a:ext cx="4000501" cy="1642072"/>
                  <a:chOff x="5638800" y="4153946"/>
                  <a:chExt cx="4000501" cy="1642072"/>
                </a:xfrm>
              </p:grpSpPr>
              <p:grpSp>
                <p:nvGrpSpPr>
                  <p:cNvPr id="5" name="Ομάδα 4">
                    <a:extLst>
                      <a:ext uri="{FF2B5EF4-FFF2-40B4-BE49-F238E27FC236}">
                        <a16:creationId xmlns:a16="http://schemas.microsoft.com/office/drawing/2014/main" id="{00A30043-A1ED-445A-9618-27B22043736E}"/>
                      </a:ext>
                    </a:extLst>
                  </p:cNvPr>
                  <p:cNvGrpSpPr/>
                  <p:nvPr/>
                </p:nvGrpSpPr>
                <p:grpSpPr>
                  <a:xfrm>
                    <a:off x="5638800" y="4153946"/>
                    <a:ext cx="4000501" cy="1642072"/>
                    <a:chOff x="5638800" y="4134896"/>
                    <a:chExt cx="4000501" cy="1642072"/>
                  </a:xfrm>
                </p:grpSpPr>
                <p:grpSp>
                  <p:nvGrpSpPr>
                    <p:cNvPr id="4" name="Ομάδα 3">
                      <a:extLst>
                        <a:ext uri="{FF2B5EF4-FFF2-40B4-BE49-F238E27FC236}">
                          <a16:creationId xmlns:a16="http://schemas.microsoft.com/office/drawing/2014/main" id="{CDDC0B1E-100D-4A1C-84D9-473E27B00FA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943262" y="4194174"/>
                      <a:ext cx="2190126" cy="1231900"/>
                      <a:chOff x="5943601" y="4184650"/>
                      <a:chExt cx="2190126" cy="1231900"/>
                    </a:xfrm>
                  </p:grpSpPr>
                  <p:sp>
                    <p:nvSpPr>
                      <p:cNvPr id="83973" name="Freeform 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7320927" y="4202112"/>
                        <a:ext cx="812800" cy="1214438"/>
                      </a:xfrm>
                      <a:custGeom>
                        <a:avLst/>
                        <a:gdLst>
                          <a:gd name="T0" fmla="*/ 2147483646 w 512"/>
                          <a:gd name="T1" fmla="*/ 2147483646 h 765"/>
                          <a:gd name="T2" fmla="*/ 2147483646 w 512"/>
                          <a:gd name="T3" fmla="*/ 2147483646 h 765"/>
                          <a:gd name="T4" fmla="*/ 2147483646 w 512"/>
                          <a:gd name="T5" fmla="*/ 2147483646 h 765"/>
                          <a:gd name="T6" fmla="*/ 2147483646 w 512"/>
                          <a:gd name="T7" fmla="*/ 2147483646 h 765"/>
                          <a:gd name="T8" fmla="*/ 2147483646 w 512"/>
                          <a:gd name="T9" fmla="*/ 2147483646 h 765"/>
                          <a:gd name="T10" fmla="*/ 2147483646 w 512"/>
                          <a:gd name="T11" fmla="*/ 2147483646 h 765"/>
                          <a:gd name="T12" fmla="*/ 2147483646 w 512"/>
                          <a:gd name="T13" fmla="*/ 2147483646 h 765"/>
                          <a:gd name="T14" fmla="*/ 2147483646 w 512"/>
                          <a:gd name="T15" fmla="*/ 2147483646 h 765"/>
                          <a:gd name="T16" fmla="*/ 2147483646 w 512"/>
                          <a:gd name="T17" fmla="*/ 2147483646 h 765"/>
                          <a:gd name="T18" fmla="*/ 2147483646 w 512"/>
                          <a:gd name="T19" fmla="*/ 2147483646 h 765"/>
                          <a:gd name="T20" fmla="*/ 2147483646 w 512"/>
                          <a:gd name="T21" fmla="*/ 2147483646 h 765"/>
                          <a:gd name="T22" fmla="*/ 2147483646 w 512"/>
                          <a:gd name="T23" fmla="*/ 2147483646 h 765"/>
                          <a:gd name="T24" fmla="*/ 2147483646 w 512"/>
                          <a:gd name="T25" fmla="*/ 2147483646 h 765"/>
                          <a:gd name="T26" fmla="*/ 2147483646 w 512"/>
                          <a:gd name="T27" fmla="*/ 2147483646 h 765"/>
                          <a:gd name="T28" fmla="*/ 2147483646 w 512"/>
                          <a:gd name="T29" fmla="*/ 2147483646 h 765"/>
                          <a:gd name="T30" fmla="*/ 2147483646 w 512"/>
                          <a:gd name="T31" fmla="*/ 2147483646 h 765"/>
                          <a:gd name="T32" fmla="*/ 2147483646 w 512"/>
                          <a:gd name="T33" fmla="*/ 2147483646 h 765"/>
                          <a:gd name="T34" fmla="*/ 2147483646 w 512"/>
                          <a:gd name="T35" fmla="*/ 2147483646 h 765"/>
                          <a:gd name="T36" fmla="*/ 2147483646 w 512"/>
                          <a:gd name="T37" fmla="*/ 2147483646 h 765"/>
                          <a:gd name="T38" fmla="*/ 2147483646 w 512"/>
                          <a:gd name="T39" fmla="*/ 2147483646 h 765"/>
                          <a:gd name="T40" fmla="*/ 2147483646 w 512"/>
                          <a:gd name="T41" fmla="*/ 2147483646 h 765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w 512"/>
                          <a:gd name="T64" fmla="*/ 0 h 765"/>
                          <a:gd name="T65" fmla="*/ 512 w 512"/>
                          <a:gd name="T66" fmla="*/ 765 h 765"/>
                        </a:gdLst>
                        <a:ahLst/>
                        <a:cxnLst>
                          <a:cxn ang="T42">
                            <a:pos x="T0" y="T1"/>
                          </a:cxn>
                          <a:cxn ang="T43">
                            <a:pos x="T2" y="T3"/>
                          </a:cxn>
                          <a:cxn ang="T44">
                            <a:pos x="T4" y="T5"/>
                          </a:cxn>
                          <a:cxn ang="T45">
                            <a:pos x="T6" y="T7"/>
                          </a:cxn>
                          <a:cxn ang="T46">
                            <a:pos x="T8" y="T9"/>
                          </a:cxn>
                          <a:cxn ang="T47">
                            <a:pos x="T10" y="T11"/>
                          </a:cxn>
                          <a:cxn ang="T48">
                            <a:pos x="T12" y="T13"/>
                          </a:cxn>
                          <a:cxn ang="T49">
                            <a:pos x="T14" y="T15"/>
                          </a:cxn>
                          <a:cxn ang="T50">
                            <a:pos x="T16" y="T17"/>
                          </a:cxn>
                          <a:cxn ang="T51">
                            <a:pos x="T18" y="T19"/>
                          </a:cxn>
                          <a:cxn ang="T52">
                            <a:pos x="T20" y="T21"/>
                          </a:cxn>
                          <a:cxn ang="T53">
                            <a:pos x="T22" y="T23"/>
                          </a:cxn>
                          <a:cxn ang="T54">
                            <a:pos x="T24" y="T25"/>
                          </a:cxn>
                          <a:cxn ang="T55">
                            <a:pos x="T26" y="T27"/>
                          </a:cxn>
                          <a:cxn ang="T56">
                            <a:pos x="T28" y="T29"/>
                          </a:cxn>
                          <a:cxn ang="T57">
                            <a:pos x="T30" y="T31"/>
                          </a:cxn>
                          <a:cxn ang="T58">
                            <a:pos x="T32" y="T33"/>
                          </a:cxn>
                          <a:cxn ang="T59">
                            <a:pos x="T34" y="T35"/>
                          </a:cxn>
                          <a:cxn ang="T60">
                            <a:pos x="T36" y="T37"/>
                          </a:cxn>
                          <a:cxn ang="T61">
                            <a:pos x="T38" y="T39"/>
                          </a:cxn>
                          <a:cxn ang="T62">
                            <a:pos x="T40" y="T41"/>
                          </a:cxn>
                        </a:cxnLst>
                        <a:rect l="T63" t="T64" r="T65" b="T66"/>
                        <a:pathLst>
                          <a:path w="512" h="765">
                            <a:moveTo>
                              <a:pt x="23" y="19"/>
                            </a:moveTo>
                            <a:cubicBezTo>
                              <a:pt x="20" y="2"/>
                              <a:pt x="14" y="16"/>
                              <a:pt x="17" y="17"/>
                            </a:cubicBezTo>
                            <a:cubicBezTo>
                              <a:pt x="20" y="18"/>
                              <a:pt x="35" y="25"/>
                              <a:pt x="43" y="27"/>
                            </a:cubicBezTo>
                            <a:cubicBezTo>
                              <a:pt x="61" y="29"/>
                              <a:pt x="48" y="21"/>
                              <a:pt x="65" y="27"/>
                            </a:cubicBezTo>
                            <a:cubicBezTo>
                              <a:pt x="80" y="32"/>
                              <a:pt x="83" y="33"/>
                              <a:pt x="95" y="43"/>
                            </a:cubicBezTo>
                            <a:cubicBezTo>
                              <a:pt x="123" y="64"/>
                              <a:pt x="138" y="88"/>
                              <a:pt x="167" y="106"/>
                            </a:cubicBezTo>
                            <a:cubicBezTo>
                              <a:pt x="180" y="144"/>
                              <a:pt x="215" y="179"/>
                              <a:pt x="245" y="208"/>
                            </a:cubicBezTo>
                            <a:cubicBezTo>
                              <a:pt x="259" y="248"/>
                              <a:pt x="272" y="246"/>
                              <a:pt x="296" y="280"/>
                            </a:cubicBezTo>
                            <a:cubicBezTo>
                              <a:pt x="304" y="292"/>
                              <a:pt x="315" y="306"/>
                              <a:pt x="327" y="313"/>
                            </a:cubicBezTo>
                            <a:cubicBezTo>
                              <a:pt x="333" y="317"/>
                              <a:pt x="339" y="340"/>
                              <a:pt x="339" y="340"/>
                            </a:cubicBezTo>
                            <a:cubicBezTo>
                              <a:pt x="348" y="366"/>
                              <a:pt x="360" y="368"/>
                              <a:pt x="374" y="391"/>
                            </a:cubicBezTo>
                            <a:cubicBezTo>
                              <a:pt x="386" y="409"/>
                              <a:pt x="416" y="440"/>
                              <a:pt x="431" y="458"/>
                            </a:cubicBezTo>
                            <a:cubicBezTo>
                              <a:pt x="450" y="482"/>
                              <a:pt x="447" y="510"/>
                              <a:pt x="471" y="526"/>
                            </a:cubicBezTo>
                            <a:cubicBezTo>
                              <a:pt x="480" y="553"/>
                              <a:pt x="494" y="532"/>
                              <a:pt x="494" y="571"/>
                            </a:cubicBezTo>
                            <a:cubicBezTo>
                              <a:pt x="494" y="765"/>
                              <a:pt x="512" y="743"/>
                              <a:pt x="326" y="750"/>
                            </a:cubicBezTo>
                            <a:cubicBezTo>
                              <a:pt x="308" y="752"/>
                              <a:pt x="290" y="757"/>
                              <a:pt x="272" y="756"/>
                            </a:cubicBezTo>
                            <a:cubicBezTo>
                              <a:pt x="220" y="755"/>
                              <a:pt x="116" y="745"/>
                              <a:pt x="116" y="745"/>
                            </a:cubicBezTo>
                            <a:cubicBezTo>
                              <a:pt x="75" y="731"/>
                              <a:pt x="60" y="731"/>
                              <a:pt x="19" y="745"/>
                            </a:cubicBezTo>
                            <a:cubicBezTo>
                              <a:pt x="0" y="646"/>
                              <a:pt x="28" y="594"/>
                              <a:pt x="49" y="513"/>
                            </a:cubicBezTo>
                            <a:cubicBezTo>
                              <a:pt x="13" y="288"/>
                              <a:pt x="9" y="166"/>
                              <a:pt x="5" y="23"/>
                            </a:cubicBezTo>
                            <a:cubicBezTo>
                              <a:pt x="4" y="0"/>
                              <a:pt x="44" y="19"/>
                              <a:pt x="23" y="19"/>
                            </a:cubicBezTo>
                            <a:close/>
                          </a:path>
                        </a:pathLst>
                      </a:custGeom>
                      <a:solidFill>
                        <a:srgbClr val="FFC000"/>
                      </a:solidFill>
                      <a:ln w="12700" cap="flat" cmpd="sng">
                        <a:solidFill>
                          <a:srgbClr val="FFC000"/>
                        </a:solidFill>
                        <a:prstDash val="solid"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3976" name="Freeform 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943601" y="4184650"/>
                        <a:ext cx="1400175" cy="1149350"/>
                      </a:xfrm>
                      <a:custGeom>
                        <a:avLst/>
                        <a:gdLst>
                          <a:gd name="T0" fmla="*/ 0 w 882"/>
                          <a:gd name="T1" fmla="*/ 2147483646 h 724"/>
                          <a:gd name="T2" fmla="*/ 2147483646 w 882"/>
                          <a:gd name="T3" fmla="*/ 2147483646 h 724"/>
                          <a:gd name="T4" fmla="*/ 2147483646 w 882"/>
                          <a:gd name="T5" fmla="*/ 2147483646 h 724"/>
                          <a:gd name="T6" fmla="*/ 2147483646 w 882"/>
                          <a:gd name="T7" fmla="*/ 2147483646 h 724"/>
                          <a:gd name="T8" fmla="*/ 2147483646 w 882"/>
                          <a:gd name="T9" fmla="*/ 2147483646 h 724"/>
                          <a:gd name="T10" fmla="*/ 2147483646 w 882"/>
                          <a:gd name="T11" fmla="*/ 2147483646 h 724"/>
                          <a:gd name="T12" fmla="*/ 2147483646 w 882"/>
                          <a:gd name="T13" fmla="*/ 2147483646 h 724"/>
                          <a:gd name="T14" fmla="*/ 2147483646 w 882"/>
                          <a:gd name="T15" fmla="*/ 2147483646 h 724"/>
                          <a:gd name="T16" fmla="*/ 2147483646 w 882"/>
                          <a:gd name="T17" fmla="*/ 2147483646 h 724"/>
                          <a:gd name="T18" fmla="*/ 2147483646 w 882"/>
                          <a:gd name="T19" fmla="*/ 2147483646 h 724"/>
                          <a:gd name="T20" fmla="*/ 2147483646 w 882"/>
                          <a:gd name="T21" fmla="*/ 2147483646 h 724"/>
                          <a:gd name="T22" fmla="*/ 2147483646 w 882"/>
                          <a:gd name="T23" fmla="*/ 2147483646 h 724"/>
                          <a:gd name="T24" fmla="*/ 2147483646 w 882"/>
                          <a:gd name="T25" fmla="*/ 2147483646 h 724"/>
                          <a:gd name="T26" fmla="*/ 2147483646 w 882"/>
                          <a:gd name="T27" fmla="*/ 2147483646 h 724"/>
                          <a:gd name="T28" fmla="*/ 2147483646 w 882"/>
                          <a:gd name="T29" fmla="*/ 2147483646 h 724"/>
                          <a:gd name="T30" fmla="*/ 2147483646 w 882"/>
                          <a:gd name="T31" fmla="*/ 0 h 724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w 882"/>
                          <a:gd name="T49" fmla="*/ 0 h 724"/>
                          <a:gd name="T50" fmla="*/ 882 w 882"/>
                          <a:gd name="T51" fmla="*/ 724 h 724"/>
                        </a:gdLst>
                        <a:ahLst/>
                        <a:cxnLst>
                          <a:cxn ang="T32">
                            <a:pos x="T0" y="T1"/>
                          </a:cxn>
                          <a:cxn ang="T33">
                            <a:pos x="T2" y="T3"/>
                          </a:cxn>
                          <a:cxn ang="T34">
                            <a:pos x="T4" y="T5"/>
                          </a:cxn>
                          <a:cxn ang="T35">
                            <a:pos x="T6" y="T7"/>
                          </a:cxn>
                          <a:cxn ang="T36">
                            <a:pos x="T8" y="T9"/>
                          </a:cxn>
                          <a:cxn ang="T37">
                            <a:pos x="T10" y="T11"/>
                          </a:cxn>
                          <a:cxn ang="T38">
                            <a:pos x="T12" y="T13"/>
                          </a:cxn>
                          <a:cxn ang="T39">
                            <a:pos x="T14" y="T15"/>
                          </a:cxn>
                          <a:cxn ang="T40">
                            <a:pos x="T16" y="T17"/>
                          </a:cxn>
                          <a:cxn ang="T41">
                            <a:pos x="T18" y="T19"/>
                          </a:cxn>
                          <a:cxn ang="T42">
                            <a:pos x="T20" y="T21"/>
                          </a:cxn>
                          <a:cxn ang="T43">
                            <a:pos x="T22" y="T23"/>
                          </a:cxn>
                          <a:cxn ang="T44">
                            <a:pos x="T24" y="T25"/>
                          </a:cxn>
                          <a:cxn ang="T45">
                            <a:pos x="T26" y="T27"/>
                          </a:cxn>
                          <a:cxn ang="T46">
                            <a:pos x="T28" y="T29"/>
                          </a:cxn>
                          <a:cxn ang="T47">
                            <a:pos x="T30" y="T31"/>
                          </a:cxn>
                        </a:cxnLst>
                        <a:rect l="T48" t="T49" r="T50" b="T51"/>
                        <a:pathLst>
                          <a:path w="882" h="724">
                            <a:moveTo>
                              <a:pt x="0" y="724"/>
                            </a:moveTo>
                            <a:lnTo>
                              <a:pt x="95" y="716"/>
                            </a:lnTo>
                            <a:lnTo>
                              <a:pt x="142" y="708"/>
                            </a:lnTo>
                            <a:lnTo>
                              <a:pt x="189" y="695"/>
                            </a:lnTo>
                            <a:lnTo>
                              <a:pt x="237" y="679"/>
                            </a:lnTo>
                            <a:lnTo>
                              <a:pt x="284" y="657"/>
                            </a:lnTo>
                            <a:lnTo>
                              <a:pt x="331" y="627"/>
                            </a:lnTo>
                            <a:lnTo>
                              <a:pt x="426" y="544"/>
                            </a:lnTo>
                            <a:lnTo>
                              <a:pt x="521" y="426"/>
                            </a:lnTo>
                            <a:lnTo>
                              <a:pt x="616" y="285"/>
                            </a:lnTo>
                            <a:lnTo>
                              <a:pt x="663" y="213"/>
                            </a:lnTo>
                            <a:lnTo>
                              <a:pt x="710" y="146"/>
                            </a:lnTo>
                            <a:lnTo>
                              <a:pt x="757" y="87"/>
                            </a:lnTo>
                            <a:lnTo>
                              <a:pt x="805" y="42"/>
                            </a:lnTo>
                            <a:lnTo>
                              <a:pt x="852" y="13"/>
                            </a:lnTo>
                            <a:lnTo>
                              <a:pt x="882" y="0"/>
                            </a:lnTo>
                          </a:path>
                        </a:pathLst>
                      </a:custGeom>
                      <a:noFill/>
                      <a:ln w="508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" name="Ομάδα 2">
                      <a:extLst>
                        <a:ext uri="{FF2B5EF4-FFF2-40B4-BE49-F238E27FC236}">
                          <a16:creationId xmlns:a16="http://schemas.microsoft.com/office/drawing/2014/main" id="{B0EE90A4-308F-4DFB-9F94-764644A54AD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638800" y="4134896"/>
                      <a:ext cx="4000501" cy="1642072"/>
                      <a:chOff x="5638800" y="4134896"/>
                      <a:chExt cx="4000501" cy="1642072"/>
                    </a:xfrm>
                  </p:grpSpPr>
                  <p:sp>
                    <p:nvSpPr>
                      <p:cNvPr id="83970" name="Freeform 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956299" y="4208407"/>
                        <a:ext cx="1387475" cy="1219200"/>
                      </a:xfrm>
                      <a:custGeom>
                        <a:avLst/>
                        <a:gdLst>
                          <a:gd name="T0" fmla="*/ 2147483646 w 874"/>
                          <a:gd name="T1" fmla="*/ 2147483646 h 768"/>
                          <a:gd name="T2" fmla="*/ 2147483646 w 874"/>
                          <a:gd name="T3" fmla="*/ 0 h 768"/>
                          <a:gd name="T4" fmla="*/ 2147483646 w 874"/>
                          <a:gd name="T5" fmla="*/ 2147483646 h 768"/>
                          <a:gd name="T6" fmla="*/ 2147483646 w 874"/>
                          <a:gd name="T7" fmla="*/ 2147483646 h 768"/>
                          <a:gd name="T8" fmla="*/ 2147483646 w 874"/>
                          <a:gd name="T9" fmla="*/ 2147483646 h 768"/>
                          <a:gd name="T10" fmla="*/ 2147483646 w 874"/>
                          <a:gd name="T11" fmla="*/ 2147483646 h 768"/>
                          <a:gd name="T12" fmla="*/ 2147483646 w 874"/>
                          <a:gd name="T13" fmla="*/ 2147483646 h 768"/>
                          <a:gd name="T14" fmla="*/ 2147483646 w 874"/>
                          <a:gd name="T15" fmla="*/ 2147483646 h 768"/>
                          <a:gd name="T16" fmla="*/ 2147483646 w 874"/>
                          <a:gd name="T17" fmla="*/ 2147483646 h 768"/>
                          <a:gd name="T18" fmla="*/ 2147483646 w 874"/>
                          <a:gd name="T19" fmla="*/ 2147483646 h 768"/>
                          <a:gd name="T20" fmla="*/ 2147483646 w 874"/>
                          <a:gd name="T21" fmla="*/ 2147483646 h 768"/>
                          <a:gd name="T22" fmla="*/ 0 w 874"/>
                          <a:gd name="T23" fmla="*/ 2147483646 h 768"/>
                          <a:gd name="T24" fmla="*/ 0 w 874"/>
                          <a:gd name="T25" fmla="*/ 2147483646 h 768"/>
                          <a:gd name="T26" fmla="*/ 2147483646 w 874"/>
                          <a:gd name="T27" fmla="*/ 2147483646 h 768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w 874"/>
                          <a:gd name="T43" fmla="*/ 0 h 768"/>
                          <a:gd name="T44" fmla="*/ 874 w 874"/>
                          <a:gd name="T45" fmla="*/ 768 h 768"/>
                        </a:gdLst>
                        <a:ahLst/>
                        <a:cxnLst>
                          <a:cxn ang="T28">
                            <a:pos x="T0" y="T1"/>
                          </a:cxn>
                          <a:cxn ang="T29">
                            <a:pos x="T2" y="T3"/>
                          </a:cxn>
                          <a:cxn ang="T30">
                            <a:pos x="T4" y="T5"/>
                          </a:cxn>
                          <a:cxn ang="T31">
                            <a:pos x="T6" y="T7"/>
                          </a:cxn>
                          <a:cxn ang="T32">
                            <a:pos x="T8" y="T9"/>
                          </a:cxn>
                          <a:cxn ang="T33">
                            <a:pos x="T10" y="T11"/>
                          </a:cxn>
                          <a:cxn ang="T34">
                            <a:pos x="T12" y="T13"/>
                          </a:cxn>
                          <a:cxn ang="T35">
                            <a:pos x="T14" y="T15"/>
                          </a:cxn>
                          <a:cxn ang="T36">
                            <a:pos x="T16" y="T17"/>
                          </a:cxn>
                          <a:cxn ang="T37">
                            <a:pos x="T18" y="T19"/>
                          </a:cxn>
                          <a:cxn ang="T38">
                            <a:pos x="T20" y="T21"/>
                          </a:cxn>
                          <a:cxn ang="T39">
                            <a:pos x="T22" y="T23"/>
                          </a:cxn>
                          <a:cxn ang="T40">
                            <a:pos x="T24" y="T25"/>
                          </a:cxn>
                          <a:cxn ang="T41">
                            <a:pos x="T26" y="T27"/>
                          </a:cxn>
                        </a:cxnLst>
                        <a:rect l="T42" t="T43" r="T44" b="T45"/>
                        <a:pathLst>
                          <a:path w="874" h="768">
                            <a:moveTo>
                              <a:pt x="874" y="768"/>
                            </a:moveTo>
                            <a:lnTo>
                              <a:pt x="874" y="0"/>
                            </a:lnTo>
                            <a:lnTo>
                              <a:pt x="787" y="54"/>
                            </a:lnTo>
                            <a:lnTo>
                              <a:pt x="712" y="126"/>
                            </a:lnTo>
                            <a:lnTo>
                              <a:pt x="644" y="234"/>
                            </a:lnTo>
                            <a:lnTo>
                              <a:pt x="570" y="346"/>
                            </a:lnTo>
                            <a:lnTo>
                              <a:pt x="522" y="428"/>
                            </a:lnTo>
                            <a:lnTo>
                              <a:pt x="456" y="504"/>
                            </a:lnTo>
                            <a:lnTo>
                              <a:pt x="394" y="576"/>
                            </a:lnTo>
                            <a:lnTo>
                              <a:pt x="270" y="656"/>
                            </a:lnTo>
                            <a:lnTo>
                              <a:pt x="166" y="702"/>
                            </a:lnTo>
                            <a:lnTo>
                              <a:pt x="0" y="726"/>
                            </a:lnTo>
                            <a:lnTo>
                              <a:pt x="0" y="768"/>
                            </a:lnTo>
                            <a:lnTo>
                              <a:pt x="874" y="768"/>
                            </a:lnTo>
                            <a:close/>
                          </a:path>
                        </a:pathLst>
                      </a:custGeom>
                      <a:solidFill>
                        <a:srgbClr val="FFC000"/>
                      </a:solidFill>
                      <a:ln w="12700" cap="flat" cmpd="sng">
                        <a:solidFill>
                          <a:srgbClr val="FFC000"/>
                        </a:solidFill>
                        <a:prstDash val="solid"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3978" name="Rectangle 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003051" y="5418381"/>
                        <a:ext cx="198691" cy="221252"/>
                      </a:xfrm>
                      <a:prstGeom prst="rect">
                        <a:avLst/>
                      </a:prstGeom>
                      <a:noFill/>
                      <a:ln w="12700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 lIns="90487" tIns="44450" rIns="90487" bIns="44450">
                        <a:spAutoFit/>
                      </a:bodyPr>
                      <a:lstStyle/>
                      <a:p>
                        <a:r>
                          <a:rPr lang="en-US" altLang="en-US" b="1" dirty="0"/>
                          <a:t>Z</a:t>
                        </a:r>
                      </a:p>
                    </p:txBody>
                  </p:sp>
                  <p:sp>
                    <p:nvSpPr>
                      <p:cNvPr id="83979" name="Rectangle 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162801" y="5410201"/>
                        <a:ext cx="479425" cy="366767"/>
                      </a:xfrm>
                      <a:prstGeom prst="rect">
                        <a:avLst/>
                      </a:prstGeom>
                      <a:noFill/>
                      <a:ln w="12700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lIns="90487" tIns="44450" rIns="90487" bIns="44450"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altLang="en-US" b="1"/>
                          <a:t>0</a:t>
                        </a:r>
                      </a:p>
                    </p:txBody>
                  </p:sp>
                  <p:sp>
                    <p:nvSpPr>
                      <p:cNvPr id="83980" name="Rectangle 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96200" y="5410201"/>
                        <a:ext cx="990600" cy="366767"/>
                      </a:xfrm>
                      <a:prstGeom prst="rect">
                        <a:avLst/>
                      </a:prstGeom>
                      <a:noFill/>
                      <a:ln w="12700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lIns="90487" tIns="44450" rIns="90487" bIns="44450"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altLang="en-US" b="1" dirty="0"/>
                          <a:t>2,00</a:t>
                        </a:r>
                      </a:p>
                    </p:txBody>
                  </p:sp>
                  <p:sp>
                    <p:nvSpPr>
                      <p:cNvPr id="83984" name="Text Box 1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96301" y="4134896"/>
                        <a:ext cx="1143000" cy="369332"/>
                      </a:xfrm>
                      <a:prstGeom prst="rect">
                        <a:avLst/>
                      </a:prstGeom>
                      <a:solidFill>
                        <a:schemeClr val="bg1">
                          <a:alpha val="0"/>
                        </a:schemeClr>
                      </a:solidFill>
                      <a:ln w="12700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altLang="en-US" b="1" dirty="0"/>
                          <a:t>0,9772</a:t>
                        </a:r>
                      </a:p>
                    </p:txBody>
                  </p:sp>
                  <p:sp>
                    <p:nvSpPr>
                      <p:cNvPr id="83985" name="Line 17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7924800" y="4312960"/>
                        <a:ext cx="609600" cy="38100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 type="triangl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3986" name="Freeform 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7341846" y="4178244"/>
                        <a:ext cx="1639889" cy="1225551"/>
                      </a:xfrm>
                      <a:custGeom>
                        <a:avLst/>
                        <a:gdLst>
                          <a:gd name="T0" fmla="*/ 2147483646 w 872"/>
                          <a:gd name="T1" fmla="*/ 2147483646 h 718"/>
                          <a:gd name="T2" fmla="*/ 2147483646 w 872"/>
                          <a:gd name="T3" fmla="*/ 2147483646 h 718"/>
                          <a:gd name="T4" fmla="*/ 2147483646 w 872"/>
                          <a:gd name="T5" fmla="*/ 2147483646 h 718"/>
                          <a:gd name="T6" fmla="*/ 2147483646 w 872"/>
                          <a:gd name="T7" fmla="*/ 2147483646 h 718"/>
                          <a:gd name="T8" fmla="*/ 2147483646 w 872"/>
                          <a:gd name="T9" fmla="*/ 2147483646 h 718"/>
                          <a:gd name="T10" fmla="*/ 2147483646 w 872"/>
                          <a:gd name="T11" fmla="*/ 2147483646 h 718"/>
                          <a:gd name="T12" fmla="*/ 2147483646 w 872"/>
                          <a:gd name="T13" fmla="*/ 2147483646 h 718"/>
                          <a:gd name="T14" fmla="*/ 2147483646 w 872"/>
                          <a:gd name="T15" fmla="*/ 2147483646 h 718"/>
                          <a:gd name="T16" fmla="*/ 2147483646 w 872"/>
                          <a:gd name="T17" fmla="*/ 2147483646 h 718"/>
                          <a:gd name="T18" fmla="*/ 2147483646 w 872"/>
                          <a:gd name="T19" fmla="*/ 2147483646 h 718"/>
                          <a:gd name="T20" fmla="*/ 2147483646 w 872"/>
                          <a:gd name="T21" fmla="*/ 2147483646 h 718"/>
                          <a:gd name="T22" fmla="*/ 2147483646 w 872"/>
                          <a:gd name="T23" fmla="*/ 2147483646 h 718"/>
                          <a:gd name="T24" fmla="*/ 2147483646 w 872"/>
                          <a:gd name="T25" fmla="*/ 2147483646 h 718"/>
                          <a:gd name="T26" fmla="*/ 2147483646 w 872"/>
                          <a:gd name="T27" fmla="*/ 2147483646 h 718"/>
                          <a:gd name="T28" fmla="*/ 2147483646 w 872"/>
                          <a:gd name="T29" fmla="*/ 2147483646 h 718"/>
                          <a:gd name="T30" fmla="*/ 0 w 872"/>
                          <a:gd name="T31" fmla="*/ 0 h 718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w 872"/>
                          <a:gd name="T49" fmla="*/ 0 h 718"/>
                          <a:gd name="T50" fmla="*/ 872 w 872"/>
                          <a:gd name="T51" fmla="*/ 718 h 718"/>
                        </a:gdLst>
                        <a:ahLst/>
                        <a:cxnLst>
                          <a:cxn ang="T32">
                            <a:pos x="T0" y="T1"/>
                          </a:cxn>
                          <a:cxn ang="T33">
                            <a:pos x="T2" y="T3"/>
                          </a:cxn>
                          <a:cxn ang="T34">
                            <a:pos x="T4" y="T5"/>
                          </a:cxn>
                          <a:cxn ang="T35">
                            <a:pos x="T6" y="T7"/>
                          </a:cxn>
                          <a:cxn ang="T36">
                            <a:pos x="T8" y="T9"/>
                          </a:cxn>
                          <a:cxn ang="T37">
                            <a:pos x="T10" y="T11"/>
                          </a:cxn>
                          <a:cxn ang="T38">
                            <a:pos x="T12" y="T13"/>
                          </a:cxn>
                          <a:cxn ang="T39">
                            <a:pos x="T14" y="T15"/>
                          </a:cxn>
                          <a:cxn ang="T40">
                            <a:pos x="T16" y="T17"/>
                          </a:cxn>
                          <a:cxn ang="T41">
                            <a:pos x="T18" y="T19"/>
                          </a:cxn>
                          <a:cxn ang="T42">
                            <a:pos x="T20" y="T21"/>
                          </a:cxn>
                          <a:cxn ang="T43">
                            <a:pos x="T22" y="T23"/>
                          </a:cxn>
                          <a:cxn ang="T44">
                            <a:pos x="T24" y="T25"/>
                          </a:cxn>
                          <a:cxn ang="T45">
                            <a:pos x="T26" y="T27"/>
                          </a:cxn>
                          <a:cxn ang="T46">
                            <a:pos x="T28" y="T29"/>
                          </a:cxn>
                          <a:cxn ang="T47">
                            <a:pos x="T30" y="T31"/>
                          </a:cxn>
                        </a:cxnLst>
                        <a:rect l="T48" t="T49" r="T50" b="T51"/>
                        <a:pathLst>
                          <a:path w="872" h="718">
                            <a:moveTo>
                              <a:pt x="872" y="718"/>
                            </a:moveTo>
                            <a:lnTo>
                              <a:pt x="777" y="710"/>
                            </a:lnTo>
                            <a:lnTo>
                              <a:pt x="730" y="702"/>
                            </a:lnTo>
                            <a:lnTo>
                              <a:pt x="683" y="689"/>
                            </a:lnTo>
                            <a:lnTo>
                              <a:pt x="635" y="673"/>
                            </a:lnTo>
                            <a:lnTo>
                              <a:pt x="587" y="651"/>
                            </a:lnTo>
                            <a:lnTo>
                              <a:pt x="540" y="621"/>
                            </a:lnTo>
                            <a:lnTo>
                              <a:pt x="445" y="538"/>
                            </a:lnTo>
                            <a:lnTo>
                              <a:pt x="350" y="420"/>
                            </a:lnTo>
                            <a:lnTo>
                              <a:pt x="256" y="279"/>
                            </a:lnTo>
                            <a:lnTo>
                              <a:pt x="208" y="207"/>
                            </a:lnTo>
                            <a:lnTo>
                              <a:pt x="161" y="140"/>
                            </a:lnTo>
                            <a:lnTo>
                              <a:pt x="114" y="81"/>
                            </a:lnTo>
                            <a:lnTo>
                              <a:pt x="66" y="36"/>
                            </a:lnTo>
                            <a:lnTo>
                              <a:pt x="18" y="10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noFill/>
                      <a:ln w="508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3987" name="Freeform 1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638800" y="5410200"/>
                        <a:ext cx="3422650" cy="1588"/>
                      </a:xfrm>
                      <a:custGeom>
                        <a:avLst/>
                        <a:gdLst>
                          <a:gd name="T0" fmla="*/ 0 w 2156"/>
                          <a:gd name="T1" fmla="*/ 0 h 1"/>
                          <a:gd name="T2" fmla="*/ 2147483646 w 2156"/>
                          <a:gd name="T3" fmla="*/ 2147483646 h 1"/>
                          <a:gd name="T4" fmla="*/ 2147483646 w 2156"/>
                          <a:gd name="T5" fmla="*/ 2147483646 h 1"/>
                          <a:gd name="T6" fmla="*/ 0 60000 65536"/>
                          <a:gd name="T7" fmla="*/ 0 60000 65536"/>
                          <a:gd name="T8" fmla="*/ 0 60000 65536"/>
                          <a:gd name="T9" fmla="*/ 0 w 2156"/>
                          <a:gd name="T10" fmla="*/ 0 h 1"/>
                          <a:gd name="T11" fmla="*/ 2156 w 2156"/>
                          <a:gd name="T12" fmla="*/ 1 h 1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156" h="1">
                            <a:moveTo>
                              <a:pt x="0" y="0"/>
                            </a:moveTo>
                            <a:lnTo>
                              <a:pt x="72" y="1"/>
                            </a:lnTo>
                            <a:lnTo>
                              <a:pt x="2156" y="1"/>
                            </a:lnTo>
                          </a:path>
                        </a:pathLst>
                      </a:custGeom>
                      <a:noFill/>
                      <a:ln w="254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83989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7348539" y="4198937"/>
                    <a:ext cx="0" cy="121920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Line 15">
                    <a:extLst>
                      <a:ext uri="{FF2B5EF4-FFF2-40B4-BE49-F238E27FC236}">
                        <a16:creationId xmlns:a16="http://schemas.microsoft.com/office/drawing/2014/main" id="{3116F30B-1D1A-4135-AF48-5994C433AB2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160373" y="5257856"/>
                    <a:ext cx="297828" cy="92011"/>
                  </a:xfrm>
                  <a:prstGeom prst="line">
                    <a:avLst/>
                  </a:prstGeom>
                  <a:noFill/>
                  <a:ln w="152400">
                    <a:solidFill>
                      <a:srgbClr val="FFC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5562600" y="2743200"/>
            <a:ext cx="2590800" cy="533400"/>
          </a:xfrm>
          <a:prstGeom prst="rect">
            <a:avLst/>
          </a:prstGeom>
          <a:solidFill>
            <a:srgbClr val="B8FAC8"/>
          </a:soli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4800600" y="3352800"/>
            <a:ext cx="533400" cy="1828800"/>
          </a:xfrm>
          <a:prstGeom prst="rect">
            <a:avLst/>
          </a:prstGeom>
          <a:solidFill>
            <a:srgbClr val="8ED8F6"/>
          </a:soli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505075" y="134649"/>
            <a:ext cx="7258050" cy="505908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Ο Τυποποιημένος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Κανονικός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Πίνακας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096000" y="4075113"/>
            <a:ext cx="4038600" cy="1981200"/>
          </a:xfrm>
        </p:spPr>
        <p:txBody>
          <a:bodyPr/>
          <a:lstStyle/>
          <a:p>
            <a:pPr marL="571500" indent="-571500" defTabSz="914400">
              <a:buNone/>
            </a:pPr>
            <a:r>
              <a:rPr lang="en-US" altLang="en-US" dirty="0"/>
              <a:t>      </a:t>
            </a:r>
            <a:r>
              <a:rPr lang="el-GR" altLang="en-US" sz="2400" dirty="0"/>
              <a:t>Η τιμή μέσα στον πίνακα δίνει την</a:t>
            </a:r>
            <a:r>
              <a:rPr lang="en-US" altLang="en-US" sz="2400" dirty="0"/>
              <a:t> </a:t>
            </a:r>
            <a:r>
              <a:rPr lang="el-GR" altLang="en-US" sz="2400" dirty="0">
                <a:solidFill>
                  <a:srgbClr val="FF3300"/>
                </a:solidFill>
              </a:rPr>
              <a:t>πιθανότητα</a:t>
            </a: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l-GR" altLang="en-US" sz="2400" dirty="0"/>
              <a:t>από το</a:t>
            </a:r>
            <a:r>
              <a:rPr lang="en-US" altLang="en-US" sz="2400" dirty="0"/>
              <a:t> </a:t>
            </a:r>
            <a:endParaRPr lang="el-GR" altLang="en-US" sz="2400" dirty="0"/>
          </a:p>
          <a:p>
            <a:pPr marL="571500" indent="-571500" defTabSz="914400">
              <a:buNone/>
            </a:pPr>
            <a:r>
              <a:rPr lang="el-GR" altLang="en-US" sz="2400" dirty="0"/>
              <a:t>        </a:t>
            </a:r>
            <a:r>
              <a:rPr lang="en-US" altLang="en-US" sz="2400" dirty="0"/>
              <a:t>Z = </a:t>
            </a:r>
            <a:r>
              <a:rPr lang="en-US" altLang="en-US" sz="2400" b="1" dirty="0">
                <a:sym typeface="Symbol" pitchFamily="18" charset="2"/>
              </a:rPr>
              <a:t> </a:t>
            </a:r>
            <a:r>
              <a:rPr lang="en-US" altLang="en-US" sz="2400" dirty="0"/>
              <a:t> </a:t>
            </a:r>
            <a:r>
              <a:rPr lang="el-GR" altLang="en-US" sz="2400" dirty="0"/>
              <a:t>μέχρι την</a:t>
            </a:r>
            <a:r>
              <a:rPr lang="en-US" altLang="en-US" sz="2400" dirty="0"/>
              <a:t> </a:t>
            </a:r>
            <a:r>
              <a:rPr lang="el-GR" altLang="en-US" sz="2400" dirty="0"/>
              <a:t>επιθυμητή</a:t>
            </a:r>
            <a:r>
              <a:rPr lang="en-US" altLang="en-US" sz="2400" dirty="0"/>
              <a:t> Z </a:t>
            </a:r>
            <a:r>
              <a:rPr lang="el-GR" altLang="en-US" sz="2400" dirty="0"/>
              <a:t>τιμή</a:t>
            </a:r>
            <a:endParaRPr lang="en-US" altLang="en-US" sz="2400" dirty="0"/>
          </a:p>
        </p:txBody>
      </p:sp>
      <p:sp>
        <p:nvSpPr>
          <p:cNvPr id="84998" name="Line 7"/>
          <p:cNvSpPr>
            <a:spLocks noChangeShapeType="1"/>
          </p:cNvSpPr>
          <p:nvPr/>
        </p:nvSpPr>
        <p:spPr bwMode="auto">
          <a:xfrm flipH="1" flipV="1">
            <a:off x="6400800" y="5029200"/>
            <a:ext cx="3048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9" name="Text Box 8"/>
          <p:cNvSpPr txBox="1">
            <a:spLocks noChangeArrowheads="1"/>
          </p:cNvSpPr>
          <p:nvPr/>
        </p:nvSpPr>
        <p:spPr bwMode="auto">
          <a:xfrm>
            <a:off x="5638800" y="4800601"/>
            <a:ext cx="9906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FF3300"/>
                </a:solidFill>
              </a:rPr>
              <a:t>,9772</a:t>
            </a:r>
          </a:p>
        </p:txBody>
      </p:sp>
      <p:sp>
        <p:nvSpPr>
          <p:cNvPr id="85000" name="Text Box 9"/>
          <p:cNvSpPr txBox="1">
            <a:spLocks noChangeArrowheads="1"/>
          </p:cNvSpPr>
          <p:nvPr/>
        </p:nvSpPr>
        <p:spPr bwMode="auto">
          <a:xfrm>
            <a:off x="4724400" y="5638801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bg1"/>
                </a:solidFill>
              </a:rPr>
              <a:t>2,0</a:t>
            </a:r>
          </a:p>
        </p:txBody>
      </p:sp>
      <p:sp>
        <p:nvSpPr>
          <p:cNvPr id="85001" name="Text Box 10"/>
          <p:cNvSpPr txBox="1">
            <a:spLocks noChangeArrowheads="1"/>
          </p:cNvSpPr>
          <p:nvPr/>
        </p:nvSpPr>
        <p:spPr bwMode="auto">
          <a:xfrm>
            <a:off x="2819400" y="5638800"/>
            <a:ext cx="3048000" cy="369332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/>
              <a:t>P(Z &lt; 2,00) = 0,9772</a:t>
            </a:r>
          </a:p>
        </p:txBody>
      </p:sp>
      <p:sp>
        <p:nvSpPr>
          <p:cNvPr id="85002" name="Rectangle 11"/>
          <p:cNvSpPr>
            <a:spLocks noChangeArrowheads="1"/>
          </p:cNvSpPr>
          <p:nvPr/>
        </p:nvSpPr>
        <p:spPr bwMode="auto">
          <a:xfrm>
            <a:off x="1219200" y="3429000"/>
            <a:ext cx="3505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571500" indent="-571500"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altLang="en-US" sz="2300" dirty="0"/>
              <a:t>      </a:t>
            </a:r>
            <a:r>
              <a:rPr lang="el-GR" altLang="en-US" sz="2300" dirty="0"/>
              <a:t>Η</a:t>
            </a:r>
            <a:r>
              <a:rPr lang="en-US" altLang="en-US" dirty="0"/>
              <a:t> </a:t>
            </a:r>
            <a:r>
              <a:rPr lang="el-GR" altLang="en-US" b="1" dirty="0"/>
              <a:t>γραμμή</a:t>
            </a:r>
            <a:r>
              <a:rPr lang="en-US" altLang="en-US" dirty="0"/>
              <a:t> </a:t>
            </a:r>
            <a:r>
              <a:rPr lang="el-GR" altLang="en-US" dirty="0"/>
              <a:t>δείχνει</a:t>
            </a:r>
            <a:r>
              <a:rPr lang="en-US" altLang="en-US" dirty="0"/>
              <a:t> </a:t>
            </a:r>
            <a:r>
              <a:rPr lang="el-GR" altLang="en-US" dirty="0"/>
              <a:t>την τιμή</a:t>
            </a:r>
            <a:r>
              <a:rPr lang="en-US" altLang="en-US" dirty="0"/>
              <a:t> </a:t>
            </a:r>
            <a:r>
              <a:rPr lang="el-GR" altLang="en-US" dirty="0"/>
              <a:t>της</a:t>
            </a:r>
            <a:r>
              <a:rPr lang="en-US" altLang="en-US" dirty="0"/>
              <a:t> Z </a:t>
            </a:r>
            <a:r>
              <a:rPr lang="el-GR" altLang="en-US" dirty="0"/>
              <a:t>στο πρώτο</a:t>
            </a:r>
            <a:r>
              <a:rPr lang="en-US" altLang="en-US" dirty="0"/>
              <a:t> </a:t>
            </a:r>
            <a:r>
              <a:rPr lang="el-GR" altLang="en-US" dirty="0"/>
              <a:t>δεκαδικό</a:t>
            </a:r>
            <a:r>
              <a:rPr lang="en-US" altLang="en-US" dirty="0"/>
              <a:t> </a:t>
            </a:r>
            <a:r>
              <a:rPr lang="el-GR" altLang="en-US" dirty="0"/>
              <a:t>ψηφίο</a:t>
            </a:r>
            <a:endParaRPr lang="en-US" altLang="en-US" dirty="0"/>
          </a:p>
        </p:txBody>
      </p:sp>
      <p:sp>
        <p:nvSpPr>
          <p:cNvPr id="85003" name="Rectangle 12"/>
          <p:cNvSpPr>
            <a:spLocks noChangeArrowheads="1"/>
          </p:cNvSpPr>
          <p:nvPr/>
        </p:nvSpPr>
        <p:spPr bwMode="auto">
          <a:xfrm>
            <a:off x="709613" y="1021557"/>
            <a:ext cx="103965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571500" indent="-571500"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altLang="en-US" sz="3200" dirty="0"/>
              <a:t>      </a:t>
            </a:r>
            <a:r>
              <a:rPr lang="el-GR" altLang="en-US" sz="3200" dirty="0"/>
              <a:t>Η</a:t>
            </a:r>
            <a:r>
              <a:rPr lang="en-US" altLang="en-US" sz="3200" dirty="0"/>
              <a:t> </a:t>
            </a:r>
            <a:r>
              <a:rPr lang="el-GR" altLang="en-US" sz="3200" b="1" dirty="0"/>
              <a:t>στήλη</a:t>
            </a:r>
            <a:r>
              <a:rPr lang="en-US" altLang="en-US" sz="3200" dirty="0">
                <a:solidFill>
                  <a:schemeClr val="hlink"/>
                </a:solidFill>
              </a:rPr>
              <a:t> </a:t>
            </a:r>
            <a:r>
              <a:rPr lang="el-GR" altLang="en-US" sz="3200" dirty="0"/>
              <a:t>δίνει την τιμή</a:t>
            </a:r>
            <a:r>
              <a:rPr lang="en-US" altLang="en-US" sz="3200" dirty="0"/>
              <a:t> </a:t>
            </a:r>
            <a:r>
              <a:rPr lang="el-GR" altLang="en-US" sz="3200" dirty="0"/>
              <a:t>της</a:t>
            </a:r>
            <a:r>
              <a:rPr lang="en-US" altLang="en-US" sz="3200" dirty="0"/>
              <a:t> Z </a:t>
            </a:r>
            <a:r>
              <a:rPr lang="el-GR" altLang="en-US" sz="3200" dirty="0"/>
              <a:t>στο</a:t>
            </a:r>
            <a:r>
              <a:rPr lang="en-US" altLang="en-US" sz="3200" dirty="0"/>
              <a:t> </a:t>
            </a:r>
            <a:r>
              <a:rPr lang="el-GR" altLang="en-US" sz="3200" dirty="0"/>
              <a:t>δεύτερο δεκαδικό</a:t>
            </a:r>
            <a:r>
              <a:rPr lang="en-US" altLang="en-US" sz="3200" dirty="0"/>
              <a:t> </a:t>
            </a:r>
            <a:r>
              <a:rPr lang="el-GR" altLang="en-US" sz="3200" dirty="0"/>
              <a:t>ψηφίο</a:t>
            </a:r>
            <a:endParaRPr lang="en-US" altLang="en-US" sz="3200" dirty="0"/>
          </a:p>
        </p:txBody>
      </p:sp>
      <p:sp>
        <p:nvSpPr>
          <p:cNvPr id="85004" name="Line 13"/>
          <p:cNvSpPr>
            <a:spLocks noChangeShapeType="1"/>
          </p:cNvSpPr>
          <p:nvPr/>
        </p:nvSpPr>
        <p:spPr bwMode="auto">
          <a:xfrm>
            <a:off x="5943600" y="3200400"/>
            <a:ext cx="0" cy="1600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05" name="Line 14"/>
          <p:cNvSpPr>
            <a:spLocks noChangeShapeType="1"/>
          </p:cNvSpPr>
          <p:nvPr/>
        </p:nvSpPr>
        <p:spPr bwMode="auto">
          <a:xfrm>
            <a:off x="5334000" y="4953000"/>
            <a:ext cx="3810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5006" name="Text Box 15"/>
          <p:cNvSpPr txBox="1">
            <a:spLocks noChangeArrowheads="1"/>
          </p:cNvSpPr>
          <p:nvPr/>
        </p:nvSpPr>
        <p:spPr bwMode="auto">
          <a:xfrm>
            <a:off x="4648200" y="4800601"/>
            <a:ext cx="8382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chemeClr val="folHlink"/>
                </a:solidFill>
              </a:rPr>
              <a:t>2,0</a:t>
            </a:r>
          </a:p>
        </p:txBody>
      </p:sp>
      <p:sp>
        <p:nvSpPr>
          <p:cNvPr id="85007" name="Text Box 16"/>
          <p:cNvSpPr txBox="1">
            <a:spLocks noChangeArrowheads="1"/>
          </p:cNvSpPr>
          <p:nvPr/>
        </p:nvSpPr>
        <p:spPr bwMode="auto">
          <a:xfrm>
            <a:off x="4876800" y="4191000"/>
            <a:ext cx="381000" cy="541046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40000"/>
              </a:lnSpc>
              <a:spcBef>
                <a:spcPct val="15000"/>
              </a:spcBef>
            </a:pPr>
            <a:r>
              <a:rPr lang="el-GR" altLang="en-US" dirty="0">
                <a:solidFill>
                  <a:schemeClr val="folHlink"/>
                </a:solidFill>
              </a:rPr>
              <a:t>.</a:t>
            </a:r>
            <a:endParaRPr lang="en-US" altLang="en-US" dirty="0">
              <a:solidFill>
                <a:schemeClr val="folHlink"/>
              </a:solidFill>
            </a:endParaRPr>
          </a:p>
          <a:p>
            <a:pPr algn="ctr" eaLnBrk="1" hangingPunct="1">
              <a:lnSpc>
                <a:spcPct val="40000"/>
              </a:lnSpc>
              <a:spcBef>
                <a:spcPct val="15000"/>
              </a:spcBef>
            </a:pPr>
            <a:r>
              <a:rPr lang="en-US" altLang="en-US" dirty="0">
                <a:solidFill>
                  <a:schemeClr val="folHlink"/>
                </a:solidFill>
              </a:rPr>
              <a:t>.</a:t>
            </a:r>
          </a:p>
          <a:p>
            <a:pPr algn="ctr" eaLnBrk="1" hangingPunct="1">
              <a:lnSpc>
                <a:spcPct val="40000"/>
              </a:lnSpc>
              <a:spcBef>
                <a:spcPct val="15000"/>
              </a:spcBef>
            </a:pPr>
            <a:r>
              <a:rPr lang="en-US" altLang="en-US" dirty="0">
                <a:solidFill>
                  <a:schemeClr val="folHlink"/>
                </a:solidFill>
              </a:rPr>
              <a:t>.</a:t>
            </a:r>
          </a:p>
        </p:txBody>
      </p:sp>
      <p:sp>
        <p:nvSpPr>
          <p:cNvPr id="85009" name="Text Box 18"/>
          <p:cNvSpPr txBox="1">
            <a:spLocks noChangeArrowheads="1"/>
          </p:cNvSpPr>
          <p:nvPr/>
        </p:nvSpPr>
        <p:spPr bwMode="auto">
          <a:xfrm>
            <a:off x="4800600" y="2743201"/>
            <a:ext cx="3962400" cy="1495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  Z       </a:t>
            </a:r>
            <a:r>
              <a:rPr lang="en-US" altLang="en-US" sz="2000" dirty="0">
                <a:solidFill>
                  <a:srgbClr val="008260"/>
                </a:solidFill>
              </a:rPr>
              <a:t>0,00     0,01     0,02 …</a:t>
            </a:r>
          </a:p>
          <a:p>
            <a:pPr eaLnBrk="1" hangingPunct="1">
              <a:spcBef>
                <a:spcPct val="50000"/>
              </a:spcBef>
            </a:pPr>
            <a:endParaRPr lang="en-US" altLang="en-US" sz="800" dirty="0">
              <a:solidFill>
                <a:srgbClr val="00826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folHlink"/>
                </a:solidFill>
              </a:rPr>
              <a:t>0,0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folHlink"/>
                </a:solidFill>
              </a:rPr>
              <a:t>0,1</a:t>
            </a:r>
          </a:p>
        </p:txBody>
      </p:sp>
      <p:sp>
        <p:nvSpPr>
          <p:cNvPr id="85010" name="Line 19"/>
          <p:cNvSpPr>
            <a:spLocks noChangeShapeType="1"/>
          </p:cNvSpPr>
          <p:nvPr/>
        </p:nvSpPr>
        <p:spPr bwMode="auto">
          <a:xfrm>
            <a:off x="5410200" y="2819400"/>
            <a:ext cx="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5011" name="Line 20"/>
          <p:cNvSpPr>
            <a:spLocks noChangeShapeType="1"/>
          </p:cNvSpPr>
          <p:nvPr/>
        </p:nvSpPr>
        <p:spPr bwMode="auto">
          <a:xfrm>
            <a:off x="4800600" y="3352800"/>
            <a:ext cx="3505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6859" y="143379"/>
            <a:ext cx="11358282" cy="505908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Γενική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Διαδικασία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για την Εύρεση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Κανονικών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Πιθανοτήτων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16859" y="3008313"/>
            <a:ext cx="10941423" cy="3200400"/>
          </a:xfrm>
        </p:spPr>
        <p:txBody>
          <a:bodyPr>
            <a:normAutofit/>
          </a:bodyPr>
          <a:lstStyle/>
          <a:p>
            <a:pPr defTabSz="914400">
              <a:lnSpc>
                <a:spcPct val="95000"/>
              </a:lnSpc>
              <a:buClr>
                <a:schemeClr val="tx1"/>
              </a:buClr>
              <a:buSzPct val="80000"/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srgbClr val="F8F8F8"/>
                </a:solidFill>
              </a:rPr>
              <a:t>  </a:t>
            </a:r>
            <a:r>
              <a:rPr lang="el-GR" altLang="en-US" sz="2800" dirty="0"/>
              <a:t>Σχεδιάστε την κανονική καμπύλη για το</a:t>
            </a:r>
            <a:r>
              <a:rPr lang="en-US" altLang="en-US" sz="2800" dirty="0"/>
              <a:t> </a:t>
            </a:r>
            <a:r>
              <a:rPr lang="el-GR" altLang="en-US" sz="2800" dirty="0"/>
              <a:t>πρόβλημα</a:t>
            </a:r>
            <a:r>
              <a:rPr lang="en-US" altLang="en-US" sz="2800" dirty="0"/>
              <a:t> </a:t>
            </a:r>
            <a:r>
              <a:rPr lang="el-GR" altLang="en-US" sz="2800" dirty="0"/>
              <a:t>όσον αφορά την </a:t>
            </a:r>
            <a:r>
              <a:rPr lang="en-US" altLang="en-US" sz="2800" dirty="0"/>
              <a:t>X</a:t>
            </a:r>
          </a:p>
          <a:p>
            <a:pPr defTabSz="914400"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sz="2800" dirty="0"/>
          </a:p>
          <a:p>
            <a:pPr defTabSz="914400">
              <a:lnSpc>
                <a:spcPct val="55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  </a:t>
            </a:r>
            <a:r>
              <a:rPr lang="el-GR" altLang="en-US" sz="2800" dirty="0"/>
              <a:t>Μετατρέψτε τις</a:t>
            </a:r>
            <a:r>
              <a:rPr lang="en-US" altLang="en-US" sz="2800" dirty="0"/>
              <a:t> X-</a:t>
            </a:r>
            <a:r>
              <a:rPr lang="el-GR" altLang="en-US" sz="2800" dirty="0"/>
              <a:t>τιμές</a:t>
            </a:r>
            <a:r>
              <a:rPr lang="en-US" altLang="en-US" sz="2800" dirty="0"/>
              <a:t> </a:t>
            </a:r>
            <a:r>
              <a:rPr lang="el-GR" altLang="en-US" sz="2800" dirty="0"/>
              <a:t>σε</a:t>
            </a:r>
            <a:r>
              <a:rPr lang="en-US" altLang="en-US" sz="2800" dirty="0"/>
              <a:t> Z-</a:t>
            </a:r>
            <a:r>
              <a:rPr lang="el-GR" altLang="en-US" sz="2800" dirty="0"/>
              <a:t>τιμές</a:t>
            </a:r>
            <a:endParaRPr lang="en-US" altLang="en-US" sz="2800" dirty="0"/>
          </a:p>
          <a:p>
            <a:pPr marL="0" indent="0" defTabSz="914400">
              <a:lnSpc>
                <a:spcPct val="95000"/>
              </a:lnSpc>
              <a:buClr>
                <a:schemeClr val="tx1"/>
              </a:buClr>
              <a:buNone/>
            </a:pPr>
            <a:endParaRPr lang="en-US" altLang="en-US" sz="2800" dirty="0"/>
          </a:p>
          <a:p>
            <a:pPr defTabSz="914400"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  </a:t>
            </a:r>
            <a:r>
              <a:rPr lang="el-GR" altLang="en-US" sz="2800" dirty="0"/>
              <a:t>Χρησιμοποιήστε</a:t>
            </a:r>
            <a:r>
              <a:rPr lang="en-US" altLang="en-US" sz="2800" dirty="0"/>
              <a:t> </a:t>
            </a:r>
            <a:r>
              <a:rPr lang="el-GR" altLang="en-US" sz="2800" dirty="0"/>
              <a:t>τον</a:t>
            </a:r>
            <a:r>
              <a:rPr lang="en-US" altLang="en-US" sz="2800" dirty="0"/>
              <a:t> </a:t>
            </a:r>
            <a:r>
              <a:rPr lang="el-GR" altLang="en-US" sz="2800" dirty="0"/>
              <a:t>Τυποποιημένο</a:t>
            </a:r>
            <a:r>
              <a:rPr lang="en-US" altLang="en-US" sz="2800" dirty="0"/>
              <a:t> </a:t>
            </a:r>
            <a:r>
              <a:rPr lang="el-GR" altLang="en-US" sz="2800" dirty="0"/>
              <a:t>Κανονικό</a:t>
            </a:r>
            <a:r>
              <a:rPr lang="en-US" altLang="en-US" sz="2800" dirty="0"/>
              <a:t> </a:t>
            </a:r>
            <a:r>
              <a:rPr lang="el-GR" altLang="en-US" sz="2800" dirty="0"/>
              <a:t>Πίνακα</a:t>
            </a:r>
            <a:endParaRPr lang="en-US" altLang="en-US" sz="2800" dirty="0"/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793376" y="1846731"/>
            <a:ext cx="9843247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altLang="en-US" sz="2800" dirty="0">
                <a:solidFill>
                  <a:srgbClr val="FF0000"/>
                </a:solidFill>
              </a:rPr>
              <a:t>Για να βρείτε την</a:t>
            </a:r>
            <a:r>
              <a:rPr lang="en-US" altLang="en-US" sz="2800" dirty="0">
                <a:solidFill>
                  <a:srgbClr val="FF0000"/>
                </a:solidFill>
              </a:rPr>
              <a:t>  P(a &lt; X &lt; b)  </a:t>
            </a:r>
            <a:r>
              <a:rPr lang="el-GR" altLang="en-US" sz="2800" dirty="0">
                <a:solidFill>
                  <a:srgbClr val="FF0000"/>
                </a:solidFill>
              </a:rPr>
              <a:t>όταν η</a:t>
            </a:r>
            <a:r>
              <a:rPr lang="en-US" altLang="en-US" sz="2800" dirty="0">
                <a:solidFill>
                  <a:srgbClr val="FF0000"/>
                </a:solidFill>
              </a:rPr>
              <a:t>  X  </a:t>
            </a:r>
            <a:r>
              <a:rPr lang="el-GR" altLang="en-US" sz="2800" dirty="0">
                <a:solidFill>
                  <a:srgbClr val="FF0000"/>
                </a:solidFill>
              </a:rPr>
              <a:t>κατανέμεται κανονικά</a:t>
            </a:r>
            <a:r>
              <a:rPr lang="en-US" altLang="en-US" sz="2800" dirty="0">
                <a:solidFill>
                  <a:srgbClr val="FF0000"/>
                </a:solidFill>
              </a:rPr>
              <a:t>: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11848" y="108837"/>
            <a:ext cx="6868646" cy="505908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Εύρεση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Κανονικών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Πιθανοτήτων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(1)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45459" y="914400"/>
            <a:ext cx="11205882" cy="2667000"/>
          </a:xfrm>
        </p:spPr>
        <p:txBody>
          <a:bodyPr/>
          <a:lstStyle/>
          <a:p>
            <a:pPr algn="just" eaLnBrk="1" hangingPunct="1"/>
            <a:r>
              <a:rPr lang="el-GR" altLang="en-US" dirty="0"/>
              <a:t>Θεωρείστε οτι το</a:t>
            </a:r>
            <a:r>
              <a:rPr lang="en-US" altLang="en-US" dirty="0"/>
              <a:t> </a:t>
            </a:r>
            <a:r>
              <a:rPr lang="en-US" altLang="en-US" b="1" dirty="0"/>
              <a:t>X </a:t>
            </a:r>
            <a:r>
              <a:rPr lang="el-GR" altLang="en-US" dirty="0"/>
              <a:t>παριστάνει</a:t>
            </a:r>
            <a:r>
              <a:rPr lang="en-US" altLang="en-US" dirty="0"/>
              <a:t> </a:t>
            </a:r>
            <a:r>
              <a:rPr lang="el-GR" altLang="en-US" dirty="0"/>
              <a:t>το χρόνο</a:t>
            </a:r>
            <a:r>
              <a:rPr lang="en-US" altLang="en-US" dirty="0"/>
              <a:t> </a:t>
            </a:r>
            <a:r>
              <a:rPr lang="el-GR" altLang="en-US" dirty="0"/>
              <a:t>που χρειάζεται</a:t>
            </a:r>
            <a:r>
              <a:rPr lang="en-US" altLang="en-US" dirty="0"/>
              <a:t> (</a:t>
            </a:r>
            <a:r>
              <a:rPr lang="el-GR" altLang="en-US" dirty="0"/>
              <a:t>σε δευτερόλεπτα</a:t>
            </a:r>
            <a:r>
              <a:rPr lang="en-US" altLang="en-US" dirty="0"/>
              <a:t>) </a:t>
            </a:r>
            <a:r>
              <a:rPr lang="el-GR" altLang="en-US" dirty="0"/>
              <a:t>για να κατεβάσετε</a:t>
            </a:r>
            <a:r>
              <a:rPr lang="en-US" altLang="en-US" dirty="0"/>
              <a:t> </a:t>
            </a:r>
            <a:r>
              <a:rPr lang="el-GR" altLang="en-US" dirty="0"/>
              <a:t>ένα αρχείο </a:t>
            </a:r>
            <a:r>
              <a:rPr lang="en-US" altLang="en-US" dirty="0"/>
              <a:t>video </a:t>
            </a:r>
            <a:r>
              <a:rPr lang="el-GR" altLang="en-US" dirty="0"/>
              <a:t>από το</a:t>
            </a:r>
            <a:r>
              <a:rPr lang="en-US" altLang="en-US" dirty="0"/>
              <a:t> </a:t>
            </a:r>
            <a:r>
              <a:rPr lang="el-GR" altLang="en-US" dirty="0"/>
              <a:t>διαδίκτυο</a:t>
            </a:r>
            <a:r>
              <a:rPr lang="en-US" altLang="en-US" dirty="0"/>
              <a:t>.</a:t>
            </a:r>
          </a:p>
          <a:p>
            <a:pPr algn="just" eaLnBrk="1" hangingPunct="1"/>
            <a:r>
              <a:rPr lang="el-GR" altLang="en-US" dirty="0"/>
              <a:t>Υποθέστε οτι η</a:t>
            </a:r>
            <a:r>
              <a:rPr lang="en-US" altLang="en-US" dirty="0"/>
              <a:t> </a:t>
            </a:r>
            <a:r>
              <a:rPr lang="en-US" altLang="en-US" b="1" dirty="0"/>
              <a:t>X</a:t>
            </a:r>
            <a:r>
              <a:rPr lang="en-US" altLang="en-US" dirty="0"/>
              <a:t> </a:t>
            </a:r>
            <a:r>
              <a:rPr lang="el-GR" altLang="en-US" dirty="0"/>
              <a:t>είναι κανονική</a:t>
            </a:r>
            <a:r>
              <a:rPr lang="en-US" altLang="en-US" dirty="0"/>
              <a:t> </a:t>
            </a:r>
            <a:r>
              <a:rPr lang="el-GR" altLang="en-US" dirty="0"/>
              <a:t>με μέσο όρο </a:t>
            </a:r>
            <a:r>
              <a:rPr lang="en-US" altLang="en-US" dirty="0"/>
              <a:t>18,0 </a:t>
            </a:r>
            <a:r>
              <a:rPr lang="el-GR" altLang="en-US" dirty="0"/>
              <a:t>δευτερόλεπτα</a:t>
            </a:r>
            <a:r>
              <a:rPr lang="en-US" altLang="en-US" dirty="0"/>
              <a:t> </a:t>
            </a:r>
            <a:r>
              <a:rPr lang="el-GR" altLang="en-US" dirty="0"/>
              <a:t>και</a:t>
            </a:r>
            <a:r>
              <a:rPr lang="en-US" altLang="en-US" dirty="0"/>
              <a:t> </a:t>
            </a:r>
            <a:r>
              <a:rPr lang="el-GR" altLang="en-US" dirty="0"/>
              <a:t>τυπική απόκλιση</a:t>
            </a:r>
            <a:r>
              <a:rPr lang="en-US" altLang="en-US" dirty="0"/>
              <a:t> 5,0</a:t>
            </a:r>
            <a:r>
              <a:rPr lang="el-GR" altLang="en-US" dirty="0"/>
              <a:t> δευτερόλεπτα</a:t>
            </a:r>
            <a:r>
              <a:rPr lang="en-US" altLang="en-US" dirty="0"/>
              <a:t>.  </a:t>
            </a:r>
          </a:p>
          <a:p>
            <a:pPr algn="just" eaLnBrk="1" hangingPunct="1"/>
            <a:r>
              <a:rPr lang="el-GR" altLang="en-US" dirty="0"/>
              <a:t>Βρείτε την</a:t>
            </a:r>
            <a:r>
              <a:rPr lang="en-US" altLang="en-US" dirty="0"/>
              <a:t> P(</a:t>
            </a:r>
            <a:r>
              <a:rPr lang="en-US" altLang="en-US" b="1" dirty="0"/>
              <a:t>X</a:t>
            </a:r>
            <a:r>
              <a:rPr lang="en-US" altLang="en-US" dirty="0"/>
              <a:t> &lt; 18,6)</a:t>
            </a:r>
          </a:p>
        </p:txBody>
      </p:sp>
      <p:grpSp>
        <p:nvGrpSpPr>
          <p:cNvPr id="87044" name="Group 18"/>
          <p:cNvGrpSpPr>
            <a:grpSpLocks/>
          </p:cNvGrpSpPr>
          <p:nvPr/>
        </p:nvGrpSpPr>
        <p:grpSpPr bwMode="auto">
          <a:xfrm>
            <a:off x="3561602" y="2994212"/>
            <a:ext cx="5029574" cy="3472198"/>
            <a:chOff x="3321050" y="3821113"/>
            <a:chExt cx="3765550" cy="2714680"/>
          </a:xfrm>
        </p:grpSpPr>
        <p:sp>
          <p:nvSpPr>
            <p:cNvPr id="87045" name="Rectangle 14"/>
            <p:cNvSpPr>
              <a:spLocks noChangeArrowheads="1"/>
            </p:cNvSpPr>
            <p:nvPr/>
          </p:nvSpPr>
          <p:spPr bwMode="auto">
            <a:xfrm>
              <a:off x="5149850" y="6169026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rgbClr val="339933"/>
                  </a:solidFill>
                </a:rPr>
                <a:t>18,6</a:t>
              </a:r>
            </a:p>
          </p:txBody>
        </p:sp>
        <p:grpSp>
          <p:nvGrpSpPr>
            <p:cNvPr id="87046" name="Group 17"/>
            <p:cNvGrpSpPr>
              <a:grpSpLocks/>
            </p:cNvGrpSpPr>
            <p:nvPr/>
          </p:nvGrpSpPr>
          <p:grpSpPr bwMode="auto">
            <a:xfrm>
              <a:off x="3321050" y="3821113"/>
              <a:ext cx="3765550" cy="2427287"/>
              <a:chOff x="3321050" y="3821113"/>
              <a:chExt cx="3765550" cy="2427287"/>
            </a:xfrm>
          </p:grpSpPr>
          <p:sp>
            <p:nvSpPr>
              <p:cNvPr id="87047" name="Freeform 18"/>
              <p:cNvSpPr>
                <a:spLocks/>
              </p:cNvSpPr>
              <p:nvPr/>
            </p:nvSpPr>
            <p:spPr bwMode="auto">
              <a:xfrm>
                <a:off x="5029200" y="3924300"/>
                <a:ext cx="385763" cy="1652588"/>
              </a:xfrm>
              <a:custGeom>
                <a:avLst/>
                <a:gdLst>
                  <a:gd name="T0" fmla="*/ 2147483646 w 243"/>
                  <a:gd name="T1" fmla="*/ 0 h 1041"/>
                  <a:gd name="T2" fmla="*/ 0 w 243"/>
                  <a:gd name="T3" fmla="*/ 2147483646 h 1041"/>
                  <a:gd name="T4" fmla="*/ 2147483646 w 243"/>
                  <a:gd name="T5" fmla="*/ 2147483646 h 1041"/>
                  <a:gd name="T6" fmla="*/ 2147483646 w 243"/>
                  <a:gd name="T7" fmla="*/ 2147483646 h 1041"/>
                  <a:gd name="T8" fmla="*/ 2147483646 w 243"/>
                  <a:gd name="T9" fmla="*/ 2147483646 h 1041"/>
                  <a:gd name="T10" fmla="*/ 2147483646 w 243"/>
                  <a:gd name="T11" fmla="*/ 2147483646 h 1041"/>
                  <a:gd name="T12" fmla="*/ 2147483646 w 243"/>
                  <a:gd name="T13" fmla="*/ 2147483646 h 104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3"/>
                  <a:gd name="T22" fmla="*/ 0 h 1041"/>
                  <a:gd name="T23" fmla="*/ 243 w 243"/>
                  <a:gd name="T24" fmla="*/ 1041 h 104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3" h="1041">
                    <a:moveTo>
                      <a:pt x="6" y="0"/>
                    </a:moveTo>
                    <a:lnTo>
                      <a:pt x="0" y="1038"/>
                    </a:lnTo>
                    <a:lnTo>
                      <a:pt x="243" y="1041"/>
                    </a:lnTo>
                    <a:lnTo>
                      <a:pt x="237" y="201"/>
                    </a:lnTo>
                    <a:lnTo>
                      <a:pt x="204" y="144"/>
                    </a:lnTo>
                    <a:lnTo>
                      <a:pt x="174" y="102"/>
                    </a:lnTo>
                    <a:lnTo>
                      <a:pt x="102" y="24"/>
                    </a:lnTo>
                  </a:path>
                </a:pathLst>
              </a:custGeom>
              <a:solidFill>
                <a:schemeClr val="hlink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7048" name="Freeform 4"/>
              <p:cNvSpPr>
                <a:spLocks/>
              </p:cNvSpPr>
              <p:nvPr/>
            </p:nvSpPr>
            <p:spPr bwMode="auto">
              <a:xfrm>
                <a:off x="3321050" y="3905250"/>
                <a:ext cx="1746250" cy="1673225"/>
              </a:xfrm>
              <a:custGeom>
                <a:avLst/>
                <a:gdLst>
                  <a:gd name="T0" fmla="*/ 2147483646 w 1100"/>
                  <a:gd name="T1" fmla="*/ 2147483646 h 1054"/>
                  <a:gd name="T2" fmla="*/ 2147483646 w 1100"/>
                  <a:gd name="T3" fmla="*/ 0 h 1054"/>
                  <a:gd name="T4" fmla="*/ 2147483646 w 1100"/>
                  <a:gd name="T5" fmla="*/ 2147483646 h 1054"/>
                  <a:gd name="T6" fmla="*/ 2147483646 w 1100"/>
                  <a:gd name="T7" fmla="*/ 2147483646 h 1054"/>
                  <a:gd name="T8" fmla="*/ 2147483646 w 1100"/>
                  <a:gd name="T9" fmla="*/ 2147483646 h 1054"/>
                  <a:gd name="T10" fmla="*/ 2147483646 w 1100"/>
                  <a:gd name="T11" fmla="*/ 2147483646 h 1054"/>
                  <a:gd name="T12" fmla="*/ 2147483646 w 1100"/>
                  <a:gd name="T13" fmla="*/ 2147483646 h 1054"/>
                  <a:gd name="T14" fmla="*/ 2147483646 w 1100"/>
                  <a:gd name="T15" fmla="*/ 2147483646 h 1054"/>
                  <a:gd name="T16" fmla="*/ 2147483646 w 1100"/>
                  <a:gd name="T17" fmla="*/ 2147483646 h 1054"/>
                  <a:gd name="T18" fmla="*/ 2147483646 w 1100"/>
                  <a:gd name="T19" fmla="*/ 2147483646 h 1054"/>
                  <a:gd name="T20" fmla="*/ 2147483646 w 1100"/>
                  <a:gd name="T21" fmla="*/ 2147483646 h 1054"/>
                  <a:gd name="T22" fmla="*/ 0 w 1100"/>
                  <a:gd name="T23" fmla="*/ 2147483646 h 1054"/>
                  <a:gd name="T24" fmla="*/ 2147483646 w 1100"/>
                  <a:gd name="T25" fmla="*/ 2147483646 h 1054"/>
                  <a:gd name="T26" fmla="*/ 2147483646 w 1100"/>
                  <a:gd name="T27" fmla="*/ 2147483646 h 10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100"/>
                  <a:gd name="T43" fmla="*/ 0 h 1054"/>
                  <a:gd name="T44" fmla="*/ 1100 w 1100"/>
                  <a:gd name="T45" fmla="*/ 1054 h 105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100" h="1054">
                    <a:moveTo>
                      <a:pt x="1076" y="1044"/>
                    </a:moveTo>
                    <a:lnTo>
                      <a:pt x="1100" y="0"/>
                    </a:lnTo>
                    <a:lnTo>
                      <a:pt x="938" y="72"/>
                    </a:lnTo>
                    <a:lnTo>
                      <a:pt x="845" y="201"/>
                    </a:lnTo>
                    <a:lnTo>
                      <a:pt x="770" y="327"/>
                    </a:lnTo>
                    <a:lnTo>
                      <a:pt x="698" y="471"/>
                    </a:lnTo>
                    <a:lnTo>
                      <a:pt x="638" y="567"/>
                    </a:lnTo>
                    <a:lnTo>
                      <a:pt x="563" y="681"/>
                    </a:lnTo>
                    <a:lnTo>
                      <a:pt x="515" y="753"/>
                    </a:lnTo>
                    <a:lnTo>
                      <a:pt x="425" y="837"/>
                    </a:lnTo>
                    <a:lnTo>
                      <a:pt x="262" y="954"/>
                    </a:lnTo>
                    <a:lnTo>
                      <a:pt x="0" y="998"/>
                    </a:lnTo>
                    <a:lnTo>
                      <a:pt x="2" y="1054"/>
                    </a:lnTo>
                    <a:lnTo>
                      <a:pt x="1076" y="1044"/>
                    </a:lnTo>
                    <a:close/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49" name="Freeform 8"/>
              <p:cNvSpPr>
                <a:spLocks/>
              </p:cNvSpPr>
              <p:nvPr/>
            </p:nvSpPr>
            <p:spPr bwMode="auto">
              <a:xfrm>
                <a:off x="5029200" y="3932238"/>
                <a:ext cx="6350" cy="1630362"/>
              </a:xfrm>
              <a:custGeom>
                <a:avLst/>
                <a:gdLst>
                  <a:gd name="T0" fmla="*/ 0 w 4"/>
                  <a:gd name="T1" fmla="*/ 0 h 1027"/>
                  <a:gd name="T2" fmla="*/ 2147483646 w 4"/>
                  <a:gd name="T3" fmla="*/ 2147483646 h 1027"/>
                  <a:gd name="T4" fmla="*/ 0 60000 65536"/>
                  <a:gd name="T5" fmla="*/ 0 60000 65536"/>
                  <a:gd name="T6" fmla="*/ 0 w 4"/>
                  <a:gd name="T7" fmla="*/ 0 h 1027"/>
                  <a:gd name="T8" fmla="*/ 4 w 4"/>
                  <a:gd name="T9" fmla="*/ 1027 h 102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1027">
                    <a:moveTo>
                      <a:pt x="0" y="0"/>
                    </a:moveTo>
                    <a:lnTo>
                      <a:pt x="4" y="1027"/>
                    </a:lnTo>
                  </a:path>
                </a:pathLst>
              </a:cu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50" name="Freeform 9"/>
              <p:cNvSpPr>
                <a:spLocks/>
              </p:cNvSpPr>
              <p:nvPr/>
            </p:nvSpPr>
            <p:spPr bwMode="auto">
              <a:xfrm>
                <a:off x="5048250" y="3914775"/>
                <a:ext cx="1649413" cy="1574800"/>
              </a:xfrm>
              <a:custGeom>
                <a:avLst/>
                <a:gdLst>
                  <a:gd name="T0" fmla="*/ 2147483646 w 1039"/>
                  <a:gd name="T1" fmla="*/ 2147483646 h 992"/>
                  <a:gd name="T2" fmla="*/ 2147483646 w 1039"/>
                  <a:gd name="T3" fmla="*/ 2147483646 h 992"/>
                  <a:gd name="T4" fmla="*/ 2147483646 w 1039"/>
                  <a:gd name="T5" fmla="*/ 2147483646 h 992"/>
                  <a:gd name="T6" fmla="*/ 2147483646 w 1039"/>
                  <a:gd name="T7" fmla="*/ 2147483646 h 992"/>
                  <a:gd name="T8" fmla="*/ 2147483646 w 1039"/>
                  <a:gd name="T9" fmla="*/ 2147483646 h 992"/>
                  <a:gd name="T10" fmla="*/ 2147483646 w 1039"/>
                  <a:gd name="T11" fmla="*/ 2147483646 h 992"/>
                  <a:gd name="T12" fmla="*/ 2147483646 w 1039"/>
                  <a:gd name="T13" fmla="*/ 2147483646 h 992"/>
                  <a:gd name="T14" fmla="*/ 2147483646 w 1039"/>
                  <a:gd name="T15" fmla="*/ 2147483646 h 992"/>
                  <a:gd name="T16" fmla="*/ 2147483646 w 1039"/>
                  <a:gd name="T17" fmla="*/ 2147483646 h 992"/>
                  <a:gd name="T18" fmla="*/ 2147483646 w 1039"/>
                  <a:gd name="T19" fmla="*/ 2147483646 h 992"/>
                  <a:gd name="T20" fmla="*/ 2147483646 w 1039"/>
                  <a:gd name="T21" fmla="*/ 2147483646 h 992"/>
                  <a:gd name="T22" fmla="*/ 2147483646 w 1039"/>
                  <a:gd name="T23" fmla="*/ 2147483646 h 992"/>
                  <a:gd name="T24" fmla="*/ 2147483646 w 1039"/>
                  <a:gd name="T25" fmla="*/ 2147483646 h 992"/>
                  <a:gd name="T26" fmla="*/ 2147483646 w 1039"/>
                  <a:gd name="T27" fmla="*/ 2147483646 h 992"/>
                  <a:gd name="T28" fmla="*/ 2147483646 w 1039"/>
                  <a:gd name="T29" fmla="*/ 2147483646 h 992"/>
                  <a:gd name="T30" fmla="*/ 2147483646 w 1039"/>
                  <a:gd name="T31" fmla="*/ 2147483646 h 992"/>
                  <a:gd name="T32" fmla="*/ 0 w 1039"/>
                  <a:gd name="T33" fmla="*/ 0 h 99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039"/>
                  <a:gd name="T52" fmla="*/ 0 h 992"/>
                  <a:gd name="T53" fmla="*/ 1039 w 1039"/>
                  <a:gd name="T54" fmla="*/ 992 h 99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039" h="992">
                    <a:moveTo>
                      <a:pt x="1039" y="992"/>
                    </a:moveTo>
                    <a:lnTo>
                      <a:pt x="931" y="982"/>
                    </a:lnTo>
                    <a:lnTo>
                      <a:pt x="876" y="969"/>
                    </a:lnTo>
                    <a:lnTo>
                      <a:pt x="823" y="954"/>
                    </a:lnTo>
                    <a:lnTo>
                      <a:pt x="768" y="931"/>
                    </a:lnTo>
                    <a:lnTo>
                      <a:pt x="713" y="899"/>
                    </a:lnTo>
                    <a:lnTo>
                      <a:pt x="661" y="859"/>
                    </a:lnTo>
                    <a:lnTo>
                      <a:pt x="551" y="745"/>
                    </a:lnTo>
                    <a:lnTo>
                      <a:pt x="443" y="583"/>
                    </a:lnTo>
                    <a:lnTo>
                      <a:pt x="335" y="388"/>
                    </a:lnTo>
                    <a:lnTo>
                      <a:pt x="280" y="289"/>
                    </a:lnTo>
                    <a:lnTo>
                      <a:pt x="225" y="198"/>
                    </a:lnTo>
                    <a:lnTo>
                      <a:pt x="173" y="118"/>
                    </a:lnTo>
                    <a:lnTo>
                      <a:pt x="118" y="55"/>
                    </a:lnTo>
                    <a:lnTo>
                      <a:pt x="63" y="15"/>
                    </a:lnTo>
                    <a:lnTo>
                      <a:pt x="38" y="8"/>
                    </a:lnTo>
                    <a:lnTo>
                      <a:pt x="0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1" name="Freeform 10"/>
              <p:cNvSpPr>
                <a:spLocks/>
              </p:cNvSpPr>
              <p:nvPr/>
            </p:nvSpPr>
            <p:spPr bwMode="auto">
              <a:xfrm>
                <a:off x="3352800" y="3919538"/>
                <a:ext cx="1676400" cy="1570037"/>
              </a:xfrm>
              <a:custGeom>
                <a:avLst/>
                <a:gdLst>
                  <a:gd name="T0" fmla="*/ 0 w 1056"/>
                  <a:gd name="T1" fmla="*/ 2147483646 h 989"/>
                  <a:gd name="T2" fmla="*/ 2147483646 w 1056"/>
                  <a:gd name="T3" fmla="*/ 2147483646 h 989"/>
                  <a:gd name="T4" fmla="*/ 2147483646 w 1056"/>
                  <a:gd name="T5" fmla="*/ 2147483646 h 989"/>
                  <a:gd name="T6" fmla="*/ 2147483646 w 1056"/>
                  <a:gd name="T7" fmla="*/ 2147483646 h 989"/>
                  <a:gd name="T8" fmla="*/ 2147483646 w 1056"/>
                  <a:gd name="T9" fmla="*/ 2147483646 h 989"/>
                  <a:gd name="T10" fmla="*/ 2147483646 w 1056"/>
                  <a:gd name="T11" fmla="*/ 2147483646 h 989"/>
                  <a:gd name="T12" fmla="*/ 2147483646 w 1056"/>
                  <a:gd name="T13" fmla="*/ 2147483646 h 989"/>
                  <a:gd name="T14" fmla="*/ 2147483646 w 1056"/>
                  <a:gd name="T15" fmla="*/ 2147483646 h 989"/>
                  <a:gd name="T16" fmla="*/ 2147483646 w 1056"/>
                  <a:gd name="T17" fmla="*/ 2147483646 h 989"/>
                  <a:gd name="T18" fmla="*/ 2147483646 w 1056"/>
                  <a:gd name="T19" fmla="*/ 2147483646 h 989"/>
                  <a:gd name="T20" fmla="*/ 2147483646 w 1056"/>
                  <a:gd name="T21" fmla="*/ 2147483646 h 989"/>
                  <a:gd name="T22" fmla="*/ 2147483646 w 1056"/>
                  <a:gd name="T23" fmla="*/ 2147483646 h 989"/>
                  <a:gd name="T24" fmla="*/ 2147483646 w 1056"/>
                  <a:gd name="T25" fmla="*/ 2147483646 h 989"/>
                  <a:gd name="T26" fmla="*/ 2147483646 w 1056"/>
                  <a:gd name="T27" fmla="*/ 2147483646 h 989"/>
                  <a:gd name="T28" fmla="*/ 2147483646 w 1056"/>
                  <a:gd name="T29" fmla="*/ 2147483646 h 989"/>
                  <a:gd name="T30" fmla="*/ 2147483646 w 1056"/>
                  <a:gd name="T31" fmla="*/ 0 h 98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056"/>
                  <a:gd name="T49" fmla="*/ 0 h 989"/>
                  <a:gd name="T50" fmla="*/ 1056 w 1056"/>
                  <a:gd name="T51" fmla="*/ 989 h 989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056" h="989">
                    <a:moveTo>
                      <a:pt x="0" y="989"/>
                    </a:moveTo>
                    <a:lnTo>
                      <a:pt x="108" y="979"/>
                    </a:lnTo>
                    <a:lnTo>
                      <a:pt x="163" y="966"/>
                    </a:lnTo>
                    <a:lnTo>
                      <a:pt x="218" y="951"/>
                    </a:lnTo>
                    <a:lnTo>
                      <a:pt x="271" y="928"/>
                    </a:lnTo>
                    <a:lnTo>
                      <a:pt x="326" y="896"/>
                    </a:lnTo>
                    <a:lnTo>
                      <a:pt x="381" y="856"/>
                    </a:lnTo>
                    <a:lnTo>
                      <a:pt x="488" y="742"/>
                    </a:lnTo>
                    <a:lnTo>
                      <a:pt x="596" y="580"/>
                    </a:lnTo>
                    <a:lnTo>
                      <a:pt x="706" y="385"/>
                    </a:lnTo>
                    <a:lnTo>
                      <a:pt x="759" y="286"/>
                    </a:lnTo>
                    <a:lnTo>
                      <a:pt x="814" y="195"/>
                    </a:lnTo>
                    <a:lnTo>
                      <a:pt x="868" y="115"/>
                    </a:lnTo>
                    <a:lnTo>
                      <a:pt x="909" y="72"/>
                    </a:lnTo>
                    <a:lnTo>
                      <a:pt x="969" y="18"/>
                    </a:lnTo>
                    <a:lnTo>
                      <a:pt x="1056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2" name="Freeform 11"/>
              <p:cNvSpPr>
                <a:spLocks/>
              </p:cNvSpPr>
              <p:nvPr/>
            </p:nvSpPr>
            <p:spPr bwMode="auto">
              <a:xfrm>
                <a:off x="3376613" y="5575300"/>
                <a:ext cx="3395662" cy="6350"/>
              </a:xfrm>
              <a:custGeom>
                <a:avLst/>
                <a:gdLst>
                  <a:gd name="T0" fmla="*/ 0 w 2139"/>
                  <a:gd name="T1" fmla="*/ 0 h 4"/>
                  <a:gd name="T2" fmla="*/ 0 w 2139"/>
                  <a:gd name="T3" fmla="*/ 0 h 4"/>
                  <a:gd name="T4" fmla="*/ 2147483646 w 2139"/>
                  <a:gd name="T5" fmla="*/ 2147483646 h 4"/>
                  <a:gd name="T6" fmla="*/ 0 60000 65536"/>
                  <a:gd name="T7" fmla="*/ 0 60000 65536"/>
                  <a:gd name="T8" fmla="*/ 0 60000 65536"/>
                  <a:gd name="T9" fmla="*/ 0 w 2139"/>
                  <a:gd name="T10" fmla="*/ 0 h 4"/>
                  <a:gd name="T11" fmla="*/ 2139 w 2139"/>
                  <a:gd name="T12" fmla="*/ 4 h 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9" h="4">
                    <a:moveTo>
                      <a:pt x="0" y="0"/>
                    </a:moveTo>
                    <a:lnTo>
                      <a:pt x="0" y="0"/>
                    </a:lnTo>
                    <a:lnTo>
                      <a:pt x="2139" y="4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53" name="Rectangle 12"/>
              <p:cNvSpPr>
                <a:spLocks noChangeArrowheads="1"/>
              </p:cNvSpPr>
              <p:nvPr/>
            </p:nvSpPr>
            <p:spPr bwMode="auto">
              <a:xfrm>
                <a:off x="6705600" y="5562600"/>
                <a:ext cx="381000" cy="36353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/>
              <a:p>
                <a:r>
                  <a:rPr lang="en-US" altLang="en-US" b="1"/>
                  <a:t>X</a:t>
                </a:r>
              </a:p>
            </p:txBody>
          </p:sp>
          <p:sp>
            <p:nvSpPr>
              <p:cNvPr id="87054" name="Rectangle 13"/>
              <p:cNvSpPr>
                <a:spLocks noChangeArrowheads="1"/>
              </p:cNvSpPr>
              <p:nvPr/>
            </p:nvSpPr>
            <p:spPr bwMode="auto">
              <a:xfrm>
                <a:off x="6567488" y="3821113"/>
                <a:ext cx="184150" cy="920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87055" name="Rectangle 15"/>
              <p:cNvSpPr>
                <a:spLocks noChangeArrowheads="1"/>
              </p:cNvSpPr>
              <p:nvPr/>
            </p:nvSpPr>
            <p:spPr bwMode="auto">
              <a:xfrm>
                <a:off x="4800600" y="5791200"/>
                <a:ext cx="593110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en-US" b="1" dirty="0"/>
                  <a:t>18,0</a:t>
                </a:r>
              </a:p>
            </p:txBody>
          </p:sp>
          <p:sp>
            <p:nvSpPr>
              <p:cNvPr id="87056" name="Line 16"/>
              <p:cNvSpPr>
                <a:spLocks noChangeShapeType="1"/>
              </p:cNvSpPr>
              <p:nvPr/>
            </p:nvSpPr>
            <p:spPr bwMode="auto">
              <a:xfrm flipV="1">
                <a:off x="5029200" y="5562600"/>
                <a:ext cx="0" cy="2286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57" name="Line 17"/>
              <p:cNvSpPr>
                <a:spLocks noChangeShapeType="1"/>
              </p:cNvSpPr>
              <p:nvPr/>
            </p:nvSpPr>
            <p:spPr bwMode="auto">
              <a:xfrm flipV="1">
                <a:off x="5410200" y="5562600"/>
                <a:ext cx="0" cy="6858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3446" y="1402648"/>
            <a:ext cx="10985105" cy="4859022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583566" indent="-571500" algn="just">
              <a:lnSpc>
                <a:spcPct val="100000"/>
              </a:lnSpc>
              <a:spcBef>
                <a:spcPts val="1130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lang="el-GR" sz="3600" dirty="0">
                <a:latin typeface="Calibri"/>
                <a:cs typeface="Calibri"/>
              </a:rPr>
              <a:t>Να υπολογίζετε πιθανότητες από την κανονική κατανομή</a:t>
            </a:r>
          </a:p>
          <a:p>
            <a:pPr marL="583566" indent="-571500" algn="just">
              <a:lnSpc>
                <a:spcPct val="100000"/>
              </a:lnSpc>
              <a:spcBef>
                <a:spcPts val="1130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lang="el-GR" sz="3600" dirty="0">
                <a:latin typeface="Calibri"/>
                <a:cs typeface="Calibri"/>
              </a:rPr>
              <a:t>Πώς να χρησιμοποιείτε την κανονική κατανομή για την επίλυση επιχειρηματικών προβλημάτων</a:t>
            </a:r>
          </a:p>
          <a:p>
            <a:pPr marL="583566" indent="-571500" algn="just">
              <a:lnSpc>
                <a:spcPct val="100000"/>
              </a:lnSpc>
              <a:spcBef>
                <a:spcPts val="1130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lang="el-GR" sz="3600" dirty="0">
                <a:latin typeface="Calibri"/>
                <a:cs typeface="Calibri"/>
              </a:rPr>
              <a:t>Να χρησιμοποιείτε το διάγραμμα κανονικής πιθανότητας για να προσδιορίσετε αν ένα σύνολο δεδομένων είναι κατά προσέγγιση κανονικά κατανεμημένο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01838" y="206295"/>
            <a:ext cx="5188323" cy="5674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3600" b="1" spc="-25" dirty="0">
                <a:solidFill>
                  <a:srgbClr val="5FCAEE"/>
                </a:solidFill>
                <a:latin typeface="Trebuchet MS"/>
              </a:rPr>
              <a:t>Περίγραμμα Ενότητας</a:t>
            </a:r>
            <a:endParaRPr sz="3600" b="1" spc="-25" dirty="0">
              <a:solidFill>
                <a:srgbClr val="5FCAEE"/>
              </a:solidFill>
              <a:latin typeface="Trebuchet M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515470" y="858990"/>
            <a:ext cx="11161059" cy="1090613"/>
          </a:xfrm>
        </p:spPr>
        <p:txBody>
          <a:bodyPr>
            <a:normAutofit fontScale="92500" lnSpcReduction="20000"/>
          </a:bodyPr>
          <a:lstStyle/>
          <a:p>
            <a:pPr algn="just" defTabSz="914400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l-GR" altLang="en-US" sz="1800" dirty="0"/>
              <a:t>Θεωρείστε ότι το</a:t>
            </a:r>
            <a:r>
              <a:rPr lang="en-US" altLang="en-US" sz="1800" dirty="0"/>
              <a:t> X </a:t>
            </a:r>
            <a:r>
              <a:rPr lang="el-GR" altLang="en-US" sz="1800" dirty="0"/>
              <a:t>παριστάνει</a:t>
            </a:r>
            <a:r>
              <a:rPr lang="en-US" altLang="en-US" sz="1800" dirty="0"/>
              <a:t> </a:t>
            </a:r>
            <a:r>
              <a:rPr lang="el-GR" altLang="en-US" sz="1800" dirty="0"/>
              <a:t>το χρόνο</a:t>
            </a:r>
            <a:r>
              <a:rPr lang="en-US" altLang="en-US" sz="1800" dirty="0"/>
              <a:t> </a:t>
            </a:r>
            <a:r>
              <a:rPr lang="el-GR" altLang="en-US" sz="1800" dirty="0"/>
              <a:t>που χρειάζεται</a:t>
            </a:r>
            <a:r>
              <a:rPr lang="en-US" altLang="en-US" sz="1800" dirty="0"/>
              <a:t>, </a:t>
            </a:r>
            <a:r>
              <a:rPr lang="el-GR" altLang="en-US" sz="1800" dirty="0"/>
              <a:t>σε δευτερόλεπτα</a:t>
            </a:r>
            <a:r>
              <a:rPr lang="en-US" altLang="en-US" sz="1800" dirty="0"/>
              <a:t> </a:t>
            </a:r>
            <a:r>
              <a:rPr lang="el-GR" altLang="en-US" sz="1800" dirty="0"/>
              <a:t>για</a:t>
            </a:r>
            <a:r>
              <a:rPr lang="en-US" altLang="en-US" sz="1800" dirty="0"/>
              <a:t> </a:t>
            </a:r>
            <a:r>
              <a:rPr lang="el-GR" altLang="en-US" sz="1800" dirty="0"/>
              <a:t>να κατεβάσετε</a:t>
            </a:r>
            <a:r>
              <a:rPr lang="en-US" altLang="en-US" sz="1800" dirty="0"/>
              <a:t> </a:t>
            </a:r>
            <a:r>
              <a:rPr lang="el-GR" altLang="en-US" sz="1800" dirty="0"/>
              <a:t>ένα αρχείο </a:t>
            </a:r>
            <a:r>
              <a:rPr lang="en-US" altLang="en-US" sz="1800" dirty="0"/>
              <a:t>video </a:t>
            </a:r>
            <a:r>
              <a:rPr lang="el-GR" altLang="en-US" sz="1800" dirty="0"/>
              <a:t>από το διαδίκτυο</a:t>
            </a:r>
            <a:r>
              <a:rPr lang="en-US" altLang="en-US" sz="1800" dirty="0"/>
              <a:t>.</a:t>
            </a:r>
          </a:p>
          <a:p>
            <a:pPr algn="just" defTabSz="9144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l-GR" altLang="en-US" sz="1800" dirty="0"/>
              <a:t>Υποθέστε ότι η</a:t>
            </a:r>
            <a:r>
              <a:rPr lang="en-US" altLang="en-US" sz="1800" dirty="0"/>
              <a:t> X </a:t>
            </a:r>
            <a:r>
              <a:rPr lang="el-GR" altLang="en-US" sz="1800" dirty="0"/>
              <a:t>είναι</a:t>
            </a:r>
            <a:r>
              <a:rPr lang="en-US" altLang="en-US" sz="1800" dirty="0"/>
              <a:t> </a:t>
            </a:r>
            <a:r>
              <a:rPr lang="el-GR" altLang="en-US" sz="1800" dirty="0"/>
              <a:t>κανονική</a:t>
            </a:r>
            <a:r>
              <a:rPr lang="en-US" altLang="en-US" sz="1800" dirty="0"/>
              <a:t> </a:t>
            </a:r>
            <a:r>
              <a:rPr lang="el-GR" altLang="en-US" sz="1800" dirty="0"/>
              <a:t>με μέσο όρο</a:t>
            </a:r>
            <a:r>
              <a:rPr lang="en-US" altLang="en-US" sz="1800" dirty="0"/>
              <a:t> 18,0</a:t>
            </a:r>
            <a:r>
              <a:rPr lang="el-GR" altLang="en-US" sz="1800" dirty="0"/>
              <a:t> δευτερόλεπτα και</a:t>
            </a:r>
            <a:r>
              <a:rPr lang="en-US" altLang="en-US" sz="1800" dirty="0"/>
              <a:t> </a:t>
            </a:r>
            <a:r>
              <a:rPr lang="el-GR" altLang="en-US" sz="1800" dirty="0"/>
              <a:t>τυπική απόκλιση</a:t>
            </a:r>
            <a:r>
              <a:rPr lang="en-US" altLang="en-US" sz="1800" dirty="0"/>
              <a:t> 5,0 </a:t>
            </a:r>
            <a:r>
              <a:rPr lang="el-GR" altLang="en-US" sz="1800" dirty="0"/>
              <a:t>δευτερόλεπτα</a:t>
            </a:r>
            <a:r>
              <a:rPr lang="en-US" altLang="en-US" sz="1800" dirty="0"/>
              <a:t>.  </a:t>
            </a:r>
          </a:p>
          <a:p>
            <a:pPr algn="just" defTabSz="9144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l-GR" altLang="en-US" sz="1800" b="1" dirty="0"/>
              <a:t>Βρείτε την</a:t>
            </a:r>
            <a:r>
              <a:rPr lang="en-US" altLang="en-US" sz="1800" b="1" dirty="0"/>
              <a:t> P(X &lt; 18,6)</a:t>
            </a:r>
          </a:p>
          <a:p>
            <a:pPr marL="236538" indent="-236538" algn="just" defTabSz="914400"/>
            <a:endParaRPr lang="en-US" altLang="en-US" sz="1800" dirty="0">
              <a:solidFill>
                <a:schemeClr val="folHlink"/>
              </a:solidFill>
            </a:endParaRPr>
          </a:p>
        </p:txBody>
      </p:sp>
      <p:sp>
        <p:nvSpPr>
          <p:cNvPr id="88096" name="Rectangle 34"/>
          <p:cNvSpPr>
            <a:spLocks noChangeArrowheads="1"/>
          </p:cNvSpPr>
          <p:nvPr/>
        </p:nvSpPr>
        <p:spPr bwMode="auto">
          <a:xfrm>
            <a:off x="2133600" y="128046"/>
            <a:ext cx="6956612" cy="50590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 defTabSz="685800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Εύρεση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Κανονικών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Πιθανοτήτων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 (2)</a:t>
            </a:r>
          </a:p>
        </p:txBody>
      </p:sp>
      <p:graphicFrame>
        <p:nvGraphicFramePr>
          <p:cNvPr id="88097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116954"/>
              </p:ext>
            </p:extLst>
          </p:nvPr>
        </p:nvGraphicFramePr>
        <p:xfrm>
          <a:off x="3407098" y="2007677"/>
          <a:ext cx="5377802" cy="1126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0168240" imgH="12571560" progId="Equation.3">
                  <p:embed/>
                </p:oleObj>
              </mc:Choice>
              <mc:Fallback>
                <p:oleObj name="Equation" r:id="rId2" imgW="60168240" imgH="12571560" progId="Equation.3">
                  <p:embed/>
                  <p:pic>
                    <p:nvPicPr>
                      <p:cNvPr id="88097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098" y="2007677"/>
                        <a:ext cx="5377802" cy="1126230"/>
                      </a:xfrm>
                      <a:prstGeom prst="rect">
                        <a:avLst/>
                      </a:prstGeom>
                      <a:solidFill>
                        <a:srgbClr val="FDE0B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FCD35632-F97B-4EC2-88BC-4F840EDB19FA}"/>
              </a:ext>
            </a:extLst>
          </p:cNvPr>
          <p:cNvGrpSpPr/>
          <p:nvPr/>
        </p:nvGrpSpPr>
        <p:grpSpPr>
          <a:xfrm>
            <a:off x="1792941" y="3660849"/>
            <a:ext cx="8606118" cy="3197151"/>
            <a:chOff x="2098676" y="3976688"/>
            <a:chExt cx="7959724" cy="2412444"/>
          </a:xfrm>
        </p:grpSpPr>
        <p:sp>
          <p:nvSpPr>
            <p:cNvPr id="88066" name="Freeform 2"/>
            <p:cNvSpPr>
              <a:spLocks/>
            </p:cNvSpPr>
            <p:nvPr/>
          </p:nvSpPr>
          <p:spPr bwMode="auto">
            <a:xfrm>
              <a:off x="6438900" y="3976688"/>
              <a:ext cx="1562100" cy="1657350"/>
            </a:xfrm>
            <a:custGeom>
              <a:avLst/>
              <a:gdLst>
                <a:gd name="T0" fmla="*/ 2147483646 w 984"/>
                <a:gd name="T1" fmla="*/ 2147483646 h 1044"/>
                <a:gd name="T2" fmla="*/ 2147483646 w 984"/>
                <a:gd name="T3" fmla="*/ 0 h 1044"/>
                <a:gd name="T4" fmla="*/ 2147483646 w 984"/>
                <a:gd name="T5" fmla="*/ 2147483646 h 1044"/>
                <a:gd name="T6" fmla="*/ 2147483646 w 984"/>
                <a:gd name="T7" fmla="*/ 2147483646 h 1044"/>
                <a:gd name="T8" fmla="*/ 2147483646 w 984"/>
                <a:gd name="T9" fmla="*/ 2147483646 h 1044"/>
                <a:gd name="T10" fmla="*/ 2147483646 w 984"/>
                <a:gd name="T11" fmla="*/ 2147483646 h 1044"/>
                <a:gd name="T12" fmla="*/ 2147483646 w 984"/>
                <a:gd name="T13" fmla="*/ 2147483646 h 1044"/>
                <a:gd name="T14" fmla="*/ 2147483646 w 984"/>
                <a:gd name="T15" fmla="*/ 2147483646 h 1044"/>
                <a:gd name="T16" fmla="*/ 2147483646 w 984"/>
                <a:gd name="T17" fmla="*/ 2147483646 h 1044"/>
                <a:gd name="T18" fmla="*/ 2147483646 w 984"/>
                <a:gd name="T19" fmla="*/ 2147483646 h 1044"/>
                <a:gd name="T20" fmla="*/ 2147483646 w 984"/>
                <a:gd name="T21" fmla="*/ 2147483646 h 1044"/>
                <a:gd name="T22" fmla="*/ 0 w 984"/>
                <a:gd name="T23" fmla="*/ 2147483646 h 1044"/>
                <a:gd name="T24" fmla="*/ 2147483646 w 984"/>
                <a:gd name="T25" fmla="*/ 2147483646 h 1044"/>
                <a:gd name="T26" fmla="*/ 2147483646 w 984"/>
                <a:gd name="T27" fmla="*/ 2147483646 h 104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84"/>
                <a:gd name="T43" fmla="*/ 0 h 1044"/>
                <a:gd name="T44" fmla="*/ 984 w 984"/>
                <a:gd name="T45" fmla="*/ 1044 h 104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84" h="1044">
                  <a:moveTo>
                    <a:pt x="984" y="1032"/>
                  </a:moveTo>
                  <a:lnTo>
                    <a:pt x="981" y="0"/>
                  </a:lnTo>
                  <a:lnTo>
                    <a:pt x="888" y="72"/>
                  </a:lnTo>
                  <a:lnTo>
                    <a:pt x="792" y="168"/>
                  </a:lnTo>
                  <a:lnTo>
                    <a:pt x="726" y="304"/>
                  </a:lnTo>
                  <a:lnTo>
                    <a:pt x="638" y="452"/>
                  </a:lnTo>
                  <a:lnTo>
                    <a:pt x="586" y="552"/>
                  </a:lnTo>
                  <a:lnTo>
                    <a:pt x="522" y="657"/>
                  </a:lnTo>
                  <a:lnTo>
                    <a:pt x="456" y="744"/>
                  </a:lnTo>
                  <a:lnTo>
                    <a:pt x="360" y="852"/>
                  </a:lnTo>
                  <a:lnTo>
                    <a:pt x="204" y="948"/>
                  </a:lnTo>
                  <a:lnTo>
                    <a:pt x="0" y="984"/>
                  </a:lnTo>
                  <a:lnTo>
                    <a:pt x="3" y="1044"/>
                  </a:lnTo>
                  <a:lnTo>
                    <a:pt x="984" y="1032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67" name="Freeform 3"/>
            <p:cNvSpPr>
              <a:spLocks/>
            </p:cNvSpPr>
            <p:nvPr/>
          </p:nvSpPr>
          <p:spPr bwMode="auto">
            <a:xfrm>
              <a:off x="2171700" y="3995738"/>
              <a:ext cx="1562100" cy="1657350"/>
            </a:xfrm>
            <a:custGeom>
              <a:avLst/>
              <a:gdLst>
                <a:gd name="T0" fmla="*/ 2147483646 w 984"/>
                <a:gd name="T1" fmla="*/ 2147483646 h 1044"/>
                <a:gd name="T2" fmla="*/ 2147483646 w 984"/>
                <a:gd name="T3" fmla="*/ 0 h 1044"/>
                <a:gd name="T4" fmla="*/ 2147483646 w 984"/>
                <a:gd name="T5" fmla="*/ 2147483646 h 1044"/>
                <a:gd name="T6" fmla="*/ 2147483646 w 984"/>
                <a:gd name="T7" fmla="*/ 2147483646 h 1044"/>
                <a:gd name="T8" fmla="*/ 2147483646 w 984"/>
                <a:gd name="T9" fmla="*/ 2147483646 h 1044"/>
                <a:gd name="T10" fmla="*/ 2147483646 w 984"/>
                <a:gd name="T11" fmla="*/ 2147483646 h 1044"/>
                <a:gd name="T12" fmla="*/ 2147483646 w 984"/>
                <a:gd name="T13" fmla="*/ 2147483646 h 1044"/>
                <a:gd name="T14" fmla="*/ 2147483646 w 984"/>
                <a:gd name="T15" fmla="*/ 2147483646 h 1044"/>
                <a:gd name="T16" fmla="*/ 2147483646 w 984"/>
                <a:gd name="T17" fmla="*/ 2147483646 h 1044"/>
                <a:gd name="T18" fmla="*/ 2147483646 w 984"/>
                <a:gd name="T19" fmla="*/ 2147483646 h 1044"/>
                <a:gd name="T20" fmla="*/ 2147483646 w 984"/>
                <a:gd name="T21" fmla="*/ 2147483646 h 1044"/>
                <a:gd name="T22" fmla="*/ 0 w 984"/>
                <a:gd name="T23" fmla="*/ 2147483646 h 1044"/>
                <a:gd name="T24" fmla="*/ 2147483646 w 984"/>
                <a:gd name="T25" fmla="*/ 2147483646 h 1044"/>
                <a:gd name="T26" fmla="*/ 2147483646 w 984"/>
                <a:gd name="T27" fmla="*/ 2147483646 h 104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84"/>
                <a:gd name="T43" fmla="*/ 0 h 1044"/>
                <a:gd name="T44" fmla="*/ 984 w 984"/>
                <a:gd name="T45" fmla="*/ 1044 h 104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84" h="1044">
                  <a:moveTo>
                    <a:pt x="984" y="1032"/>
                  </a:moveTo>
                  <a:lnTo>
                    <a:pt x="981" y="0"/>
                  </a:lnTo>
                  <a:lnTo>
                    <a:pt x="888" y="72"/>
                  </a:lnTo>
                  <a:lnTo>
                    <a:pt x="792" y="168"/>
                  </a:lnTo>
                  <a:lnTo>
                    <a:pt x="726" y="304"/>
                  </a:lnTo>
                  <a:lnTo>
                    <a:pt x="638" y="452"/>
                  </a:lnTo>
                  <a:lnTo>
                    <a:pt x="586" y="552"/>
                  </a:lnTo>
                  <a:lnTo>
                    <a:pt x="522" y="657"/>
                  </a:lnTo>
                  <a:lnTo>
                    <a:pt x="456" y="744"/>
                  </a:lnTo>
                  <a:lnTo>
                    <a:pt x="360" y="852"/>
                  </a:lnTo>
                  <a:lnTo>
                    <a:pt x="204" y="948"/>
                  </a:lnTo>
                  <a:lnTo>
                    <a:pt x="0" y="984"/>
                  </a:lnTo>
                  <a:lnTo>
                    <a:pt x="3" y="1044"/>
                  </a:lnTo>
                  <a:lnTo>
                    <a:pt x="984" y="1032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69" name="Freeform 6"/>
            <p:cNvSpPr>
              <a:spLocks/>
            </p:cNvSpPr>
            <p:nvPr/>
          </p:nvSpPr>
          <p:spPr bwMode="auto">
            <a:xfrm>
              <a:off x="7996239" y="5405439"/>
              <a:ext cx="320675" cy="242887"/>
            </a:xfrm>
            <a:custGeom>
              <a:avLst/>
              <a:gdLst>
                <a:gd name="T0" fmla="*/ 2147483646 w 202"/>
                <a:gd name="T1" fmla="*/ 2147483646 h 153"/>
                <a:gd name="T2" fmla="*/ 2147483646 w 202"/>
                <a:gd name="T3" fmla="*/ 2147483646 h 153"/>
                <a:gd name="T4" fmla="*/ 2147483646 w 202"/>
                <a:gd name="T5" fmla="*/ 2147483646 h 153"/>
                <a:gd name="T6" fmla="*/ 2147483646 w 202"/>
                <a:gd name="T7" fmla="*/ 2147483646 h 153"/>
                <a:gd name="T8" fmla="*/ 2147483646 w 202"/>
                <a:gd name="T9" fmla="*/ 2147483646 h 153"/>
                <a:gd name="T10" fmla="*/ 2147483646 w 202"/>
                <a:gd name="T11" fmla="*/ 2147483646 h 153"/>
                <a:gd name="T12" fmla="*/ 2147483646 w 202"/>
                <a:gd name="T13" fmla="*/ 0 h 153"/>
                <a:gd name="T14" fmla="*/ 2147483646 w 202"/>
                <a:gd name="T15" fmla="*/ 2147483646 h 153"/>
                <a:gd name="T16" fmla="*/ 2147483646 w 202"/>
                <a:gd name="T17" fmla="*/ 2147483646 h 153"/>
                <a:gd name="T18" fmla="*/ 2147483646 w 202"/>
                <a:gd name="T19" fmla="*/ 2147483646 h 153"/>
                <a:gd name="T20" fmla="*/ 2147483646 w 202"/>
                <a:gd name="T21" fmla="*/ 2147483646 h 153"/>
                <a:gd name="T22" fmla="*/ 0 w 202"/>
                <a:gd name="T23" fmla="*/ 2147483646 h 153"/>
                <a:gd name="T24" fmla="*/ 2147483646 w 202"/>
                <a:gd name="T25" fmla="*/ 2147483646 h 153"/>
                <a:gd name="T26" fmla="*/ 2147483646 w 202"/>
                <a:gd name="T27" fmla="*/ 2147483646 h 1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02"/>
                <a:gd name="T43" fmla="*/ 0 h 153"/>
                <a:gd name="T44" fmla="*/ 202 w 202"/>
                <a:gd name="T45" fmla="*/ 153 h 1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02" h="153">
                  <a:moveTo>
                    <a:pt x="12" y="141"/>
                  </a:moveTo>
                  <a:cubicBezTo>
                    <a:pt x="39" y="153"/>
                    <a:pt x="79" y="146"/>
                    <a:pt x="105" y="145"/>
                  </a:cubicBezTo>
                  <a:cubicBezTo>
                    <a:pt x="127" y="143"/>
                    <a:pt x="135" y="143"/>
                    <a:pt x="162" y="144"/>
                  </a:cubicBezTo>
                  <a:cubicBezTo>
                    <a:pt x="172" y="148"/>
                    <a:pt x="181" y="148"/>
                    <a:pt x="192" y="147"/>
                  </a:cubicBezTo>
                  <a:cubicBezTo>
                    <a:pt x="200" y="136"/>
                    <a:pt x="198" y="142"/>
                    <a:pt x="201" y="132"/>
                  </a:cubicBezTo>
                  <a:cubicBezTo>
                    <a:pt x="200" y="102"/>
                    <a:pt x="202" y="55"/>
                    <a:pt x="187" y="24"/>
                  </a:cubicBezTo>
                  <a:cubicBezTo>
                    <a:pt x="185" y="7"/>
                    <a:pt x="165" y="1"/>
                    <a:pt x="150" y="0"/>
                  </a:cubicBezTo>
                  <a:cubicBezTo>
                    <a:pt x="116" y="2"/>
                    <a:pt x="102" y="41"/>
                    <a:pt x="70" y="46"/>
                  </a:cubicBezTo>
                  <a:cubicBezTo>
                    <a:pt x="63" y="49"/>
                    <a:pt x="58" y="51"/>
                    <a:pt x="51" y="52"/>
                  </a:cubicBezTo>
                  <a:cubicBezTo>
                    <a:pt x="43" y="55"/>
                    <a:pt x="36" y="56"/>
                    <a:pt x="27" y="57"/>
                  </a:cubicBezTo>
                  <a:cubicBezTo>
                    <a:pt x="19" y="62"/>
                    <a:pt x="14" y="67"/>
                    <a:pt x="7" y="73"/>
                  </a:cubicBezTo>
                  <a:cubicBezTo>
                    <a:pt x="0" y="87"/>
                    <a:pt x="2" y="81"/>
                    <a:pt x="0" y="90"/>
                  </a:cubicBezTo>
                  <a:cubicBezTo>
                    <a:pt x="0" y="104"/>
                    <a:pt x="0" y="119"/>
                    <a:pt x="1" y="133"/>
                  </a:cubicBezTo>
                  <a:cubicBezTo>
                    <a:pt x="1" y="138"/>
                    <a:pt x="8" y="147"/>
                    <a:pt x="12" y="141"/>
                  </a:cubicBez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70" name="Freeform 7"/>
            <p:cNvSpPr>
              <a:spLocks/>
            </p:cNvSpPr>
            <p:nvPr/>
          </p:nvSpPr>
          <p:spPr bwMode="auto">
            <a:xfrm>
              <a:off x="7956551" y="3989388"/>
              <a:ext cx="366713" cy="1625600"/>
            </a:xfrm>
            <a:custGeom>
              <a:avLst/>
              <a:gdLst>
                <a:gd name="T0" fmla="*/ 2147483646 w 231"/>
                <a:gd name="T1" fmla="*/ 2147483646 h 1024"/>
                <a:gd name="T2" fmla="*/ 2147483646 w 231"/>
                <a:gd name="T3" fmla="*/ 2147483646 h 1024"/>
                <a:gd name="T4" fmla="*/ 2147483646 w 231"/>
                <a:gd name="T5" fmla="*/ 2147483646 h 1024"/>
                <a:gd name="T6" fmla="*/ 2147483646 w 231"/>
                <a:gd name="T7" fmla="*/ 2147483646 h 1024"/>
                <a:gd name="T8" fmla="*/ 2147483646 w 231"/>
                <a:gd name="T9" fmla="*/ 2147483646 h 1024"/>
                <a:gd name="T10" fmla="*/ 2147483646 w 231"/>
                <a:gd name="T11" fmla="*/ 2147483646 h 1024"/>
                <a:gd name="T12" fmla="*/ 2147483646 w 231"/>
                <a:gd name="T13" fmla="*/ 2147483646 h 1024"/>
                <a:gd name="T14" fmla="*/ 2147483646 w 231"/>
                <a:gd name="T15" fmla="*/ 2147483646 h 1024"/>
                <a:gd name="T16" fmla="*/ 2147483646 w 231"/>
                <a:gd name="T17" fmla="*/ 2147483646 h 1024"/>
                <a:gd name="T18" fmla="*/ 2147483646 w 231"/>
                <a:gd name="T19" fmla="*/ 2147483646 h 1024"/>
                <a:gd name="T20" fmla="*/ 2147483646 w 231"/>
                <a:gd name="T21" fmla="*/ 2147483646 h 1024"/>
                <a:gd name="T22" fmla="*/ 2147483646 w 231"/>
                <a:gd name="T23" fmla="*/ 2147483646 h 1024"/>
                <a:gd name="T24" fmla="*/ 2147483646 w 231"/>
                <a:gd name="T25" fmla="*/ 2147483646 h 1024"/>
                <a:gd name="T26" fmla="*/ 2147483646 w 231"/>
                <a:gd name="T27" fmla="*/ 2147483646 h 1024"/>
                <a:gd name="T28" fmla="*/ 2147483646 w 231"/>
                <a:gd name="T29" fmla="*/ 2147483646 h 1024"/>
                <a:gd name="T30" fmla="*/ 2147483646 w 231"/>
                <a:gd name="T31" fmla="*/ 2147483646 h 1024"/>
                <a:gd name="T32" fmla="*/ 2147483646 w 231"/>
                <a:gd name="T33" fmla="*/ 2147483646 h 1024"/>
                <a:gd name="T34" fmla="*/ 2147483646 w 231"/>
                <a:gd name="T35" fmla="*/ 2147483646 h 1024"/>
                <a:gd name="T36" fmla="*/ 2147483646 w 231"/>
                <a:gd name="T37" fmla="*/ 2147483646 h 10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31"/>
                <a:gd name="T58" fmla="*/ 0 h 1024"/>
                <a:gd name="T59" fmla="*/ 231 w 231"/>
                <a:gd name="T60" fmla="*/ 1024 h 10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31" h="1024">
                  <a:moveTo>
                    <a:pt x="25" y="984"/>
                  </a:moveTo>
                  <a:cubicBezTo>
                    <a:pt x="28" y="847"/>
                    <a:pt x="34" y="709"/>
                    <a:pt x="37" y="572"/>
                  </a:cubicBezTo>
                  <a:cubicBezTo>
                    <a:pt x="33" y="476"/>
                    <a:pt x="30" y="440"/>
                    <a:pt x="33" y="340"/>
                  </a:cubicBezTo>
                  <a:cubicBezTo>
                    <a:pt x="30" y="269"/>
                    <a:pt x="25" y="210"/>
                    <a:pt x="29" y="140"/>
                  </a:cubicBezTo>
                  <a:cubicBezTo>
                    <a:pt x="28" y="100"/>
                    <a:pt x="0" y="32"/>
                    <a:pt x="41" y="4"/>
                  </a:cubicBezTo>
                  <a:cubicBezTo>
                    <a:pt x="122" y="9"/>
                    <a:pt x="91" y="0"/>
                    <a:pt x="133" y="28"/>
                  </a:cubicBezTo>
                  <a:cubicBezTo>
                    <a:pt x="156" y="62"/>
                    <a:pt x="125" y="22"/>
                    <a:pt x="153" y="44"/>
                  </a:cubicBezTo>
                  <a:cubicBezTo>
                    <a:pt x="157" y="47"/>
                    <a:pt x="158" y="53"/>
                    <a:pt x="161" y="56"/>
                  </a:cubicBezTo>
                  <a:cubicBezTo>
                    <a:pt x="164" y="59"/>
                    <a:pt x="169" y="61"/>
                    <a:pt x="173" y="64"/>
                  </a:cubicBezTo>
                  <a:cubicBezTo>
                    <a:pt x="185" y="82"/>
                    <a:pt x="194" y="97"/>
                    <a:pt x="209" y="112"/>
                  </a:cubicBezTo>
                  <a:cubicBezTo>
                    <a:pt x="212" y="120"/>
                    <a:pt x="221" y="127"/>
                    <a:pt x="221" y="136"/>
                  </a:cubicBezTo>
                  <a:cubicBezTo>
                    <a:pt x="221" y="163"/>
                    <a:pt x="213" y="216"/>
                    <a:pt x="213" y="216"/>
                  </a:cubicBezTo>
                  <a:cubicBezTo>
                    <a:pt x="215" y="282"/>
                    <a:pt x="217" y="319"/>
                    <a:pt x="225" y="376"/>
                  </a:cubicBezTo>
                  <a:cubicBezTo>
                    <a:pt x="224" y="399"/>
                    <a:pt x="224" y="421"/>
                    <a:pt x="221" y="444"/>
                  </a:cubicBezTo>
                  <a:cubicBezTo>
                    <a:pt x="220" y="452"/>
                    <a:pt x="213" y="468"/>
                    <a:pt x="213" y="468"/>
                  </a:cubicBezTo>
                  <a:cubicBezTo>
                    <a:pt x="207" y="564"/>
                    <a:pt x="209" y="508"/>
                    <a:pt x="209" y="636"/>
                  </a:cubicBezTo>
                  <a:cubicBezTo>
                    <a:pt x="213" y="623"/>
                    <a:pt x="222" y="582"/>
                    <a:pt x="221" y="596"/>
                  </a:cubicBezTo>
                  <a:cubicBezTo>
                    <a:pt x="208" y="724"/>
                    <a:pt x="231" y="865"/>
                    <a:pt x="173" y="980"/>
                  </a:cubicBezTo>
                  <a:cubicBezTo>
                    <a:pt x="151" y="1024"/>
                    <a:pt x="74" y="983"/>
                    <a:pt x="25" y="984"/>
                  </a:cubicBez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71" name="Line 8"/>
            <p:cNvSpPr>
              <a:spLocks noChangeShapeType="1"/>
            </p:cNvSpPr>
            <p:nvPr/>
          </p:nvSpPr>
          <p:spPr bwMode="auto">
            <a:xfrm>
              <a:off x="8307388" y="4249738"/>
              <a:ext cx="0" cy="1371600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2" name="Line 9"/>
            <p:cNvSpPr>
              <a:spLocks noChangeShapeType="1"/>
            </p:cNvSpPr>
            <p:nvPr/>
          </p:nvSpPr>
          <p:spPr bwMode="auto">
            <a:xfrm>
              <a:off x="8002588" y="4021138"/>
              <a:ext cx="0" cy="1600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3" name="Freeform 10"/>
            <p:cNvSpPr>
              <a:spLocks/>
            </p:cNvSpPr>
            <p:nvPr/>
          </p:nvSpPr>
          <p:spPr bwMode="auto">
            <a:xfrm>
              <a:off x="8037514" y="3976688"/>
              <a:ext cx="1635125" cy="1573212"/>
            </a:xfrm>
            <a:custGeom>
              <a:avLst/>
              <a:gdLst>
                <a:gd name="T0" fmla="*/ 2147483646 w 1030"/>
                <a:gd name="T1" fmla="*/ 2147483646 h 991"/>
                <a:gd name="T2" fmla="*/ 2147483646 w 1030"/>
                <a:gd name="T3" fmla="*/ 2147483646 h 991"/>
                <a:gd name="T4" fmla="*/ 2147483646 w 1030"/>
                <a:gd name="T5" fmla="*/ 2147483646 h 991"/>
                <a:gd name="T6" fmla="*/ 2147483646 w 1030"/>
                <a:gd name="T7" fmla="*/ 2147483646 h 991"/>
                <a:gd name="T8" fmla="*/ 2147483646 w 1030"/>
                <a:gd name="T9" fmla="*/ 2147483646 h 991"/>
                <a:gd name="T10" fmla="*/ 2147483646 w 1030"/>
                <a:gd name="T11" fmla="*/ 2147483646 h 991"/>
                <a:gd name="T12" fmla="*/ 2147483646 w 1030"/>
                <a:gd name="T13" fmla="*/ 2147483646 h 991"/>
                <a:gd name="T14" fmla="*/ 2147483646 w 1030"/>
                <a:gd name="T15" fmla="*/ 2147483646 h 991"/>
                <a:gd name="T16" fmla="*/ 2147483646 w 1030"/>
                <a:gd name="T17" fmla="*/ 2147483646 h 991"/>
                <a:gd name="T18" fmla="*/ 2147483646 w 1030"/>
                <a:gd name="T19" fmla="*/ 2147483646 h 991"/>
                <a:gd name="T20" fmla="*/ 2147483646 w 1030"/>
                <a:gd name="T21" fmla="*/ 2147483646 h 991"/>
                <a:gd name="T22" fmla="*/ 2147483646 w 1030"/>
                <a:gd name="T23" fmla="*/ 2147483646 h 991"/>
                <a:gd name="T24" fmla="*/ 2147483646 w 1030"/>
                <a:gd name="T25" fmla="*/ 2147483646 h 991"/>
                <a:gd name="T26" fmla="*/ 2147483646 w 1030"/>
                <a:gd name="T27" fmla="*/ 2147483646 h 991"/>
                <a:gd name="T28" fmla="*/ 2147483646 w 1030"/>
                <a:gd name="T29" fmla="*/ 2147483646 h 991"/>
                <a:gd name="T30" fmla="*/ 0 w 1030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0"/>
                <a:gd name="T49" fmla="*/ 0 h 991"/>
                <a:gd name="T50" fmla="*/ 1030 w 1030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0" h="991">
                  <a:moveTo>
                    <a:pt x="1029" y="990"/>
                  </a:moveTo>
                  <a:lnTo>
                    <a:pt x="921" y="980"/>
                  </a:lnTo>
                  <a:lnTo>
                    <a:pt x="866" y="967"/>
                  </a:lnTo>
                  <a:lnTo>
                    <a:pt x="813" y="952"/>
                  </a:lnTo>
                  <a:lnTo>
                    <a:pt x="758" y="929"/>
                  </a:lnTo>
                  <a:lnTo>
                    <a:pt x="703" y="897"/>
                  </a:lnTo>
                  <a:lnTo>
                    <a:pt x="651" y="857"/>
                  </a:lnTo>
                  <a:lnTo>
                    <a:pt x="541" y="743"/>
                  </a:lnTo>
                  <a:lnTo>
                    <a:pt x="433" y="581"/>
                  </a:lnTo>
                  <a:lnTo>
                    <a:pt x="325" y="386"/>
                  </a:lnTo>
                  <a:lnTo>
                    <a:pt x="270" y="287"/>
                  </a:lnTo>
                  <a:lnTo>
                    <a:pt x="215" y="196"/>
                  </a:lnTo>
                  <a:lnTo>
                    <a:pt x="163" y="116"/>
                  </a:lnTo>
                  <a:lnTo>
                    <a:pt x="108" y="53"/>
                  </a:lnTo>
                  <a:lnTo>
                    <a:pt x="53" y="13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74" name="Freeform 11"/>
            <p:cNvSpPr>
              <a:spLocks/>
            </p:cNvSpPr>
            <p:nvPr/>
          </p:nvSpPr>
          <p:spPr bwMode="auto">
            <a:xfrm>
              <a:off x="6400800" y="3976688"/>
              <a:ext cx="1638300" cy="1573212"/>
            </a:xfrm>
            <a:custGeom>
              <a:avLst/>
              <a:gdLst>
                <a:gd name="T0" fmla="*/ 0 w 1032"/>
                <a:gd name="T1" fmla="*/ 2147483646 h 991"/>
                <a:gd name="T2" fmla="*/ 2147483646 w 1032"/>
                <a:gd name="T3" fmla="*/ 2147483646 h 991"/>
                <a:gd name="T4" fmla="*/ 2147483646 w 1032"/>
                <a:gd name="T5" fmla="*/ 2147483646 h 991"/>
                <a:gd name="T6" fmla="*/ 2147483646 w 1032"/>
                <a:gd name="T7" fmla="*/ 2147483646 h 991"/>
                <a:gd name="T8" fmla="*/ 2147483646 w 1032"/>
                <a:gd name="T9" fmla="*/ 2147483646 h 991"/>
                <a:gd name="T10" fmla="*/ 2147483646 w 1032"/>
                <a:gd name="T11" fmla="*/ 2147483646 h 991"/>
                <a:gd name="T12" fmla="*/ 2147483646 w 1032"/>
                <a:gd name="T13" fmla="*/ 2147483646 h 991"/>
                <a:gd name="T14" fmla="*/ 2147483646 w 1032"/>
                <a:gd name="T15" fmla="*/ 2147483646 h 991"/>
                <a:gd name="T16" fmla="*/ 2147483646 w 1032"/>
                <a:gd name="T17" fmla="*/ 2147483646 h 991"/>
                <a:gd name="T18" fmla="*/ 2147483646 w 1032"/>
                <a:gd name="T19" fmla="*/ 2147483646 h 991"/>
                <a:gd name="T20" fmla="*/ 2147483646 w 1032"/>
                <a:gd name="T21" fmla="*/ 2147483646 h 991"/>
                <a:gd name="T22" fmla="*/ 2147483646 w 1032"/>
                <a:gd name="T23" fmla="*/ 2147483646 h 991"/>
                <a:gd name="T24" fmla="*/ 2147483646 w 1032"/>
                <a:gd name="T25" fmla="*/ 2147483646 h 991"/>
                <a:gd name="T26" fmla="*/ 2147483646 w 1032"/>
                <a:gd name="T27" fmla="*/ 2147483646 h 991"/>
                <a:gd name="T28" fmla="*/ 2147483646 w 1032"/>
                <a:gd name="T29" fmla="*/ 2147483646 h 991"/>
                <a:gd name="T30" fmla="*/ 2147483646 w 1032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2"/>
                <a:gd name="T49" fmla="*/ 0 h 991"/>
                <a:gd name="T50" fmla="*/ 1032 w 1032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2" h="991">
                  <a:moveTo>
                    <a:pt x="0" y="990"/>
                  </a:moveTo>
                  <a:lnTo>
                    <a:pt x="108" y="980"/>
                  </a:lnTo>
                  <a:lnTo>
                    <a:pt x="163" y="967"/>
                  </a:lnTo>
                  <a:lnTo>
                    <a:pt x="218" y="952"/>
                  </a:lnTo>
                  <a:lnTo>
                    <a:pt x="271" y="929"/>
                  </a:lnTo>
                  <a:lnTo>
                    <a:pt x="326" y="897"/>
                  </a:lnTo>
                  <a:lnTo>
                    <a:pt x="381" y="857"/>
                  </a:lnTo>
                  <a:lnTo>
                    <a:pt x="488" y="743"/>
                  </a:lnTo>
                  <a:lnTo>
                    <a:pt x="596" y="581"/>
                  </a:lnTo>
                  <a:lnTo>
                    <a:pt x="706" y="386"/>
                  </a:lnTo>
                  <a:lnTo>
                    <a:pt x="759" y="287"/>
                  </a:lnTo>
                  <a:lnTo>
                    <a:pt x="814" y="196"/>
                  </a:lnTo>
                  <a:lnTo>
                    <a:pt x="868" y="116"/>
                  </a:lnTo>
                  <a:lnTo>
                    <a:pt x="921" y="53"/>
                  </a:lnTo>
                  <a:lnTo>
                    <a:pt x="976" y="13"/>
                  </a:lnTo>
                  <a:lnTo>
                    <a:pt x="1031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75" name="Freeform 12"/>
            <p:cNvSpPr>
              <a:spLocks/>
            </p:cNvSpPr>
            <p:nvPr/>
          </p:nvSpPr>
          <p:spPr bwMode="auto">
            <a:xfrm>
              <a:off x="6362700" y="5632450"/>
              <a:ext cx="3309938" cy="1588"/>
            </a:xfrm>
            <a:custGeom>
              <a:avLst/>
              <a:gdLst>
                <a:gd name="T0" fmla="*/ 0 w 2085"/>
                <a:gd name="T1" fmla="*/ 2147483646 h 1"/>
                <a:gd name="T2" fmla="*/ 2147483646 w 2085"/>
                <a:gd name="T3" fmla="*/ 0 h 1"/>
                <a:gd name="T4" fmla="*/ 2147483646 w 2085"/>
                <a:gd name="T5" fmla="*/ 0 h 1"/>
                <a:gd name="T6" fmla="*/ 0 60000 65536"/>
                <a:gd name="T7" fmla="*/ 0 60000 65536"/>
                <a:gd name="T8" fmla="*/ 0 60000 65536"/>
                <a:gd name="T9" fmla="*/ 0 w 2085"/>
                <a:gd name="T10" fmla="*/ 0 h 1"/>
                <a:gd name="T11" fmla="*/ 2085 w 208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85" h="1">
                  <a:moveTo>
                    <a:pt x="0" y="1"/>
                  </a:moveTo>
                  <a:lnTo>
                    <a:pt x="25" y="0"/>
                  </a:lnTo>
                  <a:lnTo>
                    <a:pt x="2085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76" name="Rectangle 13"/>
            <p:cNvSpPr>
              <a:spLocks noChangeArrowheads="1"/>
            </p:cNvSpPr>
            <p:nvPr/>
          </p:nvSpPr>
          <p:spPr bwMode="auto">
            <a:xfrm>
              <a:off x="4035426" y="4340225"/>
              <a:ext cx="92075" cy="1841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8077" name="Rectangle 14"/>
            <p:cNvSpPr>
              <a:spLocks noChangeArrowheads="1"/>
            </p:cNvSpPr>
            <p:nvPr/>
          </p:nvSpPr>
          <p:spPr bwMode="auto">
            <a:xfrm>
              <a:off x="9677400" y="5576889"/>
              <a:ext cx="381000" cy="36353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altLang="en-US" b="1" dirty="0"/>
                <a:t>Z</a:t>
              </a:r>
            </a:p>
          </p:txBody>
        </p:sp>
        <p:sp>
          <p:nvSpPr>
            <p:cNvPr id="88078" name="Rectangle 15"/>
            <p:cNvSpPr>
              <a:spLocks noChangeArrowheads="1"/>
            </p:cNvSpPr>
            <p:nvPr/>
          </p:nvSpPr>
          <p:spPr bwMode="auto">
            <a:xfrm>
              <a:off x="8077200" y="5653089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0,12</a:t>
              </a:r>
            </a:p>
          </p:txBody>
        </p:sp>
        <p:sp>
          <p:nvSpPr>
            <p:cNvPr id="88079" name="Rectangle 16"/>
            <p:cNvSpPr>
              <a:spLocks noChangeArrowheads="1"/>
            </p:cNvSpPr>
            <p:nvPr/>
          </p:nvSpPr>
          <p:spPr bwMode="auto">
            <a:xfrm>
              <a:off x="7772400" y="5653089"/>
              <a:ext cx="35266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 0</a:t>
              </a:r>
            </a:p>
          </p:txBody>
        </p:sp>
        <p:sp>
          <p:nvSpPr>
            <p:cNvPr id="88080" name="Freeform 17"/>
            <p:cNvSpPr>
              <a:spLocks/>
            </p:cNvSpPr>
            <p:nvPr/>
          </p:nvSpPr>
          <p:spPr bwMode="auto">
            <a:xfrm>
              <a:off x="3729039" y="5405439"/>
              <a:ext cx="320675" cy="242887"/>
            </a:xfrm>
            <a:custGeom>
              <a:avLst/>
              <a:gdLst>
                <a:gd name="T0" fmla="*/ 2147483646 w 202"/>
                <a:gd name="T1" fmla="*/ 2147483646 h 153"/>
                <a:gd name="T2" fmla="*/ 2147483646 w 202"/>
                <a:gd name="T3" fmla="*/ 2147483646 h 153"/>
                <a:gd name="T4" fmla="*/ 2147483646 w 202"/>
                <a:gd name="T5" fmla="*/ 2147483646 h 153"/>
                <a:gd name="T6" fmla="*/ 2147483646 w 202"/>
                <a:gd name="T7" fmla="*/ 2147483646 h 153"/>
                <a:gd name="T8" fmla="*/ 2147483646 w 202"/>
                <a:gd name="T9" fmla="*/ 2147483646 h 153"/>
                <a:gd name="T10" fmla="*/ 2147483646 w 202"/>
                <a:gd name="T11" fmla="*/ 2147483646 h 153"/>
                <a:gd name="T12" fmla="*/ 2147483646 w 202"/>
                <a:gd name="T13" fmla="*/ 0 h 153"/>
                <a:gd name="T14" fmla="*/ 2147483646 w 202"/>
                <a:gd name="T15" fmla="*/ 2147483646 h 153"/>
                <a:gd name="T16" fmla="*/ 2147483646 w 202"/>
                <a:gd name="T17" fmla="*/ 2147483646 h 153"/>
                <a:gd name="T18" fmla="*/ 2147483646 w 202"/>
                <a:gd name="T19" fmla="*/ 2147483646 h 153"/>
                <a:gd name="T20" fmla="*/ 2147483646 w 202"/>
                <a:gd name="T21" fmla="*/ 2147483646 h 153"/>
                <a:gd name="T22" fmla="*/ 0 w 202"/>
                <a:gd name="T23" fmla="*/ 2147483646 h 153"/>
                <a:gd name="T24" fmla="*/ 2147483646 w 202"/>
                <a:gd name="T25" fmla="*/ 2147483646 h 153"/>
                <a:gd name="T26" fmla="*/ 2147483646 w 202"/>
                <a:gd name="T27" fmla="*/ 2147483646 h 1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02"/>
                <a:gd name="T43" fmla="*/ 0 h 153"/>
                <a:gd name="T44" fmla="*/ 202 w 202"/>
                <a:gd name="T45" fmla="*/ 153 h 1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02" h="153">
                  <a:moveTo>
                    <a:pt x="12" y="141"/>
                  </a:moveTo>
                  <a:cubicBezTo>
                    <a:pt x="39" y="153"/>
                    <a:pt x="79" y="146"/>
                    <a:pt x="105" y="145"/>
                  </a:cubicBezTo>
                  <a:cubicBezTo>
                    <a:pt x="127" y="143"/>
                    <a:pt x="135" y="143"/>
                    <a:pt x="162" y="144"/>
                  </a:cubicBezTo>
                  <a:cubicBezTo>
                    <a:pt x="172" y="148"/>
                    <a:pt x="181" y="148"/>
                    <a:pt x="192" y="147"/>
                  </a:cubicBezTo>
                  <a:cubicBezTo>
                    <a:pt x="200" y="136"/>
                    <a:pt x="198" y="142"/>
                    <a:pt x="201" y="132"/>
                  </a:cubicBezTo>
                  <a:cubicBezTo>
                    <a:pt x="200" y="102"/>
                    <a:pt x="202" y="55"/>
                    <a:pt x="187" y="24"/>
                  </a:cubicBezTo>
                  <a:cubicBezTo>
                    <a:pt x="185" y="7"/>
                    <a:pt x="165" y="1"/>
                    <a:pt x="150" y="0"/>
                  </a:cubicBezTo>
                  <a:cubicBezTo>
                    <a:pt x="116" y="2"/>
                    <a:pt x="102" y="41"/>
                    <a:pt x="70" y="46"/>
                  </a:cubicBezTo>
                  <a:cubicBezTo>
                    <a:pt x="63" y="49"/>
                    <a:pt x="58" y="51"/>
                    <a:pt x="51" y="52"/>
                  </a:cubicBezTo>
                  <a:cubicBezTo>
                    <a:pt x="43" y="55"/>
                    <a:pt x="36" y="56"/>
                    <a:pt x="27" y="57"/>
                  </a:cubicBezTo>
                  <a:cubicBezTo>
                    <a:pt x="19" y="62"/>
                    <a:pt x="14" y="67"/>
                    <a:pt x="7" y="73"/>
                  </a:cubicBezTo>
                  <a:cubicBezTo>
                    <a:pt x="0" y="87"/>
                    <a:pt x="2" y="81"/>
                    <a:pt x="0" y="90"/>
                  </a:cubicBezTo>
                  <a:cubicBezTo>
                    <a:pt x="0" y="104"/>
                    <a:pt x="0" y="119"/>
                    <a:pt x="1" y="133"/>
                  </a:cubicBezTo>
                  <a:cubicBezTo>
                    <a:pt x="1" y="138"/>
                    <a:pt x="8" y="147"/>
                    <a:pt x="12" y="141"/>
                  </a:cubicBez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81" name="Freeform 18"/>
            <p:cNvSpPr>
              <a:spLocks/>
            </p:cNvSpPr>
            <p:nvPr/>
          </p:nvSpPr>
          <p:spPr bwMode="auto">
            <a:xfrm>
              <a:off x="3689351" y="3989388"/>
              <a:ext cx="366713" cy="1625600"/>
            </a:xfrm>
            <a:custGeom>
              <a:avLst/>
              <a:gdLst>
                <a:gd name="T0" fmla="*/ 2147483646 w 231"/>
                <a:gd name="T1" fmla="*/ 2147483646 h 1024"/>
                <a:gd name="T2" fmla="*/ 2147483646 w 231"/>
                <a:gd name="T3" fmla="*/ 2147483646 h 1024"/>
                <a:gd name="T4" fmla="*/ 2147483646 w 231"/>
                <a:gd name="T5" fmla="*/ 2147483646 h 1024"/>
                <a:gd name="T6" fmla="*/ 2147483646 w 231"/>
                <a:gd name="T7" fmla="*/ 2147483646 h 1024"/>
                <a:gd name="T8" fmla="*/ 2147483646 w 231"/>
                <a:gd name="T9" fmla="*/ 2147483646 h 1024"/>
                <a:gd name="T10" fmla="*/ 2147483646 w 231"/>
                <a:gd name="T11" fmla="*/ 2147483646 h 1024"/>
                <a:gd name="T12" fmla="*/ 2147483646 w 231"/>
                <a:gd name="T13" fmla="*/ 2147483646 h 1024"/>
                <a:gd name="T14" fmla="*/ 2147483646 w 231"/>
                <a:gd name="T15" fmla="*/ 2147483646 h 1024"/>
                <a:gd name="T16" fmla="*/ 2147483646 w 231"/>
                <a:gd name="T17" fmla="*/ 2147483646 h 1024"/>
                <a:gd name="T18" fmla="*/ 2147483646 w 231"/>
                <a:gd name="T19" fmla="*/ 2147483646 h 1024"/>
                <a:gd name="T20" fmla="*/ 2147483646 w 231"/>
                <a:gd name="T21" fmla="*/ 2147483646 h 1024"/>
                <a:gd name="T22" fmla="*/ 2147483646 w 231"/>
                <a:gd name="T23" fmla="*/ 2147483646 h 1024"/>
                <a:gd name="T24" fmla="*/ 2147483646 w 231"/>
                <a:gd name="T25" fmla="*/ 2147483646 h 1024"/>
                <a:gd name="T26" fmla="*/ 2147483646 w 231"/>
                <a:gd name="T27" fmla="*/ 2147483646 h 1024"/>
                <a:gd name="T28" fmla="*/ 2147483646 w 231"/>
                <a:gd name="T29" fmla="*/ 2147483646 h 1024"/>
                <a:gd name="T30" fmla="*/ 2147483646 w 231"/>
                <a:gd name="T31" fmla="*/ 2147483646 h 1024"/>
                <a:gd name="T32" fmla="*/ 2147483646 w 231"/>
                <a:gd name="T33" fmla="*/ 2147483646 h 1024"/>
                <a:gd name="T34" fmla="*/ 2147483646 w 231"/>
                <a:gd name="T35" fmla="*/ 2147483646 h 1024"/>
                <a:gd name="T36" fmla="*/ 2147483646 w 231"/>
                <a:gd name="T37" fmla="*/ 2147483646 h 10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31"/>
                <a:gd name="T58" fmla="*/ 0 h 1024"/>
                <a:gd name="T59" fmla="*/ 231 w 231"/>
                <a:gd name="T60" fmla="*/ 1024 h 10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31" h="1024">
                  <a:moveTo>
                    <a:pt x="25" y="984"/>
                  </a:moveTo>
                  <a:cubicBezTo>
                    <a:pt x="28" y="847"/>
                    <a:pt x="34" y="709"/>
                    <a:pt x="37" y="572"/>
                  </a:cubicBezTo>
                  <a:cubicBezTo>
                    <a:pt x="33" y="476"/>
                    <a:pt x="30" y="440"/>
                    <a:pt x="33" y="340"/>
                  </a:cubicBezTo>
                  <a:cubicBezTo>
                    <a:pt x="30" y="269"/>
                    <a:pt x="25" y="210"/>
                    <a:pt x="29" y="140"/>
                  </a:cubicBezTo>
                  <a:cubicBezTo>
                    <a:pt x="28" y="100"/>
                    <a:pt x="0" y="32"/>
                    <a:pt x="41" y="4"/>
                  </a:cubicBezTo>
                  <a:cubicBezTo>
                    <a:pt x="122" y="9"/>
                    <a:pt x="91" y="0"/>
                    <a:pt x="133" y="28"/>
                  </a:cubicBezTo>
                  <a:cubicBezTo>
                    <a:pt x="156" y="62"/>
                    <a:pt x="125" y="22"/>
                    <a:pt x="153" y="44"/>
                  </a:cubicBezTo>
                  <a:cubicBezTo>
                    <a:pt x="157" y="47"/>
                    <a:pt x="158" y="53"/>
                    <a:pt x="161" y="56"/>
                  </a:cubicBezTo>
                  <a:cubicBezTo>
                    <a:pt x="164" y="59"/>
                    <a:pt x="169" y="61"/>
                    <a:pt x="173" y="64"/>
                  </a:cubicBezTo>
                  <a:cubicBezTo>
                    <a:pt x="185" y="82"/>
                    <a:pt x="194" y="97"/>
                    <a:pt x="209" y="112"/>
                  </a:cubicBezTo>
                  <a:cubicBezTo>
                    <a:pt x="212" y="120"/>
                    <a:pt x="221" y="127"/>
                    <a:pt x="221" y="136"/>
                  </a:cubicBezTo>
                  <a:cubicBezTo>
                    <a:pt x="221" y="163"/>
                    <a:pt x="213" y="216"/>
                    <a:pt x="213" y="216"/>
                  </a:cubicBezTo>
                  <a:cubicBezTo>
                    <a:pt x="215" y="282"/>
                    <a:pt x="217" y="319"/>
                    <a:pt x="225" y="376"/>
                  </a:cubicBezTo>
                  <a:cubicBezTo>
                    <a:pt x="224" y="399"/>
                    <a:pt x="224" y="421"/>
                    <a:pt x="221" y="444"/>
                  </a:cubicBezTo>
                  <a:cubicBezTo>
                    <a:pt x="220" y="452"/>
                    <a:pt x="213" y="468"/>
                    <a:pt x="213" y="468"/>
                  </a:cubicBezTo>
                  <a:cubicBezTo>
                    <a:pt x="207" y="564"/>
                    <a:pt x="209" y="508"/>
                    <a:pt x="209" y="636"/>
                  </a:cubicBezTo>
                  <a:cubicBezTo>
                    <a:pt x="213" y="623"/>
                    <a:pt x="222" y="582"/>
                    <a:pt x="221" y="596"/>
                  </a:cubicBezTo>
                  <a:cubicBezTo>
                    <a:pt x="208" y="724"/>
                    <a:pt x="231" y="865"/>
                    <a:pt x="173" y="980"/>
                  </a:cubicBezTo>
                  <a:cubicBezTo>
                    <a:pt x="151" y="1024"/>
                    <a:pt x="74" y="983"/>
                    <a:pt x="25" y="984"/>
                  </a:cubicBez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82" name="Line 19"/>
            <p:cNvSpPr>
              <a:spLocks noChangeShapeType="1"/>
            </p:cNvSpPr>
            <p:nvPr/>
          </p:nvSpPr>
          <p:spPr bwMode="auto">
            <a:xfrm>
              <a:off x="4040188" y="4249738"/>
              <a:ext cx="0" cy="1371600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3" name="Line 20"/>
            <p:cNvSpPr>
              <a:spLocks noChangeShapeType="1"/>
            </p:cNvSpPr>
            <p:nvPr/>
          </p:nvSpPr>
          <p:spPr bwMode="auto">
            <a:xfrm>
              <a:off x="3735388" y="4021138"/>
              <a:ext cx="0" cy="1600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4" name="Freeform 21"/>
            <p:cNvSpPr>
              <a:spLocks/>
            </p:cNvSpPr>
            <p:nvPr/>
          </p:nvSpPr>
          <p:spPr bwMode="auto">
            <a:xfrm>
              <a:off x="3770314" y="3976688"/>
              <a:ext cx="1635125" cy="1573212"/>
            </a:xfrm>
            <a:custGeom>
              <a:avLst/>
              <a:gdLst>
                <a:gd name="T0" fmla="*/ 2147483646 w 1030"/>
                <a:gd name="T1" fmla="*/ 2147483646 h 991"/>
                <a:gd name="T2" fmla="*/ 2147483646 w 1030"/>
                <a:gd name="T3" fmla="*/ 2147483646 h 991"/>
                <a:gd name="T4" fmla="*/ 2147483646 w 1030"/>
                <a:gd name="T5" fmla="*/ 2147483646 h 991"/>
                <a:gd name="T6" fmla="*/ 2147483646 w 1030"/>
                <a:gd name="T7" fmla="*/ 2147483646 h 991"/>
                <a:gd name="T8" fmla="*/ 2147483646 w 1030"/>
                <a:gd name="T9" fmla="*/ 2147483646 h 991"/>
                <a:gd name="T10" fmla="*/ 2147483646 w 1030"/>
                <a:gd name="T11" fmla="*/ 2147483646 h 991"/>
                <a:gd name="T12" fmla="*/ 2147483646 w 1030"/>
                <a:gd name="T13" fmla="*/ 2147483646 h 991"/>
                <a:gd name="T14" fmla="*/ 2147483646 w 1030"/>
                <a:gd name="T15" fmla="*/ 2147483646 h 991"/>
                <a:gd name="T16" fmla="*/ 2147483646 w 1030"/>
                <a:gd name="T17" fmla="*/ 2147483646 h 991"/>
                <a:gd name="T18" fmla="*/ 2147483646 w 1030"/>
                <a:gd name="T19" fmla="*/ 2147483646 h 991"/>
                <a:gd name="T20" fmla="*/ 2147483646 w 1030"/>
                <a:gd name="T21" fmla="*/ 2147483646 h 991"/>
                <a:gd name="T22" fmla="*/ 2147483646 w 1030"/>
                <a:gd name="T23" fmla="*/ 2147483646 h 991"/>
                <a:gd name="T24" fmla="*/ 2147483646 w 1030"/>
                <a:gd name="T25" fmla="*/ 2147483646 h 991"/>
                <a:gd name="T26" fmla="*/ 2147483646 w 1030"/>
                <a:gd name="T27" fmla="*/ 2147483646 h 991"/>
                <a:gd name="T28" fmla="*/ 2147483646 w 1030"/>
                <a:gd name="T29" fmla="*/ 2147483646 h 991"/>
                <a:gd name="T30" fmla="*/ 0 w 1030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0"/>
                <a:gd name="T49" fmla="*/ 0 h 991"/>
                <a:gd name="T50" fmla="*/ 1030 w 1030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0" h="991">
                  <a:moveTo>
                    <a:pt x="1029" y="990"/>
                  </a:moveTo>
                  <a:lnTo>
                    <a:pt x="921" y="980"/>
                  </a:lnTo>
                  <a:lnTo>
                    <a:pt x="866" y="967"/>
                  </a:lnTo>
                  <a:lnTo>
                    <a:pt x="813" y="952"/>
                  </a:lnTo>
                  <a:lnTo>
                    <a:pt x="758" y="929"/>
                  </a:lnTo>
                  <a:lnTo>
                    <a:pt x="703" y="897"/>
                  </a:lnTo>
                  <a:lnTo>
                    <a:pt x="651" y="857"/>
                  </a:lnTo>
                  <a:lnTo>
                    <a:pt x="541" y="743"/>
                  </a:lnTo>
                  <a:lnTo>
                    <a:pt x="433" y="581"/>
                  </a:lnTo>
                  <a:lnTo>
                    <a:pt x="325" y="386"/>
                  </a:lnTo>
                  <a:lnTo>
                    <a:pt x="270" y="287"/>
                  </a:lnTo>
                  <a:lnTo>
                    <a:pt x="215" y="196"/>
                  </a:lnTo>
                  <a:lnTo>
                    <a:pt x="163" y="116"/>
                  </a:lnTo>
                  <a:lnTo>
                    <a:pt x="108" y="53"/>
                  </a:lnTo>
                  <a:lnTo>
                    <a:pt x="53" y="13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85" name="Freeform 22"/>
            <p:cNvSpPr>
              <a:spLocks/>
            </p:cNvSpPr>
            <p:nvPr/>
          </p:nvSpPr>
          <p:spPr bwMode="auto">
            <a:xfrm>
              <a:off x="2133600" y="3976688"/>
              <a:ext cx="1638300" cy="1573212"/>
            </a:xfrm>
            <a:custGeom>
              <a:avLst/>
              <a:gdLst>
                <a:gd name="T0" fmla="*/ 0 w 1032"/>
                <a:gd name="T1" fmla="*/ 2147483646 h 991"/>
                <a:gd name="T2" fmla="*/ 2147483646 w 1032"/>
                <a:gd name="T3" fmla="*/ 2147483646 h 991"/>
                <a:gd name="T4" fmla="*/ 2147483646 w 1032"/>
                <a:gd name="T5" fmla="*/ 2147483646 h 991"/>
                <a:gd name="T6" fmla="*/ 2147483646 w 1032"/>
                <a:gd name="T7" fmla="*/ 2147483646 h 991"/>
                <a:gd name="T8" fmla="*/ 2147483646 w 1032"/>
                <a:gd name="T9" fmla="*/ 2147483646 h 991"/>
                <a:gd name="T10" fmla="*/ 2147483646 w 1032"/>
                <a:gd name="T11" fmla="*/ 2147483646 h 991"/>
                <a:gd name="T12" fmla="*/ 2147483646 w 1032"/>
                <a:gd name="T13" fmla="*/ 2147483646 h 991"/>
                <a:gd name="T14" fmla="*/ 2147483646 w 1032"/>
                <a:gd name="T15" fmla="*/ 2147483646 h 991"/>
                <a:gd name="T16" fmla="*/ 2147483646 w 1032"/>
                <a:gd name="T17" fmla="*/ 2147483646 h 991"/>
                <a:gd name="T18" fmla="*/ 2147483646 w 1032"/>
                <a:gd name="T19" fmla="*/ 2147483646 h 991"/>
                <a:gd name="T20" fmla="*/ 2147483646 w 1032"/>
                <a:gd name="T21" fmla="*/ 2147483646 h 991"/>
                <a:gd name="T22" fmla="*/ 2147483646 w 1032"/>
                <a:gd name="T23" fmla="*/ 2147483646 h 991"/>
                <a:gd name="T24" fmla="*/ 2147483646 w 1032"/>
                <a:gd name="T25" fmla="*/ 2147483646 h 991"/>
                <a:gd name="T26" fmla="*/ 2147483646 w 1032"/>
                <a:gd name="T27" fmla="*/ 2147483646 h 991"/>
                <a:gd name="T28" fmla="*/ 2147483646 w 1032"/>
                <a:gd name="T29" fmla="*/ 2147483646 h 991"/>
                <a:gd name="T30" fmla="*/ 2147483646 w 1032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2"/>
                <a:gd name="T49" fmla="*/ 0 h 991"/>
                <a:gd name="T50" fmla="*/ 1032 w 1032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2" h="991">
                  <a:moveTo>
                    <a:pt x="0" y="990"/>
                  </a:moveTo>
                  <a:lnTo>
                    <a:pt x="108" y="980"/>
                  </a:lnTo>
                  <a:lnTo>
                    <a:pt x="163" y="967"/>
                  </a:lnTo>
                  <a:lnTo>
                    <a:pt x="218" y="952"/>
                  </a:lnTo>
                  <a:lnTo>
                    <a:pt x="271" y="929"/>
                  </a:lnTo>
                  <a:lnTo>
                    <a:pt x="326" y="897"/>
                  </a:lnTo>
                  <a:lnTo>
                    <a:pt x="381" y="857"/>
                  </a:lnTo>
                  <a:lnTo>
                    <a:pt x="488" y="743"/>
                  </a:lnTo>
                  <a:lnTo>
                    <a:pt x="596" y="581"/>
                  </a:lnTo>
                  <a:lnTo>
                    <a:pt x="706" y="386"/>
                  </a:lnTo>
                  <a:lnTo>
                    <a:pt x="759" y="287"/>
                  </a:lnTo>
                  <a:lnTo>
                    <a:pt x="814" y="196"/>
                  </a:lnTo>
                  <a:lnTo>
                    <a:pt x="868" y="116"/>
                  </a:lnTo>
                  <a:lnTo>
                    <a:pt x="921" y="53"/>
                  </a:lnTo>
                  <a:lnTo>
                    <a:pt x="976" y="13"/>
                  </a:lnTo>
                  <a:lnTo>
                    <a:pt x="1031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86" name="Freeform 23"/>
            <p:cNvSpPr>
              <a:spLocks/>
            </p:cNvSpPr>
            <p:nvPr/>
          </p:nvSpPr>
          <p:spPr bwMode="auto">
            <a:xfrm>
              <a:off x="2098676" y="5630864"/>
              <a:ext cx="3306763" cy="1587"/>
            </a:xfrm>
            <a:custGeom>
              <a:avLst/>
              <a:gdLst>
                <a:gd name="T0" fmla="*/ 0 w 2083"/>
                <a:gd name="T1" fmla="*/ 0 h 1"/>
                <a:gd name="T2" fmla="*/ 2147483646 w 2083"/>
                <a:gd name="T3" fmla="*/ 2147483646 h 1"/>
                <a:gd name="T4" fmla="*/ 2147483646 w 2083"/>
                <a:gd name="T5" fmla="*/ 2147483646 h 1"/>
                <a:gd name="T6" fmla="*/ 0 60000 65536"/>
                <a:gd name="T7" fmla="*/ 0 60000 65536"/>
                <a:gd name="T8" fmla="*/ 0 60000 65536"/>
                <a:gd name="T9" fmla="*/ 0 w 2083"/>
                <a:gd name="T10" fmla="*/ 0 h 1"/>
                <a:gd name="T11" fmla="*/ 2083 w 2083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83" h="1">
                  <a:moveTo>
                    <a:pt x="0" y="0"/>
                  </a:moveTo>
                  <a:lnTo>
                    <a:pt x="23" y="1"/>
                  </a:lnTo>
                  <a:lnTo>
                    <a:pt x="2083" y="1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87" name="Rectangle 24"/>
            <p:cNvSpPr>
              <a:spLocks noChangeArrowheads="1"/>
            </p:cNvSpPr>
            <p:nvPr/>
          </p:nvSpPr>
          <p:spPr bwMode="auto">
            <a:xfrm>
              <a:off x="5334000" y="5576889"/>
              <a:ext cx="381000" cy="36353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altLang="en-US" b="1" dirty="0"/>
                <a:t>X</a:t>
              </a:r>
            </a:p>
          </p:txBody>
        </p:sp>
        <p:sp>
          <p:nvSpPr>
            <p:cNvPr id="88088" name="Rectangle 25"/>
            <p:cNvSpPr>
              <a:spLocks noChangeArrowheads="1"/>
            </p:cNvSpPr>
            <p:nvPr/>
          </p:nvSpPr>
          <p:spPr bwMode="auto">
            <a:xfrm>
              <a:off x="3886200" y="5653089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18,6</a:t>
              </a:r>
            </a:p>
          </p:txBody>
        </p:sp>
        <p:sp>
          <p:nvSpPr>
            <p:cNvPr id="88089" name="Rectangle 26"/>
            <p:cNvSpPr>
              <a:spLocks noChangeArrowheads="1"/>
            </p:cNvSpPr>
            <p:nvPr/>
          </p:nvSpPr>
          <p:spPr bwMode="auto">
            <a:xfrm>
              <a:off x="3505201" y="5653089"/>
              <a:ext cx="469679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/>
                <a:t> 18</a:t>
              </a:r>
            </a:p>
          </p:txBody>
        </p:sp>
        <p:sp>
          <p:nvSpPr>
            <p:cNvPr id="88090" name="Text Box 28"/>
            <p:cNvSpPr txBox="1">
              <a:spLocks noChangeArrowheads="1"/>
            </p:cNvSpPr>
            <p:nvPr/>
          </p:nvSpPr>
          <p:spPr bwMode="auto">
            <a:xfrm>
              <a:off x="4267200" y="3976688"/>
              <a:ext cx="1219200" cy="672620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buFont typeface="Arial" charset="0"/>
                <a:buNone/>
              </a:pPr>
              <a:r>
                <a:rPr lang="el-GR" altLang="en-US">
                  <a:sym typeface="Arial" charset="0"/>
                </a:rPr>
                <a:t>μ</a:t>
              </a:r>
              <a:r>
                <a:rPr lang="en-US" altLang="en-US">
                  <a:sym typeface="Arial" charset="0"/>
                </a:rPr>
                <a:t> = 18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50000"/>
                </a:spcBef>
                <a:buFont typeface="Arial" charset="0"/>
                <a:buNone/>
              </a:pPr>
              <a:r>
                <a:rPr lang="en-US" altLang="en-US">
                  <a:sym typeface="Arial" charset="0"/>
                </a:rPr>
                <a:t> </a:t>
              </a:r>
              <a:r>
                <a:rPr lang="el-GR" altLang="en-US">
                  <a:sym typeface="Arial" charset="0"/>
                </a:rPr>
                <a:t>σ</a:t>
              </a:r>
              <a:r>
                <a:rPr lang="en-US" altLang="en-US">
                  <a:sym typeface="Arial" charset="0"/>
                </a:rPr>
                <a:t> = 5</a:t>
              </a:r>
            </a:p>
          </p:txBody>
        </p:sp>
        <p:sp>
          <p:nvSpPr>
            <p:cNvPr id="88091" name="Text Box 29"/>
            <p:cNvSpPr txBox="1">
              <a:spLocks noChangeArrowheads="1"/>
            </p:cNvSpPr>
            <p:nvPr/>
          </p:nvSpPr>
          <p:spPr bwMode="auto">
            <a:xfrm>
              <a:off x="8534400" y="3976688"/>
              <a:ext cx="1219200" cy="672620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buFont typeface="Arial" charset="0"/>
                <a:buNone/>
              </a:pPr>
              <a:r>
                <a:rPr lang="el-GR" altLang="en-US">
                  <a:sym typeface="Arial" charset="0"/>
                </a:rPr>
                <a:t>μ</a:t>
              </a:r>
              <a:r>
                <a:rPr lang="en-US" altLang="en-US">
                  <a:sym typeface="Arial" charset="0"/>
                </a:rPr>
                <a:t> </a:t>
              </a:r>
              <a:r>
                <a:rPr lang="en-US" altLang="en-US" b="1">
                  <a:sym typeface="Arial" charset="0"/>
                </a:rPr>
                <a:t>= 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50000"/>
                </a:spcBef>
                <a:buFont typeface="Arial" charset="0"/>
                <a:buNone/>
              </a:pPr>
              <a:r>
                <a:rPr lang="el-GR" altLang="en-US" b="1">
                  <a:sym typeface="Arial" charset="0"/>
                </a:rPr>
                <a:t>σ</a:t>
              </a:r>
              <a:r>
                <a:rPr lang="en-US" altLang="en-US" b="1">
                  <a:sym typeface="Arial" charset="0"/>
                </a:rPr>
                <a:t> = 1</a:t>
              </a:r>
            </a:p>
          </p:txBody>
        </p:sp>
        <p:grpSp>
          <p:nvGrpSpPr>
            <p:cNvPr id="88092" name="Group 30"/>
            <p:cNvGrpSpPr>
              <a:grpSpLocks/>
            </p:cNvGrpSpPr>
            <p:nvPr/>
          </p:nvGrpSpPr>
          <p:grpSpPr bwMode="auto">
            <a:xfrm>
              <a:off x="5334001" y="3976689"/>
              <a:ext cx="1903413" cy="612775"/>
              <a:chOff x="1825" y="2398"/>
              <a:chExt cx="1728" cy="793"/>
            </a:xfrm>
          </p:grpSpPr>
          <p:sp>
            <p:nvSpPr>
              <p:cNvPr id="88093" name="Freeform 31"/>
              <p:cNvSpPr>
                <a:spLocks/>
              </p:cNvSpPr>
              <p:nvPr/>
            </p:nvSpPr>
            <p:spPr bwMode="auto">
              <a:xfrm>
                <a:off x="1827" y="2432"/>
                <a:ext cx="1726" cy="759"/>
              </a:xfrm>
              <a:custGeom>
                <a:avLst/>
                <a:gdLst>
                  <a:gd name="T0" fmla="*/ 0 w 1726"/>
                  <a:gd name="T1" fmla="*/ 386 h 759"/>
                  <a:gd name="T2" fmla="*/ 86 w 1726"/>
                  <a:gd name="T3" fmla="*/ 282 h 759"/>
                  <a:gd name="T4" fmla="*/ 151 w 1726"/>
                  <a:gd name="T5" fmla="*/ 227 h 759"/>
                  <a:gd name="T6" fmla="*/ 224 w 1726"/>
                  <a:gd name="T7" fmla="*/ 175 h 759"/>
                  <a:gd name="T8" fmla="*/ 304 w 1726"/>
                  <a:gd name="T9" fmla="*/ 134 h 759"/>
                  <a:gd name="T10" fmla="*/ 394 w 1726"/>
                  <a:gd name="T11" fmla="*/ 93 h 759"/>
                  <a:gd name="T12" fmla="*/ 502 w 1726"/>
                  <a:gd name="T13" fmla="*/ 57 h 759"/>
                  <a:gd name="T14" fmla="*/ 646 w 1726"/>
                  <a:gd name="T15" fmla="*/ 20 h 759"/>
                  <a:gd name="T16" fmla="*/ 778 w 1726"/>
                  <a:gd name="T17" fmla="*/ 6 h 759"/>
                  <a:gd name="T18" fmla="*/ 896 w 1726"/>
                  <a:gd name="T19" fmla="*/ 2 h 759"/>
                  <a:gd name="T20" fmla="*/ 1021 w 1726"/>
                  <a:gd name="T21" fmla="*/ 14 h 759"/>
                  <a:gd name="T22" fmla="*/ 1132 w 1726"/>
                  <a:gd name="T23" fmla="*/ 36 h 759"/>
                  <a:gd name="T24" fmla="*/ 1236 w 1726"/>
                  <a:gd name="T25" fmla="*/ 79 h 759"/>
                  <a:gd name="T26" fmla="*/ 1342 w 1726"/>
                  <a:gd name="T27" fmla="*/ 147 h 759"/>
                  <a:gd name="T28" fmla="*/ 1426 w 1726"/>
                  <a:gd name="T29" fmla="*/ 225 h 759"/>
                  <a:gd name="T30" fmla="*/ 1472 w 1726"/>
                  <a:gd name="T31" fmla="*/ 277 h 759"/>
                  <a:gd name="T32" fmla="*/ 1594 w 1726"/>
                  <a:gd name="T33" fmla="*/ 94 h 759"/>
                  <a:gd name="T34" fmla="*/ 1596 w 1726"/>
                  <a:gd name="T35" fmla="*/ 197 h 759"/>
                  <a:gd name="T36" fmla="*/ 1605 w 1726"/>
                  <a:gd name="T37" fmla="*/ 300 h 759"/>
                  <a:gd name="T38" fmla="*/ 1624 w 1726"/>
                  <a:gd name="T39" fmla="*/ 398 h 759"/>
                  <a:gd name="T40" fmla="*/ 1651 w 1726"/>
                  <a:gd name="T41" fmla="*/ 499 h 759"/>
                  <a:gd name="T42" fmla="*/ 1706 w 1726"/>
                  <a:gd name="T43" fmla="*/ 627 h 759"/>
                  <a:gd name="T44" fmla="*/ 1685 w 1726"/>
                  <a:gd name="T45" fmla="*/ 685 h 759"/>
                  <a:gd name="T46" fmla="*/ 1601 w 1726"/>
                  <a:gd name="T47" fmla="*/ 667 h 759"/>
                  <a:gd name="T48" fmla="*/ 1534 w 1726"/>
                  <a:gd name="T49" fmla="*/ 664 h 759"/>
                  <a:gd name="T50" fmla="*/ 1469 w 1726"/>
                  <a:gd name="T51" fmla="*/ 671 h 759"/>
                  <a:gd name="T52" fmla="*/ 1403 w 1726"/>
                  <a:gd name="T53" fmla="*/ 690 h 759"/>
                  <a:gd name="T54" fmla="*/ 1330 w 1726"/>
                  <a:gd name="T55" fmla="*/ 723 h 759"/>
                  <a:gd name="T56" fmla="*/ 1259 w 1726"/>
                  <a:gd name="T57" fmla="*/ 687 h 759"/>
                  <a:gd name="T58" fmla="*/ 1345 w 1726"/>
                  <a:gd name="T59" fmla="*/ 482 h 759"/>
                  <a:gd name="T60" fmla="*/ 1237 w 1726"/>
                  <a:gd name="T61" fmla="*/ 396 h 759"/>
                  <a:gd name="T62" fmla="*/ 1131 w 1726"/>
                  <a:gd name="T63" fmla="*/ 328 h 759"/>
                  <a:gd name="T64" fmla="*/ 1036 w 1726"/>
                  <a:gd name="T65" fmla="*/ 277 h 759"/>
                  <a:gd name="T66" fmla="*/ 921 w 1726"/>
                  <a:gd name="T67" fmla="*/ 232 h 759"/>
                  <a:gd name="T68" fmla="*/ 811 w 1726"/>
                  <a:gd name="T69" fmla="*/ 209 h 759"/>
                  <a:gd name="T70" fmla="*/ 707 w 1726"/>
                  <a:gd name="T71" fmla="*/ 195 h 759"/>
                  <a:gd name="T72" fmla="*/ 587 w 1726"/>
                  <a:gd name="T73" fmla="*/ 201 h 759"/>
                  <a:gd name="T74" fmla="*/ 470 w 1726"/>
                  <a:gd name="T75" fmla="*/ 211 h 759"/>
                  <a:gd name="T76" fmla="*/ 334 w 1726"/>
                  <a:gd name="T77" fmla="*/ 232 h 759"/>
                  <a:gd name="T78" fmla="*/ 231 w 1726"/>
                  <a:gd name="T79" fmla="*/ 266 h 759"/>
                  <a:gd name="T80" fmla="*/ 158 w 1726"/>
                  <a:gd name="T81" fmla="*/ 301 h 759"/>
                  <a:gd name="T82" fmla="*/ 97 w 1726"/>
                  <a:gd name="T83" fmla="*/ 343 h 759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726"/>
                  <a:gd name="T127" fmla="*/ 0 h 759"/>
                  <a:gd name="T128" fmla="*/ 1726 w 1726"/>
                  <a:gd name="T129" fmla="*/ 759 h 759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726" h="759">
                    <a:moveTo>
                      <a:pt x="7" y="425"/>
                    </a:moveTo>
                    <a:lnTo>
                      <a:pt x="0" y="386"/>
                    </a:lnTo>
                    <a:lnTo>
                      <a:pt x="52" y="320"/>
                    </a:lnTo>
                    <a:lnTo>
                      <a:pt x="86" y="282"/>
                    </a:lnTo>
                    <a:lnTo>
                      <a:pt x="122" y="255"/>
                    </a:lnTo>
                    <a:lnTo>
                      <a:pt x="151" y="227"/>
                    </a:lnTo>
                    <a:lnTo>
                      <a:pt x="190" y="200"/>
                    </a:lnTo>
                    <a:lnTo>
                      <a:pt x="224" y="175"/>
                    </a:lnTo>
                    <a:lnTo>
                      <a:pt x="269" y="153"/>
                    </a:lnTo>
                    <a:lnTo>
                      <a:pt x="304" y="134"/>
                    </a:lnTo>
                    <a:lnTo>
                      <a:pt x="341" y="113"/>
                    </a:lnTo>
                    <a:lnTo>
                      <a:pt x="394" y="93"/>
                    </a:lnTo>
                    <a:lnTo>
                      <a:pt x="443" y="75"/>
                    </a:lnTo>
                    <a:lnTo>
                      <a:pt x="502" y="57"/>
                    </a:lnTo>
                    <a:lnTo>
                      <a:pt x="581" y="34"/>
                    </a:lnTo>
                    <a:lnTo>
                      <a:pt x="646" y="20"/>
                    </a:lnTo>
                    <a:lnTo>
                      <a:pt x="700" y="14"/>
                    </a:lnTo>
                    <a:lnTo>
                      <a:pt x="778" y="6"/>
                    </a:lnTo>
                    <a:lnTo>
                      <a:pt x="837" y="0"/>
                    </a:lnTo>
                    <a:lnTo>
                      <a:pt x="896" y="2"/>
                    </a:lnTo>
                    <a:lnTo>
                      <a:pt x="958" y="4"/>
                    </a:lnTo>
                    <a:lnTo>
                      <a:pt x="1021" y="14"/>
                    </a:lnTo>
                    <a:lnTo>
                      <a:pt x="1076" y="22"/>
                    </a:lnTo>
                    <a:lnTo>
                      <a:pt x="1132" y="36"/>
                    </a:lnTo>
                    <a:lnTo>
                      <a:pt x="1185" y="57"/>
                    </a:lnTo>
                    <a:lnTo>
                      <a:pt x="1236" y="79"/>
                    </a:lnTo>
                    <a:lnTo>
                      <a:pt x="1290" y="108"/>
                    </a:lnTo>
                    <a:lnTo>
                      <a:pt x="1342" y="147"/>
                    </a:lnTo>
                    <a:lnTo>
                      <a:pt x="1382" y="181"/>
                    </a:lnTo>
                    <a:lnTo>
                      <a:pt x="1426" y="225"/>
                    </a:lnTo>
                    <a:lnTo>
                      <a:pt x="1457" y="258"/>
                    </a:lnTo>
                    <a:lnTo>
                      <a:pt x="1472" y="277"/>
                    </a:lnTo>
                    <a:lnTo>
                      <a:pt x="1582" y="46"/>
                    </a:lnTo>
                    <a:lnTo>
                      <a:pt x="1594" y="94"/>
                    </a:lnTo>
                    <a:lnTo>
                      <a:pt x="1594" y="147"/>
                    </a:lnTo>
                    <a:lnTo>
                      <a:pt x="1596" y="197"/>
                    </a:lnTo>
                    <a:lnTo>
                      <a:pt x="1600" y="247"/>
                    </a:lnTo>
                    <a:lnTo>
                      <a:pt x="1605" y="300"/>
                    </a:lnTo>
                    <a:lnTo>
                      <a:pt x="1615" y="354"/>
                    </a:lnTo>
                    <a:lnTo>
                      <a:pt x="1624" y="398"/>
                    </a:lnTo>
                    <a:lnTo>
                      <a:pt x="1637" y="450"/>
                    </a:lnTo>
                    <a:lnTo>
                      <a:pt x="1651" y="499"/>
                    </a:lnTo>
                    <a:lnTo>
                      <a:pt x="1671" y="561"/>
                    </a:lnTo>
                    <a:lnTo>
                      <a:pt x="1706" y="627"/>
                    </a:lnTo>
                    <a:lnTo>
                      <a:pt x="1725" y="698"/>
                    </a:lnTo>
                    <a:lnTo>
                      <a:pt x="1685" y="685"/>
                    </a:lnTo>
                    <a:lnTo>
                      <a:pt x="1646" y="676"/>
                    </a:lnTo>
                    <a:lnTo>
                      <a:pt x="1601" y="667"/>
                    </a:lnTo>
                    <a:lnTo>
                      <a:pt x="1559" y="663"/>
                    </a:lnTo>
                    <a:lnTo>
                      <a:pt x="1534" y="664"/>
                    </a:lnTo>
                    <a:lnTo>
                      <a:pt x="1507" y="666"/>
                    </a:lnTo>
                    <a:lnTo>
                      <a:pt x="1469" y="671"/>
                    </a:lnTo>
                    <a:lnTo>
                      <a:pt x="1434" y="681"/>
                    </a:lnTo>
                    <a:lnTo>
                      <a:pt x="1403" y="690"/>
                    </a:lnTo>
                    <a:lnTo>
                      <a:pt x="1367" y="707"/>
                    </a:lnTo>
                    <a:lnTo>
                      <a:pt x="1330" y="723"/>
                    </a:lnTo>
                    <a:lnTo>
                      <a:pt x="1277" y="758"/>
                    </a:lnTo>
                    <a:lnTo>
                      <a:pt x="1259" y="687"/>
                    </a:lnTo>
                    <a:lnTo>
                      <a:pt x="1362" y="500"/>
                    </a:lnTo>
                    <a:lnTo>
                      <a:pt x="1345" y="482"/>
                    </a:lnTo>
                    <a:lnTo>
                      <a:pt x="1286" y="434"/>
                    </a:lnTo>
                    <a:lnTo>
                      <a:pt x="1237" y="396"/>
                    </a:lnTo>
                    <a:lnTo>
                      <a:pt x="1172" y="350"/>
                    </a:lnTo>
                    <a:lnTo>
                      <a:pt x="1131" y="328"/>
                    </a:lnTo>
                    <a:lnTo>
                      <a:pt x="1092" y="305"/>
                    </a:lnTo>
                    <a:lnTo>
                      <a:pt x="1036" y="277"/>
                    </a:lnTo>
                    <a:lnTo>
                      <a:pt x="982" y="251"/>
                    </a:lnTo>
                    <a:lnTo>
                      <a:pt x="921" y="232"/>
                    </a:lnTo>
                    <a:lnTo>
                      <a:pt x="868" y="219"/>
                    </a:lnTo>
                    <a:lnTo>
                      <a:pt x="811" y="209"/>
                    </a:lnTo>
                    <a:lnTo>
                      <a:pt x="753" y="197"/>
                    </a:lnTo>
                    <a:lnTo>
                      <a:pt x="707" y="195"/>
                    </a:lnTo>
                    <a:lnTo>
                      <a:pt x="647" y="196"/>
                    </a:lnTo>
                    <a:lnTo>
                      <a:pt x="587" y="201"/>
                    </a:lnTo>
                    <a:lnTo>
                      <a:pt x="531" y="204"/>
                    </a:lnTo>
                    <a:lnTo>
                      <a:pt x="470" y="211"/>
                    </a:lnTo>
                    <a:lnTo>
                      <a:pt x="401" y="222"/>
                    </a:lnTo>
                    <a:lnTo>
                      <a:pt x="334" y="232"/>
                    </a:lnTo>
                    <a:lnTo>
                      <a:pt x="273" y="254"/>
                    </a:lnTo>
                    <a:lnTo>
                      <a:pt x="231" y="266"/>
                    </a:lnTo>
                    <a:lnTo>
                      <a:pt x="189" y="284"/>
                    </a:lnTo>
                    <a:lnTo>
                      <a:pt x="158" y="301"/>
                    </a:lnTo>
                    <a:lnTo>
                      <a:pt x="126" y="322"/>
                    </a:lnTo>
                    <a:lnTo>
                      <a:pt x="97" y="343"/>
                    </a:lnTo>
                    <a:lnTo>
                      <a:pt x="7" y="425"/>
                    </a:lnTo>
                  </a:path>
                </a:pathLst>
              </a:custGeom>
              <a:solidFill>
                <a:srgbClr val="C7DAF7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094" name="Freeform 32"/>
              <p:cNvSpPr>
                <a:spLocks/>
              </p:cNvSpPr>
              <p:nvPr/>
            </p:nvSpPr>
            <p:spPr bwMode="auto">
              <a:xfrm>
                <a:off x="1825" y="2398"/>
                <a:ext cx="1708" cy="718"/>
              </a:xfrm>
              <a:custGeom>
                <a:avLst/>
                <a:gdLst>
                  <a:gd name="T0" fmla="*/ 57 w 1708"/>
                  <a:gd name="T1" fmla="*/ 326 h 718"/>
                  <a:gd name="T2" fmla="*/ 117 w 1708"/>
                  <a:gd name="T3" fmla="*/ 264 h 718"/>
                  <a:gd name="T4" fmla="*/ 183 w 1708"/>
                  <a:gd name="T5" fmla="*/ 210 h 718"/>
                  <a:gd name="T6" fmla="*/ 263 w 1708"/>
                  <a:gd name="T7" fmla="*/ 156 h 718"/>
                  <a:gd name="T8" fmla="*/ 336 w 1708"/>
                  <a:gd name="T9" fmla="*/ 117 h 718"/>
                  <a:gd name="T10" fmla="*/ 438 w 1708"/>
                  <a:gd name="T11" fmla="*/ 79 h 718"/>
                  <a:gd name="T12" fmla="*/ 575 w 1708"/>
                  <a:gd name="T13" fmla="*/ 37 h 718"/>
                  <a:gd name="T14" fmla="*/ 694 w 1708"/>
                  <a:gd name="T15" fmla="*/ 16 h 718"/>
                  <a:gd name="T16" fmla="*/ 831 w 1708"/>
                  <a:gd name="T17" fmla="*/ 0 h 718"/>
                  <a:gd name="T18" fmla="*/ 951 w 1708"/>
                  <a:gd name="T19" fmla="*/ 2 h 718"/>
                  <a:gd name="T20" fmla="*/ 1069 w 1708"/>
                  <a:gd name="T21" fmla="*/ 17 h 718"/>
                  <a:gd name="T22" fmla="*/ 1176 w 1708"/>
                  <a:gd name="T23" fmla="*/ 49 h 718"/>
                  <a:gd name="T24" fmla="*/ 1280 w 1708"/>
                  <a:gd name="T25" fmla="*/ 96 h 718"/>
                  <a:gd name="T26" fmla="*/ 1371 w 1708"/>
                  <a:gd name="T27" fmla="*/ 164 h 718"/>
                  <a:gd name="T28" fmla="*/ 1445 w 1708"/>
                  <a:gd name="T29" fmla="*/ 236 h 718"/>
                  <a:gd name="T30" fmla="*/ 1583 w 1708"/>
                  <a:gd name="T31" fmla="*/ 78 h 718"/>
                  <a:gd name="T32" fmla="*/ 1583 w 1708"/>
                  <a:gd name="T33" fmla="*/ 176 h 718"/>
                  <a:gd name="T34" fmla="*/ 1592 w 1708"/>
                  <a:gd name="T35" fmla="*/ 274 h 718"/>
                  <a:gd name="T36" fmla="*/ 1609 w 1708"/>
                  <a:gd name="T37" fmla="*/ 368 h 718"/>
                  <a:gd name="T38" fmla="*/ 1635 w 1708"/>
                  <a:gd name="T39" fmla="*/ 464 h 718"/>
                  <a:gd name="T40" fmla="*/ 1674 w 1708"/>
                  <a:gd name="T41" fmla="*/ 576 h 718"/>
                  <a:gd name="T42" fmla="*/ 1707 w 1708"/>
                  <a:gd name="T43" fmla="*/ 656 h 718"/>
                  <a:gd name="T44" fmla="*/ 1628 w 1708"/>
                  <a:gd name="T45" fmla="*/ 634 h 718"/>
                  <a:gd name="T46" fmla="*/ 1542 w 1708"/>
                  <a:gd name="T47" fmla="*/ 623 h 718"/>
                  <a:gd name="T48" fmla="*/ 1491 w 1708"/>
                  <a:gd name="T49" fmla="*/ 626 h 718"/>
                  <a:gd name="T50" fmla="*/ 1417 w 1708"/>
                  <a:gd name="T51" fmla="*/ 641 h 718"/>
                  <a:gd name="T52" fmla="*/ 1350 w 1708"/>
                  <a:gd name="T53" fmla="*/ 668 h 718"/>
                  <a:gd name="T54" fmla="*/ 1260 w 1708"/>
                  <a:gd name="T55" fmla="*/ 717 h 718"/>
                  <a:gd name="T56" fmla="*/ 1332 w 1708"/>
                  <a:gd name="T57" fmla="*/ 453 h 718"/>
                  <a:gd name="T58" fmla="*/ 1224 w 1708"/>
                  <a:gd name="T59" fmla="*/ 372 h 718"/>
                  <a:gd name="T60" fmla="*/ 1119 w 1708"/>
                  <a:gd name="T61" fmla="*/ 308 h 718"/>
                  <a:gd name="T62" fmla="*/ 1026 w 1708"/>
                  <a:gd name="T63" fmla="*/ 261 h 718"/>
                  <a:gd name="T64" fmla="*/ 911 w 1708"/>
                  <a:gd name="T65" fmla="*/ 220 h 718"/>
                  <a:gd name="T66" fmla="*/ 802 w 1708"/>
                  <a:gd name="T67" fmla="*/ 200 h 718"/>
                  <a:gd name="T68" fmla="*/ 699 w 1708"/>
                  <a:gd name="T69" fmla="*/ 189 h 718"/>
                  <a:gd name="T70" fmla="*/ 579 w 1708"/>
                  <a:gd name="T71" fmla="*/ 196 h 718"/>
                  <a:gd name="T72" fmla="*/ 462 w 1708"/>
                  <a:gd name="T73" fmla="*/ 208 h 718"/>
                  <a:gd name="T74" fmla="*/ 327 w 1708"/>
                  <a:gd name="T75" fmla="*/ 230 h 718"/>
                  <a:gd name="T76" fmla="*/ 224 w 1708"/>
                  <a:gd name="T77" fmla="*/ 263 h 718"/>
                  <a:gd name="T78" fmla="*/ 148 w 1708"/>
                  <a:gd name="T79" fmla="*/ 299 h 718"/>
                  <a:gd name="T80" fmla="*/ 91 w 1708"/>
                  <a:gd name="T81" fmla="*/ 340 h 71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708"/>
                  <a:gd name="T124" fmla="*/ 0 h 718"/>
                  <a:gd name="T125" fmla="*/ 1708 w 1708"/>
                  <a:gd name="T126" fmla="*/ 718 h 71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708" h="718">
                    <a:moveTo>
                      <a:pt x="0" y="421"/>
                    </a:moveTo>
                    <a:lnTo>
                      <a:pt x="57" y="326"/>
                    </a:lnTo>
                    <a:lnTo>
                      <a:pt x="84" y="296"/>
                    </a:lnTo>
                    <a:lnTo>
                      <a:pt x="117" y="264"/>
                    </a:lnTo>
                    <a:lnTo>
                      <a:pt x="146" y="239"/>
                    </a:lnTo>
                    <a:lnTo>
                      <a:pt x="183" y="210"/>
                    </a:lnTo>
                    <a:lnTo>
                      <a:pt x="219" y="183"/>
                    </a:lnTo>
                    <a:lnTo>
                      <a:pt x="263" y="156"/>
                    </a:lnTo>
                    <a:lnTo>
                      <a:pt x="299" y="137"/>
                    </a:lnTo>
                    <a:lnTo>
                      <a:pt x="336" y="117"/>
                    </a:lnTo>
                    <a:lnTo>
                      <a:pt x="388" y="95"/>
                    </a:lnTo>
                    <a:lnTo>
                      <a:pt x="438" y="79"/>
                    </a:lnTo>
                    <a:lnTo>
                      <a:pt x="496" y="61"/>
                    </a:lnTo>
                    <a:lnTo>
                      <a:pt x="575" y="37"/>
                    </a:lnTo>
                    <a:lnTo>
                      <a:pt x="640" y="23"/>
                    </a:lnTo>
                    <a:lnTo>
                      <a:pt x="694" y="16"/>
                    </a:lnTo>
                    <a:lnTo>
                      <a:pt x="771" y="6"/>
                    </a:lnTo>
                    <a:lnTo>
                      <a:pt x="831" y="0"/>
                    </a:lnTo>
                    <a:lnTo>
                      <a:pt x="889" y="1"/>
                    </a:lnTo>
                    <a:lnTo>
                      <a:pt x="951" y="2"/>
                    </a:lnTo>
                    <a:lnTo>
                      <a:pt x="1013" y="10"/>
                    </a:lnTo>
                    <a:lnTo>
                      <a:pt x="1069" y="17"/>
                    </a:lnTo>
                    <a:lnTo>
                      <a:pt x="1124" y="30"/>
                    </a:lnTo>
                    <a:lnTo>
                      <a:pt x="1176" y="49"/>
                    </a:lnTo>
                    <a:lnTo>
                      <a:pt x="1228" y="69"/>
                    </a:lnTo>
                    <a:lnTo>
                      <a:pt x="1280" y="96"/>
                    </a:lnTo>
                    <a:lnTo>
                      <a:pt x="1332" y="132"/>
                    </a:lnTo>
                    <a:lnTo>
                      <a:pt x="1371" y="164"/>
                    </a:lnTo>
                    <a:lnTo>
                      <a:pt x="1414" y="205"/>
                    </a:lnTo>
                    <a:lnTo>
                      <a:pt x="1445" y="236"/>
                    </a:lnTo>
                    <a:lnTo>
                      <a:pt x="1488" y="281"/>
                    </a:lnTo>
                    <a:lnTo>
                      <a:pt x="1583" y="78"/>
                    </a:lnTo>
                    <a:lnTo>
                      <a:pt x="1582" y="129"/>
                    </a:lnTo>
                    <a:lnTo>
                      <a:pt x="1583" y="176"/>
                    </a:lnTo>
                    <a:lnTo>
                      <a:pt x="1587" y="224"/>
                    </a:lnTo>
                    <a:lnTo>
                      <a:pt x="1592" y="274"/>
                    </a:lnTo>
                    <a:lnTo>
                      <a:pt x="1601" y="326"/>
                    </a:lnTo>
                    <a:lnTo>
                      <a:pt x="1609" y="368"/>
                    </a:lnTo>
                    <a:lnTo>
                      <a:pt x="1622" y="417"/>
                    </a:lnTo>
                    <a:lnTo>
                      <a:pt x="1635" y="464"/>
                    </a:lnTo>
                    <a:lnTo>
                      <a:pt x="1655" y="523"/>
                    </a:lnTo>
                    <a:lnTo>
                      <a:pt x="1674" y="576"/>
                    </a:lnTo>
                    <a:lnTo>
                      <a:pt x="1689" y="611"/>
                    </a:lnTo>
                    <a:lnTo>
                      <a:pt x="1707" y="656"/>
                    </a:lnTo>
                    <a:lnTo>
                      <a:pt x="1668" y="643"/>
                    </a:lnTo>
                    <a:lnTo>
                      <a:pt x="1628" y="634"/>
                    </a:lnTo>
                    <a:lnTo>
                      <a:pt x="1583" y="626"/>
                    </a:lnTo>
                    <a:lnTo>
                      <a:pt x="1542" y="623"/>
                    </a:lnTo>
                    <a:lnTo>
                      <a:pt x="1516" y="623"/>
                    </a:lnTo>
                    <a:lnTo>
                      <a:pt x="1491" y="626"/>
                    </a:lnTo>
                    <a:lnTo>
                      <a:pt x="1452" y="632"/>
                    </a:lnTo>
                    <a:lnTo>
                      <a:pt x="1417" y="641"/>
                    </a:lnTo>
                    <a:lnTo>
                      <a:pt x="1386" y="650"/>
                    </a:lnTo>
                    <a:lnTo>
                      <a:pt x="1350" y="668"/>
                    </a:lnTo>
                    <a:lnTo>
                      <a:pt x="1313" y="684"/>
                    </a:lnTo>
                    <a:lnTo>
                      <a:pt x="1260" y="717"/>
                    </a:lnTo>
                    <a:lnTo>
                      <a:pt x="1381" y="493"/>
                    </a:lnTo>
                    <a:lnTo>
                      <a:pt x="1332" y="453"/>
                    </a:lnTo>
                    <a:lnTo>
                      <a:pt x="1274" y="408"/>
                    </a:lnTo>
                    <a:lnTo>
                      <a:pt x="1224" y="372"/>
                    </a:lnTo>
                    <a:lnTo>
                      <a:pt x="1160" y="330"/>
                    </a:lnTo>
                    <a:lnTo>
                      <a:pt x="1119" y="308"/>
                    </a:lnTo>
                    <a:lnTo>
                      <a:pt x="1081" y="287"/>
                    </a:lnTo>
                    <a:lnTo>
                      <a:pt x="1026" y="261"/>
                    </a:lnTo>
                    <a:lnTo>
                      <a:pt x="972" y="238"/>
                    </a:lnTo>
                    <a:lnTo>
                      <a:pt x="911" y="220"/>
                    </a:lnTo>
                    <a:lnTo>
                      <a:pt x="859" y="209"/>
                    </a:lnTo>
                    <a:lnTo>
                      <a:pt x="802" y="200"/>
                    </a:lnTo>
                    <a:lnTo>
                      <a:pt x="744" y="190"/>
                    </a:lnTo>
                    <a:lnTo>
                      <a:pt x="699" y="189"/>
                    </a:lnTo>
                    <a:lnTo>
                      <a:pt x="640" y="191"/>
                    </a:lnTo>
                    <a:lnTo>
                      <a:pt x="579" y="196"/>
                    </a:lnTo>
                    <a:lnTo>
                      <a:pt x="523" y="200"/>
                    </a:lnTo>
                    <a:lnTo>
                      <a:pt x="462" y="208"/>
                    </a:lnTo>
                    <a:lnTo>
                      <a:pt x="393" y="218"/>
                    </a:lnTo>
                    <a:lnTo>
                      <a:pt x="327" y="230"/>
                    </a:lnTo>
                    <a:lnTo>
                      <a:pt x="267" y="252"/>
                    </a:lnTo>
                    <a:lnTo>
                      <a:pt x="224" y="263"/>
                    </a:lnTo>
                    <a:lnTo>
                      <a:pt x="182" y="281"/>
                    </a:lnTo>
                    <a:lnTo>
                      <a:pt x="148" y="299"/>
                    </a:lnTo>
                    <a:lnTo>
                      <a:pt x="117" y="317"/>
                    </a:lnTo>
                    <a:lnTo>
                      <a:pt x="91" y="340"/>
                    </a:lnTo>
                    <a:lnTo>
                      <a:pt x="0" y="421"/>
                    </a:lnTo>
                  </a:path>
                </a:pathLst>
              </a:custGeom>
              <a:solidFill>
                <a:srgbClr val="C7DAF7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8098" name="Text Box 36"/>
            <p:cNvSpPr txBox="1">
              <a:spLocks noChangeArrowheads="1"/>
            </p:cNvSpPr>
            <p:nvPr/>
          </p:nvSpPr>
          <p:spPr bwMode="auto">
            <a:xfrm>
              <a:off x="2667000" y="6019800"/>
              <a:ext cx="2438400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P(X &lt; 18,6)</a:t>
              </a:r>
            </a:p>
          </p:txBody>
        </p:sp>
        <p:sp>
          <p:nvSpPr>
            <p:cNvPr id="88099" name="Text Box 37"/>
            <p:cNvSpPr txBox="1">
              <a:spLocks noChangeArrowheads="1"/>
            </p:cNvSpPr>
            <p:nvPr/>
          </p:nvSpPr>
          <p:spPr bwMode="auto">
            <a:xfrm>
              <a:off x="6934200" y="6019800"/>
              <a:ext cx="2438400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P(Z &lt; 0,12)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29" name="Rectangle 41"/>
          <p:cNvSpPr>
            <a:spLocks noGrp="1" noChangeArrowheads="1"/>
          </p:cNvSpPr>
          <p:nvPr>
            <p:ph type="title" idx="4294967295"/>
          </p:nvPr>
        </p:nvSpPr>
        <p:spPr>
          <a:xfrm>
            <a:off x="3063081" y="267238"/>
            <a:ext cx="6065838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Λύση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: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Εύρεση της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P(Z &lt; 0,12)</a:t>
            </a:r>
          </a:p>
        </p:txBody>
      </p:sp>
      <p:sp>
        <p:nvSpPr>
          <p:cNvPr id="89134" name="Rectangle 46"/>
          <p:cNvSpPr>
            <a:spLocks noChangeArrowheads="1"/>
          </p:cNvSpPr>
          <p:nvPr/>
        </p:nvSpPr>
        <p:spPr bwMode="auto">
          <a:xfrm>
            <a:off x="959224" y="1563633"/>
            <a:ext cx="6203576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altLang="en-US" b="1" dirty="0"/>
              <a:t>Πίνακας Τυποποιημένης</a:t>
            </a:r>
            <a:r>
              <a:rPr lang="en-US" altLang="en-US" b="1" dirty="0"/>
              <a:t> </a:t>
            </a:r>
            <a:r>
              <a:rPr lang="el-GR" altLang="en-US" b="1" dirty="0"/>
              <a:t>Κανονικής</a:t>
            </a:r>
            <a:r>
              <a:rPr lang="en-US" altLang="en-US" b="1" dirty="0"/>
              <a:t> </a:t>
            </a:r>
            <a:r>
              <a:rPr lang="el-GR" altLang="en-US" b="1" dirty="0"/>
              <a:t>Πιθανότητας</a:t>
            </a:r>
            <a:r>
              <a:rPr lang="en-US" altLang="en-US" b="1" dirty="0"/>
              <a:t> (</a:t>
            </a:r>
            <a:r>
              <a:rPr lang="el-GR" altLang="en-US" b="1" dirty="0"/>
              <a:t>Μέρος</a:t>
            </a:r>
            <a:r>
              <a:rPr lang="en-US" altLang="en-US" b="1" dirty="0"/>
              <a:t>)</a:t>
            </a:r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A261D514-7159-4CAE-A46F-CF77CA2C9ADF}"/>
              </a:ext>
            </a:extLst>
          </p:cNvPr>
          <p:cNvGrpSpPr/>
          <p:nvPr/>
        </p:nvGrpSpPr>
        <p:grpSpPr>
          <a:xfrm>
            <a:off x="6199187" y="3568701"/>
            <a:ext cx="4574977" cy="3022052"/>
            <a:chOff x="6199188" y="3568701"/>
            <a:chExt cx="3676650" cy="2621017"/>
          </a:xfrm>
        </p:grpSpPr>
        <p:sp>
          <p:nvSpPr>
            <p:cNvPr id="89090" name="Freeform 2"/>
            <p:cNvSpPr>
              <a:spLocks/>
            </p:cNvSpPr>
            <p:nvPr/>
          </p:nvSpPr>
          <p:spPr bwMode="auto">
            <a:xfrm>
              <a:off x="6248400" y="3581400"/>
              <a:ext cx="1562100" cy="1657350"/>
            </a:xfrm>
            <a:custGeom>
              <a:avLst/>
              <a:gdLst>
                <a:gd name="T0" fmla="*/ 2147483646 w 984"/>
                <a:gd name="T1" fmla="*/ 2147483646 h 1044"/>
                <a:gd name="T2" fmla="*/ 2147483646 w 984"/>
                <a:gd name="T3" fmla="*/ 0 h 1044"/>
                <a:gd name="T4" fmla="*/ 2147483646 w 984"/>
                <a:gd name="T5" fmla="*/ 2147483646 h 1044"/>
                <a:gd name="T6" fmla="*/ 2147483646 w 984"/>
                <a:gd name="T7" fmla="*/ 2147483646 h 1044"/>
                <a:gd name="T8" fmla="*/ 2147483646 w 984"/>
                <a:gd name="T9" fmla="*/ 2147483646 h 1044"/>
                <a:gd name="T10" fmla="*/ 2147483646 w 984"/>
                <a:gd name="T11" fmla="*/ 2147483646 h 1044"/>
                <a:gd name="T12" fmla="*/ 2147483646 w 984"/>
                <a:gd name="T13" fmla="*/ 2147483646 h 1044"/>
                <a:gd name="T14" fmla="*/ 2147483646 w 984"/>
                <a:gd name="T15" fmla="*/ 2147483646 h 1044"/>
                <a:gd name="T16" fmla="*/ 2147483646 w 984"/>
                <a:gd name="T17" fmla="*/ 2147483646 h 1044"/>
                <a:gd name="T18" fmla="*/ 2147483646 w 984"/>
                <a:gd name="T19" fmla="*/ 2147483646 h 1044"/>
                <a:gd name="T20" fmla="*/ 2147483646 w 984"/>
                <a:gd name="T21" fmla="*/ 2147483646 h 1044"/>
                <a:gd name="T22" fmla="*/ 0 w 984"/>
                <a:gd name="T23" fmla="*/ 2147483646 h 1044"/>
                <a:gd name="T24" fmla="*/ 2147483646 w 984"/>
                <a:gd name="T25" fmla="*/ 2147483646 h 1044"/>
                <a:gd name="T26" fmla="*/ 2147483646 w 984"/>
                <a:gd name="T27" fmla="*/ 2147483646 h 104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84"/>
                <a:gd name="T43" fmla="*/ 0 h 1044"/>
                <a:gd name="T44" fmla="*/ 984 w 984"/>
                <a:gd name="T45" fmla="*/ 1044 h 104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84" h="1044">
                  <a:moveTo>
                    <a:pt x="984" y="1032"/>
                  </a:moveTo>
                  <a:lnTo>
                    <a:pt x="981" y="0"/>
                  </a:lnTo>
                  <a:lnTo>
                    <a:pt x="888" y="72"/>
                  </a:lnTo>
                  <a:lnTo>
                    <a:pt x="792" y="168"/>
                  </a:lnTo>
                  <a:lnTo>
                    <a:pt x="726" y="304"/>
                  </a:lnTo>
                  <a:lnTo>
                    <a:pt x="638" y="452"/>
                  </a:lnTo>
                  <a:lnTo>
                    <a:pt x="586" y="552"/>
                  </a:lnTo>
                  <a:lnTo>
                    <a:pt x="522" y="657"/>
                  </a:lnTo>
                  <a:lnTo>
                    <a:pt x="456" y="744"/>
                  </a:lnTo>
                  <a:lnTo>
                    <a:pt x="360" y="852"/>
                  </a:lnTo>
                  <a:lnTo>
                    <a:pt x="204" y="948"/>
                  </a:lnTo>
                  <a:lnTo>
                    <a:pt x="0" y="984"/>
                  </a:lnTo>
                  <a:lnTo>
                    <a:pt x="3" y="1044"/>
                  </a:lnTo>
                  <a:lnTo>
                    <a:pt x="984" y="1032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091" name="Freeform 3"/>
            <p:cNvSpPr>
              <a:spLocks/>
            </p:cNvSpPr>
            <p:nvPr/>
          </p:nvSpPr>
          <p:spPr bwMode="auto">
            <a:xfrm>
              <a:off x="7812089" y="4997450"/>
              <a:ext cx="320675" cy="242888"/>
            </a:xfrm>
            <a:custGeom>
              <a:avLst/>
              <a:gdLst>
                <a:gd name="T0" fmla="*/ 2147483646 w 202"/>
                <a:gd name="T1" fmla="*/ 2147483646 h 153"/>
                <a:gd name="T2" fmla="*/ 2147483646 w 202"/>
                <a:gd name="T3" fmla="*/ 2147483646 h 153"/>
                <a:gd name="T4" fmla="*/ 2147483646 w 202"/>
                <a:gd name="T5" fmla="*/ 2147483646 h 153"/>
                <a:gd name="T6" fmla="*/ 2147483646 w 202"/>
                <a:gd name="T7" fmla="*/ 2147483646 h 153"/>
                <a:gd name="T8" fmla="*/ 2147483646 w 202"/>
                <a:gd name="T9" fmla="*/ 2147483646 h 153"/>
                <a:gd name="T10" fmla="*/ 2147483646 w 202"/>
                <a:gd name="T11" fmla="*/ 2147483646 h 153"/>
                <a:gd name="T12" fmla="*/ 2147483646 w 202"/>
                <a:gd name="T13" fmla="*/ 0 h 153"/>
                <a:gd name="T14" fmla="*/ 2147483646 w 202"/>
                <a:gd name="T15" fmla="*/ 2147483646 h 153"/>
                <a:gd name="T16" fmla="*/ 2147483646 w 202"/>
                <a:gd name="T17" fmla="*/ 2147483646 h 153"/>
                <a:gd name="T18" fmla="*/ 2147483646 w 202"/>
                <a:gd name="T19" fmla="*/ 2147483646 h 153"/>
                <a:gd name="T20" fmla="*/ 2147483646 w 202"/>
                <a:gd name="T21" fmla="*/ 2147483646 h 153"/>
                <a:gd name="T22" fmla="*/ 0 w 202"/>
                <a:gd name="T23" fmla="*/ 2147483646 h 153"/>
                <a:gd name="T24" fmla="*/ 2147483646 w 202"/>
                <a:gd name="T25" fmla="*/ 2147483646 h 153"/>
                <a:gd name="T26" fmla="*/ 2147483646 w 202"/>
                <a:gd name="T27" fmla="*/ 2147483646 h 1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02"/>
                <a:gd name="T43" fmla="*/ 0 h 153"/>
                <a:gd name="T44" fmla="*/ 202 w 202"/>
                <a:gd name="T45" fmla="*/ 153 h 15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02" h="153">
                  <a:moveTo>
                    <a:pt x="12" y="141"/>
                  </a:moveTo>
                  <a:cubicBezTo>
                    <a:pt x="39" y="153"/>
                    <a:pt x="79" y="146"/>
                    <a:pt x="105" y="145"/>
                  </a:cubicBezTo>
                  <a:cubicBezTo>
                    <a:pt x="127" y="143"/>
                    <a:pt x="135" y="143"/>
                    <a:pt x="162" y="144"/>
                  </a:cubicBezTo>
                  <a:cubicBezTo>
                    <a:pt x="172" y="148"/>
                    <a:pt x="181" y="148"/>
                    <a:pt x="192" y="147"/>
                  </a:cubicBezTo>
                  <a:cubicBezTo>
                    <a:pt x="200" y="136"/>
                    <a:pt x="198" y="142"/>
                    <a:pt x="201" y="132"/>
                  </a:cubicBezTo>
                  <a:cubicBezTo>
                    <a:pt x="200" y="102"/>
                    <a:pt x="202" y="55"/>
                    <a:pt x="187" y="24"/>
                  </a:cubicBezTo>
                  <a:cubicBezTo>
                    <a:pt x="185" y="7"/>
                    <a:pt x="165" y="1"/>
                    <a:pt x="150" y="0"/>
                  </a:cubicBezTo>
                  <a:cubicBezTo>
                    <a:pt x="116" y="2"/>
                    <a:pt x="102" y="41"/>
                    <a:pt x="70" y="46"/>
                  </a:cubicBezTo>
                  <a:cubicBezTo>
                    <a:pt x="63" y="49"/>
                    <a:pt x="58" y="51"/>
                    <a:pt x="51" y="52"/>
                  </a:cubicBezTo>
                  <a:cubicBezTo>
                    <a:pt x="43" y="55"/>
                    <a:pt x="36" y="56"/>
                    <a:pt x="27" y="57"/>
                  </a:cubicBezTo>
                  <a:cubicBezTo>
                    <a:pt x="19" y="62"/>
                    <a:pt x="14" y="67"/>
                    <a:pt x="7" y="73"/>
                  </a:cubicBezTo>
                  <a:cubicBezTo>
                    <a:pt x="0" y="87"/>
                    <a:pt x="2" y="81"/>
                    <a:pt x="0" y="90"/>
                  </a:cubicBezTo>
                  <a:cubicBezTo>
                    <a:pt x="0" y="104"/>
                    <a:pt x="0" y="119"/>
                    <a:pt x="1" y="133"/>
                  </a:cubicBezTo>
                  <a:cubicBezTo>
                    <a:pt x="1" y="138"/>
                    <a:pt x="8" y="147"/>
                    <a:pt x="12" y="141"/>
                  </a:cubicBez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092" name="Freeform 4"/>
            <p:cNvSpPr>
              <a:spLocks/>
            </p:cNvSpPr>
            <p:nvPr/>
          </p:nvSpPr>
          <p:spPr bwMode="auto">
            <a:xfrm>
              <a:off x="7772401" y="3581400"/>
              <a:ext cx="366713" cy="1625600"/>
            </a:xfrm>
            <a:custGeom>
              <a:avLst/>
              <a:gdLst>
                <a:gd name="T0" fmla="*/ 2147483646 w 231"/>
                <a:gd name="T1" fmla="*/ 2147483646 h 1024"/>
                <a:gd name="T2" fmla="*/ 2147483646 w 231"/>
                <a:gd name="T3" fmla="*/ 2147483646 h 1024"/>
                <a:gd name="T4" fmla="*/ 2147483646 w 231"/>
                <a:gd name="T5" fmla="*/ 2147483646 h 1024"/>
                <a:gd name="T6" fmla="*/ 2147483646 w 231"/>
                <a:gd name="T7" fmla="*/ 2147483646 h 1024"/>
                <a:gd name="T8" fmla="*/ 2147483646 w 231"/>
                <a:gd name="T9" fmla="*/ 2147483646 h 1024"/>
                <a:gd name="T10" fmla="*/ 2147483646 w 231"/>
                <a:gd name="T11" fmla="*/ 2147483646 h 1024"/>
                <a:gd name="T12" fmla="*/ 2147483646 w 231"/>
                <a:gd name="T13" fmla="*/ 2147483646 h 1024"/>
                <a:gd name="T14" fmla="*/ 2147483646 w 231"/>
                <a:gd name="T15" fmla="*/ 2147483646 h 1024"/>
                <a:gd name="T16" fmla="*/ 2147483646 w 231"/>
                <a:gd name="T17" fmla="*/ 2147483646 h 1024"/>
                <a:gd name="T18" fmla="*/ 2147483646 w 231"/>
                <a:gd name="T19" fmla="*/ 2147483646 h 1024"/>
                <a:gd name="T20" fmla="*/ 2147483646 w 231"/>
                <a:gd name="T21" fmla="*/ 2147483646 h 1024"/>
                <a:gd name="T22" fmla="*/ 2147483646 w 231"/>
                <a:gd name="T23" fmla="*/ 2147483646 h 1024"/>
                <a:gd name="T24" fmla="*/ 2147483646 w 231"/>
                <a:gd name="T25" fmla="*/ 2147483646 h 1024"/>
                <a:gd name="T26" fmla="*/ 2147483646 w 231"/>
                <a:gd name="T27" fmla="*/ 2147483646 h 1024"/>
                <a:gd name="T28" fmla="*/ 2147483646 w 231"/>
                <a:gd name="T29" fmla="*/ 2147483646 h 1024"/>
                <a:gd name="T30" fmla="*/ 2147483646 w 231"/>
                <a:gd name="T31" fmla="*/ 2147483646 h 1024"/>
                <a:gd name="T32" fmla="*/ 2147483646 w 231"/>
                <a:gd name="T33" fmla="*/ 2147483646 h 1024"/>
                <a:gd name="T34" fmla="*/ 2147483646 w 231"/>
                <a:gd name="T35" fmla="*/ 2147483646 h 1024"/>
                <a:gd name="T36" fmla="*/ 2147483646 w 231"/>
                <a:gd name="T37" fmla="*/ 2147483646 h 10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31"/>
                <a:gd name="T58" fmla="*/ 0 h 1024"/>
                <a:gd name="T59" fmla="*/ 231 w 231"/>
                <a:gd name="T60" fmla="*/ 1024 h 102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31" h="1024">
                  <a:moveTo>
                    <a:pt x="25" y="984"/>
                  </a:moveTo>
                  <a:cubicBezTo>
                    <a:pt x="28" y="847"/>
                    <a:pt x="34" y="709"/>
                    <a:pt x="37" y="572"/>
                  </a:cubicBezTo>
                  <a:cubicBezTo>
                    <a:pt x="33" y="476"/>
                    <a:pt x="30" y="440"/>
                    <a:pt x="33" y="340"/>
                  </a:cubicBezTo>
                  <a:cubicBezTo>
                    <a:pt x="30" y="269"/>
                    <a:pt x="25" y="210"/>
                    <a:pt x="29" y="140"/>
                  </a:cubicBezTo>
                  <a:cubicBezTo>
                    <a:pt x="28" y="100"/>
                    <a:pt x="0" y="32"/>
                    <a:pt x="41" y="4"/>
                  </a:cubicBezTo>
                  <a:cubicBezTo>
                    <a:pt x="122" y="9"/>
                    <a:pt x="91" y="0"/>
                    <a:pt x="133" y="28"/>
                  </a:cubicBezTo>
                  <a:cubicBezTo>
                    <a:pt x="156" y="62"/>
                    <a:pt x="125" y="22"/>
                    <a:pt x="153" y="44"/>
                  </a:cubicBezTo>
                  <a:cubicBezTo>
                    <a:pt x="157" y="47"/>
                    <a:pt x="158" y="53"/>
                    <a:pt x="161" y="56"/>
                  </a:cubicBezTo>
                  <a:cubicBezTo>
                    <a:pt x="164" y="59"/>
                    <a:pt x="169" y="61"/>
                    <a:pt x="173" y="64"/>
                  </a:cubicBezTo>
                  <a:cubicBezTo>
                    <a:pt x="185" y="82"/>
                    <a:pt x="194" y="97"/>
                    <a:pt x="209" y="112"/>
                  </a:cubicBezTo>
                  <a:cubicBezTo>
                    <a:pt x="212" y="120"/>
                    <a:pt x="221" y="127"/>
                    <a:pt x="221" y="136"/>
                  </a:cubicBezTo>
                  <a:cubicBezTo>
                    <a:pt x="221" y="163"/>
                    <a:pt x="213" y="216"/>
                    <a:pt x="213" y="216"/>
                  </a:cubicBezTo>
                  <a:cubicBezTo>
                    <a:pt x="215" y="282"/>
                    <a:pt x="217" y="319"/>
                    <a:pt x="225" y="376"/>
                  </a:cubicBezTo>
                  <a:cubicBezTo>
                    <a:pt x="224" y="399"/>
                    <a:pt x="224" y="421"/>
                    <a:pt x="221" y="444"/>
                  </a:cubicBezTo>
                  <a:cubicBezTo>
                    <a:pt x="220" y="452"/>
                    <a:pt x="213" y="468"/>
                    <a:pt x="213" y="468"/>
                  </a:cubicBezTo>
                  <a:cubicBezTo>
                    <a:pt x="207" y="564"/>
                    <a:pt x="209" y="508"/>
                    <a:pt x="209" y="636"/>
                  </a:cubicBezTo>
                  <a:cubicBezTo>
                    <a:pt x="213" y="623"/>
                    <a:pt x="222" y="582"/>
                    <a:pt x="221" y="596"/>
                  </a:cubicBezTo>
                  <a:cubicBezTo>
                    <a:pt x="208" y="724"/>
                    <a:pt x="231" y="865"/>
                    <a:pt x="173" y="980"/>
                  </a:cubicBezTo>
                  <a:cubicBezTo>
                    <a:pt x="151" y="1024"/>
                    <a:pt x="74" y="983"/>
                    <a:pt x="25" y="984"/>
                  </a:cubicBez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093" name="Line 5"/>
            <p:cNvSpPr>
              <a:spLocks noChangeShapeType="1"/>
            </p:cNvSpPr>
            <p:nvPr/>
          </p:nvSpPr>
          <p:spPr bwMode="auto">
            <a:xfrm>
              <a:off x="8123238" y="3841750"/>
              <a:ext cx="0" cy="1371600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094" name="Line 6"/>
            <p:cNvSpPr>
              <a:spLocks noChangeShapeType="1"/>
            </p:cNvSpPr>
            <p:nvPr/>
          </p:nvSpPr>
          <p:spPr bwMode="auto">
            <a:xfrm>
              <a:off x="7818438" y="3613150"/>
              <a:ext cx="0" cy="1600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095" name="Freeform 7"/>
            <p:cNvSpPr>
              <a:spLocks/>
            </p:cNvSpPr>
            <p:nvPr/>
          </p:nvSpPr>
          <p:spPr bwMode="auto">
            <a:xfrm>
              <a:off x="7853364" y="3568701"/>
              <a:ext cx="1635125" cy="1573213"/>
            </a:xfrm>
            <a:custGeom>
              <a:avLst/>
              <a:gdLst>
                <a:gd name="T0" fmla="*/ 2147483646 w 1030"/>
                <a:gd name="T1" fmla="*/ 2147483646 h 991"/>
                <a:gd name="T2" fmla="*/ 2147483646 w 1030"/>
                <a:gd name="T3" fmla="*/ 2147483646 h 991"/>
                <a:gd name="T4" fmla="*/ 2147483646 w 1030"/>
                <a:gd name="T5" fmla="*/ 2147483646 h 991"/>
                <a:gd name="T6" fmla="*/ 2147483646 w 1030"/>
                <a:gd name="T7" fmla="*/ 2147483646 h 991"/>
                <a:gd name="T8" fmla="*/ 2147483646 w 1030"/>
                <a:gd name="T9" fmla="*/ 2147483646 h 991"/>
                <a:gd name="T10" fmla="*/ 2147483646 w 1030"/>
                <a:gd name="T11" fmla="*/ 2147483646 h 991"/>
                <a:gd name="T12" fmla="*/ 2147483646 w 1030"/>
                <a:gd name="T13" fmla="*/ 2147483646 h 991"/>
                <a:gd name="T14" fmla="*/ 2147483646 w 1030"/>
                <a:gd name="T15" fmla="*/ 2147483646 h 991"/>
                <a:gd name="T16" fmla="*/ 2147483646 w 1030"/>
                <a:gd name="T17" fmla="*/ 2147483646 h 991"/>
                <a:gd name="T18" fmla="*/ 2147483646 w 1030"/>
                <a:gd name="T19" fmla="*/ 2147483646 h 991"/>
                <a:gd name="T20" fmla="*/ 2147483646 w 1030"/>
                <a:gd name="T21" fmla="*/ 2147483646 h 991"/>
                <a:gd name="T22" fmla="*/ 2147483646 w 1030"/>
                <a:gd name="T23" fmla="*/ 2147483646 h 991"/>
                <a:gd name="T24" fmla="*/ 2147483646 w 1030"/>
                <a:gd name="T25" fmla="*/ 2147483646 h 991"/>
                <a:gd name="T26" fmla="*/ 2147483646 w 1030"/>
                <a:gd name="T27" fmla="*/ 2147483646 h 991"/>
                <a:gd name="T28" fmla="*/ 2147483646 w 1030"/>
                <a:gd name="T29" fmla="*/ 2147483646 h 991"/>
                <a:gd name="T30" fmla="*/ 0 w 1030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0"/>
                <a:gd name="T49" fmla="*/ 0 h 991"/>
                <a:gd name="T50" fmla="*/ 1030 w 1030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0" h="991">
                  <a:moveTo>
                    <a:pt x="1029" y="990"/>
                  </a:moveTo>
                  <a:lnTo>
                    <a:pt x="921" y="980"/>
                  </a:lnTo>
                  <a:lnTo>
                    <a:pt x="866" y="967"/>
                  </a:lnTo>
                  <a:lnTo>
                    <a:pt x="813" y="952"/>
                  </a:lnTo>
                  <a:lnTo>
                    <a:pt x="758" y="929"/>
                  </a:lnTo>
                  <a:lnTo>
                    <a:pt x="703" y="897"/>
                  </a:lnTo>
                  <a:lnTo>
                    <a:pt x="651" y="857"/>
                  </a:lnTo>
                  <a:lnTo>
                    <a:pt x="541" y="743"/>
                  </a:lnTo>
                  <a:lnTo>
                    <a:pt x="433" y="581"/>
                  </a:lnTo>
                  <a:lnTo>
                    <a:pt x="325" y="386"/>
                  </a:lnTo>
                  <a:lnTo>
                    <a:pt x="270" y="287"/>
                  </a:lnTo>
                  <a:lnTo>
                    <a:pt x="215" y="196"/>
                  </a:lnTo>
                  <a:lnTo>
                    <a:pt x="163" y="116"/>
                  </a:lnTo>
                  <a:lnTo>
                    <a:pt x="108" y="53"/>
                  </a:lnTo>
                  <a:lnTo>
                    <a:pt x="53" y="13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096" name="Freeform 8"/>
            <p:cNvSpPr>
              <a:spLocks/>
            </p:cNvSpPr>
            <p:nvPr/>
          </p:nvSpPr>
          <p:spPr bwMode="auto">
            <a:xfrm>
              <a:off x="6216650" y="3568701"/>
              <a:ext cx="1638300" cy="1573213"/>
            </a:xfrm>
            <a:custGeom>
              <a:avLst/>
              <a:gdLst>
                <a:gd name="T0" fmla="*/ 0 w 1032"/>
                <a:gd name="T1" fmla="*/ 2147483646 h 991"/>
                <a:gd name="T2" fmla="*/ 2147483646 w 1032"/>
                <a:gd name="T3" fmla="*/ 2147483646 h 991"/>
                <a:gd name="T4" fmla="*/ 2147483646 w 1032"/>
                <a:gd name="T5" fmla="*/ 2147483646 h 991"/>
                <a:gd name="T6" fmla="*/ 2147483646 w 1032"/>
                <a:gd name="T7" fmla="*/ 2147483646 h 991"/>
                <a:gd name="T8" fmla="*/ 2147483646 w 1032"/>
                <a:gd name="T9" fmla="*/ 2147483646 h 991"/>
                <a:gd name="T10" fmla="*/ 2147483646 w 1032"/>
                <a:gd name="T11" fmla="*/ 2147483646 h 991"/>
                <a:gd name="T12" fmla="*/ 2147483646 w 1032"/>
                <a:gd name="T13" fmla="*/ 2147483646 h 991"/>
                <a:gd name="T14" fmla="*/ 2147483646 w 1032"/>
                <a:gd name="T15" fmla="*/ 2147483646 h 991"/>
                <a:gd name="T16" fmla="*/ 2147483646 w 1032"/>
                <a:gd name="T17" fmla="*/ 2147483646 h 991"/>
                <a:gd name="T18" fmla="*/ 2147483646 w 1032"/>
                <a:gd name="T19" fmla="*/ 2147483646 h 991"/>
                <a:gd name="T20" fmla="*/ 2147483646 w 1032"/>
                <a:gd name="T21" fmla="*/ 2147483646 h 991"/>
                <a:gd name="T22" fmla="*/ 2147483646 w 1032"/>
                <a:gd name="T23" fmla="*/ 2147483646 h 991"/>
                <a:gd name="T24" fmla="*/ 2147483646 w 1032"/>
                <a:gd name="T25" fmla="*/ 2147483646 h 991"/>
                <a:gd name="T26" fmla="*/ 2147483646 w 1032"/>
                <a:gd name="T27" fmla="*/ 2147483646 h 991"/>
                <a:gd name="T28" fmla="*/ 2147483646 w 1032"/>
                <a:gd name="T29" fmla="*/ 2147483646 h 991"/>
                <a:gd name="T30" fmla="*/ 2147483646 w 1032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2"/>
                <a:gd name="T49" fmla="*/ 0 h 991"/>
                <a:gd name="T50" fmla="*/ 1032 w 1032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2" h="991">
                  <a:moveTo>
                    <a:pt x="0" y="990"/>
                  </a:moveTo>
                  <a:lnTo>
                    <a:pt x="108" y="980"/>
                  </a:lnTo>
                  <a:lnTo>
                    <a:pt x="163" y="967"/>
                  </a:lnTo>
                  <a:lnTo>
                    <a:pt x="218" y="952"/>
                  </a:lnTo>
                  <a:lnTo>
                    <a:pt x="271" y="929"/>
                  </a:lnTo>
                  <a:lnTo>
                    <a:pt x="326" y="897"/>
                  </a:lnTo>
                  <a:lnTo>
                    <a:pt x="381" y="857"/>
                  </a:lnTo>
                  <a:lnTo>
                    <a:pt x="488" y="743"/>
                  </a:lnTo>
                  <a:lnTo>
                    <a:pt x="596" y="581"/>
                  </a:lnTo>
                  <a:lnTo>
                    <a:pt x="706" y="386"/>
                  </a:lnTo>
                  <a:lnTo>
                    <a:pt x="759" y="287"/>
                  </a:lnTo>
                  <a:lnTo>
                    <a:pt x="814" y="196"/>
                  </a:lnTo>
                  <a:lnTo>
                    <a:pt x="868" y="116"/>
                  </a:lnTo>
                  <a:lnTo>
                    <a:pt x="921" y="53"/>
                  </a:lnTo>
                  <a:lnTo>
                    <a:pt x="976" y="13"/>
                  </a:lnTo>
                  <a:lnTo>
                    <a:pt x="1031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097" name="Freeform 9"/>
            <p:cNvSpPr>
              <a:spLocks/>
            </p:cNvSpPr>
            <p:nvPr/>
          </p:nvSpPr>
          <p:spPr bwMode="auto">
            <a:xfrm>
              <a:off x="6199188" y="5224464"/>
              <a:ext cx="3289300" cy="7937"/>
            </a:xfrm>
            <a:custGeom>
              <a:avLst/>
              <a:gdLst>
                <a:gd name="T0" fmla="*/ 0 w 2072"/>
                <a:gd name="T1" fmla="*/ 2147483646 h 5"/>
                <a:gd name="T2" fmla="*/ 2147483646 w 2072"/>
                <a:gd name="T3" fmla="*/ 0 h 5"/>
                <a:gd name="T4" fmla="*/ 2147483646 w 2072"/>
                <a:gd name="T5" fmla="*/ 0 h 5"/>
                <a:gd name="T6" fmla="*/ 0 60000 65536"/>
                <a:gd name="T7" fmla="*/ 0 60000 65536"/>
                <a:gd name="T8" fmla="*/ 0 60000 65536"/>
                <a:gd name="T9" fmla="*/ 0 w 2072"/>
                <a:gd name="T10" fmla="*/ 0 h 5"/>
                <a:gd name="T11" fmla="*/ 2072 w 2072"/>
                <a:gd name="T12" fmla="*/ 5 h 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2" h="5">
                  <a:moveTo>
                    <a:pt x="0" y="5"/>
                  </a:moveTo>
                  <a:lnTo>
                    <a:pt x="12" y="0"/>
                  </a:lnTo>
                  <a:lnTo>
                    <a:pt x="2072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098" name="Rectangle 10"/>
            <p:cNvSpPr>
              <a:spLocks noChangeArrowheads="1"/>
            </p:cNvSpPr>
            <p:nvPr/>
          </p:nvSpPr>
          <p:spPr bwMode="auto">
            <a:xfrm>
              <a:off x="9494838" y="5213350"/>
              <a:ext cx="381000" cy="3635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altLang="en-US" b="1"/>
                <a:t>Z</a:t>
              </a:r>
            </a:p>
          </p:txBody>
        </p:sp>
        <p:sp>
          <p:nvSpPr>
            <p:cNvPr id="89099" name="Rectangle 11"/>
            <p:cNvSpPr>
              <a:spLocks noChangeArrowheads="1"/>
            </p:cNvSpPr>
            <p:nvPr/>
          </p:nvSpPr>
          <p:spPr bwMode="auto">
            <a:xfrm>
              <a:off x="7866063" y="5516564"/>
              <a:ext cx="184150" cy="920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01" name="Rectangle 13"/>
            <p:cNvSpPr>
              <a:spLocks noChangeArrowheads="1"/>
            </p:cNvSpPr>
            <p:nvPr/>
          </p:nvSpPr>
          <p:spPr bwMode="auto">
            <a:xfrm>
              <a:off x="7970838" y="5822951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rgbClr val="339933"/>
                  </a:solidFill>
                </a:rPr>
                <a:t>0,12</a:t>
              </a:r>
            </a:p>
          </p:txBody>
        </p:sp>
        <p:sp>
          <p:nvSpPr>
            <p:cNvPr id="89135" name="Rectangle 47"/>
            <p:cNvSpPr>
              <a:spLocks noChangeArrowheads="1"/>
            </p:cNvSpPr>
            <p:nvPr/>
          </p:nvSpPr>
          <p:spPr bwMode="auto">
            <a:xfrm>
              <a:off x="7589838" y="5441951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0,00</a:t>
              </a:r>
            </a:p>
          </p:txBody>
        </p:sp>
        <p:sp>
          <p:nvSpPr>
            <p:cNvPr id="89136" name="Line 48"/>
            <p:cNvSpPr>
              <a:spLocks noChangeShapeType="1"/>
            </p:cNvSpPr>
            <p:nvPr/>
          </p:nvSpPr>
          <p:spPr bwMode="auto">
            <a:xfrm flipV="1">
              <a:off x="7818438" y="52133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37" name="Line 49"/>
            <p:cNvSpPr>
              <a:spLocks noChangeShapeType="1"/>
            </p:cNvSpPr>
            <p:nvPr/>
          </p:nvSpPr>
          <p:spPr bwMode="auto">
            <a:xfrm flipV="1">
              <a:off x="8199438" y="52133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17D47C16-09ED-4D89-8226-F8FE1932389C}"/>
              </a:ext>
            </a:extLst>
          </p:cNvPr>
          <p:cNvGrpSpPr/>
          <p:nvPr/>
        </p:nvGrpSpPr>
        <p:grpSpPr>
          <a:xfrm>
            <a:off x="8464565" y="1903120"/>
            <a:ext cx="2514600" cy="2303461"/>
            <a:chOff x="7970838" y="1887539"/>
            <a:chExt cx="2514600" cy="2303461"/>
          </a:xfrm>
        </p:grpSpPr>
        <p:sp>
          <p:nvSpPr>
            <p:cNvPr id="89100" name="Rectangle 12"/>
            <p:cNvSpPr>
              <a:spLocks noChangeArrowheads="1"/>
            </p:cNvSpPr>
            <p:nvPr/>
          </p:nvSpPr>
          <p:spPr bwMode="auto">
            <a:xfrm>
              <a:off x="9356725" y="3319464"/>
              <a:ext cx="184150" cy="920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30" name="Rectangle 42"/>
            <p:cNvSpPr>
              <a:spLocks noChangeArrowheads="1"/>
            </p:cNvSpPr>
            <p:nvPr/>
          </p:nvSpPr>
          <p:spPr bwMode="auto">
            <a:xfrm>
              <a:off x="8534400" y="2895601"/>
              <a:ext cx="1206500" cy="36676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dirty="0">
                  <a:solidFill>
                    <a:srgbClr val="FF0000"/>
                  </a:solidFill>
                </a:rPr>
                <a:t>0,5478</a:t>
              </a:r>
            </a:p>
          </p:txBody>
        </p:sp>
        <p:sp>
          <p:nvSpPr>
            <p:cNvPr id="89138" name="Line 50"/>
            <p:cNvSpPr>
              <a:spLocks noChangeShapeType="1"/>
            </p:cNvSpPr>
            <p:nvPr/>
          </p:nvSpPr>
          <p:spPr bwMode="auto">
            <a:xfrm flipH="1">
              <a:off x="8001000" y="3352800"/>
              <a:ext cx="762000" cy="838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39" name="Rectangle 51"/>
            <p:cNvSpPr>
              <a:spLocks noChangeArrowheads="1"/>
            </p:cNvSpPr>
            <p:nvPr/>
          </p:nvSpPr>
          <p:spPr bwMode="auto">
            <a:xfrm>
              <a:off x="8500727" y="2362200"/>
              <a:ext cx="1350049" cy="36933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</a:rPr>
                <a:t>= P(</a:t>
              </a:r>
              <a:r>
                <a:rPr lang="en-US" altLang="en-US" b="1" dirty="0">
                  <a:solidFill>
                    <a:srgbClr val="FF0000"/>
                  </a:solidFill>
                  <a:sym typeface="Arial" charset="0"/>
                </a:rPr>
                <a:t>Z &lt; 0,12</a:t>
              </a:r>
              <a:r>
                <a:rPr lang="en-US" altLang="en-US" dirty="0">
                  <a:solidFill>
                    <a:schemeClr val="folHlink"/>
                  </a:solidFill>
                  <a:sym typeface="Arial" charset="0"/>
                </a:rPr>
                <a:t>)</a:t>
              </a:r>
            </a:p>
          </p:txBody>
        </p:sp>
        <p:sp>
          <p:nvSpPr>
            <p:cNvPr id="89140" name="Rectangle 52"/>
            <p:cNvSpPr>
              <a:spLocks noChangeArrowheads="1"/>
            </p:cNvSpPr>
            <p:nvPr/>
          </p:nvSpPr>
          <p:spPr bwMode="auto">
            <a:xfrm>
              <a:off x="8560137" y="1981200"/>
              <a:ext cx="1210589" cy="36933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b="1" dirty="0"/>
                <a:t>P(</a:t>
              </a:r>
              <a:r>
                <a:rPr lang="en-US" altLang="en-US" b="1" dirty="0">
                  <a:sym typeface="Arial" charset="0"/>
                </a:rPr>
                <a:t>X &lt; 18,6)</a:t>
              </a:r>
            </a:p>
          </p:txBody>
        </p:sp>
        <p:sp>
          <p:nvSpPr>
            <p:cNvPr id="89141" name="Rectangle 53"/>
            <p:cNvSpPr>
              <a:spLocks noChangeArrowheads="1"/>
            </p:cNvSpPr>
            <p:nvPr/>
          </p:nvSpPr>
          <p:spPr bwMode="auto">
            <a:xfrm>
              <a:off x="7970838" y="1887539"/>
              <a:ext cx="2514600" cy="1447800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</p:grpSp>
      <p:grpSp>
        <p:nvGrpSpPr>
          <p:cNvPr id="89149" name="Group 61"/>
          <p:cNvGrpSpPr>
            <a:grpSpLocks/>
          </p:cNvGrpSpPr>
          <p:nvPr/>
        </p:nvGrpSpPr>
        <p:grpSpPr bwMode="auto">
          <a:xfrm>
            <a:off x="1192307" y="2317748"/>
            <a:ext cx="4751293" cy="3714752"/>
            <a:chOff x="192" y="1724"/>
            <a:chExt cx="2420" cy="2076"/>
          </a:xfrm>
        </p:grpSpPr>
        <p:sp>
          <p:nvSpPr>
            <p:cNvPr id="89102" name="Rectangle 14"/>
            <p:cNvSpPr>
              <a:spLocks noChangeArrowheads="1"/>
            </p:cNvSpPr>
            <p:nvPr/>
          </p:nvSpPr>
          <p:spPr bwMode="auto">
            <a:xfrm>
              <a:off x="245" y="1724"/>
              <a:ext cx="379" cy="436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03" name="Rectangle 15"/>
            <p:cNvSpPr>
              <a:spLocks noChangeArrowheads="1"/>
            </p:cNvSpPr>
            <p:nvPr/>
          </p:nvSpPr>
          <p:spPr bwMode="auto">
            <a:xfrm>
              <a:off x="299" y="1770"/>
              <a:ext cx="21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/>
                <a:t>Z</a:t>
              </a:r>
            </a:p>
          </p:txBody>
        </p:sp>
        <p:sp>
          <p:nvSpPr>
            <p:cNvPr id="89104" name="Rectangle 16"/>
            <p:cNvSpPr>
              <a:spLocks noChangeArrowheads="1"/>
            </p:cNvSpPr>
            <p:nvPr/>
          </p:nvSpPr>
          <p:spPr bwMode="auto">
            <a:xfrm>
              <a:off x="624" y="1724"/>
              <a:ext cx="576" cy="436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05" name="Rectangle 17"/>
            <p:cNvSpPr>
              <a:spLocks noChangeArrowheads="1"/>
            </p:cNvSpPr>
            <p:nvPr/>
          </p:nvSpPr>
          <p:spPr bwMode="auto">
            <a:xfrm>
              <a:off x="698" y="1770"/>
              <a:ext cx="37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,00</a:t>
              </a:r>
            </a:p>
          </p:txBody>
        </p:sp>
        <p:sp>
          <p:nvSpPr>
            <p:cNvPr id="89106" name="Rectangle 18"/>
            <p:cNvSpPr>
              <a:spLocks noChangeArrowheads="1"/>
            </p:cNvSpPr>
            <p:nvPr/>
          </p:nvSpPr>
          <p:spPr bwMode="auto">
            <a:xfrm>
              <a:off x="1200" y="1724"/>
              <a:ext cx="624" cy="436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07" name="Rectangle 19"/>
            <p:cNvSpPr>
              <a:spLocks noChangeArrowheads="1"/>
            </p:cNvSpPr>
            <p:nvPr/>
          </p:nvSpPr>
          <p:spPr bwMode="auto">
            <a:xfrm>
              <a:off x="1293" y="1770"/>
              <a:ext cx="37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,01</a:t>
              </a:r>
            </a:p>
          </p:txBody>
        </p:sp>
        <p:sp>
          <p:nvSpPr>
            <p:cNvPr id="89108" name="Rectangle 20"/>
            <p:cNvSpPr>
              <a:spLocks noChangeArrowheads="1"/>
            </p:cNvSpPr>
            <p:nvPr/>
          </p:nvSpPr>
          <p:spPr bwMode="auto">
            <a:xfrm>
              <a:off x="1824" y="1724"/>
              <a:ext cx="594" cy="436"/>
            </a:xfrm>
            <a:prstGeom prst="rect">
              <a:avLst/>
            </a:prstGeom>
            <a:solidFill>
              <a:srgbClr val="969696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09" name="Rectangle 21"/>
            <p:cNvSpPr>
              <a:spLocks noChangeArrowheads="1"/>
            </p:cNvSpPr>
            <p:nvPr/>
          </p:nvSpPr>
          <p:spPr bwMode="auto">
            <a:xfrm>
              <a:off x="245" y="2146"/>
              <a:ext cx="379" cy="398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10" name="Rectangle 22"/>
            <p:cNvSpPr>
              <a:spLocks noChangeArrowheads="1"/>
            </p:cNvSpPr>
            <p:nvPr/>
          </p:nvSpPr>
          <p:spPr bwMode="auto">
            <a:xfrm>
              <a:off x="220" y="2192"/>
              <a:ext cx="37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0,0</a:t>
              </a:r>
            </a:p>
          </p:txBody>
        </p:sp>
        <p:sp>
          <p:nvSpPr>
            <p:cNvPr id="89111" name="Rectangle 23"/>
            <p:cNvSpPr>
              <a:spLocks noChangeArrowheads="1"/>
            </p:cNvSpPr>
            <p:nvPr/>
          </p:nvSpPr>
          <p:spPr bwMode="auto">
            <a:xfrm>
              <a:off x="604" y="2188"/>
              <a:ext cx="57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,5000</a:t>
              </a:r>
            </a:p>
          </p:txBody>
        </p:sp>
        <p:sp>
          <p:nvSpPr>
            <p:cNvPr id="89112" name="Rectangle 24"/>
            <p:cNvSpPr>
              <a:spLocks noChangeArrowheads="1"/>
            </p:cNvSpPr>
            <p:nvPr/>
          </p:nvSpPr>
          <p:spPr bwMode="auto">
            <a:xfrm>
              <a:off x="1181" y="2192"/>
              <a:ext cx="57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,5040</a:t>
              </a:r>
            </a:p>
          </p:txBody>
        </p:sp>
        <p:sp>
          <p:nvSpPr>
            <p:cNvPr id="89113" name="Rectangle 25"/>
            <p:cNvSpPr>
              <a:spLocks noChangeArrowheads="1"/>
            </p:cNvSpPr>
            <p:nvPr/>
          </p:nvSpPr>
          <p:spPr bwMode="auto">
            <a:xfrm>
              <a:off x="1791" y="2192"/>
              <a:ext cx="57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,5080</a:t>
              </a:r>
            </a:p>
          </p:txBody>
        </p:sp>
        <p:sp>
          <p:nvSpPr>
            <p:cNvPr id="89114" name="Rectangle 26"/>
            <p:cNvSpPr>
              <a:spLocks noChangeArrowheads="1"/>
            </p:cNvSpPr>
            <p:nvPr/>
          </p:nvSpPr>
          <p:spPr bwMode="auto">
            <a:xfrm>
              <a:off x="245" y="2544"/>
              <a:ext cx="379" cy="432"/>
            </a:xfrm>
            <a:prstGeom prst="rect">
              <a:avLst/>
            </a:prstGeom>
            <a:solidFill>
              <a:srgbClr val="969696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15" name="Rectangle 27"/>
            <p:cNvSpPr>
              <a:spLocks noChangeArrowheads="1"/>
            </p:cNvSpPr>
            <p:nvPr/>
          </p:nvSpPr>
          <p:spPr bwMode="auto">
            <a:xfrm>
              <a:off x="245" y="2967"/>
              <a:ext cx="372" cy="1"/>
            </a:xfrm>
            <a:prstGeom prst="rect">
              <a:avLst/>
            </a:prstGeom>
            <a:solidFill>
              <a:srgbClr val="A64C4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16" name="Rectangle 28"/>
            <p:cNvSpPr>
              <a:spLocks noChangeArrowheads="1"/>
            </p:cNvSpPr>
            <p:nvPr/>
          </p:nvSpPr>
          <p:spPr bwMode="auto">
            <a:xfrm>
              <a:off x="586" y="2608"/>
              <a:ext cx="57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,5398</a:t>
              </a:r>
            </a:p>
          </p:txBody>
        </p:sp>
        <p:sp>
          <p:nvSpPr>
            <p:cNvPr id="89117" name="Rectangle 29"/>
            <p:cNvSpPr>
              <a:spLocks noChangeArrowheads="1"/>
            </p:cNvSpPr>
            <p:nvPr/>
          </p:nvSpPr>
          <p:spPr bwMode="auto">
            <a:xfrm>
              <a:off x="1180" y="2620"/>
              <a:ext cx="57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,5438</a:t>
              </a:r>
            </a:p>
          </p:txBody>
        </p:sp>
        <p:sp>
          <p:nvSpPr>
            <p:cNvPr id="89118" name="Rectangle 30"/>
            <p:cNvSpPr>
              <a:spLocks noChangeArrowheads="1"/>
            </p:cNvSpPr>
            <p:nvPr/>
          </p:nvSpPr>
          <p:spPr bwMode="auto">
            <a:xfrm>
              <a:off x="1823" y="2562"/>
              <a:ext cx="595" cy="40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19" name="Rectangle 31"/>
            <p:cNvSpPr>
              <a:spLocks noChangeArrowheads="1"/>
            </p:cNvSpPr>
            <p:nvPr/>
          </p:nvSpPr>
          <p:spPr bwMode="auto">
            <a:xfrm>
              <a:off x="245" y="2976"/>
              <a:ext cx="379" cy="432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20" name="Rectangle 32"/>
            <p:cNvSpPr>
              <a:spLocks noChangeArrowheads="1"/>
            </p:cNvSpPr>
            <p:nvPr/>
          </p:nvSpPr>
          <p:spPr bwMode="auto">
            <a:xfrm>
              <a:off x="220" y="3030"/>
              <a:ext cx="37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0,2</a:t>
              </a:r>
            </a:p>
          </p:txBody>
        </p:sp>
        <p:sp>
          <p:nvSpPr>
            <p:cNvPr id="89121" name="Rectangle 33"/>
            <p:cNvSpPr>
              <a:spLocks noChangeArrowheads="1"/>
            </p:cNvSpPr>
            <p:nvPr/>
          </p:nvSpPr>
          <p:spPr bwMode="auto">
            <a:xfrm>
              <a:off x="586" y="3030"/>
              <a:ext cx="57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,5793</a:t>
              </a:r>
            </a:p>
          </p:txBody>
        </p:sp>
        <p:sp>
          <p:nvSpPr>
            <p:cNvPr id="89122" name="Rectangle 34"/>
            <p:cNvSpPr>
              <a:spLocks noChangeArrowheads="1"/>
            </p:cNvSpPr>
            <p:nvPr/>
          </p:nvSpPr>
          <p:spPr bwMode="auto">
            <a:xfrm>
              <a:off x="1181" y="3030"/>
              <a:ext cx="57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,5832</a:t>
              </a:r>
            </a:p>
          </p:txBody>
        </p:sp>
        <p:sp>
          <p:nvSpPr>
            <p:cNvPr id="89123" name="Rectangle 35"/>
            <p:cNvSpPr>
              <a:spLocks noChangeArrowheads="1"/>
            </p:cNvSpPr>
            <p:nvPr/>
          </p:nvSpPr>
          <p:spPr bwMode="auto">
            <a:xfrm>
              <a:off x="1791" y="3030"/>
              <a:ext cx="57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,5871</a:t>
              </a:r>
            </a:p>
          </p:txBody>
        </p:sp>
        <p:sp>
          <p:nvSpPr>
            <p:cNvPr id="89124" name="Rectangle 36"/>
            <p:cNvSpPr>
              <a:spLocks noChangeArrowheads="1"/>
            </p:cNvSpPr>
            <p:nvPr/>
          </p:nvSpPr>
          <p:spPr bwMode="auto">
            <a:xfrm>
              <a:off x="245" y="3400"/>
              <a:ext cx="379" cy="400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89125" name="Rectangle 37"/>
            <p:cNvSpPr>
              <a:spLocks noChangeArrowheads="1"/>
            </p:cNvSpPr>
            <p:nvPr/>
          </p:nvSpPr>
          <p:spPr bwMode="auto">
            <a:xfrm>
              <a:off x="220" y="3446"/>
              <a:ext cx="37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0,3</a:t>
              </a:r>
            </a:p>
          </p:txBody>
        </p:sp>
        <p:sp>
          <p:nvSpPr>
            <p:cNvPr id="89126" name="Rectangle 38"/>
            <p:cNvSpPr>
              <a:spLocks noChangeArrowheads="1"/>
            </p:cNvSpPr>
            <p:nvPr/>
          </p:nvSpPr>
          <p:spPr bwMode="auto">
            <a:xfrm>
              <a:off x="586" y="3446"/>
              <a:ext cx="57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,6179</a:t>
              </a:r>
            </a:p>
          </p:txBody>
        </p:sp>
        <p:sp>
          <p:nvSpPr>
            <p:cNvPr id="89127" name="Rectangle 39"/>
            <p:cNvSpPr>
              <a:spLocks noChangeArrowheads="1"/>
            </p:cNvSpPr>
            <p:nvPr/>
          </p:nvSpPr>
          <p:spPr bwMode="auto">
            <a:xfrm>
              <a:off x="1181" y="3446"/>
              <a:ext cx="57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,6217</a:t>
              </a:r>
            </a:p>
          </p:txBody>
        </p:sp>
        <p:sp>
          <p:nvSpPr>
            <p:cNvPr id="89128" name="Rectangle 40"/>
            <p:cNvSpPr>
              <a:spLocks noChangeArrowheads="1"/>
            </p:cNvSpPr>
            <p:nvPr/>
          </p:nvSpPr>
          <p:spPr bwMode="auto">
            <a:xfrm>
              <a:off x="1791" y="3446"/>
              <a:ext cx="57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,6255</a:t>
              </a:r>
            </a:p>
          </p:txBody>
        </p:sp>
        <p:sp>
          <p:nvSpPr>
            <p:cNvPr id="89131" name="Rectangle 43"/>
            <p:cNvSpPr>
              <a:spLocks noChangeArrowheads="1"/>
            </p:cNvSpPr>
            <p:nvPr/>
          </p:nvSpPr>
          <p:spPr bwMode="auto">
            <a:xfrm>
              <a:off x="1900" y="1727"/>
              <a:ext cx="712" cy="38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2075" tIns="92075" rIns="92075" bIns="92075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FF00"/>
                  </a:solidFill>
                </a:rPr>
                <a:t>,02</a:t>
              </a:r>
            </a:p>
          </p:txBody>
        </p:sp>
        <p:sp>
          <p:nvSpPr>
            <p:cNvPr id="89132" name="Rectangle 44"/>
            <p:cNvSpPr>
              <a:spLocks noChangeArrowheads="1"/>
            </p:cNvSpPr>
            <p:nvPr/>
          </p:nvSpPr>
          <p:spPr bwMode="auto">
            <a:xfrm>
              <a:off x="192" y="2640"/>
              <a:ext cx="672" cy="29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2075" tIns="0" rIns="92075" bIns="0" anchor="ctr"/>
            <a:lstStyle/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FF00"/>
                  </a:solidFill>
                </a:rPr>
                <a:t>0,1</a:t>
              </a:r>
            </a:p>
          </p:txBody>
        </p:sp>
        <p:sp>
          <p:nvSpPr>
            <p:cNvPr id="89133" name="Rectangle 45"/>
            <p:cNvSpPr>
              <a:spLocks noChangeArrowheads="1"/>
            </p:cNvSpPr>
            <p:nvPr/>
          </p:nvSpPr>
          <p:spPr bwMode="auto">
            <a:xfrm>
              <a:off x="1824" y="2620"/>
              <a:ext cx="644" cy="318"/>
            </a:xfrm>
            <a:prstGeom prst="rect">
              <a:avLst/>
            </a:prstGeom>
            <a:solidFill>
              <a:srgbClr val="FFE699"/>
            </a:solidFill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700" b="1" dirty="0">
                  <a:solidFill>
                    <a:srgbClr val="FF0000"/>
                  </a:solidFill>
                </a:rPr>
                <a:t>,</a:t>
              </a:r>
              <a:r>
                <a:rPr lang="en-US" altLang="en-US" dirty="0">
                  <a:solidFill>
                    <a:srgbClr val="FF0000"/>
                  </a:solidFill>
                </a:rPr>
                <a:t>5478</a:t>
              </a:r>
            </a:p>
          </p:txBody>
        </p:sp>
        <p:sp>
          <p:nvSpPr>
            <p:cNvPr id="89142" name="Line 54"/>
            <p:cNvSpPr>
              <a:spLocks noChangeShapeType="1"/>
            </p:cNvSpPr>
            <p:nvPr/>
          </p:nvSpPr>
          <p:spPr bwMode="auto">
            <a:xfrm>
              <a:off x="624" y="1728"/>
              <a:ext cx="0" cy="2064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9143" name="Line 55"/>
            <p:cNvSpPr>
              <a:spLocks noChangeShapeType="1"/>
            </p:cNvSpPr>
            <p:nvPr/>
          </p:nvSpPr>
          <p:spPr bwMode="auto">
            <a:xfrm>
              <a:off x="1200" y="1728"/>
              <a:ext cx="0" cy="2064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9144" name="Line 56"/>
            <p:cNvSpPr>
              <a:spLocks noChangeShapeType="1"/>
            </p:cNvSpPr>
            <p:nvPr/>
          </p:nvSpPr>
          <p:spPr bwMode="auto">
            <a:xfrm>
              <a:off x="1824" y="1728"/>
              <a:ext cx="0" cy="2064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9145" name="Line 57"/>
            <p:cNvSpPr>
              <a:spLocks noChangeShapeType="1"/>
            </p:cNvSpPr>
            <p:nvPr/>
          </p:nvSpPr>
          <p:spPr bwMode="auto">
            <a:xfrm>
              <a:off x="240" y="2160"/>
              <a:ext cx="2160" cy="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89146" name="Line 58"/>
            <p:cNvSpPr>
              <a:spLocks noChangeShapeType="1"/>
            </p:cNvSpPr>
            <p:nvPr/>
          </p:nvSpPr>
          <p:spPr bwMode="auto">
            <a:xfrm>
              <a:off x="240" y="2544"/>
              <a:ext cx="2160" cy="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9147" name="Line 59"/>
            <p:cNvSpPr>
              <a:spLocks noChangeShapeType="1"/>
            </p:cNvSpPr>
            <p:nvPr/>
          </p:nvSpPr>
          <p:spPr bwMode="auto">
            <a:xfrm>
              <a:off x="240" y="2976"/>
              <a:ext cx="2160" cy="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9148" name="Line 60"/>
            <p:cNvSpPr>
              <a:spLocks noChangeShapeType="1"/>
            </p:cNvSpPr>
            <p:nvPr/>
          </p:nvSpPr>
          <p:spPr bwMode="auto">
            <a:xfrm>
              <a:off x="240" y="3408"/>
              <a:ext cx="2160" cy="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1341" y="959673"/>
            <a:ext cx="11430000" cy="1044658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l-GR" altLang="en-US" sz="2800" dirty="0"/>
              <a:t>Υποθέστε οτι η</a:t>
            </a:r>
            <a:r>
              <a:rPr lang="en-US" altLang="en-US" sz="2800" dirty="0"/>
              <a:t> X </a:t>
            </a:r>
            <a:r>
              <a:rPr lang="el-GR" altLang="en-US" sz="2800" dirty="0"/>
              <a:t>είναι κανονική</a:t>
            </a:r>
            <a:r>
              <a:rPr lang="en-US" altLang="en-US" sz="2800" dirty="0"/>
              <a:t> </a:t>
            </a:r>
            <a:r>
              <a:rPr lang="el-GR" altLang="en-US" sz="2800" dirty="0"/>
              <a:t>με μέσο όρο </a:t>
            </a:r>
            <a:r>
              <a:rPr lang="en-US" altLang="en-US" sz="2800" dirty="0"/>
              <a:t>18,0 </a:t>
            </a:r>
            <a:r>
              <a:rPr lang="el-GR" altLang="en-US" sz="2800" dirty="0"/>
              <a:t>και τυπική απόκλιση</a:t>
            </a:r>
            <a:r>
              <a:rPr lang="en-US" altLang="en-US" sz="2800" dirty="0"/>
              <a:t> 5,0.  </a:t>
            </a:r>
          </a:p>
          <a:p>
            <a:pPr eaLnBrk="1" hangingPunct="1"/>
            <a:r>
              <a:rPr lang="el-GR" altLang="en-US" sz="2800" dirty="0"/>
              <a:t>Να βρεθεί η</a:t>
            </a:r>
            <a:r>
              <a:rPr lang="en-US" altLang="en-US" sz="2800" dirty="0"/>
              <a:t> P(X &gt; 18,6)</a:t>
            </a:r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5BFF3946-4388-4A97-A48A-2ACCD635902A}"/>
              </a:ext>
            </a:extLst>
          </p:cNvPr>
          <p:cNvGrpSpPr/>
          <p:nvPr/>
        </p:nvGrpSpPr>
        <p:grpSpPr>
          <a:xfrm>
            <a:off x="2707341" y="2471574"/>
            <a:ext cx="6777318" cy="4157042"/>
            <a:chOff x="4933950" y="3821114"/>
            <a:chExt cx="3676650" cy="2717854"/>
          </a:xfrm>
        </p:grpSpPr>
        <p:sp>
          <p:nvSpPr>
            <p:cNvPr id="91140" name="Freeform 4"/>
            <p:cNvSpPr>
              <a:spLocks/>
            </p:cNvSpPr>
            <p:nvPr/>
          </p:nvSpPr>
          <p:spPr bwMode="auto">
            <a:xfrm>
              <a:off x="6915150" y="4176714"/>
              <a:ext cx="1314450" cy="1404937"/>
            </a:xfrm>
            <a:custGeom>
              <a:avLst/>
              <a:gdLst>
                <a:gd name="T0" fmla="*/ 2147483646 w 828"/>
                <a:gd name="T1" fmla="*/ 2147483646 h 885"/>
                <a:gd name="T2" fmla="*/ 0 w 828"/>
                <a:gd name="T3" fmla="*/ 0 h 885"/>
                <a:gd name="T4" fmla="*/ 2147483646 w 828"/>
                <a:gd name="T5" fmla="*/ 2147483646 h 885"/>
                <a:gd name="T6" fmla="*/ 2147483646 w 828"/>
                <a:gd name="T7" fmla="*/ 2147483646 h 885"/>
                <a:gd name="T8" fmla="*/ 2147483646 w 828"/>
                <a:gd name="T9" fmla="*/ 2147483646 h 885"/>
                <a:gd name="T10" fmla="*/ 2147483646 w 828"/>
                <a:gd name="T11" fmla="*/ 2147483646 h 885"/>
                <a:gd name="T12" fmla="*/ 2147483646 w 828"/>
                <a:gd name="T13" fmla="*/ 2147483646 h 885"/>
                <a:gd name="T14" fmla="*/ 2147483646 w 828"/>
                <a:gd name="T15" fmla="*/ 2147483646 h 885"/>
                <a:gd name="T16" fmla="*/ 2147483646 w 828"/>
                <a:gd name="T17" fmla="*/ 2147483646 h 885"/>
                <a:gd name="T18" fmla="*/ 2147483646 w 828"/>
                <a:gd name="T19" fmla="*/ 2147483646 h 885"/>
                <a:gd name="T20" fmla="*/ 2147483646 w 828"/>
                <a:gd name="T21" fmla="*/ 2147483646 h 885"/>
                <a:gd name="T22" fmla="*/ 2147483646 w 828"/>
                <a:gd name="T23" fmla="*/ 2147483646 h 885"/>
                <a:gd name="T24" fmla="*/ 2147483646 w 828"/>
                <a:gd name="T25" fmla="*/ 2147483646 h 885"/>
                <a:gd name="T26" fmla="*/ 2147483646 w 828"/>
                <a:gd name="T27" fmla="*/ 2147483646 h 88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28"/>
                <a:gd name="T43" fmla="*/ 0 h 885"/>
                <a:gd name="T44" fmla="*/ 828 w 828"/>
                <a:gd name="T45" fmla="*/ 885 h 88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28" h="885">
                  <a:moveTo>
                    <a:pt x="3" y="882"/>
                  </a:moveTo>
                  <a:lnTo>
                    <a:pt x="0" y="0"/>
                  </a:lnTo>
                  <a:lnTo>
                    <a:pt x="27" y="72"/>
                  </a:lnTo>
                  <a:lnTo>
                    <a:pt x="81" y="159"/>
                  </a:lnTo>
                  <a:lnTo>
                    <a:pt x="117" y="237"/>
                  </a:lnTo>
                  <a:lnTo>
                    <a:pt x="156" y="297"/>
                  </a:lnTo>
                  <a:lnTo>
                    <a:pt x="201" y="384"/>
                  </a:lnTo>
                  <a:lnTo>
                    <a:pt x="273" y="495"/>
                  </a:lnTo>
                  <a:lnTo>
                    <a:pt x="339" y="585"/>
                  </a:lnTo>
                  <a:lnTo>
                    <a:pt x="442" y="693"/>
                  </a:lnTo>
                  <a:lnTo>
                    <a:pt x="609" y="789"/>
                  </a:lnTo>
                  <a:lnTo>
                    <a:pt x="828" y="825"/>
                  </a:lnTo>
                  <a:lnTo>
                    <a:pt x="825" y="885"/>
                  </a:lnTo>
                  <a:lnTo>
                    <a:pt x="3" y="882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141" name="Freeform 5"/>
            <p:cNvSpPr>
              <a:spLocks/>
            </p:cNvSpPr>
            <p:nvPr/>
          </p:nvSpPr>
          <p:spPr bwMode="auto">
            <a:xfrm>
              <a:off x="6588126" y="3917951"/>
              <a:ext cx="1635125" cy="1573213"/>
            </a:xfrm>
            <a:custGeom>
              <a:avLst/>
              <a:gdLst>
                <a:gd name="T0" fmla="*/ 2147483646 w 1030"/>
                <a:gd name="T1" fmla="*/ 2147483646 h 991"/>
                <a:gd name="T2" fmla="*/ 2147483646 w 1030"/>
                <a:gd name="T3" fmla="*/ 2147483646 h 991"/>
                <a:gd name="T4" fmla="*/ 2147483646 w 1030"/>
                <a:gd name="T5" fmla="*/ 2147483646 h 991"/>
                <a:gd name="T6" fmla="*/ 2147483646 w 1030"/>
                <a:gd name="T7" fmla="*/ 2147483646 h 991"/>
                <a:gd name="T8" fmla="*/ 2147483646 w 1030"/>
                <a:gd name="T9" fmla="*/ 2147483646 h 991"/>
                <a:gd name="T10" fmla="*/ 2147483646 w 1030"/>
                <a:gd name="T11" fmla="*/ 2147483646 h 991"/>
                <a:gd name="T12" fmla="*/ 2147483646 w 1030"/>
                <a:gd name="T13" fmla="*/ 2147483646 h 991"/>
                <a:gd name="T14" fmla="*/ 2147483646 w 1030"/>
                <a:gd name="T15" fmla="*/ 2147483646 h 991"/>
                <a:gd name="T16" fmla="*/ 2147483646 w 1030"/>
                <a:gd name="T17" fmla="*/ 2147483646 h 991"/>
                <a:gd name="T18" fmla="*/ 2147483646 w 1030"/>
                <a:gd name="T19" fmla="*/ 2147483646 h 991"/>
                <a:gd name="T20" fmla="*/ 2147483646 w 1030"/>
                <a:gd name="T21" fmla="*/ 2147483646 h 991"/>
                <a:gd name="T22" fmla="*/ 2147483646 w 1030"/>
                <a:gd name="T23" fmla="*/ 2147483646 h 991"/>
                <a:gd name="T24" fmla="*/ 2147483646 w 1030"/>
                <a:gd name="T25" fmla="*/ 2147483646 h 991"/>
                <a:gd name="T26" fmla="*/ 2147483646 w 1030"/>
                <a:gd name="T27" fmla="*/ 2147483646 h 991"/>
                <a:gd name="T28" fmla="*/ 2147483646 w 1030"/>
                <a:gd name="T29" fmla="*/ 2147483646 h 991"/>
                <a:gd name="T30" fmla="*/ 0 w 1030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0"/>
                <a:gd name="T49" fmla="*/ 0 h 991"/>
                <a:gd name="T50" fmla="*/ 1030 w 1030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0" h="991">
                  <a:moveTo>
                    <a:pt x="1029" y="990"/>
                  </a:moveTo>
                  <a:lnTo>
                    <a:pt x="921" y="980"/>
                  </a:lnTo>
                  <a:lnTo>
                    <a:pt x="866" y="967"/>
                  </a:lnTo>
                  <a:lnTo>
                    <a:pt x="813" y="952"/>
                  </a:lnTo>
                  <a:lnTo>
                    <a:pt x="758" y="929"/>
                  </a:lnTo>
                  <a:lnTo>
                    <a:pt x="703" y="897"/>
                  </a:lnTo>
                  <a:lnTo>
                    <a:pt x="651" y="857"/>
                  </a:lnTo>
                  <a:lnTo>
                    <a:pt x="541" y="743"/>
                  </a:lnTo>
                  <a:lnTo>
                    <a:pt x="433" y="581"/>
                  </a:lnTo>
                  <a:lnTo>
                    <a:pt x="325" y="386"/>
                  </a:lnTo>
                  <a:lnTo>
                    <a:pt x="270" y="287"/>
                  </a:lnTo>
                  <a:lnTo>
                    <a:pt x="215" y="196"/>
                  </a:lnTo>
                  <a:lnTo>
                    <a:pt x="163" y="116"/>
                  </a:lnTo>
                  <a:lnTo>
                    <a:pt x="108" y="53"/>
                  </a:lnTo>
                  <a:lnTo>
                    <a:pt x="53" y="13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142" name="Freeform 6"/>
            <p:cNvSpPr>
              <a:spLocks/>
            </p:cNvSpPr>
            <p:nvPr/>
          </p:nvSpPr>
          <p:spPr bwMode="auto">
            <a:xfrm>
              <a:off x="4951413" y="3917951"/>
              <a:ext cx="1638300" cy="1573213"/>
            </a:xfrm>
            <a:custGeom>
              <a:avLst/>
              <a:gdLst>
                <a:gd name="T0" fmla="*/ 0 w 1032"/>
                <a:gd name="T1" fmla="*/ 2147483646 h 991"/>
                <a:gd name="T2" fmla="*/ 2147483646 w 1032"/>
                <a:gd name="T3" fmla="*/ 2147483646 h 991"/>
                <a:gd name="T4" fmla="*/ 2147483646 w 1032"/>
                <a:gd name="T5" fmla="*/ 2147483646 h 991"/>
                <a:gd name="T6" fmla="*/ 2147483646 w 1032"/>
                <a:gd name="T7" fmla="*/ 2147483646 h 991"/>
                <a:gd name="T8" fmla="*/ 2147483646 w 1032"/>
                <a:gd name="T9" fmla="*/ 2147483646 h 991"/>
                <a:gd name="T10" fmla="*/ 2147483646 w 1032"/>
                <a:gd name="T11" fmla="*/ 2147483646 h 991"/>
                <a:gd name="T12" fmla="*/ 2147483646 w 1032"/>
                <a:gd name="T13" fmla="*/ 2147483646 h 991"/>
                <a:gd name="T14" fmla="*/ 2147483646 w 1032"/>
                <a:gd name="T15" fmla="*/ 2147483646 h 991"/>
                <a:gd name="T16" fmla="*/ 2147483646 w 1032"/>
                <a:gd name="T17" fmla="*/ 2147483646 h 991"/>
                <a:gd name="T18" fmla="*/ 2147483646 w 1032"/>
                <a:gd name="T19" fmla="*/ 2147483646 h 991"/>
                <a:gd name="T20" fmla="*/ 2147483646 w 1032"/>
                <a:gd name="T21" fmla="*/ 2147483646 h 991"/>
                <a:gd name="T22" fmla="*/ 2147483646 w 1032"/>
                <a:gd name="T23" fmla="*/ 2147483646 h 991"/>
                <a:gd name="T24" fmla="*/ 2147483646 w 1032"/>
                <a:gd name="T25" fmla="*/ 2147483646 h 991"/>
                <a:gd name="T26" fmla="*/ 2147483646 w 1032"/>
                <a:gd name="T27" fmla="*/ 2147483646 h 991"/>
                <a:gd name="T28" fmla="*/ 2147483646 w 1032"/>
                <a:gd name="T29" fmla="*/ 2147483646 h 991"/>
                <a:gd name="T30" fmla="*/ 2147483646 w 1032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2"/>
                <a:gd name="T49" fmla="*/ 0 h 991"/>
                <a:gd name="T50" fmla="*/ 1032 w 1032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2" h="991">
                  <a:moveTo>
                    <a:pt x="0" y="990"/>
                  </a:moveTo>
                  <a:lnTo>
                    <a:pt x="108" y="980"/>
                  </a:lnTo>
                  <a:lnTo>
                    <a:pt x="163" y="967"/>
                  </a:lnTo>
                  <a:lnTo>
                    <a:pt x="218" y="952"/>
                  </a:lnTo>
                  <a:lnTo>
                    <a:pt x="271" y="929"/>
                  </a:lnTo>
                  <a:lnTo>
                    <a:pt x="326" y="897"/>
                  </a:lnTo>
                  <a:lnTo>
                    <a:pt x="381" y="857"/>
                  </a:lnTo>
                  <a:lnTo>
                    <a:pt x="488" y="743"/>
                  </a:lnTo>
                  <a:lnTo>
                    <a:pt x="596" y="581"/>
                  </a:lnTo>
                  <a:lnTo>
                    <a:pt x="706" y="386"/>
                  </a:lnTo>
                  <a:lnTo>
                    <a:pt x="759" y="287"/>
                  </a:lnTo>
                  <a:lnTo>
                    <a:pt x="814" y="196"/>
                  </a:lnTo>
                  <a:lnTo>
                    <a:pt x="868" y="116"/>
                  </a:lnTo>
                  <a:lnTo>
                    <a:pt x="921" y="53"/>
                  </a:lnTo>
                  <a:lnTo>
                    <a:pt x="976" y="13"/>
                  </a:lnTo>
                  <a:lnTo>
                    <a:pt x="1031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143" name="Freeform 7"/>
            <p:cNvSpPr>
              <a:spLocks/>
            </p:cNvSpPr>
            <p:nvPr/>
          </p:nvSpPr>
          <p:spPr bwMode="auto">
            <a:xfrm>
              <a:off x="4933950" y="5573714"/>
              <a:ext cx="3289300" cy="7937"/>
            </a:xfrm>
            <a:custGeom>
              <a:avLst/>
              <a:gdLst>
                <a:gd name="T0" fmla="*/ 0 w 2072"/>
                <a:gd name="T1" fmla="*/ 2147483646 h 5"/>
                <a:gd name="T2" fmla="*/ 2147483646 w 2072"/>
                <a:gd name="T3" fmla="*/ 0 h 5"/>
                <a:gd name="T4" fmla="*/ 2147483646 w 2072"/>
                <a:gd name="T5" fmla="*/ 0 h 5"/>
                <a:gd name="T6" fmla="*/ 0 60000 65536"/>
                <a:gd name="T7" fmla="*/ 0 60000 65536"/>
                <a:gd name="T8" fmla="*/ 0 60000 65536"/>
                <a:gd name="T9" fmla="*/ 0 w 2072"/>
                <a:gd name="T10" fmla="*/ 0 h 5"/>
                <a:gd name="T11" fmla="*/ 2072 w 2072"/>
                <a:gd name="T12" fmla="*/ 5 h 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2" h="5">
                  <a:moveTo>
                    <a:pt x="0" y="5"/>
                  </a:moveTo>
                  <a:lnTo>
                    <a:pt x="12" y="0"/>
                  </a:lnTo>
                  <a:lnTo>
                    <a:pt x="2072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144" name="Rectangle 8"/>
            <p:cNvSpPr>
              <a:spLocks noChangeArrowheads="1"/>
            </p:cNvSpPr>
            <p:nvPr/>
          </p:nvSpPr>
          <p:spPr bwMode="auto">
            <a:xfrm>
              <a:off x="8229600" y="5562600"/>
              <a:ext cx="381000" cy="3635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altLang="en-US" b="1"/>
                <a:t>X</a:t>
              </a:r>
            </a:p>
          </p:txBody>
        </p:sp>
        <p:sp>
          <p:nvSpPr>
            <p:cNvPr id="91145" name="Rectangle 9"/>
            <p:cNvSpPr>
              <a:spLocks noChangeArrowheads="1"/>
            </p:cNvSpPr>
            <p:nvPr/>
          </p:nvSpPr>
          <p:spPr bwMode="auto">
            <a:xfrm>
              <a:off x="8091488" y="3821114"/>
              <a:ext cx="184150" cy="920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1146" name="Rectangle 10"/>
            <p:cNvSpPr>
              <a:spLocks noChangeArrowheads="1"/>
            </p:cNvSpPr>
            <p:nvPr/>
          </p:nvSpPr>
          <p:spPr bwMode="auto">
            <a:xfrm>
              <a:off x="6705600" y="6172201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rgbClr val="339933"/>
                  </a:solidFill>
                </a:rPr>
                <a:t>18,6</a:t>
              </a:r>
            </a:p>
          </p:txBody>
        </p:sp>
        <p:sp>
          <p:nvSpPr>
            <p:cNvPr id="91147" name="Rectangle 11"/>
            <p:cNvSpPr>
              <a:spLocks noChangeArrowheads="1"/>
            </p:cNvSpPr>
            <p:nvPr/>
          </p:nvSpPr>
          <p:spPr bwMode="auto">
            <a:xfrm>
              <a:off x="6324600" y="5791201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18,0</a:t>
              </a:r>
            </a:p>
          </p:txBody>
        </p:sp>
        <p:sp>
          <p:nvSpPr>
            <p:cNvPr id="91148" name="Line 12"/>
            <p:cNvSpPr>
              <a:spLocks noChangeShapeType="1"/>
            </p:cNvSpPr>
            <p:nvPr/>
          </p:nvSpPr>
          <p:spPr bwMode="auto">
            <a:xfrm flipV="1">
              <a:off x="6934200" y="556260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49" name="Line 13"/>
            <p:cNvSpPr>
              <a:spLocks noChangeShapeType="1"/>
            </p:cNvSpPr>
            <p:nvPr/>
          </p:nvSpPr>
          <p:spPr bwMode="auto">
            <a:xfrm>
              <a:off x="6553200" y="3962400"/>
              <a:ext cx="0" cy="160020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3888421-FC2C-4A9C-ABAD-5A4D44F57C4D}"/>
              </a:ext>
            </a:extLst>
          </p:cNvPr>
          <p:cNvSpPr txBox="1"/>
          <p:nvPr/>
        </p:nvSpPr>
        <p:spPr>
          <a:xfrm>
            <a:off x="1963435" y="182497"/>
            <a:ext cx="9112623" cy="4566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marL="12700" algn="just" defTabSz="685800">
              <a:lnSpc>
                <a:spcPct val="90000"/>
              </a:lnSpc>
              <a:spcBef>
                <a:spcPts val="105"/>
              </a:spcBef>
              <a:buNone/>
              <a:defRPr sz="3200" b="1" spc="-25">
                <a:solidFill>
                  <a:srgbClr val="5FCAEE"/>
                </a:solidFill>
                <a:latin typeface="Trebuchet MS"/>
                <a:ea typeface="+mj-ea"/>
                <a:cs typeface="+mj-cs"/>
              </a:defRPr>
            </a:lvl1pPr>
          </a:lstStyle>
          <a:p>
            <a:r>
              <a:rPr lang="el-GR" dirty="0"/>
              <a:t>Εύρεση Κανονικών Άνω Άκρου Πιθανοτήτων (1)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9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3286125" y="914826"/>
            <a:ext cx="5619750" cy="685800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l-GR" altLang="en-US" sz="3400" dirty="0">
                <a:solidFill>
                  <a:srgbClr val="FF0000"/>
                </a:solidFill>
              </a:rPr>
              <a:t>Ας βρούμε την </a:t>
            </a:r>
            <a:r>
              <a:rPr lang="en-US" altLang="en-US" sz="3400" dirty="0">
                <a:solidFill>
                  <a:srgbClr val="FF0000"/>
                </a:solidFill>
              </a:rPr>
              <a:t>P(X &gt; 18,6)…</a:t>
            </a:r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0CEAB144-544B-491B-B8CA-CD13B58B75B3}"/>
              </a:ext>
            </a:extLst>
          </p:cNvPr>
          <p:cNvGrpSpPr/>
          <p:nvPr/>
        </p:nvGrpSpPr>
        <p:grpSpPr>
          <a:xfrm>
            <a:off x="1335741" y="3202851"/>
            <a:ext cx="9520518" cy="3438467"/>
            <a:chOff x="2266950" y="3581401"/>
            <a:chExt cx="8652062" cy="2957567"/>
          </a:xfrm>
        </p:grpSpPr>
        <p:sp>
          <p:nvSpPr>
            <p:cNvPr id="92162" name="Freeform 2"/>
            <p:cNvSpPr>
              <a:spLocks/>
            </p:cNvSpPr>
            <p:nvPr/>
          </p:nvSpPr>
          <p:spPr bwMode="auto">
            <a:xfrm>
              <a:off x="7753350" y="3892550"/>
              <a:ext cx="349250" cy="1651000"/>
            </a:xfrm>
            <a:custGeom>
              <a:avLst/>
              <a:gdLst>
                <a:gd name="T0" fmla="*/ 0 w 220"/>
                <a:gd name="T1" fmla="*/ 0 h 1040"/>
                <a:gd name="T2" fmla="*/ 2147483646 w 220"/>
                <a:gd name="T3" fmla="*/ 2147483646 h 1040"/>
                <a:gd name="T4" fmla="*/ 2147483646 w 220"/>
                <a:gd name="T5" fmla="*/ 2147483646 h 1040"/>
                <a:gd name="T6" fmla="*/ 2147483646 w 220"/>
                <a:gd name="T7" fmla="*/ 2147483646 h 1040"/>
                <a:gd name="T8" fmla="*/ 2147483646 w 220"/>
                <a:gd name="T9" fmla="*/ 2147483646 h 1040"/>
                <a:gd name="T10" fmla="*/ 2147483646 w 220"/>
                <a:gd name="T11" fmla="*/ 2147483646 h 1040"/>
                <a:gd name="T12" fmla="*/ 0 w 220"/>
                <a:gd name="T13" fmla="*/ 2147483646 h 1040"/>
                <a:gd name="T14" fmla="*/ 0 w 220"/>
                <a:gd name="T15" fmla="*/ 0 h 10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0"/>
                <a:gd name="T25" fmla="*/ 0 h 1040"/>
                <a:gd name="T26" fmla="*/ 220 w 220"/>
                <a:gd name="T27" fmla="*/ 1040 h 104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0" h="1040">
                  <a:moveTo>
                    <a:pt x="0" y="0"/>
                  </a:moveTo>
                  <a:lnTo>
                    <a:pt x="103" y="45"/>
                  </a:lnTo>
                  <a:lnTo>
                    <a:pt x="149" y="93"/>
                  </a:lnTo>
                  <a:lnTo>
                    <a:pt x="185" y="142"/>
                  </a:lnTo>
                  <a:lnTo>
                    <a:pt x="218" y="192"/>
                  </a:lnTo>
                  <a:lnTo>
                    <a:pt x="220" y="1040"/>
                  </a:lnTo>
                  <a:lnTo>
                    <a:pt x="0" y="10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7DAF7"/>
            </a:solidFill>
            <a:ln w="19050" cap="flat" cmpd="sng">
              <a:noFill/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63" name="Freeform 3"/>
            <p:cNvSpPr>
              <a:spLocks/>
            </p:cNvSpPr>
            <p:nvPr/>
          </p:nvSpPr>
          <p:spPr bwMode="auto">
            <a:xfrm>
              <a:off x="6143626" y="3886200"/>
              <a:ext cx="1628775" cy="1663700"/>
            </a:xfrm>
            <a:custGeom>
              <a:avLst/>
              <a:gdLst>
                <a:gd name="T0" fmla="*/ 2147483646 w 1026"/>
                <a:gd name="T1" fmla="*/ 2147483646 h 1048"/>
                <a:gd name="T2" fmla="*/ 2147483646 w 1026"/>
                <a:gd name="T3" fmla="*/ 0 h 1048"/>
                <a:gd name="T4" fmla="*/ 2147483646 w 1026"/>
                <a:gd name="T5" fmla="*/ 2147483646 h 1048"/>
                <a:gd name="T6" fmla="*/ 2147483646 w 1026"/>
                <a:gd name="T7" fmla="*/ 2147483646 h 1048"/>
                <a:gd name="T8" fmla="*/ 2147483646 w 1026"/>
                <a:gd name="T9" fmla="*/ 2147483646 h 1048"/>
                <a:gd name="T10" fmla="*/ 2147483646 w 1026"/>
                <a:gd name="T11" fmla="*/ 2147483646 h 1048"/>
                <a:gd name="T12" fmla="*/ 2147483646 w 1026"/>
                <a:gd name="T13" fmla="*/ 2147483646 h 1048"/>
                <a:gd name="T14" fmla="*/ 2147483646 w 1026"/>
                <a:gd name="T15" fmla="*/ 2147483646 h 1048"/>
                <a:gd name="T16" fmla="*/ 2147483646 w 1026"/>
                <a:gd name="T17" fmla="*/ 2147483646 h 1048"/>
                <a:gd name="T18" fmla="*/ 2147483646 w 1026"/>
                <a:gd name="T19" fmla="*/ 2147483646 h 1048"/>
                <a:gd name="T20" fmla="*/ 2147483646 w 1026"/>
                <a:gd name="T21" fmla="*/ 2147483646 h 1048"/>
                <a:gd name="T22" fmla="*/ 0 w 1026"/>
                <a:gd name="T23" fmla="*/ 2147483646 h 1048"/>
                <a:gd name="T24" fmla="*/ 2147483646 w 1026"/>
                <a:gd name="T25" fmla="*/ 2147483646 h 1048"/>
                <a:gd name="T26" fmla="*/ 2147483646 w 1026"/>
                <a:gd name="T27" fmla="*/ 2147483646 h 10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26"/>
                <a:gd name="T43" fmla="*/ 0 h 1048"/>
                <a:gd name="T44" fmla="*/ 1026 w 1026"/>
                <a:gd name="T45" fmla="*/ 1048 h 104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26" h="1048">
                  <a:moveTo>
                    <a:pt x="1026" y="1042"/>
                  </a:moveTo>
                  <a:lnTo>
                    <a:pt x="1024" y="0"/>
                  </a:lnTo>
                  <a:lnTo>
                    <a:pt x="946" y="30"/>
                  </a:lnTo>
                  <a:lnTo>
                    <a:pt x="828" y="174"/>
                  </a:lnTo>
                  <a:lnTo>
                    <a:pt x="734" y="332"/>
                  </a:lnTo>
                  <a:lnTo>
                    <a:pt x="662" y="472"/>
                  </a:lnTo>
                  <a:lnTo>
                    <a:pt x="600" y="574"/>
                  </a:lnTo>
                  <a:lnTo>
                    <a:pt x="522" y="690"/>
                  </a:lnTo>
                  <a:lnTo>
                    <a:pt x="436" y="790"/>
                  </a:lnTo>
                  <a:lnTo>
                    <a:pt x="350" y="880"/>
                  </a:lnTo>
                  <a:lnTo>
                    <a:pt x="180" y="966"/>
                  </a:lnTo>
                  <a:lnTo>
                    <a:pt x="0" y="996"/>
                  </a:lnTo>
                  <a:lnTo>
                    <a:pt x="12" y="1048"/>
                  </a:lnTo>
                  <a:lnTo>
                    <a:pt x="1026" y="1042"/>
                  </a:lnTo>
                  <a:close/>
                </a:path>
              </a:pathLst>
            </a:custGeom>
            <a:solidFill>
              <a:srgbClr val="C7DAF7"/>
            </a:solidFill>
            <a:ln w="12700" cap="flat" cmpd="sng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64" name="Freeform 4"/>
            <p:cNvSpPr>
              <a:spLocks/>
            </p:cNvSpPr>
            <p:nvPr/>
          </p:nvSpPr>
          <p:spPr bwMode="auto">
            <a:xfrm>
              <a:off x="2286000" y="3940176"/>
              <a:ext cx="1600200" cy="1622425"/>
            </a:xfrm>
            <a:custGeom>
              <a:avLst/>
              <a:gdLst>
                <a:gd name="T0" fmla="*/ 2147483646 w 1008"/>
                <a:gd name="T1" fmla="*/ 2147483646 h 1022"/>
                <a:gd name="T2" fmla="*/ 2147483646 w 1008"/>
                <a:gd name="T3" fmla="*/ 0 h 1022"/>
                <a:gd name="T4" fmla="*/ 2147483646 w 1008"/>
                <a:gd name="T5" fmla="*/ 2147483646 h 1022"/>
                <a:gd name="T6" fmla="*/ 2147483646 w 1008"/>
                <a:gd name="T7" fmla="*/ 2147483646 h 1022"/>
                <a:gd name="T8" fmla="*/ 2147483646 w 1008"/>
                <a:gd name="T9" fmla="*/ 2147483646 h 1022"/>
                <a:gd name="T10" fmla="*/ 2147483646 w 1008"/>
                <a:gd name="T11" fmla="*/ 2147483646 h 1022"/>
                <a:gd name="T12" fmla="*/ 2147483646 w 1008"/>
                <a:gd name="T13" fmla="*/ 2147483646 h 1022"/>
                <a:gd name="T14" fmla="*/ 2147483646 w 1008"/>
                <a:gd name="T15" fmla="*/ 2147483646 h 1022"/>
                <a:gd name="T16" fmla="*/ 2147483646 w 1008"/>
                <a:gd name="T17" fmla="*/ 2147483646 h 1022"/>
                <a:gd name="T18" fmla="*/ 2147483646 w 1008"/>
                <a:gd name="T19" fmla="*/ 2147483646 h 1022"/>
                <a:gd name="T20" fmla="*/ 2147483646 w 1008"/>
                <a:gd name="T21" fmla="*/ 2147483646 h 1022"/>
                <a:gd name="T22" fmla="*/ 0 w 1008"/>
                <a:gd name="T23" fmla="*/ 2147483646 h 1022"/>
                <a:gd name="T24" fmla="*/ 0 w 1008"/>
                <a:gd name="T25" fmla="*/ 2147483646 h 1022"/>
                <a:gd name="T26" fmla="*/ 2147483646 w 1008"/>
                <a:gd name="T27" fmla="*/ 2147483646 h 10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08"/>
                <a:gd name="T43" fmla="*/ 0 h 1022"/>
                <a:gd name="T44" fmla="*/ 1008 w 1008"/>
                <a:gd name="T45" fmla="*/ 1022 h 102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08" h="1022">
                  <a:moveTo>
                    <a:pt x="1008" y="1019"/>
                  </a:moveTo>
                  <a:lnTo>
                    <a:pt x="1006" y="0"/>
                  </a:lnTo>
                  <a:lnTo>
                    <a:pt x="928" y="29"/>
                  </a:lnTo>
                  <a:lnTo>
                    <a:pt x="820" y="168"/>
                  </a:lnTo>
                  <a:lnTo>
                    <a:pt x="734" y="318"/>
                  </a:lnTo>
                  <a:lnTo>
                    <a:pt x="652" y="456"/>
                  </a:lnTo>
                  <a:lnTo>
                    <a:pt x="604" y="546"/>
                  </a:lnTo>
                  <a:lnTo>
                    <a:pt x="534" y="662"/>
                  </a:lnTo>
                  <a:lnTo>
                    <a:pt x="470" y="750"/>
                  </a:lnTo>
                  <a:lnTo>
                    <a:pt x="370" y="852"/>
                  </a:lnTo>
                  <a:lnTo>
                    <a:pt x="210" y="944"/>
                  </a:lnTo>
                  <a:lnTo>
                    <a:pt x="0" y="976"/>
                  </a:lnTo>
                  <a:lnTo>
                    <a:pt x="0" y="1022"/>
                  </a:lnTo>
                  <a:lnTo>
                    <a:pt x="1008" y="1019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66" name="Freeform 6"/>
            <p:cNvSpPr>
              <a:spLocks/>
            </p:cNvSpPr>
            <p:nvPr/>
          </p:nvSpPr>
          <p:spPr bwMode="auto">
            <a:xfrm>
              <a:off x="8099425" y="4144964"/>
              <a:ext cx="1314450" cy="1404937"/>
            </a:xfrm>
            <a:custGeom>
              <a:avLst/>
              <a:gdLst>
                <a:gd name="T0" fmla="*/ 2147483646 w 828"/>
                <a:gd name="T1" fmla="*/ 2147483646 h 885"/>
                <a:gd name="T2" fmla="*/ 0 w 828"/>
                <a:gd name="T3" fmla="*/ 0 h 885"/>
                <a:gd name="T4" fmla="*/ 2147483646 w 828"/>
                <a:gd name="T5" fmla="*/ 2147483646 h 885"/>
                <a:gd name="T6" fmla="*/ 2147483646 w 828"/>
                <a:gd name="T7" fmla="*/ 2147483646 h 885"/>
                <a:gd name="T8" fmla="*/ 2147483646 w 828"/>
                <a:gd name="T9" fmla="*/ 2147483646 h 885"/>
                <a:gd name="T10" fmla="*/ 2147483646 w 828"/>
                <a:gd name="T11" fmla="*/ 2147483646 h 885"/>
                <a:gd name="T12" fmla="*/ 2147483646 w 828"/>
                <a:gd name="T13" fmla="*/ 2147483646 h 885"/>
                <a:gd name="T14" fmla="*/ 2147483646 w 828"/>
                <a:gd name="T15" fmla="*/ 2147483646 h 885"/>
                <a:gd name="T16" fmla="*/ 2147483646 w 828"/>
                <a:gd name="T17" fmla="*/ 2147483646 h 885"/>
                <a:gd name="T18" fmla="*/ 2147483646 w 828"/>
                <a:gd name="T19" fmla="*/ 2147483646 h 885"/>
                <a:gd name="T20" fmla="*/ 2147483646 w 828"/>
                <a:gd name="T21" fmla="*/ 2147483646 h 885"/>
                <a:gd name="T22" fmla="*/ 2147483646 w 828"/>
                <a:gd name="T23" fmla="*/ 2147483646 h 885"/>
                <a:gd name="T24" fmla="*/ 2147483646 w 828"/>
                <a:gd name="T25" fmla="*/ 2147483646 h 885"/>
                <a:gd name="T26" fmla="*/ 2147483646 w 828"/>
                <a:gd name="T27" fmla="*/ 2147483646 h 88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28"/>
                <a:gd name="T43" fmla="*/ 0 h 885"/>
                <a:gd name="T44" fmla="*/ 828 w 828"/>
                <a:gd name="T45" fmla="*/ 885 h 88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28" h="885">
                  <a:moveTo>
                    <a:pt x="3" y="882"/>
                  </a:moveTo>
                  <a:lnTo>
                    <a:pt x="0" y="0"/>
                  </a:lnTo>
                  <a:lnTo>
                    <a:pt x="27" y="72"/>
                  </a:lnTo>
                  <a:lnTo>
                    <a:pt x="81" y="159"/>
                  </a:lnTo>
                  <a:lnTo>
                    <a:pt x="117" y="237"/>
                  </a:lnTo>
                  <a:lnTo>
                    <a:pt x="156" y="297"/>
                  </a:lnTo>
                  <a:lnTo>
                    <a:pt x="201" y="384"/>
                  </a:lnTo>
                  <a:lnTo>
                    <a:pt x="273" y="495"/>
                  </a:lnTo>
                  <a:lnTo>
                    <a:pt x="339" y="585"/>
                  </a:lnTo>
                  <a:lnTo>
                    <a:pt x="442" y="693"/>
                  </a:lnTo>
                  <a:lnTo>
                    <a:pt x="609" y="789"/>
                  </a:lnTo>
                  <a:lnTo>
                    <a:pt x="828" y="825"/>
                  </a:lnTo>
                  <a:lnTo>
                    <a:pt x="825" y="885"/>
                  </a:lnTo>
                  <a:lnTo>
                    <a:pt x="3" y="882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67" name="Line 7"/>
            <p:cNvSpPr>
              <a:spLocks noChangeShapeType="1"/>
            </p:cNvSpPr>
            <p:nvPr/>
          </p:nvSpPr>
          <p:spPr bwMode="auto">
            <a:xfrm flipH="1">
              <a:off x="8382000" y="4572000"/>
              <a:ext cx="533400" cy="609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68" name="Line 8"/>
            <p:cNvSpPr>
              <a:spLocks noChangeShapeType="1"/>
            </p:cNvSpPr>
            <p:nvPr/>
          </p:nvSpPr>
          <p:spPr bwMode="auto">
            <a:xfrm>
              <a:off x="7086600" y="3962400"/>
              <a:ext cx="38100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71" name="Freeform 11"/>
            <p:cNvSpPr>
              <a:spLocks/>
            </p:cNvSpPr>
            <p:nvPr/>
          </p:nvSpPr>
          <p:spPr bwMode="auto">
            <a:xfrm>
              <a:off x="7772401" y="3886201"/>
              <a:ext cx="1635125" cy="1573213"/>
            </a:xfrm>
            <a:custGeom>
              <a:avLst/>
              <a:gdLst>
                <a:gd name="T0" fmla="*/ 2147483646 w 1030"/>
                <a:gd name="T1" fmla="*/ 2147483646 h 991"/>
                <a:gd name="T2" fmla="*/ 2147483646 w 1030"/>
                <a:gd name="T3" fmla="*/ 2147483646 h 991"/>
                <a:gd name="T4" fmla="*/ 2147483646 w 1030"/>
                <a:gd name="T5" fmla="*/ 2147483646 h 991"/>
                <a:gd name="T6" fmla="*/ 2147483646 w 1030"/>
                <a:gd name="T7" fmla="*/ 2147483646 h 991"/>
                <a:gd name="T8" fmla="*/ 2147483646 w 1030"/>
                <a:gd name="T9" fmla="*/ 2147483646 h 991"/>
                <a:gd name="T10" fmla="*/ 2147483646 w 1030"/>
                <a:gd name="T11" fmla="*/ 2147483646 h 991"/>
                <a:gd name="T12" fmla="*/ 2147483646 w 1030"/>
                <a:gd name="T13" fmla="*/ 2147483646 h 991"/>
                <a:gd name="T14" fmla="*/ 2147483646 w 1030"/>
                <a:gd name="T15" fmla="*/ 2147483646 h 991"/>
                <a:gd name="T16" fmla="*/ 2147483646 w 1030"/>
                <a:gd name="T17" fmla="*/ 2147483646 h 991"/>
                <a:gd name="T18" fmla="*/ 2147483646 w 1030"/>
                <a:gd name="T19" fmla="*/ 2147483646 h 991"/>
                <a:gd name="T20" fmla="*/ 2147483646 w 1030"/>
                <a:gd name="T21" fmla="*/ 2147483646 h 991"/>
                <a:gd name="T22" fmla="*/ 2147483646 w 1030"/>
                <a:gd name="T23" fmla="*/ 2147483646 h 991"/>
                <a:gd name="T24" fmla="*/ 2147483646 w 1030"/>
                <a:gd name="T25" fmla="*/ 2147483646 h 991"/>
                <a:gd name="T26" fmla="*/ 2147483646 w 1030"/>
                <a:gd name="T27" fmla="*/ 2147483646 h 991"/>
                <a:gd name="T28" fmla="*/ 2147483646 w 1030"/>
                <a:gd name="T29" fmla="*/ 2147483646 h 991"/>
                <a:gd name="T30" fmla="*/ 0 w 1030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0"/>
                <a:gd name="T49" fmla="*/ 0 h 991"/>
                <a:gd name="T50" fmla="*/ 1030 w 1030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0" h="991">
                  <a:moveTo>
                    <a:pt x="1029" y="990"/>
                  </a:moveTo>
                  <a:lnTo>
                    <a:pt x="921" y="980"/>
                  </a:lnTo>
                  <a:lnTo>
                    <a:pt x="866" y="967"/>
                  </a:lnTo>
                  <a:lnTo>
                    <a:pt x="813" y="952"/>
                  </a:lnTo>
                  <a:lnTo>
                    <a:pt x="758" y="929"/>
                  </a:lnTo>
                  <a:lnTo>
                    <a:pt x="703" y="897"/>
                  </a:lnTo>
                  <a:lnTo>
                    <a:pt x="651" y="857"/>
                  </a:lnTo>
                  <a:lnTo>
                    <a:pt x="541" y="743"/>
                  </a:lnTo>
                  <a:lnTo>
                    <a:pt x="433" y="581"/>
                  </a:lnTo>
                  <a:lnTo>
                    <a:pt x="325" y="386"/>
                  </a:lnTo>
                  <a:lnTo>
                    <a:pt x="270" y="287"/>
                  </a:lnTo>
                  <a:lnTo>
                    <a:pt x="215" y="196"/>
                  </a:lnTo>
                  <a:lnTo>
                    <a:pt x="163" y="116"/>
                  </a:lnTo>
                  <a:lnTo>
                    <a:pt x="108" y="53"/>
                  </a:lnTo>
                  <a:lnTo>
                    <a:pt x="53" y="13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2" name="Freeform 12"/>
            <p:cNvSpPr>
              <a:spLocks/>
            </p:cNvSpPr>
            <p:nvPr/>
          </p:nvSpPr>
          <p:spPr bwMode="auto">
            <a:xfrm>
              <a:off x="6135688" y="3886201"/>
              <a:ext cx="1638300" cy="1573213"/>
            </a:xfrm>
            <a:custGeom>
              <a:avLst/>
              <a:gdLst>
                <a:gd name="T0" fmla="*/ 0 w 1032"/>
                <a:gd name="T1" fmla="*/ 2147483646 h 991"/>
                <a:gd name="T2" fmla="*/ 2147483646 w 1032"/>
                <a:gd name="T3" fmla="*/ 2147483646 h 991"/>
                <a:gd name="T4" fmla="*/ 2147483646 w 1032"/>
                <a:gd name="T5" fmla="*/ 2147483646 h 991"/>
                <a:gd name="T6" fmla="*/ 2147483646 w 1032"/>
                <a:gd name="T7" fmla="*/ 2147483646 h 991"/>
                <a:gd name="T8" fmla="*/ 2147483646 w 1032"/>
                <a:gd name="T9" fmla="*/ 2147483646 h 991"/>
                <a:gd name="T10" fmla="*/ 2147483646 w 1032"/>
                <a:gd name="T11" fmla="*/ 2147483646 h 991"/>
                <a:gd name="T12" fmla="*/ 2147483646 w 1032"/>
                <a:gd name="T13" fmla="*/ 2147483646 h 991"/>
                <a:gd name="T14" fmla="*/ 2147483646 w 1032"/>
                <a:gd name="T15" fmla="*/ 2147483646 h 991"/>
                <a:gd name="T16" fmla="*/ 2147483646 w 1032"/>
                <a:gd name="T17" fmla="*/ 2147483646 h 991"/>
                <a:gd name="T18" fmla="*/ 2147483646 w 1032"/>
                <a:gd name="T19" fmla="*/ 2147483646 h 991"/>
                <a:gd name="T20" fmla="*/ 2147483646 w 1032"/>
                <a:gd name="T21" fmla="*/ 2147483646 h 991"/>
                <a:gd name="T22" fmla="*/ 2147483646 w 1032"/>
                <a:gd name="T23" fmla="*/ 2147483646 h 991"/>
                <a:gd name="T24" fmla="*/ 2147483646 w 1032"/>
                <a:gd name="T25" fmla="*/ 2147483646 h 991"/>
                <a:gd name="T26" fmla="*/ 2147483646 w 1032"/>
                <a:gd name="T27" fmla="*/ 2147483646 h 991"/>
                <a:gd name="T28" fmla="*/ 2147483646 w 1032"/>
                <a:gd name="T29" fmla="*/ 2147483646 h 991"/>
                <a:gd name="T30" fmla="*/ 2147483646 w 1032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2"/>
                <a:gd name="T49" fmla="*/ 0 h 991"/>
                <a:gd name="T50" fmla="*/ 1032 w 1032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2" h="991">
                  <a:moveTo>
                    <a:pt x="0" y="990"/>
                  </a:moveTo>
                  <a:lnTo>
                    <a:pt x="108" y="980"/>
                  </a:lnTo>
                  <a:lnTo>
                    <a:pt x="163" y="967"/>
                  </a:lnTo>
                  <a:lnTo>
                    <a:pt x="218" y="952"/>
                  </a:lnTo>
                  <a:lnTo>
                    <a:pt x="271" y="929"/>
                  </a:lnTo>
                  <a:lnTo>
                    <a:pt x="326" y="897"/>
                  </a:lnTo>
                  <a:lnTo>
                    <a:pt x="381" y="857"/>
                  </a:lnTo>
                  <a:lnTo>
                    <a:pt x="488" y="743"/>
                  </a:lnTo>
                  <a:lnTo>
                    <a:pt x="596" y="581"/>
                  </a:lnTo>
                  <a:lnTo>
                    <a:pt x="706" y="386"/>
                  </a:lnTo>
                  <a:lnTo>
                    <a:pt x="759" y="287"/>
                  </a:lnTo>
                  <a:lnTo>
                    <a:pt x="814" y="196"/>
                  </a:lnTo>
                  <a:lnTo>
                    <a:pt x="868" y="116"/>
                  </a:lnTo>
                  <a:lnTo>
                    <a:pt x="921" y="53"/>
                  </a:lnTo>
                  <a:lnTo>
                    <a:pt x="976" y="13"/>
                  </a:lnTo>
                  <a:lnTo>
                    <a:pt x="1031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3" name="Rectangle 13"/>
            <p:cNvSpPr>
              <a:spLocks noChangeArrowheads="1"/>
            </p:cNvSpPr>
            <p:nvPr/>
          </p:nvSpPr>
          <p:spPr bwMode="auto">
            <a:xfrm>
              <a:off x="9413875" y="5530850"/>
              <a:ext cx="381000" cy="3635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altLang="en-US" b="1"/>
                <a:t>Z</a:t>
              </a:r>
            </a:p>
          </p:txBody>
        </p:sp>
        <p:sp>
          <p:nvSpPr>
            <p:cNvPr id="92174" name="Rectangle 14"/>
            <p:cNvSpPr>
              <a:spLocks noChangeArrowheads="1"/>
            </p:cNvSpPr>
            <p:nvPr/>
          </p:nvSpPr>
          <p:spPr bwMode="auto">
            <a:xfrm>
              <a:off x="7889875" y="6140451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rgbClr val="339933"/>
                  </a:solidFill>
                </a:rPr>
                <a:t>0,12</a:t>
              </a:r>
            </a:p>
          </p:txBody>
        </p:sp>
        <p:sp>
          <p:nvSpPr>
            <p:cNvPr id="92175" name="Rectangle 15"/>
            <p:cNvSpPr>
              <a:spLocks noChangeArrowheads="1"/>
            </p:cNvSpPr>
            <p:nvPr/>
          </p:nvSpPr>
          <p:spPr bwMode="auto">
            <a:xfrm>
              <a:off x="7508875" y="5759451"/>
              <a:ext cx="35266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/>
                <a:t> 0</a:t>
              </a:r>
            </a:p>
          </p:txBody>
        </p:sp>
        <p:sp>
          <p:nvSpPr>
            <p:cNvPr id="92176" name="Line 16"/>
            <p:cNvSpPr>
              <a:spLocks noChangeShapeType="1"/>
            </p:cNvSpPr>
            <p:nvPr/>
          </p:nvSpPr>
          <p:spPr bwMode="auto">
            <a:xfrm flipV="1">
              <a:off x="8118475" y="55308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77" name="Line 17"/>
            <p:cNvSpPr>
              <a:spLocks noChangeShapeType="1"/>
            </p:cNvSpPr>
            <p:nvPr/>
          </p:nvSpPr>
          <p:spPr bwMode="auto">
            <a:xfrm>
              <a:off x="7737475" y="3930650"/>
              <a:ext cx="0" cy="160020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78" name="Freeform 18"/>
            <p:cNvSpPr>
              <a:spLocks/>
            </p:cNvSpPr>
            <p:nvPr/>
          </p:nvSpPr>
          <p:spPr bwMode="auto">
            <a:xfrm>
              <a:off x="3886200" y="3929063"/>
              <a:ext cx="1676400" cy="1638300"/>
            </a:xfrm>
            <a:custGeom>
              <a:avLst/>
              <a:gdLst>
                <a:gd name="T0" fmla="*/ 0 w 1056"/>
                <a:gd name="T1" fmla="*/ 2147483646 h 1032"/>
                <a:gd name="T2" fmla="*/ 2147483646 w 1056"/>
                <a:gd name="T3" fmla="*/ 0 h 1032"/>
                <a:gd name="T4" fmla="*/ 2147483646 w 1056"/>
                <a:gd name="T5" fmla="*/ 2147483646 h 1032"/>
                <a:gd name="T6" fmla="*/ 2147483646 w 1056"/>
                <a:gd name="T7" fmla="*/ 2147483646 h 1032"/>
                <a:gd name="T8" fmla="*/ 2147483646 w 1056"/>
                <a:gd name="T9" fmla="*/ 2147483646 h 1032"/>
                <a:gd name="T10" fmla="*/ 2147483646 w 1056"/>
                <a:gd name="T11" fmla="*/ 2147483646 h 1032"/>
                <a:gd name="T12" fmla="*/ 2147483646 w 1056"/>
                <a:gd name="T13" fmla="*/ 2147483646 h 1032"/>
                <a:gd name="T14" fmla="*/ 2147483646 w 1056"/>
                <a:gd name="T15" fmla="*/ 2147483646 h 1032"/>
                <a:gd name="T16" fmla="*/ 2147483646 w 1056"/>
                <a:gd name="T17" fmla="*/ 2147483646 h 1032"/>
                <a:gd name="T18" fmla="*/ 2147483646 w 1056"/>
                <a:gd name="T19" fmla="*/ 2147483646 h 1032"/>
                <a:gd name="T20" fmla="*/ 2147483646 w 1056"/>
                <a:gd name="T21" fmla="*/ 2147483646 h 1032"/>
                <a:gd name="T22" fmla="*/ 2147483646 w 1056"/>
                <a:gd name="T23" fmla="*/ 2147483646 h 1032"/>
                <a:gd name="T24" fmla="*/ 2147483646 w 1056"/>
                <a:gd name="T25" fmla="*/ 2147483646 h 1032"/>
                <a:gd name="T26" fmla="*/ 0 w 1056"/>
                <a:gd name="T27" fmla="*/ 2147483646 h 103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56"/>
                <a:gd name="T43" fmla="*/ 0 h 1032"/>
                <a:gd name="T44" fmla="*/ 1056 w 1056"/>
                <a:gd name="T45" fmla="*/ 1032 h 103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56" h="1032">
                  <a:moveTo>
                    <a:pt x="0" y="1029"/>
                  </a:moveTo>
                  <a:lnTo>
                    <a:pt x="3" y="0"/>
                  </a:lnTo>
                  <a:lnTo>
                    <a:pt x="84" y="15"/>
                  </a:lnTo>
                  <a:lnTo>
                    <a:pt x="216" y="150"/>
                  </a:lnTo>
                  <a:lnTo>
                    <a:pt x="300" y="303"/>
                  </a:lnTo>
                  <a:lnTo>
                    <a:pt x="378" y="450"/>
                  </a:lnTo>
                  <a:lnTo>
                    <a:pt x="429" y="543"/>
                  </a:lnTo>
                  <a:lnTo>
                    <a:pt x="501" y="654"/>
                  </a:lnTo>
                  <a:lnTo>
                    <a:pt x="567" y="741"/>
                  </a:lnTo>
                  <a:lnTo>
                    <a:pt x="670" y="849"/>
                  </a:lnTo>
                  <a:lnTo>
                    <a:pt x="837" y="945"/>
                  </a:lnTo>
                  <a:lnTo>
                    <a:pt x="1056" y="981"/>
                  </a:lnTo>
                  <a:lnTo>
                    <a:pt x="1056" y="1032"/>
                  </a:lnTo>
                  <a:lnTo>
                    <a:pt x="0" y="1029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9" name="Line 19"/>
            <p:cNvSpPr>
              <a:spLocks noChangeShapeType="1"/>
            </p:cNvSpPr>
            <p:nvPr/>
          </p:nvSpPr>
          <p:spPr bwMode="auto">
            <a:xfrm>
              <a:off x="3886200" y="3962400"/>
              <a:ext cx="0" cy="1600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80" name="Freeform 20"/>
            <p:cNvSpPr>
              <a:spLocks/>
            </p:cNvSpPr>
            <p:nvPr/>
          </p:nvSpPr>
          <p:spPr bwMode="auto">
            <a:xfrm>
              <a:off x="3921126" y="3917951"/>
              <a:ext cx="1635125" cy="1573213"/>
            </a:xfrm>
            <a:custGeom>
              <a:avLst/>
              <a:gdLst>
                <a:gd name="T0" fmla="*/ 2147483646 w 1030"/>
                <a:gd name="T1" fmla="*/ 2147483646 h 991"/>
                <a:gd name="T2" fmla="*/ 2147483646 w 1030"/>
                <a:gd name="T3" fmla="*/ 2147483646 h 991"/>
                <a:gd name="T4" fmla="*/ 2147483646 w 1030"/>
                <a:gd name="T5" fmla="*/ 2147483646 h 991"/>
                <a:gd name="T6" fmla="*/ 2147483646 w 1030"/>
                <a:gd name="T7" fmla="*/ 2147483646 h 991"/>
                <a:gd name="T8" fmla="*/ 2147483646 w 1030"/>
                <a:gd name="T9" fmla="*/ 2147483646 h 991"/>
                <a:gd name="T10" fmla="*/ 2147483646 w 1030"/>
                <a:gd name="T11" fmla="*/ 2147483646 h 991"/>
                <a:gd name="T12" fmla="*/ 2147483646 w 1030"/>
                <a:gd name="T13" fmla="*/ 2147483646 h 991"/>
                <a:gd name="T14" fmla="*/ 2147483646 w 1030"/>
                <a:gd name="T15" fmla="*/ 2147483646 h 991"/>
                <a:gd name="T16" fmla="*/ 2147483646 w 1030"/>
                <a:gd name="T17" fmla="*/ 2147483646 h 991"/>
                <a:gd name="T18" fmla="*/ 2147483646 w 1030"/>
                <a:gd name="T19" fmla="*/ 2147483646 h 991"/>
                <a:gd name="T20" fmla="*/ 2147483646 w 1030"/>
                <a:gd name="T21" fmla="*/ 2147483646 h 991"/>
                <a:gd name="T22" fmla="*/ 2147483646 w 1030"/>
                <a:gd name="T23" fmla="*/ 2147483646 h 991"/>
                <a:gd name="T24" fmla="*/ 2147483646 w 1030"/>
                <a:gd name="T25" fmla="*/ 2147483646 h 991"/>
                <a:gd name="T26" fmla="*/ 2147483646 w 1030"/>
                <a:gd name="T27" fmla="*/ 2147483646 h 991"/>
                <a:gd name="T28" fmla="*/ 2147483646 w 1030"/>
                <a:gd name="T29" fmla="*/ 2147483646 h 991"/>
                <a:gd name="T30" fmla="*/ 0 w 1030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0"/>
                <a:gd name="T49" fmla="*/ 0 h 991"/>
                <a:gd name="T50" fmla="*/ 1030 w 1030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0" h="991">
                  <a:moveTo>
                    <a:pt x="1029" y="990"/>
                  </a:moveTo>
                  <a:lnTo>
                    <a:pt x="921" y="980"/>
                  </a:lnTo>
                  <a:lnTo>
                    <a:pt x="866" y="967"/>
                  </a:lnTo>
                  <a:lnTo>
                    <a:pt x="813" y="952"/>
                  </a:lnTo>
                  <a:lnTo>
                    <a:pt x="758" y="929"/>
                  </a:lnTo>
                  <a:lnTo>
                    <a:pt x="703" y="897"/>
                  </a:lnTo>
                  <a:lnTo>
                    <a:pt x="651" y="857"/>
                  </a:lnTo>
                  <a:lnTo>
                    <a:pt x="541" y="743"/>
                  </a:lnTo>
                  <a:lnTo>
                    <a:pt x="433" y="581"/>
                  </a:lnTo>
                  <a:lnTo>
                    <a:pt x="325" y="386"/>
                  </a:lnTo>
                  <a:lnTo>
                    <a:pt x="270" y="287"/>
                  </a:lnTo>
                  <a:lnTo>
                    <a:pt x="215" y="196"/>
                  </a:lnTo>
                  <a:lnTo>
                    <a:pt x="163" y="116"/>
                  </a:lnTo>
                  <a:lnTo>
                    <a:pt x="108" y="53"/>
                  </a:lnTo>
                  <a:lnTo>
                    <a:pt x="53" y="13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81" name="Freeform 21"/>
            <p:cNvSpPr>
              <a:spLocks/>
            </p:cNvSpPr>
            <p:nvPr/>
          </p:nvSpPr>
          <p:spPr bwMode="auto">
            <a:xfrm>
              <a:off x="2284413" y="3917951"/>
              <a:ext cx="1638300" cy="1573213"/>
            </a:xfrm>
            <a:custGeom>
              <a:avLst/>
              <a:gdLst>
                <a:gd name="T0" fmla="*/ 0 w 1032"/>
                <a:gd name="T1" fmla="*/ 2147483646 h 991"/>
                <a:gd name="T2" fmla="*/ 2147483646 w 1032"/>
                <a:gd name="T3" fmla="*/ 2147483646 h 991"/>
                <a:gd name="T4" fmla="*/ 2147483646 w 1032"/>
                <a:gd name="T5" fmla="*/ 2147483646 h 991"/>
                <a:gd name="T6" fmla="*/ 2147483646 w 1032"/>
                <a:gd name="T7" fmla="*/ 2147483646 h 991"/>
                <a:gd name="T8" fmla="*/ 2147483646 w 1032"/>
                <a:gd name="T9" fmla="*/ 2147483646 h 991"/>
                <a:gd name="T10" fmla="*/ 2147483646 w 1032"/>
                <a:gd name="T11" fmla="*/ 2147483646 h 991"/>
                <a:gd name="T12" fmla="*/ 2147483646 w 1032"/>
                <a:gd name="T13" fmla="*/ 2147483646 h 991"/>
                <a:gd name="T14" fmla="*/ 2147483646 w 1032"/>
                <a:gd name="T15" fmla="*/ 2147483646 h 991"/>
                <a:gd name="T16" fmla="*/ 2147483646 w 1032"/>
                <a:gd name="T17" fmla="*/ 2147483646 h 991"/>
                <a:gd name="T18" fmla="*/ 2147483646 w 1032"/>
                <a:gd name="T19" fmla="*/ 2147483646 h 991"/>
                <a:gd name="T20" fmla="*/ 2147483646 w 1032"/>
                <a:gd name="T21" fmla="*/ 2147483646 h 991"/>
                <a:gd name="T22" fmla="*/ 2147483646 w 1032"/>
                <a:gd name="T23" fmla="*/ 2147483646 h 991"/>
                <a:gd name="T24" fmla="*/ 2147483646 w 1032"/>
                <a:gd name="T25" fmla="*/ 2147483646 h 991"/>
                <a:gd name="T26" fmla="*/ 2147483646 w 1032"/>
                <a:gd name="T27" fmla="*/ 2147483646 h 991"/>
                <a:gd name="T28" fmla="*/ 2147483646 w 1032"/>
                <a:gd name="T29" fmla="*/ 2147483646 h 991"/>
                <a:gd name="T30" fmla="*/ 2147483646 w 1032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2"/>
                <a:gd name="T49" fmla="*/ 0 h 991"/>
                <a:gd name="T50" fmla="*/ 1032 w 1032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2" h="991">
                  <a:moveTo>
                    <a:pt x="0" y="990"/>
                  </a:moveTo>
                  <a:lnTo>
                    <a:pt x="108" y="980"/>
                  </a:lnTo>
                  <a:lnTo>
                    <a:pt x="163" y="967"/>
                  </a:lnTo>
                  <a:lnTo>
                    <a:pt x="218" y="952"/>
                  </a:lnTo>
                  <a:lnTo>
                    <a:pt x="271" y="929"/>
                  </a:lnTo>
                  <a:lnTo>
                    <a:pt x="326" y="897"/>
                  </a:lnTo>
                  <a:lnTo>
                    <a:pt x="381" y="857"/>
                  </a:lnTo>
                  <a:lnTo>
                    <a:pt x="488" y="743"/>
                  </a:lnTo>
                  <a:lnTo>
                    <a:pt x="596" y="581"/>
                  </a:lnTo>
                  <a:lnTo>
                    <a:pt x="706" y="386"/>
                  </a:lnTo>
                  <a:lnTo>
                    <a:pt x="759" y="287"/>
                  </a:lnTo>
                  <a:lnTo>
                    <a:pt x="814" y="196"/>
                  </a:lnTo>
                  <a:lnTo>
                    <a:pt x="868" y="116"/>
                  </a:lnTo>
                  <a:lnTo>
                    <a:pt x="921" y="53"/>
                  </a:lnTo>
                  <a:lnTo>
                    <a:pt x="976" y="13"/>
                  </a:lnTo>
                  <a:lnTo>
                    <a:pt x="1031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82" name="Freeform 22"/>
            <p:cNvSpPr>
              <a:spLocks/>
            </p:cNvSpPr>
            <p:nvPr/>
          </p:nvSpPr>
          <p:spPr bwMode="auto">
            <a:xfrm>
              <a:off x="2266950" y="5573714"/>
              <a:ext cx="3289300" cy="7937"/>
            </a:xfrm>
            <a:custGeom>
              <a:avLst/>
              <a:gdLst>
                <a:gd name="T0" fmla="*/ 0 w 2072"/>
                <a:gd name="T1" fmla="*/ 2147483646 h 5"/>
                <a:gd name="T2" fmla="*/ 2147483646 w 2072"/>
                <a:gd name="T3" fmla="*/ 0 h 5"/>
                <a:gd name="T4" fmla="*/ 2147483646 w 2072"/>
                <a:gd name="T5" fmla="*/ 0 h 5"/>
                <a:gd name="T6" fmla="*/ 0 60000 65536"/>
                <a:gd name="T7" fmla="*/ 0 60000 65536"/>
                <a:gd name="T8" fmla="*/ 0 60000 65536"/>
                <a:gd name="T9" fmla="*/ 0 w 2072"/>
                <a:gd name="T10" fmla="*/ 0 h 5"/>
                <a:gd name="T11" fmla="*/ 2072 w 2072"/>
                <a:gd name="T12" fmla="*/ 5 h 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2" h="5">
                  <a:moveTo>
                    <a:pt x="0" y="5"/>
                  </a:moveTo>
                  <a:lnTo>
                    <a:pt x="12" y="0"/>
                  </a:lnTo>
                  <a:lnTo>
                    <a:pt x="2072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83" name="Line 23"/>
            <p:cNvSpPr>
              <a:spLocks noChangeShapeType="1"/>
            </p:cNvSpPr>
            <p:nvPr/>
          </p:nvSpPr>
          <p:spPr bwMode="auto">
            <a:xfrm>
              <a:off x="5554663" y="5508625"/>
              <a:ext cx="0" cy="1588"/>
            </a:xfrm>
            <a:prstGeom prst="line">
              <a:avLst/>
            </a:prstGeom>
            <a:noFill/>
            <a:ln w="254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84" name="Rectangle 24"/>
            <p:cNvSpPr>
              <a:spLocks noChangeArrowheads="1"/>
            </p:cNvSpPr>
            <p:nvPr/>
          </p:nvSpPr>
          <p:spPr bwMode="auto">
            <a:xfrm>
              <a:off x="5562600" y="5562600"/>
              <a:ext cx="381000" cy="3635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altLang="en-US" b="1"/>
                <a:t>Z</a:t>
              </a:r>
            </a:p>
          </p:txBody>
        </p:sp>
        <p:sp>
          <p:nvSpPr>
            <p:cNvPr id="92185" name="Rectangle 25"/>
            <p:cNvSpPr>
              <a:spLocks noChangeArrowheads="1"/>
            </p:cNvSpPr>
            <p:nvPr/>
          </p:nvSpPr>
          <p:spPr bwMode="auto">
            <a:xfrm>
              <a:off x="3933825" y="5865814"/>
              <a:ext cx="184150" cy="920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2186" name="Rectangle 26"/>
            <p:cNvSpPr>
              <a:spLocks noChangeArrowheads="1"/>
            </p:cNvSpPr>
            <p:nvPr/>
          </p:nvSpPr>
          <p:spPr bwMode="auto">
            <a:xfrm>
              <a:off x="5424488" y="3821114"/>
              <a:ext cx="184150" cy="920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2187" name="Rectangle 27"/>
            <p:cNvSpPr>
              <a:spLocks noChangeArrowheads="1"/>
            </p:cNvSpPr>
            <p:nvPr/>
          </p:nvSpPr>
          <p:spPr bwMode="auto">
            <a:xfrm>
              <a:off x="4038600" y="6172201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rgbClr val="339933"/>
                  </a:solidFill>
                </a:rPr>
                <a:t>0,12</a:t>
              </a:r>
            </a:p>
          </p:txBody>
        </p:sp>
        <p:sp>
          <p:nvSpPr>
            <p:cNvPr id="92188" name="Rectangle 28"/>
            <p:cNvSpPr>
              <a:spLocks noChangeArrowheads="1"/>
            </p:cNvSpPr>
            <p:nvPr/>
          </p:nvSpPr>
          <p:spPr bwMode="auto">
            <a:xfrm>
              <a:off x="6324600" y="3581401"/>
              <a:ext cx="1130300" cy="366767"/>
            </a:xfrm>
            <a:prstGeom prst="rect">
              <a:avLst/>
            </a:prstGeom>
            <a:solidFill>
              <a:srgbClr val="CCFFCC"/>
            </a:solidFill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dirty="0">
                  <a:solidFill>
                    <a:srgbClr val="FF0000"/>
                  </a:solidFill>
                </a:rPr>
                <a:t>0,5478</a:t>
              </a:r>
            </a:p>
          </p:txBody>
        </p:sp>
        <p:sp>
          <p:nvSpPr>
            <p:cNvPr id="92189" name="Line 29"/>
            <p:cNvSpPr>
              <a:spLocks noChangeShapeType="1"/>
            </p:cNvSpPr>
            <p:nvPr/>
          </p:nvSpPr>
          <p:spPr bwMode="auto">
            <a:xfrm flipH="1">
              <a:off x="4267200" y="4191000"/>
              <a:ext cx="457200" cy="609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0" name="Rectangle 30"/>
            <p:cNvSpPr>
              <a:spLocks noChangeArrowheads="1"/>
            </p:cNvSpPr>
            <p:nvPr/>
          </p:nvSpPr>
          <p:spPr bwMode="auto">
            <a:xfrm>
              <a:off x="3657600" y="5791201"/>
              <a:ext cx="35266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/>
                <a:t> 0</a:t>
              </a:r>
            </a:p>
          </p:txBody>
        </p:sp>
        <p:sp>
          <p:nvSpPr>
            <p:cNvPr id="92191" name="Line 31"/>
            <p:cNvSpPr>
              <a:spLocks noChangeShapeType="1"/>
            </p:cNvSpPr>
            <p:nvPr/>
          </p:nvSpPr>
          <p:spPr bwMode="auto">
            <a:xfrm flipV="1">
              <a:off x="3886200" y="556260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2" name="Line 32"/>
            <p:cNvSpPr>
              <a:spLocks noChangeShapeType="1"/>
            </p:cNvSpPr>
            <p:nvPr/>
          </p:nvSpPr>
          <p:spPr bwMode="auto">
            <a:xfrm flipV="1">
              <a:off x="4267200" y="556260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3" name="Rectangle 33"/>
            <p:cNvSpPr>
              <a:spLocks noChangeArrowheads="1"/>
            </p:cNvSpPr>
            <p:nvPr/>
          </p:nvSpPr>
          <p:spPr bwMode="auto">
            <a:xfrm>
              <a:off x="4648200" y="3810001"/>
              <a:ext cx="1206500" cy="366767"/>
            </a:xfrm>
            <a:prstGeom prst="rect">
              <a:avLst/>
            </a:prstGeom>
            <a:solidFill>
              <a:srgbClr val="CCFFCC"/>
            </a:solidFill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dirty="0">
                  <a:solidFill>
                    <a:srgbClr val="FF0000"/>
                  </a:solidFill>
                </a:rPr>
                <a:t>1,000</a:t>
              </a:r>
            </a:p>
          </p:txBody>
        </p:sp>
        <p:sp>
          <p:nvSpPr>
            <p:cNvPr id="92194" name="Rectangle 34"/>
            <p:cNvSpPr>
              <a:spLocks noChangeArrowheads="1"/>
            </p:cNvSpPr>
            <p:nvPr/>
          </p:nvSpPr>
          <p:spPr bwMode="auto">
            <a:xfrm>
              <a:off x="8610600" y="3886200"/>
              <a:ext cx="2308412" cy="366767"/>
            </a:xfrm>
            <a:prstGeom prst="rect">
              <a:avLst/>
            </a:prstGeom>
            <a:solidFill>
              <a:srgbClr val="CCFFCC"/>
            </a:solidFill>
            <a:ln w="12700">
              <a:noFill/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dirty="0">
                  <a:solidFill>
                    <a:srgbClr val="FF0000"/>
                  </a:solidFill>
                </a:rPr>
                <a:t>1,0 - 0,5478 = 0,4522</a:t>
              </a:r>
            </a:p>
          </p:txBody>
        </p:sp>
        <p:sp>
          <p:nvSpPr>
            <p:cNvPr id="92196" name="Line 36"/>
            <p:cNvSpPr>
              <a:spLocks noChangeShapeType="1"/>
            </p:cNvSpPr>
            <p:nvPr/>
          </p:nvSpPr>
          <p:spPr bwMode="auto">
            <a:xfrm flipV="1">
              <a:off x="7742238" y="55181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97" name="Freeform 37"/>
            <p:cNvSpPr>
              <a:spLocks/>
            </p:cNvSpPr>
            <p:nvPr/>
          </p:nvSpPr>
          <p:spPr bwMode="auto">
            <a:xfrm>
              <a:off x="6118225" y="5541964"/>
              <a:ext cx="3289300" cy="7937"/>
            </a:xfrm>
            <a:custGeom>
              <a:avLst/>
              <a:gdLst>
                <a:gd name="T0" fmla="*/ 0 w 2072"/>
                <a:gd name="T1" fmla="*/ 2147483646 h 5"/>
                <a:gd name="T2" fmla="*/ 2147483646 w 2072"/>
                <a:gd name="T3" fmla="*/ 0 h 5"/>
                <a:gd name="T4" fmla="*/ 2147483646 w 2072"/>
                <a:gd name="T5" fmla="*/ 0 h 5"/>
                <a:gd name="T6" fmla="*/ 0 60000 65536"/>
                <a:gd name="T7" fmla="*/ 0 60000 65536"/>
                <a:gd name="T8" fmla="*/ 0 60000 65536"/>
                <a:gd name="T9" fmla="*/ 0 w 2072"/>
                <a:gd name="T10" fmla="*/ 0 h 5"/>
                <a:gd name="T11" fmla="*/ 2072 w 2072"/>
                <a:gd name="T12" fmla="*/ 5 h 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2" h="5">
                  <a:moveTo>
                    <a:pt x="0" y="5"/>
                  </a:moveTo>
                  <a:lnTo>
                    <a:pt x="12" y="0"/>
                  </a:lnTo>
                  <a:lnTo>
                    <a:pt x="2072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Ομάδα 3">
            <a:extLst>
              <a:ext uri="{FF2B5EF4-FFF2-40B4-BE49-F238E27FC236}">
                <a16:creationId xmlns:a16="http://schemas.microsoft.com/office/drawing/2014/main" id="{A7C22B6F-81E8-4231-97A8-3E97BED4FA9F}"/>
              </a:ext>
            </a:extLst>
          </p:cNvPr>
          <p:cNvGrpSpPr/>
          <p:nvPr/>
        </p:nvGrpSpPr>
        <p:grpSpPr>
          <a:xfrm>
            <a:off x="2256329" y="1637734"/>
            <a:ext cx="7704324" cy="976359"/>
            <a:chOff x="2243838" y="1431255"/>
            <a:chExt cx="7704324" cy="976359"/>
          </a:xfrm>
        </p:grpSpPr>
        <p:sp>
          <p:nvSpPr>
            <p:cNvPr id="92165" name="Rectangle 5"/>
            <p:cNvSpPr>
              <a:spLocks noChangeArrowheads="1"/>
            </p:cNvSpPr>
            <p:nvPr/>
          </p:nvSpPr>
          <p:spPr bwMode="auto">
            <a:xfrm>
              <a:off x="7907960" y="1635216"/>
              <a:ext cx="661015" cy="411793"/>
            </a:xfrm>
            <a:prstGeom prst="rect">
              <a:avLst/>
            </a:prstGeom>
            <a:solidFill>
              <a:srgbClr val="B8FAC8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grpSp>
          <p:nvGrpSpPr>
            <p:cNvPr id="2" name="Ομάδα 1">
              <a:extLst>
                <a:ext uri="{FF2B5EF4-FFF2-40B4-BE49-F238E27FC236}">
                  <a16:creationId xmlns:a16="http://schemas.microsoft.com/office/drawing/2014/main" id="{871BBD83-72CE-4E71-8C95-26F0631C7583}"/>
                </a:ext>
              </a:extLst>
            </p:cNvPr>
            <p:cNvGrpSpPr/>
            <p:nvPr/>
          </p:nvGrpSpPr>
          <p:grpSpPr>
            <a:xfrm>
              <a:off x="2243838" y="1431255"/>
              <a:ext cx="7704324" cy="976359"/>
              <a:chOff x="2252734" y="2022428"/>
              <a:chExt cx="6724859" cy="605714"/>
            </a:xfrm>
          </p:grpSpPr>
          <p:sp>
            <p:nvSpPr>
              <p:cNvPr id="92195" name="Text Box 35"/>
              <p:cNvSpPr txBox="1">
                <a:spLocks noChangeArrowheads="1"/>
              </p:cNvSpPr>
              <p:nvPr/>
            </p:nvSpPr>
            <p:spPr bwMode="auto">
              <a:xfrm>
                <a:off x="2267976" y="2172170"/>
                <a:ext cx="6462992" cy="369332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dirty="0"/>
                  <a:t>   P(X &gt; 18,6) = P(Z &gt; 0,12) = 1,0 - P(Z ≤ 0,12) = 1,0 - 0,5478 = </a:t>
                </a:r>
                <a:r>
                  <a:rPr lang="en-US" altLang="en-US" dirty="0">
                    <a:solidFill>
                      <a:schemeClr val="hlink"/>
                    </a:solidFill>
                  </a:rPr>
                  <a:t>0,4522</a:t>
                </a:r>
              </a:p>
            </p:txBody>
          </p:sp>
          <p:sp>
            <p:nvSpPr>
              <p:cNvPr id="92198" name="Rectangle 38"/>
              <p:cNvSpPr>
                <a:spLocks noChangeArrowheads="1"/>
              </p:cNvSpPr>
              <p:nvPr/>
            </p:nvSpPr>
            <p:spPr bwMode="auto">
              <a:xfrm>
                <a:off x="2252734" y="2022428"/>
                <a:ext cx="6724859" cy="605714"/>
              </a:xfrm>
              <a:prstGeom prst="rect">
                <a:avLst/>
              </a:prstGeom>
              <a:noFill/>
              <a:ln w="1905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</a:pPr>
                <a:endParaRPr lang="en-US" altLang="en-US"/>
              </a:p>
            </p:txBody>
          </p:sp>
        </p:grp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F7CE1CEE-4B88-4589-9788-3D7FBA59A691}"/>
              </a:ext>
            </a:extLst>
          </p:cNvPr>
          <p:cNvSpPr txBox="1"/>
          <p:nvPr/>
        </p:nvSpPr>
        <p:spPr>
          <a:xfrm>
            <a:off x="1963435" y="182497"/>
            <a:ext cx="9112623" cy="4566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marL="12700" algn="just" defTabSz="685800">
              <a:lnSpc>
                <a:spcPct val="90000"/>
              </a:lnSpc>
              <a:spcBef>
                <a:spcPts val="105"/>
              </a:spcBef>
              <a:buNone/>
              <a:defRPr sz="3200" b="1" spc="-25">
                <a:solidFill>
                  <a:srgbClr val="5FCAEE"/>
                </a:solidFill>
                <a:latin typeface="Trebuchet MS"/>
                <a:ea typeface="+mj-ea"/>
                <a:cs typeface="+mj-cs"/>
              </a:defRPr>
            </a:lvl1pPr>
          </a:lstStyle>
          <a:p>
            <a:r>
              <a:rPr lang="el-GR" dirty="0"/>
              <a:t>Εύρεση Κανονικών Άνω Άκρου Πιθανοτήτων (2)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7124700" y="5224465"/>
            <a:ext cx="2637865" cy="877886"/>
          </a:xfrm>
          <a:prstGeom prst="rect">
            <a:avLst/>
          </a:prstGeom>
          <a:solidFill>
            <a:srgbClr val="C7DAF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232461" y="130748"/>
            <a:ext cx="9923929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Εύρεση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Κανονικής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Πιθανότητας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Μεταξύ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Δύο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Τιμών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13647" y="1201271"/>
            <a:ext cx="11964706" cy="456661"/>
          </a:xfrm>
        </p:spPr>
        <p:txBody>
          <a:bodyPr/>
          <a:lstStyle/>
          <a:p>
            <a:pPr marL="0" indent="0" algn="just" defTabSz="914400">
              <a:buNone/>
            </a:pPr>
            <a:r>
              <a:rPr lang="el-GR" altLang="en-US" b="1" dirty="0"/>
              <a:t>Υποθέστε οτι η</a:t>
            </a:r>
            <a:r>
              <a:rPr lang="en-US" altLang="en-US" b="1" dirty="0"/>
              <a:t>  X  </a:t>
            </a:r>
            <a:r>
              <a:rPr lang="el-GR" altLang="en-US" b="1" dirty="0"/>
              <a:t>είναι κανονική</a:t>
            </a:r>
            <a:r>
              <a:rPr lang="en-US" altLang="en-US" b="1" dirty="0"/>
              <a:t> </a:t>
            </a:r>
            <a:r>
              <a:rPr lang="el-GR" altLang="en-US" b="1" dirty="0"/>
              <a:t>με</a:t>
            </a:r>
            <a:r>
              <a:rPr lang="en-US" altLang="en-US" b="1" dirty="0"/>
              <a:t> </a:t>
            </a:r>
            <a:r>
              <a:rPr lang="el-GR" altLang="en-US" b="1" dirty="0"/>
              <a:t>μέσο όρο</a:t>
            </a:r>
            <a:r>
              <a:rPr lang="en-US" altLang="en-US" b="1" dirty="0"/>
              <a:t> 18,0 </a:t>
            </a:r>
            <a:r>
              <a:rPr lang="el-GR" altLang="en-US" b="1" dirty="0"/>
              <a:t>και τυπική</a:t>
            </a:r>
            <a:r>
              <a:rPr lang="en-US" altLang="en-US" b="1" dirty="0"/>
              <a:t> </a:t>
            </a:r>
            <a:r>
              <a:rPr lang="el-GR" altLang="en-US" b="1" dirty="0"/>
              <a:t>απόκλιση</a:t>
            </a:r>
            <a:r>
              <a:rPr lang="en-US" altLang="en-US" b="1" dirty="0"/>
              <a:t> 5,0.</a:t>
            </a:r>
            <a:r>
              <a:rPr lang="el-GR" altLang="en-US" b="1" dirty="0"/>
              <a:t> Βρείτε την</a:t>
            </a:r>
            <a:r>
              <a:rPr lang="en-US" altLang="en-US" b="1" dirty="0"/>
              <a:t> </a:t>
            </a:r>
            <a:r>
              <a:rPr lang="el-GR" altLang="en-US" b="1" dirty="0"/>
              <a:t> </a:t>
            </a:r>
            <a:r>
              <a:rPr lang="en-US" altLang="en-US" b="1" dirty="0"/>
              <a:t>P(18 &lt; X &lt; 18,6)</a:t>
            </a:r>
            <a:endParaRPr lang="en-US" altLang="en-US" sz="2700" b="1" dirty="0"/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7162800" y="5243513"/>
            <a:ext cx="2743200" cy="7848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/>
              <a:t>   P(1</a:t>
            </a:r>
            <a:r>
              <a:rPr lang="en-US" altLang="en-US" b="1" dirty="0">
                <a:sym typeface="Arial" charset="0"/>
              </a:rPr>
              <a:t>8 &lt; X &lt; 18,6)</a:t>
            </a:r>
          </a:p>
          <a:p>
            <a:pPr>
              <a:spcBef>
                <a:spcPct val="50000"/>
              </a:spcBef>
            </a:pPr>
            <a:r>
              <a:rPr lang="en-US" altLang="en-US" b="1" dirty="0"/>
              <a:t>= P(</a:t>
            </a:r>
            <a:r>
              <a:rPr lang="en-US" altLang="en-US" b="1" dirty="0">
                <a:sym typeface="Arial" charset="0"/>
              </a:rPr>
              <a:t>0 &lt; Z &lt; 0,12</a:t>
            </a:r>
            <a:r>
              <a:rPr lang="en-US" altLang="en-US" dirty="0">
                <a:solidFill>
                  <a:schemeClr val="folHlink"/>
                </a:solidFill>
                <a:sym typeface="Arial" charset="0"/>
              </a:rPr>
              <a:t>)</a:t>
            </a:r>
          </a:p>
        </p:txBody>
      </p:sp>
      <p:sp>
        <p:nvSpPr>
          <p:cNvPr id="93197" name="Rectangle 13"/>
          <p:cNvSpPr>
            <a:spLocks noChangeArrowheads="1"/>
          </p:cNvSpPr>
          <p:nvPr/>
        </p:nvSpPr>
        <p:spPr bwMode="auto">
          <a:xfrm>
            <a:off x="4035426" y="3182938"/>
            <a:ext cx="92075" cy="184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A44C6009-6DBC-4F99-B287-FA8E0959AF42}"/>
              </a:ext>
            </a:extLst>
          </p:cNvPr>
          <p:cNvGrpSpPr/>
          <p:nvPr/>
        </p:nvGrpSpPr>
        <p:grpSpPr>
          <a:xfrm>
            <a:off x="4733365" y="1909482"/>
            <a:ext cx="5325035" cy="3197363"/>
            <a:chOff x="6383338" y="2816226"/>
            <a:chExt cx="3675062" cy="2290619"/>
          </a:xfrm>
        </p:grpSpPr>
        <p:sp>
          <p:nvSpPr>
            <p:cNvPr id="93198" name="Rectangle 14"/>
            <p:cNvSpPr>
              <a:spLocks noChangeArrowheads="1"/>
            </p:cNvSpPr>
            <p:nvPr/>
          </p:nvSpPr>
          <p:spPr bwMode="auto">
            <a:xfrm>
              <a:off x="9677400" y="4743307"/>
              <a:ext cx="381000" cy="3635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chemeClr val="folHlink"/>
                  </a:solidFill>
                </a:rPr>
                <a:t>Z</a:t>
              </a:r>
            </a:p>
          </p:txBody>
        </p:sp>
        <p:sp>
          <p:nvSpPr>
            <p:cNvPr id="93200" name="Rectangle 16"/>
            <p:cNvSpPr>
              <a:spLocks noChangeArrowheads="1"/>
            </p:cNvSpPr>
            <p:nvPr/>
          </p:nvSpPr>
          <p:spPr bwMode="auto">
            <a:xfrm>
              <a:off x="8151957" y="4740078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chemeClr val="folHlink"/>
                  </a:solidFill>
                </a:rPr>
                <a:t>0,12</a:t>
              </a:r>
            </a:p>
          </p:txBody>
        </p:sp>
        <p:sp>
          <p:nvSpPr>
            <p:cNvPr id="93201" name="Rectangle 17"/>
            <p:cNvSpPr>
              <a:spLocks noChangeArrowheads="1"/>
            </p:cNvSpPr>
            <p:nvPr/>
          </p:nvSpPr>
          <p:spPr bwMode="auto">
            <a:xfrm>
              <a:off x="7853245" y="4727378"/>
              <a:ext cx="35266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chemeClr val="folHlink"/>
                  </a:solidFill>
                </a:rPr>
                <a:t> 0</a:t>
              </a:r>
            </a:p>
          </p:txBody>
        </p:sp>
        <p:grpSp>
          <p:nvGrpSpPr>
            <p:cNvPr id="2" name="Ομάδα 1">
              <a:extLst>
                <a:ext uri="{FF2B5EF4-FFF2-40B4-BE49-F238E27FC236}">
                  <a16:creationId xmlns:a16="http://schemas.microsoft.com/office/drawing/2014/main" id="{0565DDF8-63AC-4AE8-8D37-E18ED303281D}"/>
                </a:ext>
              </a:extLst>
            </p:cNvPr>
            <p:cNvGrpSpPr/>
            <p:nvPr/>
          </p:nvGrpSpPr>
          <p:grpSpPr>
            <a:xfrm>
              <a:off x="6383338" y="2816226"/>
              <a:ext cx="3675062" cy="2046342"/>
              <a:chOff x="6383338" y="2816226"/>
              <a:chExt cx="3675062" cy="2046342"/>
            </a:xfrm>
          </p:grpSpPr>
          <p:sp>
            <p:nvSpPr>
              <p:cNvPr id="93186" name="Freeform 2"/>
              <p:cNvSpPr>
                <a:spLocks/>
              </p:cNvSpPr>
              <p:nvPr/>
            </p:nvSpPr>
            <p:spPr bwMode="auto">
              <a:xfrm>
                <a:off x="8029575" y="2816226"/>
                <a:ext cx="311150" cy="1654175"/>
              </a:xfrm>
              <a:custGeom>
                <a:avLst/>
                <a:gdLst>
                  <a:gd name="T0" fmla="*/ 2147483646 w 196"/>
                  <a:gd name="T1" fmla="*/ 2147483646 h 1042"/>
                  <a:gd name="T2" fmla="*/ 0 w 196"/>
                  <a:gd name="T3" fmla="*/ 0 h 1042"/>
                  <a:gd name="T4" fmla="*/ 2147483646 w 196"/>
                  <a:gd name="T5" fmla="*/ 2147483646 h 1042"/>
                  <a:gd name="T6" fmla="*/ 2147483646 w 196"/>
                  <a:gd name="T7" fmla="*/ 2147483646 h 1042"/>
                  <a:gd name="T8" fmla="*/ 2147483646 w 196"/>
                  <a:gd name="T9" fmla="*/ 2147483646 h 1042"/>
                  <a:gd name="T10" fmla="*/ 2147483646 w 196"/>
                  <a:gd name="T11" fmla="*/ 2147483646 h 1042"/>
                  <a:gd name="T12" fmla="*/ 2147483646 w 196"/>
                  <a:gd name="T13" fmla="*/ 2147483646 h 1042"/>
                  <a:gd name="T14" fmla="*/ 2147483646 w 196"/>
                  <a:gd name="T15" fmla="*/ 2147483646 h 1042"/>
                  <a:gd name="T16" fmla="*/ 2147483646 w 196"/>
                  <a:gd name="T17" fmla="*/ 2147483646 h 1042"/>
                  <a:gd name="T18" fmla="*/ 2147483646 w 196"/>
                  <a:gd name="T19" fmla="*/ 2147483646 h 104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96"/>
                  <a:gd name="T31" fmla="*/ 0 h 1042"/>
                  <a:gd name="T32" fmla="*/ 196 w 196"/>
                  <a:gd name="T33" fmla="*/ 1042 h 104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96" h="1042">
                    <a:moveTo>
                      <a:pt x="2" y="1040"/>
                    </a:moveTo>
                    <a:lnTo>
                      <a:pt x="0" y="0"/>
                    </a:lnTo>
                    <a:lnTo>
                      <a:pt x="30" y="2"/>
                    </a:lnTo>
                    <a:lnTo>
                      <a:pt x="66" y="18"/>
                    </a:lnTo>
                    <a:lnTo>
                      <a:pt x="102" y="51"/>
                    </a:lnTo>
                    <a:lnTo>
                      <a:pt x="138" y="85"/>
                    </a:lnTo>
                    <a:lnTo>
                      <a:pt x="174" y="136"/>
                    </a:lnTo>
                    <a:lnTo>
                      <a:pt x="196" y="158"/>
                    </a:lnTo>
                    <a:lnTo>
                      <a:pt x="196" y="1042"/>
                    </a:lnTo>
                    <a:lnTo>
                      <a:pt x="2" y="1040"/>
                    </a:lnTo>
                    <a:close/>
                  </a:path>
                </a:pathLst>
              </a:custGeom>
              <a:solidFill>
                <a:schemeClr val="hlink"/>
              </a:solidFill>
              <a:ln w="19050" cap="flat" cmpd="sng">
                <a:noFill/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191" name="Freeform 7"/>
              <p:cNvSpPr>
                <a:spLocks/>
              </p:cNvSpPr>
              <p:nvPr/>
            </p:nvSpPr>
            <p:spPr bwMode="auto">
              <a:xfrm>
                <a:off x="8023225" y="2819400"/>
                <a:ext cx="6350" cy="1644650"/>
              </a:xfrm>
              <a:custGeom>
                <a:avLst/>
                <a:gdLst>
                  <a:gd name="T0" fmla="*/ 0 w 4"/>
                  <a:gd name="T1" fmla="*/ 0 h 1036"/>
                  <a:gd name="T2" fmla="*/ 2147483646 w 4"/>
                  <a:gd name="T3" fmla="*/ 2147483646 h 1036"/>
                  <a:gd name="T4" fmla="*/ 0 60000 65536"/>
                  <a:gd name="T5" fmla="*/ 0 60000 65536"/>
                  <a:gd name="T6" fmla="*/ 0 w 4"/>
                  <a:gd name="T7" fmla="*/ 0 h 1036"/>
                  <a:gd name="T8" fmla="*/ 4 w 4"/>
                  <a:gd name="T9" fmla="*/ 1036 h 10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1036">
                    <a:moveTo>
                      <a:pt x="0" y="0"/>
                    </a:moveTo>
                    <a:lnTo>
                      <a:pt x="4" y="1036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192" name="Freeform 8"/>
              <p:cNvSpPr>
                <a:spLocks/>
              </p:cNvSpPr>
              <p:nvPr/>
            </p:nvSpPr>
            <p:spPr bwMode="auto">
              <a:xfrm>
                <a:off x="8037514" y="2819401"/>
                <a:ext cx="1635125" cy="1573213"/>
              </a:xfrm>
              <a:custGeom>
                <a:avLst/>
                <a:gdLst>
                  <a:gd name="T0" fmla="*/ 2147483646 w 1030"/>
                  <a:gd name="T1" fmla="*/ 2147483646 h 991"/>
                  <a:gd name="T2" fmla="*/ 2147483646 w 1030"/>
                  <a:gd name="T3" fmla="*/ 2147483646 h 991"/>
                  <a:gd name="T4" fmla="*/ 2147483646 w 1030"/>
                  <a:gd name="T5" fmla="*/ 2147483646 h 991"/>
                  <a:gd name="T6" fmla="*/ 2147483646 w 1030"/>
                  <a:gd name="T7" fmla="*/ 2147483646 h 991"/>
                  <a:gd name="T8" fmla="*/ 2147483646 w 1030"/>
                  <a:gd name="T9" fmla="*/ 2147483646 h 991"/>
                  <a:gd name="T10" fmla="*/ 2147483646 w 1030"/>
                  <a:gd name="T11" fmla="*/ 2147483646 h 991"/>
                  <a:gd name="T12" fmla="*/ 2147483646 w 1030"/>
                  <a:gd name="T13" fmla="*/ 2147483646 h 991"/>
                  <a:gd name="T14" fmla="*/ 2147483646 w 1030"/>
                  <a:gd name="T15" fmla="*/ 2147483646 h 991"/>
                  <a:gd name="T16" fmla="*/ 2147483646 w 1030"/>
                  <a:gd name="T17" fmla="*/ 2147483646 h 991"/>
                  <a:gd name="T18" fmla="*/ 2147483646 w 1030"/>
                  <a:gd name="T19" fmla="*/ 2147483646 h 991"/>
                  <a:gd name="T20" fmla="*/ 2147483646 w 1030"/>
                  <a:gd name="T21" fmla="*/ 2147483646 h 991"/>
                  <a:gd name="T22" fmla="*/ 2147483646 w 1030"/>
                  <a:gd name="T23" fmla="*/ 2147483646 h 991"/>
                  <a:gd name="T24" fmla="*/ 2147483646 w 1030"/>
                  <a:gd name="T25" fmla="*/ 2147483646 h 991"/>
                  <a:gd name="T26" fmla="*/ 2147483646 w 1030"/>
                  <a:gd name="T27" fmla="*/ 2147483646 h 991"/>
                  <a:gd name="T28" fmla="*/ 2147483646 w 1030"/>
                  <a:gd name="T29" fmla="*/ 2147483646 h 991"/>
                  <a:gd name="T30" fmla="*/ 0 w 1030"/>
                  <a:gd name="T31" fmla="*/ 0 h 99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030"/>
                  <a:gd name="T49" fmla="*/ 0 h 991"/>
                  <a:gd name="T50" fmla="*/ 1030 w 1030"/>
                  <a:gd name="T51" fmla="*/ 991 h 99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030" h="991">
                    <a:moveTo>
                      <a:pt x="1029" y="990"/>
                    </a:moveTo>
                    <a:lnTo>
                      <a:pt x="921" y="980"/>
                    </a:lnTo>
                    <a:lnTo>
                      <a:pt x="866" y="967"/>
                    </a:lnTo>
                    <a:lnTo>
                      <a:pt x="813" y="952"/>
                    </a:lnTo>
                    <a:lnTo>
                      <a:pt x="758" y="929"/>
                    </a:lnTo>
                    <a:lnTo>
                      <a:pt x="703" y="897"/>
                    </a:lnTo>
                    <a:lnTo>
                      <a:pt x="651" y="857"/>
                    </a:lnTo>
                    <a:lnTo>
                      <a:pt x="541" y="743"/>
                    </a:lnTo>
                    <a:lnTo>
                      <a:pt x="433" y="581"/>
                    </a:lnTo>
                    <a:lnTo>
                      <a:pt x="325" y="386"/>
                    </a:lnTo>
                    <a:lnTo>
                      <a:pt x="270" y="287"/>
                    </a:lnTo>
                    <a:lnTo>
                      <a:pt x="215" y="196"/>
                    </a:lnTo>
                    <a:lnTo>
                      <a:pt x="163" y="116"/>
                    </a:lnTo>
                    <a:lnTo>
                      <a:pt x="108" y="53"/>
                    </a:lnTo>
                    <a:lnTo>
                      <a:pt x="53" y="13"/>
                    </a:lnTo>
                    <a:lnTo>
                      <a:pt x="0" y="0"/>
                    </a:lnTo>
                  </a:path>
                </a:pathLst>
              </a:custGeom>
              <a:noFill/>
              <a:ln w="50800" cap="rnd" cmpd="sng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93" name="Freeform 9"/>
              <p:cNvSpPr>
                <a:spLocks/>
              </p:cNvSpPr>
              <p:nvPr/>
            </p:nvSpPr>
            <p:spPr bwMode="auto">
              <a:xfrm>
                <a:off x="6400800" y="2819401"/>
                <a:ext cx="1638300" cy="1573213"/>
              </a:xfrm>
              <a:custGeom>
                <a:avLst/>
                <a:gdLst>
                  <a:gd name="T0" fmla="*/ 0 w 1032"/>
                  <a:gd name="T1" fmla="*/ 2147483646 h 991"/>
                  <a:gd name="T2" fmla="*/ 2147483646 w 1032"/>
                  <a:gd name="T3" fmla="*/ 2147483646 h 991"/>
                  <a:gd name="T4" fmla="*/ 2147483646 w 1032"/>
                  <a:gd name="T5" fmla="*/ 2147483646 h 991"/>
                  <a:gd name="T6" fmla="*/ 2147483646 w 1032"/>
                  <a:gd name="T7" fmla="*/ 2147483646 h 991"/>
                  <a:gd name="T8" fmla="*/ 2147483646 w 1032"/>
                  <a:gd name="T9" fmla="*/ 2147483646 h 991"/>
                  <a:gd name="T10" fmla="*/ 2147483646 w 1032"/>
                  <a:gd name="T11" fmla="*/ 2147483646 h 991"/>
                  <a:gd name="T12" fmla="*/ 2147483646 w 1032"/>
                  <a:gd name="T13" fmla="*/ 2147483646 h 991"/>
                  <a:gd name="T14" fmla="*/ 2147483646 w 1032"/>
                  <a:gd name="T15" fmla="*/ 2147483646 h 991"/>
                  <a:gd name="T16" fmla="*/ 2147483646 w 1032"/>
                  <a:gd name="T17" fmla="*/ 2147483646 h 991"/>
                  <a:gd name="T18" fmla="*/ 2147483646 w 1032"/>
                  <a:gd name="T19" fmla="*/ 2147483646 h 991"/>
                  <a:gd name="T20" fmla="*/ 2147483646 w 1032"/>
                  <a:gd name="T21" fmla="*/ 2147483646 h 991"/>
                  <a:gd name="T22" fmla="*/ 2147483646 w 1032"/>
                  <a:gd name="T23" fmla="*/ 2147483646 h 991"/>
                  <a:gd name="T24" fmla="*/ 2147483646 w 1032"/>
                  <a:gd name="T25" fmla="*/ 2147483646 h 991"/>
                  <a:gd name="T26" fmla="*/ 2147483646 w 1032"/>
                  <a:gd name="T27" fmla="*/ 2147483646 h 991"/>
                  <a:gd name="T28" fmla="*/ 2147483646 w 1032"/>
                  <a:gd name="T29" fmla="*/ 2147483646 h 991"/>
                  <a:gd name="T30" fmla="*/ 2147483646 w 1032"/>
                  <a:gd name="T31" fmla="*/ 0 h 99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032"/>
                  <a:gd name="T49" fmla="*/ 0 h 991"/>
                  <a:gd name="T50" fmla="*/ 1032 w 1032"/>
                  <a:gd name="T51" fmla="*/ 991 h 99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032" h="991">
                    <a:moveTo>
                      <a:pt x="0" y="990"/>
                    </a:moveTo>
                    <a:lnTo>
                      <a:pt x="108" y="980"/>
                    </a:lnTo>
                    <a:lnTo>
                      <a:pt x="163" y="967"/>
                    </a:lnTo>
                    <a:lnTo>
                      <a:pt x="218" y="952"/>
                    </a:lnTo>
                    <a:lnTo>
                      <a:pt x="271" y="929"/>
                    </a:lnTo>
                    <a:lnTo>
                      <a:pt x="326" y="897"/>
                    </a:lnTo>
                    <a:lnTo>
                      <a:pt x="381" y="857"/>
                    </a:lnTo>
                    <a:lnTo>
                      <a:pt x="488" y="743"/>
                    </a:lnTo>
                    <a:lnTo>
                      <a:pt x="596" y="581"/>
                    </a:lnTo>
                    <a:lnTo>
                      <a:pt x="706" y="386"/>
                    </a:lnTo>
                    <a:lnTo>
                      <a:pt x="759" y="287"/>
                    </a:lnTo>
                    <a:lnTo>
                      <a:pt x="814" y="196"/>
                    </a:lnTo>
                    <a:lnTo>
                      <a:pt x="868" y="116"/>
                    </a:lnTo>
                    <a:lnTo>
                      <a:pt x="921" y="53"/>
                    </a:lnTo>
                    <a:lnTo>
                      <a:pt x="976" y="13"/>
                    </a:lnTo>
                    <a:lnTo>
                      <a:pt x="1031" y="0"/>
                    </a:lnTo>
                  </a:path>
                </a:pathLst>
              </a:custGeom>
              <a:noFill/>
              <a:ln w="50800" cap="rnd" cmpd="sng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94" name="Freeform 10"/>
              <p:cNvSpPr>
                <a:spLocks/>
              </p:cNvSpPr>
              <p:nvPr/>
            </p:nvSpPr>
            <p:spPr bwMode="auto">
              <a:xfrm>
                <a:off x="6383338" y="4475164"/>
                <a:ext cx="3289300" cy="7937"/>
              </a:xfrm>
              <a:custGeom>
                <a:avLst/>
                <a:gdLst>
                  <a:gd name="T0" fmla="*/ 0 w 2072"/>
                  <a:gd name="T1" fmla="*/ 2147483646 h 5"/>
                  <a:gd name="T2" fmla="*/ 2147483646 w 2072"/>
                  <a:gd name="T3" fmla="*/ 0 h 5"/>
                  <a:gd name="T4" fmla="*/ 2147483646 w 2072"/>
                  <a:gd name="T5" fmla="*/ 0 h 5"/>
                  <a:gd name="T6" fmla="*/ 0 60000 65536"/>
                  <a:gd name="T7" fmla="*/ 0 60000 65536"/>
                  <a:gd name="T8" fmla="*/ 0 60000 65536"/>
                  <a:gd name="T9" fmla="*/ 0 w 2072"/>
                  <a:gd name="T10" fmla="*/ 0 h 5"/>
                  <a:gd name="T11" fmla="*/ 2072 w 2072"/>
                  <a:gd name="T12" fmla="*/ 5 h 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72" h="5">
                    <a:moveTo>
                      <a:pt x="0" y="5"/>
                    </a:moveTo>
                    <a:lnTo>
                      <a:pt x="12" y="0"/>
                    </a:lnTo>
                    <a:lnTo>
                      <a:pt x="2072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95" name="Line 11"/>
              <p:cNvSpPr>
                <a:spLocks noChangeShapeType="1"/>
              </p:cNvSpPr>
              <p:nvPr/>
            </p:nvSpPr>
            <p:spPr bwMode="auto">
              <a:xfrm>
                <a:off x="6386514" y="2855913"/>
                <a:ext cx="1587" cy="0"/>
              </a:xfrm>
              <a:prstGeom prst="line">
                <a:avLst/>
              </a:prstGeom>
              <a:noFill/>
              <a:ln w="254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196" name="Line 12"/>
              <p:cNvSpPr>
                <a:spLocks noChangeShapeType="1"/>
              </p:cNvSpPr>
              <p:nvPr/>
            </p:nvSpPr>
            <p:spPr bwMode="auto">
              <a:xfrm>
                <a:off x="6386514" y="3006725"/>
                <a:ext cx="1587" cy="0"/>
              </a:xfrm>
              <a:prstGeom prst="line">
                <a:avLst/>
              </a:prstGeom>
              <a:noFill/>
              <a:ln w="25400">
                <a:solidFill>
                  <a:srgbClr val="CDCDC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199" name="Rectangle 15"/>
              <p:cNvSpPr>
                <a:spLocks noChangeArrowheads="1"/>
              </p:cNvSpPr>
              <p:nvPr/>
            </p:nvSpPr>
            <p:spPr bwMode="auto">
              <a:xfrm>
                <a:off x="8050213" y="4767264"/>
                <a:ext cx="184150" cy="920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93202" name="Rectangle 18"/>
              <p:cNvSpPr>
                <a:spLocks noChangeArrowheads="1"/>
              </p:cNvSpPr>
              <p:nvPr/>
            </p:nvSpPr>
            <p:spPr bwMode="auto">
              <a:xfrm>
                <a:off x="9677400" y="4495800"/>
                <a:ext cx="381000" cy="36353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/>
              <a:p>
                <a:r>
                  <a:rPr lang="en-US" altLang="en-US" b="1"/>
                  <a:t>X</a:t>
                </a:r>
              </a:p>
            </p:txBody>
          </p:sp>
          <p:sp>
            <p:nvSpPr>
              <p:cNvPr id="93203" name="Rectangle 19"/>
              <p:cNvSpPr>
                <a:spLocks noChangeArrowheads="1"/>
              </p:cNvSpPr>
              <p:nvPr/>
            </p:nvSpPr>
            <p:spPr bwMode="auto">
              <a:xfrm>
                <a:off x="8153400" y="4495801"/>
                <a:ext cx="593110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en-US" b="1" dirty="0"/>
                  <a:t>18,6</a:t>
                </a:r>
              </a:p>
            </p:txBody>
          </p:sp>
          <p:sp>
            <p:nvSpPr>
              <p:cNvPr id="93204" name="Rectangle 20"/>
              <p:cNvSpPr>
                <a:spLocks noChangeArrowheads="1"/>
              </p:cNvSpPr>
              <p:nvPr/>
            </p:nvSpPr>
            <p:spPr bwMode="auto">
              <a:xfrm>
                <a:off x="7772401" y="4495801"/>
                <a:ext cx="469679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en-US" b="1"/>
                  <a:t> 18</a:t>
                </a:r>
              </a:p>
            </p:txBody>
          </p:sp>
        </p:grpSp>
      </p:grpSp>
      <p:graphicFrame>
        <p:nvGraphicFramePr>
          <p:cNvPr id="9320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246309"/>
              </p:ext>
            </p:extLst>
          </p:nvPr>
        </p:nvGraphicFramePr>
        <p:xfrm>
          <a:off x="889794" y="4332287"/>
          <a:ext cx="3433763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749600" imgH="12571560" progId="Equation.3">
                  <p:embed/>
                </p:oleObj>
              </mc:Choice>
              <mc:Fallback>
                <p:oleObj name="Equation" r:id="rId2" imgW="46749600" imgH="12571560" progId="Equation.3">
                  <p:embed/>
                  <p:pic>
                    <p:nvPicPr>
                      <p:cNvPr id="9320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794" y="4332287"/>
                        <a:ext cx="3433763" cy="849313"/>
                      </a:xfrm>
                      <a:prstGeom prst="rect">
                        <a:avLst/>
                      </a:prstGeom>
                      <a:solidFill>
                        <a:srgbClr val="FDE0B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0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039826"/>
              </p:ext>
            </p:extLst>
          </p:nvPr>
        </p:nvGraphicFramePr>
        <p:xfrm>
          <a:off x="900113" y="5366543"/>
          <a:ext cx="414972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508840" imgH="12571560" progId="Equation.3">
                  <p:embed/>
                </p:oleObj>
              </mc:Choice>
              <mc:Fallback>
                <p:oleObj name="Equation" r:id="rId4" imgW="56508840" imgH="12571560" progId="Equation.3">
                  <p:embed/>
                  <p:pic>
                    <p:nvPicPr>
                      <p:cNvPr id="9320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366543"/>
                        <a:ext cx="4149725" cy="849313"/>
                      </a:xfrm>
                      <a:prstGeom prst="rect">
                        <a:avLst/>
                      </a:prstGeom>
                      <a:solidFill>
                        <a:srgbClr val="FDE0B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07" name="Text Box 23"/>
          <p:cNvSpPr txBox="1">
            <a:spLocks noChangeArrowheads="1"/>
          </p:cNvSpPr>
          <p:nvPr/>
        </p:nvSpPr>
        <p:spPr bwMode="auto">
          <a:xfrm>
            <a:off x="113647" y="3142905"/>
            <a:ext cx="3810000" cy="36933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l-GR" altLang="en-US" b="1" dirty="0"/>
              <a:t>Υπολογίζετε τις</a:t>
            </a:r>
            <a:r>
              <a:rPr lang="en-US" altLang="en-US" b="1" dirty="0"/>
              <a:t> Z-</a:t>
            </a:r>
            <a:r>
              <a:rPr lang="el-GR" altLang="en-US" b="1" dirty="0"/>
              <a:t>τιμές</a:t>
            </a:r>
            <a:r>
              <a:rPr lang="en-US" altLang="en-US" b="1" dirty="0"/>
              <a:t>: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24" name="Rectangle 16"/>
          <p:cNvSpPr>
            <a:spLocks noGrp="1" noChangeArrowheads="1"/>
          </p:cNvSpPr>
          <p:nvPr>
            <p:ph type="title" idx="4294967295"/>
          </p:nvPr>
        </p:nvSpPr>
        <p:spPr>
          <a:xfrm>
            <a:off x="2971800" y="2613"/>
            <a:ext cx="6477001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Λύση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: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Εύρεση της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P(0 &lt; Z &lt; 0,12)</a:t>
            </a:r>
          </a:p>
        </p:txBody>
      </p:sp>
      <p:sp>
        <p:nvSpPr>
          <p:cNvPr id="94230" name="Rectangle 22"/>
          <p:cNvSpPr>
            <a:spLocks noChangeArrowheads="1"/>
          </p:cNvSpPr>
          <p:nvPr/>
        </p:nvSpPr>
        <p:spPr bwMode="auto">
          <a:xfrm>
            <a:off x="6879233" y="1752600"/>
            <a:ext cx="1649811" cy="36933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dirty="0">
                <a:solidFill>
                  <a:schemeClr val="bg2"/>
                </a:solidFill>
              </a:rPr>
              <a:t>P(1</a:t>
            </a:r>
            <a:r>
              <a:rPr lang="en-US" altLang="en-US" dirty="0">
                <a:solidFill>
                  <a:schemeClr val="bg2"/>
                </a:solidFill>
                <a:sym typeface="Arial" charset="0"/>
              </a:rPr>
              <a:t>8 &lt; X &lt; 18,6)</a:t>
            </a:r>
          </a:p>
        </p:txBody>
      </p:sp>
      <p:grpSp>
        <p:nvGrpSpPr>
          <p:cNvPr id="5" name="Ομάδα 4">
            <a:extLst>
              <a:ext uri="{FF2B5EF4-FFF2-40B4-BE49-F238E27FC236}">
                <a16:creationId xmlns:a16="http://schemas.microsoft.com/office/drawing/2014/main" id="{200EFA06-8860-4195-B451-7E9705B6F1BB}"/>
              </a:ext>
            </a:extLst>
          </p:cNvPr>
          <p:cNvGrpSpPr/>
          <p:nvPr/>
        </p:nvGrpSpPr>
        <p:grpSpPr>
          <a:xfrm>
            <a:off x="6907603" y="1021583"/>
            <a:ext cx="3967163" cy="1752600"/>
            <a:chOff x="6692579" y="1275366"/>
            <a:chExt cx="3967163" cy="1752600"/>
          </a:xfrm>
        </p:grpSpPr>
        <p:sp>
          <p:nvSpPr>
            <p:cNvPr id="94231" name="Rectangle 23"/>
            <p:cNvSpPr>
              <a:spLocks noChangeArrowheads="1"/>
            </p:cNvSpPr>
            <p:nvPr/>
          </p:nvSpPr>
          <p:spPr bwMode="auto">
            <a:xfrm>
              <a:off x="6692579" y="1275366"/>
              <a:ext cx="3967163" cy="1752600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grpSp>
          <p:nvGrpSpPr>
            <p:cNvPr id="4" name="Ομάδα 3">
              <a:extLst>
                <a:ext uri="{FF2B5EF4-FFF2-40B4-BE49-F238E27FC236}">
                  <a16:creationId xmlns:a16="http://schemas.microsoft.com/office/drawing/2014/main" id="{EC113F00-6155-4B96-864F-B0C5F95CA0E0}"/>
                </a:ext>
              </a:extLst>
            </p:cNvPr>
            <p:cNvGrpSpPr/>
            <p:nvPr/>
          </p:nvGrpSpPr>
          <p:grpSpPr>
            <a:xfrm>
              <a:off x="6708181" y="1514535"/>
              <a:ext cx="3641725" cy="1177370"/>
              <a:chOff x="6483351" y="2133600"/>
              <a:chExt cx="3641725" cy="1177370"/>
            </a:xfrm>
          </p:grpSpPr>
          <p:sp>
            <p:nvSpPr>
              <p:cNvPr id="94210" name="Rectangle 2"/>
              <p:cNvSpPr>
                <a:spLocks noChangeArrowheads="1"/>
              </p:cNvSpPr>
              <p:nvPr/>
            </p:nvSpPr>
            <p:spPr bwMode="auto">
              <a:xfrm>
                <a:off x="8978900" y="2853770"/>
                <a:ext cx="792629" cy="457200"/>
              </a:xfrm>
              <a:prstGeom prst="rect">
                <a:avLst/>
              </a:prstGeom>
              <a:solidFill>
                <a:srgbClr val="FDE0BD"/>
              </a:solidFill>
              <a:ln w="19050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</a:pPr>
                <a:endParaRPr lang="en-US" alt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94229" name="Rectangle 21"/>
              <p:cNvSpPr>
                <a:spLocks noChangeArrowheads="1"/>
              </p:cNvSpPr>
              <p:nvPr/>
            </p:nvSpPr>
            <p:spPr bwMode="auto">
              <a:xfrm>
                <a:off x="6886191" y="2133600"/>
                <a:ext cx="1688283" cy="369332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 dirty="0"/>
                  <a:t>= P(</a:t>
                </a:r>
                <a:r>
                  <a:rPr lang="en-US" altLang="en-US" b="1" dirty="0">
                    <a:sym typeface="Arial" charset="0"/>
                  </a:rPr>
                  <a:t>0 &lt; Z &lt; 0,12)</a:t>
                </a:r>
              </a:p>
            </p:txBody>
          </p:sp>
          <p:sp>
            <p:nvSpPr>
              <p:cNvPr id="94232" name="Rectangle 24"/>
              <p:cNvSpPr>
                <a:spLocks noChangeArrowheads="1"/>
              </p:cNvSpPr>
              <p:nvPr/>
            </p:nvSpPr>
            <p:spPr bwMode="auto">
              <a:xfrm>
                <a:off x="6483351" y="2514600"/>
                <a:ext cx="3432175" cy="369332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 dirty="0"/>
                  <a:t>= P(</a:t>
                </a:r>
                <a:r>
                  <a:rPr lang="en-US" altLang="en-US" b="1" dirty="0">
                    <a:sym typeface="Arial" charset="0"/>
                  </a:rPr>
                  <a:t>Z &lt; 0,12) – P(Z ≤ 0)</a:t>
                </a:r>
              </a:p>
            </p:txBody>
          </p:sp>
          <p:sp>
            <p:nvSpPr>
              <p:cNvPr id="94233" name="Rectangle 25"/>
              <p:cNvSpPr>
                <a:spLocks noChangeArrowheads="1"/>
              </p:cNvSpPr>
              <p:nvPr/>
            </p:nvSpPr>
            <p:spPr bwMode="auto">
              <a:xfrm>
                <a:off x="6638926" y="2896632"/>
                <a:ext cx="3486150" cy="369332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 dirty="0"/>
                  <a:t>= 0,5478 - 0,5000 = </a:t>
                </a:r>
                <a:r>
                  <a:rPr lang="en-US" altLang="en-US" b="1" dirty="0">
                    <a:solidFill>
                      <a:srgbClr val="FF0000"/>
                    </a:solidFill>
                  </a:rPr>
                  <a:t>0,0478</a:t>
                </a:r>
                <a:endParaRPr lang="en-US" altLang="en-US" b="1" dirty="0">
                  <a:solidFill>
                    <a:srgbClr val="FF0000"/>
                  </a:solidFill>
                  <a:sym typeface="Arial" charset="0"/>
                </a:endParaRPr>
              </a:p>
            </p:txBody>
          </p:sp>
        </p:grpSp>
      </p:grpSp>
      <p:grpSp>
        <p:nvGrpSpPr>
          <p:cNvPr id="6" name="Ομάδα 5">
            <a:extLst>
              <a:ext uri="{FF2B5EF4-FFF2-40B4-BE49-F238E27FC236}">
                <a16:creationId xmlns:a16="http://schemas.microsoft.com/office/drawing/2014/main" id="{B209D2F4-C8E0-4E43-99CB-D2349548FC45}"/>
              </a:ext>
            </a:extLst>
          </p:cNvPr>
          <p:cNvGrpSpPr/>
          <p:nvPr/>
        </p:nvGrpSpPr>
        <p:grpSpPr>
          <a:xfrm>
            <a:off x="5611906" y="2923409"/>
            <a:ext cx="6140815" cy="3667442"/>
            <a:chOff x="5611906" y="2923409"/>
            <a:chExt cx="6140815" cy="3667442"/>
          </a:xfrm>
        </p:grpSpPr>
        <p:sp>
          <p:nvSpPr>
            <p:cNvPr id="94221" name="Rectangle 13"/>
            <p:cNvSpPr>
              <a:spLocks noChangeArrowheads="1"/>
            </p:cNvSpPr>
            <p:nvPr/>
          </p:nvSpPr>
          <p:spPr bwMode="auto">
            <a:xfrm>
              <a:off x="8697124" y="6224084"/>
              <a:ext cx="624638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rgbClr val="339933"/>
                  </a:solidFill>
                </a:rPr>
                <a:t>0,12</a:t>
              </a:r>
            </a:p>
          </p:txBody>
        </p:sp>
        <p:grpSp>
          <p:nvGrpSpPr>
            <p:cNvPr id="3" name="Ομάδα 2">
              <a:extLst>
                <a:ext uri="{FF2B5EF4-FFF2-40B4-BE49-F238E27FC236}">
                  <a16:creationId xmlns:a16="http://schemas.microsoft.com/office/drawing/2014/main" id="{01915FDA-9078-48A9-9250-AAD85A6A7087}"/>
                </a:ext>
              </a:extLst>
            </p:cNvPr>
            <p:cNvGrpSpPr/>
            <p:nvPr/>
          </p:nvGrpSpPr>
          <p:grpSpPr>
            <a:xfrm>
              <a:off x="5611906" y="2923409"/>
              <a:ext cx="6140815" cy="3651784"/>
              <a:chOff x="5867400" y="3658912"/>
              <a:chExt cx="3676650" cy="2532394"/>
            </a:xfrm>
          </p:grpSpPr>
          <p:sp>
            <p:nvSpPr>
              <p:cNvPr id="94211" name="Freeform 3"/>
              <p:cNvSpPr>
                <a:spLocks/>
              </p:cNvSpPr>
              <p:nvPr/>
            </p:nvSpPr>
            <p:spPr bwMode="auto">
              <a:xfrm>
                <a:off x="7440613" y="3963988"/>
                <a:ext cx="366712" cy="1625600"/>
              </a:xfrm>
              <a:custGeom>
                <a:avLst/>
                <a:gdLst>
                  <a:gd name="T0" fmla="*/ 2147483646 w 231"/>
                  <a:gd name="T1" fmla="*/ 2147483646 h 1024"/>
                  <a:gd name="T2" fmla="*/ 2147483646 w 231"/>
                  <a:gd name="T3" fmla="*/ 2147483646 h 1024"/>
                  <a:gd name="T4" fmla="*/ 2147483646 w 231"/>
                  <a:gd name="T5" fmla="*/ 2147483646 h 1024"/>
                  <a:gd name="T6" fmla="*/ 2147483646 w 231"/>
                  <a:gd name="T7" fmla="*/ 2147483646 h 1024"/>
                  <a:gd name="T8" fmla="*/ 2147483646 w 231"/>
                  <a:gd name="T9" fmla="*/ 2147483646 h 1024"/>
                  <a:gd name="T10" fmla="*/ 2147483646 w 231"/>
                  <a:gd name="T11" fmla="*/ 2147483646 h 1024"/>
                  <a:gd name="T12" fmla="*/ 2147483646 w 231"/>
                  <a:gd name="T13" fmla="*/ 2147483646 h 1024"/>
                  <a:gd name="T14" fmla="*/ 2147483646 w 231"/>
                  <a:gd name="T15" fmla="*/ 2147483646 h 1024"/>
                  <a:gd name="T16" fmla="*/ 2147483646 w 231"/>
                  <a:gd name="T17" fmla="*/ 2147483646 h 1024"/>
                  <a:gd name="T18" fmla="*/ 2147483646 w 231"/>
                  <a:gd name="T19" fmla="*/ 2147483646 h 1024"/>
                  <a:gd name="T20" fmla="*/ 2147483646 w 231"/>
                  <a:gd name="T21" fmla="*/ 2147483646 h 1024"/>
                  <a:gd name="T22" fmla="*/ 2147483646 w 231"/>
                  <a:gd name="T23" fmla="*/ 2147483646 h 1024"/>
                  <a:gd name="T24" fmla="*/ 2147483646 w 231"/>
                  <a:gd name="T25" fmla="*/ 2147483646 h 1024"/>
                  <a:gd name="T26" fmla="*/ 2147483646 w 231"/>
                  <a:gd name="T27" fmla="*/ 2147483646 h 1024"/>
                  <a:gd name="T28" fmla="*/ 2147483646 w 231"/>
                  <a:gd name="T29" fmla="*/ 2147483646 h 1024"/>
                  <a:gd name="T30" fmla="*/ 2147483646 w 231"/>
                  <a:gd name="T31" fmla="*/ 2147483646 h 1024"/>
                  <a:gd name="T32" fmla="*/ 2147483646 w 231"/>
                  <a:gd name="T33" fmla="*/ 2147483646 h 1024"/>
                  <a:gd name="T34" fmla="*/ 2147483646 w 231"/>
                  <a:gd name="T35" fmla="*/ 2147483646 h 1024"/>
                  <a:gd name="T36" fmla="*/ 2147483646 w 231"/>
                  <a:gd name="T37" fmla="*/ 2147483646 h 102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31"/>
                  <a:gd name="T58" fmla="*/ 0 h 1024"/>
                  <a:gd name="T59" fmla="*/ 231 w 231"/>
                  <a:gd name="T60" fmla="*/ 1024 h 102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31" h="1024">
                    <a:moveTo>
                      <a:pt x="25" y="984"/>
                    </a:moveTo>
                    <a:cubicBezTo>
                      <a:pt x="28" y="847"/>
                      <a:pt x="34" y="709"/>
                      <a:pt x="37" y="572"/>
                    </a:cubicBezTo>
                    <a:cubicBezTo>
                      <a:pt x="33" y="476"/>
                      <a:pt x="30" y="440"/>
                      <a:pt x="33" y="340"/>
                    </a:cubicBezTo>
                    <a:cubicBezTo>
                      <a:pt x="30" y="269"/>
                      <a:pt x="25" y="210"/>
                      <a:pt x="29" y="140"/>
                    </a:cubicBezTo>
                    <a:cubicBezTo>
                      <a:pt x="28" y="100"/>
                      <a:pt x="0" y="32"/>
                      <a:pt x="41" y="4"/>
                    </a:cubicBezTo>
                    <a:cubicBezTo>
                      <a:pt x="122" y="9"/>
                      <a:pt x="91" y="0"/>
                      <a:pt x="133" y="28"/>
                    </a:cubicBezTo>
                    <a:cubicBezTo>
                      <a:pt x="156" y="62"/>
                      <a:pt x="125" y="22"/>
                      <a:pt x="153" y="44"/>
                    </a:cubicBezTo>
                    <a:cubicBezTo>
                      <a:pt x="157" y="47"/>
                      <a:pt x="158" y="53"/>
                      <a:pt x="161" y="56"/>
                    </a:cubicBezTo>
                    <a:cubicBezTo>
                      <a:pt x="164" y="59"/>
                      <a:pt x="169" y="61"/>
                      <a:pt x="173" y="64"/>
                    </a:cubicBezTo>
                    <a:cubicBezTo>
                      <a:pt x="185" y="82"/>
                      <a:pt x="194" y="97"/>
                      <a:pt x="209" y="112"/>
                    </a:cubicBezTo>
                    <a:cubicBezTo>
                      <a:pt x="212" y="120"/>
                      <a:pt x="221" y="127"/>
                      <a:pt x="221" y="136"/>
                    </a:cubicBezTo>
                    <a:cubicBezTo>
                      <a:pt x="221" y="163"/>
                      <a:pt x="213" y="216"/>
                      <a:pt x="213" y="216"/>
                    </a:cubicBezTo>
                    <a:cubicBezTo>
                      <a:pt x="215" y="282"/>
                      <a:pt x="217" y="319"/>
                      <a:pt x="225" y="376"/>
                    </a:cubicBezTo>
                    <a:cubicBezTo>
                      <a:pt x="224" y="399"/>
                      <a:pt x="224" y="421"/>
                      <a:pt x="221" y="444"/>
                    </a:cubicBezTo>
                    <a:cubicBezTo>
                      <a:pt x="220" y="452"/>
                      <a:pt x="213" y="468"/>
                      <a:pt x="213" y="468"/>
                    </a:cubicBezTo>
                    <a:cubicBezTo>
                      <a:pt x="207" y="564"/>
                      <a:pt x="209" y="508"/>
                      <a:pt x="209" y="636"/>
                    </a:cubicBezTo>
                    <a:cubicBezTo>
                      <a:pt x="213" y="623"/>
                      <a:pt x="222" y="582"/>
                      <a:pt x="221" y="596"/>
                    </a:cubicBezTo>
                    <a:cubicBezTo>
                      <a:pt x="208" y="724"/>
                      <a:pt x="231" y="865"/>
                      <a:pt x="173" y="980"/>
                    </a:cubicBezTo>
                    <a:cubicBezTo>
                      <a:pt x="151" y="1024"/>
                      <a:pt x="74" y="983"/>
                      <a:pt x="25" y="984"/>
                    </a:cubicBezTo>
                    <a:close/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12" name="Freeform 4"/>
              <p:cNvSpPr>
                <a:spLocks/>
              </p:cNvSpPr>
              <p:nvPr/>
            </p:nvSpPr>
            <p:spPr bwMode="auto">
              <a:xfrm>
                <a:off x="7521576" y="3951288"/>
                <a:ext cx="1635125" cy="1573212"/>
              </a:xfrm>
              <a:custGeom>
                <a:avLst/>
                <a:gdLst>
                  <a:gd name="T0" fmla="*/ 2147483646 w 1030"/>
                  <a:gd name="T1" fmla="*/ 2147483646 h 991"/>
                  <a:gd name="T2" fmla="*/ 2147483646 w 1030"/>
                  <a:gd name="T3" fmla="*/ 2147483646 h 991"/>
                  <a:gd name="T4" fmla="*/ 2147483646 w 1030"/>
                  <a:gd name="T5" fmla="*/ 2147483646 h 991"/>
                  <a:gd name="T6" fmla="*/ 2147483646 w 1030"/>
                  <a:gd name="T7" fmla="*/ 2147483646 h 991"/>
                  <a:gd name="T8" fmla="*/ 2147483646 w 1030"/>
                  <a:gd name="T9" fmla="*/ 2147483646 h 991"/>
                  <a:gd name="T10" fmla="*/ 2147483646 w 1030"/>
                  <a:gd name="T11" fmla="*/ 2147483646 h 991"/>
                  <a:gd name="T12" fmla="*/ 2147483646 w 1030"/>
                  <a:gd name="T13" fmla="*/ 2147483646 h 991"/>
                  <a:gd name="T14" fmla="*/ 2147483646 w 1030"/>
                  <a:gd name="T15" fmla="*/ 2147483646 h 991"/>
                  <a:gd name="T16" fmla="*/ 2147483646 w 1030"/>
                  <a:gd name="T17" fmla="*/ 2147483646 h 991"/>
                  <a:gd name="T18" fmla="*/ 2147483646 w 1030"/>
                  <a:gd name="T19" fmla="*/ 2147483646 h 991"/>
                  <a:gd name="T20" fmla="*/ 2147483646 w 1030"/>
                  <a:gd name="T21" fmla="*/ 2147483646 h 991"/>
                  <a:gd name="T22" fmla="*/ 2147483646 w 1030"/>
                  <a:gd name="T23" fmla="*/ 2147483646 h 991"/>
                  <a:gd name="T24" fmla="*/ 2147483646 w 1030"/>
                  <a:gd name="T25" fmla="*/ 2147483646 h 991"/>
                  <a:gd name="T26" fmla="*/ 2147483646 w 1030"/>
                  <a:gd name="T27" fmla="*/ 2147483646 h 991"/>
                  <a:gd name="T28" fmla="*/ 2147483646 w 1030"/>
                  <a:gd name="T29" fmla="*/ 2147483646 h 991"/>
                  <a:gd name="T30" fmla="*/ 0 w 1030"/>
                  <a:gd name="T31" fmla="*/ 0 h 99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030"/>
                  <a:gd name="T49" fmla="*/ 0 h 991"/>
                  <a:gd name="T50" fmla="*/ 1030 w 1030"/>
                  <a:gd name="T51" fmla="*/ 991 h 99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030" h="991">
                    <a:moveTo>
                      <a:pt x="1029" y="990"/>
                    </a:moveTo>
                    <a:lnTo>
                      <a:pt x="921" y="980"/>
                    </a:lnTo>
                    <a:lnTo>
                      <a:pt x="866" y="967"/>
                    </a:lnTo>
                    <a:lnTo>
                      <a:pt x="813" y="952"/>
                    </a:lnTo>
                    <a:lnTo>
                      <a:pt x="758" y="929"/>
                    </a:lnTo>
                    <a:lnTo>
                      <a:pt x="703" y="897"/>
                    </a:lnTo>
                    <a:lnTo>
                      <a:pt x="651" y="857"/>
                    </a:lnTo>
                    <a:lnTo>
                      <a:pt x="541" y="743"/>
                    </a:lnTo>
                    <a:lnTo>
                      <a:pt x="433" y="581"/>
                    </a:lnTo>
                    <a:lnTo>
                      <a:pt x="325" y="386"/>
                    </a:lnTo>
                    <a:lnTo>
                      <a:pt x="270" y="287"/>
                    </a:lnTo>
                    <a:lnTo>
                      <a:pt x="215" y="196"/>
                    </a:lnTo>
                    <a:lnTo>
                      <a:pt x="163" y="116"/>
                    </a:lnTo>
                    <a:lnTo>
                      <a:pt x="108" y="53"/>
                    </a:lnTo>
                    <a:lnTo>
                      <a:pt x="53" y="13"/>
                    </a:lnTo>
                    <a:lnTo>
                      <a:pt x="0" y="0"/>
                    </a:lnTo>
                  </a:path>
                </a:pathLst>
              </a:custGeom>
              <a:noFill/>
              <a:ln w="50800" cap="rnd" cmpd="sng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13" name="Line 5"/>
              <p:cNvSpPr>
                <a:spLocks noChangeShapeType="1"/>
              </p:cNvSpPr>
              <p:nvPr/>
            </p:nvSpPr>
            <p:spPr bwMode="auto">
              <a:xfrm>
                <a:off x="7791450" y="4224338"/>
                <a:ext cx="0" cy="1371600"/>
              </a:xfrm>
              <a:prstGeom prst="line">
                <a:avLst/>
              </a:prstGeom>
              <a:noFill/>
              <a:ln w="635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214" name="Line 6"/>
              <p:cNvSpPr>
                <a:spLocks noChangeShapeType="1"/>
              </p:cNvSpPr>
              <p:nvPr/>
            </p:nvSpPr>
            <p:spPr bwMode="auto">
              <a:xfrm flipH="1">
                <a:off x="7669214" y="3825876"/>
                <a:ext cx="560387" cy="74771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215" name="Freeform 7"/>
              <p:cNvSpPr>
                <a:spLocks/>
              </p:cNvSpPr>
              <p:nvPr/>
            </p:nvSpPr>
            <p:spPr bwMode="auto">
              <a:xfrm>
                <a:off x="7480301" y="5380039"/>
                <a:ext cx="320675" cy="242887"/>
              </a:xfrm>
              <a:custGeom>
                <a:avLst/>
                <a:gdLst>
                  <a:gd name="T0" fmla="*/ 2147483646 w 202"/>
                  <a:gd name="T1" fmla="*/ 2147483646 h 153"/>
                  <a:gd name="T2" fmla="*/ 2147483646 w 202"/>
                  <a:gd name="T3" fmla="*/ 2147483646 h 153"/>
                  <a:gd name="T4" fmla="*/ 2147483646 w 202"/>
                  <a:gd name="T5" fmla="*/ 2147483646 h 153"/>
                  <a:gd name="T6" fmla="*/ 2147483646 w 202"/>
                  <a:gd name="T7" fmla="*/ 2147483646 h 153"/>
                  <a:gd name="T8" fmla="*/ 2147483646 w 202"/>
                  <a:gd name="T9" fmla="*/ 2147483646 h 153"/>
                  <a:gd name="T10" fmla="*/ 2147483646 w 202"/>
                  <a:gd name="T11" fmla="*/ 2147483646 h 153"/>
                  <a:gd name="T12" fmla="*/ 2147483646 w 202"/>
                  <a:gd name="T13" fmla="*/ 0 h 153"/>
                  <a:gd name="T14" fmla="*/ 2147483646 w 202"/>
                  <a:gd name="T15" fmla="*/ 2147483646 h 153"/>
                  <a:gd name="T16" fmla="*/ 2147483646 w 202"/>
                  <a:gd name="T17" fmla="*/ 2147483646 h 153"/>
                  <a:gd name="T18" fmla="*/ 2147483646 w 202"/>
                  <a:gd name="T19" fmla="*/ 2147483646 h 153"/>
                  <a:gd name="T20" fmla="*/ 2147483646 w 202"/>
                  <a:gd name="T21" fmla="*/ 2147483646 h 153"/>
                  <a:gd name="T22" fmla="*/ 0 w 202"/>
                  <a:gd name="T23" fmla="*/ 2147483646 h 153"/>
                  <a:gd name="T24" fmla="*/ 2147483646 w 202"/>
                  <a:gd name="T25" fmla="*/ 2147483646 h 153"/>
                  <a:gd name="T26" fmla="*/ 2147483646 w 202"/>
                  <a:gd name="T27" fmla="*/ 2147483646 h 15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02"/>
                  <a:gd name="T43" fmla="*/ 0 h 153"/>
                  <a:gd name="T44" fmla="*/ 202 w 202"/>
                  <a:gd name="T45" fmla="*/ 153 h 153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02" h="153">
                    <a:moveTo>
                      <a:pt x="12" y="141"/>
                    </a:moveTo>
                    <a:cubicBezTo>
                      <a:pt x="39" y="153"/>
                      <a:pt x="79" y="146"/>
                      <a:pt x="105" y="145"/>
                    </a:cubicBezTo>
                    <a:cubicBezTo>
                      <a:pt x="127" y="143"/>
                      <a:pt x="135" y="143"/>
                      <a:pt x="162" y="144"/>
                    </a:cubicBezTo>
                    <a:cubicBezTo>
                      <a:pt x="172" y="148"/>
                      <a:pt x="181" y="148"/>
                      <a:pt x="192" y="147"/>
                    </a:cubicBezTo>
                    <a:cubicBezTo>
                      <a:pt x="200" y="136"/>
                      <a:pt x="198" y="142"/>
                      <a:pt x="201" y="132"/>
                    </a:cubicBezTo>
                    <a:cubicBezTo>
                      <a:pt x="200" y="102"/>
                      <a:pt x="202" y="55"/>
                      <a:pt x="187" y="24"/>
                    </a:cubicBezTo>
                    <a:cubicBezTo>
                      <a:pt x="185" y="7"/>
                      <a:pt x="165" y="1"/>
                      <a:pt x="150" y="0"/>
                    </a:cubicBezTo>
                    <a:cubicBezTo>
                      <a:pt x="116" y="2"/>
                      <a:pt x="102" y="41"/>
                      <a:pt x="70" y="46"/>
                    </a:cubicBezTo>
                    <a:cubicBezTo>
                      <a:pt x="63" y="49"/>
                      <a:pt x="58" y="51"/>
                      <a:pt x="51" y="52"/>
                    </a:cubicBezTo>
                    <a:cubicBezTo>
                      <a:pt x="43" y="55"/>
                      <a:pt x="36" y="56"/>
                      <a:pt x="27" y="57"/>
                    </a:cubicBezTo>
                    <a:cubicBezTo>
                      <a:pt x="19" y="62"/>
                      <a:pt x="14" y="67"/>
                      <a:pt x="7" y="73"/>
                    </a:cubicBezTo>
                    <a:cubicBezTo>
                      <a:pt x="0" y="87"/>
                      <a:pt x="2" y="81"/>
                      <a:pt x="0" y="90"/>
                    </a:cubicBezTo>
                    <a:cubicBezTo>
                      <a:pt x="0" y="104"/>
                      <a:pt x="0" y="119"/>
                      <a:pt x="1" y="133"/>
                    </a:cubicBezTo>
                    <a:cubicBezTo>
                      <a:pt x="1" y="138"/>
                      <a:pt x="8" y="147"/>
                      <a:pt x="12" y="141"/>
                    </a:cubicBezTo>
                    <a:close/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16" name="Line 8"/>
              <p:cNvSpPr>
                <a:spLocks noChangeShapeType="1"/>
              </p:cNvSpPr>
              <p:nvPr/>
            </p:nvSpPr>
            <p:spPr bwMode="auto">
              <a:xfrm>
                <a:off x="7486650" y="3995738"/>
                <a:ext cx="0" cy="1600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217" name="Freeform 9"/>
              <p:cNvSpPr>
                <a:spLocks/>
              </p:cNvSpPr>
              <p:nvPr/>
            </p:nvSpPr>
            <p:spPr bwMode="auto">
              <a:xfrm>
                <a:off x="5884863" y="3951288"/>
                <a:ext cx="1638300" cy="1573212"/>
              </a:xfrm>
              <a:custGeom>
                <a:avLst/>
                <a:gdLst>
                  <a:gd name="T0" fmla="*/ 0 w 1032"/>
                  <a:gd name="T1" fmla="*/ 2147483646 h 991"/>
                  <a:gd name="T2" fmla="*/ 2147483646 w 1032"/>
                  <a:gd name="T3" fmla="*/ 2147483646 h 991"/>
                  <a:gd name="T4" fmla="*/ 2147483646 w 1032"/>
                  <a:gd name="T5" fmla="*/ 2147483646 h 991"/>
                  <a:gd name="T6" fmla="*/ 2147483646 w 1032"/>
                  <a:gd name="T7" fmla="*/ 2147483646 h 991"/>
                  <a:gd name="T8" fmla="*/ 2147483646 w 1032"/>
                  <a:gd name="T9" fmla="*/ 2147483646 h 991"/>
                  <a:gd name="T10" fmla="*/ 2147483646 w 1032"/>
                  <a:gd name="T11" fmla="*/ 2147483646 h 991"/>
                  <a:gd name="T12" fmla="*/ 2147483646 w 1032"/>
                  <a:gd name="T13" fmla="*/ 2147483646 h 991"/>
                  <a:gd name="T14" fmla="*/ 2147483646 w 1032"/>
                  <a:gd name="T15" fmla="*/ 2147483646 h 991"/>
                  <a:gd name="T16" fmla="*/ 2147483646 w 1032"/>
                  <a:gd name="T17" fmla="*/ 2147483646 h 991"/>
                  <a:gd name="T18" fmla="*/ 2147483646 w 1032"/>
                  <a:gd name="T19" fmla="*/ 2147483646 h 991"/>
                  <a:gd name="T20" fmla="*/ 2147483646 w 1032"/>
                  <a:gd name="T21" fmla="*/ 2147483646 h 991"/>
                  <a:gd name="T22" fmla="*/ 2147483646 w 1032"/>
                  <a:gd name="T23" fmla="*/ 2147483646 h 991"/>
                  <a:gd name="T24" fmla="*/ 2147483646 w 1032"/>
                  <a:gd name="T25" fmla="*/ 2147483646 h 991"/>
                  <a:gd name="T26" fmla="*/ 2147483646 w 1032"/>
                  <a:gd name="T27" fmla="*/ 2147483646 h 991"/>
                  <a:gd name="T28" fmla="*/ 2147483646 w 1032"/>
                  <a:gd name="T29" fmla="*/ 2147483646 h 991"/>
                  <a:gd name="T30" fmla="*/ 2147483646 w 1032"/>
                  <a:gd name="T31" fmla="*/ 0 h 99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032"/>
                  <a:gd name="T49" fmla="*/ 0 h 991"/>
                  <a:gd name="T50" fmla="*/ 1032 w 1032"/>
                  <a:gd name="T51" fmla="*/ 991 h 99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032" h="991">
                    <a:moveTo>
                      <a:pt x="0" y="990"/>
                    </a:moveTo>
                    <a:lnTo>
                      <a:pt x="108" y="980"/>
                    </a:lnTo>
                    <a:lnTo>
                      <a:pt x="163" y="967"/>
                    </a:lnTo>
                    <a:lnTo>
                      <a:pt x="218" y="952"/>
                    </a:lnTo>
                    <a:lnTo>
                      <a:pt x="271" y="929"/>
                    </a:lnTo>
                    <a:lnTo>
                      <a:pt x="326" y="897"/>
                    </a:lnTo>
                    <a:lnTo>
                      <a:pt x="381" y="857"/>
                    </a:lnTo>
                    <a:lnTo>
                      <a:pt x="488" y="743"/>
                    </a:lnTo>
                    <a:lnTo>
                      <a:pt x="596" y="581"/>
                    </a:lnTo>
                    <a:lnTo>
                      <a:pt x="706" y="386"/>
                    </a:lnTo>
                    <a:lnTo>
                      <a:pt x="759" y="287"/>
                    </a:lnTo>
                    <a:lnTo>
                      <a:pt x="814" y="196"/>
                    </a:lnTo>
                    <a:lnTo>
                      <a:pt x="868" y="116"/>
                    </a:lnTo>
                    <a:lnTo>
                      <a:pt x="921" y="53"/>
                    </a:lnTo>
                    <a:lnTo>
                      <a:pt x="976" y="13"/>
                    </a:lnTo>
                    <a:lnTo>
                      <a:pt x="1031" y="0"/>
                    </a:lnTo>
                  </a:path>
                </a:pathLst>
              </a:custGeom>
              <a:noFill/>
              <a:ln w="50800" cap="rnd" cmpd="sng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18" name="Freeform 10"/>
              <p:cNvSpPr>
                <a:spLocks/>
              </p:cNvSpPr>
              <p:nvPr/>
            </p:nvSpPr>
            <p:spPr bwMode="auto">
              <a:xfrm>
                <a:off x="5867400" y="5607050"/>
                <a:ext cx="3289300" cy="7938"/>
              </a:xfrm>
              <a:custGeom>
                <a:avLst/>
                <a:gdLst>
                  <a:gd name="T0" fmla="*/ 0 w 2072"/>
                  <a:gd name="T1" fmla="*/ 2147483646 h 5"/>
                  <a:gd name="T2" fmla="*/ 2147483646 w 2072"/>
                  <a:gd name="T3" fmla="*/ 0 h 5"/>
                  <a:gd name="T4" fmla="*/ 2147483646 w 2072"/>
                  <a:gd name="T5" fmla="*/ 0 h 5"/>
                  <a:gd name="T6" fmla="*/ 0 60000 65536"/>
                  <a:gd name="T7" fmla="*/ 0 60000 65536"/>
                  <a:gd name="T8" fmla="*/ 0 60000 65536"/>
                  <a:gd name="T9" fmla="*/ 0 w 2072"/>
                  <a:gd name="T10" fmla="*/ 0 h 5"/>
                  <a:gd name="T11" fmla="*/ 2072 w 2072"/>
                  <a:gd name="T12" fmla="*/ 5 h 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72" h="5">
                    <a:moveTo>
                      <a:pt x="0" y="5"/>
                    </a:moveTo>
                    <a:lnTo>
                      <a:pt x="12" y="0"/>
                    </a:lnTo>
                    <a:lnTo>
                      <a:pt x="2072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219" name="Rectangle 11"/>
              <p:cNvSpPr>
                <a:spLocks noChangeArrowheads="1"/>
              </p:cNvSpPr>
              <p:nvPr/>
            </p:nvSpPr>
            <p:spPr bwMode="auto">
              <a:xfrm>
                <a:off x="9163050" y="5595939"/>
                <a:ext cx="381000" cy="36353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/>
              <a:p>
                <a:r>
                  <a:rPr lang="en-US" altLang="en-US" b="1"/>
                  <a:t>Z</a:t>
                </a:r>
              </a:p>
            </p:txBody>
          </p:sp>
          <p:sp>
            <p:nvSpPr>
              <p:cNvPr id="94220" name="Rectangle 12"/>
              <p:cNvSpPr>
                <a:spLocks noChangeArrowheads="1"/>
              </p:cNvSpPr>
              <p:nvPr/>
            </p:nvSpPr>
            <p:spPr bwMode="auto">
              <a:xfrm>
                <a:off x="7534275" y="5899151"/>
                <a:ext cx="184150" cy="920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94225" name="Rectangle 17"/>
              <p:cNvSpPr>
                <a:spLocks noChangeArrowheads="1"/>
              </p:cNvSpPr>
              <p:nvPr/>
            </p:nvSpPr>
            <p:spPr bwMode="auto">
              <a:xfrm>
                <a:off x="8297863" y="3658912"/>
                <a:ext cx="811631" cy="319091"/>
              </a:xfrm>
              <a:prstGeom prst="rect">
                <a:avLst/>
              </a:prstGeom>
              <a:solidFill>
                <a:srgbClr val="FDE0BD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square" lIns="90487" tIns="44450" rIns="90487" bIns="4445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b="1" dirty="0">
                    <a:solidFill>
                      <a:srgbClr val="FF0000"/>
                    </a:solidFill>
                  </a:rPr>
                  <a:t>0,0478</a:t>
                </a:r>
              </a:p>
            </p:txBody>
          </p:sp>
          <p:sp>
            <p:nvSpPr>
              <p:cNvPr id="94226" name="Rectangle 18"/>
              <p:cNvSpPr>
                <a:spLocks noChangeArrowheads="1"/>
              </p:cNvSpPr>
              <p:nvPr/>
            </p:nvSpPr>
            <p:spPr bwMode="auto">
              <a:xfrm>
                <a:off x="7258050" y="5824539"/>
                <a:ext cx="593110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en-US" b="1" dirty="0"/>
                  <a:t>0,00</a:t>
                </a:r>
              </a:p>
            </p:txBody>
          </p:sp>
          <p:sp>
            <p:nvSpPr>
              <p:cNvPr id="94227" name="Line 19"/>
              <p:cNvSpPr>
                <a:spLocks noChangeShapeType="1"/>
              </p:cNvSpPr>
              <p:nvPr/>
            </p:nvSpPr>
            <p:spPr bwMode="auto">
              <a:xfrm flipV="1">
                <a:off x="7486650" y="5595938"/>
                <a:ext cx="0" cy="2286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228" name="Line 20"/>
              <p:cNvSpPr>
                <a:spLocks noChangeShapeType="1"/>
              </p:cNvSpPr>
              <p:nvPr/>
            </p:nvSpPr>
            <p:spPr bwMode="auto">
              <a:xfrm flipV="1">
                <a:off x="7867649" y="5595937"/>
                <a:ext cx="1" cy="395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234" name="Rectangle 26"/>
              <p:cNvSpPr>
                <a:spLocks noChangeArrowheads="1"/>
              </p:cNvSpPr>
              <p:nvPr/>
            </p:nvSpPr>
            <p:spPr bwMode="auto">
              <a:xfrm>
                <a:off x="5972082" y="3844278"/>
                <a:ext cx="889860" cy="321323"/>
              </a:xfrm>
              <a:prstGeom prst="rect">
                <a:avLst/>
              </a:prstGeom>
              <a:solidFill>
                <a:srgbClr val="FDE0BD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square" lIns="90487" tIns="44450" rIns="90487" bIns="4445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dirty="0">
                    <a:solidFill>
                      <a:schemeClr val="folHlink"/>
                    </a:solidFill>
                  </a:rPr>
                  <a:t>0,5000</a:t>
                </a:r>
              </a:p>
            </p:txBody>
          </p:sp>
          <p:sp>
            <p:nvSpPr>
              <p:cNvPr id="94235" name="Line 27"/>
              <p:cNvSpPr>
                <a:spLocks noChangeShapeType="1"/>
              </p:cNvSpPr>
              <p:nvPr/>
            </p:nvSpPr>
            <p:spPr bwMode="auto">
              <a:xfrm>
                <a:off x="6705600" y="4206876"/>
                <a:ext cx="457200" cy="51911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4266" name="Rectangle 58"/>
          <p:cNvSpPr>
            <a:spLocks noChangeArrowheads="1"/>
          </p:cNvSpPr>
          <p:nvPr/>
        </p:nvSpPr>
        <p:spPr bwMode="auto">
          <a:xfrm>
            <a:off x="487111" y="838200"/>
            <a:ext cx="5755340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altLang="en-US" b="1" dirty="0"/>
              <a:t>Πίνακας Τυποποιημένης</a:t>
            </a:r>
            <a:r>
              <a:rPr lang="en-US" altLang="en-US" b="1" dirty="0"/>
              <a:t> </a:t>
            </a:r>
            <a:r>
              <a:rPr lang="el-GR" altLang="en-US" b="1" dirty="0"/>
              <a:t>Κανονικής</a:t>
            </a:r>
            <a:r>
              <a:rPr lang="en-US" altLang="en-US" b="1" dirty="0"/>
              <a:t> </a:t>
            </a:r>
            <a:r>
              <a:rPr lang="el-GR" altLang="en-US" b="1" dirty="0"/>
              <a:t>Πιθανότητας </a:t>
            </a:r>
            <a:r>
              <a:rPr lang="en-US" altLang="en-US" b="1" dirty="0"/>
              <a:t>(</a:t>
            </a:r>
            <a:r>
              <a:rPr lang="el-GR" altLang="en-US" b="1" dirty="0"/>
              <a:t>Μέρος</a:t>
            </a:r>
            <a:r>
              <a:rPr lang="en-US" altLang="en-US" b="1" dirty="0"/>
              <a:t>)</a:t>
            </a:r>
          </a:p>
        </p:txBody>
      </p:sp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5DFA255B-C4D0-4F6B-8723-27D62E5987EC}"/>
              </a:ext>
            </a:extLst>
          </p:cNvPr>
          <p:cNvGrpSpPr/>
          <p:nvPr/>
        </p:nvGrpSpPr>
        <p:grpSpPr>
          <a:xfrm>
            <a:off x="691357" y="2133600"/>
            <a:ext cx="4856953" cy="4438706"/>
            <a:chOff x="1828800" y="2736850"/>
            <a:chExt cx="3841750" cy="3295650"/>
          </a:xfrm>
        </p:grpSpPr>
        <p:sp>
          <p:nvSpPr>
            <p:cNvPr id="94222" name="Rectangle 14"/>
            <p:cNvSpPr>
              <a:spLocks noChangeArrowheads="1"/>
            </p:cNvSpPr>
            <p:nvPr/>
          </p:nvSpPr>
          <p:spPr bwMode="auto">
            <a:xfrm>
              <a:off x="1912938" y="4710114"/>
              <a:ext cx="590550" cy="1587"/>
            </a:xfrm>
            <a:prstGeom prst="rect">
              <a:avLst/>
            </a:prstGeom>
            <a:solidFill>
              <a:srgbClr val="A64C4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23" name="Rectangle 15"/>
            <p:cNvSpPr>
              <a:spLocks noChangeArrowheads="1"/>
            </p:cNvSpPr>
            <p:nvPr/>
          </p:nvSpPr>
          <p:spPr bwMode="auto">
            <a:xfrm>
              <a:off x="4400550" y="4719638"/>
              <a:ext cx="6350" cy="6350"/>
            </a:xfrm>
            <a:prstGeom prst="rect">
              <a:avLst/>
            </a:prstGeom>
            <a:solidFill>
              <a:srgbClr val="D989B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36" name="Rectangle 28"/>
            <p:cNvSpPr>
              <a:spLocks noChangeArrowheads="1"/>
            </p:cNvSpPr>
            <p:nvPr/>
          </p:nvSpPr>
          <p:spPr bwMode="auto">
            <a:xfrm>
              <a:off x="4411663" y="4719638"/>
              <a:ext cx="6350" cy="6350"/>
            </a:xfrm>
            <a:prstGeom prst="rect">
              <a:avLst/>
            </a:prstGeom>
            <a:solidFill>
              <a:srgbClr val="D989B8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37" name="Rectangle 29"/>
            <p:cNvSpPr>
              <a:spLocks noChangeArrowheads="1"/>
            </p:cNvSpPr>
            <p:nvPr/>
          </p:nvSpPr>
          <p:spPr bwMode="auto">
            <a:xfrm>
              <a:off x="1912938" y="2736850"/>
              <a:ext cx="601662" cy="692150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38" name="Rectangle 30"/>
            <p:cNvSpPr>
              <a:spLocks noChangeArrowheads="1"/>
            </p:cNvSpPr>
            <p:nvPr/>
          </p:nvSpPr>
          <p:spPr bwMode="auto">
            <a:xfrm>
              <a:off x="1998663" y="2809876"/>
              <a:ext cx="333424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/>
                <a:t>Z</a:t>
              </a:r>
            </a:p>
          </p:txBody>
        </p:sp>
        <p:sp>
          <p:nvSpPr>
            <p:cNvPr id="94239" name="Rectangle 31"/>
            <p:cNvSpPr>
              <a:spLocks noChangeArrowheads="1"/>
            </p:cNvSpPr>
            <p:nvPr/>
          </p:nvSpPr>
          <p:spPr bwMode="auto">
            <a:xfrm>
              <a:off x="2514600" y="2736850"/>
              <a:ext cx="914400" cy="692150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40" name="Rectangle 32"/>
            <p:cNvSpPr>
              <a:spLocks noChangeArrowheads="1"/>
            </p:cNvSpPr>
            <p:nvPr/>
          </p:nvSpPr>
          <p:spPr bwMode="auto">
            <a:xfrm>
              <a:off x="2632075" y="2809876"/>
              <a:ext cx="586698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,00</a:t>
              </a:r>
            </a:p>
          </p:txBody>
        </p:sp>
        <p:sp>
          <p:nvSpPr>
            <p:cNvPr id="94241" name="Rectangle 33"/>
            <p:cNvSpPr>
              <a:spLocks noChangeArrowheads="1"/>
            </p:cNvSpPr>
            <p:nvPr/>
          </p:nvSpPr>
          <p:spPr bwMode="auto">
            <a:xfrm>
              <a:off x="3429000" y="2736850"/>
              <a:ext cx="990600" cy="692150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42" name="Rectangle 34"/>
            <p:cNvSpPr>
              <a:spLocks noChangeArrowheads="1"/>
            </p:cNvSpPr>
            <p:nvPr/>
          </p:nvSpPr>
          <p:spPr bwMode="auto">
            <a:xfrm>
              <a:off x="3576638" y="2809876"/>
              <a:ext cx="586698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,01</a:t>
              </a:r>
            </a:p>
          </p:txBody>
        </p:sp>
        <p:sp>
          <p:nvSpPr>
            <p:cNvPr id="94243" name="Rectangle 35"/>
            <p:cNvSpPr>
              <a:spLocks noChangeArrowheads="1"/>
            </p:cNvSpPr>
            <p:nvPr/>
          </p:nvSpPr>
          <p:spPr bwMode="auto">
            <a:xfrm>
              <a:off x="4419601" y="2736850"/>
              <a:ext cx="942975" cy="692150"/>
            </a:xfrm>
            <a:prstGeom prst="rect">
              <a:avLst/>
            </a:prstGeom>
            <a:solidFill>
              <a:srgbClr val="969696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44" name="Rectangle 36"/>
            <p:cNvSpPr>
              <a:spLocks noChangeArrowheads="1"/>
            </p:cNvSpPr>
            <p:nvPr/>
          </p:nvSpPr>
          <p:spPr bwMode="auto">
            <a:xfrm>
              <a:off x="1912938" y="3406776"/>
              <a:ext cx="601662" cy="631825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45" name="Rectangle 37"/>
            <p:cNvSpPr>
              <a:spLocks noChangeArrowheads="1"/>
            </p:cNvSpPr>
            <p:nvPr/>
          </p:nvSpPr>
          <p:spPr bwMode="auto">
            <a:xfrm>
              <a:off x="1873250" y="3479801"/>
              <a:ext cx="586698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0,0</a:t>
              </a:r>
            </a:p>
          </p:txBody>
        </p:sp>
        <p:sp>
          <p:nvSpPr>
            <p:cNvPr id="94246" name="Rectangle 38"/>
            <p:cNvSpPr>
              <a:spLocks noChangeArrowheads="1"/>
            </p:cNvSpPr>
            <p:nvPr/>
          </p:nvSpPr>
          <p:spPr bwMode="auto">
            <a:xfrm>
              <a:off x="2482851" y="3473451"/>
              <a:ext cx="910505" cy="474489"/>
            </a:xfrm>
            <a:prstGeom prst="rect">
              <a:avLst/>
            </a:prstGeom>
            <a:solidFill>
              <a:srgbClr val="FDE0BD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>
                  <a:solidFill>
                    <a:schemeClr val="hlink"/>
                  </a:solidFill>
                </a:rPr>
                <a:t>,</a:t>
              </a:r>
              <a:r>
                <a:rPr lang="en-US" altLang="en-US" sz="2500" dirty="0">
                  <a:solidFill>
                    <a:schemeClr val="folHlink"/>
                  </a:solidFill>
                </a:rPr>
                <a:t>5000</a:t>
              </a:r>
            </a:p>
          </p:txBody>
        </p:sp>
        <p:sp>
          <p:nvSpPr>
            <p:cNvPr id="94247" name="Rectangle 39"/>
            <p:cNvSpPr>
              <a:spLocks noChangeArrowheads="1"/>
            </p:cNvSpPr>
            <p:nvPr/>
          </p:nvSpPr>
          <p:spPr bwMode="auto">
            <a:xfrm>
              <a:off x="3398839" y="3479801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,5040</a:t>
              </a:r>
            </a:p>
          </p:txBody>
        </p:sp>
        <p:sp>
          <p:nvSpPr>
            <p:cNvPr id="94248" name="Rectangle 40"/>
            <p:cNvSpPr>
              <a:spLocks noChangeArrowheads="1"/>
            </p:cNvSpPr>
            <p:nvPr/>
          </p:nvSpPr>
          <p:spPr bwMode="auto">
            <a:xfrm>
              <a:off x="4367214" y="3479801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,5080</a:t>
              </a:r>
            </a:p>
          </p:txBody>
        </p:sp>
        <p:sp>
          <p:nvSpPr>
            <p:cNvPr id="94249" name="Rectangle 41"/>
            <p:cNvSpPr>
              <a:spLocks noChangeArrowheads="1"/>
            </p:cNvSpPr>
            <p:nvPr/>
          </p:nvSpPr>
          <p:spPr bwMode="auto">
            <a:xfrm>
              <a:off x="1912938" y="4038600"/>
              <a:ext cx="601662" cy="685800"/>
            </a:xfrm>
            <a:prstGeom prst="rect">
              <a:avLst/>
            </a:prstGeom>
            <a:solidFill>
              <a:srgbClr val="969696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50" name="Rectangle 42"/>
            <p:cNvSpPr>
              <a:spLocks noChangeArrowheads="1"/>
            </p:cNvSpPr>
            <p:nvPr/>
          </p:nvSpPr>
          <p:spPr bwMode="auto">
            <a:xfrm>
              <a:off x="2454276" y="4140201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,5398</a:t>
              </a:r>
            </a:p>
          </p:txBody>
        </p:sp>
        <p:sp>
          <p:nvSpPr>
            <p:cNvPr id="94251" name="Rectangle 43"/>
            <p:cNvSpPr>
              <a:spLocks noChangeArrowheads="1"/>
            </p:cNvSpPr>
            <p:nvPr/>
          </p:nvSpPr>
          <p:spPr bwMode="auto">
            <a:xfrm>
              <a:off x="3397251" y="4159251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,5438</a:t>
              </a:r>
            </a:p>
          </p:txBody>
        </p:sp>
        <p:sp>
          <p:nvSpPr>
            <p:cNvPr id="94252" name="Rectangle 44"/>
            <p:cNvSpPr>
              <a:spLocks noChangeArrowheads="1"/>
            </p:cNvSpPr>
            <p:nvPr/>
          </p:nvSpPr>
          <p:spPr bwMode="auto">
            <a:xfrm>
              <a:off x="4418013" y="4067175"/>
              <a:ext cx="944562" cy="6429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53" name="Rectangle 45"/>
            <p:cNvSpPr>
              <a:spLocks noChangeArrowheads="1"/>
            </p:cNvSpPr>
            <p:nvPr/>
          </p:nvSpPr>
          <p:spPr bwMode="auto">
            <a:xfrm>
              <a:off x="1912938" y="4724400"/>
              <a:ext cx="601662" cy="685800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54" name="Rectangle 46"/>
            <p:cNvSpPr>
              <a:spLocks noChangeArrowheads="1"/>
            </p:cNvSpPr>
            <p:nvPr/>
          </p:nvSpPr>
          <p:spPr bwMode="auto">
            <a:xfrm>
              <a:off x="1873250" y="4810126"/>
              <a:ext cx="586698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0,2</a:t>
              </a:r>
            </a:p>
          </p:txBody>
        </p:sp>
        <p:sp>
          <p:nvSpPr>
            <p:cNvPr id="94255" name="Rectangle 47"/>
            <p:cNvSpPr>
              <a:spLocks noChangeArrowheads="1"/>
            </p:cNvSpPr>
            <p:nvPr/>
          </p:nvSpPr>
          <p:spPr bwMode="auto">
            <a:xfrm>
              <a:off x="2454276" y="4810126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,5793</a:t>
              </a:r>
            </a:p>
          </p:txBody>
        </p:sp>
        <p:sp>
          <p:nvSpPr>
            <p:cNvPr id="94256" name="Rectangle 48"/>
            <p:cNvSpPr>
              <a:spLocks noChangeArrowheads="1"/>
            </p:cNvSpPr>
            <p:nvPr/>
          </p:nvSpPr>
          <p:spPr bwMode="auto">
            <a:xfrm>
              <a:off x="3398839" y="4810126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,5832</a:t>
              </a:r>
            </a:p>
          </p:txBody>
        </p:sp>
        <p:sp>
          <p:nvSpPr>
            <p:cNvPr id="94257" name="Rectangle 49"/>
            <p:cNvSpPr>
              <a:spLocks noChangeArrowheads="1"/>
            </p:cNvSpPr>
            <p:nvPr/>
          </p:nvSpPr>
          <p:spPr bwMode="auto">
            <a:xfrm>
              <a:off x="4367214" y="4810126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,5871</a:t>
              </a:r>
            </a:p>
          </p:txBody>
        </p:sp>
        <p:sp>
          <p:nvSpPr>
            <p:cNvPr id="94258" name="Rectangle 50"/>
            <p:cNvSpPr>
              <a:spLocks noChangeArrowheads="1"/>
            </p:cNvSpPr>
            <p:nvPr/>
          </p:nvSpPr>
          <p:spPr bwMode="auto">
            <a:xfrm>
              <a:off x="1912938" y="5397500"/>
              <a:ext cx="601662" cy="635000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4259" name="Rectangle 51"/>
            <p:cNvSpPr>
              <a:spLocks noChangeArrowheads="1"/>
            </p:cNvSpPr>
            <p:nvPr/>
          </p:nvSpPr>
          <p:spPr bwMode="auto">
            <a:xfrm>
              <a:off x="1873250" y="5470526"/>
              <a:ext cx="586698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0,3</a:t>
              </a:r>
            </a:p>
          </p:txBody>
        </p:sp>
        <p:sp>
          <p:nvSpPr>
            <p:cNvPr id="94260" name="Rectangle 52"/>
            <p:cNvSpPr>
              <a:spLocks noChangeArrowheads="1"/>
            </p:cNvSpPr>
            <p:nvPr/>
          </p:nvSpPr>
          <p:spPr bwMode="auto">
            <a:xfrm>
              <a:off x="2454276" y="5470526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,6179</a:t>
              </a:r>
            </a:p>
          </p:txBody>
        </p:sp>
        <p:sp>
          <p:nvSpPr>
            <p:cNvPr id="94261" name="Rectangle 53"/>
            <p:cNvSpPr>
              <a:spLocks noChangeArrowheads="1"/>
            </p:cNvSpPr>
            <p:nvPr/>
          </p:nvSpPr>
          <p:spPr bwMode="auto">
            <a:xfrm>
              <a:off x="3398839" y="5470526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,6217</a:t>
              </a:r>
            </a:p>
          </p:txBody>
        </p:sp>
        <p:sp>
          <p:nvSpPr>
            <p:cNvPr id="94262" name="Rectangle 54"/>
            <p:cNvSpPr>
              <a:spLocks noChangeArrowheads="1"/>
            </p:cNvSpPr>
            <p:nvPr/>
          </p:nvSpPr>
          <p:spPr bwMode="auto">
            <a:xfrm>
              <a:off x="4367214" y="5470526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,6255</a:t>
              </a:r>
            </a:p>
          </p:txBody>
        </p:sp>
        <p:sp>
          <p:nvSpPr>
            <p:cNvPr id="94263" name="Rectangle 55"/>
            <p:cNvSpPr>
              <a:spLocks noChangeArrowheads="1"/>
            </p:cNvSpPr>
            <p:nvPr/>
          </p:nvSpPr>
          <p:spPr bwMode="auto">
            <a:xfrm>
              <a:off x="4540250" y="2741614"/>
              <a:ext cx="1130300" cy="611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2075" tIns="92075" rIns="92075" bIns="92075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FF00"/>
                  </a:solidFill>
                </a:rPr>
                <a:t>,02</a:t>
              </a:r>
            </a:p>
          </p:txBody>
        </p:sp>
        <p:sp>
          <p:nvSpPr>
            <p:cNvPr id="94264" name="Rectangle 56"/>
            <p:cNvSpPr>
              <a:spLocks noChangeArrowheads="1"/>
            </p:cNvSpPr>
            <p:nvPr/>
          </p:nvSpPr>
          <p:spPr bwMode="auto">
            <a:xfrm>
              <a:off x="1828800" y="4191001"/>
              <a:ext cx="1066800" cy="4730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2075" tIns="0" rIns="92075" bIns="0" anchor="ctr"/>
            <a:lstStyle/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FF00"/>
                  </a:solidFill>
                </a:rPr>
                <a:t>0,1</a:t>
              </a:r>
            </a:p>
          </p:txBody>
        </p:sp>
        <p:sp>
          <p:nvSpPr>
            <p:cNvPr id="94265" name="Rectangle 57"/>
            <p:cNvSpPr>
              <a:spLocks noChangeArrowheads="1"/>
            </p:cNvSpPr>
            <p:nvPr/>
          </p:nvSpPr>
          <p:spPr bwMode="auto">
            <a:xfrm>
              <a:off x="4419600" y="4159251"/>
              <a:ext cx="1022350" cy="505267"/>
            </a:xfrm>
            <a:prstGeom prst="rect">
              <a:avLst/>
            </a:prstGeom>
            <a:solidFill>
              <a:srgbClr val="FDE0BD"/>
            </a:solidFill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700" b="1" dirty="0">
                  <a:solidFill>
                    <a:schemeClr val="folHlink"/>
                  </a:solidFill>
                </a:rPr>
                <a:t>,</a:t>
              </a:r>
              <a:r>
                <a:rPr lang="en-US" altLang="en-US" dirty="0">
                  <a:solidFill>
                    <a:schemeClr val="folHlink"/>
                  </a:solidFill>
                </a:rPr>
                <a:t>5478</a:t>
              </a:r>
            </a:p>
          </p:txBody>
        </p:sp>
        <p:sp>
          <p:nvSpPr>
            <p:cNvPr id="94267" name="Line 59"/>
            <p:cNvSpPr>
              <a:spLocks noChangeShapeType="1"/>
            </p:cNvSpPr>
            <p:nvPr/>
          </p:nvSpPr>
          <p:spPr bwMode="auto">
            <a:xfrm>
              <a:off x="2514600" y="2743200"/>
              <a:ext cx="0" cy="327660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68" name="Line 60"/>
            <p:cNvSpPr>
              <a:spLocks noChangeShapeType="1"/>
            </p:cNvSpPr>
            <p:nvPr/>
          </p:nvSpPr>
          <p:spPr bwMode="auto">
            <a:xfrm>
              <a:off x="3429000" y="2743200"/>
              <a:ext cx="0" cy="327660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69" name="Line 61"/>
            <p:cNvSpPr>
              <a:spLocks noChangeShapeType="1"/>
            </p:cNvSpPr>
            <p:nvPr/>
          </p:nvSpPr>
          <p:spPr bwMode="auto">
            <a:xfrm>
              <a:off x="4419600" y="2743200"/>
              <a:ext cx="0" cy="327660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70" name="Line 62"/>
            <p:cNvSpPr>
              <a:spLocks noChangeShapeType="1"/>
            </p:cNvSpPr>
            <p:nvPr/>
          </p:nvSpPr>
          <p:spPr bwMode="auto">
            <a:xfrm>
              <a:off x="1905000" y="3429000"/>
              <a:ext cx="3429000" cy="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71" name="Line 63"/>
            <p:cNvSpPr>
              <a:spLocks noChangeShapeType="1"/>
            </p:cNvSpPr>
            <p:nvPr/>
          </p:nvSpPr>
          <p:spPr bwMode="auto">
            <a:xfrm>
              <a:off x="1905000" y="4038600"/>
              <a:ext cx="3429000" cy="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72" name="Line 64"/>
            <p:cNvSpPr>
              <a:spLocks noChangeShapeType="1"/>
            </p:cNvSpPr>
            <p:nvPr/>
          </p:nvSpPr>
          <p:spPr bwMode="auto">
            <a:xfrm>
              <a:off x="1905000" y="4724400"/>
              <a:ext cx="3429000" cy="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73" name="Line 65"/>
            <p:cNvSpPr>
              <a:spLocks noChangeShapeType="1"/>
            </p:cNvSpPr>
            <p:nvPr/>
          </p:nvSpPr>
          <p:spPr bwMode="auto">
            <a:xfrm>
              <a:off x="1905000" y="5410200"/>
              <a:ext cx="3429000" cy="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421340" y="841657"/>
            <a:ext cx="11116235" cy="1066514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l-GR" altLang="en-US" sz="2400" dirty="0"/>
              <a:t>Υποθέστε οτι η</a:t>
            </a:r>
            <a:r>
              <a:rPr lang="en-US" altLang="en-US" sz="2400" dirty="0"/>
              <a:t>  X  </a:t>
            </a:r>
            <a:r>
              <a:rPr lang="el-GR" altLang="en-US" sz="2400" dirty="0"/>
              <a:t>είναι κανονική</a:t>
            </a:r>
            <a:r>
              <a:rPr lang="en-US" altLang="en-US" sz="2400" dirty="0"/>
              <a:t> </a:t>
            </a:r>
            <a:r>
              <a:rPr lang="el-GR" altLang="en-US" sz="2400" dirty="0"/>
              <a:t>με μέσο όρο </a:t>
            </a:r>
            <a:r>
              <a:rPr lang="en-US" altLang="en-US" sz="2400" dirty="0"/>
              <a:t>18,0</a:t>
            </a:r>
            <a:r>
              <a:rPr lang="el-GR" altLang="en-US" sz="2400" dirty="0"/>
              <a:t> και τυπική απόκλιση</a:t>
            </a:r>
            <a:r>
              <a:rPr lang="en-US" altLang="en-US" sz="2400" dirty="0"/>
              <a:t> 5,0,  </a:t>
            </a:r>
          </a:p>
          <a:p>
            <a:pPr algn="just" eaLnBrk="1" hangingPunct="1"/>
            <a:r>
              <a:rPr lang="el-GR" altLang="en-US" sz="2400" dirty="0"/>
              <a:t>Να βρεθεί η </a:t>
            </a:r>
            <a:r>
              <a:rPr lang="en-US" altLang="en-US" sz="2400" dirty="0"/>
              <a:t>P(17,4 &lt; X &lt; 18)</a:t>
            </a:r>
          </a:p>
        </p:txBody>
      </p:sp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3D6B37F1-0814-4E05-95E4-0F6CBCEC9D32}"/>
              </a:ext>
            </a:extLst>
          </p:cNvPr>
          <p:cNvGrpSpPr/>
          <p:nvPr/>
        </p:nvGrpSpPr>
        <p:grpSpPr>
          <a:xfrm>
            <a:off x="2734235" y="2641367"/>
            <a:ext cx="7109012" cy="4216633"/>
            <a:chOff x="4933950" y="3821114"/>
            <a:chExt cx="3676650" cy="2565454"/>
          </a:xfrm>
        </p:grpSpPr>
        <p:sp>
          <p:nvSpPr>
            <p:cNvPr id="96258" name="Freeform 2"/>
            <p:cNvSpPr>
              <a:spLocks/>
            </p:cNvSpPr>
            <p:nvPr/>
          </p:nvSpPr>
          <p:spPr bwMode="auto">
            <a:xfrm>
              <a:off x="6235700" y="3962400"/>
              <a:ext cx="317500" cy="1600200"/>
            </a:xfrm>
            <a:custGeom>
              <a:avLst/>
              <a:gdLst>
                <a:gd name="T0" fmla="*/ 2147483646 w 200"/>
                <a:gd name="T1" fmla="*/ 2147483646 h 1008"/>
                <a:gd name="T2" fmla="*/ 0 w 200"/>
                <a:gd name="T3" fmla="*/ 2147483646 h 1008"/>
                <a:gd name="T4" fmla="*/ 2147483646 w 200"/>
                <a:gd name="T5" fmla="*/ 2147483646 h 1008"/>
                <a:gd name="T6" fmla="*/ 2147483646 w 200"/>
                <a:gd name="T7" fmla="*/ 2147483646 h 1008"/>
                <a:gd name="T8" fmla="*/ 2147483646 w 200"/>
                <a:gd name="T9" fmla="*/ 2147483646 h 1008"/>
                <a:gd name="T10" fmla="*/ 2147483646 w 200"/>
                <a:gd name="T11" fmla="*/ 2147483646 h 1008"/>
                <a:gd name="T12" fmla="*/ 2147483646 w 200"/>
                <a:gd name="T13" fmla="*/ 0 h 1008"/>
                <a:gd name="T14" fmla="*/ 2147483646 w 200"/>
                <a:gd name="T15" fmla="*/ 0 h 1008"/>
                <a:gd name="T16" fmla="*/ 2147483646 w 200"/>
                <a:gd name="T17" fmla="*/ 2147483646 h 1008"/>
                <a:gd name="T18" fmla="*/ 2147483646 w 200"/>
                <a:gd name="T19" fmla="*/ 2147483646 h 10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0"/>
                <a:gd name="T31" fmla="*/ 0 h 1008"/>
                <a:gd name="T32" fmla="*/ 200 w 200"/>
                <a:gd name="T33" fmla="*/ 1008 h 100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0" h="1008">
                  <a:moveTo>
                    <a:pt x="8" y="1008"/>
                  </a:moveTo>
                  <a:lnTo>
                    <a:pt x="0" y="166"/>
                  </a:lnTo>
                  <a:lnTo>
                    <a:pt x="26" y="126"/>
                  </a:lnTo>
                  <a:lnTo>
                    <a:pt x="64" y="76"/>
                  </a:lnTo>
                  <a:lnTo>
                    <a:pt x="96" y="42"/>
                  </a:lnTo>
                  <a:lnTo>
                    <a:pt x="126" y="22"/>
                  </a:lnTo>
                  <a:lnTo>
                    <a:pt x="152" y="0"/>
                  </a:lnTo>
                  <a:lnTo>
                    <a:pt x="200" y="0"/>
                  </a:lnTo>
                  <a:lnTo>
                    <a:pt x="200" y="1008"/>
                  </a:lnTo>
                  <a:lnTo>
                    <a:pt x="8" y="1008"/>
                  </a:lnTo>
                  <a:close/>
                </a:path>
              </a:pathLst>
            </a:custGeom>
            <a:solidFill>
              <a:schemeClr val="hlink"/>
            </a:solidFill>
            <a:ln w="19050" cap="flat" cmpd="sng">
              <a:noFill/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0" name="Line 5"/>
            <p:cNvSpPr>
              <a:spLocks noChangeShapeType="1"/>
            </p:cNvSpPr>
            <p:nvPr/>
          </p:nvSpPr>
          <p:spPr bwMode="auto">
            <a:xfrm>
              <a:off x="6553200" y="3962400"/>
              <a:ext cx="0" cy="1600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1" name="Freeform 6"/>
            <p:cNvSpPr>
              <a:spLocks/>
            </p:cNvSpPr>
            <p:nvPr/>
          </p:nvSpPr>
          <p:spPr bwMode="auto">
            <a:xfrm>
              <a:off x="6629400" y="3962401"/>
              <a:ext cx="1593850" cy="1528763"/>
            </a:xfrm>
            <a:custGeom>
              <a:avLst/>
              <a:gdLst>
                <a:gd name="T0" fmla="*/ 2147483646 w 1030"/>
                <a:gd name="T1" fmla="*/ 2147483646 h 991"/>
                <a:gd name="T2" fmla="*/ 2147483646 w 1030"/>
                <a:gd name="T3" fmla="*/ 2147483646 h 991"/>
                <a:gd name="T4" fmla="*/ 2147483646 w 1030"/>
                <a:gd name="T5" fmla="*/ 2147483646 h 991"/>
                <a:gd name="T6" fmla="*/ 2147483646 w 1030"/>
                <a:gd name="T7" fmla="*/ 2147483646 h 991"/>
                <a:gd name="T8" fmla="*/ 2147483646 w 1030"/>
                <a:gd name="T9" fmla="*/ 2147483646 h 991"/>
                <a:gd name="T10" fmla="*/ 2147483646 w 1030"/>
                <a:gd name="T11" fmla="*/ 2147483646 h 991"/>
                <a:gd name="T12" fmla="*/ 2147483646 w 1030"/>
                <a:gd name="T13" fmla="*/ 2147483646 h 991"/>
                <a:gd name="T14" fmla="*/ 2147483646 w 1030"/>
                <a:gd name="T15" fmla="*/ 2147483646 h 991"/>
                <a:gd name="T16" fmla="*/ 2147483646 w 1030"/>
                <a:gd name="T17" fmla="*/ 2147483646 h 991"/>
                <a:gd name="T18" fmla="*/ 2147483646 w 1030"/>
                <a:gd name="T19" fmla="*/ 2147483646 h 991"/>
                <a:gd name="T20" fmla="*/ 2147483646 w 1030"/>
                <a:gd name="T21" fmla="*/ 2147483646 h 991"/>
                <a:gd name="T22" fmla="*/ 2147483646 w 1030"/>
                <a:gd name="T23" fmla="*/ 2147483646 h 991"/>
                <a:gd name="T24" fmla="*/ 2147483646 w 1030"/>
                <a:gd name="T25" fmla="*/ 2147483646 h 991"/>
                <a:gd name="T26" fmla="*/ 2147483646 w 1030"/>
                <a:gd name="T27" fmla="*/ 2147483646 h 991"/>
                <a:gd name="T28" fmla="*/ 2147483646 w 1030"/>
                <a:gd name="T29" fmla="*/ 2147483646 h 991"/>
                <a:gd name="T30" fmla="*/ 0 w 1030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0"/>
                <a:gd name="T49" fmla="*/ 0 h 991"/>
                <a:gd name="T50" fmla="*/ 1030 w 1030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0" h="991">
                  <a:moveTo>
                    <a:pt x="1029" y="990"/>
                  </a:moveTo>
                  <a:lnTo>
                    <a:pt x="921" y="980"/>
                  </a:lnTo>
                  <a:lnTo>
                    <a:pt x="866" y="967"/>
                  </a:lnTo>
                  <a:lnTo>
                    <a:pt x="813" y="952"/>
                  </a:lnTo>
                  <a:lnTo>
                    <a:pt x="758" y="929"/>
                  </a:lnTo>
                  <a:lnTo>
                    <a:pt x="703" y="897"/>
                  </a:lnTo>
                  <a:lnTo>
                    <a:pt x="651" y="857"/>
                  </a:lnTo>
                  <a:lnTo>
                    <a:pt x="541" y="743"/>
                  </a:lnTo>
                  <a:lnTo>
                    <a:pt x="433" y="581"/>
                  </a:lnTo>
                  <a:lnTo>
                    <a:pt x="325" y="386"/>
                  </a:lnTo>
                  <a:lnTo>
                    <a:pt x="270" y="287"/>
                  </a:lnTo>
                  <a:lnTo>
                    <a:pt x="215" y="196"/>
                  </a:lnTo>
                  <a:lnTo>
                    <a:pt x="163" y="116"/>
                  </a:lnTo>
                  <a:lnTo>
                    <a:pt x="108" y="53"/>
                  </a:lnTo>
                  <a:lnTo>
                    <a:pt x="53" y="13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62" name="Freeform 7"/>
            <p:cNvSpPr>
              <a:spLocks/>
            </p:cNvSpPr>
            <p:nvPr/>
          </p:nvSpPr>
          <p:spPr bwMode="auto">
            <a:xfrm>
              <a:off x="4951413" y="3957639"/>
              <a:ext cx="1644650" cy="1531937"/>
            </a:xfrm>
            <a:custGeom>
              <a:avLst/>
              <a:gdLst>
                <a:gd name="T0" fmla="*/ 0 w 1036"/>
                <a:gd name="T1" fmla="*/ 2147483646 h 965"/>
                <a:gd name="T2" fmla="*/ 2147483646 w 1036"/>
                <a:gd name="T3" fmla="*/ 2147483646 h 965"/>
                <a:gd name="T4" fmla="*/ 2147483646 w 1036"/>
                <a:gd name="T5" fmla="*/ 2147483646 h 965"/>
                <a:gd name="T6" fmla="*/ 2147483646 w 1036"/>
                <a:gd name="T7" fmla="*/ 2147483646 h 965"/>
                <a:gd name="T8" fmla="*/ 2147483646 w 1036"/>
                <a:gd name="T9" fmla="*/ 2147483646 h 965"/>
                <a:gd name="T10" fmla="*/ 2147483646 w 1036"/>
                <a:gd name="T11" fmla="*/ 2147483646 h 965"/>
                <a:gd name="T12" fmla="*/ 2147483646 w 1036"/>
                <a:gd name="T13" fmla="*/ 2147483646 h 965"/>
                <a:gd name="T14" fmla="*/ 2147483646 w 1036"/>
                <a:gd name="T15" fmla="*/ 2147483646 h 965"/>
                <a:gd name="T16" fmla="*/ 2147483646 w 1036"/>
                <a:gd name="T17" fmla="*/ 2147483646 h 965"/>
                <a:gd name="T18" fmla="*/ 2147483646 w 1036"/>
                <a:gd name="T19" fmla="*/ 2147483646 h 965"/>
                <a:gd name="T20" fmla="*/ 2147483646 w 1036"/>
                <a:gd name="T21" fmla="*/ 2147483646 h 965"/>
                <a:gd name="T22" fmla="*/ 2147483646 w 1036"/>
                <a:gd name="T23" fmla="*/ 2147483646 h 965"/>
                <a:gd name="T24" fmla="*/ 2147483646 w 1036"/>
                <a:gd name="T25" fmla="*/ 2147483646 h 965"/>
                <a:gd name="T26" fmla="*/ 2147483646 w 1036"/>
                <a:gd name="T27" fmla="*/ 2147483646 h 965"/>
                <a:gd name="T28" fmla="*/ 2147483646 w 1036"/>
                <a:gd name="T29" fmla="*/ 2147483646 h 965"/>
                <a:gd name="T30" fmla="*/ 2147483646 w 1036"/>
                <a:gd name="T31" fmla="*/ 0 h 96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6"/>
                <a:gd name="T49" fmla="*/ 0 h 965"/>
                <a:gd name="T50" fmla="*/ 1036 w 1036"/>
                <a:gd name="T51" fmla="*/ 965 h 96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6" h="965">
                  <a:moveTo>
                    <a:pt x="0" y="965"/>
                  </a:moveTo>
                  <a:lnTo>
                    <a:pt x="108" y="955"/>
                  </a:lnTo>
                  <a:lnTo>
                    <a:pt x="163" y="942"/>
                  </a:lnTo>
                  <a:lnTo>
                    <a:pt x="218" y="927"/>
                  </a:lnTo>
                  <a:lnTo>
                    <a:pt x="271" y="904"/>
                  </a:lnTo>
                  <a:lnTo>
                    <a:pt x="326" y="872"/>
                  </a:lnTo>
                  <a:lnTo>
                    <a:pt x="381" y="832"/>
                  </a:lnTo>
                  <a:lnTo>
                    <a:pt x="488" y="718"/>
                  </a:lnTo>
                  <a:lnTo>
                    <a:pt x="596" y="556"/>
                  </a:lnTo>
                  <a:lnTo>
                    <a:pt x="706" y="361"/>
                  </a:lnTo>
                  <a:lnTo>
                    <a:pt x="759" y="262"/>
                  </a:lnTo>
                  <a:lnTo>
                    <a:pt x="814" y="171"/>
                  </a:lnTo>
                  <a:lnTo>
                    <a:pt x="868" y="91"/>
                  </a:lnTo>
                  <a:lnTo>
                    <a:pt x="919" y="33"/>
                  </a:lnTo>
                  <a:lnTo>
                    <a:pt x="973" y="9"/>
                  </a:lnTo>
                  <a:lnTo>
                    <a:pt x="1036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63" name="Freeform 8"/>
            <p:cNvSpPr>
              <a:spLocks/>
            </p:cNvSpPr>
            <p:nvPr/>
          </p:nvSpPr>
          <p:spPr bwMode="auto">
            <a:xfrm>
              <a:off x="4933950" y="5573714"/>
              <a:ext cx="3289300" cy="7937"/>
            </a:xfrm>
            <a:custGeom>
              <a:avLst/>
              <a:gdLst>
                <a:gd name="T0" fmla="*/ 0 w 2072"/>
                <a:gd name="T1" fmla="*/ 2147483646 h 5"/>
                <a:gd name="T2" fmla="*/ 2147483646 w 2072"/>
                <a:gd name="T3" fmla="*/ 0 h 5"/>
                <a:gd name="T4" fmla="*/ 2147483646 w 2072"/>
                <a:gd name="T5" fmla="*/ 0 h 5"/>
                <a:gd name="T6" fmla="*/ 0 60000 65536"/>
                <a:gd name="T7" fmla="*/ 0 60000 65536"/>
                <a:gd name="T8" fmla="*/ 0 60000 65536"/>
                <a:gd name="T9" fmla="*/ 0 w 2072"/>
                <a:gd name="T10" fmla="*/ 0 h 5"/>
                <a:gd name="T11" fmla="*/ 2072 w 2072"/>
                <a:gd name="T12" fmla="*/ 5 h 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2" h="5">
                  <a:moveTo>
                    <a:pt x="0" y="5"/>
                  </a:moveTo>
                  <a:lnTo>
                    <a:pt x="12" y="0"/>
                  </a:lnTo>
                  <a:lnTo>
                    <a:pt x="2072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264" name="Rectangle 9"/>
            <p:cNvSpPr>
              <a:spLocks noChangeArrowheads="1"/>
            </p:cNvSpPr>
            <p:nvPr/>
          </p:nvSpPr>
          <p:spPr bwMode="auto">
            <a:xfrm>
              <a:off x="8229600" y="5562600"/>
              <a:ext cx="381000" cy="3635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altLang="en-US" b="1"/>
                <a:t>X</a:t>
              </a:r>
            </a:p>
          </p:txBody>
        </p:sp>
        <p:sp>
          <p:nvSpPr>
            <p:cNvPr id="96265" name="Rectangle 10"/>
            <p:cNvSpPr>
              <a:spLocks noChangeArrowheads="1"/>
            </p:cNvSpPr>
            <p:nvPr/>
          </p:nvSpPr>
          <p:spPr bwMode="auto">
            <a:xfrm>
              <a:off x="8091488" y="3821114"/>
              <a:ext cx="184150" cy="920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6266" name="Rectangle 11"/>
            <p:cNvSpPr>
              <a:spLocks noChangeArrowheads="1"/>
            </p:cNvSpPr>
            <p:nvPr/>
          </p:nvSpPr>
          <p:spPr bwMode="auto">
            <a:xfrm>
              <a:off x="5943600" y="6019801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rgbClr val="339933"/>
                  </a:solidFill>
                </a:rPr>
                <a:t>17,4</a:t>
              </a:r>
            </a:p>
          </p:txBody>
        </p:sp>
        <p:sp>
          <p:nvSpPr>
            <p:cNvPr id="96267" name="Rectangle 12"/>
            <p:cNvSpPr>
              <a:spLocks noChangeArrowheads="1"/>
            </p:cNvSpPr>
            <p:nvPr/>
          </p:nvSpPr>
          <p:spPr bwMode="auto">
            <a:xfrm>
              <a:off x="6324600" y="5791201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18,0</a:t>
              </a:r>
            </a:p>
          </p:txBody>
        </p:sp>
        <p:sp>
          <p:nvSpPr>
            <p:cNvPr id="96268" name="Line 13"/>
            <p:cNvSpPr>
              <a:spLocks noChangeShapeType="1"/>
            </p:cNvSpPr>
            <p:nvPr/>
          </p:nvSpPr>
          <p:spPr bwMode="auto">
            <a:xfrm flipV="1">
              <a:off x="6553200" y="556260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9" name="Line 14"/>
            <p:cNvSpPr>
              <a:spLocks noChangeShapeType="1"/>
            </p:cNvSpPr>
            <p:nvPr/>
          </p:nvSpPr>
          <p:spPr bwMode="auto">
            <a:xfrm flipV="1">
              <a:off x="6248400" y="5562600"/>
              <a:ext cx="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6270" name="Rectangle 16"/>
          <p:cNvSpPr>
            <a:spLocks noGrp="1" noChangeArrowheads="1"/>
          </p:cNvSpPr>
          <p:nvPr>
            <p:ph type="title" idx="4294967295"/>
          </p:nvPr>
        </p:nvSpPr>
        <p:spPr>
          <a:xfrm>
            <a:off x="3257550" y="261681"/>
            <a:ext cx="5676900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Πιθανότητες στο Κάτω Άκρο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3086100" y="179647"/>
            <a:ext cx="5410200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Πιθανότητες στο Κάτω Άκρο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F318C8AF-C79D-4BCF-9A1B-34C90520F85D}"/>
              </a:ext>
            </a:extLst>
          </p:cNvPr>
          <p:cNvGrpSpPr/>
          <p:nvPr/>
        </p:nvGrpSpPr>
        <p:grpSpPr>
          <a:xfrm>
            <a:off x="758428" y="1621903"/>
            <a:ext cx="3905250" cy="1615827"/>
            <a:chOff x="1720252" y="1774304"/>
            <a:chExt cx="3962400" cy="1615827"/>
          </a:xfrm>
        </p:grpSpPr>
        <p:sp>
          <p:nvSpPr>
            <p:cNvPr id="97286" name="Rectangle 6"/>
            <p:cNvSpPr>
              <a:spLocks noChangeArrowheads="1"/>
            </p:cNvSpPr>
            <p:nvPr/>
          </p:nvSpPr>
          <p:spPr bwMode="auto">
            <a:xfrm>
              <a:off x="3676511" y="3053892"/>
              <a:ext cx="739750" cy="315375"/>
            </a:xfrm>
            <a:prstGeom prst="rect">
              <a:avLst/>
            </a:prstGeom>
            <a:solidFill>
              <a:srgbClr val="B8FAC8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97298" name="Text Box 18"/>
            <p:cNvSpPr txBox="1">
              <a:spLocks noChangeArrowheads="1"/>
            </p:cNvSpPr>
            <p:nvPr/>
          </p:nvSpPr>
          <p:spPr bwMode="auto">
            <a:xfrm>
              <a:off x="1720252" y="1774304"/>
              <a:ext cx="3962400" cy="1615827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dirty="0"/>
                <a:t>    P(17,4 &lt; X &lt; 18)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dirty="0"/>
                <a:t>= P(-0,12 &lt; Z &lt; 0)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dirty="0"/>
                <a:t>= P(Z &lt; 0) – P(Z ≤ -0,12)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dirty="0"/>
                <a:t>= 0,5000 - 0,4522 =  </a:t>
              </a:r>
              <a:r>
                <a:rPr lang="en-US" altLang="en-US" dirty="0">
                  <a:solidFill>
                    <a:schemeClr val="hlink"/>
                  </a:solidFill>
                </a:rPr>
                <a:t>0,0478</a:t>
              </a:r>
            </a:p>
          </p:txBody>
        </p:sp>
      </p:grpSp>
      <p:grpSp>
        <p:nvGrpSpPr>
          <p:cNvPr id="4" name="Ομάδα 3">
            <a:extLst>
              <a:ext uri="{FF2B5EF4-FFF2-40B4-BE49-F238E27FC236}">
                <a16:creationId xmlns:a16="http://schemas.microsoft.com/office/drawing/2014/main" id="{336CCF3C-FF53-4CBA-BDBF-460973DB5B47}"/>
              </a:ext>
            </a:extLst>
          </p:cNvPr>
          <p:cNvGrpSpPr/>
          <p:nvPr/>
        </p:nvGrpSpPr>
        <p:grpSpPr>
          <a:xfrm>
            <a:off x="5202491" y="1533590"/>
            <a:ext cx="5975695" cy="4146729"/>
            <a:chOff x="6610349" y="3124200"/>
            <a:chExt cx="3630328" cy="2917882"/>
          </a:xfrm>
        </p:grpSpPr>
        <p:sp>
          <p:nvSpPr>
            <p:cNvPr id="97282" name="Freeform 2"/>
            <p:cNvSpPr>
              <a:spLocks/>
            </p:cNvSpPr>
            <p:nvPr/>
          </p:nvSpPr>
          <p:spPr bwMode="auto">
            <a:xfrm>
              <a:off x="6613526" y="4038601"/>
              <a:ext cx="1347133" cy="1374775"/>
            </a:xfrm>
            <a:custGeom>
              <a:avLst/>
              <a:gdLst>
                <a:gd name="T0" fmla="*/ 2147483646 w 846"/>
                <a:gd name="T1" fmla="*/ 2147483646 h 866"/>
                <a:gd name="T2" fmla="*/ 2147483646 w 846"/>
                <a:gd name="T3" fmla="*/ 0 h 866"/>
                <a:gd name="T4" fmla="*/ 2147483646 w 846"/>
                <a:gd name="T5" fmla="*/ 2147483646 h 866"/>
                <a:gd name="T6" fmla="*/ 2147483646 w 846"/>
                <a:gd name="T7" fmla="*/ 2147483646 h 866"/>
                <a:gd name="T8" fmla="*/ 2147483646 w 846"/>
                <a:gd name="T9" fmla="*/ 2147483646 h 866"/>
                <a:gd name="T10" fmla="*/ 2147483646 w 846"/>
                <a:gd name="T11" fmla="*/ 2147483646 h 866"/>
                <a:gd name="T12" fmla="*/ 2147483646 w 846"/>
                <a:gd name="T13" fmla="*/ 2147483646 h 866"/>
                <a:gd name="T14" fmla="*/ 2147483646 w 846"/>
                <a:gd name="T15" fmla="*/ 2147483646 h 866"/>
                <a:gd name="T16" fmla="*/ 2147483646 w 846"/>
                <a:gd name="T17" fmla="*/ 2147483646 h 866"/>
                <a:gd name="T18" fmla="*/ 2147483646 w 846"/>
                <a:gd name="T19" fmla="*/ 2147483646 h 866"/>
                <a:gd name="T20" fmla="*/ 2147483646 w 846"/>
                <a:gd name="T21" fmla="*/ 2147483646 h 866"/>
                <a:gd name="T22" fmla="*/ 2147483646 w 846"/>
                <a:gd name="T23" fmla="*/ 2147483646 h 866"/>
                <a:gd name="T24" fmla="*/ 0 w 846"/>
                <a:gd name="T25" fmla="*/ 2147483646 h 866"/>
                <a:gd name="T26" fmla="*/ 0 w 846"/>
                <a:gd name="T27" fmla="*/ 2147483646 h 866"/>
                <a:gd name="T28" fmla="*/ 2147483646 w 846"/>
                <a:gd name="T29" fmla="*/ 2147483646 h 86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46"/>
                <a:gd name="T46" fmla="*/ 0 h 866"/>
                <a:gd name="T47" fmla="*/ 846 w 846"/>
                <a:gd name="T48" fmla="*/ 866 h 86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46" h="866">
                  <a:moveTo>
                    <a:pt x="846" y="866"/>
                  </a:moveTo>
                  <a:lnTo>
                    <a:pt x="842" y="0"/>
                  </a:lnTo>
                  <a:lnTo>
                    <a:pt x="794" y="56"/>
                  </a:lnTo>
                  <a:lnTo>
                    <a:pt x="724" y="192"/>
                  </a:lnTo>
                  <a:lnTo>
                    <a:pt x="684" y="270"/>
                  </a:lnTo>
                  <a:lnTo>
                    <a:pt x="648" y="326"/>
                  </a:lnTo>
                  <a:lnTo>
                    <a:pt x="596" y="426"/>
                  </a:lnTo>
                  <a:lnTo>
                    <a:pt x="536" y="516"/>
                  </a:lnTo>
                  <a:lnTo>
                    <a:pt x="462" y="626"/>
                  </a:lnTo>
                  <a:lnTo>
                    <a:pt x="392" y="682"/>
                  </a:lnTo>
                  <a:lnTo>
                    <a:pt x="304" y="752"/>
                  </a:lnTo>
                  <a:lnTo>
                    <a:pt x="158" y="798"/>
                  </a:lnTo>
                  <a:lnTo>
                    <a:pt x="0" y="818"/>
                  </a:lnTo>
                  <a:lnTo>
                    <a:pt x="0" y="866"/>
                  </a:lnTo>
                  <a:lnTo>
                    <a:pt x="846" y="866"/>
                  </a:lnTo>
                  <a:close/>
                </a:path>
              </a:pathLst>
            </a:custGeom>
            <a:solidFill>
              <a:srgbClr val="C7DAF7"/>
            </a:solidFill>
            <a:ln w="12700" cap="flat" cmpd="sng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83" name="Line 3"/>
            <p:cNvSpPr>
              <a:spLocks noChangeShapeType="1"/>
            </p:cNvSpPr>
            <p:nvPr/>
          </p:nvSpPr>
          <p:spPr bwMode="auto">
            <a:xfrm>
              <a:off x="7086600" y="4572000"/>
              <a:ext cx="458598" cy="533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284" name="Freeform 4"/>
            <p:cNvSpPr>
              <a:spLocks/>
            </p:cNvSpPr>
            <p:nvPr/>
          </p:nvSpPr>
          <p:spPr bwMode="auto">
            <a:xfrm>
              <a:off x="7924799" y="3810000"/>
              <a:ext cx="318471" cy="1606550"/>
            </a:xfrm>
            <a:custGeom>
              <a:avLst/>
              <a:gdLst>
                <a:gd name="T0" fmla="*/ 2147483646 w 200"/>
                <a:gd name="T1" fmla="*/ 2147483646 h 1012"/>
                <a:gd name="T2" fmla="*/ 0 w 200"/>
                <a:gd name="T3" fmla="*/ 2147483646 h 1012"/>
                <a:gd name="T4" fmla="*/ 2147483646 w 200"/>
                <a:gd name="T5" fmla="*/ 2147483646 h 1012"/>
                <a:gd name="T6" fmla="*/ 2147483646 w 200"/>
                <a:gd name="T7" fmla="*/ 2147483646 h 1012"/>
                <a:gd name="T8" fmla="*/ 2147483646 w 200"/>
                <a:gd name="T9" fmla="*/ 2147483646 h 1012"/>
                <a:gd name="T10" fmla="*/ 2147483646 w 200"/>
                <a:gd name="T11" fmla="*/ 2147483646 h 1012"/>
                <a:gd name="T12" fmla="*/ 2147483646 w 200"/>
                <a:gd name="T13" fmla="*/ 0 h 1012"/>
                <a:gd name="T14" fmla="*/ 2147483646 w 200"/>
                <a:gd name="T15" fmla="*/ 0 h 1012"/>
                <a:gd name="T16" fmla="*/ 2147483646 w 200"/>
                <a:gd name="T17" fmla="*/ 2147483646 h 1012"/>
                <a:gd name="T18" fmla="*/ 2147483646 w 200"/>
                <a:gd name="T19" fmla="*/ 2147483646 h 10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0"/>
                <a:gd name="T31" fmla="*/ 0 h 1012"/>
                <a:gd name="T32" fmla="*/ 200 w 200"/>
                <a:gd name="T33" fmla="*/ 1012 h 101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0" h="1012">
                  <a:moveTo>
                    <a:pt x="4" y="1012"/>
                  </a:moveTo>
                  <a:lnTo>
                    <a:pt x="0" y="166"/>
                  </a:lnTo>
                  <a:lnTo>
                    <a:pt x="26" y="126"/>
                  </a:lnTo>
                  <a:lnTo>
                    <a:pt x="64" y="76"/>
                  </a:lnTo>
                  <a:lnTo>
                    <a:pt x="96" y="42"/>
                  </a:lnTo>
                  <a:lnTo>
                    <a:pt x="126" y="22"/>
                  </a:lnTo>
                  <a:lnTo>
                    <a:pt x="152" y="0"/>
                  </a:lnTo>
                  <a:lnTo>
                    <a:pt x="200" y="0"/>
                  </a:lnTo>
                  <a:lnTo>
                    <a:pt x="200" y="1008"/>
                  </a:lnTo>
                  <a:lnTo>
                    <a:pt x="4" y="1012"/>
                  </a:lnTo>
                  <a:close/>
                </a:path>
              </a:pathLst>
            </a:custGeom>
            <a:solidFill>
              <a:schemeClr val="hlink"/>
            </a:solidFill>
            <a:ln w="19050" cap="flat" cmpd="sng">
              <a:noFill/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285" name="Line 5"/>
            <p:cNvSpPr>
              <a:spLocks noChangeShapeType="1"/>
            </p:cNvSpPr>
            <p:nvPr/>
          </p:nvSpPr>
          <p:spPr bwMode="auto">
            <a:xfrm>
              <a:off x="7848599" y="3505200"/>
              <a:ext cx="229299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289" name="Line 9"/>
            <p:cNvSpPr>
              <a:spLocks noChangeShapeType="1"/>
            </p:cNvSpPr>
            <p:nvPr/>
          </p:nvSpPr>
          <p:spPr bwMode="auto">
            <a:xfrm>
              <a:off x="8229600" y="3810000"/>
              <a:ext cx="0" cy="1600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290" name="Freeform 10"/>
            <p:cNvSpPr>
              <a:spLocks/>
            </p:cNvSpPr>
            <p:nvPr/>
          </p:nvSpPr>
          <p:spPr bwMode="auto">
            <a:xfrm>
              <a:off x="8305799" y="3810001"/>
              <a:ext cx="1598725" cy="1528763"/>
            </a:xfrm>
            <a:custGeom>
              <a:avLst/>
              <a:gdLst>
                <a:gd name="T0" fmla="*/ 2147483646 w 1030"/>
                <a:gd name="T1" fmla="*/ 2147483646 h 991"/>
                <a:gd name="T2" fmla="*/ 2147483646 w 1030"/>
                <a:gd name="T3" fmla="*/ 2147483646 h 991"/>
                <a:gd name="T4" fmla="*/ 2147483646 w 1030"/>
                <a:gd name="T5" fmla="*/ 2147483646 h 991"/>
                <a:gd name="T6" fmla="*/ 2147483646 w 1030"/>
                <a:gd name="T7" fmla="*/ 2147483646 h 991"/>
                <a:gd name="T8" fmla="*/ 2147483646 w 1030"/>
                <a:gd name="T9" fmla="*/ 2147483646 h 991"/>
                <a:gd name="T10" fmla="*/ 2147483646 w 1030"/>
                <a:gd name="T11" fmla="*/ 2147483646 h 991"/>
                <a:gd name="T12" fmla="*/ 2147483646 w 1030"/>
                <a:gd name="T13" fmla="*/ 2147483646 h 991"/>
                <a:gd name="T14" fmla="*/ 2147483646 w 1030"/>
                <a:gd name="T15" fmla="*/ 2147483646 h 991"/>
                <a:gd name="T16" fmla="*/ 2147483646 w 1030"/>
                <a:gd name="T17" fmla="*/ 2147483646 h 991"/>
                <a:gd name="T18" fmla="*/ 2147483646 w 1030"/>
                <a:gd name="T19" fmla="*/ 2147483646 h 991"/>
                <a:gd name="T20" fmla="*/ 2147483646 w 1030"/>
                <a:gd name="T21" fmla="*/ 2147483646 h 991"/>
                <a:gd name="T22" fmla="*/ 2147483646 w 1030"/>
                <a:gd name="T23" fmla="*/ 2147483646 h 991"/>
                <a:gd name="T24" fmla="*/ 2147483646 w 1030"/>
                <a:gd name="T25" fmla="*/ 2147483646 h 991"/>
                <a:gd name="T26" fmla="*/ 2147483646 w 1030"/>
                <a:gd name="T27" fmla="*/ 2147483646 h 991"/>
                <a:gd name="T28" fmla="*/ 2147483646 w 1030"/>
                <a:gd name="T29" fmla="*/ 2147483646 h 991"/>
                <a:gd name="T30" fmla="*/ 0 w 1030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0"/>
                <a:gd name="T49" fmla="*/ 0 h 991"/>
                <a:gd name="T50" fmla="*/ 1030 w 1030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0" h="991">
                  <a:moveTo>
                    <a:pt x="1029" y="990"/>
                  </a:moveTo>
                  <a:lnTo>
                    <a:pt x="921" y="980"/>
                  </a:lnTo>
                  <a:lnTo>
                    <a:pt x="866" y="967"/>
                  </a:lnTo>
                  <a:lnTo>
                    <a:pt x="813" y="952"/>
                  </a:lnTo>
                  <a:lnTo>
                    <a:pt x="758" y="929"/>
                  </a:lnTo>
                  <a:lnTo>
                    <a:pt x="703" y="897"/>
                  </a:lnTo>
                  <a:lnTo>
                    <a:pt x="651" y="857"/>
                  </a:lnTo>
                  <a:lnTo>
                    <a:pt x="541" y="743"/>
                  </a:lnTo>
                  <a:lnTo>
                    <a:pt x="433" y="581"/>
                  </a:lnTo>
                  <a:lnTo>
                    <a:pt x="325" y="386"/>
                  </a:lnTo>
                  <a:lnTo>
                    <a:pt x="270" y="287"/>
                  </a:lnTo>
                  <a:lnTo>
                    <a:pt x="215" y="196"/>
                  </a:lnTo>
                  <a:lnTo>
                    <a:pt x="163" y="116"/>
                  </a:lnTo>
                  <a:lnTo>
                    <a:pt x="108" y="53"/>
                  </a:lnTo>
                  <a:lnTo>
                    <a:pt x="53" y="13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1" name="Freeform 11"/>
            <p:cNvSpPr>
              <a:spLocks/>
            </p:cNvSpPr>
            <p:nvPr/>
          </p:nvSpPr>
          <p:spPr bwMode="auto">
            <a:xfrm>
              <a:off x="6627812" y="3805239"/>
              <a:ext cx="1649681" cy="1531937"/>
            </a:xfrm>
            <a:custGeom>
              <a:avLst/>
              <a:gdLst>
                <a:gd name="T0" fmla="*/ 0 w 1036"/>
                <a:gd name="T1" fmla="*/ 2147483646 h 965"/>
                <a:gd name="T2" fmla="*/ 2147483646 w 1036"/>
                <a:gd name="T3" fmla="*/ 2147483646 h 965"/>
                <a:gd name="T4" fmla="*/ 2147483646 w 1036"/>
                <a:gd name="T5" fmla="*/ 2147483646 h 965"/>
                <a:gd name="T6" fmla="*/ 2147483646 w 1036"/>
                <a:gd name="T7" fmla="*/ 2147483646 h 965"/>
                <a:gd name="T8" fmla="*/ 2147483646 w 1036"/>
                <a:gd name="T9" fmla="*/ 2147483646 h 965"/>
                <a:gd name="T10" fmla="*/ 2147483646 w 1036"/>
                <a:gd name="T11" fmla="*/ 2147483646 h 965"/>
                <a:gd name="T12" fmla="*/ 2147483646 w 1036"/>
                <a:gd name="T13" fmla="*/ 2147483646 h 965"/>
                <a:gd name="T14" fmla="*/ 2147483646 w 1036"/>
                <a:gd name="T15" fmla="*/ 2147483646 h 965"/>
                <a:gd name="T16" fmla="*/ 2147483646 w 1036"/>
                <a:gd name="T17" fmla="*/ 2147483646 h 965"/>
                <a:gd name="T18" fmla="*/ 2147483646 w 1036"/>
                <a:gd name="T19" fmla="*/ 2147483646 h 965"/>
                <a:gd name="T20" fmla="*/ 2147483646 w 1036"/>
                <a:gd name="T21" fmla="*/ 2147483646 h 965"/>
                <a:gd name="T22" fmla="*/ 2147483646 w 1036"/>
                <a:gd name="T23" fmla="*/ 2147483646 h 965"/>
                <a:gd name="T24" fmla="*/ 2147483646 w 1036"/>
                <a:gd name="T25" fmla="*/ 2147483646 h 965"/>
                <a:gd name="T26" fmla="*/ 2147483646 w 1036"/>
                <a:gd name="T27" fmla="*/ 2147483646 h 965"/>
                <a:gd name="T28" fmla="*/ 2147483646 w 1036"/>
                <a:gd name="T29" fmla="*/ 2147483646 h 965"/>
                <a:gd name="T30" fmla="*/ 2147483646 w 1036"/>
                <a:gd name="T31" fmla="*/ 0 h 96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6"/>
                <a:gd name="T49" fmla="*/ 0 h 965"/>
                <a:gd name="T50" fmla="*/ 1036 w 1036"/>
                <a:gd name="T51" fmla="*/ 965 h 96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6" h="965">
                  <a:moveTo>
                    <a:pt x="0" y="965"/>
                  </a:moveTo>
                  <a:lnTo>
                    <a:pt x="108" y="955"/>
                  </a:lnTo>
                  <a:lnTo>
                    <a:pt x="163" y="942"/>
                  </a:lnTo>
                  <a:lnTo>
                    <a:pt x="218" y="927"/>
                  </a:lnTo>
                  <a:lnTo>
                    <a:pt x="271" y="904"/>
                  </a:lnTo>
                  <a:lnTo>
                    <a:pt x="326" y="872"/>
                  </a:lnTo>
                  <a:lnTo>
                    <a:pt x="381" y="832"/>
                  </a:lnTo>
                  <a:lnTo>
                    <a:pt x="488" y="718"/>
                  </a:lnTo>
                  <a:lnTo>
                    <a:pt x="596" y="556"/>
                  </a:lnTo>
                  <a:lnTo>
                    <a:pt x="706" y="361"/>
                  </a:lnTo>
                  <a:lnTo>
                    <a:pt x="759" y="262"/>
                  </a:lnTo>
                  <a:lnTo>
                    <a:pt x="814" y="171"/>
                  </a:lnTo>
                  <a:lnTo>
                    <a:pt x="868" y="91"/>
                  </a:lnTo>
                  <a:lnTo>
                    <a:pt x="919" y="33"/>
                  </a:lnTo>
                  <a:lnTo>
                    <a:pt x="973" y="9"/>
                  </a:lnTo>
                  <a:lnTo>
                    <a:pt x="1036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2" name="Freeform 12"/>
            <p:cNvSpPr>
              <a:spLocks/>
            </p:cNvSpPr>
            <p:nvPr/>
          </p:nvSpPr>
          <p:spPr bwMode="auto">
            <a:xfrm>
              <a:off x="6610349" y="5421314"/>
              <a:ext cx="3299361" cy="7937"/>
            </a:xfrm>
            <a:custGeom>
              <a:avLst/>
              <a:gdLst>
                <a:gd name="T0" fmla="*/ 0 w 2072"/>
                <a:gd name="T1" fmla="*/ 2147483646 h 5"/>
                <a:gd name="T2" fmla="*/ 2147483646 w 2072"/>
                <a:gd name="T3" fmla="*/ 0 h 5"/>
                <a:gd name="T4" fmla="*/ 2147483646 w 2072"/>
                <a:gd name="T5" fmla="*/ 0 h 5"/>
                <a:gd name="T6" fmla="*/ 0 60000 65536"/>
                <a:gd name="T7" fmla="*/ 0 60000 65536"/>
                <a:gd name="T8" fmla="*/ 0 60000 65536"/>
                <a:gd name="T9" fmla="*/ 0 w 2072"/>
                <a:gd name="T10" fmla="*/ 0 h 5"/>
                <a:gd name="T11" fmla="*/ 2072 w 2072"/>
                <a:gd name="T12" fmla="*/ 5 h 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2" h="5">
                  <a:moveTo>
                    <a:pt x="0" y="5"/>
                  </a:moveTo>
                  <a:lnTo>
                    <a:pt x="12" y="0"/>
                  </a:lnTo>
                  <a:lnTo>
                    <a:pt x="2072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3" name="Rectangle 13"/>
            <p:cNvSpPr>
              <a:spLocks noChangeArrowheads="1"/>
            </p:cNvSpPr>
            <p:nvPr/>
          </p:nvSpPr>
          <p:spPr bwMode="auto">
            <a:xfrm>
              <a:off x="9853098" y="5380832"/>
              <a:ext cx="382165" cy="36353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r>
                <a:rPr lang="en-US" altLang="en-US" b="1" dirty="0"/>
                <a:t>X</a:t>
              </a:r>
            </a:p>
          </p:txBody>
        </p:sp>
        <p:sp>
          <p:nvSpPr>
            <p:cNvPr id="97294" name="Rectangle 14"/>
            <p:cNvSpPr>
              <a:spLocks noChangeArrowheads="1"/>
            </p:cNvSpPr>
            <p:nvPr/>
          </p:nvSpPr>
          <p:spPr bwMode="auto">
            <a:xfrm>
              <a:off x="7526049" y="5430757"/>
              <a:ext cx="594924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rgbClr val="339933"/>
                  </a:solidFill>
                </a:rPr>
                <a:t>17,4</a:t>
              </a:r>
            </a:p>
          </p:txBody>
        </p:sp>
        <p:sp>
          <p:nvSpPr>
            <p:cNvPr id="97295" name="Rectangle 15"/>
            <p:cNvSpPr>
              <a:spLocks noChangeArrowheads="1"/>
            </p:cNvSpPr>
            <p:nvPr/>
          </p:nvSpPr>
          <p:spPr bwMode="auto">
            <a:xfrm>
              <a:off x="8030214" y="5450682"/>
              <a:ext cx="594924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r>
                <a:rPr lang="en-US" altLang="en-US" b="1" dirty="0"/>
                <a:t>18,0</a:t>
              </a:r>
            </a:p>
          </p:txBody>
        </p:sp>
        <p:sp>
          <p:nvSpPr>
            <p:cNvPr id="97296" name="Line 16"/>
            <p:cNvSpPr>
              <a:spLocks noChangeShapeType="1"/>
            </p:cNvSpPr>
            <p:nvPr/>
          </p:nvSpPr>
          <p:spPr bwMode="auto">
            <a:xfrm flipV="1">
              <a:off x="7924800" y="54102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00" name="Rectangle 20"/>
            <p:cNvSpPr>
              <a:spLocks noChangeArrowheads="1"/>
            </p:cNvSpPr>
            <p:nvPr/>
          </p:nvSpPr>
          <p:spPr bwMode="auto">
            <a:xfrm>
              <a:off x="7452327" y="3124200"/>
              <a:ext cx="830001" cy="259884"/>
            </a:xfrm>
            <a:prstGeom prst="rect">
              <a:avLst/>
            </a:prstGeom>
            <a:solidFill>
              <a:srgbClr val="A0F8B5"/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altLang="en-US" b="1" dirty="0">
                  <a:solidFill>
                    <a:schemeClr val="hlink"/>
                  </a:solidFill>
                </a:rPr>
                <a:t>0,0478</a:t>
              </a:r>
            </a:p>
          </p:txBody>
        </p:sp>
        <p:sp>
          <p:nvSpPr>
            <p:cNvPr id="97301" name="Line 21"/>
            <p:cNvSpPr>
              <a:spLocks noChangeShapeType="1"/>
            </p:cNvSpPr>
            <p:nvPr/>
          </p:nvSpPr>
          <p:spPr bwMode="auto">
            <a:xfrm>
              <a:off x="7924800" y="4114800"/>
              <a:ext cx="0" cy="1295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02" name="Rectangle 22"/>
            <p:cNvSpPr>
              <a:spLocks noChangeArrowheads="1"/>
            </p:cNvSpPr>
            <p:nvPr/>
          </p:nvSpPr>
          <p:spPr bwMode="auto">
            <a:xfrm>
              <a:off x="6614127" y="4191000"/>
              <a:ext cx="830001" cy="259884"/>
            </a:xfrm>
            <a:prstGeom prst="rect">
              <a:avLst/>
            </a:prstGeom>
            <a:solidFill>
              <a:srgbClr val="C7DAF7"/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altLang="en-US" b="1" dirty="0"/>
                <a:t>0,4522</a:t>
              </a:r>
            </a:p>
          </p:txBody>
        </p:sp>
        <p:sp>
          <p:nvSpPr>
            <p:cNvPr id="97303" name="Rectangle 23"/>
            <p:cNvSpPr>
              <a:spLocks noChangeArrowheads="1"/>
            </p:cNvSpPr>
            <p:nvPr/>
          </p:nvSpPr>
          <p:spPr bwMode="auto">
            <a:xfrm>
              <a:off x="9858512" y="5597527"/>
              <a:ext cx="382165" cy="36353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r>
                <a:rPr lang="en-US" altLang="en-US" b="1" dirty="0"/>
                <a:t>Z</a:t>
              </a:r>
            </a:p>
          </p:txBody>
        </p:sp>
        <p:sp>
          <p:nvSpPr>
            <p:cNvPr id="97304" name="Rectangle 24"/>
            <p:cNvSpPr>
              <a:spLocks noChangeArrowheads="1"/>
            </p:cNvSpPr>
            <p:nvPr/>
          </p:nvSpPr>
          <p:spPr bwMode="auto">
            <a:xfrm>
              <a:off x="7499116" y="5638798"/>
              <a:ext cx="665672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rgbClr val="339933"/>
                  </a:solidFill>
                </a:rPr>
                <a:t>-0,12</a:t>
              </a:r>
            </a:p>
          </p:txBody>
        </p:sp>
        <p:sp>
          <p:nvSpPr>
            <p:cNvPr id="97305" name="Rectangle 25"/>
            <p:cNvSpPr>
              <a:spLocks noChangeArrowheads="1"/>
            </p:cNvSpPr>
            <p:nvPr/>
          </p:nvSpPr>
          <p:spPr bwMode="auto">
            <a:xfrm>
              <a:off x="8084034" y="5675315"/>
              <a:ext cx="353739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r>
                <a:rPr lang="en-US" altLang="en-US" b="1" dirty="0"/>
                <a:t> 0</a:t>
              </a:r>
            </a:p>
          </p:txBody>
        </p:sp>
      </p:grpSp>
      <p:sp>
        <p:nvSpPr>
          <p:cNvPr id="97306" name="Text Box 26"/>
          <p:cNvSpPr txBox="1">
            <a:spLocks noChangeArrowheads="1"/>
          </p:cNvSpPr>
          <p:nvPr/>
        </p:nvSpPr>
        <p:spPr bwMode="auto">
          <a:xfrm>
            <a:off x="1407801" y="5999554"/>
            <a:ext cx="9681541" cy="369332"/>
          </a:xfrm>
          <a:prstGeom prst="rect">
            <a:avLst/>
          </a:prstGeom>
          <a:solidFill>
            <a:srgbClr val="FFC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l-GR" altLang="en-US" dirty="0"/>
              <a:t>Η</a:t>
            </a:r>
            <a:r>
              <a:rPr lang="en-US" altLang="en-US" dirty="0"/>
              <a:t> </a:t>
            </a:r>
            <a:r>
              <a:rPr lang="el-GR" altLang="en-US" dirty="0"/>
              <a:t>Κανονική</a:t>
            </a:r>
            <a:r>
              <a:rPr lang="en-US" altLang="en-US" dirty="0"/>
              <a:t> </a:t>
            </a:r>
            <a:r>
              <a:rPr lang="el-GR" altLang="en-US" dirty="0"/>
              <a:t>κατανομή</a:t>
            </a:r>
            <a:r>
              <a:rPr lang="en-US" altLang="en-US" dirty="0"/>
              <a:t> </a:t>
            </a:r>
            <a:r>
              <a:rPr lang="el-GR" altLang="en-US" dirty="0"/>
              <a:t>είναι</a:t>
            </a:r>
            <a:r>
              <a:rPr lang="en-US" altLang="en-US" dirty="0"/>
              <a:t> </a:t>
            </a:r>
            <a:r>
              <a:rPr lang="el-GR" altLang="en-US" dirty="0"/>
              <a:t>συμμετρική</a:t>
            </a:r>
            <a:r>
              <a:rPr lang="en-US" altLang="en-US" dirty="0"/>
              <a:t>, </a:t>
            </a:r>
            <a:r>
              <a:rPr lang="el-GR" altLang="en-US" dirty="0"/>
              <a:t>οπότε αυτή η πιθανότητα</a:t>
            </a:r>
            <a:r>
              <a:rPr lang="en-US" altLang="en-US" dirty="0"/>
              <a:t> </a:t>
            </a:r>
            <a:r>
              <a:rPr lang="el-GR" altLang="en-US" dirty="0"/>
              <a:t>είναι η ίδια με την</a:t>
            </a:r>
            <a:r>
              <a:rPr lang="en-US" altLang="en-US" dirty="0"/>
              <a:t> P(0 &lt; Z &lt; 0,12)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C071C7-20DC-4D40-B439-5DFF7A663DA0}"/>
              </a:ext>
            </a:extLst>
          </p:cNvPr>
          <p:cNvSpPr txBox="1"/>
          <p:nvPr/>
        </p:nvSpPr>
        <p:spPr>
          <a:xfrm>
            <a:off x="3508493" y="852432"/>
            <a:ext cx="5294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l-GR" altLang="en-US" sz="2400" b="1" dirty="0">
                <a:solidFill>
                  <a:srgbClr val="FF0000"/>
                </a:solidFill>
              </a:rPr>
              <a:t>Τώρα βρείτε την</a:t>
            </a:r>
            <a:r>
              <a:rPr lang="en-US" altLang="en-US" sz="2400" b="1" dirty="0">
                <a:solidFill>
                  <a:srgbClr val="FF0000"/>
                </a:solidFill>
              </a:rPr>
              <a:t> P(17,4 &lt; X &lt; 18)…</a:t>
            </a:r>
            <a:endParaRPr lang="el-GR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33522" y="101348"/>
            <a:ext cx="4511914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Εμπειρικός Κανόνας (1)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40732" y="2156691"/>
            <a:ext cx="5707631" cy="487225"/>
          </a:xfrm>
        </p:spPr>
        <p:txBody>
          <a:bodyPr/>
          <a:lstStyle/>
          <a:p>
            <a:pPr marL="571500" indent="-571500" defTabSz="914400">
              <a:spcBef>
                <a:spcPct val="50000"/>
              </a:spcBef>
              <a:buClr>
                <a:schemeClr val="tx1"/>
              </a:buClr>
              <a:buNone/>
            </a:pPr>
            <a:r>
              <a:rPr lang="en-US" altLang="en-US" sz="2400" b="1" dirty="0">
                <a:solidFill>
                  <a:srgbClr val="FF0000"/>
                </a:solidFill>
              </a:rPr>
              <a:t>  </a:t>
            </a:r>
            <a:r>
              <a:rPr lang="el-GR" altLang="en-US" sz="2400" b="1" dirty="0">
                <a:solidFill>
                  <a:srgbClr val="FF0000"/>
                </a:solidFill>
              </a:rPr>
              <a:t>μ</a:t>
            </a:r>
            <a:r>
              <a:rPr lang="en-US" altLang="en-US" sz="2400" b="1" dirty="0">
                <a:solidFill>
                  <a:srgbClr val="FF0000"/>
                </a:solidFill>
              </a:rPr>
              <a:t> ± 1</a:t>
            </a:r>
            <a:r>
              <a:rPr lang="el-GR" altLang="en-US" sz="2400" b="1" dirty="0">
                <a:solidFill>
                  <a:srgbClr val="FF0000"/>
                </a:solidFill>
              </a:rPr>
              <a:t>σ</a:t>
            </a:r>
            <a:r>
              <a:rPr lang="en-US" altLang="en-US" sz="2400" b="1" dirty="0">
                <a:solidFill>
                  <a:srgbClr val="FF0000"/>
                </a:solidFill>
              </a:rPr>
              <a:t>  </a:t>
            </a:r>
            <a:r>
              <a:rPr lang="el-GR" altLang="en-US" sz="2400" b="1" dirty="0">
                <a:solidFill>
                  <a:srgbClr val="FF0000"/>
                </a:solidFill>
              </a:rPr>
              <a:t>εσωκλείει περίπου</a:t>
            </a:r>
            <a:r>
              <a:rPr lang="en-US" altLang="en-US" sz="2400" b="1" dirty="0">
                <a:solidFill>
                  <a:srgbClr val="FF0000"/>
                </a:solidFill>
              </a:rPr>
              <a:t> 68,26% </a:t>
            </a:r>
            <a:r>
              <a:rPr lang="el-GR" altLang="en-US" sz="2400" b="1" dirty="0">
                <a:solidFill>
                  <a:srgbClr val="FF0000"/>
                </a:solidFill>
              </a:rPr>
              <a:t>των</a:t>
            </a:r>
            <a:r>
              <a:rPr lang="en-US" altLang="en-US" sz="2400" b="1" dirty="0">
                <a:solidFill>
                  <a:srgbClr val="FF0000"/>
                </a:solidFill>
              </a:rPr>
              <a:t> X</a:t>
            </a:r>
            <a:r>
              <a:rPr lang="en-US" altLang="en-US" b="1" dirty="0">
                <a:solidFill>
                  <a:srgbClr val="FF0000"/>
                </a:solidFill>
                <a:latin typeface="Symbol" pitchFamily="18" charset="2"/>
              </a:rPr>
              <a:t></a:t>
            </a:r>
          </a:p>
        </p:txBody>
      </p:sp>
      <p:sp>
        <p:nvSpPr>
          <p:cNvPr id="98321" name="Text Box 19"/>
          <p:cNvSpPr txBox="1">
            <a:spLocks noChangeArrowheads="1"/>
          </p:cNvSpPr>
          <p:nvPr/>
        </p:nvSpPr>
        <p:spPr bwMode="auto">
          <a:xfrm>
            <a:off x="340659" y="867758"/>
            <a:ext cx="11537576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 sz="2800" dirty="0"/>
              <a:t>Τι μπορούμε να πούμε για</a:t>
            </a:r>
            <a:r>
              <a:rPr lang="en-US" altLang="en-US" sz="2800" dirty="0"/>
              <a:t> </a:t>
            </a:r>
            <a:r>
              <a:rPr lang="el-GR" altLang="en-US" sz="2800" dirty="0"/>
              <a:t>την κατανομή των</a:t>
            </a:r>
            <a:r>
              <a:rPr lang="en-US" altLang="en-US" sz="2800" dirty="0"/>
              <a:t> </a:t>
            </a:r>
            <a:r>
              <a:rPr lang="el-GR" altLang="en-US" sz="2800" dirty="0"/>
              <a:t>τιμών</a:t>
            </a:r>
            <a:r>
              <a:rPr lang="en-US" altLang="en-US" sz="2800" dirty="0"/>
              <a:t> </a:t>
            </a:r>
            <a:r>
              <a:rPr lang="el-GR" altLang="en-US" sz="2800" dirty="0"/>
              <a:t>γύρω από τον μέσο όρο;</a:t>
            </a:r>
            <a:r>
              <a:rPr lang="en-US" altLang="en-US" sz="2800" dirty="0"/>
              <a:t> </a:t>
            </a:r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DFC5C3C2-6D20-4856-9CBB-A1765162729F}"/>
              </a:ext>
            </a:extLst>
          </p:cNvPr>
          <p:cNvGrpSpPr/>
          <p:nvPr/>
        </p:nvGrpSpPr>
        <p:grpSpPr>
          <a:xfrm>
            <a:off x="1807474" y="2314141"/>
            <a:ext cx="8577052" cy="4481105"/>
            <a:chOff x="3012906" y="2650249"/>
            <a:chExt cx="5544148" cy="3609217"/>
          </a:xfrm>
        </p:grpSpPr>
        <p:sp>
          <p:nvSpPr>
            <p:cNvPr id="98308" name="Freeform 4"/>
            <p:cNvSpPr>
              <a:spLocks/>
            </p:cNvSpPr>
            <p:nvPr/>
          </p:nvSpPr>
          <p:spPr bwMode="auto">
            <a:xfrm>
              <a:off x="3276600" y="2971800"/>
              <a:ext cx="5029200" cy="2438400"/>
            </a:xfrm>
            <a:custGeom>
              <a:avLst/>
              <a:gdLst>
                <a:gd name="T0" fmla="*/ 0 w 1893"/>
                <a:gd name="T1" fmla="*/ 0 h 765"/>
                <a:gd name="T2" fmla="*/ 0 w 1893"/>
                <a:gd name="T3" fmla="*/ 2147483646 h 765"/>
                <a:gd name="T4" fmla="*/ 2147483646 w 1893"/>
                <a:gd name="T5" fmla="*/ 2147483646 h 765"/>
                <a:gd name="T6" fmla="*/ 0 60000 65536"/>
                <a:gd name="T7" fmla="*/ 0 60000 65536"/>
                <a:gd name="T8" fmla="*/ 0 60000 65536"/>
                <a:gd name="T9" fmla="*/ 0 w 1893"/>
                <a:gd name="T10" fmla="*/ 0 h 765"/>
                <a:gd name="T11" fmla="*/ 1893 w 1893"/>
                <a:gd name="T12" fmla="*/ 765 h 7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3" h="765">
                  <a:moveTo>
                    <a:pt x="0" y="0"/>
                  </a:moveTo>
                  <a:lnTo>
                    <a:pt x="0" y="764"/>
                  </a:lnTo>
                  <a:lnTo>
                    <a:pt x="1892" y="76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09" name="Rectangle 5"/>
            <p:cNvSpPr>
              <a:spLocks noChangeArrowheads="1"/>
            </p:cNvSpPr>
            <p:nvPr/>
          </p:nvSpPr>
          <p:spPr bwMode="auto">
            <a:xfrm>
              <a:off x="3012906" y="2650249"/>
              <a:ext cx="428301" cy="31058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f(X)</a:t>
              </a:r>
            </a:p>
          </p:txBody>
        </p:sp>
        <p:sp>
          <p:nvSpPr>
            <p:cNvPr id="98310" name="Freeform 6"/>
            <p:cNvSpPr>
              <a:spLocks/>
            </p:cNvSpPr>
            <p:nvPr/>
          </p:nvSpPr>
          <p:spPr bwMode="auto">
            <a:xfrm>
              <a:off x="5715000" y="3429000"/>
              <a:ext cx="2438400" cy="1905000"/>
            </a:xfrm>
            <a:custGeom>
              <a:avLst/>
              <a:gdLst>
                <a:gd name="T0" fmla="*/ 2147483646 w 901"/>
                <a:gd name="T1" fmla="*/ 2147483646 h 721"/>
                <a:gd name="T2" fmla="*/ 2147483646 w 901"/>
                <a:gd name="T3" fmla="*/ 2147483646 h 721"/>
                <a:gd name="T4" fmla="*/ 2147483646 w 901"/>
                <a:gd name="T5" fmla="*/ 2147483646 h 721"/>
                <a:gd name="T6" fmla="*/ 2147483646 w 901"/>
                <a:gd name="T7" fmla="*/ 2147483646 h 721"/>
                <a:gd name="T8" fmla="*/ 2147483646 w 901"/>
                <a:gd name="T9" fmla="*/ 2147483646 h 721"/>
                <a:gd name="T10" fmla="*/ 2147483646 w 901"/>
                <a:gd name="T11" fmla="*/ 2147483646 h 721"/>
                <a:gd name="T12" fmla="*/ 2147483646 w 901"/>
                <a:gd name="T13" fmla="*/ 2147483646 h 721"/>
                <a:gd name="T14" fmla="*/ 2147483646 w 901"/>
                <a:gd name="T15" fmla="*/ 2147483646 h 721"/>
                <a:gd name="T16" fmla="*/ 2147483646 w 901"/>
                <a:gd name="T17" fmla="*/ 2147483646 h 721"/>
                <a:gd name="T18" fmla="*/ 2147483646 w 901"/>
                <a:gd name="T19" fmla="*/ 2147483646 h 721"/>
                <a:gd name="T20" fmla="*/ 2147483646 w 901"/>
                <a:gd name="T21" fmla="*/ 2147483646 h 721"/>
                <a:gd name="T22" fmla="*/ 2147483646 w 901"/>
                <a:gd name="T23" fmla="*/ 2147483646 h 721"/>
                <a:gd name="T24" fmla="*/ 2147483646 w 901"/>
                <a:gd name="T25" fmla="*/ 2147483646 h 721"/>
                <a:gd name="T26" fmla="*/ 2147483646 w 901"/>
                <a:gd name="T27" fmla="*/ 2147483646 h 721"/>
                <a:gd name="T28" fmla="*/ 2147483646 w 901"/>
                <a:gd name="T29" fmla="*/ 2147483646 h 721"/>
                <a:gd name="T30" fmla="*/ 0 w 901"/>
                <a:gd name="T31" fmla="*/ 0 h 7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1"/>
                <a:gd name="T49" fmla="*/ 0 h 721"/>
                <a:gd name="T50" fmla="*/ 901 w 901"/>
                <a:gd name="T51" fmla="*/ 721 h 72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1" h="721">
                  <a:moveTo>
                    <a:pt x="900" y="720"/>
                  </a:moveTo>
                  <a:lnTo>
                    <a:pt x="805" y="712"/>
                  </a:lnTo>
                  <a:lnTo>
                    <a:pt x="758" y="704"/>
                  </a:lnTo>
                  <a:lnTo>
                    <a:pt x="711" y="691"/>
                  </a:lnTo>
                  <a:lnTo>
                    <a:pt x="663" y="675"/>
                  </a:lnTo>
                  <a:lnTo>
                    <a:pt x="615" y="653"/>
                  </a:lnTo>
                  <a:lnTo>
                    <a:pt x="568" y="623"/>
                  </a:lnTo>
                  <a:lnTo>
                    <a:pt x="473" y="540"/>
                  </a:lnTo>
                  <a:lnTo>
                    <a:pt x="378" y="422"/>
                  </a:lnTo>
                  <a:lnTo>
                    <a:pt x="284" y="281"/>
                  </a:lnTo>
                  <a:lnTo>
                    <a:pt x="236" y="209"/>
                  </a:lnTo>
                  <a:lnTo>
                    <a:pt x="189" y="142"/>
                  </a:lnTo>
                  <a:lnTo>
                    <a:pt x="142" y="83"/>
                  </a:lnTo>
                  <a:lnTo>
                    <a:pt x="94" y="38"/>
                  </a:lnTo>
                  <a:lnTo>
                    <a:pt x="47" y="9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11" name="Freeform 7"/>
            <p:cNvSpPr>
              <a:spLocks/>
            </p:cNvSpPr>
            <p:nvPr/>
          </p:nvSpPr>
          <p:spPr bwMode="auto">
            <a:xfrm>
              <a:off x="3352800" y="3429000"/>
              <a:ext cx="2344738" cy="1905000"/>
            </a:xfrm>
            <a:custGeom>
              <a:avLst/>
              <a:gdLst>
                <a:gd name="T0" fmla="*/ 0 w 901"/>
                <a:gd name="T1" fmla="*/ 2147483646 h 721"/>
                <a:gd name="T2" fmla="*/ 2147483646 w 901"/>
                <a:gd name="T3" fmla="*/ 2147483646 h 721"/>
                <a:gd name="T4" fmla="*/ 2147483646 w 901"/>
                <a:gd name="T5" fmla="*/ 2147483646 h 721"/>
                <a:gd name="T6" fmla="*/ 2147483646 w 901"/>
                <a:gd name="T7" fmla="*/ 2147483646 h 721"/>
                <a:gd name="T8" fmla="*/ 2147483646 w 901"/>
                <a:gd name="T9" fmla="*/ 2147483646 h 721"/>
                <a:gd name="T10" fmla="*/ 2147483646 w 901"/>
                <a:gd name="T11" fmla="*/ 2147483646 h 721"/>
                <a:gd name="T12" fmla="*/ 2147483646 w 901"/>
                <a:gd name="T13" fmla="*/ 2147483646 h 721"/>
                <a:gd name="T14" fmla="*/ 2147483646 w 901"/>
                <a:gd name="T15" fmla="*/ 2147483646 h 721"/>
                <a:gd name="T16" fmla="*/ 2147483646 w 901"/>
                <a:gd name="T17" fmla="*/ 2147483646 h 721"/>
                <a:gd name="T18" fmla="*/ 2147483646 w 901"/>
                <a:gd name="T19" fmla="*/ 2147483646 h 721"/>
                <a:gd name="T20" fmla="*/ 2147483646 w 901"/>
                <a:gd name="T21" fmla="*/ 2147483646 h 721"/>
                <a:gd name="T22" fmla="*/ 2147483646 w 901"/>
                <a:gd name="T23" fmla="*/ 2147483646 h 721"/>
                <a:gd name="T24" fmla="*/ 2147483646 w 901"/>
                <a:gd name="T25" fmla="*/ 2147483646 h 721"/>
                <a:gd name="T26" fmla="*/ 2147483646 w 901"/>
                <a:gd name="T27" fmla="*/ 2147483646 h 721"/>
                <a:gd name="T28" fmla="*/ 2147483646 w 901"/>
                <a:gd name="T29" fmla="*/ 2147483646 h 721"/>
                <a:gd name="T30" fmla="*/ 2147483646 w 901"/>
                <a:gd name="T31" fmla="*/ 0 h 7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1"/>
                <a:gd name="T49" fmla="*/ 0 h 721"/>
                <a:gd name="T50" fmla="*/ 901 w 901"/>
                <a:gd name="T51" fmla="*/ 721 h 72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1" h="721">
                  <a:moveTo>
                    <a:pt x="0" y="720"/>
                  </a:moveTo>
                  <a:lnTo>
                    <a:pt x="95" y="712"/>
                  </a:lnTo>
                  <a:lnTo>
                    <a:pt x="142" y="704"/>
                  </a:lnTo>
                  <a:lnTo>
                    <a:pt x="189" y="691"/>
                  </a:lnTo>
                  <a:lnTo>
                    <a:pt x="237" y="675"/>
                  </a:lnTo>
                  <a:lnTo>
                    <a:pt x="284" y="653"/>
                  </a:lnTo>
                  <a:lnTo>
                    <a:pt x="331" y="623"/>
                  </a:lnTo>
                  <a:lnTo>
                    <a:pt x="426" y="540"/>
                  </a:lnTo>
                  <a:lnTo>
                    <a:pt x="521" y="422"/>
                  </a:lnTo>
                  <a:lnTo>
                    <a:pt x="616" y="281"/>
                  </a:lnTo>
                  <a:lnTo>
                    <a:pt x="663" y="209"/>
                  </a:lnTo>
                  <a:lnTo>
                    <a:pt x="710" y="142"/>
                  </a:lnTo>
                  <a:lnTo>
                    <a:pt x="757" y="83"/>
                  </a:lnTo>
                  <a:lnTo>
                    <a:pt x="805" y="38"/>
                  </a:lnTo>
                  <a:lnTo>
                    <a:pt x="852" y="9"/>
                  </a:lnTo>
                  <a:lnTo>
                    <a:pt x="90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12" name="Line 8"/>
            <p:cNvSpPr>
              <a:spLocks noChangeShapeType="1"/>
            </p:cNvSpPr>
            <p:nvPr/>
          </p:nvSpPr>
          <p:spPr bwMode="auto">
            <a:xfrm>
              <a:off x="5715000" y="3505200"/>
              <a:ext cx="0" cy="1905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3" name="Rectangle 9"/>
            <p:cNvSpPr>
              <a:spLocks noChangeArrowheads="1"/>
            </p:cNvSpPr>
            <p:nvPr/>
          </p:nvSpPr>
          <p:spPr bwMode="auto">
            <a:xfrm>
              <a:off x="8305801" y="5334001"/>
              <a:ext cx="251253" cy="31058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X</a:t>
              </a:r>
            </a:p>
          </p:txBody>
        </p:sp>
        <p:sp>
          <p:nvSpPr>
            <p:cNvPr id="98314" name="Rectangle 10"/>
            <p:cNvSpPr>
              <a:spLocks noChangeArrowheads="1"/>
            </p:cNvSpPr>
            <p:nvPr/>
          </p:nvSpPr>
          <p:spPr bwMode="auto">
            <a:xfrm>
              <a:off x="5562601" y="5486401"/>
              <a:ext cx="47942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b="1">
                  <a:solidFill>
                    <a:srgbClr val="339933"/>
                  </a:solidFill>
                </a:rPr>
                <a:t>μ</a:t>
              </a:r>
            </a:p>
          </p:txBody>
        </p:sp>
        <p:sp>
          <p:nvSpPr>
            <p:cNvPr id="98315" name="Line 11"/>
            <p:cNvSpPr>
              <a:spLocks noChangeShapeType="1"/>
            </p:cNvSpPr>
            <p:nvPr/>
          </p:nvSpPr>
          <p:spPr bwMode="auto">
            <a:xfrm>
              <a:off x="4953000" y="4191000"/>
              <a:ext cx="0" cy="121920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6" name="Line 12"/>
            <p:cNvSpPr>
              <a:spLocks noChangeShapeType="1"/>
            </p:cNvSpPr>
            <p:nvPr/>
          </p:nvSpPr>
          <p:spPr bwMode="auto">
            <a:xfrm>
              <a:off x="5715000" y="4648200"/>
              <a:ext cx="762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7" name="Line 13"/>
            <p:cNvSpPr>
              <a:spLocks noChangeShapeType="1"/>
            </p:cNvSpPr>
            <p:nvPr/>
          </p:nvSpPr>
          <p:spPr bwMode="auto">
            <a:xfrm>
              <a:off x="4953000" y="4648200"/>
              <a:ext cx="762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8" name="Line 14"/>
            <p:cNvSpPr>
              <a:spLocks noChangeShapeType="1"/>
            </p:cNvSpPr>
            <p:nvPr/>
          </p:nvSpPr>
          <p:spPr bwMode="auto">
            <a:xfrm>
              <a:off x="6477000" y="4191000"/>
              <a:ext cx="0" cy="121920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9" name="Rectangle 17"/>
            <p:cNvSpPr>
              <a:spLocks noChangeArrowheads="1"/>
            </p:cNvSpPr>
            <p:nvPr/>
          </p:nvSpPr>
          <p:spPr bwMode="auto">
            <a:xfrm>
              <a:off x="6172200" y="5486401"/>
              <a:ext cx="106680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b="1">
                  <a:solidFill>
                    <a:srgbClr val="339933"/>
                  </a:solidFill>
                </a:rPr>
                <a:t>μ</a:t>
              </a:r>
              <a:r>
                <a:rPr lang="en-US" altLang="en-US" b="1">
                  <a:solidFill>
                    <a:srgbClr val="339933"/>
                  </a:solidFill>
                </a:rPr>
                <a:t>+1</a:t>
              </a:r>
              <a:r>
                <a:rPr lang="el-GR" altLang="en-US" b="1">
                  <a:solidFill>
                    <a:srgbClr val="339933"/>
                  </a:solidFill>
                </a:rPr>
                <a:t>σ</a:t>
              </a:r>
            </a:p>
          </p:txBody>
        </p:sp>
        <p:sp>
          <p:nvSpPr>
            <p:cNvPr id="98320" name="Rectangle 18"/>
            <p:cNvSpPr>
              <a:spLocks noChangeArrowheads="1"/>
            </p:cNvSpPr>
            <p:nvPr/>
          </p:nvSpPr>
          <p:spPr bwMode="auto">
            <a:xfrm>
              <a:off x="4495800" y="5486401"/>
              <a:ext cx="91440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b="1">
                  <a:solidFill>
                    <a:srgbClr val="339933"/>
                  </a:solidFill>
                </a:rPr>
                <a:t>μ</a:t>
              </a:r>
              <a:r>
                <a:rPr lang="en-US" altLang="en-US" b="1">
                  <a:solidFill>
                    <a:srgbClr val="339933"/>
                  </a:solidFill>
                </a:rPr>
                <a:t>-1</a:t>
              </a:r>
              <a:r>
                <a:rPr lang="el-GR" altLang="en-US" b="1">
                  <a:solidFill>
                    <a:srgbClr val="339933"/>
                  </a:solidFill>
                </a:rPr>
                <a:t>σ</a:t>
              </a:r>
            </a:p>
          </p:txBody>
        </p:sp>
        <p:sp>
          <p:nvSpPr>
            <p:cNvPr id="98322" name="Rectangle 20"/>
            <p:cNvSpPr>
              <a:spLocks noChangeArrowheads="1"/>
            </p:cNvSpPr>
            <p:nvPr/>
          </p:nvSpPr>
          <p:spPr bwMode="auto">
            <a:xfrm>
              <a:off x="5867400" y="4191001"/>
              <a:ext cx="30480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b="1">
                  <a:solidFill>
                    <a:srgbClr val="339933"/>
                  </a:solidFill>
                </a:rPr>
                <a:t>σ</a:t>
              </a:r>
            </a:p>
          </p:txBody>
        </p:sp>
        <p:sp>
          <p:nvSpPr>
            <p:cNvPr id="98323" name="Rectangle 21"/>
            <p:cNvSpPr>
              <a:spLocks noChangeArrowheads="1"/>
            </p:cNvSpPr>
            <p:nvPr/>
          </p:nvSpPr>
          <p:spPr bwMode="auto">
            <a:xfrm>
              <a:off x="5181600" y="4191001"/>
              <a:ext cx="30480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b="1">
                  <a:solidFill>
                    <a:srgbClr val="339933"/>
                  </a:solidFill>
                </a:rPr>
                <a:t>σ</a:t>
              </a:r>
            </a:p>
          </p:txBody>
        </p:sp>
        <p:sp>
          <p:nvSpPr>
            <p:cNvPr id="98324" name="Line 22"/>
            <p:cNvSpPr>
              <a:spLocks noChangeShapeType="1"/>
            </p:cNvSpPr>
            <p:nvPr/>
          </p:nvSpPr>
          <p:spPr bwMode="auto">
            <a:xfrm>
              <a:off x="4953000" y="5834833"/>
              <a:ext cx="1524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25" name="Rectangle 23"/>
            <p:cNvSpPr>
              <a:spLocks noChangeArrowheads="1"/>
            </p:cNvSpPr>
            <p:nvPr/>
          </p:nvSpPr>
          <p:spPr bwMode="auto">
            <a:xfrm>
              <a:off x="5357517" y="5946714"/>
              <a:ext cx="714965" cy="31275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b="1" dirty="0">
                  <a:solidFill>
                    <a:srgbClr val="FF0000"/>
                  </a:solidFill>
                </a:rPr>
                <a:t>68,26%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B0D2454-4AC9-4D8E-BC20-414F9E0E30AF}"/>
              </a:ext>
            </a:extLst>
          </p:cNvPr>
          <p:cNvSpPr txBox="1"/>
          <p:nvPr/>
        </p:nvSpPr>
        <p:spPr>
          <a:xfrm>
            <a:off x="398930" y="1390978"/>
            <a:ext cx="8982632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 sz="2800"/>
            </a:lvl1pPr>
          </a:lstStyle>
          <a:p>
            <a:r>
              <a:rPr lang="el-GR" altLang="en-US" dirty="0"/>
              <a:t>Για</a:t>
            </a:r>
            <a:r>
              <a:rPr lang="en-US" altLang="en-US" dirty="0"/>
              <a:t> </a:t>
            </a:r>
            <a:r>
              <a:rPr lang="el-GR" altLang="en-US" dirty="0"/>
              <a:t>οποιαδήποτε</a:t>
            </a:r>
            <a:r>
              <a:rPr lang="en-US" altLang="en-US" dirty="0"/>
              <a:t> </a:t>
            </a:r>
            <a:r>
              <a:rPr lang="el-GR" altLang="en-US" dirty="0"/>
              <a:t>κανονική κατανομή</a:t>
            </a:r>
            <a:r>
              <a:rPr lang="en-US" altLang="en-US" dirty="0"/>
              <a:t>:</a:t>
            </a: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48100" y="208233"/>
            <a:ext cx="4495800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Εμπειρικός Κανόνας (2)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0170" y="1333500"/>
            <a:ext cx="8305800" cy="914401"/>
          </a:xfrm>
        </p:spPr>
        <p:txBody>
          <a:bodyPr>
            <a:noAutofit/>
          </a:bodyPr>
          <a:lstStyle/>
          <a:p>
            <a:pPr marL="571500" indent="-571500" algn="just" defTabSz="914400">
              <a:spcBef>
                <a:spcPct val="50000"/>
              </a:spcBef>
            </a:pPr>
            <a:r>
              <a:rPr lang="en-US" altLang="en-US" sz="3200" b="1" dirty="0"/>
              <a:t>  </a:t>
            </a:r>
            <a:r>
              <a:rPr lang="el-GR" altLang="en-US" sz="3200" b="1" dirty="0">
                <a:solidFill>
                  <a:srgbClr val="0070C0"/>
                </a:solidFill>
              </a:rPr>
              <a:t>μ</a:t>
            </a:r>
            <a:r>
              <a:rPr lang="en-US" altLang="en-US" sz="3200" b="1" dirty="0">
                <a:solidFill>
                  <a:srgbClr val="0070C0"/>
                </a:solidFill>
              </a:rPr>
              <a:t> ± 2</a:t>
            </a:r>
            <a:r>
              <a:rPr lang="el-GR" altLang="en-US" sz="3200" b="1" dirty="0">
                <a:solidFill>
                  <a:srgbClr val="0070C0"/>
                </a:solidFill>
              </a:rPr>
              <a:t>σ</a:t>
            </a:r>
            <a:r>
              <a:rPr lang="en-US" altLang="en-US" sz="3200" b="1" dirty="0">
                <a:solidFill>
                  <a:srgbClr val="0070C0"/>
                </a:solidFill>
              </a:rPr>
              <a:t> </a:t>
            </a:r>
            <a:r>
              <a:rPr lang="el-GR" altLang="en-US" sz="3200" b="1" dirty="0"/>
              <a:t>καλύπτει</a:t>
            </a:r>
            <a:r>
              <a:rPr lang="en-US" altLang="en-US" sz="3200" b="1" dirty="0"/>
              <a:t> </a:t>
            </a:r>
            <a:r>
              <a:rPr lang="el-GR" altLang="en-US" sz="3200" b="1" dirty="0"/>
              <a:t>περίπου το</a:t>
            </a:r>
            <a:r>
              <a:rPr lang="en-US" altLang="en-US" sz="3200" b="1" dirty="0"/>
              <a:t> </a:t>
            </a:r>
            <a:r>
              <a:rPr lang="en-US" altLang="en-US" sz="3200" b="1" dirty="0">
                <a:solidFill>
                  <a:schemeClr val="accent1"/>
                </a:solidFill>
              </a:rPr>
              <a:t>95,44%</a:t>
            </a:r>
            <a:r>
              <a:rPr lang="en-US" altLang="en-US" sz="3200" b="1" dirty="0"/>
              <a:t> </a:t>
            </a:r>
            <a:r>
              <a:rPr lang="el-GR" altLang="en-US" sz="3200" b="1" dirty="0"/>
              <a:t>των</a:t>
            </a:r>
            <a:r>
              <a:rPr lang="en-US" altLang="en-US" sz="3200" b="1" dirty="0"/>
              <a:t> X</a:t>
            </a:r>
          </a:p>
          <a:p>
            <a:pPr marL="571500" indent="-571500" algn="just" defTabSz="914400">
              <a:spcBef>
                <a:spcPct val="50000"/>
              </a:spcBef>
            </a:pPr>
            <a:r>
              <a:rPr lang="en-US" altLang="en-US" sz="3200" b="1" dirty="0"/>
              <a:t>  </a:t>
            </a:r>
            <a:r>
              <a:rPr lang="el-GR" altLang="en-US" sz="3200" b="1" dirty="0">
                <a:solidFill>
                  <a:srgbClr val="FF0000"/>
                </a:solidFill>
              </a:rPr>
              <a:t>μ</a:t>
            </a:r>
            <a:r>
              <a:rPr lang="en-US" altLang="en-US" sz="3200" b="1" dirty="0">
                <a:solidFill>
                  <a:srgbClr val="FF0000"/>
                </a:solidFill>
              </a:rPr>
              <a:t> ± 3</a:t>
            </a:r>
            <a:r>
              <a:rPr lang="el-GR" altLang="en-US" sz="3200" b="1" dirty="0">
                <a:solidFill>
                  <a:srgbClr val="FF0000"/>
                </a:solidFill>
              </a:rPr>
              <a:t>σ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l-GR" altLang="en-US" sz="3200" b="1" dirty="0"/>
              <a:t>καλύπτει</a:t>
            </a:r>
            <a:r>
              <a:rPr lang="en-US" altLang="en-US" sz="3200" b="1" dirty="0"/>
              <a:t> </a:t>
            </a:r>
            <a:r>
              <a:rPr lang="el-GR" altLang="en-US" sz="3200" b="1" dirty="0"/>
              <a:t>περίπου το</a:t>
            </a:r>
            <a:r>
              <a:rPr lang="en-US" altLang="en-US" sz="3200" b="1" dirty="0"/>
              <a:t> </a:t>
            </a:r>
            <a:r>
              <a:rPr lang="en-US" altLang="en-US" sz="3200" b="1" dirty="0">
                <a:solidFill>
                  <a:srgbClr val="FF0000"/>
                </a:solidFill>
              </a:rPr>
              <a:t>99,73%</a:t>
            </a:r>
            <a:r>
              <a:rPr lang="en-US" altLang="en-US" sz="3200" b="1" dirty="0"/>
              <a:t> </a:t>
            </a:r>
            <a:r>
              <a:rPr lang="el-GR" altLang="en-US" sz="3200" b="1" dirty="0"/>
              <a:t>των</a:t>
            </a:r>
            <a:r>
              <a:rPr lang="en-US" altLang="en-US" sz="3200" b="1" dirty="0"/>
              <a:t> X</a:t>
            </a:r>
          </a:p>
        </p:txBody>
      </p:sp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314CCE06-D51F-4C6A-801C-F7211B384791}"/>
              </a:ext>
            </a:extLst>
          </p:cNvPr>
          <p:cNvGrpSpPr/>
          <p:nvPr/>
        </p:nvGrpSpPr>
        <p:grpSpPr>
          <a:xfrm>
            <a:off x="766482" y="2718547"/>
            <a:ext cx="10659036" cy="3639670"/>
            <a:chOff x="1752600" y="3276601"/>
            <a:chExt cx="8594340" cy="2274331"/>
          </a:xfrm>
        </p:grpSpPr>
        <p:sp>
          <p:nvSpPr>
            <p:cNvPr id="99332" name="Freeform 4"/>
            <p:cNvSpPr>
              <a:spLocks/>
            </p:cNvSpPr>
            <p:nvPr/>
          </p:nvSpPr>
          <p:spPr bwMode="auto">
            <a:xfrm>
              <a:off x="3733801" y="3276601"/>
              <a:ext cx="1935163" cy="1279525"/>
            </a:xfrm>
            <a:custGeom>
              <a:avLst/>
              <a:gdLst>
                <a:gd name="T0" fmla="*/ 2147483646 w 901"/>
                <a:gd name="T1" fmla="*/ 2147483646 h 721"/>
                <a:gd name="T2" fmla="*/ 2147483646 w 901"/>
                <a:gd name="T3" fmla="*/ 2147483646 h 721"/>
                <a:gd name="T4" fmla="*/ 2147483646 w 901"/>
                <a:gd name="T5" fmla="*/ 2147483646 h 721"/>
                <a:gd name="T6" fmla="*/ 2147483646 w 901"/>
                <a:gd name="T7" fmla="*/ 2147483646 h 721"/>
                <a:gd name="T8" fmla="*/ 2147483646 w 901"/>
                <a:gd name="T9" fmla="*/ 2147483646 h 721"/>
                <a:gd name="T10" fmla="*/ 2147483646 w 901"/>
                <a:gd name="T11" fmla="*/ 2147483646 h 721"/>
                <a:gd name="T12" fmla="*/ 2147483646 w 901"/>
                <a:gd name="T13" fmla="*/ 2147483646 h 721"/>
                <a:gd name="T14" fmla="*/ 2147483646 w 901"/>
                <a:gd name="T15" fmla="*/ 2147483646 h 721"/>
                <a:gd name="T16" fmla="*/ 2147483646 w 901"/>
                <a:gd name="T17" fmla="*/ 2147483646 h 721"/>
                <a:gd name="T18" fmla="*/ 2147483646 w 901"/>
                <a:gd name="T19" fmla="*/ 2147483646 h 721"/>
                <a:gd name="T20" fmla="*/ 2147483646 w 901"/>
                <a:gd name="T21" fmla="*/ 2147483646 h 721"/>
                <a:gd name="T22" fmla="*/ 2147483646 w 901"/>
                <a:gd name="T23" fmla="*/ 2147483646 h 721"/>
                <a:gd name="T24" fmla="*/ 2147483646 w 901"/>
                <a:gd name="T25" fmla="*/ 2147483646 h 721"/>
                <a:gd name="T26" fmla="*/ 2147483646 w 901"/>
                <a:gd name="T27" fmla="*/ 2147483646 h 721"/>
                <a:gd name="T28" fmla="*/ 2147483646 w 901"/>
                <a:gd name="T29" fmla="*/ 2147483646 h 721"/>
                <a:gd name="T30" fmla="*/ 0 w 901"/>
                <a:gd name="T31" fmla="*/ 0 h 7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1"/>
                <a:gd name="T49" fmla="*/ 0 h 721"/>
                <a:gd name="T50" fmla="*/ 901 w 901"/>
                <a:gd name="T51" fmla="*/ 721 h 72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1" h="721">
                  <a:moveTo>
                    <a:pt x="900" y="720"/>
                  </a:moveTo>
                  <a:lnTo>
                    <a:pt x="805" y="712"/>
                  </a:lnTo>
                  <a:lnTo>
                    <a:pt x="758" y="704"/>
                  </a:lnTo>
                  <a:lnTo>
                    <a:pt x="711" y="691"/>
                  </a:lnTo>
                  <a:lnTo>
                    <a:pt x="663" y="675"/>
                  </a:lnTo>
                  <a:lnTo>
                    <a:pt x="615" y="653"/>
                  </a:lnTo>
                  <a:lnTo>
                    <a:pt x="568" y="623"/>
                  </a:lnTo>
                  <a:lnTo>
                    <a:pt x="473" y="540"/>
                  </a:lnTo>
                  <a:lnTo>
                    <a:pt x="378" y="422"/>
                  </a:lnTo>
                  <a:lnTo>
                    <a:pt x="284" y="281"/>
                  </a:lnTo>
                  <a:lnTo>
                    <a:pt x="236" y="209"/>
                  </a:lnTo>
                  <a:lnTo>
                    <a:pt x="189" y="142"/>
                  </a:lnTo>
                  <a:lnTo>
                    <a:pt x="142" y="83"/>
                  </a:lnTo>
                  <a:lnTo>
                    <a:pt x="94" y="38"/>
                  </a:lnTo>
                  <a:lnTo>
                    <a:pt x="47" y="9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33" name="Freeform 5"/>
            <p:cNvSpPr>
              <a:spLocks/>
            </p:cNvSpPr>
            <p:nvPr/>
          </p:nvSpPr>
          <p:spPr bwMode="auto">
            <a:xfrm>
              <a:off x="1905000" y="3276601"/>
              <a:ext cx="1860550" cy="1279525"/>
            </a:xfrm>
            <a:custGeom>
              <a:avLst/>
              <a:gdLst>
                <a:gd name="T0" fmla="*/ 0 w 901"/>
                <a:gd name="T1" fmla="*/ 2147483646 h 721"/>
                <a:gd name="T2" fmla="*/ 2147483646 w 901"/>
                <a:gd name="T3" fmla="*/ 2147483646 h 721"/>
                <a:gd name="T4" fmla="*/ 2147483646 w 901"/>
                <a:gd name="T5" fmla="*/ 2147483646 h 721"/>
                <a:gd name="T6" fmla="*/ 2147483646 w 901"/>
                <a:gd name="T7" fmla="*/ 2147483646 h 721"/>
                <a:gd name="T8" fmla="*/ 2147483646 w 901"/>
                <a:gd name="T9" fmla="*/ 2147483646 h 721"/>
                <a:gd name="T10" fmla="*/ 2147483646 w 901"/>
                <a:gd name="T11" fmla="*/ 2147483646 h 721"/>
                <a:gd name="T12" fmla="*/ 2147483646 w 901"/>
                <a:gd name="T13" fmla="*/ 2147483646 h 721"/>
                <a:gd name="T14" fmla="*/ 2147483646 w 901"/>
                <a:gd name="T15" fmla="*/ 2147483646 h 721"/>
                <a:gd name="T16" fmla="*/ 2147483646 w 901"/>
                <a:gd name="T17" fmla="*/ 2147483646 h 721"/>
                <a:gd name="T18" fmla="*/ 2147483646 w 901"/>
                <a:gd name="T19" fmla="*/ 2147483646 h 721"/>
                <a:gd name="T20" fmla="*/ 2147483646 w 901"/>
                <a:gd name="T21" fmla="*/ 2147483646 h 721"/>
                <a:gd name="T22" fmla="*/ 2147483646 w 901"/>
                <a:gd name="T23" fmla="*/ 2147483646 h 721"/>
                <a:gd name="T24" fmla="*/ 2147483646 w 901"/>
                <a:gd name="T25" fmla="*/ 2147483646 h 721"/>
                <a:gd name="T26" fmla="*/ 2147483646 w 901"/>
                <a:gd name="T27" fmla="*/ 2147483646 h 721"/>
                <a:gd name="T28" fmla="*/ 2147483646 w 901"/>
                <a:gd name="T29" fmla="*/ 2147483646 h 721"/>
                <a:gd name="T30" fmla="*/ 2147483646 w 901"/>
                <a:gd name="T31" fmla="*/ 0 h 7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1"/>
                <a:gd name="T49" fmla="*/ 0 h 721"/>
                <a:gd name="T50" fmla="*/ 901 w 901"/>
                <a:gd name="T51" fmla="*/ 721 h 72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1" h="721">
                  <a:moveTo>
                    <a:pt x="0" y="720"/>
                  </a:moveTo>
                  <a:lnTo>
                    <a:pt x="95" y="712"/>
                  </a:lnTo>
                  <a:lnTo>
                    <a:pt x="142" y="704"/>
                  </a:lnTo>
                  <a:lnTo>
                    <a:pt x="189" y="691"/>
                  </a:lnTo>
                  <a:lnTo>
                    <a:pt x="237" y="675"/>
                  </a:lnTo>
                  <a:lnTo>
                    <a:pt x="284" y="653"/>
                  </a:lnTo>
                  <a:lnTo>
                    <a:pt x="331" y="623"/>
                  </a:lnTo>
                  <a:lnTo>
                    <a:pt x="426" y="540"/>
                  </a:lnTo>
                  <a:lnTo>
                    <a:pt x="521" y="422"/>
                  </a:lnTo>
                  <a:lnTo>
                    <a:pt x="616" y="281"/>
                  </a:lnTo>
                  <a:lnTo>
                    <a:pt x="663" y="209"/>
                  </a:lnTo>
                  <a:lnTo>
                    <a:pt x="710" y="142"/>
                  </a:lnTo>
                  <a:lnTo>
                    <a:pt x="757" y="83"/>
                  </a:lnTo>
                  <a:lnTo>
                    <a:pt x="805" y="38"/>
                  </a:lnTo>
                  <a:lnTo>
                    <a:pt x="852" y="9"/>
                  </a:lnTo>
                  <a:lnTo>
                    <a:pt x="90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34" name="Line 6"/>
            <p:cNvSpPr>
              <a:spLocks noChangeShapeType="1"/>
            </p:cNvSpPr>
            <p:nvPr/>
          </p:nvSpPr>
          <p:spPr bwMode="auto">
            <a:xfrm>
              <a:off x="3733800" y="3276601"/>
              <a:ext cx="1588" cy="12795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5" name="Rectangle 7"/>
            <p:cNvSpPr>
              <a:spLocks noChangeArrowheads="1"/>
            </p:cNvSpPr>
            <p:nvPr/>
          </p:nvSpPr>
          <p:spPr bwMode="auto">
            <a:xfrm>
              <a:off x="5638800" y="4572001"/>
              <a:ext cx="28854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>
                  <a:solidFill>
                    <a:srgbClr val="339933"/>
                  </a:solidFill>
                </a:rPr>
                <a:t>x</a:t>
              </a:r>
            </a:p>
          </p:txBody>
        </p:sp>
        <p:sp>
          <p:nvSpPr>
            <p:cNvPr id="99336" name="Rectangle 8"/>
            <p:cNvSpPr>
              <a:spLocks noChangeArrowheads="1"/>
            </p:cNvSpPr>
            <p:nvPr/>
          </p:nvSpPr>
          <p:spPr bwMode="auto">
            <a:xfrm>
              <a:off x="3581400" y="4572001"/>
              <a:ext cx="38100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b="1">
                  <a:solidFill>
                    <a:srgbClr val="339933"/>
                  </a:solidFill>
                </a:rPr>
                <a:t>μ</a:t>
              </a:r>
            </a:p>
          </p:txBody>
        </p:sp>
        <p:sp>
          <p:nvSpPr>
            <p:cNvPr id="99337" name="Line 9"/>
            <p:cNvSpPr>
              <a:spLocks noChangeShapeType="1"/>
            </p:cNvSpPr>
            <p:nvPr/>
          </p:nvSpPr>
          <p:spPr bwMode="auto">
            <a:xfrm>
              <a:off x="2514600" y="4267200"/>
              <a:ext cx="0" cy="99060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8" name="Line 10"/>
            <p:cNvSpPr>
              <a:spLocks noChangeShapeType="1"/>
            </p:cNvSpPr>
            <p:nvPr/>
          </p:nvSpPr>
          <p:spPr bwMode="auto">
            <a:xfrm>
              <a:off x="3733800" y="4495800"/>
              <a:ext cx="1295400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9" name="Line 11"/>
            <p:cNvSpPr>
              <a:spLocks noChangeShapeType="1"/>
            </p:cNvSpPr>
            <p:nvPr/>
          </p:nvSpPr>
          <p:spPr bwMode="auto">
            <a:xfrm>
              <a:off x="2514600" y="4495800"/>
              <a:ext cx="1219200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0" name="Line 12"/>
            <p:cNvSpPr>
              <a:spLocks noChangeShapeType="1"/>
            </p:cNvSpPr>
            <p:nvPr/>
          </p:nvSpPr>
          <p:spPr bwMode="auto">
            <a:xfrm>
              <a:off x="5029200" y="4267200"/>
              <a:ext cx="0" cy="99060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1" name="Line 13"/>
            <p:cNvSpPr>
              <a:spLocks noChangeShapeType="1"/>
            </p:cNvSpPr>
            <p:nvPr/>
          </p:nvSpPr>
          <p:spPr bwMode="auto">
            <a:xfrm>
              <a:off x="1752600" y="4648200"/>
              <a:ext cx="40513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2" name="Rectangle 14"/>
            <p:cNvSpPr>
              <a:spLocks noChangeArrowheads="1"/>
            </p:cNvSpPr>
            <p:nvPr/>
          </p:nvSpPr>
          <p:spPr bwMode="auto">
            <a:xfrm>
              <a:off x="2952117" y="4119563"/>
              <a:ext cx="426719" cy="36933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b="1">
                  <a:solidFill>
                    <a:schemeClr val="hlink"/>
                  </a:solidFill>
                </a:rPr>
                <a:t>2</a:t>
              </a:r>
              <a:r>
                <a:rPr lang="el-GR" altLang="en-US" b="1">
                  <a:solidFill>
                    <a:schemeClr val="hlink"/>
                  </a:solidFill>
                </a:rPr>
                <a:t>σ</a:t>
              </a:r>
            </a:p>
          </p:txBody>
        </p:sp>
        <p:sp>
          <p:nvSpPr>
            <p:cNvPr id="99343" name="Rectangle 15"/>
            <p:cNvSpPr>
              <a:spLocks noChangeArrowheads="1"/>
            </p:cNvSpPr>
            <p:nvPr/>
          </p:nvSpPr>
          <p:spPr bwMode="auto">
            <a:xfrm>
              <a:off x="4095117" y="4119563"/>
              <a:ext cx="426719" cy="36933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b="1">
                  <a:solidFill>
                    <a:schemeClr val="hlink"/>
                  </a:solidFill>
                </a:rPr>
                <a:t>2</a:t>
              </a:r>
              <a:r>
                <a:rPr lang="el-GR" altLang="en-US" b="1">
                  <a:solidFill>
                    <a:schemeClr val="hlink"/>
                  </a:solidFill>
                </a:rPr>
                <a:t>σ</a:t>
              </a:r>
            </a:p>
          </p:txBody>
        </p:sp>
        <p:sp>
          <p:nvSpPr>
            <p:cNvPr id="99344" name="Freeform 16"/>
            <p:cNvSpPr>
              <a:spLocks/>
            </p:cNvSpPr>
            <p:nvPr/>
          </p:nvSpPr>
          <p:spPr bwMode="auto">
            <a:xfrm>
              <a:off x="8153401" y="3276601"/>
              <a:ext cx="1935163" cy="1279525"/>
            </a:xfrm>
            <a:custGeom>
              <a:avLst/>
              <a:gdLst>
                <a:gd name="T0" fmla="*/ 2147483646 w 901"/>
                <a:gd name="T1" fmla="*/ 2147483646 h 721"/>
                <a:gd name="T2" fmla="*/ 2147483646 w 901"/>
                <a:gd name="T3" fmla="*/ 2147483646 h 721"/>
                <a:gd name="T4" fmla="*/ 2147483646 w 901"/>
                <a:gd name="T5" fmla="*/ 2147483646 h 721"/>
                <a:gd name="T6" fmla="*/ 2147483646 w 901"/>
                <a:gd name="T7" fmla="*/ 2147483646 h 721"/>
                <a:gd name="T8" fmla="*/ 2147483646 w 901"/>
                <a:gd name="T9" fmla="*/ 2147483646 h 721"/>
                <a:gd name="T10" fmla="*/ 2147483646 w 901"/>
                <a:gd name="T11" fmla="*/ 2147483646 h 721"/>
                <a:gd name="T12" fmla="*/ 2147483646 w 901"/>
                <a:gd name="T13" fmla="*/ 2147483646 h 721"/>
                <a:gd name="T14" fmla="*/ 2147483646 w 901"/>
                <a:gd name="T15" fmla="*/ 2147483646 h 721"/>
                <a:gd name="T16" fmla="*/ 2147483646 w 901"/>
                <a:gd name="T17" fmla="*/ 2147483646 h 721"/>
                <a:gd name="T18" fmla="*/ 2147483646 w 901"/>
                <a:gd name="T19" fmla="*/ 2147483646 h 721"/>
                <a:gd name="T20" fmla="*/ 2147483646 w 901"/>
                <a:gd name="T21" fmla="*/ 2147483646 h 721"/>
                <a:gd name="T22" fmla="*/ 2147483646 w 901"/>
                <a:gd name="T23" fmla="*/ 2147483646 h 721"/>
                <a:gd name="T24" fmla="*/ 2147483646 w 901"/>
                <a:gd name="T25" fmla="*/ 2147483646 h 721"/>
                <a:gd name="T26" fmla="*/ 2147483646 w 901"/>
                <a:gd name="T27" fmla="*/ 2147483646 h 721"/>
                <a:gd name="T28" fmla="*/ 2147483646 w 901"/>
                <a:gd name="T29" fmla="*/ 2147483646 h 721"/>
                <a:gd name="T30" fmla="*/ 0 w 901"/>
                <a:gd name="T31" fmla="*/ 0 h 7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1"/>
                <a:gd name="T49" fmla="*/ 0 h 721"/>
                <a:gd name="T50" fmla="*/ 901 w 901"/>
                <a:gd name="T51" fmla="*/ 721 h 72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1" h="721">
                  <a:moveTo>
                    <a:pt x="900" y="720"/>
                  </a:moveTo>
                  <a:lnTo>
                    <a:pt x="805" y="712"/>
                  </a:lnTo>
                  <a:lnTo>
                    <a:pt x="758" y="704"/>
                  </a:lnTo>
                  <a:lnTo>
                    <a:pt x="711" y="691"/>
                  </a:lnTo>
                  <a:lnTo>
                    <a:pt x="663" y="675"/>
                  </a:lnTo>
                  <a:lnTo>
                    <a:pt x="615" y="653"/>
                  </a:lnTo>
                  <a:lnTo>
                    <a:pt x="568" y="623"/>
                  </a:lnTo>
                  <a:lnTo>
                    <a:pt x="473" y="540"/>
                  </a:lnTo>
                  <a:lnTo>
                    <a:pt x="378" y="422"/>
                  </a:lnTo>
                  <a:lnTo>
                    <a:pt x="284" y="281"/>
                  </a:lnTo>
                  <a:lnTo>
                    <a:pt x="236" y="209"/>
                  </a:lnTo>
                  <a:lnTo>
                    <a:pt x="189" y="142"/>
                  </a:lnTo>
                  <a:lnTo>
                    <a:pt x="142" y="83"/>
                  </a:lnTo>
                  <a:lnTo>
                    <a:pt x="94" y="38"/>
                  </a:lnTo>
                  <a:lnTo>
                    <a:pt x="47" y="9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5" name="Freeform 17"/>
            <p:cNvSpPr>
              <a:spLocks/>
            </p:cNvSpPr>
            <p:nvPr/>
          </p:nvSpPr>
          <p:spPr bwMode="auto">
            <a:xfrm>
              <a:off x="6324600" y="3276601"/>
              <a:ext cx="1860550" cy="1279525"/>
            </a:xfrm>
            <a:custGeom>
              <a:avLst/>
              <a:gdLst>
                <a:gd name="T0" fmla="*/ 0 w 901"/>
                <a:gd name="T1" fmla="*/ 2147483646 h 721"/>
                <a:gd name="T2" fmla="*/ 2147483646 w 901"/>
                <a:gd name="T3" fmla="*/ 2147483646 h 721"/>
                <a:gd name="T4" fmla="*/ 2147483646 w 901"/>
                <a:gd name="T5" fmla="*/ 2147483646 h 721"/>
                <a:gd name="T6" fmla="*/ 2147483646 w 901"/>
                <a:gd name="T7" fmla="*/ 2147483646 h 721"/>
                <a:gd name="T8" fmla="*/ 2147483646 w 901"/>
                <a:gd name="T9" fmla="*/ 2147483646 h 721"/>
                <a:gd name="T10" fmla="*/ 2147483646 w 901"/>
                <a:gd name="T11" fmla="*/ 2147483646 h 721"/>
                <a:gd name="T12" fmla="*/ 2147483646 w 901"/>
                <a:gd name="T13" fmla="*/ 2147483646 h 721"/>
                <a:gd name="T14" fmla="*/ 2147483646 w 901"/>
                <a:gd name="T15" fmla="*/ 2147483646 h 721"/>
                <a:gd name="T16" fmla="*/ 2147483646 w 901"/>
                <a:gd name="T17" fmla="*/ 2147483646 h 721"/>
                <a:gd name="T18" fmla="*/ 2147483646 w 901"/>
                <a:gd name="T19" fmla="*/ 2147483646 h 721"/>
                <a:gd name="T20" fmla="*/ 2147483646 w 901"/>
                <a:gd name="T21" fmla="*/ 2147483646 h 721"/>
                <a:gd name="T22" fmla="*/ 2147483646 w 901"/>
                <a:gd name="T23" fmla="*/ 2147483646 h 721"/>
                <a:gd name="T24" fmla="*/ 2147483646 w 901"/>
                <a:gd name="T25" fmla="*/ 2147483646 h 721"/>
                <a:gd name="T26" fmla="*/ 2147483646 w 901"/>
                <a:gd name="T27" fmla="*/ 2147483646 h 721"/>
                <a:gd name="T28" fmla="*/ 2147483646 w 901"/>
                <a:gd name="T29" fmla="*/ 2147483646 h 721"/>
                <a:gd name="T30" fmla="*/ 2147483646 w 901"/>
                <a:gd name="T31" fmla="*/ 0 h 7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1"/>
                <a:gd name="T49" fmla="*/ 0 h 721"/>
                <a:gd name="T50" fmla="*/ 901 w 901"/>
                <a:gd name="T51" fmla="*/ 721 h 72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1" h="721">
                  <a:moveTo>
                    <a:pt x="0" y="720"/>
                  </a:moveTo>
                  <a:lnTo>
                    <a:pt x="95" y="712"/>
                  </a:lnTo>
                  <a:lnTo>
                    <a:pt x="142" y="704"/>
                  </a:lnTo>
                  <a:lnTo>
                    <a:pt x="189" y="691"/>
                  </a:lnTo>
                  <a:lnTo>
                    <a:pt x="237" y="675"/>
                  </a:lnTo>
                  <a:lnTo>
                    <a:pt x="284" y="653"/>
                  </a:lnTo>
                  <a:lnTo>
                    <a:pt x="331" y="623"/>
                  </a:lnTo>
                  <a:lnTo>
                    <a:pt x="426" y="540"/>
                  </a:lnTo>
                  <a:lnTo>
                    <a:pt x="521" y="422"/>
                  </a:lnTo>
                  <a:lnTo>
                    <a:pt x="616" y="281"/>
                  </a:lnTo>
                  <a:lnTo>
                    <a:pt x="663" y="209"/>
                  </a:lnTo>
                  <a:lnTo>
                    <a:pt x="710" y="142"/>
                  </a:lnTo>
                  <a:lnTo>
                    <a:pt x="757" y="83"/>
                  </a:lnTo>
                  <a:lnTo>
                    <a:pt x="805" y="38"/>
                  </a:lnTo>
                  <a:lnTo>
                    <a:pt x="852" y="9"/>
                  </a:lnTo>
                  <a:lnTo>
                    <a:pt x="90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6" name="Line 18"/>
            <p:cNvSpPr>
              <a:spLocks noChangeShapeType="1"/>
            </p:cNvSpPr>
            <p:nvPr/>
          </p:nvSpPr>
          <p:spPr bwMode="auto">
            <a:xfrm>
              <a:off x="8153400" y="3276601"/>
              <a:ext cx="1588" cy="12795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7" name="Rectangle 19"/>
            <p:cNvSpPr>
              <a:spLocks noChangeArrowheads="1"/>
            </p:cNvSpPr>
            <p:nvPr/>
          </p:nvSpPr>
          <p:spPr bwMode="auto">
            <a:xfrm>
              <a:off x="10058400" y="4572001"/>
              <a:ext cx="28854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>
                  <a:solidFill>
                    <a:srgbClr val="339933"/>
                  </a:solidFill>
                </a:rPr>
                <a:t>x</a:t>
              </a:r>
            </a:p>
          </p:txBody>
        </p:sp>
        <p:sp>
          <p:nvSpPr>
            <p:cNvPr id="99348" name="Rectangle 20"/>
            <p:cNvSpPr>
              <a:spLocks noChangeArrowheads="1"/>
            </p:cNvSpPr>
            <p:nvPr/>
          </p:nvSpPr>
          <p:spPr bwMode="auto">
            <a:xfrm>
              <a:off x="8001000" y="4572001"/>
              <a:ext cx="38100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b="1">
                  <a:solidFill>
                    <a:srgbClr val="339933"/>
                  </a:solidFill>
                </a:rPr>
                <a:t>μ</a:t>
              </a:r>
            </a:p>
          </p:txBody>
        </p:sp>
        <p:sp>
          <p:nvSpPr>
            <p:cNvPr id="99349" name="Line 21"/>
            <p:cNvSpPr>
              <a:spLocks noChangeShapeType="1"/>
            </p:cNvSpPr>
            <p:nvPr/>
          </p:nvSpPr>
          <p:spPr bwMode="auto">
            <a:xfrm>
              <a:off x="6172200" y="4648200"/>
              <a:ext cx="40513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0" name="Line 22"/>
            <p:cNvSpPr>
              <a:spLocks noChangeShapeType="1"/>
            </p:cNvSpPr>
            <p:nvPr/>
          </p:nvSpPr>
          <p:spPr bwMode="auto">
            <a:xfrm>
              <a:off x="6400800" y="4343400"/>
              <a:ext cx="0" cy="91440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1" name="Line 23"/>
            <p:cNvSpPr>
              <a:spLocks noChangeShapeType="1"/>
            </p:cNvSpPr>
            <p:nvPr/>
          </p:nvSpPr>
          <p:spPr bwMode="auto">
            <a:xfrm>
              <a:off x="10058400" y="4343400"/>
              <a:ext cx="0" cy="91440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2" name="Line 24"/>
            <p:cNvSpPr>
              <a:spLocks noChangeShapeType="1"/>
            </p:cNvSpPr>
            <p:nvPr/>
          </p:nvSpPr>
          <p:spPr bwMode="auto">
            <a:xfrm>
              <a:off x="8153400" y="4419600"/>
              <a:ext cx="190500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3" name="Line 25"/>
            <p:cNvSpPr>
              <a:spLocks noChangeShapeType="1"/>
            </p:cNvSpPr>
            <p:nvPr/>
          </p:nvSpPr>
          <p:spPr bwMode="auto">
            <a:xfrm>
              <a:off x="6400800" y="4419600"/>
              <a:ext cx="175260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4" name="Rectangle 26"/>
            <p:cNvSpPr>
              <a:spLocks noChangeArrowheads="1"/>
            </p:cNvSpPr>
            <p:nvPr/>
          </p:nvSpPr>
          <p:spPr bwMode="auto">
            <a:xfrm>
              <a:off x="7447917" y="4043363"/>
              <a:ext cx="426719" cy="36933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b="1">
                  <a:solidFill>
                    <a:srgbClr val="FF0000"/>
                  </a:solidFill>
                </a:rPr>
                <a:t>3</a:t>
              </a:r>
              <a:r>
                <a:rPr lang="el-GR" altLang="en-US" b="1">
                  <a:solidFill>
                    <a:srgbClr val="FF0000"/>
                  </a:solidFill>
                </a:rPr>
                <a:t>σ</a:t>
              </a:r>
            </a:p>
          </p:txBody>
        </p:sp>
        <p:sp>
          <p:nvSpPr>
            <p:cNvPr id="99355" name="Rectangle 27"/>
            <p:cNvSpPr>
              <a:spLocks noChangeArrowheads="1"/>
            </p:cNvSpPr>
            <p:nvPr/>
          </p:nvSpPr>
          <p:spPr bwMode="auto">
            <a:xfrm>
              <a:off x="8514717" y="4043363"/>
              <a:ext cx="426719" cy="36933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b="1">
                  <a:solidFill>
                    <a:srgbClr val="FF0000"/>
                  </a:solidFill>
                </a:rPr>
                <a:t>3</a:t>
              </a:r>
              <a:r>
                <a:rPr lang="el-GR" altLang="en-US" b="1">
                  <a:solidFill>
                    <a:srgbClr val="FF0000"/>
                  </a:solidFill>
                </a:rPr>
                <a:t>σ</a:t>
              </a:r>
            </a:p>
          </p:txBody>
        </p:sp>
        <p:sp>
          <p:nvSpPr>
            <p:cNvPr id="99356" name="Line 28"/>
            <p:cNvSpPr>
              <a:spLocks noChangeShapeType="1"/>
            </p:cNvSpPr>
            <p:nvPr/>
          </p:nvSpPr>
          <p:spPr bwMode="auto">
            <a:xfrm>
              <a:off x="2514600" y="5181600"/>
              <a:ext cx="2514600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7" name="Line 29"/>
            <p:cNvSpPr>
              <a:spLocks noChangeShapeType="1"/>
            </p:cNvSpPr>
            <p:nvPr/>
          </p:nvSpPr>
          <p:spPr bwMode="auto">
            <a:xfrm>
              <a:off x="6400800" y="5181600"/>
              <a:ext cx="36576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58" name="Rectangle 30"/>
            <p:cNvSpPr>
              <a:spLocks noChangeArrowheads="1"/>
            </p:cNvSpPr>
            <p:nvPr/>
          </p:nvSpPr>
          <p:spPr bwMode="auto">
            <a:xfrm>
              <a:off x="3361879" y="5181600"/>
              <a:ext cx="880369" cy="36933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b="1" dirty="0">
                  <a:solidFill>
                    <a:schemeClr val="hlink"/>
                  </a:solidFill>
                </a:rPr>
                <a:t>95,44%</a:t>
              </a:r>
            </a:p>
          </p:txBody>
        </p:sp>
        <p:sp>
          <p:nvSpPr>
            <p:cNvPr id="99359" name="Rectangle 31"/>
            <p:cNvSpPr>
              <a:spLocks noChangeArrowheads="1"/>
            </p:cNvSpPr>
            <p:nvPr/>
          </p:nvSpPr>
          <p:spPr bwMode="auto">
            <a:xfrm>
              <a:off x="7789416" y="5181600"/>
              <a:ext cx="880369" cy="369332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b="1" dirty="0">
                  <a:solidFill>
                    <a:srgbClr val="FF0000"/>
                  </a:solidFill>
                </a:rPr>
                <a:t>99,73%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32781" y="255057"/>
            <a:ext cx="8326438" cy="1121461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altLang="en-US" sz="3600" b="1" spc="-25" dirty="0">
                <a:solidFill>
                  <a:srgbClr val="5FCAEE"/>
                </a:solidFill>
                <a:latin typeface="Trebuchet MS"/>
              </a:rPr>
              <a:t>Συνεχείς Κατανομές Πιθανοτήτων (Βασικές Έννοιες)</a:t>
            </a:r>
            <a:endParaRPr lang="en-US" altLang="en-US" sz="36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75129" y="1891554"/>
            <a:ext cx="11241741" cy="4648200"/>
          </a:xfrm>
        </p:spPr>
        <p:txBody>
          <a:bodyPr>
            <a:normAutofit fontScale="92500" lnSpcReduction="10000"/>
          </a:bodyPr>
          <a:lstStyle/>
          <a:p>
            <a:pPr marL="583566" indent="-571500" algn="just" defTabSz="914400">
              <a:lnSpc>
                <a:spcPct val="100000"/>
              </a:lnSpc>
              <a:spcBef>
                <a:spcPts val="1130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lang="el-GR" altLang="en-US" sz="3600" dirty="0">
                <a:latin typeface="Calibri"/>
                <a:cs typeface="Calibri"/>
              </a:rPr>
              <a:t>Μια</a:t>
            </a:r>
            <a:r>
              <a:rPr lang="en-US" altLang="en-US" sz="3600" dirty="0">
                <a:latin typeface="Calibri"/>
                <a:cs typeface="Calibri"/>
              </a:rPr>
              <a:t> </a:t>
            </a:r>
            <a:r>
              <a:rPr lang="el-GR" altLang="en-US" sz="3600" dirty="0">
                <a:latin typeface="Calibri"/>
                <a:cs typeface="Calibri"/>
              </a:rPr>
              <a:t>συνεχής μεταβλητή</a:t>
            </a:r>
            <a:r>
              <a:rPr lang="en-US" altLang="en-US" sz="3600" dirty="0">
                <a:latin typeface="Calibri"/>
                <a:cs typeface="Calibri"/>
              </a:rPr>
              <a:t> </a:t>
            </a:r>
            <a:r>
              <a:rPr lang="el-GR" altLang="en-US" sz="3600" dirty="0">
                <a:latin typeface="Calibri"/>
                <a:cs typeface="Calibri"/>
              </a:rPr>
              <a:t>είναι εκείνη η</a:t>
            </a:r>
            <a:r>
              <a:rPr lang="en-US" altLang="en-US" sz="3600" dirty="0">
                <a:latin typeface="Calibri"/>
                <a:cs typeface="Calibri"/>
              </a:rPr>
              <a:t> </a:t>
            </a:r>
            <a:r>
              <a:rPr lang="el-GR" altLang="en-US" sz="3600" dirty="0">
                <a:latin typeface="Calibri"/>
                <a:cs typeface="Calibri"/>
              </a:rPr>
              <a:t>μεταβλητή</a:t>
            </a:r>
            <a:r>
              <a:rPr lang="en-US" altLang="en-US" sz="3600" dirty="0">
                <a:latin typeface="Calibri"/>
                <a:cs typeface="Calibri"/>
              </a:rPr>
              <a:t> </a:t>
            </a:r>
            <a:r>
              <a:rPr lang="el-GR" altLang="en-US" sz="3600" dirty="0">
                <a:latin typeface="Calibri"/>
                <a:cs typeface="Calibri"/>
              </a:rPr>
              <a:t>που μπορεί</a:t>
            </a:r>
            <a:r>
              <a:rPr lang="en-US" altLang="en-US" sz="3600" dirty="0">
                <a:latin typeface="Calibri"/>
                <a:cs typeface="Calibri"/>
              </a:rPr>
              <a:t> </a:t>
            </a:r>
            <a:r>
              <a:rPr lang="el-GR" altLang="en-US" sz="3600" dirty="0">
                <a:latin typeface="Calibri"/>
                <a:cs typeface="Calibri"/>
              </a:rPr>
              <a:t>να πάρει όλες τις τιμές ενός διαστήματος πραγματικών αριθμών (βάρος, ύψος). </a:t>
            </a:r>
          </a:p>
          <a:p>
            <a:pPr marL="12066" indent="0" algn="just" defTabSz="914400">
              <a:lnSpc>
                <a:spcPct val="100000"/>
              </a:lnSpc>
              <a:spcBef>
                <a:spcPts val="1130"/>
              </a:spcBef>
              <a:buNone/>
              <a:tabLst>
                <a:tab pos="464184" algn="l"/>
              </a:tabLst>
            </a:pPr>
            <a:endParaRPr lang="en-US" altLang="en-US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l-GR" altLang="en-US" sz="2800" dirty="0"/>
              <a:t>βάρος ενός αντικειμένου</a:t>
            </a:r>
            <a:endParaRPr lang="en-US" altLang="en-US" sz="28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l-GR" altLang="en-US" sz="2800" dirty="0"/>
              <a:t>χρόνος που απαιτείται για τελειώσει μια εργασία</a:t>
            </a:r>
            <a:endParaRPr lang="en-US" altLang="en-US" sz="28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l-GR" altLang="en-US" sz="2800" dirty="0"/>
              <a:t>θερμοκρασία νερού</a:t>
            </a:r>
            <a:endParaRPr lang="en-US" altLang="en-US" sz="28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l-GR" altLang="en-US" sz="2800" dirty="0"/>
              <a:t>ύψος σε μέτρα</a:t>
            </a:r>
            <a:endParaRPr lang="en-US" altLang="en-US" sz="2800" dirty="0"/>
          </a:p>
          <a:p>
            <a:pPr eaLnBrk="1" hangingPunct="1">
              <a:lnSpc>
                <a:spcPct val="2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marL="583566" indent="-571500" algn="just" defTabSz="914400">
              <a:lnSpc>
                <a:spcPct val="100000"/>
              </a:lnSpc>
              <a:spcBef>
                <a:spcPts val="1130"/>
              </a:spcBef>
              <a:buFont typeface="Wingdings" panose="05000000000000000000" pitchFamily="2" charset="2"/>
              <a:buChar char="§"/>
              <a:tabLst>
                <a:tab pos="464184" algn="l"/>
              </a:tabLst>
            </a:pPr>
            <a:r>
              <a:rPr lang="el-GR" sz="3600" dirty="0">
                <a:latin typeface="Calibri"/>
                <a:cs typeface="Calibri"/>
              </a:rPr>
              <a:t>Οι τιμές ποικίλουν ανάλογα με την ικανότητα μέτρησης με ακρίβεια </a:t>
            </a:r>
            <a:endParaRPr lang="en-US" altLang="en-US"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82706" y="1558649"/>
            <a:ext cx="11353800" cy="1679575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l-GR" altLang="en-US" sz="3200" dirty="0"/>
              <a:t>Διαδικασία για την εύρεση</a:t>
            </a:r>
            <a:r>
              <a:rPr lang="en-US" altLang="en-US" sz="3200" dirty="0"/>
              <a:t> </a:t>
            </a:r>
            <a:r>
              <a:rPr lang="el-GR" altLang="en-US" sz="3200" dirty="0"/>
              <a:t>της τιμής</a:t>
            </a:r>
            <a:r>
              <a:rPr lang="en-US" altLang="en-US" sz="3200" dirty="0"/>
              <a:t> X </a:t>
            </a:r>
            <a:r>
              <a:rPr lang="el-GR" altLang="en-US" sz="3200" dirty="0"/>
              <a:t>για</a:t>
            </a:r>
            <a:r>
              <a:rPr lang="en-US" altLang="en-US" sz="3200" dirty="0"/>
              <a:t> </a:t>
            </a:r>
            <a:r>
              <a:rPr lang="el-GR" altLang="en-US" sz="3200" dirty="0"/>
              <a:t>μια</a:t>
            </a:r>
            <a:r>
              <a:rPr lang="en-US" altLang="en-US" sz="3200" dirty="0"/>
              <a:t> </a:t>
            </a:r>
            <a:r>
              <a:rPr lang="el-GR" altLang="en-US" sz="3200" dirty="0"/>
              <a:t>γνωστή</a:t>
            </a:r>
            <a:r>
              <a:rPr lang="en-US" altLang="en-US" sz="3200" dirty="0"/>
              <a:t> </a:t>
            </a:r>
            <a:r>
              <a:rPr lang="el-GR" altLang="en-US" sz="3200" dirty="0"/>
              <a:t>πιθανότητα</a:t>
            </a:r>
            <a:r>
              <a:rPr lang="en-US" altLang="en-US" sz="3200" dirty="0"/>
              <a:t>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en-US" dirty="0"/>
              <a:t>	1.  </a:t>
            </a:r>
            <a:r>
              <a:rPr lang="el-GR" altLang="en-US" dirty="0"/>
              <a:t>Βρείτε την τιμή</a:t>
            </a:r>
            <a:r>
              <a:rPr lang="en-US" altLang="en-US" dirty="0"/>
              <a:t> </a:t>
            </a:r>
            <a:r>
              <a:rPr lang="en-US" altLang="en-US" b="1" dirty="0"/>
              <a:t>Z </a:t>
            </a:r>
            <a:r>
              <a:rPr lang="el-GR" altLang="en-US" dirty="0"/>
              <a:t>για</a:t>
            </a:r>
            <a:r>
              <a:rPr lang="en-US" altLang="en-US" dirty="0"/>
              <a:t> </a:t>
            </a:r>
            <a:r>
              <a:rPr lang="el-GR" altLang="en-US" dirty="0"/>
              <a:t>την</a:t>
            </a:r>
            <a:r>
              <a:rPr lang="en-US" altLang="en-US" dirty="0"/>
              <a:t> </a:t>
            </a:r>
            <a:r>
              <a:rPr lang="el-GR" altLang="en-US" dirty="0"/>
              <a:t>γνωστή</a:t>
            </a:r>
            <a:r>
              <a:rPr lang="en-US" altLang="en-US" dirty="0"/>
              <a:t> </a:t>
            </a:r>
            <a:r>
              <a:rPr lang="el-GR" altLang="en-US" dirty="0"/>
              <a:t>πιθανότητα</a:t>
            </a:r>
            <a:endParaRPr lang="en-US" altLang="en-US" dirty="0"/>
          </a:p>
          <a:p>
            <a:pPr algn="just" eaLnBrk="1" hangingPunct="1">
              <a:buFont typeface="Wingdings" pitchFamily="2" charset="2"/>
              <a:buNone/>
            </a:pPr>
            <a:r>
              <a:rPr lang="en-US" altLang="en-US" dirty="0"/>
              <a:t>	2.  </a:t>
            </a:r>
            <a:r>
              <a:rPr lang="el-GR" altLang="en-US" dirty="0"/>
              <a:t>Μετατροπή</a:t>
            </a:r>
            <a:r>
              <a:rPr lang="en-US" altLang="en-US" dirty="0"/>
              <a:t> </a:t>
            </a:r>
            <a:r>
              <a:rPr lang="el-GR" altLang="en-US" dirty="0"/>
              <a:t>σε</a:t>
            </a:r>
            <a:r>
              <a:rPr lang="en-US" altLang="en-US" dirty="0"/>
              <a:t> </a:t>
            </a:r>
            <a:r>
              <a:rPr lang="en-US" altLang="en-US" b="1" dirty="0"/>
              <a:t>X</a:t>
            </a:r>
            <a:r>
              <a:rPr lang="en-US" altLang="en-US" dirty="0"/>
              <a:t> </a:t>
            </a:r>
            <a:r>
              <a:rPr lang="el-GR" altLang="en-US" dirty="0"/>
              <a:t>μονάδες</a:t>
            </a:r>
            <a:r>
              <a:rPr lang="en-US" altLang="en-US" dirty="0"/>
              <a:t> </a:t>
            </a:r>
            <a:r>
              <a:rPr lang="el-GR" altLang="en-US" dirty="0"/>
              <a:t>χρησιμοποιώντας τον τύπο</a:t>
            </a:r>
            <a:r>
              <a:rPr lang="en-US" altLang="en-US" dirty="0"/>
              <a:t>: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324535" y="246515"/>
            <a:ext cx="9870141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Σε Δεδομένη Κανονική Πιθανότητα Να Βρεθεί Τιμή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X </a:t>
            </a:r>
          </a:p>
        </p:txBody>
      </p:sp>
      <p:graphicFrame>
        <p:nvGraphicFramePr>
          <p:cNvPr id="10035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7071904"/>
              </p:ext>
            </p:extLst>
          </p:nvPr>
        </p:nvGraphicFramePr>
        <p:xfrm>
          <a:off x="3525091" y="4183343"/>
          <a:ext cx="5141818" cy="1443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203112" progId="Equation.3">
                  <p:embed/>
                </p:oleObj>
              </mc:Choice>
              <mc:Fallback>
                <p:oleObj name="Equation" r:id="rId2" imgW="723586" imgH="203112" progId="Equation.3">
                  <p:embed/>
                  <p:pic>
                    <p:nvPicPr>
                      <p:cNvPr id="10035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091" y="4183343"/>
                        <a:ext cx="5141818" cy="1443317"/>
                      </a:xfrm>
                      <a:prstGeom prst="rect">
                        <a:avLst/>
                      </a:prstGeom>
                      <a:solidFill>
                        <a:srgbClr val="FDE0B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800157" y="147162"/>
            <a:ext cx="8955742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Εύρεση της τιμής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X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για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μια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Γνωστή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Πιθανότητα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470649" y="991787"/>
            <a:ext cx="11250701" cy="19374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l-GR" altLang="en-US" sz="2000" dirty="0"/>
              <a:t>Παράδειγμα</a:t>
            </a:r>
            <a:r>
              <a:rPr lang="en-US" altLang="en-US" sz="2000" dirty="0"/>
              <a:t>: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l-GR" altLang="en-US" sz="2000" dirty="0"/>
              <a:t>Θεωρείστε οτι το</a:t>
            </a:r>
            <a:r>
              <a:rPr lang="en-US" altLang="en-US" sz="2000" dirty="0"/>
              <a:t> X </a:t>
            </a:r>
            <a:r>
              <a:rPr lang="el-GR" altLang="en-US" sz="2000" dirty="0"/>
              <a:t>παριστάνει</a:t>
            </a:r>
            <a:r>
              <a:rPr lang="en-US" altLang="en-US" sz="2000" dirty="0"/>
              <a:t> </a:t>
            </a:r>
            <a:r>
              <a:rPr lang="el-GR" altLang="en-US" sz="2000" dirty="0"/>
              <a:t>το χρόνο που χρειάζεται</a:t>
            </a:r>
            <a:r>
              <a:rPr lang="en-US" altLang="en-US" sz="2000" dirty="0"/>
              <a:t>  (</a:t>
            </a:r>
            <a:r>
              <a:rPr lang="el-GR" altLang="en-US" sz="2000" dirty="0"/>
              <a:t>σε δευτερόλεπτα</a:t>
            </a:r>
            <a:r>
              <a:rPr lang="en-US" altLang="en-US" sz="2000" dirty="0"/>
              <a:t>) </a:t>
            </a:r>
            <a:r>
              <a:rPr lang="el-GR" altLang="en-US" sz="2000" dirty="0"/>
              <a:t>για να κατεβάσετε</a:t>
            </a:r>
            <a:r>
              <a:rPr lang="en-US" altLang="en-US" sz="2000" dirty="0"/>
              <a:t> </a:t>
            </a:r>
            <a:r>
              <a:rPr lang="el-GR" altLang="en-US" sz="2000" dirty="0"/>
              <a:t>ένα αρχείο εικόνας</a:t>
            </a:r>
            <a:r>
              <a:rPr lang="en-US" altLang="en-US" sz="2000" dirty="0"/>
              <a:t> </a:t>
            </a:r>
            <a:r>
              <a:rPr lang="el-GR" altLang="en-US" sz="2000" dirty="0"/>
              <a:t>από το διαδίκτυο</a:t>
            </a:r>
            <a:r>
              <a:rPr lang="en-US" altLang="en-US" sz="2000" dirty="0"/>
              <a:t>.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l-GR" altLang="en-US" sz="2000" dirty="0"/>
              <a:t>Υποθέστε οτι η</a:t>
            </a:r>
            <a:r>
              <a:rPr lang="en-US" altLang="en-US" sz="2000" dirty="0"/>
              <a:t> X  </a:t>
            </a:r>
            <a:r>
              <a:rPr lang="el-GR" altLang="en-US" sz="2000" dirty="0"/>
              <a:t>είναι κανονική</a:t>
            </a:r>
            <a:r>
              <a:rPr lang="en-US" altLang="en-US" sz="2000" dirty="0"/>
              <a:t> </a:t>
            </a:r>
            <a:r>
              <a:rPr lang="el-GR" altLang="en-US" sz="2000" dirty="0"/>
              <a:t>με μέσο όρο</a:t>
            </a:r>
            <a:r>
              <a:rPr lang="en-US" altLang="en-US" sz="2000" dirty="0"/>
              <a:t> 18,0 </a:t>
            </a:r>
            <a:r>
              <a:rPr lang="el-GR" altLang="en-US" sz="2000" dirty="0"/>
              <a:t>και</a:t>
            </a:r>
            <a:r>
              <a:rPr lang="en-US" altLang="en-US" sz="2000" dirty="0"/>
              <a:t> </a:t>
            </a:r>
            <a:r>
              <a:rPr lang="el-GR" altLang="en-US" sz="2000" dirty="0"/>
              <a:t>τυπική απόκλιση</a:t>
            </a:r>
            <a:r>
              <a:rPr lang="en-US" altLang="en-US" sz="2000" dirty="0"/>
              <a:t> 5,0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l-GR" altLang="en-US" sz="2000" dirty="0"/>
              <a:t>Βρείτε τα</a:t>
            </a:r>
            <a:r>
              <a:rPr lang="en-US" altLang="en-US" sz="2000" dirty="0"/>
              <a:t> X </a:t>
            </a:r>
            <a:r>
              <a:rPr lang="el-GR" altLang="en-US" sz="2000" dirty="0"/>
              <a:t>για τα οποία το</a:t>
            </a:r>
            <a:r>
              <a:rPr lang="en-US" altLang="en-US" sz="2000" dirty="0"/>
              <a:t> 20% </a:t>
            </a:r>
            <a:r>
              <a:rPr lang="el-GR" altLang="en-US" sz="2000" dirty="0"/>
              <a:t>των χρόνων</a:t>
            </a:r>
            <a:r>
              <a:rPr lang="en-US" altLang="en-US" sz="2000" dirty="0"/>
              <a:t> </a:t>
            </a:r>
            <a:r>
              <a:rPr lang="el-GR" altLang="en-US" sz="2000" dirty="0"/>
              <a:t>λήψης</a:t>
            </a:r>
            <a:r>
              <a:rPr lang="en-US" altLang="en-US" sz="2000" dirty="0"/>
              <a:t> </a:t>
            </a:r>
            <a:r>
              <a:rPr lang="el-GR" altLang="en-US" sz="2000" dirty="0"/>
              <a:t>είναι</a:t>
            </a:r>
            <a:r>
              <a:rPr lang="en-US" altLang="en-US" sz="2000" dirty="0"/>
              <a:t> </a:t>
            </a:r>
            <a:r>
              <a:rPr lang="el-GR" altLang="en-US" sz="2000" dirty="0"/>
              <a:t>μικρότερο από</a:t>
            </a:r>
            <a:r>
              <a:rPr lang="en-US" altLang="en-US" sz="2000" dirty="0"/>
              <a:t> X.</a:t>
            </a:r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985DF797-5E96-4B5E-9F43-6185FCA2F518}"/>
              </a:ext>
            </a:extLst>
          </p:cNvPr>
          <p:cNvGrpSpPr/>
          <p:nvPr/>
        </p:nvGrpSpPr>
        <p:grpSpPr>
          <a:xfrm>
            <a:off x="2898291" y="3091645"/>
            <a:ext cx="6395418" cy="3510508"/>
            <a:chOff x="5250465" y="3895165"/>
            <a:chExt cx="3817335" cy="2513628"/>
          </a:xfrm>
        </p:grpSpPr>
        <p:sp>
          <p:nvSpPr>
            <p:cNvPr id="101390" name="Line 14"/>
            <p:cNvSpPr>
              <a:spLocks noChangeShapeType="1"/>
            </p:cNvSpPr>
            <p:nvPr/>
          </p:nvSpPr>
          <p:spPr bwMode="auto">
            <a:xfrm flipV="1">
              <a:off x="6477000" y="5491163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Ομάδα 1">
              <a:extLst>
                <a:ext uri="{FF2B5EF4-FFF2-40B4-BE49-F238E27FC236}">
                  <a16:creationId xmlns:a16="http://schemas.microsoft.com/office/drawing/2014/main" id="{24C99030-3854-4C82-B9AD-6EC4DF6C21A0}"/>
                </a:ext>
              </a:extLst>
            </p:cNvPr>
            <p:cNvGrpSpPr/>
            <p:nvPr/>
          </p:nvGrpSpPr>
          <p:grpSpPr>
            <a:xfrm>
              <a:off x="5250465" y="3895165"/>
              <a:ext cx="3817335" cy="2513628"/>
              <a:chOff x="5250465" y="3895165"/>
              <a:chExt cx="3817335" cy="2513628"/>
            </a:xfrm>
          </p:grpSpPr>
          <p:sp>
            <p:nvSpPr>
              <p:cNvPr id="101389" name="Rectangle 13"/>
              <p:cNvSpPr>
                <a:spLocks noChangeArrowheads="1"/>
              </p:cNvSpPr>
              <p:nvPr/>
            </p:nvSpPr>
            <p:spPr bwMode="auto">
              <a:xfrm>
                <a:off x="6816725" y="5719764"/>
                <a:ext cx="593110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en-US" b="1" dirty="0"/>
                  <a:t>18,0</a:t>
                </a:r>
              </a:p>
            </p:txBody>
          </p:sp>
          <p:sp>
            <p:nvSpPr>
              <p:cNvPr id="101393" name="Rectangle 17"/>
              <p:cNvSpPr>
                <a:spLocks noChangeArrowheads="1"/>
              </p:cNvSpPr>
              <p:nvPr/>
            </p:nvSpPr>
            <p:spPr bwMode="auto">
              <a:xfrm>
                <a:off x="6392863" y="5851759"/>
                <a:ext cx="168274" cy="26828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7" tIns="44450" rIns="90487" bIns="44450">
                <a:spAutoFit/>
              </a:bodyPr>
              <a:lstStyle/>
              <a:p>
                <a:r>
                  <a:rPr lang="en-US" altLang="en-US" b="1" dirty="0">
                    <a:solidFill>
                      <a:srgbClr val="339933"/>
                    </a:solidFill>
                  </a:rPr>
                  <a:t>?</a:t>
                </a:r>
              </a:p>
            </p:txBody>
          </p:sp>
          <p:sp>
            <p:nvSpPr>
              <p:cNvPr id="101394" name="Rectangle 18"/>
              <p:cNvSpPr>
                <a:spLocks noChangeArrowheads="1"/>
              </p:cNvSpPr>
              <p:nvPr/>
            </p:nvSpPr>
            <p:spPr bwMode="auto">
              <a:xfrm>
                <a:off x="6816725" y="6042026"/>
                <a:ext cx="352660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>
                <a:spAutoFit/>
              </a:bodyPr>
              <a:lstStyle/>
              <a:p>
                <a:r>
                  <a:rPr lang="en-US" altLang="en-US" b="1"/>
                  <a:t> 0</a:t>
                </a:r>
              </a:p>
            </p:txBody>
          </p:sp>
          <p:sp>
            <p:nvSpPr>
              <p:cNvPr id="101395" name="Oval 19"/>
              <p:cNvSpPr>
                <a:spLocks noChangeArrowheads="1"/>
              </p:cNvSpPr>
              <p:nvPr/>
            </p:nvSpPr>
            <p:spPr bwMode="auto">
              <a:xfrm>
                <a:off x="6172200" y="5791200"/>
                <a:ext cx="609600" cy="609600"/>
              </a:xfrm>
              <a:prstGeom prst="ellipse">
                <a:avLst/>
              </a:prstGeom>
              <a:noFill/>
              <a:ln w="28575">
                <a:solidFill>
                  <a:schemeClr val="hlink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</a:pPr>
                <a:endParaRPr lang="en-US" altLang="en-US"/>
              </a:p>
            </p:txBody>
          </p:sp>
          <p:sp>
            <p:nvSpPr>
              <p:cNvPr id="21" name="Freeform 2">
                <a:extLst>
                  <a:ext uri="{FF2B5EF4-FFF2-40B4-BE49-F238E27FC236}">
                    <a16:creationId xmlns:a16="http://schemas.microsoft.com/office/drawing/2014/main" id="{C72A0DFC-83F7-47DB-85F0-A914D1F3E3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4325" y="4557153"/>
                <a:ext cx="1085850" cy="946150"/>
              </a:xfrm>
              <a:custGeom>
                <a:avLst/>
                <a:gdLst>
                  <a:gd name="T0" fmla="*/ 2147483646 w 684"/>
                  <a:gd name="T1" fmla="*/ 2147483646 h 596"/>
                  <a:gd name="T2" fmla="*/ 2147483646 w 684"/>
                  <a:gd name="T3" fmla="*/ 0 h 596"/>
                  <a:gd name="T4" fmla="*/ 2147483646 w 684"/>
                  <a:gd name="T5" fmla="*/ 2147483646 h 596"/>
                  <a:gd name="T6" fmla="*/ 2147483646 w 684"/>
                  <a:gd name="T7" fmla="*/ 2147483646 h 596"/>
                  <a:gd name="T8" fmla="*/ 2147483646 w 684"/>
                  <a:gd name="T9" fmla="*/ 2147483646 h 596"/>
                  <a:gd name="T10" fmla="*/ 2147483646 w 684"/>
                  <a:gd name="T11" fmla="*/ 2147483646 h 596"/>
                  <a:gd name="T12" fmla="*/ 2147483646 w 684"/>
                  <a:gd name="T13" fmla="*/ 2147483646 h 596"/>
                  <a:gd name="T14" fmla="*/ 2147483646 w 684"/>
                  <a:gd name="T15" fmla="*/ 2147483646 h 596"/>
                  <a:gd name="T16" fmla="*/ 2147483646 w 684"/>
                  <a:gd name="T17" fmla="*/ 2147483646 h 596"/>
                  <a:gd name="T18" fmla="*/ 2147483646 w 684"/>
                  <a:gd name="T19" fmla="*/ 2147483646 h 596"/>
                  <a:gd name="T20" fmla="*/ 2147483646 w 684"/>
                  <a:gd name="T21" fmla="*/ 2147483646 h 596"/>
                  <a:gd name="T22" fmla="*/ 2147483646 w 684"/>
                  <a:gd name="T23" fmla="*/ 2147483646 h 596"/>
                  <a:gd name="T24" fmla="*/ 0 w 684"/>
                  <a:gd name="T25" fmla="*/ 2147483646 h 596"/>
                  <a:gd name="T26" fmla="*/ 0 w 684"/>
                  <a:gd name="T27" fmla="*/ 2147483646 h 596"/>
                  <a:gd name="T28" fmla="*/ 2147483646 w 684"/>
                  <a:gd name="T29" fmla="*/ 2147483646 h 59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684"/>
                  <a:gd name="T46" fmla="*/ 0 h 596"/>
                  <a:gd name="T47" fmla="*/ 684 w 684"/>
                  <a:gd name="T48" fmla="*/ 596 h 59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684" h="596">
                    <a:moveTo>
                      <a:pt x="684" y="596"/>
                    </a:moveTo>
                    <a:lnTo>
                      <a:pt x="684" y="0"/>
                    </a:lnTo>
                    <a:lnTo>
                      <a:pt x="651" y="60"/>
                    </a:lnTo>
                    <a:lnTo>
                      <a:pt x="613" y="120"/>
                    </a:lnTo>
                    <a:lnTo>
                      <a:pt x="573" y="185"/>
                    </a:lnTo>
                    <a:lnTo>
                      <a:pt x="547" y="227"/>
                    </a:lnTo>
                    <a:lnTo>
                      <a:pt x="499" y="293"/>
                    </a:lnTo>
                    <a:lnTo>
                      <a:pt x="390" y="410"/>
                    </a:lnTo>
                    <a:lnTo>
                      <a:pt x="346" y="444"/>
                    </a:lnTo>
                    <a:lnTo>
                      <a:pt x="225" y="507"/>
                    </a:lnTo>
                    <a:lnTo>
                      <a:pt x="159" y="528"/>
                    </a:lnTo>
                    <a:lnTo>
                      <a:pt x="87" y="542"/>
                    </a:lnTo>
                    <a:lnTo>
                      <a:pt x="0" y="548"/>
                    </a:lnTo>
                    <a:lnTo>
                      <a:pt x="0" y="596"/>
                    </a:lnTo>
                    <a:lnTo>
                      <a:pt x="684" y="596"/>
                    </a:lnTo>
                    <a:close/>
                  </a:path>
                </a:pathLst>
              </a:custGeom>
              <a:solidFill>
                <a:srgbClr val="C7DAF7"/>
              </a:solidFill>
              <a:ln w="12700" cap="flat" cmpd="sng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6">
                <a:extLst>
                  <a:ext uri="{FF2B5EF4-FFF2-40B4-BE49-F238E27FC236}">
                    <a16:creationId xmlns:a16="http://schemas.microsoft.com/office/drawing/2014/main" id="{63A824F1-9E34-4293-B26B-434313FA64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67400" y="4661928"/>
                <a:ext cx="457200" cy="5334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8">
                <a:extLst>
                  <a:ext uri="{FF2B5EF4-FFF2-40B4-BE49-F238E27FC236}">
                    <a16:creationId xmlns:a16="http://schemas.microsoft.com/office/drawing/2014/main" id="{17EB488C-DC39-4E7C-881D-82154B37ED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6600" y="3899928"/>
                <a:ext cx="1593850" cy="1528762"/>
              </a:xfrm>
              <a:custGeom>
                <a:avLst/>
                <a:gdLst>
                  <a:gd name="T0" fmla="*/ 2147483646 w 1030"/>
                  <a:gd name="T1" fmla="*/ 2147483646 h 991"/>
                  <a:gd name="T2" fmla="*/ 2147483646 w 1030"/>
                  <a:gd name="T3" fmla="*/ 2147483646 h 991"/>
                  <a:gd name="T4" fmla="*/ 2147483646 w 1030"/>
                  <a:gd name="T5" fmla="*/ 2147483646 h 991"/>
                  <a:gd name="T6" fmla="*/ 2147483646 w 1030"/>
                  <a:gd name="T7" fmla="*/ 2147483646 h 991"/>
                  <a:gd name="T8" fmla="*/ 2147483646 w 1030"/>
                  <a:gd name="T9" fmla="*/ 2147483646 h 991"/>
                  <a:gd name="T10" fmla="*/ 2147483646 w 1030"/>
                  <a:gd name="T11" fmla="*/ 2147483646 h 991"/>
                  <a:gd name="T12" fmla="*/ 2147483646 w 1030"/>
                  <a:gd name="T13" fmla="*/ 2147483646 h 991"/>
                  <a:gd name="T14" fmla="*/ 2147483646 w 1030"/>
                  <a:gd name="T15" fmla="*/ 2147483646 h 991"/>
                  <a:gd name="T16" fmla="*/ 2147483646 w 1030"/>
                  <a:gd name="T17" fmla="*/ 2147483646 h 991"/>
                  <a:gd name="T18" fmla="*/ 2147483646 w 1030"/>
                  <a:gd name="T19" fmla="*/ 2147483646 h 991"/>
                  <a:gd name="T20" fmla="*/ 2147483646 w 1030"/>
                  <a:gd name="T21" fmla="*/ 2147483646 h 991"/>
                  <a:gd name="T22" fmla="*/ 2147483646 w 1030"/>
                  <a:gd name="T23" fmla="*/ 2147483646 h 991"/>
                  <a:gd name="T24" fmla="*/ 2147483646 w 1030"/>
                  <a:gd name="T25" fmla="*/ 2147483646 h 991"/>
                  <a:gd name="T26" fmla="*/ 2147483646 w 1030"/>
                  <a:gd name="T27" fmla="*/ 2147483646 h 991"/>
                  <a:gd name="T28" fmla="*/ 2147483646 w 1030"/>
                  <a:gd name="T29" fmla="*/ 2147483646 h 991"/>
                  <a:gd name="T30" fmla="*/ 0 w 1030"/>
                  <a:gd name="T31" fmla="*/ 0 h 99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030"/>
                  <a:gd name="T49" fmla="*/ 0 h 991"/>
                  <a:gd name="T50" fmla="*/ 1030 w 1030"/>
                  <a:gd name="T51" fmla="*/ 991 h 99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030" h="991">
                    <a:moveTo>
                      <a:pt x="1029" y="990"/>
                    </a:moveTo>
                    <a:lnTo>
                      <a:pt x="921" y="980"/>
                    </a:lnTo>
                    <a:lnTo>
                      <a:pt x="866" y="967"/>
                    </a:lnTo>
                    <a:lnTo>
                      <a:pt x="813" y="952"/>
                    </a:lnTo>
                    <a:lnTo>
                      <a:pt x="758" y="929"/>
                    </a:lnTo>
                    <a:lnTo>
                      <a:pt x="703" y="897"/>
                    </a:lnTo>
                    <a:lnTo>
                      <a:pt x="651" y="857"/>
                    </a:lnTo>
                    <a:lnTo>
                      <a:pt x="541" y="743"/>
                    </a:lnTo>
                    <a:lnTo>
                      <a:pt x="433" y="581"/>
                    </a:lnTo>
                    <a:lnTo>
                      <a:pt x="325" y="386"/>
                    </a:lnTo>
                    <a:lnTo>
                      <a:pt x="270" y="287"/>
                    </a:lnTo>
                    <a:lnTo>
                      <a:pt x="215" y="196"/>
                    </a:lnTo>
                    <a:lnTo>
                      <a:pt x="163" y="116"/>
                    </a:lnTo>
                    <a:lnTo>
                      <a:pt x="108" y="53"/>
                    </a:lnTo>
                    <a:lnTo>
                      <a:pt x="53" y="13"/>
                    </a:lnTo>
                    <a:lnTo>
                      <a:pt x="0" y="0"/>
                    </a:lnTo>
                  </a:path>
                </a:pathLst>
              </a:custGeom>
              <a:noFill/>
              <a:ln w="50800" cap="rnd" cmpd="sng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9">
                <a:extLst>
                  <a:ext uri="{FF2B5EF4-FFF2-40B4-BE49-F238E27FC236}">
                    <a16:creationId xmlns:a16="http://schemas.microsoft.com/office/drawing/2014/main" id="{A1A81957-92AE-43D5-AC26-06C59C8E39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08613" y="3895165"/>
                <a:ext cx="1644650" cy="1531938"/>
              </a:xfrm>
              <a:custGeom>
                <a:avLst/>
                <a:gdLst>
                  <a:gd name="T0" fmla="*/ 0 w 1036"/>
                  <a:gd name="T1" fmla="*/ 2147483646 h 965"/>
                  <a:gd name="T2" fmla="*/ 2147483646 w 1036"/>
                  <a:gd name="T3" fmla="*/ 2147483646 h 965"/>
                  <a:gd name="T4" fmla="*/ 2147483646 w 1036"/>
                  <a:gd name="T5" fmla="*/ 2147483646 h 965"/>
                  <a:gd name="T6" fmla="*/ 2147483646 w 1036"/>
                  <a:gd name="T7" fmla="*/ 2147483646 h 965"/>
                  <a:gd name="T8" fmla="*/ 2147483646 w 1036"/>
                  <a:gd name="T9" fmla="*/ 2147483646 h 965"/>
                  <a:gd name="T10" fmla="*/ 2147483646 w 1036"/>
                  <a:gd name="T11" fmla="*/ 2147483646 h 965"/>
                  <a:gd name="T12" fmla="*/ 2147483646 w 1036"/>
                  <a:gd name="T13" fmla="*/ 2147483646 h 965"/>
                  <a:gd name="T14" fmla="*/ 2147483646 w 1036"/>
                  <a:gd name="T15" fmla="*/ 2147483646 h 965"/>
                  <a:gd name="T16" fmla="*/ 2147483646 w 1036"/>
                  <a:gd name="T17" fmla="*/ 2147483646 h 965"/>
                  <a:gd name="T18" fmla="*/ 2147483646 w 1036"/>
                  <a:gd name="T19" fmla="*/ 2147483646 h 965"/>
                  <a:gd name="T20" fmla="*/ 2147483646 w 1036"/>
                  <a:gd name="T21" fmla="*/ 2147483646 h 965"/>
                  <a:gd name="T22" fmla="*/ 2147483646 w 1036"/>
                  <a:gd name="T23" fmla="*/ 2147483646 h 965"/>
                  <a:gd name="T24" fmla="*/ 2147483646 w 1036"/>
                  <a:gd name="T25" fmla="*/ 2147483646 h 965"/>
                  <a:gd name="T26" fmla="*/ 2147483646 w 1036"/>
                  <a:gd name="T27" fmla="*/ 2147483646 h 965"/>
                  <a:gd name="T28" fmla="*/ 2147483646 w 1036"/>
                  <a:gd name="T29" fmla="*/ 2147483646 h 965"/>
                  <a:gd name="T30" fmla="*/ 2147483646 w 1036"/>
                  <a:gd name="T31" fmla="*/ 0 h 96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036"/>
                  <a:gd name="T49" fmla="*/ 0 h 965"/>
                  <a:gd name="T50" fmla="*/ 1036 w 1036"/>
                  <a:gd name="T51" fmla="*/ 965 h 965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036" h="965">
                    <a:moveTo>
                      <a:pt x="0" y="965"/>
                    </a:moveTo>
                    <a:lnTo>
                      <a:pt x="108" y="955"/>
                    </a:lnTo>
                    <a:lnTo>
                      <a:pt x="163" y="942"/>
                    </a:lnTo>
                    <a:lnTo>
                      <a:pt x="218" y="927"/>
                    </a:lnTo>
                    <a:lnTo>
                      <a:pt x="271" y="904"/>
                    </a:lnTo>
                    <a:lnTo>
                      <a:pt x="326" y="872"/>
                    </a:lnTo>
                    <a:lnTo>
                      <a:pt x="381" y="832"/>
                    </a:lnTo>
                    <a:lnTo>
                      <a:pt x="488" y="718"/>
                    </a:lnTo>
                    <a:lnTo>
                      <a:pt x="596" y="556"/>
                    </a:lnTo>
                    <a:lnTo>
                      <a:pt x="706" y="361"/>
                    </a:lnTo>
                    <a:lnTo>
                      <a:pt x="759" y="262"/>
                    </a:lnTo>
                    <a:lnTo>
                      <a:pt x="814" y="171"/>
                    </a:lnTo>
                    <a:lnTo>
                      <a:pt x="868" y="91"/>
                    </a:lnTo>
                    <a:lnTo>
                      <a:pt x="919" y="33"/>
                    </a:lnTo>
                    <a:lnTo>
                      <a:pt x="973" y="9"/>
                    </a:lnTo>
                    <a:lnTo>
                      <a:pt x="1036" y="0"/>
                    </a:lnTo>
                  </a:path>
                </a:pathLst>
              </a:custGeom>
              <a:noFill/>
              <a:ln w="50800" cap="rnd" cmpd="sng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10">
                <a:extLst>
                  <a:ext uri="{FF2B5EF4-FFF2-40B4-BE49-F238E27FC236}">
                    <a16:creationId xmlns:a16="http://schemas.microsoft.com/office/drawing/2014/main" id="{904734E1-9F4B-4CB5-B309-0A7FBB793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1150" y="5511240"/>
                <a:ext cx="3289300" cy="7938"/>
              </a:xfrm>
              <a:custGeom>
                <a:avLst/>
                <a:gdLst>
                  <a:gd name="T0" fmla="*/ 0 w 2072"/>
                  <a:gd name="T1" fmla="*/ 2147483646 h 5"/>
                  <a:gd name="T2" fmla="*/ 2147483646 w 2072"/>
                  <a:gd name="T3" fmla="*/ 0 h 5"/>
                  <a:gd name="T4" fmla="*/ 2147483646 w 2072"/>
                  <a:gd name="T5" fmla="*/ 0 h 5"/>
                  <a:gd name="T6" fmla="*/ 0 60000 65536"/>
                  <a:gd name="T7" fmla="*/ 0 60000 65536"/>
                  <a:gd name="T8" fmla="*/ 0 60000 65536"/>
                  <a:gd name="T9" fmla="*/ 0 w 2072"/>
                  <a:gd name="T10" fmla="*/ 0 h 5"/>
                  <a:gd name="T11" fmla="*/ 2072 w 2072"/>
                  <a:gd name="T12" fmla="*/ 5 h 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72" h="5">
                    <a:moveTo>
                      <a:pt x="0" y="5"/>
                    </a:moveTo>
                    <a:lnTo>
                      <a:pt x="12" y="0"/>
                    </a:lnTo>
                    <a:lnTo>
                      <a:pt x="2072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Rectangle 11">
                <a:extLst>
                  <a:ext uri="{FF2B5EF4-FFF2-40B4-BE49-F238E27FC236}">
                    <a16:creationId xmlns:a16="http://schemas.microsoft.com/office/drawing/2014/main" id="{E6445645-7DF3-4C73-9C69-5839D0A653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86800" y="5669990"/>
                <a:ext cx="381000" cy="36353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/>
              <a:p>
                <a:r>
                  <a:rPr lang="en-US" altLang="en-US" b="1"/>
                  <a:t>X</a:t>
                </a:r>
              </a:p>
            </p:txBody>
          </p:sp>
          <p:sp>
            <p:nvSpPr>
              <p:cNvPr id="27" name="Rectangle 15">
                <a:extLst>
                  <a:ext uri="{FF2B5EF4-FFF2-40B4-BE49-F238E27FC236}">
                    <a16:creationId xmlns:a16="http://schemas.microsoft.com/office/drawing/2014/main" id="{54EC5E59-331B-4C23-B235-92428DC3A1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0465" y="4280928"/>
                <a:ext cx="827470" cy="369332"/>
              </a:xfrm>
              <a:prstGeom prst="rect">
                <a:avLst/>
              </a:prstGeom>
              <a:solidFill>
                <a:srgbClr val="C7DAF7"/>
              </a:solidFill>
              <a:ln w="19050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lang="en-US" altLang="en-US" dirty="0"/>
                  <a:t>0,2000</a:t>
                </a:r>
              </a:p>
            </p:txBody>
          </p:sp>
          <p:sp>
            <p:nvSpPr>
              <p:cNvPr id="28" name="Rectangle 16">
                <a:extLst>
                  <a:ext uri="{FF2B5EF4-FFF2-40B4-BE49-F238E27FC236}">
                    <a16:creationId xmlns:a16="http://schemas.microsoft.com/office/drawing/2014/main" id="{7CB3CEDB-562F-41FE-947F-934FDBEE5E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86800" y="5974790"/>
                <a:ext cx="381000" cy="36353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7" tIns="44450" rIns="90487" bIns="44450">
                <a:spAutoFit/>
              </a:bodyPr>
              <a:lstStyle/>
              <a:p>
                <a:r>
                  <a:rPr lang="en-US" altLang="en-US" b="1"/>
                  <a:t>Z</a:t>
                </a:r>
              </a:p>
            </p:txBody>
          </p:sp>
        </p:grp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892300" y="106847"/>
            <a:ext cx="8382000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Βρείτε την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Z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τιμή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για το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20%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στο Κάτω Άκρο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7363666" y="1904094"/>
            <a:ext cx="4114800" cy="76303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l-GR" altLang="en-US" dirty="0"/>
              <a:t>Το </a:t>
            </a:r>
            <a:r>
              <a:rPr lang="en-US" altLang="en-US" dirty="0"/>
              <a:t>20% </a:t>
            </a:r>
            <a:r>
              <a:rPr lang="el-GR" altLang="en-US" dirty="0"/>
              <a:t>της περιοχής</a:t>
            </a:r>
            <a:r>
              <a:rPr lang="en-US" altLang="en-US" dirty="0"/>
              <a:t> </a:t>
            </a:r>
            <a:r>
              <a:rPr lang="el-GR" altLang="en-US" dirty="0"/>
              <a:t>στο κάτω άκρο</a:t>
            </a:r>
            <a:r>
              <a:rPr lang="en-US" altLang="en-US" dirty="0"/>
              <a:t> </a:t>
            </a:r>
            <a:r>
              <a:rPr lang="el-GR" altLang="en-US" dirty="0"/>
              <a:t>είναι</a:t>
            </a:r>
            <a:r>
              <a:rPr lang="en-US" altLang="en-US" dirty="0"/>
              <a:t> </a:t>
            </a:r>
            <a:r>
              <a:rPr lang="el-GR" altLang="en-US" dirty="0"/>
              <a:t>σταθερό</a:t>
            </a:r>
            <a:r>
              <a:rPr lang="en-US" altLang="en-US" dirty="0"/>
              <a:t> </a:t>
            </a:r>
            <a:r>
              <a:rPr lang="el-GR" altLang="en-US" dirty="0"/>
              <a:t>με μια</a:t>
            </a:r>
            <a:r>
              <a:rPr lang="en-US" altLang="en-US" dirty="0"/>
              <a:t> Z </a:t>
            </a:r>
            <a:r>
              <a:rPr lang="el-GR" altLang="en-US" dirty="0"/>
              <a:t>τιμή</a:t>
            </a:r>
            <a:r>
              <a:rPr lang="en-US" altLang="en-US" dirty="0"/>
              <a:t>  </a:t>
            </a:r>
            <a:r>
              <a:rPr lang="en-US" altLang="en-US" dirty="0">
                <a:solidFill>
                  <a:srgbClr val="FF0000"/>
                </a:solidFill>
              </a:rPr>
              <a:t>-0,84</a:t>
            </a:r>
          </a:p>
        </p:txBody>
      </p:sp>
      <p:sp>
        <p:nvSpPr>
          <p:cNvPr id="102427" name="Rectangle 27"/>
          <p:cNvSpPr>
            <a:spLocks noChangeArrowheads="1"/>
          </p:cNvSpPr>
          <p:nvPr/>
        </p:nvSpPr>
        <p:spPr bwMode="auto">
          <a:xfrm>
            <a:off x="707751" y="2053081"/>
            <a:ext cx="5898310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altLang="en-US" b="1" dirty="0">
                <a:solidFill>
                  <a:srgbClr val="FF0000"/>
                </a:solidFill>
              </a:rPr>
              <a:t>Πίνακας Τυποποιημένης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l-GR" altLang="en-US" b="1" dirty="0">
                <a:solidFill>
                  <a:srgbClr val="FF0000"/>
                </a:solidFill>
              </a:rPr>
              <a:t>Κανονικής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l-GR" altLang="en-US" b="1" dirty="0">
                <a:solidFill>
                  <a:srgbClr val="FF0000"/>
                </a:solidFill>
              </a:rPr>
              <a:t>Πιθανότητας </a:t>
            </a:r>
            <a:r>
              <a:rPr lang="en-US" altLang="en-US" b="1" dirty="0">
                <a:solidFill>
                  <a:srgbClr val="FF0000"/>
                </a:solidFill>
              </a:rPr>
              <a:t>(</a:t>
            </a:r>
            <a:r>
              <a:rPr lang="el-GR" altLang="en-US" b="1" dirty="0">
                <a:solidFill>
                  <a:srgbClr val="FF0000"/>
                </a:solidFill>
              </a:rPr>
              <a:t>Μέρος</a:t>
            </a:r>
            <a:r>
              <a:rPr lang="en-US" altLang="en-US" b="1" dirty="0">
                <a:solidFill>
                  <a:srgbClr val="FF0000"/>
                </a:solidFill>
              </a:rPr>
              <a:t>)</a:t>
            </a:r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3BC83002-AA45-467E-BE1E-8CC8A7BCF168}"/>
              </a:ext>
            </a:extLst>
          </p:cNvPr>
          <p:cNvGrpSpPr/>
          <p:nvPr/>
        </p:nvGrpSpPr>
        <p:grpSpPr>
          <a:xfrm>
            <a:off x="307514" y="2511288"/>
            <a:ext cx="6975813" cy="4061895"/>
            <a:chOff x="1752600" y="3041650"/>
            <a:chExt cx="4876800" cy="2679700"/>
          </a:xfrm>
        </p:grpSpPr>
        <p:grpSp>
          <p:nvGrpSpPr>
            <p:cNvPr id="102402" name="Group 2"/>
            <p:cNvGrpSpPr>
              <a:grpSpLocks/>
            </p:cNvGrpSpPr>
            <p:nvPr/>
          </p:nvGrpSpPr>
          <p:grpSpPr bwMode="auto">
            <a:xfrm rot="-587800">
              <a:off x="4876800" y="3975101"/>
              <a:ext cx="1752600" cy="612775"/>
              <a:chOff x="1825" y="2398"/>
              <a:chExt cx="1728" cy="793"/>
            </a:xfrm>
          </p:grpSpPr>
          <p:sp>
            <p:nvSpPr>
              <p:cNvPr id="102403" name="Freeform 3"/>
              <p:cNvSpPr>
                <a:spLocks/>
              </p:cNvSpPr>
              <p:nvPr/>
            </p:nvSpPr>
            <p:spPr bwMode="auto">
              <a:xfrm>
                <a:off x="1827" y="2432"/>
                <a:ext cx="1726" cy="759"/>
              </a:xfrm>
              <a:custGeom>
                <a:avLst/>
                <a:gdLst>
                  <a:gd name="T0" fmla="*/ 0 w 1726"/>
                  <a:gd name="T1" fmla="*/ 386 h 759"/>
                  <a:gd name="T2" fmla="*/ 86 w 1726"/>
                  <a:gd name="T3" fmla="*/ 282 h 759"/>
                  <a:gd name="T4" fmla="*/ 151 w 1726"/>
                  <a:gd name="T5" fmla="*/ 227 h 759"/>
                  <a:gd name="T6" fmla="*/ 224 w 1726"/>
                  <a:gd name="T7" fmla="*/ 175 h 759"/>
                  <a:gd name="T8" fmla="*/ 304 w 1726"/>
                  <a:gd name="T9" fmla="*/ 134 h 759"/>
                  <a:gd name="T10" fmla="*/ 394 w 1726"/>
                  <a:gd name="T11" fmla="*/ 93 h 759"/>
                  <a:gd name="T12" fmla="*/ 502 w 1726"/>
                  <a:gd name="T13" fmla="*/ 57 h 759"/>
                  <a:gd name="T14" fmla="*/ 646 w 1726"/>
                  <a:gd name="T15" fmla="*/ 20 h 759"/>
                  <a:gd name="T16" fmla="*/ 778 w 1726"/>
                  <a:gd name="T17" fmla="*/ 6 h 759"/>
                  <a:gd name="T18" fmla="*/ 896 w 1726"/>
                  <a:gd name="T19" fmla="*/ 2 h 759"/>
                  <a:gd name="T20" fmla="*/ 1021 w 1726"/>
                  <a:gd name="T21" fmla="*/ 14 h 759"/>
                  <a:gd name="T22" fmla="*/ 1132 w 1726"/>
                  <a:gd name="T23" fmla="*/ 36 h 759"/>
                  <a:gd name="T24" fmla="*/ 1236 w 1726"/>
                  <a:gd name="T25" fmla="*/ 79 h 759"/>
                  <a:gd name="T26" fmla="*/ 1342 w 1726"/>
                  <a:gd name="T27" fmla="*/ 147 h 759"/>
                  <a:gd name="T28" fmla="*/ 1426 w 1726"/>
                  <a:gd name="T29" fmla="*/ 225 h 759"/>
                  <a:gd name="T30" fmla="*/ 1472 w 1726"/>
                  <a:gd name="T31" fmla="*/ 277 h 759"/>
                  <a:gd name="T32" fmla="*/ 1594 w 1726"/>
                  <a:gd name="T33" fmla="*/ 94 h 759"/>
                  <a:gd name="T34" fmla="*/ 1596 w 1726"/>
                  <a:gd name="T35" fmla="*/ 197 h 759"/>
                  <a:gd name="T36" fmla="*/ 1605 w 1726"/>
                  <a:gd name="T37" fmla="*/ 300 h 759"/>
                  <a:gd name="T38" fmla="*/ 1624 w 1726"/>
                  <a:gd name="T39" fmla="*/ 398 h 759"/>
                  <a:gd name="T40" fmla="*/ 1651 w 1726"/>
                  <a:gd name="T41" fmla="*/ 499 h 759"/>
                  <a:gd name="T42" fmla="*/ 1706 w 1726"/>
                  <a:gd name="T43" fmla="*/ 627 h 759"/>
                  <a:gd name="T44" fmla="*/ 1685 w 1726"/>
                  <a:gd name="T45" fmla="*/ 685 h 759"/>
                  <a:gd name="T46" fmla="*/ 1601 w 1726"/>
                  <a:gd name="T47" fmla="*/ 667 h 759"/>
                  <a:gd name="T48" fmla="*/ 1534 w 1726"/>
                  <a:gd name="T49" fmla="*/ 664 h 759"/>
                  <a:gd name="T50" fmla="*/ 1469 w 1726"/>
                  <a:gd name="T51" fmla="*/ 671 h 759"/>
                  <a:gd name="T52" fmla="*/ 1403 w 1726"/>
                  <a:gd name="T53" fmla="*/ 690 h 759"/>
                  <a:gd name="T54" fmla="*/ 1330 w 1726"/>
                  <a:gd name="T55" fmla="*/ 723 h 759"/>
                  <a:gd name="T56" fmla="*/ 1259 w 1726"/>
                  <a:gd name="T57" fmla="*/ 687 h 759"/>
                  <a:gd name="T58" fmla="*/ 1345 w 1726"/>
                  <a:gd name="T59" fmla="*/ 482 h 759"/>
                  <a:gd name="T60" fmla="*/ 1237 w 1726"/>
                  <a:gd name="T61" fmla="*/ 396 h 759"/>
                  <a:gd name="T62" fmla="*/ 1131 w 1726"/>
                  <a:gd name="T63" fmla="*/ 328 h 759"/>
                  <a:gd name="T64" fmla="*/ 1036 w 1726"/>
                  <a:gd name="T65" fmla="*/ 277 h 759"/>
                  <a:gd name="T66" fmla="*/ 921 w 1726"/>
                  <a:gd name="T67" fmla="*/ 232 h 759"/>
                  <a:gd name="T68" fmla="*/ 811 w 1726"/>
                  <a:gd name="T69" fmla="*/ 209 h 759"/>
                  <a:gd name="T70" fmla="*/ 707 w 1726"/>
                  <a:gd name="T71" fmla="*/ 195 h 759"/>
                  <a:gd name="T72" fmla="*/ 587 w 1726"/>
                  <a:gd name="T73" fmla="*/ 201 h 759"/>
                  <a:gd name="T74" fmla="*/ 470 w 1726"/>
                  <a:gd name="T75" fmla="*/ 211 h 759"/>
                  <a:gd name="T76" fmla="*/ 334 w 1726"/>
                  <a:gd name="T77" fmla="*/ 232 h 759"/>
                  <a:gd name="T78" fmla="*/ 231 w 1726"/>
                  <a:gd name="T79" fmla="*/ 266 h 759"/>
                  <a:gd name="T80" fmla="*/ 158 w 1726"/>
                  <a:gd name="T81" fmla="*/ 301 h 759"/>
                  <a:gd name="T82" fmla="*/ 97 w 1726"/>
                  <a:gd name="T83" fmla="*/ 343 h 759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726"/>
                  <a:gd name="T127" fmla="*/ 0 h 759"/>
                  <a:gd name="T128" fmla="*/ 1726 w 1726"/>
                  <a:gd name="T129" fmla="*/ 759 h 759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726" h="759">
                    <a:moveTo>
                      <a:pt x="7" y="425"/>
                    </a:moveTo>
                    <a:lnTo>
                      <a:pt x="0" y="386"/>
                    </a:lnTo>
                    <a:lnTo>
                      <a:pt x="52" y="320"/>
                    </a:lnTo>
                    <a:lnTo>
                      <a:pt x="86" y="282"/>
                    </a:lnTo>
                    <a:lnTo>
                      <a:pt x="122" y="255"/>
                    </a:lnTo>
                    <a:lnTo>
                      <a:pt x="151" y="227"/>
                    </a:lnTo>
                    <a:lnTo>
                      <a:pt x="190" y="200"/>
                    </a:lnTo>
                    <a:lnTo>
                      <a:pt x="224" y="175"/>
                    </a:lnTo>
                    <a:lnTo>
                      <a:pt x="269" y="153"/>
                    </a:lnTo>
                    <a:lnTo>
                      <a:pt x="304" y="134"/>
                    </a:lnTo>
                    <a:lnTo>
                      <a:pt x="341" y="113"/>
                    </a:lnTo>
                    <a:lnTo>
                      <a:pt x="394" y="93"/>
                    </a:lnTo>
                    <a:lnTo>
                      <a:pt x="443" y="75"/>
                    </a:lnTo>
                    <a:lnTo>
                      <a:pt x="502" y="57"/>
                    </a:lnTo>
                    <a:lnTo>
                      <a:pt x="581" y="34"/>
                    </a:lnTo>
                    <a:lnTo>
                      <a:pt x="646" y="20"/>
                    </a:lnTo>
                    <a:lnTo>
                      <a:pt x="700" y="14"/>
                    </a:lnTo>
                    <a:lnTo>
                      <a:pt x="778" y="6"/>
                    </a:lnTo>
                    <a:lnTo>
                      <a:pt x="837" y="0"/>
                    </a:lnTo>
                    <a:lnTo>
                      <a:pt x="896" y="2"/>
                    </a:lnTo>
                    <a:lnTo>
                      <a:pt x="958" y="4"/>
                    </a:lnTo>
                    <a:lnTo>
                      <a:pt x="1021" y="14"/>
                    </a:lnTo>
                    <a:lnTo>
                      <a:pt x="1076" y="22"/>
                    </a:lnTo>
                    <a:lnTo>
                      <a:pt x="1132" y="36"/>
                    </a:lnTo>
                    <a:lnTo>
                      <a:pt x="1185" y="57"/>
                    </a:lnTo>
                    <a:lnTo>
                      <a:pt x="1236" y="79"/>
                    </a:lnTo>
                    <a:lnTo>
                      <a:pt x="1290" y="108"/>
                    </a:lnTo>
                    <a:lnTo>
                      <a:pt x="1342" y="147"/>
                    </a:lnTo>
                    <a:lnTo>
                      <a:pt x="1382" y="181"/>
                    </a:lnTo>
                    <a:lnTo>
                      <a:pt x="1426" y="225"/>
                    </a:lnTo>
                    <a:lnTo>
                      <a:pt x="1457" y="258"/>
                    </a:lnTo>
                    <a:lnTo>
                      <a:pt x="1472" y="277"/>
                    </a:lnTo>
                    <a:lnTo>
                      <a:pt x="1582" y="46"/>
                    </a:lnTo>
                    <a:lnTo>
                      <a:pt x="1594" y="94"/>
                    </a:lnTo>
                    <a:lnTo>
                      <a:pt x="1594" y="147"/>
                    </a:lnTo>
                    <a:lnTo>
                      <a:pt x="1596" y="197"/>
                    </a:lnTo>
                    <a:lnTo>
                      <a:pt x="1600" y="247"/>
                    </a:lnTo>
                    <a:lnTo>
                      <a:pt x="1605" y="300"/>
                    </a:lnTo>
                    <a:lnTo>
                      <a:pt x="1615" y="354"/>
                    </a:lnTo>
                    <a:lnTo>
                      <a:pt x="1624" y="398"/>
                    </a:lnTo>
                    <a:lnTo>
                      <a:pt x="1637" y="450"/>
                    </a:lnTo>
                    <a:lnTo>
                      <a:pt x="1651" y="499"/>
                    </a:lnTo>
                    <a:lnTo>
                      <a:pt x="1671" y="561"/>
                    </a:lnTo>
                    <a:lnTo>
                      <a:pt x="1706" y="627"/>
                    </a:lnTo>
                    <a:lnTo>
                      <a:pt x="1725" y="698"/>
                    </a:lnTo>
                    <a:lnTo>
                      <a:pt x="1685" y="685"/>
                    </a:lnTo>
                    <a:lnTo>
                      <a:pt x="1646" y="676"/>
                    </a:lnTo>
                    <a:lnTo>
                      <a:pt x="1601" y="667"/>
                    </a:lnTo>
                    <a:lnTo>
                      <a:pt x="1559" y="663"/>
                    </a:lnTo>
                    <a:lnTo>
                      <a:pt x="1534" y="664"/>
                    </a:lnTo>
                    <a:lnTo>
                      <a:pt x="1507" y="666"/>
                    </a:lnTo>
                    <a:lnTo>
                      <a:pt x="1469" y="671"/>
                    </a:lnTo>
                    <a:lnTo>
                      <a:pt x="1434" y="681"/>
                    </a:lnTo>
                    <a:lnTo>
                      <a:pt x="1403" y="690"/>
                    </a:lnTo>
                    <a:lnTo>
                      <a:pt x="1367" y="707"/>
                    </a:lnTo>
                    <a:lnTo>
                      <a:pt x="1330" y="723"/>
                    </a:lnTo>
                    <a:lnTo>
                      <a:pt x="1277" y="758"/>
                    </a:lnTo>
                    <a:lnTo>
                      <a:pt x="1259" y="687"/>
                    </a:lnTo>
                    <a:lnTo>
                      <a:pt x="1362" y="500"/>
                    </a:lnTo>
                    <a:lnTo>
                      <a:pt x="1345" y="482"/>
                    </a:lnTo>
                    <a:lnTo>
                      <a:pt x="1286" y="434"/>
                    </a:lnTo>
                    <a:lnTo>
                      <a:pt x="1237" y="396"/>
                    </a:lnTo>
                    <a:lnTo>
                      <a:pt x="1172" y="350"/>
                    </a:lnTo>
                    <a:lnTo>
                      <a:pt x="1131" y="328"/>
                    </a:lnTo>
                    <a:lnTo>
                      <a:pt x="1092" y="305"/>
                    </a:lnTo>
                    <a:lnTo>
                      <a:pt x="1036" y="277"/>
                    </a:lnTo>
                    <a:lnTo>
                      <a:pt x="982" y="251"/>
                    </a:lnTo>
                    <a:lnTo>
                      <a:pt x="921" y="232"/>
                    </a:lnTo>
                    <a:lnTo>
                      <a:pt x="868" y="219"/>
                    </a:lnTo>
                    <a:lnTo>
                      <a:pt x="811" y="209"/>
                    </a:lnTo>
                    <a:lnTo>
                      <a:pt x="753" y="197"/>
                    </a:lnTo>
                    <a:lnTo>
                      <a:pt x="707" y="195"/>
                    </a:lnTo>
                    <a:lnTo>
                      <a:pt x="647" y="196"/>
                    </a:lnTo>
                    <a:lnTo>
                      <a:pt x="587" y="201"/>
                    </a:lnTo>
                    <a:lnTo>
                      <a:pt x="531" y="204"/>
                    </a:lnTo>
                    <a:lnTo>
                      <a:pt x="470" y="211"/>
                    </a:lnTo>
                    <a:lnTo>
                      <a:pt x="401" y="222"/>
                    </a:lnTo>
                    <a:lnTo>
                      <a:pt x="334" y="232"/>
                    </a:lnTo>
                    <a:lnTo>
                      <a:pt x="273" y="254"/>
                    </a:lnTo>
                    <a:lnTo>
                      <a:pt x="231" y="266"/>
                    </a:lnTo>
                    <a:lnTo>
                      <a:pt x="189" y="284"/>
                    </a:lnTo>
                    <a:lnTo>
                      <a:pt x="158" y="301"/>
                    </a:lnTo>
                    <a:lnTo>
                      <a:pt x="126" y="322"/>
                    </a:lnTo>
                    <a:lnTo>
                      <a:pt x="97" y="343"/>
                    </a:lnTo>
                    <a:lnTo>
                      <a:pt x="7" y="425"/>
                    </a:lnTo>
                  </a:path>
                </a:pathLst>
              </a:custGeom>
              <a:solidFill>
                <a:srgbClr val="C7DAF7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04" name="Freeform 4"/>
              <p:cNvSpPr>
                <a:spLocks/>
              </p:cNvSpPr>
              <p:nvPr/>
            </p:nvSpPr>
            <p:spPr bwMode="auto">
              <a:xfrm>
                <a:off x="1825" y="2398"/>
                <a:ext cx="1708" cy="718"/>
              </a:xfrm>
              <a:custGeom>
                <a:avLst/>
                <a:gdLst>
                  <a:gd name="T0" fmla="*/ 57 w 1708"/>
                  <a:gd name="T1" fmla="*/ 326 h 718"/>
                  <a:gd name="T2" fmla="*/ 117 w 1708"/>
                  <a:gd name="T3" fmla="*/ 264 h 718"/>
                  <a:gd name="T4" fmla="*/ 183 w 1708"/>
                  <a:gd name="T5" fmla="*/ 210 h 718"/>
                  <a:gd name="T6" fmla="*/ 263 w 1708"/>
                  <a:gd name="T7" fmla="*/ 156 h 718"/>
                  <a:gd name="T8" fmla="*/ 336 w 1708"/>
                  <a:gd name="T9" fmla="*/ 117 h 718"/>
                  <a:gd name="T10" fmla="*/ 438 w 1708"/>
                  <a:gd name="T11" fmla="*/ 79 h 718"/>
                  <a:gd name="T12" fmla="*/ 575 w 1708"/>
                  <a:gd name="T13" fmla="*/ 37 h 718"/>
                  <a:gd name="T14" fmla="*/ 694 w 1708"/>
                  <a:gd name="T15" fmla="*/ 16 h 718"/>
                  <a:gd name="T16" fmla="*/ 831 w 1708"/>
                  <a:gd name="T17" fmla="*/ 0 h 718"/>
                  <a:gd name="T18" fmla="*/ 951 w 1708"/>
                  <a:gd name="T19" fmla="*/ 2 h 718"/>
                  <a:gd name="T20" fmla="*/ 1069 w 1708"/>
                  <a:gd name="T21" fmla="*/ 17 h 718"/>
                  <a:gd name="T22" fmla="*/ 1176 w 1708"/>
                  <a:gd name="T23" fmla="*/ 49 h 718"/>
                  <a:gd name="T24" fmla="*/ 1280 w 1708"/>
                  <a:gd name="T25" fmla="*/ 96 h 718"/>
                  <a:gd name="T26" fmla="*/ 1371 w 1708"/>
                  <a:gd name="T27" fmla="*/ 164 h 718"/>
                  <a:gd name="T28" fmla="*/ 1445 w 1708"/>
                  <a:gd name="T29" fmla="*/ 236 h 718"/>
                  <a:gd name="T30" fmla="*/ 1583 w 1708"/>
                  <a:gd name="T31" fmla="*/ 78 h 718"/>
                  <a:gd name="T32" fmla="*/ 1583 w 1708"/>
                  <a:gd name="T33" fmla="*/ 176 h 718"/>
                  <a:gd name="T34" fmla="*/ 1592 w 1708"/>
                  <a:gd name="T35" fmla="*/ 274 h 718"/>
                  <a:gd name="T36" fmla="*/ 1609 w 1708"/>
                  <a:gd name="T37" fmla="*/ 368 h 718"/>
                  <a:gd name="T38" fmla="*/ 1635 w 1708"/>
                  <a:gd name="T39" fmla="*/ 464 h 718"/>
                  <a:gd name="T40" fmla="*/ 1674 w 1708"/>
                  <a:gd name="T41" fmla="*/ 576 h 718"/>
                  <a:gd name="T42" fmla="*/ 1707 w 1708"/>
                  <a:gd name="T43" fmla="*/ 656 h 718"/>
                  <a:gd name="T44" fmla="*/ 1628 w 1708"/>
                  <a:gd name="T45" fmla="*/ 634 h 718"/>
                  <a:gd name="T46" fmla="*/ 1542 w 1708"/>
                  <a:gd name="T47" fmla="*/ 623 h 718"/>
                  <a:gd name="T48" fmla="*/ 1491 w 1708"/>
                  <a:gd name="T49" fmla="*/ 626 h 718"/>
                  <a:gd name="T50" fmla="*/ 1417 w 1708"/>
                  <a:gd name="T51" fmla="*/ 641 h 718"/>
                  <a:gd name="T52" fmla="*/ 1350 w 1708"/>
                  <a:gd name="T53" fmla="*/ 668 h 718"/>
                  <a:gd name="T54" fmla="*/ 1260 w 1708"/>
                  <a:gd name="T55" fmla="*/ 717 h 718"/>
                  <a:gd name="T56" fmla="*/ 1332 w 1708"/>
                  <a:gd name="T57" fmla="*/ 453 h 718"/>
                  <a:gd name="T58" fmla="*/ 1224 w 1708"/>
                  <a:gd name="T59" fmla="*/ 372 h 718"/>
                  <a:gd name="T60" fmla="*/ 1119 w 1708"/>
                  <a:gd name="T61" fmla="*/ 308 h 718"/>
                  <a:gd name="T62" fmla="*/ 1026 w 1708"/>
                  <a:gd name="T63" fmla="*/ 261 h 718"/>
                  <a:gd name="T64" fmla="*/ 911 w 1708"/>
                  <a:gd name="T65" fmla="*/ 220 h 718"/>
                  <a:gd name="T66" fmla="*/ 802 w 1708"/>
                  <a:gd name="T67" fmla="*/ 200 h 718"/>
                  <a:gd name="T68" fmla="*/ 699 w 1708"/>
                  <a:gd name="T69" fmla="*/ 189 h 718"/>
                  <a:gd name="T70" fmla="*/ 579 w 1708"/>
                  <a:gd name="T71" fmla="*/ 196 h 718"/>
                  <a:gd name="T72" fmla="*/ 462 w 1708"/>
                  <a:gd name="T73" fmla="*/ 208 h 718"/>
                  <a:gd name="T74" fmla="*/ 327 w 1708"/>
                  <a:gd name="T75" fmla="*/ 230 h 718"/>
                  <a:gd name="T76" fmla="*/ 224 w 1708"/>
                  <a:gd name="T77" fmla="*/ 263 h 718"/>
                  <a:gd name="T78" fmla="*/ 148 w 1708"/>
                  <a:gd name="T79" fmla="*/ 299 h 718"/>
                  <a:gd name="T80" fmla="*/ 91 w 1708"/>
                  <a:gd name="T81" fmla="*/ 340 h 71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708"/>
                  <a:gd name="T124" fmla="*/ 0 h 718"/>
                  <a:gd name="T125" fmla="*/ 1708 w 1708"/>
                  <a:gd name="T126" fmla="*/ 718 h 71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708" h="718">
                    <a:moveTo>
                      <a:pt x="0" y="421"/>
                    </a:moveTo>
                    <a:lnTo>
                      <a:pt x="57" y="326"/>
                    </a:lnTo>
                    <a:lnTo>
                      <a:pt x="84" y="296"/>
                    </a:lnTo>
                    <a:lnTo>
                      <a:pt x="117" y="264"/>
                    </a:lnTo>
                    <a:lnTo>
                      <a:pt x="146" y="239"/>
                    </a:lnTo>
                    <a:lnTo>
                      <a:pt x="183" y="210"/>
                    </a:lnTo>
                    <a:lnTo>
                      <a:pt x="219" y="183"/>
                    </a:lnTo>
                    <a:lnTo>
                      <a:pt x="263" y="156"/>
                    </a:lnTo>
                    <a:lnTo>
                      <a:pt x="299" y="137"/>
                    </a:lnTo>
                    <a:lnTo>
                      <a:pt x="336" y="117"/>
                    </a:lnTo>
                    <a:lnTo>
                      <a:pt x="388" y="95"/>
                    </a:lnTo>
                    <a:lnTo>
                      <a:pt x="438" y="79"/>
                    </a:lnTo>
                    <a:lnTo>
                      <a:pt x="496" y="61"/>
                    </a:lnTo>
                    <a:lnTo>
                      <a:pt x="575" y="37"/>
                    </a:lnTo>
                    <a:lnTo>
                      <a:pt x="640" y="23"/>
                    </a:lnTo>
                    <a:lnTo>
                      <a:pt x="694" y="16"/>
                    </a:lnTo>
                    <a:lnTo>
                      <a:pt x="771" y="6"/>
                    </a:lnTo>
                    <a:lnTo>
                      <a:pt x="831" y="0"/>
                    </a:lnTo>
                    <a:lnTo>
                      <a:pt x="889" y="1"/>
                    </a:lnTo>
                    <a:lnTo>
                      <a:pt x="951" y="2"/>
                    </a:lnTo>
                    <a:lnTo>
                      <a:pt x="1013" y="10"/>
                    </a:lnTo>
                    <a:lnTo>
                      <a:pt x="1069" y="17"/>
                    </a:lnTo>
                    <a:lnTo>
                      <a:pt x="1124" y="30"/>
                    </a:lnTo>
                    <a:lnTo>
                      <a:pt x="1176" y="49"/>
                    </a:lnTo>
                    <a:lnTo>
                      <a:pt x="1228" y="69"/>
                    </a:lnTo>
                    <a:lnTo>
                      <a:pt x="1280" y="96"/>
                    </a:lnTo>
                    <a:lnTo>
                      <a:pt x="1332" y="132"/>
                    </a:lnTo>
                    <a:lnTo>
                      <a:pt x="1371" y="164"/>
                    </a:lnTo>
                    <a:lnTo>
                      <a:pt x="1414" y="205"/>
                    </a:lnTo>
                    <a:lnTo>
                      <a:pt x="1445" y="236"/>
                    </a:lnTo>
                    <a:lnTo>
                      <a:pt x="1488" y="281"/>
                    </a:lnTo>
                    <a:lnTo>
                      <a:pt x="1583" y="78"/>
                    </a:lnTo>
                    <a:lnTo>
                      <a:pt x="1582" y="129"/>
                    </a:lnTo>
                    <a:lnTo>
                      <a:pt x="1583" y="176"/>
                    </a:lnTo>
                    <a:lnTo>
                      <a:pt x="1587" y="224"/>
                    </a:lnTo>
                    <a:lnTo>
                      <a:pt x="1592" y="274"/>
                    </a:lnTo>
                    <a:lnTo>
                      <a:pt x="1601" y="326"/>
                    </a:lnTo>
                    <a:lnTo>
                      <a:pt x="1609" y="368"/>
                    </a:lnTo>
                    <a:lnTo>
                      <a:pt x="1622" y="417"/>
                    </a:lnTo>
                    <a:lnTo>
                      <a:pt x="1635" y="464"/>
                    </a:lnTo>
                    <a:lnTo>
                      <a:pt x="1655" y="523"/>
                    </a:lnTo>
                    <a:lnTo>
                      <a:pt x="1674" y="576"/>
                    </a:lnTo>
                    <a:lnTo>
                      <a:pt x="1689" y="611"/>
                    </a:lnTo>
                    <a:lnTo>
                      <a:pt x="1707" y="656"/>
                    </a:lnTo>
                    <a:lnTo>
                      <a:pt x="1668" y="643"/>
                    </a:lnTo>
                    <a:lnTo>
                      <a:pt x="1628" y="634"/>
                    </a:lnTo>
                    <a:lnTo>
                      <a:pt x="1583" y="626"/>
                    </a:lnTo>
                    <a:lnTo>
                      <a:pt x="1542" y="623"/>
                    </a:lnTo>
                    <a:lnTo>
                      <a:pt x="1516" y="623"/>
                    </a:lnTo>
                    <a:lnTo>
                      <a:pt x="1491" y="626"/>
                    </a:lnTo>
                    <a:lnTo>
                      <a:pt x="1452" y="632"/>
                    </a:lnTo>
                    <a:lnTo>
                      <a:pt x="1417" y="641"/>
                    </a:lnTo>
                    <a:lnTo>
                      <a:pt x="1386" y="650"/>
                    </a:lnTo>
                    <a:lnTo>
                      <a:pt x="1350" y="668"/>
                    </a:lnTo>
                    <a:lnTo>
                      <a:pt x="1313" y="684"/>
                    </a:lnTo>
                    <a:lnTo>
                      <a:pt x="1260" y="717"/>
                    </a:lnTo>
                    <a:lnTo>
                      <a:pt x="1381" y="493"/>
                    </a:lnTo>
                    <a:lnTo>
                      <a:pt x="1332" y="453"/>
                    </a:lnTo>
                    <a:lnTo>
                      <a:pt x="1274" y="408"/>
                    </a:lnTo>
                    <a:lnTo>
                      <a:pt x="1224" y="372"/>
                    </a:lnTo>
                    <a:lnTo>
                      <a:pt x="1160" y="330"/>
                    </a:lnTo>
                    <a:lnTo>
                      <a:pt x="1119" y="308"/>
                    </a:lnTo>
                    <a:lnTo>
                      <a:pt x="1081" y="287"/>
                    </a:lnTo>
                    <a:lnTo>
                      <a:pt x="1026" y="261"/>
                    </a:lnTo>
                    <a:lnTo>
                      <a:pt x="972" y="238"/>
                    </a:lnTo>
                    <a:lnTo>
                      <a:pt x="911" y="220"/>
                    </a:lnTo>
                    <a:lnTo>
                      <a:pt x="859" y="209"/>
                    </a:lnTo>
                    <a:lnTo>
                      <a:pt x="802" y="200"/>
                    </a:lnTo>
                    <a:lnTo>
                      <a:pt x="744" y="190"/>
                    </a:lnTo>
                    <a:lnTo>
                      <a:pt x="699" y="189"/>
                    </a:lnTo>
                    <a:lnTo>
                      <a:pt x="640" y="191"/>
                    </a:lnTo>
                    <a:lnTo>
                      <a:pt x="579" y="196"/>
                    </a:lnTo>
                    <a:lnTo>
                      <a:pt x="523" y="200"/>
                    </a:lnTo>
                    <a:lnTo>
                      <a:pt x="462" y="208"/>
                    </a:lnTo>
                    <a:lnTo>
                      <a:pt x="393" y="218"/>
                    </a:lnTo>
                    <a:lnTo>
                      <a:pt x="327" y="230"/>
                    </a:lnTo>
                    <a:lnTo>
                      <a:pt x="267" y="252"/>
                    </a:lnTo>
                    <a:lnTo>
                      <a:pt x="224" y="263"/>
                    </a:lnTo>
                    <a:lnTo>
                      <a:pt x="182" y="281"/>
                    </a:lnTo>
                    <a:lnTo>
                      <a:pt x="148" y="299"/>
                    </a:lnTo>
                    <a:lnTo>
                      <a:pt x="117" y="317"/>
                    </a:lnTo>
                    <a:lnTo>
                      <a:pt x="91" y="340"/>
                    </a:lnTo>
                    <a:lnTo>
                      <a:pt x="0" y="421"/>
                    </a:lnTo>
                  </a:path>
                </a:pathLst>
              </a:custGeom>
              <a:solidFill>
                <a:srgbClr val="C7DAF7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407" name="Rectangle 7"/>
            <p:cNvSpPr>
              <a:spLocks noChangeArrowheads="1"/>
            </p:cNvSpPr>
            <p:nvPr/>
          </p:nvSpPr>
          <p:spPr bwMode="auto">
            <a:xfrm>
              <a:off x="1828800" y="3041650"/>
              <a:ext cx="685800" cy="692150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102408" name="Rectangle 8"/>
            <p:cNvSpPr>
              <a:spLocks noChangeArrowheads="1"/>
            </p:cNvSpPr>
            <p:nvPr/>
          </p:nvSpPr>
          <p:spPr bwMode="auto">
            <a:xfrm>
              <a:off x="1998663" y="3114676"/>
              <a:ext cx="333424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/>
                <a:t>Z</a:t>
              </a:r>
            </a:p>
          </p:txBody>
        </p:sp>
        <p:sp>
          <p:nvSpPr>
            <p:cNvPr id="102409" name="Rectangle 9"/>
            <p:cNvSpPr>
              <a:spLocks noChangeArrowheads="1"/>
            </p:cNvSpPr>
            <p:nvPr/>
          </p:nvSpPr>
          <p:spPr bwMode="auto">
            <a:xfrm>
              <a:off x="2514600" y="3041650"/>
              <a:ext cx="914400" cy="692150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102410" name="Rectangle 10"/>
            <p:cNvSpPr>
              <a:spLocks noChangeArrowheads="1"/>
            </p:cNvSpPr>
            <p:nvPr/>
          </p:nvSpPr>
          <p:spPr bwMode="auto">
            <a:xfrm>
              <a:off x="3155950" y="3041650"/>
              <a:ext cx="990600" cy="692150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102411" name="Rectangle 11"/>
            <p:cNvSpPr>
              <a:spLocks noChangeArrowheads="1"/>
            </p:cNvSpPr>
            <p:nvPr/>
          </p:nvSpPr>
          <p:spPr bwMode="auto">
            <a:xfrm>
              <a:off x="3303588" y="3114676"/>
              <a:ext cx="586698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,03</a:t>
              </a:r>
            </a:p>
          </p:txBody>
        </p:sp>
        <p:sp>
          <p:nvSpPr>
            <p:cNvPr id="102412" name="Rectangle 12"/>
            <p:cNvSpPr>
              <a:spLocks noChangeArrowheads="1"/>
            </p:cNvSpPr>
            <p:nvPr/>
          </p:nvSpPr>
          <p:spPr bwMode="auto">
            <a:xfrm>
              <a:off x="4146551" y="3041650"/>
              <a:ext cx="942975" cy="692150"/>
            </a:xfrm>
            <a:prstGeom prst="rect">
              <a:avLst/>
            </a:prstGeom>
            <a:solidFill>
              <a:srgbClr val="969696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102413" name="Rectangle 13"/>
            <p:cNvSpPr>
              <a:spLocks noChangeArrowheads="1"/>
            </p:cNvSpPr>
            <p:nvPr/>
          </p:nvSpPr>
          <p:spPr bwMode="auto">
            <a:xfrm>
              <a:off x="1828800" y="3711576"/>
              <a:ext cx="685800" cy="631825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102414" name="Rectangle 14"/>
            <p:cNvSpPr>
              <a:spLocks noChangeArrowheads="1"/>
            </p:cNvSpPr>
            <p:nvPr/>
          </p:nvSpPr>
          <p:spPr bwMode="auto">
            <a:xfrm>
              <a:off x="1797050" y="3784601"/>
              <a:ext cx="684482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-0,9</a:t>
              </a:r>
            </a:p>
          </p:txBody>
        </p:sp>
        <p:sp>
          <p:nvSpPr>
            <p:cNvPr id="102415" name="Rectangle 15"/>
            <p:cNvSpPr>
              <a:spLocks noChangeArrowheads="1"/>
            </p:cNvSpPr>
            <p:nvPr/>
          </p:nvSpPr>
          <p:spPr bwMode="auto">
            <a:xfrm>
              <a:off x="3125789" y="3784601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,1762</a:t>
              </a:r>
            </a:p>
          </p:txBody>
        </p:sp>
        <p:sp>
          <p:nvSpPr>
            <p:cNvPr id="102416" name="Rectangle 16"/>
            <p:cNvSpPr>
              <a:spLocks noChangeArrowheads="1"/>
            </p:cNvSpPr>
            <p:nvPr/>
          </p:nvSpPr>
          <p:spPr bwMode="auto">
            <a:xfrm>
              <a:off x="4094164" y="3784601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,1736</a:t>
              </a:r>
            </a:p>
          </p:txBody>
        </p:sp>
        <p:sp>
          <p:nvSpPr>
            <p:cNvPr id="102417" name="Rectangle 17"/>
            <p:cNvSpPr>
              <a:spLocks noChangeArrowheads="1"/>
            </p:cNvSpPr>
            <p:nvPr/>
          </p:nvSpPr>
          <p:spPr bwMode="auto">
            <a:xfrm>
              <a:off x="1828800" y="4343400"/>
              <a:ext cx="685800" cy="685800"/>
            </a:xfrm>
            <a:prstGeom prst="rect">
              <a:avLst/>
            </a:prstGeom>
            <a:solidFill>
              <a:srgbClr val="969696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102418" name="Rectangle 18"/>
            <p:cNvSpPr>
              <a:spLocks noChangeArrowheads="1"/>
            </p:cNvSpPr>
            <p:nvPr/>
          </p:nvSpPr>
          <p:spPr bwMode="auto">
            <a:xfrm>
              <a:off x="3124201" y="4464051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,2033</a:t>
              </a:r>
            </a:p>
          </p:txBody>
        </p:sp>
        <p:sp>
          <p:nvSpPr>
            <p:cNvPr id="102419" name="Rectangle 19"/>
            <p:cNvSpPr>
              <a:spLocks noChangeArrowheads="1"/>
            </p:cNvSpPr>
            <p:nvPr/>
          </p:nvSpPr>
          <p:spPr bwMode="auto">
            <a:xfrm>
              <a:off x="4144963" y="4371975"/>
              <a:ext cx="944562" cy="6429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102420" name="Rectangle 20"/>
            <p:cNvSpPr>
              <a:spLocks noChangeArrowheads="1"/>
            </p:cNvSpPr>
            <p:nvPr/>
          </p:nvSpPr>
          <p:spPr bwMode="auto">
            <a:xfrm>
              <a:off x="1828800" y="5029200"/>
              <a:ext cx="685800" cy="685800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102421" name="Rectangle 21"/>
            <p:cNvSpPr>
              <a:spLocks noChangeArrowheads="1"/>
            </p:cNvSpPr>
            <p:nvPr/>
          </p:nvSpPr>
          <p:spPr bwMode="auto">
            <a:xfrm>
              <a:off x="1797050" y="5114926"/>
              <a:ext cx="684482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-0,7</a:t>
              </a:r>
            </a:p>
          </p:txBody>
        </p:sp>
        <p:sp>
          <p:nvSpPr>
            <p:cNvPr id="102422" name="Rectangle 22"/>
            <p:cNvSpPr>
              <a:spLocks noChangeArrowheads="1"/>
            </p:cNvSpPr>
            <p:nvPr/>
          </p:nvSpPr>
          <p:spPr bwMode="auto">
            <a:xfrm>
              <a:off x="3125789" y="5114926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,2327</a:t>
              </a:r>
            </a:p>
          </p:txBody>
        </p:sp>
        <p:sp>
          <p:nvSpPr>
            <p:cNvPr id="102423" name="Rectangle 23"/>
            <p:cNvSpPr>
              <a:spLocks noChangeArrowheads="1"/>
            </p:cNvSpPr>
            <p:nvPr/>
          </p:nvSpPr>
          <p:spPr bwMode="auto">
            <a:xfrm>
              <a:off x="4094164" y="5114926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,2296</a:t>
              </a:r>
            </a:p>
          </p:txBody>
        </p:sp>
        <p:sp>
          <p:nvSpPr>
            <p:cNvPr id="102424" name="Rectangle 24"/>
            <p:cNvSpPr>
              <a:spLocks noChangeArrowheads="1"/>
            </p:cNvSpPr>
            <p:nvPr/>
          </p:nvSpPr>
          <p:spPr bwMode="auto">
            <a:xfrm>
              <a:off x="4267200" y="3046414"/>
              <a:ext cx="1130300" cy="6111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2075" tIns="92075" rIns="92075" bIns="92075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FF00"/>
                  </a:solidFill>
                </a:rPr>
                <a:t>,04</a:t>
              </a:r>
            </a:p>
          </p:txBody>
        </p:sp>
        <p:sp>
          <p:nvSpPr>
            <p:cNvPr id="102425" name="Rectangle 25"/>
            <p:cNvSpPr>
              <a:spLocks noChangeArrowheads="1"/>
            </p:cNvSpPr>
            <p:nvPr/>
          </p:nvSpPr>
          <p:spPr bwMode="auto">
            <a:xfrm>
              <a:off x="1752600" y="4495801"/>
              <a:ext cx="1066800" cy="4730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2075" tIns="0" rIns="92075" bIns="0" anchor="ctr"/>
            <a:lstStyle/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00FF00"/>
                  </a:solidFill>
                </a:rPr>
                <a:t>-0,8</a:t>
              </a:r>
            </a:p>
          </p:txBody>
        </p:sp>
        <p:sp>
          <p:nvSpPr>
            <p:cNvPr id="102426" name="Rectangle 26"/>
            <p:cNvSpPr>
              <a:spLocks noChangeArrowheads="1"/>
            </p:cNvSpPr>
            <p:nvPr/>
          </p:nvSpPr>
          <p:spPr bwMode="auto">
            <a:xfrm>
              <a:off x="4146550" y="4464051"/>
              <a:ext cx="990600" cy="512763"/>
            </a:xfrm>
            <a:prstGeom prst="rect">
              <a:avLst/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700" b="1" dirty="0">
                  <a:solidFill>
                    <a:srgbClr val="FF0000"/>
                  </a:solidFill>
                </a:rPr>
                <a:t>,</a:t>
              </a:r>
              <a:r>
                <a:rPr lang="en-US" altLang="en-US" dirty="0">
                  <a:solidFill>
                    <a:srgbClr val="FF0000"/>
                  </a:solidFill>
                </a:rPr>
                <a:t>2005</a:t>
              </a:r>
            </a:p>
          </p:txBody>
        </p:sp>
        <p:sp>
          <p:nvSpPr>
            <p:cNvPr id="102428" name="Line 28"/>
            <p:cNvSpPr>
              <a:spLocks noChangeShapeType="1"/>
            </p:cNvSpPr>
            <p:nvPr/>
          </p:nvSpPr>
          <p:spPr bwMode="auto">
            <a:xfrm>
              <a:off x="2514600" y="3048000"/>
              <a:ext cx="0" cy="266700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29" name="Line 29"/>
            <p:cNvSpPr>
              <a:spLocks noChangeShapeType="1"/>
            </p:cNvSpPr>
            <p:nvPr/>
          </p:nvSpPr>
          <p:spPr bwMode="auto">
            <a:xfrm>
              <a:off x="3155950" y="3048000"/>
              <a:ext cx="0" cy="266700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30" name="Line 30"/>
            <p:cNvSpPr>
              <a:spLocks noChangeShapeType="1"/>
            </p:cNvSpPr>
            <p:nvPr/>
          </p:nvSpPr>
          <p:spPr bwMode="auto">
            <a:xfrm>
              <a:off x="4146550" y="3048000"/>
              <a:ext cx="0" cy="266700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31" name="Line 31"/>
            <p:cNvSpPr>
              <a:spLocks noChangeShapeType="1"/>
            </p:cNvSpPr>
            <p:nvPr/>
          </p:nvSpPr>
          <p:spPr bwMode="auto">
            <a:xfrm>
              <a:off x="1905000" y="3733800"/>
              <a:ext cx="3429000" cy="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32" name="Line 32"/>
            <p:cNvSpPr>
              <a:spLocks noChangeShapeType="1"/>
            </p:cNvSpPr>
            <p:nvPr/>
          </p:nvSpPr>
          <p:spPr bwMode="auto">
            <a:xfrm>
              <a:off x="1905000" y="4343400"/>
              <a:ext cx="4191000" cy="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33" name="Line 33"/>
            <p:cNvSpPr>
              <a:spLocks noChangeShapeType="1"/>
            </p:cNvSpPr>
            <p:nvPr/>
          </p:nvSpPr>
          <p:spPr bwMode="auto">
            <a:xfrm>
              <a:off x="1905000" y="5029200"/>
              <a:ext cx="4191000" cy="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34" name="Rectangle 34"/>
            <p:cNvSpPr>
              <a:spLocks noChangeArrowheads="1"/>
            </p:cNvSpPr>
            <p:nvPr/>
          </p:nvSpPr>
          <p:spPr bwMode="auto">
            <a:xfrm>
              <a:off x="5092700" y="3048000"/>
              <a:ext cx="990600" cy="692150"/>
            </a:xfrm>
            <a:prstGeom prst="rect">
              <a:avLst/>
            </a:prstGeom>
            <a:solidFill>
              <a:srgbClr val="A0C7FC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102435" name="Rectangle 35"/>
            <p:cNvSpPr>
              <a:spLocks noChangeArrowheads="1"/>
            </p:cNvSpPr>
            <p:nvPr/>
          </p:nvSpPr>
          <p:spPr bwMode="auto">
            <a:xfrm>
              <a:off x="5240338" y="3121026"/>
              <a:ext cx="586698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,05</a:t>
              </a:r>
            </a:p>
          </p:txBody>
        </p:sp>
        <p:sp>
          <p:nvSpPr>
            <p:cNvPr id="102436" name="Rectangle 36"/>
            <p:cNvSpPr>
              <a:spLocks noChangeArrowheads="1"/>
            </p:cNvSpPr>
            <p:nvPr/>
          </p:nvSpPr>
          <p:spPr bwMode="auto">
            <a:xfrm>
              <a:off x="5062539" y="3790951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,1711</a:t>
              </a:r>
            </a:p>
          </p:txBody>
        </p:sp>
        <p:sp>
          <p:nvSpPr>
            <p:cNvPr id="102437" name="Rectangle 37"/>
            <p:cNvSpPr>
              <a:spLocks noChangeArrowheads="1"/>
            </p:cNvSpPr>
            <p:nvPr/>
          </p:nvSpPr>
          <p:spPr bwMode="auto">
            <a:xfrm>
              <a:off x="5060951" y="4470401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,1977</a:t>
              </a:r>
            </a:p>
          </p:txBody>
        </p:sp>
        <p:sp>
          <p:nvSpPr>
            <p:cNvPr id="102438" name="Rectangle 38"/>
            <p:cNvSpPr>
              <a:spLocks noChangeArrowheads="1"/>
            </p:cNvSpPr>
            <p:nvPr/>
          </p:nvSpPr>
          <p:spPr bwMode="auto">
            <a:xfrm>
              <a:off x="5062539" y="5121276"/>
              <a:ext cx="910505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 dirty="0"/>
                <a:t>,2266</a:t>
              </a:r>
            </a:p>
          </p:txBody>
        </p:sp>
        <p:sp>
          <p:nvSpPr>
            <p:cNvPr id="102439" name="Line 39"/>
            <p:cNvSpPr>
              <a:spLocks noChangeShapeType="1"/>
            </p:cNvSpPr>
            <p:nvPr/>
          </p:nvSpPr>
          <p:spPr bwMode="auto">
            <a:xfrm>
              <a:off x="5092700" y="3054350"/>
              <a:ext cx="0" cy="2667000"/>
            </a:xfrm>
            <a:prstGeom prst="line">
              <a:avLst/>
            </a:prstGeom>
            <a:noFill/>
            <a:ln w="9525">
              <a:solidFill>
                <a:srgbClr val="FF99FF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40" name="Rectangle 40"/>
            <p:cNvSpPr>
              <a:spLocks noChangeArrowheads="1"/>
            </p:cNvSpPr>
            <p:nvPr/>
          </p:nvSpPr>
          <p:spPr bwMode="auto">
            <a:xfrm>
              <a:off x="2667000" y="3124201"/>
              <a:ext cx="403956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/>
                <a:t>…</a:t>
              </a:r>
            </a:p>
          </p:txBody>
        </p:sp>
        <p:sp>
          <p:nvSpPr>
            <p:cNvPr id="102441" name="Rectangle 41"/>
            <p:cNvSpPr>
              <a:spLocks noChangeArrowheads="1"/>
            </p:cNvSpPr>
            <p:nvPr/>
          </p:nvSpPr>
          <p:spPr bwMode="auto">
            <a:xfrm>
              <a:off x="2667000" y="3797301"/>
              <a:ext cx="403956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/>
                <a:t>…</a:t>
              </a:r>
            </a:p>
          </p:txBody>
        </p:sp>
        <p:sp>
          <p:nvSpPr>
            <p:cNvPr id="102442" name="Rectangle 42"/>
            <p:cNvSpPr>
              <a:spLocks noChangeArrowheads="1"/>
            </p:cNvSpPr>
            <p:nvPr/>
          </p:nvSpPr>
          <p:spPr bwMode="auto">
            <a:xfrm>
              <a:off x="2667000" y="4495801"/>
              <a:ext cx="403956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/>
                <a:t>…</a:t>
              </a:r>
            </a:p>
          </p:txBody>
        </p:sp>
        <p:sp>
          <p:nvSpPr>
            <p:cNvPr id="102443" name="Rectangle 43"/>
            <p:cNvSpPr>
              <a:spLocks noChangeArrowheads="1"/>
            </p:cNvSpPr>
            <p:nvPr/>
          </p:nvSpPr>
          <p:spPr bwMode="auto">
            <a:xfrm>
              <a:off x="2667000" y="5092701"/>
              <a:ext cx="403956" cy="4744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sz="2500"/>
                <a:t>…</a:t>
              </a:r>
            </a:p>
          </p:txBody>
        </p:sp>
      </p:grpSp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841937F8-5ED8-41B1-B0F0-DB9430EDE137}"/>
              </a:ext>
            </a:extLst>
          </p:cNvPr>
          <p:cNvGrpSpPr/>
          <p:nvPr/>
        </p:nvGrpSpPr>
        <p:grpSpPr>
          <a:xfrm>
            <a:off x="7543805" y="3020629"/>
            <a:ext cx="3990569" cy="3542798"/>
            <a:chOff x="6774465" y="3805239"/>
            <a:chExt cx="3628190" cy="2464948"/>
          </a:xfrm>
        </p:grpSpPr>
        <p:sp>
          <p:nvSpPr>
            <p:cNvPr id="102444" name="Freeform 44"/>
            <p:cNvSpPr>
              <a:spLocks/>
            </p:cNvSpPr>
            <p:nvPr/>
          </p:nvSpPr>
          <p:spPr bwMode="auto">
            <a:xfrm>
              <a:off x="6842125" y="4467225"/>
              <a:ext cx="1085850" cy="946150"/>
            </a:xfrm>
            <a:custGeom>
              <a:avLst/>
              <a:gdLst>
                <a:gd name="T0" fmla="*/ 2147483646 w 684"/>
                <a:gd name="T1" fmla="*/ 2147483646 h 596"/>
                <a:gd name="T2" fmla="*/ 2147483646 w 684"/>
                <a:gd name="T3" fmla="*/ 0 h 596"/>
                <a:gd name="T4" fmla="*/ 2147483646 w 684"/>
                <a:gd name="T5" fmla="*/ 2147483646 h 596"/>
                <a:gd name="T6" fmla="*/ 2147483646 w 684"/>
                <a:gd name="T7" fmla="*/ 2147483646 h 596"/>
                <a:gd name="T8" fmla="*/ 2147483646 w 684"/>
                <a:gd name="T9" fmla="*/ 2147483646 h 596"/>
                <a:gd name="T10" fmla="*/ 2147483646 w 684"/>
                <a:gd name="T11" fmla="*/ 2147483646 h 596"/>
                <a:gd name="T12" fmla="*/ 2147483646 w 684"/>
                <a:gd name="T13" fmla="*/ 2147483646 h 596"/>
                <a:gd name="T14" fmla="*/ 2147483646 w 684"/>
                <a:gd name="T15" fmla="*/ 2147483646 h 596"/>
                <a:gd name="T16" fmla="*/ 2147483646 w 684"/>
                <a:gd name="T17" fmla="*/ 2147483646 h 596"/>
                <a:gd name="T18" fmla="*/ 2147483646 w 684"/>
                <a:gd name="T19" fmla="*/ 2147483646 h 596"/>
                <a:gd name="T20" fmla="*/ 2147483646 w 684"/>
                <a:gd name="T21" fmla="*/ 2147483646 h 596"/>
                <a:gd name="T22" fmla="*/ 2147483646 w 684"/>
                <a:gd name="T23" fmla="*/ 2147483646 h 596"/>
                <a:gd name="T24" fmla="*/ 0 w 684"/>
                <a:gd name="T25" fmla="*/ 2147483646 h 596"/>
                <a:gd name="T26" fmla="*/ 0 w 684"/>
                <a:gd name="T27" fmla="*/ 2147483646 h 596"/>
                <a:gd name="T28" fmla="*/ 2147483646 w 684"/>
                <a:gd name="T29" fmla="*/ 2147483646 h 59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84"/>
                <a:gd name="T46" fmla="*/ 0 h 596"/>
                <a:gd name="T47" fmla="*/ 684 w 684"/>
                <a:gd name="T48" fmla="*/ 596 h 59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84" h="596">
                  <a:moveTo>
                    <a:pt x="684" y="596"/>
                  </a:moveTo>
                  <a:lnTo>
                    <a:pt x="684" y="0"/>
                  </a:lnTo>
                  <a:lnTo>
                    <a:pt x="651" y="60"/>
                  </a:lnTo>
                  <a:lnTo>
                    <a:pt x="613" y="120"/>
                  </a:lnTo>
                  <a:lnTo>
                    <a:pt x="573" y="185"/>
                  </a:lnTo>
                  <a:lnTo>
                    <a:pt x="547" y="227"/>
                  </a:lnTo>
                  <a:lnTo>
                    <a:pt x="499" y="293"/>
                  </a:lnTo>
                  <a:lnTo>
                    <a:pt x="390" y="410"/>
                  </a:lnTo>
                  <a:lnTo>
                    <a:pt x="346" y="444"/>
                  </a:lnTo>
                  <a:lnTo>
                    <a:pt x="225" y="507"/>
                  </a:lnTo>
                  <a:lnTo>
                    <a:pt x="159" y="528"/>
                  </a:lnTo>
                  <a:lnTo>
                    <a:pt x="87" y="542"/>
                  </a:lnTo>
                  <a:lnTo>
                    <a:pt x="0" y="548"/>
                  </a:lnTo>
                  <a:lnTo>
                    <a:pt x="0" y="596"/>
                  </a:lnTo>
                  <a:lnTo>
                    <a:pt x="684" y="596"/>
                  </a:lnTo>
                  <a:close/>
                </a:path>
              </a:pathLst>
            </a:custGeom>
            <a:solidFill>
              <a:srgbClr val="C7DAF7"/>
            </a:solidFill>
            <a:ln w="12700" cap="flat" cmpd="sng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445" name="Line 45"/>
            <p:cNvSpPr>
              <a:spLocks noChangeShapeType="1"/>
            </p:cNvSpPr>
            <p:nvPr/>
          </p:nvSpPr>
          <p:spPr bwMode="auto">
            <a:xfrm>
              <a:off x="7924800" y="4495800"/>
              <a:ext cx="0" cy="914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6" name="Line 46"/>
            <p:cNvSpPr>
              <a:spLocks noChangeShapeType="1"/>
            </p:cNvSpPr>
            <p:nvPr/>
          </p:nvSpPr>
          <p:spPr bwMode="auto">
            <a:xfrm>
              <a:off x="7315200" y="4572000"/>
              <a:ext cx="457200" cy="533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7" name="Line 47"/>
            <p:cNvSpPr>
              <a:spLocks noChangeShapeType="1"/>
            </p:cNvSpPr>
            <p:nvPr/>
          </p:nvSpPr>
          <p:spPr bwMode="auto">
            <a:xfrm>
              <a:off x="8458200" y="3810000"/>
              <a:ext cx="0" cy="1600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8" name="Freeform 48"/>
            <p:cNvSpPr>
              <a:spLocks/>
            </p:cNvSpPr>
            <p:nvPr/>
          </p:nvSpPr>
          <p:spPr bwMode="auto">
            <a:xfrm>
              <a:off x="8534400" y="3810001"/>
              <a:ext cx="1593850" cy="1528763"/>
            </a:xfrm>
            <a:custGeom>
              <a:avLst/>
              <a:gdLst>
                <a:gd name="T0" fmla="*/ 2147483646 w 1030"/>
                <a:gd name="T1" fmla="*/ 2147483646 h 991"/>
                <a:gd name="T2" fmla="*/ 2147483646 w 1030"/>
                <a:gd name="T3" fmla="*/ 2147483646 h 991"/>
                <a:gd name="T4" fmla="*/ 2147483646 w 1030"/>
                <a:gd name="T5" fmla="*/ 2147483646 h 991"/>
                <a:gd name="T6" fmla="*/ 2147483646 w 1030"/>
                <a:gd name="T7" fmla="*/ 2147483646 h 991"/>
                <a:gd name="T8" fmla="*/ 2147483646 w 1030"/>
                <a:gd name="T9" fmla="*/ 2147483646 h 991"/>
                <a:gd name="T10" fmla="*/ 2147483646 w 1030"/>
                <a:gd name="T11" fmla="*/ 2147483646 h 991"/>
                <a:gd name="T12" fmla="*/ 2147483646 w 1030"/>
                <a:gd name="T13" fmla="*/ 2147483646 h 991"/>
                <a:gd name="T14" fmla="*/ 2147483646 w 1030"/>
                <a:gd name="T15" fmla="*/ 2147483646 h 991"/>
                <a:gd name="T16" fmla="*/ 2147483646 w 1030"/>
                <a:gd name="T17" fmla="*/ 2147483646 h 991"/>
                <a:gd name="T18" fmla="*/ 2147483646 w 1030"/>
                <a:gd name="T19" fmla="*/ 2147483646 h 991"/>
                <a:gd name="T20" fmla="*/ 2147483646 w 1030"/>
                <a:gd name="T21" fmla="*/ 2147483646 h 991"/>
                <a:gd name="T22" fmla="*/ 2147483646 w 1030"/>
                <a:gd name="T23" fmla="*/ 2147483646 h 991"/>
                <a:gd name="T24" fmla="*/ 2147483646 w 1030"/>
                <a:gd name="T25" fmla="*/ 2147483646 h 991"/>
                <a:gd name="T26" fmla="*/ 2147483646 w 1030"/>
                <a:gd name="T27" fmla="*/ 2147483646 h 991"/>
                <a:gd name="T28" fmla="*/ 2147483646 w 1030"/>
                <a:gd name="T29" fmla="*/ 2147483646 h 991"/>
                <a:gd name="T30" fmla="*/ 0 w 1030"/>
                <a:gd name="T31" fmla="*/ 0 h 99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0"/>
                <a:gd name="T49" fmla="*/ 0 h 991"/>
                <a:gd name="T50" fmla="*/ 1030 w 1030"/>
                <a:gd name="T51" fmla="*/ 991 h 99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0" h="991">
                  <a:moveTo>
                    <a:pt x="1029" y="990"/>
                  </a:moveTo>
                  <a:lnTo>
                    <a:pt x="921" y="980"/>
                  </a:lnTo>
                  <a:lnTo>
                    <a:pt x="866" y="967"/>
                  </a:lnTo>
                  <a:lnTo>
                    <a:pt x="813" y="952"/>
                  </a:lnTo>
                  <a:lnTo>
                    <a:pt x="758" y="929"/>
                  </a:lnTo>
                  <a:lnTo>
                    <a:pt x="703" y="897"/>
                  </a:lnTo>
                  <a:lnTo>
                    <a:pt x="651" y="857"/>
                  </a:lnTo>
                  <a:lnTo>
                    <a:pt x="541" y="743"/>
                  </a:lnTo>
                  <a:lnTo>
                    <a:pt x="433" y="581"/>
                  </a:lnTo>
                  <a:lnTo>
                    <a:pt x="325" y="386"/>
                  </a:lnTo>
                  <a:lnTo>
                    <a:pt x="270" y="287"/>
                  </a:lnTo>
                  <a:lnTo>
                    <a:pt x="215" y="196"/>
                  </a:lnTo>
                  <a:lnTo>
                    <a:pt x="163" y="116"/>
                  </a:lnTo>
                  <a:lnTo>
                    <a:pt x="108" y="53"/>
                  </a:lnTo>
                  <a:lnTo>
                    <a:pt x="53" y="13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49" name="Freeform 49"/>
            <p:cNvSpPr>
              <a:spLocks/>
            </p:cNvSpPr>
            <p:nvPr/>
          </p:nvSpPr>
          <p:spPr bwMode="auto">
            <a:xfrm>
              <a:off x="6856413" y="3805239"/>
              <a:ext cx="1644650" cy="1531937"/>
            </a:xfrm>
            <a:custGeom>
              <a:avLst/>
              <a:gdLst>
                <a:gd name="T0" fmla="*/ 0 w 1036"/>
                <a:gd name="T1" fmla="*/ 2147483646 h 965"/>
                <a:gd name="T2" fmla="*/ 2147483646 w 1036"/>
                <a:gd name="T3" fmla="*/ 2147483646 h 965"/>
                <a:gd name="T4" fmla="*/ 2147483646 w 1036"/>
                <a:gd name="T5" fmla="*/ 2147483646 h 965"/>
                <a:gd name="T6" fmla="*/ 2147483646 w 1036"/>
                <a:gd name="T7" fmla="*/ 2147483646 h 965"/>
                <a:gd name="T8" fmla="*/ 2147483646 w 1036"/>
                <a:gd name="T9" fmla="*/ 2147483646 h 965"/>
                <a:gd name="T10" fmla="*/ 2147483646 w 1036"/>
                <a:gd name="T11" fmla="*/ 2147483646 h 965"/>
                <a:gd name="T12" fmla="*/ 2147483646 w 1036"/>
                <a:gd name="T13" fmla="*/ 2147483646 h 965"/>
                <a:gd name="T14" fmla="*/ 2147483646 w 1036"/>
                <a:gd name="T15" fmla="*/ 2147483646 h 965"/>
                <a:gd name="T16" fmla="*/ 2147483646 w 1036"/>
                <a:gd name="T17" fmla="*/ 2147483646 h 965"/>
                <a:gd name="T18" fmla="*/ 2147483646 w 1036"/>
                <a:gd name="T19" fmla="*/ 2147483646 h 965"/>
                <a:gd name="T20" fmla="*/ 2147483646 w 1036"/>
                <a:gd name="T21" fmla="*/ 2147483646 h 965"/>
                <a:gd name="T22" fmla="*/ 2147483646 w 1036"/>
                <a:gd name="T23" fmla="*/ 2147483646 h 965"/>
                <a:gd name="T24" fmla="*/ 2147483646 w 1036"/>
                <a:gd name="T25" fmla="*/ 2147483646 h 965"/>
                <a:gd name="T26" fmla="*/ 2147483646 w 1036"/>
                <a:gd name="T27" fmla="*/ 2147483646 h 965"/>
                <a:gd name="T28" fmla="*/ 2147483646 w 1036"/>
                <a:gd name="T29" fmla="*/ 2147483646 h 965"/>
                <a:gd name="T30" fmla="*/ 2147483646 w 1036"/>
                <a:gd name="T31" fmla="*/ 0 h 96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6"/>
                <a:gd name="T49" fmla="*/ 0 h 965"/>
                <a:gd name="T50" fmla="*/ 1036 w 1036"/>
                <a:gd name="T51" fmla="*/ 965 h 96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6" h="965">
                  <a:moveTo>
                    <a:pt x="0" y="965"/>
                  </a:moveTo>
                  <a:lnTo>
                    <a:pt x="108" y="955"/>
                  </a:lnTo>
                  <a:lnTo>
                    <a:pt x="163" y="942"/>
                  </a:lnTo>
                  <a:lnTo>
                    <a:pt x="218" y="927"/>
                  </a:lnTo>
                  <a:lnTo>
                    <a:pt x="271" y="904"/>
                  </a:lnTo>
                  <a:lnTo>
                    <a:pt x="326" y="872"/>
                  </a:lnTo>
                  <a:lnTo>
                    <a:pt x="381" y="832"/>
                  </a:lnTo>
                  <a:lnTo>
                    <a:pt x="488" y="718"/>
                  </a:lnTo>
                  <a:lnTo>
                    <a:pt x="596" y="556"/>
                  </a:lnTo>
                  <a:lnTo>
                    <a:pt x="706" y="361"/>
                  </a:lnTo>
                  <a:lnTo>
                    <a:pt x="759" y="262"/>
                  </a:lnTo>
                  <a:lnTo>
                    <a:pt x="814" y="171"/>
                  </a:lnTo>
                  <a:lnTo>
                    <a:pt x="868" y="91"/>
                  </a:lnTo>
                  <a:lnTo>
                    <a:pt x="919" y="33"/>
                  </a:lnTo>
                  <a:lnTo>
                    <a:pt x="973" y="9"/>
                  </a:lnTo>
                  <a:lnTo>
                    <a:pt x="1036" y="0"/>
                  </a:lnTo>
                </a:path>
              </a:pathLst>
            </a:custGeom>
            <a:noFill/>
            <a:ln w="50800" cap="rnd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50" name="Freeform 50"/>
            <p:cNvSpPr>
              <a:spLocks/>
            </p:cNvSpPr>
            <p:nvPr/>
          </p:nvSpPr>
          <p:spPr bwMode="auto">
            <a:xfrm>
              <a:off x="6838950" y="5421314"/>
              <a:ext cx="3289300" cy="7937"/>
            </a:xfrm>
            <a:custGeom>
              <a:avLst/>
              <a:gdLst>
                <a:gd name="T0" fmla="*/ 0 w 2072"/>
                <a:gd name="T1" fmla="*/ 2147483646 h 5"/>
                <a:gd name="T2" fmla="*/ 2147483646 w 2072"/>
                <a:gd name="T3" fmla="*/ 0 h 5"/>
                <a:gd name="T4" fmla="*/ 2147483646 w 2072"/>
                <a:gd name="T5" fmla="*/ 0 h 5"/>
                <a:gd name="T6" fmla="*/ 0 60000 65536"/>
                <a:gd name="T7" fmla="*/ 0 60000 65536"/>
                <a:gd name="T8" fmla="*/ 0 60000 65536"/>
                <a:gd name="T9" fmla="*/ 0 w 2072"/>
                <a:gd name="T10" fmla="*/ 0 h 5"/>
                <a:gd name="T11" fmla="*/ 2072 w 2072"/>
                <a:gd name="T12" fmla="*/ 5 h 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2" h="5">
                  <a:moveTo>
                    <a:pt x="0" y="5"/>
                  </a:moveTo>
                  <a:lnTo>
                    <a:pt x="12" y="0"/>
                  </a:lnTo>
                  <a:lnTo>
                    <a:pt x="2072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51" name="Rectangle 51"/>
            <p:cNvSpPr>
              <a:spLocks noChangeArrowheads="1"/>
            </p:cNvSpPr>
            <p:nvPr/>
          </p:nvSpPr>
          <p:spPr bwMode="auto">
            <a:xfrm>
              <a:off x="10005653" y="5421314"/>
              <a:ext cx="381000" cy="36353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altLang="en-US" b="1" dirty="0"/>
                <a:t>X</a:t>
              </a:r>
            </a:p>
          </p:txBody>
        </p:sp>
        <p:sp>
          <p:nvSpPr>
            <p:cNvPr id="102452" name="Rectangle 52"/>
            <p:cNvSpPr>
              <a:spLocks noChangeArrowheads="1"/>
            </p:cNvSpPr>
            <p:nvPr/>
          </p:nvSpPr>
          <p:spPr bwMode="auto">
            <a:xfrm>
              <a:off x="7756526" y="5638801"/>
              <a:ext cx="263795" cy="2551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rgbClr val="FF0000"/>
                  </a:solidFill>
                </a:rPr>
                <a:t>?</a:t>
              </a:r>
            </a:p>
          </p:txBody>
        </p:sp>
        <p:sp>
          <p:nvSpPr>
            <p:cNvPr id="102453" name="Rectangle 53"/>
            <p:cNvSpPr>
              <a:spLocks noChangeArrowheads="1"/>
            </p:cNvSpPr>
            <p:nvPr/>
          </p:nvSpPr>
          <p:spPr bwMode="auto">
            <a:xfrm>
              <a:off x="8271866" y="5465493"/>
              <a:ext cx="59311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18,0</a:t>
              </a:r>
            </a:p>
          </p:txBody>
        </p:sp>
        <p:sp>
          <p:nvSpPr>
            <p:cNvPr id="102454" name="Line 54"/>
            <p:cNvSpPr>
              <a:spLocks noChangeShapeType="1"/>
            </p:cNvSpPr>
            <p:nvPr/>
          </p:nvSpPr>
          <p:spPr bwMode="auto">
            <a:xfrm flipV="1">
              <a:off x="7924800" y="54102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5" name="Rectangle 55"/>
            <p:cNvSpPr>
              <a:spLocks noChangeArrowheads="1"/>
            </p:cNvSpPr>
            <p:nvPr/>
          </p:nvSpPr>
          <p:spPr bwMode="auto">
            <a:xfrm>
              <a:off x="6774465" y="4191000"/>
              <a:ext cx="827470" cy="369332"/>
            </a:xfrm>
            <a:prstGeom prst="rect">
              <a:avLst/>
            </a:prstGeom>
            <a:solidFill>
              <a:srgbClr val="C7DAF7"/>
            </a:solidFill>
            <a:ln w="190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dirty="0"/>
                <a:t>0,2000</a:t>
              </a:r>
            </a:p>
          </p:txBody>
        </p:sp>
        <p:sp>
          <p:nvSpPr>
            <p:cNvPr id="102456" name="Rectangle 56"/>
            <p:cNvSpPr>
              <a:spLocks noChangeArrowheads="1"/>
            </p:cNvSpPr>
            <p:nvPr/>
          </p:nvSpPr>
          <p:spPr bwMode="auto">
            <a:xfrm>
              <a:off x="10021655" y="5584623"/>
              <a:ext cx="381000" cy="36353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r>
                <a:rPr lang="en-US" altLang="en-US" b="1" dirty="0"/>
                <a:t>Z</a:t>
              </a:r>
            </a:p>
          </p:txBody>
        </p:sp>
        <p:sp>
          <p:nvSpPr>
            <p:cNvPr id="102457" name="Rectangle 57"/>
            <p:cNvSpPr>
              <a:spLocks noChangeArrowheads="1"/>
            </p:cNvSpPr>
            <p:nvPr/>
          </p:nvSpPr>
          <p:spPr bwMode="auto">
            <a:xfrm>
              <a:off x="7527925" y="5961064"/>
              <a:ext cx="603377" cy="2551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rgbClr val="FF0000"/>
                  </a:solidFill>
                </a:rPr>
                <a:t>-0,84</a:t>
              </a:r>
            </a:p>
          </p:txBody>
        </p:sp>
        <p:sp>
          <p:nvSpPr>
            <p:cNvPr id="102458" name="Rectangle 58"/>
            <p:cNvSpPr>
              <a:spLocks noChangeArrowheads="1"/>
            </p:cNvSpPr>
            <p:nvPr/>
          </p:nvSpPr>
          <p:spPr bwMode="auto">
            <a:xfrm>
              <a:off x="8337706" y="5725258"/>
              <a:ext cx="35266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/>
                <a:t> 0</a:t>
              </a:r>
            </a:p>
          </p:txBody>
        </p:sp>
        <p:sp>
          <p:nvSpPr>
            <p:cNvPr id="102459" name="Oval 59"/>
            <p:cNvSpPr>
              <a:spLocks noChangeArrowheads="1"/>
            </p:cNvSpPr>
            <p:nvPr/>
          </p:nvSpPr>
          <p:spPr bwMode="auto">
            <a:xfrm>
              <a:off x="7468766" y="5508187"/>
              <a:ext cx="838200" cy="762000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</p:grpSp>
      <p:sp>
        <p:nvSpPr>
          <p:cNvPr id="102460" name="Text Box 60"/>
          <p:cNvSpPr txBox="1">
            <a:spLocks noChangeArrowheads="1"/>
          </p:cNvSpPr>
          <p:nvPr/>
        </p:nvSpPr>
        <p:spPr bwMode="auto">
          <a:xfrm>
            <a:off x="2695950" y="748835"/>
            <a:ext cx="6817659" cy="52322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l-GR" altLang="en-US" sz="2800" dirty="0"/>
              <a:t>Βρείτε την</a:t>
            </a:r>
            <a:r>
              <a:rPr lang="en-US" altLang="en-US" sz="2800" dirty="0"/>
              <a:t> Z </a:t>
            </a:r>
            <a:r>
              <a:rPr lang="el-GR" altLang="en-US" sz="2800" dirty="0"/>
              <a:t>τιμή</a:t>
            </a:r>
            <a:r>
              <a:rPr lang="en-US" altLang="en-US" sz="2800" dirty="0"/>
              <a:t> </a:t>
            </a:r>
            <a:r>
              <a:rPr lang="el-GR" altLang="en-US" sz="2800" dirty="0"/>
              <a:t>για την</a:t>
            </a:r>
            <a:r>
              <a:rPr lang="en-US" altLang="en-US" sz="2800" dirty="0"/>
              <a:t> </a:t>
            </a:r>
            <a:r>
              <a:rPr lang="el-GR" altLang="en-US" sz="2800" dirty="0"/>
              <a:t>γνωστή</a:t>
            </a:r>
            <a:r>
              <a:rPr lang="en-US" altLang="en-US" sz="2800" dirty="0"/>
              <a:t> </a:t>
            </a:r>
            <a:r>
              <a:rPr lang="el-GR" altLang="en-US" sz="2800" dirty="0"/>
              <a:t>πιθανότητα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895600" y="1352550"/>
            <a:ext cx="6400800" cy="456663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altLang="en-US" b="1" dirty="0"/>
              <a:t>	</a:t>
            </a:r>
            <a:r>
              <a:rPr lang="el-GR" altLang="en-US" b="1" dirty="0"/>
              <a:t>Μετατροπή σε</a:t>
            </a:r>
            <a:r>
              <a:rPr lang="en-US" altLang="en-US" b="1" dirty="0"/>
              <a:t> X </a:t>
            </a:r>
            <a:r>
              <a:rPr lang="el-GR" altLang="en-US" b="1" dirty="0"/>
              <a:t>μονάδες</a:t>
            </a:r>
            <a:r>
              <a:rPr lang="en-US" altLang="en-US" b="1" dirty="0"/>
              <a:t> </a:t>
            </a:r>
            <a:r>
              <a:rPr lang="el-GR" altLang="en-US" b="1" dirty="0"/>
              <a:t>χρησιμοποιώντας τον τύπο</a:t>
            </a:r>
            <a:r>
              <a:rPr lang="en-US" altLang="en-US" b="1" dirty="0"/>
              <a:t>: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152994" y="229137"/>
            <a:ext cx="3886012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Εύρεση της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X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τιμής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graphicFrame>
        <p:nvGraphicFramePr>
          <p:cNvPr id="10342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954120"/>
              </p:ext>
            </p:extLst>
          </p:nvPr>
        </p:nvGraphicFramePr>
        <p:xfrm>
          <a:off x="4184650" y="2711451"/>
          <a:ext cx="3519488" cy="171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900" imgH="660400" progId="Equation.3">
                  <p:embed/>
                </p:oleObj>
              </mc:Choice>
              <mc:Fallback>
                <p:oleObj name="Equation" r:id="rId2" imgW="1358900" imgH="660400" progId="Equation.3">
                  <p:embed/>
                  <p:pic>
                    <p:nvPicPr>
                      <p:cNvPr id="10342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2711451"/>
                        <a:ext cx="3519488" cy="1711325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457201" y="4876800"/>
            <a:ext cx="11591364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altLang="en-US" sz="2800" b="1" dirty="0"/>
              <a:t>	</a:t>
            </a:r>
            <a:r>
              <a:rPr lang="el-GR" altLang="en-US" sz="2800" b="1" dirty="0"/>
              <a:t>Έτσι το</a:t>
            </a:r>
            <a:r>
              <a:rPr lang="en-US" altLang="en-US" b="1" dirty="0"/>
              <a:t> 20% </a:t>
            </a:r>
            <a:r>
              <a:rPr lang="el-GR" altLang="en-US" b="1" dirty="0"/>
              <a:t>των τιμών</a:t>
            </a:r>
            <a:r>
              <a:rPr lang="en-US" altLang="en-US" b="1" dirty="0"/>
              <a:t> </a:t>
            </a:r>
            <a:r>
              <a:rPr lang="el-GR" altLang="en-US" b="1" dirty="0"/>
              <a:t>από μια</a:t>
            </a:r>
            <a:r>
              <a:rPr lang="en-US" altLang="en-US" b="1" dirty="0"/>
              <a:t> </a:t>
            </a:r>
            <a:r>
              <a:rPr lang="el-GR" altLang="en-US" b="1" dirty="0"/>
              <a:t>κατανομή</a:t>
            </a:r>
            <a:r>
              <a:rPr lang="en-US" altLang="en-US" b="1" dirty="0"/>
              <a:t> </a:t>
            </a:r>
            <a:r>
              <a:rPr lang="el-GR" altLang="en-US" b="1" dirty="0"/>
              <a:t>με μέσο όρο</a:t>
            </a:r>
            <a:r>
              <a:rPr lang="en-US" altLang="en-US" b="1" dirty="0"/>
              <a:t> 18,0 </a:t>
            </a:r>
            <a:r>
              <a:rPr lang="el-GR" altLang="en-US" b="1" dirty="0"/>
              <a:t>και</a:t>
            </a:r>
            <a:r>
              <a:rPr lang="en-US" altLang="en-US" b="1" dirty="0"/>
              <a:t> </a:t>
            </a:r>
            <a:r>
              <a:rPr lang="el-GR" altLang="en-US" b="1" dirty="0"/>
              <a:t>τυπική απόκλιση</a:t>
            </a:r>
            <a:r>
              <a:rPr lang="en-US" altLang="en-US" b="1" dirty="0"/>
              <a:t> 5,0 </a:t>
            </a:r>
            <a:r>
              <a:rPr lang="el-GR" altLang="en-US" b="1" dirty="0"/>
              <a:t>είναι μικρότερες από</a:t>
            </a:r>
            <a:r>
              <a:rPr lang="en-US" altLang="en-US" b="1" dirty="0"/>
              <a:t> 13,80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85003" y="190768"/>
            <a:ext cx="6497172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Εκτιμώντας την Κανονικότητα (1)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1925" y="990600"/>
            <a:ext cx="11788027" cy="5334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Aft>
                <a:spcPct val="20000"/>
              </a:spcAft>
            </a:pPr>
            <a:r>
              <a:rPr lang="el-GR" altLang="en-US" sz="2600" dirty="0"/>
              <a:t>Δεν είναι όλες οι</a:t>
            </a:r>
            <a:r>
              <a:rPr lang="en-US" altLang="en-US" sz="2600" dirty="0"/>
              <a:t> </a:t>
            </a:r>
            <a:r>
              <a:rPr lang="el-GR" altLang="en-US" sz="2600" dirty="0"/>
              <a:t>συνεχείς κατανομές</a:t>
            </a:r>
            <a:r>
              <a:rPr lang="en-US" altLang="en-US" sz="2600" dirty="0"/>
              <a:t> </a:t>
            </a:r>
            <a:r>
              <a:rPr lang="el-GR" altLang="en-US" sz="2600" dirty="0"/>
              <a:t>κανονικές</a:t>
            </a:r>
            <a:endParaRPr lang="en-US" altLang="en-US" sz="2600" dirty="0"/>
          </a:p>
          <a:p>
            <a:pPr algn="just" eaLnBrk="1" hangingPunct="1">
              <a:lnSpc>
                <a:spcPct val="90000"/>
              </a:lnSpc>
              <a:spcAft>
                <a:spcPct val="20000"/>
              </a:spcAft>
            </a:pPr>
            <a:r>
              <a:rPr lang="el-GR" altLang="en-US" sz="2600" dirty="0"/>
              <a:t>Είναι σημαντικό να εκτιμηθεί</a:t>
            </a:r>
            <a:r>
              <a:rPr lang="en-US" altLang="en-US" sz="2600" dirty="0"/>
              <a:t> </a:t>
            </a:r>
            <a:r>
              <a:rPr lang="el-GR" altLang="en-US" sz="2600" dirty="0"/>
              <a:t>πόσο καλά</a:t>
            </a:r>
            <a:r>
              <a:rPr lang="en-US" altLang="en-US" sz="2600" dirty="0"/>
              <a:t> </a:t>
            </a:r>
            <a:r>
              <a:rPr lang="el-GR" altLang="en-US" sz="2600" dirty="0"/>
              <a:t>το σύνολο</a:t>
            </a:r>
            <a:r>
              <a:rPr lang="en-US" altLang="en-US" sz="2600" dirty="0"/>
              <a:t> </a:t>
            </a:r>
            <a:r>
              <a:rPr lang="el-GR" altLang="en-US" sz="2600" dirty="0"/>
              <a:t>δεδομένων</a:t>
            </a:r>
            <a:r>
              <a:rPr lang="en-US" altLang="en-US" sz="2600" dirty="0"/>
              <a:t> </a:t>
            </a:r>
            <a:r>
              <a:rPr lang="el-GR" altLang="en-US" sz="2600" dirty="0"/>
              <a:t>προσεγγίζεται από</a:t>
            </a:r>
            <a:r>
              <a:rPr lang="en-US" altLang="en-US" sz="2600" dirty="0"/>
              <a:t> </a:t>
            </a:r>
            <a:r>
              <a:rPr lang="el-GR" altLang="en-US" sz="2600" dirty="0"/>
              <a:t>μια κανονική</a:t>
            </a:r>
            <a:r>
              <a:rPr lang="en-US" altLang="en-US" sz="2600" dirty="0"/>
              <a:t> </a:t>
            </a:r>
            <a:r>
              <a:rPr lang="el-GR" altLang="en-US" sz="2600" dirty="0"/>
              <a:t>κατανομή</a:t>
            </a:r>
            <a:r>
              <a:rPr lang="en-US" altLang="en-US" sz="2600" dirty="0"/>
              <a:t>.</a:t>
            </a:r>
          </a:p>
          <a:p>
            <a:pPr algn="just" eaLnBrk="1" hangingPunct="1">
              <a:lnSpc>
                <a:spcPct val="90000"/>
              </a:lnSpc>
              <a:spcAft>
                <a:spcPct val="20000"/>
              </a:spcAft>
            </a:pPr>
            <a:r>
              <a:rPr lang="el-GR" altLang="en-US" sz="2600" dirty="0"/>
              <a:t>Τα κανονικά κατανεμημένα δεδομένα</a:t>
            </a:r>
            <a:r>
              <a:rPr lang="en-US" altLang="en-US" sz="2600" dirty="0"/>
              <a:t> </a:t>
            </a:r>
            <a:r>
              <a:rPr lang="el-GR" altLang="en-US" sz="2600" dirty="0"/>
              <a:t>πρέπει να προσεγγίζουν</a:t>
            </a:r>
            <a:r>
              <a:rPr lang="en-US" altLang="en-US" sz="2600" dirty="0"/>
              <a:t> </a:t>
            </a:r>
            <a:r>
              <a:rPr lang="el-GR" altLang="en-US" sz="2600" dirty="0"/>
              <a:t>τη θεωρητική</a:t>
            </a:r>
            <a:r>
              <a:rPr lang="en-US" altLang="en-US" sz="2600" dirty="0"/>
              <a:t> </a:t>
            </a:r>
            <a:r>
              <a:rPr lang="el-GR" altLang="en-US" sz="2600" dirty="0"/>
              <a:t>κανονική</a:t>
            </a:r>
            <a:r>
              <a:rPr lang="en-US" altLang="en-US" sz="2600" dirty="0"/>
              <a:t> </a:t>
            </a:r>
            <a:r>
              <a:rPr lang="el-GR" altLang="en-US" sz="2600" dirty="0"/>
              <a:t>κατανομή</a:t>
            </a:r>
            <a:r>
              <a:rPr lang="en-US" altLang="en-US" sz="2600" dirty="0"/>
              <a:t>:</a:t>
            </a:r>
          </a:p>
          <a:p>
            <a:pPr lvl="1" algn="just" eaLnBrk="1" hangingPunct="1">
              <a:lnSpc>
                <a:spcPct val="90000"/>
              </a:lnSpc>
              <a:spcAft>
                <a:spcPct val="20000"/>
              </a:spcAft>
            </a:pPr>
            <a:r>
              <a:rPr lang="el-GR" altLang="en-US" sz="2300" dirty="0"/>
              <a:t>Η κανονική κατανομή</a:t>
            </a:r>
            <a:r>
              <a:rPr lang="en-US" altLang="en-US" sz="2300" dirty="0"/>
              <a:t> </a:t>
            </a:r>
            <a:r>
              <a:rPr lang="el-GR" altLang="en-US" sz="2300" dirty="0"/>
              <a:t>έχει</a:t>
            </a:r>
            <a:r>
              <a:rPr lang="en-US" altLang="en-US" sz="2300" dirty="0"/>
              <a:t> </a:t>
            </a:r>
            <a:r>
              <a:rPr lang="el-GR" altLang="en-US" sz="2300" dirty="0"/>
              <a:t>σχήμα καμπάνας</a:t>
            </a:r>
            <a:r>
              <a:rPr lang="en-US" altLang="en-US" sz="2300" dirty="0"/>
              <a:t> (</a:t>
            </a:r>
            <a:r>
              <a:rPr lang="el-GR" altLang="en-US" sz="2300" dirty="0"/>
              <a:t>συμμετρική</a:t>
            </a:r>
            <a:r>
              <a:rPr lang="en-US" altLang="en-US" sz="2300" dirty="0"/>
              <a:t>) </a:t>
            </a:r>
            <a:r>
              <a:rPr lang="el-GR" altLang="en-US" sz="2300" dirty="0"/>
              <a:t>όπου ο μέσος όρος</a:t>
            </a:r>
            <a:r>
              <a:rPr lang="en-US" altLang="en-US" sz="2300" dirty="0"/>
              <a:t> </a:t>
            </a:r>
            <a:r>
              <a:rPr lang="el-GR" altLang="en-US" sz="2300" dirty="0"/>
              <a:t>είναι ίσος</a:t>
            </a:r>
            <a:r>
              <a:rPr lang="en-US" altLang="en-US" sz="2300" dirty="0"/>
              <a:t> </a:t>
            </a:r>
            <a:r>
              <a:rPr lang="el-GR" altLang="en-US" sz="2300" dirty="0"/>
              <a:t>με την</a:t>
            </a:r>
            <a:r>
              <a:rPr lang="en-US" altLang="en-US" sz="2300" dirty="0"/>
              <a:t> </a:t>
            </a:r>
            <a:r>
              <a:rPr lang="el-GR" altLang="en-US" sz="2300" dirty="0"/>
              <a:t>διάμεσο</a:t>
            </a:r>
            <a:r>
              <a:rPr lang="en-US" altLang="en-US" sz="2300" dirty="0"/>
              <a:t>.</a:t>
            </a:r>
          </a:p>
          <a:p>
            <a:pPr lvl="1" algn="just" eaLnBrk="1" hangingPunct="1">
              <a:lnSpc>
                <a:spcPct val="90000"/>
              </a:lnSpc>
              <a:spcAft>
                <a:spcPct val="20000"/>
              </a:spcAft>
            </a:pPr>
            <a:r>
              <a:rPr lang="el-GR" altLang="en-US" sz="2300" dirty="0"/>
              <a:t>Ο εμπειρικός κανόνας</a:t>
            </a:r>
            <a:r>
              <a:rPr lang="en-US" altLang="en-US" sz="2300" dirty="0"/>
              <a:t> </a:t>
            </a:r>
            <a:r>
              <a:rPr lang="el-GR" altLang="en-US" sz="2300" dirty="0"/>
              <a:t>ισχύει για</a:t>
            </a:r>
            <a:r>
              <a:rPr lang="en-US" altLang="en-US" sz="2300" dirty="0"/>
              <a:t> </a:t>
            </a:r>
            <a:r>
              <a:rPr lang="el-GR" altLang="en-US" sz="2300" dirty="0"/>
              <a:t>την</a:t>
            </a:r>
            <a:r>
              <a:rPr lang="en-US" altLang="en-US" sz="2300" dirty="0"/>
              <a:t> </a:t>
            </a:r>
            <a:r>
              <a:rPr lang="el-GR" altLang="en-US" sz="2300" dirty="0"/>
              <a:t>κανονική</a:t>
            </a:r>
            <a:r>
              <a:rPr lang="en-US" altLang="en-US" sz="2300" dirty="0"/>
              <a:t> </a:t>
            </a:r>
            <a:r>
              <a:rPr lang="el-GR" altLang="en-US" sz="2300" dirty="0"/>
              <a:t>κατανομή</a:t>
            </a:r>
            <a:r>
              <a:rPr lang="en-US" altLang="en-US" sz="2300" dirty="0"/>
              <a:t>.</a:t>
            </a:r>
          </a:p>
          <a:p>
            <a:pPr lvl="1" algn="just" eaLnBrk="1" hangingPunct="1">
              <a:lnSpc>
                <a:spcPct val="90000"/>
              </a:lnSpc>
              <a:spcAft>
                <a:spcPct val="20000"/>
              </a:spcAft>
            </a:pPr>
            <a:r>
              <a:rPr lang="el-GR" altLang="en-US" sz="2300" dirty="0"/>
              <a:t>Το ενδοτεταρτημοριακό εύρος</a:t>
            </a:r>
            <a:r>
              <a:rPr lang="en-US" altLang="en-US" sz="2300" dirty="0"/>
              <a:t> </a:t>
            </a:r>
            <a:r>
              <a:rPr lang="el-GR" altLang="en-US" sz="2300" dirty="0"/>
              <a:t>μιας</a:t>
            </a:r>
            <a:r>
              <a:rPr lang="en-US" altLang="en-US" sz="2300" dirty="0"/>
              <a:t> </a:t>
            </a:r>
            <a:r>
              <a:rPr lang="el-GR" altLang="en-US" sz="2300" dirty="0"/>
              <a:t>κανονικής κατανομής</a:t>
            </a:r>
            <a:r>
              <a:rPr lang="en-US" altLang="en-US" sz="2300" dirty="0"/>
              <a:t> </a:t>
            </a:r>
            <a:r>
              <a:rPr lang="el-GR" altLang="en-US" sz="2300" dirty="0"/>
              <a:t>είναι</a:t>
            </a:r>
            <a:r>
              <a:rPr lang="en-US" altLang="en-US" sz="2300" dirty="0"/>
              <a:t> 1,33 </a:t>
            </a:r>
            <a:r>
              <a:rPr lang="el-GR" altLang="en-US" sz="2300" dirty="0"/>
              <a:t>τυπικές αποκλίσεις</a:t>
            </a:r>
            <a:r>
              <a:rPr lang="en-US" altLang="en-US" sz="2300" dirty="0"/>
              <a:t>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08742" y="257443"/>
            <a:ext cx="6774516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Εκτιμώντας την Κανονικότητα (2)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75129" y="1143000"/>
            <a:ext cx="11474824" cy="3500718"/>
          </a:xfrm>
        </p:spPr>
        <p:txBody>
          <a:bodyPr/>
          <a:lstStyle/>
          <a:p>
            <a:pPr marL="280988" indent="-280988" algn="just">
              <a:buNone/>
            </a:pPr>
            <a:r>
              <a:rPr lang="el-GR" altLang="en-US" dirty="0"/>
              <a:t>Σύγκριση των χαρακτηριστικών των δεδομένων με τις</a:t>
            </a:r>
            <a:r>
              <a:rPr lang="en-US" altLang="en-US" dirty="0"/>
              <a:t> </a:t>
            </a:r>
            <a:r>
              <a:rPr lang="el-GR" altLang="en-US" dirty="0"/>
              <a:t>θεωρητικές ιδιότητες</a:t>
            </a:r>
            <a:endParaRPr lang="en-US" altLang="en-US" sz="1200" dirty="0"/>
          </a:p>
          <a:p>
            <a:pPr marL="280988" indent="-280988" algn="just"/>
            <a:r>
              <a:rPr lang="el-GR" altLang="en-US" sz="2400" dirty="0"/>
              <a:t>Κατασκευή</a:t>
            </a:r>
            <a:r>
              <a:rPr lang="en-US" altLang="en-US" sz="2400" dirty="0"/>
              <a:t> </a:t>
            </a:r>
            <a:r>
              <a:rPr lang="el-GR" altLang="en-US" sz="2400" dirty="0">
                <a:solidFill>
                  <a:srgbClr val="FF0000"/>
                </a:solidFill>
              </a:rPr>
              <a:t>διαγραμμάτων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l-GR" altLang="en-US" sz="2400" dirty="0">
                <a:solidFill>
                  <a:srgbClr val="FF0000"/>
                </a:solidFill>
              </a:rPr>
              <a:t>ή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l-GR" altLang="en-US" sz="2400" dirty="0">
                <a:solidFill>
                  <a:srgbClr val="FF0000"/>
                </a:solidFill>
              </a:rPr>
              <a:t>γραφημάτων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 lvl="1" algn="just" eaLnBrk="1" hangingPunct="1"/>
            <a:r>
              <a:rPr lang="el-GR" altLang="en-US" sz="2000" dirty="0"/>
              <a:t>Για μικρού</a:t>
            </a:r>
            <a:r>
              <a:rPr lang="en-US" altLang="en-US" sz="2000" dirty="0"/>
              <a:t>- </a:t>
            </a:r>
            <a:r>
              <a:rPr lang="el-GR" altLang="en-US" sz="2000" dirty="0"/>
              <a:t>ή</a:t>
            </a:r>
            <a:r>
              <a:rPr lang="en-US" altLang="en-US" sz="2000" dirty="0"/>
              <a:t> </a:t>
            </a:r>
            <a:r>
              <a:rPr lang="el-GR" altLang="en-US" sz="2000" dirty="0"/>
              <a:t>μεσαίου</a:t>
            </a:r>
            <a:r>
              <a:rPr lang="en-US" altLang="en-US" sz="2000" dirty="0"/>
              <a:t>-</a:t>
            </a:r>
            <a:r>
              <a:rPr lang="el-GR" altLang="en-US" sz="2000" dirty="0"/>
              <a:t>μεγέθους</a:t>
            </a:r>
            <a:r>
              <a:rPr lang="en-US" altLang="en-US" sz="2000" dirty="0"/>
              <a:t> </a:t>
            </a:r>
            <a:r>
              <a:rPr lang="el-GR" altLang="en-US" sz="2000" dirty="0"/>
              <a:t>σύνολα δεδομένων</a:t>
            </a:r>
            <a:r>
              <a:rPr lang="en-US" altLang="en-US" sz="2000" dirty="0"/>
              <a:t>,</a:t>
            </a:r>
            <a:r>
              <a:rPr lang="el-GR" altLang="en-US" sz="2000" dirty="0"/>
              <a:t> κατασκευάστε</a:t>
            </a:r>
            <a:r>
              <a:rPr lang="en-US" altLang="en-US" sz="2000" dirty="0"/>
              <a:t> </a:t>
            </a:r>
            <a:r>
              <a:rPr lang="el-GR" altLang="en-US" sz="2000" dirty="0"/>
              <a:t>ένα</a:t>
            </a:r>
            <a:r>
              <a:rPr lang="en-US" altLang="en-US" sz="2000" dirty="0"/>
              <a:t> </a:t>
            </a:r>
            <a:r>
              <a:rPr lang="el-GR" altLang="en-US" sz="2000" dirty="0"/>
              <a:t>φυλλογράφημα</a:t>
            </a:r>
            <a:r>
              <a:rPr lang="en-US" altLang="en-US" sz="2000" dirty="0"/>
              <a:t> </a:t>
            </a:r>
            <a:r>
              <a:rPr lang="el-GR" altLang="en-US" sz="2000" dirty="0"/>
              <a:t>ή</a:t>
            </a:r>
            <a:r>
              <a:rPr lang="en-US" altLang="en-US" sz="2000" dirty="0"/>
              <a:t> </a:t>
            </a:r>
            <a:r>
              <a:rPr lang="el-GR" altLang="en-US" sz="2000" dirty="0"/>
              <a:t>ένα</a:t>
            </a:r>
            <a:r>
              <a:rPr lang="en-US" altLang="en-US" sz="2000" dirty="0"/>
              <a:t> </a:t>
            </a:r>
            <a:r>
              <a:rPr lang="el-GR" altLang="en-US" sz="2000" dirty="0"/>
              <a:t>θηκόγραμμα</a:t>
            </a:r>
            <a:r>
              <a:rPr lang="en-US" altLang="en-US" sz="2000" dirty="0"/>
              <a:t> </a:t>
            </a:r>
            <a:r>
              <a:rPr lang="el-GR" altLang="en-US" sz="2000" dirty="0"/>
              <a:t>για να ελέγξετε την</a:t>
            </a:r>
            <a:r>
              <a:rPr lang="en-US" altLang="en-US" sz="2000" dirty="0"/>
              <a:t> </a:t>
            </a:r>
            <a:r>
              <a:rPr lang="el-GR" altLang="en-US" sz="2000" dirty="0"/>
              <a:t>συμμετρία</a:t>
            </a:r>
            <a:endParaRPr lang="en-US" altLang="en-US" sz="2000" dirty="0"/>
          </a:p>
          <a:p>
            <a:pPr lvl="1" algn="just" eaLnBrk="1" hangingPunct="1"/>
            <a:r>
              <a:rPr lang="el-GR" altLang="en-US" sz="2000" dirty="0"/>
              <a:t>Για</a:t>
            </a:r>
            <a:r>
              <a:rPr lang="en-US" altLang="en-US" sz="2000" dirty="0"/>
              <a:t> </a:t>
            </a:r>
            <a:r>
              <a:rPr lang="el-GR" altLang="en-US" sz="2000" dirty="0"/>
              <a:t>μεγάλα</a:t>
            </a:r>
            <a:r>
              <a:rPr lang="en-US" altLang="en-US" sz="2000" dirty="0"/>
              <a:t> </a:t>
            </a:r>
            <a:r>
              <a:rPr lang="el-GR" altLang="en-US" sz="2000" dirty="0"/>
              <a:t>σύνολα δεδομένων</a:t>
            </a:r>
            <a:r>
              <a:rPr lang="en-US" altLang="en-US" sz="2000" dirty="0"/>
              <a:t>, </a:t>
            </a:r>
            <a:r>
              <a:rPr lang="el-GR" altLang="en-US" sz="2000" dirty="0"/>
              <a:t>το</a:t>
            </a:r>
            <a:r>
              <a:rPr lang="en-US" altLang="en-US" sz="2000" dirty="0"/>
              <a:t> </a:t>
            </a:r>
            <a:r>
              <a:rPr lang="el-GR" altLang="en-US" sz="2000" dirty="0"/>
              <a:t>ιστόγραμμα</a:t>
            </a:r>
            <a:r>
              <a:rPr lang="en-US" altLang="en-US" sz="2000" dirty="0"/>
              <a:t> </a:t>
            </a:r>
            <a:r>
              <a:rPr lang="el-GR" altLang="en-US" sz="2000" dirty="0"/>
              <a:t>ή το</a:t>
            </a:r>
            <a:r>
              <a:rPr lang="en-US" altLang="en-US" sz="2000" dirty="0"/>
              <a:t> </a:t>
            </a:r>
            <a:r>
              <a:rPr lang="el-GR" altLang="en-US" sz="2000" dirty="0"/>
              <a:t>πολύγωνο</a:t>
            </a:r>
            <a:r>
              <a:rPr lang="en-US" altLang="en-US" sz="2000" dirty="0"/>
              <a:t> </a:t>
            </a:r>
            <a:r>
              <a:rPr lang="el-GR" altLang="en-US" sz="2000" dirty="0"/>
              <a:t>παρουσιάζουν σχήμα καμπάνας;</a:t>
            </a:r>
            <a:endParaRPr lang="en-US" altLang="en-US" sz="2000" dirty="0"/>
          </a:p>
          <a:p>
            <a:pPr marL="280988" indent="-280988" algn="just"/>
            <a:r>
              <a:rPr lang="el-GR" altLang="en-US" sz="2400" dirty="0"/>
              <a:t>Υπολογισμός</a:t>
            </a:r>
            <a:r>
              <a:rPr lang="en-US" altLang="en-US" sz="2400" dirty="0"/>
              <a:t> </a:t>
            </a:r>
            <a:r>
              <a:rPr lang="el-GR" altLang="en-US" sz="2400" dirty="0">
                <a:solidFill>
                  <a:srgbClr val="FF0000"/>
                </a:solidFill>
              </a:rPr>
              <a:t>περιγραφικών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l-GR" altLang="en-US" sz="2400" dirty="0">
                <a:solidFill>
                  <a:srgbClr val="FF0000"/>
                </a:solidFill>
              </a:rPr>
              <a:t>στατιστικών μέτρων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 lvl="1" algn="just" eaLnBrk="1" hangingPunct="1"/>
            <a:r>
              <a:rPr lang="el-GR" altLang="en-US" sz="2000" dirty="0"/>
              <a:t>Ο μέσος όρος</a:t>
            </a:r>
            <a:r>
              <a:rPr lang="en-US" altLang="en-US" sz="2000" dirty="0"/>
              <a:t>, </a:t>
            </a:r>
            <a:r>
              <a:rPr lang="el-GR" altLang="en-US" sz="2000" dirty="0"/>
              <a:t>η διάμεσος</a:t>
            </a:r>
            <a:r>
              <a:rPr lang="en-US" altLang="en-US" sz="2000" dirty="0"/>
              <a:t> </a:t>
            </a:r>
            <a:r>
              <a:rPr lang="el-GR" altLang="en-US" sz="2000" dirty="0"/>
              <a:t>και η επικρατούσα τιμή</a:t>
            </a:r>
            <a:r>
              <a:rPr lang="en-US" altLang="en-US" sz="2000" dirty="0"/>
              <a:t> </a:t>
            </a:r>
            <a:r>
              <a:rPr lang="el-GR" altLang="en-US" sz="2000" dirty="0"/>
              <a:t>έχουν παρόμοιες τιμές;</a:t>
            </a:r>
            <a:endParaRPr lang="en-US" altLang="en-US" sz="2000" dirty="0"/>
          </a:p>
          <a:p>
            <a:pPr lvl="1" algn="just" eaLnBrk="1" hangingPunct="1"/>
            <a:r>
              <a:rPr lang="el-GR" altLang="en-US" sz="2000" dirty="0"/>
              <a:t>Είναι το ενδοτεταρτημοριακό εύρος</a:t>
            </a:r>
            <a:r>
              <a:rPr lang="en-US" altLang="en-US" sz="2000" dirty="0"/>
              <a:t> </a:t>
            </a:r>
            <a:r>
              <a:rPr lang="el-GR" altLang="en-US" sz="2000" dirty="0"/>
              <a:t>κατά προσέγγιση</a:t>
            </a:r>
            <a:r>
              <a:rPr lang="en-US" altLang="en-US" sz="2000" dirty="0"/>
              <a:t> 1,33</a:t>
            </a:r>
            <a:r>
              <a:rPr lang="el-GR" altLang="en-US" sz="2000" dirty="0"/>
              <a:t>σ;</a:t>
            </a:r>
            <a:endParaRPr lang="en-US" altLang="en-US" sz="2000" dirty="0">
              <a:latin typeface="Symbol" pitchFamily="18" charset="2"/>
            </a:endParaRPr>
          </a:p>
          <a:p>
            <a:pPr lvl="1" algn="just" eaLnBrk="1" hangingPunct="1"/>
            <a:r>
              <a:rPr lang="el-GR" altLang="en-US" sz="2000" dirty="0"/>
              <a:t>Είναι το εύρος</a:t>
            </a:r>
            <a:r>
              <a:rPr lang="en-US" altLang="en-US" sz="2000" dirty="0"/>
              <a:t> </a:t>
            </a:r>
            <a:r>
              <a:rPr lang="el-GR" altLang="en-US" sz="2000" dirty="0"/>
              <a:t>κατά προσέγγιση</a:t>
            </a:r>
            <a:r>
              <a:rPr lang="en-US" altLang="en-US" sz="2000" dirty="0"/>
              <a:t> 6</a:t>
            </a:r>
            <a:r>
              <a:rPr lang="el-GR" altLang="en-US" sz="2000" dirty="0"/>
              <a:t>σ;</a:t>
            </a:r>
            <a:endParaRPr lang="en-US" altLang="en-US" sz="2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76225" y="1143001"/>
            <a:ext cx="11715750" cy="4532313"/>
          </a:xfrm>
        </p:spPr>
        <p:txBody>
          <a:bodyPr/>
          <a:lstStyle/>
          <a:p>
            <a:pPr marL="280988" indent="-280988">
              <a:buNone/>
            </a:pPr>
            <a:r>
              <a:rPr lang="el-GR" altLang="en-US" dirty="0"/>
              <a:t>Σύγκριση των χαρακτηριστικών των δεδομένων με τις</a:t>
            </a:r>
            <a:r>
              <a:rPr lang="en-US" altLang="en-US" dirty="0"/>
              <a:t> </a:t>
            </a:r>
            <a:r>
              <a:rPr lang="el-GR" altLang="en-US" dirty="0"/>
              <a:t>θεωρητικές ιδιότητες</a:t>
            </a:r>
            <a:endParaRPr lang="en-US" altLang="en-US" dirty="0"/>
          </a:p>
          <a:p>
            <a:pPr marL="0" indent="0"/>
            <a:r>
              <a:rPr lang="en-US" altLang="en-US" sz="2400" dirty="0">
                <a:solidFill>
                  <a:schemeClr val="folHlink"/>
                </a:solidFill>
              </a:rPr>
              <a:t>  </a:t>
            </a:r>
            <a:r>
              <a:rPr lang="el-GR" altLang="en-US" sz="2400" dirty="0">
                <a:solidFill>
                  <a:srgbClr val="FF0000"/>
                </a:solidFill>
              </a:rPr>
              <a:t>Παρατήρηση της κατανομής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l-GR" altLang="en-US" sz="2400" dirty="0"/>
              <a:t>του συνόλου δεδομένων</a:t>
            </a:r>
            <a:endParaRPr lang="en-US" altLang="en-US" sz="2400" dirty="0"/>
          </a:p>
          <a:p>
            <a:pPr lvl="1" eaLnBrk="1" hangingPunct="1"/>
            <a:r>
              <a:rPr lang="el-GR" altLang="en-US" sz="2000" dirty="0"/>
              <a:t>Βρίσκονται τα</a:t>
            </a:r>
            <a:r>
              <a:rPr lang="en-US" altLang="en-US" sz="2000" dirty="0"/>
              <a:t> 2/3</a:t>
            </a:r>
            <a:r>
              <a:rPr lang="el-GR" altLang="en-US" sz="2000" dirty="0"/>
              <a:t> περίπου</a:t>
            </a:r>
            <a:r>
              <a:rPr lang="en-US" altLang="en-US" sz="2000" dirty="0"/>
              <a:t> </a:t>
            </a:r>
            <a:r>
              <a:rPr lang="el-GR" altLang="en-US" sz="2000" dirty="0"/>
              <a:t>των παρατηρήσεων</a:t>
            </a:r>
            <a:r>
              <a:rPr lang="en-US" altLang="en-US" sz="2000" dirty="0"/>
              <a:t> </a:t>
            </a:r>
            <a:r>
              <a:rPr lang="el-GR" altLang="en-US" sz="2000" dirty="0"/>
              <a:t>εντός</a:t>
            </a:r>
            <a:r>
              <a:rPr lang="en-US" altLang="en-US" sz="2000" dirty="0"/>
              <a:t> ±1 </a:t>
            </a:r>
            <a:r>
              <a:rPr lang="el-GR" altLang="en-US" sz="2000" dirty="0"/>
              <a:t>τυπικής απόκλισης από τον μέσο όρο;</a:t>
            </a:r>
            <a:endParaRPr lang="en-US" altLang="en-US" sz="2000" dirty="0"/>
          </a:p>
          <a:p>
            <a:pPr lvl="1" eaLnBrk="1" hangingPunct="1"/>
            <a:r>
              <a:rPr lang="el-GR" altLang="en-US" sz="2000" dirty="0"/>
              <a:t>Βρίσκεται το</a:t>
            </a:r>
            <a:r>
              <a:rPr lang="en-US" altLang="en-US" sz="2000" dirty="0"/>
              <a:t> 80% </a:t>
            </a:r>
            <a:r>
              <a:rPr lang="el-GR" altLang="en-US" sz="2000" dirty="0"/>
              <a:t>των παρατηρήσεων</a:t>
            </a:r>
            <a:r>
              <a:rPr lang="en-US" altLang="en-US" sz="2000" dirty="0"/>
              <a:t> </a:t>
            </a:r>
            <a:r>
              <a:rPr lang="el-GR" altLang="en-US" sz="2000" dirty="0"/>
              <a:t>εντός</a:t>
            </a:r>
            <a:r>
              <a:rPr lang="en-US" altLang="en-US" sz="2000" dirty="0"/>
              <a:t> ±1,28 </a:t>
            </a:r>
            <a:r>
              <a:rPr lang="el-GR" altLang="en-US" sz="2000" dirty="0"/>
              <a:t>τυπικών</a:t>
            </a:r>
            <a:r>
              <a:rPr lang="en-US" altLang="en-US" sz="2000" dirty="0"/>
              <a:t> </a:t>
            </a:r>
            <a:r>
              <a:rPr lang="el-GR" altLang="en-US" sz="2000" dirty="0"/>
              <a:t>αποκλίσεων από τον μέσο όρο;</a:t>
            </a:r>
            <a:endParaRPr lang="en-US" altLang="en-US" sz="2000" dirty="0"/>
          </a:p>
          <a:p>
            <a:pPr lvl="1" eaLnBrk="1" hangingPunct="1"/>
            <a:r>
              <a:rPr lang="el-GR" altLang="en-US" sz="2000" dirty="0"/>
              <a:t>Βρίσκεται το</a:t>
            </a:r>
            <a:r>
              <a:rPr lang="en-US" altLang="en-US" sz="2000" dirty="0"/>
              <a:t> 95% </a:t>
            </a:r>
            <a:r>
              <a:rPr lang="el-GR" altLang="en-US" sz="2000" dirty="0"/>
              <a:t>των παρατηρήσεων</a:t>
            </a:r>
            <a:r>
              <a:rPr lang="en-US" altLang="en-US" sz="2000" dirty="0"/>
              <a:t> </a:t>
            </a:r>
            <a:r>
              <a:rPr lang="el-GR" altLang="en-US" sz="2000" dirty="0"/>
              <a:t>εντός</a:t>
            </a:r>
            <a:r>
              <a:rPr lang="en-US" altLang="en-US" sz="2000" dirty="0"/>
              <a:t> ±2 </a:t>
            </a:r>
            <a:r>
              <a:rPr lang="el-GR" altLang="en-US" sz="2000" dirty="0"/>
              <a:t>τυπικών</a:t>
            </a:r>
            <a:r>
              <a:rPr lang="en-US" altLang="en-US" sz="2000" dirty="0"/>
              <a:t> </a:t>
            </a:r>
            <a:r>
              <a:rPr lang="el-GR" altLang="en-US" sz="2000" dirty="0"/>
              <a:t>αποκλίσεων από τον μέσο όρο;</a:t>
            </a:r>
            <a:endParaRPr lang="en-US" altLang="en-US" sz="2000" dirty="0"/>
          </a:p>
          <a:p>
            <a:pPr marL="0" indent="0"/>
            <a:r>
              <a:rPr lang="en-US" altLang="en-US" sz="2400" dirty="0"/>
              <a:t>  </a:t>
            </a:r>
            <a:r>
              <a:rPr lang="el-GR" altLang="en-US" sz="2400" dirty="0"/>
              <a:t>Εκτίμηση του</a:t>
            </a:r>
            <a:r>
              <a:rPr lang="en-US" altLang="en-US" sz="2400" dirty="0"/>
              <a:t> </a:t>
            </a:r>
            <a:r>
              <a:rPr lang="el-GR" altLang="en-US" sz="2400" dirty="0">
                <a:solidFill>
                  <a:srgbClr val="FF0000"/>
                </a:solidFill>
              </a:rPr>
              <a:t>διαγράμματος κανονικής πιθανότητας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 lvl="1" eaLnBrk="1" hangingPunct="1"/>
            <a:r>
              <a:rPr lang="el-GR" altLang="en-US" sz="2000" dirty="0"/>
              <a:t>Είναι το διάγραμμα κανονικής πιθανότητας</a:t>
            </a:r>
            <a:r>
              <a:rPr lang="en-US" altLang="en-US" sz="2000" dirty="0"/>
              <a:t> </a:t>
            </a:r>
            <a:r>
              <a:rPr lang="el-GR" altLang="en-US" sz="2000" dirty="0"/>
              <a:t>περίπου γραμμικό</a:t>
            </a:r>
            <a:r>
              <a:rPr lang="en-US" altLang="en-US" sz="2000" dirty="0"/>
              <a:t> (</a:t>
            </a:r>
            <a:r>
              <a:rPr lang="el-GR" altLang="en-US" sz="2000" dirty="0"/>
              <a:t>δηλ</a:t>
            </a:r>
            <a:r>
              <a:rPr lang="en-US" altLang="en-US" sz="2000" dirty="0"/>
              <a:t>, </a:t>
            </a:r>
            <a:r>
              <a:rPr lang="el-GR" altLang="en-US" sz="2000" dirty="0"/>
              <a:t>μια</a:t>
            </a:r>
            <a:r>
              <a:rPr lang="en-US" altLang="en-US" sz="2000" dirty="0"/>
              <a:t> </a:t>
            </a:r>
            <a:r>
              <a:rPr lang="el-GR" altLang="en-US" sz="2000" dirty="0"/>
              <a:t>ευθεία γραμμή</a:t>
            </a:r>
            <a:r>
              <a:rPr lang="en-US" altLang="en-US" sz="2000" dirty="0"/>
              <a:t>) </a:t>
            </a:r>
            <a:r>
              <a:rPr lang="el-GR" altLang="en-US" sz="2000" dirty="0"/>
              <a:t>με θετική</a:t>
            </a:r>
            <a:r>
              <a:rPr lang="en-US" altLang="en-US" sz="2000" dirty="0"/>
              <a:t> </a:t>
            </a:r>
            <a:r>
              <a:rPr lang="el-GR" altLang="en-US" sz="2000" dirty="0"/>
              <a:t>κλίση;</a:t>
            </a:r>
            <a:endParaRPr lang="en-US" altLang="en-US" sz="20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19400" y="258003"/>
            <a:ext cx="6438900" cy="4566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marL="12700" algn="just" defTabSz="685800">
              <a:lnSpc>
                <a:spcPct val="90000"/>
              </a:lnSpc>
              <a:spcBef>
                <a:spcPts val="105"/>
              </a:spcBef>
              <a:buNone/>
              <a:defRPr sz="3200" b="1" spc="-25">
                <a:solidFill>
                  <a:srgbClr val="5FCAEE"/>
                </a:solidFill>
                <a:latin typeface="Trebuchet MS"/>
                <a:ea typeface="+mj-ea"/>
                <a:cs typeface="+mj-cs"/>
              </a:defRPr>
            </a:lvl1pPr>
            <a:lvl2pPr algn="l" defTabSz="852488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DA3400"/>
                </a:solidFill>
                <a:latin typeface="Arial" charset="0"/>
                <a:cs typeface="Arial" charset="0"/>
              </a:defRPr>
            </a:lvl2pPr>
            <a:lvl3pPr algn="l" defTabSz="852488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DA3400"/>
                </a:solidFill>
                <a:latin typeface="Arial" charset="0"/>
                <a:cs typeface="Arial" charset="0"/>
              </a:defRPr>
            </a:lvl3pPr>
            <a:lvl4pPr algn="l" defTabSz="852488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DA3400"/>
                </a:solidFill>
                <a:latin typeface="Arial" charset="0"/>
                <a:cs typeface="Arial" charset="0"/>
              </a:defRPr>
            </a:lvl4pPr>
            <a:lvl5pPr algn="l" defTabSz="852488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DA3400"/>
                </a:solidFill>
                <a:latin typeface="Arial" charset="0"/>
                <a:cs typeface="Arial" charset="0"/>
              </a:defRPr>
            </a:lvl5pPr>
            <a:lvl6pPr marL="457200" algn="l" defTabSz="852488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D00000"/>
                </a:solidFill>
                <a:latin typeface="Arial" charset="0"/>
                <a:cs typeface="Arial" charset="0"/>
              </a:defRPr>
            </a:lvl6pPr>
            <a:lvl7pPr marL="914400" algn="l" defTabSz="852488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D00000"/>
                </a:solidFill>
                <a:latin typeface="Arial" charset="0"/>
                <a:cs typeface="Arial" charset="0"/>
              </a:defRPr>
            </a:lvl7pPr>
            <a:lvl8pPr marL="1371600" algn="l" defTabSz="852488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D00000"/>
                </a:solidFill>
                <a:latin typeface="Arial" charset="0"/>
                <a:cs typeface="Arial" charset="0"/>
              </a:defRPr>
            </a:lvl8pPr>
            <a:lvl9pPr marL="1828800" algn="l" defTabSz="852488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D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l-GR" altLang="en-US" dirty="0"/>
              <a:t>Εκτιμώντας την Κανονικότητα (3)</a:t>
            </a:r>
            <a:endParaRPr lang="en-US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4837" y="201051"/>
            <a:ext cx="10982325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Κατασκευάζοντας Ένα Διάγραμμα Κανονικής Πιθανότητας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2874" y="1934136"/>
            <a:ext cx="11906250" cy="4532313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n-US" sz="2800" dirty="0"/>
              <a:t>Διάγραμμα κανονικής</a:t>
            </a:r>
            <a:r>
              <a:rPr lang="en-US" altLang="en-US" sz="2800" dirty="0"/>
              <a:t> </a:t>
            </a:r>
            <a:r>
              <a:rPr lang="el-GR" altLang="en-US" sz="2800" dirty="0"/>
              <a:t>πιθανότητας</a:t>
            </a:r>
            <a:r>
              <a:rPr lang="en-US" altLang="en-US" sz="2800" dirty="0"/>
              <a:t> 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n-US" sz="2800" dirty="0"/>
              <a:t>Ταξινόμηση των δεδομένων</a:t>
            </a:r>
            <a:r>
              <a:rPr lang="en-US" altLang="en-US" sz="2800" dirty="0"/>
              <a:t> </a:t>
            </a:r>
            <a:r>
              <a:rPr lang="el-GR" altLang="en-US" sz="2800" dirty="0"/>
              <a:t>σε μια διατεταγμένη σειρά</a:t>
            </a:r>
            <a:r>
              <a:rPr lang="en-US" altLang="en-US" sz="2800" dirty="0"/>
              <a:t> 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n-US" sz="2800" dirty="0"/>
              <a:t>Ανεύρεση αντίστοιχων τυποποιημένων κανονικών τιμών</a:t>
            </a:r>
            <a:r>
              <a:rPr lang="en-US" altLang="en-US" sz="2800" dirty="0"/>
              <a:t> quantile (Z)</a:t>
            </a:r>
          </a:p>
          <a:p>
            <a:pPr lvl="1" eaLnBrk="1" hangingPunct="1">
              <a:lnSpc>
                <a:spcPct val="120000"/>
              </a:lnSpc>
            </a:pPr>
            <a:r>
              <a:rPr lang="el-GR" altLang="en-US" sz="2800" dirty="0"/>
              <a:t>Σχεδιασμός των ζευγών των σημείων</a:t>
            </a:r>
            <a:r>
              <a:rPr lang="en-US" altLang="en-US" sz="2800" dirty="0"/>
              <a:t> </a:t>
            </a:r>
            <a:r>
              <a:rPr lang="el-GR" altLang="en-US" sz="2800" dirty="0"/>
              <a:t>με τις τιμές των παρατηρούμενων δεδομένων</a:t>
            </a:r>
            <a:r>
              <a:rPr lang="en-US" altLang="en-US" sz="2800" dirty="0"/>
              <a:t> (X)</a:t>
            </a:r>
            <a:r>
              <a:rPr lang="el-GR" altLang="en-US" sz="2800" dirty="0"/>
              <a:t> στον κατακόρυφο άξονα</a:t>
            </a:r>
            <a:r>
              <a:rPr lang="en-US" altLang="en-US" sz="2800" dirty="0"/>
              <a:t> </a:t>
            </a:r>
            <a:r>
              <a:rPr lang="el-GR" altLang="en-US" sz="2800" dirty="0"/>
              <a:t>και τις τυποποιημένες</a:t>
            </a:r>
            <a:r>
              <a:rPr lang="en-US" altLang="en-US" sz="2800" dirty="0"/>
              <a:t> </a:t>
            </a:r>
            <a:r>
              <a:rPr lang="el-GR" altLang="en-US" sz="2800" dirty="0"/>
              <a:t>κανονικές τιμές</a:t>
            </a:r>
            <a:r>
              <a:rPr lang="en-US" altLang="en-US" sz="2800" dirty="0"/>
              <a:t> </a:t>
            </a:r>
            <a:r>
              <a:rPr lang="en-US" altLang="en-US" sz="2800" dirty="0" err="1"/>
              <a:t>quantile</a:t>
            </a:r>
            <a:r>
              <a:rPr lang="en-US" altLang="en-US" sz="2800" dirty="0"/>
              <a:t>  (Z) </a:t>
            </a:r>
            <a:r>
              <a:rPr lang="el-GR" altLang="en-US" sz="2800" dirty="0"/>
              <a:t>στον οριζόντιο άξονα</a:t>
            </a:r>
            <a:endParaRPr lang="en-US" altLang="en-US" sz="2800" dirty="0"/>
          </a:p>
          <a:p>
            <a:pPr lvl="1" eaLnBrk="1" hangingPunct="1">
              <a:lnSpc>
                <a:spcPct val="120000"/>
              </a:lnSpc>
            </a:pPr>
            <a:r>
              <a:rPr lang="el-GR" altLang="en-US" sz="2800" dirty="0"/>
              <a:t>Εκτίμηση</a:t>
            </a:r>
            <a:r>
              <a:rPr lang="en-US" altLang="en-US" sz="2800" dirty="0"/>
              <a:t> </a:t>
            </a:r>
            <a:r>
              <a:rPr lang="el-GR" altLang="en-US" sz="2800" dirty="0"/>
              <a:t>του διαγράμματος</a:t>
            </a:r>
            <a:r>
              <a:rPr lang="en-US" altLang="en-US" sz="2800" dirty="0"/>
              <a:t> </a:t>
            </a:r>
            <a:r>
              <a:rPr lang="el-GR" altLang="en-US" sz="2800" dirty="0"/>
              <a:t>για ένδειξη</a:t>
            </a:r>
            <a:r>
              <a:rPr lang="en-US" altLang="en-US" sz="2800" dirty="0"/>
              <a:t> </a:t>
            </a:r>
            <a:r>
              <a:rPr lang="el-GR" altLang="en-US" sz="2800" dirty="0"/>
              <a:t>γραμμικότητας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748675" y="1076181"/>
            <a:ext cx="10659178" cy="951543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l-GR" altLang="en-US" sz="2800" dirty="0"/>
              <a:t>Ένα διάγραμμα κανονικής πιθανότητας</a:t>
            </a:r>
            <a:r>
              <a:rPr lang="en-US" altLang="en-US" sz="2800" dirty="0"/>
              <a:t> </a:t>
            </a:r>
            <a:r>
              <a:rPr lang="el-GR" altLang="en-US" sz="2800" dirty="0"/>
              <a:t>για δεδομένα</a:t>
            </a:r>
            <a:r>
              <a:rPr lang="en-US" altLang="en-US" sz="2800" dirty="0"/>
              <a:t> </a:t>
            </a:r>
            <a:r>
              <a:rPr lang="el-GR" altLang="en-US" sz="2800" dirty="0"/>
              <a:t>από μια κανονική κατανομή</a:t>
            </a:r>
            <a:r>
              <a:rPr lang="en-US" altLang="en-US" sz="2800" dirty="0"/>
              <a:t> </a:t>
            </a:r>
            <a:r>
              <a:rPr lang="el-GR" altLang="en-US" sz="2800" dirty="0"/>
              <a:t>θα είναι</a:t>
            </a:r>
            <a:r>
              <a:rPr lang="en-US" altLang="en-US" sz="2800" dirty="0"/>
              <a:t> </a:t>
            </a:r>
            <a:r>
              <a:rPr lang="el-GR" altLang="en-US" sz="2800" b="1" dirty="0">
                <a:solidFill>
                  <a:srgbClr val="FF0000"/>
                </a:solidFill>
              </a:rPr>
              <a:t>κατά προσέγγιση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l-GR" altLang="en-US" sz="2800" b="1" dirty="0">
                <a:solidFill>
                  <a:srgbClr val="FF0000"/>
                </a:solidFill>
              </a:rPr>
              <a:t>γραμμικό</a:t>
            </a:r>
            <a:r>
              <a:rPr lang="en-US" altLang="en-US" sz="2800" dirty="0"/>
              <a:t>:</a:t>
            </a:r>
          </a:p>
        </p:txBody>
      </p:sp>
      <p:sp>
        <p:nvSpPr>
          <p:cNvPr id="109591" name="Rectangle 23"/>
          <p:cNvSpPr>
            <a:spLocks noGrp="1" noChangeArrowheads="1"/>
          </p:cNvSpPr>
          <p:nvPr>
            <p:ph type="title" idx="4294967295"/>
          </p:nvPr>
        </p:nvSpPr>
        <p:spPr>
          <a:xfrm>
            <a:off x="1276024" y="178349"/>
            <a:ext cx="10252730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Ερμηνεία του Διαγράμματος</a:t>
            </a:r>
            <a:r>
              <a:rPr lang="en-US" altLang="en-US" sz="32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Κανονικής Πιθανότητας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E6CC8CDA-4A87-4657-ABEE-0FE0CA2C7860}"/>
              </a:ext>
            </a:extLst>
          </p:cNvPr>
          <p:cNvGrpSpPr/>
          <p:nvPr/>
        </p:nvGrpSpPr>
        <p:grpSpPr>
          <a:xfrm>
            <a:off x="2399777" y="2400924"/>
            <a:ext cx="7392445" cy="4179169"/>
            <a:chOff x="4212550" y="3364379"/>
            <a:chExt cx="3973853" cy="2658652"/>
          </a:xfrm>
        </p:grpSpPr>
        <p:sp>
          <p:nvSpPr>
            <p:cNvPr id="109590" name="Rectangle 22"/>
            <p:cNvSpPr>
              <a:spLocks noChangeArrowheads="1"/>
            </p:cNvSpPr>
            <p:nvPr/>
          </p:nvSpPr>
          <p:spPr bwMode="auto">
            <a:xfrm>
              <a:off x="4359539" y="3364379"/>
              <a:ext cx="265556" cy="39140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8" tIns="44450" rIns="90488" bIns="44450">
              <a:spAutoFit/>
            </a:bodyPr>
            <a:lstStyle/>
            <a:p>
              <a:r>
                <a:rPr lang="en-US" altLang="en-US" sz="3000" dirty="0"/>
                <a:t>X</a:t>
              </a:r>
            </a:p>
          </p:txBody>
        </p:sp>
        <p:grpSp>
          <p:nvGrpSpPr>
            <p:cNvPr id="2" name="Ομάδα 1">
              <a:extLst>
                <a:ext uri="{FF2B5EF4-FFF2-40B4-BE49-F238E27FC236}">
                  <a16:creationId xmlns:a16="http://schemas.microsoft.com/office/drawing/2014/main" id="{FC2ACFAB-0EFC-4FCD-A66E-E9937225BE4C}"/>
                </a:ext>
              </a:extLst>
            </p:cNvPr>
            <p:cNvGrpSpPr/>
            <p:nvPr/>
          </p:nvGrpSpPr>
          <p:grpSpPr>
            <a:xfrm>
              <a:off x="4212550" y="3546475"/>
              <a:ext cx="3973853" cy="2476556"/>
              <a:chOff x="4212550" y="3546475"/>
              <a:chExt cx="3973853" cy="2476556"/>
            </a:xfrm>
          </p:grpSpPr>
          <p:sp>
            <p:nvSpPr>
              <p:cNvPr id="109571" name="Line 3"/>
              <p:cNvSpPr>
                <a:spLocks noChangeShapeType="1"/>
              </p:cNvSpPr>
              <p:nvPr/>
            </p:nvSpPr>
            <p:spPr bwMode="auto">
              <a:xfrm>
                <a:off x="5203825" y="4779963"/>
                <a:ext cx="1588" cy="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72" name="Line 4"/>
              <p:cNvSpPr>
                <a:spLocks noChangeShapeType="1"/>
              </p:cNvSpPr>
              <p:nvPr/>
            </p:nvSpPr>
            <p:spPr bwMode="auto">
              <a:xfrm>
                <a:off x="5203825" y="4162425"/>
                <a:ext cx="1588" cy="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73" name="Line 5"/>
              <p:cNvSpPr>
                <a:spLocks noChangeShapeType="1"/>
              </p:cNvSpPr>
              <p:nvPr/>
            </p:nvSpPr>
            <p:spPr bwMode="auto">
              <a:xfrm>
                <a:off x="5203825" y="3546475"/>
                <a:ext cx="1588" cy="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74" name="Line 6"/>
              <p:cNvSpPr>
                <a:spLocks noChangeShapeType="1"/>
              </p:cNvSpPr>
              <p:nvPr/>
            </p:nvSpPr>
            <p:spPr bwMode="auto">
              <a:xfrm>
                <a:off x="4495800" y="5410200"/>
                <a:ext cx="32766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75" name="Line 7"/>
              <p:cNvSpPr>
                <a:spLocks noChangeShapeType="1"/>
              </p:cNvSpPr>
              <p:nvPr/>
            </p:nvSpPr>
            <p:spPr bwMode="auto">
              <a:xfrm flipV="1">
                <a:off x="4495800" y="3810000"/>
                <a:ext cx="0" cy="1600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76" name="Line 8"/>
              <p:cNvSpPr>
                <a:spLocks noChangeShapeType="1"/>
              </p:cNvSpPr>
              <p:nvPr/>
            </p:nvSpPr>
            <p:spPr bwMode="auto">
              <a:xfrm flipV="1">
                <a:off x="5334000" y="5334000"/>
                <a:ext cx="0" cy="26193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77" name="Line 9"/>
              <p:cNvSpPr>
                <a:spLocks noChangeShapeType="1"/>
              </p:cNvSpPr>
              <p:nvPr/>
            </p:nvSpPr>
            <p:spPr bwMode="auto">
              <a:xfrm flipV="1">
                <a:off x="5943600" y="5334000"/>
                <a:ext cx="0" cy="26193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78" name="Line 10"/>
              <p:cNvSpPr>
                <a:spLocks noChangeShapeType="1"/>
              </p:cNvSpPr>
              <p:nvPr/>
            </p:nvSpPr>
            <p:spPr bwMode="auto">
              <a:xfrm flipV="1">
                <a:off x="6553200" y="5334000"/>
                <a:ext cx="0" cy="26193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79" name="Line 11"/>
              <p:cNvSpPr>
                <a:spLocks noChangeShapeType="1"/>
              </p:cNvSpPr>
              <p:nvPr/>
            </p:nvSpPr>
            <p:spPr bwMode="auto">
              <a:xfrm flipV="1">
                <a:off x="7239000" y="5334000"/>
                <a:ext cx="0" cy="26193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80" name="Freeform 12"/>
              <p:cNvSpPr>
                <a:spLocks/>
              </p:cNvSpPr>
              <p:nvPr/>
            </p:nvSpPr>
            <p:spPr bwMode="auto">
              <a:xfrm>
                <a:off x="4589464" y="4306889"/>
                <a:ext cx="2801937" cy="700087"/>
              </a:xfrm>
              <a:custGeom>
                <a:avLst/>
                <a:gdLst>
                  <a:gd name="T0" fmla="*/ 0 w 1765"/>
                  <a:gd name="T1" fmla="*/ 2147483646 h 441"/>
                  <a:gd name="T2" fmla="*/ 2147483646 w 1765"/>
                  <a:gd name="T3" fmla="*/ 2147483646 h 441"/>
                  <a:gd name="T4" fmla="*/ 2147483646 w 1765"/>
                  <a:gd name="T5" fmla="*/ 2147483646 h 441"/>
                  <a:gd name="T6" fmla="*/ 2147483646 w 1765"/>
                  <a:gd name="T7" fmla="*/ 2147483646 h 441"/>
                  <a:gd name="T8" fmla="*/ 2147483646 w 1765"/>
                  <a:gd name="T9" fmla="*/ 2147483646 h 441"/>
                  <a:gd name="T10" fmla="*/ 2147483646 w 1765"/>
                  <a:gd name="T11" fmla="*/ 2147483646 h 441"/>
                  <a:gd name="T12" fmla="*/ 2147483646 w 1765"/>
                  <a:gd name="T13" fmla="*/ 2147483646 h 441"/>
                  <a:gd name="T14" fmla="*/ 2147483646 w 1765"/>
                  <a:gd name="T15" fmla="*/ 2147483646 h 441"/>
                  <a:gd name="T16" fmla="*/ 2147483646 w 1765"/>
                  <a:gd name="T17" fmla="*/ 2147483646 h 441"/>
                  <a:gd name="T18" fmla="*/ 2147483646 w 1765"/>
                  <a:gd name="T19" fmla="*/ 2147483646 h 441"/>
                  <a:gd name="T20" fmla="*/ 2147483646 w 1765"/>
                  <a:gd name="T21" fmla="*/ 2147483646 h 441"/>
                  <a:gd name="T22" fmla="*/ 2147483646 w 1765"/>
                  <a:gd name="T23" fmla="*/ 2147483646 h 441"/>
                  <a:gd name="T24" fmla="*/ 2147483646 w 1765"/>
                  <a:gd name="T25" fmla="*/ 2147483646 h 441"/>
                  <a:gd name="T26" fmla="*/ 2147483646 w 1765"/>
                  <a:gd name="T27" fmla="*/ 2147483646 h 441"/>
                  <a:gd name="T28" fmla="*/ 2147483646 w 1765"/>
                  <a:gd name="T29" fmla="*/ 2147483646 h 441"/>
                  <a:gd name="T30" fmla="*/ 2147483646 w 1765"/>
                  <a:gd name="T31" fmla="*/ 2147483646 h 441"/>
                  <a:gd name="T32" fmla="*/ 2147483646 w 1765"/>
                  <a:gd name="T33" fmla="*/ 2147483646 h 441"/>
                  <a:gd name="T34" fmla="*/ 2147483646 w 1765"/>
                  <a:gd name="T35" fmla="*/ 2147483646 h 441"/>
                  <a:gd name="T36" fmla="*/ 2147483646 w 1765"/>
                  <a:gd name="T37" fmla="*/ 0 h 44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765"/>
                  <a:gd name="T58" fmla="*/ 0 h 441"/>
                  <a:gd name="T59" fmla="*/ 1765 w 1765"/>
                  <a:gd name="T60" fmla="*/ 441 h 44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765" h="441">
                    <a:moveTo>
                      <a:pt x="0" y="441"/>
                    </a:moveTo>
                    <a:lnTo>
                      <a:pt x="189" y="377"/>
                    </a:lnTo>
                    <a:lnTo>
                      <a:pt x="333" y="365"/>
                    </a:lnTo>
                    <a:lnTo>
                      <a:pt x="433" y="324"/>
                    </a:lnTo>
                    <a:lnTo>
                      <a:pt x="526" y="312"/>
                    </a:lnTo>
                    <a:lnTo>
                      <a:pt x="604" y="285"/>
                    </a:lnTo>
                    <a:lnTo>
                      <a:pt x="672" y="273"/>
                    </a:lnTo>
                    <a:lnTo>
                      <a:pt x="741" y="269"/>
                    </a:lnTo>
                    <a:lnTo>
                      <a:pt x="811" y="233"/>
                    </a:lnTo>
                    <a:lnTo>
                      <a:pt x="884" y="221"/>
                    </a:lnTo>
                    <a:lnTo>
                      <a:pt x="954" y="209"/>
                    </a:lnTo>
                    <a:lnTo>
                      <a:pt x="1015" y="182"/>
                    </a:lnTo>
                    <a:lnTo>
                      <a:pt x="1093" y="168"/>
                    </a:lnTo>
                    <a:lnTo>
                      <a:pt x="1155" y="131"/>
                    </a:lnTo>
                    <a:lnTo>
                      <a:pt x="1239" y="130"/>
                    </a:lnTo>
                    <a:lnTo>
                      <a:pt x="1332" y="118"/>
                    </a:lnTo>
                    <a:lnTo>
                      <a:pt x="1439" y="91"/>
                    </a:lnTo>
                    <a:lnTo>
                      <a:pt x="1570" y="53"/>
                    </a:lnTo>
                    <a:lnTo>
                      <a:pt x="1765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581" name="Rectangle 13"/>
              <p:cNvSpPr>
                <a:spLocks noChangeArrowheads="1"/>
              </p:cNvSpPr>
              <p:nvPr/>
            </p:nvSpPr>
            <p:spPr bwMode="auto">
              <a:xfrm>
                <a:off x="4227038" y="4795652"/>
                <a:ext cx="416782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altLang="en-US" dirty="0"/>
                  <a:t>30</a:t>
                </a:r>
              </a:p>
            </p:txBody>
          </p:sp>
          <p:sp>
            <p:nvSpPr>
              <p:cNvPr id="109582" name="Rectangle 14"/>
              <p:cNvSpPr>
                <a:spLocks noChangeArrowheads="1"/>
              </p:cNvSpPr>
              <p:nvPr/>
            </p:nvSpPr>
            <p:spPr bwMode="auto">
              <a:xfrm>
                <a:off x="4212550" y="4249703"/>
                <a:ext cx="416782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altLang="en-US" dirty="0"/>
                  <a:t>60</a:t>
                </a:r>
              </a:p>
            </p:txBody>
          </p:sp>
          <p:sp>
            <p:nvSpPr>
              <p:cNvPr id="109583" name="Rectangle 15"/>
              <p:cNvSpPr>
                <a:spLocks noChangeArrowheads="1"/>
              </p:cNvSpPr>
              <p:nvPr/>
            </p:nvSpPr>
            <p:spPr bwMode="auto">
              <a:xfrm>
                <a:off x="4227038" y="3810000"/>
                <a:ext cx="416782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altLang="en-US" dirty="0"/>
                  <a:t>90</a:t>
                </a:r>
              </a:p>
            </p:txBody>
          </p:sp>
          <p:sp>
            <p:nvSpPr>
              <p:cNvPr id="109584" name="Rectangle 16"/>
              <p:cNvSpPr>
                <a:spLocks noChangeArrowheads="1"/>
              </p:cNvSpPr>
              <p:nvPr/>
            </p:nvSpPr>
            <p:spPr bwMode="auto">
              <a:xfrm>
                <a:off x="4411664" y="5656264"/>
                <a:ext cx="370295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altLang="en-US"/>
                  <a:t>-2</a:t>
                </a:r>
              </a:p>
            </p:txBody>
          </p:sp>
          <p:sp>
            <p:nvSpPr>
              <p:cNvPr id="109585" name="Rectangle 17"/>
              <p:cNvSpPr>
                <a:spLocks noChangeArrowheads="1"/>
              </p:cNvSpPr>
              <p:nvPr/>
            </p:nvSpPr>
            <p:spPr bwMode="auto">
              <a:xfrm>
                <a:off x="5064126" y="5656264"/>
                <a:ext cx="370295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altLang="en-US"/>
                  <a:t>-1</a:t>
                </a:r>
              </a:p>
            </p:txBody>
          </p:sp>
          <p:sp>
            <p:nvSpPr>
              <p:cNvPr id="109586" name="Rectangle 18"/>
              <p:cNvSpPr>
                <a:spLocks noChangeArrowheads="1"/>
              </p:cNvSpPr>
              <p:nvPr/>
            </p:nvSpPr>
            <p:spPr bwMode="auto">
              <a:xfrm>
                <a:off x="5778501" y="5656264"/>
                <a:ext cx="299763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altLang="en-US"/>
                  <a:t>0</a:t>
                </a:r>
              </a:p>
            </p:txBody>
          </p:sp>
          <p:sp>
            <p:nvSpPr>
              <p:cNvPr id="109587" name="Rectangle 19"/>
              <p:cNvSpPr>
                <a:spLocks noChangeArrowheads="1"/>
              </p:cNvSpPr>
              <p:nvPr/>
            </p:nvSpPr>
            <p:spPr bwMode="auto">
              <a:xfrm>
                <a:off x="6402389" y="5656264"/>
                <a:ext cx="299763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altLang="en-US"/>
                  <a:t>1</a:t>
                </a:r>
              </a:p>
            </p:txBody>
          </p:sp>
          <p:sp>
            <p:nvSpPr>
              <p:cNvPr id="109588" name="Rectangle 20"/>
              <p:cNvSpPr>
                <a:spLocks noChangeArrowheads="1"/>
              </p:cNvSpPr>
              <p:nvPr/>
            </p:nvSpPr>
            <p:spPr bwMode="auto">
              <a:xfrm>
                <a:off x="7088189" y="5656264"/>
                <a:ext cx="299763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altLang="en-US"/>
                  <a:t>2</a:t>
                </a:r>
              </a:p>
            </p:txBody>
          </p:sp>
          <p:sp>
            <p:nvSpPr>
              <p:cNvPr id="109589" name="Rectangle 21"/>
              <p:cNvSpPr>
                <a:spLocks noChangeArrowheads="1"/>
              </p:cNvSpPr>
              <p:nvPr/>
            </p:nvSpPr>
            <p:spPr bwMode="auto">
              <a:xfrm>
                <a:off x="7772065" y="5356412"/>
                <a:ext cx="414338" cy="5461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r>
                  <a:rPr lang="en-US" altLang="en-US" sz="3000" dirty="0"/>
                  <a:t>Z</a:t>
                </a:r>
              </a:p>
            </p:txBody>
          </p:sp>
          <p:sp>
            <p:nvSpPr>
              <p:cNvPr id="109592" name="Line 25"/>
              <p:cNvSpPr>
                <a:spLocks noChangeShapeType="1"/>
              </p:cNvSpPr>
              <p:nvPr/>
            </p:nvSpPr>
            <p:spPr bwMode="auto">
              <a:xfrm flipV="1">
                <a:off x="4724400" y="5334000"/>
                <a:ext cx="0" cy="26193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43935" y="229137"/>
            <a:ext cx="3904129" cy="4566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spcBef>
                <a:spcPts val="105"/>
              </a:spcBef>
            </a:pPr>
            <a:r>
              <a:rPr lang="el-GR" altLang="en-US" sz="3200" b="1" spc="-25" dirty="0">
                <a:solidFill>
                  <a:srgbClr val="5FCAEE"/>
                </a:solidFill>
                <a:latin typeface="Trebuchet MS"/>
              </a:rPr>
              <a:t>Περίληψη Ενότητας</a:t>
            </a:r>
            <a:endParaRPr lang="en-US" altLang="en-US" sz="32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011" y="1600200"/>
            <a:ext cx="11797553" cy="273871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1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l-GR" altLang="en-US" b="1" dirty="0"/>
              <a:t>Σε αυτήν την ενότητα αναλύθηκε</a:t>
            </a:r>
            <a:r>
              <a:rPr lang="en-US" altLang="en-US" b="1" dirty="0"/>
              <a:t>:</a:t>
            </a:r>
            <a:r>
              <a:rPr lang="en-US" altLang="en-US" dirty="0"/>
              <a:t> </a:t>
            </a:r>
          </a:p>
          <a:p>
            <a:pPr algn="just" eaLnBrk="1" hangingPunct="1">
              <a:spcBef>
                <a:spcPct val="30000"/>
              </a:spcBef>
              <a:buFont typeface="Wingdings" panose="05000000000000000000" pitchFamily="2" charset="2"/>
              <a:buChar char="§"/>
            </a:pPr>
            <a:r>
              <a:rPr lang="el-GR" altLang="en-US" sz="2400" dirty="0"/>
              <a:t>Τον υπολογισμό</a:t>
            </a:r>
            <a:r>
              <a:rPr lang="en-US" altLang="en-US" sz="2400" dirty="0"/>
              <a:t> </a:t>
            </a:r>
            <a:r>
              <a:rPr lang="el-GR" altLang="en-US" sz="2400" dirty="0"/>
              <a:t>πιθανοτήτων</a:t>
            </a:r>
            <a:r>
              <a:rPr lang="en-US" altLang="en-US" sz="2400" dirty="0"/>
              <a:t> </a:t>
            </a:r>
            <a:r>
              <a:rPr lang="el-GR" altLang="en-US" sz="2400" dirty="0"/>
              <a:t>από την</a:t>
            </a:r>
            <a:r>
              <a:rPr lang="en-US" altLang="en-US" sz="2400" dirty="0"/>
              <a:t> </a:t>
            </a:r>
            <a:r>
              <a:rPr lang="el-GR" altLang="en-US" sz="2400" dirty="0"/>
              <a:t>κανονική</a:t>
            </a:r>
            <a:r>
              <a:rPr lang="en-US" altLang="en-US" sz="2400" dirty="0"/>
              <a:t> </a:t>
            </a:r>
            <a:r>
              <a:rPr lang="el-GR" altLang="en-US" sz="2400" dirty="0"/>
              <a:t>κατανομή</a:t>
            </a:r>
            <a:endParaRPr lang="en-US" altLang="en-US" sz="2400" dirty="0"/>
          </a:p>
          <a:p>
            <a:pPr algn="just" eaLnBrk="1" hangingPunct="1">
              <a:spcBef>
                <a:spcPct val="30000"/>
              </a:spcBef>
              <a:buFont typeface="Wingdings" panose="05000000000000000000" pitchFamily="2" charset="2"/>
              <a:buChar char="§"/>
            </a:pPr>
            <a:r>
              <a:rPr lang="el-GR" altLang="en-US" sz="2400" dirty="0"/>
              <a:t>Την χρήση της</a:t>
            </a:r>
            <a:r>
              <a:rPr lang="en-US" altLang="en-US" sz="2400" dirty="0"/>
              <a:t> </a:t>
            </a:r>
            <a:r>
              <a:rPr lang="el-GR" altLang="en-US" sz="2400" dirty="0"/>
              <a:t>κανονικής</a:t>
            </a:r>
            <a:r>
              <a:rPr lang="en-US" altLang="en-US" sz="2400" dirty="0"/>
              <a:t> </a:t>
            </a:r>
            <a:r>
              <a:rPr lang="el-GR" altLang="en-US" sz="2400" dirty="0"/>
              <a:t>κατανομής για την επίλυση προβλημάτων των επιχειρήσεων</a:t>
            </a:r>
            <a:endParaRPr lang="en-US" altLang="en-US" sz="2400" dirty="0"/>
          </a:p>
          <a:p>
            <a:pPr algn="just" eaLnBrk="1" hangingPunct="1">
              <a:spcBef>
                <a:spcPct val="30000"/>
              </a:spcBef>
              <a:buFont typeface="Wingdings" panose="05000000000000000000" pitchFamily="2" charset="2"/>
              <a:buChar char="§"/>
            </a:pPr>
            <a:r>
              <a:rPr lang="el-GR" altLang="en-US" sz="2400" dirty="0"/>
              <a:t>Την χρήση του διαγράμματος</a:t>
            </a:r>
            <a:r>
              <a:rPr lang="en-US" altLang="en-US" sz="2400" dirty="0"/>
              <a:t> </a:t>
            </a:r>
            <a:r>
              <a:rPr lang="el-GR" altLang="en-US" sz="2400" dirty="0"/>
              <a:t>κανονικής πιθανότητας</a:t>
            </a:r>
            <a:r>
              <a:rPr lang="en-US" altLang="en-US" sz="2400" dirty="0"/>
              <a:t> </a:t>
            </a:r>
            <a:r>
              <a:rPr lang="el-GR" altLang="en-US" sz="2400" dirty="0"/>
              <a:t>για να</a:t>
            </a:r>
            <a:r>
              <a:rPr lang="en-US" altLang="en-US" sz="2400" dirty="0"/>
              <a:t> </a:t>
            </a:r>
            <a:r>
              <a:rPr lang="el-GR" altLang="en-US" sz="2400" dirty="0"/>
              <a:t>προσδιοριστεί αν ένα σύνολο δεδομένων</a:t>
            </a:r>
            <a:r>
              <a:rPr lang="en-US" altLang="en-US" sz="2400" dirty="0"/>
              <a:t> </a:t>
            </a:r>
            <a:r>
              <a:rPr lang="el-GR" altLang="en-US" sz="2400" dirty="0"/>
              <a:t>είναι κατά προσέγγιση κανονικά</a:t>
            </a:r>
            <a:r>
              <a:rPr lang="en-US" altLang="en-US" sz="2400" dirty="0"/>
              <a:t> </a:t>
            </a:r>
            <a:r>
              <a:rPr lang="el-GR" altLang="en-US" sz="2400" dirty="0"/>
              <a:t>κατανεμημένο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19425" y="212272"/>
            <a:ext cx="6477000" cy="5674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altLang="en-US" sz="3600" b="1" spc="-25" dirty="0">
                <a:solidFill>
                  <a:srgbClr val="5FCAEE"/>
                </a:solidFill>
                <a:latin typeface="Trebuchet MS"/>
              </a:rPr>
              <a:t>Η Κανονική Κατανομή</a:t>
            </a:r>
            <a:endParaRPr lang="en-US" altLang="en-US" sz="36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33" y="3959499"/>
            <a:ext cx="11448983" cy="3082299"/>
          </a:xfrm>
        </p:spPr>
        <p:txBody>
          <a:bodyPr vert="horz" lIns="90488" tIns="44450" rIns="90488" bIns="44450" rtlCol="0">
            <a:normAutofit/>
          </a:bodyPr>
          <a:lstStyle/>
          <a:p>
            <a:pPr marL="0" indent="0" algn="just" defTabSz="914400">
              <a:lnSpc>
                <a:spcPct val="6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el-GR" altLang="en-US" sz="2400" dirty="0">
                <a:solidFill>
                  <a:srgbClr val="FF0000"/>
                </a:solidFill>
              </a:rPr>
              <a:t>Σχήμα Καμπάνας</a:t>
            </a:r>
          </a:p>
          <a:p>
            <a:pPr marL="0" indent="0" algn="just" defTabSz="914400">
              <a:lnSpc>
                <a:spcPct val="6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en-US" altLang="en-US" sz="2400" dirty="0">
                <a:solidFill>
                  <a:srgbClr val="F8F8F8"/>
                </a:solidFill>
              </a:rPr>
              <a:t>  </a:t>
            </a:r>
            <a:r>
              <a:rPr lang="el-GR" altLang="en-US" sz="2400" dirty="0">
                <a:solidFill>
                  <a:srgbClr val="FF3300"/>
                </a:solidFill>
              </a:rPr>
              <a:t>Συμμετρική</a:t>
            </a:r>
            <a:r>
              <a:rPr lang="en-US" altLang="en-US" sz="2400" dirty="0">
                <a:solidFill>
                  <a:srgbClr val="F8F8F8"/>
                </a:solidFill>
              </a:rPr>
              <a:t>  </a:t>
            </a:r>
            <a:r>
              <a:rPr lang="en-US" altLang="en-US" sz="2400" dirty="0">
                <a:solidFill>
                  <a:srgbClr val="FCD7A6"/>
                </a:solidFill>
              </a:rPr>
              <a:t>  </a:t>
            </a:r>
          </a:p>
          <a:p>
            <a:pPr marL="0" indent="0" algn="just" defTabSz="914400">
              <a:lnSpc>
                <a:spcPct val="70000"/>
              </a:lnSpc>
              <a:spcBef>
                <a:spcPct val="50000"/>
              </a:spcBef>
              <a:buClr>
                <a:srgbClr val="339933"/>
              </a:buClr>
            </a:pPr>
            <a:r>
              <a:rPr lang="en-US" altLang="en-US" sz="2400" dirty="0">
                <a:solidFill>
                  <a:srgbClr val="FCD7A6"/>
                </a:solidFill>
              </a:rPr>
              <a:t>  </a:t>
            </a:r>
            <a:r>
              <a:rPr lang="el-GR" altLang="en-US" sz="2400" dirty="0">
                <a:solidFill>
                  <a:srgbClr val="339933"/>
                </a:solidFill>
              </a:rPr>
              <a:t>Μέσος Όρος</a:t>
            </a:r>
            <a:r>
              <a:rPr lang="en-US" altLang="en-US" sz="2400" dirty="0">
                <a:solidFill>
                  <a:srgbClr val="339933"/>
                </a:solidFill>
              </a:rPr>
              <a:t>, </a:t>
            </a:r>
            <a:r>
              <a:rPr lang="el-GR" altLang="en-US" sz="2400" dirty="0">
                <a:solidFill>
                  <a:srgbClr val="339933"/>
                </a:solidFill>
              </a:rPr>
              <a:t>Διάμεσος</a:t>
            </a:r>
            <a:r>
              <a:rPr lang="en-US" altLang="en-US" sz="2400" dirty="0">
                <a:solidFill>
                  <a:srgbClr val="339933"/>
                </a:solidFill>
              </a:rPr>
              <a:t> </a:t>
            </a:r>
            <a:r>
              <a:rPr lang="el-GR" altLang="en-US" sz="2400" dirty="0">
                <a:solidFill>
                  <a:srgbClr val="339933"/>
                </a:solidFill>
              </a:rPr>
              <a:t>και</a:t>
            </a:r>
            <a:r>
              <a:rPr lang="en-US" altLang="en-US" sz="2400" dirty="0">
                <a:solidFill>
                  <a:srgbClr val="339933"/>
                </a:solidFill>
              </a:rPr>
              <a:t> </a:t>
            </a:r>
            <a:r>
              <a:rPr lang="el-GR" altLang="en-US" sz="2400" dirty="0">
                <a:solidFill>
                  <a:srgbClr val="339933"/>
                </a:solidFill>
              </a:rPr>
              <a:t>Επικρατούσα Τιμή είναι</a:t>
            </a:r>
            <a:r>
              <a:rPr lang="en-US" altLang="en-US" sz="2400" dirty="0">
                <a:solidFill>
                  <a:srgbClr val="339933"/>
                </a:solidFill>
              </a:rPr>
              <a:t> </a:t>
            </a:r>
            <a:r>
              <a:rPr lang="el-GR" altLang="en-US" sz="2400" dirty="0">
                <a:solidFill>
                  <a:srgbClr val="339933"/>
                </a:solidFill>
              </a:rPr>
              <a:t>ίσα</a:t>
            </a:r>
            <a:endParaRPr lang="en-US" altLang="en-US" sz="2400" dirty="0"/>
          </a:p>
          <a:p>
            <a:pPr algn="just" defTabSz="914400">
              <a:lnSpc>
                <a:spcPct val="8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l-GR" altLang="en-US" sz="2400" dirty="0"/>
              <a:t>Η θέση καθορίζεται από το μέσο όρο</a:t>
            </a:r>
            <a:r>
              <a:rPr lang="en-US" altLang="en-US" sz="2400" dirty="0"/>
              <a:t>, </a:t>
            </a:r>
            <a:r>
              <a:rPr lang="el-GR" altLang="en-US" sz="2400" dirty="0">
                <a:sym typeface="Symbol" pitchFamily="18" charset="2"/>
              </a:rPr>
              <a:t>μ</a:t>
            </a:r>
          </a:p>
          <a:p>
            <a:pPr algn="just" defTabSz="914400">
              <a:lnSpc>
                <a:spcPct val="8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l-GR" altLang="en-US" sz="2400" dirty="0"/>
              <a:t>Η διασπορά</a:t>
            </a:r>
            <a:r>
              <a:rPr lang="en-US" altLang="en-US" sz="2400" dirty="0"/>
              <a:t> </a:t>
            </a:r>
            <a:r>
              <a:rPr lang="el-GR" altLang="en-US" sz="2400" dirty="0"/>
              <a:t>καθορίζεται</a:t>
            </a:r>
            <a:r>
              <a:rPr lang="en-US" altLang="en-US" sz="2400" dirty="0"/>
              <a:t> </a:t>
            </a:r>
            <a:r>
              <a:rPr lang="el-GR" altLang="en-US" sz="2400" dirty="0"/>
              <a:t>από την</a:t>
            </a:r>
            <a:r>
              <a:rPr lang="en-US" altLang="en-US" sz="2400" dirty="0"/>
              <a:t> </a:t>
            </a:r>
            <a:r>
              <a:rPr lang="el-GR" altLang="en-US" sz="2400" dirty="0"/>
              <a:t>τυπική απόκλιση</a:t>
            </a:r>
            <a:r>
              <a:rPr lang="en-US" altLang="en-US" sz="2400" dirty="0"/>
              <a:t>, </a:t>
            </a:r>
            <a:r>
              <a:rPr lang="el-GR" altLang="en-US" sz="2400" dirty="0">
                <a:sym typeface="Symbol" pitchFamily="18" charset="2"/>
              </a:rPr>
              <a:t>σ</a:t>
            </a:r>
            <a:r>
              <a:rPr lang="en-US" altLang="en-US" sz="2400" dirty="0"/>
              <a:t> </a:t>
            </a:r>
          </a:p>
          <a:p>
            <a:pPr algn="just" defTabSz="91440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l-GR" altLang="en-US" sz="2400" dirty="0"/>
              <a:t>Η τυχαία μεταβλητή</a:t>
            </a:r>
            <a:r>
              <a:rPr lang="en-US" altLang="en-US" sz="2400" dirty="0"/>
              <a:t> </a:t>
            </a:r>
            <a:r>
              <a:rPr lang="el-GR" altLang="en-US" sz="2400" dirty="0"/>
              <a:t>έχει</a:t>
            </a:r>
            <a:r>
              <a:rPr lang="en-US" altLang="en-US" sz="2400" dirty="0"/>
              <a:t> </a:t>
            </a:r>
            <a:r>
              <a:rPr lang="el-GR" altLang="en-US" sz="2400" dirty="0"/>
              <a:t>ένα</a:t>
            </a:r>
            <a:r>
              <a:rPr lang="en-US" altLang="en-US" sz="2400" dirty="0"/>
              <a:t> </a:t>
            </a:r>
            <a:r>
              <a:rPr lang="el-GR" altLang="en-US" sz="2400" dirty="0"/>
              <a:t>άπειρο</a:t>
            </a:r>
            <a:r>
              <a:rPr lang="en-US" altLang="en-US" sz="2400" dirty="0"/>
              <a:t> </a:t>
            </a:r>
            <a:r>
              <a:rPr lang="el-GR" altLang="en-US" sz="2400" dirty="0"/>
              <a:t>θεωρητικό</a:t>
            </a:r>
            <a:r>
              <a:rPr lang="en-US" altLang="en-US" sz="2400" dirty="0"/>
              <a:t> </a:t>
            </a:r>
            <a:r>
              <a:rPr lang="el-GR" altLang="en-US" sz="2400" dirty="0"/>
              <a:t>εύρος</a:t>
            </a:r>
            <a:r>
              <a:rPr lang="en-US" altLang="en-US" sz="2400" dirty="0"/>
              <a:t>:</a:t>
            </a:r>
            <a:r>
              <a:rPr lang="el-GR" altLang="en-US" sz="2400" dirty="0"/>
              <a:t> </a:t>
            </a:r>
            <a:r>
              <a:rPr lang="en-US" altLang="en-US" sz="2400" dirty="0"/>
              <a:t> </a:t>
            </a:r>
            <a:r>
              <a:rPr lang="el-GR" altLang="en-US" sz="2400" dirty="0"/>
              <a:t>-</a:t>
            </a:r>
            <a:r>
              <a:rPr lang="en-US" altLang="en-US" sz="2400" b="1" dirty="0">
                <a:sym typeface="Symbol" pitchFamily="18" charset="2"/>
              </a:rPr>
              <a:t></a:t>
            </a:r>
            <a:r>
              <a:rPr lang="en-US" altLang="en-US" sz="2400" dirty="0">
                <a:sym typeface="Symbol" pitchFamily="18" charset="2"/>
              </a:rPr>
              <a:t>  </a:t>
            </a:r>
            <a:r>
              <a:rPr lang="el-GR" altLang="en-US" sz="2400" dirty="0" err="1">
                <a:sym typeface="Symbol" pitchFamily="18" charset="2"/>
              </a:rPr>
              <a:t>εως</a:t>
            </a:r>
            <a:r>
              <a:rPr lang="en-US" altLang="en-US" sz="2400" dirty="0">
                <a:sym typeface="Symbol" pitchFamily="18" charset="2"/>
              </a:rPr>
              <a:t>  </a:t>
            </a:r>
            <a:r>
              <a:rPr lang="el-GR" altLang="en-US" sz="2400" dirty="0">
                <a:sym typeface="Symbol" pitchFamily="18" charset="2"/>
              </a:rPr>
              <a:t>+</a:t>
            </a:r>
            <a:r>
              <a:rPr lang="en-US" altLang="en-US" sz="2400" b="1" dirty="0">
                <a:sym typeface="Symbol" pitchFamily="18" charset="2"/>
              </a:rPr>
              <a:t></a:t>
            </a: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7080250" y="2659063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>
            <a:off x="7080250" y="2781300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20" name="Line 12"/>
          <p:cNvSpPr>
            <a:spLocks noChangeShapeType="1"/>
          </p:cNvSpPr>
          <p:nvPr/>
        </p:nvSpPr>
        <p:spPr bwMode="auto">
          <a:xfrm>
            <a:off x="7080250" y="2901950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21" name="Line 13"/>
          <p:cNvSpPr>
            <a:spLocks noChangeShapeType="1"/>
          </p:cNvSpPr>
          <p:nvPr/>
        </p:nvSpPr>
        <p:spPr bwMode="auto">
          <a:xfrm>
            <a:off x="7080250" y="3024188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>
            <a:off x="7080250" y="3144838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>
            <a:off x="7080250" y="3267075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24" name="Line 16"/>
          <p:cNvSpPr>
            <a:spLocks noChangeShapeType="1"/>
          </p:cNvSpPr>
          <p:nvPr/>
        </p:nvSpPr>
        <p:spPr bwMode="auto">
          <a:xfrm>
            <a:off x="7080250" y="3387725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25" name="Line 17"/>
          <p:cNvSpPr>
            <a:spLocks noChangeShapeType="1"/>
          </p:cNvSpPr>
          <p:nvPr/>
        </p:nvSpPr>
        <p:spPr bwMode="auto">
          <a:xfrm>
            <a:off x="7080250" y="3509963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26" name="Line 18"/>
          <p:cNvSpPr>
            <a:spLocks noChangeShapeType="1"/>
          </p:cNvSpPr>
          <p:nvPr/>
        </p:nvSpPr>
        <p:spPr bwMode="auto">
          <a:xfrm>
            <a:off x="7080250" y="3630613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27" name="Line 19"/>
          <p:cNvSpPr>
            <a:spLocks noChangeShapeType="1"/>
          </p:cNvSpPr>
          <p:nvPr/>
        </p:nvSpPr>
        <p:spPr bwMode="auto">
          <a:xfrm>
            <a:off x="7080250" y="3751263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28" name="Line 20"/>
          <p:cNvSpPr>
            <a:spLocks noChangeShapeType="1"/>
          </p:cNvSpPr>
          <p:nvPr/>
        </p:nvSpPr>
        <p:spPr bwMode="auto">
          <a:xfrm>
            <a:off x="10098088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29" name="Line 21"/>
          <p:cNvSpPr>
            <a:spLocks noChangeShapeType="1"/>
          </p:cNvSpPr>
          <p:nvPr/>
        </p:nvSpPr>
        <p:spPr bwMode="auto">
          <a:xfrm>
            <a:off x="9798050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30" name="Line 22"/>
          <p:cNvSpPr>
            <a:spLocks noChangeShapeType="1"/>
          </p:cNvSpPr>
          <p:nvPr/>
        </p:nvSpPr>
        <p:spPr bwMode="auto">
          <a:xfrm>
            <a:off x="9496425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31" name="Line 23"/>
          <p:cNvSpPr>
            <a:spLocks noChangeShapeType="1"/>
          </p:cNvSpPr>
          <p:nvPr/>
        </p:nvSpPr>
        <p:spPr bwMode="auto">
          <a:xfrm>
            <a:off x="9196388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32" name="Line 24"/>
          <p:cNvSpPr>
            <a:spLocks noChangeShapeType="1"/>
          </p:cNvSpPr>
          <p:nvPr/>
        </p:nvSpPr>
        <p:spPr bwMode="auto">
          <a:xfrm>
            <a:off x="8896350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33" name="Line 25"/>
          <p:cNvSpPr>
            <a:spLocks noChangeShapeType="1"/>
          </p:cNvSpPr>
          <p:nvPr/>
        </p:nvSpPr>
        <p:spPr bwMode="auto">
          <a:xfrm>
            <a:off x="8596313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34" name="Line 26"/>
          <p:cNvSpPr>
            <a:spLocks noChangeShapeType="1"/>
          </p:cNvSpPr>
          <p:nvPr/>
        </p:nvSpPr>
        <p:spPr bwMode="auto">
          <a:xfrm>
            <a:off x="8296275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35" name="Line 27"/>
          <p:cNvSpPr>
            <a:spLocks noChangeShapeType="1"/>
          </p:cNvSpPr>
          <p:nvPr/>
        </p:nvSpPr>
        <p:spPr bwMode="auto">
          <a:xfrm>
            <a:off x="7996238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36" name="Line 28"/>
          <p:cNvSpPr>
            <a:spLocks noChangeShapeType="1"/>
          </p:cNvSpPr>
          <p:nvPr/>
        </p:nvSpPr>
        <p:spPr bwMode="auto">
          <a:xfrm>
            <a:off x="7694613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37" name="Line 29"/>
          <p:cNvSpPr>
            <a:spLocks noChangeShapeType="1"/>
          </p:cNvSpPr>
          <p:nvPr/>
        </p:nvSpPr>
        <p:spPr bwMode="auto">
          <a:xfrm>
            <a:off x="7394575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38" name="Rectangle 30"/>
          <p:cNvSpPr>
            <a:spLocks noChangeArrowheads="1"/>
          </p:cNvSpPr>
          <p:nvPr/>
        </p:nvSpPr>
        <p:spPr bwMode="auto">
          <a:xfrm>
            <a:off x="6967539" y="3175000"/>
            <a:ext cx="92075" cy="184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68639" name="Rectangle 31"/>
          <p:cNvSpPr>
            <a:spLocks noChangeArrowheads="1"/>
          </p:cNvSpPr>
          <p:nvPr/>
        </p:nvSpPr>
        <p:spPr bwMode="auto">
          <a:xfrm>
            <a:off x="8504238" y="3849689"/>
            <a:ext cx="184150" cy="92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altLang="en-US"/>
          </a:p>
        </p:txBody>
      </p: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2DFB2379-B717-4E39-9FEA-31420179B585}"/>
              </a:ext>
            </a:extLst>
          </p:cNvPr>
          <p:cNvGrpSpPr/>
          <p:nvPr/>
        </p:nvGrpSpPr>
        <p:grpSpPr>
          <a:xfrm>
            <a:off x="3738831" y="925149"/>
            <a:ext cx="5606782" cy="3314830"/>
            <a:chOff x="6905289" y="2338723"/>
            <a:chExt cx="3856183" cy="2448196"/>
          </a:xfrm>
        </p:grpSpPr>
        <p:sp>
          <p:nvSpPr>
            <p:cNvPr id="68616" name="Line 8"/>
            <p:cNvSpPr>
              <a:spLocks noChangeShapeType="1"/>
            </p:cNvSpPr>
            <p:nvPr/>
          </p:nvSpPr>
          <p:spPr bwMode="auto">
            <a:xfrm>
              <a:off x="8534400" y="2743200"/>
              <a:ext cx="0" cy="1219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" name="Ομάδα 1">
              <a:extLst>
                <a:ext uri="{FF2B5EF4-FFF2-40B4-BE49-F238E27FC236}">
                  <a16:creationId xmlns:a16="http://schemas.microsoft.com/office/drawing/2014/main" id="{57C20287-5EC3-43DE-856E-5FD73DF1C5BC}"/>
                </a:ext>
              </a:extLst>
            </p:cNvPr>
            <p:cNvGrpSpPr/>
            <p:nvPr/>
          </p:nvGrpSpPr>
          <p:grpSpPr>
            <a:xfrm>
              <a:off x="6905289" y="2338723"/>
              <a:ext cx="3856183" cy="2448196"/>
              <a:chOff x="6881477" y="2371389"/>
              <a:chExt cx="3856183" cy="2448196"/>
            </a:xfrm>
          </p:grpSpPr>
          <p:sp>
            <p:nvSpPr>
              <p:cNvPr id="68612" name="Rectangle 4"/>
              <p:cNvSpPr>
                <a:spLocks noChangeArrowheads="1"/>
              </p:cNvSpPr>
              <p:nvPr/>
            </p:nvSpPr>
            <p:spPr bwMode="auto">
              <a:xfrm>
                <a:off x="9107833" y="4122017"/>
                <a:ext cx="1629827" cy="69756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 lIns="90488" tIns="44450" rIns="90488" bIns="44450">
                <a:spAutoFit/>
              </a:bodyPr>
              <a:lstStyle/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en-US" altLang="en-US" b="1" dirty="0">
                    <a:solidFill>
                      <a:schemeClr val="folHlink"/>
                    </a:solidFill>
                  </a:rPr>
                  <a:t>   </a:t>
                </a:r>
                <a:r>
                  <a:rPr lang="el-GR" altLang="en-US" b="1" dirty="0">
                    <a:solidFill>
                      <a:srgbClr val="FF0000"/>
                    </a:solidFill>
                  </a:rPr>
                  <a:t>Μέσος όρος</a:t>
                </a:r>
                <a:r>
                  <a:rPr lang="en-US" altLang="en-US" b="1" dirty="0">
                    <a:solidFill>
                      <a:srgbClr val="FF0000"/>
                    </a:solidFill>
                  </a:rPr>
                  <a:t> 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en-US" altLang="en-US" b="1" dirty="0">
                    <a:solidFill>
                      <a:srgbClr val="FF0000"/>
                    </a:solidFill>
                  </a:rPr>
                  <a:t>= </a:t>
                </a:r>
                <a:r>
                  <a:rPr lang="el-GR" altLang="en-US" b="1" dirty="0">
                    <a:solidFill>
                      <a:srgbClr val="FF0000"/>
                    </a:solidFill>
                  </a:rPr>
                  <a:t>Διάμεσος</a:t>
                </a:r>
                <a:r>
                  <a:rPr lang="en-US" altLang="en-US" b="1" dirty="0">
                    <a:solidFill>
                      <a:srgbClr val="FF0000"/>
                    </a:solidFill>
                  </a:rPr>
                  <a:t> </a:t>
                </a:r>
              </a:p>
              <a:p>
                <a:pPr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en-US" altLang="en-US" b="1" dirty="0">
                    <a:solidFill>
                      <a:srgbClr val="FF0000"/>
                    </a:solidFill>
                  </a:rPr>
                  <a:t>= </a:t>
                </a:r>
                <a:r>
                  <a:rPr lang="el-GR" altLang="en-US" b="1" dirty="0">
                    <a:solidFill>
                      <a:srgbClr val="FF0000"/>
                    </a:solidFill>
                  </a:rPr>
                  <a:t>Επικρατούσα Τιμή</a:t>
                </a:r>
                <a:endParaRPr lang="en-US" alt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8613" name="Line 5"/>
              <p:cNvSpPr>
                <a:spLocks noChangeShapeType="1"/>
              </p:cNvSpPr>
              <p:nvPr/>
            </p:nvSpPr>
            <p:spPr bwMode="auto">
              <a:xfrm>
                <a:off x="8610600" y="4188614"/>
                <a:ext cx="441197" cy="2580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14" name="Freeform 6"/>
              <p:cNvSpPr>
                <a:spLocks/>
              </p:cNvSpPr>
              <p:nvPr/>
            </p:nvSpPr>
            <p:spPr bwMode="auto">
              <a:xfrm>
                <a:off x="8534400" y="2743200"/>
                <a:ext cx="1430338" cy="1144588"/>
              </a:xfrm>
              <a:custGeom>
                <a:avLst/>
                <a:gdLst>
                  <a:gd name="T0" fmla="*/ 2147483646 w 901"/>
                  <a:gd name="T1" fmla="*/ 2147483646 h 721"/>
                  <a:gd name="T2" fmla="*/ 2147483646 w 901"/>
                  <a:gd name="T3" fmla="*/ 2147483646 h 721"/>
                  <a:gd name="T4" fmla="*/ 2147483646 w 901"/>
                  <a:gd name="T5" fmla="*/ 2147483646 h 721"/>
                  <a:gd name="T6" fmla="*/ 2147483646 w 901"/>
                  <a:gd name="T7" fmla="*/ 2147483646 h 721"/>
                  <a:gd name="T8" fmla="*/ 2147483646 w 901"/>
                  <a:gd name="T9" fmla="*/ 2147483646 h 721"/>
                  <a:gd name="T10" fmla="*/ 2147483646 w 901"/>
                  <a:gd name="T11" fmla="*/ 2147483646 h 721"/>
                  <a:gd name="T12" fmla="*/ 2147483646 w 901"/>
                  <a:gd name="T13" fmla="*/ 2147483646 h 721"/>
                  <a:gd name="T14" fmla="*/ 2147483646 w 901"/>
                  <a:gd name="T15" fmla="*/ 2147483646 h 721"/>
                  <a:gd name="T16" fmla="*/ 2147483646 w 901"/>
                  <a:gd name="T17" fmla="*/ 2147483646 h 721"/>
                  <a:gd name="T18" fmla="*/ 2147483646 w 901"/>
                  <a:gd name="T19" fmla="*/ 2147483646 h 721"/>
                  <a:gd name="T20" fmla="*/ 2147483646 w 901"/>
                  <a:gd name="T21" fmla="*/ 2147483646 h 721"/>
                  <a:gd name="T22" fmla="*/ 2147483646 w 901"/>
                  <a:gd name="T23" fmla="*/ 2147483646 h 721"/>
                  <a:gd name="T24" fmla="*/ 2147483646 w 901"/>
                  <a:gd name="T25" fmla="*/ 2147483646 h 721"/>
                  <a:gd name="T26" fmla="*/ 2147483646 w 901"/>
                  <a:gd name="T27" fmla="*/ 2147483646 h 721"/>
                  <a:gd name="T28" fmla="*/ 2147483646 w 901"/>
                  <a:gd name="T29" fmla="*/ 2147483646 h 721"/>
                  <a:gd name="T30" fmla="*/ 0 w 901"/>
                  <a:gd name="T31" fmla="*/ 0 h 72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01"/>
                  <a:gd name="T49" fmla="*/ 0 h 721"/>
                  <a:gd name="T50" fmla="*/ 901 w 901"/>
                  <a:gd name="T51" fmla="*/ 721 h 72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01" h="721">
                    <a:moveTo>
                      <a:pt x="900" y="720"/>
                    </a:moveTo>
                    <a:lnTo>
                      <a:pt x="805" y="712"/>
                    </a:lnTo>
                    <a:lnTo>
                      <a:pt x="758" y="704"/>
                    </a:lnTo>
                    <a:lnTo>
                      <a:pt x="711" y="691"/>
                    </a:lnTo>
                    <a:lnTo>
                      <a:pt x="663" y="675"/>
                    </a:lnTo>
                    <a:lnTo>
                      <a:pt x="615" y="653"/>
                    </a:lnTo>
                    <a:lnTo>
                      <a:pt x="568" y="623"/>
                    </a:lnTo>
                    <a:lnTo>
                      <a:pt x="473" y="540"/>
                    </a:lnTo>
                    <a:lnTo>
                      <a:pt x="378" y="422"/>
                    </a:lnTo>
                    <a:lnTo>
                      <a:pt x="284" y="281"/>
                    </a:lnTo>
                    <a:lnTo>
                      <a:pt x="236" y="209"/>
                    </a:lnTo>
                    <a:lnTo>
                      <a:pt x="189" y="142"/>
                    </a:lnTo>
                    <a:lnTo>
                      <a:pt x="142" y="83"/>
                    </a:lnTo>
                    <a:lnTo>
                      <a:pt x="94" y="38"/>
                    </a:lnTo>
                    <a:lnTo>
                      <a:pt x="47" y="9"/>
                    </a:lnTo>
                    <a:lnTo>
                      <a:pt x="0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15" name="Freeform 7"/>
              <p:cNvSpPr>
                <a:spLocks/>
              </p:cNvSpPr>
              <p:nvPr/>
            </p:nvSpPr>
            <p:spPr bwMode="auto">
              <a:xfrm>
                <a:off x="7086600" y="2743200"/>
                <a:ext cx="1430338" cy="1144588"/>
              </a:xfrm>
              <a:custGeom>
                <a:avLst/>
                <a:gdLst>
                  <a:gd name="T0" fmla="*/ 0 w 901"/>
                  <a:gd name="T1" fmla="*/ 2147483646 h 721"/>
                  <a:gd name="T2" fmla="*/ 2147483646 w 901"/>
                  <a:gd name="T3" fmla="*/ 2147483646 h 721"/>
                  <a:gd name="T4" fmla="*/ 2147483646 w 901"/>
                  <a:gd name="T5" fmla="*/ 2147483646 h 721"/>
                  <a:gd name="T6" fmla="*/ 2147483646 w 901"/>
                  <a:gd name="T7" fmla="*/ 2147483646 h 721"/>
                  <a:gd name="T8" fmla="*/ 2147483646 w 901"/>
                  <a:gd name="T9" fmla="*/ 2147483646 h 721"/>
                  <a:gd name="T10" fmla="*/ 2147483646 w 901"/>
                  <a:gd name="T11" fmla="*/ 2147483646 h 721"/>
                  <a:gd name="T12" fmla="*/ 2147483646 w 901"/>
                  <a:gd name="T13" fmla="*/ 2147483646 h 721"/>
                  <a:gd name="T14" fmla="*/ 2147483646 w 901"/>
                  <a:gd name="T15" fmla="*/ 2147483646 h 721"/>
                  <a:gd name="T16" fmla="*/ 2147483646 w 901"/>
                  <a:gd name="T17" fmla="*/ 2147483646 h 721"/>
                  <a:gd name="T18" fmla="*/ 2147483646 w 901"/>
                  <a:gd name="T19" fmla="*/ 2147483646 h 721"/>
                  <a:gd name="T20" fmla="*/ 2147483646 w 901"/>
                  <a:gd name="T21" fmla="*/ 2147483646 h 721"/>
                  <a:gd name="T22" fmla="*/ 2147483646 w 901"/>
                  <a:gd name="T23" fmla="*/ 2147483646 h 721"/>
                  <a:gd name="T24" fmla="*/ 2147483646 w 901"/>
                  <a:gd name="T25" fmla="*/ 2147483646 h 721"/>
                  <a:gd name="T26" fmla="*/ 2147483646 w 901"/>
                  <a:gd name="T27" fmla="*/ 2147483646 h 721"/>
                  <a:gd name="T28" fmla="*/ 2147483646 w 901"/>
                  <a:gd name="T29" fmla="*/ 2147483646 h 721"/>
                  <a:gd name="T30" fmla="*/ 2147483646 w 901"/>
                  <a:gd name="T31" fmla="*/ 0 h 72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901"/>
                  <a:gd name="T49" fmla="*/ 0 h 721"/>
                  <a:gd name="T50" fmla="*/ 901 w 901"/>
                  <a:gd name="T51" fmla="*/ 721 h 721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901" h="721">
                    <a:moveTo>
                      <a:pt x="0" y="720"/>
                    </a:moveTo>
                    <a:lnTo>
                      <a:pt x="95" y="712"/>
                    </a:lnTo>
                    <a:lnTo>
                      <a:pt x="142" y="704"/>
                    </a:lnTo>
                    <a:lnTo>
                      <a:pt x="189" y="691"/>
                    </a:lnTo>
                    <a:lnTo>
                      <a:pt x="237" y="675"/>
                    </a:lnTo>
                    <a:lnTo>
                      <a:pt x="284" y="653"/>
                    </a:lnTo>
                    <a:lnTo>
                      <a:pt x="331" y="623"/>
                    </a:lnTo>
                    <a:lnTo>
                      <a:pt x="426" y="540"/>
                    </a:lnTo>
                    <a:lnTo>
                      <a:pt x="521" y="422"/>
                    </a:lnTo>
                    <a:lnTo>
                      <a:pt x="616" y="281"/>
                    </a:lnTo>
                    <a:lnTo>
                      <a:pt x="663" y="209"/>
                    </a:lnTo>
                    <a:lnTo>
                      <a:pt x="710" y="142"/>
                    </a:lnTo>
                    <a:lnTo>
                      <a:pt x="757" y="83"/>
                    </a:lnTo>
                    <a:lnTo>
                      <a:pt x="805" y="38"/>
                    </a:lnTo>
                    <a:lnTo>
                      <a:pt x="852" y="9"/>
                    </a:lnTo>
                    <a:lnTo>
                      <a:pt x="900" y="0"/>
                    </a:lnTo>
                  </a:path>
                </a:pathLst>
              </a:custGeom>
              <a:noFill/>
              <a:ln w="508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17" name="Freeform 9"/>
              <p:cNvSpPr>
                <a:spLocks/>
              </p:cNvSpPr>
              <p:nvPr/>
            </p:nvSpPr>
            <p:spPr bwMode="auto">
              <a:xfrm>
                <a:off x="7037202" y="2749496"/>
                <a:ext cx="3005138" cy="1214438"/>
              </a:xfrm>
              <a:custGeom>
                <a:avLst/>
                <a:gdLst>
                  <a:gd name="T0" fmla="*/ 0 w 1893"/>
                  <a:gd name="T1" fmla="*/ 0 h 765"/>
                  <a:gd name="T2" fmla="*/ 0 w 1893"/>
                  <a:gd name="T3" fmla="*/ 2147483646 h 765"/>
                  <a:gd name="T4" fmla="*/ 2147483646 w 1893"/>
                  <a:gd name="T5" fmla="*/ 2147483646 h 765"/>
                  <a:gd name="T6" fmla="*/ 0 60000 65536"/>
                  <a:gd name="T7" fmla="*/ 0 60000 65536"/>
                  <a:gd name="T8" fmla="*/ 0 60000 65536"/>
                  <a:gd name="T9" fmla="*/ 0 w 1893"/>
                  <a:gd name="T10" fmla="*/ 0 h 765"/>
                  <a:gd name="T11" fmla="*/ 1893 w 1893"/>
                  <a:gd name="T12" fmla="*/ 765 h 7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93" h="765">
                    <a:moveTo>
                      <a:pt x="0" y="0"/>
                    </a:moveTo>
                    <a:lnTo>
                      <a:pt x="0" y="764"/>
                    </a:lnTo>
                    <a:lnTo>
                      <a:pt x="1892" y="764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40" name="Rectangle 32"/>
              <p:cNvSpPr>
                <a:spLocks noChangeArrowheads="1"/>
              </p:cNvSpPr>
              <p:nvPr/>
            </p:nvSpPr>
            <p:spPr bwMode="auto">
              <a:xfrm>
                <a:off x="10058401" y="3614739"/>
                <a:ext cx="239888" cy="31642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altLang="en-US" b="1" dirty="0"/>
                  <a:t>X</a:t>
                </a:r>
              </a:p>
            </p:txBody>
          </p:sp>
          <p:sp>
            <p:nvSpPr>
              <p:cNvPr id="68641" name="Rectangle 33"/>
              <p:cNvSpPr>
                <a:spLocks noChangeArrowheads="1"/>
              </p:cNvSpPr>
              <p:nvPr/>
            </p:nvSpPr>
            <p:spPr bwMode="auto">
              <a:xfrm>
                <a:off x="6881477" y="2371389"/>
                <a:ext cx="408927" cy="31642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altLang="en-US" b="1" dirty="0"/>
                  <a:t>f(X)</a:t>
                </a:r>
              </a:p>
            </p:txBody>
          </p:sp>
          <p:sp>
            <p:nvSpPr>
              <p:cNvPr id="68642" name="Rectangle 34"/>
              <p:cNvSpPr>
                <a:spLocks noChangeArrowheads="1"/>
              </p:cNvSpPr>
              <p:nvPr/>
            </p:nvSpPr>
            <p:spPr bwMode="auto">
              <a:xfrm>
                <a:off x="8382001" y="3962401"/>
                <a:ext cx="466725" cy="3667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 altLang="en-US" b="1" dirty="0"/>
                  <a:t>μ</a:t>
                </a:r>
              </a:p>
            </p:txBody>
          </p:sp>
          <p:sp>
            <p:nvSpPr>
              <p:cNvPr id="68643" name="Text Box 35"/>
              <p:cNvSpPr txBox="1">
                <a:spLocks noChangeArrowheads="1"/>
              </p:cNvSpPr>
              <p:nvPr/>
            </p:nvSpPr>
            <p:spPr bwMode="auto">
              <a:xfrm>
                <a:off x="8610600" y="3352800"/>
                <a:ext cx="457200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 altLang="en-US">
                    <a:sym typeface="Symbol" pitchFamily="18" charset="2"/>
                  </a:rPr>
                  <a:t>σ</a:t>
                </a:r>
                <a:endParaRPr lang="el-GR" altLang="en-US"/>
              </a:p>
            </p:txBody>
          </p:sp>
          <p:sp>
            <p:nvSpPr>
              <p:cNvPr id="68644" name="Line 36"/>
              <p:cNvSpPr>
                <a:spLocks noChangeShapeType="1"/>
              </p:cNvSpPr>
              <p:nvPr/>
            </p:nvSpPr>
            <p:spPr bwMode="auto">
              <a:xfrm flipH="1">
                <a:off x="8534400" y="3352800"/>
                <a:ext cx="5334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440169"/>
            <a:ext cx="9544050" cy="5674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600" b="1" spc="-25" dirty="0">
                <a:solidFill>
                  <a:srgbClr val="5FCAEE"/>
                </a:solidFill>
                <a:latin typeface="Trebuchet MS"/>
              </a:rPr>
              <a:t>Κανονική Κατανομή Συνάρτηση Πυκνότητας</a:t>
            </a:r>
            <a:endParaRPr lang="en-US" altLang="en-US" sz="3600" b="1" spc="-25" dirty="0">
              <a:solidFill>
                <a:srgbClr val="5FCAEE"/>
              </a:solidFill>
              <a:latin typeface="Trebuchet MS"/>
            </a:endParaRPr>
          </a:p>
        </p:txBody>
      </p:sp>
      <p:graphicFrame>
        <p:nvGraphicFramePr>
          <p:cNvPr id="70659" name="Object 6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89706510"/>
              </p:ext>
            </p:extLst>
          </p:nvPr>
        </p:nvGraphicFramePr>
        <p:xfrm>
          <a:off x="4182268" y="2384425"/>
          <a:ext cx="3827463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172" imgH="495085" progId="Equation.3">
                  <p:embed/>
                </p:oleObj>
              </mc:Choice>
              <mc:Fallback>
                <p:oleObj name="Equation" r:id="rId2" imgW="1447172" imgH="495085" progId="Equation.3">
                  <p:embed/>
                  <p:pic>
                    <p:nvPicPr>
                      <p:cNvPr id="70659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268" y="2384425"/>
                        <a:ext cx="3827463" cy="125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2133600" y="1295400"/>
            <a:ext cx="696557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algn="just" defTabSz="852488"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l-GR" altLang="en-US" b="1" dirty="0"/>
              <a:t>Ο τύπος για την συνάρτηση πυκνότητας κανονικής</a:t>
            </a:r>
            <a:r>
              <a:rPr lang="en-US" altLang="en-US" b="1" dirty="0"/>
              <a:t> </a:t>
            </a:r>
            <a:r>
              <a:rPr lang="el-GR" altLang="en-US" b="1" dirty="0"/>
              <a:t>πιθανότητας</a:t>
            </a:r>
            <a:r>
              <a:rPr lang="en-US" altLang="en-US" b="1" dirty="0"/>
              <a:t> </a:t>
            </a:r>
            <a:r>
              <a:rPr lang="el-GR" altLang="en-US" b="1" dirty="0"/>
              <a:t>είναι:</a:t>
            </a:r>
            <a:endParaRPr lang="en-US" altLang="en-US" b="1" dirty="0"/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2268631" y="4109507"/>
            <a:ext cx="820718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8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itchFamily="18" charset="0"/>
              </a:rPr>
              <a:t>	</a:t>
            </a:r>
            <a:r>
              <a:rPr lang="en-US" altLang="en-US" sz="2400" b="1" dirty="0">
                <a:latin typeface="Times New Roman" pitchFamily="18" charset="0"/>
              </a:rPr>
              <a:t>e</a:t>
            </a:r>
            <a:r>
              <a:rPr lang="en-US" altLang="en-US" sz="2400" dirty="0">
                <a:latin typeface="Times New Roman" pitchFamily="18" charset="0"/>
              </a:rPr>
              <a:t> = </a:t>
            </a:r>
            <a:r>
              <a:rPr lang="el-GR" altLang="en-US" sz="2400" dirty="0">
                <a:latin typeface="Times New Roman" pitchFamily="18" charset="0"/>
              </a:rPr>
              <a:t>μαθηματική σταθερά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l-GR" altLang="en-US" sz="2400" dirty="0">
                <a:latin typeface="Times New Roman" pitchFamily="18" charset="0"/>
              </a:rPr>
              <a:t>περίπου ίση με</a:t>
            </a:r>
            <a:r>
              <a:rPr lang="en-US" altLang="en-US" sz="2400" dirty="0">
                <a:latin typeface="Times New Roman" pitchFamily="18" charset="0"/>
              </a:rPr>
              <a:t> 2,71828</a:t>
            </a:r>
          </a:p>
          <a:p>
            <a:pPr marL="342900" indent="-342900" algn="just" eaLnBrk="1" hangingPunct="1">
              <a:lnSpc>
                <a:spcPct val="8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itchFamily="18" charset="0"/>
              </a:rPr>
              <a:t>	</a:t>
            </a:r>
            <a:r>
              <a:rPr lang="el-GR" altLang="en-US" sz="2400" b="1" dirty="0">
                <a:latin typeface="Times New Roman" pitchFamily="18" charset="0"/>
              </a:rPr>
              <a:t>π</a:t>
            </a:r>
            <a:r>
              <a:rPr lang="en-US" altLang="en-US" sz="2400" dirty="0">
                <a:latin typeface="Times New Roman" pitchFamily="18" charset="0"/>
              </a:rPr>
              <a:t> = </a:t>
            </a:r>
            <a:r>
              <a:rPr lang="el-GR" altLang="en-US" sz="2400" dirty="0">
                <a:latin typeface="Times New Roman" pitchFamily="18" charset="0"/>
              </a:rPr>
              <a:t>μαθηματική σταθερά περίπου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l-GR" altLang="en-US" sz="2400" dirty="0">
                <a:latin typeface="Times New Roman" pitchFamily="18" charset="0"/>
              </a:rPr>
              <a:t>ίση με</a:t>
            </a:r>
            <a:r>
              <a:rPr lang="en-US" altLang="en-US" sz="2400" dirty="0">
                <a:latin typeface="Times New Roman" pitchFamily="18" charset="0"/>
              </a:rPr>
              <a:t> 3,14159</a:t>
            </a:r>
          </a:p>
          <a:p>
            <a:pPr marL="342900" indent="-342900" algn="just" eaLnBrk="1" hangingPunct="1">
              <a:lnSpc>
                <a:spcPct val="8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itchFamily="18" charset="0"/>
              </a:rPr>
              <a:t>	</a:t>
            </a:r>
            <a:r>
              <a:rPr lang="el-GR" altLang="en-US" sz="2400" b="1" dirty="0">
                <a:latin typeface="Times New Roman" pitchFamily="18" charset="0"/>
              </a:rPr>
              <a:t>μ</a:t>
            </a:r>
            <a:r>
              <a:rPr lang="en-US" altLang="en-US" sz="2400" dirty="0">
                <a:latin typeface="Times New Roman" pitchFamily="18" charset="0"/>
              </a:rPr>
              <a:t> = </a:t>
            </a:r>
            <a:r>
              <a:rPr lang="el-GR" altLang="en-US" sz="2400" dirty="0">
                <a:latin typeface="Times New Roman" pitchFamily="18" charset="0"/>
              </a:rPr>
              <a:t>μέσος όρος του πληθυσμού</a:t>
            </a:r>
            <a:endParaRPr lang="en-US" altLang="en-US" sz="2400" dirty="0">
              <a:latin typeface="Times New Roman" pitchFamily="18" charset="0"/>
            </a:endParaRPr>
          </a:p>
          <a:p>
            <a:pPr marL="342900" indent="-342900" algn="just" eaLnBrk="1" hangingPunct="1">
              <a:lnSpc>
                <a:spcPct val="8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itchFamily="18" charset="0"/>
              </a:rPr>
              <a:t>	</a:t>
            </a:r>
            <a:r>
              <a:rPr lang="el-GR" altLang="en-US" sz="2400" b="1" dirty="0">
                <a:latin typeface="Times New Roman" pitchFamily="18" charset="0"/>
              </a:rPr>
              <a:t>σ</a:t>
            </a:r>
            <a:r>
              <a:rPr lang="en-US" altLang="en-US" sz="2400" dirty="0">
                <a:latin typeface="Times New Roman" pitchFamily="18" charset="0"/>
              </a:rPr>
              <a:t> = </a:t>
            </a:r>
            <a:r>
              <a:rPr lang="el-GR" altLang="en-US" sz="2400" dirty="0">
                <a:latin typeface="Times New Roman" pitchFamily="18" charset="0"/>
              </a:rPr>
              <a:t>τυπική απόκλιση του πληθυσμού</a:t>
            </a:r>
            <a:endParaRPr lang="en-US" altLang="en-US" sz="2400" dirty="0">
              <a:latin typeface="Times New Roman" pitchFamily="18" charset="0"/>
            </a:endParaRPr>
          </a:p>
          <a:p>
            <a:pPr marL="342900" indent="-342900" algn="just" eaLnBrk="1" hangingPunct="1">
              <a:lnSpc>
                <a:spcPct val="8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itchFamily="18" charset="0"/>
              </a:rPr>
              <a:t>	</a:t>
            </a:r>
            <a:r>
              <a:rPr lang="en-US" altLang="en-US" sz="2400" b="1" dirty="0">
                <a:latin typeface="Times New Roman" pitchFamily="18" charset="0"/>
              </a:rPr>
              <a:t>X</a:t>
            </a:r>
            <a:r>
              <a:rPr lang="en-US" altLang="en-US" sz="2400" dirty="0">
                <a:latin typeface="Times New Roman" pitchFamily="18" charset="0"/>
              </a:rPr>
              <a:t> = </a:t>
            </a:r>
            <a:r>
              <a:rPr lang="el-GR" altLang="en-US" sz="2400" dirty="0">
                <a:latin typeface="Times New Roman" pitchFamily="18" charset="0"/>
              </a:rPr>
              <a:t>οποιαδήποτε τιμή της συνεχούς μεταβλητής</a:t>
            </a:r>
            <a:endParaRPr lang="en-US" altLang="en-US" sz="24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7">
            <a:extLst>
              <a:ext uri="{FF2B5EF4-FFF2-40B4-BE49-F238E27FC236}">
                <a16:creationId xmlns:a16="http://schemas.microsoft.com/office/drawing/2014/main" id="{E334FC0D-CEA4-4ED7-8AA5-82D92133D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02048"/>
            <a:ext cx="10972800" cy="32124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 defTabSz="685800">
              <a:spcBef>
                <a:spcPts val="105"/>
              </a:spcBef>
            </a:pPr>
            <a:r>
              <a:rPr lang="el-GR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Με την μεταβολή των</a:t>
            </a:r>
            <a:r>
              <a:rPr lang="en-US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 </a:t>
            </a:r>
            <a:r>
              <a:rPr lang="el-GR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παραμέτρων</a:t>
            </a:r>
            <a:r>
              <a:rPr lang="en-US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 </a:t>
            </a:r>
            <a:r>
              <a:rPr lang="el-GR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μ</a:t>
            </a:r>
            <a:r>
              <a:rPr lang="en-US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 </a:t>
            </a:r>
            <a:r>
              <a:rPr lang="el-GR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και</a:t>
            </a:r>
            <a:r>
              <a:rPr lang="en-US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 </a:t>
            </a:r>
            <a:r>
              <a:rPr lang="el-GR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σ</a:t>
            </a:r>
            <a:r>
              <a:rPr lang="en-US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, </a:t>
            </a:r>
            <a:r>
              <a:rPr lang="el-GR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επιτυγχάνουμε</a:t>
            </a:r>
            <a:r>
              <a:rPr lang="en-US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 </a:t>
            </a:r>
            <a:r>
              <a:rPr lang="el-GR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διαφορετικές</a:t>
            </a:r>
            <a:r>
              <a:rPr lang="en-US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 </a:t>
            </a:r>
            <a:r>
              <a:rPr lang="el-GR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κανονικές κατανομές</a:t>
            </a:r>
            <a:r>
              <a:rPr lang="en-US" altLang="en-US" sz="2000" b="1" spc="-25" dirty="0">
                <a:solidFill>
                  <a:srgbClr val="5FCAEE"/>
                </a:solidFill>
                <a:latin typeface="Trebuchet MS"/>
                <a:ea typeface="+mj-ea"/>
                <a:cs typeface="+mj-cs"/>
              </a:rPr>
              <a:t> </a:t>
            </a:r>
          </a:p>
        </p:txBody>
      </p:sp>
      <p:grpSp>
        <p:nvGrpSpPr>
          <p:cNvPr id="7" name="Ομάδα 6">
            <a:extLst>
              <a:ext uri="{FF2B5EF4-FFF2-40B4-BE49-F238E27FC236}">
                <a16:creationId xmlns:a16="http://schemas.microsoft.com/office/drawing/2014/main" id="{C15074AD-1B0B-4905-8966-CD7A91A19D23}"/>
              </a:ext>
            </a:extLst>
          </p:cNvPr>
          <p:cNvGrpSpPr/>
          <p:nvPr/>
        </p:nvGrpSpPr>
        <p:grpSpPr>
          <a:xfrm>
            <a:off x="1111239" y="1100808"/>
            <a:ext cx="8926948" cy="4431527"/>
            <a:chOff x="1102274" y="1844879"/>
            <a:chExt cx="8926948" cy="4431527"/>
          </a:xfrm>
        </p:grpSpPr>
        <p:grpSp>
          <p:nvGrpSpPr>
            <p:cNvPr id="75" name="Ομάδα 74">
              <a:extLst>
                <a:ext uri="{FF2B5EF4-FFF2-40B4-BE49-F238E27FC236}">
                  <a16:creationId xmlns:a16="http://schemas.microsoft.com/office/drawing/2014/main" id="{7E97B357-D7D8-49C0-BDD9-D85A5C4AAFA6}"/>
                </a:ext>
              </a:extLst>
            </p:cNvPr>
            <p:cNvGrpSpPr/>
            <p:nvPr/>
          </p:nvGrpSpPr>
          <p:grpSpPr>
            <a:xfrm>
              <a:off x="1102274" y="1844879"/>
              <a:ext cx="8926948" cy="4431527"/>
              <a:chOff x="2238375" y="2562223"/>
              <a:chExt cx="7810500" cy="3930650"/>
            </a:xfrm>
          </p:grpSpPr>
          <p:grpSp>
            <p:nvGrpSpPr>
              <p:cNvPr id="49" name="Ομάδα 48">
                <a:extLst>
                  <a:ext uri="{FF2B5EF4-FFF2-40B4-BE49-F238E27FC236}">
                    <a16:creationId xmlns:a16="http://schemas.microsoft.com/office/drawing/2014/main" id="{5F880A25-DDC4-46DF-965A-8199ED4B5358}"/>
                  </a:ext>
                </a:extLst>
              </p:cNvPr>
              <p:cNvGrpSpPr/>
              <p:nvPr/>
            </p:nvGrpSpPr>
            <p:grpSpPr>
              <a:xfrm>
                <a:off x="2238375" y="2562223"/>
                <a:ext cx="7810500" cy="3930650"/>
                <a:chOff x="2190750" y="2385426"/>
                <a:chExt cx="7810500" cy="3930650"/>
              </a:xfrm>
            </p:grpSpPr>
            <p:grpSp>
              <p:nvGrpSpPr>
                <p:cNvPr id="50" name="Ομάδα 49">
                  <a:extLst>
                    <a:ext uri="{FF2B5EF4-FFF2-40B4-BE49-F238E27FC236}">
                      <a16:creationId xmlns:a16="http://schemas.microsoft.com/office/drawing/2014/main" id="{52423B3D-BA12-4D67-BB3F-588460DB3C52}"/>
                    </a:ext>
                  </a:extLst>
                </p:cNvPr>
                <p:cNvGrpSpPr/>
                <p:nvPr/>
              </p:nvGrpSpPr>
              <p:grpSpPr>
                <a:xfrm>
                  <a:off x="2190750" y="2385426"/>
                  <a:ext cx="7810500" cy="3907423"/>
                  <a:chOff x="2352675" y="2229854"/>
                  <a:chExt cx="7810500" cy="3907423"/>
                </a:xfrm>
              </p:grpSpPr>
              <p:sp>
                <p:nvSpPr>
                  <p:cNvPr id="52" name="Ελεύθερη σχεδίαση: Σχήμα 51">
                    <a:extLst>
                      <a:ext uri="{FF2B5EF4-FFF2-40B4-BE49-F238E27FC236}">
                        <a16:creationId xmlns:a16="http://schemas.microsoft.com/office/drawing/2014/main" id="{D58C447D-16B9-4C96-BDB3-065AB9B27919}"/>
                      </a:ext>
                    </a:extLst>
                  </p:cNvPr>
                  <p:cNvSpPr/>
                  <p:nvPr/>
                </p:nvSpPr>
                <p:spPr>
                  <a:xfrm>
                    <a:off x="4343405" y="2416177"/>
                    <a:ext cx="3829041" cy="3721100"/>
                  </a:xfrm>
                  <a:custGeom>
                    <a:avLst/>
                    <a:gdLst>
                      <a:gd name="connsiteX0" fmla="*/ 0 w 1705148"/>
                      <a:gd name="connsiteY0" fmla="*/ 2343150 h 2532549"/>
                      <a:gd name="connsiteX1" fmla="*/ 180975 w 1705148"/>
                      <a:gd name="connsiteY1" fmla="*/ 2295525 h 2532549"/>
                      <a:gd name="connsiteX2" fmla="*/ 752475 w 1705148"/>
                      <a:gd name="connsiteY2" fmla="*/ 0 h 2532549"/>
                      <a:gd name="connsiteX3" fmla="*/ 1457325 w 1705148"/>
                      <a:gd name="connsiteY3" fmla="*/ 2286000 h 2532549"/>
                      <a:gd name="connsiteX4" fmla="*/ 1704975 w 1705148"/>
                      <a:gd name="connsiteY4" fmla="*/ 2238375 h 25325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05148" h="2532549">
                        <a:moveTo>
                          <a:pt x="0" y="2343150"/>
                        </a:moveTo>
                        <a:cubicBezTo>
                          <a:pt x="27781" y="2514600"/>
                          <a:pt x="55563" y="2686050"/>
                          <a:pt x="180975" y="2295525"/>
                        </a:cubicBezTo>
                        <a:cubicBezTo>
                          <a:pt x="306387" y="1905000"/>
                          <a:pt x="539750" y="1587"/>
                          <a:pt x="752475" y="0"/>
                        </a:cubicBezTo>
                        <a:cubicBezTo>
                          <a:pt x="965200" y="-1587"/>
                          <a:pt x="1298575" y="1912938"/>
                          <a:pt x="1457325" y="2286000"/>
                        </a:cubicBezTo>
                        <a:cubicBezTo>
                          <a:pt x="1616075" y="2659062"/>
                          <a:pt x="1709738" y="2533650"/>
                          <a:pt x="1704975" y="2238375"/>
                        </a:cubicBezTo>
                      </a:path>
                    </a:pathLst>
                  </a:custGeom>
                  <a:noFill/>
                  <a:ln>
                    <a:solidFill>
                      <a:schemeClr val="tx1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dirty="0"/>
                  </a:p>
                </p:txBody>
              </p:sp>
              <p:grpSp>
                <p:nvGrpSpPr>
                  <p:cNvPr id="53" name="Ομάδα 52">
                    <a:extLst>
                      <a:ext uri="{FF2B5EF4-FFF2-40B4-BE49-F238E27FC236}">
                        <a16:creationId xmlns:a16="http://schemas.microsoft.com/office/drawing/2014/main" id="{F9C86412-0326-43A7-96B5-E8942D959C3B}"/>
                      </a:ext>
                    </a:extLst>
                  </p:cNvPr>
                  <p:cNvGrpSpPr/>
                  <p:nvPr/>
                </p:nvGrpSpPr>
                <p:grpSpPr>
                  <a:xfrm>
                    <a:off x="2352675" y="2229854"/>
                    <a:ext cx="7810500" cy="3907422"/>
                    <a:chOff x="2352675" y="2269541"/>
                    <a:chExt cx="7810500" cy="3907422"/>
                  </a:xfrm>
                </p:grpSpPr>
                <p:grpSp>
                  <p:nvGrpSpPr>
                    <p:cNvPr id="54" name="Ομάδα 53">
                      <a:extLst>
                        <a:ext uri="{FF2B5EF4-FFF2-40B4-BE49-F238E27FC236}">
                          <a16:creationId xmlns:a16="http://schemas.microsoft.com/office/drawing/2014/main" id="{B72772E3-71AD-465C-B84A-E1D99D03340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352675" y="2612283"/>
                      <a:ext cx="7810500" cy="3564680"/>
                      <a:chOff x="782607" y="1747992"/>
                      <a:chExt cx="3057525" cy="2778021"/>
                    </a:xfrm>
                  </p:grpSpPr>
                  <p:grpSp>
                    <p:nvGrpSpPr>
                      <p:cNvPr id="56" name="Ομάδα 55">
                        <a:extLst>
                          <a:ext uri="{FF2B5EF4-FFF2-40B4-BE49-F238E27FC236}">
                            <a16:creationId xmlns:a16="http://schemas.microsoft.com/office/drawing/2014/main" id="{6950A070-96BB-4146-95F7-B783C984D35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82607" y="1747992"/>
                        <a:ext cx="3057525" cy="2778021"/>
                        <a:chOff x="1143000" y="3324225"/>
                        <a:chExt cx="2133599" cy="2286000"/>
                      </a:xfrm>
                    </p:grpSpPr>
                    <p:cxnSp>
                      <p:nvCxnSpPr>
                        <p:cNvPr id="58" name="Ευθεία γραμμή σύνδεσης 57">
                          <a:extLst>
                            <a:ext uri="{FF2B5EF4-FFF2-40B4-BE49-F238E27FC236}">
                              <a16:creationId xmlns:a16="http://schemas.microsoft.com/office/drawing/2014/main" id="{A3868E0D-0700-4C67-BAF8-E2FA905E1E74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143000" y="3324225"/>
                          <a:ext cx="0" cy="2286000"/>
                        </a:xfrm>
                        <a:prstGeom prst="line">
                          <a:avLst/>
                        </a:prstGeom>
                      </p:spPr>
                      <p:style>
                        <a:lnRef idx="3">
                          <a:schemeClr val="dk1"/>
                        </a:lnRef>
                        <a:fillRef idx="0">
                          <a:schemeClr val="dk1"/>
                        </a:fillRef>
                        <a:effectRef idx="2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9" name="Ευθεία γραμμή σύνδεσης 58">
                          <a:extLst>
                            <a:ext uri="{FF2B5EF4-FFF2-40B4-BE49-F238E27FC236}">
                              <a16:creationId xmlns:a16="http://schemas.microsoft.com/office/drawing/2014/main" id="{A8F24EFD-A5E1-4F21-A727-3B801368EB9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>
                          <a:off x="1143000" y="5610225"/>
                          <a:ext cx="2133599" cy="0"/>
                        </a:xfrm>
                        <a:prstGeom prst="line">
                          <a:avLst/>
                        </a:prstGeom>
                      </p:spPr>
                      <p:style>
                        <a:lnRef idx="3">
                          <a:schemeClr val="dk1"/>
                        </a:lnRef>
                        <a:fillRef idx="0">
                          <a:schemeClr val="dk1"/>
                        </a:fillRef>
                        <a:effectRef idx="2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57" name="Ελεύθερη σχεδίαση: Σχήμα 56">
                        <a:extLst>
                          <a:ext uri="{FF2B5EF4-FFF2-40B4-BE49-F238E27FC236}">
                            <a16:creationId xmlns:a16="http://schemas.microsoft.com/office/drawing/2014/main" id="{2D340A34-9547-4FFA-AC35-C3D30D2B52E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27497" y="2718180"/>
                        <a:ext cx="1815469" cy="1789724"/>
                      </a:xfrm>
                      <a:custGeom>
                        <a:avLst/>
                        <a:gdLst>
                          <a:gd name="connsiteX0" fmla="*/ 0 w 8480612"/>
                          <a:gd name="connsiteY0" fmla="*/ 2944788 h 3064389"/>
                          <a:gd name="connsiteX1" fmla="*/ 1021977 w 8480612"/>
                          <a:gd name="connsiteY1" fmla="*/ 2792388 h 3064389"/>
                          <a:gd name="connsiteX2" fmla="*/ 2321859 w 8480612"/>
                          <a:gd name="connsiteY2" fmla="*/ 838082 h 3064389"/>
                          <a:gd name="connsiteX3" fmla="*/ 3666565 w 8480612"/>
                          <a:gd name="connsiteY3" fmla="*/ 102976 h 3064389"/>
                          <a:gd name="connsiteX4" fmla="*/ 4984377 w 8480612"/>
                          <a:gd name="connsiteY4" fmla="*/ 85047 h 3064389"/>
                          <a:gd name="connsiteX5" fmla="*/ 6311153 w 8480612"/>
                          <a:gd name="connsiteY5" fmla="*/ 847047 h 3064389"/>
                          <a:gd name="connsiteX6" fmla="*/ 7620000 w 8480612"/>
                          <a:gd name="connsiteY6" fmla="*/ 2783423 h 3064389"/>
                          <a:gd name="connsiteX7" fmla="*/ 8480612 w 8480612"/>
                          <a:gd name="connsiteY7" fmla="*/ 3052364 h 3064389"/>
                          <a:gd name="connsiteX8" fmla="*/ 8480612 w 8480612"/>
                          <a:gd name="connsiteY8" fmla="*/ 3052364 h 3064389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</a:cxnLst>
                        <a:rect l="l" t="t" r="r" b="b"/>
                        <a:pathLst>
                          <a:path w="8480612" h="3064389">
                            <a:moveTo>
                              <a:pt x="0" y="2944788"/>
                            </a:moveTo>
                            <a:cubicBezTo>
                              <a:pt x="317500" y="3044147"/>
                              <a:pt x="635001" y="3143506"/>
                              <a:pt x="1021977" y="2792388"/>
                            </a:cubicBezTo>
                            <a:cubicBezTo>
                              <a:pt x="1408953" y="2441270"/>
                              <a:pt x="1881094" y="1286317"/>
                              <a:pt x="2321859" y="838082"/>
                            </a:cubicBezTo>
                            <a:cubicBezTo>
                              <a:pt x="2762624" y="389847"/>
                              <a:pt x="3222812" y="228482"/>
                              <a:pt x="3666565" y="102976"/>
                            </a:cubicBezTo>
                            <a:cubicBezTo>
                              <a:pt x="4110318" y="-22530"/>
                              <a:pt x="4543612" y="-38965"/>
                              <a:pt x="4984377" y="85047"/>
                            </a:cubicBezTo>
                            <a:cubicBezTo>
                              <a:pt x="5425142" y="209059"/>
                              <a:pt x="5871882" y="397318"/>
                              <a:pt x="6311153" y="847047"/>
                            </a:cubicBezTo>
                            <a:cubicBezTo>
                              <a:pt x="6750424" y="1296776"/>
                              <a:pt x="7258424" y="2415870"/>
                              <a:pt x="7620000" y="2783423"/>
                            </a:cubicBezTo>
                            <a:cubicBezTo>
                              <a:pt x="7981577" y="3150976"/>
                              <a:pt x="8480612" y="3052364"/>
                              <a:pt x="8480612" y="3052364"/>
                            </a:cubicBezTo>
                            <a:lnTo>
                              <a:pt x="8480612" y="3052364"/>
                            </a:lnTo>
                          </a:path>
                        </a:pathLst>
                      </a:custGeom>
                      <a:ln w="9525">
                        <a:prstDash val="dash"/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 dirty="0"/>
                      </a:p>
                    </p:txBody>
                  </p:sp>
                </p:grpSp>
                <p:cxnSp>
                  <p:nvCxnSpPr>
                    <p:cNvPr id="55" name="Ευθεία γραμμή σύνδεσης 54">
                      <a:extLst>
                        <a:ext uri="{FF2B5EF4-FFF2-40B4-BE49-F238E27FC236}">
                          <a16:creationId xmlns:a16="http://schemas.microsoft.com/office/drawing/2014/main" id="{92AA38D0-2B03-41DD-803C-209F46859BE5}"/>
                        </a:ext>
                      </a:extLst>
                    </p:cNvPr>
                    <p:cNvCxnSpPr/>
                    <p:nvPr/>
                  </p:nvCxnSpPr>
                  <p:spPr>
                    <a:xfrm flipH="1" flipV="1">
                      <a:off x="6048373" y="2269541"/>
                      <a:ext cx="95250" cy="3884194"/>
                    </a:xfrm>
                    <a:prstGeom prst="line">
                      <a:avLst/>
                    </a:prstGeom>
                    <a:ln w="28575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51" name="Ελεύθερη σχεδίαση: Σχήμα 50">
                  <a:extLst>
                    <a:ext uri="{FF2B5EF4-FFF2-40B4-BE49-F238E27FC236}">
                      <a16:creationId xmlns:a16="http://schemas.microsoft.com/office/drawing/2014/main" id="{18504161-6DB9-4DAF-A85A-9D15849477AC}"/>
                    </a:ext>
                  </a:extLst>
                </p:cNvPr>
                <p:cNvSpPr/>
                <p:nvPr/>
              </p:nvSpPr>
              <p:spPr>
                <a:xfrm>
                  <a:off x="4629148" y="4019552"/>
                  <a:ext cx="2686051" cy="2296524"/>
                </a:xfrm>
                <a:custGeom>
                  <a:avLst/>
                  <a:gdLst>
                    <a:gd name="connsiteX0" fmla="*/ 0 w 2609850"/>
                    <a:gd name="connsiteY0" fmla="*/ 952561 h 952561"/>
                    <a:gd name="connsiteX1" fmla="*/ 1285875 w 2609850"/>
                    <a:gd name="connsiteY1" fmla="*/ 61 h 952561"/>
                    <a:gd name="connsiteX2" fmla="*/ 2609850 w 2609850"/>
                    <a:gd name="connsiteY2" fmla="*/ 904936 h 9525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609850" h="952561">
                      <a:moveTo>
                        <a:pt x="0" y="952561"/>
                      </a:moveTo>
                      <a:cubicBezTo>
                        <a:pt x="425450" y="480279"/>
                        <a:pt x="850900" y="7998"/>
                        <a:pt x="1285875" y="61"/>
                      </a:cubicBezTo>
                      <a:cubicBezTo>
                        <a:pt x="1720850" y="-7877"/>
                        <a:pt x="2403475" y="758886"/>
                        <a:pt x="2609850" y="904936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62" name="Ευθύγραμμο βέλος σύνδεσης 61">
                <a:extLst>
                  <a:ext uri="{FF2B5EF4-FFF2-40B4-BE49-F238E27FC236}">
                    <a16:creationId xmlns:a16="http://schemas.microsoft.com/office/drawing/2014/main" id="{9A033407-C76E-418B-8970-798A4DD03BB9}"/>
                  </a:ext>
                </a:extLst>
              </p:cNvPr>
              <p:cNvCxnSpPr>
                <a:cxnSpLocks/>
                <a:endCxn id="52" idx="2"/>
              </p:cNvCxnSpPr>
              <p:nvPr/>
            </p:nvCxnSpPr>
            <p:spPr>
              <a:xfrm flipH="1" flipV="1">
                <a:off x="5918845" y="2748546"/>
                <a:ext cx="2844547" cy="103400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Ευθύγραμμο βέλος σύνδεσης 66">
                <a:extLst>
                  <a:ext uri="{FF2B5EF4-FFF2-40B4-BE49-F238E27FC236}">
                    <a16:creationId xmlns:a16="http://schemas.microsoft.com/office/drawing/2014/main" id="{22FFE20C-FC4B-4EFC-956E-34E2190DB19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223262" y="4326628"/>
                <a:ext cx="2421338" cy="431584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Ευθύγραμμο βέλος σύνδεσης 71">
                <a:extLst>
                  <a:ext uri="{FF2B5EF4-FFF2-40B4-BE49-F238E27FC236}">
                    <a16:creationId xmlns:a16="http://schemas.microsoft.com/office/drawing/2014/main" id="{48CC888E-6181-4453-B21E-23C69E5A93E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464572" y="5621294"/>
                <a:ext cx="2486541" cy="157108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53921DF-06DE-438E-B1F9-4303B3A8B44A}"/>
                </a:ext>
              </a:extLst>
            </p:cNvPr>
            <p:cNvSpPr txBox="1"/>
            <p:nvPr/>
          </p:nvSpPr>
          <p:spPr>
            <a:xfrm>
              <a:off x="8503922" y="304577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1</a:t>
              </a:r>
              <a:endParaRPr lang="el-GR" b="1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2D52A83-F989-4C7E-A578-E96E908FDD44}"/>
                </a:ext>
              </a:extLst>
            </p:cNvPr>
            <p:cNvSpPr txBox="1"/>
            <p:nvPr/>
          </p:nvSpPr>
          <p:spPr>
            <a:xfrm>
              <a:off x="8424217" y="4143266"/>
              <a:ext cx="2715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2</a:t>
              </a:r>
              <a:endParaRPr lang="el-GR" b="1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9247CC9-654B-4D65-8E68-09A161AAA618}"/>
                </a:ext>
              </a:extLst>
            </p:cNvPr>
            <p:cNvSpPr txBox="1"/>
            <p:nvPr/>
          </p:nvSpPr>
          <p:spPr>
            <a:xfrm>
              <a:off x="8769038" y="5286283"/>
              <a:ext cx="2450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3</a:t>
              </a:r>
              <a:endParaRPr lang="el-GR" b="1" dirty="0"/>
            </a:p>
          </p:txBody>
        </p:sp>
      </p:grpSp>
      <p:sp>
        <p:nvSpPr>
          <p:cNvPr id="39" name="Rectangle 4">
            <a:extLst>
              <a:ext uri="{FF2B5EF4-FFF2-40B4-BE49-F238E27FC236}">
                <a16:creationId xmlns:a16="http://schemas.microsoft.com/office/drawing/2014/main" id="{2FE9B763-608F-4C90-A2FA-016919CED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41" y="5635935"/>
            <a:ext cx="9007245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>
              <a:spcBef>
                <a:spcPct val="50000"/>
              </a:spcBef>
            </a:pPr>
            <a:r>
              <a:rPr lang="el-GR" altLang="en-US" sz="2000" dirty="0"/>
              <a:t>Οι </a:t>
            </a:r>
            <a:r>
              <a:rPr lang="en-US" altLang="en-US" sz="2000" b="1" dirty="0"/>
              <a:t>1</a:t>
            </a:r>
            <a:r>
              <a:rPr lang="en-US" altLang="en-US" sz="2000" dirty="0"/>
              <a:t> </a:t>
            </a:r>
            <a:r>
              <a:rPr lang="el-GR" altLang="en-US" sz="2000" dirty="0"/>
              <a:t>και</a:t>
            </a:r>
            <a:r>
              <a:rPr lang="en-US" altLang="en-US" sz="2000" dirty="0"/>
              <a:t> </a:t>
            </a:r>
            <a:r>
              <a:rPr lang="en-US" altLang="en-US" sz="2000" b="1" dirty="0"/>
              <a:t>2</a:t>
            </a:r>
            <a:r>
              <a:rPr lang="en-US" altLang="en-US" sz="2000" dirty="0"/>
              <a:t> </a:t>
            </a:r>
            <a:r>
              <a:rPr lang="el-GR" altLang="en-US" sz="2000" dirty="0"/>
              <a:t>έχουν τον ίδιο μέσο όρο</a:t>
            </a:r>
            <a:r>
              <a:rPr lang="en-US" altLang="en-US" sz="2000" dirty="0"/>
              <a:t> </a:t>
            </a:r>
            <a:r>
              <a:rPr lang="el-GR" altLang="en-US" sz="2000" dirty="0"/>
              <a:t>αλλά διαφορετικές</a:t>
            </a:r>
            <a:r>
              <a:rPr lang="en-US" altLang="en-US" sz="2000" dirty="0"/>
              <a:t> </a:t>
            </a:r>
            <a:r>
              <a:rPr lang="el-GR" altLang="en-US" sz="2000" dirty="0"/>
              <a:t>τυπικές αποκλίσεις.</a:t>
            </a:r>
            <a:endParaRPr lang="en-US" altLang="en-US" sz="2000" dirty="0"/>
          </a:p>
          <a:p>
            <a:pPr algn="just" eaLnBrk="1" hangingPunct="1">
              <a:spcBef>
                <a:spcPct val="50000"/>
              </a:spcBef>
            </a:pPr>
            <a:r>
              <a:rPr lang="el-GR" altLang="en-US" sz="2000" dirty="0"/>
              <a:t>Οι </a:t>
            </a:r>
            <a:r>
              <a:rPr lang="en-US" altLang="en-US" sz="2000" b="1" dirty="0"/>
              <a:t>2</a:t>
            </a:r>
            <a:r>
              <a:rPr lang="en-US" altLang="en-US" sz="2000" dirty="0"/>
              <a:t> </a:t>
            </a:r>
            <a:r>
              <a:rPr lang="el-GR" altLang="en-US" sz="2000" dirty="0"/>
              <a:t>και</a:t>
            </a:r>
            <a:r>
              <a:rPr lang="en-US" altLang="en-US" sz="2000" dirty="0"/>
              <a:t> </a:t>
            </a:r>
            <a:r>
              <a:rPr lang="en-US" altLang="en-US" sz="2000" b="1" dirty="0"/>
              <a:t>3</a:t>
            </a:r>
            <a:r>
              <a:rPr lang="en-US" altLang="en-US" sz="2000" dirty="0"/>
              <a:t> </a:t>
            </a:r>
            <a:r>
              <a:rPr lang="el-GR" altLang="en-US" sz="2000" dirty="0"/>
              <a:t>έχουν διαφορετικούς μέσους όρους</a:t>
            </a:r>
            <a:r>
              <a:rPr lang="en-US" altLang="en-US" sz="2000" dirty="0"/>
              <a:t> </a:t>
            </a:r>
            <a:r>
              <a:rPr lang="el-GR" altLang="en-US" sz="2000" dirty="0"/>
              <a:t>και</a:t>
            </a:r>
            <a:r>
              <a:rPr lang="en-US" altLang="en-US" sz="2000" dirty="0"/>
              <a:t> </a:t>
            </a:r>
            <a:r>
              <a:rPr lang="el-GR" altLang="en-US" sz="2000" dirty="0"/>
              <a:t>διαφορετικές</a:t>
            </a:r>
            <a:r>
              <a:rPr lang="en-US" altLang="en-US" sz="2000" dirty="0"/>
              <a:t> </a:t>
            </a:r>
            <a:r>
              <a:rPr lang="el-GR" altLang="en-US" sz="2000" dirty="0"/>
              <a:t>τυπικές</a:t>
            </a:r>
            <a:r>
              <a:rPr lang="en-US" altLang="en-US" sz="2000" dirty="0"/>
              <a:t> </a:t>
            </a:r>
            <a:r>
              <a:rPr lang="el-GR" altLang="en-US" sz="2000" dirty="0"/>
              <a:t> αποκλίσεις</a:t>
            </a:r>
            <a:r>
              <a:rPr lang="en-US" alt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2797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31243" y="191362"/>
            <a:ext cx="7094538" cy="5674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600" b="1" spc="-25" dirty="0">
                <a:solidFill>
                  <a:srgbClr val="5FCAEE"/>
                </a:solidFill>
                <a:latin typeface="Trebuchet MS"/>
              </a:rPr>
              <a:t>Το Σχήμα Κανονικής Κατανομής</a:t>
            </a:r>
            <a:endParaRPr lang="en-US" altLang="en-US" sz="3600" b="1" spc="-25" dirty="0">
              <a:solidFill>
                <a:srgbClr val="5FCAEE"/>
              </a:solidFill>
              <a:latin typeface="Trebuchet MS"/>
            </a:endParaRPr>
          </a:p>
        </p:txBody>
      </p:sp>
      <p:grpSp>
        <p:nvGrpSpPr>
          <p:cNvPr id="73764" name="Group 36"/>
          <p:cNvGrpSpPr>
            <a:grpSpLocks/>
          </p:cNvGrpSpPr>
          <p:nvPr/>
        </p:nvGrpSpPr>
        <p:grpSpPr bwMode="auto">
          <a:xfrm>
            <a:off x="2717239" y="2091579"/>
            <a:ext cx="7273925" cy="3595688"/>
            <a:chOff x="986" y="1374"/>
            <a:chExt cx="4582" cy="2265"/>
          </a:xfrm>
        </p:grpSpPr>
        <p:sp>
          <p:nvSpPr>
            <p:cNvPr id="73731" name="Line 3"/>
            <p:cNvSpPr>
              <a:spLocks noChangeShapeType="1"/>
            </p:cNvSpPr>
            <p:nvPr/>
          </p:nvSpPr>
          <p:spPr bwMode="auto">
            <a:xfrm flipV="1">
              <a:off x="2688" y="268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2" name="Freeform 4"/>
            <p:cNvSpPr>
              <a:spLocks/>
            </p:cNvSpPr>
            <p:nvPr/>
          </p:nvSpPr>
          <p:spPr bwMode="auto">
            <a:xfrm>
              <a:off x="1152" y="1872"/>
              <a:ext cx="3168" cy="1536"/>
            </a:xfrm>
            <a:custGeom>
              <a:avLst/>
              <a:gdLst>
                <a:gd name="T0" fmla="*/ 0 w 1893"/>
                <a:gd name="T1" fmla="*/ 0 h 765"/>
                <a:gd name="T2" fmla="*/ 0 w 1893"/>
                <a:gd name="T3" fmla="*/ 2147483646 h 765"/>
                <a:gd name="T4" fmla="*/ 2147483646 w 1893"/>
                <a:gd name="T5" fmla="*/ 2147483646 h 765"/>
                <a:gd name="T6" fmla="*/ 0 60000 65536"/>
                <a:gd name="T7" fmla="*/ 0 60000 65536"/>
                <a:gd name="T8" fmla="*/ 0 60000 65536"/>
                <a:gd name="T9" fmla="*/ 0 w 1893"/>
                <a:gd name="T10" fmla="*/ 0 h 765"/>
                <a:gd name="T11" fmla="*/ 1893 w 1893"/>
                <a:gd name="T12" fmla="*/ 765 h 7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3" h="765">
                  <a:moveTo>
                    <a:pt x="0" y="0"/>
                  </a:moveTo>
                  <a:lnTo>
                    <a:pt x="0" y="764"/>
                  </a:lnTo>
                  <a:lnTo>
                    <a:pt x="1892" y="76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33" name="Line 5"/>
            <p:cNvSpPr>
              <a:spLocks noChangeShapeType="1"/>
            </p:cNvSpPr>
            <p:nvPr/>
          </p:nvSpPr>
          <p:spPr bwMode="auto">
            <a:xfrm>
              <a:off x="1827" y="2020"/>
              <a:ext cx="1" cy="0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4" name="Line 6"/>
            <p:cNvSpPr>
              <a:spLocks noChangeShapeType="1"/>
            </p:cNvSpPr>
            <p:nvPr/>
          </p:nvSpPr>
          <p:spPr bwMode="auto">
            <a:xfrm>
              <a:off x="1827" y="2097"/>
              <a:ext cx="1" cy="0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5" name="Line 7"/>
            <p:cNvSpPr>
              <a:spLocks noChangeShapeType="1"/>
            </p:cNvSpPr>
            <p:nvPr/>
          </p:nvSpPr>
          <p:spPr bwMode="auto">
            <a:xfrm>
              <a:off x="1827" y="2173"/>
              <a:ext cx="1" cy="0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6" name="Line 8"/>
            <p:cNvSpPr>
              <a:spLocks noChangeShapeType="1"/>
            </p:cNvSpPr>
            <p:nvPr/>
          </p:nvSpPr>
          <p:spPr bwMode="auto">
            <a:xfrm>
              <a:off x="1827" y="2250"/>
              <a:ext cx="1" cy="0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7" name="Line 9"/>
            <p:cNvSpPr>
              <a:spLocks noChangeShapeType="1"/>
            </p:cNvSpPr>
            <p:nvPr/>
          </p:nvSpPr>
          <p:spPr bwMode="auto">
            <a:xfrm>
              <a:off x="1827" y="2326"/>
              <a:ext cx="1" cy="0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8" name="Line 10"/>
            <p:cNvSpPr>
              <a:spLocks noChangeShapeType="1"/>
            </p:cNvSpPr>
            <p:nvPr/>
          </p:nvSpPr>
          <p:spPr bwMode="auto">
            <a:xfrm>
              <a:off x="1827" y="2403"/>
              <a:ext cx="1" cy="0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9" name="Line 11"/>
            <p:cNvSpPr>
              <a:spLocks noChangeShapeType="1"/>
            </p:cNvSpPr>
            <p:nvPr/>
          </p:nvSpPr>
          <p:spPr bwMode="auto">
            <a:xfrm>
              <a:off x="1827" y="2479"/>
              <a:ext cx="1" cy="0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0" name="Line 12"/>
            <p:cNvSpPr>
              <a:spLocks noChangeShapeType="1"/>
            </p:cNvSpPr>
            <p:nvPr/>
          </p:nvSpPr>
          <p:spPr bwMode="auto">
            <a:xfrm>
              <a:off x="1827" y="2556"/>
              <a:ext cx="1" cy="0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1" name="Line 13"/>
            <p:cNvSpPr>
              <a:spLocks noChangeShapeType="1"/>
            </p:cNvSpPr>
            <p:nvPr/>
          </p:nvSpPr>
          <p:spPr bwMode="auto">
            <a:xfrm>
              <a:off x="1827" y="2632"/>
              <a:ext cx="1" cy="0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2" name="Line 14"/>
            <p:cNvSpPr>
              <a:spLocks noChangeShapeType="1"/>
            </p:cNvSpPr>
            <p:nvPr/>
          </p:nvSpPr>
          <p:spPr bwMode="auto">
            <a:xfrm>
              <a:off x="1827" y="2708"/>
              <a:ext cx="1" cy="0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3" name="Line 15"/>
            <p:cNvSpPr>
              <a:spLocks noChangeShapeType="1"/>
            </p:cNvSpPr>
            <p:nvPr/>
          </p:nvSpPr>
          <p:spPr bwMode="auto">
            <a:xfrm>
              <a:off x="3728" y="2789"/>
              <a:ext cx="0" cy="1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4" name="Line 16"/>
            <p:cNvSpPr>
              <a:spLocks noChangeShapeType="1"/>
            </p:cNvSpPr>
            <p:nvPr/>
          </p:nvSpPr>
          <p:spPr bwMode="auto">
            <a:xfrm>
              <a:off x="3539" y="2789"/>
              <a:ext cx="0" cy="1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5" name="Line 17"/>
            <p:cNvSpPr>
              <a:spLocks noChangeShapeType="1"/>
            </p:cNvSpPr>
            <p:nvPr/>
          </p:nvSpPr>
          <p:spPr bwMode="auto">
            <a:xfrm>
              <a:off x="3349" y="2789"/>
              <a:ext cx="0" cy="1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6" name="Line 18"/>
            <p:cNvSpPr>
              <a:spLocks noChangeShapeType="1"/>
            </p:cNvSpPr>
            <p:nvPr/>
          </p:nvSpPr>
          <p:spPr bwMode="auto">
            <a:xfrm>
              <a:off x="3160" y="2789"/>
              <a:ext cx="0" cy="1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7" name="Line 19"/>
            <p:cNvSpPr>
              <a:spLocks noChangeShapeType="1"/>
            </p:cNvSpPr>
            <p:nvPr/>
          </p:nvSpPr>
          <p:spPr bwMode="auto">
            <a:xfrm>
              <a:off x="2971" y="2789"/>
              <a:ext cx="0" cy="1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8" name="Line 20"/>
            <p:cNvSpPr>
              <a:spLocks noChangeShapeType="1"/>
            </p:cNvSpPr>
            <p:nvPr/>
          </p:nvSpPr>
          <p:spPr bwMode="auto">
            <a:xfrm>
              <a:off x="2782" y="2789"/>
              <a:ext cx="0" cy="1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9" name="Line 21"/>
            <p:cNvSpPr>
              <a:spLocks noChangeShapeType="1"/>
            </p:cNvSpPr>
            <p:nvPr/>
          </p:nvSpPr>
          <p:spPr bwMode="auto">
            <a:xfrm>
              <a:off x="2593" y="2789"/>
              <a:ext cx="0" cy="1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0" name="Line 22"/>
            <p:cNvSpPr>
              <a:spLocks noChangeShapeType="1"/>
            </p:cNvSpPr>
            <p:nvPr/>
          </p:nvSpPr>
          <p:spPr bwMode="auto">
            <a:xfrm>
              <a:off x="2404" y="2789"/>
              <a:ext cx="0" cy="1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1" name="Line 23"/>
            <p:cNvSpPr>
              <a:spLocks noChangeShapeType="1"/>
            </p:cNvSpPr>
            <p:nvPr/>
          </p:nvSpPr>
          <p:spPr bwMode="auto">
            <a:xfrm>
              <a:off x="2214" y="2789"/>
              <a:ext cx="0" cy="1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2" name="Line 24"/>
            <p:cNvSpPr>
              <a:spLocks noChangeShapeType="1"/>
            </p:cNvSpPr>
            <p:nvPr/>
          </p:nvSpPr>
          <p:spPr bwMode="auto">
            <a:xfrm>
              <a:off x="2025" y="2789"/>
              <a:ext cx="0" cy="1"/>
            </a:xfrm>
            <a:prstGeom prst="line">
              <a:avLst/>
            </a:prstGeom>
            <a:noFill/>
            <a:ln w="12700">
              <a:solidFill>
                <a:srgbClr val="CDCDC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3" name="Rectangle 25"/>
            <p:cNvSpPr>
              <a:spLocks noChangeArrowheads="1"/>
            </p:cNvSpPr>
            <p:nvPr/>
          </p:nvSpPr>
          <p:spPr bwMode="auto">
            <a:xfrm>
              <a:off x="1756" y="2345"/>
              <a:ext cx="58" cy="1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73754" name="Rectangle 26"/>
            <p:cNvSpPr>
              <a:spLocks noChangeArrowheads="1"/>
            </p:cNvSpPr>
            <p:nvPr/>
          </p:nvSpPr>
          <p:spPr bwMode="auto">
            <a:xfrm>
              <a:off x="2724" y="2770"/>
              <a:ext cx="116" cy="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73755" name="Rectangle 27"/>
            <p:cNvSpPr>
              <a:spLocks noChangeArrowheads="1"/>
            </p:cNvSpPr>
            <p:nvPr/>
          </p:nvSpPr>
          <p:spPr bwMode="auto">
            <a:xfrm>
              <a:off x="4416" y="3408"/>
              <a:ext cx="19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X</a:t>
              </a:r>
            </a:p>
          </p:txBody>
        </p:sp>
        <p:sp>
          <p:nvSpPr>
            <p:cNvPr id="73756" name="Rectangle 28"/>
            <p:cNvSpPr>
              <a:spLocks noChangeArrowheads="1"/>
            </p:cNvSpPr>
            <p:nvPr/>
          </p:nvSpPr>
          <p:spPr bwMode="auto">
            <a:xfrm>
              <a:off x="986" y="1547"/>
              <a:ext cx="332" cy="23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f(X)</a:t>
              </a:r>
            </a:p>
          </p:txBody>
        </p:sp>
        <p:sp>
          <p:nvSpPr>
            <p:cNvPr id="73757" name="Rectangle 29"/>
            <p:cNvSpPr>
              <a:spLocks noChangeArrowheads="1"/>
            </p:cNvSpPr>
            <p:nvPr/>
          </p:nvSpPr>
          <p:spPr bwMode="auto">
            <a:xfrm>
              <a:off x="2592" y="3408"/>
              <a:ext cx="30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μ</a:t>
              </a:r>
            </a:p>
          </p:txBody>
        </p:sp>
        <p:sp>
          <p:nvSpPr>
            <p:cNvPr id="73758" name="Rectangle 30"/>
            <p:cNvSpPr>
              <a:spLocks noChangeArrowheads="1"/>
            </p:cNvSpPr>
            <p:nvPr/>
          </p:nvSpPr>
          <p:spPr bwMode="auto">
            <a:xfrm>
              <a:off x="2832" y="2640"/>
              <a:ext cx="30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σ</a:t>
              </a:r>
            </a:p>
          </p:txBody>
        </p:sp>
        <p:sp>
          <p:nvSpPr>
            <p:cNvPr id="73759" name="Freeform 31"/>
            <p:cNvSpPr>
              <a:spLocks/>
            </p:cNvSpPr>
            <p:nvPr/>
          </p:nvSpPr>
          <p:spPr bwMode="auto">
            <a:xfrm>
              <a:off x="2688" y="2160"/>
              <a:ext cx="1536" cy="1200"/>
            </a:xfrm>
            <a:custGeom>
              <a:avLst/>
              <a:gdLst>
                <a:gd name="T0" fmla="*/ 2147483646 w 901"/>
                <a:gd name="T1" fmla="*/ 2147483646 h 721"/>
                <a:gd name="T2" fmla="*/ 2147483646 w 901"/>
                <a:gd name="T3" fmla="*/ 2147483646 h 721"/>
                <a:gd name="T4" fmla="*/ 2147483646 w 901"/>
                <a:gd name="T5" fmla="*/ 2147483646 h 721"/>
                <a:gd name="T6" fmla="*/ 2147483646 w 901"/>
                <a:gd name="T7" fmla="*/ 2147483646 h 721"/>
                <a:gd name="T8" fmla="*/ 2147483646 w 901"/>
                <a:gd name="T9" fmla="*/ 2147483646 h 721"/>
                <a:gd name="T10" fmla="*/ 2147483646 w 901"/>
                <a:gd name="T11" fmla="*/ 2147483646 h 721"/>
                <a:gd name="T12" fmla="*/ 2147483646 w 901"/>
                <a:gd name="T13" fmla="*/ 2147483646 h 721"/>
                <a:gd name="T14" fmla="*/ 2147483646 w 901"/>
                <a:gd name="T15" fmla="*/ 2147483646 h 721"/>
                <a:gd name="T16" fmla="*/ 2147483646 w 901"/>
                <a:gd name="T17" fmla="*/ 2147483646 h 721"/>
                <a:gd name="T18" fmla="*/ 2147483646 w 901"/>
                <a:gd name="T19" fmla="*/ 2147483646 h 721"/>
                <a:gd name="T20" fmla="*/ 2147483646 w 901"/>
                <a:gd name="T21" fmla="*/ 2147483646 h 721"/>
                <a:gd name="T22" fmla="*/ 2147483646 w 901"/>
                <a:gd name="T23" fmla="*/ 2147483646 h 721"/>
                <a:gd name="T24" fmla="*/ 2147483646 w 901"/>
                <a:gd name="T25" fmla="*/ 2147483646 h 721"/>
                <a:gd name="T26" fmla="*/ 2147483646 w 901"/>
                <a:gd name="T27" fmla="*/ 2147483646 h 721"/>
                <a:gd name="T28" fmla="*/ 2147483646 w 901"/>
                <a:gd name="T29" fmla="*/ 2147483646 h 721"/>
                <a:gd name="T30" fmla="*/ 0 w 901"/>
                <a:gd name="T31" fmla="*/ 0 h 7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1"/>
                <a:gd name="T49" fmla="*/ 0 h 721"/>
                <a:gd name="T50" fmla="*/ 901 w 901"/>
                <a:gd name="T51" fmla="*/ 721 h 72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1" h="721">
                  <a:moveTo>
                    <a:pt x="900" y="720"/>
                  </a:moveTo>
                  <a:lnTo>
                    <a:pt x="805" y="712"/>
                  </a:lnTo>
                  <a:lnTo>
                    <a:pt x="758" y="704"/>
                  </a:lnTo>
                  <a:lnTo>
                    <a:pt x="711" y="691"/>
                  </a:lnTo>
                  <a:lnTo>
                    <a:pt x="663" y="675"/>
                  </a:lnTo>
                  <a:lnTo>
                    <a:pt x="615" y="653"/>
                  </a:lnTo>
                  <a:lnTo>
                    <a:pt x="568" y="623"/>
                  </a:lnTo>
                  <a:lnTo>
                    <a:pt x="473" y="540"/>
                  </a:lnTo>
                  <a:lnTo>
                    <a:pt x="378" y="422"/>
                  </a:lnTo>
                  <a:lnTo>
                    <a:pt x="284" y="281"/>
                  </a:lnTo>
                  <a:lnTo>
                    <a:pt x="236" y="209"/>
                  </a:lnTo>
                  <a:lnTo>
                    <a:pt x="189" y="142"/>
                  </a:lnTo>
                  <a:lnTo>
                    <a:pt x="142" y="83"/>
                  </a:lnTo>
                  <a:lnTo>
                    <a:pt x="94" y="38"/>
                  </a:lnTo>
                  <a:lnTo>
                    <a:pt x="47" y="9"/>
                  </a:lnTo>
                  <a:lnTo>
                    <a:pt x="0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60" name="Freeform 32"/>
            <p:cNvSpPr>
              <a:spLocks/>
            </p:cNvSpPr>
            <p:nvPr/>
          </p:nvSpPr>
          <p:spPr bwMode="auto">
            <a:xfrm>
              <a:off x="1200" y="2160"/>
              <a:ext cx="1477" cy="1200"/>
            </a:xfrm>
            <a:custGeom>
              <a:avLst/>
              <a:gdLst>
                <a:gd name="T0" fmla="*/ 0 w 901"/>
                <a:gd name="T1" fmla="*/ 2147483646 h 721"/>
                <a:gd name="T2" fmla="*/ 2147483646 w 901"/>
                <a:gd name="T3" fmla="*/ 2147483646 h 721"/>
                <a:gd name="T4" fmla="*/ 2147483646 w 901"/>
                <a:gd name="T5" fmla="*/ 2147483646 h 721"/>
                <a:gd name="T6" fmla="*/ 2147483646 w 901"/>
                <a:gd name="T7" fmla="*/ 2147483646 h 721"/>
                <a:gd name="T8" fmla="*/ 2147483646 w 901"/>
                <a:gd name="T9" fmla="*/ 2147483646 h 721"/>
                <a:gd name="T10" fmla="*/ 2147483646 w 901"/>
                <a:gd name="T11" fmla="*/ 2147483646 h 721"/>
                <a:gd name="T12" fmla="*/ 2147483646 w 901"/>
                <a:gd name="T13" fmla="*/ 2147483646 h 721"/>
                <a:gd name="T14" fmla="*/ 2147483646 w 901"/>
                <a:gd name="T15" fmla="*/ 2147483646 h 721"/>
                <a:gd name="T16" fmla="*/ 2147483646 w 901"/>
                <a:gd name="T17" fmla="*/ 2147483646 h 721"/>
                <a:gd name="T18" fmla="*/ 2147483646 w 901"/>
                <a:gd name="T19" fmla="*/ 2147483646 h 721"/>
                <a:gd name="T20" fmla="*/ 2147483646 w 901"/>
                <a:gd name="T21" fmla="*/ 2147483646 h 721"/>
                <a:gd name="T22" fmla="*/ 2147483646 w 901"/>
                <a:gd name="T23" fmla="*/ 2147483646 h 721"/>
                <a:gd name="T24" fmla="*/ 2147483646 w 901"/>
                <a:gd name="T25" fmla="*/ 2147483646 h 721"/>
                <a:gd name="T26" fmla="*/ 2147483646 w 901"/>
                <a:gd name="T27" fmla="*/ 2147483646 h 721"/>
                <a:gd name="T28" fmla="*/ 2147483646 w 901"/>
                <a:gd name="T29" fmla="*/ 2147483646 h 721"/>
                <a:gd name="T30" fmla="*/ 2147483646 w 901"/>
                <a:gd name="T31" fmla="*/ 0 h 7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1"/>
                <a:gd name="T49" fmla="*/ 0 h 721"/>
                <a:gd name="T50" fmla="*/ 901 w 901"/>
                <a:gd name="T51" fmla="*/ 721 h 72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1" h="721">
                  <a:moveTo>
                    <a:pt x="0" y="720"/>
                  </a:moveTo>
                  <a:lnTo>
                    <a:pt x="95" y="712"/>
                  </a:lnTo>
                  <a:lnTo>
                    <a:pt x="142" y="704"/>
                  </a:lnTo>
                  <a:lnTo>
                    <a:pt x="189" y="691"/>
                  </a:lnTo>
                  <a:lnTo>
                    <a:pt x="237" y="675"/>
                  </a:lnTo>
                  <a:lnTo>
                    <a:pt x="284" y="653"/>
                  </a:lnTo>
                  <a:lnTo>
                    <a:pt x="331" y="623"/>
                  </a:lnTo>
                  <a:lnTo>
                    <a:pt x="426" y="540"/>
                  </a:lnTo>
                  <a:lnTo>
                    <a:pt x="521" y="422"/>
                  </a:lnTo>
                  <a:lnTo>
                    <a:pt x="616" y="281"/>
                  </a:lnTo>
                  <a:lnTo>
                    <a:pt x="663" y="209"/>
                  </a:lnTo>
                  <a:lnTo>
                    <a:pt x="710" y="142"/>
                  </a:lnTo>
                  <a:lnTo>
                    <a:pt x="757" y="83"/>
                  </a:lnTo>
                  <a:lnTo>
                    <a:pt x="805" y="38"/>
                  </a:lnTo>
                  <a:lnTo>
                    <a:pt x="852" y="9"/>
                  </a:lnTo>
                  <a:lnTo>
                    <a:pt x="900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61" name="Line 33"/>
            <p:cNvSpPr>
              <a:spLocks noChangeShapeType="1"/>
            </p:cNvSpPr>
            <p:nvPr/>
          </p:nvSpPr>
          <p:spPr bwMode="auto">
            <a:xfrm>
              <a:off x="2688" y="2208"/>
              <a:ext cx="0" cy="1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62" name="Text Box 34"/>
            <p:cNvSpPr txBox="1">
              <a:spLocks noChangeArrowheads="1"/>
            </p:cNvSpPr>
            <p:nvPr/>
          </p:nvSpPr>
          <p:spPr bwMode="auto">
            <a:xfrm>
              <a:off x="1389" y="1377"/>
              <a:ext cx="4038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sym typeface="Arial" charset="0"/>
                </a:rPr>
                <a:t>Η μεταβολή του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sym typeface="Arial" charset="0"/>
                </a:rPr>
                <a:t> </a:t>
              </a:r>
              <a:r>
                <a:rPr lang="el-GR" altLang="en-US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μ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l-G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μετατοπίζει την κατανομή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 </a:t>
              </a:r>
              <a:r>
                <a:rPr lang="el-G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αριστερά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l-G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ή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l-G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δεξιά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.</a:t>
              </a:r>
            </a:p>
          </p:txBody>
        </p:sp>
        <p:sp>
          <p:nvSpPr>
            <p:cNvPr id="37" name="Line 3">
              <a:extLst>
                <a:ext uri="{FF2B5EF4-FFF2-40B4-BE49-F238E27FC236}">
                  <a16:creationId xmlns:a16="http://schemas.microsoft.com/office/drawing/2014/main" id="{D9CA96C5-F6C7-46DF-BA45-54DB539EAA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" y="2685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Freeform 4">
              <a:extLst>
                <a:ext uri="{FF2B5EF4-FFF2-40B4-BE49-F238E27FC236}">
                  <a16:creationId xmlns:a16="http://schemas.microsoft.com/office/drawing/2014/main" id="{D001EC5D-521B-4B16-BECB-24C131B11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" y="1869"/>
              <a:ext cx="3168" cy="1536"/>
            </a:xfrm>
            <a:custGeom>
              <a:avLst/>
              <a:gdLst>
                <a:gd name="T0" fmla="*/ 0 w 1893"/>
                <a:gd name="T1" fmla="*/ 0 h 765"/>
                <a:gd name="T2" fmla="*/ 0 w 1893"/>
                <a:gd name="T3" fmla="*/ 2147483646 h 765"/>
                <a:gd name="T4" fmla="*/ 2147483646 w 1893"/>
                <a:gd name="T5" fmla="*/ 2147483646 h 765"/>
                <a:gd name="T6" fmla="*/ 0 60000 65536"/>
                <a:gd name="T7" fmla="*/ 0 60000 65536"/>
                <a:gd name="T8" fmla="*/ 0 60000 65536"/>
                <a:gd name="T9" fmla="*/ 0 w 1893"/>
                <a:gd name="T10" fmla="*/ 0 h 765"/>
                <a:gd name="T11" fmla="*/ 1893 w 1893"/>
                <a:gd name="T12" fmla="*/ 765 h 7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3" h="765">
                  <a:moveTo>
                    <a:pt x="0" y="0"/>
                  </a:moveTo>
                  <a:lnTo>
                    <a:pt x="0" y="764"/>
                  </a:lnTo>
                  <a:lnTo>
                    <a:pt x="1892" y="76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28">
              <a:extLst>
                <a:ext uri="{FF2B5EF4-FFF2-40B4-BE49-F238E27FC236}">
                  <a16:creationId xmlns:a16="http://schemas.microsoft.com/office/drawing/2014/main" id="{A2B3D7EC-60F2-4346-A9A1-3E2996B809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" y="1544"/>
              <a:ext cx="332" cy="23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r>
                <a:rPr lang="en-US" altLang="en-US" b="1" dirty="0"/>
                <a:t>f(X)</a:t>
              </a:r>
            </a:p>
          </p:txBody>
        </p:sp>
        <p:sp>
          <p:nvSpPr>
            <p:cNvPr id="40" name="Freeform 32">
              <a:extLst>
                <a:ext uri="{FF2B5EF4-FFF2-40B4-BE49-F238E27FC236}">
                  <a16:creationId xmlns:a16="http://schemas.microsoft.com/office/drawing/2014/main" id="{CC8EC6F6-FB57-4AF3-9A54-EFBCF9C22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2157"/>
              <a:ext cx="1477" cy="1200"/>
            </a:xfrm>
            <a:custGeom>
              <a:avLst/>
              <a:gdLst>
                <a:gd name="T0" fmla="*/ 0 w 901"/>
                <a:gd name="T1" fmla="*/ 2147483646 h 721"/>
                <a:gd name="T2" fmla="*/ 2147483646 w 901"/>
                <a:gd name="T3" fmla="*/ 2147483646 h 721"/>
                <a:gd name="T4" fmla="*/ 2147483646 w 901"/>
                <a:gd name="T5" fmla="*/ 2147483646 h 721"/>
                <a:gd name="T6" fmla="*/ 2147483646 w 901"/>
                <a:gd name="T7" fmla="*/ 2147483646 h 721"/>
                <a:gd name="T8" fmla="*/ 2147483646 w 901"/>
                <a:gd name="T9" fmla="*/ 2147483646 h 721"/>
                <a:gd name="T10" fmla="*/ 2147483646 w 901"/>
                <a:gd name="T11" fmla="*/ 2147483646 h 721"/>
                <a:gd name="T12" fmla="*/ 2147483646 w 901"/>
                <a:gd name="T13" fmla="*/ 2147483646 h 721"/>
                <a:gd name="T14" fmla="*/ 2147483646 w 901"/>
                <a:gd name="T15" fmla="*/ 2147483646 h 721"/>
                <a:gd name="T16" fmla="*/ 2147483646 w 901"/>
                <a:gd name="T17" fmla="*/ 2147483646 h 721"/>
                <a:gd name="T18" fmla="*/ 2147483646 w 901"/>
                <a:gd name="T19" fmla="*/ 2147483646 h 721"/>
                <a:gd name="T20" fmla="*/ 2147483646 w 901"/>
                <a:gd name="T21" fmla="*/ 2147483646 h 721"/>
                <a:gd name="T22" fmla="*/ 2147483646 w 901"/>
                <a:gd name="T23" fmla="*/ 2147483646 h 721"/>
                <a:gd name="T24" fmla="*/ 2147483646 w 901"/>
                <a:gd name="T25" fmla="*/ 2147483646 h 721"/>
                <a:gd name="T26" fmla="*/ 2147483646 w 901"/>
                <a:gd name="T27" fmla="*/ 2147483646 h 721"/>
                <a:gd name="T28" fmla="*/ 2147483646 w 901"/>
                <a:gd name="T29" fmla="*/ 2147483646 h 721"/>
                <a:gd name="T30" fmla="*/ 2147483646 w 901"/>
                <a:gd name="T31" fmla="*/ 0 h 7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1"/>
                <a:gd name="T49" fmla="*/ 0 h 721"/>
                <a:gd name="T50" fmla="*/ 901 w 901"/>
                <a:gd name="T51" fmla="*/ 721 h 72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1" h="721">
                  <a:moveTo>
                    <a:pt x="0" y="720"/>
                  </a:moveTo>
                  <a:lnTo>
                    <a:pt x="95" y="712"/>
                  </a:lnTo>
                  <a:lnTo>
                    <a:pt x="142" y="704"/>
                  </a:lnTo>
                  <a:lnTo>
                    <a:pt x="189" y="691"/>
                  </a:lnTo>
                  <a:lnTo>
                    <a:pt x="237" y="675"/>
                  </a:lnTo>
                  <a:lnTo>
                    <a:pt x="284" y="653"/>
                  </a:lnTo>
                  <a:lnTo>
                    <a:pt x="331" y="623"/>
                  </a:lnTo>
                  <a:lnTo>
                    <a:pt x="426" y="540"/>
                  </a:lnTo>
                  <a:lnTo>
                    <a:pt x="521" y="422"/>
                  </a:lnTo>
                  <a:lnTo>
                    <a:pt x="616" y="281"/>
                  </a:lnTo>
                  <a:lnTo>
                    <a:pt x="663" y="209"/>
                  </a:lnTo>
                  <a:lnTo>
                    <a:pt x="710" y="142"/>
                  </a:lnTo>
                  <a:lnTo>
                    <a:pt x="757" y="83"/>
                  </a:lnTo>
                  <a:lnTo>
                    <a:pt x="805" y="38"/>
                  </a:lnTo>
                  <a:lnTo>
                    <a:pt x="852" y="9"/>
                  </a:lnTo>
                  <a:lnTo>
                    <a:pt x="900" y="0"/>
                  </a:lnTo>
                </a:path>
              </a:pathLst>
            </a:custGeom>
            <a:noFill/>
            <a:ln w="508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 Box 34">
              <a:extLst>
                <a:ext uri="{FF2B5EF4-FFF2-40B4-BE49-F238E27FC236}">
                  <a16:creationId xmlns:a16="http://schemas.microsoft.com/office/drawing/2014/main" id="{2A90DC61-D806-4C5C-B85D-F409B952F1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9" y="1374"/>
              <a:ext cx="4038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sym typeface="Arial" charset="0"/>
                </a:rPr>
                <a:t>Η μεταβολή του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sym typeface="Arial" charset="0"/>
                </a:rPr>
                <a:t> </a:t>
              </a:r>
              <a:r>
                <a:rPr lang="el-GR" altLang="en-US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μ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l-G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μετατοπίζει την κατανομή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 </a:t>
              </a:r>
              <a:r>
                <a:rPr lang="el-G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αριστερά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l-G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ή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l-G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δεξιά</a:t>
              </a:r>
              <a:r>
                <a:rPr lang="en-US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.</a:t>
              </a:r>
            </a:p>
          </p:txBody>
        </p:sp>
        <p:sp>
          <p:nvSpPr>
            <p:cNvPr id="42" name="Text Box 35">
              <a:extLst>
                <a:ext uri="{FF2B5EF4-FFF2-40B4-BE49-F238E27FC236}">
                  <a16:creationId xmlns:a16="http://schemas.microsoft.com/office/drawing/2014/main" id="{CDE78249-B8C4-45AE-8EC2-280D8D8BB1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4" y="1851"/>
              <a:ext cx="2264" cy="4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dirty="0"/>
                <a:t>Η μεταβολή του</a:t>
              </a:r>
              <a:r>
                <a:rPr lang="en-US" altLang="en-US" dirty="0"/>
                <a:t> </a:t>
              </a:r>
              <a:r>
                <a:rPr lang="el-GR" altLang="en-US" b="1" dirty="0"/>
                <a:t>σ</a:t>
              </a:r>
              <a:r>
                <a:rPr lang="en-US" altLang="en-US" dirty="0"/>
                <a:t> </a:t>
              </a:r>
              <a:r>
                <a:rPr lang="el-GR" altLang="en-US" dirty="0"/>
                <a:t>αυξάνει</a:t>
              </a:r>
              <a:r>
                <a:rPr lang="en-US" altLang="en-US" dirty="0"/>
                <a:t> </a:t>
              </a:r>
              <a:r>
                <a:rPr lang="el-GR" altLang="en-US" dirty="0"/>
                <a:t>ή</a:t>
              </a:r>
              <a:r>
                <a:rPr lang="en-US" altLang="en-US" dirty="0"/>
                <a:t> </a:t>
              </a:r>
              <a:r>
                <a:rPr lang="el-GR" altLang="en-US" dirty="0"/>
                <a:t>μειώνει</a:t>
              </a:r>
              <a:r>
                <a:rPr lang="en-US" altLang="en-US" dirty="0"/>
                <a:t> </a:t>
              </a:r>
              <a:r>
                <a:rPr lang="el-GR" altLang="en-US" dirty="0"/>
                <a:t>τη</a:t>
              </a:r>
              <a:r>
                <a:rPr lang="en-US" altLang="en-US" dirty="0"/>
                <a:t> </a:t>
              </a:r>
              <a:r>
                <a:rPr lang="el-GR" altLang="en-US" dirty="0"/>
                <a:t>διασπορά</a:t>
              </a:r>
              <a:r>
                <a:rPr lang="en-US" altLang="en-US" dirty="0"/>
                <a:t>.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424517" y="251909"/>
            <a:ext cx="5342965" cy="5674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600" b="1" spc="-25" dirty="0">
                <a:solidFill>
                  <a:srgbClr val="5FCAEE"/>
                </a:solidFill>
                <a:latin typeface="Trebuchet MS"/>
              </a:rPr>
              <a:t>Τυποποιημένη Κανονική</a:t>
            </a:r>
            <a:endParaRPr lang="en-US" altLang="en-US" sz="36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294" y="1447800"/>
            <a:ext cx="11734800" cy="4419600"/>
          </a:xfrm>
        </p:spPr>
        <p:txBody>
          <a:bodyPr/>
          <a:lstStyle/>
          <a:p>
            <a:pPr marL="571500" indent="-571500" defTabSz="914400"/>
            <a:r>
              <a:rPr lang="el-GR" altLang="en-US" sz="2400" dirty="0"/>
              <a:t>Κάθε</a:t>
            </a:r>
            <a:r>
              <a:rPr lang="en-US" altLang="en-US" sz="2400" dirty="0"/>
              <a:t> </a:t>
            </a:r>
            <a:r>
              <a:rPr lang="el-GR" altLang="en-US" sz="2400" dirty="0"/>
              <a:t>κανονική κατανομή</a:t>
            </a:r>
            <a:r>
              <a:rPr lang="en-US" altLang="en-US" sz="2400" dirty="0"/>
              <a:t> </a:t>
            </a:r>
            <a:r>
              <a:rPr lang="el-GR" altLang="en-US" sz="2400" dirty="0"/>
              <a:t>και με</a:t>
            </a:r>
            <a:r>
              <a:rPr lang="en-US" altLang="en-US" sz="2400" dirty="0"/>
              <a:t> </a:t>
            </a:r>
            <a:r>
              <a:rPr lang="el-GR" altLang="en-US" sz="2400" dirty="0"/>
              <a:t>οποιοδήποτε συνδυασμό μέσου όρου</a:t>
            </a:r>
            <a:r>
              <a:rPr lang="en-US" altLang="en-US" sz="2400" dirty="0"/>
              <a:t> </a:t>
            </a:r>
            <a:r>
              <a:rPr lang="el-GR" altLang="en-US" sz="2400" dirty="0"/>
              <a:t>και</a:t>
            </a:r>
            <a:r>
              <a:rPr lang="en-US" altLang="en-US" sz="2400" dirty="0"/>
              <a:t> </a:t>
            </a:r>
            <a:r>
              <a:rPr lang="el-GR" altLang="en-US" sz="2400" dirty="0"/>
              <a:t>τυπικής απόκλισης</a:t>
            </a:r>
            <a:r>
              <a:rPr lang="en-US" altLang="en-US" sz="2400" dirty="0"/>
              <a:t> </a:t>
            </a:r>
            <a:r>
              <a:rPr lang="el-GR" altLang="en-US" sz="2400" dirty="0"/>
              <a:t>μπορεί</a:t>
            </a:r>
            <a:r>
              <a:rPr lang="en-US" altLang="en-US" sz="2400" dirty="0"/>
              <a:t> </a:t>
            </a:r>
            <a:r>
              <a:rPr lang="el-GR" altLang="en-US" sz="2400" dirty="0"/>
              <a:t>να μετασχηματιστεί</a:t>
            </a:r>
            <a:r>
              <a:rPr lang="en-US" altLang="en-US" sz="2400" dirty="0"/>
              <a:t> </a:t>
            </a:r>
            <a:r>
              <a:rPr lang="el-GR" altLang="en-US" sz="2400" dirty="0"/>
              <a:t>σε</a:t>
            </a:r>
            <a:r>
              <a:rPr lang="en-US" altLang="en-US" sz="2400" dirty="0"/>
              <a:t> </a:t>
            </a:r>
            <a:r>
              <a:rPr lang="el-GR" altLang="en-US" sz="2400" dirty="0"/>
              <a:t>τυποποιημένη</a:t>
            </a:r>
            <a:r>
              <a:rPr lang="en-US" altLang="en-US" sz="2400" dirty="0"/>
              <a:t> </a:t>
            </a:r>
            <a:r>
              <a:rPr lang="el-GR" altLang="en-US" sz="2400" dirty="0"/>
              <a:t>κανονική</a:t>
            </a:r>
            <a:r>
              <a:rPr lang="en-US" altLang="en-US" sz="2400" dirty="0"/>
              <a:t> </a:t>
            </a:r>
            <a:r>
              <a:rPr lang="el-GR" altLang="en-US" sz="2400" dirty="0"/>
              <a:t>κατανομή</a:t>
            </a:r>
            <a:r>
              <a:rPr lang="en-US" altLang="en-US" sz="2400" dirty="0"/>
              <a:t> </a:t>
            </a:r>
            <a:r>
              <a:rPr lang="en-US" altLang="en-US" sz="2400" b="1" dirty="0"/>
              <a:t>(Z)</a:t>
            </a:r>
          </a:p>
          <a:p>
            <a:pPr marL="571500" indent="-571500" defTabSz="914400"/>
            <a:endParaRPr lang="en-US" altLang="en-US" sz="2400" dirty="0"/>
          </a:p>
          <a:p>
            <a:pPr marL="571500" indent="-571500" defTabSz="914400"/>
            <a:r>
              <a:rPr lang="el-GR" altLang="en-US" sz="2400" dirty="0"/>
              <a:t>Ο υπολογισμός κάθε κανονικής πιθανότητας μέσω μετασχηματισμού των </a:t>
            </a:r>
            <a:r>
              <a:rPr lang="el-GR" altLang="en-US" sz="2400" b="1" dirty="0"/>
              <a:t>Χ</a:t>
            </a:r>
            <a:r>
              <a:rPr lang="el-GR" altLang="en-US" sz="2400" dirty="0"/>
              <a:t> μονάδων σε </a:t>
            </a:r>
            <a:r>
              <a:rPr lang="el-GR" altLang="en-US" sz="2400" b="1" dirty="0"/>
              <a:t>Ζ</a:t>
            </a:r>
            <a:r>
              <a:rPr lang="el-GR" altLang="en-US" sz="2400" dirty="0"/>
              <a:t> μονάδων</a:t>
            </a:r>
            <a:endParaRPr lang="en-US" altLang="en-US" sz="2400" dirty="0"/>
          </a:p>
          <a:p>
            <a:pPr marL="571500" indent="-571500" defTabSz="914400"/>
            <a:r>
              <a:rPr lang="el-GR" altLang="en-US" sz="2400" dirty="0"/>
              <a:t>Η τυποποιημένη κανονική κατανομή</a:t>
            </a:r>
            <a:r>
              <a:rPr lang="en-US" altLang="en-US" sz="2400" dirty="0"/>
              <a:t> </a:t>
            </a:r>
            <a:r>
              <a:rPr lang="en-US" altLang="en-US" sz="2400" b="1" dirty="0"/>
              <a:t>(Z)</a:t>
            </a:r>
            <a:r>
              <a:rPr lang="en-US" altLang="en-US" sz="2400" dirty="0"/>
              <a:t> </a:t>
            </a:r>
            <a:r>
              <a:rPr lang="el-GR" altLang="en-US" sz="2400" dirty="0"/>
              <a:t>έχει μέσο όρο</a:t>
            </a:r>
            <a:r>
              <a:rPr lang="en-US" altLang="en-US" sz="2400" dirty="0"/>
              <a:t> </a:t>
            </a:r>
            <a:r>
              <a:rPr lang="en-US" altLang="en-US" sz="2400" b="1" dirty="0"/>
              <a:t>0</a:t>
            </a:r>
            <a:r>
              <a:rPr lang="en-US" altLang="en-US" sz="2400" dirty="0"/>
              <a:t> </a:t>
            </a:r>
            <a:r>
              <a:rPr lang="el-GR" altLang="en-US" sz="2400" dirty="0"/>
              <a:t>και τυπική απόκλιση</a:t>
            </a:r>
            <a:r>
              <a:rPr lang="en-US" altLang="en-US" sz="2400" dirty="0"/>
              <a:t> 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40441" y="209960"/>
            <a:ext cx="10892118" cy="567463"/>
          </a:xfrm>
        </p:spPr>
        <p:txBody>
          <a:bodyPr vert="horz" wrap="square" lIns="0" tIns="13335" rIns="0" bIns="0" rtlCol="0" anchor="ctr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l-GR" altLang="en-US" sz="3600" b="1" spc="-25" dirty="0">
                <a:solidFill>
                  <a:srgbClr val="5FCAEE"/>
                </a:solidFill>
                <a:latin typeface="Trebuchet MS"/>
              </a:rPr>
              <a:t>Μεταφορά</a:t>
            </a:r>
            <a:r>
              <a:rPr lang="en-US" altLang="en-US" sz="36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600" b="1" spc="-25" dirty="0">
                <a:solidFill>
                  <a:srgbClr val="5FCAEE"/>
                </a:solidFill>
                <a:latin typeface="Trebuchet MS"/>
              </a:rPr>
              <a:t>στην</a:t>
            </a:r>
            <a:r>
              <a:rPr lang="en-US" altLang="en-US" sz="36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600" b="1" spc="-25" dirty="0">
                <a:solidFill>
                  <a:srgbClr val="5FCAEE"/>
                </a:solidFill>
                <a:latin typeface="Trebuchet MS"/>
              </a:rPr>
              <a:t>Τυποποιημένη</a:t>
            </a:r>
            <a:r>
              <a:rPr lang="en-US" altLang="en-US" sz="3600" b="1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lang="el-GR" altLang="en-US" sz="3600" b="1" spc="-25" dirty="0">
                <a:solidFill>
                  <a:srgbClr val="5FCAEE"/>
                </a:solidFill>
                <a:latin typeface="Trebuchet MS"/>
              </a:rPr>
              <a:t>Κανονική Κατανομή</a:t>
            </a:r>
            <a:endParaRPr lang="en-US" altLang="en-US" sz="36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6185" y="1230950"/>
            <a:ext cx="11672047" cy="811305"/>
          </a:xfrm>
        </p:spPr>
        <p:txBody>
          <a:bodyPr>
            <a:noAutofit/>
          </a:bodyPr>
          <a:lstStyle/>
          <a:p>
            <a:pPr marL="0" indent="0" algn="just" defTabSz="914400">
              <a:buNone/>
            </a:pPr>
            <a:r>
              <a:rPr lang="el-GR" altLang="en-US" sz="2800" dirty="0"/>
              <a:t>Μεταφορά από την</a:t>
            </a:r>
            <a:r>
              <a:rPr lang="en-US" altLang="en-US" sz="2800" dirty="0"/>
              <a:t> X </a:t>
            </a:r>
            <a:r>
              <a:rPr lang="el-GR" altLang="en-US" sz="2800" dirty="0"/>
              <a:t>στην τυποποιημένη</a:t>
            </a:r>
            <a:r>
              <a:rPr lang="en-US" altLang="en-US" sz="2800" dirty="0"/>
              <a:t> </a:t>
            </a:r>
            <a:r>
              <a:rPr lang="el-GR" altLang="en-US" sz="2800" dirty="0"/>
              <a:t>κανονική</a:t>
            </a:r>
            <a:r>
              <a:rPr lang="en-US" altLang="en-US" sz="2800" dirty="0"/>
              <a:t> (</a:t>
            </a:r>
            <a:r>
              <a:rPr lang="el-GR" altLang="en-US" sz="2800" dirty="0"/>
              <a:t>την</a:t>
            </a:r>
            <a:r>
              <a:rPr lang="en-US" altLang="en-US" sz="2800" dirty="0"/>
              <a:t> </a:t>
            </a:r>
            <a:r>
              <a:rPr lang="en-US" altLang="en-US" sz="2800" b="1" dirty="0"/>
              <a:t>Z</a:t>
            </a:r>
            <a:r>
              <a:rPr lang="en-US" altLang="en-US" sz="2800" dirty="0"/>
              <a:t> </a:t>
            </a:r>
            <a:r>
              <a:rPr lang="el-GR" altLang="en-US" sz="2800" dirty="0"/>
              <a:t>κατανομή</a:t>
            </a:r>
            <a:r>
              <a:rPr lang="en-US" altLang="en-US" sz="2800" dirty="0"/>
              <a:t>) </a:t>
            </a:r>
            <a:r>
              <a:rPr lang="el-GR" altLang="en-US" sz="2800" dirty="0"/>
              <a:t>αφαιρώντας τον </a:t>
            </a:r>
            <a:r>
              <a:rPr lang="el-GR" altLang="en-US" sz="2800" b="1" dirty="0"/>
              <a:t>μέσο όρο</a:t>
            </a:r>
            <a:r>
              <a:rPr lang="en-US" altLang="en-US" sz="2800" b="1" dirty="0"/>
              <a:t> </a:t>
            </a:r>
            <a:r>
              <a:rPr lang="el-GR" altLang="en-US" sz="2800" dirty="0"/>
              <a:t>από το</a:t>
            </a:r>
            <a:r>
              <a:rPr lang="en-US" altLang="en-US" sz="2800" dirty="0"/>
              <a:t> </a:t>
            </a:r>
            <a:r>
              <a:rPr lang="en-US" altLang="en-US" sz="2800" b="1" dirty="0"/>
              <a:t>X</a:t>
            </a:r>
            <a:r>
              <a:rPr lang="en-US" altLang="en-US" sz="2800" dirty="0"/>
              <a:t> </a:t>
            </a:r>
            <a:r>
              <a:rPr lang="el-GR" altLang="en-US" sz="2800" dirty="0"/>
              <a:t>και</a:t>
            </a:r>
            <a:r>
              <a:rPr lang="en-US" altLang="en-US" sz="2800" dirty="0"/>
              <a:t> </a:t>
            </a:r>
            <a:r>
              <a:rPr lang="el-GR" altLang="en-US" sz="2800" b="1" dirty="0"/>
              <a:t>διαιρώντας με την</a:t>
            </a:r>
            <a:r>
              <a:rPr lang="en-US" altLang="en-US" sz="2800" b="1" dirty="0"/>
              <a:t> </a:t>
            </a:r>
            <a:r>
              <a:rPr lang="el-GR" altLang="en-US" sz="2800" b="1" dirty="0"/>
              <a:t>τυπική απόκλιση</a:t>
            </a:r>
            <a:r>
              <a:rPr lang="en-US" altLang="en-US" sz="2800" dirty="0"/>
              <a:t>: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514350" y="5193836"/>
            <a:ext cx="11544300" cy="646331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l-GR" altLang="en-US" sz="3600" dirty="0"/>
              <a:t>Η κατανομή</a:t>
            </a:r>
            <a:r>
              <a:rPr lang="en-US" altLang="en-US" sz="3600" dirty="0"/>
              <a:t> Z </a:t>
            </a:r>
            <a:r>
              <a:rPr lang="el-GR" altLang="en-US" sz="3600" dirty="0"/>
              <a:t>έχει πάντα</a:t>
            </a:r>
            <a:r>
              <a:rPr lang="en-US" altLang="en-US" sz="3600" dirty="0"/>
              <a:t> </a:t>
            </a:r>
            <a:r>
              <a:rPr lang="el-GR" altLang="en-US" sz="3600" dirty="0"/>
              <a:t>μέσο όρο</a:t>
            </a:r>
            <a:r>
              <a:rPr lang="en-US" altLang="en-US" sz="3600" dirty="0"/>
              <a:t> </a:t>
            </a:r>
            <a:r>
              <a:rPr lang="en-US" altLang="en-US" sz="3600" b="1" dirty="0"/>
              <a:t>0</a:t>
            </a:r>
            <a:r>
              <a:rPr lang="en-US" altLang="en-US" sz="3600" dirty="0"/>
              <a:t> </a:t>
            </a:r>
            <a:r>
              <a:rPr lang="el-GR" altLang="en-US" sz="3600" dirty="0"/>
              <a:t>και</a:t>
            </a:r>
            <a:r>
              <a:rPr lang="en-US" altLang="en-US" sz="3600" dirty="0"/>
              <a:t> </a:t>
            </a:r>
            <a:r>
              <a:rPr lang="el-GR" altLang="en-US" sz="3600" dirty="0"/>
              <a:t>τυπική απόκλιση</a:t>
            </a:r>
            <a:r>
              <a:rPr lang="en-US" altLang="en-US" sz="3600" dirty="0"/>
              <a:t> </a:t>
            </a:r>
            <a:r>
              <a:rPr lang="en-US" altLang="en-US" sz="3600" b="1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FAD3522-2B19-4254-872D-F50B95BDEDBC}"/>
                  </a:ext>
                </a:extLst>
              </p:cNvPr>
              <p:cNvSpPr txBox="1"/>
              <p:nvPr/>
            </p:nvSpPr>
            <p:spPr>
              <a:xfrm>
                <a:off x="3896930" y="2585268"/>
                <a:ext cx="4290556" cy="1820883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6000" b="1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𝒁</m:t>
                      </m:r>
                      <m:r>
                        <a:rPr lang="el-GR" sz="6000" b="1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60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l-GR" sz="60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𝑿</m:t>
                          </m:r>
                          <m:r>
                            <a:rPr lang="el-GR" sz="60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l-GR" sz="60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𝝁</m:t>
                          </m:r>
                        </m:num>
                        <m:den>
                          <m:r>
                            <a:rPr lang="el-GR" sz="60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𝝈</m:t>
                          </m:r>
                        </m:den>
                      </m:f>
                    </m:oMath>
                  </m:oMathPara>
                </a14:m>
                <a:endParaRPr lang="el-GR" sz="6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FAD3522-2B19-4254-872D-F50B95BDED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6930" y="2585268"/>
                <a:ext cx="4290556" cy="18208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3008</TotalTime>
  <Words>2251</Words>
  <Application>Microsoft Office PowerPoint</Application>
  <PresentationFormat>Ευρεία οθόνη</PresentationFormat>
  <Paragraphs>409</Paragraphs>
  <Slides>39</Slides>
  <Notes>4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39</vt:i4>
      </vt:variant>
    </vt:vector>
  </HeadingPairs>
  <TitlesOfParts>
    <vt:vector size="49" baseType="lpstr">
      <vt:lpstr>Arial</vt:lpstr>
      <vt:lpstr>Calibri</vt:lpstr>
      <vt:lpstr>Calibri Light</vt:lpstr>
      <vt:lpstr>Cambria Math</vt:lpstr>
      <vt:lpstr>Symbol</vt:lpstr>
      <vt:lpstr>Times New Roman</vt:lpstr>
      <vt:lpstr>Trebuchet MS</vt:lpstr>
      <vt:lpstr>Wingdings</vt:lpstr>
      <vt:lpstr>1_Θέμα του Office</vt:lpstr>
      <vt:lpstr>Equation</vt:lpstr>
      <vt:lpstr>Εισαγωγή στην Κοινωνική Στατιστική με τη χρήση ΤΠΕ</vt:lpstr>
      <vt:lpstr>Περίγραμμα Ενότητας</vt:lpstr>
      <vt:lpstr>Συνεχείς Κατανομές Πιθανοτήτων (Βασικές Έννοιες)</vt:lpstr>
      <vt:lpstr>Η Κανονική Κατανομή</vt:lpstr>
      <vt:lpstr>Κανονική Κατανομή Συνάρτηση Πυκνότητας</vt:lpstr>
      <vt:lpstr>Παρουσίαση του PowerPoint</vt:lpstr>
      <vt:lpstr>Το Σχήμα Κανονικής Κατανομής</vt:lpstr>
      <vt:lpstr>Τυποποιημένη Κανονική</vt:lpstr>
      <vt:lpstr>Μεταφορά στην Τυποποιημένη Κανονική Κατανομή</vt:lpstr>
      <vt:lpstr>Τυποποιημένη Συνάρτηση Πυκνότητας Κανονικής Πιθανότητας</vt:lpstr>
      <vt:lpstr>Παρουσίαση του PowerPoint</vt:lpstr>
      <vt:lpstr>Παράδειγμα</vt:lpstr>
      <vt:lpstr>Σύγκριση X &amp; Z</vt:lpstr>
      <vt:lpstr>Εύρεση Κανονικών Πιθανοτήτων  </vt:lpstr>
      <vt:lpstr>Παρουσίαση του PowerPoint</vt:lpstr>
      <vt:lpstr>Ο Τυποποιημένος Κανονικός Πίνακας</vt:lpstr>
      <vt:lpstr>Ο Τυποποιημένος Κανονικός Πίνακας</vt:lpstr>
      <vt:lpstr>Γενική Διαδικασία για την Εύρεση Κανονικών Πιθανοτήτων</vt:lpstr>
      <vt:lpstr>Εύρεση Κανονικών Πιθανοτήτων (1)</vt:lpstr>
      <vt:lpstr>Παρουσίαση του PowerPoint</vt:lpstr>
      <vt:lpstr>Λύση: Εύρεση της P(Z &lt; 0,12)</vt:lpstr>
      <vt:lpstr>Παρουσίαση του PowerPoint</vt:lpstr>
      <vt:lpstr>Παρουσίαση του PowerPoint</vt:lpstr>
      <vt:lpstr>Εύρεση Κανονικής Πιθανότητας Μεταξύ Δύο Τιμών</vt:lpstr>
      <vt:lpstr>Λύση: Εύρεση της P(0 &lt; Z &lt; 0,12)</vt:lpstr>
      <vt:lpstr>Πιθανότητες στο Κάτω Άκρο </vt:lpstr>
      <vt:lpstr>Πιθανότητες στο Κάτω Άκρο </vt:lpstr>
      <vt:lpstr>Εμπειρικός Κανόνας (1)</vt:lpstr>
      <vt:lpstr>Εμπειρικός Κανόνας (2)</vt:lpstr>
      <vt:lpstr>Σε Δεδομένη Κανονική Πιθανότητα Να Βρεθεί Τιμή X </vt:lpstr>
      <vt:lpstr>Εύρεση της τιμής X για μια Γνωστή Πιθανότητα</vt:lpstr>
      <vt:lpstr>Βρείτε την Z τιμή για το 20% στο Κάτω Άκρο</vt:lpstr>
      <vt:lpstr>Εύρεση της X τιμής</vt:lpstr>
      <vt:lpstr>Εκτιμώντας την Κανονικότητα (1)</vt:lpstr>
      <vt:lpstr>Εκτιμώντας την Κανονικότητα (2)</vt:lpstr>
      <vt:lpstr>Παρουσίαση του PowerPoint</vt:lpstr>
      <vt:lpstr>Κατασκευάζοντας Ένα Διάγραμμα Κανονικής Πιθανότητας</vt:lpstr>
      <vt:lpstr>Ερμηνεία του Διαγράμματος Κανονικής Πιθανότητας</vt:lpstr>
      <vt:lpstr>Περίληψη Ενότητας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Κοινωνική Στατιστική με τη χρήση ΤΠΕ</dc:title>
  <dc:creator>KEDIVIM</dc:creator>
  <cp:lastModifiedBy>KEDIVIM</cp:lastModifiedBy>
  <cp:revision>38</cp:revision>
  <dcterms:created xsi:type="dcterms:W3CDTF">2023-10-15T16:03:23Z</dcterms:created>
  <dcterms:modified xsi:type="dcterms:W3CDTF">2023-11-22T09:45:12Z</dcterms:modified>
</cp:coreProperties>
</file>