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8" r:id="rId3"/>
    <p:sldId id="332" r:id="rId4"/>
    <p:sldId id="347" r:id="rId5"/>
    <p:sldId id="333" r:id="rId6"/>
    <p:sldId id="334" r:id="rId7"/>
    <p:sldId id="335" r:id="rId8"/>
    <p:sldId id="336" r:id="rId9"/>
    <p:sldId id="259" r:id="rId10"/>
    <p:sldId id="326" r:id="rId11"/>
    <p:sldId id="328" r:id="rId12"/>
    <p:sldId id="329" r:id="rId13"/>
    <p:sldId id="348" r:id="rId14"/>
    <p:sldId id="349" r:id="rId15"/>
    <p:sldId id="350" r:id="rId16"/>
    <p:sldId id="339" r:id="rId17"/>
    <p:sldId id="330" r:id="rId18"/>
    <p:sldId id="338" r:id="rId19"/>
    <p:sldId id="353" r:id="rId20"/>
    <p:sldId id="354" r:id="rId21"/>
    <p:sldId id="355" r:id="rId22"/>
    <p:sldId id="351" r:id="rId23"/>
    <p:sldId id="352" r:id="rId24"/>
    <p:sldId id="346" r:id="rId25"/>
    <p:sldId id="344" r:id="rId26"/>
    <p:sldId id="341" r:id="rId27"/>
    <p:sldId id="342" r:id="rId28"/>
    <p:sldId id="343" r:id="rId29"/>
    <p:sldId id="345" r:id="rId3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217C97-BEAB-4501-B17C-7A29ADDF3402}" type="datetimeFigureOut">
              <a:rPr lang="el-GR" smtClean="0"/>
              <a:t>6/5/2026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D01870-2365-48B4-8DD2-9B6E16BB7D7E}" type="slidenum">
              <a:rPr lang="el-GR" smtClean="0"/>
              <a:t>‹#›</a:t>
            </a:fld>
            <a:endParaRPr lang="el-GR"/>
          </a:p>
        </p:txBody>
      </p:sp>
    </p:spTree>
    <p:extLst>
      <p:ext uri="{BB962C8B-B14F-4D97-AF65-F5344CB8AC3E}">
        <p14:creationId xmlns:p14="http://schemas.microsoft.com/office/powerpoint/2010/main" val="112493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E42DEF-37B3-B20D-4D33-DB614F4E5002}"/>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C462B3CA-E43A-F7CB-B51D-9580D1808B9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8FD4ED27-DE9A-82BA-2A9F-528B22496287}"/>
              </a:ext>
            </a:extLst>
          </p:cNvPr>
          <p:cNvSpPr>
            <a:spLocks noGrp="1"/>
          </p:cNvSpPr>
          <p:nvPr>
            <p:ph type="dt" sz="half" idx="10"/>
          </p:nvPr>
        </p:nvSpPr>
        <p:spPr/>
        <p:txBody>
          <a:bodyPr/>
          <a:lstStyle/>
          <a:p>
            <a:fld id="{03C270EC-574B-4814-A705-D5CDE653ECFE}" type="datetimeFigureOut">
              <a:rPr lang="el-GR" smtClean="0"/>
              <a:t>6/5/2026</a:t>
            </a:fld>
            <a:endParaRPr lang="el-GR"/>
          </a:p>
        </p:txBody>
      </p:sp>
      <p:sp>
        <p:nvSpPr>
          <p:cNvPr id="5" name="Θέση υποσέλιδου 4">
            <a:extLst>
              <a:ext uri="{FF2B5EF4-FFF2-40B4-BE49-F238E27FC236}">
                <a16:creationId xmlns:a16="http://schemas.microsoft.com/office/drawing/2014/main" id="{438122B2-F12F-2E51-364B-B01EB4056FF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753362E-9990-B804-3C02-754528CEAF62}"/>
              </a:ext>
            </a:extLst>
          </p:cNvPr>
          <p:cNvSpPr>
            <a:spLocks noGrp="1"/>
          </p:cNvSpPr>
          <p:nvPr>
            <p:ph type="sldNum" sz="quarter" idx="12"/>
          </p:nvPr>
        </p:nvSpPr>
        <p:spPr/>
        <p:txBody>
          <a:bodyPr/>
          <a:lstStyle/>
          <a:p>
            <a:fld id="{7BE2E40B-92EC-491D-9C40-DEB69BFA33BA}" type="slidenum">
              <a:rPr lang="el-GR" smtClean="0"/>
              <a:t>‹#›</a:t>
            </a:fld>
            <a:endParaRPr lang="el-GR"/>
          </a:p>
        </p:txBody>
      </p:sp>
    </p:spTree>
    <p:extLst>
      <p:ext uri="{BB962C8B-B14F-4D97-AF65-F5344CB8AC3E}">
        <p14:creationId xmlns:p14="http://schemas.microsoft.com/office/powerpoint/2010/main" val="114069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BFDE5F-6842-D6E0-49B8-6859DC1D772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8962FC5-582C-EF1A-7844-D53279DB0F56}"/>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F06D880-8132-26B4-85BE-9D505F34B67A}"/>
              </a:ext>
            </a:extLst>
          </p:cNvPr>
          <p:cNvSpPr>
            <a:spLocks noGrp="1"/>
          </p:cNvSpPr>
          <p:nvPr>
            <p:ph type="dt" sz="half" idx="10"/>
          </p:nvPr>
        </p:nvSpPr>
        <p:spPr/>
        <p:txBody>
          <a:bodyPr/>
          <a:lstStyle/>
          <a:p>
            <a:fld id="{03C270EC-574B-4814-A705-D5CDE653ECFE}" type="datetimeFigureOut">
              <a:rPr lang="el-GR" smtClean="0"/>
              <a:t>6/5/2026</a:t>
            </a:fld>
            <a:endParaRPr lang="el-GR"/>
          </a:p>
        </p:txBody>
      </p:sp>
      <p:sp>
        <p:nvSpPr>
          <p:cNvPr id="5" name="Θέση υποσέλιδου 4">
            <a:extLst>
              <a:ext uri="{FF2B5EF4-FFF2-40B4-BE49-F238E27FC236}">
                <a16:creationId xmlns:a16="http://schemas.microsoft.com/office/drawing/2014/main" id="{50F399B9-1947-FBFA-8C99-8699E9EC4D8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477B827-CAFF-5B7D-51BE-EEF594D8AE6F}"/>
              </a:ext>
            </a:extLst>
          </p:cNvPr>
          <p:cNvSpPr>
            <a:spLocks noGrp="1"/>
          </p:cNvSpPr>
          <p:nvPr>
            <p:ph type="sldNum" sz="quarter" idx="12"/>
          </p:nvPr>
        </p:nvSpPr>
        <p:spPr/>
        <p:txBody>
          <a:bodyPr/>
          <a:lstStyle/>
          <a:p>
            <a:fld id="{7BE2E40B-92EC-491D-9C40-DEB69BFA33BA}" type="slidenum">
              <a:rPr lang="el-GR" smtClean="0"/>
              <a:t>‹#›</a:t>
            </a:fld>
            <a:endParaRPr lang="el-GR"/>
          </a:p>
        </p:txBody>
      </p:sp>
    </p:spTree>
    <p:extLst>
      <p:ext uri="{BB962C8B-B14F-4D97-AF65-F5344CB8AC3E}">
        <p14:creationId xmlns:p14="http://schemas.microsoft.com/office/powerpoint/2010/main" val="1645131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38E7AAD9-4BEC-75C6-E417-0A45B886DE24}"/>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E222A1A-A67F-69FC-3D79-53B940A6F6BC}"/>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D462F14-5ACC-E087-B842-CA8B9EF01585}"/>
              </a:ext>
            </a:extLst>
          </p:cNvPr>
          <p:cNvSpPr>
            <a:spLocks noGrp="1"/>
          </p:cNvSpPr>
          <p:nvPr>
            <p:ph type="dt" sz="half" idx="10"/>
          </p:nvPr>
        </p:nvSpPr>
        <p:spPr/>
        <p:txBody>
          <a:bodyPr/>
          <a:lstStyle/>
          <a:p>
            <a:fld id="{03C270EC-574B-4814-A705-D5CDE653ECFE}" type="datetimeFigureOut">
              <a:rPr lang="el-GR" smtClean="0"/>
              <a:t>6/5/2026</a:t>
            </a:fld>
            <a:endParaRPr lang="el-GR"/>
          </a:p>
        </p:txBody>
      </p:sp>
      <p:sp>
        <p:nvSpPr>
          <p:cNvPr id="5" name="Θέση υποσέλιδου 4">
            <a:extLst>
              <a:ext uri="{FF2B5EF4-FFF2-40B4-BE49-F238E27FC236}">
                <a16:creationId xmlns:a16="http://schemas.microsoft.com/office/drawing/2014/main" id="{43A88B77-B8B7-E141-3AEE-8D7EF49FE79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348870B-9F06-D8F8-C147-CD61233707CB}"/>
              </a:ext>
            </a:extLst>
          </p:cNvPr>
          <p:cNvSpPr>
            <a:spLocks noGrp="1"/>
          </p:cNvSpPr>
          <p:nvPr>
            <p:ph type="sldNum" sz="quarter" idx="12"/>
          </p:nvPr>
        </p:nvSpPr>
        <p:spPr/>
        <p:txBody>
          <a:bodyPr/>
          <a:lstStyle/>
          <a:p>
            <a:fld id="{7BE2E40B-92EC-491D-9C40-DEB69BFA33BA}" type="slidenum">
              <a:rPr lang="el-GR" smtClean="0"/>
              <a:t>‹#›</a:t>
            </a:fld>
            <a:endParaRPr lang="el-GR"/>
          </a:p>
        </p:txBody>
      </p:sp>
    </p:spTree>
    <p:extLst>
      <p:ext uri="{BB962C8B-B14F-4D97-AF65-F5344CB8AC3E}">
        <p14:creationId xmlns:p14="http://schemas.microsoft.com/office/powerpoint/2010/main" val="22850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02EF59-77B0-0F04-0D35-8F97D7B71E0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48438CF-A1B3-5502-6791-CD3091C6AF41}"/>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486508B-3F8F-69BE-3A2E-EBE7563B0B85}"/>
              </a:ext>
            </a:extLst>
          </p:cNvPr>
          <p:cNvSpPr>
            <a:spLocks noGrp="1"/>
          </p:cNvSpPr>
          <p:nvPr>
            <p:ph type="dt" sz="half" idx="10"/>
          </p:nvPr>
        </p:nvSpPr>
        <p:spPr/>
        <p:txBody>
          <a:bodyPr/>
          <a:lstStyle/>
          <a:p>
            <a:fld id="{03C270EC-574B-4814-A705-D5CDE653ECFE}" type="datetimeFigureOut">
              <a:rPr lang="el-GR" smtClean="0"/>
              <a:t>6/5/2026</a:t>
            </a:fld>
            <a:endParaRPr lang="el-GR"/>
          </a:p>
        </p:txBody>
      </p:sp>
      <p:sp>
        <p:nvSpPr>
          <p:cNvPr id="5" name="Θέση υποσέλιδου 4">
            <a:extLst>
              <a:ext uri="{FF2B5EF4-FFF2-40B4-BE49-F238E27FC236}">
                <a16:creationId xmlns:a16="http://schemas.microsoft.com/office/drawing/2014/main" id="{7A7D02CE-144E-CB75-9E65-9DD15CDE368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AFF51D5-A670-241E-E7D1-C7BACF7CCB0C}"/>
              </a:ext>
            </a:extLst>
          </p:cNvPr>
          <p:cNvSpPr>
            <a:spLocks noGrp="1"/>
          </p:cNvSpPr>
          <p:nvPr>
            <p:ph type="sldNum" sz="quarter" idx="12"/>
          </p:nvPr>
        </p:nvSpPr>
        <p:spPr/>
        <p:txBody>
          <a:bodyPr/>
          <a:lstStyle/>
          <a:p>
            <a:fld id="{7BE2E40B-92EC-491D-9C40-DEB69BFA33BA}" type="slidenum">
              <a:rPr lang="el-GR" smtClean="0"/>
              <a:t>‹#›</a:t>
            </a:fld>
            <a:endParaRPr lang="el-GR"/>
          </a:p>
        </p:txBody>
      </p:sp>
    </p:spTree>
    <p:extLst>
      <p:ext uri="{BB962C8B-B14F-4D97-AF65-F5344CB8AC3E}">
        <p14:creationId xmlns:p14="http://schemas.microsoft.com/office/powerpoint/2010/main" val="3953375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F21F2B-DEC5-7290-9E56-0295F390977B}"/>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02E5917-80DF-78D1-535D-87687B4E26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EE053FB3-CC37-3135-6032-D77CB80DFDB6}"/>
              </a:ext>
            </a:extLst>
          </p:cNvPr>
          <p:cNvSpPr>
            <a:spLocks noGrp="1"/>
          </p:cNvSpPr>
          <p:nvPr>
            <p:ph type="dt" sz="half" idx="10"/>
          </p:nvPr>
        </p:nvSpPr>
        <p:spPr/>
        <p:txBody>
          <a:bodyPr/>
          <a:lstStyle/>
          <a:p>
            <a:fld id="{03C270EC-574B-4814-A705-D5CDE653ECFE}" type="datetimeFigureOut">
              <a:rPr lang="el-GR" smtClean="0"/>
              <a:t>6/5/2026</a:t>
            </a:fld>
            <a:endParaRPr lang="el-GR"/>
          </a:p>
        </p:txBody>
      </p:sp>
      <p:sp>
        <p:nvSpPr>
          <p:cNvPr id="5" name="Θέση υποσέλιδου 4">
            <a:extLst>
              <a:ext uri="{FF2B5EF4-FFF2-40B4-BE49-F238E27FC236}">
                <a16:creationId xmlns:a16="http://schemas.microsoft.com/office/drawing/2014/main" id="{16D82F50-2FC3-E720-CE1E-3538EEB6FB1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3C52CE7-34A7-C930-8983-A8B9899CD2D4}"/>
              </a:ext>
            </a:extLst>
          </p:cNvPr>
          <p:cNvSpPr>
            <a:spLocks noGrp="1"/>
          </p:cNvSpPr>
          <p:nvPr>
            <p:ph type="sldNum" sz="quarter" idx="12"/>
          </p:nvPr>
        </p:nvSpPr>
        <p:spPr/>
        <p:txBody>
          <a:bodyPr/>
          <a:lstStyle/>
          <a:p>
            <a:fld id="{7BE2E40B-92EC-491D-9C40-DEB69BFA33BA}" type="slidenum">
              <a:rPr lang="el-GR" smtClean="0"/>
              <a:t>‹#›</a:t>
            </a:fld>
            <a:endParaRPr lang="el-GR"/>
          </a:p>
        </p:txBody>
      </p:sp>
    </p:spTree>
    <p:extLst>
      <p:ext uri="{BB962C8B-B14F-4D97-AF65-F5344CB8AC3E}">
        <p14:creationId xmlns:p14="http://schemas.microsoft.com/office/powerpoint/2010/main" val="2139401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D7EEC4-1B1C-7F10-1B63-35A8CC80FF6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3891E55-CEAD-761B-83A0-4C17A9E7E93F}"/>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887FD1FE-53B1-0DAE-0E7D-32E885950891}"/>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ED2BC0B4-8D88-A762-75D3-D7E1F6C5118E}"/>
              </a:ext>
            </a:extLst>
          </p:cNvPr>
          <p:cNvSpPr>
            <a:spLocks noGrp="1"/>
          </p:cNvSpPr>
          <p:nvPr>
            <p:ph type="dt" sz="half" idx="10"/>
          </p:nvPr>
        </p:nvSpPr>
        <p:spPr/>
        <p:txBody>
          <a:bodyPr/>
          <a:lstStyle/>
          <a:p>
            <a:fld id="{03C270EC-574B-4814-A705-D5CDE653ECFE}" type="datetimeFigureOut">
              <a:rPr lang="el-GR" smtClean="0"/>
              <a:t>6/5/2026</a:t>
            </a:fld>
            <a:endParaRPr lang="el-GR"/>
          </a:p>
        </p:txBody>
      </p:sp>
      <p:sp>
        <p:nvSpPr>
          <p:cNvPr id="6" name="Θέση υποσέλιδου 5">
            <a:extLst>
              <a:ext uri="{FF2B5EF4-FFF2-40B4-BE49-F238E27FC236}">
                <a16:creationId xmlns:a16="http://schemas.microsoft.com/office/drawing/2014/main" id="{59684EB7-ECE1-7053-01D1-B516D8EB64A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5B3FB46-8930-F2E8-80D1-F7BBA1A683F3}"/>
              </a:ext>
            </a:extLst>
          </p:cNvPr>
          <p:cNvSpPr>
            <a:spLocks noGrp="1"/>
          </p:cNvSpPr>
          <p:nvPr>
            <p:ph type="sldNum" sz="quarter" idx="12"/>
          </p:nvPr>
        </p:nvSpPr>
        <p:spPr/>
        <p:txBody>
          <a:bodyPr/>
          <a:lstStyle/>
          <a:p>
            <a:fld id="{7BE2E40B-92EC-491D-9C40-DEB69BFA33BA}" type="slidenum">
              <a:rPr lang="el-GR" smtClean="0"/>
              <a:t>‹#›</a:t>
            </a:fld>
            <a:endParaRPr lang="el-GR"/>
          </a:p>
        </p:txBody>
      </p:sp>
    </p:spTree>
    <p:extLst>
      <p:ext uri="{BB962C8B-B14F-4D97-AF65-F5344CB8AC3E}">
        <p14:creationId xmlns:p14="http://schemas.microsoft.com/office/powerpoint/2010/main" val="2298537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3BD730-09D1-C4C2-0A5A-9AA574B9680E}"/>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566252B-3376-B5C1-2391-4869387162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4DEB1B06-279A-7798-3198-37B9D4EF576A}"/>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FF3C9690-38C8-E11A-3CC8-0C2ABB0A5CD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464F857E-2675-FB89-D38F-6519C3279DB9}"/>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04347DD8-7157-DD2F-749F-8329991AFFBB}"/>
              </a:ext>
            </a:extLst>
          </p:cNvPr>
          <p:cNvSpPr>
            <a:spLocks noGrp="1"/>
          </p:cNvSpPr>
          <p:nvPr>
            <p:ph type="dt" sz="half" idx="10"/>
          </p:nvPr>
        </p:nvSpPr>
        <p:spPr/>
        <p:txBody>
          <a:bodyPr/>
          <a:lstStyle/>
          <a:p>
            <a:fld id="{03C270EC-574B-4814-A705-D5CDE653ECFE}" type="datetimeFigureOut">
              <a:rPr lang="el-GR" smtClean="0"/>
              <a:t>6/5/2026</a:t>
            </a:fld>
            <a:endParaRPr lang="el-GR"/>
          </a:p>
        </p:txBody>
      </p:sp>
      <p:sp>
        <p:nvSpPr>
          <p:cNvPr id="8" name="Θέση υποσέλιδου 7">
            <a:extLst>
              <a:ext uri="{FF2B5EF4-FFF2-40B4-BE49-F238E27FC236}">
                <a16:creationId xmlns:a16="http://schemas.microsoft.com/office/drawing/2014/main" id="{A0FB6185-331C-0A44-929F-8F98B4E7CDAE}"/>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1CA43AA0-CBFE-4F29-3FD4-6F65629D2E2C}"/>
              </a:ext>
            </a:extLst>
          </p:cNvPr>
          <p:cNvSpPr>
            <a:spLocks noGrp="1"/>
          </p:cNvSpPr>
          <p:nvPr>
            <p:ph type="sldNum" sz="quarter" idx="12"/>
          </p:nvPr>
        </p:nvSpPr>
        <p:spPr/>
        <p:txBody>
          <a:bodyPr/>
          <a:lstStyle/>
          <a:p>
            <a:fld id="{7BE2E40B-92EC-491D-9C40-DEB69BFA33BA}" type="slidenum">
              <a:rPr lang="el-GR" smtClean="0"/>
              <a:t>‹#›</a:t>
            </a:fld>
            <a:endParaRPr lang="el-GR"/>
          </a:p>
        </p:txBody>
      </p:sp>
    </p:spTree>
    <p:extLst>
      <p:ext uri="{BB962C8B-B14F-4D97-AF65-F5344CB8AC3E}">
        <p14:creationId xmlns:p14="http://schemas.microsoft.com/office/powerpoint/2010/main" val="3841264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0B8672-9585-69AA-12D5-FE8262B1587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5FCB1512-3FC2-C844-8C3B-BFBFC5DAF5BA}"/>
              </a:ext>
            </a:extLst>
          </p:cNvPr>
          <p:cNvSpPr>
            <a:spLocks noGrp="1"/>
          </p:cNvSpPr>
          <p:nvPr>
            <p:ph type="dt" sz="half" idx="10"/>
          </p:nvPr>
        </p:nvSpPr>
        <p:spPr/>
        <p:txBody>
          <a:bodyPr/>
          <a:lstStyle/>
          <a:p>
            <a:fld id="{03C270EC-574B-4814-A705-D5CDE653ECFE}" type="datetimeFigureOut">
              <a:rPr lang="el-GR" smtClean="0"/>
              <a:t>6/5/2026</a:t>
            </a:fld>
            <a:endParaRPr lang="el-GR"/>
          </a:p>
        </p:txBody>
      </p:sp>
      <p:sp>
        <p:nvSpPr>
          <p:cNvPr id="4" name="Θέση υποσέλιδου 3">
            <a:extLst>
              <a:ext uri="{FF2B5EF4-FFF2-40B4-BE49-F238E27FC236}">
                <a16:creationId xmlns:a16="http://schemas.microsoft.com/office/drawing/2014/main" id="{7C5EE7E9-BBCB-26D3-0E83-714B7DCBC529}"/>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21335761-4C03-2F2D-55FE-6E69F5AA8E09}"/>
              </a:ext>
            </a:extLst>
          </p:cNvPr>
          <p:cNvSpPr>
            <a:spLocks noGrp="1"/>
          </p:cNvSpPr>
          <p:nvPr>
            <p:ph type="sldNum" sz="quarter" idx="12"/>
          </p:nvPr>
        </p:nvSpPr>
        <p:spPr/>
        <p:txBody>
          <a:bodyPr/>
          <a:lstStyle/>
          <a:p>
            <a:fld id="{7BE2E40B-92EC-491D-9C40-DEB69BFA33BA}" type="slidenum">
              <a:rPr lang="el-GR" smtClean="0"/>
              <a:t>‹#›</a:t>
            </a:fld>
            <a:endParaRPr lang="el-GR"/>
          </a:p>
        </p:txBody>
      </p:sp>
    </p:spTree>
    <p:extLst>
      <p:ext uri="{BB962C8B-B14F-4D97-AF65-F5344CB8AC3E}">
        <p14:creationId xmlns:p14="http://schemas.microsoft.com/office/powerpoint/2010/main" val="1203619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7701BE22-9AC7-4C39-4687-1F0DC5A50C7B}"/>
              </a:ext>
            </a:extLst>
          </p:cNvPr>
          <p:cNvSpPr>
            <a:spLocks noGrp="1"/>
          </p:cNvSpPr>
          <p:nvPr>
            <p:ph type="dt" sz="half" idx="10"/>
          </p:nvPr>
        </p:nvSpPr>
        <p:spPr/>
        <p:txBody>
          <a:bodyPr/>
          <a:lstStyle/>
          <a:p>
            <a:fld id="{03C270EC-574B-4814-A705-D5CDE653ECFE}" type="datetimeFigureOut">
              <a:rPr lang="el-GR" smtClean="0"/>
              <a:t>6/5/2026</a:t>
            </a:fld>
            <a:endParaRPr lang="el-GR"/>
          </a:p>
        </p:txBody>
      </p:sp>
      <p:sp>
        <p:nvSpPr>
          <p:cNvPr id="3" name="Θέση υποσέλιδου 2">
            <a:extLst>
              <a:ext uri="{FF2B5EF4-FFF2-40B4-BE49-F238E27FC236}">
                <a16:creationId xmlns:a16="http://schemas.microsoft.com/office/drawing/2014/main" id="{FC54AED5-2115-2D7C-CAAC-2C90E2960293}"/>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3EB4FF65-1E79-DE2E-6DEA-D3A662F4F5D9}"/>
              </a:ext>
            </a:extLst>
          </p:cNvPr>
          <p:cNvSpPr>
            <a:spLocks noGrp="1"/>
          </p:cNvSpPr>
          <p:nvPr>
            <p:ph type="sldNum" sz="quarter" idx="12"/>
          </p:nvPr>
        </p:nvSpPr>
        <p:spPr/>
        <p:txBody>
          <a:bodyPr/>
          <a:lstStyle/>
          <a:p>
            <a:fld id="{7BE2E40B-92EC-491D-9C40-DEB69BFA33BA}" type="slidenum">
              <a:rPr lang="el-GR" smtClean="0"/>
              <a:t>‹#›</a:t>
            </a:fld>
            <a:endParaRPr lang="el-GR"/>
          </a:p>
        </p:txBody>
      </p:sp>
    </p:spTree>
    <p:extLst>
      <p:ext uri="{BB962C8B-B14F-4D97-AF65-F5344CB8AC3E}">
        <p14:creationId xmlns:p14="http://schemas.microsoft.com/office/powerpoint/2010/main" val="4202791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51CD15-A3B0-ABE3-E04E-AA36B9BF700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223EBCD-4ADC-A265-25C5-DBC686465C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B32714DD-96C0-ED7C-86E4-C73E83EFCB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01BCDC9-1B39-23C6-E973-0C5A88FB8E63}"/>
              </a:ext>
            </a:extLst>
          </p:cNvPr>
          <p:cNvSpPr>
            <a:spLocks noGrp="1"/>
          </p:cNvSpPr>
          <p:nvPr>
            <p:ph type="dt" sz="half" idx="10"/>
          </p:nvPr>
        </p:nvSpPr>
        <p:spPr/>
        <p:txBody>
          <a:bodyPr/>
          <a:lstStyle/>
          <a:p>
            <a:fld id="{03C270EC-574B-4814-A705-D5CDE653ECFE}" type="datetimeFigureOut">
              <a:rPr lang="el-GR" smtClean="0"/>
              <a:t>6/5/2026</a:t>
            </a:fld>
            <a:endParaRPr lang="el-GR"/>
          </a:p>
        </p:txBody>
      </p:sp>
      <p:sp>
        <p:nvSpPr>
          <p:cNvPr id="6" name="Θέση υποσέλιδου 5">
            <a:extLst>
              <a:ext uri="{FF2B5EF4-FFF2-40B4-BE49-F238E27FC236}">
                <a16:creationId xmlns:a16="http://schemas.microsoft.com/office/drawing/2014/main" id="{47BDAB11-D0B5-4593-E0E8-52AF5EAE96A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0016D89-AC5A-9374-9AE4-466F508D7E65}"/>
              </a:ext>
            </a:extLst>
          </p:cNvPr>
          <p:cNvSpPr>
            <a:spLocks noGrp="1"/>
          </p:cNvSpPr>
          <p:nvPr>
            <p:ph type="sldNum" sz="quarter" idx="12"/>
          </p:nvPr>
        </p:nvSpPr>
        <p:spPr/>
        <p:txBody>
          <a:bodyPr/>
          <a:lstStyle/>
          <a:p>
            <a:fld id="{7BE2E40B-92EC-491D-9C40-DEB69BFA33BA}" type="slidenum">
              <a:rPr lang="el-GR" smtClean="0"/>
              <a:t>‹#›</a:t>
            </a:fld>
            <a:endParaRPr lang="el-GR"/>
          </a:p>
        </p:txBody>
      </p:sp>
    </p:spTree>
    <p:extLst>
      <p:ext uri="{BB962C8B-B14F-4D97-AF65-F5344CB8AC3E}">
        <p14:creationId xmlns:p14="http://schemas.microsoft.com/office/powerpoint/2010/main" val="4125270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06B200-B2F4-301C-A245-045FB94D0E7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59219EF2-C284-C21C-E357-3352D89B8F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057EEBCC-1906-80A8-AAA4-2EE437FF59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F6C4FF4-3CA0-2D71-9644-DD0309ED63EF}"/>
              </a:ext>
            </a:extLst>
          </p:cNvPr>
          <p:cNvSpPr>
            <a:spLocks noGrp="1"/>
          </p:cNvSpPr>
          <p:nvPr>
            <p:ph type="dt" sz="half" idx="10"/>
          </p:nvPr>
        </p:nvSpPr>
        <p:spPr/>
        <p:txBody>
          <a:bodyPr/>
          <a:lstStyle/>
          <a:p>
            <a:fld id="{03C270EC-574B-4814-A705-D5CDE653ECFE}" type="datetimeFigureOut">
              <a:rPr lang="el-GR" smtClean="0"/>
              <a:t>6/5/2026</a:t>
            </a:fld>
            <a:endParaRPr lang="el-GR"/>
          </a:p>
        </p:txBody>
      </p:sp>
      <p:sp>
        <p:nvSpPr>
          <p:cNvPr id="6" name="Θέση υποσέλιδου 5">
            <a:extLst>
              <a:ext uri="{FF2B5EF4-FFF2-40B4-BE49-F238E27FC236}">
                <a16:creationId xmlns:a16="http://schemas.microsoft.com/office/drawing/2014/main" id="{C7939555-1532-E180-6B09-0719213FC81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9E1F908-F99A-11EF-0458-D6C6901F0507}"/>
              </a:ext>
            </a:extLst>
          </p:cNvPr>
          <p:cNvSpPr>
            <a:spLocks noGrp="1"/>
          </p:cNvSpPr>
          <p:nvPr>
            <p:ph type="sldNum" sz="quarter" idx="12"/>
          </p:nvPr>
        </p:nvSpPr>
        <p:spPr/>
        <p:txBody>
          <a:bodyPr/>
          <a:lstStyle/>
          <a:p>
            <a:fld id="{7BE2E40B-92EC-491D-9C40-DEB69BFA33BA}" type="slidenum">
              <a:rPr lang="el-GR" smtClean="0"/>
              <a:t>‹#›</a:t>
            </a:fld>
            <a:endParaRPr lang="el-GR"/>
          </a:p>
        </p:txBody>
      </p:sp>
    </p:spTree>
    <p:extLst>
      <p:ext uri="{BB962C8B-B14F-4D97-AF65-F5344CB8AC3E}">
        <p14:creationId xmlns:p14="http://schemas.microsoft.com/office/powerpoint/2010/main" val="1583994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3D5F8F01-1948-069B-4813-FEC4DD732A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D9F3046-7BB1-8DA8-26FA-D0E268883E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E21DBCF-9CC4-B378-03F1-81BD3E5EE1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C270EC-574B-4814-A705-D5CDE653ECFE}" type="datetimeFigureOut">
              <a:rPr lang="el-GR" smtClean="0"/>
              <a:t>6/5/2026</a:t>
            </a:fld>
            <a:endParaRPr lang="el-GR"/>
          </a:p>
        </p:txBody>
      </p:sp>
      <p:sp>
        <p:nvSpPr>
          <p:cNvPr id="5" name="Θέση υποσέλιδου 4">
            <a:extLst>
              <a:ext uri="{FF2B5EF4-FFF2-40B4-BE49-F238E27FC236}">
                <a16:creationId xmlns:a16="http://schemas.microsoft.com/office/drawing/2014/main" id="{6EF229A6-BAB7-23A2-5597-0BB7852C09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782444E2-1A41-8D49-F5ED-C165ED2EC9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E2E40B-92EC-491D-9C40-DEB69BFA33BA}" type="slidenum">
              <a:rPr lang="el-GR" smtClean="0"/>
              <a:t>‹#›</a:t>
            </a:fld>
            <a:endParaRPr lang="el-GR"/>
          </a:p>
        </p:txBody>
      </p:sp>
    </p:spTree>
    <p:extLst>
      <p:ext uri="{BB962C8B-B14F-4D97-AF65-F5344CB8AC3E}">
        <p14:creationId xmlns:p14="http://schemas.microsoft.com/office/powerpoint/2010/main" val="3510398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196DE4-9F85-2A4C-572D-72F3EF08AEA0}"/>
              </a:ext>
            </a:extLst>
          </p:cNvPr>
          <p:cNvSpPr>
            <a:spLocks noGrp="1"/>
          </p:cNvSpPr>
          <p:nvPr>
            <p:ph type="ctrTitle"/>
          </p:nvPr>
        </p:nvSpPr>
        <p:spPr/>
        <p:txBody>
          <a:bodyPr/>
          <a:lstStyle/>
          <a:p>
            <a:r>
              <a:rPr lang="el-GR" dirty="0"/>
              <a:t>ΕΥΡΩΠΑΙΚΗ ΙΘΑΓΕΝΕΙΑ </a:t>
            </a:r>
          </a:p>
        </p:txBody>
      </p:sp>
      <p:sp>
        <p:nvSpPr>
          <p:cNvPr id="3" name="Υπότιτλος 2">
            <a:extLst>
              <a:ext uri="{FF2B5EF4-FFF2-40B4-BE49-F238E27FC236}">
                <a16:creationId xmlns:a16="http://schemas.microsoft.com/office/drawing/2014/main" id="{25A7769C-9188-008E-3702-4815796D8A29}"/>
              </a:ext>
            </a:extLst>
          </p:cNvPr>
          <p:cNvSpPr>
            <a:spLocks noGrp="1"/>
          </p:cNvSpPr>
          <p:nvPr>
            <p:ph type="subTitle" idx="1"/>
          </p:nvPr>
        </p:nvSpPr>
        <p:spPr/>
        <p:txBody>
          <a:bodyPr/>
          <a:lstStyle/>
          <a:p>
            <a:r>
              <a:rPr lang="el-GR" dirty="0"/>
              <a:t>ΑΡΓΑΛΙΑΣ ΠΑΝΑΓΙΩΤΗΣ </a:t>
            </a:r>
          </a:p>
          <a:p>
            <a:r>
              <a:rPr lang="el-GR" dirty="0"/>
              <a:t>ΕΠΙΚΟΥΡΟΣ ΚΑΘΗΓΗΤΗΣ ΔΙΚΑΙΟ ΕΕ</a:t>
            </a:r>
          </a:p>
        </p:txBody>
      </p:sp>
    </p:spTree>
    <p:extLst>
      <p:ext uri="{BB962C8B-B14F-4D97-AF65-F5344CB8AC3E}">
        <p14:creationId xmlns:p14="http://schemas.microsoft.com/office/powerpoint/2010/main" val="2725437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BF621C1-26B2-BD91-16C9-B4E6917A10AB}"/>
              </a:ext>
            </a:extLst>
          </p:cNvPr>
          <p:cNvSpPr>
            <a:spLocks noGrp="1" noChangeArrowheads="1"/>
          </p:cNvSpPr>
          <p:nvPr>
            <p:ph type="title"/>
          </p:nvPr>
        </p:nvSpPr>
        <p:spPr>
          <a:xfrm>
            <a:off x="1992314" y="457201"/>
            <a:ext cx="8218487" cy="1027113"/>
          </a:xfrm>
        </p:spPr>
        <p:txBody>
          <a:bodyPr/>
          <a:lstStyle/>
          <a:p>
            <a:pPr algn="ctr" eaLnBrk="1" hangingPunct="1"/>
            <a:r>
              <a:rPr lang="el-GR" altLang="el-GR" sz="3200" b="1"/>
              <a:t>Η ΕΥΡΩΠΑΙΚΗ ΙΘΑΓΕΝΕΙΑ</a:t>
            </a:r>
          </a:p>
        </p:txBody>
      </p:sp>
      <p:sp>
        <p:nvSpPr>
          <p:cNvPr id="12291" name="Rectangle 3">
            <a:extLst>
              <a:ext uri="{FF2B5EF4-FFF2-40B4-BE49-F238E27FC236}">
                <a16:creationId xmlns:a16="http://schemas.microsoft.com/office/drawing/2014/main" id="{B7127F15-E570-F056-C656-C88BA37F617A}"/>
              </a:ext>
            </a:extLst>
          </p:cNvPr>
          <p:cNvSpPr>
            <a:spLocks noGrp="1" noChangeArrowheads="1"/>
          </p:cNvSpPr>
          <p:nvPr>
            <p:ph type="body" idx="1"/>
          </p:nvPr>
        </p:nvSpPr>
        <p:spPr>
          <a:xfrm>
            <a:off x="1847850" y="1700213"/>
            <a:ext cx="8301038" cy="4246562"/>
          </a:xfrm>
        </p:spPr>
        <p:txBody>
          <a:bodyPr>
            <a:normAutofit fontScale="92500" lnSpcReduction="20000"/>
          </a:bodyPr>
          <a:lstStyle/>
          <a:p>
            <a:pPr algn="just" eaLnBrk="1" hangingPunct="1">
              <a:lnSpc>
                <a:spcPct val="150000"/>
              </a:lnSpc>
              <a:spcBef>
                <a:spcPts val="0"/>
              </a:spcBef>
              <a:buFont typeface="Wingdings" panose="05000000000000000000" pitchFamily="2" charset="2"/>
              <a:buNone/>
            </a:pPr>
            <a:r>
              <a:rPr lang="el-GR" altLang="el-GR" sz="1800" b="1" dirty="0"/>
              <a:t>Με τη Συνθήκη του Μάαστριχτ καθιερώθηκε η Ευρωπαϊκή Ιθαγένεια</a:t>
            </a:r>
            <a:r>
              <a:rPr lang="el-GR" altLang="el-GR" sz="1800" dirty="0"/>
              <a:t> ή</a:t>
            </a:r>
          </a:p>
          <a:p>
            <a:pPr algn="just" eaLnBrk="1" hangingPunct="1">
              <a:lnSpc>
                <a:spcPct val="150000"/>
              </a:lnSpc>
              <a:spcBef>
                <a:spcPts val="0"/>
              </a:spcBef>
              <a:buFont typeface="Wingdings" panose="05000000000000000000" pitchFamily="2" charset="2"/>
              <a:buNone/>
            </a:pPr>
            <a:r>
              <a:rPr lang="el-GR" altLang="el-GR" sz="1800" b="1" dirty="0"/>
              <a:t>Ιθαγένεια της Ένωσης</a:t>
            </a:r>
            <a:r>
              <a:rPr lang="el-GR" altLang="el-GR" sz="1800" dirty="0"/>
              <a:t>, σε μια προσπάθεια των Κ-μ να προσδώσουν</a:t>
            </a:r>
          </a:p>
          <a:p>
            <a:pPr algn="just" eaLnBrk="1" hangingPunct="1">
              <a:lnSpc>
                <a:spcPct val="150000"/>
              </a:lnSpc>
              <a:spcBef>
                <a:spcPts val="0"/>
              </a:spcBef>
              <a:buFont typeface="Wingdings" panose="05000000000000000000" pitchFamily="2" charset="2"/>
              <a:buNone/>
            </a:pPr>
            <a:r>
              <a:rPr lang="el-GR" altLang="el-GR" sz="1800" dirty="0"/>
              <a:t>περισσότερο ανθρωποκεντρικό χαρακτήρα στην Ένωση.  </a:t>
            </a:r>
          </a:p>
          <a:p>
            <a:pPr algn="just" eaLnBrk="1" hangingPunct="1">
              <a:lnSpc>
                <a:spcPct val="150000"/>
              </a:lnSpc>
              <a:spcBef>
                <a:spcPts val="0"/>
              </a:spcBef>
            </a:pPr>
            <a:r>
              <a:rPr lang="el-GR" altLang="el-GR" sz="1800" b="1" u="sng" dirty="0"/>
              <a:t>Φορείς της Ευρωπαϊκής Ιθαγένειας</a:t>
            </a:r>
            <a:r>
              <a:rPr lang="en-US" altLang="el-GR" sz="1800" b="1" u="sng" dirty="0"/>
              <a:t>:</a:t>
            </a:r>
            <a:r>
              <a:rPr lang="en-US" altLang="el-GR" sz="1800" b="1" dirty="0"/>
              <a:t> </a:t>
            </a:r>
            <a:r>
              <a:rPr lang="el-GR" altLang="el-GR" sz="1800" dirty="0"/>
              <a:t>Κατά το </a:t>
            </a:r>
            <a:r>
              <a:rPr lang="el-GR" altLang="el-GR" sz="1800" b="1" dirty="0"/>
              <a:t>ά. 20 παρ. 1 ΣΛΕΕ </a:t>
            </a:r>
            <a:r>
              <a:rPr lang="el-GR" altLang="el-GR" sz="1800" b="1" i="1" dirty="0"/>
              <a:t>«Πολίτης της Ένωσης είναι κάθε πρόσωπο που έχει την υπηκοότητα ενός Κράτους-μέλους»</a:t>
            </a:r>
            <a:r>
              <a:rPr lang="el-GR" altLang="el-GR" sz="1800" b="1" dirty="0"/>
              <a:t>.</a:t>
            </a:r>
          </a:p>
          <a:p>
            <a:pPr algn="just" eaLnBrk="1" hangingPunct="1">
              <a:lnSpc>
                <a:spcPct val="150000"/>
              </a:lnSpc>
              <a:spcBef>
                <a:spcPts val="0"/>
              </a:spcBef>
            </a:pPr>
            <a:r>
              <a:rPr lang="el-GR" altLang="el-GR" sz="1800" b="1" u="sng" dirty="0"/>
              <a:t>Κτήση και απώλεια της Ιθαγένειας της Ένωσης</a:t>
            </a:r>
            <a:r>
              <a:rPr lang="en-US" altLang="el-GR" sz="1800" b="1" u="sng" dirty="0"/>
              <a:t>:</a:t>
            </a:r>
            <a:r>
              <a:rPr lang="el-GR" altLang="el-GR" sz="1800" b="1" dirty="0"/>
              <a:t> </a:t>
            </a:r>
            <a:r>
              <a:rPr lang="el-GR" altLang="el-GR" sz="1800" dirty="0"/>
              <a:t>Η Συνθήκη</a:t>
            </a:r>
            <a:r>
              <a:rPr lang="el-GR" altLang="el-GR" sz="1800" b="1" dirty="0"/>
              <a:t> δεν καθιερώνει μια αυτόνομη εξουσία της Ένωσης για να απονέμει ή να αφαιρεί την Ευρωπαϊκή Ιθαγένεια. </a:t>
            </a:r>
            <a:r>
              <a:rPr lang="el-GR" altLang="el-GR" sz="1800" dirty="0"/>
              <a:t>Αντίθετα, αυτή,</a:t>
            </a:r>
            <a:r>
              <a:rPr lang="el-GR" altLang="el-GR" sz="1800" b="1" dirty="0"/>
              <a:t> ως παρακολούθημα της εθνικής ιθαγένειας, αποκτάται και </a:t>
            </a:r>
            <a:r>
              <a:rPr lang="el-GR" altLang="el-GR" sz="1800" b="1" dirty="0" err="1"/>
              <a:t>απόλλυται</a:t>
            </a:r>
            <a:r>
              <a:rPr lang="el-GR" altLang="el-GR" sz="1800" b="1" dirty="0"/>
              <a:t> μαζί της </a:t>
            </a:r>
            <a:r>
              <a:rPr lang="el-GR" altLang="el-GR" sz="1800" dirty="0"/>
              <a:t>και σύμφωνα με τους σχετικούς εθνικούς κανόνες. </a:t>
            </a:r>
          </a:p>
          <a:p>
            <a:pPr algn="just" eaLnBrk="1" hangingPunct="1">
              <a:lnSpc>
                <a:spcPct val="150000"/>
              </a:lnSpc>
              <a:spcBef>
                <a:spcPts val="0"/>
              </a:spcBef>
            </a:pPr>
            <a:r>
              <a:rPr lang="el-GR" altLang="el-GR" sz="1800" b="1" u="sng" dirty="0"/>
              <a:t>Χαρακτήρας</a:t>
            </a:r>
            <a:r>
              <a:rPr lang="en-US" altLang="el-GR" sz="1800" b="1" u="sng" dirty="0"/>
              <a:t>:</a:t>
            </a:r>
            <a:r>
              <a:rPr lang="el-GR" altLang="el-GR" sz="1800" b="1" dirty="0"/>
              <a:t> </a:t>
            </a:r>
            <a:r>
              <a:rPr lang="el-GR" altLang="el-GR" sz="1800" dirty="0"/>
              <a:t>Η Ευρωπαϊκή Ιθαγένεια έχει</a:t>
            </a:r>
            <a:r>
              <a:rPr lang="el-GR" altLang="el-GR" sz="1800" b="1" dirty="0"/>
              <a:t> </a:t>
            </a:r>
            <a:r>
              <a:rPr lang="el-GR" altLang="el-GR" sz="1800" b="1" dirty="0" err="1"/>
              <a:t>παρακολουθηματικό</a:t>
            </a:r>
            <a:r>
              <a:rPr lang="el-GR" altLang="el-GR" sz="1800" b="1" dirty="0"/>
              <a:t> χαρακτήρα της ιθαγένειας των Κ-μ. Εξάλλου, </a:t>
            </a:r>
            <a:r>
              <a:rPr lang="el-GR" altLang="el-GR" sz="1800" b="1" i="1" dirty="0"/>
              <a:t>«η Ιθαγένεια της Ένωσης προστίθεται και δεν αντικαθιστά την εθνική ιθαγένεια».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E623B862-DA19-4A57-DB20-405CC9835AD2}"/>
              </a:ext>
            </a:extLst>
          </p:cNvPr>
          <p:cNvSpPr>
            <a:spLocks noGrp="1" noChangeArrowheads="1"/>
          </p:cNvSpPr>
          <p:nvPr>
            <p:ph type="title"/>
          </p:nvPr>
        </p:nvSpPr>
        <p:spPr>
          <a:xfrm>
            <a:off x="1919288" y="476250"/>
            <a:ext cx="8229600" cy="1081088"/>
          </a:xfrm>
        </p:spPr>
        <p:txBody>
          <a:bodyPr/>
          <a:lstStyle/>
          <a:p>
            <a:pPr algn="ctr" eaLnBrk="1" hangingPunct="1"/>
            <a:r>
              <a:rPr lang="el-GR" altLang="el-GR" sz="3200" b="1"/>
              <a:t>Η ΕΥΡΩΠΑΙΚΗ ΙΘΑΓΕΝΕΙΑ</a:t>
            </a:r>
          </a:p>
        </p:txBody>
      </p:sp>
      <p:sp>
        <p:nvSpPr>
          <p:cNvPr id="14339" name="Rectangle 3">
            <a:extLst>
              <a:ext uri="{FF2B5EF4-FFF2-40B4-BE49-F238E27FC236}">
                <a16:creationId xmlns:a16="http://schemas.microsoft.com/office/drawing/2014/main" id="{016CB31C-D08B-6B4B-02E0-456EA0B1BF17}"/>
              </a:ext>
            </a:extLst>
          </p:cNvPr>
          <p:cNvSpPr>
            <a:spLocks noGrp="1" noChangeArrowheads="1"/>
          </p:cNvSpPr>
          <p:nvPr>
            <p:ph type="body" idx="1"/>
          </p:nvPr>
        </p:nvSpPr>
        <p:spPr>
          <a:xfrm>
            <a:off x="1404790" y="1660116"/>
            <a:ext cx="8301038" cy="4248150"/>
          </a:xfrm>
        </p:spPr>
        <p:txBody>
          <a:bodyPr/>
          <a:lstStyle/>
          <a:p>
            <a:pPr algn="just" eaLnBrk="1" hangingPunct="1">
              <a:buFont typeface="Wingdings" panose="05000000000000000000" pitchFamily="2" charset="2"/>
              <a:buNone/>
            </a:pPr>
            <a:r>
              <a:rPr lang="el-GR" altLang="el-GR" sz="2000" dirty="0"/>
              <a:t>   </a:t>
            </a:r>
            <a:r>
              <a:rPr lang="el-GR" altLang="el-GR" sz="1800" dirty="0"/>
              <a:t>Οι Συνθήκες, ωστόσο, απονέμουν και άλλα δικαιώματα, όπως</a:t>
            </a:r>
            <a:r>
              <a:rPr lang="en-US" altLang="el-GR" sz="1800" dirty="0"/>
              <a:t>:</a:t>
            </a:r>
            <a:endParaRPr lang="el-GR" altLang="el-GR" sz="1800" dirty="0"/>
          </a:p>
          <a:p>
            <a:pPr algn="just" eaLnBrk="1" hangingPunct="1">
              <a:buFont typeface="Wingdings" panose="05000000000000000000" pitchFamily="2" charset="2"/>
              <a:buNone/>
            </a:pPr>
            <a:r>
              <a:rPr lang="en-US" altLang="el-GR" sz="1800" dirty="0"/>
              <a:t>    </a:t>
            </a:r>
            <a:r>
              <a:rPr lang="el-GR" altLang="el-GR" sz="1800" b="1" dirty="0"/>
              <a:t>ε)</a:t>
            </a:r>
            <a:r>
              <a:rPr lang="el-GR" altLang="el-GR" sz="1800" dirty="0"/>
              <a:t> </a:t>
            </a:r>
            <a:r>
              <a:rPr lang="el-GR" altLang="el-GR" sz="1800" b="1" dirty="0"/>
              <a:t>Δικαίωμα πρόσβασης στα έγγραφα</a:t>
            </a:r>
            <a:r>
              <a:rPr lang="en-US" altLang="el-GR" sz="1800" dirty="0"/>
              <a:t>:</a:t>
            </a:r>
            <a:r>
              <a:rPr lang="el-GR" altLang="el-GR" sz="1800" dirty="0"/>
              <a:t> Κάθε  πολίτης της Ένωσης (και κάθε φυσικό ή νομικό πρόσωπο το οποίο κατοικεί ή έχει την καταστατική έδρα του σε ένα Κ-μ) έχει δικαίωμα πρόσβασης σε έγγραφα των οργάνων και  οργανισμών της  Ένωσης </a:t>
            </a:r>
            <a:r>
              <a:rPr lang="el-GR" altLang="el-GR" sz="1800" b="1" dirty="0"/>
              <a:t>(α. 15 παρ. 3 ΣΛΕΕ)</a:t>
            </a:r>
          </a:p>
          <a:p>
            <a:pPr algn="just" eaLnBrk="1" hangingPunct="1">
              <a:buFont typeface="Wingdings" panose="05000000000000000000" pitchFamily="2" charset="2"/>
              <a:buNone/>
            </a:pPr>
            <a:r>
              <a:rPr lang="el-GR" altLang="el-GR" sz="1800" dirty="0"/>
              <a:t>     </a:t>
            </a:r>
            <a:r>
              <a:rPr lang="el-GR" altLang="el-GR" sz="1800" b="1" dirty="0"/>
              <a:t>στ) Λαϊκή νομοθετική πρωτοβουλία</a:t>
            </a:r>
            <a:r>
              <a:rPr lang="en-US" altLang="el-GR" sz="1800" b="1" dirty="0"/>
              <a:t>:</a:t>
            </a:r>
            <a:r>
              <a:rPr lang="el-GR" altLang="el-GR" sz="1800" dirty="0"/>
              <a:t> Πολίτες της Ένωσης, εφόσον συγκεντρωθεί αριθμός τουλάχιστον  ενός εκατομμυρίου, υπήκοοι σημαντικού αριθμού Κ-μ, μπορούν να  λαμβάνουν την πρωτοβουλία και να καλούν την Επιτροπή, στο πλαίσιο   των αρμοδιοτήτων της, να υποβάλλει κατάλληλες προτάσεις επί  θεμάτων στα οποία οι εν λόγω πολίτες θεωρούν ότι απαιτείται νομική πράξη της Ένωσης </a:t>
            </a:r>
            <a:r>
              <a:rPr lang="el-GR" altLang="el-GR" sz="1800" b="1" dirty="0"/>
              <a:t>(ά. 11 παρ. 4 ΣΕΕ)</a:t>
            </a:r>
          </a:p>
          <a:p>
            <a:pPr eaLnBrk="1" hangingPunct="1">
              <a:buFont typeface="Wingdings" panose="05000000000000000000" pitchFamily="2" charset="2"/>
              <a:buNone/>
            </a:pPr>
            <a:endParaRPr lang="el-GR" altLang="el-GR" sz="18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3EE64DE5-0511-7A34-5DB4-BB07A3D04DC9}"/>
              </a:ext>
            </a:extLst>
          </p:cNvPr>
          <p:cNvSpPr>
            <a:spLocks noGrp="1" noChangeArrowheads="1"/>
          </p:cNvSpPr>
          <p:nvPr>
            <p:ph type="title"/>
          </p:nvPr>
        </p:nvSpPr>
        <p:spPr/>
        <p:txBody>
          <a:bodyPr/>
          <a:lstStyle/>
          <a:p>
            <a:pPr algn="ctr" eaLnBrk="1" hangingPunct="1"/>
            <a:r>
              <a:rPr lang="el-GR" altLang="el-GR" sz="3200" b="1"/>
              <a:t>Η ΕΥΡΩΠΑΙΚΗ ΙΘΑΓΕΝΕΙΑ</a:t>
            </a:r>
            <a:br>
              <a:rPr lang="el-GR" altLang="el-GR" sz="3200" b="1"/>
            </a:br>
            <a:r>
              <a:rPr lang="el-GR" altLang="el-GR" sz="3200" b="1"/>
              <a:t>(αξιολόγηση)</a:t>
            </a:r>
          </a:p>
        </p:txBody>
      </p:sp>
      <p:sp>
        <p:nvSpPr>
          <p:cNvPr id="15363" name="Rectangle 3">
            <a:extLst>
              <a:ext uri="{FF2B5EF4-FFF2-40B4-BE49-F238E27FC236}">
                <a16:creationId xmlns:a16="http://schemas.microsoft.com/office/drawing/2014/main" id="{3490CD66-1E12-9D89-6570-252260E3E9C8}"/>
              </a:ext>
            </a:extLst>
          </p:cNvPr>
          <p:cNvSpPr>
            <a:spLocks noGrp="1" noChangeArrowheads="1"/>
          </p:cNvSpPr>
          <p:nvPr>
            <p:ph type="body" idx="1"/>
          </p:nvPr>
        </p:nvSpPr>
        <p:spPr/>
        <p:txBody>
          <a:bodyPr>
            <a:normAutofit lnSpcReduction="10000"/>
          </a:bodyPr>
          <a:lstStyle/>
          <a:p>
            <a:pPr eaLnBrk="1" hangingPunct="1">
              <a:lnSpc>
                <a:spcPct val="150000"/>
              </a:lnSpc>
              <a:spcBef>
                <a:spcPts val="0"/>
              </a:spcBef>
            </a:pPr>
            <a:r>
              <a:rPr lang="el-GR" altLang="el-GR" sz="1600" dirty="0"/>
              <a:t>Η καθιέρωση της ιθαγένειας της Ένωσης αποτέλεσε αντικείμενο κριτικής και πλήθους επιφυλάξεων και ενστάσεων. Οι κυριότερες απ’ αυτές ήταν: Ο νέος θεσμός δεν συνιστά μια πραγματική  ιθαγένεια, η συνεισφορά της είναι τελικά περιορισμένη, αφού συνδέεται με σχετικώς ολιγάριθμα δικαιώματα, ο </a:t>
            </a:r>
            <a:r>
              <a:rPr lang="el-GR" altLang="el-GR" sz="1600" dirty="0" err="1"/>
              <a:t>παρακολουθηματικός</a:t>
            </a:r>
            <a:r>
              <a:rPr lang="el-GR" altLang="el-GR" sz="1600" dirty="0"/>
              <a:t> της χαρακτήρας την καθιστά </a:t>
            </a:r>
            <a:r>
              <a:rPr lang="el-GR" altLang="el-GR" sz="1600" i="1" dirty="0"/>
              <a:t>«ιθαγένεια δευτέρου βαθμού»</a:t>
            </a:r>
            <a:r>
              <a:rPr lang="el-GR" altLang="el-GR" sz="1600" dirty="0"/>
              <a:t> ή </a:t>
            </a:r>
            <a:r>
              <a:rPr lang="el-GR" altLang="el-GR" sz="1600" i="1" dirty="0"/>
              <a:t>«ιθαγένεια δορυφόρος», </a:t>
            </a:r>
            <a:r>
              <a:rPr lang="el-GR" altLang="el-GR" sz="1600" dirty="0"/>
              <a:t>η απουσία επαρκούς ψυχολογικού συνδέσμου των πολιτών των Κ-μ με το ενωσιακό πολιτειακό μόρφωμα.</a:t>
            </a:r>
          </a:p>
          <a:p>
            <a:pPr eaLnBrk="1" hangingPunct="1">
              <a:lnSpc>
                <a:spcPct val="150000"/>
              </a:lnSpc>
              <a:spcBef>
                <a:spcPts val="0"/>
              </a:spcBef>
            </a:pPr>
            <a:r>
              <a:rPr lang="el-GR" altLang="el-GR" sz="1600" dirty="0"/>
              <a:t>Άλλοι ήταν οξύτεροι στην κριτική τους, θεωρώντας ότι η εμμονή των Κ-μ στην καθιέρωση του </a:t>
            </a:r>
            <a:r>
              <a:rPr lang="el-GR" altLang="el-GR" sz="1600" i="1" dirty="0"/>
              <a:t>«ανούσιου θεσμού»</a:t>
            </a:r>
            <a:r>
              <a:rPr lang="el-GR" altLang="el-GR" sz="1600" dirty="0"/>
              <a:t> οφείλεται σε  </a:t>
            </a:r>
            <a:r>
              <a:rPr lang="el-GR" altLang="el-GR" sz="1600" i="1" dirty="0"/>
              <a:t>«κίνητρα δημοσίων σχέσεων προς την κοινή γνώμη των  χωρών τους»</a:t>
            </a:r>
            <a:r>
              <a:rPr lang="el-GR" altLang="el-GR" sz="1600" dirty="0"/>
              <a:t> ή ότι ο  θεσμός </a:t>
            </a:r>
            <a:r>
              <a:rPr lang="el-GR" altLang="el-GR" sz="1600" i="1" dirty="0"/>
              <a:t>«προβάλλει το πρότυπο του ευρωπαίου καταναλωτή, ο οποίος έχει εφοδιαστεί και μ’ ένα ψηφοδέλτιο για να ψηφίζει σε μικρής σημασίας και εθνικά στεγανοποιημένες εκλογές». </a:t>
            </a:r>
          </a:p>
          <a:p>
            <a:pPr eaLnBrk="1" hangingPunct="1">
              <a:lnSpc>
                <a:spcPct val="150000"/>
              </a:lnSpc>
              <a:spcBef>
                <a:spcPts val="0"/>
              </a:spcBef>
            </a:pPr>
            <a:r>
              <a:rPr lang="el-GR" altLang="el-GR" sz="1600" dirty="0"/>
              <a:t>Ωστόσο υπήρξαν και πιο ψύχραιμες φωνές που υποστήριξαν</a:t>
            </a:r>
            <a:r>
              <a:rPr lang="el-GR" altLang="el-GR" sz="1600" i="1" dirty="0"/>
              <a:t> ότι </a:t>
            </a:r>
            <a:r>
              <a:rPr lang="el-GR" altLang="el-GR" sz="1600" b="1" i="1" dirty="0"/>
              <a:t>«πρόκειται για μια προώθηση της ιδέας της ύπαρξης μιας Ευρώπης των πολιτών, που αν και ακόμη σχετικά δειλή δημιουργεί ωστόσο από την μια μεριά την απαραίτητη ατμόσφαιρα και από την άλλη τις κατάλληλες προϋποθέσεις για το ενδεχόμενο μελλοντικό στάδιο»</a:t>
            </a:r>
            <a:r>
              <a:rPr lang="el-GR" altLang="el-GR" sz="1600" i="1" dirty="0"/>
              <a:t> (Ιωάννου 1993).</a:t>
            </a:r>
            <a:r>
              <a:rPr lang="el-GR" altLang="el-GR" sz="1600" dirty="0"/>
              <a:t> </a:t>
            </a:r>
            <a:r>
              <a:rPr lang="el-GR" altLang="el-GR" sz="1600" i="1"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290D20-B414-EC59-7AC4-7899094D2AAA}"/>
              </a:ext>
            </a:extLst>
          </p:cNvPr>
          <p:cNvSpPr>
            <a:spLocks noGrp="1"/>
          </p:cNvSpPr>
          <p:nvPr>
            <p:ph type="title"/>
          </p:nvPr>
        </p:nvSpPr>
        <p:spPr/>
        <p:txBody>
          <a:bodyPr/>
          <a:lstStyle/>
          <a:p>
            <a:r>
              <a:rPr lang="el-GR" dirty="0"/>
              <a:t>ΕΥΡΩΠΑΙΚΗ ΙΘΑΓΕΝΕΙΑ</a:t>
            </a:r>
          </a:p>
        </p:txBody>
      </p:sp>
      <p:sp>
        <p:nvSpPr>
          <p:cNvPr id="3" name="Θέση περιεχομένου 2">
            <a:extLst>
              <a:ext uri="{FF2B5EF4-FFF2-40B4-BE49-F238E27FC236}">
                <a16:creationId xmlns:a16="http://schemas.microsoft.com/office/drawing/2014/main" id="{82A57223-E7FF-3454-4540-67242DA0F9BA}"/>
              </a:ext>
            </a:extLst>
          </p:cNvPr>
          <p:cNvSpPr>
            <a:spLocks noGrp="1"/>
          </p:cNvSpPr>
          <p:nvPr>
            <p:ph idx="1"/>
          </p:nvPr>
        </p:nvSpPr>
        <p:spPr/>
        <p:txBody>
          <a:bodyPr>
            <a:normAutofit fontScale="70000" lnSpcReduction="20000"/>
          </a:bodyPr>
          <a:lstStyle/>
          <a:p>
            <a:pPr algn="just"/>
            <a:r>
              <a:rPr lang="el-GR" b="1" dirty="0"/>
              <a:t>Απόφαση του Δικαστηρίου της 12ης Μαΐου 1998 </a:t>
            </a:r>
            <a:r>
              <a:rPr lang="en-US" b="1" dirty="0"/>
              <a:t>MARTINEZ SALA C-85/96</a:t>
            </a:r>
          </a:p>
          <a:p>
            <a:pPr algn="just"/>
            <a:endParaRPr lang="el-GR" b="1" dirty="0"/>
          </a:p>
          <a:p>
            <a:pPr algn="just"/>
            <a:r>
              <a:rPr lang="el-GR" dirty="0"/>
              <a:t>Η </a:t>
            </a:r>
            <a:r>
              <a:rPr lang="el-GR" dirty="0" err="1"/>
              <a:t>Mart</a:t>
            </a:r>
            <a:r>
              <a:rPr lang="en-US" dirty="0" err="1"/>
              <a:t>i</a:t>
            </a:r>
            <a:r>
              <a:rPr lang="el-GR" dirty="0" err="1"/>
              <a:t>nez</a:t>
            </a:r>
            <a:r>
              <a:rPr lang="el-GR" dirty="0"/>
              <a:t> </a:t>
            </a:r>
            <a:r>
              <a:rPr lang="el-GR" dirty="0" err="1"/>
              <a:t>Sala</a:t>
            </a:r>
            <a:r>
              <a:rPr lang="el-GR" dirty="0"/>
              <a:t>, η οποία γεννήθηκε στις 8 Φεβρουαρίου 1956, είναι Ισπανίδα υπήκοος και διαμένει στη Γερμανία από τον Μάιο 1968. Η </a:t>
            </a:r>
            <a:r>
              <a:rPr lang="el-GR" dirty="0" err="1"/>
              <a:t>Martνnez</a:t>
            </a:r>
            <a:r>
              <a:rPr lang="el-GR" dirty="0"/>
              <a:t> </a:t>
            </a:r>
            <a:r>
              <a:rPr lang="el-GR" dirty="0" err="1"/>
              <a:t>Sala</a:t>
            </a:r>
            <a:r>
              <a:rPr lang="el-GR" dirty="0"/>
              <a:t> εργάστηκε ως μισθωτή εντός της χώρας αυτής από το 1976 μέχρι το 1986 με διάφορα διαλείμματα και από τις 12 Σεπτεμβρίου μέχρι τις 24 Οκτωβρίου 1989. Από τις 24 Οκτωβρίου 1989 χορηγούνταν στη </a:t>
            </a:r>
            <a:r>
              <a:rPr lang="el-GR" dirty="0" err="1"/>
              <a:t>Martνnez</a:t>
            </a:r>
            <a:r>
              <a:rPr lang="el-GR" dirty="0"/>
              <a:t> </a:t>
            </a:r>
            <a:r>
              <a:rPr lang="el-GR" dirty="0" err="1"/>
              <a:t>Sala</a:t>
            </a:r>
            <a:r>
              <a:rPr lang="el-GR" dirty="0"/>
              <a:t> παροχές κοινωνικής πρόνοιας από τον Δήμο της Νυρεμβέργης και από την Περιφέρεια της Νυρεμβέργης βάσει του </a:t>
            </a:r>
            <a:r>
              <a:rPr lang="el-GR" dirty="0" err="1"/>
              <a:t>Bundessozialhilfegesetz</a:t>
            </a:r>
            <a:r>
              <a:rPr lang="el-GR" dirty="0"/>
              <a:t> (ομοσπονδιακού νόμου περί κοινωνικής πρόνοιας).</a:t>
            </a:r>
          </a:p>
          <a:p>
            <a:pPr algn="just"/>
            <a:r>
              <a:rPr lang="el-GR" dirty="0"/>
              <a:t>Μέχρι τις 19 </a:t>
            </a:r>
            <a:r>
              <a:rPr lang="el-GR" dirty="0" err="1"/>
              <a:t>Μαιου</a:t>
            </a:r>
            <a:r>
              <a:rPr lang="el-GR" dirty="0"/>
              <a:t> 1984 οι αρμόδιες γερμανικές αρχές χορηγούσαν στη </a:t>
            </a:r>
            <a:r>
              <a:rPr lang="el-GR" dirty="0" err="1"/>
              <a:t>Martνnez</a:t>
            </a:r>
            <a:r>
              <a:rPr lang="el-GR" dirty="0"/>
              <a:t> </a:t>
            </a:r>
            <a:r>
              <a:rPr lang="el-GR" dirty="0" err="1"/>
              <a:t>Sala</a:t>
            </a:r>
            <a:r>
              <a:rPr lang="el-GR" dirty="0"/>
              <a:t>, ουσιαστικά αδιαλείπτως, άδειες διαμονής. Μετά την ημερομηνία αυτή της χορηγούνταν απλώς πιστοποιητικά για το ότι είχε υποβάλει αίτηση παρατάσεως της ισχύος της άδειας διαμονής. Στις 19 Απριλίου 1994 της χορηγήθηκε άδεια διαμονής ισχύουσα μέχρι τις 18 Απριλίου 1995, η οποία παρατάθηκε στις 20 Απριλίου 1995 για ένα ακόμη έτος.</a:t>
            </a:r>
          </a:p>
          <a:p>
            <a:pPr algn="just"/>
            <a:r>
              <a:rPr lang="el-GR" dirty="0"/>
              <a:t>Τον Ιανουάριο 1993, δηλαδή όταν δεν είχε στην κατοχή της άδεια διαμονής, η </a:t>
            </a:r>
            <a:r>
              <a:rPr lang="el-GR" dirty="0" err="1"/>
              <a:t>Martνnez</a:t>
            </a:r>
            <a:r>
              <a:rPr lang="el-GR" dirty="0"/>
              <a:t> </a:t>
            </a:r>
            <a:r>
              <a:rPr lang="el-GR" dirty="0" err="1"/>
              <a:t>Sala</a:t>
            </a:r>
            <a:r>
              <a:rPr lang="el-GR" dirty="0"/>
              <a:t> υπέβαλε στο </a:t>
            </a:r>
            <a:r>
              <a:rPr lang="el-GR" dirty="0" err="1"/>
              <a:t>Freistaat</a:t>
            </a:r>
            <a:r>
              <a:rPr lang="el-GR" dirty="0"/>
              <a:t> </a:t>
            </a:r>
            <a:r>
              <a:rPr lang="el-GR" dirty="0" err="1"/>
              <a:t>Bayern</a:t>
            </a:r>
            <a:r>
              <a:rPr lang="el-GR" dirty="0"/>
              <a:t> αίτηση χορηγήσεως επιδόματος ανατροφής για το τέκνο της που είχε γεννηθεί τον ίδιο εκείνο μήνα.</a:t>
            </a:r>
          </a:p>
        </p:txBody>
      </p:sp>
    </p:spTree>
    <p:extLst>
      <p:ext uri="{BB962C8B-B14F-4D97-AF65-F5344CB8AC3E}">
        <p14:creationId xmlns:p14="http://schemas.microsoft.com/office/powerpoint/2010/main" val="34532677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6A4F1CB-0E43-0207-8DF1-4300E9D0BE77}"/>
              </a:ext>
            </a:extLst>
          </p:cNvPr>
          <p:cNvSpPr>
            <a:spLocks noGrp="1"/>
          </p:cNvSpPr>
          <p:nvPr>
            <p:ph type="title"/>
          </p:nvPr>
        </p:nvSpPr>
        <p:spPr/>
        <p:txBody>
          <a:bodyPr/>
          <a:lstStyle/>
          <a:p>
            <a:r>
              <a:rPr lang="el-GR" dirty="0"/>
              <a:t>ΕΥΡΩΠΑΙΚΗ ΙΘΑΓΕΝΕΙΑ</a:t>
            </a:r>
          </a:p>
        </p:txBody>
      </p:sp>
      <p:sp>
        <p:nvSpPr>
          <p:cNvPr id="3" name="Θέση περιεχομένου 2">
            <a:extLst>
              <a:ext uri="{FF2B5EF4-FFF2-40B4-BE49-F238E27FC236}">
                <a16:creationId xmlns:a16="http://schemas.microsoft.com/office/drawing/2014/main" id="{E7450055-7F20-E244-85B6-C6B34E6C53EE}"/>
              </a:ext>
            </a:extLst>
          </p:cNvPr>
          <p:cNvSpPr>
            <a:spLocks noGrp="1"/>
          </p:cNvSpPr>
          <p:nvPr>
            <p:ph idx="1"/>
          </p:nvPr>
        </p:nvSpPr>
        <p:spPr/>
        <p:txBody>
          <a:bodyPr/>
          <a:lstStyle/>
          <a:p>
            <a:pPr algn="just">
              <a:lnSpc>
                <a:spcPct val="150000"/>
              </a:lnSpc>
              <a:spcBef>
                <a:spcPts val="0"/>
              </a:spcBef>
            </a:pPr>
            <a:r>
              <a:rPr lang="el-GR" dirty="0"/>
              <a:t>Όσον αφορά το προσωπικό πεδίο εφαρμογής, αν το αιτούν δικαστήριο καταλήξει στο συμπέρασμα ότι η </a:t>
            </a:r>
            <a:r>
              <a:rPr lang="en-US" dirty="0"/>
              <a:t>Martinez Sala </a:t>
            </a:r>
            <a:r>
              <a:rPr lang="el-GR" dirty="0"/>
              <a:t>έχει την ιδιότητα του εργαζομένου, υπό την έννοια του άρθρου 48 της Συνθήκης και του κανονισμού 1612/68 ή του κανονισμού 1408/71, η επίμαχη άνιση μεταχείριση θα πρέπει να θεωρηθεί ασυμβίβαστη με τα άρθρα 48 και 51 της Συνθήκης. </a:t>
            </a:r>
          </a:p>
        </p:txBody>
      </p:sp>
    </p:spTree>
    <p:extLst>
      <p:ext uri="{BB962C8B-B14F-4D97-AF65-F5344CB8AC3E}">
        <p14:creationId xmlns:p14="http://schemas.microsoft.com/office/powerpoint/2010/main" val="6276582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1E5B12-C2C7-5011-82CC-E44ABC2A8CBF}"/>
              </a:ext>
            </a:extLst>
          </p:cNvPr>
          <p:cNvSpPr>
            <a:spLocks noGrp="1"/>
          </p:cNvSpPr>
          <p:nvPr>
            <p:ph type="title"/>
          </p:nvPr>
        </p:nvSpPr>
        <p:spPr/>
        <p:txBody>
          <a:bodyPr/>
          <a:lstStyle/>
          <a:p>
            <a:r>
              <a:rPr lang="el-GR" dirty="0"/>
              <a:t>ΕΥΡΩΠΑΙΚΗ ΙΘΑΓΕΝΕΙΑ</a:t>
            </a:r>
          </a:p>
        </p:txBody>
      </p:sp>
      <p:sp>
        <p:nvSpPr>
          <p:cNvPr id="3" name="Θέση περιεχομένου 2">
            <a:extLst>
              <a:ext uri="{FF2B5EF4-FFF2-40B4-BE49-F238E27FC236}">
                <a16:creationId xmlns:a16="http://schemas.microsoft.com/office/drawing/2014/main" id="{1953A3EA-F6BB-03BF-7C46-67E27009D48A}"/>
              </a:ext>
            </a:extLst>
          </p:cNvPr>
          <p:cNvSpPr>
            <a:spLocks noGrp="1"/>
          </p:cNvSpPr>
          <p:nvPr>
            <p:ph idx="1"/>
          </p:nvPr>
        </p:nvSpPr>
        <p:spPr/>
        <p:txBody>
          <a:bodyPr>
            <a:normAutofit lnSpcReduction="10000"/>
          </a:bodyPr>
          <a:lstStyle/>
          <a:p>
            <a:pPr algn="just"/>
            <a:r>
              <a:rPr lang="el-GR" dirty="0"/>
              <a:t>Αν το αιτούν δικαστήριο δεν καταλήξει στο συμπέρασμα αυτό, η Επιτροπή υποστηρίζει ότι, εν πάση περιπτώσει, η προσφεύγουσα της κύριας δίκης μπορεί από την 1η Νοεμβρίου 1993, ημερομηνία ενάρξεως της ισχύος της Συνθήκης για την Ευρωπαϊκή Ένωση, να στηρίξει το δικαίωμα διαμονής της στο άρθρο 8 Α της Συνθήκης ΕΚ, το οποίο ορίζει τα εξής: «Κάθε πολίτης της Ένωσης έχει το δικαίωμα να κυκλοφορεί και να διαμένει ελεύθερα στο έδαφος των κρατών μελών, υπό την επιφύλαξη των περιορισμών και με τις προϋποθέσεις που προβλέπονται στην παρούσα Συνθήκη και στις διατάξεις που θεσπίζονται για την εφαρμογή της.» Κατά το άρθρο 8, παράγραφος 1, της Συνθήκης ΕΚ, πολίτης της Ευρωπαϊκής Ένωσης είναι κάθε πρόσωπο που έχει την υπηκοότητα ενός κράτους μέλους. </a:t>
            </a:r>
          </a:p>
        </p:txBody>
      </p:sp>
    </p:spTree>
    <p:extLst>
      <p:ext uri="{BB962C8B-B14F-4D97-AF65-F5344CB8AC3E}">
        <p14:creationId xmlns:p14="http://schemas.microsoft.com/office/powerpoint/2010/main" val="15415652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C1719D-2A6B-FA4F-622F-F1CE0AB74A48}"/>
              </a:ext>
            </a:extLst>
          </p:cNvPr>
          <p:cNvSpPr>
            <a:spLocks noGrp="1"/>
          </p:cNvSpPr>
          <p:nvPr>
            <p:ph type="title"/>
          </p:nvPr>
        </p:nvSpPr>
        <p:spPr/>
        <p:txBody>
          <a:bodyPr/>
          <a:lstStyle/>
          <a:p>
            <a:r>
              <a:rPr lang="el-GR" dirty="0"/>
              <a:t>ΕΥΡΩΠΑΙΚΗ ΙΘΑΓΕΝΕΙΑ</a:t>
            </a:r>
          </a:p>
        </p:txBody>
      </p:sp>
      <p:sp>
        <p:nvSpPr>
          <p:cNvPr id="3" name="Θέση περιεχομένου 2">
            <a:extLst>
              <a:ext uri="{FF2B5EF4-FFF2-40B4-BE49-F238E27FC236}">
                <a16:creationId xmlns:a16="http://schemas.microsoft.com/office/drawing/2014/main" id="{D7322366-DD8B-379E-785E-13DF3F90D85C}"/>
              </a:ext>
            </a:extLst>
          </p:cNvPr>
          <p:cNvSpPr>
            <a:spLocks noGrp="1"/>
          </p:cNvSpPr>
          <p:nvPr>
            <p:ph idx="1"/>
          </p:nvPr>
        </p:nvSpPr>
        <p:spPr>
          <a:xfrm>
            <a:off x="832701" y="1844478"/>
            <a:ext cx="10515600" cy="4351338"/>
          </a:xfrm>
        </p:spPr>
        <p:txBody>
          <a:bodyPr>
            <a:normAutofit fontScale="92500" lnSpcReduction="10000"/>
          </a:bodyPr>
          <a:lstStyle/>
          <a:p>
            <a:pPr algn="just"/>
            <a:r>
              <a:rPr lang="el-GR" dirty="0"/>
              <a:t>Από τα ανωτέρω προκύπτει ότι ο πολίτης της Ευρωπαϊκής Ενώσεως ο οποίος, όπως η προσφεύγουσα της κύριας δίκης, διαμένει νομίμως εντός του εδάφους του κράτους μέλους υποδοχής μπορεί να επικαλεστεί το άρθρο 6 της Συνθήκης σε όλες τις περιπτώσεις που εμπίπτουν στο καθ' ύλη πεδίο εφαρμογής του κοινοτικού δικαίου, περιλαμβανομένης και της περιπτώσεως στην οποία το κράτος μέλος αυτό καθυστερεί ή αρνείται να του χορηγήσει μια παροχή που χορηγείται σε κάθε πρόσωπο που διαμένει νομίμως εντός του εδάφους του κράτους αυτού, προβάλλοντας ως αιτιολογία ότι δεν του έχει προσκομιστεί έγγραφο που δεν είναι υποχρεωμένοι να προσκομίζουν οι υπήκοοι του κράτους αυτού και του οποίου την έκδοση μπορούν να καθυστερήσουν ή να αρνηθούν οι διοικητικές αρχές του. </a:t>
            </a:r>
          </a:p>
        </p:txBody>
      </p:sp>
    </p:spTree>
    <p:extLst>
      <p:ext uri="{BB962C8B-B14F-4D97-AF65-F5344CB8AC3E}">
        <p14:creationId xmlns:p14="http://schemas.microsoft.com/office/powerpoint/2010/main" val="2775794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60DDFD91-5889-18CC-E67E-62811AEABB2D}"/>
              </a:ext>
            </a:extLst>
          </p:cNvPr>
          <p:cNvSpPr>
            <a:spLocks noGrp="1" noChangeArrowheads="1"/>
          </p:cNvSpPr>
          <p:nvPr>
            <p:ph type="title"/>
          </p:nvPr>
        </p:nvSpPr>
        <p:spPr/>
        <p:txBody>
          <a:bodyPr/>
          <a:lstStyle/>
          <a:p>
            <a:pPr algn="ctr" eaLnBrk="1" hangingPunct="1"/>
            <a:r>
              <a:rPr lang="el-GR" altLang="el-GR" sz="3200" b="1"/>
              <a:t>Η ΕΥΡΩΠΑΙΚΗ ΙΘΑΓΕΝΕΙΑ</a:t>
            </a:r>
            <a:br>
              <a:rPr lang="el-GR" altLang="el-GR" sz="3200" b="1"/>
            </a:br>
            <a:r>
              <a:rPr lang="el-GR" altLang="el-GR" sz="3200" b="1"/>
              <a:t>(Δικαστήριο)</a:t>
            </a:r>
          </a:p>
        </p:txBody>
      </p:sp>
      <p:sp>
        <p:nvSpPr>
          <p:cNvPr id="16387" name="Rectangle 3">
            <a:extLst>
              <a:ext uri="{FF2B5EF4-FFF2-40B4-BE49-F238E27FC236}">
                <a16:creationId xmlns:a16="http://schemas.microsoft.com/office/drawing/2014/main" id="{9281E2B3-C25F-47E6-49C4-DD2C4F4AD705}"/>
              </a:ext>
            </a:extLst>
          </p:cNvPr>
          <p:cNvSpPr>
            <a:spLocks noGrp="1" noChangeArrowheads="1"/>
          </p:cNvSpPr>
          <p:nvPr>
            <p:ph type="body" idx="1"/>
          </p:nvPr>
        </p:nvSpPr>
        <p:spPr/>
        <p:txBody>
          <a:bodyPr>
            <a:normAutofit/>
          </a:bodyPr>
          <a:lstStyle/>
          <a:p>
            <a:pPr algn="just" eaLnBrk="1" hangingPunct="1">
              <a:lnSpc>
                <a:spcPct val="150000"/>
              </a:lnSpc>
              <a:buFont typeface="Wingdings" panose="05000000000000000000" pitchFamily="2" charset="2"/>
              <a:buNone/>
            </a:pPr>
            <a:r>
              <a:rPr lang="el-GR" altLang="el-GR" sz="500" i="1" dirty="0"/>
              <a:t>                 </a:t>
            </a:r>
            <a:r>
              <a:rPr lang="el-GR" altLang="el-GR" sz="1400" dirty="0"/>
              <a:t>Η πραγματική αναβάθμιση του θεσμού της Ευρωπαϊκής Ιθαγένειας ήλθε μέσω της Νομολογίας του ΔΕΕ, το οποίο σε σειρά αποφάσεών του (</a:t>
            </a:r>
            <a:r>
              <a:rPr lang="el-GR" altLang="el-GR" sz="1400" b="1" dirty="0"/>
              <a:t>D’ </a:t>
            </a:r>
            <a:r>
              <a:rPr lang="el-GR" altLang="el-GR" sz="1400" b="1" dirty="0" err="1"/>
              <a:t>Hoop</a:t>
            </a:r>
            <a:r>
              <a:rPr lang="en-US" altLang="el-GR" sz="1400" b="1" dirty="0"/>
              <a:t>, C- 224/98</a:t>
            </a:r>
            <a:r>
              <a:rPr lang="el-GR" altLang="el-GR" sz="1400" b="1" dirty="0"/>
              <a:t>, </a:t>
            </a:r>
            <a:r>
              <a:rPr lang="el-GR" altLang="el-GR" sz="1400" b="1" dirty="0" err="1"/>
              <a:t>Grzelczyk</a:t>
            </a:r>
            <a:r>
              <a:rPr lang="el-GR" altLang="el-GR" sz="1400" b="1" dirty="0"/>
              <a:t>, </a:t>
            </a:r>
            <a:r>
              <a:rPr lang="en-US" altLang="el-GR" sz="1400" b="1" dirty="0"/>
              <a:t>C</a:t>
            </a:r>
            <a:r>
              <a:rPr lang="el-GR" altLang="el-GR" sz="1400" b="1" dirty="0"/>
              <a:t>-184/99, ) </a:t>
            </a:r>
            <a:r>
              <a:rPr lang="el-GR" altLang="el-GR" sz="1400" dirty="0"/>
              <a:t>τόνισε ότι</a:t>
            </a:r>
            <a:r>
              <a:rPr lang="en-US" altLang="el-GR" sz="1400" dirty="0"/>
              <a:t>:</a:t>
            </a:r>
            <a:r>
              <a:rPr lang="el-GR" altLang="el-GR" sz="1400" b="1" dirty="0"/>
              <a:t> </a:t>
            </a:r>
            <a:r>
              <a:rPr lang="el-GR" altLang="el-GR" sz="1400" i="1" dirty="0"/>
              <a:t>«η ιδιότητα του πολίτη της Ενώσεως τείνει να αποτελέσει </a:t>
            </a:r>
            <a:r>
              <a:rPr lang="el-GR" altLang="el-GR" sz="1400" b="1" i="1" u="sng" dirty="0"/>
              <a:t>τη θεμελιώδη ιδιότητα των υπηκόων των κρατών μελών</a:t>
            </a:r>
            <a:r>
              <a:rPr lang="el-GR" altLang="el-GR" sz="1400" i="1" dirty="0"/>
              <a:t>, </a:t>
            </a:r>
            <a:r>
              <a:rPr lang="el-GR" altLang="el-GR" sz="1400" b="1" i="1" dirty="0"/>
              <a:t>η οποία εξασφαλίζει</a:t>
            </a:r>
            <a:r>
              <a:rPr lang="el-GR" altLang="el-GR" sz="1400" i="1" dirty="0"/>
              <a:t>, εντός του </a:t>
            </a:r>
            <a:r>
              <a:rPr lang="el-GR" altLang="el-GR" sz="1400" i="1" dirty="0" err="1"/>
              <a:t>rationae</a:t>
            </a:r>
            <a:r>
              <a:rPr lang="el-GR" altLang="el-GR" sz="1400" i="1" dirty="0"/>
              <a:t> </a:t>
            </a:r>
            <a:r>
              <a:rPr lang="el-GR" altLang="el-GR" sz="1400" i="1" dirty="0" err="1"/>
              <a:t>materiae</a:t>
            </a:r>
            <a:r>
              <a:rPr lang="el-GR" altLang="el-GR" sz="1400" i="1" dirty="0"/>
              <a:t> πεδίου εφαρμογής της Συνθήκης, </a:t>
            </a:r>
            <a:r>
              <a:rPr lang="el-GR" altLang="el-GR" sz="1400" b="1" i="1" dirty="0"/>
              <a:t>την ίδια νομική μεταχείριση σε όσους εξ αυτών βρίσκονται στην ίδια κατάσταση, ανεξάρτητα από την ιθαγένειά τους</a:t>
            </a:r>
            <a:r>
              <a:rPr lang="el-GR" altLang="el-GR" sz="1400" i="1" dirty="0"/>
              <a:t> και υπό την επιφύλαξη των ρητά προβλεπομένων εξαιρέσεων συναφώς».</a:t>
            </a:r>
          </a:p>
          <a:p>
            <a:pPr algn="just" eaLnBrk="1" hangingPunct="1">
              <a:lnSpc>
                <a:spcPct val="150000"/>
              </a:lnSpc>
              <a:buFont typeface="Wingdings" panose="05000000000000000000" pitchFamily="2" charset="2"/>
              <a:buNone/>
            </a:pPr>
            <a:r>
              <a:rPr lang="el-GR" altLang="el-GR" sz="1400" dirty="0"/>
              <a:t>     Η αναγόρευση της ιδιότητα του πολίτη της Ένωσης σε </a:t>
            </a:r>
            <a:r>
              <a:rPr lang="el-GR" altLang="el-GR" sz="1400" b="1" dirty="0"/>
              <a:t>θεμελιώδη ιδιότητα</a:t>
            </a:r>
            <a:r>
              <a:rPr lang="el-GR" altLang="el-GR" sz="1400" dirty="0"/>
              <a:t> προσέδωσε σ’ αυτήν μια </a:t>
            </a:r>
            <a:r>
              <a:rPr lang="el-GR" altLang="el-GR" sz="1400" b="1" dirty="0"/>
              <a:t>οριζόντια εφαρμογή</a:t>
            </a:r>
            <a:r>
              <a:rPr lang="el-GR" altLang="el-GR" sz="1400" dirty="0"/>
              <a:t>, αφού ο θεμελιώδης χαρακτήρας της επέβαλλε μια νέα ανάγνωση πολλών διατάξεων και την αναθεώρηση στερεοτύπων της θεωρίας του ενωσιακού δικαίου. Έτσι, πέραν του ότι επιβεβαιώθηκε κατά τρόπο οριστικό η αποσύνδεση του δικαιώματος της ελεύθερης κυκλοφορίας και διαμονής από την άσκηση οικονομικής δραστηριότητας, το ΔΕΕ συνάγει μια </a:t>
            </a:r>
            <a:r>
              <a:rPr lang="el-GR" altLang="el-GR" sz="1400" b="1" dirty="0"/>
              <a:t>γενική επιταγή ίσης μεταχείρισης όλων των υπηκόων των Κ-μ, που βρίσκονται νόμιμα στο έδαφος άλλου Κ-μ με τους ημεδαπούς. </a:t>
            </a:r>
          </a:p>
        </p:txBody>
      </p:sp>
    </p:spTree>
    <p:extLst>
      <p:ext uri="{BB962C8B-B14F-4D97-AF65-F5344CB8AC3E}">
        <p14:creationId xmlns:p14="http://schemas.microsoft.com/office/powerpoint/2010/main" val="7128936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ED740C-2804-EDF5-8DED-B63403092433}"/>
              </a:ext>
            </a:extLst>
          </p:cNvPr>
          <p:cNvSpPr>
            <a:spLocks noGrp="1"/>
          </p:cNvSpPr>
          <p:nvPr>
            <p:ph type="title"/>
          </p:nvPr>
        </p:nvSpPr>
        <p:spPr/>
        <p:txBody>
          <a:bodyPr/>
          <a:lstStyle/>
          <a:p>
            <a:r>
              <a:rPr lang="el-GR" dirty="0"/>
              <a:t>ΕΥΡΩΠΑΙΚΗ ΙΘΑΓΕΝΕΙΑ</a:t>
            </a:r>
          </a:p>
        </p:txBody>
      </p:sp>
      <p:sp>
        <p:nvSpPr>
          <p:cNvPr id="3" name="Θέση περιεχομένου 2">
            <a:extLst>
              <a:ext uri="{FF2B5EF4-FFF2-40B4-BE49-F238E27FC236}">
                <a16:creationId xmlns:a16="http://schemas.microsoft.com/office/drawing/2014/main" id="{17199560-BB02-1093-AF88-B10E148E2386}"/>
              </a:ext>
            </a:extLst>
          </p:cNvPr>
          <p:cNvSpPr>
            <a:spLocks noGrp="1"/>
          </p:cNvSpPr>
          <p:nvPr>
            <p:ph idx="1"/>
          </p:nvPr>
        </p:nvSpPr>
        <p:spPr/>
        <p:txBody>
          <a:bodyPr>
            <a:normAutofit fontScale="62500" lnSpcReduction="20000"/>
          </a:bodyPr>
          <a:lstStyle/>
          <a:p>
            <a:pPr algn="just"/>
            <a:r>
              <a:rPr lang="el-GR" b="1" dirty="0"/>
              <a:t>Απόφαση της 17</a:t>
            </a:r>
            <a:r>
              <a:rPr lang="el-GR" b="1" baseline="30000" dirty="0"/>
              <a:t>ης</a:t>
            </a:r>
            <a:r>
              <a:rPr lang="el-GR" b="1" dirty="0"/>
              <a:t> Σεπτεμβρίου 2002, </a:t>
            </a:r>
            <a:r>
              <a:rPr lang="en-US" b="1" dirty="0"/>
              <a:t>C-413/99 BAUMBAST</a:t>
            </a:r>
            <a:r>
              <a:rPr lang="el-GR" b="1" dirty="0"/>
              <a:t> </a:t>
            </a:r>
          </a:p>
          <a:p>
            <a:pPr algn="just"/>
            <a:r>
              <a:rPr lang="el-GR" dirty="0"/>
              <a:t>Ναι μεν, πριν από την έναρξη ισχύος της Συνθήκης για την Ευρωπαϊκή .</a:t>
            </a:r>
            <a:r>
              <a:rPr lang="el-GR" dirty="0" err="1"/>
              <a:t>νωση</a:t>
            </a:r>
            <a:r>
              <a:rPr lang="el-GR" dirty="0"/>
              <a:t>, το Δικαστήριο είχε διευκρινίσει ότι το εν λόγω δικαίωμα διαμονής, το οποίο παρεχόταν ευθέως από τη Συνθήκη ΕΚ, εξαρτιόταν από την προϋπόθεση ασκήσεως οικονομικής δραστηριότητας υπό την έννοια των άρθρων 48, 52 και 59 της Συνθήκης ΕΚ (νυν, κατόπιν τροποποιήσεως, άρθρων 39 ΕΚ, 43 ΕΚ και 49 ΕΚ) (βλ. την απόφαση της 5ης Φεβρουαρίου 1991, C-363/89, </a:t>
            </a:r>
            <a:r>
              <a:rPr lang="el-GR" dirty="0" err="1"/>
              <a:t>Roux</a:t>
            </a:r>
            <a:r>
              <a:rPr lang="el-GR" dirty="0"/>
              <a:t>, Συλλογή 1991, σ. Ι-273, σκέψη 9), πλην όμως ακολούθως καθιερώθηκε στη Συνθήκη ΕΚ το καθεστώς του πολίτη της Ενώσεως και από το άρθρο 18, παράγραφος 1, ΕΚ αναγνωρίστηκε δικαίωμα κάθε πολίτη να κυκλοφορεί και να διαμένει ελεύθερα στο έδαφος των κρατών μελών.</a:t>
            </a:r>
          </a:p>
          <a:p>
            <a:pPr algn="just"/>
            <a:r>
              <a:rPr lang="el-GR" dirty="0"/>
              <a:t>Βάσει του άρθρου 17, παράγραφος 1, ΕΚ, πολίτης της Ενώσεως είναι κάθε πρόσωπο που έχει την ιθαγένεια κράτους μέλους. Το καθεστώς του πολίτη της Ενώσεως καθιερώθηκε για να αποτελέσει το βασικό καθεστώς των υπηκόων των κρατών μελών (βλ., στο ίδιο πνεύμα, την απόφαση της 20ής Σεπτεμβρίου 2001, C-184/99, </a:t>
            </a:r>
            <a:r>
              <a:rPr lang="el-GR" dirty="0" err="1"/>
              <a:t>Grzelczyk</a:t>
            </a:r>
            <a:r>
              <a:rPr lang="el-GR" dirty="0"/>
              <a:t>, Συλλογή 2001, σ. Ι-6193, σκέψη 31).</a:t>
            </a:r>
          </a:p>
          <a:p>
            <a:pPr algn="just"/>
            <a:r>
              <a:rPr lang="el-GR" dirty="0"/>
              <a:t>Εξάλλου, η Συνθήκη για την Ευρωπαϊκή .</a:t>
            </a:r>
            <a:r>
              <a:rPr lang="el-GR" dirty="0" err="1"/>
              <a:t>νωση</a:t>
            </a:r>
            <a:r>
              <a:rPr lang="el-GR" dirty="0"/>
              <a:t> δεν απαιτεί να ασκούν οι πολίτες της Ενώσεως επαγγελματική, είτε μισθωτή είτε ανεξάρτητη, δραστηριότητα για να έχουν τα δικαιώματα που προβλέπονται στο δεύτερο μέρος της Συνθήκης ΕΚ το οποίο αφορά την ιθαγένεια της Ενώσεως. Επί πλέον, στο κείμενο της εν λόγω Συνθήκης δεν υπάρχει τίποτα που να επιτρέπει να θεωρηθεί ότι πολίτες της Ενώσεως που είναι εγκατεστημένοι σε άλλο κράτος μέλος για να ασκήσουν εκεί μισθωτή δραστηριότητα στερούνται λόγω της ιθαγένειάς τους, όταν η δραστηριότητα αυτή τελειώνει, δικαιωμάτων που τους παρέχει η Συνθήκη ΕΚ.</a:t>
            </a:r>
          </a:p>
        </p:txBody>
      </p:sp>
    </p:spTree>
    <p:extLst>
      <p:ext uri="{BB962C8B-B14F-4D97-AF65-F5344CB8AC3E}">
        <p14:creationId xmlns:p14="http://schemas.microsoft.com/office/powerpoint/2010/main" val="28733155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B0A7D1-BC6E-B7AB-FC49-DF2E70878B17}"/>
              </a:ext>
            </a:extLst>
          </p:cNvPr>
          <p:cNvSpPr>
            <a:spLocks noGrp="1"/>
          </p:cNvSpPr>
          <p:nvPr>
            <p:ph type="title"/>
          </p:nvPr>
        </p:nvSpPr>
        <p:spPr/>
        <p:txBody>
          <a:bodyPr/>
          <a:lstStyle/>
          <a:p>
            <a:r>
              <a:rPr lang="el-GR" dirty="0"/>
              <a:t>ΕΥΡΩΠΑΙΚΗ ΙΘΑΓΕΝΕΙΑ</a:t>
            </a:r>
          </a:p>
        </p:txBody>
      </p:sp>
      <p:sp>
        <p:nvSpPr>
          <p:cNvPr id="3" name="Θέση περιεχομένου 2">
            <a:extLst>
              <a:ext uri="{FF2B5EF4-FFF2-40B4-BE49-F238E27FC236}">
                <a16:creationId xmlns:a16="http://schemas.microsoft.com/office/drawing/2014/main" id="{50F724EB-222F-022D-9BDB-89A2A692F5E2}"/>
              </a:ext>
            </a:extLst>
          </p:cNvPr>
          <p:cNvSpPr>
            <a:spLocks noGrp="1"/>
          </p:cNvSpPr>
          <p:nvPr>
            <p:ph idx="1"/>
          </p:nvPr>
        </p:nvSpPr>
        <p:spPr/>
        <p:txBody>
          <a:bodyPr/>
          <a:lstStyle/>
          <a:p>
            <a:pPr algn="just"/>
            <a:r>
              <a:rPr lang="el-GR" dirty="0"/>
              <a:t>Ο πολίτης της Ευρωπαϊκής Ενώσεως που δεν έχει πλέον στο κράτος μέλος υποδοχής δικαίωμα διαμονής ως διακινούμενος εργαζόμενος δύναται, υπό την ιδιότητα του πολίτη της Ενώσεως, να τύχει εκεί δικαιώματος διαμονής κατόπιν άμεσης εφαρμογής του άρθρου 18, παράγραφος 1, ΕΚ. Η άσκηση του δικαιώματος αυτού εξαρτάται από τους περιορισμούς και τις προϋποθέσεις της διατάξεως αυτής, αλλά οι αρμόδιες αρχές και, εν ανάγκη, τα εθνικά δικαστήρια οφείλουν να μεριμνούν προκειμένου η εφαρμογή των εν λόγω περιορισμών και προϋποθέσεων να γίνεται τηρουμένων των γενικών αρχών του κοινοτικού δικαίου και ιδίως της αρχής της αναλογικότητας. </a:t>
            </a:r>
          </a:p>
        </p:txBody>
      </p:sp>
    </p:spTree>
    <p:extLst>
      <p:ext uri="{BB962C8B-B14F-4D97-AF65-F5344CB8AC3E}">
        <p14:creationId xmlns:p14="http://schemas.microsoft.com/office/powerpoint/2010/main" val="1505369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9584FA-4F45-EC2F-F4E1-795E0E33FBDC}"/>
              </a:ext>
            </a:extLst>
          </p:cNvPr>
          <p:cNvSpPr>
            <a:spLocks noGrp="1"/>
          </p:cNvSpPr>
          <p:nvPr>
            <p:ph type="title"/>
          </p:nvPr>
        </p:nvSpPr>
        <p:spPr/>
        <p:txBody>
          <a:bodyPr/>
          <a:lstStyle/>
          <a:p>
            <a:r>
              <a:rPr lang="el-GR" dirty="0"/>
              <a:t>ΕΥΡΩΠΑΙΚΗ ΙΘΑΓΕΝΕΙΑ </a:t>
            </a:r>
          </a:p>
        </p:txBody>
      </p:sp>
      <p:sp>
        <p:nvSpPr>
          <p:cNvPr id="3" name="Θέση περιεχομένου 2">
            <a:extLst>
              <a:ext uri="{FF2B5EF4-FFF2-40B4-BE49-F238E27FC236}">
                <a16:creationId xmlns:a16="http://schemas.microsoft.com/office/drawing/2014/main" id="{91B08B97-38C6-5172-E064-92A5BEB4351A}"/>
              </a:ext>
            </a:extLst>
          </p:cNvPr>
          <p:cNvSpPr>
            <a:spLocks noGrp="1"/>
          </p:cNvSpPr>
          <p:nvPr>
            <p:ph idx="1"/>
          </p:nvPr>
        </p:nvSpPr>
        <p:spPr/>
        <p:txBody>
          <a:bodyPr>
            <a:normAutofit fontScale="92500" lnSpcReduction="20000"/>
          </a:bodyPr>
          <a:lstStyle/>
          <a:p>
            <a:pPr algn="just">
              <a:lnSpc>
                <a:spcPct val="150000"/>
              </a:lnSpc>
            </a:pPr>
            <a:r>
              <a:rPr lang="el-GR" dirty="0"/>
              <a:t>Με Συνθήκη του Μάαστριχτ το 1993 καθιερώθηκε ο θεσμός της ιθαγένειας της Ευρωπαϊκής Ένωσης και η συνακόλουθη ιδιότητα του πολίτη της Ένωσης. </a:t>
            </a:r>
          </a:p>
          <a:p>
            <a:pPr algn="just">
              <a:lnSpc>
                <a:spcPct val="150000"/>
              </a:lnSpc>
            </a:pPr>
            <a:r>
              <a:rPr lang="el-GR" dirty="0"/>
              <a:t>Έτσι, σύμφωνα με το άρθρο 17 παρ. 1 </a:t>
            </a:r>
            <a:r>
              <a:rPr lang="el-GR" dirty="0" err="1"/>
              <a:t>Συνθ.ΕΚ</a:t>
            </a:r>
            <a:r>
              <a:rPr lang="el-GR" dirty="0"/>
              <a:t>  </a:t>
            </a:r>
            <a:r>
              <a:rPr lang="el-GR" i="1" dirty="0"/>
              <a:t>«Θεσπίζεται ιθαγένεια της Ένωσης. Πολίτης της Ένωσης είναι κάθε πρόσωπο που έχει την υπηκοότητα ενός κράτους μέλους»</a:t>
            </a:r>
            <a:r>
              <a:rPr lang="el-GR" dirty="0"/>
              <a:t>. Με τη Συνθήκη της Λισαβόνας το 2009 η διάταξη συμπληρώθηκε με την φράση </a:t>
            </a:r>
            <a:r>
              <a:rPr lang="el-GR" i="1" dirty="0"/>
              <a:t>«Η ιθαγένεια της Ένωσης προστίθεται και δεν αντικαθιστά την εθνική ιθαγένεια»</a:t>
            </a:r>
            <a:endParaRPr lang="el-GR" dirty="0"/>
          </a:p>
        </p:txBody>
      </p:sp>
    </p:spTree>
    <p:extLst>
      <p:ext uri="{BB962C8B-B14F-4D97-AF65-F5344CB8AC3E}">
        <p14:creationId xmlns:p14="http://schemas.microsoft.com/office/powerpoint/2010/main" val="14336810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2F771B-CA41-1E83-1386-CB7DBD2B25DD}"/>
              </a:ext>
            </a:extLst>
          </p:cNvPr>
          <p:cNvSpPr>
            <a:spLocks noGrp="1"/>
          </p:cNvSpPr>
          <p:nvPr>
            <p:ph type="title"/>
          </p:nvPr>
        </p:nvSpPr>
        <p:spPr/>
        <p:txBody>
          <a:bodyPr/>
          <a:lstStyle/>
          <a:p>
            <a:r>
              <a:rPr lang="el-GR" dirty="0"/>
              <a:t>ΕΥΡΩΠΑΙΚΗ ΙΘΑΓΕΝΕΙΑ</a:t>
            </a:r>
          </a:p>
        </p:txBody>
      </p:sp>
      <p:sp>
        <p:nvSpPr>
          <p:cNvPr id="3" name="Θέση περιεχομένου 2">
            <a:extLst>
              <a:ext uri="{FF2B5EF4-FFF2-40B4-BE49-F238E27FC236}">
                <a16:creationId xmlns:a16="http://schemas.microsoft.com/office/drawing/2014/main" id="{E37F699E-BFA5-C3F8-AC28-30A5928479F2}"/>
              </a:ext>
            </a:extLst>
          </p:cNvPr>
          <p:cNvSpPr>
            <a:spLocks noGrp="1"/>
          </p:cNvSpPr>
          <p:nvPr>
            <p:ph idx="1"/>
          </p:nvPr>
        </p:nvSpPr>
        <p:spPr/>
        <p:txBody>
          <a:bodyPr>
            <a:normAutofit fontScale="92500" lnSpcReduction="10000"/>
          </a:bodyPr>
          <a:lstStyle/>
          <a:p>
            <a:pPr algn="just"/>
            <a:r>
              <a:rPr lang="el-GR" dirty="0"/>
              <a:t>Τα τέκνα πολίτη της Ευρωπαϊκής Ενώσεως που εγκαταστάθηκαν σε κράτος μέλος όταν ο γονέας τους ασκούσε δικαιώματα διαμονής ως διακινούμενος εργαζόμενος σε αυτό το κράτος μέλος έχουν δικαίωμα διαμονής εκεί προκειμένου να συνεχίσουν να παρακολουθούν εκεί μαθήματα γενικής εκπαιδεύσεως, σύμφωνα με το άρθρο 12 του κανονισμού (ΕΟΚ) 1612/68 του Συμβουλίου, της 15ης Οκτωβρίου 1968, περί της ελεύθερης κυκλοφορίας των εργαζομένων στο εσωτερικό της Κοινότητας. Το γεγονός ότι οι γονείς των σχετικών τέκνων διαζεύχθηκαν εν τω μεταξύ, το γεγονός ότι μόνον ο ένας από τους γονείς είναι πολίτης της Ενώσεως και ο γονέας αυτός δεν είναι πλέον διακινούμενος εργαζόμενος στο κράτος μέλος υποδοχής ή το γεγονός ότι τα τέκνα δεν είναι τα ίδια πολίτες της Ενώσεως ουδεμία επιρροή ασκούν εν προκειμένω.</a:t>
            </a:r>
          </a:p>
        </p:txBody>
      </p:sp>
    </p:spTree>
    <p:extLst>
      <p:ext uri="{BB962C8B-B14F-4D97-AF65-F5344CB8AC3E}">
        <p14:creationId xmlns:p14="http://schemas.microsoft.com/office/powerpoint/2010/main" val="37692717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E59881-724B-13B7-4F14-4B28C80CAF6E}"/>
              </a:ext>
            </a:extLst>
          </p:cNvPr>
          <p:cNvSpPr>
            <a:spLocks noGrp="1"/>
          </p:cNvSpPr>
          <p:nvPr>
            <p:ph type="title"/>
          </p:nvPr>
        </p:nvSpPr>
        <p:spPr/>
        <p:txBody>
          <a:bodyPr/>
          <a:lstStyle/>
          <a:p>
            <a:r>
              <a:rPr lang="el-GR" dirty="0"/>
              <a:t>ΕΥΡΩΠΑΙΚΗ ΙΘΑΓΕΝΕΙΑ</a:t>
            </a:r>
          </a:p>
        </p:txBody>
      </p:sp>
      <p:sp>
        <p:nvSpPr>
          <p:cNvPr id="3" name="Θέση περιεχομένου 2">
            <a:extLst>
              <a:ext uri="{FF2B5EF4-FFF2-40B4-BE49-F238E27FC236}">
                <a16:creationId xmlns:a16="http://schemas.microsoft.com/office/drawing/2014/main" id="{B761CEA8-5137-6F19-5A05-2BEBA4A086F2}"/>
              </a:ext>
            </a:extLst>
          </p:cNvPr>
          <p:cNvSpPr>
            <a:spLocks noGrp="1"/>
          </p:cNvSpPr>
          <p:nvPr>
            <p:ph idx="1"/>
          </p:nvPr>
        </p:nvSpPr>
        <p:spPr/>
        <p:txBody>
          <a:bodyPr>
            <a:normAutofit fontScale="92500" lnSpcReduction="10000"/>
          </a:bodyPr>
          <a:lstStyle/>
          <a:p>
            <a:r>
              <a:rPr lang="el-GR" b="1" dirty="0"/>
              <a:t>Απόφαση της 8</a:t>
            </a:r>
            <a:r>
              <a:rPr lang="el-GR" b="1" baseline="30000" dirty="0"/>
              <a:t>ης</a:t>
            </a:r>
            <a:r>
              <a:rPr lang="el-GR" b="1" dirty="0"/>
              <a:t> Μαρτίου 2011 Υπόθεση </a:t>
            </a:r>
            <a:r>
              <a:rPr lang="en-US" b="1" dirty="0"/>
              <a:t>C-34/09</a:t>
            </a:r>
            <a:r>
              <a:rPr lang="en-US" dirty="0"/>
              <a:t> </a:t>
            </a:r>
            <a:r>
              <a:rPr lang="en-US" b="1" dirty="0"/>
              <a:t>Gerardo Ruiz Zambrano</a:t>
            </a:r>
          </a:p>
          <a:p>
            <a:pPr algn="just"/>
            <a:r>
              <a:rPr lang="el-GR" dirty="0"/>
              <a:t>Ως εκ τούτου, στα υποβληθέντα ερωτήματα πρέπει να δοθεί η απάντηση ότι το άρθρο 20 ΣΛΕΕ έχει την έννοια ότι δεν επιτρέπει σε κράτος μέλος, αφενός, να αρνηθεί να χορηγήσει σε υπήκοο τρίτου κράτους, ο οποίος συντηρεί τα ανήλικα τέκνα του, που είναι πολίτες της Ένωσης, άδεια διαμονής στο κράτος μέλος στο οποίο </a:t>
            </a:r>
            <a:r>
              <a:rPr lang="el-GR" dirty="0" err="1"/>
              <a:t>κατοι</a:t>
            </a:r>
            <a:r>
              <a:rPr lang="el-GR" dirty="0"/>
              <a:t> </a:t>
            </a:r>
            <a:r>
              <a:rPr lang="el-GR" dirty="0" err="1"/>
              <a:t>κούν</a:t>
            </a:r>
            <a:r>
              <a:rPr lang="el-GR" dirty="0"/>
              <a:t> τα εν λόγω τέκνα και του οποίου έχουν την ιθαγένεια και, αφετέρου, να αρνηθεί να χορηγήσει στον εν λόγω υπήκοο τρίτου κράτους άδεια εργασίας, καθόσον τέτοιες αποφάσεις θα εμπόδιζαν τα εν λόγω τέκνα να απολαύσουν πράγματι, κατά το </a:t>
            </a:r>
            <a:r>
              <a:rPr lang="el-GR" dirty="0" err="1"/>
              <a:t>ουσι</a:t>
            </a:r>
            <a:r>
              <a:rPr lang="el-GR" dirty="0"/>
              <a:t> </a:t>
            </a:r>
            <a:r>
              <a:rPr lang="el-GR" dirty="0" err="1"/>
              <a:t>ώδες</a:t>
            </a:r>
            <a:r>
              <a:rPr lang="el-GR" dirty="0"/>
              <a:t> μέρος τους, τα δικαιώματα που συναρτώνται προς την ιδιότητα του πολίτη της Ένωσης.</a:t>
            </a:r>
            <a:endParaRPr lang="en-US" dirty="0"/>
          </a:p>
          <a:p>
            <a:endParaRPr lang="el-GR" dirty="0"/>
          </a:p>
        </p:txBody>
      </p:sp>
    </p:spTree>
    <p:extLst>
      <p:ext uri="{BB962C8B-B14F-4D97-AF65-F5344CB8AC3E}">
        <p14:creationId xmlns:p14="http://schemas.microsoft.com/office/powerpoint/2010/main" val="19875135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BBB40D-D190-7BE7-9932-BFAB8AF76520}"/>
              </a:ext>
            </a:extLst>
          </p:cNvPr>
          <p:cNvSpPr>
            <a:spLocks noGrp="1"/>
          </p:cNvSpPr>
          <p:nvPr>
            <p:ph type="title"/>
          </p:nvPr>
        </p:nvSpPr>
        <p:spPr/>
        <p:txBody>
          <a:bodyPr/>
          <a:lstStyle/>
          <a:p>
            <a:r>
              <a:rPr lang="el-GR" dirty="0"/>
              <a:t>ΕΥΡΩΠΑΙΚΗ ΙΘΑΓΕΝΕΙΑ</a:t>
            </a:r>
          </a:p>
        </p:txBody>
      </p:sp>
      <p:sp>
        <p:nvSpPr>
          <p:cNvPr id="3" name="Θέση περιεχομένου 2">
            <a:extLst>
              <a:ext uri="{FF2B5EF4-FFF2-40B4-BE49-F238E27FC236}">
                <a16:creationId xmlns:a16="http://schemas.microsoft.com/office/drawing/2014/main" id="{1B359E44-4C65-77AE-E8A0-E21718D14392}"/>
              </a:ext>
            </a:extLst>
          </p:cNvPr>
          <p:cNvSpPr>
            <a:spLocks noGrp="1"/>
          </p:cNvSpPr>
          <p:nvPr>
            <p:ph idx="1"/>
          </p:nvPr>
        </p:nvSpPr>
        <p:spPr/>
        <p:txBody>
          <a:bodyPr/>
          <a:lstStyle/>
          <a:p>
            <a:pPr algn="just"/>
            <a:r>
              <a:rPr lang="el-GR" b="1" dirty="0"/>
              <a:t>Απόφαση της 11</a:t>
            </a:r>
            <a:r>
              <a:rPr lang="el-GR" b="1" baseline="30000" dirty="0"/>
              <a:t>ης</a:t>
            </a:r>
            <a:r>
              <a:rPr lang="el-GR" b="1" dirty="0"/>
              <a:t> Νοεμβρίου 2014 </a:t>
            </a:r>
            <a:r>
              <a:rPr lang="en-US" b="1" dirty="0"/>
              <a:t>C-333/13 DANO</a:t>
            </a:r>
            <a:endParaRPr lang="el-GR" b="1" dirty="0"/>
          </a:p>
          <a:p>
            <a:pPr algn="just"/>
            <a:r>
              <a:rPr lang="el-GR" dirty="0"/>
              <a:t>Η υπόθεση </a:t>
            </a:r>
            <a:r>
              <a:rPr lang="el-GR" b="1" dirty="0" err="1"/>
              <a:t>Dano</a:t>
            </a:r>
            <a:r>
              <a:rPr lang="el-GR" dirty="0"/>
              <a:t> είναι μια εμβληματική απόφαση του Δικαστηρίου της Ευρωπαϊκής Ένωσης (2014) σχετικά με το δικαίωμα οικονομικά μη ενεργών πολιτών της ΕΕ να λαμβάνουν κοινωνικές παροχές σε άλλο κράτος μέλος. Κρίθηκε ότι τα κράτη μπορούν να αρνηθούν παροχές σε άτομα που μετακινούνται μόνο για να λάβουν βοήθεια.</a:t>
            </a:r>
          </a:p>
          <a:p>
            <a:pPr algn="just"/>
            <a:r>
              <a:rPr lang="el-GR" dirty="0"/>
              <a:t>Η </a:t>
            </a:r>
            <a:r>
              <a:rPr lang="el-GR" dirty="0" err="1"/>
              <a:t>Elisabeta</a:t>
            </a:r>
            <a:r>
              <a:rPr lang="el-GR" dirty="0"/>
              <a:t> </a:t>
            </a:r>
            <a:r>
              <a:rPr lang="el-GR" dirty="0" err="1"/>
              <a:t>Dano</a:t>
            </a:r>
            <a:r>
              <a:rPr lang="el-GR" dirty="0"/>
              <a:t> και ο γιος της (Ρουμάνοι πολίτες) ζούσαν στη Γερμανία, αλλά δεν εργάζονταν, δεν αναζητούσαν ενεργά εργασία και δεν είχαν πόρους για να συντηρηθούν.</a:t>
            </a:r>
          </a:p>
        </p:txBody>
      </p:sp>
    </p:spTree>
    <p:extLst>
      <p:ext uri="{BB962C8B-B14F-4D97-AF65-F5344CB8AC3E}">
        <p14:creationId xmlns:p14="http://schemas.microsoft.com/office/powerpoint/2010/main" val="22359413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18A761-1363-BC48-0409-2CAF3AC4BB6F}"/>
              </a:ext>
            </a:extLst>
          </p:cNvPr>
          <p:cNvSpPr>
            <a:spLocks noGrp="1"/>
          </p:cNvSpPr>
          <p:nvPr>
            <p:ph type="title"/>
          </p:nvPr>
        </p:nvSpPr>
        <p:spPr/>
        <p:txBody>
          <a:bodyPr/>
          <a:lstStyle/>
          <a:p>
            <a:r>
              <a:rPr lang="el-GR" dirty="0"/>
              <a:t>ΕΥΡΩΠΑΙΚΗ ΙΘΑΓΕΝΕΙΑ</a:t>
            </a:r>
          </a:p>
        </p:txBody>
      </p:sp>
      <p:sp>
        <p:nvSpPr>
          <p:cNvPr id="3" name="Θέση περιεχομένου 2">
            <a:extLst>
              <a:ext uri="{FF2B5EF4-FFF2-40B4-BE49-F238E27FC236}">
                <a16:creationId xmlns:a16="http://schemas.microsoft.com/office/drawing/2014/main" id="{371F2E8A-8774-BA7C-F801-855847B3481E}"/>
              </a:ext>
            </a:extLst>
          </p:cNvPr>
          <p:cNvSpPr>
            <a:spLocks noGrp="1"/>
          </p:cNvSpPr>
          <p:nvPr>
            <p:ph idx="1"/>
          </p:nvPr>
        </p:nvSpPr>
        <p:spPr/>
        <p:txBody>
          <a:bodyPr/>
          <a:lstStyle/>
          <a:p>
            <a:pPr algn="just"/>
            <a:r>
              <a:rPr lang="el-GR" b="1" dirty="0"/>
              <a:t>Η Απόφαση:</a:t>
            </a:r>
            <a:r>
              <a:rPr lang="el-GR" dirty="0"/>
              <a:t> Το Δικαστήριο αποφάσισε ότι η Γερμανία είχε το δικαίωμα να τους αρνηθεί κοινωνικές παροχές (</a:t>
            </a:r>
            <a:r>
              <a:rPr lang="el-GR" dirty="0" err="1"/>
              <a:t>social</a:t>
            </a:r>
            <a:r>
              <a:rPr lang="el-GR" dirty="0"/>
              <a:t> </a:t>
            </a:r>
            <a:r>
              <a:rPr lang="el-GR" dirty="0" err="1"/>
              <a:t>benefits</a:t>
            </a:r>
            <a:r>
              <a:rPr lang="el-GR" dirty="0"/>
              <a:t>), καθώς οι οικονομικά μη ενεργοί πολίτες της ΕΕ πρέπει να διαθέτουν επαρκείς πόρους για να μην αποτελούν βάρος για το σύστημα κοινωνικής πρόνοιας του κράτους υποδοχής</a:t>
            </a:r>
          </a:p>
        </p:txBody>
      </p:sp>
    </p:spTree>
    <p:extLst>
      <p:ext uri="{BB962C8B-B14F-4D97-AF65-F5344CB8AC3E}">
        <p14:creationId xmlns:p14="http://schemas.microsoft.com/office/powerpoint/2010/main" val="29773757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F3EB09-CC0C-3E46-F74D-E95ED9EE083B}"/>
              </a:ext>
            </a:extLst>
          </p:cNvPr>
          <p:cNvSpPr>
            <a:spLocks noGrp="1"/>
          </p:cNvSpPr>
          <p:nvPr>
            <p:ph type="title"/>
          </p:nvPr>
        </p:nvSpPr>
        <p:spPr/>
        <p:txBody>
          <a:bodyPr/>
          <a:lstStyle/>
          <a:p>
            <a:r>
              <a:rPr lang="el-GR" dirty="0"/>
              <a:t>Οδηγία 2004/38</a:t>
            </a:r>
          </a:p>
        </p:txBody>
      </p:sp>
      <p:sp>
        <p:nvSpPr>
          <p:cNvPr id="3" name="Θέση περιεχομένου 2">
            <a:extLst>
              <a:ext uri="{FF2B5EF4-FFF2-40B4-BE49-F238E27FC236}">
                <a16:creationId xmlns:a16="http://schemas.microsoft.com/office/drawing/2014/main" id="{716004C4-A08D-E7B6-79F9-CF6E2EBAE4BE}"/>
              </a:ext>
            </a:extLst>
          </p:cNvPr>
          <p:cNvSpPr>
            <a:spLocks noGrp="1"/>
          </p:cNvSpPr>
          <p:nvPr>
            <p:ph idx="1"/>
          </p:nvPr>
        </p:nvSpPr>
        <p:spPr/>
        <p:txBody>
          <a:bodyPr>
            <a:normAutofit fontScale="70000" lnSpcReduction="20000"/>
          </a:bodyPr>
          <a:lstStyle/>
          <a:p>
            <a:pPr algn="just"/>
            <a:r>
              <a:rPr lang="el-GR" dirty="0"/>
              <a:t>Για τους σκοπούς της παρούσας οδηγίας, νοούνται ως:</a:t>
            </a:r>
          </a:p>
          <a:p>
            <a:pPr algn="just"/>
            <a:r>
              <a:rPr lang="el-GR" dirty="0"/>
              <a:t>1. «πολίτης της Ένωσης»: κάθε πρόσωπο το οποίο έχει την ιθαγένεια κράτους μέλους·</a:t>
            </a:r>
          </a:p>
          <a:p>
            <a:pPr algn="just"/>
            <a:r>
              <a:rPr lang="el-GR" dirty="0"/>
              <a:t>2. «μέλος της οικογένειας»:</a:t>
            </a:r>
          </a:p>
          <a:p>
            <a:pPr algn="just"/>
            <a:r>
              <a:rPr lang="el-GR" dirty="0"/>
              <a:t>α) ο (η) σύζυγος·</a:t>
            </a:r>
          </a:p>
          <a:p>
            <a:pPr algn="just"/>
            <a:r>
              <a:rPr lang="el-GR" dirty="0"/>
              <a:t>β) ο (η) σύντροφος με τον (την) οποίο(-α) ο πολίτης της Ένωσης έχει σχέση καταχωρισμένης συμβίωσης, βάσει της νομοθεσίας κράτους μέλους, εφόσον η νομοθεσία του κράτους μέλους υποδοχής αναγνωρίζει τη σχέση καταχωρισμένης συμβίωσης ως ισοδύναμη προς τον γάμο, και σύμφωνα με τους όρους που προβλέπονται στην οικεία νομοθεσία του κράτους μέλους υποδοχής·</a:t>
            </a:r>
          </a:p>
          <a:p>
            <a:pPr algn="just"/>
            <a:r>
              <a:rPr lang="el-GR" dirty="0"/>
              <a:t>γ) οι απευθείας </a:t>
            </a:r>
            <a:r>
              <a:rPr lang="el-GR" dirty="0" err="1"/>
              <a:t>κατιόντες</a:t>
            </a:r>
            <a:r>
              <a:rPr lang="el-GR" dirty="0"/>
              <a:t> οι οποίοι είναι κάτω της ηλικίας των 21 ετών ή είναι συντηρούμενοι καθώς και εκείνοι του (της) συζύγου ή του (της) συντρόφου, όπως ορίζεται στο στοιχείο β)·</a:t>
            </a:r>
          </a:p>
          <a:p>
            <a:pPr algn="just"/>
            <a:r>
              <a:rPr lang="el-GR" dirty="0"/>
              <a:t>δ) οι συντηρούμενοι απευθείας ανιόντες καθώς και εκείνοι του (της) συζύγου ή του (της) συντρόφου, όπως ορίζεται στο στοιχείο β)·</a:t>
            </a:r>
          </a:p>
          <a:p>
            <a:pPr algn="just"/>
            <a:r>
              <a:rPr lang="el-GR" dirty="0"/>
              <a:t>3. «κράτος μέλος υποδοχής»: το κράτος μέλος στο οποίο μεταβαίνει ο πολίτης της Ένωσης προκειμένου να ασκήσει το δικαίωμα ελεύθερης κυκλοφορίας και διαμονής.</a:t>
            </a:r>
          </a:p>
          <a:p>
            <a:endParaRPr lang="el-GR" dirty="0"/>
          </a:p>
        </p:txBody>
      </p:sp>
    </p:spTree>
    <p:extLst>
      <p:ext uri="{BB962C8B-B14F-4D97-AF65-F5344CB8AC3E}">
        <p14:creationId xmlns:p14="http://schemas.microsoft.com/office/powerpoint/2010/main" val="10810204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84286D-1246-90C5-8C6B-01AAC0118C70}"/>
              </a:ext>
            </a:extLst>
          </p:cNvPr>
          <p:cNvSpPr>
            <a:spLocks noGrp="1"/>
          </p:cNvSpPr>
          <p:nvPr>
            <p:ph type="title"/>
          </p:nvPr>
        </p:nvSpPr>
        <p:spPr/>
        <p:txBody>
          <a:bodyPr/>
          <a:lstStyle/>
          <a:p>
            <a:r>
              <a:rPr lang="el-GR" dirty="0"/>
              <a:t>Οδηγία 2004/38</a:t>
            </a:r>
          </a:p>
        </p:txBody>
      </p:sp>
      <p:sp>
        <p:nvSpPr>
          <p:cNvPr id="3" name="Θέση περιεχομένου 2">
            <a:extLst>
              <a:ext uri="{FF2B5EF4-FFF2-40B4-BE49-F238E27FC236}">
                <a16:creationId xmlns:a16="http://schemas.microsoft.com/office/drawing/2014/main" id="{CBA9B427-6511-3333-0DCF-AC9A2796E405}"/>
              </a:ext>
            </a:extLst>
          </p:cNvPr>
          <p:cNvSpPr>
            <a:spLocks noGrp="1"/>
          </p:cNvSpPr>
          <p:nvPr>
            <p:ph idx="1"/>
          </p:nvPr>
        </p:nvSpPr>
        <p:spPr/>
        <p:txBody>
          <a:bodyPr>
            <a:normAutofit fontScale="62500" lnSpcReduction="20000"/>
          </a:bodyPr>
          <a:lstStyle/>
          <a:p>
            <a:pPr algn="just"/>
            <a:r>
              <a:rPr lang="el-GR" i="1" dirty="0"/>
              <a:t>Άρθρο 3</a:t>
            </a:r>
          </a:p>
          <a:p>
            <a:pPr algn="just"/>
            <a:r>
              <a:rPr lang="el-GR" b="1" dirty="0"/>
              <a:t>Δικαιούχοι</a:t>
            </a:r>
          </a:p>
          <a:p>
            <a:pPr algn="just"/>
            <a:r>
              <a:rPr lang="el-GR" dirty="0"/>
              <a:t>1.  Η παρούσα οδηγία ισχύει για όλους τους πολίτες της Ένωσης οι οποίοι μεταβαίνουν ή διαμένουν σε κράτος μέλος άλλο από εκείνο του οποίου είναι υπήκοοι καθώς και τα μέλη των οικογενειών τους κατά τα οριζόμενα στο άρθρο 2 σημείο 2 που τους συνοδεύουν ή πηγαίνουν να τους συναντήσουν.</a:t>
            </a:r>
          </a:p>
          <a:p>
            <a:pPr algn="just"/>
            <a:r>
              <a:rPr lang="el-GR" dirty="0"/>
              <a:t>2.  Με την επιφύλαξη τυχόν ατομικού δικαιώματος ελεύθερης κυκλοφορίας και διαμονής των ενδιαφερομένων και σύμφωνα με την εθνική νομοθεσία του, το κράτος μέλος υποδοχής διευκολύνει την είσοδο και τη διαμονή των ακόλουθων προσώπων:</a:t>
            </a:r>
          </a:p>
          <a:p>
            <a:pPr algn="just"/>
            <a:r>
              <a:rPr lang="el-GR" dirty="0"/>
              <a:t>α) κάθε άλλου μέλους της οικογένειας, ανεξαρτήτως της ιθαγένειάς του, που δεν εμπίπτει στον ορισμό του άρθρου 2 σημείο 2 εφόσον συντηρείται από τον πολίτη της Ένωσης που έχει ίδιον δικαίωμα διαμονής ή ζει υπό τη στέγη του στη χώρα προέλευσης, ή εφόσον σοβαροί λόγοι υγείας καθιστούν απολύτως αναγκαία την προσωπική φροντίδα του εν λόγω μέλους της οικογένειας από τον πολίτη της Ένωσης·</a:t>
            </a:r>
          </a:p>
          <a:p>
            <a:pPr algn="just"/>
            <a:r>
              <a:rPr lang="el-GR" dirty="0"/>
              <a:t>β) του (της) συντρόφου με τον (την) οποίο(-α) ο πολίτης της Ένωσης έχει σταθερή σχέση, δεόντως αποδεδειγμένη.</a:t>
            </a:r>
          </a:p>
          <a:p>
            <a:pPr algn="just"/>
            <a:r>
              <a:rPr lang="el-GR" dirty="0"/>
              <a:t>Το κράτος μέλος υποδοχής αναλαμβάνει εκτενή εξέταση της προσωπικής κατάστασης και αιτιολογεί κάθε άρνηση εισόδου ή διαμονής των προσώπων αυτών.</a:t>
            </a:r>
          </a:p>
          <a:p>
            <a:endParaRPr lang="el-GR" dirty="0"/>
          </a:p>
        </p:txBody>
      </p:sp>
    </p:spTree>
    <p:extLst>
      <p:ext uri="{BB962C8B-B14F-4D97-AF65-F5344CB8AC3E}">
        <p14:creationId xmlns:p14="http://schemas.microsoft.com/office/powerpoint/2010/main" val="39667301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C1EA6E-F5FB-8FE3-29E0-9D87820699D3}"/>
              </a:ext>
            </a:extLst>
          </p:cNvPr>
          <p:cNvSpPr>
            <a:spLocks noGrp="1"/>
          </p:cNvSpPr>
          <p:nvPr>
            <p:ph type="title"/>
          </p:nvPr>
        </p:nvSpPr>
        <p:spPr/>
        <p:txBody>
          <a:bodyPr/>
          <a:lstStyle/>
          <a:p>
            <a:r>
              <a:rPr lang="el-GR" dirty="0"/>
              <a:t>Οδηγία 2004/38</a:t>
            </a:r>
          </a:p>
        </p:txBody>
      </p:sp>
      <p:sp>
        <p:nvSpPr>
          <p:cNvPr id="3" name="Θέση περιεχομένου 2">
            <a:extLst>
              <a:ext uri="{FF2B5EF4-FFF2-40B4-BE49-F238E27FC236}">
                <a16:creationId xmlns:a16="http://schemas.microsoft.com/office/drawing/2014/main" id="{E8433C8D-5B3B-88EC-C1F6-2A5B90718F30}"/>
              </a:ext>
            </a:extLst>
          </p:cNvPr>
          <p:cNvSpPr>
            <a:spLocks noGrp="1"/>
          </p:cNvSpPr>
          <p:nvPr>
            <p:ph idx="1"/>
          </p:nvPr>
        </p:nvSpPr>
        <p:spPr/>
        <p:txBody>
          <a:bodyPr>
            <a:normAutofit fontScale="62500" lnSpcReduction="20000"/>
          </a:bodyPr>
          <a:lstStyle/>
          <a:p>
            <a:pPr algn="just"/>
            <a:r>
              <a:rPr lang="el-GR" dirty="0"/>
              <a:t>Άρθρο 7 </a:t>
            </a:r>
          </a:p>
          <a:p>
            <a:pPr algn="just"/>
            <a:r>
              <a:rPr lang="el-GR" dirty="0"/>
              <a:t>Όλοι οι πολίτες της Ένωσης έχουν δικαίωμα διαμονής στην επικράτεια άλλου κράτους μέλους για χρονικό διάστημα μεγαλύτερο των τριών μηνών, εφόσον:</a:t>
            </a:r>
            <a:r>
              <a:rPr lang="en-US" dirty="0"/>
              <a:t> </a:t>
            </a:r>
            <a:endParaRPr lang="el-GR" dirty="0"/>
          </a:p>
          <a:p>
            <a:pPr algn="just"/>
            <a:r>
              <a:rPr lang="el-GR" dirty="0"/>
              <a:t>α) είναι μισθωτοί ή μη μισθωτοί στο κράτος μέλος υποδοχής, ή</a:t>
            </a:r>
            <a:r>
              <a:rPr lang="en-US" dirty="0"/>
              <a:t> </a:t>
            </a:r>
            <a:endParaRPr lang="el-GR" dirty="0"/>
          </a:p>
          <a:p>
            <a:pPr algn="just"/>
            <a:r>
              <a:rPr lang="el-GR" dirty="0"/>
              <a:t>β) διαθέτουν επαρκείς πόρους για τον εαυτό τους και τα μέλη των οικογενειών τους, ούτως ώστε να μην επιβαρύνουν κατά τη διάρκεια της περιόδου παραμονής τους το σύστημα κοινωνικής πρόνοιας του κράτους μέλους υποδοχής, καθώς και πλήρη ασφαλιστική κάλυψη ασθενείας στο κράτος μέλος υποδοχής, ή</a:t>
            </a:r>
            <a:r>
              <a:rPr lang="en-US" dirty="0"/>
              <a:t> </a:t>
            </a:r>
            <a:r>
              <a:rPr lang="el-GR" dirty="0"/>
              <a:t>γ) </a:t>
            </a:r>
          </a:p>
          <a:p>
            <a:pPr algn="just"/>
            <a:r>
              <a:rPr lang="el-GR" dirty="0"/>
              <a:t>— έχουν εγγραφεί σε ιδιωτικό ή δημόσιο ίδρυμα, εγκεκριμένο ή χρηματοδοτούμενο από το κράτος μέλος υποδοχής βάσει της νομοθεσίας ή της διοικητικής πρακτικής του, για να παρακολουθήσουν κατά κύριο λόγο σπουδές, συμπεριλαμβανομένων μαθημάτων επαγγελματικής κατάρτισης, και</a:t>
            </a:r>
          </a:p>
          <a:p>
            <a:pPr algn="just"/>
            <a:r>
              <a:rPr lang="el-GR" dirty="0"/>
              <a:t>— διαθέτουν πλήρη ασφαλιστική κάλυψη ασθενείας στο κράτος μέλος υποδοχής και βεβαιώνουν την αρμόδια εθνική αρχή, με δήλωση ή με ισοδύναμο μέσο της επιλογής τους, ότι διαθέτουν επαρκείς πόρους για τον εαυτό τους και τα μέλη της οικογένειάς τους, ούτως ώστε να μην επιβαρύνουν το σύστημα κοινωνικής πρόνοιας του κράτους μέλους υποδοχής κατά τη διάρκεια της παραμονής τους, ή</a:t>
            </a:r>
          </a:p>
          <a:p>
            <a:pPr algn="just"/>
            <a:r>
              <a:rPr lang="el-GR" dirty="0"/>
              <a:t>δ) είναι μέλη της οικογένειας τα οποία συνοδεύουν ή πηγαίνουν να συναντήσουν πολίτη της Ένωσης που πληροί τους όρους που αναφέρονται στα στοιχεία α), β) ή γ).</a:t>
            </a:r>
          </a:p>
        </p:txBody>
      </p:sp>
    </p:spTree>
    <p:extLst>
      <p:ext uri="{BB962C8B-B14F-4D97-AF65-F5344CB8AC3E}">
        <p14:creationId xmlns:p14="http://schemas.microsoft.com/office/powerpoint/2010/main" val="7071683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02B2D1-8A51-D148-E1F3-F494F1AFCFF6}"/>
              </a:ext>
            </a:extLst>
          </p:cNvPr>
          <p:cNvSpPr>
            <a:spLocks noGrp="1"/>
          </p:cNvSpPr>
          <p:nvPr>
            <p:ph type="title"/>
          </p:nvPr>
        </p:nvSpPr>
        <p:spPr/>
        <p:txBody>
          <a:bodyPr/>
          <a:lstStyle/>
          <a:p>
            <a:r>
              <a:rPr lang="el-GR" dirty="0"/>
              <a:t>Οδηγία 2004/38</a:t>
            </a:r>
          </a:p>
        </p:txBody>
      </p:sp>
      <p:sp>
        <p:nvSpPr>
          <p:cNvPr id="3" name="Θέση περιεχομένου 2">
            <a:extLst>
              <a:ext uri="{FF2B5EF4-FFF2-40B4-BE49-F238E27FC236}">
                <a16:creationId xmlns:a16="http://schemas.microsoft.com/office/drawing/2014/main" id="{402B346D-D357-EE54-8888-D136198761BE}"/>
              </a:ext>
            </a:extLst>
          </p:cNvPr>
          <p:cNvSpPr>
            <a:spLocks noGrp="1"/>
          </p:cNvSpPr>
          <p:nvPr>
            <p:ph idx="1"/>
          </p:nvPr>
        </p:nvSpPr>
        <p:spPr/>
        <p:txBody>
          <a:bodyPr>
            <a:normAutofit fontScale="55000" lnSpcReduction="20000"/>
          </a:bodyPr>
          <a:lstStyle/>
          <a:p>
            <a:pPr algn="just"/>
            <a:r>
              <a:rPr lang="el-GR" dirty="0"/>
              <a:t>Άρθρο 14 </a:t>
            </a:r>
          </a:p>
          <a:p>
            <a:pPr algn="just"/>
            <a:r>
              <a:rPr lang="el-GR" dirty="0"/>
              <a:t>1.  Οι πολίτες της Ένωσης και τα μέλη της οικογένειάς τους έχουν το δικαίωμα διαμονής που προβλέπεται στο άρθρο 6, ενόσω δεν αποτελούν υπέρμετρο βάρος για το σύστημα κοινωνικής πρόνοιας του κράτους μέλους υποδοχής.</a:t>
            </a:r>
          </a:p>
          <a:p>
            <a:pPr algn="just"/>
            <a:r>
              <a:rPr lang="el-GR" dirty="0"/>
              <a:t>2.  Οι πολίτες της Ένωσης και τα μέλη της οικογένειάς τους έχουν το δικαίωμα διαμονής που προβλέπεται στα άρθρα 7, 12 και 13, ενόσω πληρούν τους όρους των άρθρων αυτών.</a:t>
            </a:r>
          </a:p>
          <a:p>
            <a:pPr algn="just"/>
            <a:r>
              <a:rPr lang="el-GR" dirty="0"/>
              <a:t>Σε συγκεκριμένες περιπτώσεις όπου υπάρχει εύλογη αμφιβολία κατά πόσον ο πολίτης της Ένωσης ή τα μέλη της οικογένειάς του πληρούν τους όρους των άρθρων 7, 12 και 13, τα κράτη μέλη δύνανται να ελέγχουν εάν πληρούνται οι όροι αυτοί. Ο έλεγχος αυτός δεν διενεργείται συστηματικά.</a:t>
            </a:r>
          </a:p>
          <a:p>
            <a:pPr algn="just"/>
            <a:r>
              <a:rPr lang="el-GR" dirty="0"/>
              <a:t>3.  Η προσφυγή στο σύστημα κοινωνικής πρόνοιας του κράτους μέλους υποδοχής πολίτη της Ένωσης ή ενός μέλους της οικογένειάς του δεν συνεπάγεται αυτομάτως τη λήψη μέτρου απέλασης.</a:t>
            </a:r>
          </a:p>
          <a:p>
            <a:pPr algn="just"/>
            <a:r>
              <a:rPr lang="el-GR" dirty="0"/>
              <a:t>4.  Κατά παρέκκλιση από τις παραγράφους 1 και 2 και με την επιφύλαξη των διατάξεων του κεφαλαίου VI, δεν λαμβάνεται επ' </a:t>
            </a:r>
            <a:r>
              <a:rPr lang="el-GR" dirty="0" err="1"/>
              <a:t>ουδενί</a:t>
            </a:r>
            <a:r>
              <a:rPr lang="el-GR" dirty="0"/>
              <a:t> μέτρο απέλασης κατά πολιτών της Ένωσης ή μελών της οικογένειάς τους, εφόσον:</a:t>
            </a:r>
          </a:p>
          <a:p>
            <a:pPr algn="just"/>
            <a:r>
              <a:rPr lang="el-GR" dirty="0"/>
              <a:t>α) οι πολίτες της Ένωσης είναι μισθωτοί ή μη μισθωτοί, ή</a:t>
            </a:r>
          </a:p>
          <a:p>
            <a:pPr algn="just"/>
            <a:r>
              <a:rPr lang="el-GR" dirty="0"/>
              <a:t>β) οι πολίτες της Ένωσης εισήλθαν στην επικράτεια του κράτους μέλους υποδοχής προκειμένου να αναζητήσουν εργασία. Σε αυτή την περίπτωση, οι πολίτες της Ένωσης και τα μέλη των οικογενειών τους, δεν μπορούν να απελαθούν ενόσω οι πολίτες της Ένωσης δύνανται να παρέχουν αποδείξεις ότι συνεχίζουν να αναζητούν εργασία και ότι έχουν πραγματικές πιθανότητες να προσληφθούν.</a:t>
            </a:r>
          </a:p>
          <a:p>
            <a:endParaRPr lang="el-GR" dirty="0"/>
          </a:p>
        </p:txBody>
      </p:sp>
    </p:spTree>
    <p:extLst>
      <p:ext uri="{BB962C8B-B14F-4D97-AF65-F5344CB8AC3E}">
        <p14:creationId xmlns:p14="http://schemas.microsoft.com/office/powerpoint/2010/main" val="37367283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2BAC15-5329-0B11-1710-A29433EACD42}"/>
              </a:ext>
            </a:extLst>
          </p:cNvPr>
          <p:cNvSpPr>
            <a:spLocks noGrp="1"/>
          </p:cNvSpPr>
          <p:nvPr>
            <p:ph type="title"/>
          </p:nvPr>
        </p:nvSpPr>
        <p:spPr/>
        <p:txBody>
          <a:bodyPr/>
          <a:lstStyle/>
          <a:p>
            <a:r>
              <a:rPr lang="el-GR" dirty="0"/>
              <a:t>Οδηγία 2004/38</a:t>
            </a:r>
          </a:p>
        </p:txBody>
      </p:sp>
      <p:sp>
        <p:nvSpPr>
          <p:cNvPr id="3" name="Θέση περιεχομένου 2">
            <a:extLst>
              <a:ext uri="{FF2B5EF4-FFF2-40B4-BE49-F238E27FC236}">
                <a16:creationId xmlns:a16="http://schemas.microsoft.com/office/drawing/2014/main" id="{B7563715-84A5-6755-8101-86CBCAD609B9}"/>
              </a:ext>
            </a:extLst>
          </p:cNvPr>
          <p:cNvSpPr>
            <a:spLocks noGrp="1"/>
          </p:cNvSpPr>
          <p:nvPr>
            <p:ph idx="1"/>
          </p:nvPr>
        </p:nvSpPr>
        <p:spPr>
          <a:xfrm>
            <a:off x="1262406" y="2033014"/>
            <a:ext cx="10515600" cy="4351338"/>
          </a:xfrm>
        </p:spPr>
        <p:txBody>
          <a:bodyPr>
            <a:normAutofit fontScale="70000" lnSpcReduction="20000"/>
          </a:bodyPr>
          <a:lstStyle/>
          <a:p>
            <a:pPr algn="just"/>
            <a:r>
              <a:rPr lang="el-GR" i="1" dirty="0"/>
              <a:t>Άρθρο 24</a:t>
            </a:r>
          </a:p>
          <a:p>
            <a:pPr algn="just"/>
            <a:r>
              <a:rPr lang="el-GR" b="1" dirty="0"/>
              <a:t>Ίση μεταχείριση</a:t>
            </a:r>
          </a:p>
          <a:p>
            <a:pPr algn="just"/>
            <a:r>
              <a:rPr lang="el-GR" dirty="0"/>
              <a:t>1.  Με την επιφύλαξη των ειδικών διατάξεων που προβλέπονται ρητώς στη συνθήκη και στο παράγωγο δίκαιο, όλοι οι πολίτες της Ένωσης που διαμένουν στην επικράτεια του κράτους μέλους υποδοχής βάσει της παρούσας οδηγίας, απολαύουν ίσης μεταχείρισης σε σύγκριση με τους ημεδαπούς του εν λόγω κράτους μέλους εντός του πεδίου εφαρμογής της συνθήκης. Το ευεργέτημα του δικαιώματος αυτού εκτείνεται στα μέλη της οικογένειας που δεν είναι υπήκοοι κράτους μέλους, εφόσον έχουν δικαίωμα διαμονής ή μόνιμης διαμονής.</a:t>
            </a:r>
          </a:p>
          <a:p>
            <a:pPr algn="just"/>
            <a:r>
              <a:rPr lang="el-GR" dirty="0"/>
              <a:t>2.  Κατά παρέκκλιση από την παράγραφο 1, το κράτος μέλος υποδοχής δεν είναι υποχρεωμένο να χορηγεί δικαίωμα σε κοινωνικές παροχές κατά τους πρώτους τρεις μήνες της διαμονής, ή, κατά περίπτωση, κατά το μακρότερο χρονικό διάστημα που προβλέπεται στο άρθρο 14 παράγραφος 4 στοιχείο β), ούτε να δίνει, πριν από την απόκτηση του δικαιώματος μόνιμης διαμονής, σπουδαστική βοήθεια, συμπεριλαμβανομένης της επαγγελματικής κατάρτισης, αποτελούμενη από σπουδαστικές υποτροφίες ή σπουδαστικά δάνεια σε άλλα πρόσωπα εκτός από μισθωτούς, μη μισθωτούς, σε πρόσωπα που διατηρούν αυτή την ιδιότητα και στα μέλη των οικογενειών τους.</a:t>
            </a:r>
          </a:p>
          <a:p>
            <a:endParaRPr lang="el-GR" dirty="0"/>
          </a:p>
        </p:txBody>
      </p:sp>
    </p:spTree>
    <p:extLst>
      <p:ext uri="{BB962C8B-B14F-4D97-AF65-F5344CB8AC3E}">
        <p14:creationId xmlns:p14="http://schemas.microsoft.com/office/powerpoint/2010/main" val="17902432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AE03C7-DD12-42E2-DB47-99660E73B84C}"/>
              </a:ext>
            </a:extLst>
          </p:cNvPr>
          <p:cNvSpPr>
            <a:spLocks noGrp="1"/>
          </p:cNvSpPr>
          <p:nvPr>
            <p:ph type="title"/>
          </p:nvPr>
        </p:nvSpPr>
        <p:spPr/>
        <p:txBody>
          <a:bodyPr/>
          <a:lstStyle/>
          <a:p>
            <a:r>
              <a:rPr lang="el-GR" dirty="0"/>
              <a:t>Οδηγία 2004/38</a:t>
            </a:r>
          </a:p>
        </p:txBody>
      </p:sp>
      <p:sp>
        <p:nvSpPr>
          <p:cNvPr id="3" name="Θέση περιεχομένου 2">
            <a:extLst>
              <a:ext uri="{FF2B5EF4-FFF2-40B4-BE49-F238E27FC236}">
                <a16:creationId xmlns:a16="http://schemas.microsoft.com/office/drawing/2014/main" id="{38139CFF-2DEB-2735-2A36-9E0CB6DE94AF}"/>
              </a:ext>
            </a:extLst>
          </p:cNvPr>
          <p:cNvSpPr>
            <a:spLocks noGrp="1"/>
          </p:cNvSpPr>
          <p:nvPr>
            <p:ph idx="1"/>
          </p:nvPr>
        </p:nvSpPr>
        <p:spPr/>
        <p:txBody>
          <a:bodyPr>
            <a:normAutofit fontScale="77500" lnSpcReduction="20000"/>
          </a:bodyPr>
          <a:lstStyle/>
          <a:p>
            <a:pPr algn="just"/>
            <a:r>
              <a:rPr lang="el-GR" dirty="0"/>
              <a:t>1. Με την επιφύλαξη των διατάξεων του παρόντος κεφαλαίου, τα κράτη μέλη μπορούν να επιβάλλουν περιορισμούς στην ελευθερία κυκλοφορίας και διαμονής των πολιτών της Ένωσης και των μελών της οικογένειάς τους, ανεξαρτήτως ιθαγένειας, για λόγους δημόσιας τάξης, δημόσιας ασφάλειας ή δημόσιας υγείας. Δεν μπορεί να γίνεται επίκληση των λόγων αυτών για την εξυπηρέτηση οικονομικών σκοπών.</a:t>
            </a:r>
          </a:p>
          <a:p>
            <a:pPr algn="just"/>
            <a:r>
              <a:rPr lang="el-GR" dirty="0"/>
              <a:t>2.  Κάθε μέτρο που λαμβάνεται για λόγους δημόσιας τάξης ή δημόσιας ασφάλειας πρέπει να τηρεί την αρχή της αναλογικότητας και να θεμελιώνεται αποκλειστικά στην προσωπική συμπεριφορά του αφορώμενου ατόμου. Προηγούμενες ποινικές καταδίκες δεν αποτελούν </a:t>
            </a:r>
            <a:r>
              <a:rPr lang="el-GR" dirty="0" err="1"/>
              <a:t>αφ'εαυτών</a:t>
            </a:r>
            <a:r>
              <a:rPr lang="el-GR" dirty="0"/>
              <a:t> λόγους για τη λήψη τέτοιων μέτρων.</a:t>
            </a:r>
          </a:p>
          <a:p>
            <a:pPr algn="just"/>
            <a:r>
              <a:rPr lang="el-GR" dirty="0"/>
              <a:t>Η προσωπική συμπεριφορά του αφορώμενου ατόμου πρέπει να συνιστά πραγματική, ενεστώσα και αρκούντως σοβαρή απειλή, στρεφόμενη κατά θεμελιώδους συμφέροντος της κοινωνίας. Αιτιολογίες που δεν συνδέονται με τα στοιχεία της υπόθεσης ή στηρίζονται σε εκτιμήσεις γενικής πρόληψης δεν γίνονται αποδεκτές.</a:t>
            </a:r>
          </a:p>
          <a:p>
            <a:endParaRPr lang="el-GR" dirty="0"/>
          </a:p>
        </p:txBody>
      </p:sp>
    </p:spTree>
    <p:extLst>
      <p:ext uri="{BB962C8B-B14F-4D97-AF65-F5344CB8AC3E}">
        <p14:creationId xmlns:p14="http://schemas.microsoft.com/office/powerpoint/2010/main" val="3037067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E9C32A-AA0E-EC2B-776F-55722748FCAC}"/>
              </a:ext>
            </a:extLst>
          </p:cNvPr>
          <p:cNvSpPr>
            <a:spLocks noGrp="1"/>
          </p:cNvSpPr>
          <p:nvPr>
            <p:ph type="title"/>
          </p:nvPr>
        </p:nvSpPr>
        <p:spPr/>
        <p:txBody>
          <a:bodyPr/>
          <a:lstStyle/>
          <a:p>
            <a:r>
              <a:rPr lang="el-GR" dirty="0"/>
              <a:t>ΕΥΡΩΠΑΙΚΗ ΙΘΑΓΕΝΕΙΑ</a:t>
            </a:r>
          </a:p>
        </p:txBody>
      </p:sp>
      <p:sp>
        <p:nvSpPr>
          <p:cNvPr id="3" name="Θέση περιεχομένου 2">
            <a:extLst>
              <a:ext uri="{FF2B5EF4-FFF2-40B4-BE49-F238E27FC236}">
                <a16:creationId xmlns:a16="http://schemas.microsoft.com/office/drawing/2014/main" id="{BFB48A34-B59D-8CA8-887F-216A8C3480AA}"/>
              </a:ext>
            </a:extLst>
          </p:cNvPr>
          <p:cNvSpPr>
            <a:spLocks noGrp="1"/>
          </p:cNvSpPr>
          <p:nvPr>
            <p:ph idx="1"/>
          </p:nvPr>
        </p:nvSpPr>
        <p:spPr>
          <a:xfrm>
            <a:off x="838200" y="1825624"/>
            <a:ext cx="10515600" cy="4556321"/>
          </a:xfrm>
        </p:spPr>
        <p:txBody>
          <a:bodyPr>
            <a:normAutofit fontScale="62500" lnSpcReduction="20000"/>
          </a:bodyPr>
          <a:lstStyle/>
          <a:p>
            <a:pPr>
              <a:lnSpc>
                <a:spcPct val="170000"/>
              </a:lnSpc>
              <a:spcBef>
                <a:spcPts val="0"/>
              </a:spcBef>
            </a:pPr>
            <a:r>
              <a:rPr lang="el-GR" dirty="0"/>
              <a:t>Άρθρο 20 ΣΛΕΕ</a:t>
            </a:r>
          </a:p>
          <a:p>
            <a:pPr>
              <a:lnSpc>
                <a:spcPct val="170000"/>
              </a:lnSpc>
              <a:spcBef>
                <a:spcPts val="0"/>
              </a:spcBef>
            </a:pPr>
            <a:r>
              <a:rPr lang="el-GR" dirty="0"/>
              <a:t>(πρώην άρθρο 17 της ΣΕΚ)</a:t>
            </a:r>
          </a:p>
          <a:p>
            <a:pPr>
              <a:lnSpc>
                <a:spcPct val="170000"/>
              </a:lnSpc>
              <a:spcBef>
                <a:spcPts val="0"/>
              </a:spcBef>
            </a:pPr>
            <a:r>
              <a:rPr lang="el-GR" dirty="0"/>
              <a:t>1. Θεσπίζεται ιθαγένεια της Ένωσης. Πολίτης της Ένωσης είναι κάθε πρόσωπο που έχει την υπηκοότητα ενός κράτους μέλους. Η ιθαγένεια της Ένωσης προστίθεται και δεν αντικαθιστά την εθνική ιθαγένεια.</a:t>
            </a:r>
          </a:p>
          <a:p>
            <a:pPr>
              <a:lnSpc>
                <a:spcPct val="170000"/>
              </a:lnSpc>
              <a:spcBef>
                <a:spcPts val="0"/>
              </a:spcBef>
            </a:pPr>
            <a:r>
              <a:rPr lang="el-GR" dirty="0"/>
              <a:t>2. Οι πολίτες της Ένωσης έχουν τα δικαιώματα και τις υποχρεώσεις που προβλέπονται στις Συνθήκες. Έχουν μεταξύ άλλων:</a:t>
            </a:r>
          </a:p>
          <a:p>
            <a:pPr>
              <a:lnSpc>
                <a:spcPct val="170000"/>
              </a:lnSpc>
              <a:spcBef>
                <a:spcPts val="0"/>
              </a:spcBef>
            </a:pPr>
            <a:r>
              <a:rPr lang="el-GR" dirty="0"/>
              <a:t>α) το δικαίωμα ελεύθερης κυκλοφορίας και διαμονής στο έδαφος των κρατών μελών,</a:t>
            </a:r>
          </a:p>
          <a:p>
            <a:pPr>
              <a:lnSpc>
                <a:spcPct val="170000"/>
              </a:lnSpc>
              <a:spcBef>
                <a:spcPts val="0"/>
              </a:spcBef>
            </a:pPr>
            <a:r>
              <a:rPr lang="el-GR" dirty="0"/>
              <a:t>β) το δικαίωμα του εκλέγειν και </a:t>
            </a:r>
            <a:r>
              <a:rPr lang="el-GR" dirty="0" err="1"/>
              <a:t>εκλέγεσθαι</a:t>
            </a:r>
            <a:r>
              <a:rPr lang="el-GR" dirty="0"/>
              <a:t> στις εκλογές του Ευρωπαϊκού Κοινοβουλίου καθώς και στις δημοτικές εκλογές στο κράτος μέλος κατοικίας τους, υπό τους ίδιους όρους με τους υπηκόους του εν λόγω κράτους,</a:t>
            </a:r>
          </a:p>
          <a:p>
            <a:endParaRPr lang="el-GR" dirty="0"/>
          </a:p>
        </p:txBody>
      </p:sp>
    </p:spTree>
    <p:extLst>
      <p:ext uri="{BB962C8B-B14F-4D97-AF65-F5344CB8AC3E}">
        <p14:creationId xmlns:p14="http://schemas.microsoft.com/office/powerpoint/2010/main" val="2282323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EC271E-3763-F011-DC86-A79E6DA25FEB}"/>
              </a:ext>
            </a:extLst>
          </p:cNvPr>
          <p:cNvSpPr>
            <a:spLocks noGrp="1"/>
          </p:cNvSpPr>
          <p:nvPr>
            <p:ph type="title"/>
          </p:nvPr>
        </p:nvSpPr>
        <p:spPr/>
        <p:txBody>
          <a:bodyPr/>
          <a:lstStyle/>
          <a:p>
            <a:r>
              <a:rPr lang="el-GR" dirty="0"/>
              <a:t>ΕΥΡΩΠΑΙΚΗ ΙΘΑΓΕΝΕΙΑ</a:t>
            </a:r>
          </a:p>
        </p:txBody>
      </p:sp>
      <p:sp>
        <p:nvSpPr>
          <p:cNvPr id="3" name="Θέση περιεχομένου 2">
            <a:extLst>
              <a:ext uri="{FF2B5EF4-FFF2-40B4-BE49-F238E27FC236}">
                <a16:creationId xmlns:a16="http://schemas.microsoft.com/office/drawing/2014/main" id="{E8439D09-6828-B3FD-0615-B46F782E12C4}"/>
              </a:ext>
            </a:extLst>
          </p:cNvPr>
          <p:cNvSpPr>
            <a:spLocks noGrp="1"/>
          </p:cNvSpPr>
          <p:nvPr>
            <p:ph idx="1"/>
          </p:nvPr>
        </p:nvSpPr>
        <p:spPr/>
        <p:txBody>
          <a:bodyPr>
            <a:normAutofit fontScale="62500" lnSpcReduction="20000"/>
          </a:bodyPr>
          <a:lstStyle/>
          <a:p>
            <a:pPr algn="just">
              <a:lnSpc>
                <a:spcPct val="170000"/>
              </a:lnSpc>
              <a:spcBef>
                <a:spcPts val="0"/>
              </a:spcBef>
            </a:pPr>
            <a:r>
              <a:rPr lang="el-GR" dirty="0"/>
              <a:t>γ) το δικαίωμα να απολαύουν στο έδαφος τρίτης χώρας, στην οποία δεν αντιπροσωπεύεται το κράτος μέλος την υπηκοότητα του οποίου έχουν, της διπλωματικής και προξενικής προστασίας κάθε κράτους μέλους, υπό τους ίδιους όρους που ισχύουν και έναντι των υπηκόων του κράτους αυτού,</a:t>
            </a:r>
          </a:p>
          <a:p>
            <a:pPr algn="just">
              <a:lnSpc>
                <a:spcPct val="170000"/>
              </a:lnSpc>
              <a:spcBef>
                <a:spcPts val="0"/>
              </a:spcBef>
            </a:pPr>
            <a:r>
              <a:rPr lang="el-GR" dirty="0"/>
              <a:t>δ) το δικαίωμα να αναφέρονται στο Ευρωπαϊκό Κοινοβούλιο, το δικαίωμα να προσφεύγουν στον Ευρωπαίο Διαμεσολαβητή, καθώς και το δικαίωμα να απευθύνονται στα θεσμικά και στα συμβουλευτικά όργανα της Ένωσης σε μία από τις γλώσσες των Συνθηκών και να λαμβάνουν απάντηση στην ίδια γλώσσα.</a:t>
            </a:r>
          </a:p>
          <a:p>
            <a:pPr algn="just">
              <a:lnSpc>
                <a:spcPct val="170000"/>
              </a:lnSpc>
              <a:spcBef>
                <a:spcPts val="0"/>
              </a:spcBef>
            </a:pPr>
            <a:r>
              <a:rPr lang="el-GR" dirty="0"/>
              <a:t>Τα δικαιώματα αυτά ασκούνται υπό τους όρους και εντός των ορίων που ορίζονται από τις Συνθήκες και από τα μέτρα που θεσπίζονται για την εφαρμογή τους.</a:t>
            </a:r>
          </a:p>
          <a:p>
            <a:pPr marL="0" indent="0">
              <a:buNone/>
            </a:pPr>
            <a:endParaRPr lang="el-GR" dirty="0"/>
          </a:p>
        </p:txBody>
      </p:sp>
    </p:spTree>
    <p:extLst>
      <p:ext uri="{BB962C8B-B14F-4D97-AF65-F5344CB8AC3E}">
        <p14:creationId xmlns:p14="http://schemas.microsoft.com/office/powerpoint/2010/main" val="3182546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2FBD31-4D76-265C-627E-9567FE60806A}"/>
              </a:ext>
            </a:extLst>
          </p:cNvPr>
          <p:cNvSpPr>
            <a:spLocks noGrp="1"/>
          </p:cNvSpPr>
          <p:nvPr>
            <p:ph type="title"/>
          </p:nvPr>
        </p:nvSpPr>
        <p:spPr/>
        <p:txBody>
          <a:bodyPr/>
          <a:lstStyle/>
          <a:p>
            <a:r>
              <a:rPr lang="el-GR" dirty="0"/>
              <a:t>ΕΥΡΩΠΑΙΚΗ ΙΘΑΓΕΝΕΙΑ</a:t>
            </a:r>
          </a:p>
        </p:txBody>
      </p:sp>
      <p:sp>
        <p:nvSpPr>
          <p:cNvPr id="3" name="Θέση περιεχομένου 2">
            <a:extLst>
              <a:ext uri="{FF2B5EF4-FFF2-40B4-BE49-F238E27FC236}">
                <a16:creationId xmlns:a16="http://schemas.microsoft.com/office/drawing/2014/main" id="{53FC6975-CC87-CB5B-4C00-3B31653B763F}"/>
              </a:ext>
            </a:extLst>
          </p:cNvPr>
          <p:cNvSpPr>
            <a:spLocks noGrp="1"/>
          </p:cNvSpPr>
          <p:nvPr>
            <p:ph idx="1"/>
          </p:nvPr>
        </p:nvSpPr>
        <p:spPr/>
        <p:txBody>
          <a:bodyPr>
            <a:normAutofit fontScale="70000" lnSpcReduction="20000"/>
          </a:bodyPr>
          <a:lstStyle/>
          <a:p>
            <a:pPr algn="just"/>
            <a:r>
              <a:rPr lang="el-GR" dirty="0"/>
              <a:t>Άρθρο 21</a:t>
            </a:r>
          </a:p>
          <a:p>
            <a:pPr algn="just"/>
            <a:r>
              <a:rPr lang="el-GR" dirty="0"/>
              <a:t>(πρώην άρθρο 18 της ΣΕΚ)</a:t>
            </a:r>
          </a:p>
          <a:p>
            <a:pPr algn="just"/>
            <a:r>
              <a:rPr lang="el-GR" dirty="0"/>
              <a:t>1. Κάθε πολίτης της Ένωσης έχει το δικαίωμα να κυκλοφορεί και να διαμένει ελεύθερα στο έδαφος των κρατών μελών, υπό την επιφύλαξη των περιορισμών και με τις προϋποθέσεις που προβλέπονται στις Συνθήκες και στις διατάξεις που θεσπίζονται για την εφαρμογή τους.</a:t>
            </a:r>
          </a:p>
          <a:p>
            <a:pPr algn="just"/>
            <a:r>
              <a:rPr lang="el-GR" dirty="0"/>
              <a:t>2. Εάν, προς επίτευξη αυτού του στόχου, απαιτείται δράση της Ένωσης και εφόσον οι Συνθήκες δεν έχουν προβλέψει εξουσίες προς τούτο, το Ευρωπαϊκό Κοινοβούλιο και το Συμβούλιο, αποφασίζοντας σύμφωνα με τη συνήθη νομοθετική διαδικασία, μπορούν να θεσπίζουν διατάξεις που διευκολύνουν την άσκηση των αναφερόμενων στην παράγραφο 1 δικαιωμάτων.</a:t>
            </a:r>
          </a:p>
          <a:p>
            <a:pPr algn="just"/>
            <a:r>
              <a:rPr lang="el-GR" dirty="0"/>
              <a:t>3. Για τους ίδιους σκοπούς με τους σκοπούς της παραγράφου 1, και εκτός εάν οι Συνθήκες έχουν προβλέψει εξουσίες δράσης προς τούτο, το Συμβούλιο, αποφασίζοντας σύμφωνα με ειδική νομοθετική διαδικασία, μπορεί να θεσπίζει μέτρα σχετικά με την κοινωνική ασφάλιση ή την κοινωνική προστασία. Το Συμβούλιο αποφασίζει ομόφωνα μετά από διαβούλευση με το Ευρωπαϊκό Κοινοβούλιο.</a:t>
            </a:r>
          </a:p>
          <a:p>
            <a:pPr algn="just"/>
            <a:endParaRPr lang="el-GR" dirty="0"/>
          </a:p>
        </p:txBody>
      </p:sp>
    </p:spTree>
    <p:extLst>
      <p:ext uri="{BB962C8B-B14F-4D97-AF65-F5344CB8AC3E}">
        <p14:creationId xmlns:p14="http://schemas.microsoft.com/office/powerpoint/2010/main" val="1585441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064873-57AC-58A4-6476-546C8546A462}"/>
              </a:ext>
            </a:extLst>
          </p:cNvPr>
          <p:cNvSpPr>
            <a:spLocks noGrp="1"/>
          </p:cNvSpPr>
          <p:nvPr>
            <p:ph type="title"/>
          </p:nvPr>
        </p:nvSpPr>
        <p:spPr/>
        <p:txBody>
          <a:bodyPr/>
          <a:lstStyle/>
          <a:p>
            <a:r>
              <a:rPr lang="el-GR" dirty="0"/>
              <a:t>ΕΥΡΩΠΑΙΚΗ ΙΘΑΓΕΝΕΙΑ</a:t>
            </a:r>
          </a:p>
        </p:txBody>
      </p:sp>
      <p:sp>
        <p:nvSpPr>
          <p:cNvPr id="3" name="Θέση περιεχομένου 2">
            <a:extLst>
              <a:ext uri="{FF2B5EF4-FFF2-40B4-BE49-F238E27FC236}">
                <a16:creationId xmlns:a16="http://schemas.microsoft.com/office/drawing/2014/main" id="{9512AD76-124C-404A-46FB-02BB2AA1CE48}"/>
              </a:ext>
            </a:extLst>
          </p:cNvPr>
          <p:cNvSpPr>
            <a:spLocks noGrp="1"/>
          </p:cNvSpPr>
          <p:nvPr>
            <p:ph idx="1"/>
          </p:nvPr>
        </p:nvSpPr>
        <p:spPr/>
        <p:txBody>
          <a:bodyPr>
            <a:normAutofit fontScale="70000" lnSpcReduction="20000"/>
          </a:bodyPr>
          <a:lstStyle/>
          <a:p>
            <a:pPr algn="just"/>
            <a:r>
              <a:rPr lang="el-GR" dirty="0"/>
              <a:t>Άρθρο 22</a:t>
            </a:r>
          </a:p>
          <a:p>
            <a:pPr algn="just"/>
            <a:r>
              <a:rPr lang="el-GR" dirty="0"/>
              <a:t>(πρώην άρθρο 19 της ΣΕΚ)</a:t>
            </a:r>
          </a:p>
          <a:p>
            <a:pPr algn="just"/>
            <a:r>
              <a:rPr lang="el-GR" dirty="0"/>
              <a:t>1. Κάθε πολίτης της Ένωσης που κατοικεί σε κράτος μέλος του οποίου δεν είναι υπήκοος έχει το δικαίωμα του εκλέγειν και </a:t>
            </a:r>
            <a:r>
              <a:rPr lang="el-GR" dirty="0" err="1"/>
              <a:t>εκλέγεσθαι</a:t>
            </a:r>
            <a:r>
              <a:rPr lang="el-GR" dirty="0"/>
              <a:t> στις δημοτικές και κοινοτικές εκλογές στο κράτος μέλος κατοικίας του, υπό τους ίδιους όρους με τους υπηκόους του εν λόγω κράτους. Το δικαίωμα αυτό ασκείται με την επιφύλαξη των λεπτομερέστερων διατάξεων που θεσπίζει το Συμβούλιο, αποφασίζοντας ομόφωνα σύμφωνα με ειδική νομοθετική διαδικασία και μετά από διαβούλευση με το Ευρωπαϊκό Κοινοβούλιο. Οι διατάξεις αυτές μπορούν να προβλέπουν παρεκκλίσεις όταν αυτό δικαιολογείται λόγω ειδικών προβλημάτων σε ένα κράτος μέλος.</a:t>
            </a:r>
          </a:p>
          <a:p>
            <a:pPr algn="just"/>
            <a:r>
              <a:rPr lang="el-GR" dirty="0"/>
              <a:t>2. Με την επιφύλαξη των διατάξεων του άρθρου 223, παράγραφος 1 και των διατάξεων που θεσπίζονται προς εφαρμογή του, κάθε πολίτης της Ένωσης που κατοικεί σε κράτος μέλος του οποίου δεν είναι υπήκοος έχει το δικαίωμα του εκλέγειν και </a:t>
            </a:r>
            <a:r>
              <a:rPr lang="el-GR" dirty="0" err="1"/>
              <a:t>εκλέγεσθαι</a:t>
            </a:r>
            <a:r>
              <a:rPr lang="el-GR" dirty="0"/>
              <a:t> στις εκλογές του Ευρωπαϊκού Κοινοβουλίου στο κράτος μέλος της κατοικίας του, υπό τους ίδιους όρους με τους υπηκόους του εν λόγω κράτους. Το δικαίωμα αυτό ασκείται με την επιφύλαξη των λεπτομερέστερων διατάξεων που θεσπίζει το Συμβούλιο, αποφασίζοντας σύμφωνα με ειδική νομοθετική διαδικασία, ομοφώνως και μετά από διαβούλευση με το Ευρωπαϊκό Κοινοβούλιο. Οι διατάξεις αυτές μπορούν να προβλέπουν παρεκκλίσεις όταν αυτό δικαιολογείται λόγω ειδικών προβλημάτων σε ένα κράτος μέλος.</a:t>
            </a:r>
          </a:p>
          <a:p>
            <a:pPr algn="just"/>
            <a:endParaRPr lang="el-GR" dirty="0"/>
          </a:p>
        </p:txBody>
      </p:sp>
    </p:spTree>
    <p:extLst>
      <p:ext uri="{BB962C8B-B14F-4D97-AF65-F5344CB8AC3E}">
        <p14:creationId xmlns:p14="http://schemas.microsoft.com/office/powerpoint/2010/main" val="672264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1501647-337F-4C18-6E64-4E7B8FF5C9F7}"/>
              </a:ext>
            </a:extLst>
          </p:cNvPr>
          <p:cNvSpPr>
            <a:spLocks noGrp="1"/>
          </p:cNvSpPr>
          <p:nvPr>
            <p:ph type="title"/>
          </p:nvPr>
        </p:nvSpPr>
        <p:spPr/>
        <p:txBody>
          <a:bodyPr/>
          <a:lstStyle/>
          <a:p>
            <a:r>
              <a:rPr lang="el-GR" dirty="0"/>
              <a:t>ΕΥΡΩΠΑΙΚΗ ΙΘΑΓΕΝΕΙΑ</a:t>
            </a:r>
          </a:p>
        </p:txBody>
      </p:sp>
      <p:sp>
        <p:nvSpPr>
          <p:cNvPr id="3" name="Θέση περιεχομένου 2">
            <a:extLst>
              <a:ext uri="{FF2B5EF4-FFF2-40B4-BE49-F238E27FC236}">
                <a16:creationId xmlns:a16="http://schemas.microsoft.com/office/drawing/2014/main" id="{050BEE2B-CDB0-97BB-86CF-1A310C36F4F0}"/>
              </a:ext>
            </a:extLst>
          </p:cNvPr>
          <p:cNvSpPr>
            <a:spLocks noGrp="1"/>
          </p:cNvSpPr>
          <p:nvPr>
            <p:ph idx="1"/>
          </p:nvPr>
        </p:nvSpPr>
        <p:spPr/>
        <p:txBody>
          <a:bodyPr>
            <a:normAutofit fontScale="92500" lnSpcReduction="20000"/>
          </a:bodyPr>
          <a:lstStyle/>
          <a:p>
            <a:pPr algn="just"/>
            <a:r>
              <a:rPr lang="el-GR" dirty="0"/>
              <a:t>Άρθρο 23</a:t>
            </a:r>
          </a:p>
          <a:p>
            <a:pPr algn="just"/>
            <a:r>
              <a:rPr lang="el-GR" dirty="0"/>
              <a:t>(πρώην άρθρο 20 της ΣΕΚ)</a:t>
            </a:r>
          </a:p>
          <a:p>
            <a:pPr algn="just"/>
            <a:r>
              <a:rPr lang="el-GR" dirty="0"/>
              <a:t>Κάθε πολίτης της Ένωσης απολαύει, στο έδαφος τρίτων χωρών στις οποίες δεν αντιπροσωπεύεται το κράτος μέλος του οποίου είναι υπήκοος, της διπλωματικής και προξενικής προστασίας κάθε κράτους μέλους, υπό τους ίδιους όρους που ισχύουν και έναντι των υπηκόων του κράτους αυτού. Τα κράτη μέλη θεσπίζουν τις αναγκαίες διατάξεις και αρχίζουν τις απαιτούμενες διεθνείς διαπραγματεύσεις για να εξασφαλίσουν την προστασία αυτή.</a:t>
            </a:r>
          </a:p>
          <a:p>
            <a:pPr algn="just"/>
            <a:r>
              <a:rPr lang="el-GR" dirty="0"/>
              <a:t>Το Συμβούλιο, αποφασίζοντας σύμφωνα με ειδική νομοθετική διαδικασία και μετά από διαβούλευση με το Ευρωπαϊκό Κοινοβούλιο, μπορεί να εκδίδει οδηγίες για τη λήψη μέτρων συντονισμού και συνεργασίας που απαιτούνται για να διευκολυνθεί η προστασία αυτή.</a:t>
            </a:r>
          </a:p>
          <a:p>
            <a:pPr algn="just"/>
            <a:endParaRPr lang="el-GR" dirty="0"/>
          </a:p>
        </p:txBody>
      </p:sp>
    </p:spTree>
    <p:extLst>
      <p:ext uri="{BB962C8B-B14F-4D97-AF65-F5344CB8AC3E}">
        <p14:creationId xmlns:p14="http://schemas.microsoft.com/office/powerpoint/2010/main" val="629168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78565A-3301-6788-34D8-FAA91BE8B797}"/>
              </a:ext>
            </a:extLst>
          </p:cNvPr>
          <p:cNvSpPr>
            <a:spLocks noGrp="1"/>
          </p:cNvSpPr>
          <p:nvPr>
            <p:ph type="title"/>
          </p:nvPr>
        </p:nvSpPr>
        <p:spPr/>
        <p:txBody>
          <a:bodyPr/>
          <a:lstStyle/>
          <a:p>
            <a:r>
              <a:rPr lang="el-GR" dirty="0"/>
              <a:t>ΕΥΡΩΠΑΙΚΗ ΙΘΑΓΕΝΕΙΑ</a:t>
            </a:r>
          </a:p>
        </p:txBody>
      </p:sp>
      <p:sp>
        <p:nvSpPr>
          <p:cNvPr id="3" name="Θέση περιεχομένου 2">
            <a:extLst>
              <a:ext uri="{FF2B5EF4-FFF2-40B4-BE49-F238E27FC236}">
                <a16:creationId xmlns:a16="http://schemas.microsoft.com/office/drawing/2014/main" id="{6DC1B44F-6DAB-5BB7-A550-A589DED4E627}"/>
              </a:ext>
            </a:extLst>
          </p:cNvPr>
          <p:cNvSpPr>
            <a:spLocks noGrp="1"/>
          </p:cNvSpPr>
          <p:nvPr>
            <p:ph idx="1"/>
          </p:nvPr>
        </p:nvSpPr>
        <p:spPr/>
        <p:txBody>
          <a:bodyPr>
            <a:normAutofit fontScale="70000" lnSpcReduction="20000"/>
          </a:bodyPr>
          <a:lstStyle/>
          <a:p>
            <a:pPr algn="just"/>
            <a:r>
              <a:rPr lang="el-GR" dirty="0"/>
              <a:t>Άρθρο 24</a:t>
            </a:r>
          </a:p>
          <a:p>
            <a:pPr algn="just"/>
            <a:r>
              <a:rPr lang="el-GR" dirty="0"/>
              <a:t>(πρώην άρθρο 21 της ΣΕΚ)</a:t>
            </a:r>
          </a:p>
          <a:p>
            <a:pPr algn="just"/>
            <a:r>
              <a:rPr lang="el-GR" dirty="0"/>
              <a:t>Το Ευρωπαϊκό Κοινοβούλιο και το Συμβούλιο, αποφασίζοντας μέσω κανονισμών σύμφωνα με τη συνήθη νομοθετική διαδικασία, εκδίδουν τις διατάξεις σχετικά με τις διαδικασίες και προϋποθέσεις που απαιτούνται για την υποβολή πρωτοβουλίας πολιτών κατά την έννοια του άρθρου 11 της Συνθήκης για την Ευρωπαϊκή Ένωση, συμπεριλαμβανομένου του ελάχιστου αριθμού κρατών μελών από τα οποία οι πολίτες αυτοί πρέπει να προέρχονται.</a:t>
            </a:r>
          </a:p>
          <a:p>
            <a:pPr algn="just"/>
            <a:r>
              <a:rPr lang="el-GR" dirty="0"/>
              <a:t>Κάθε πολίτης της Ένωσης έχει το δικαίωμα αναφοράς προς το Ευρωπαϊκό Κοινοβούλιο σύμφωνα με τις διατάξεις του άρθρου 227.</a:t>
            </a:r>
          </a:p>
          <a:p>
            <a:pPr algn="just"/>
            <a:r>
              <a:rPr lang="el-GR" dirty="0"/>
              <a:t>Κάθε πολίτης της Ένωσης δύναται να απευθύνεται στον Διαμεσολαβητή που θεσμοθετείται σύμφωνα με τις διατάξεις του άρθρου 228.</a:t>
            </a:r>
          </a:p>
          <a:p>
            <a:pPr algn="just"/>
            <a:r>
              <a:rPr lang="el-GR" dirty="0"/>
              <a:t>Κάθε πολίτης της Ένωσης δύναται να απευθύνεται γραπτώς σε οποιοδήποτε από τα θεσμικά ή λοιπά όργανα, που αναφέρονται στο παρόν άρθρο ή στο άρθρο 13 της Συνθήκης για την Ευρωπαϊκή Ένωση, σε μία από τις αναφερόμενες στο άρθρο 55, παράγραφος 1, γλώσσες, της εν λόγω Συνθήκης και να παίρνει απάντηση στην ίδια γλώσσα.</a:t>
            </a:r>
          </a:p>
          <a:p>
            <a:endParaRPr lang="el-GR" dirty="0"/>
          </a:p>
        </p:txBody>
      </p:sp>
    </p:spTree>
    <p:extLst>
      <p:ext uri="{BB962C8B-B14F-4D97-AF65-F5344CB8AC3E}">
        <p14:creationId xmlns:p14="http://schemas.microsoft.com/office/powerpoint/2010/main" val="3323923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4365A3-33C9-26BA-5B95-BCBBF1C5B72D}"/>
              </a:ext>
            </a:extLst>
          </p:cNvPr>
          <p:cNvSpPr>
            <a:spLocks noGrp="1"/>
          </p:cNvSpPr>
          <p:nvPr>
            <p:ph type="title"/>
          </p:nvPr>
        </p:nvSpPr>
        <p:spPr/>
        <p:txBody>
          <a:bodyPr/>
          <a:lstStyle/>
          <a:p>
            <a:r>
              <a:rPr lang="el-GR" dirty="0"/>
              <a:t>ΕΥΡΩΠΑΙΚΗ ΙΘΑΓΕΝΕΙΑ</a:t>
            </a:r>
          </a:p>
        </p:txBody>
      </p:sp>
      <p:sp>
        <p:nvSpPr>
          <p:cNvPr id="3" name="Θέση περιεχομένου 2">
            <a:extLst>
              <a:ext uri="{FF2B5EF4-FFF2-40B4-BE49-F238E27FC236}">
                <a16:creationId xmlns:a16="http://schemas.microsoft.com/office/drawing/2014/main" id="{D2C1919E-BE59-2010-D3B1-3901DC20EA24}"/>
              </a:ext>
            </a:extLst>
          </p:cNvPr>
          <p:cNvSpPr>
            <a:spLocks noGrp="1"/>
          </p:cNvSpPr>
          <p:nvPr>
            <p:ph idx="1"/>
          </p:nvPr>
        </p:nvSpPr>
        <p:spPr/>
        <p:txBody>
          <a:bodyPr>
            <a:normAutofit fontScale="77500" lnSpcReduction="20000"/>
          </a:bodyPr>
          <a:lstStyle/>
          <a:p>
            <a:pPr algn="just"/>
            <a:r>
              <a:rPr lang="en-US" dirty="0"/>
              <a:t>T</a:t>
            </a:r>
            <a:r>
              <a:rPr lang="el-GR" dirty="0"/>
              <a:t>α δικαιώματα που προβλέπει η ΣΛΕΕ (άρθρα 21 έως 24) και συγκροτούν το περιεχόμενο της ιθαγένεια της Ένωσης</a:t>
            </a:r>
            <a:r>
              <a:rPr lang="el-GR" i="1" dirty="0"/>
              <a:t> </a:t>
            </a:r>
            <a:r>
              <a:rPr lang="el-GR" dirty="0"/>
              <a:t>είναι τα εξής: </a:t>
            </a:r>
            <a:endParaRPr lang="el-GR" b="1" dirty="0"/>
          </a:p>
          <a:p>
            <a:pPr lvl="0" algn="just"/>
            <a:r>
              <a:rPr lang="el-GR" dirty="0"/>
              <a:t>Το δικαίωμα της ελεύθερης κυκλοφορίας και διαμονής στο έδαφος των Κρατών-μελών (άρθρο 21ΣΛΕΕ),</a:t>
            </a:r>
            <a:endParaRPr lang="el-GR" b="1" dirty="0"/>
          </a:p>
          <a:p>
            <a:pPr lvl="0" algn="just"/>
            <a:r>
              <a:rPr lang="el-GR" dirty="0"/>
              <a:t>Το δικαίωμα του εκλέγειν και του </a:t>
            </a:r>
            <a:r>
              <a:rPr lang="el-GR" dirty="0" err="1"/>
              <a:t>εκλέγεσθαι</a:t>
            </a:r>
            <a:r>
              <a:rPr lang="el-GR" dirty="0"/>
              <a:t> στις δημοτικές και κοινοτικές εκλογές, καθώς και στις εκλογές για την ανάδειξη των μελών του Ευρωπαϊκού Κοινοβουλίου στο Κράτος-μέλος της κατοικίας του πολίτη της Ένωσης και όταν αυτό είναι διαφορετικό του Κράτους-μέλους της εθνικής ιθαγένειας (άρθρο 22 ΣΛΕΕ),</a:t>
            </a:r>
            <a:endParaRPr lang="el-GR" b="1" dirty="0"/>
          </a:p>
          <a:p>
            <a:pPr lvl="0" algn="just"/>
            <a:r>
              <a:rPr lang="el-GR" dirty="0"/>
              <a:t>Το δικαίωμα της διπλωματικής και προξενικής προστασίας στο έδαφος τρίτης χώρας, στην οποία το Κράτος-μέλος της εθνικής ιθαγένειας δεν αντιπροσωπεύεται, από τις διπλωματικές και προξενικές αρχές άλλου Κράτους-μέλους και με τους ίδιους όρους που αυτό προβλέπει για τους υπηκόους του (άρθρο 23 ΣΛΕΕ),</a:t>
            </a:r>
            <a:endParaRPr lang="el-GR" b="1" dirty="0"/>
          </a:p>
          <a:p>
            <a:pPr lvl="0" algn="just"/>
            <a:r>
              <a:rPr lang="el-GR" dirty="0"/>
              <a:t>Το δικαίωμα αναφοράς στο Ευρωπαϊκό Κοινοβούλιο και στον Ευρωπαίο Διαμεσολαβητή και τέλος, καθώς και το δικαίωμα της έγγραφης επικοινωνίας του πολίτη με την κοινοτική διοίκηση σε μια από τις επίσημες γλώσσες της Ένωσης (άρθρο 24 ΣΛΕΕ).</a:t>
            </a:r>
            <a:endParaRPr lang="el-GR" b="1" dirty="0"/>
          </a:p>
          <a:p>
            <a:endParaRPr lang="el-GR" dirty="0"/>
          </a:p>
        </p:txBody>
      </p:sp>
    </p:spTree>
    <p:extLst>
      <p:ext uri="{BB962C8B-B14F-4D97-AF65-F5344CB8AC3E}">
        <p14:creationId xmlns:p14="http://schemas.microsoft.com/office/powerpoint/2010/main" val="252334890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253</TotalTime>
  <Words>4442</Words>
  <Application>Microsoft Office PowerPoint</Application>
  <PresentationFormat>Ευρεία οθόνη</PresentationFormat>
  <Paragraphs>137</Paragraphs>
  <Slides>29</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29</vt:i4>
      </vt:variant>
    </vt:vector>
  </HeadingPairs>
  <TitlesOfParts>
    <vt:vector size="34" baseType="lpstr">
      <vt:lpstr>Arial</vt:lpstr>
      <vt:lpstr>Calibri</vt:lpstr>
      <vt:lpstr>Calibri Light</vt:lpstr>
      <vt:lpstr>Wingdings</vt:lpstr>
      <vt:lpstr>Θέμα του Office</vt:lpstr>
      <vt:lpstr>ΕΥΡΩΠΑΙΚΗ ΙΘΑΓΕΝΕΙΑ </vt:lpstr>
      <vt:lpstr>ΕΥΡΩΠΑΙΚΗ ΙΘΑΓΕΝΕΙΑ </vt:lpstr>
      <vt:lpstr>ΕΥΡΩΠΑΙΚΗ ΙΘΑΓΕΝΕΙΑ</vt:lpstr>
      <vt:lpstr>ΕΥΡΩΠΑΙΚΗ ΙΘΑΓΕΝΕΙΑ</vt:lpstr>
      <vt:lpstr>ΕΥΡΩΠΑΙΚΗ ΙΘΑΓΕΝΕΙΑ</vt:lpstr>
      <vt:lpstr>ΕΥΡΩΠΑΙΚΗ ΙΘΑΓΕΝΕΙΑ</vt:lpstr>
      <vt:lpstr>ΕΥΡΩΠΑΙΚΗ ΙΘΑΓΕΝΕΙΑ</vt:lpstr>
      <vt:lpstr>ΕΥΡΩΠΑΙΚΗ ΙΘΑΓΕΝΕΙΑ</vt:lpstr>
      <vt:lpstr>ΕΥΡΩΠΑΙΚΗ ΙΘΑΓΕΝΕΙΑ</vt:lpstr>
      <vt:lpstr>Η ΕΥΡΩΠΑΙΚΗ ΙΘΑΓΕΝΕΙΑ</vt:lpstr>
      <vt:lpstr>Η ΕΥΡΩΠΑΙΚΗ ΙΘΑΓΕΝΕΙΑ</vt:lpstr>
      <vt:lpstr>Η ΕΥΡΩΠΑΙΚΗ ΙΘΑΓΕΝΕΙΑ (αξιολόγηση)</vt:lpstr>
      <vt:lpstr>ΕΥΡΩΠΑΙΚΗ ΙΘΑΓΕΝΕΙΑ</vt:lpstr>
      <vt:lpstr>ΕΥΡΩΠΑΙΚΗ ΙΘΑΓΕΝΕΙΑ</vt:lpstr>
      <vt:lpstr>ΕΥΡΩΠΑΙΚΗ ΙΘΑΓΕΝΕΙΑ</vt:lpstr>
      <vt:lpstr>ΕΥΡΩΠΑΙΚΗ ΙΘΑΓΕΝΕΙΑ</vt:lpstr>
      <vt:lpstr>Η ΕΥΡΩΠΑΙΚΗ ΙΘΑΓΕΝΕΙΑ (Δικαστήριο)</vt:lpstr>
      <vt:lpstr>ΕΥΡΩΠΑΙΚΗ ΙΘΑΓΕΝΕΙΑ</vt:lpstr>
      <vt:lpstr>ΕΥΡΩΠΑΙΚΗ ΙΘΑΓΕΝΕΙΑ</vt:lpstr>
      <vt:lpstr>ΕΥΡΩΠΑΙΚΗ ΙΘΑΓΕΝΕΙΑ</vt:lpstr>
      <vt:lpstr>ΕΥΡΩΠΑΙΚΗ ΙΘΑΓΕΝΕΙΑ</vt:lpstr>
      <vt:lpstr>ΕΥΡΩΠΑΙΚΗ ΙΘΑΓΕΝΕΙΑ</vt:lpstr>
      <vt:lpstr>ΕΥΡΩΠΑΙΚΗ ΙΘΑΓΕΝΕΙΑ</vt:lpstr>
      <vt:lpstr>Οδηγία 2004/38</vt:lpstr>
      <vt:lpstr>Οδηγία 2004/38</vt:lpstr>
      <vt:lpstr>Οδηγία 2004/38</vt:lpstr>
      <vt:lpstr>Οδηγία 2004/38</vt:lpstr>
      <vt:lpstr>Οδηγία 2004/38</vt:lpstr>
      <vt:lpstr>Οδηγία 2004/38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PANAGIOTIS ARGALIAS</dc:creator>
  <cp:lastModifiedBy>PANAGIOTIS ARGALIAS</cp:lastModifiedBy>
  <cp:revision>7</cp:revision>
  <dcterms:created xsi:type="dcterms:W3CDTF">2026-05-01T07:57:41Z</dcterms:created>
  <dcterms:modified xsi:type="dcterms:W3CDTF">2026-05-06T05:54:50Z</dcterms:modified>
</cp:coreProperties>
</file>