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80" r:id="rId3"/>
    <p:sldId id="322" r:id="rId4"/>
    <p:sldId id="311" r:id="rId5"/>
    <p:sldId id="312" r:id="rId6"/>
    <p:sldId id="290" r:id="rId7"/>
    <p:sldId id="287" r:id="rId8"/>
    <p:sldId id="315" r:id="rId9"/>
    <p:sldId id="307" r:id="rId10"/>
    <p:sldId id="316" r:id="rId11"/>
    <p:sldId id="317" r:id="rId12"/>
    <p:sldId id="318" r:id="rId13"/>
    <p:sldId id="321" r:id="rId14"/>
    <p:sldId id="320" r:id="rId15"/>
    <p:sldId id="319" r:id="rId16"/>
    <p:sldId id="309" r:id="rId17"/>
    <p:sldId id="304" r:id="rId18"/>
    <p:sldId id="296" r:id="rId19"/>
    <p:sldId id="301" r:id="rId20"/>
    <p:sldId id="297" r:id="rId21"/>
    <p:sldId id="282" r:id="rId22"/>
    <p:sldId id="285" r:id="rId23"/>
    <p:sldId id="275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6150" autoAdjust="0"/>
  </p:normalViewPr>
  <p:slideViewPr>
    <p:cSldViewPr>
      <p:cViewPr>
        <p:scale>
          <a:sx n="73" d="100"/>
          <a:sy n="73" d="100"/>
        </p:scale>
        <p:origin x="1819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52D731-C77E-4480-A304-1B5E958F2400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FD7264-FF67-4937-8DD5-A7B3C813EA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4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https://www.teamusa.org/USA-Volleyball/Grassroots/New-Coach-Resources/Lesson-Plans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4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https://www.teamusa.org/USA-Volleyball/Grassroots/New-Coach-Resources/Lesson-Plans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86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Μετά το χτύπημα</a:t>
            </a:r>
            <a:r>
              <a:rPr lang="el-GR" dirty="0" smtClean="0"/>
              <a:t> της μπάλας από τον παίκτη που εκτελεί το σερβίς, οι παίκτες μπορούν να </a:t>
            </a:r>
            <a:r>
              <a:rPr lang="el-GR" b="1" dirty="0" smtClean="0"/>
              <a:t>κινηθούν ελεύθερα</a:t>
            </a:r>
            <a:r>
              <a:rPr lang="el-GR" dirty="0" smtClean="0"/>
              <a:t> στον αγωνιστικό τους χώρο  (υπό τον όρο ότι οι παίκτες της πίσω ζώνης </a:t>
            </a:r>
            <a:r>
              <a:rPr lang="el-GR" b="1" dirty="0" smtClean="0"/>
              <a:t>δεν επιτρέπεται</a:t>
            </a:r>
            <a:r>
              <a:rPr lang="el-GR" dirty="0" smtClean="0"/>
              <a:t> να εκδηλώνουν αμυντική ή επιθετική ενέργεια πάνω από το ύψος του φιλέ).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39DF-FEE5-443E-B902-8A06A83DA37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07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b="1" dirty="0" smtClean="0"/>
              <a:t>formation 6-6</a:t>
            </a:r>
            <a:r>
              <a:rPr lang="en-US" dirty="0" smtClean="0"/>
              <a:t> is the most elementary formation. When the receiving team has gained the right to serve, its players rotate one position clock-wise. In this formation everyone sets, defends and attacks equally and therefore this formation does not utilize player expertise. The player standing on zone 3 in the current rotation is the setter (S - highlighted in blue color). Use this easy formation for new players so they can focus on improving their techniques and try each position.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45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44B1-E3CF-4136-AC02-76D79E8FE05A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A0A9-2DC3-40C1-A9C0-C0ADCA18B1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EB7A-7699-445B-ADE6-BAB2A4B16200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0AE7-915E-4CEC-9C8A-1CD0810F37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1B34-2609-47E6-8A0B-043C21E485B0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CC6F-5FD6-44DE-BC56-92B0B65CBE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3612-82C5-4F8D-BA03-C1887BAF66C8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B388-3726-4C1E-9F88-CE84D37EE7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6EAA-3CAC-4AA0-A088-52E15173F6DB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095D-F431-481A-B5B5-0E05D53DC4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781F-8533-4BA4-B8C6-818712B107D5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1D9C-DEB5-4170-A1CA-795274A63C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80B9-C726-4C14-AEB8-3A1336F6B19F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B7FF-B927-42F1-992A-B4C6156336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59B9-3ED0-4344-8572-3609F0750ACB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DB7C-967F-45BF-888C-D783EA11F2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B74C-BA15-453A-BE94-DAED71C1AD81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35BE-542E-4211-A047-D939104B51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75D-30AC-4386-BE43-52F373C1387F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3F9A-7C49-4A3F-8FC0-1C13661D59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E93F-AC2E-421D-801B-4EE72CA9EADB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0F11-C84A-47FE-900E-68A6522F45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122E2-0CE0-4B63-B15E-CD2F29AB22D6}" type="datetimeFigureOut">
              <a:rPr lang="el-GR"/>
              <a:pPr>
                <a:defRPr/>
              </a:pPr>
              <a:t>15/1/2024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C56E5-AB31-42EA-8D3F-360A7EC2DE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hyperlink" Target="https://blogs.sch.gr/lantzouris/files/2015/01/3.jpg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koufou@phyed.duth.gr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28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lor/r/8521/11088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0.png"/><Relationship Id="rId5" Type="http://schemas.openxmlformats.org/officeDocument/2006/relationships/hyperlink" Target="http://photodentro.edu.gr/lor/r/8521/11088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duth.gr/modules/document/file.php/KOM02427/%CE%A3%CF%8D%CF%83%CF%84%CE%B7%CE%BC%CE%B1%20%CF%83%CF%8D%CE%BD%CE%B8%CE%B5%CF%83%CE%B7%CF%82%206-0(%CE%A5%CF%80%CE%BF%CE%B4%CE%BF%CF%87%CE%AE%20%CF%84%CE%BF%CF%85%20%CF%83%CE%AD%CF%81%CE%B2%CE%B9%CF%82%20W,%20%CE%AC%CE%BC%CF%85%CE%BD%CE%B1%20%CE%BC%CE%B5%206%20%CE%BC%CF%80%CF%81%CE%BF%CF%83%CF%84%CE%AC-%CF%80%CE%AF%CF%83%CF%89)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pmc.org/article/pmc/pmc4633260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3.jpeg"/><Relationship Id="rId4" Type="http://schemas.openxmlformats.org/officeDocument/2006/relationships/hyperlink" Target="https://www.learnvolle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gr/slide/3726130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otodentro.edu.gr/lor/r/8521/11088" TargetMode="External"/><Relationship Id="rId4" Type="http://schemas.openxmlformats.org/officeDocument/2006/relationships/hyperlink" Target="https://www.google.com/url?sa=t&amp;rct=j&amp;q=&amp;esrc=s&amp;source=web&amp;cd=&amp;ved=2ahUKEwjuvrDkvNntAhWEH-wKHZzCAh8QFjAAegQIARAC&amp;url=http://archive.eclass.uth.gr/eclass/modules/document/file.php/ANTMA198/%CE%A5%CF%80%CE%BF%CE%B4%CE%B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lantzouris/files/2015/01/3.jp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lantzouris/files/2015/01/3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ch.gr/lantzouris/files/2015/01/3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76672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Αποτέλεσμα εικόνας για δημοκρίτειο πανεπιστήμιο θράκης τεφα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877272"/>
            <a:ext cx="35283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323528" y="4797152"/>
            <a:ext cx="331236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500" b="1" dirty="0" smtClean="0">
                <a:latin typeface="+mj-lt"/>
                <a:ea typeface="+mj-ea"/>
                <a:cs typeface="+mj-cs"/>
              </a:rPr>
              <a:t>Ν132_ΠΕΤΟΣΦΑΙΡΙΣΗ</a:t>
            </a:r>
            <a:r>
              <a:rPr lang="el-GR" sz="1500" b="1" dirty="0"/>
              <a:t>	</a:t>
            </a:r>
            <a:endParaRPr lang="el-GR" sz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1500" dirty="0" smtClean="0">
                <a:latin typeface="+mj-lt"/>
                <a:ea typeface="+mj-ea"/>
                <a:cs typeface="+mj-cs"/>
              </a:rPr>
              <a:t>Επιμέλεια ύλης: Ν</a:t>
            </a:r>
            <a:r>
              <a:rPr lang="el-GR" sz="1500" dirty="0">
                <a:latin typeface="+mj-lt"/>
                <a:ea typeface="+mj-ea"/>
                <a:cs typeface="+mj-cs"/>
              </a:rPr>
              <a:t>. </a:t>
            </a:r>
            <a:r>
              <a:rPr lang="el-GR" sz="1500" dirty="0" smtClean="0">
                <a:latin typeface="+mj-lt"/>
                <a:ea typeface="+mj-ea"/>
                <a:cs typeface="+mj-cs"/>
              </a:rPr>
              <a:t>Κουφού</a:t>
            </a:r>
            <a:r>
              <a:rPr lang="el-GR" sz="1500" smtClean="0">
                <a:latin typeface="+mj-lt"/>
                <a:ea typeface="+mj-ea"/>
                <a:cs typeface="+mj-cs"/>
              </a:rPr>
              <a:t>	</a:t>
            </a:r>
            <a:endParaRPr lang="el-GR" sz="1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500" dirty="0" smtClean="0">
                <a:latin typeface="+mj-lt"/>
                <a:ea typeface="+mj-ea"/>
                <a:cs typeface="+mj-cs"/>
                <a:hlinkClick r:id="rId6"/>
              </a:rPr>
              <a:t>nkoufou@phyed.duth.gr</a:t>
            </a:r>
            <a:endParaRPr lang="el-GR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404664"/>
            <a:ext cx="338437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tx1"/>
                </a:solidFill>
              </a:rPr>
              <a:t>ΣΥΣΤΗΜΑΤΑ ΣΥΝΘΕΣΗΣ ΟΜΑΔΑΣ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6:0 ή 6:6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4:2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2204865"/>
            <a:ext cx="352839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Ορθογώνιο"/>
          <p:cNvSpPr/>
          <p:nvPr/>
        </p:nvSpPr>
        <p:spPr>
          <a:xfrm>
            <a:off x="4139952" y="188640"/>
            <a:ext cx="20633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Υποδοχή του Σερβίς</a:t>
            </a:r>
            <a:endParaRPr lang="el-GR" sz="1600" b="1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139952" y="1628800"/>
            <a:ext cx="28284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1600" i="1" dirty="0">
              <a:latin typeface="+mn-lt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4067944" y="3717032"/>
            <a:ext cx="46805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Αμυντικές</a:t>
            </a:r>
            <a:r>
              <a:rPr kumimoji="0" lang="el-G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παρατάξεις με διπλό μπλοκ</a:t>
            </a:r>
            <a:endParaRPr kumimoji="0" lang="el-G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3528" y="1412777"/>
            <a:ext cx="3384376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 smtClean="0">
                <a:solidFill>
                  <a:schemeClr val="tx1"/>
                </a:solidFill>
              </a:rPr>
              <a:t>ΟΜΑΔΙΚΗ ΤΑΚΤΙΚΗ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ΕΠΙΘΕΤΙΚΗ ΤΑΚΤΙΚΗ</a:t>
            </a:r>
          </a:p>
          <a:p>
            <a:pPr lvl="1">
              <a:buBlip>
                <a:blip r:embed="rId7"/>
              </a:buBlip>
            </a:pPr>
            <a:r>
              <a:rPr lang="el-GR" sz="1600" dirty="0" smtClean="0">
                <a:solidFill>
                  <a:schemeClr val="tx1"/>
                </a:solidFill>
              </a:rPr>
              <a:t>Παρατάξεις Υποδοχής Σερβίς</a:t>
            </a:r>
          </a:p>
          <a:p>
            <a:pPr lvl="1">
              <a:spcAft>
                <a:spcPts val="1200"/>
              </a:spcAft>
              <a:buBlip>
                <a:blip r:embed="rId7"/>
              </a:buBlip>
            </a:pPr>
            <a:r>
              <a:rPr lang="el-GR" sz="1600" dirty="0" smtClean="0">
                <a:solidFill>
                  <a:schemeClr val="tx1"/>
                </a:solidFill>
              </a:rPr>
              <a:t>Επιθετική Κάλυψη</a:t>
            </a:r>
          </a:p>
          <a:p>
            <a:pPr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ΑΜΥΝΤΙΚΗ ΤΑΚΤΙΚΗ</a:t>
            </a:r>
          </a:p>
          <a:p>
            <a:pPr lvl="1">
              <a:buBlip>
                <a:blip r:embed="rId7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Αμυντικές παρατάξεις 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μπροστά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πίσω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</p:txBody>
      </p:sp>
      <p:pic>
        <p:nvPicPr>
          <p:cNvPr id="14" name="Picture 2" descr="ΔΗΜΟΚΡΙΤΕΙΟ ΠΑΝΕΠΙΣΤΗΜΙΟ ΘΡΑΚΗΣ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216" y="476672"/>
            <a:ext cx="2016224" cy="1224136"/>
          </a:xfrm>
          <a:prstGeom prst="rect">
            <a:avLst/>
          </a:prstGeom>
          <a:noFill/>
        </p:spPr>
      </p:pic>
      <p:pic>
        <p:nvPicPr>
          <p:cNvPr id="1026" name="Picture 2" descr="C:\Users\user\Desktop\6 μπροστά διπλο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39952" y="4005064"/>
            <a:ext cx="2179637" cy="2578100"/>
          </a:xfrm>
          <a:prstGeom prst="rect">
            <a:avLst/>
          </a:prstGeom>
          <a:noFill/>
        </p:spPr>
      </p:pic>
      <p:pic>
        <p:nvPicPr>
          <p:cNvPr id="1027" name="Picture 3" descr="C:\Users\user\Desktop\6 πίσω διπλό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4077072"/>
            <a:ext cx="2020887" cy="2374900"/>
          </a:xfrm>
          <a:prstGeom prst="rect">
            <a:avLst/>
          </a:prstGeom>
          <a:noFill/>
        </p:spPr>
      </p:pic>
      <p:sp>
        <p:nvSpPr>
          <p:cNvPr id="17" name="16 - Αστέρι 8 ακτινών"/>
          <p:cNvSpPr/>
          <p:nvPr/>
        </p:nvSpPr>
        <p:spPr>
          <a:xfrm>
            <a:off x="4860032" y="5085184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17 - Αστέρι 8 ακτινών"/>
          <p:cNvSpPr/>
          <p:nvPr/>
        </p:nvSpPr>
        <p:spPr>
          <a:xfrm>
            <a:off x="8244408" y="5949280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Animated Volleyball Picture 2 di 202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79912" y="2636912"/>
            <a:ext cx="504056" cy="547981"/>
          </a:xfrm>
          <a:prstGeom prst="rect">
            <a:avLst/>
          </a:prstGeom>
          <a:noFill/>
        </p:spPr>
      </p:pic>
      <p:pic>
        <p:nvPicPr>
          <p:cNvPr id="1029" name="Picture 5" descr="C:\Users\user\Desktop\block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07904" y="4365104"/>
            <a:ext cx="576064" cy="1296144"/>
          </a:xfrm>
          <a:prstGeom prst="rect">
            <a:avLst/>
          </a:prstGeom>
          <a:noFill/>
        </p:spPr>
      </p:pic>
      <p:pic>
        <p:nvPicPr>
          <p:cNvPr id="1031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6876256" y="6021288"/>
            <a:ext cx="216024" cy="347261"/>
          </a:xfrm>
          <a:prstGeom prst="rect">
            <a:avLst/>
          </a:prstGeom>
          <a:noFill/>
        </p:spPr>
      </p:pic>
      <p:pic>
        <p:nvPicPr>
          <p:cNvPr id="23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460432" y="260648"/>
            <a:ext cx="360040" cy="578768"/>
          </a:xfrm>
          <a:prstGeom prst="rect">
            <a:avLst/>
          </a:prstGeom>
          <a:noFill/>
        </p:spPr>
      </p:pic>
      <p:sp>
        <p:nvSpPr>
          <p:cNvPr id="24" name="23 - Αστέρι 8 ακτινών"/>
          <p:cNvSpPr/>
          <p:nvPr/>
        </p:nvSpPr>
        <p:spPr>
          <a:xfrm>
            <a:off x="4499992" y="2996952"/>
            <a:ext cx="288032" cy="288032"/>
          </a:xfrm>
          <a:prstGeom prst="star8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6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6296" y="113490"/>
            <a:ext cx="276121" cy="435189"/>
          </a:xfrm>
          <a:prstGeom prst="rect">
            <a:avLst/>
          </a:prstGeom>
          <a:noFill/>
        </p:spPr>
      </p:pic>
      <p:pic>
        <p:nvPicPr>
          <p:cNvPr id="22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32040" y="1124744"/>
            <a:ext cx="288032" cy="453962"/>
          </a:xfrm>
          <a:prstGeom prst="rect">
            <a:avLst/>
          </a:prstGeom>
          <a:noFill/>
        </p:spPr>
      </p:pic>
      <p:pic>
        <p:nvPicPr>
          <p:cNvPr id="25" name="Picture 2" descr="C:\Users\user\Desktop\original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68344" y="1484784"/>
            <a:ext cx="276121" cy="435189"/>
          </a:xfrm>
          <a:prstGeom prst="rect">
            <a:avLst/>
          </a:prstGeom>
          <a:noFill/>
        </p:spPr>
      </p:pic>
      <p:pic>
        <p:nvPicPr>
          <p:cNvPr id="26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4283968" y="5949280"/>
            <a:ext cx="360040" cy="449537"/>
          </a:xfrm>
          <a:prstGeom prst="rect">
            <a:avLst/>
          </a:prstGeom>
          <a:noFill/>
        </p:spPr>
      </p:pic>
      <p:pic>
        <p:nvPicPr>
          <p:cNvPr id="27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4168" y="5661248"/>
            <a:ext cx="271264" cy="436060"/>
          </a:xfrm>
          <a:prstGeom prst="rect">
            <a:avLst/>
          </a:prstGeom>
          <a:noFill/>
        </p:spPr>
      </p:pic>
      <p:pic>
        <p:nvPicPr>
          <p:cNvPr id="28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4168" y="5056922"/>
            <a:ext cx="288032" cy="463014"/>
          </a:xfrm>
          <a:prstGeom prst="rect">
            <a:avLst/>
          </a:prstGeom>
          <a:noFill/>
        </p:spPr>
      </p:pic>
      <p:pic>
        <p:nvPicPr>
          <p:cNvPr id="29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32440" y="5013176"/>
            <a:ext cx="288032" cy="463014"/>
          </a:xfrm>
          <a:prstGeom prst="rect">
            <a:avLst/>
          </a:prstGeom>
          <a:noFill/>
        </p:spPr>
      </p:pic>
      <p:pic>
        <p:nvPicPr>
          <p:cNvPr id="30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604448" y="5589240"/>
            <a:ext cx="271264" cy="436060"/>
          </a:xfrm>
          <a:prstGeom prst="rect">
            <a:avLst/>
          </a:prstGeom>
          <a:noFill/>
        </p:spPr>
      </p:pic>
      <p:pic>
        <p:nvPicPr>
          <p:cNvPr id="31" name="Picture 7" descr="Boy Playing Volleyball Png - Boy Playing Volleyball Clipart, Transparent  Png - kind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464246" y="6237312"/>
            <a:ext cx="383337" cy="36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:\Users\user\Desktop\Scan_Pic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693012"/>
            <a:ext cx="2808312" cy="6164988"/>
          </a:xfrm>
          <a:prstGeom prst="rect">
            <a:avLst/>
          </a:prstGeom>
          <a:noFill/>
        </p:spPr>
      </p:pic>
      <p:pic>
        <p:nvPicPr>
          <p:cNvPr id="78852" name="Picture 4" descr="C:\Users\user\Desktop\Scan_Pic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20688"/>
            <a:ext cx="4537943" cy="640029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39552" y="2708920"/>
            <a:ext cx="23762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2</a:t>
            </a:r>
            <a:endParaRPr lang="el-GR" sz="1600" b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131840" y="2708920"/>
            <a:ext cx="21247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3</a:t>
            </a:r>
            <a:endParaRPr lang="el-GR" sz="1600" b="1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96136" y="2708920"/>
            <a:ext cx="259228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+mn-lt"/>
              </a:rPr>
              <a:t>Παράταξη υποδοχής </a:t>
            </a:r>
            <a:r>
              <a:rPr lang="en-US" sz="1600" b="1" dirty="0" smtClean="0">
                <a:latin typeface="+mn-lt"/>
              </a:rPr>
              <a:t>W </a:t>
            </a:r>
            <a:r>
              <a:rPr lang="el-GR" sz="1600" b="1" dirty="0" smtClean="0">
                <a:latin typeface="+mn-lt"/>
              </a:rPr>
              <a:t>με πασαδόρο στο 4</a:t>
            </a:r>
            <a:endParaRPr lang="el-GR" sz="1600" b="1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691680" y="764704"/>
            <a:ext cx="86409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851920" y="764704"/>
            <a:ext cx="50405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796136" y="836712"/>
            <a:ext cx="6480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1907704" y="1124744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6300192" y="1052736"/>
            <a:ext cx="720080" cy="144016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467544" y="620688"/>
            <a:ext cx="7848872" cy="19168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187624" y="188640"/>
            <a:ext cx="288032" cy="611763"/>
          </a:xfrm>
          <a:prstGeom prst="rect">
            <a:avLst/>
          </a:prstGeom>
          <a:noFill/>
        </p:spPr>
      </p:pic>
      <p:pic>
        <p:nvPicPr>
          <p:cNvPr id="20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491880" y="188640"/>
            <a:ext cx="288032" cy="611763"/>
          </a:xfrm>
          <a:prstGeom prst="rect">
            <a:avLst/>
          </a:prstGeom>
          <a:noFill/>
        </p:spPr>
      </p:pic>
      <p:pic>
        <p:nvPicPr>
          <p:cNvPr id="21" name="Picture 2" descr="Σερβί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084168" y="188640"/>
            <a:ext cx="288032" cy="611763"/>
          </a:xfrm>
          <a:prstGeom prst="rect">
            <a:avLst/>
          </a:prstGeom>
          <a:noFill/>
        </p:spPr>
      </p:pic>
      <p:sp>
        <p:nvSpPr>
          <p:cNvPr id="24" name="23 - Επτάγωνο"/>
          <p:cNvSpPr/>
          <p:nvPr/>
        </p:nvSpPr>
        <p:spPr>
          <a:xfrm>
            <a:off x="2267744" y="620688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Π2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- Επτάγωνο"/>
          <p:cNvSpPr/>
          <p:nvPr/>
        </p:nvSpPr>
        <p:spPr>
          <a:xfrm>
            <a:off x="1979712" y="1484784"/>
            <a:ext cx="324544" cy="216024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- Επτάγωνο"/>
          <p:cNvSpPr/>
          <p:nvPr/>
        </p:nvSpPr>
        <p:spPr>
          <a:xfrm>
            <a:off x="5868144" y="1412776"/>
            <a:ext cx="324544" cy="216024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- Επτάγωνο"/>
          <p:cNvSpPr/>
          <p:nvPr/>
        </p:nvSpPr>
        <p:spPr>
          <a:xfrm>
            <a:off x="3923928" y="476672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Π3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- Επτάγωνο"/>
          <p:cNvSpPr/>
          <p:nvPr/>
        </p:nvSpPr>
        <p:spPr>
          <a:xfrm>
            <a:off x="5580112" y="548680"/>
            <a:ext cx="504056" cy="432048"/>
          </a:xfrm>
          <a:prstGeom prst="hept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Π4</a:t>
            </a:r>
            <a:endParaRPr lang="el-GR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5779 L -1.38889E-6 -4.0129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607E-6 L -0.09063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1 -0.0601 L 3.61111E-6 -4.4521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6329E-6 L 0.12604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64807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Υποδοχή του σέρβις σε σχηματισμό W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4355976" cy="115212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3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2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4</a:t>
            </a:r>
            <a:endParaRPr lang="el-GR" sz="1800" dirty="0"/>
          </a:p>
        </p:txBody>
      </p:sp>
      <p:pic>
        <p:nvPicPr>
          <p:cNvPr id="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548680"/>
            <a:ext cx="3168352" cy="1872208"/>
          </a:xfrm>
          <a:prstGeom prst="rect">
            <a:avLst/>
          </a:prstGeom>
          <a:noFill/>
        </p:spPr>
      </p:pic>
      <p:pic>
        <p:nvPicPr>
          <p:cNvPr id="6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212976"/>
            <a:ext cx="3168352" cy="2376264"/>
          </a:xfrm>
          <a:prstGeom prst="rect">
            <a:avLst/>
          </a:prstGeom>
          <a:noFill/>
        </p:spPr>
      </p:pic>
      <p:pic>
        <p:nvPicPr>
          <p:cNvPr id="8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12976"/>
            <a:ext cx="3168352" cy="2376264"/>
          </a:xfrm>
          <a:prstGeom prst="rect">
            <a:avLst/>
          </a:prstGeom>
          <a:noFill/>
        </p:spPr>
      </p:pic>
      <p:pic>
        <p:nvPicPr>
          <p:cNvPr id="9" name="8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6672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9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068960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10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140968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13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357301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149080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4" y="4509120"/>
            <a:ext cx="5760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648" y="4653136"/>
            <a:ext cx="432048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21 - Ευθεία γραμμή σύνδεσης"/>
          <p:cNvCxnSpPr/>
          <p:nvPr/>
        </p:nvCxnSpPr>
        <p:spPr>
          <a:xfrm>
            <a:off x="5580112" y="1484784"/>
            <a:ext cx="504056" cy="6480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 flipV="1">
            <a:off x="7092280" y="1556792"/>
            <a:ext cx="432048" cy="5760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flipH="1">
            <a:off x="6084168" y="1700808"/>
            <a:ext cx="504056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flipH="1" flipV="1">
            <a:off x="6588224" y="1700808"/>
            <a:ext cx="504056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Έλλειψη"/>
          <p:cNvSpPr/>
          <p:nvPr/>
        </p:nvSpPr>
        <p:spPr>
          <a:xfrm>
            <a:off x="7380312" y="1340768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3" name="42 - Έλλειψη"/>
          <p:cNvSpPr/>
          <p:nvPr/>
        </p:nvSpPr>
        <p:spPr>
          <a:xfrm>
            <a:off x="6876256" y="1916832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4" name="43 - Έλλειψη"/>
          <p:cNvSpPr/>
          <p:nvPr/>
        </p:nvSpPr>
        <p:spPr>
          <a:xfrm>
            <a:off x="6372200" y="1412776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5" name="44 - Έλλειψη"/>
          <p:cNvSpPr/>
          <p:nvPr/>
        </p:nvSpPr>
        <p:spPr>
          <a:xfrm>
            <a:off x="5868144" y="1916832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46" name="45 - Έλλειψη"/>
          <p:cNvSpPr/>
          <p:nvPr/>
        </p:nvSpPr>
        <p:spPr>
          <a:xfrm>
            <a:off x="5364088" y="1340768"/>
            <a:ext cx="432048" cy="4046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50" name="49 - Εικόνα" descr="Παίκτης της ζώνης 3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784" y="4581128"/>
            <a:ext cx="432048" cy="10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3933056"/>
            <a:ext cx="4320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- Εικόνα" descr="Παίκτης της ζώνης 3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2996952"/>
            <a:ext cx="5760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52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4077072"/>
            <a:ext cx="5040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3212976"/>
            <a:ext cx="43204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- Εικόνα" descr="Παίκτης της ζώνης 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4509120"/>
            <a:ext cx="432048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7" name="56 - Ευθύγραμμο βέλος σύνδεσης"/>
          <p:cNvCxnSpPr/>
          <p:nvPr/>
        </p:nvCxnSpPr>
        <p:spPr>
          <a:xfrm>
            <a:off x="2339752" y="3861048"/>
            <a:ext cx="864096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/>
          <p:nvPr/>
        </p:nvCxnSpPr>
        <p:spPr>
          <a:xfrm flipH="1">
            <a:off x="5436096" y="3861048"/>
            <a:ext cx="792088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1806 0.136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12396 0.125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64807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Υποδοχή του σέρβις σε σχηματισμό W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4355976" cy="115212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3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2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4</a:t>
            </a:r>
            <a:endParaRPr lang="el-GR" sz="1800" dirty="0"/>
          </a:p>
        </p:txBody>
      </p:sp>
      <p:pic>
        <p:nvPicPr>
          <p:cNvPr id="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48680"/>
            <a:ext cx="3672408" cy="2952328"/>
          </a:xfrm>
          <a:prstGeom prst="rect">
            <a:avLst/>
          </a:prstGeom>
          <a:noFill/>
        </p:spPr>
      </p:pic>
      <p:pic>
        <p:nvPicPr>
          <p:cNvPr id="6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64904"/>
            <a:ext cx="3384376" cy="2736304"/>
          </a:xfrm>
          <a:prstGeom prst="rect">
            <a:avLst/>
          </a:prstGeom>
          <a:noFill/>
        </p:spPr>
      </p:pic>
      <p:pic>
        <p:nvPicPr>
          <p:cNvPr id="8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005064"/>
            <a:ext cx="3456384" cy="2376264"/>
          </a:xfrm>
          <a:prstGeom prst="rect">
            <a:avLst/>
          </a:prstGeom>
          <a:noFill/>
        </p:spPr>
      </p:pic>
      <p:pic>
        <p:nvPicPr>
          <p:cNvPr id="9" name="8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6672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9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005064"/>
            <a:ext cx="549879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10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492896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11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700808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12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Παίκτης της ζώνης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2276872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1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19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1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149080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24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4221088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- Εικόνα" descr="Παίκτης της ζώνης 6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576" y="3140968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4" y="3429000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7704" y="242088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4005064"/>
            <a:ext cx="549879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4293096"/>
            <a:ext cx="6005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5301208"/>
            <a:ext cx="628433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" name="32 - Εικόνα" descr="Παίκτης της ζώνης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725144"/>
            <a:ext cx="5556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 descr="Παίκτης της ζώνης 5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5229200"/>
            <a:ext cx="628433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652120" y="3501008"/>
            <a:ext cx="288032" cy="611763"/>
          </a:xfrm>
          <a:prstGeom prst="rect">
            <a:avLst/>
          </a:prstGeom>
          <a:noFill/>
        </p:spPr>
      </p:pic>
      <p:pic>
        <p:nvPicPr>
          <p:cNvPr id="36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55576" y="1988840"/>
            <a:ext cx="288032" cy="611763"/>
          </a:xfrm>
          <a:prstGeom prst="rect">
            <a:avLst/>
          </a:prstGeom>
          <a:noFill/>
        </p:spPr>
      </p:pic>
      <p:pic>
        <p:nvPicPr>
          <p:cNvPr id="37" name="Picture 2" descr="Σερβί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5148064" y="0"/>
            <a:ext cx="288032" cy="611763"/>
          </a:xfrm>
          <a:prstGeom prst="rect">
            <a:avLst/>
          </a:prstGeom>
          <a:noFill/>
        </p:spPr>
      </p:pic>
      <p:cxnSp>
        <p:nvCxnSpPr>
          <p:cNvPr id="38" name="37 - Ευθύγραμμο βέλος σύνδεσης"/>
          <p:cNvCxnSpPr/>
          <p:nvPr/>
        </p:nvCxnSpPr>
        <p:spPr>
          <a:xfrm>
            <a:off x="2411760" y="3429000"/>
            <a:ext cx="864096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flipH="1">
            <a:off x="5508104" y="4581128"/>
            <a:ext cx="792088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94824E-7 L 0.11822 0.146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0203E-6 L -0.14566 0.0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902E-6 L -0.12066 0.073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4325E-6 L 0.12205 -0.0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76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Η</a:t>
                      </a:r>
                      <a:r>
                        <a:rPr lang="el-GR" b="1" baseline="0" dirty="0" smtClean="0"/>
                        <a:t> Σύνθεση της ομάδας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Σύστημα σύνθεσης 4:2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dirty="0" smtClean="0"/>
                        <a:t>Στη σύνθεση</a:t>
                      </a:r>
                      <a:r>
                        <a:rPr lang="el-GR" baseline="0" dirty="0" smtClean="0"/>
                        <a:t> της ομάδας υπάρχουν 4 επιθετικοί και 2 πασαδόροι. Προϋπόθεση: η ομάδα να διαθέτει 2 ικανούς πασαδόρους.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Κατά τη διάρκεια της ανάπτυξης του παιχνιδιού υπάρχουν πάντα 2 επιθετικοί και 1 πασαδόρος στην επιθετική ζώνη.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Αυτό επιτυγχάνεται με την τοποθέτηση των 2 πασαδόρων διαγώνια στην περιστροφή.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Setter: </a:t>
                      </a:r>
                      <a:r>
                        <a:rPr lang="el-GR" dirty="0" smtClean="0"/>
                        <a:t>Πασαδόρος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Spiker:</a:t>
                      </a:r>
                      <a:r>
                        <a:rPr lang="el-GR" dirty="0" smtClean="0"/>
                        <a:t> Επιθετικός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382453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latin typeface="Candara" pitchFamily="34" charset="0"/>
              </a:rPr>
              <a:t>ΣΥΣΤΗΜΑ ΣΥΝΘΕΣΗΣ 4:2</a:t>
            </a:r>
            <a:endParaRPr lang="el-GR" sz="2800" dirty="0">
              <a:latin typeface="Candar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Το σύστημα σύνθεσης και παιχνιδιού 4:2 χρησιμοποιείται από προχωρημένους αρχαρίους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Χαρακτηρίζεται από την χρησιμοποίηση 2 πασαδόρων που βρίσκονται διαγώνια μεταξύ τους στο γήπεδο. Οι υπόλοιποι παίκτες είναι επιθετικοί χωρίς συγκεκριμένη ειδίκευση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Ο πασαδόρος παίζει στην θέση 3 του γηπέδου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 smtClean="0">
              <a:latin typeface="Candara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ndara" pitchFamily="34" charset="0"/>
              </a:rPr>
              <a:t>• Η υποδοχή του σερβίς γίνεται σε σχηματισμό W ή U και είναι πενταμελής</a:t>
            </a:r>
            <a:r>
              <a:rPr lang="en-US" sz="1800" dirty="0" smtClean="0">
                <a:latin typeface="Candara" pitchFamily="34" charset="0"/>
              </a:rPr>
              <a:t>.</a:t>
            </a:r>
            <a:endParaRPr lang="el-GR" sz="1800" dirty="0">
              <a:latin typeface="Candara" pitchFamily="34" charset="0"/>
            </a:endParaRPr>
          </a:p>
        </p:txBody>
      </p:sp>
      <p:pic>
        <p:nvPicPr>
          <p:cNvPr id="21506" name="Picture 2" descr="ΔΗΜΟΚΡΙΤΕΙΟ ΠΑΝΕΠΙΣΤΗΜΙΟ ΘΡΑΚΗ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960440" cy="331236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716016" y="5517232"/>
            <a:ext cx="42469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Corbel" pitchFamily="34" charset="0"/>
                <a:hlinkClick r:id="rId3"/>
              </a:rPr>
              <a:t>http://photodentro.edu.gr/lor/r/8521/11088</a:t>
            </a:r>
            <a:endParaRPr lang="el-GR" sz="1600" i="1" dirty="0" smtClean="0">
              <a:latin typeface="Corbel" pitchFamily="34" charset="0"/>
            </a:endParaRPr>
          </a:p>
          <a:p>
            <a:r>
              <a:rPr lang="el-GR" sz="1600" i="1" dirty="0" smtClean="0">
                <a:latin typeface="Corbel" pitchFamily="34" charset="0"/>
              </a:rPr>
              <a:t>ΣΥΝΘΕΣΗ ΟΜΑΔΑΣ 4:2 ΣΤΗΝ ΠΕΤΟΣΦΑΙΡΙΣΗ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Volleyball Png Image - Transparent Background Volleyball Icon, Png Download  , Transparent Png Image - PNGite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2924944"/>
            <a:ext cx="619122" cy="5068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5620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 fontAlgn="t"/>
            <a:r>
              <a:rPr lang="el-GR" sz="1800" b="1" dirty="0" smtClean="0"/>
              <a:t>Σύνθεση ομάδας 4:2</a:t>
            </a:r>
            <a:endParaRPr lang="el-GR" sz="1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4968552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dirty="0" smtClean="0">
                <a:latin typeface="Candara" pitchFamily="34" charset="0"/>
              </a:rPr>
              <a:t>	ΠΑΡΑΤΑΞΗ ΠΑΙΚΤΩΝ</a:t>
            </a:r>
            <a:endParaRPr lang="el-GR" sz="1600" dirty="0" smtClean="0">
              <a:latin typeface="Candara" pitchFamily="34" charset="0"/>
            </a:endParaRPr>
          </a:p>
          <a:p>
            <a:r>
              <a:rPr lang="el-GR" sz="1600" b="1" dirty="0" smtClean="0">
                <a:latin typeface="Candara" pitchFamily="34" charset="0"/>
              </a:rPr>
              <a:t>Μέχρι το χτύπημα της μπάλας από τον παίκτη που εκτελεί το σερβίς:</a:t>
            </a:r>
            <a:endParaRPr lang="el-GR" sz="1600" dirty="0" smtClean="0">
              <a:latin typeface="Candara" pitchFamily="34" charset="0"/>
            </a:endParaRPr>
          </a:p>
          <a:p>
            <a:pPr>
              <a:spcAft>
                <a:spcPts val="1200"/>
              </a:spcAft>
            </a:pPr>
            <a:r>
              <a:rPr lang="el-GR" sz="1600" b="1" dirty="0" smtClean="0">
                <a:latin typeface="Candara" pitchFamily="34" charset="0"/>
              </a:rPr>
              <a:t>Μπροστινή ζώνη:</a:t>
            </a:r>
            <a:r>
              <a:rPr lang="el-GR" sz="1600" dirty="0" smtClean="0">
                <a:latin typeface="Candara" pitchFamily="34" charset="0"/>
              </a:rPr>
              <a:t> Ο παίκτης της ζώνης </a:t>
            </a:r>
            <a:r>
              <a:rPr lang="el-GR" sz="1600" b="1" dirty="0" smtClean="0">
                <a:latin typeface="Candara" pitchFamily="34" charset="0"/>
              </a:rPr>
              <a:t>3</a:t>
            </a:r>
            <a:r>
              <a:rPr lang="el-GR" sz="1600" dirty="0" smtClean="0">
                <a:latin typeface="Candara" pitchFamily="34" charset="0"/>
              </a:rPr>
              <a:t> πρέπει να βρίσκεται ανάμεσα στους παίκτες της ζώνης 4 και της ζώνης 2 (στη συγκεκριμένη περίπτωση, το Νο. 13 ανάμεσα στο Νο. 14 και το Νο. 12).</a:t>
            </a:r>
          </a:p>
          <a:p>
            <a:pPr>
              <a:spcAft>
                <a:spcPts val="1200"/>
              </a:spcAft>
            </a:pPr>
            <a:r>
              <a:rPr lang="el-GR" sz="1600" b="1" dirty="0" smtClean="0">
                <a:latin typeface="Candara" pitchFamily="34" charset="0"/>
              </a:rPr>
              <a:t>Πίσω ζώνη:</a:t>
            </a:r>
            <a:r>
              <a:rPr lang="el-GR" sz="1600" dirty="0" smtClean="0">
                <a:latin typeface="Candara" pitchFamily="34" charset="0"/>
              </a:rPr>
              <a:t> Ο παίκτης της ζώνης </a:t>
            </a:r>
            <a:r>
              <a:rPr lang="el-GR" sz="1600" b="1" dirty="0" smtClean="0">
                <a:latin typeface="Candara" pitchFamily="34" charset="0"/>
              </a:rPr>
              <a:t>6</a:t>
            </a:r>
            <a:r>
              <a:rPr lang="el-GR" sz="1600" dirty="0" smtClean="0">
                <a:latin typeface="Candara" pitchFamily="34" charset="0"/>
              </a:rPr>
              <a:t> πρέπει να βρίσκεται ανάμεσα στους παίκτες της ζώνης 5 και της ζώνης 1 (στη συγκεκριμένη περίπτωση, το Νο. 16 ανάμεσα στο Νο. 15 και το Νο. 11).</a:t>
            </a:r>
          </a:p>
          <a:p>
            <a:pPr>
              <a:spcAft>
                <a:spcPts val="1200"/>
              </a:spcAft>
            </a:pPr>
            <a:r>
              <a:rPr lang="el-GR" sz="1600" dirty="0" smtClean="0">
                <a:latin typeface="Candara" pitchFamily="34" charset="0"/>
              </a:rPr>
              <a:t>Κάθε παίκτης της πίσω ζώνης πρέπει να βρίσκεται σε </a:t>
            </a:r>
            <a:r>
              <a:rPr lang="el-GR" sz="1600" b="1" dirty="0" smtClean="0">
                <a:latin typeface="Candara" pitchFamily="34" charset="0"/>
              </a:rPr>
              <a:t>απόσταση από το φιλέ </a:t>
            </a:r>
            <a:r>
              <a:rPr lang="el-GR" sz="1600" dirty="0" smtClean="0">
                <a:latin typeface="Candara" pitchFamily="34" charset="0"/>
              </a:rPr>
              <a:t>μεγαλύτερη του αντίστοιχου παίκτη της μπροστινής ζώνης.</a:t>
            </a:r>
          </a:p>
          <a:p>
            <a:pPr>
              <a:buNone/>
            </a:pPr>
            <a:r>
              <a:rPr lang="el-GR" sz="1600" dirty="0" smtClean="0">
                <a:latin typeface="Candara" pitchFamily="34" charset="0"/>
              </a:rPr>
              <a:t> </a:t>
            </a:r>
          </a:p>
          <a:p>
            <a:pPr>
              <a:buNone/>
            </a:pPr>
            <a:endParaRPr lang="el-GR" sz="1600" dirty="0" smtClean="0">
              <a:latin typeface="Candara" pitchFamily="34" charset="0"/>
            </a:endParaRPr>
          </a:p>
        </p:txBody>
      </p:sp>
      <p:pic>
        <p:nvPicPr>
          <p:cNvPr id="4" name="Picture 4" descr="Ζώνες 1 έως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76672"/>
            <a:ext cx="3456384" cy="271308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427984" y="5373216"/>
            <a:ext cx="442646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GB" i="1" dirty="0" smtClean="0">
                <a:latin typeface="Calibri" pitchFamily="34" charset="0"/>
                <a:cs typeface="Calibri" pitchFamily="34" charset="0"/>
                <a:hlinkClick r:id="rId5"/>
              </a:rPr>
              <a:t>http://photodentro.edu.gr/lor/r/8521/11088</a:t>
            </a:r>
            <a:endParaRPr lang="el-GR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Εικόνα" descr="Παίκτης της ζώνης 4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260648"/>
            <a:ext cx="7920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Παίκτης της ζώνης 1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2636912"/>
            <a:ext cx="7200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548680"/>
            <a:ext cx="7200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Παίκτης της ζώνης 6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1556792"/>
            <a:ext cx="7253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Παίκτης της ζώνης 5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148064" y="1916832"/>
            <a:ext cx="72008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Παίκτης της ζώνης 3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68144" y="548680"/>
            <a:ext cx="792088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275856" y="260648"/>
            <a:ext cx="174637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14 Π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= Πασαδόρος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7397624" y="3501008"/>
            <a:ext cx="174637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11 Π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= Πασαδόρος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user\Desktop\ΣΥΣΤΗΜΑΤΑ_ΣΕ ΕΠΕΞΕΡΓΑΣΙ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60648"/>
            <a:ext cx="3724275" cy="61926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34880" cy="7780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000" b="1" dirty="0" smtClean="0"/>
              <a:t>7.4.2. Καθορισμός θέσεων μεταξύ αθλητών</a:t>
            </a:r>
            <a:endParaRPr lang="el-GR" sz="2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485313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l-GR" sz="1600" dirty="0" smtClean="0"/>
              <a:t>7.4.2.1. κάθε αθλητής της πίσω γραμμής πρέπει να βρίσκεται σε απόσταση από το φιλέ μεγαλύτερη του αντίστοιχου αθλητή της μπροστινής γραμμής.</a:t>
            </a:r>
          </a:p>
          <a:p>
            <a:pPr>
              <a:buNone/>
            </a:pPr>
            <a:r>
              <a:rPr lang="el-GR" sz="1600" dirty="0" smtClean="0"/>
              <a:t>7.4.3. Οι θέσεις των αθλητών καθορίζονται και ελέγχονται βάσει της επαφής των πελμάτων τους με το δάπεδο:</a:t>
            </a:r>
          </a:p>
          <a:p>
            <a:pPr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7.4.3.1. </a:t>
            </a:r>
            <a:r>
              <a:rPr lang="el-GR" sz="1600" dirty="0" smtClean="0"/>
              <a:t>κάθε αθλητής της μπροστινής γραμμής πρέπει να έχει ένα τουλάχιστον μέρος του πέλματός του/της πιο κοντά προς την κεντρική γραμμή από το πέλμα του αντίστοιχου αθλητή της πίσω γραμμής</a:t>
            </a:r>
          </a:p>
          <a:p>
            <a:pPr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7.4.3.2. </a:t>
            </a:r>
            <a:r>
              <a:rPr lang="el-GR" sz="1600" dirty="0" smtClean="0"/>
              <a:t>κάθε δεξιός (αριστερός) πλάγιος αθλητής πρέπει να έχει τουλάχιστον μέρος του πέλματός του/της πιο κοντά προς τη δεξιά (αριστερή) πλάγια γραμμή από το πέλμα του κεντρικού αθλητή της σειράς του.</a:t>
            </a:r>
          </a:p>
          <a:p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5220072" y="260648"/>
            <a:ext cx="86594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+mn-lt"/>
              </a:rPr>
              <a:t>7.4.3.1. </a:t>
            </a:r>
            <a:endParaRPr lang="el-GR" sz="1600" b="1" dirty="0">
              <a:latin typeface="+mn-lt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48064" y="2924944"/>
            <a:ext cx="86409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+mn-lt"/>
              </a:rPr>
              <a:t>7.4.3.2. 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3600400" cy="11430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ΑΜΥΝΤΙΚΑ ΣΥΣΤΗΜΑΤΑ </a:t>
            </a:r>
            <a:br>
              <a:rPr lang="el-GR" sz="2800" b="1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3682752" cy="269289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1800" dirty="0" smtClean="0"/>
              <a:t>Τα πιο συνηθισμένα αμυντικά συστήματα είναι: </a:t>
            </a:r>
          </a:p>
          <a:p>
            <a:r>
              <a:rPr lang="el-GR" sz="1800" dirty="0" smtClean="0"/>
              <a:t>α) Με τον παίκτη της θέσης 6 να παίζει στο μπροστινό μέρος του γηπέδου </a:t>
            </a:r>
          </a:p>
          <a:p>
            <a:r>
              <a:rPr lang="el-GR" sz="1800" dirty="0" smtClean="0"/>
              <a:t>β) Με τον παίκτη της θέσης 6 να παίζει στο πίσω μέρος του γηπέδου. </a:t>
            </a:r>
            <a:endParaRPr lang="el-GR" sz="1800" dirty="0"/>
          </a:p>
        </p:txBody>
      </p:sp>
      <p:pic>
        <p:nvPicPr>
          <p:cNvPr id="5" name="Picture 3" descr="C:\Users\user\Desktop\Εικόνα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60648"/>
            <a:ext cx="4210669" cy="606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86210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0416" y="1930226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400" b="1" dirty="0" smtClean="0"/>
              <a:t>Αμυντικά Συστήματα</a:t>
            </a:r>
            <a:endParaRPr lang="el-GR" sz="2400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μπροστά &amp; διπλό μπλοκ</a:t>
            </a:r>
            <a:endParaRPr lang="el-GR" sz="20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Πίσω και διπλό μπλοκ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195736" y="6381328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372200" y="6453336"/>
            <a:ext cx="6480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16 - Επτάγωνο"/>
          <p:cNvSpPr/>
          <p:nvPr/>
        </p:nvSpPr>
        <p:spPr>
          <a:xfrm>
            <a:off x="2699792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8" name="17 - Επτάγωνο"/>
          <p:cNvSpPr/>
          <p:nvPr/>
        </p:nvSpPr>
        <p:spPr>
          <a:xfrm>
            <a:off x="6804248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9" name="18 - Επτάγωνο"/>
          <p:cNvSpPr/>
          <p:nvPr/>
        </p:nvSpPr>
        <p:spPr>
          <a:xfrm>
            <a:off x="3347864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0" name="19 - Επτάγωνο"/>
          <p:cNvSpPr/>
          <p:nvPr/>
        </p:nvSpPr>
        <p:spPr>
          <a:xfrm>
            <a:off x="2267744" y="393305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1" name="20 - Επτάγωνο"/>
          <p:cNvSpPr/>
          <p:nvPr/>
        </p:nvSpPr>
        <p:spPr>
          <a:xfrm>
            <a:off x="1259632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2" name="21 - Επτάγωνο"/>
          <p:cNvSpPr/>
          <p:nvPr/>
        </p:nvSpPr>
        <p:spPr>
          <a:xfrm>
            <a:off x="1187624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3" name="22 - Επτάγωνο"/>
          <p:cNvSpPr/>
          <p:nvPr/>
        </p:nvSpPr>
        <p:spPr>
          <a:xfrm>
            <a:off x="3131840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4" name="23 - Επτάγωνο"/>
          <p:cNvSpPr/>
          <p:nvPr/>
        </p:nvSpPr>
        <p:spPr>
          <a:xfrm>
            <a:off x="7380312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6" name="25 - Επτάγωνο"/>
          <p:cNvSpPr/>
          <p:nvPr/>
        </p:nvSpPr>
        <p:spPr>
          <a:xfrm>
            <a:off x="5652120" y="53732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7" name="26 - Επτάγωνο"/>
          <p:cNvSpPr/>
          <p:nvPr/>
        </p:nvSpPr>
        <p:spPr>
          <a:xfrm>
            <a:off x="7236296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8" name="27 - Επτάγωνο"/>
          <p:cNvSpPr/>
          <p:nvPr/>
        </p:nvSpPr>
        <p:spPr>
          <a:xfrm>
            <a:off x="5508104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9" name="28 - Επτάγωνο"/>
          <p:cNvSpPr/>
          <p:nvPr/>
        </p:nvSpPr>
        <p:spPr>
          <a:xfrm>
            <a:off x="5436096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31" name="30 - Ευθεία γραμμή σύνδεσης"/>
          <p:cNvCxnSpPr/>
          <p:nvPr/>
        </p:nvCxnSpPr>
        <p:spPr>
          <a:xfrm>
            <a:off x="971600" y="3140968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5220072" y="3212976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>
            <a:off x="2843808" y="4293096"/>
            <a:ext cx="43204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3" y="3284985"/>
            <a:ext cx="1043608" cy="897870"/>
          </a:xfrm>
          <a:prstGeom prst="rect">
            <a:avLst/>
          </a:prstGeom>
          <a:noFill/>
        </p:spPr>
      </p:pic>
      <p:pic>
        <p:nvPicPr>
          <p:cNvPr id="37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284984"/>
            <a:ext cx="1043608" cy="89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- Τίτλος"/>
          <p:cNvSpPr>
            <a:spLocks noGrp="1"/>
          </p:cNvSpPr>
          <p:nvPr>
            <p:ph type="title"/>
          </p:nvPr>
        </p:nvSpPr>
        <p:spPr>
          <a:xfrm>
            <a:off x="6948264" y="548680"/>
            <a:ext cx="1954560" cy="1143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algn="l" eaLnBrk="1" hangingPunct="1"/>
            <a:r>
              <a:rPr lang="el-GR" sz="1800" dirty="0" smtClean="0"/>
              <a:t>Αμυντική παράταξη με το 6 μπροστά</a:t>
            </a:r>
            <a:r>
              <a:rPr lang="en-US" sz="1800" dirty="0" smtClean="0"/>
              <a:t> </a:t>
            </a:r>
            <a:r>
              <a:rPr lang="el-GR" sz="1800" dirty="0" smtClean="0"/>
              <a:t>και διπλό μπλοκ</a:t>
            </a:r>
          </a:p>
        </p:txBody>
      </p:sp>
      <p:pic>
        <p:nvPicPr>
          <p:cNvPr id="44035" name="Picture 3" descr="C:\Users\user\Desktop\Εικόνα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64424" cy="6597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1 - Τίτλος"/>
          <p:cNvSpPr txBox="1">
            <a:spLocks/>
          </p:cNvSpPr>
          <p:nvPr/>
        </p:nvSpPr>
        <p:spPr bwMode="auto">
          <a:xfrm>
            <a:off x="7020272" y="3717032"/>
            <a:ext cx="195456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Αμυντική παράταξη με το 6 πίσω και διπλό μπλοκ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Εικόνα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57150"/>
            <a:ext cx="8201025" cy="67437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51520" y="5517232"/>
            <a:ext cx="536408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b="1" dirty="0" smtClean="0">
                <a:latin typeface="Candara" pitchFamily="34" charset="0"/>
              </a:rPr>
              <a:t>Έγγραφα μαθήματος Ν132 ΠΕΤΟΣΦΑΙΡΙΣΗ </a:t>
            </a:r>
            <a:r>
              <a:rPr lang="en-US" sz="1600" b="1" dirty="0" smtClean="0">
                <a:latin typeface="Candara" pitchFamily="34" charset="0"/>
              </a:rPr>
              <a:t>eclass</a:t>
            </a:r>
            <a:endParaRPr lang="el-GR" sz="1600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Candara" pitchFamily="34" charset="0"/>
                <a:hlinkClick r:id="rId3" tooltip="Σύστημα σύνθεσης 6-0_Υποδοχή του σέρβις W, άμυνα με 6 μπροστά-πίσω_"/>
              </a:rPr>
              <a:t>Σύστημα σύνθεσης 6-0_Υποδοχή του σέρβις W, άμυνα με 6 μπροστά-πίσω_</a:t>
            </a:r>
            <a:r>
              <a:rPr lang="el-GR" sz="1600" dirty="0" smtClean="0">
                <a:latin typeface="Candara" pitchFamily="34" charset="0"/>
              </a:rPr>
              <a:t> </a:t>
            </a:r>
          </a:p>
          <a:p>
            <a:r>
              <a:rPr lang="el-GR" sz="1600" b="1" dirty="0" smtClean="0">
                <a:latin typeface="Candara" pitchFamily="34" charset="0"/>
              </a:rPr>
              <a:t>Επιμέλεια: Κασαμπαλής Θανάσης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83568" y="3717032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131840" y="4581128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755576" y="4941168"/>
            <a:ext cx="151216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400" b="1" dirty="0" smtClean="0"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2400" b="1" dirty="0"/>
          </a:p>
        </p:txBody>
      </p:sp>
      <p:pic>
        <p:nvPicPr>
          <p:cNvPr id="41986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6572250" cy="290740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7020272" y="148478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  <a:hlinkClick r:id="rId3"/>
              </a:rPr>
              <a:t>https://europepmc.org/article/pmc/pmc4633260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Επτάγωνο"/>
          <p:cNvSpPr/>
          <p:nvPr/>
        </p:nvSpPr>
        <p:spPr>
          <a:xfrm>
            <a:off x="5580112" y="314096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8" name="7 - Επτάγωνο"/>
          <p:cNvSpPr/>
          <p:nvPr/>
        </p:nvSpPr>
        <p:spPr>
          <a:xfrm>
            <a:off x="5796136" y="263691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9" name="8 - Επτάγωνο"/>
          <p:cNvSpPr/>
          <p:nvPr/>
        </p:nvSpPr>
        <p:spPr>
          <a:xfrm>
            <a:off x="4932040" y="270892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0" name="9 - Επτάγωνο"/>
          <p:cNvSpPr/>
          <p:nvPr/>
        </p:nvSpPr>
        <p:spPr>
          <a:xfrm>
            <a:off x="1115616" y="256490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11" name="10 - Επτάγωνο"/>
          <p:cNvSpPr/>
          <p:nvPr/>
        </p:nvSpPr>
        <p:spPr>
          <a:xfrm>
            <a:off x="4572000" y="306896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2" name="11 - Επτάγωνο"/>
          <p:cNvSpPr/>
          <p:nvPr/>
        </p:nvSpPr>
        <p:spPr>
          <a:xfrm>
            <a:off x="1331640" y="299695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13" name="12 - Επτάγωνο"/>
          <p:cNvSpPr/>
          <p:nvPr/>
        </p:nvSpPr>
        <p:spPr>
          <a:xfrm>
            <a:off x="1907704" y="3356992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4" name="13 - Επτάγωνο"/>
          <p:cNvSpPr/>
          <p:nvPr/>
        </p:nvSpPr>
        <p:spPr>
          <a:xfrm>
            <a:off x="2267744" y="278092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5" name="14 - Επτάγωνο"/>
          <p:cNvSpPr/>
          <p:nvPr/>
        </p:nvSpPr>
        <p:spPr>
          <a:xfrm>
            <a:off x="1475656" y="2564904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7" name="16 - Επτάγωνο"/>
          <p:cNvSpPr/>
          <p:nvPr/>
        </p:nvSpPr>
        <p:spPr>
          <a:xfrm>
            <a:off x="4644008" y="256490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18" name="17 - Επτάγωνο"/>
          <p:cNvSpPr/>
          <p:nvPr/>
        </p:nvSpPr>
        <p:spPr>
          <a:xfrm>
            <a:off x="899592" y="3140968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9" name="18 - Επτάγωνο"/>
          <p:cNvSpPr/>
          <p:nvPr/>
        </p:nvSpPr>
        <p:spPr>
          <a:xfrm>
            <a:off x="5076056" y="3429000"/>
            <a:ext cx="288032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pic>
        <p:nvPicPr>
          <p:cNvPr id="17410" name="Picture 2" descr="Animated Volleyball Picture 2 di 2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1268760"/>
            <a:ext cx="1258484" cy="1368152"/>
          </a:xfrm>
          <a:prstGeom prst="rect">
            <a:avLst/>
          </a:prstGeom>
          <a:noFill/>
        </p:spPr>
      </p:pic>
      <p:sp>
        <p:nvSpPr>
          <p:cNvPr id="20" name="19 - Επτάγωνο"/>
          <p:cNvSpPr/>
          <p:nvPr/>
        </p:nvSpPr>
        <p:spPr>
          <a:xfrm>
            <a:off x="3923928" y="1124744"/>
            <a:ext cx="288032" cy="28803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83568" y="4149080"/>
            <a:ext cx="7920880" cy="2062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Επιθετική κάλυψη: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Ο τρόπος με τον οποίο πρέπει να τοποθετηθούν οι παίκτες μιας ομάδας κατά τη στιγμή που επιτίθεται συμπαίκτης τους, για να αποκρούσουν πιθανή πρόσκρουση της μπάλας στο μπλοκ των αντιπάλων.</a:t>
            </a:r>
          </a:p>
          <a:p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Δύο τύποι: η 3:2 και η 2:3</a:t>
            </a:r>
          </a:p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Και στους δύο τύπους, από τις θέσεις των παικτών δημιουργούνται </a:t>
            </a:r>
            <a:r>
              <a:rPr lang="el-GR" sz="1600" b="1" dirty="0" smtClean="0">
                <a:latin typeface="Calibri" pitchFamily="34" charset="0"/>
                <a:cs typeface="Calibri" pitchFamily="34" charset="0"/>
              </a:rPr>
              <a:t>δύο ημικύκλια,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πίσω και γύρω από τον παίκτη που επιτίθεται. Οι αριθμοί δηλώνουν τον αριθμό των παικτών που βρίσκονται στο πρώτο (κοντά στον επιθετικό) και στο δεύτερο ημικύκλιο.</a:t>
            </a:r>
          </a:p>
          <a:p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olleyball coverage - Clip Art Libra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24744"/>
            <a:ext cx="3771900" cy="4876801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412776"/>
            <a:ext cx="4896544" cy="43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2195736" y="4365104"/>
            <a:ext cx="17704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Επιθετική Κάλυψη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31840" y="1340768"/>
            <a:ext cx="93610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Calibri" pitchFamily="34" charset="0"/>
                <a:ea typeface="Times New Roman"/>
                <a:cs typeface="Calibri" pitchFamily="34" charset="0"/>
              </a:rPr>
              <a:t>Άμυνα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Animated Volleyball Picture 2 di 2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927304" cy="1008112"/>
          </a:xfrm>
          <a:prstGeom prst="rect">
            <a:avLst/>
          </a:prstGeom>
          <a:noFill/>
        </p:spPr>
      </p:pic>
      <p:pic>
        <p:nvPicPr>
          <p:cNvPr id="15364" name="Picture 4" descr="Volleyball Player Blocks Ball - Vector Ima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916832"/>
            <a:ext cx="792088" cy="161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968552" cy="504056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SzPct val="200000"/>
              <a:buBlip>
                <a:blip r:embed="rId3"/>
              </a:buBlip>
            </a:pPr>
            <a:r>
              <a:rPr lang="en-US" sz="1800" b="1" dirty="0" smtClean="0">
                <a:hlinkClick r:id="rId4"/>
              </a:rPr>
              <a:t>https://www.learnvolley.com/</a:t>
            </a:r>
            <a:endParaRPr lang="en-US" sz="1800" b="1" dirty="0" smtClean="0"/>
          </a:p>
          <a:p>
            <a:pPr>
              <a:buNone/>
            </a:pPr>
            <a:r>
              <a:rPr lang="el-GR" sz="1800" b="1" dirty="0" smtClean="0"/>
              <a:t>	</a:t>
            </a:r>
            <a:r>
              <a:rPr lang="en-US" sz="1800" b="1" dirty="0" smtClean="0"/>
              <a:t>Learn the Volleyball Formations by Watching Simple Animations</a:t>
            </a:r>
          </a:p>
          <a:p>
            <a:endParaRPr lang="en-US" sz="1800" b="1" dirty="0" smtClean="0"/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en-GB" sz="1800" b="1" dirty="0" smtClean="0"/>
              <a:t>Formation 6-6 </a:t>
            </a:r>
            <a:r>
              <a:rPr lang="el-GR" sz="1800" b="1" dirty="0" smtClean="0"/>
              <a:t>Σύστημα σύνθεσης</a:t>
            </a:r>
            <a:endParaRPr lang="en-GB" sz="1800" b="1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 smtClean="0"/>
              <a:t>	Serve</a:t>
            </a:r>
            <a:r>
              <a:rPr lang="el-GR" sz="1800" dirty="0" smtClean="0"/>
              <a:t> : Θέσεις κατά την εκτέλεση</a:t>
            </a:r>
            <a:endParaRPr lang="en-GB" sz="1800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 smtClean="0"/>
              <a:t>	Receive</a:t>
            </a:r>
            <a:r>
              <a:rPr lang="el-GR" sz="1800" dirty="0" smtClean="0"/>
              <a:t>: Παράταξη υποδοχής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Responsibility: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Setter (S): </a:t>
            </a:r>
            <a:r>
              <a:rPr lang="en-US" sz="1800" dirty="0" smtClean="0"/>
              <a:t>Player currently on zone 3 is the setter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Player (P): </a:t>
            </a:r>
            <a:r>
              <a:rPr lang="en-US" sz="1800" dirty="0" smtClean="0"/>
              <a:t>Everything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Pros: </a:t>
            </a:r>
            <a:r>
              <a:rPr lang="en-US" sz="1800" dirty="0" smtClean="0"/>
              <a:t>Every player gets to play all position - good for learning.</a:t>
            </a:r>
            <a:endParaRPr lang="el-GR" sz="1800" dirty="0" smtClean="0"/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el-GR" sz="1800" b="1" dirty="0" smtClean="0"/>
              <a:t>Παράταξη υποδοχής: </a:t>
            </a:r>
            <a:r>
              <a:rPr lang="el-GR" sz="1800" dirty="0" smtClean="0"/>
              <a:t>τετραμελής σε τραπέζιο</a:t>
            </a:r>
            <a:endParaRPr lang="en-US" sz="1800" dirty="0" smtClean="0"/>
          </a:p>
          <a:p>
            <a:pPr>
              <a:buBlip>
                <a:blip r:embed="rId5"/>
              </a:buBlip>
            </a:pPr>
            <a:r>
              <a:rPr lang="el-GR" sz="1800" b="1" dirty="0" smtClean="0"/>
              <a:t>Αμυντικό σύστημα με το 6 πίσω και διπλό μπλοκ</a:t>
            </a:r>
            <a:endParaRPr lang="el-GR" sz="1800" b="1" dirty="0"/>
          </a:p>
        </p:txBody>
      </p:sp>
      <p:pic>
        <p:nvPicPr>
          <p:cNvPr id="8" name="Picture 3" descr="C:\Users\user\Desktop\Εικόνα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206084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843808" y="689357"/>
            <a:ext cx="5616997" cy="20467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spcAft>
                <a:spcPts val="600"/>
              </a:spcAft>
            </a:pPr>
            <a:r>
              <a:rPr lang="el-GR" altLang="zh-TW" sz="1600" b="1" dirty="0">
                <a:latin typeface="Calibri" pitchFamily="34" charset="0"/>
                <a:cs typeface="Calibri" pitchFamily="34" charset="0"/>
              </a:rPr>
              <a:t>Βιβλία</a:t>
            </a: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Ε. (2001).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Η Διδασκαλία της Πετοσφαίρισης Ι. 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University Studio Press,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Θεσσαλονίκη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. </a:t>
            </a:r>
            <a:endParaRPr lang="el-GR" altLang="zh-TW" sz="16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E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. &amp; Κασαμπαλής, Θ. (2006).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Πετοσφαίριση.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Εκδόσεις Τελέθριον, Αθήνα. </a:t>
            </a:r>
          </a:p>
          <a:p>
            <a:pPr marL="342900" indent="-342900" eaLnBrk="0" hangingPunct="0">
              <a:spcAft>
                <a:spcPts val="600"/>
              </a:spcAft>
            </a:pP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Ζέτου, Ε. &amp; Χαριτωνίδης Κ. (2002). 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Η Διδασκαλία της Πετοσφαίρισης Ι</a:t>
            </a:r>
            <a:r>
              <a:rPr lang="en-US" altLang="zh-TW" sz="1600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el-GR" altLang="zh-TW" sz="16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University Studio Press, </a:t>
            </a:r>
            <a:r>
              <a:rPr lang="el-GR" altLang="zh-TW" sz="1600" dirty="0">
                <a:latin typeface="Calibri" pitchFamily="34" charset="0"/>
                <a:cs typeface="Calibri" pitchFamily="34" charset="0"/>
              </a:rPr>
              <a:t>Θεσσαλονίκη</a:t>
            </a:r>
            <a:r>
              <a:rPr lang="en-US" altLang="zh-TW" sz="1600" dirty="0">
                <a:latin typeface="Calibri" pitchFamily="34" charset="0"/>
                <a:cs typeface="Calibri" pitchFamily="34" charset="0"/>
              </a:rPr>
              <a:t>. </a:t>
            </a:r>
            <a:endParaRPr lang="el-GR" altLang="zh-TW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7" name="Picture 3" descr="Αποτέλεσμα εικόνας για boo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549275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536" y="2924944"/>
            <a:ext cx="8064896" cy="32378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+mn-lt"/>
                <a:cs typeface="Calibri" pitchFamily="34" charset="0"/>
                <a:hlinkClick r:id="rId3"/>
              </a:rPr>
              <a:t>https://slideplayer.gr/slide/3726130/</a:t>
            </a:r>
            <a:r>
              <a:rPr lang="el-GR" sz="1400" dirty="0" smtClean="0">
                <a:latin typeface="+mn-lt"/>
                <a:cs typeface="Calibri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1400" dirty="0" smtClean="0">
                <a:latin typeface="+mn-lt"/>
                <a:cs typeface="Calibri" pitchFamily="34" charset="0"/>
              </a:rPr>
              <a:t>Η Διδασκαλία της Πετοσφαίρισης</a:t>
            </a:r>
            <a:br>
              <a:rPr lang="el-GR" sz="1400" dirty="0" smtClean="0">
                <a:latin typeface="+mn-lt"/>
                <a:cs typeface="Calibri" pitchFamily="34" charset="0"/>
              </a:rPr>
            </a:br>
            <a:r>
              <a:rPr lang="el-GR" sz="1400" dirty="0" smtClean="0">
                <a:latin typeface="+mn-lt"/>
                <a:cs typeface="Calibri" pitchFamily="34" charset="0"/>
              </a:rPr>
              <a:t>ΠΑΝΕΠΙΣΤΗΜΙΟ ΘΕΣΣΑΛΙΑΣ. Η Διδασκαλία της Πετοσφαίρισης </a:t>
            </a:r>
            <a:r>
              <a:rPr lang="el-GR" sz="1400" i="1" dirty="0" smtClean="0">
                <a:latin typeface="+mn-lt"/>
                <a:cs typeface="Calibri" pitchFamily="34" charset="0"/>
              </a:rPr>
              <a:t>Ενότητα 7η: Τα συστήματα που χρησιμοποιούνται στον αγώνα Βόλεϊ και οι ειδικεύσεις των παικτών. </a:t>
            </a:r>
            <a:r>
              <a:rPr lang="el-GR" sz="1400" dirty="0" smtClean="0">
                <a:latin typeface="+mn-lt"/>
                <a:cs typeface="Calibri" pitchFamily="34" charset="0"/>
              </a:rPr>
              <a:t>Πατσιαούρας Αστέριος Τμήμα Επιστήμης Φυσικής Αγωγής και Αθλητισμού.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latin typeface="+mn-lt"/>
                <a:hlinkClick r:id="rId4"/>
              </a:rPr>
              <a:t>https://www.google.com/url?sa=t&amp;rct=j&amp;q=&amp;esrc=s&amp;source=web&amp;cd=&amp;ved=2ahUKEwjuvrDkvNntAhWEH-wKHZzCAh8QFjAAegQIARAC&amp;url=http%3A%2F%2Farchive.eclass.uth.gr%2Feclass%2Fmodules%2Fdocument%2Ffile.php%2FANTMA198%2F%25CE%25A5%25CF%2580%25CE%25BF%25CE%25B4%25CE%25BF%25CF%2587%25CE%25AE%2520W%2520%25CE%25BA%25CE%25B1%25CE%25B9%2520U.pdf&amp;usg=AOvVaw2ai2wzqDYS7rmLF1xjYI1k</a:t>
            </a:r>
            <a:endParaRPr lang="el-GR" sz="1400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l-GR" sz="1400" dirty="0" smtClean="0">
                <a:latin typeface="+mn-lt"/>
              </a:rPr>
              <a:t>	ΕΠΕΑΕΚ: ΑΝΑΜΟΡΦΩΣΗ ΤΟΥ ΠΡΟΓΡΑΜΜΑΤΟΣ ΣΠΟΥΔΩΝ ΤΟΥ ΤΕΦΑΑ ΠΘ – ΑΥΤΕΠΙΣΤΑΣΙΑ ΠΕΤΟΣΦΑΙΡΙΣΗ ΚΜ: 305 ΠΑΤΣΙΑΟΥΡΑΣ ΑΣΤΕΡΙΟΣ. ΟΜΑΔΙΚΟΙ ΣΧΗΜΑΤΙΣΜΟΙ ΣΤΗΝ ΥΠΟΔΟΧΗ ΤΟΥ ΣΕΡΒΙΣ.</a:t>
            </a:r>
          </a:p>
          <a:p>
            <a:endParaRPr lang="el-GR" sz="1400" dirty="0">
              <a:latin typeface="+mn-lt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43808" y="260648"/>
            <a:ext cx="442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  <a:hlinkClick r:id="rId5"/>
              </a:rPr>
              <a:t>http://photodentro.edu.gr/lor/r/8521/11088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9144000" y="3212976"/>
            <a:ext cx="4038600" cy="25488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324544" y="2708920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23528" y="404664"/>
            <a:ext cx="338437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tx1"/>
                </a:solidFill>
              </a:rPr>
              <a:t>Σύστημα παιχνιδιού 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χωρίς ειδίκευση (6:0 ή 6:6) 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Volleyball Tactical Systems | DE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88640"/>
            <a:ext cx="2880320" cy="1584176"/>
          </a:xfrm>
          <a:prstGeom prst="rect">
            <a:avLst/>
          </a:prstGeom>
          <a:noFill/>
        </p:spPr>
      </p:pic>
      <p:pic>
        <p:nvPicPr>
          <p:cNvPr id="9" name="Picture 2" descr="Attack Coverage in High-Level Men's Volleyball: Organization on the Edge of  Chaos? - Abstract - Europe PM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708920"/>
            <a:ext cx="2808312" cy="166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89" name="Picture 1" descr="C:\Users\user\Desktop\ΑΜΥΝΤΙΚΟ 6 ΜΠΡΟΣΤΑ ΜΟΝΟ ΜΠΛΟ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4365104"/>
            <a:ext cx="421196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Ορθογώνιο"/>
          <p:cNvSpPr/>
          <p:nvPr/>
        </p:nvSpPr>
        <p:spPr>
          <a:xfrm>
            <a:off x="323528" y="1628800"/>
            <a:ext cx="20633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Υποδοχή του Σερβίς</a:t>
            </a:r>
            <a:endParaRPr lang="el-GR" sz="1600" b="1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555776" y="2204864"/>
            <a:ext cx="28284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l-GR" sz="1600" b="1" i="1" dirty="0" smtClean="0">
                <a:latin typeface="+mn-lt"/>
                <a:ea typeface="Times New Roman"/>
                <a:cs typeface="Calibri Light" pitchFamily="34" charset="0"/>
              </a:rPr>
              <a:t>Η Επιθετική Κάλυψη: 3-2 &amp; 2-3</a:t>
            </a:r>
            <a:endParaRPr lang="el-GR" sz="1600" i="1" dirty="0">
              <a:latin typeface="+mn-lt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5724128" y="3933056"/>
            <a:ext cx="30963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Αμυντική παράταξη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 το 6 μπροστά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μονό μπλοκ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229600" cy="567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Η</a:t>
                      </a:r>
                      <a:r>
                        <a:rPr lang="el-GR" sz="1600" b="1" baseline="0" dirty="0" smtClean="0"/>
                        <a:t> Σύνθεση της ομάδας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 όρος σύνθεση ομάδας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="1" dirty="0" smtClean="0"/>
                        <a:t>δηλώνει αριθμητικά τους πασαδόρους (ή τον πασαδόρο) και τους επιθετικούς που βρίσκονται μέσα στον αγωνιστικό χώρο </a:t>
                      </a:r>
                      <a:r>
                        <a:rPr lang="el-GR" sz="1600" dirty="0" smtClean="0"/>
                        <a:t>κατά τη διάρκεια του παιχνιδιού</a:t>
                      </a:r>
                      <a:r>
                        <a:rPr lang="el-GR" sz="1600" b="1" dirty="0" smtClean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Εκφράζεται με δύο αριθμούς</a:t>
                      </a:r>
                      <a:r>
                        <a:rPr lang="el-GR" sz="1600" dirty="0" smtClean="0"/>
                        <a:t>. Ο πρώτος δηλώνει τον αριθμό των επιθετικών και ο δεύτερος τον αριθμό των πασαδόρων.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Τα συστήματα σύνθεσης αρχαρίων είναι: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3272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Σύστημα παιχνιδιού χωρίς ειδίκευση (6:0 ή 6:6) 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Ορίζεται</a:t>
                      </a:r>
                      <a:r>
                        <a:rPr lang="el-GR" sz="1600" baseline="0" dirty="0" smtClean="0"/>
                        <a:t> πασαδόρος  σε κάποια θέση της περιστροφής</a:t>
                      </a:r>
                      <a:r>
                        <a:rPr lang="el-GR" sz="1600" b="1" baseline="0" dirty="0" smtClean="0"/>
                        <a:t>. Δεν υπάρχει ένας συγκεκριμένος παίκτης που πασάρει αλλά μία συγκεκριμένη θέση πασαδόρου.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baseline="0" dirty="0" smtClean="0"/>
                        <a:t>Για παράδειγμα </a:t>
                      </a:r>
                      <a:r>
                        <a:rPr lang="el-GR" sz="1600" b="1" baseline="0" dirty="0" smtClean="0"/>
                        <a:t>ορίζεται κάποιος από τους μπροστινούς παίκτες, </a:t>
                      </a:r>
                      <a:r>
                        <a:rPr lang="el-GR" sz="1600" b="1" i="1" baseline="0" dirty="0" smtClean="0"/>
                        <a:t>στις θέσεις 2,3,4, </a:t>
                      </a:r>
                      <a:r>
                        <a:rPr lang="el-GR" sz="1600" b="1" baseline="0" dirty="0" smtClean="0"/>
                        <a:t>για πασαδόρος </a:t>
                      </a:r>
                      <a:r>
                        <a:rPr lang="el-GR" sz="1600" b="0" baseline="0" dirty="0" smtClean="0"/>
                        <a:t>για μία επίθεση με δύο επιθετικούς.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endParaRPr lang="el-G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 descr="Volleyball Tactical Systems | D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1008"/>
            <a:ext cx="3672408" cy="223224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609329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300000"/>
              <a:buBlip>
                <a:blip r:embed="rId3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012160" y="4437112"/>
            <a:ext cx="18002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#3</a:t>
            </a:r>
            <a:endParaRPr lang="el-GR" sz="1600" b="1" dirty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652120" y="3861048"/>
            <a:ext cx="180020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Επιθετικός #4</a:t>
            </a:r>
            <a:endParaRPr lang="el-GR" sz="1600" b="1" dirty="0">
              <a:latin typeface="+mn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652120" y="5013176"/>
            <a:ext cx="180020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Επιθετικός #2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76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Η</a:t>
                      </a:r>
                      <a:r>
                        <a:rPr lang="el-GR" b="1" baseline="0" dirty="0" smtClean="0"/>
                        <a:t> Σύνθεση της ομάδας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Σύστημα σύνθεσης 4:2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dirty="0" smtClean="0"/>
                        <a:t>Στη σύνθεση</a:t>
                      </a:r>
                      <a:r>
                        <a:rPr lang="el-GR" baseline="0" dirty="0" smtClean="0"/>
                        <a:t> της ομάδας υπάρχουν 4 επιθετικοί και 2 πασαδόροι. Προϋπόθεση: η ομάδα να διαθέτει 2 ικανούς πασαδόρους.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Κατά τη διάρκεια της ανάπτυξης του παιχνιδιού υπάρχουν πάντα 2 επιθετικοί και 1 πασαδόρος στην επιθετική ζώνη.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baseline="0" dirty="0" smtClean="0"/>
                        <a:t>Αυτό επιτυγχάνεται με την τοποθέτηση των 2 πασαδόρων διαγώνια στην περιστροφή.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Setter: </a:t>
                      </a:r>
                      <a:r>
                        <a:rPr lang="el-GR" dirty="0" smtClean="0"/>
                        <a:t>Πασαδόρος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Spiker:</a:t>
                      </a:r>
                      <a:r>
                        <a:rPr lang="el-GR" dirty="0" smtClean="0"/>
                        <a:t> Επιθετικός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140968"/>
            <a:ext cx="3824536" cy="237626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148064" y="4149080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355976" y="4149080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13407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l-GR" dirty="0" smtClean="0">
                <a:latin typeface="Calibri Light" pitchFamily="34" charset="0"/>
                <a:cs typeface="Calibri Light" pitchFamily="34" charset="0"/>
              </a:rPr>
              <a:t>Σύστημα παιχνιδιού χωρίς ειδίκευση 6:0 ή 6:6.</a:t>
            </a:r>
            <a:br>
              <a:rPr lang="el-GR" dirty="0" smtClean="0">
                <a:latin typeface="Calibri Light" pitchFamily="34" charset="0"/>
                <a:cs typeface="Calibri Light" pitchFamily="34" charset="0"/>
              </a:rPr>
            </a:br>
            <a:r>
              <a:rPr lang="el-GR" sz="1800" dirty="0" smtClean="0">
                <a:latin typeface="Calibri Light" pitchFamily="34" charset="0"/>
                <a:cs typeface="Calibri Light" pitchFamily="34" charset="0"/>
              </a:rPr>
              <a:t>2 επιθετικοί σε κάθε περιστροφή και με πασαδόρο τον παίκτη στη θέση 3*. </a:t>
            </a:r>
            <a:br>
              <a:rPr lang="el-GR" sz="1800" dirty="0" smtClean="0">
                <a:latin typeface="Calibri Light" pitchFamily="34" charset="0"/>
                <a:cs typeface="Calibri Light" pitchFamily="34" charset="0"/>
              </a:rPr>
            </a:br>
            <a:r>
              <a:rPr lang="el-GR" sz="1800" b="0" dirty="0" smtClean="0">
                <a:latin typeface="Calibri Light" pitchFamily="34" charset="0"/>
                <a:cs typeface="Calibri Light" pitchFamily="34" charset="0"/>
              </a:rPr>
              <a:t>Όποιος παίκτης με την περιστροφή έρχεται στη θέση 3, γίνεται πασαδόρος οι παίκτες στις θέσεις 4 &amp; 2 είναι οι πασαδόροι.</a:t>
            </a:r>
            <a:endParaRPr lang="el-GR" sz="18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Picture 2" descr="C:\Users\user\Desktop\N142_SKYPE\ΕΙΚΟΝΕΣ SCAN\ΣΥΝΘΕΣΗ ΟΜΑΔΑΣ 6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54562" y="1313385"/>
            <a:ext cx="5389438" cy="5544615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240360" cy="273630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l-GR" sz="1200" dirty="0" smtClean="0"/>
              <a:t>Ομάδες </a:t>
            </a:r>
            <a:r>
              <a:rPr lang="el-GR" sz="1200" b="1" dirty="0" smtClean="0"/>
              <a:t>αρχαρίων</a:t>
            </a:r>
            <a:r>
              <a:rPr lang="el-GR" sz="1200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Κατανόηση του παιχνιδιού: </a:t>
            </a:r>
            <a:r>
              <a:rPr lang="el-GR" sz="1200" dirty="0" smtClean="0"/>
              <a:t>βλέπε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μορφή παιχνιδιού με πιάσιμο – πέταγμα.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Δεν υπάρχει εξειδίκευση: </a:t>
            </a:r>
            <a:r>
              <a:rPr lang="el-GR" sz="1200" dirty="0" smtClean="0"/>
              <a:t>κάθε παίκτης είναι υποχρεωμένος να παίζει σε κάθε θέση.</a:t>
            </a:r>
          </a:p>
          <a:p>
            <a:pPr>
              <a:buBlip>
                <a:blip r:embed="rId3"/>
              </a:buBlip>
            </a:pPr>
            <a:r>
              <a:rPr lang="el-GR" sz="1200" b="1" dirty="0" smtClean="0"/>
              <a:t>Υποδοχή: πενταμελής σε </a:t>
            </a:r>
            <a:r>
              <a:rPr lang="en-US" sz="1200" b="1" dirty="0" smtClean="0"/>
              <a:t>W</a:t>
            </a:r>
            <a:r>
              <a:rPr lang="el-GR" sz="1200" b="1" dirty="0" smtClean="0"/>
              <a:t>, </a:t>
            </a:r>
            <a:r>
              <a:rPr lang="el-GR" sz="1200" dirty="0" smtClean="0"/>
              <a:t>εκτός από τον παίκτη της ζώνης 3 (μπροστά στο κέντρο, οργάνωση επίθεσης).</a:t>
            </a:r>
          </a:p>
          <a:p>
            <a:pPr>
              <a:buBlip>
                <a:blip r:embed="rId3"/>
              </a:buBlip>
            </a:pPr>
            <a:r>
              <a:rPr lang="el-GR" sz="1200" dirty="0" smtClean="0"/>
              <a:t>Σταδιακά </a:t>
            </a:r>
            <a:r>
              <a:rPr lang="el-GR" sz="1200" b="1" dirty="0" smtClean="0"/>
              <a:t>με τη βελτίωση της τεχνικής, </a:t>
            </a:r>
            <a:r>
              <a:rPr lang="el-GR" sz="1200" dirty="0" smtClean="0"/>
              <a:t>προστίθεται το μονό μπλοκ, η επιθετική κάλυψη και η άμυνα σε μία συγκεκριμένη παράταξη με το 6 μπροστά (κεντρική κάλυψη)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>
              <a:buBlip>
                <a:blip r:embed="rId3"/>
              </a:buBlip>
            </a:pPr>
            <a:endParaRPr lang="el-GR" sz="1200" dirty="0"/>
          </a:p>
        </p:txBody>
      </p:sp>
      <p:sp>
        <p:nvSpPr>
          <p:cNvPr id="6" name="5 - Ορθογώνιο"/>
          <p:cNvSpPr/>
          <p:nvPr/>
        </p:nvSpPr>
        <p:spPr>
          <a:xfrm>
            <a:off x="1691680" y="594928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+mn-lt"/>
              </a:rPr>
              <a:t>.</a:t>
            </a:r>
            <a:endParaRPr lang="el-GR" sz="1600" dirty="0">
              <a:latin typeface="+mn-l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0" y="5950059"/>
            <a:ext cx="734481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200000"/>
              <a:buBlip>
                <a:blip r:embed="rId4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</a:t>
            </a:r>
            <a:r>
              <a:rPr lang="el-GR" sz="1600" dirty="0" smtClean="0">
                <a:latin typeface="+mn-lt"/>
              </a:rPr>
              <a:t> </a:t>
            </a:r>
          </a:p>
          <a:p>
            <a:pPr marL="342900" indent="-342900">
              <a:spcAft>
                <a:spcPts val="600"/>
              </a:spcAft>
              <a:buSzPct val="200000"/>
              <a:buBlip>
                <a:blip r:embed="rId5"/>
              </a:buBlip>
              <a:defRPr/>
            </a:pPr>
            <a:r>
              <a:rPr lang="el-GR" sz="1600" dirty="0" smtClean="0">
                <a:latin typeface="+mn-lt"/>
              </a:rPr>
              <a:t>Ζέτου, Ε. (2001</a:t>
            </a:r>
            <a:r>
              <a:rPr lang="el-GR" sz="1600" i="1" dirty="0" smtClean="0">
                <a:latin typeface="+mn-lt"/>
              </a:rPr>
              <a:t>). Η διδασκαλία της πετοσφαίρισης. </a:t>
            </a:r>
            <a:r>
              <a:rPr lang="el-GR" sz="1600" dirty="0" smtClean="0">
                <a:latin typeface="+mn-lt"/>
              </a:rPr>
              <a:t>Τόμος Ι. University </a:t>
            </a:r>
            <a:r>
              <a:rPr lang="en-GB" sz="1600" dirty="0" smtClean="0">
                <a:latin typeface="+mn-lt"/>
              </a:rPr>
              <a:t>Studio Press, </a:t>
            </a:r>
            <a:r>
              <a:rPr lang="el-GR" sz="1600" dirty="0" smtClean="0">
                <a:latin typeface="+mn-lt"/>
              </a:rPr>
              <a:t>Θεσσαλονίκη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3" name="22 - Επτάγωνο"/>
          <p:cNvSpPr/>
          <p:nvPr/>
        </p:nvSpPr>
        <p:spPr>
          <a:xfrm>
            <a:off x="4788024" y="350100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4" name="23 - Επτάγωνο"/>
          <p:cNvSpPr/>
          <p:nvPr/>
        </p:nvSpPr>
        <p:spPr>
          <a:xfrm>
            <a:off x="4139952" y="278092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25" name="24 - Επτάγωνο"/>
          <p:cNvSpPr/>
          <p:nvPr/>
        </p:nvSpPr>
        <p:spPr>
          <a:xfrm>
            <a:off x="4644008" y="2780928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6" name="25 - Επτάγωνο"/>
          <p:cNvSpPr/>
          <p:nvPr/>
        </p:nvSpPr>
        <p:spPr>
          <a:xfrm>
            <a:off x="6084168" y="263691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8" name="27 - Επτάγωνο"/>
          <p:cNvSpPr/>
          <p:nvPr/>
        </p:nvSpPr>
        <p:spPr>
          <a:xfrm>
            <a:off x="7596336" y="2564904"/>
            <a:ext cx="216024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29" name="28 - Επτάγωνο"/>
          <p:cNvSpPr/>
          <p:nvPr/>
        </p:nvSpPr>
        <p:spPr>
          <a:xfrm>
            <a:off x="6444208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0" name="29 - Επτάγωνο"/>
          <p:cNvSpPr/>
          <p:nvPr/>
        </p:nvSpPr>
        <p:spPr>
          <a:xfrm>
            <a:off x="7956376" y="2708920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31" name="30 - Επτάγωνο"/>
          <p:cNvSpPr/>
          <p:nvPr/>
        </p:nvSpPr>
        <p:spPr>
          <a:xfrm>
            <a:off x="7452320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2" name="31 - Επτάγωνο"/>
          <p:cNvSpPr/>
          <p:nvPr/>
        </p:nvSpPr>
        <p:spPr>
          <a:xfrm>
            <a:off x="5796136" y="29969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3" name="32 - Επτάγωνο"/>
          <p:cNvSpPr/>
          <p:nvPr/>
        </p:nvSpPr>
        <p:spPr>
          <a:xfrm>
            <a:off x="4067944" y="479715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34" name="33 - Επτάγωνο"/>
          <p:cNvSpPr/>
          <p:nvPr/>
        </p:nvSpPr>
        <p:spPr>
          <a:xfrm>
            <a:off x="3923928" y="5445224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35" name="34 - Επτάγωνο"/>
          <p:cNvSpPr/>
          <p:nvPr/>
        </p:nvSpPr>
        <p:spPr>
          <a:xfrm>
            <a:off x="4788024" y="5157192"/>
            <a:ext cx="360040" cy="2880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l-GR" sz="1800" b="1" dirty="0" smtClean="0"/>
              <a:t>Παράταξη υποδοχής και εκτέλεσης σερβίς. </a:t>
            </a:r>
            <a:br>
              <a:rPr lang="el-GR" sz="1800" b="1" dirty="0" smtClean="0"/>
            </a:br>
            <a:r>
              <a:rPr lang="el-GR" sz="1800" b="1" dirty="0" smtClean="0"/>
              <a:t>Πενταμελής υποδοχή σε σχήμα W</a:t>
            </a:r>
            <a:r>
              <a:rPr lang="en-US" sz="1800" b="1" dirty="0" smtClean="0"/>
              <a:t>.</a:t>
            </a:r>
            <a:r>
              <a:rPr lang="el-GR" sz="1800" b="1" dirty="0" smtClean="0"/>
              <a:t> Πασαδόρος στη θέση 3.</a:t>
            </a:r>
            <a:br>
              <a:rPr lang="el-GR" sz="1800" b="1" dirty="0" smtClean="0"/>
            </a:br>
            <a:endParaRPr lang="el-GR" sz="1800" b="1" dirty="0" smtClean="0"/>
          </a:p>
        </p:txBody>
      </p:sp>
      <p:pic>
        <p:nvPicPr>
          <p:cNvPr id="17412" name="Picture 2" descr="Αποτέλεσμα εικόνας για πάσα με δάχτυλα η τοποθέτηση των χεριών στην μπάλα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4392488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- Εικόνα" descr="3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716016" y="2420888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652120" y="1340768"/>
            <a:ext cx="27014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l-GR" b="1" dirty="0" smtClean="0">
                <a:latin typeface="+mn-lt"/>
              </a:rPr>
              <a:t>Περιοχή ευθύνης παικτών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22960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1584176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Σύστημα παιχνιδιού χωρίς ειδίκευση (6:0 ή 6:6) 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sz="1600" dirty="0" smtClean="0"/>
                        <a:t>Σε ένα σύστημα χωρίς ειδίκευση, με 2 επιθετικούς σε</a:t>
                      </a:r>
                      <a:r>
                        <a:rPr lang="el-GR" sz="1600" baseline="0" dirty="0" smtClean="0"/>
                        <a:t> κάθε περιστροφή και με πασαδόρο τον κεντρικό μπροστά, </a:t>
                      </a:r>
                      <a:r>
                        <a:rPr lang="el-GR" sz="1600" b="1" baseline="0" dirty="0" smtClean="0"/>
                        <a:t>όποιος παίκτης βρίσκεται με την περιστροφή στη θέση 3, θα είναι ο πασαδόρος και όποιοι βρίσκονται στις θέσεις 4 και 2 θα είναι οι επιθετικοί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i="1" baseline="0" dirty="0" smtClean="0"/>
                        <a:t>(σχήμα 16.3 α).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l-GR" sz="1600" b="0" baseline="0" dirty="0" smtClean="0">
                          <a:solidFill>
                            <a:srgbClr val="C00000"/>
                          </a:solidFill>
                        </a:rPr>
                        <a:t>Το ίδιο θα μπορούσε να ισχύει με πασαδόρους τους 2 και 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23528" y="623731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300000"/>
              <a:buBlip>
                <a:blip r:embed="rId4"/>
              </a:buBlip>
              <a:defRPr/>
            </a:pPr>
            <a:r>
              <a:rPr lang="el-GR" altLang="zh-TW" sz="1600" dirty="0" smtClean="0">
                <a:latin typeface="+mn-lt"/>
                <a:cs typeface="Calibri" pitchFamily="34" charset="0"/>
              </a:rPr>
              <a:t>Ζέτου, </a:t>
            </a:r>
            <a:r>
              <a:rPr lang="en-US" altLang="zh-TW" sz="1600" dirty="0" smtClean="0">
                <a:latin typeface="+mn-lt"/>
                <a:cs typeface="Calibri" pitchFamily="34" charset="0"/>
              </a:rPr>
              <a:t>E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. &amp; Κασαμπαλής, Θ. (2006). </a:t>
            </a:r>
            <a:r>
              <a:rPr lang="el-GR" altLang="zh-TW" sz="1600" i="1" dirty="0" smtClean="0">
                <a:latin typeface="+mn-lt"/>
                <a:cs typeface="Calibri" pitchFamily="34" charset="0"/>
              </a:rPr>
              <a:t>Πετοσφαίριση. </a:t>
            </a:r>
            <a:r>
              <a:rPr lang="el-GR" altLang="zh-TW" sz="1600" dirty="0" smtClean="0">
                <a:latin typeface="+mn-lt"/>
                <a:cs typeface="Calibri" pitchFamily="34" charset="0"/>
              </a:rPr>
              <a:t>Εκδόσεις Τελέθριον, Αθήνα. </a:t>
            </a:r>
          </a:p>
        </p:txBody>
      </p:sp>
      <p:pic>
        <p:nvPicPr>
          <p:cNvPr id="77826" name="Picture 2" descr="C:\Users\user\Desktop\Scan_Pic0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844824"/>
            <a:ext cx="6552728" cy="4032448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5724128" y="2204864"/>
            <a:ext cx="1800200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#2</a:t>
            </a:r>
          </a:p>
          <a:p>
            <a:pPr algn="r"/>
            <a:endParaRPr lang="el-GR" sz="1600" b="1" dirty="0" smtClean="0">
              <a:latin typeface="+mn-lt"/>
            </a:endParaRPr>
          </a:p>
          <a:p>
            <a:pPr algn="r"/>
            <a:endParaRPr lang="el-GR" sz="1600" b="1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55776" y="2204864"/>
            <a:ext cx="1800200" cy="830997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latin typeface="+mn-lt"/>
              </a:rPr>
              <a:t>Πασαδόρος #3</a:t>
            </a:r>
          </a:p>
          <a:p>
            <a:pPr algn="r"/>
            <a:endParaRPr lang="el-GR" sz="1600" b="1" dirty="0" smtClean="0">
              <a:latin typeface="+mn-lt"/>
            </a:endParaRPr>
          </a:p>
          <a:p>
            <a:pPr algn="r"/>
            <a:endParaRPr lang="el-GR" sz="1600" b="1" dirty="0">
              <a:latin typeface="+mn-lt"/>
            </a:endParaRPr>
          </a:p>
        </p:txBody>
      </p:sp>
      <p:pic>
        <p:nvPicPr>
          <p:cNvPr id="12" name="11 - Εικόνα" descr="3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508518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Ισοσκελές τρίγωνο"/>
          <p:cNvSpPr/>
          <p:nvPr/>
        </p:nvSpPr>
        <p:spPr>
          <a:xfrm>
            <a:off x="5436096" y="2996952"/>
            <a:ext cx="720080" cy="864096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472608" cy="151216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l-GR" sz="1600" b="1" dirty="0" smtClean="0">
                <a:solidFill>
                  <a:srgbClr val="C00000"/>
                </a:solidFill>
              </a:rPr>
              <a:t>7.4.4. </a:t>
            </a:r>
            <a:r>
              <a:rPr lang="el-GR" sz="1600" dirty="0" smtClean="0">
                <a:solidFill>
                  <a:srgbClr val="C00000"/>
                </a:solidFill>
              </a:rPr>
              <a:t>Μετά το κτύπημα του σερβίς, οι αθλητές μπορούν να κινούνται και να καταλαμβάνουν οποιαδήποτε θέση του γηπέδου τους και της ελεύθερης ζώνης.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600" b="1" dirty="0" smtClean="0"/>
              <a:t>ΕΣΩΤΕΡΙΚΕΣ ΑΛΛΑΓΕΣ ΘΕΣΕΩΝ ΤΩΝ ΠΑΙΚΤΩΝ</a:t>
            </a:r>
            <a:r>
              <a:rPr lang="en-US" sz="1600" b="1" dirty="0" smtClean="0"/>
              <a:t>_</a:t>
            </a:r>
            <a:r>
              <a:rPr lang="el-GR" sz="1600" dirty="0" smtClean="0"/>
              <a:t>εκμετάλλευση του δυναμικού των παικτών διαφορετικών ειδικοτήτων</a:t>
            </a:r>
            <a:r>
              <a:rPr lang="en-US" sz="1600" dirty="0" smtClean="0"/>
              <a:t>.</a:t>
            </a:r>
            <a:endParaRPr lang="el-GR" sz="1600" dirty="0"/>
          </a:p>
        </p:txBody>
      </p:sp>
      <p:pic>
        <p:nvPicPr>
          <p:cNvPr id="1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988840"/>
            <a:ext cx="4176464" cy="3672408"/>
          </a:xfrm>
          <a:prstGeom prst="rect">
            <a:avLst/>
          </a:prstGeom>
          <a:noFill/>
        </p:spPr>
      </p:pic>
      <p:pic>
        <p:nvPicPr>
          <p:cNvPr id="16" name="15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2348880"/>
            <a:ext cx="648071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16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276872"/>
            <a:ext cx="6225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4005064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4005064"/>
            <a:ext cx="86409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2348880"/>
            <a:ext cx="720080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Παίκτης της ζώνης 1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07904" y="5157192"/>
            <a:ext cx="72008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1691680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Εκτέλεση Σερβίς</a:t>
            </a:r>
            <a:endParaRPr lang="el-GR" b="1" dirty="0">
              <a:latin typeface="+mn-lt"/>
            </a:endParaRPr>
          </a:p>
        </p:txBody>
      </p:sp>
      <p:pic>
        <p:nvPicPr>
          <p:cNvPr id="74762" name="Picture 10" descr="NEW MIKASA V200W VOLLEYBALL (FIVB Approved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99992" y="5733256"/>
            <a:ext cx="683568" cy="683568"/>
          </a:xfrm>
          <a:prstGeom prst="rect">
            <a:avLst/>
          </a:prstGeom>
          <a:noFill/>
        </p:spPr>
      </p:pic>
      <p:pic>
        <p:nvPicPr>
          <p:cNvPr id="23" name="22 - Εικόνα" descr="Παίκτης της ζώνης 4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3645024"/>
            <a:ext cx="648073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23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376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28184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Παίκτης της ζώνης 1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08304" y="3645024"/>
            <a:ext cx="648072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" name="31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67936" y="3645024"/>
            <a:ext cx="57606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- Εικόνα" descr="Παίκτης της ζώνης 4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88224" y="220486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- Εικόνα" descr="Παίκτης της ζώνης 2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40352" y="2204864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- Εικόνα" descr="Παίκτης της ζώνης 3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64288" y="2204864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halfcourt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00192" y="476672"/>
            <a:ext cx="2304256" cy="2880320"/>
          </a:xfrm>
          <a:prstGeom prst="rect">
            <a:avLst/>
          </a:prstGeom>
          <a:noFill/>
        </p:spPr>
      </p:pic>
      <p:pic>
        <p:nvPicPr>
          <p:cNvPr id="54" name="53 - Εικόνα" descr="Παίκτης της ζώνης 4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6216" y="692696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- Εικόνα" descr="Παίκτης της ζώνης 2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68344" y="692696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- Εικόνα" descr="Παίκτης της ζώνης 5"/>
          <p:cNvPicPr/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588224" y="1916832"/>
            <a:ext cx="407963" cy="13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56 - Εικόνα" descr="Παίκτης της ζώνης 6"/>
          <p:cNvPicPr/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92280" y="1988840"/>
            <a:ext cx="492369" cy="12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- Εικόνα" descr="Παίκτης της ζώνης 1"/>
          <p:cNvPicPr/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740352" y="1988840"/>
            <a:ext cx="504056" cy="12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- Εικόνα" descr="Παίκτης της ζώνης 3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92280" y="692696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59 - TextBox"/>
          <p:cNvSpPr txBox="1"/>
          <p:nvPr/>
        </p:nvSpPr>
        <p:spPr>
          <a:xfrm>
            <a:off x="6444208" y="188640"/>
            <a:ext cx="20162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ndara" pitchFamily="34" charset="0"/>
              </a:rPr>
              <a:t>Αρχικές θέσεις</a:t>
            </a:r>
            <a:endParaRPr lang="el-GR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 -0.66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066 -0.257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4757 -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12205 -0.015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4948 -0.010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1321</Words>
  <Application>Microsoft Office PowerPoint</Application>
  <PresentationFormat>Προβολή στην οθόνη (4:3)</PresentationFormat>
  <Paragraphs>224</Paragraphs>
  <Slides>23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Corbel</vt:lpstr>
      <vt:lpstr>新細明體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Σύστημα παιχνιδιού χωρίς ειδίκευση 6:0 ή 6:6. 2 επιθετικοί σε κάθε περιστροφή και με πασαδόρο τον παίκτη στη θέση 3*.  Όποιος παίκτης με την περιστροφή έρχεται στη θέση 3, γίνεται πασαδόρος οι παίκτες στις θέσεις 4 &amp; 2 είναι οι πασαδόροι.</vt:lpstr>
      <vt:lpstr>Παράταξη υποδοχής και εκτέλεσης σερβίς.  Πενταμελής υποδοχή σε σχήμα W. Πασαδόρος στη θέση 3. </vt:lpstr>
      <vt:lpstr>Παρουσίαση του PowerPoint</vt:lpstr>
      <vt:lpstr>Παρουσίαση του PowerPoint</vt:lpstr>
      <vt:lpstr>Παρουσίαση του PowerPoint</vt:lpstr>
      <vt:lpstr>Υποδοχή του σέρβις σε σχηματισμό W </vt:lpstr>
      <vt:lpstr>Υποδοχή του σέρβις σε σχηματισμό W </vt:lpstr>
      <vt:lpstr>Παρουσίαση του PowerPoint</vt:lpstr>
      <vt:lpstr>ΣΥΣΤΗΜΑ ΣΥΝΘΕΣΗΣ 4:2</vt:lpstr>
      <vt:lpstr>Σύνθεση ομάδας 4:2</vt:lpstr>
      <vt:lpstr>7.4.2. Καθορισμός θέσεων μεταξύ αθλητών</vt:lpstr>
      <vt:lpstr>ΑΜΥΝΤΙΚΑ ΣΥΣΤΗΜΑΤΑ  </vt:lpstr>
      <vt:lpstr>Αμυντικά Συστήματα</vt:lpstr>
      <vt:lpstr>Αμυντική παράταξη με το 6 μπροστά και διπλό μπλοκ</vt:lpstr>
      <vt:lpstr>Η Επιθετική Κάλυψη: 3-2 &amp; 2-3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Ν. ΚΟΥΦΟΥ</dc:creator>
  <cp:lastModifiedBy>Γιάννης Ανδρεάδης</cp:lastModifiedBy>
  <cp:revision>528</cp:revision>
  <dcterms:created xsi:type="dcterms:W3CDTF">2020-01-26T07:39:02Z</dcterms:created>
  <dcterms:modified xsi:type="dcterms:W3CDTF">2024-01-15T11:17:45Z</dcterms:modified>
</cp:coreProperties>
</file>