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62" r:id="rId4"/>
    <p:sldId id="258" r:id="rId5"/>
    <p:sldId id="259" r:id="rId6"/>
    <p:sldId id="260" r:id="rId7"/>
    <p:sldId id="261" r:id="rId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5" d="100"/>
          <a:sy n="135" d="100"/>
        </p:scale>
        <p:origin x="-91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0D0496-C226-429F-87B9-49BA38EEB6D1}" type="datetimeFigureOut">
              <a:rPr lang="el-GR" smtClean="0"/>
              <a:t>7/5/2017</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C52C34-BEC8-490A-A402-B351FFA6093B}" type="slidenum">
              <a:rPr lang="el-GR" smtClean="0"/>
              <a:t>‹#›</a:t>
            </a:fld>
            <a:endParaRPr lang="el-GR"/>
          </a:p>
        </p:txBody>
      </p:sp>
    </p:spTree>
    <p:extLst>
      <p:ext uri="{BB962C8B-B14F-4D97-AF65-F5344CB8AC3E}">
        <p14:creationId xmlns:p14="http://schemas.microsoft.com/office/powerpoint/2010/main" val="3722515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A688D8CC-E9CF-4554-8DEC-00267A07007D}" type="datetime1">
              <a:rPr lang="el-GR" smtClean="0"/>
              <a:t>7/5/2017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AAB466-AA9A-4C3E-82D6-1196AB64CA7C}" type="slidenum">
              <a:rPr lang="el-GR" smtClean="0"/>
              <a:t>‹#›</a:t>
            </a:fld>
            <a:endParaRPr lang="el-GR"/>
          </a:p>
        </p:txBody>
      </p:sp>
    </p:spTree>
    <p:extLst>
      <p:ext uri="{BB962C8B-B14F-4D97-AF65-F5344CB8AC3E}">
        <p14:creationId xmlns:p14="http://schemas.microsoft.com/office/powerpoint/2010/main" val="671525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B2A1238D-F163-4F9B-9ECB-53F341846F8D}" type="datetime1">
              <a:rPr lang="el-GR" smtClean="0"/>
              <a:t>7/5/2017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AAB466-AA9A-4C3E-82D6-1196AB64CA7C}" type="slidenum">
              <a:rPr lang="el-GR" smtClean="0"/>
              <a:t>‹#›</a:t>
            </a:fld>
            <a:endParaRPr lang="el-GR"/>
          </a:p>
        </p:txBody>
      </p:sp>
    </p:spTree>
    <p:extLst>
      <p:ext uri="{BB962C8B-B14F-4D97-AF65-F5344CB8AC3E}">
        <p14:creationId xmlns:p14="http://schemas.microsoft.com/office/powerpoint/2010/main" val="1014158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C94FC44A-72D2-489F-B7C1-ED358D644F31}" type="datetime1">
              <a:rPr lang="el-GR" smtClean="0"/>
              <a:t>7/5/2017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AAB466-AA9A-4C3E-82D6-1196AB64CA7C}" type="slidenum">
              <a:rPr lang="el-GR" smtClean="0"/>
              <a:t>‹#›</a:t>
            </a:fld>
            <a:endParaRPr lang="el-GR"/>
          </a:p>
        </p:txBody>
      </p:sp>
    </p:spTree>
    <p:extLst>
      <p:ext uri="{BB962C8B-B14F-4D97-AF65-F5344CB8AC3E}">
        <p14:creationId xmlns:p14="http://schemas.microsoft.com/office/powerpoint/2010/main" val="1130799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841ABBA2-B7D6-4162-BF16-F5F481AB4F60}" type="datetime1">
              <a:rPr lang="el-GR" smtClean="0"/>
              <a:t>7/5/2017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AAB466-AA9A-4C3E-82D6-1196AB64CA7C}" type="slidenum">
              <a:rPr lang="el-GR" smtClean="0"/>
              <a:t>‹#›</a:t>
            </a:fld>
            <a:endParaRPr lang="el-GR"/>
          </a:p>
        </p:txBody>
      </p:sp>
    </p:spTree>
    <p:extLst>
      <p:ext uri="{BB962C8B-B14F-4D97-AF65-F5344CB8AC3E}">
        <p14:creationId xmlns:p14="http://schemas.microsoft.com/office/powerpoint/2010/main" val="3968091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A21EEB-E4B5-4322-92FB-9CDB6957246A}" type="datetime1">
              <a:rPr lang="el-GR" smtClean="0"/>
              <a:t>7/5/2017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AAB466-AA9A-4C3E-82D6-1196AB64CA7C}" type="slidenum">
              <a:rPr lang="el-GR" smtClean="0"/>
              <a:t>‹#›</a:t>
            </a:fld>
            <a:endParaRPr lang="el-GR"/>
          </a:p>
        </p:txBody>
      </p:sp>
    </p:spTree>
    <p:extLst>
      <p:ext uri="{BB962C8B-B14F-4D97-AF65-F5344CB8AC3E}">
        <p14:creationId xmlns:p14="http://schemas.microsoft.com/office/powerpoint/2010/main" val="3016391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1076173C-2DB2-4F1E-AEEF-12B944A4E224}" type="datetime1">
              <a:rPr lang="el-GR" smtClean="0"/>
              <a:t>7/5/2017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8AAB466-AA9A-4C3E-82D6-1196AB64CA7C}" type="slidenum">
              <a:rPr lang="el-GR" smtClean="0"/>
              <a:t>‹#›</a:t>
            </a:fld>
            <a:endParaRPr lang="el-GR"/>
          </a:p>
        </p:txBody>
      </p:sp>
    </p:spTree>
    <p:extLst>
      <p:ext uri="{BB962C8B-B14F-4D97-AF65-F5344CB8AC3E}">
        <p14:creationId xmlns:p14="http://schemas.microsoft.com/office/powerpoint/2010/main" val="307894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5A747499-32AF-45C5-80D7-C04E36EF835A}" type="datetime1">
              <a:rPr lang="el-GR" smtClean="0"/>
              <a:t>7/5/2017</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98AAB466-AA9A-4C3E-82D6-1196AB64CA7C}" type="slidenum">
              <a:rPr lang="el-GR" smtClean="0"/>
              <a:t>‹#›</a:t>
            </a:fld>
            <a:endParaRPr lang="el-GR"/>
          </a:p>
        </p:txBody>
      </p:sp>
    </p:spTree>
    <p:extLst>
      <p:ext uri="{BB962C8B-B14F-4D97-AF65-F5344CB8AC3E}">
        <p14:creationId xmlns:p14="http://schemas.microsoft.com/office/powerpoint/2010/main" val="325067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5AA8AAE4-93AF-4096-87CF-C2D94753F031}" type="datetime1">
              <a:rPr lang="el-GR" smtClean="0"/>
              <a:t>7/5/2017</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98AAB466-AA9A-4C3E-82D6-1196AB64CA7C}" type="slidenum">
              <a:rPr lang="el-GR" smtClean="0"/>
              <a:t>‹#›</a:t>
            </a:fld>
            <a:endParaRPr lang="el-GR"/>
          </a:p>
        </p:txBody>
      </p:sp>
    </p:spTree>
    <p:extLst>
      <p:ext uri="{BB962C8B-B14F-4D97-AF65-F5344CB8AC3E}">
        <p14:creationId xmlns:p14="http://schemas.microsoft.com/office/powerpoint/2010/main" val="394582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37FD12-7CAA-40FA-8DD0-5FC2AFBE99AF}" type="datetime1">
              <a:rPr lang="el-GR" smtClean="0"/>
              <a:t>7/5/2017</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98AAB466-AA9A-4C3E-82D6-1196AB64CA7C}" type="slidenum">
              <a:rPr lang="el-GR" smtClean="0"/>
              <a:t>‹#›</a:t>
            </a:fld>
            <a:endParaRPr lang="el-GR"/>
          </a:p>
        </p:txBody>
      </p:sp>
    </p:spTree>
    <p:extLst>
      <p:ext uri="{BB962C8B-B14F-4D97-AF65-F5344CB8AC3E}">
        <p14:creationId xmlns:p14="http://schemas.microsoft.com/office/powerpoint/2010/main" val="1401528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4D6386-3DAD-4F9B-9557-5CC7BA90CE19}" type="datetime1">
              <a:rPr lang="el-GR" smtClean="0"/>
              <a:t>7/5/2017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8AAB466-AA9A-4C3E-82D6-1196AB64CA7C}" type="slidenum">
              <a:rPr lang="el-GR" smtClean="0"/>
              <a:t>‹#›</a:t>
            </a:fld>
            <a:endParaRPr lang="el-GR"/>
          </a:p>
        </p:txBody>
      </p:sp>
    </p:spTree>
    <p:extLst>
      <p:ext uri="{BB962C8B-B14F-4D97-AF65-F5344CB8AC3E}">
        <p14:creationId xmlns:p14="http://schemas.microsoft.com/office/powerpoint/2010/main" val="1470657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DB4F0E-A5D6-4F5B-AEAA-B7C16A917B10}" type="datetime1">
              <a:rPr lang="el-GR" smtClean="0"/>
              <a:t>7/5/2017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8AAB466-AA9A-4C3E-82D6-1196AB64CA7C}" type="slidenum">
              <a:rPr lang="el-GR" smtClean="0"/>
              <a:t>‹#›</a:t>
            </a:fld>
            <a:endParaRPr lang="el-GR"/>
          </a:p>
        </p:txBody>
      </p:sp>
    </p:spTree>
    <p:extLst>
      <p:ext uri="{BB962C8B-B14F-4D97-AF65-F5344CB8AC3E}">
        <p14:creationId xmlns:p14="http://schemas.microsoft.com/office/powerpoint/2010/main" val="4222880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30209B-E6BB-42AC-A0D4-CF02F86E50E3}" type="datetime1">
              <a:rPr lang="el-GR" smtClean="0"/>
              <a:t>7/5/2017</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AAB466-AA9A-4C3E-82D6-1196AB64CA7C}" type="slidenum">
              <a:rPr lang="el-GR" smtClean="0"/>
              <a:t>‹#›</a:t>
            </a:fld>
            <a:endParaRPr lang="el-GR"/>
          </a:p>
        </p:txBody>
      </p:sp>
    </p:spTree>
    <p:extLst>
      <p:ext uri="{BB962C8B-B14F-4D97-AF65-F5344CB8AC3E}">
        <p14:creationId xmlns:p14="http://schemas.microsoft.com/office/powerpoint/2010/main" val="25863606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836713"/>
            <a:ext cx="7772400" cy="1296144"/>
          </a:xfrm>
        </p:spPr>
        <p:txBody>
          <a:bodyPr>
            <a:normAutofit/>
          </a:bodyPr>
          <a:lstStyle/>
          <a:p>
            <a:r>
              <a:rPr lang="el-GR" sz="3600" dirty="0" smtClean="0">
                <a:latin typeface="Arial Unicode MS" panose="020B0604020202020204" pitchFamily="34" charset="-128"/>
                <a:ea typeface="Arial Unicode MS" panose="020B0604020202020204" pitchFamily="34" charset="-128"/>
                <a:cs typeface="Arial Unicode MS" panose="020B0604020202020204" pitchFamily="34" charset="-128"/>
              </a:rPr>
              <a:t>Ελαστική Γραμμή</a:t>
            </a:r>
            <a:endParaRPr lang="el-GR" sz="36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1026" name="Picture 2" descr="https://upload.wikimedia.org/wikipedia/commons/thumb/f/f6/Cantilevered_beam.png/350px-Cantilevered_bea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36596" y="1916832"/>
            <a:ext cx="4110326" cy="1872208"/>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755576" y="3806871"/>
            <a:ext cx="7704856" cy="1384995"/>
          </a:xfrm>
          <a:prstGeom prst="rect">
            <a:avLst/>
          </a:prstGeom>
        </p:spPr>
        <p:txBody>
          <a:bodyPr wrap="square">
            <a:spAutoFit/>
          </a:bodyPr>
          <a:lstStyle/>
          <a:p>
            <a:pPr algn="ctr"/>
            <a:r>
              <a:rPr lang="el-GR" sz="2800" dirty="0">
                <a:latin typeface="Arial Unicode MS" panose="020B0604020202020204" pitchFamily="34" charset="-128"/>
                <a:ea typeface="Arial Unicode MS" panose="020B0604020202020204" pitchFamily="34" charset="-128"/>
                <a:cs typeface="Arial Unicode MS" panose="020B0604020202020204" pitchFamily="34" charset="-128"/>
              </a:rPr>
              <a:t>Παραμόρφωση λόγω κάμψης. Η μέγιστη υποχώρηση ή αλλιώς το μέγιστο βέλος κάμψης εμφανίζεται στο ελεύθερο (δεξιό) άκρο.</a:t>
            </a:r>
          </a:p>
        </p:txBody>
      </p:sp>
      <p:sp>
        <p:nvSpPr>
          <p:cNvPr id="5" name="Slide Number Placeholder 4"/>
          <p:cNvSpPr>
            <a:spLocks noGrp="1"/>
          </p:cNvSpPr>
          <p:nvPr>
            <p:ph type="sldNum" sz="quarter" idx="12"/>
          </p:nvPr>
        </p:nvSpPr>
        <p:spPr/>
        <p:txBody>
          <a:bodyPr/>
          <a:lstStyle/>
          <a:p>
            <a:fld id="{98AAB466-AA9A-4C3E-82D6-1196AB64CA7C}" type="slidenum">
              <a:rPr lang="el-GR" smtClean="0"/>
              <a:t>1</a:t>
            </a:fld>
            <a:endParaRPr lang="el-GR"/>
          </a:p>
        </p:txBody>
      </p:sp>
    </p:spTree>
    <p:extLst>
      <p:ext uri="{BB962C8B-B14F-4D97-AF65-F5344CB8AC3E}">
        <p14:creationId xmlns:p14="http://schemas.microsoft.com/office/powerpoint/2010/main" val="330245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endParaRPr lang="el-GR" dirty="0"/>
          </a:p>
        </p:txBody>
      </p:sp>
      <p:sp>
        <p:nvSpPr>
          <p:cNvPr id="3" name="Content Placeholder 2"/>
          <p:cNvSpPr>
            <a:spLocks noGrp="1"/>
          </p:cNvSpPr>
          <p:nvPr>
            <p:ph idx="1"/>
          </p:nvPr>
        </p:nvSpPr>
        <p:spPr>
          <a:xfrm>
            <a:off x="457200" y="1196752"/>
            <a:ext cx="8229600" cy="4929411"/>
          </a:xfrm>
        </p:spPr>
        <p:txBody>
          <a:bodyPr>
            <a:noAutofit/>
          </a:bodyPr>
          <a:lstStyle/>
          <a:p>
            <a:r>
              <a:rPr lang="el-GR" sz="2400" dirty="0">
                <a:latin typeface="Arial Unicode MS" panose="020B0604020202020204" pitchFamily="34" charset="-128"/>
                <a:ea typeface="Arial Unicode MS" panose="020B0604020202020204" pitchFamily="34" charset="-128"/>
                <a:cs typeface="Arial Unicode MS" panose="020B0604020202020204" pitchFamily="34" charset="-128"/>
              </a:rPr>
              <a:t>Κατά την κάμψη το σχήμα του σώματος είναι διαφορετικό από το αρχικό λόγω της παραμόρφωσης. Σε κάθε σημείο του σώματος αντιστοιχεί και μια μετατόπιση από την αρχική του θέση που ονομάζεται </a:t>
            </a:r>
            <a:r>
              <a:rPr lang="el-GR" sz="2400" b="1" dirty="0">
                <a:latin typeface="Arial Unicode MS" panose="020B0604020202020204" pitchFamily="34" charset="-128"/>
                <a:ea typeface="Arial Unicode MS" panose="020B0604020202020204" pitchFamily="34" charset="-128"/>
                <a:cs typeface="Arial Unicode MS" panose="020B0604020202020204" pitchFamily="34" charset="-128"/>
              </a:rPr>
              <a:t>βέλος κάμψης</a:t>
            </a:r>
            <a:r>
              <a:rPr lang="el-GR" sz="2400" dirty="0">
                <a:latin typeface="Arial Unicode MS" panose="020B0604020202020204" pitchFamily="34" charset="-128"/>
                <a:ea typeface="Arial Unicode MS" panose="020B0604020202020204" pitchFamily="34" charset="-128"/>
                <a:cs typeface="Arial Unicode MS" panose="020B0604020202020204" pitchFamily="34" charset="-128"/>
              </a:rPr>
              <a:t>. </a:t>
            </a:r>
            <a:endParaRPr lang="el-GR" sz="24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r>
              <a:rPr lang="el-GR" sz="2400" b="1"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Το </a:t>
            </a:r>
            <a:r>
              <a:rPr lang="el-GR" sz="24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σχήμα του παραμορφωμένου άξονα του σώματος ονομάζεται ελαστική γραμμή </a:t>
            </a:r>
            <a:r>
              <a:rPr lang="el-GR" sz="2400" dirty="0">
                <a:latin typeface="Arial Unicode MS" panose="020B0604020202020204" pitchFamily="34" charset="-128"/>
                <a:ea typeface="Arial Unicode MS" panose="020B0604020202020204" pitchFamily="34" charset="-128"/>
                <a:cs typeface="Arial Unicode MS" panose="020B0604020202020204" pitchFamily="34" charset="-128"/>
              </a:rPr>
              <a:t>και η συνάρτηση που δίνει τα βέλη κάμψης, δηλαδή την κατακόρυφη μετατόπιση ενός σημείου του άξονα σε σχέση με την αρχική του θέση, ονομάζεται </a:t>
            </a:r>
            <a:r>
              <a:rPr lang="el-GR" sz="24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εξίσωση της ελαστικής γραμμής</a:t>
            </a:r>
            <a:r>
              <a:rPr lang="el-GR" sz="2400" dirty="0">
                <a:latin typeface="Arial Unicode MS" panose="020B0604020202020204" pitchFamily="34" charset="-128"/>
                <a:ea typeface="Arial Unicode MS" panose="020B0604020202020204" pitchFamily="34" charset="-128"/>
                <a:cs typeface="Arial Unicode MS" panose="020B0604020202020204" pitchFamily="34" charset="-128"/>
              </a:rPr>
              <a:t>. </a:t>
            </a:r>
            <a:endParaRPr lang="el-GR" sz="24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r>
              <a:rPr lang="el-GR" sz="2400" dirty="0" smtClean="0">
                <a:latin typeface="Arial Unicode MS" panose="020B0604020202020204" pitchFamily="34" charset="-128"/>
                <a:ea typeface="Arial Unicode MS" panose="020B0604020202020204" pitchFamily="34" charset="-128"/>
                <a:cs typeface="Arial Unicode MS" panose="020B0604020202020204" pitchFamily="34" charset="-128"/>
              </a:rPr>
              <a:t>Ο </a:t>
            </a:r>
            <a:r>
              <a:rPr lang="el-GR" sz="2400" dirty="0">
                <a:latin typeface="Arial Unicode MS" panose="020B0604020202020204" pitchFamily="34" charset="-128"/>
                <a:ea typeface="Arial Unicode MS" panose="020B0604020202020204" pitchFamily="34" charset="-128"/>
                <a:cs typeface="Arial Unicode MS" panose="020B0604020202020204" pitchFamily="34" charset="-128"/>
              </a:rPr>
              <a:t>υπολογισμός της ελαστικής γραμμής έχει μεγάλη σημασία στις τεχνικές κατασκευές. Πρέπει να εξασφαλίζεται ότι τα βέλη κάμψης </a:t>
            </a:r>
            <a:r>
              <a:rPr lang="el-GR" sz="2400" dirty="0" smtClean="0">
                <a:latin typeface="Arial Unicode MS" panose="020B0604020202020204" pitchFamily="34" charset="-128"/>
                <a:ea typeface="Arial Unicode MS" panose="020B0604020202020204" pitchFamily="34" charset="-128"/>
                <a:cs typeface="Arial Unicode MS" panose="020B0604020202020204" pitchFamily="34" charset="-128"/>
              </a:rPr>
              <a:t>δεν </a:t>
            </a:r>
            <a:r>
              <a:rPr lang="el-GR" sz="2400" dirty="0">
                <a:latin typeface="Arial Unicode MS" panose="020B0604020202020204" pitchFamily="34" charset="-128"/>
                <a:ea typeface="Arial Unicode MS" panose="020B0604020202020204" pitchFamily="34" charset="-128"/>
                <a:cs typeface="Arial Unicode MS" panose="020B0604020202020204" pitchFamily="34" charset="-128"/>
              </a:rPr>
              <a:t>δημιουργούν πρόβλημα ασφάλειας, λειτουργικότητας ή αισθητικής.</a:t>
            </a:r>
          </a:p>
        </p:txBody>
      </p:sp>
      <p:sp>
        <p:nvSpPr>
          <p:cNvPr id="4" name="Slide Number Placeholder 3"/>
          <p:cNvSpPr>
            <a:spLocks noGrp="1"/>
          </p:cNvSpPr>
          <p:nvPr>
            <p:ph type="sldNum" sz="quarter" idx="12"/>
          </p:nvPr>
        </p:nvSpPr>
        <p:spPr/>
        <p:txBody>
          <a:bodyPr/>
          <a:lstStyle/>
          <a:p>
            <a:fld id="{98AAB466-AA9A-4C3E-82D6-1196AB64CA7C}" type="slidenum">
              <a:rPr lang="el-GR" smtClean="0"/>
              <a:t>2</a:t>
            </a:fld>
            <a:endParaRPr lang="el-GR"/>
          </a:p>
        </p:txBody>
      </p:sp>
    </p:spTree>
    <p:extLst>
      <p:ext uri="{BB962C8B-B14F-4D97-AF65-F5344CB8AC3E}">
        <p14:creationId xmlns:p14="http://schemas.microsoft.com/office/powerpoint/2010/main" val="261513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smtClean="0">
                <a:latin typeface="Arial Unicode MS" panose="020B0604020202020204" pitchFamily="34" charset="-128"/>
                <a:ea typeface="Arial Unicode MS" panose="020B0604020202020204" pitchFamily="34" charset="-128"/>
                <a:cs typeface="Arial Unicode MS" panose="020B0604020202020204" pitchFamily="34" charset="-128"/>
              </a:rPr>
              <a:t>Παραδοχές</a:t>
            </a:r>
            <a:endParaRPr lang="el-GR" sz="32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4" name="Θέση αριθμού διαφάνειας 3"/>
          <p:cNvSpPr>
            <a:spLocks noGrp="1"/>
          </p:cNvSpPr>
          <p:nvPr>
            <p:ph type="sldNum" sz="quarter" idx="12"/>
          </p:nvPr>
        </p:nvSpPr>
        <p:spPr/>
        <p:txBody>
          <a:bodyPr/>
          <a:lstStyle/>
          <a:p>
            <a:fld id="{98AAB466-AA9A-4C3E-82D6-1196AB64CA7C}" type="slidenum">
              <a:rPr lang="el-GR" smtClean="0"/>
              <a:t>3</a:t>
            </a:fld>
            <a:endParaRPr lang="el-G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772816"/>
            <a:ext cx="8294267" cy="35164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02820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marL="0" indent="0">
              <a:buNone/>
            </a:pPr>
            <a:r>
              <a:rPr lang="el-GR" sz="2800" dirty="0"/>
              <a:t>Η συνάρτηση της κλίσης φ του </a:t>
            </a:r>
            <a:r>
              <a:rPr lang="el-GR" sz="2800" dirty="0" smtClean="0"/>
              <a:t>παραμορφωμένου </a:t>
            </a:r>
            <a:r>
              <a:rPr lang="el-GR" sz="2800" dirty="0"/>
              <a:t>στοιχείου σε κάθε θέση x είναι</a:t>
            </a:r>
            <a:r>
              <a:rPr lang="el-GR" sz="2800" dirty="0" smtClean="0"/>
              <a:t>:</a:t>
            </a:r>
          </a:p>
          <a:p>
            <a:endParaRPr lang="el-GR" sz="2800" dirty="0"/>
          </a:p>
          <a:p>
            <a:endParaRPr lang="el-GR" sz="2800" dirty="0" smtClean="0"/>
          </a:p>
          <a:p>
            <a:pPr marL="0" indent="0">
              <a:buNone/>
            </a:pPr>
            <a:r>
              <a:rPr lang="el-GR" sz="2800" dirty="0"/>
              <a:t>Η εξίσωση της ελαστικής γραμμής είναι</a:t>
            </a:r>
            <a:r>
              <a:rPr lang="el-GR" sz="2800" dirty="0" smtClean="0"/>
              <a:t>:</a:t>
            </a:r>
          </a:p>
          <a:p>
            <a:endParaRPr lang="el-GR" sz="2800" dirty="0"/>
          </a:p>
          <a:p>
            <a:endParaRPr lang="el-GR" sz="2800" dirty="0" smtClean="0"/>
          </a:p>
          <a:p>
            <a:pPr marL="0" indent="0">
              <a:buNone/>
            </a:pPr>
            <a:r>
              <a:rPr lang="el-GR" sz="2800" dirty="0" smtClean="0"/>
              <a:t>ή </a:t>
            </a:r>
          </a:p>
          <a:p>
            <a:endParaRPr lang="el-GR" sz="2800" dirty="0"/>
          </a:p>
        </p:txBody>
      </p:sp>
      <p:sp>
        <p:nvSpPr>
          <p:cNvPr id="4" name="Slide Number Placeholder 3"/>
          <p:cNvSpPr>
            <a:spLocks noGrp="1"/>
          </p:cNvSpPr>
          <p:nvPr>
            <p:ph type="sldNum" sz="quarter" idx="12"/>
          </p:nvPr>
        </p:nvSpPr>
        <p:spPr/>
        <p:txBody>
          <a:bodyPr/>
          <a:lstStyle/>
          <a:p>
            <a:fld id="{98AAB466-AA9A-4C3E-82D6-1196AB64CA7C}" type="slidenum">
              <a:rPr lang="el-GR" smtClean="0"/>
              <a:t>4</a:t>
            </a:fld>
            <a:endParaRPr lang="el-GR"/>
          </a:p>
        </p:txBody>
      </p:sp>
      <p:pic>
        <p:nvPicPr>
          <p:cNvPr id="2050" name="Picture 2" descr="{\phi}_{(x)} = \frac{1}{EI_z}\int -M_{(x)}\,dx +c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2636912"/>
            <a:ext cx="4194456" cy="792088"/>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w}_{(x)} = \frac{1}{EI_z}\iint -M_{(x)}\,dx +c_1x + c_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4309" y="4149080"/>
            <a:ext cx="4296989" cy="648072"/>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w}_{(x)} = \int {\phi}_{(x)}\,dx + c_2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3200" y="5085184"/>
            <a:ext cx="2785920" cy="5924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2527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pPr marL="0" indent="0">
              <a:buNone/>
            </a:pPr>
            <a:r>
              <a:rPr lang="en-US" b="1" i="1" dirty="0" smtClean="0">
                <a:solidFill>
                  <a:srgbClr val="FF0000"/>
                </a:solidFill>
              </a:rPr>
              <a:t>E</a:t>
            </a:r>
            <a:r>
              <a:rPr lang="el-GR" b="1" dirty="0" smtClean="0">
                <a:solidFill>
                  <a:srgbClr val="FF0000"/>
                </a:solidFill>
              </a:rPr>
              <a:t>:</a:t>
            </a:r>
            <a:r>
              <a:rPr lang="el-GR" b="1" dirty="0" smtClean="0"/>
              <a:t> </a:t>
            </a:r>
            <a:r>
              <a:rPr lang="el-GR" dirty="0" smtClean="0"/>
              <a:t>Το </a:t>
            </a:r>
            <a:r>
              <a:rPr lang="el-GR" dirty="0"/>
              <a:t>μέτρο ελαστικότητας</a:t>
            </a:r>
            <a:r>
              <a:rPr lang="el-GR" dirty="0" smtClean="0"/>
              <a:t> του υλικού. </a:t>
            </a:r>
          </a:p>
          <a:p>
            <a:pPr marL="0" indent="0">
              <a:buNone/>
            </a:pPr>
            <a:r>
              <a:rPr lang="en-US" b="1" i="1" dirty="0" err="1" smtClean="0">
                <a:solidFill>
                  <a:srgbClr val="FF0000"/>
                </a:solidFill>
              </a:rPr>
              <a:t>I</a:t>
            </a:r>
            <a:r>
              <a:rPr lang="en-US" b="1" i="1" baseline="-25000" dirty="0" err="1" smtClean="0">
                <a:solidFill>
                  <a:srgbClr val="FF0000"/>
                </a:solidFill>
              </a:rPr>
              <a:t>z</a:t>
            </a:r>
            <a:r>
              <a:rPr lang="en-US" b="1" dirty="0" smtClean="0">
                <a:solidFill>
                  <a:srgbClr val="FF0000"/>
                </a:solidFill>
              </a:rPr>
              <a:t> :</a:t>
            </a:r>
            <a:r>
              <a:rPr lang="en-US" dirty="0" smtClean="0"/>
              <a:t> </a:t>
            </a:r>
            <a:r>
              <a:rPr lang="el-GR" dirty="0" smtClean="0"/>
              <a:t>Η ροπή αδράνειας. </a:t>
            </a:r>
          </a:p>
          <a:p>
            <a:pPr marL="0" indent="0">
              <a:buNone/>
            </a:pPr>
            <a:r>
              <a:rPr lang="en-US" b="1" i="1" dirty="0" smtClean="0">
                <a:solidFill>
                  <a:srgbClr val="FF0000"/>
                </a:solidFill>
              </a:rPr>
              <a:t>M(x)</a:t>
            </a:r>
            <a:r>
              <a:rPr lang="en-US" b="1" dirty="0" smtClean="0">
                <a:solidFill>
                  <a:srgbClr val="FF0000"/>
                </a:solidFill>
              </a:rPr>
              <a:t> </a:t>
            </a:r>
            <a:r>
              <a:rPr lang="en-US" dirty="0" smtClean="0"/>
              <a:t>: </a:t>
            </a:r>
            <a:r>
              <a:rPr lang="el-GR" dirty="0" smtClean="0"/>
              <a:t>Η ροπή κάμψης σε συνάρτηση με την απόσταση </a:t>
            </a:r>
            <a:r>
              <a:rPr lang="el-GR" b="1" i="1" dirty="0" smtClean="0">
                <a:solidFill>
                  <a:srgbClr val="FF0000"/>
                </a:solidFill>
              </a:rPr>
              <a:t>x</a:t>
            </a:r>
            <a:r>
              <a:rPr lang="el-GR" dirty="0" smtClean="0"/>
              <a:t>. </a:t>
            </a:r>
          </a:p>
          <a:p>
            <a:pPr marL="0" indent="0">
              <a:buNone/>
            </a:pPr>
            <a:r>
              <a:rPr lang="en-US" b="1" i="1" dirty="0">
                <a:solidFill>
                  <a:srgbClr val="FF0000"/>
                </a:solidFill>
              </a:rPr>
              <a:t>c</a:t>
            </a:r>
            <a:r>
              <a:rPr lang="en-US" b="1" i="1" dirty="0" smtClean="0">
                <a:solidFill>
                  <a:srgbClr val="FF0000"/>
                </a:solidFill>
              </a:rPr>
              <a:t>1, c2 </a:t>
            </a:r>
            <a:r>
              <a:rPr lang="en-US" dirty="0" smtClean="0"/>
              <a:t>:</a:t>
            </a:r>
            <a:r>
              <a:rPr lang="el-GR" dirty="0" smtClean="0"/>
              <a:t>Σταθερές ολοκλήρωσης που προκύπτουν από τις συνθήκες στήριξης. Θα πρέπει οι  </a:t>
            </a:r>
            <a:r>
              <a:rPr lang="en-US" b="1" i="1" dirty="0" smtClean="0">
                <a:solidFill>
                  <a:srgbClr val="FF0000"/>
                </a:solidFill>
              </a:rPr>
              <a:t>w(x)</a:t>
            </a:r>
            <a:r>
              <a:rPr lang="en-US" dirty="0" smtClean="0"/>
              <a:t> </a:t>
            </a:r>
            <a:r>
              <a:rPr lang="el-GR" dirty="0" smtClean="0"/>
              <a:t>και  </a:t>
            </a:r>
            <a:r>
              <a:rPr lang="el-GR" b="1" i="1" dirty="0" smtClean="0">
                <a:solidFill>
                  <a:srgbClr val="FF0000"/>
                </a:solidFill>
              </a:rPr>
              <a:t>φ</a:t>
            </a:r>
            <a:r>
              <a:rPr lang="en-US" b="1" i="1" dirty="0" smtClean="0">
                <a:solidFill>
                  <a:srgbClr val="FF0000"/>
                </a:solidFill>
              </a:rPr>
              <a:t>(x) </a:t>
            </a:r>
            <a:r>
              <a:rPr lang="el-GR" dirty="0" smtClean="0"/>
              <a:t>να μηδενίζουν στις θέσεις που υπάρχει εμπόδιο κατακόρυφης μετατόπισης και στροφής αντίστοιχα.</a:t>
            </a:r>
            <a:endParaRPr lang="el-GR" dirty="0"/>
          </a:p>
        </p:txBody>
      </p:sp>
      <p:sp>
        <p:nvSpPr>
          <p:cNvPr id="4" name="Slide Number Placeholder 3"/>
          <p:cNvSpPr>
            <a:spLocks noGrp="1"/>
          </p:cNvSpPr>
          <p:nvPr>
            <p:ph type="sldNum" sz="quarter" idx="12"/>
          </p:nvPr>
        </p:nvSpPr>
        <p:spPr/>
        <p:txBody>
          <a:bodyPr/>
          <a:lstStyle/>
          <a:p>
            <a:fld id="{98AAB466-AA9A-4C3E-82D6-1196AB64CA7C}" type="slidenum">
              <a:rPr lang="el-GR" smtClean="0"/>
              <a:t>5</a:t>
            </a:fld>
            <a:endParaRPr lang="el-GR"/>
          </a:p>
        </p:txBody>
      </p:sp>
    </p:spTree>
    <p:extLst>
      <p:ext uri="{BB962C8B-B14F-4D97-AF65-F5344CB8AC3E}">
        <p14:creationId xmlns:p14="http://schemas.microsoft.com/office/powerpoint/2010/main" val="826740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a:bodyPr>
          <a:lstStyle/>
          <a:p>
            <a:r>
              <a:rPr lang="el-GR" sz="2800" b="1" dirty="0" smtClean="0">
                <a:solidFill>
                  <a:srgbClr val="00B050"/>
                </a:solidFill>
              </a:rPr>
              <a:t>Παράδειγμα </a:t>
            </a:r>
            <a:endParaRPr lang="el-GR" sz="2800" b="1" dirty="0">
              <a:solidFill>
                <a:srgbClr val="00B050"/>
              </a:solidFill>
            </a:endParaRPr>
          </a:p>
        </p:txBody>
      </p:sp>
      <p:sp>
        <p:nvSpPr>
          <p:cNvPr id="4" name="Slide Number Placeholder 3"/>
          <p:cNvSpPr>
            <a:spLocks noGrp="1"/>
          </p:cNvSpPr>
          <p:nvPr>
            <p:ph type="sldNum" sz="quarter" idx="12"/>
          </p:nvPr>
        </p:nvSpPr>
        <p:spPr/>
        <p:txBody>
          <a:bodyPr/>
          <a:lstStyle/>
          <a:p>
            <a:fld id="{98AAB466-AA9A-4C3E-82D6-1196AB64CA7C}" type="slidenum">
              <a:rPr lang="el-GR" smtClean="0"/>
              <a:t>6</a:t>
            </a:fld>
            <a:endParaRPr lang="el-GR"/>
          </a:p>
        </p:txBody>
      </p:sp>
      <p:pic>
        <p:nvPicPr>
          <p:cNvPr id="3074" name="Picture 2" descr="https://upload.wikimedia.org/wikipedia/commons/thumb/c/c8/Cantilever_point_load_M_Q.png/480px-Cantilever_point_load_M_Q.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3" y="782960"/>
            <a:ext cx="4446240" cy="444624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I_z = \int_A z^2\,dA = \frac{bh^3}{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80112" y="1340768"/>
            <a:ext cx="2489180" cy="648072"/>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 M_{(x)}= -Px"/>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80112" y="2636912"/>
            <a:ext cx="2311457" cy="43204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4283968" y="3427675"/>
            <a:ext cx="4572000" cy="2862322"/>
          </a:xfrm>
          <a:prstGeom prst="rect">
            <a:avLst/>
          </a:prstGeom>
          <a:ln w="31750">
            <a:solidFill>
              <a:schemeClr val="accent1"/>
            </a:solidFill>
          </a:ln>
        </p:spPr>
        <p:txBody>
          <a:bodyPr>
            <a:spAutoFit/>
          </a:bodyPr>
          <a:lstStyle/>
          <a:p>
            <a:r>
              <a:rPr lang="el-GR" dirty="0"/>
              <a:t>Το διάγραμμα που δείχνει τη ροπή κάμψης </a:t>
            </a:r>
            <a:r>
              <a:rPr lang="el-GR" b="1" i="1" dirty="0"/>
              <a:t>Μ</a:t>
            </a:r>
            <a:r>
              <a:rPr lang="el-GR" dirty="0"/>
              <a:t> σε κάθε θέση παρουσιάζεται στο σχήμα 2 και έχει τη μέγιστη τιμή </a:t>
            </a:r>
            <a:r>
              <a:rPr lang="el-GR" b="1" i="1" dirty="0"/>
              <a:t>-PL </a:t>
            </a:r>
            <a:r>
              <a:rPr lang="el-GR" dirty="0"/>
              <a:t>στο πακτωμένο άκρο. Η μέγιστη ορθή τάση εμφανίζεται στις ίνες που έχουν τη μεγαλύτερη απόσταση από τον άξονα </a:t>
            </a:r>
            <a:r>
              <a:rPr lang="el-GR" b="1" i="1" dirty="0"/>
              <a:t>y</a:t>
            </a:r>
            <a:r>
              <a:rPr lang="el-GR" dirty="0"/>
              <a:t>. Λόγω της συμμετρίας της διατομής η απόσταση αυτή είναι </a:t>
            </a:r>
            <a:r>
              <a:rPr lang="el-GR" b="1" i="1" dirty="0"/>
              <a:t>h/2</a:t>
            </a:r>
            <a:r>
              <a:rPr lang="el-GR" dirty="0"/>
              <a:t> για την άνω εφελκυόμενη και την κάτω </a:t>
            </a:r>
            <a:r>
              <a:rPr lang="el-GR" dirty="0" err="1"/>
              <a:t>θλιβόμενη</a:t>
            </a:r>
            <a:r>
              <a:rPr lang="el-GR" dirty="0"/>
              <a:t> ίνα και οι αντίστοιχες τάσεις έχουν την ίδια αριθμητική τιμή.</a:t>
            </a:r>
          </a:p>
        </p:txBody>
      </p:sp>
    </p:spTree>
    <p:extLst>
      <p:ext uri="{BB962C8B-B14F-4D97-AF65-F5344CB8AC3E}">
        <p14:creationId xmlns:p14="http://schemas.microsoft.com/office/powerpoint/2010/main" val="21938773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4" name="Slide Number Placeholder 3"/>
          <p:cNvSpPr>
            <a:spLocks noGrp="1"/>
          </p:cNvSpPr>
          <p:nvPr>
            <p:ph type="sldNum" sz="quarter" idx="12"/>
          </p:nvPr>
        </p:nvSpPr>
        <p:spPr/>
        <p:txBody>
          <a:bodyPr/>
          <a:lstStyle/>
          <a:p>
            <a:fld id="{98AAB466-AA9A-4C3E-82D6-1196AB64CA7C}" type="slidenum">
              <a:rPr lang="el-GR" smtClean="0"/>
              <a:t>7</a:t>
            </a:fld>
            <a:endParaRPr lang="el-GR"/>
          </a:p>
        </p:txBody>
      </p:sp>
      <p:pic>
        <p:nvPicPr>
          <p:cNvPr id="4098" name="Picture 2" descr="{\phi}_{(x)} = \frac{Px^2}{2EI_z} - \frac{PL^2}{2EI_z}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1700808"/>
            <a:ext cx="4320480" cy="1162237"/>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w_{(x)} = \frac{Px^3}{6EI_z} - \frac{PL^2}{2EI_z}x +\frac{PL^3}{3EI_z}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23728" y="3573016"/>
            <a:ext cx="6139210" cy="11074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13868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TotalTime>
  <Words>233</Words>
  <Application>Microsoft Office PowerPoint</Application>
  <PresentationFormat>Προβολή στην οθόνη (4:3)</PresentationFormat>
  <Paragraphs>26</Paragraphs>
  <Slides>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Office Theme</vt:lpstr>
      <vt:lpstr>Ελαστική Γραμμή</vt:lpstr>
      <vt:lpstr>Παρουσίαση του PowerPoint</vt:lpstr>
      <vt:lpstr>Παραδοχές</vt:lpstr>
      <vt:lpstr>Παρουσίαση του PowerPoint</vt:lpstr>
      <vt:lpstr>Παρουσίαση του PowerPoint</vt:lpstr>
      <vt:lpstr>Παράδειγμα </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Ελαστική Γραμμή</dc:title>
  <dc:creator>Stefanos</dc:creator>
  <cp:lastModifiedBy>ΣΤΕΦΑΝΟΣ</cp:lastModifiedBy>
  <cp:revision>14</cp:revision>
  <dcterms:created xsi:type="dcterms:W3CDTF">2016-05-09T14:19:58Z</dcterms:created>
  <dcterms:modified xsi:type="dcterms:W3CDTF">2017-05-07T16:58:47Z</dcterms:modified>
</cp:coreProperties>
</file>