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sldIdLst>
    <p:sldId id="256" r:id="rId2"/>
    <p:sldId id="402" r:id="rId3"/>
    <p:sldId id="352" r:id="rId4"/>
    <p:sldId id="362" r:id="rId5"/>
    <p:sldId id="359" r:id="rId6"/>
    <p:sldId id="258" r:id="rId7"/>
    <p:sldId id="260" r:id="rId8"/>
    <p:sldId id="360" r:id="rId9"/>
    <p:sldId id="262" r:id="rId10"/>
    <p:sldId id="263" r:id="rId11"/>
    <p:sldId id="353" r:id="rId12"/>
    <p:sldId id="364" r:id="rId13"/>
    <p:sldId id="264"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366" r:id="rId29"/>
    <p:sldId id="281" r:id="rId30"/>
    <p:sldId id="367" r:id="rId31"/>
    <p:sldId id="403" r:id="rId32"/>
    <p:sldId id="282" r:id="rId33"/>
    <p:sldId id="284" r:id="rId34"/>
    <p:sldId id="28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userDrawn="1">
          <p15:clr>
            <a:srgbClr val="A4A3A4"/>
          </p15:clr>
        </p15:guide>
        <p15:guide id="2"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FAF"/>
    <a:srgbClr val="73AD8D"/>
    <a:srgbClr val="06527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5" d="100"/>
          <a:sy n="85" d="100"/>
        </p:scale>
        <p:origin x="456" y="67"/>
      </p:cViewPr>
      <p:guideLst>
        <p:guide orient="horz" pos="2047"/>
        <p:guide pos="38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2C55D41A-7988-45EF-8B80-3AD2B51D3A72}" type="datetimeFigureOut">
              <a:rPr lang="el-GR" smtClean="0"/>
              <a:t>17/4/2024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181295104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C55D41A-7988-45EF-8B80-3AD2B51D3A72}" type="datetimeFigureOut">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243189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C55D41A-7988-45EF-8B80-3AD2B51D3A72}" type="datetimeFigureOut">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1507439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2C55D41A-7988-45EF-8B80-3AD2B51D3A72}" type="datetimeFigureOut">
              <a:rPr lang="el-GR" smtClean="0"/>
              <a:t>17/4/2024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2002252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7" name="Date Placeholder 6"/>
          <p:cNvSpPr>
            <a:spLocks noGrp="1"/>
          </p:cNvSpPr>
          <p:nvPr>
            <p:ph type="dt" sz="half" idx="10"/>
          </p:nvPr>
        </p:nvSpPr>
        <p:spPr/>
        <p:txBody>
          <a:bodyPr/>
          <a:lstStyle/>
          <a:p>
            <a:fld id="{2C55D41A-7988-45EF-8B80-3AD2B51D3A72}" type="datetimeFigureOut">
              <a:rPr lang="el-GR" smtClean="0"/>
              <a:t>17/4/2024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142241460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8" name="Date Placeholder 7"/>
          <p:cNvSpPr>
            <a:spLocks noGrp="1"/>
          </p:cNvSpPr>
          <p:nvPr>
            <p:ph type="dt" sz="half" idx="10"/>
          </p:nvPr>
        </p:nvSpPr>
        <p:spPr/>
        <p:txBody>
          <a:bodyPr/>
          <a:lstStyle/>
          <a:p>
            <a:fld id="{2C55D41A-7988-45EF-8B80-3AD2B51D3A72}" type="datetimeFigureOut">
              <a:rPr lang="el-GR" smtClean="0"/>
              <a:t>17/4/2024</a:t>
            </a:fld>
            <a:endParaRPr lang="el-GR"/>
          </a:p>
        </p:txBody>
      </p:sp>
      <p:sp>
        <p:nvSpPr>
          <p:cNvPr id="9" name="Footer Placeholder 8"/>
          <p:cNvSpPr>
            <a:spLocks noGrp="1"/>
          </p:cNvSpPr>
          <p:nvPr>
            <p:ph type="ftr" sz="quarter" idx="11"/>
          </p:nvPr>
        </p:nvSpPr>
        <p:spPr/>
        <p:txBody>
          <a:bodyPr/>
          <a:lstStyle/>
          <a:p>
            <a:endParaRPr lang="el-GR"/>
          </a:p>
        </p:txBody>
      </p:sp>
      <p:sp>
        <p:nvSpPr>
          <p:cNvPr id="10" name="Slide Number Placeholder 9"/>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2479396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583436" y="3143250"/>
            <a:ext cx="4270248" cy="2596776"/>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7" name="Date Placeholder 6"/>
          <p:cNvSpPr>
            <a:spLocks noGrp="1"/>
          </p:cNvSpPr>
          <p:nvPr>
            <p:ph type="dt" sz="half" idx="10"/>
          </p:nvPr>
        </p:nvSpPr>
        <p:spPr/>
        <p:txBody>
          <a:bodyPr/>
          <a:lstStyle/>
          <a:p>
            <a:fld id="{2C55D41A-7988-45EF-8B80-3AD2B51D3A72}" type="datetimeFigureOut">
              <a:rPr lang="el-GR" smtClean="0"/>
              <a:t>17/4/2024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B941CFA-E689-4FAF-ACD5-374C3332F27A}" type="slidenum">
              <a:rPr lang="el-GR" smtClean="0"/>
              <a:t>‹#›</a:t>
            </a:fld>
            <a:endParaRPr lang="el-GR"/>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42423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2C55D41A-7988-45EF-8B80-3AD2B51D3A72}" type="datetimeFigureOut">
              <a:rPr lang="el-GR" smtClean="0"/>
              <a:t>17/4/2024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386383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5D41A-7988-45EF-8B80-3AD2B51D3A72}" type="datetimeFigureOut">
              <a:rPr lang="el-GR" smtClean="0"/>
              <a:t>17/4/2024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47714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9" name="Date Placeholder 8"/>
          <p:cNvSpPr>
            <a:spLocks noGrp="1"/>
          </p:cNvSpPr>
          <p:nvPr>
            <p:ph type="dt" sz="half" idx="10"/>
          </p:nvPr>
        </p:nvSpPr>
        <p:spPr/>
        <p:txBody>
          <a:bodyPr/>
          <a:lstStyle/>
          <a:p>
            <a:fld id="{2C55D41A-7988-45EF-8B80-3AD2B51D3A72}" type="datetimeFigureOut">
              <a:rPr lang="el-GR" smtClean="0"/>
              <a:t>17/4/2024</a:t>
            </a:fld>
            <a:endParaRPr lang="el-G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l-GR"/>
          </a:p>
        </p:txBody>
      </p:sp>
      <p:sp>
        <p:nvSpPr>
          <p:cNvPr id="11" name="Slide Number Placeholder 10"/>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1464091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C55D41A-7988-45EF-8B80-3AD2B51D3A72}" type="datetimeFigureOut">
              <a:rPr lang="el-GR" smtClean="0"/>
              <a:t>17/4/2024</a:t>
            </a:fld>
            <a:endParaRPr lang="el-G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l-GR"/>
          </a:p>
        </p:txBody>
      </p:sp>
      <p:sp>
        <p:nvSpPr>
          <p:cNvPr id="10" name="Slide Number Placeholder 9"/>
          <p:cNvSpPr>
            <a:spLocks noGrp="1"/>
          </p:cNvSpPr>
          <p:nvPr>
            <p:ph type="sldNum" sz="quarter" idx="12"/>
          </p:nvPr>
        </p:nvSpPr>
        <p:spPr/>
        <p:txBody>
          <a:bodyPr/>
          <a:lstStyle/>
          <a:p>
            <a:fld id="{6B941CFA-E689-4FAF-ACD5-374C3332F27A}" type="slidenum">
              <a:rPr lang="el-GR" smtClean="0"/>
              <a:t>‹#›</a:t>
            </a:fld>
            <a:endParaRPr lang="el-GR"/>
          </a:p>
        </p:txBody>
      </p:sp>
    </p:spTree>
    <p:extLst>
      <p:ext uri="{BB962C8B-B14F-4D97-AF65-F5344CB8AC3E}">
        <p14:creationId xmlns:p14="http://schemas.microsoft.com/office/powerpoint/2010/main" val="289504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C55D41A-7988-45EF-8B80-3AD2B51D3A72}" type="datetimeFigureOut">
              <a:rPr lang="el-GR" smtClean="0"/>
              <a:t>17/4/2024</a:t>
            </a:fld>
            <a:endParaRPr lang="el-G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l-G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B941CFA-E689-4FAF-ACD5-374C3332F27A}" type="slidenum">
              <a:rPr lang="el-GR" smtClean="0"/>
              <a:t>‹#›</a:t>
            </a:fld>
            <a:endParaRPr lang="el-GR"/>
          </a:p>
        </p:txBody>
      </p:sp>
    </p:spTree>
    <p:extLst>
      <p:ext uri="{BB962C8B-B14F-4D97-AF65-F5344CB8AC3E}">
        <p14:creationId xmlns:p14="http://schemas.microsoft.com/office/powerpoint/2010/main" val="250393379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381C68-BC06-43CF-ADA6-C03B6A432B17}"/>
              </a:ext>
            </a:extLst>
          </p:cNvPr>
          <p:cNvSpPr txBox="1"/>
          <p:nvPr/>
        </p:nvSpPr>
        <p:spPr>
          <a:xfrm>
            <a:off x="2467825" y="3168931"/>
            <a:ext cx="7256350" cy="2308324"/>
          </a:xfrm>
          <a:prstGeom prst="rect">
            <a:avLst/>
          </a:prstGeom>
          <a:noFill/>
        </p:spPr>
        <p:txBody>
          <a:bodyPr wrap="square" rtlCol="0">
            <a:spAutoFit/>
          </a:bodyPr>
          <a:lstStyle/>
          <a:p>
            <a:pPr algn="ctr">
              <a:lnSpc>
                <a:spcPct val="150000"/>
              </a:lnSpc>
            </a:pPr>
            <a:r>
              <a:rPr lang="el-GR" sz="2400" i="1" dirty="0">
                <a:solidFill>
                  <a:schemeClr val="bg1"/>
                </a:solidFill>
                <a:latin typeface="Book Antiqua" panose="02040602050305030304" pitchFamily="18" charset="0"/>
              </a:rPr>
              <a:t>Τα ομηρικά έπη και η σχέση τους με το ευρύτερο ιστορικό και γεωγραφικό πλαίσιο της Ύστερης εποχής του Χαλκού,  ιδιαίτερη κατά την  τρίτη περίοδο της εποχής του Χαλκού, (από το 1400 π.Χ.). </a:t>
            </a:r>
            <a:endParaRPr lang="el-GR" sz="2400" dirty="0">
              <a:solidFill>
                <a:schemeClr val="bg1"/>
              </a:solidFill>
            </a:endParaRPr>
          </a:p>
        </p:txBody>
      </p:sp>
      <p:sp>
        <p:nvSpPr>
          <p:cNvPr id="2" name="TextBox 1">
            <a:extLst>
              <a:ext uri="{FF2B5EF4-FFF2-40B4-BE49-F238E27FC236}">
                <a16:creationId xmlns:a16="http://schemas.microsoft.com/office/drawing/2014/main" id="{7F117F1B-EA91-4E84-A671-4B787194367C}"/>
              </a:ext>
            </a:extLst>
          </p:cNvPr>
          <p:cNvSpPr txBox="1"/>
          <p:nvPr/>
        </p:nvSpPr>
        <p:spPr>
          <a:xfrm>
            <a:off x="1019676" y="1219494"/>
            <a:ext cx="10295519" cy="584775"/>
          </a:xfrm>
          <a:prstGeom prst="rect">
            <a:avLst/>
          </a:prstGeom>
          <a:noFill/>
        </p:spPr>
        <p:txBody>
          <a:bodyPr wrap="square" rtlCol="0">
            <a:spAutoFit/>
          </a:bodyPr>
          <a:lstStyle/>
          <a:p>
            <a:pPr algn="ctr"/>
            <a:r>
              <a:rPr lang="el-GR" sz="3200" b="1" i="1" dirty="0">
                <a:latin typeface="Book Antiqua" panose="02040602050305030304" pitchFamily="18" charset="0"/>
              </a:rPr>
              <a:t>«Όμηρος και Ανατολή στο Σταυροδρόμι του Αιγαίου»</a:t>
            </a:r>
          </a:p>
        </p:txBody>
      </p:sp>
      <p:sp>
        <p:nvSpPr>
          <p:cNvPr id="4" name="TextBox 3">
            <a:extLst>
              <a:ext uri="{FF2B5EF4-FFF2-40B4-BE49-F238E27FC236}">
                <a16:creationId xmlns:a16="http://schemas.microsoft.com/office/drawing/2014/main" id="{A4A0CB02-F2C7-421C-8809-2121D7718146}"/>
              </a:ext>
            </a:extLst>
          </p:cNvPr>
          <p:cNvSpPr txBox="1"/>
          <p:nvPr/>
        </p:nvSpPr>
        <p:spPr>
          <a:xfrm>
            <a:off x="1299601" y="2167122"/>
            <a:ext cx="9735671" cy="523220"/>
          </a:xfrm>
          <a:prstGeom prst="rect">
            <a:avLst/>
          </a:prstGeom>
          <a:noFill/>
        </p:spPr>
        <p:txBody>
          <a:bodyPr wrap="square" rtlCol="0">
            <a:spAutoFit/>
          </a:bodyPr>
          <a:lstStyle/>
          <a:p>
            <a:pPr algn="ctr"/>
            <a:r>
              <a:rPr lang="el-GR" sz="2800" i="1" dirty="0">
                <a:solidFill>
                  <a:srgbClr val="002060"/>
                </a:solidFill>
                <a:latin typeface="Book Antiqua" panose="02040602050305030304" pitchFamily="18" charset="0"/>
              </a:rPr>
              <a:t>Ο Όμηρος και η παρακαταθήκη της Ύστερης Εποχής του Χαλκού</a:t>
            </a:r>
          </a:p>
        </p:txBody>
      </p:sp>
    </p:spTree>
    <p:extLst>
      <p:ext uri="{BB962C8B-B14F-4D97-AF65-F5344CB8AC3E}">
        <p14:creationId xmlns:p14="http://schemas.microsoft.com/office/powerpoint/2010/main" val="2349527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DAED9B-67F6-40FA-A0A1-F632D5ABADB6}"/>
              </a:ext>
            </a:extLst>
          </p:cNvPr>
          <p:cNvSpPr txBox="1"/>
          <p:nvPr/>
        </p:nvSpPr>
        <p:spPr>
          <a:xfrm>
            <a:off x="1192960" y="1896508"/>
            <a:ext cx="9879106" cy="2862322"/>
          </a:xfrm>
          <a:prstGeom prst="rect">
            <a:avLst/>
          </a:prstGeom>
          <a:noFill/>
        </p:spPr>
        <p:txBody>
          <a:bodyPr wrap="square" rtlCol="0">
            <a:spAutoFit/>
          </a:bodyPr>
          <a:lstStyle/>
          <a:p>
            <a:pPr algn="ctr">
              <a:lnSpc>
                <a:spcPct val="150000"/>
              </a:lnSpc>
            </a:pPr>
            <a:r>
              <a:rPr lang="el-GR" sz="2400" b="1" i="1" dirty="0">
                <a:solidFill>
                  <a:schemeClr val="bg1"/>
                </a:solidFill>
                <a:latin typeface="Book Antiqua" panose="02040602050305030304" pitchFamily="18" charset="0"/>
              </a:rPr>
              <a:t>ΧΕΤΤΑΙΟΙ</a:t>
            </a:r>
          </a:p>
          <a:p>
            <a:pPr algn="ctr">
              <a:lnSpc>
                <a:spcPct val="150000"/>
              </a:lnSpc>
            </a:pPr>
            <a:r>
              <a:rPr lang="el-GR" sz="2400" b="1" i="1" dirty="0">
                <a:latin typeface="Book Antiqua" panose="02040602050305030304" pitchFamily="18" charset="0"/>
              </a:rPr>
              <a:t>«Η Χώρα των Χιλίων θεών»</a:t>
            </a:r>
          </a:p>
          <a:p>
            <a:pPr algn="ctr">
              <a:lnSpc>
                <a:spcPct val="150000"/>
              </a:lnSpc>
            </a:pPr>
            <a:r>
              <a:rPr lang="el-GR" sz="2400" b="1" i="1" dirty="0">
                <a:latin typeface="Book Antiqua" panose="02040602050305030304" pitchFamily="18" charset="0"/>
              </a:rPr>
              <a:t> Η αυτοκρατορία των Χετταίων τοποθετείται γεωγραφικά στην κεντρική Μικρά Ασία, δηλαδή στη σημερινή Τουρκία, Αρμενία, Συρία, Λίβανο, Ιράκ και Κουρδιστάν.</a:t>
            </a:r>
          </a:p>
        </p:txBody>
      </p:sp>
    </p:spTree>
    <p:extLst>
      <p:ext uri="{BB962C8B-B14F-4D97-AF65-F5344CB8AC3E}">
        <p14:creationId xmlns:p14="http://schemas.microsoft.com/office/powerpoint/2010/main" val="25719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C:\Users\LAPTOP\Pictures\Screenshots\Στιγμιότυπο οθόνης 2024-02-18 122508.png">
            <a:extLst>
              <a:ext uri="{FF2B5EF4-FFF2-40B4-BE49-F238E27FC236}">
                <a16:creationId xmlns:a16="http://schemas.microsoft.com/office/drawing/2014/main" id="{48070349-7DA3-47D5-9550-A6895D426B4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0633"/>
            <a:ext cx="12192000" cy="6857999"/>
          </a:xfrm>
          <a:prstGeom prst="rect">
            <a:avLst/>
          </a:prstGeom>
          <a:ln>
            <a:noFill/>
          </a:ln>
          <a:effectLst>
            <a:softEdge rad="112500"/>
          </a:effectLst>
        </p:spPr>
      </p:pic>
    </p:spTree>
    <p:extLst>
      <p:ext uri="{BB962C8B-B14F-4D97-AF65-F5344CB8AC3E}">
        <p14:creationId xmlns:p14="http://schemas.microsoft.com/office/powerpoint/2010/main" val="171288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αυτοκρατορια Χετταιών">
            <a:extLst>
              <a:ext uri="{FF2B5EF4-FFF2-40B4-BE49-F238E27FC236}">
                <a16:creationId xmlns:a16="http://schemas.microsoft.com/office/drawing/2014/main" id="{0A532482-A9A0-4553-BE4A-1C2CB4186B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6164" y="663388"/>
            <a:ext cx="8175812" cy="5531224"/>
          </a:xfrm>
          <a:prstGeom prst="rect">
            <a:avLst/>
          </a:prstGeom>
          <a:ln>
            <a:noFill/>
          </a:ln>
          <a:effectLst>
            <a:softEdge rad="112500"/>
          </a:effectLst>
        </p:spPr>
      </p:pic>
      <p:sp>
        <p:nvSpPr>
          <p:cNvPr id="5" name="TextBox 4">
            <a:extLst>
              <a:ext uri="{FF2B5EF4-FFF2-40B4-BE49-F238E27FC236}">
                <a16:creationId xmlns:a16="http://schemas.microsoft.com/office/drawing/2014/main" id="{417DD008-B4D2-4DB5-831C-F495D279B525}"/>
              </a:ext>
            </a:extLst>
          </p:cNvPr>
          <p:cNvSpPr txBox="1"/>
          <p:nvPr/>
        </p:nvSpPr>
        <p:spPr>
          <a:xfrm>
            <a:off x="8641976" y="5360894"/>
            <a:ext cx="3397623" cy="833718"/>
          </a:xfrm>
          <a:prstGeom prst="rect">
            <a:avLst/>
          </a:prstGeom>
          <a:noFill/>
        </p:spPr>
        <p:txBody>
          <a:bodyPr wrap="square" rtlCol="0">
            <a:spAutoFit/>
          </a:bodyPr>
          <a:lstStyle/>
          <a:p>
            <a:r>
              <a:rPr lang="el-GR" sz="1600" i="1" dirty="0">
                <a:latin typeface="Book Antiqua" panose="02040602050305030304" pitchFamily="18" charset="0"/>
              </a:rPr>
              <a:t>Χάρτης με τις σημαντικότερες θέσεις του κράτους των Χετταίων (Μεχτίδης, 2017</a:t>
            </a:r>
            <a:r>
              <a:rPr lang="en-US" sz="1600" i="1" dirty="0">
                <a:latin typeface="Book Antiqua" panose="02040602050305030304" pitchFamily="18" charset="0"/>
              </a:rPr>
              <a:t>, </a:t>
            </a:r>
            <a:r>
              <a:rPr lang="el-GR" sz="1600" i="1" dirty="0">
                <a:latin typeface="Book Antiqua" panose="02040602050305030304" pitchFamily="18" charset="0"/>
              </a:rPr>
              <a:t>σ</a:t>
            </a:r>
            <a:r>
              <a:rPr lang="en-US" sz="1600" i="1" dirty="0">
                <a:latin typeface="Book Antiqua" panose="02040602050305030304" pitchFamily="18" charset="0"/>
              </a:rPr>
              <a:t>. 88, </a:t>
            </a:r>
            <a:r>
              <a:rPr lang="el-GR" sz="1600" i="1" dirty="0">
                <a:latin typeface="Book Antiqua" panose="02040602050305030304" pitchFamily="18" charset="0"/>
              </a:rPr>
              <a:t>εικ. 6) </a:t>
            </a:r>
          </a:p>
        </p:txBody>
      </p:sp>
    </p:spTree>
    <p:extLst>
      <p:ext uri="{BB962C8B-B14F-4D97-AF65-F5344CB8AC3E}">
        <p14:creationId xmlns:p14="http://schemas.microsoft.com/office/powerpoint/2010/main" val="1451371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8B131F-1726-423B-A6B4-C12F64C02062}"/>
              </a:ext>
            </a:extLst>
          </p:cNvPr>
          <p:cNvSpPr txBox="1"/>
          <p:nvPr/>
        </p:nvSpPr>
        <p:spPr>
          <a:xfrm>
            <a:off x="108377" y="0"/>
            <a:ext cx="9035623" cy="6478697"/>
          </a:xfrm>
          <a:prstGeom prst="rect">
            <a:avLst/>
          </a:prstGeom>
          <a:noFill/>
        </p:spPr>
        <p:txBody>
          <a:bodyPr wrap="square" rtlCol="0">
            <a:spAutoFit/>
          </a:bodyPr>
          <a:lstStyle/>
          <a:p>
            <a:pPr algn="just">
              <a:lnSpc>
                <a:spcPct val="200000"/>
              </a:lnSpc>
            </a:pPr>
            <a:r>
              <a:rPr lang="el-GR" sz="2200" b="1" i="1" dirty="0">
                <a:latin typeface="Book Antiqua" panose="02040602050305030304" pitchFamily="18" charset="0"/>
              </a:rPr>
              <a:t>Η χώρα των Χετταίων ονομάστηκε </a:t>
            </a:r>
            <a:r>
              <a:rPr lang="el-GR" sz="2200" b="1" i="1" u="sng" dirty="0">
                <a:latin typeface="Book Antiqua" panose="02040602050305030304" pitchFamily="18" charset="0"/>
              </a:rPr>
              <a:t>Χάττι.</a:t>
            </a:r>
            <a:r>
              <a:rPr lang="el-GR" sz="2200" b="1" i="1" dirty="0">
                <a:latin typeface="Book Antiqua" panose="02040602050305030304" pitchFamily="18" charset="0"/>
              </a:rPr>
              <a:t> Πρωτεύουσα ήταν η </a:t>
            </a:r>
            <a:r>
              <a:rPr lang="el-GR" sz="2200" b="1" i="1" u="sng" dirty="0">
                <a:latin typeface="Book Antiqua" panose="02040602050305030304" pitchFamily="18" charset="0"/>
              </a:rPr>
              <a:t>Χαττούσα, </a:t>
            </a:r>
            <a:r>
              <a:rPr lang="el-GR" sz="2400" b="1" i="1" dirty="0">
                <a:latin typeface="Book Antiqua" panose="02040602050305030304" pitchFamily="18" charset="0"/>
              </a:rPr>
              <a:t>στο βόρειο άκρο της επικρατείας του βασιλείου</a:t>
            </a:r>
            <a:r>
              <a:rPr lang="en-US" sz="2400" b="1" i="1" dirty="0">
                <a:latin typeface="Book Antiqua" panose="02040602050305030304" pitchFamily="18" charset="0"/>
              </a:rPr>
              <a:t>,</a:t>
            </a:r>
            <a:r>
              <a:rPr lang="el-GR" sz="2400" b="1" i="1" dirty="0">
                <a:solidFill>
                  <a:schemeClr val="bg1"/>
                </a:solidFill>
                <a:latin typeface="Book Antiqua" panose="02040602050305030304" pitchFamily="18" charset="0"/>
              </a:rPr>
              <a:t> </a:t>
            </a:r>
            <a:r>
              <a:rPr lang="el-GR" sz="2200" b="1" i="1" dirty="0">
                <a:latin typeface="Book Antiqua" panose="02040602050305030304" pitchFamily="18" charset="0"/>
              </a:rPr>
              <a:t>150 χλμ. ανατολικά της Άγκυρας, στο σημερινό Μπογάζκιόϊ (</a:t>
            </a:r>
            <a:r>
              <a:rPr lang="en-US" sz="2200" b="1" i="1" dirty="0">
                <a:latin typeface="Book Antiqua" panose="02040602050305030304" pitchFamily="18" charset="0"/>
              </a:rPr>
              <a:t>Bo</a:t>
            </a:r>
            <a:r>
              <a:rPr lang="el-GR" sz="2200" b="1" i="1" dirty="0">
                <a:latin typeface="Book Antiqua" panose="02040602050305030304" pitchFamily="18" charset="0"/>
              </a:rPr>
              <a:t>ğ</a:t>
            </a:r>
            <a:r>
              <a:rPr lang="en-US" sz="2200" b="1" i="1" dirty="0">
                <a:latin typeface="Book Antiqua" panose="02040602050305030304" pitchFamily="18" charset="0"/>
              </a:rPr>
              <a:t>azk</a:t>
            </a:r>
            <a:r>
              <a:rPr lang="el-GR" sz="2200" b="1" i="1" dirty="0">
                <a:latin typeface="Book Antiqua" panose="02040602050305030304" pitchFamily="18" charset="0"/>
              </a:rPr>
              <a:t>ö</a:t>
            </a:r>
            <a:r>
              <a:rPr lang="en-US" sz="2200" b="1" i="1" dirty="0">
                <a:latin typeface="Book Antiqua" panose="02040602050305030304" pitchFamily="18" charset="0"/>
              </a:rPr>
              <a:t>y</a:t>
            </a:r>
            <a:r>
              <a:rPr lang="el-GR" sz="2200" b="1" i="1" dirty="0">
                <a:latin typeface="Book Antiqua" panose="02040602050305030304" pitchFamily="18" charset="0"/>
              </a:rPr>
              <a:t>). </a:t>
            </a:r>
          </a:p>
          <a:p>
            <a:pPr algn="just">
              <a:lnSpc>
                <a:spcPct val="200000"/>
              </a:lnSpc>
            </a:pPr>
            <a:r>
              <a:rPr lang="el-GR" sz="2200" b="1" i="1" dirty="0">
                <a:latin typeface="Book Antiqua" panose="02040602050305030304" pitchFamily="18" charset="0"/>
              </a:rPr>
              <a:t>Τη γλώσσα τους</a:t>
            </a:r>
            <a:r>
              <a:rPr lang="en-US" sz="2200" b="1" i="1" dirty="0">
                <a:latin typeface="Book Antiqua" panose="02040602050305030304" pitchFamily="18" charset="0"/>
              </a:rPr>
              <a:t>,</a:t>
            </a:r>
            <a:r>
              <a:rPr lang="el-GR" sz="2200" b="1" i="1" dirty="0">
                <a:latin typeface="Book Antiqua" panose="02040602050305030304" pitchFamily="18" charset="0"/>
              </a:rPr>
              <a:t> την ονόμαζαν Νεσίλι (</a:t>
            </a:r>
            <a:r>
              <a:rPr lang="en-US" sz="2200" b="1" i="1" dirty="0">
                <a:latin typeface="Book Antiqua" panose="02040602050305030304" pitchFamily="18" charset="0"/>
              </a:rPr>
              <a:t>nesili)</a:t>
            </a:r>
            <a:r>
              <a:rPr lang="el-GR" sz="2200" b="1" i="1" dirty="0">
                <a:latin typeface="Book Antiqua" panose="02040602050305030304" pitchFamily="18" charset="0"/>
              </a:rPr>
              <a:t>.</a:t>
            </a:r>
          </a:p>
          <a:p>
            <a:pPr algn="just">
              <a:lnSpc>
                <a:spcPct val="200000"/>
              </a:lnSpc>
            </a:pPr>
            <a:r>
              <a:rPr lang="el-GR" sz="2200" b="1" i="1" dirty="0">
                <a:latin typeface="Book Antiqua" panose="02040602050305030304" pitchFamily="18" charset="0"/>
              </a:rPr>
              <a:t> </a:t>
            </a:r>
            <a:r>
              <a:rPr lang="en-US" sz="2200" b="1" i="1" dirty="0">
                <a:latin typeface="Book Antiqua" panose="02040602050305030304" pitchFamily="18" charset="0"/>
              </a:rPr>
              <a:t>                                                          </a:t>
            </a:r>
            <a:r>
              <a:rPr lang="el-GR" sz="2200" b="1" i="1" dirty="0">
                <a:latin typeface="Book Antiqua" panose="02040602050305030304" pitchFamily="18" charset="0"/>
              </a:rPr>
              <a:t>Παλαιό Βασίλειο (1600-1430 π.Χ.)</a:t>
            </a:r>
          </a:p>
          <a:p>
            <a:pPr algn="just">
              <a:lnSpc>
                <a:spcPct val="200000"/>
              </a:lnSpc>
            </a:pPr>
            <a:r>
              <a:rPr lang="el-GR" sz="2200" b="1" i="1" dirty="0">
                <a:latin typeface="Book Antiqua" panose="02040602050305030304" pitchFamily="18" charset="0"/>
              </a:rPr>
              <a:t> Το βασίλειο των Χετταίων</a:t>
            </a:r>
          </a:p>
          <a:p>
            <a:pPr algn="just">
              <a:lnSpc>
                <a:spcPct val="200000"/>
              </a:lnSpc>
            </a:pPr>
            <a:r>
              <a:rPr lang="el-GR" sz="2200" b="1" i="1" dirty="0">
                <a:latin typeface="Book Antiqua" panose="02040602050305030304" pitchFamily="18" charset="0"/>
              </a:rPr>
              <a:t>                                                             Νέο Βασίλειο (1430-1178 π. Χ.)</a:t>
            </a:r>
            <a:endParaRPr lang="el-GR" sz="2200" dirty="0">
              <a:latin typeface="Book Antiqua" panose="02040602050305030304" pitchFamily="18" charset="0"/>
            </a:endParaRPr>
          </a:p>
          <a:p>
            <a:pPr>
              <a:lnSpc>
                <a:spcPct val="150000"/>
              </a:lnSpc>
            </a:pPr>
            <a:r>
              <a:rPr lang="el-GR" dirty="0">
                <a:latin typeface="Book Antiqua" panose="02040602050305030304" pitchFamily="18" charset="0"/>
              </a:rPr>
              <a:t>                                                                       </a:t>
            </a:r>
          </a:p>
          <a:p>
            <a:endParaRPr lang="el-GR" dirty="0"/>
          </a:p>
          <a:p>
            <a:r>
              <a:rPr lang="el-GR" dirty="0"/>
              <a:t>                                                                        </a:t>
            </a:r>
          </a:p>
          <a:p>
            <a:endParaRPr lang="el-GR" dirty="0"/>
          </a:p>
          <a:p>
            <a:r>
              <a:rPr lang="el-GR" dirty="0"/>
              <a:t>                                                                                         </a:t>
            </a:r>
          </a:p>
        </p:txBody>
      </p:sp>
      <p:cxnSp>
        <p:nvCxnSpPr>
          <p:cNvPr id="9" name="Ευθύγραμμο βέλος σύνδεσης 8">
            <a:extLst>
              <a:ext uri="{FF2B5EF4-FFF2-40B4-BE49-F238E27FC236}">
                <a16:creationId xmlns:a16="http://schemas.microsoft.com/office/drawing/2014/main" id="{2359D7C2-8058-4D9C-84F3-D73CA787D4C3}"/>
              </a:ext>
            </a:extLst>
          </p:cNvPr>
          <p:cNvCxnSpPr>
            <a:cxnSpLocks/>
          </p:cNvCxnSpPr>
          <p:nvPr/>
        </p:nvCxnSpPr>
        <p:spPr>
          <a:xfrm>
            <a:off x="3593811" y="3960534"/>
            <a:ext cx="829697" cy="517290"/>
          </a:xfrm>
          <a:prstGeom prst="straightConnector1">
            <a:avLst/>
          </a:prstGeom>
          <a:ln>
            <a:tailEnd type="triangle" w="lg" len="med"/>
          </a:ln>
        </p:spPr>
        <p:style>
          <a:lnRef idx="2">
            <a:schemeClr val="dk1"/>
          </a:lnRef>
          <a:fillRef idx="0">
            <a:schemeClr val="dk1"/>
          </a:fillRef>
          <a:effectRef idx="1">
            <a:schemeClr val="dk1"/>
          </a:effectRef>
          <a:fontRef idx="minor">
            <a:schemeClr val="tx1"/>
          </a:fontRef>
        </p:style>
      </p:cxnSp>
      <p:cxnSp>
        <p:nvCxnSpPr>
          <p:cNvPr id="13" name="Ευθύγραμμο βέλος σύνδεσης 12">
            <a:extLst>
              <a:ext uri="{FF2B5EF4-FFF2-40B4-BE49-F238E27FC236}">
                <a16:creationId xmlns:a16="http://schemas.microsoft.com/office/drawing/2014/main" id="{0A4A094B-5A74-4343-A5D1-5D5F716ACFDA}"/>
              </a:ext>
            </a:extLst>
          </p:cNvPr>
          <p:cNvCxnSpPr>
            <a:cxnSpLocks/>
          </p:cNvCxnSpPr>
          <p:nvPr/>
        </p:nvCxnSpPr>
        <p:spPr>
          <a:xfrm flipV="1">
            <a:off x="3622346" y="3349256"/>
            <a:ext cx="694473" cy="611278"/>
          </a:xfrm>
          <a:prstGeom prst="straightConnector1">
            <a:avLst/>
          </a:prstGeom>
          <a:ln>
            <a:headEnd w="lg" len="med"/>
            <a:tailEnd type="triangle" w="lg" len="med"/>
          </a:ln>
        </p:spPr>
        <p:style>
          <a:lnRef idx="2">
            <a:schemeClr val="dk1"/>
          </a:lnRef>
          <a:fillRef idx="0">
            <a:schemeClr val="dk1"/>
          </a:fillRef>
          <a:effectRef idx="1">
            <a:schemeClr val="dk1"/>
          </a:effectRef>
          <a:fontRef idx="minor">
            <a:schemeClr val="tx1"/>
          </a:fontRef>
        </p:style>
      </p:cxnSp>
      <p:sp>
        <p:nvSpPr>
          <p:cNvPr id="26" name="Ορθογώνιο 25">
            <a:extLst>
              <a:ext uri="{FF2B5EF4-FFF2-40B4-BE49-F238E27FC236}">
                <a16:creationId xmlns:a16="http://schemas.microsoft.com/office/drawing/2014/main" id="{BABEE07E-5987-4CBB-8E38-012DBF1AE73A}"/>
              </a:ext>
            </a:extLst>
          </p:cNvPr>
          <p:cNvSpPr/>
          <p:nvPr/>
        </p:nvSpPr>
        <p:spPr>
          <a:xfrm>
            <a:off x="3048000" y="3036585"/>
            <a:ext cx="6096000" cy="466410"/>
          </a:xfrm>
          <a:prstGeom prst="rect">
            <a:avLst/>
          </a:prstGeom>
        </p:spPr>
        <p:txBody>
          <a:bodyPr>
            <a:spAutoFit/>
          </a:bodyPr>
          <a:lstStyle/>
          <a:p>
            <a:pPr>
              <a:lnSpc>
                <a:spcPct val="150000"/>
              </a:lnSpc>
            </a:pPr>
            <a:r>
              <a:rPr lang="el-GR" dirty="0">
                <a:latin typeface="Book Antiqua" panose="02040602050305030304" pitchFamily="18" charset="0"/>
              </a:rPr>
              <a:t>                                                 </a:t>
            </a:r>
            <a:endParaRPr lang="el-GR" dirty="0"/>
          </a:p>
        </p:txBody>
      </p:sp>
      <p:pic>
        <p:nvPicPr>
          <p:cNvPr id="10" name="Εικόνα 9">
            <a:extLst>
              <a:ext uri="{FF2B5EF4-FFF2-40B4-BE49-F238E27FC236}">
                <a16:creationId xmlns:a16="http://schemas.microsoft.com/office/drawing/2014/main" id="{F83AC10F-FD13-478A-ABF9-8C3C3DB38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9412" y="3502995"/>
            <a:ext cx="4062588" cy="2336195"/>
          </a:xfrm>
          <a:prstGeom prst="rect">
            <a:avLst/>
          </a:prstGeom>
          <a:ln>
            <a:noFill/>
          </a:ln>
          <a:effectLst>
            <a:softEdge rad="112500"/>
          </a:effectLst>
        </p:spPr>
      </p:pic>
    </p:spTree>
    <p:extLst>
      <p:ext uri="{BB962C8B-B14F-4D97-AF65-F5344CB8AC3E}">
        <p14:creationId xmlns:p14="http://schemas.microsoft.com/office/powerpoint/2010/main" val="858898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C:\Users\LAPTOP\Pictures\Screenshots\Στιγμιότυπο οθόνης 2024-02-24 215851.png">
            <a:extLst>
              <a:ext uri="{FF2B5EF4-FFF2-40B4-BE49-F238E27FC236}">
                <a16:creationId xmlns:a16="http://schemas.microsoft.com/office/drawing/2014/main" id="{6A84D14B-71FE-48A3-AE27-15B1644C653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51526" cy="4078942"/>
          </a:xfrm>
          <a:prstGeom prst="rect">
            <a:avLst/>
          </a:prstGeom>
          <a:ln>
            <a:noFill/>
          </a:ln>
          <a:effectLst>
            <a:softEdge rad="112500"/>
          </a:effectLst>
        </p:spPr>
      </p:pic>
      <p:pic>
        <p:nvPicPr>
          <p:cNvPr id="3" name="Εικόνα 2" descr="C:\Users\LAPTOP\Pictures\Screenshots\Στιγμιότυπο οθόνης 2024-02-24 220350.png">
            <a:extLst>
              <a:ext uri="{FF2B5EF4-FFF2-40B4-BE49-F238E27FC236}">
                <a16:creationId xmlns:a16="http://schemas.microsoft.com/office/drawing/2014/main" id="{4BA1801B-0B91-4DAB-8454-B02A6D15A7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61465" y="1326776"/>
            <a:ext cx="6520182" cy="4204448"/>
          </a:xfrm>
          <a:prstGeom prst="rect">
            <a:avLst/>
          </a:prstGeom>
          <a:ln>
            <a:noFill/>
          </a:ln>
          <a:effectLst>
            <a:softEdge rad="112500"/>
          </a:effectLst>
        </p:spPr>
      </p:pic>
      <p:sp>
        <p:nvSpPr>
          <p:cNvPr id="4" name="TextBox 3">
            <a:extLst>
              <a:ext uri="{FF2B5EF4-FFF2-40B4-BE49-F238E27FC236}">
                <a16:creationId xmlns:a16="http://schemas.microsoft.com/office/drawing/2014/main" id="{A5249EA3-5AC2-4504-8CAD-2AD439DF47D6}"/>
              </a:ext>
            </a:extLst>
          </p:cNvPr>
          <p:cNvSpPr txBox="1"/>
          <p:nvPr/>
        </p:nvSpPr>
        <p:spPr>
          <a:xfrm>
            <a:off x="89647" y="4078942"/>
            <a:ext cx="5582171" cy="584775"/>
          </a:xfrm>
          <a:prstGeom prst="rect">
            <a:avLst/>
          </a:prstGeom>
          <a:noFill/>
        </p:spPr>
        <p:txBody>
          <a:bodyPr wrap="square" rtlCol="0">
            <a:spAutoFit/>
          </a:bodyPr>
          <a:lstStyle/>
          <a:p>
            <a:r>
              <a:rPr lang="el-GR" sz="1600" i="1" dirty="0">
                <a:latin typeface="Book Antiqua" panose="02040602050305030304" pitchFamily="18" charset="0"/>
              </a:rPr>
              <a:t>Το χεττιτικό βασίλειο κατά τον </a:t>
            </a:r>
            <a:r>
              <a:rPr lang="el-GR" sz="1600" b="1" i="1" dirty="0">
                <a:latin typeface="Book Antiqua" panose="02040602050305030304" pitchFamily="18" charset="0"/>
              </a:rPr>
              <a:t>16ο </a:t>
            </a:r>
            <a:r>
              <a:rPr lang="el-GR" sz="1600" i="1" dirty="0">
                <a:latin typeface="Book Antiqua" panose="02040602050305030304" pitchFamily="18" charset="0"/>
              </a:rPr>
              <a:t>αι. π.Χ. (Κοπανιάς, 2018, σ. 118 εικ. 4.31)</a:t>
            </a:r>
            <a:endParaRPr lang="el-GR" sz="1600" dirty="0">
              <a:latin typeface="Book Antiqua" panose="02040602050305030304" pitchFamily="18" charset="0"/>
            </a:endParaRPr>
          </a:p>
        </p:txBody>
      </p:sp>
      <p:sp>
        <p:nvSpPr>
          <p:cNvPr id="6" name="TextBox 5">
            <a:extLst>
              <a:ext uri="{FF2B5EF4-FFF2-40B4-BE49-F238E27FC236}">
                <a16:creationId xmlns:a16="http://schemas.microsoft.com/office/drawing/2014/main" id="{0F30E27B-C411-4B12-88CE-D67B2CF0D124}"/>
              </a:ext>
            </a:extLst>
          </p:cNvPr>
          <p:cNvSpPr txBox="1"/>
          <p:nvPr/>
        </p:nvSpPr>
        <p:spPr>
          <a:xfrm>
            <a:off x="5910803" y="5405718"/>
            <a:ext cx="6221506" cy="584775"/>
          </a:xfrm>
          <a:prstGeom prst="rect">
            <a:avLst/>
          </a:prstGeom>
          <a:noFill/>
        </p:spPr>
        <p:txBody>
          <a:bodyPr wrap="square" rtlCol="0">
            <a:spAutoFit/>
          </a:bodyPr>
          <a:lstStyle/>
          <a:p>
            <a:r>
              <a:rPr lang="el-GR" sz="1600" i="1" dirty="0">
                <a:latin typeface="Book Antiqua" panose="02040602050305030304" pitchFamily="18" charset="0"/>
              </a:rPr>
              <a:t>Το χεττιτικό βασίλειο κατά τον </a:t>
            </a:r>
            <a:r>
              <a:rPr lang="el-GR" sz="1600" b="1" i="1" dirty="0">
                <a:latin typeface="Book Antiqua" panose="02040602050305030304" pitchFamily="18" charset="0"/>
              </a:rPr>
              <a:t>15ο-14ο </a:t>
            </a:r>
            <a:r>
              <a:rPr lang="el-GR" sz="1600" i="1" dirty="0">
                <a:latin typeface="Book Antiqua" panose="02040602050305030304" pitchFamily="18" charset="0"/>
              </a:rPr>
              <a:t>αι. π.Χ. (Κοπανιάς, 2018 σ. 119 εικ. 4.32)</a:t>
            </a:r>
            <a:endParaRPr lang="el-GR" sz="1600" dirty="0">
              <a:latin typeface="Book Antiqua" panose="02040602050305030304" pitchFamily="18" charset="0"/>
            </a:endParaRPr>
          </a:p>
        </p:txBody>
      </p:sp>
    </p:spTree>
    <p:extLst>
      <p:ext uri="{BB962C8B-B14F-4D97-AF65-F5344CB8AC3E}">
        <p14:creationId xmlns:p14="http://schemas.microsoft.com/office/powerpoint/2010/main" val="1407968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AF57579-A3E8-47A7-A7FE-20D73BEED4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2889" y="419869"/>
            <a:ext cx="8319248" cy="5190564"/>
          </a:xfrm>
          <a:prstGeom prst="rect">
            <a:avLst/>
          </a:prstGeom>
          <a:ln>
            <a:noFill/>
          </a:ln>
          <a:effectLst>
            <a:softEdge rad="112500"/>
          </a:effectLst>
        </p:spPr>
      </p:pic>
      <p:sp>
        <p:nvSpPr>
          <p:cNvPr id="3" name="TextBox 2">
            <a:extLst>
              <a:ext uri="{FF2B5EF4-FFF2-40B4-BE49-F238E27FC236}">
                <a16:creationId xmlns:a16="http://schemas.microsoft.com/office/drawing/2014/main" id="{B5C2DD1E-A3B7-4651-A84D-054BC1799B51}"/>
              </a:ext>
            </a:extLst>
          </p:cNvPr>
          <p:cNvSpPr txBox="1"/>
          <p:nvPr/>
        </p:nvSpPr>
        <p:spPr>
          <a:xfrm>
            <a:off x="2578007" y="5610433"/>
            <a:ext cx="7109012" cy="338554"/>
          </a:xfrm>
          <a:prstGeom prst="rect">
            <a:avLst/>
          </a:prstGeom>
          <a:noFill/>
        </p:spPr>
        <p:txBody>
          <a:bodyPr wrap="square" rtlCol="0">
            <a:spAutoFit/>
          </a:bodyPr>
          <a:lstStyle/>
          <a:p>
            <a:pPr algn="ctr"/>
            <a:r>
              <a:rPr lang="el-GR" sz="1600" i="1" dirty="0">
                <a:solidFill>
                  <a:schemeClr val="bg1"/>
                </a:solidFill>
                <a:latin typeface="Book Antiqua" panose="02040602050305030304" pitchFamily="18" charset="0"/>
              </a:rPr>
              <a:t>  </a:t>
            </a:r>
            <a:r>
              <a:rPr lang="el-GR" sz="1600" i="1" dirty="0">
                <a:latin typeface="Book Antiqua" panose="02040602050305030304" pitchFamily="18" charset="0"/>
              </a:rPr>
              <a:t>Το χεττιτικό βασίλειο κατά τον </a:t>
            </a:r>
            <a:r>
              <a:rPr lang="el-GR" sz="1600" b="1" i="1" dirty="0">
                <a:latin typeface="Book Antiqua" panose="02040602050305030304" pitchFamily="18" charset="0"/>
              </a:rPr>
              <a:t>13ο</a:t>
            </a:r>
            <a:r>
              <a:rPr lang="el-GR" sz="1600" i="1" dirty="0">
                <a:latin typeface="Book Antiqua" panose="02040602050305030304" pitchFamily="18" charset="0"/>
              </a:rPr>
              <a:t> αι. π.Χ. (Κοπανιάς, 2018, σ. 121 εικ. 4.33)</a:t>
            </a:r>
            <a:endParaRPr lang="el-GR" sz="1600" dirty="0">
              <a:latin typeface="Book Antiqua" panose="02040602050305030304" pitchFamily="18" charset="0"/>
            </a:endParaRPr>
          </a:p>
        </p:txBody>
      </p:sp>
    </p:spTree>
    <p:extLst>
      <p:ext uri="{BB962C8B-B14F-4D97-AF65-F5344CB8AC3E}">
        <p14:creationId xmlns:p14="http://schemas.microsoft.com/office/powerpoint/2010/main" val="1271524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571943C-E65E-4DD2-A16F-1CFFE343D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84" y="1262181"/>
            <a:ext cx="6679386" cy="3724030"/>
          </a:xfrm>
          <a:prstGeom prst="rect">
            <a:avLst/>
          </a:prstGeom>
          <a:ln>
            <a:noFill/>
          </a:ln>
          <a:effectLst>
            <a:softEdge rad="112500"/>
          </a:effectLst>
        </p:spPr>
      </p:pic>
      <p:sp>
        <p:nvSpPr>
          <p:cNvPr id="4" name="TextBox 3">
            <a:extLst>
              <a:ext uri="{FF2B5EF4-FFF2-40B4-BE49-F238E27FC236}">
                <a16:creationId xmlns:a16="http://schemas.microsoft.com/office/drawing/2014/main" id="{6B94BD79-9C55-47F8-804D-B4BADA50294D}"/>
              </a:ext>
            </a:extLst>
          </p:cNvPr>
          <p:cNvSpPr txBox="1"/>
          <p:nvPr/>
        </p:nvSpPr>
        <p:spPr>
          <a:xfrm>
            <a:off x="6555702" y="1139037"/>
            <a:ext cx="4572000" cy="3970318"/>
          </a:xfrm>
          <a:prstGeom prst="rect">
            <a:avLst/>
          </a:prstGeom>
          <a:noFill/>
        </p:spPr>
        <p:txBody>
          <a:bodyPr wrap="square" rtlCol="0">
            <a:spAutoFit/>
          </a:bodyPr>
          <a:lstStyle/>
          <a:p>
            <a:pPr algn="just">
              <a:lnSpc>
                <a:spcPct val="150000"/>
              </a:lnSpc>
            </a:pPr>
            <a:r>
              <a:rPr lang="el-GR" sz="2400" i="1" dirty="0">
                <a:solidFill>
                  <a:schemeClr val="bg1"/>
                </a:solidFill>
                <a:latin typeface="Book Antiqua" panose="02040602050305030304" pitchFamily="18" charset="0"/>
              </a:rPr>
              <a:t>Στην περιοχή αυτή, ήδη από την 2</a:t>
            </a:r>
            <a:r>
              <a:rPr lang="el-GR" sz="2400" i="1" baseline="30000" dirty="0">
                <a:solidFill>
                  <a:schemeClr val="bg1"/>
                </a:solidFill>
                <a:latin typeface="Book Antiqua" panose="02040602050305030304" pitchFamily="18" charset="0"/>
              </a:rPr>
              <a:t>η</a:t>
            </a:r>
            <a:r>
              <a:rPr lang="el-GR" sz="2400" i="1" dirty="0">
                <a:solidFill>
                  <a:schemeClr val="bg1"/>
                </a:solidFill>
                <a:latin typeface="Book Antiqua" panose="02040602050305030304" pitchFamily="18" charset="0"/>
              </a:rPr>
              <a:t> χιλιετία π. Χ. κατοικούσε ο λαός του </a:t>
            </a:r>
            <a:r>
              <a:rPr lang="en-US" sz="2400" i="1" dirty="0">
                <a:solidFill>
                  <a:schemeClr val="bg1"/>
                </a:solidFill>
                <a:latin typeface="Book Antiqua" panose="02040602050305030304" pitchFamily="18" charset="0"/>
              </a:rPr>
              <a:t>Hatti</a:t>
            </a:r>
            <a:r>
              <a:rPr lang="el-GR" sz="2400" i="1" dirty="0">
                <a:solidFill>
                  <a:schemeClr val="bg1"/>
                </a:solidFill>
                <a:latin typeface="Book Antiqua" panose="02040602050305030304" pitchFamily="18" charset="0"/>
              </a:rPr>
              <a:t>, ο οποίος μιλούσε την χαττική γλώσσα, μη ινδοευρωπαϊκή γλώσσα.</a:t>
            </a:r>
          </a:p>
          <a:p>
            <a:pPr algn="just">
              <a:lnSpc>
                <a:spcPct val="150000"/>
              </a:lnSpc>
            </a:pPr>
            <a:r>
              <a:rPr lang="el-GR" sz="2400" i="1" dirty="0">
                <a:solidFill>
                  <a:schemeClr val="bg1"/>
                </a:solidFill>
                <a:latin typeface="Book Antiqua" panose="02040602050305030304" pitchFamily="18" charset="0"/>
              </a:rPr>
              <a:t>Περίοδος ακμής του χεττιτικού κράτους: από τον 15</a:t>
            </a:r>
            <a:r>
              <a:rPr lang="el-GR" sz="2400" i="1" baseline="30000" dirty="0">
                <a:solidFill>
                  <a:schemeClr val="bg1"/>
                </a:solidFill>
                <a:latin typeface="Book Antiqua" panose="02040602050305030304" pitchFamily="18" charset="0"/>
              </a:rPr>
              <a:t>ο</a:t>
            </a:r>
            <a:r>
              <a:rPr lang="el-GR" sz="2400" i="1" dirty="0">
                <a:solidFill>
                  <a:schemeClr val="bg1"/>
                </a:solidFill>
                <a:latin typeface="Book Antiqua" panose="02040602050305030304" pitchFamily="18" charset="0"/>
              </a:rPr>
              <a:t> αι. έως και τα τέλη του 13</a:t>
            </a:r>
            <a:r>
              <a:rPr lang="el-GR" sz="2400" i="1" baseline="30000" dirty="0">
                <a:solidFill>
                  <a:schemeClr val="bg1"/>
                </a:solidFill>
                <a:latin typeface="Book Antiqua" panose="02040602050305030304" pitchFamily="18" charset="0"/>
              </a:rPr>
              <a:t>ου</a:t>
            </a:r>
            <a:r>
              <a:rPr lang="el-GR" sz="2400" i="1" dirty="0">
                <a:solidFill>
                  <a:schemeClr val="bg1"/>
                </a:solidFill>
                <a:latin typeface="Book Antiqua" panose="02040602050305030304" pitchFamily="18" charset="0"/>
              </a:rPr>
              <a:t> αι. π. Χ. </a:t>
            </a:r>
          </a:p>
        </p:txBody>
      </p:sp>
    </p:spTree>
    <p:extLst>
      <p:ext uri="{BB962C8B-B14F-4D97-AF65-F5344CB8AC3E}">
        <p14:creationId xmlns:p14="http://schemas.microsoft.com/office/powerpoint/2010/main" val="270814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E1E6E7-BAEF-43AF-8758-F1C8AB684D49}"/>
              </a:ext>
            </a:extLst>
          </p:cNvPr>
          <p:cNvSpPr txBox="1"/>
          <p:nvPr/>
        </p:nvSpPr>
        <p:spPr>
          <a:xfrm>
            <a:off x="152400" y="680967"/>
            <a:ext cx="5665694" cy="5262979"/>
          </a:xfrm>
          <a:prstGeom prst="rect">
            <a:avLst/>
          </a:prstGeom>
          <a:noFill/>
        </p:spPr>
        <p:txBody>
          <a:bodyPr wrap="square" rtlCol="0">
            <a:spAutoFit/>
          </a:bodyPr>
          <a:lstStyle/>
          <a:p>
            <a:pPr algn="just"/>
            <a:r>
              <a:rPr lang="el-GR" sz="2400" i="1" dirty="0">
                <a:solidFill>
                  <a:schemeClr val="bg1"/>
                </a:solidFill>
                <a:latin typeface="Book Antiqua" panose="02040602050305030304" pitchFamily="18" charset="0"/>
              </a:rPr>
              <a:t>Η περίοδος έντονης εκτεταμένης οικοδομικής δραστηριότητας, η οποία χαρακτηρίζεται από την ανέγερση νέων κτιριακών εγκαταστάσεων συνδέεται με το όνομα του βασιλιά Χαττουσίλη Γ΄ (1267-1237 π.Χ.) και του γιου του Τουντχαλιία  Δ΄( 1237-1209π.Χ.), στα χρόνια βασιλείας του οποίου το τείχος της πόλης επεκτάθηκε συμπεριλαμβάνοντας εντός του τείχους και την Άνω Πόλη, στην οποία  βρισκόταν το ανάκτορο του βασιλιά, στην ακρόπολη, καθώς και ναοί, αποθήκες σιτηρών, δεξαμενές νερού κτλ. Η ακρόπολη ονομάζεται Büyükkale (Μπουγιούκ-καλέ = το μεγάλο κάστρο).  </a:t>
            </a:r>
          </a:p>
        </p:txBody>
      </p:sp>
      <p:pic>
        <p:nvPicPr>
          <p:cNvPr id="3" name="Εικόνα 2">
            <a:extLst>
              <a:ext uri="{FF2B5EF4-FFF2-40B4-BE49-F238E27FC236}">
                <a16:creationId xmlns:a16="http://schemas.microsoft.com/office/drawing/2014/main" id="{007B1308-21DC-4A9B-B96D-83430522646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18094" y="1416420"/>
            <a:ext cx="6122894" cy="3792074"/>
          </a:xfrm>
          <a:prstGeom prst="rect">
            <a:avLst/>
          </a:prstGeom>
          <a:ln>
            <a:noFill/>
          </a:ln>
          <a:effectLst>
            <a:softEdge rad="112500"/>
          </a:effectLst>
        </p:spPr>
      </p:pic>
      <p:sp>
        <p:nvSpPr>
          <p:cNvPr id="4" name="TextBox 3">
            <a:extLst>
              <a:ext uri="{FF2B5EF4-FFF2-40B4-BE49-F238E27FC236}">
                <a16:creationId xmlns:a16="http://schemas.microsoft.com/office/drawing/2014/main" id="{B19A62DA-156C-4595-81A7-33B7D15BA5F6}"/>
              </a:ext>
            </a:extLst>
          </p:cNvPr>
          <p:cNvSpPr txBox="1"/>
          <p:nvPr/>
        </p:nvSpPr>
        <p:spPr>
          <a:xfrm>
            <a:off x="6382873" y="5284454"/>
            <a:ext cx="5423647" cy="584777"/>
          </a:xfrm>
          <a:prstGeom prst="rect">
            <a:avLst/>
          </a:prstGeom>
          <a:noFill/>
        </p:spPr>
        <p:txBody>
          <a:bodyPr wrap="square" rtlCol="0">
            <a:spAutoFit/>
          </a:bodyPr>
          <a:lstStyle/>
          <a:p>
            <a:r>
              <a:rPr lang="el-GR" sz="1600" i="1" dirty="0">
                <a:latin typeface="Book Antiqua" panose="02040602050305030304" pitchFamily="18" charset="0"/>
              </a:rPr>
              <a:t>Boğazköy, αρχαία Hattuša: άποψη της πρωτεύουσας των Χετταίων (Φάππας 2009, σ. 467, πίν. </a:t>
            </a:r>
            <a:r>
              <a:rPr lang="en-US" sz="1600" i="1" dirty="0">
                <a:latin typeface="Book Antiqua" panose="02040602050305030304" pitchFamily="18" charset="0"/>
              </a:rPr>
              <a:t>v</a:t>
            </a:r>
            <a:r>
              <a:rPr lang="el-GR" sz="1600" i="1" dirty="0">
                <a:latin typeface="Book Antiqua" panose="02040602050305030304" pitchFamily="18" charset="0"/>
              </a:rPr>
              <a:t> ).</a:t>
            </a:r>
          </a:p>
        </p:txBody>
      </p:sp>
    </p:spTree>
    <p:extLst>
      <p:ext uri="{BB962C8B-B14F-4D97-AF65-F5344CB8AC3E}">
        <p14:creationId xmlns:p14="http://schemas.microsoft.com/office/powerpoint/2010/main" val="302014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993EFA5-6760-4EB1-BF9C-BA3AD9AF74F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62136" y="268632"/>
            <a:ext cx="4697503" cy="5755339"/>
          </a:xfrm>
          <a:prstGeom prst="rect">
            <a:avLst/>
          </a:prstGeom>
          <a:ln>
            <a:noFill/>
          </a:ln>
          <a:effectLst>
            <a:softEdge rad="112500"/>
          </a:effectLst>
        </p:spPr>
      </p:pic>
      <p:pic>
        <p:nvPicPr>
          <p:cNvPr id="3" name="Εικόνα 2">
            <a:extLst>
              <a:ext uri="{FF2B5EF4-FFF2-40B4-BE49-F238E27FC236}">
                <a16:creationId xmlns:a16="http://schemas.microsoft.com/office/drawing/2014/main" id="{F13EBD44-19DA-48BB-9C9B-F4D4B54B72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46222"/>
            <a:ext cx="4805080" cy="5818090"/>
          </a:xfrm>
          <a:prstGeom prst="rect">
            <a:avLst/>
          </a:prstGeom>
          <a:ln>
            <a:noFill/>
          </a:ln>
          <a:effectLst>
            <a:softEdge rad="112500"/>
          </a:effectLst>
        </p:spPr>
      </p:pic>
      <p:sp>
        <p:nvSpPr>
          <p:cNvPr id="4" name="TextBox 3">
            <a:extLst>
              <a:ext uri="{FF2B5EF4-FFF2-40B4-BE49-F238E27FC236}">
                <a16:creationId xmlns:a16="http://schemas.microsoft.com/office/drawing/2014/main" id="{137B355D-8565-4660-8656-280D0D39D377}"/>
              </a:ext>
            </a:extLst>
          </p:cNvPr>
          <p:cNvSpPr txBox="1"/>
          <p:nvPr/>
        </p:nvSpPr>
        <p:spPr>
          <a:xfrm>
            <a:off x="7342094" y="5894366"/>
            <a:ext cx="4849906" cy="830997"/>
          </a:xfrm>
          <a:prstGeom prst="rect">
            <a:avLst/>
          </a:prstGeom>
          <a:noFill/>
        </p:spPr>
        <p:txBody>
          <a:bodyPr wrap="square" rtlCol="0">
            <a:spAutoFit/>
          </a:bodyPr>
          <a:lstStyle/>
          <a:p>
            <a:pPr algn="just"/>
            <a:r>
              <a:rPr lang="el-GR" sz="1600" i="1" dirty="0">
                <a:latin typeface="Book Antiqua" panose="02040602050305030304" pitchFamily="18" charset="0"/>
              </a:rPr>
              <a:t>Τοπογραφικό σχέδιο της τειχισμένης πόλης με τις αρχαιότητες που αποκαλύφθηκαν στο εσωτερικό αυτής (Φάππας 2009, σ. 467, πίν. </a:t>
            </a:r>
            <a:r>
              <a:rPr lang="en-US" sz="1600" i="1" dirty="0">
                <a:latin typeface="Book Antiqua" panose="02040602050305030304" pitchFamily="18" charset="0"/>
              </a:rPr>
              <a:t>v</a:t>
            </a:r>
            <a:r>
              <a:rPr lang="el-GR" sz="1600" i="1" dirty="0">
                <a:latin typeface="Book Antiqua" panose="02040602050305030304" pitchFamily="18" charset="0"/>
              </a:rPr>
              <a:t>).</a:t>
            </a:r>
          </a:p>
        </p:txBody>
      </p:sp>
      <p:sp>
        <p:nvSpPr>
          <p:cNvPr id="5" name="TextBox 4">
            <a:extLst>
              <a:ext uri="{FF2B5EF4-FFF2-40B4-BE49-F238E27FC236}">
                <a16:creationId xmlns:a16="http://schemas.microsoft.com/office/drawing/2014/main" id="{9F524A2A-4B89-4227-97AA-40F6E1C80EB5}"/>
              </a:ext>
            </a:extLst>
          </p:cNvPr>
          <p:cNvSpPr txBox="1"/>
          <p:nvPr/>
        </p:nvSpPr>
        <p:spPr>
          <a:xfrm>
            <a:off x="32361" y="6007953"/>
            <a:ext cx="4805080" cy="603825"/>
          </a:xfrm>
          <a:prstGeom prst="rect">
            <a:avLst/>
          </a:prstGeom>
          <a:noFill/>
        </p:spPr>
        <p:txBody>
          <a:bodyPr wrap="square" rtlCol="0">
            <a:spAutoFit/>
          </a:bodyPr>
          <a:lstStyle/>
          <a:p>
            <a:r>
              <a:rPr lang="el-GR" sz="1600" i="1" dirty="0">
                <a:latin typeface="Book Antiqua" panose="02040602050305030304" pitchFamily="18" charset="0"/>
              </a:rPr>
              <a:t>Συνοπτικό τοπογραφικό σχέδιο της Hattusa (Κοπανιάς, 2018 σ. 126 εικ. 4.40)</a:t>
            </a:r>
            <a:endParaRPr lang="el-GR" sz="1600" dirty="0">
              <a:latin typeface="Book Antiqua" panose="02040602050305030304" pitchFamily="18" charset="0"/>
            </a:endParaRPr>
          </a:p>
        </p:txBody>
      </p:sp>
      <p:pic>
        <p:nvPicPr>
          <p:cNvPr id="6" name="Εικόνα 5">
            <a:extLst>
              <a:ext uri="{FF2B5EF4-FFF2-40B4-BE49-F238E27FC236}">
                <a16:creationId xmlns:a16="http://schemas.microsoft.com/office/drawing/2014/main" id="{E8F1C131-6800-47CE-AD21-BE369D2152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24337" y="1056211"/>
            <a:ext cx="3743325" cy="3886200"/>
          </a:xfrm>
          <a:prstGeom prst="rect">
            <a:avLst/>
          </a:prstGeom>
          <a:ln>
            <a:noFill/>
          </a:ln>
          <a:effectLst>
            <a:softEdge rad="112500"/>
          </a:effectLst>
        </p:spPr>
      </p:pic>
      <p:sp>
        <p:nvSpPr>
          <p:cNvPr id="7" name="TextBox 6">
            <a:extLst>
              <a:ext uri="{FF2B5EF4-FFF2-40B4-BE49-F238E27FC236}">
                <a16:creationId xmlns:a16="http://schemas.microsoft.com/office/drawing/2014/main" id="{BE89F9CE-0942-45E8-A495-36D2D481E401}"/>
              </a:ext>
            </a:extLst>
          </p:cNvPr>
          <p:cNvSpPr txBox="1"/>
          <p:nvPr/>
        </p:nvSpPr>
        <p:spPr>
          <a:xfrm>
            <a:off x="4674514" y="4834088"/>
            <a:ext cx="2922491" cy="1015663"/>
          </a:xfrm>
          <a:prstGeom prst="rect">
            <a:avLst/>
          </a:prstGeom>
          <a:noFill/>
        </p:spPr>
        <p:txBody>
          <a:bodyPr wrap="square" rtlCol="0">
            <a:spAutoFit/>
          </a:bodyPr>
          <a:lstStyle/>
          <a:p>
            <a:pPr algn="just"/>
            <a:r>
              <a:rPr lang="el-GR" sz="1400" i="1" dirty="0">
                <a:latin typeface="Book Antiqua" panose="02040602050305030304" pitchFamily="18" charset="0"/>
              </a:rPr>
              <a:t>Τοπογραφικό σχέδιο της ακρόπολης στο Büyükkale (Κοπανιάς, 2018 σ. 128 εικ. 4.45)</a:t>
            </a:r>
            <a:endParaRPr lang="el-GR" sz="1400" dirty="0">
              <a:latin typeface="Book Antiqua" panose="02040602050305030304" pitchFamily="18" charset="0"/>
            </a:endParaRPr>
          </a:p>
          <a:p>
            <a:endParaRPr lang="el-GR" dirty="0"/>
          </a:p>
        </p:txBody>
      </p:sp>
    </p:spTree>
    <p:extLst>
      <p:ext uri="{BB962C8B-B14F-4D97-AF65-F5344CB8AC3E}">
        <p14:creationId xmlns:p14="http://schemas.microsoft.com/office/powerpoint/2010/main" val="471147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B08A1EB-D439-43F5-A287-F5F451E4EE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722370" y="-49530"/>
            <a:ext cx="4747260" cy="6957060"/>
          </a:xfrm>
          <a:prstGeom prst="rect">
            <a:avLst/>
          </a:prstGeom>
          <a:ln>
            <a:noFill/>
          </a:ln>
          <a:effectLst>
            <a:softEdge rad="112500"/>
          </a:effectLst>
        </p:spPr>
      </p:pic>
      <p:sp>
        <p:nvSpPr>
          <p:cNvPr id="3" name="TextBox 2">
            <a:extLst>
              <a:ext uri="{FF2B5EF4-FFF2-40B4-BE49-F238E27FC236}">
                <a16:creationId xmlns:a16="http://schemas.microsoft.com/office/drawing/2014/main" id="{BA874F47-2011-42F2-A440-5B92EA3320EC}"/>
              </a:ext>
            </a:extLst>
          </p:cNvPr>
          <p:cNvSpPr txBox="1"/>
          <p:nvPr/>
        </p:nvSpPr>
        <p:spPr>
          <a:xfrm>
            <a:off x="8602578" y="5498432"/>
            <a:ext cx="3380873" cy="1200329"/>
          </a:xfrm>
          <a:prstGeom prst="rect">
            <a:avLst/>
          </a:prstGeom>
          <a:noFill/>
        </p:spPr>
        <p:txBody>
          <a:bodyPr wrap="square" rtlCol="0">
            <a:spAutoFit/>
          </a:bodyPr>
          <a:lstStyle/>
          <a:p>
            <a:pPr algn="just"/>
            <a:r>
              <a:rPr lang="el-GR" i="1" dirty="0">
                <a:latin typeface="Book Antiqua" panose="02040602050305030304" pitchFamily="18" charset="0"/>
              </a:rPr>
              <a:t>Αεροφωτογραφία της ακρόπολης στο Büyükkale, (Κοπανιάς, 2018 σ. 129 εικ. 4.36)</a:t>
            </a:r>
            <a:endParaRPr lang="el-GR" dirty="0">
              <a:latin typeface="Book Antiqua" panose="02040602050305030304" pitchFamily="18" charset="0"/>
            </a:endParaRPr>
          </a:p>
          <a:p>
            <a:r>
              <a:rPr lang="el-GR" dirty="0">
                <a:latin typeface="Book Antiqua" panose="02040602050305030304" pitchFamily="18" charset="0"/>
              </a:rPr>
              <a:t> </a:t>
            </a:r>
          </a:p>
        </p:txBody>
      </p:sp>
    </p:spTree>
    <p:extLst>
      <p:ext uri="{BB962C8B-B14F-4D97-AF65-F5344CB8AC3E}">
        <p14:creationId xmlns:p14="http://schemas.microsoft.com/office/powerpoint/2010/main" val="268164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70ACDE2-DCE0-4421-B6C5-3067604B8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34"/>
            <a:ext cx="12192000" cy="6715932"/>
          </a:xfrm>
          <a:prstGeom prst="rect">
            <a:avLst/>
          </a:prstGeom>
        </p:spPr>
      </p:pic>
    </p:spTree>
    <p:extLst>
      <p:ext uri="{BB962C8B-B14F-4D97-AF65-F5344CB8AC3E}">
        <p14:creationId xmlns:p14="http://schemas.microsoft.com/office/powerpoint/2010/main" val="338936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D31D90-C7F5-4031-9EAD-968BD466F423}"/>
              </a:ext>
            </a:extLst>
          </p:cNvPr>
          <p:cNvSpPr txBox="1"/>
          <p:nvPr/>
        </p:nvSpPr>
        <p:spPr>
          <a:xfrm>
            <a:off x="1957136" y="814862"/>
            <a:ext cx="8277727" cy="5078313"/>
          </a:xfrm>
          <a:prstGeom prst="rect">
            <a:avLst/>
          </a:prstGeom>
          <a:noFill/>
        </p:spPr>
        <p:txBody>
          <a:bodyPr wrap="square" rtlCol="0">
            <a:spAutoFit/>
          </a:bodyPr>
          <a:lstStyle/>
          <a:p>
            <a:pPr algn="just">
              <a:lnSpc>
                <a:spcPct val="150000"/>
              </a:lnSpc>
            </a:pPr>
            <a:r>
              <a:rPr lang="el-GR" sz="2400" i="1" dirty="0">
                <a:solidFill>
                  <a:schemeClr val="bg1"/>
                </a:solidFill>
                <a:latin typeface="Book Antiqua" panose="02040602050305030304" pitchFamily="18" charset="0"/>
              </a:rPr>
              <a:t>Μετά την καταστροφή των ανακτόρων και τη διάλυση του χεττιτικού κράτους στις αρχές του 12</a:t>
            </a:r>
            <a:r>
              <a:rPr lang="el-GR" sz="2400" i="1" baseline="30000" dirty="0">
                <a:solidFill>
                  <a:schemeClr val="bg1"/>
                </a:solidFill>
                <a:latin typeface="Book Antiqua" panose="02040602050305030304" pitchFamily="18" charset="0"/>
              </a:rPr>
              <a:t>ου</a:t>
            </a:r>
            <a:r>
              <a:rPr lang="el-GR" sz="2400" i="1" dirty="0">
                <a:solidFill>
                  <a:schemeClr val="bg1"/>
                </a:solidFill>
                <a:latin typeface="Book Antiqua" panose="02040602050305030304" pitchFamily="18" charset="0"/>
              </a:rPr>
              <a:t> αι. π.Χ., ιδρύονται σε διάφορες περιοχές της Μικράς Ασίας και της Συροπαλαιστίνης κάποια κρατίδια, τα οποία χαρακτηρίστηκαν από την σύγχρονη επιστήμη, Νεοχεττικά Βασίλεια. Τα Νεοχεττιτικά βασίλεια διασώζουν την ανάμνηση της μεγάλης αυτοκρατορίας, λειτουργώντας ως συνεχιστές της χεττιτικής παράδοσης.  Καταλύθηκαν σταδιακά από τους Ασσυρίους σε χρονικό διάστημα δύο αιώνων (9</a:t>
            </a:r>
            <a:r>
              <a:rPr lang="el-GR" sz="2400" i="1" baseline="30000" dirty="0">
                <a:solidFill>
                  <a:schemeClr val="bg1"/>
                </a:solidFill>
                <a:latin typeface="Book Antiqua" panose="02040602050305030304" pitchFamily="18" charset="0"/>
              </a:rPr>
              <a:t>ος</a:t>
            </a:r>
            <a:r>
              <a:rPr lang="el-GR" sz="2400" i="1" dirty="0">
                <a:solidFill>
                  <a:schemeClr val="bg1"/>
                </a:solidFill>
                <a:latin typeface="Book Antiqua" panose="02040602050305030304" pitchFamily="18" charset="0"/>
              </a:rPr>
              <a:t> και 8</a:t>
            </a:r>
            <a:r>
              <a:rPr lang="el-GR" sz="2400" i="1" baseline="30000" dirty="0">
                <a:solidFill>
                  <a:schemeClr val="bg1"/>
                </a:solidFill>
                <a:latin typeface="Book Antiqua" panose="02040602050305030304" pitchFamily="18" charset="0"/>
              </a:rPr>
              <a:t>ος</a:t>
            </a:r>
            <a:r>
              <a:rPr lang="el-GR" sz="2400" i="1" dirty="0">
                <a:solidFill>
                  <a:schemeClr val="bg1"/>
                </a:solidFill>
                <a:latin typeface="Book Antiqua" panose="02040602050305030304" pitchFamily="18" charset="0"/>
              </a:rPr>
              <a:t> αι. π.Χ.). </a:t>
            </a:r>
          </a:p>
        </p:txBody>
      </p:sp>
    </p:spTree>
    <p:extLst>
      <p:ext uri="{BB962C8B-B14F-4D97-AF65-F5344CB8AC3E}">
        <p14:creationId xmlns:p14="http://schemas.microsoft.com/office/powerpoint/2010/main" val="1456902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37A997-9C80-4EDB-B32E-938EA7C5A54E}"/>
              </a:ext>
            </a:extLst>
          </p:cNvPr>
          <p:cNvSpPr txBox="1"/>
          <p:nvPr/>
        </p:nvSpPr>
        <p:spPr>
          <a:xfrm>
            <a:off x="7740168" y="304828"/>
            <a:ext cx="3801976" cy="5632311"/>
          </a:xfrm>
          <a:prstGeom prst="rect">
            <a:avLst/>
          </a:prstGeom>
          <a:noFill/>
        </p:spPr>
        <p:txBody>
          <a:bodyPr wrap="square" rtlCol="0">
            <a:spAutoFit/>
          </a:bodyPr>
          <a:lstStyle/>
          <a:p>
            <a:pPr algn="just">
              <a:lnSpc>
                <a:spcPct val="150000"/>
              </a:lnSpc>
            </a:pPr>
            <a:r>
              <a:rPr lang="el-GR" sz="2400" i="1" dirty="0">
                <a:solidFill>
                  <a:schemeClr val="bg1"/>
                </a:solidFill>
                <a:latin typeface="Book Antiqua" panose="02040602050305030304" pitchFamily="18" charset="0"/>
              </a:rPr>
              <a:t>Οι ανασκαφικές έρευνες στην περιοχή έφεραν στο φως χιλιάδες πήλινες πινακίδες (πάνω από 30.000) στην σφηνοειδή γραφή,  πολλές εξ αυτών ήταν στην ακκαδική γλώσσα. Ο μεγαλύτερος όμως αριθμός των πινακίδων αυτών ήταν γραμμένες στην χεττιτική γλώσσα. </a:t>
            </a:r>
          </a:p>
        </p:txBody>
      </p:sp>
      <p:pic>
        <p:nvPicPr>
          <p:cNvPr id="3" name="Εικόνα 2" descr="Απόσπασμα κειμένου των Χετταίων σε σφηνοειδή γραφή που βρέθηκε στην πρωτεύουσα των Χετταίων, Hatussa/Bogazkoy – πηγή: Bogazkoy Mission/Daniel Schwemer">
            <a:extLst>
              <a:ext uri="{FF2B5EF4-FFF2-40B4-BE49-F238E27FC236}">
                <a16:creationId xmlns:a16="http://schemas.microsoft.com/office/drawing/2014/main" id="{722B9920-00C9-442E-96EE-A18F9440F7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5562" y="363761"/>
            <a:ext cx="7456968" cy="5582094"/>
          </a:xfrm>
          <a:prstGeom prst="rect">
            <a:avLst/>
          </a:prstGeom>
          <a:ln>
            <a:noFill/>
          </a:ln>
          <a:effectLst>
            <a:softEdge rad="112500"/>
          </a:effectLst>
        </p:spPr>
      </p:pic>
      <p:sp>
        <p:nvSpPr>
          <p:cNvPr id="4" name="TextBox 3">
            <a:extLst>
              <a:ext uri="{FF2B5EF4-FFF2-40B4-BE49-F238E27FC236}">
                <a16:creationId xmlns:a16="http://schemas.microsoft.com/office/drawing/2014/main" id="{C1F5AB34-C1BF-441C-B5D8-CD72F2FF4C19}"/>
              </a:ext>
            </a:extLst>
          </p:cNvPr>
          <p:cNvSpPr txBox="1"/>
          <p:nvPr/>
        </p:nvSpPr>
        <p:spPr>
          <a:xfrm>
            <a:off x="1052623" y="5945855"/>
            <a:ext cx="6230680" cy="646331"/>
          </a:xfrm>
          <a:prstGeom prst="rect">
            <a:avLst/>
          </a:prstGeom>
          <a:noFill/>
        </p:spPr>
        <p:txBody>
          <a:bodyPr wrap="square" rtlCol="0">
            <a:spAutoFit/>
          </a:bodyPr>
          <a:lstStyle/>
          <a:p>
            <a:r>
              <a:rPr lang="el-GR" i="1" dirty="0">
                <a:latin typeface="Book Antiqua" panose="02040602050305030304" pitchFamily="18" charset="0"/>
              </a:rPr>
              <a:t>Απόσπασμα κειμένου των Χετταίων σε σφηνοειδή γραφή που βρέθηκε στην πρωτεύουσα των Χετταίων, Hatussa/</a:t>
            </a:r>
            <a:r>
              <a:rPr lang="el-GR" b="1" i="1" dirty="0">
                <a:solidFill>
                  <a:schemeClr val="bg1"/>
                </a:solidFill>
                <a:latin typeface="Book Antiqua" panose="02040602050305030304" pitchFamily="18" charset="0"/>
              </a:rPr>
              <a:t> </a:t>
            </a:r>
            <a:r>
              <a:rPr lang="el-GR" i="1" dirty="0">
                <a:latin typeface="Book Antiqua" panose="02040602050305030304" pitchFamily="18" charset="0"/>
              </a:rPr>
              <a:t>Boğazköy</a:t>
            </a:r>
          </a:p>
        </p:txBody>
      </p:sp>
      <p:pic>
        <p:nvPicPr>
          <p:cNvPr id="5" name="Εικόνα 4">
            <a:extLst>
              <a:ext uri="{FF2B5EF4-FFF2-40B4-BE49-F238E27FC236}">
                <a16:creationId xmlns:a16="http://schemas.microsoft.com/office/drawing/2014/main" id="{872DE6CD-AF00-428F-9297-4818C2169D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29470" y="4795284"/>
            <a:ext cx="3133060" cy="894072"/>
          </a:xfrm>
          <a:prstGeom prst="rect">
            <a:avLst/>
          </a:prstGeom>
          <a:ln>
            <a:noFill/>
          </a:ln>
          <a:effectLst>
            <a:softEdge rad="112500"/>
          </a:effectLst>
        </p:spPr>
      </p:pic>
    </p:spTree>
    <p:extLst>
      <p:ext uri="{BB962C8B-B14F-4D97-AF65-F5344CB8AC3E}">
        <p14:creationId xmlns:p14="http://schemas.microsoft.com/office/powerpoint/2010/main" val="1257858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DB997C-15FC-4FF7-BEC9-11EBF7D93F4F}"/>
              </a:ext>
            </a:extLst>
          </p:cNvPr>
          <p:cNvSpPr txBox="1"/>
          <p:nvPr/>
        </p:nvSpPr>
        <p:spPr>
          <a:xfrm>
            <a:off x="1878418" y="903767"/>
            <a:ext cx="8435164" cy="4801314"/>
          </a:xfrm>
          <a:prstGeom prst="rect">
            <a:avLst/>
          </a:prstGeom>
          <a:noFill/>
        </p:spPr>
        <p:txBody>
          <a:bodyPr wrap="square" rtlCol="0">
            <a:spAutoFit/>
          </a:bodyPr>
          <a:lstStyle/>
          <a:p>
            <a:pPr algn="just">
              <a:lnSpc>
                <a:spcPct val="200000"/>
              </a:lnSpc>
            </a:pPr>
            <a:r>
              <a:rPr lang="el-GR" sz="2400" i="1" dirty="0">
                <a:solidFill>
                  <a:schemeClr val="bg1"/>
                </a:solidFill>
                <a:latin typeface="Book Antiqua" panose="02040602050305030304" pitchFamily="18" charset="0"/>
              </a:rPr>
              <a:t>Μετά την καταστροφή του κράτους των Χετταίων παύει και η χρήση της σφηνοειδούς γραφής, η οποία και αντικαθίσταται πλέον  οριστικά από την ιερογλυφική της Μικράς Ασίας. Η γλώσσα δε,  που χρησιμοποιείται, δεν είναι η χεττιτική, αλλά η λουβική, η οποία κυριαρχούσε σε όλη τη διάρκεια της δεύτερης χιλιετίας στα δυτικά της Μ. Ασίας. </a:t>
            </a:r>
          </a:p>
          <a:p>
            <a:endParaRPr lang="el-GR" dirty="0"/>
          </a:p>
        </p:txBody>
      </p:sp>
    </p:spTree>
    <p:extLst>
      <p:ext uri="{BB962C8B-B14F-4D97-AF65-F5344CB8AC3E}">
        <p14:creationId xmlns:p14="http://schemas.microsoft.com/office/powerpoint/2010/main" val="2546683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49467A-AE6C-482C-9E4D-41A21C4B05BE}"/>
              </a:ext>
            </a:extLst>
          </p:cNvPr>
          <p:cNvSpPr txBox="1"/>
          <p:nvPr/>
        </p:nvSpPr>
        <p:spPr>
          <a:xfrm>
            <a:off x="95693" y="0"/>
            <a:ext cx="7262037" cy="6694140"/>
          </a:xfrm>
          <a:prstGeom prst="rect">
            <a:avLst/>
          </a:prstGeom>
          <a:noFill/>
        </p:spPr>
        <p:txBody>
          <a:bodyPr wrap="square" rtlCol="0">
            <a:spAutoFit/>
          </a:bodyPr>
          <a:lstStyle/>
          <a:p>
            <a:pPr algn="just">
              <a:lnSpc>
                <a:spcPct val="150000"/>
              </a:lnSpc>
            </a:pPr>
            <a:r>
              <a:rPr lang="el-GR" sz="2200" i="1" dirty="0">
                <a:solidFill>
                  <a:schemeClr val="bg1"/>
                </a:solidFill>
                <a:latin typeface="Book Antiqua" panose="02040602050305030304" pitchFamily="18" charset="0"/>
              </a:rPr>
              <a:t>Ωστόσο, παρατηρείται ότι κατά τον 14ο αι. π. Χ., κυρίως δε, κατά τον 13ο αι., τα λουβικά ιερογλυφικά χρησιμοποιούνταν παράλληλα. Εικάζεται ότι η χεττιτική γλώσσα χρησιμοποιούνταν κυρίως εντός των ανακτόρων και για θέματα διοικητικού χαρακτήρα. </a:t>
            </a:r>
          </a:p>
          <a:p>
            <a:pPr algn="just">
              <a:lnSpc>
                <a:spcPct val="150000"/>
              </a:lnSpc>
            </a:pPr>
            <a:r>
              <a:rPr lang="el-GR" sz="2200" i="1" dirty="0">
                <a:solidFill>
                  <a:schemeClr val="bg1"/>
                </a:solidFill>
                <a:latin typeface="Book Antiqua" panose="02040602050305030304" pitchFamily="18" charset="0"/>
              </a:rPr>
              <a:t>Η λουβική γλώσσα ήταν ιδιαίτερα διαδεδομένη στην Ανατολία. Ενδεικτικό στοιχείο αποτελεί ότι μετά τη διάλυση του χεττιτικού κράτους, δεν υπάρχει κανένα χεττιτικό κείμενο. Αντίθετα, όλες οι επιγραφές, που σώθηκαν, είναι γραμμένες στα λουβικά και μας παρέχουν πληροφορίες για την μυθολογία των Χετταίων, τις λατρευτικές τελετές τους, την διοικητική οργάνωση του βασιλείου τους, την καθημερινή ζωή, καθώς και την ιστορία της εποχής.</a:t>
            </a:r>
          </a:p>
        </p:txBody>
      </p:sp>
      <p:pic>
        <p:nvPicPr>
          <p:cNvPr id="3" name="Εικόνα 2">
            <a:extLst>
              <a:ext uri="{FF2B5EF4-FFF2-40B4-BE49-F238E27FC236}">
                <a16:creationId xmlns:a16="http://schemas.microsoft.com/office/drawing/2014/main" id="{1A006266-E14B-42BD-B339-618A7F27E99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63343" y="818707"/>
            <a:ext cx="3668676" cy="3584059"/>
          </a:xfrm>
          <a:prstGeom prst="rect">
            <a:avLst/>
          </a:prstGeom>
          <a:ln>
            <a:noFill/>
          </a:ln>
          <a:effectLst>
            <a:softEdge rad="112500"/>
          </a:effectLst>
        </p:spPr>
      </p:pic>
      <p:sp>
        <p:nvSpPr>
          <p:cNvPr id="4" name="TextBox 3">
            <a:extLst>
              <a:ext uri="{FF2B5EF4-FFF2-40B4-BE49-F238E27FC236}">
                <a16:creationId xmlns:a16="http://schemas.microsoft.com/office/drawing/2014/main" id="{59DE5758-AE22-46D8-A23D-EA0718A22E08}"/>
              </a:ext>
            </a:extLst>
          </p:cNvPr>
          <p:cNvSpPr txBox="1"/>
          <p:nvPr/>
        </p:nvSpPr>
        <p:spPr>
          <a:xfrm>
            <a:off x="7963343" y="4402767"/>
            <a:ext cx="3806899" cy="1754326"/>
          </a:xfrm>
          <a:prstGeom prst="rect">
            <a:avLst/>
          </a:prstGeom>
          <a:noFill/>
        </p:spPr>
        <p:txBody>
          <a:bodyPr wrap="square" rtlCol="0">
            <a:spAutoFit/>
          </a:bodyPr>
          <a:lstStyle/>
          <a:p>
            <a:pPr algn="just"/>
            <a:r>
              <a:rPr lang="el-GR" i="1" dirty="0">
                <a:latin typeface="Book Antiqua" panose="02040602050305030304" pitchFamily="18" charset="0"/>
              </a:rPr>
              <a:t>Σφραγίδα του Tarkummuwa με επιγραφή σε σφηνοειδή γραφή (περιμετρικά) και σε λουβική ιερογλυφική (στο κέντρο).(Κοπανιάς, 2018, σ. 132, εικ. 4.53)</a:t>
            </a:r>
            <a:endParaRPr lang="el-GR" dirty="0">
              <a:latin typeface="Book Antiqua" panose="02040602050305030304" pitchFamily="18" charset="0"/>
            </a:endParaRPr>
          </a:p>
          <a:p>
            <a:pPr algn="just"/>
            <a:r>
              <a:rPr lang="el-GR" dirty="0">
                <a:latin typeface="Book Antiqua" panose="02040602050305030304" pitchFamily="18" charset="0"/>
              </a:rPr>
              <a:t> </a:t>
            </a:r>
          </a:p>
        </p:txBody>
      </p:sp>
    </p:spTree>
    <p:extLst>
      <p:ext uri="{BB962C8B-B14F-4D97-AF65-F5344CB8AC3E}">
        <p14:creationId xmlns:p14="http://schemas.microsoft.com/office/powerpoint/2010/main" val="552933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A580-C389-4CF7-92DB-80758E6A28A4}"/>
              </a:ext>
            </a:extLst>
          </p:cNvPr>
          <p:cNvSpPr txBox="1"/>
          <p:nvPr/>
        </p:nvSpPr>
        <p:spPr>
          <a:xfrm>
            <a:off x="1863541" y="351305"/>
            <a:ext cx="8537944" cy="2308324"/>
          </a:xfrm>
          <a:prstGeom prst="rect">
            <a:avLst/>
          </a:prstGeom>
          <a:noFill/>
        </p:spPr>
        <p:txBody>
          <a:bodyPr wrap="square" rtlCol="0">
            <a:spAutoFit/>
          </a:bodyPr>
          <a:lstStyle/>
          <a:p>
            <a:pPr algn="ctr"/>
            <a:r>
              <a:rPr lang="el-GR" sz="3000" b="1" i="1" dirty="0">
                <a:solidFill>
                  <a:schemeClr val="accent4">
                    <a:lumMod val="50000"/>
                  </a:schemeClr>
                </a:solidFill>
                <a:latin typeface="Book Antiqua" panose="02040602050305030304" pitchFamily="18" charset="0"/>
              </a:rPr>
              <a:t>Ο Όμηρος και η παρακαταθήκη της Ύστερης εποχής του Χαλκού</a:t>
            </a:r>
          </a:p>
          <a:p>
            <a:pPr algn="ctr"/>
            <a:endParaRPr lang="el-GR" sz="2800" i="1" dirty="0">
              <a:solidFill>
                <a:schemeClr val="bg1"/>
              </a:solidFill>
              <a:latin typeface="Book Antiqua" panose="02040602050305030304" pitchFamily="18" charset="0"/>
            </a:endParaRPr>
          </a:p>
          <a:p>
            <a:pPr algn="ctr"/>
            <a:r>
              <a:rPr lang="el-GR" sz="2800" b="1" i="1" dirty="0">
                <a:solidFill>
                  <a:srgbClr val="92D050"/>
                </a:solidFill>
                <a:latin typeface="Book Antiqua" panose="02040602050305030304" pitchFamily="18" charset="0"/>
              </a:rPr>
              <a:t>Περί μύθων</a:t>
            </a:r>
          </a:p>
          <a:p>
            <a:pPr algn="ctr"/>
            <a:endParaRPr lang="el-GR" sz="2800" dirty="0">
              <a:solidFill>
                <a:schemeClr val="bg1"/>
              </a:solidFill>
              <a:latin typeface="Book Antiqua" panose="02040602050305030304" pitchFamily="18" charset="0"/>
            </a:endParaRPr>
          </a:p>
        </p:txBody>
      </p:sp>
      <p:sp>
        <p:nvSpPr>
          <p:cNvPr id="3" name="TextBox 2">
            <a:extLst>
              <a:ext uri="{FF2B5EF4-FFF2-40B4-BE49-F238E27FC236}">
                <a16:creationId xmlns:a16="http://schemas.microsoft.com/office/drawing/2014/main" id="{52205387-2431-4FBE-BA2E-22D14F7D2B1F}"/>
              </a:ext>
            </a:extLst>
          </p:cNvPr>
          <p:cNvSpPr txBox="1"/>
          <p:nvPr/>
        </p:nvSpPr>
        <p:spPr>
          <a:xfrm>
            <a:off x="1697850" y="2139569"/>
            <a:ext cx="8869325" cy="5632311"/>
          </a:xfrm>
          <a:prstGeom prst="rect">
            <a:avLst/>
          </a:prstGeom>
          <a:noFill/>
        </p:spPr>
        <p:txBody>
          <a:bodyPr wrap="square" rtlCol="0">
            <a:spAutoFit/>
          </a:bodyPr>
          <a:lstStyle/>
          <a:p>
            <a:pPr algn="just">
              <a:lnSpc>
                <a:spcPct val="150000"/>
              </a:lnSpc>
            </a:pPr>
            <a:r>
              <a:rPr lang="el-GR" sz="2400" i="1" dirty="0">
                <a:solidFill>
                  <a:schemeClr val="bg1"/>
                </a:solidFill>
                <a:latin typeface="Book Antiqua" panose="02040602050305030304" pitchFamily="18" charset="0"/>
              </a:rPr>
              <a:t>Η δημιουργία του αρχαίου ελληνικού μύθου οφείλεται κυρίως στην ανάγκη έκφρασης εσωτερικών ανησυχιών και όχι μόνο λόγω ψυχολογικών διαθέσεων. Η δημιουργία του μύθου εκφράζει κάτι βαθύτερο και ουσιαστικότερο στην ζωή του αρχαίου Έλληνα.</a:t>
            </a:r>
          </a:p>
          <a:p>
            <a:pPr algn="just">
              <a:lnSpc>
                <a:spcPct val="150000"/>
              </a:lnSpc>
            </a:pPr>
            <a:endParaRPr lang="el-GR" sz="2400" i="1" dirty="0">
              <a:solidFill>
                <a:schemeClr val="bg1"/>
              </a:solidFill>
              <a:latin typeface="Book Antiqua" panose="02040602050305030304" pitchFamily="18" charset="0"/>
            </a:endParaRPr>
          </a:p>
          <a:p>
            <a:pPr algn="just">
              <a:lnSpc>
                <a:spcPct val="150000"/>
              </a:lnSpc>
            </a:pPr>
            <a:r>
              <a:rPr lang="el-GR" sz="2400" i="1" dirty="0">
                <a:solidFill>
                  <a:schemeClr val="bg1"/>
                </a:solidFill>
                <a:latin typeface="Book Antiqua" panose="02040602050305030304" pitchFamily="18" charset="0"/>
              </a:rPr>
              <a:t>Κατά τον Όμηρο, μύθος είναι: α. λόγος, β. διήγηση, γ. διάλογος, δ. προσταγή, συμβουλή, ε. πρόταση, γνώμη.</a:t>
            </a:r>
          </a:p>
          <a:p>
            <a:pPr algn="just">
              <a:lnSpc>
                <a:spcPct val="150000"/>
              </a:lnSpc>
            </a:pPr>
            <a:r>
              <a:rPr lang="el-GR" sz="2400" i="1" dirty="0">
                <a:solidFill>
                  <a:schemeClr val="bg1"/>
                </a:solidFill>
                <a:latin typeface="Book Antiqua" panose="02040602050305030304" pitchFamily="18" charset="0"/>
              </a:rPr>
              <a:t>  </a:t>
            </a:r>
          </a:p>
          <a:p>
            <a:endParaRPr lang="el-GR" sz="2400" i="1" dirty="0">
              <a:solidFill>
                <a:schemeClr val="bg1"/>
              </a:solidFill>
              <a:latin typeface="Book Antiqua" panose="02040602050305030304" pitchFamily="18" charset="0"/>
            </a:endParaRPr>
          </a:p>
          <a:p>
            <a:endParaRPr lang="el-GR" sz="2400" dirty="0">
              <a:solidFill>
                <a:schemeClr val="bg1"/>
              </a:solidFill>
              <a:latin typeface="Book Antiqua" panose="02040602050305030304" pitchFamily="18" charset="0"/>
            </a:endParaRPr>
          </a:p>
          <a:p>
            <a:endParaRPr lang="el-GR" sz="2400" i="1"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132935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FD908A-2CC4-427D-A6F4-9D7DDFACEFA4}"/>
              </a:ext>
            </a:extLst>
          </p:cNvPr>
          <p:cNvSpPr txBox="1"/>
          <p:nvPr/>
        </p:nvSpPr>
        <p:spPr>
          <a:xfrm>
            <a:off x="0" y="148856"/>
            <a:ext cx="5752213" cy="3785652"/>
          </a:xfrm>
          <a:prstGeom prst="rect">
            <a:avLst/>
          </a:prstGeom>
          <a:noFill/>
        </p:spPr>
        <p:txBody>
          <a:bodyPr wrap="square" rtlCol="0">
            <a:spAutoFit/>
          </a:bodyPr>
          <a:lstStyle/>
          <a:p>
            <a:pPr>
              <a:lnSpc>
                <a:spcPct val="150000"/>
              </a:lnSpc>
            </a:pPr>
            <a:r>
              <a:rPr lang="el-GR" sz="2000" i="1" dirty="0">
                <a:solidFill>
                  <a:schemeClr val="bg1"/>
                </a:solidFill>
                <a:latin typeface="Book Antiqua" panose="02040602050305030304" pitchFamily="18" charset="0"/>
              </a:rPr>
              <a:t>«ἔνθεν δ᾽ ἐννῆμαρ φερόμην, δεκάτῃ δέ με νυκτὶ</a:t>
            </a:r>
            <a:br>
              <a:rPr lang="el-GR" sz="2000" i="1" dirty="0">
                <a:solidFill>
                  <a:schemeClr val="bg1"/>
                </a:solidFill>
                <a:latin typeface="Book Antiqua" panose="02040602050305030304" pitchFamily="18" charset="0"/>
              </a:rPr>
            </a:br>
            <a:r>
              <a:rPr lang="el-GR" sz="2000" i="1" dirty="0">
                <a:solidFill>
                  <a:schemeClr val="bg1"/>
                </a:solidFill>
                <a:latin typeface="Book Antiqua" panose="02040602050305030304" pitchFamily="18" charset="0"/>
              </a:rPr>
              <a:t>νῆσον ἐς Ὠγυγίην πέλασαν θεοί, ἔνθα Καλυψὼ</a:t>
            </a:r>
            <a:br>
              <a:rPr lang="el-GR" sz="2000" i="1" dirty="0">
                <a:solidFill>
                  <a:schemeClr val="bg1"/>
                </a:solidFill>
                <a:latin typeface="Book Antiqua" panose="02040602050305030304" pitchFamily="18" charset="0"/>
              </a:rPr>
            </a:br>
            <a:r>
              <a:rPr lang="el-GR" sz="2000" i="1" dirty="0">
                <a:solidFill>
                  <a:schemeClr val="bg1"/>
                </a:solidFill>
                <a:latin typeface="Book Antiqua" panose="02040602050305030304" pitchFamily="18" charset="0"/>
              </a:rPr>
              <a:t>ναίει ἐϋπλόκαμος, δεινὴ θεὸς αὐδήεσσα,</a:t>
            </a:r>
            <a:br>
              <a:rPr lang="el-GR" sz="2000" i="1" dirty="0">
                <a:solidFill>
                  <a:schemeClr val="bg1"/>
                </a:solidFill>
                <a:latin typeface="Book Antiqua" panose="02040602050305030304" pitchFamily="18" charset="0"/>
              </a:rPr>
            </a:br>
            <a:r>
              <a:rPr lang="el-GR" sz="2000" i="1" dirty="0">
                <a:solidFill>
                  <a:schemeClr val="bg1"/>
                </a:solidFill>
                <a:latin typeface="Book Antiqua" panose="02040602050305030304" pitchFamily="18" charset="0"/>
              </a:rPr>
              <a:t>ἥ μ᾽ ἐφίλει τ᾽ ἐκόμει τε. τί τοι τάδε </a:t>
            </a:r>
            <a:r>
              <a:rPr lang="el-GR" sz="2000" b="1" i="1" dirty="0">
                <a:latin typeface="Book Antiqua" panose="02040602050305030304" pitchFamily="18" charset="0"/>
              </a:rPr>
              <a:t>μυθολογεύω</a:t>
            </a:r>
            <a:r>
              <a:rPr lang="el-GR" sz="2000" i="1" dirty="0">
                <a:latin typeface="Book Antiqua" panose="02040602050305030304" pitchFamily="18" charset="0"/>
              </a:rPr>
              <a:t>; </a:t>
            </a:r>
            <a:br>
              <a:rPr lang="el-GR" sz="2000" i="1" dirty="0">
                <a:solidFill>
                  <a:schemeClr val="bg1"/>
                </a:solidFill>
                <a:latin typeface="Book Antiqua" panose="02040602050305030304" pitchFamily="18" charset="0"/>
              </a:rPr>
            </a:br>
            <a:r>
              <a:rPr lang="el-GR" sz="2000" i="1" dirty="0">
                <a:solidFill>
                  <a:schemeClr val="bg1"/>
                </a:solidFill>
                <a:latin typeface="Book Antiqua" panose="02040602050305030304" pitchFamily="18" charset="0"/>
              </a:rPr>
              <a:t>ἤδη γάρ τοι χθιζὸς </a:t>
            </a:r>
            <a:r>
              <a:rPr lang="el-GR" sz="2000" b="1" i="1" dirty="0">
                <a:latin typeface="Book Antiqua" panose="02040602050305030304" pitchFamily="18" charset="0"/>
              </a:rPr>
              <a:t>ἐμυθεόμην</a:t>
            </a:r>
            <a:r>
              <a:rPr lang="el-GR" sz="2000" i="1" dirty="0">
                <a:solidFill>
                  <a:schemeClr val="bg1"/>
                </a:solidFill>
                <a:latin typeface="Book Antiqua" panose="02040602050305030304" pitchFamily="18" charset="0"/>
              </a:rPr>
              <a:t> ἐνὶ οἴκῳ</a:t>
            </a:r>
            <a:br>
              <a:rPr lang="el-GR" sz="2000" i="1" dirty="0">
                <a:solidFill>
                  <a:schemeClr val="bg1"/>
                </a:solidFill>
                <a:latin typeface="Book Antiqua" panose="02040602050305030304" pitchFamily="18" charset="0"/>
              </a:rPr>
            </a:br>
            <a:r>
              <a:rPr lang="el-GR" sz="2000" i="1" dirty="0">
                <a:solidFill>
                  <a:schemeClr val="bg1"/>
                </a:solidFill>
                <a:latin typeface="Book Antiqua" panose="02040602050305030304" pitchFamily="18" charset="0"/>
              </a:rPr>
              <a:t>σοί τε καὶ ἰφθίμῃ ἀλόχῳ· ἐχθρὸν δέ μοί ἐστιν</a:t>
            </a:r>
            <a:br>
              <a:rPr lang="el-GR" sz="2000" i="1" dirty="0">
                <a:solidFill>
                  <a:schemeClr val="bg1"/>
                </a:solidFill>
                <a:latin typeface="Book Antiqua" panose="02040602050305030304" pitchFamily="18" charset="0"/>
              </a:rPr>
            </a:br>
            <a:r>
              <a:rPr lang="el-GR" sz="2000" i="1" dirty="0">
                <a:solidFill>
                  <a:schemeClr val="bg1"/>
                </a:solidFill>
                <a:latin typeface="Book Antiqua" panose="02040602050305030304" pitchFamily="18" charset="0"/>
              </a:rPr>
              <a:t>αὖτις ἀριζήλως εἰρημένα </a:t>
            </a:r>
            <a:r>
              <a:rPr lang="el-GR" sz="2000" b="1" i="1" dirty="0">
                <a:latin typeface="Book Antiqua" panose="02040602050305030304" pitchFamily="18" charset="0"/>
              </a:rPr>
              <a:t>μυθολογεύειν</a:t>
            </a:r>
            <a:r>
              <a:rPr lang="el-GR" sz="2000" i="1" dirty="0">
                <a:solidFill>
                  <a:schemeClr val="bg1"/>
                </a:solidFill>
                <a:latin typeface="Book Antiqua" panose="02040602050305030304" pitchFamily="18" charset="0"/>
              </a:rPr>
              <a:t>.» </a:t>
            </a:r>
          </a:p>
          <a:p>
            <a:pPr>
              <a:lnSpc>
                <a:spcPct val="150000"/>
              </a:lnSpc>
            </a:pPr>
            <a:r>
              <a:rPr lang="el-GR" i="1" dirty="0">
                <a:latin typeface="Book Antiqua" panose="02040602050305030304" pitchFamily="18" charset="0"/>
              </a:rPr>
              <a:t>Ομήρου Οδύσσεια, μ 447-453</a:t>
            </a:r>
            <a:endParaRPr lang="el-GR" dirty="0">
              <a:latin typeface="Book Antiqua" panose="02040602050305030304" pitchFamily="18" charset="0"/>
            </a:endParaRPr>
          </a:p>
        </p:txBody>
      </p:sp>
      <p:sp>
        <p:nvSpPr>
          <p:cNvPr id="3" name="TextBox 2">
            <a:extLst>
              <a:ext uri="{FF2B5EF4-FFF2-40B4-BE49-F238E27FC236}">
                <a16:creationId xmlns:a16="http://schemas.microsoft.com/office/drawing/2014/main" id="{B28F32E8-61DA-476D-A59F-EDB5148D49BC}"/>
              </a:ext>
            </a:extLst>
          </p:cNvPr>
          <p:cNvSpPr txBox="1"/>
          <p:nvPr/>
        </p:nvSpPr>
        <p:spPr>
          <a:xfrm>
            <a:off x="5146158" y="2562448"/>
            <a:ext cx="6794204" cy="4616648"/>
          </a:xfrm>
          <a:prstGeom prst="rect">
            <a:avLst/>
          </a:prstGeom>
          <a:noFill/>
        </p:spPr>
        <p:txBody>
          <a:bodyPr wrap="square" rtlCol="0">
            <a:spAutoFit/>
          </a:bodyPr>
          <a:lstStyle/>
          <a:p>
            <a:pPr algn="just">
              <a:lnSpc>
                <a:spcPct val="150000"/>
              </a:lnSpc>
            </a:pPr>
            <a:r>
              <a:rPr lang="el-GR" b="1" i="1" dirty="0">
                <a:solidFill>
                  <a:schemeClr val="bg1"/>
                </a:solidFill>
                <a:latin typeface="Book Antiqua" panose="02040602050305030304" pitchFamily="18" charset="0"/>
              </a:rPr>
              <a:t>«</a:t>
            </a:r>
            <a:r>
              <a:rPr lang="el-GR" sz="2000" i="1" dirty="0">
                <a:solidFill>
                  <a:schemeClr val="bg1"/>
                </a:solidFill>
                <a:latin typeface="Book Antiqua" panose="02040602050305030304" pitchFamily="18" charset="0"/>
              </a:rPr>
              <a:t>Απ’ εκεί εννέα μέρες ημέρες φερόμουν, και τη δέκατη νύκτα,</a:t>
            </a:r>
            <a:endParaRPr lang="el-GR" sz="2000" dirty="0">
              <a:solidFill>
                <a:schemeClr val="bg1"/>
              </a:solidFill>
              <a:latin typeface="Book Antiqua" panose="02040602050305030304" pitchFamily="18" charset="0"/>
            </a:endParaRPr>
          </a:p>
          <a:p>
            <a:pPr algn="just">
              <a:lnSpc>
                <a:spcPct val="150000"/>
              </a:lnSpc>
            </a:pPr>
            <a:r>
              <a:rPr lang="el-GR" sz="2000" i="1" dirty="0">
                <a:solidFill>
                  <a:schemeClr val="bg1"/>
                </a:solidFill>
                <a:latin typeface="Book Antiqua" panose="02040602050305030304" pitchFamily="18" charset="0"/>
              </a:rPr>
              <a:t>στην νήσον Ωγυγία μ’ έφεραν οι θεοί, όπου η Καλυψώ</a:t>
            </a:r>
            <a:endParaRPr lang="el-GR" sz="2000" dirty="0">
              <a:solidFill>
                <a:schemeClr val="bg1"/>
              </a:solidFill>
              <a:latin typeface="Book Antiqua" panose="02040602050305030304" pitchFamily="18" charset="0"/>
            </a:endParaRPr>
          </a:p>
          <a:p>
            <a:pPr algn="just">
              <a:lnSpc>
                <a:spcPct val="150000"/>
              </a:lnSpc>
            </a:pPr>
            <a:r>
              <a:rPr lang="el-GR" sz="2000" i="1" dirty="0">
                <a:solidFill>
                  <a:schemeClr val="bg1"/>
                </a:solidFill>
                <a:latin typeface="Book Antiqua" panose="02040602050305030304" pitchFamily="18" charset="0"/>
              </a:rPr>
              <a:t>κατοικεί η καλλιπλόκαμη, δεινή θεά με ανθρώπινη γλώσσα </a:t>
            </a:r>
            <a:endParaRPr lang="el-GR" sz="2000" dirty="0">
              <a:solidFill>
                <a:schemeClr val="bg1"/>
              </a:solidFill>
              <a:latin typeface="Book Antiqua" panose="02040602050305030304" pitchFamily="18" charset="0"/>
            </a:endParaRPr>
          </a:p>
          <a:p>
            <a:pPr algn="just">
              <a:lnSpc>
                <a:spcPct val="150000"/>
              </a:lnSpc>
            </a:pPr>
            <a:r>
              <a:rPr lang="el-GR" sz="2000" i="1" dirty="0">
                <a:solidFill>
                  <a:schemeClr val="bg1"/>
                </a:solidFill>
                <a:latin typeface="Book Antiqua" panose="02040602050305030304" pitchFamily="18" charset="0"/>
              </a:rPr>
              <a:t>που μ’ αγαπούσε και με φρόντιζε. Μα αυτά γιατί να σου </a:t>
            </a:r>
            <a:r>
              <a:rPr lang="el-GR" sz="2000" b="1" i="1" dirty="0">
                <a:latin typeface="Book Antiqua" panose="02040602050305030304" pitchFamily="18" charset="0"/>
              </a:rPr>
              <a:t>εξιστορώ</a:t>
            </a:r>
            <a:r>
              <a:rPr lang="el-GR" sz="2000" i="1" dirty="0">
                <a:latin typeface="Book Antiqua" panose="02040602050305030304" pitchFamily="18" charset="0"/>
              </a:rPr>
              <a:t>;</a:t>
            </a:r>
            <a:endParaRPr lang="el-GR" sz="2000" dirty="0">
              <a:latin typeface="Book Antiqua" panose="02040602050305030304" pitchFamily="18" charset="0"/>
            </a:endParaRPr>
          </a:p>
          <a:p>
            <a:pPr algn="just">
              <a:lnSpc>
                <a:spcPct val="150000"/>
              </a:lnSpc>
            </a:pPr>
            <a:r>
              <a:rPr lang="el-GR" sz="2000" i="1" dirty="0">
                <a:solidFill>
                  <a:schemeClr val="bg1"/>
                </a:solidFill>
                <a:latin typeface="Book Antiqua" panose="02040602050305030304" pitchFamily="18" charset="0"/>
              </a:rPr>
              <a:t>Αφού ήδη χθες σου τα </a:t>
            </a:r>
            <a:r>
              <a:rPr lang="el-GR" sz="2000" b="1" i="1" dirty="0">
                <a:latin typeface="Book Antiqua" panose="02040602050305030304" pitchFamily="18" charset="0"/>
              </a:rPr>
              <a:t>έλεγα</a:t>
            </a:r>
            <a:r>
              <a:rPr lang="el-GR" sz="2000" i="1" dirty="0">
                <a:solidFill>
                  <a:schemeClr val="bg1"/>
                </a:solidFill>
                <a:latin typeface="Book Antiqua" panose="02040602050305030304" pitchFamily="18" charset="0"/>
              </a:rPr>
              <a:t> στο σπίτι</a:t>
            </a:r>
            <a:endParaRPr lang="el-GR" sz="2000" dirty="0">
              <a:solidFill>
                <a:schemeClr val="bg1"/>
              </a:solidFill>
              <a:latin typeface="Book Antiqua" panose="02040602050305030304" pitchFamily="18" charset="0"/>
            </a:endParaRPr>
          </a:p>
          <a:p>
            <a:pPr algn="just">
              <a:lnSpc>
                <a:spcPct val="150000"/>
              </a:lnSpc>
            </a:pPr>
            <a:r>
              <a:rPr lang="el-GR" sz="2000" i="1" dirty="0">
                <a:solidFill>
                  <a:schemeClr val="bg1"/>
                </a:solidFill>
                <a:latin typeface="Book Antiqua" panose="02040602050305030304" pitchFamily="18" charset="0"/>
              </a:rPr>
              <a:t>σε σένα και την αξιότιμη σύγκοιτη· μισητό μου είναι</a:t>
            </a:r>
            <a:endParaRPr lang="el-GR" sz="2000" dirty="0">
              <a:solidFill>
                <a:schemeClr val="bg1"/>
              </a:solidFill>
              <a:latin typeface="Book Antiqua" panose="02040602050305030304" pitchFamily="18" charset="0"/>
            </a:endParaRPr>
          </a:p>
          <a:p>
            <a:pPr algn="just">
              <a:lnSpc>
                <a:spcPct val="150000"/>
              </a:lnSpc>
            </a:pPr>
            <a:r>
              <a:rPr lang="el-GR" sz="2000" i="1" dirty="0">
                <a:solidFill>
                  <a:schemeClr val="bg1"/>
                </a:solidFill>
                <a:latin typeface="Book Antiqua" panose="02040602050305030304" pitchFamily="18" charset="0"/>
              </a:rPr>
              <a:t>όσα έχω σαφώς ειπεί να </a:t>
            </a:r>
            <a:r>
              <a:rPr lang="el-GR" sz="2000" b="1" i="1" dirty="0">
                <a:latin typeface="Book Antiqua" panose="02040602050305030304" pitchFamily="18" charset="0"/>
              </a:rPr>
              <a:t>λέγω</a:t>
            </a:r>
            <a:r>
              <a:rPr lang="el-GR" sz="2000" i="1" dirty="0">
                <a:solidFill>
                  <a:schemeClr val="bg1"/>
                </a:solidFill>
                <a:latin typeface="Book Antiqua" panose="02040602050305030304" pitchFamily="18" charset="0"/>
              </a:rPr>
              <a:t> πάλι</a:t>
            </a:r>
            <a:r>
              <a:rPr lang="el-GR" b="1" i="1" dirty="0">
                <a:solidFill>
                  <a:schemeClr val="bg1"/>
                </a:solidFill>
                <a:latin typeface="Book Antiqua" panose="02040602050305030304" pitchFamily="18" charset="0"/>
              </a:rPr>
              <a:t>».</a:t>
            </a:r>
            <a:endParaRPr lang="el-GR" b="1" dirty="0">
              <a:solidFill>
                <a:schemeClr val="bg1"/>
              </a:solidFill>
              <a:latin typeface="Book Antiqua" panose="02040602050305030304" pitchFamily="18" charset="0"/>
            </a:endParaRPr>
          </a:p>
          <a:p>
            <a:pPr algn="just">
              <a:lnSpc>
                <a:spcPct val="150000"/>
              </a:lnSpc>
            </a:pPr>
            <a:r>
              <a:rPr lang="el-GR" i="1" dirty="0">
                <a:latin typeface="Book Antiqua" panose="02040602050305030304" pitchFamily="18" charset="0"/>
              </a:rPr>
              <a:t> Δούκας, μτφ.</a:t>
            </a:r>
            <a:endParaRPr lang="el-GR" dirty="0">
              <a:solidFill>
                <a:schemeClr val="bg1"/>
              </a:solidFill>
              <a:latin typeface="Book Antiqua" panose="02040602050305030304" pitchFamily="18" charset="0"/>
            </a:endParaRPr>
          </a:p>
          <a:p>
            <a:pPr algn="just">
              <a:lnSpc>
                <a:spcPct val="150000"/>
              </a:lnSpc>
            </a:pPr>
            <a:r>
              <a:rPr lang="el-GR" i="1" dirty="0">
                <a:solidFill>
                  <a:schemeClr val="bg1"/>
                </a:solidFill>
                <a:latin typeface="Book Antiqua" panose="02040602050305030304" pitchFamily="18" charset="0"/>
              </a:rPr>
              <a:t>  </a:t>
            </a:r>
            <a:endParaRPr lang="el-GR"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830440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0E185-52B8-4633-9DF0-85D3E7F59359}"/>
              </a:ext>
            </a:extLst>
          </p:cNvPr>
          <p:cNvSpPr txBox="1"/>
          <p:nvPr/>
        </p:nvSpPr>
        <p:spPr>
          <a:xfrm>
            <a:off x="3974103" y="323472"/>
            <a:ext cx="4316819" cy="523220"/>
          </a:xfrm>
          <a:prstGeom prst="rect">
            <a:avLst/>
          </a:prstGeom>
          <a:noFill/>
        </p:spPr>
        <p:txBody>
          <a:bodyPr wrap="square" rtlCol="0">
            <a:spAutoFit/>
          </a:bodyPr>
          <a:lstStyle/>
          <a:p>
            <a:r>
              <a:rPr lang="el-GR" sz="2800" b="1" i="1" dirty="0">
                <a:solidFill>
                  <a:srgbClr val="92D050"/>
                </a:solidFill>
                <a:latin typeface="Book Antiqua" panose="02040602050305030304" pitchFamily="18" charset="0"/>
              </a:rPr>
              <a:t>Το ολυμπιακό δωδεκάθεο</a:t>
            </a:r>
            <a:endParaRPr lang="el-GR" sz="2800" dirty="0">
              <a:solidFill>
                <a:srgbClr val="92D050"/>
              </a:solidFill>
              <a:latin typeface="Book Antiqua" panose="02040602050305030304" pitchFamily="18" charset="0"/>
            </a:endParaRPr>
          </a:p>
        </p:txBody>
      </p:sp>
      <p:sp>
        <p:nvSpPr>
          <p:cNvPr id="3" name="TextBox 2">
            <a:extLst>
              <a:ext uri="{FF2B5EF4-FFF2-40B4-BE49-F238E27FC236}">
                <a16:creationId xmlns:a16="http://schemas.microsoft.com/office/drawing/2014/main" id="{BA8DCE5B-C339-40D7-9F3B-69C1AC833E52}"/>
              </a:ext>
            </a:extLst>
          </p:cNvPr>
          <p:cNvSpPr txBox="1"/>
          <p:nvPr/>
        </p:nvSpPr>
        <p:spPr>
          <a:xfrm>
            <a:off x="8796672" y="3812461"/>
            <a:ext cx="3341281" cy="2308324"/>
          </a:xfrm>
          <a:prstGeom prst="rect">
            <a:avLst/>
          </a:prstGeom>
          <a:noFill/>
        </p:spPr>
        <p:txBody>
          <a:bodyPr wrap="square" rtlCol="0">
            <a:spAutoFit/>
          </a:bodyPr>
          <a:lstStyle/>
          <a:p>
            <a:pPr algn="just">
              <a:lnSpc>
                <a:spcPct val="150000"/>
              </a:lnSpc>
            </a:pPr>
            <a:r>
              <a:rPr lang="el-GR" sz="2400" i="1" dirty="0">
                <a:solidFill>
                  <a:schemeClr val="bg1"/>
                </a:solidFill>
                <a:latin typeface="Book Antiqua" panose="02040602050305030304" pitchFamily="18" charset="0"/>
              </a:rPr>
              <a:t>Η επίσημη ελληνική θρησκεία έως και το τέλος της αρχαιότητας, ήταν το ολυμπιακό πάνθεον.</a:t>
            </a:r>
            <a:endParaRPr lang="el-GR" sz="2400" dirty="0">
              <a:solidFill>
                <a:schemeClr val="bg1"/>
              </a:solidFill>
              <a:latin typeface="Book Antiqua" panose="02040602050305030304" pitchFamily="18" charset="0"/>
            </a:endParaRPr>
          </a:p>
        </p:txBody>
      </p:sp>
      <p:pic>
        <p:nvPicPr>
          <p:cNvPr id="7" name="Εικόνα 6">
            <a:extLst>
              <a:ext uri="{FF2B5EF4-FFF2-40B4-BE49-F238E27FC236}">
                <a16:creationId xmlns:a16="http://schemas.microsoft.com/office/drawing/2014/main" id="{CF9E7B97-927C-4176-AFC9-CF142801B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2217"/>
            <a:ext cx="8796672" cy="4808568"/>
          </a:xfrm>
          <a:prstGeom prst="rect">
            <a:avLst/>
          </a:prstGeom>
          <a:ln>
            <a:noFill/>
          </a:ln>
          <a:effectLst>
            <a:softEdge rad="112500"/>
          </a:effectLst>
        </p:spPr>
      </p:pic>
    </p:spTree>
    <p:extLst>
      <p:ext uri="{BB962C8B-B14F-4D97-AF65-F5344CB8AC3E}">
        <p14:creationId xmlns:p14="http://schemas.microsoft.com/office/powerpoint/2010/main" val="375747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A5261B-C2AE-421C-9EA3-6F5E3E0431DB}"/>
              </a:ext>
            </a:extLst>
          </p:cNvPr>
          <p:cNvSpPr txBox="1"/>
          <p:nvPr/>
        </p:nvSpPr>
        <p:spPr>
          <a:xfrm>
            <a:off x="6805280" y="901596"/>
            <a:ext cx="5550196" cy="5447645"/>
          </a:xfrm>
          <a:prstGeom prst="rect">
            <a:avLst/>
          </a:prstGeom>
          <a:noFill/>
        </p:spPr>
        <p:txBody>
          <a:bodyPr wrap="square" rtlCol="0">
            <a:spAutoFit/>
          </a:bodyPr>
          <a:lstStyle/>
          <a:p>
            <a:pPr>
              <a:lnSpc>
                <a:spcPct val="150000"/>
              </a:lnSpc>
            </a:pPr>
            <a:r>
              <a:rPr lang="el-GR" sz="2400" i="1" dirty="0">
                <a:solidFill>
                  <a:schemeClr val="bg1"/>
                </a:solidFill>
                <a:latin typeface="Book Antiqua" panose="02040602050305030304" pitchFamily="18" charset="0"/>
              </a:rPr>
              <a:t>Αντικατάσταση του παλαιού μυκηναϊκού πανθέου από το ολυμπιακό, σταδιακά από την μεταμυκηναϊκή εποχή. </a:t>
            </a:r>
            <a:endParaRPr lang="el-GR" sz="2400" dirty="0">
              <a:solidFill>
                <a:schemeClr val="bg1"/>
              </a:solidFill>
              <a:latin typeface="Book Antiqua" panose="02040602050305030304" pitchFamily="18" charset="0"/>
            </a:endParaRPr>
          </a:p>
          <a:p>
            <a:pPr>
              <a:lnSpc>
                <a:spcPct val="150000"/>
              </a:lnSpc>
            </a:pPr>
            <a:r>
              <a:rPr lang="el-GR" sz="2400" i="1" u="sng" dirty="0">
                <a:solidFill>
                  <a:schemeClr val="bg1"/>
                </a:solidFill>
                <a:latin typeface="Book Antiqua" panose="02040602050305030304" pitchFamily="18" charset="0"/>
              </a:rPr>
              <a:t>Διαφορές:</a:t>
            </a:r>
            <a:r>
              <a:rPr lang="el-GR" sz="2400" i="1" dirty="0">
                <a:solidFill>
                  <a:schemeClr val="bg1"/>
                </a:solidFill>
                <a:latin typeface="Book Antiqua" panose="02040602050305030304" pitchFamily="18" charset="0"/>
              </a:rPr>
              <a:t> </a:t>
            </a:r>
          </a:p>
          <a:p>
            <a:pPr>
              <a:lnSpc>
                <a:spcPct val="150000"/>
              </a:lnSpc>
            </a:pPr>
            <a:r>
              <a:rPr lang="el-GR" sz="2400" i="1" dirty="0">
                <a:solidFill>
                  <a:schemeClr val="bg1"/>
                </a:solidFill>
                <a:latin typeface="Book Antiqua" panose="02040602050305030304" pitchFamily="18" charset="0"/>
              </a:rPr>
              <a:t>Μυκηναϊκό πάνθεον: Κεντρική θεότητα η «Μεγάλη Θεά» με τα υψωμένα χέρια.</a:t>
            </a:r>
          </a:p>
          <a:p>
            <a:pPr>
              <a:lnSpc>
                <a:spcPct val="150000"/>
              </a:lnSpc>
            </a:pPr>
            <a:r>
              <a:rPr lang="el-GR" sz="2400" i="1" dirty="0">
                <a:solidFill>
                  <a:schemeClr val="bg1"/>
                </a:solidFill>
                <a:latin typeface="Book Antiqua" panose="02040602050305030304" pitchFamily="18" charset="0"/>
              </a:rPr>
              <a:t>Ολυμπιακό πάνθεον: Κεντρική θεότητα ο Δίας.</a:t>
            </a:r>
            <a:endParaRPr lang="el-GR" sz="2400" dirty="0">
              <a:solidFill>
                <a:schemeClr val="bg1"/>
              </a:solidFill>
              <a:latin typeface="Book Antiqua" panose="02040602050305030304" pitchFamily="18" charset="0"/>
            </a:endParaRPr>
          </a:p>
          <a:p>
            <a:pPr>
              <a:lnSpc>
                <a:spcPct val="150000"/>
              </a:lnSpc>
            </a:pPr>
            <a:endParaRPr lang="el-GR" sz="2000" b="1" dirty="0">
              <a:solidFill>
                <a:schemeClr val="bg1"/>
              </a:solidFill>
              <a:latin typeface="Book Antiqua" panose="02040602050305030304" pitchFamily="18" charset="0"/>
            </a:endParaRPr>
          </a:p>
          <a:p>
            <a:pPr>
              <a:lnSpc>
                <a:spcPct val="150000"/>
              </a:lnSpc>
            </a:pPr>
            <a:r>
              <a:rPr lang="el-GR" sz="2000" b="1" i="1" dirty="0">
                <a:solidFill>
                  <a:schemeClr val="bg1"/>
                </a:solidFill>
                <a:latin typeface="Book Antiqua" panose="02040602050305030304" pitchFamily="18" charset="0"/>
              </a:rPr>
              <a:t> </a:t>
            </a:r>
            <a:endParaRPr lang="el-GR" sz="2000" b="1" dirty="0">
              <a:solidFill>
                <a:schemeClr val="bg1"/>
              </a:solidFill>
              <a:latin typeface="Book Antiqua" panose="02040602050305030304" pitchFamily="18" charset="0"/>
            </a:endParaRPr>
          </a:p>
        </p:txBody>
      </p:sp>
      <p:pic>
        <p:nvPicPr>
          <p:cNvPr id="3" name="Εικόνα 2">
            <a:extLst>
              <a:ext uri="{FF2B5EF4-FFF2-40B4-BE49-F238E27FC236}">
                <a16:creationId xmlns:a16="http://schemas.microsoft.com/office/drawing/2014/main" id="{A756CAA6-B67F-46D3-9BEF-F21F2C9ED11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901596"/>
            <a:ext cx="6805280" cy="5054807"/>
          </a:xfrm>
          <a:prstGeom prst="rect">
            <a:avLst/>
          </a:prstGeom>
          <a:ln>
            <a:noFill/>
          </a:ln>
          <a:effectLst>
            <a:softEdge rad="112500"/>
          </a:effectLst>
        </p:spPr>
      </p:pic>
      <p:sp>
        <p:nvSpPr>
          <p:cNvPr id="4" name="TextBox 3">
            <a:extLst>
              <a:ext uri="{FF2B5EF4-FFF2-40B4-BE49-F238E27FC236}">
                <a16:creationId xmlns:a16="http://schemas.microsoft.com/office/drawing/2014/main" id="{F19B4AE6-807F-40A7-9604-2C881C06E99A}"/>
              </a:ext>
            </a:extLst>
          </p:cNvPr>
          <p:cNvSpPr txBox="1"/>
          <p:nvPr/>
        </p:nvSpPr>
        <p:spPr>
          <a:xfrm>
            <a:off x="591524" y="5956403"/>
            <a:ext cx="5504476" cy="369332"/>
          </a:xfrm>
          <a:prstGeom prst="rect">
            <a:avLst/>
          </a:prstGeom>
          <a:noFill/>
        </p:spPr>
        <p:txBody>
          <a:bodyPr wrap="square" rtlCol="0">
            <a:spAutoFit/>
          </a:bodyPr>
          <a:lstStyle/>
          <a:p>
            <a:r>
              <a:rPr lang="el-GR" i="1" dirty="0">
                <a:latin typeface="Book Antiqua" panose="02040602050305030304" pitchFamily="18" charset="0"/>
              </a:rPr>
              <a:t>(https://www.archaiologia.gr/print-article/?print=34562) </a:t>
            </a:r>
            <a:endParaRPr lang="el-GR" dirty="0">
              <a:latin typeface="Book Antiqua" panose="02040602050305030304" pitchFamily="18" charset="0"/>
            </a:endParaRPr>
          </a:p>
        </p:txBody>
      </p:sp>
    </p:spTree>
    <p:extLst>
      <p:ext uri="{BB962C8B-B14F-4D97-AF65-F5344CB8AC3E}">
        <p14:creationId xmlns:p14="http://schemas.microsoft.com/office/powerpoint/2010/main" val="4170703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65D936-7237-4A45-B15B-0380FD83B5AE}"/>
              </a:ext>
            </a:extLst>
          </p:cNvPr>
          <p:cNvSpPr txBox="1"/>
          <p:nvPr/>
        </p:nvSpPr>
        <p:spPr>
          <a:xfrm>
            <a:off x="273662" y="0"/>
            <a:ext cx="7880498" cy="3416320"/>
          </a:xfrm>
          <a:prstGeom prst="rect">
            <a:avLst/>
          </a:prstGeom>
          <a:noFill/>
        </p:spPr>
        <p:txBody>
          <a:bodyPr wrap="square" rtlCol="0">
            <a:spAutoFit/>
          </a:bodyPr>
          <a:lstStyle/>
          <a:p>
            <a:pPr algn="just">
              <a:lnSpc>
                <a:spcPct val="150000"/>
              </a:lnSpc>
            </a:pPr>
            <a:r>
              <a:rPr lang="el-GR" sz="2400" b="1" i="1" dirty="0">
                <a:solidFill>
                  <a:schemeClr val="bg1"/>
                </a:solidFill>
                <a:latin typeface="Book Antiqua" panose="02040602050305030304" pitchFamily="18" charset="0"/>
              </a:rPr>
              <a:t>Παραδείγματα </a:t>
            </a:r>
            <a:r>
              <a:rPr lang="el-GR" sz="2400" i="1" dirty="0">
                <a:solidFill>
                  <a:schemeClr val="bg1"/>
                </a:solidFill>
                <a:latin typeface="Book Antiqua" panose="02040602050305030304" pitchFamily="18" charset="0"/>
              </a:rPr>
              <a:t>της σταδιακής καθιέρωσης του ολυμπιακού δωδεκάθεου προέρχονται από τον πρωτογεωμετρικό οικισμό της </a:t>
            </a:r>
            <a:r>
              <a:rPr lang="el-GR" sz="2400" i="1" u="sng" dirty="0">
                <a:solidFill>
                  <a:schemeClr val="bg1"/>
                </a:solidFill>
                <a:latin typeface="Book Antiqua" panose="02040602050305030304" pitchFamily="18" charset="0"/>
              </a:rPr>
              <a:t>Ασίνης</a:t>
            </a:r>
            <a:r>
              <a:rPr lang="el-GR" sz="2400" i="1" dirty="0">
                <a:solidFill>
                  <a:schemeClr val="bg1"/>
                </a:solidFill>
                <a:latin typeface="Book Antiqua" panose="02040602050305030304" pitchFamily="18" charset="0"/>
              </a:rPr>
              <a:t> (Αργολίδα) και από το ιερό του Διός στην </a:t>
            </a:r>
            <a:r>
              <a:rPr lang="el-GR" sz="2400" i="1" u="sng" dirty="0">
                <a:solidFill>
                  <a:schemeClr val="bg1"/>
                </a:solidFill>
                <a:latin typeface="Book Antiqua" panose="02040602050305030304" pitchFamily="18" charset="0"/>
              </a:rPr>
              <a:t>Ολυμπία.</a:t>
            </a:r>
          </a:p>
          <a:p>
            <a:pPr algn="just">
              <a:lnSpc>
                <a:spcPct val="150000"/>
              </a:lnSpc>
            </a:pPr>
            <a:r>
              <a:rPr lang="el-GR" sz="2400" i="1" dirty="0">
                <a:solidFill>
                  <a:schemeClr val="bg1"/>
                </a:solidFill>
                <a:latin typeface="Book Antiqua" panose="02040602050305030304" pitchFamily="18" charset="0"/>
              </a:rPr>
              <a:t>Από το ιερό του Διός αποκαλύφθηκαν ανδρικά ειδώλια με υψωμένα τα χέρια. Ανήκουν στον τύπο του «Διός Επιφαινομένου». </a:t>
            </a:r>
          </a:p>
        </p:txBody>
      </p:sp>
      <p:pic>
        <p:nvPicPr>
          <p:cNvPr id="6" name="Εικόνα 5">
            <a:extLst>
              <a:ext uri="{FF2B5EF4-FFF2-40B4-BE49-F238E27FC236}">
                <a16:creationId xmlns:a16="http://schemas.microsoft.com/office/drawing/2014/main" id="{42C42CE9-C577-469B-8C11-2693AB36E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141" y="2671482"/>
            <a:ext cx="5049859" cy="4258235"/>
          </a:xfrm>
          <a:prstGeom prst="rect">
            <a:avLst/>
          </a:prstGeom>
          <a:ln>
            <a:noFill/>
          </a:ln>
          <a:effectLst>
            <a:softEdge rad="112500"/>
          </a:effectLst>
        </p:spPr>
      </p:pic>
    </p:spTree>
    <p:extLst>
      <p:ext uri="{BB962C8B-B14F-4D97-AF65-F5344CB8AC3E}">
        <p14:creationId xmlns:p14="http://schemas.microsoft.com/office/powerpoint/2010/main" val="3802342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DEEFDF-9528-4961-8E8C-BF6254413B65}"/>
              </a:ext>
            </a:extLst>
          </p:cNvPr>
          <p:cNvSpPr txBox="1"/>
          <p:nvPr/>
        </p:nvSpPr>
        <p:spPr>
          <a:xfrm>
            <a:off x="1548108" y="553167"/>
            <a:ext cx="9168809" cy="6555641"/>
          </a:xfrm>
          <a:prstGeom prst="rect">
            <a:avLst/>
          </a:prstGeom>
          <a:noFill/>
        </p:spPr>
        <p:txBody>
          <a:bodyPr wrap="square" rtlCol="0">
            <a:spAutoFit/>
          </a:bodyPr>
          <a:lstStyle/>
          <a:p>
            <a:pPr marL="342900" indent="-342900" algn="just">
              <a:lnSpc>
                <a:spcPct val="150000"/>
              </a:lnSpc>
              <a:buFont typeface="Courier New" panose="02070309020205020404" pitchFamily="49" charset="0"/>
              <a:buChar char="o"/>
            </a:pPr>
            <a:r>
              <a:rPr lang="el-GR" sz="2400" i="1" u="sng" dirty="0">
                <a:solidFill>
                  <a:schemeClr val="bg1"/>
                </a:solidFill>
                <a:latin typeface="Book Antiqua" panose="02040602050305030304" pitchFamily="18" charset="0"/>
              </a:rPr>
              <a:t>Χρονολογικά,</a:t>
            </a:r>
            <a:r>
              <a:rPr lang="el-GR" sz="2400" i="1" dirty="0">
                <a:solidFill>
                  <a:schemeClr val="bg1"/>
                </a:solidFill>
                <a:latin typeface="Book Antiqua" panose="02040602050305030304" pitchFamily="18" charset="0"/>
              </a:rPr>
              <a:t> η σταδιακή καθιέρωση του ολυμπιακού πάνθεου  τοποθετείται μετά από τη λήξη της μυκηναϊκής  περιόδου και συγκεκριμένα κατά τους πρωτογεωμετρικούς χρόνους έως και την αρχαϊκή εποχή (10</a:t>
            </a:r>
            <a:r>
              <a:rPr lang="el-GR" sz="2400" i="1" baseline="30000" dirty="0">
                <a:solidFill>
                  <a:schemeClr val="bg1"/>
                </a:solidFill>
                <a:latin typeface="Book Antiqua" panose="02040602050305030304" pitchFamily="18" charset="0"/>
              </a:rPr>
              <a:t>ος </a:t>
            </a:r>
            <a:r>
              <a:rPr lang="el-GR" sz="2400" i="1" dirty="0">
                <a:solidFill>
                  <a:schemeClr val="bg1"/>
                </a:solidFill>
                <a:latin typeface="Book Antiqua" panose="02040602050305030304" pitchFamily="18" charset="0"/>
              </a:rPr>
              <a:t>- 6</a:t>
            </a:r>
            <a:r>
              <a:rPr lang="el-GR" sz="2400" i="1" baseline="30000" dirty="0">
                <a:solidFill>
                  <a:schemeClr val="bg1"/>
                </a:solidFill>
                <a:latin typeface="Book Antiqua" panose="02040602050305030304" pitchFamily="18" charset="0"/>
              </a:rPr>
              <a:t>ος</a:t>
            </a:r>
            <a:r>
              <a:rPr lang="el-GR" sz="2400" i="1" dirty="0">
                <a:solidFill>
                  <a:schemeClr val="bg1"/>
                </a:solidFill>
                <a:latin typeface="Book Antiqua" panose="02040602050305030304" pitchFamily="18" charset="0"/>
              </a:rPr>
              <a:t> αι. π.Χ.).</a:t>
            </a:r>
          </a:p>
          <a:p>
            <a:pPr marL="342900" indent="-342900" algn="just">
              <a:lnSpc>
                <a:spcPct val="150000"/>
              </a:lnSpc>
              <a:buFont typeface="Courier New" panose="02070309020205020404" pitchFamily="49" charset="0"/>
              <a:buChar char="o"/>
            </a:pPr>
            <a:r>
              <a:rPr lang="el-GR" sz="2400" i="1" dirty="0">
                <a:solidFill>
                  <a:schemeClr val="bg1"/>
                </a:solidFill>
                <a:latin typeface="Book Antiqua" panose="02040602050305030304" pitchFamily="18" charset="0"/>
              </a:rPr>
              <a:t>Η πρώτη συστηματοποίηση και σχηματοποίηση της αρχαίας ελληνικής θρησκείας αποδίδεται </a:t>
            </a:r>
            <a:r>
              <a:rPr lang="el-GR" sz="2400" i="1" u="sng" dirty="0">
                <a:solidFill>
                  <a:schemeClr val="bg1"/>
                </a:solidFill>
                <a:latin typeface="Book Antiqua" panose="02040602050305030304" pitchFamily="18" charset="0"/>
              </a:rPr>
              <a:t>στον Όμηρο και τον Ησίοδο</a:t>
            </a:r>
            <a:r>
              <a:rPr lang="el-GR" sz="2400" i="1" dirty="0">
                <a:solidFill>
                  <a:schemeClr val="bg1"/>
                </a:solidFill>
                <a:latin typeface="Book Antiqua" panose="02040602050305030304" pitchFamily="18" charset="0"/>
              </a:rPr>
              <a:t> (8</a:t>
            </a:r>
            <a:r>
              <a:rPr lang="el-GR" sz="2400" i="1" baseline="30000" dirty="0">
                <a:solidFill>
                  <a:schemeClr val="bg1"/>
                </a:solidFill>
                <a:latin typeface="Book Antiqua" panose="02040602050305030304" pitchFamily="18" charset="0"/>
              </a:rPr>
              <a:t>ος </a:t>
            </a:r>
            <a:r>
              <a:rPr lang="el-GR" sz="2400" i="1" dirty="0">
                <a:solidFill>
                  <a:schemeClr val="bg1"/>
                </a:solidFill>
                <a:latin typeface="Book Antiqua" panose="02040602050305030304" pitchFamily="18" charset="0"/>
              </a:rPr>
              <a:t>αι. π.Χ.).</a:t>
            </a:r>
            <a:endParaRPr lang="el-GR" sz="2400" dirty="0">
              <a:solidFill>
                <a:schemeClr val="bg1"/>
              </a:solidFill>
              <a:latin typeface="Book Antiqua" panose="02040602050305030304" pitchFamily="18" charset="0"/>
            </a:endParaRPr>
          </a:p>
          <a:p>
            <a:pPr marL="342900" indent="-342900" algn="just">
              <a:lnSpc>
                <a:spcPct val="150000"/>
              </a:lnSpc>
              <a:buFont typeface="Courier New" panose="02070309020205020404" pitchFamily="49" charset="0"/>
              <a:buChar char="o"/>
            </a:pPr>
            <a:r>
              <a:rPr lang="el-GR" sz="2400" i="1" dirty="0">
                <a:solidFill>
                  <a:schemeClr val="bg1"/>
                </a:solidFill>
                <a:latin typeface="Book Antiqua" panose="02040602050305030304" pitchFamily="18" charset="0"/>
              </a:rPr>
              <a:t>Η καθιέρωση του ισχυρού δωδεκάθεου ξεκινά τον 6</a:t>
            </a:r>
            <a:r>
              <a:rPr lang="el-GR" sz="2400" i="1" baseline="30000" dirty="0">
                <a:solidFill>
                  <a:schemeClr val="bg1"/>
                </a:solidFill>
                <a:latin typeface="Book Antiqua" panose="02040602050305030304" pitchFamily="18" charset="0"/>
              </a:rPr>
              <a:t>ο</a:t>
            </a:r>
            <a:r>
              <a:rPr lang="el-GR" sz="2400" i="1" dirty="0">
                <a:solidFill>
                  <a:schemeClr val="bg1"/>
                </a:solidFill>
                <a:latin typeface="Book Antiqua" panose="02040602050305030304" pitchFamily="18" charset="0"/>
              </a:rPr>
              <a:t> αι. π.Χ. σε Αθήνα και Ολυμπία.</a:t>
            </a:r>
            <a:endParaRPr lang="el-GR" sz="2400" dirty="0">
              <a:solidFill>
                <a:schemeClr val="bg1"/>
              </a:solidFill>
              <a:latin typeface="Book Antiqua" panose="02040602050305030304" pitchFamily="18" charset="0"/>
            </a:endParaRPr>
          </a:p>
          <a:p>
            <a:pPr marL="342900" indent="-342900" algn="just">
              <a:lnSpc>
                <a:spcPct val="150000"/>
              </a:lnSpc>
              <a:buFont typeface="Courier New" panose="02070309020205020404" pitchFamily="49" charset="0"/>
              <a:buChar char="o"/>
            </a:pPr>
            <a:r>
              <a:rPr lang="el-GR" sz="2400" i="1" dirty="0">
                <a:solidFill>
                  <a:schemeClr val="bg1"/>
                </a:solidFill>
                <a:latin typeface="Book Antiqua" panose="02040602050305030304" pitchFamily="18" charset="0"/>
              </a:rPr>
              <a:t>Η οριστική μορφή των θεών του Ολύμπου σε δώδεκα θεούς πιθανολογείται ότι μπορεί να σχετίζεται με το </a:t>
            </a:r>
            <a:r>
              <a:rPr lang="el-GR" sz="2400" i="1" u="sng" dirty="0">
                <a:solidFill>
                  <a:schemeClr val="bg1"/>
                </a:solidFill>
                <a:latin typeface="Book Antiqua" panose="02040602050305030304" pitchFamily="18" charset="0"/>
              </a:rPr>
              <a:t>δωδεκάθεο σύστημα των αρχαίων Χετταίων;</a:t>
            </a:r>
            <a:r>
              <a:rPr lang="el-GR" sz="2400" i="1" dirty="0">
                <a:solidFill>
                  <a:schemeClr val="bg1"/>
                </a:solidFill>
                <a:latin typeface="Book Antiqua" panose="02040602050305030304" pitchFamily="18" charset="0"/>
              </a:rPr>
              <a:t>  </a:t>
            </a:r>
            <a:endParaRPr lang="el-GR" sz="2400" dirty="0">
              <a:solidFill>
                <a:schemeClr val="bg1"/>
              </a:solidFill>
              <a:latin typeface="Book Antiqua" panose="02040602050305030304" pitchFamily="18" charset="0"/>
            </a:endParaRPr>
          </a:p>
          <a:p>
            <a:r>
              <a:rPr lang="el-GR" sz="2400" i="1" dirty="0">
                <a:latin typeface="Book Antiqua" panose="02040602050305030304" pitchFamily="18" charset="0"/>
              </a:rPr>
              <a:t> </a:t>
            </a:r>
            <a:endParaRPr lang="el-GR" sz="2400" dirty="0">
              <a:latin typeface="Book Antiqua" panose="02040602050305030304" pitchFamily="18" charset="0"/>
            </a:endParaRPr>
          </a:p>
        </p:txBody>
      </p:sp>
    </p:spTree>
    <p:extLst>
      <p:ext uri="{BB962C8B-B14F-4D97-AF65-F5344CB8AC3E}">
        <p14:creationId xmlns:p14="http://schemas.microsoft.com/office/powerpoint/2010/main" val="4266159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A8FA37-3496-4F03-BBEC-BF4109DB4756}"/>
              </a:ext>
            </a:extLst>
          </p:cNvPr>
          <p:cNvSpPr txBox="1"/>
          <p:nvPr/>
        </p:nvSpPr>
        <p:spPr>
          <a:xfrm>
            <a:off x="1297172" y="1305341"/>
            <a:ext cx="9597656" cy="4801314"/>
          </a:xfrm>
          <a:prstGeom prst="rect">
            <a:avLst/>
          </a:prstGeom>
          <a:noFill/>
        </p:spPr>
        <p:txBody>
          <a:bodyPr wrap="square" rtlCol="0">
            <a:spAutoFit/>
          </a:bodyPr>
          <a:lstStyle/>
          <a:p>
            <a:pPr algn="just">
              <a:lnSpc>
                <a:spcPct val="150000"/>
              </a:lnSpc>
            </a:pPr>
            <a:r>
              <a:rPr lang="el-GR" sz="2400" b="1" i="1" dirty="0">
                <a:latin typeface="Book Antiqua" panose="02040602050305030304" pitchFamily="18" charset="0"/>
              </a:rPr>
              <a:t>Επικοινωνία–Σχέσεις </a:t>
            </a:r>
            <a:r>
              <a:rPr lang="el-GR" sz="2400" b="1" i="1" dirty="0">
                <a:solidFill>
                  <a:schemeClr val="bg1"/>
                </a:solidFill>
                <a:latin typeface="Book Antiqua" panose="02040602050305030304" pitchFamily="18" charset="0"/>
              </a:rPr>
              <a:t>(οικονομικές, πολιτικές, πολιτιστικές) του ελληνικού κόσμου με τα μεγάλα βασίλεια της Ανατολής, κατά το β΄ μισό της δεύτερης χιλιετίας.</a:t>
            </a:r>
          </a:p>
          <a:p>
            <a:pPr>
              <a:lnSpc>
                <a:spcPct val="150000"/>
              </a:lnSpc>
            </a:pPr>
            <a:r>
              <a:rPr lang="el-GR" sz="2400" b="1" i="1" dirty="0">
                <a:latin typeface="Book Antiqua" panose="02040602050305030304" pitchFamily="18" charset="0"/>
              </a:rPr>
              <a:t>             Αλληλεπιδράσεις -Επιρροές </a:t>
            </a:r>
            <a:r>
              <a:rPr lang="el-GR" sz="2400" b="1" i="1" dirty="0">
                <a:solidFill>
                  <a:schemeClr val="bg1"/>
                </a:solidFill>
                <a:latin typeface="Book Antiqua" panose="02040602050305030304" pitchFamily="18" charset="0"/>
              </a:rPr>
              <a:t>της Ανατολής στον ελληνικό κόσμο  και αντίστροφα.</a:t>
            </a:r>
          </a:p>
          <a:p>
            <a:pPr>
              <a:lnSpc>
                <a:spcPct val="150000"/>
              </a:lnSpc>
            </a:pPr>
            <a:r>
              <a:rPr lang="el-GR" sz="2400" b="1" i="1" dirty="0">
                <a:latin typeface="Book Antiqua" panose="02040602050305030304" pitchFamily="18" charset="0"/>
              </a:rPr>
              <a:t>Πηγές:</a:t>
            </a:r>
            <a:r>
              <a:rPr lang="el-GR" sz="2400" b="1" i="1" dirty="0">
                <a:solidFill>
                  <a:schemeClr val="bg1"/>
                </a:solidFill>
                <a:latin typeface="Book Antiqua" panose="02040602050305030304" pitchFamily="18" charset="0"/>
              </a:rPr>
              <a:t> αρχεία ανατολικών βασιλείων, ομηρικά έπη, μυθολογικές παραδόσεις του ελλαδικού χώρου και της ανατολής, αρχαιολογικά κατάλοιπα κτλ.</a:t>
            </a:r>
          </a:p>
          <a:p>
            <a:endParaRPr lang="el-GR" dirty="0"/>
          </a:p>
        </p:txBody>
      </p:sp>
      <p:sp>
        <p:nvSpPr>
          <p:cNvPr id="3" name="Βέλος: Δεξιό 2">
            <a:extLst>
              <a:ext uri="{FF2B5EF4-FFF2-40B4-BE49-F238E27FC236}">
                <a16:creationId xmlns:a16="http://schemas.microsoft.com/office/drawing/2014/main" id="{1922D30D-FB1D-47E4-A29F-FF7966D36948}"/>
              </a:ext>
            </a:extLst>
          </p:cNvPr>
          <p:cNvSpPr/>
          <p:nvPr/>
        </p:nvSpPr>
        <p:spPr>
          <a:xfrm>
            <a:off x="1417010" y="3161522"/>
            <a:ext cx="847725" cy="295275"/>
          </a:xfrm>
          <a:prstGeom prst="rightArrow">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2740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FE6026-2FB0-4F78-A2BF-15F0A0E8002A}"/>
              </a:ext>
            </a:extLst>
          </p:cNvPr>
          <p:cNvSpPr txBox="1"/>
          <p:nvPr/>
        </p:nvSpPr>
        <p:spPr>
          <a:xfrm>
            <a:off x="197224" y="197223"/>
            <a:ext cx="8014447" cy="3970318"/>
          </a:xfrm>
          <a:prstGeom prst="rect">
            <a:avLst/>
          </a:prstGeom>
          <a:noFill/>
        </p:spPr>
        <p:txBody>
          <a:bodyPr wrap="square" rtlCol="0">
            <a:spAutoFit/>
          </a:bodyPr>
          <a:lstStyle/>
          <a:p>
            <a:pPr algn="just">
              <a:lnSpc>
                <a:spcPct val="150000"/>
              </a:lnSpc>
            </a:pPr>
            <a:r>
              <a:rPr lang="el-GR" sz="2400" i="1" dirty="0">
                <a:solidFill>
                  <a:schemeClr val="bg1"/>
                </a:solidFill>
                <a:latin typeface="Book Antiqua" panose="02040602050305030304" pitchFamily="18" charset="0"/>
              </a:rPr>
              <a:t>Πρωτογενή </a:t>
            </a:r>
            <a:r>
              <a:rPr lang="el-GR" sz="2400" i="1">
                <a:solidFill>
                  <a:schemeClr val="bg1"/>
                </a:solidFill>
                <a:latin typeface="Book Antiqua" panose="02040602050305030304" pitchFamily="18" charset="0"/>
              </a:rPr>
              <a:t>πηγή πληροφοριών, </a:t>
            </a:r>
            <a:r>
              <a:rPr lang="el-GR" sz="2400" i="1" dirty="0">
                <a:solidFill>
                  <a:schemeClr val="bg1"/>
                </a:solidFill>
                <a:latin typeface="Book Antiqua" panose="02040602050305030304" pitchFamily="18" charset="0"/>
              </a:rPr>
              <a:t>αναφορικά με τη θρησκεία αποτελούν οι πήλινες πινακίδες με την Γραμμική Β΄ γραφή, οι οποίες ξεπερνούν τις 5.000. Οι πληροφορίες που αντλούμε από τα κείμενα αυτά, σχετικά με τη θρησκεία, είναι περιορισμένες. Ωστόσο, εντοπίστηκαν 34 ονόματα θεοτήτων , ανδρικών και γυναικείων, από τις οποίες το 1/3 αυτών  διατηρήθηκαν έως και τους ιστορικούς χρόνους.</a:t>
            </a:r>
          </a:p>
        </p:txBody>
      </p:sp>
      <p:pic>
        <p:nvPicPr>
          <p:cNvPr id="5" name="Εικόνα 4">
            <a:extLst>
              <a:ext uri="{FF2B5EF4-FFF2-40B4-BE49-F238E27FC236}">
                <a16:creationId xmlns:a16="http://schemas.microsoft.com/office/drawing/2014/main" id="{5B7D6191-3C14-4B31-96F3-873284A59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457" y="3429000"/>
            <a:ext cx="6449325" cy="3515216"/>
          </a:xfrm>
          <a:prstGeom prst="rect">
            <a:avLst/>
          </a:prstGeom>
          <a:ln>
            <a:noFill/>
          </a:ln>
          <a:effectLst>
            <a:softEdge rad="112500"/>
          </a:effectLst>
        </p:spPr>
      </p:pic>
    </p:spTree>
    <p:extLst>
      <p:ext uri="{BB962C8B-B14F-4D97-AF65-F5344CB8AC3E}">
        <p14:creationId xmlns:p14="http://schemas.microsoft.com/office/powerpoint/2010/main" val="196878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Αρχείο:Κέντρα Μυκηναϊκού πολιτισμού.png">
            <a:extLst>
              <a:ext uri="{FF2B5EF4-FFF2-40B4-BE49-F238E27FC236}">
                <a16:creationId xmlns:a16="http://schemas.microsoft.com/office/drawing/2014/main" id="{BB9CC224-1AB4-4764-A67B-D965F1F40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82" y="124047"/>
            <a:ext cx="8647814" cy="6609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AADF0D-0CCB-4E99-AEBD-2601079BC160}"/>
              </a:ext>
            </a:extLst>
          </p:cNvPr>
          <p:cNvSpPr txBox="1"/>
          <p:nvPr/>
        </p:nvSpPr>
        <p:spPr>
          <a:xfrm>
            <a:off x="8729329" y="5369442"/>
            <a:ext cx="3359889" cy="1107996"/>
          </a:xfrm>
          <a:prstGeom prst="rect">
            <a:avLst/>
          </a:prstGeom>
          <a:noFill/>
        </p:spPr>
        <p:txBody>
          <a:bodyPr wrap="square" rtlCol="0">
            <a:spAutoFit/>
          </a:bodyPr>
          <a:lstStyle/>
          <a:p>
            <a:r>
              <a:rPr lang="el-GR" sz="2200" i="1" dirty="0">
                <a:solidFill>
                  <a:schemeClr val="bg1"/>
                </a:solidFill>
                <a:latin typeface="Book Antiqua" panose="02040602050305030304" pitchFamily="18" charset="0"/>
              </a:rPr>
              <a:t>Τα σημαντικότερα κέντρα του μυκηναϊκού πολιτισμού από το 1450 π.Χ.</a:t>
            </a:r>
          </a:p>
        </p:txBody>
      </p:sp>
    </p:spTree>
    <p:extLst>
      <p:ext uri="{BB962C8B-B14F-4D97-AF65-F5344CB8AC3E}">
        <p14:creationId xmlns:p14="http://schemas.microsoft.com/office/powerpoint/2010/main" val="3393389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DBEC52-B8FB-4CDB-A4EE-B9A2B30F0B72}"/>
              </a:ext>
            </a:extLst>
          </p:cNvPr>
          <p:cNvSpPr txBox="1"/>
          <p:nvPr/>
        </p:nvSpPr>
        <p:spPr>
          <a:xfrm>
            <a:off x="229642" y="0"/>
            <a:ext cx="6730409" cy="3364062"/>
          </a:xfrm>
          <a:prstGeom prst="rect">
            <a:avLst/>
          </a:prstGeom>
          <a:noFill/>
        </p:spPr>
        <p:txBody>
          <a:bodyPr wrap="square" rtlCol="0">
            <a:spAutoFit/>
          </a:bodyPr>
          <a:lstStyle/>
          <a:p>
            <a:pPr algn="just">
              <a:lnSpc>
                <a:spcPct val="150000"/>
              </a:lnSpc>
            </a:pPr>
            <a:r>
              <a:rPr lang="el-GR" sz="2400" i="1" dirty="0">
                <a:solidFill>
                  <a:schemeClr val="bg1"/>
                </a:solidFill>
                <a:latin typeface="Book Antiqua" panose="02040602050305030304" pitchFamily="18" charset="0"/>
              </a:rPr>
              <a:t>Στα κείμενα της Γραμμικής γραφής Β΄ παρατηρείται απουσία αναφοράς των θεοτήτων Απόλλωνα, Αφροδίτης και Δήμητρας.</a:t>
            </a:r>
            <a:endParaRPr lang="el-GR" sz="2400" dirty="0">
              <a:solidFill>
                <a:schemeClr val="bg1"/>
              </a:solidFill>
              <a:latin typeface="Book Antiqua" panose="02040602050305030304" pitchFamily="18" charset="0"/>
            </a:endParaRPr>
          </a:p>
          <a:p>
            <a:pPr algn="just">
              <a:lnSpc>
                <a:spcPct val="150000"/>
              </a:lnSpc>
            </a:pPr>
            <a:r>
              <a:rPr lang="el-GR" sz="2400" i="1" dirty="0">
                <a:solidFill>
                  <a:schemeClr val="bg1"/>
                </a:solidFill>
                <a:latin typeface="Book Antiqua" panose="02040602050305030304" pitchFamily="18" charset="0"/>
              </a:rPr>
              <a:t>Αντίθετα από τα κείμενα της Γραμμικής Β΄ αποκρυπτογραφήθηκαν κάποια άλλα ονόματα γνωστών Ολύμπιων θεοτήτων: </a:t>
            </a:r>
          </a:p>
        </p:txBody>
      </p:sp>
      <p:sp>
        <p:nvSpPr>
          <p:cNvPr id="3" name="TextBox 2">
            <a:extLst>
              <a:ext uri="{FF2B5EF4-FFF2-40B4-BE49-F238E27FC236}">
                <a16:creationId xmlns:a16="http://schemas.microsoft.com/office/drawing/2014/main" id="{5689E4DB-8C8F-4ED3-9E5B-56F866DF5DDB}"/>
              </a:ext>
            </a:extLst>
          </p:cNvPr>
          <p:cNvSpPr txBox="1"/>
          <p:nvPr/>
        </p:nvSpPr>
        <p:spPr>
          <a:xfrm>
            <a:off x="4941533" y="2795349"/>
            <a:ext cx="7132675" cy="4062651"/>
          </a:xfrm>
          <a:prstGeom prst="rect">
            <a:avLst/>
          </a:prstGeom>
          <a:noFill/>
        </p:spPr>
        <p:txBody>
          <a:bodyPr wrap="square" rtlCol="0">
            <a:spAutoFit/>
          </a:bodyPr>
          <a:lstStyle/>
          <a:p>
            <a:pPr>
              <a:lnSpc>
                <a:spcPct val="150000"/>
              </a:lnSpc>
            </a:pPr>
            <a:r>
              <a:rPr lang="el-GR" sz="2000" dirty="0">
                <a:solidFill>
                  <a:schemeClr val="bg1"/>
                </a:solidFill>
                <a:latin typeface="Book Antiqua" panose="02040602050305030304" pitchFamily="18" charset="0"/>
              </a:rPr>
              <a:t>di-we ~ Ζεύς </a:t>
            </a:r>
          </a:p>
          <a:p>
            <a:pPr>
              <a:lnSpc>
                <a:spcPct val="150000"/>
              </a:lnSpc>
            </a:pPr>
            <a:r>
              <a:rPr lang="el-GR" sz="2000" dirty="0">
                <a:solidFill>
                  <a:schemeClr val="bg1"/>
                </a:solidFill>
                <a:latin typeface="Book Antiqua" panose="02040602050305030304" pitchFamily="18" charset="0"/>
              </a:rPr>
              <a:t>po-</a:t>
            </a:r>
            <a:r>
              <a:rPr lang="el-GR" sz="2000" dirty="0" err="1">
                <a:solidFill>
                  <a:schemeClr val="bg1"/>
                </a:solidFill>
                <a:latin typeface="Book Antiqua" panose="02040602050305030304" pitchFamily="18" charset="0"/>
              </a:rPr>
              <a:t>se</a:t>
            </a:r>
            <a:r>
              <a:rPr lang="el-GR" sz="2000" dirty="0">
                <a:solidFill>
                  <a:schemeClr val="bg1"/>
                </a:solidFill>
                <a:latin typeface="Book Antiqua" panose="02040602050305030304" pitchFamily="18" charset="0"/>
              </a:rPr>
              <a:t>-</a:t>
            </a:r>
            <a:r>
              <a:rPr lang="el-GR" sz="2000" dirty="0" err="1">
                <a:solidFill>
                  <a:schemeClr val="bg1"/>
                </a:solidFill>
                <a:latin typeface="Book Antiqua" panose="02040602050305030304" pitchFamily="18" charset="0"/>
              </a:rPr>
              <a:t>da</a:t>
            </a:r>
            <a:r>
              <a:rPr lang="el-GR" sz="2000" dirty="0">
                <a:solidFill>
                  <a:schemeClr val="bg1"/>
                </a:solidFill>
                <a:latin typeface="Book Antiqua" panose="02040602050305030304" pitchFamily="18" charset="0"/>
              </a:rPr>
              <a:t>-o-</a:t>
            </a:r>
            <a:r>
              <a:rPr lang="el-GR" sz="2000" dirty="0" err="1">
                <a:solidFill>
                  <a:schemeClr val="bg1"/>
                </a:solidFill>
                <a:latin typeface="Book Antiqua" panose="02040602050305030304" pitchFamily="18" charset="0"/>
              </a:rPr>
              <a:t>ne</a:t>
            </a:r>
            <a:r>
              <a:rPr lang="el-GR" sz="2000" dirty="0">
                <a:solidFill>
                  <a:schemeClr val="bg1"/>
                </a:solidFill>
                <a:latin typeface="Book Antiqua" panose="02040602050305030304" pitchFamily="18" charset="0"/>
              </a:rPr>
              <a:t> Ποσε(ι)δᾱ́hων &gt; Ποσειδάων &gt; Ποσειδῶν </a:t>
            </a:r>
          </a:p>
          <a:p>
            <a:pPr>
              <a:lnSpc>
                <a:spcPct val="150000"/>
              </a:lnSpc>
            </a:pPr>
            <a:r>
              <a:rPr lang="el-GR" sz="2000" dirty="0">
                <a:solidFill>
                  <a:schemeClr val="bg1"/>
                </a:solidFill>
                <a:latin typeface="Book Antiqua" panose="02040602050305030304" pitchFamily="18" charset="0"/>
              </a:rPr>
              <a:t>e-</a:t>
            </a:r>
            <a:r>
              <a:rPr lang="el-GR" sz="2000" dirty="0" err="1">
                <a:solidFill>
                  <a:schemeClr val="bg1"/>
                </a:solidFill>
                <a:latin typeface="Book Antiqua" panose="02040602050305030304" pitchFamily="18" charset="0"/>
              </a:rPr>
              <a:t>ra</a:t>
            </a:r>
            <a:r>
              <a:rPr lang="el-GR" sz="2000" dirty="0">
                <a:solidFill>
                  <a:schemeClr val="bg1"/>
                </a:solidFill>
                <a:latin typeface="Book Antiqua" panose="02040602050305030304" pitchFamily="18" charset="0"/>
              </a:rPr>
              <a:t> </a:t>
            </a:r>
            <a:r>
              <a:rPr lang="el-GR" sz="2000" dirty="0" err="1">
                <a:solidFill>
                  <a:schemeClr val="bg1"/>
                </a:solidFill>
                <a:latin typeface="Book Antiqua" panose="02040602050305030304" pitchFamily="18" charset="0"/>
              </a:rPr>
              <a:t>Ἥρα</a:t>
            </a:r>
            <a:r>
              <a:rPr lang="el-GR" sz="2000" dirty="0">
                <a:solidFill>
                  <a:schemeClr val="bg1"/>
                </a:solidFill>
                <a:latin typeface="Book Antiqua" panose="02040602050305030304" pitchFamily="18" charset="0"/>
              </a:rPr>
              <a:t> </a:t>
            </a:r>
          </a:p>
          <a:p>
            <a:pPr>
              <a:lnSpc>
                <a:spcPct val="150000"/>
              </a:lnSpc>
            </a:pPr>
            <a:r>
              <a:rPr lang="el-GR" sz="2000" dirty="0">
                <a:solidFill>
                  <a:schemeClr val="bg1"/>
                </a:solidFill>
                <a:latin typeface="Book Antiqua" panose="02040602050305030304" pitchFamily="18" charset="0"/>
              </a:rPr>
              <a:t>e-</a:t>
            </a:r>
            <a:r>
              <a:rPr lang="el-GR" sz="2000" dirty="0" err="1">
                <a:solidFill>
                  <a:schemeClr val="bg1"/>
                </a:solidFill>
                <a:latin typeface="Book Antiqua" panose="02040602050305030304" pitchFamily="18" charset="0"/>
              </a:rPr>
              <a:t>ma</a:t>
            </a:r>
            <a:r>
              <a:rPr lang="el-GR" sz="2000" dirty="0">
                <a:solidFill>
                  <a:schemeClr val="bg1"/>
                </a:solidFill>
                <a:latin typeface="Book Antiqua" panose="02040602050305030304" pitchFamily="18" charset="0"/>
              </a:rPr>
              <a:t>-a Ἑρμᾱ́hᾱς &gt; Ἑρμᾱ́ᾱς &gt; Ἑρμῆς </a:t>
            </a:r>
          </a:p>
          <a:p>
            <a:pPr>
              <a:lnSpc>
                <a:spcPct val="150000"/>
              </a:lnSpc>
            </a:pPr>
            <a:r>
              <a:rPr lang="el-GR" sz="2000" dirty="0">
                <a:solidFill>
                  <a:schemeClr val="bg1"/>
                </a:solidFill>
                <a:latin typeface="Book Antiqua" panose="02040602050305030304" pitchFamily="18" charset="0"/>
              </a:rPr>
              <a:t>a-</a:t>
            </a:r>
            <a:r>
              <a:rPr lang="el-GR" sz="2000" dirty="0" err="1">
                <a:solidFill>
                  <a:schemeClr val="bg1"/>
                </a:solidFill>
                <a:latin typeface="Book Antiqua" panose="02040602050305030304" pitchFamily="18" charset="0"/>
              </a:rPr>
              <a:t>re</a:t>
            </a:r>
            <a:r>
              <a:rPr lang="el-GR" sz="2000" dirty="0">
                <a:solidFill>
                  <a:schemeClr val="bg1"/>
                </a:solidFill>
                <a:latin typeface="Book Antiqua" panose="02040602050305030304" pitchFamily="18" charset="0"/>
              </a:rPr>
              <a:t> Ἄρης </a:t>
            </a:r>
          </a:p>
          <a:p>
            <a:pPr>
              <a:lnSpc>
                <a:spcPct val="150000"/>
              </a:lnSpc>
            </a:pPr>
            <a:r>
              <a:rPr lang="el-GR" sz="2000" dirty="0">
                <a:solidFill>
                  <a:schemeClr val="bg1"/>
                </a:solidFill>
                <a:latin typeface="Book Antiqua" panose="02040602050305030304" pitchFamily="18" charset="0"/>
              </a:rPr>
              <a:t>a-</a:t>
            </a:r>
            <a:r>
              <a:rPr lang="el-GR" sz="2000" dirty="0" err="1">
                <a:solidFill>
                  <a:schemeClr val="bg1"/>
                </a:solidFill>
                <a:latin typeface="Book Antiqua" panose="02040602050305030304" pitchFamily="18" charset="0"/>
              </a:rPr>
              <a:t>ta</a:t>
            </a:r>
            <a:r>
              <a:rPr lang="el-GR" sz="2000" dirty="0">
                <a:solidFill>
                  <a:schemeClr val="bg1"/>
                </a:solidFill>
                <a:latin typeface="Book Antiqua" panose="02040602050305030304" pitchFamily="18" charset="0"/>
              </a:rPr>
              <a:t>-</a:t>
            </a:r>
            <a:r>
              <a:rPr lang="el-GR" sz="2000" dirty="0" err="1">
                <a:solidFill>
                  <a:schemeClr val="bg1"/>
                </a:solidFill>
                <a:latin typeface="Book Antiqua" panose="02040602050305030304" pitchFamily="18" charset="0"/>
              </a:rPr>
              <a:t>na</a:t>
            </a:r>
            <a:r>
              <a:rPr lang="el-GR" sz="2000" dirty="0">
                <a:solidFill>
                  <a:schemeClr val="bg1"/>
                </a:solidFill>
                <a:latin typeface="Book Antiqua" panose="02040602050305030304" pitchFamily="18" charset="0"/>
              </a:rPr>
              <a:t> po-</a:t>
            </a:r>
            <a:r>
              <a:rPr lang="el-GR" sz="2000" dirty="0" err="1">
                <a:solidFill>
                  <a:schemeClr val="bg1"/>
                </a:solidFill>
                <a:latin typeface="Book Antiqua" panose="02040602050305030304" pitchFamily="18" charset="0"/>
              </a:rPr>
              <a:t>ti</a:t>
            </a:r>
            <a:r>
              <a:rPr lang="el-GR" sz="2000" dirty="0">
                <a:solidFill>
                  <a:schemeClr val="bg1"/>
                </a:solidFill>
                <a:latin typeface="Book Antiqua" panose="02040602050305030304" pitchFamily="18" charset="0"/>
              </a:rPr>
              <a:t>-</a:t>
            </a:r>
            <a:r>
              <a:rPr lang="el-GR" sz="2000" dirty="0" err="1">
                <a:solidFill>
                  <a:schemeClr val="bg1"/>
                </a:solidFill>
                <a:latin typeface="Book Antiqua" panose="02040602050305030304" pitchFamily="18" charset="0"/>
              </a:rPr>
              <a:t>ni-ja</a:t>
            </a:r>
            <a:r>
              <a:rPr lang="el-GR" sz="2000" dirty="0">
                <a:solidFill>
                  <a:schemeClr val="bg1"/>
                </a:solidFill>
                <a:latin typeface="Book Antiqua" panose="02040602050305030304" pitchFamily="18" charset="0"/>
              </a:rPr>
              <a:t> Ἀθάνᾱς Πότνια (~ Πότνι’ Ἀθηναίη) </a:t>
            </a:r>
          </a:p>
          <a:p>
            <a:pPr>
              <a:lnSpc>
                <a:spcPct val="150000"/>
              </a:lnSpc>
            </a:pPr>
            <a:r>
              <a:rPr lang="el-GR" sz="2000" dirty="0">
                <a:solidFill>
                  <a:schemeClr val="bg1"/>
                </a:solidFill>
                <a:latin typeface="Book Antiqua" panose="02040602050305030304" pitchFamily="18" charset="0"/>
              </a:rPr>
              <a:t>a-</a:t>
            </a:r>
            <a:r>
              <a:rPr lang="el-GR" sz="2000" dirty="0" err="1">
                <a:solidFill>
                  <a:schemeClr val="bg1"/>
                </a:solidFill>
                <a:latin typeface="Book Antiqua" panose="02040602050305030304" pitchFamily="18" charset="0"/>
              </a:rPr>
              <a:t>ti</a:t>
            </a:r>
            <a:r>
              <a:rPr lang="el-GR" sz="2000" dirty="0">
                <a:solidFill>
                  <a:schemeClr val="bg1"/>
                </a:solidFill>
                <a:latin typeface="Book Antiqua" panose="02040602050305030304" pitchFamily="18" charset="0"/>
              </a:rPr>
              <a:t>-</a:t>
            </a:r>
            <a:r>
              <a:rPr lang="el-GR" sz="2000" dirty="0" err="1">
                <a:solidFill>
                  <a:schemeClr val="bg1"/>
                </a:solidFill>
                <a:latin typeface="Book Antiqua" panose="02040602050305030304" pitchFamily="18" charset="0"/>
              </a:rPr>
              <a:t>mi-te</a:t>
            </a:r>
            <a:r>
              <a:rPr lang="el-GR" sz="2000" dirty="0">
                <a:solidFill>
                  <a:schemeClr val="bg1"/>
                </a:solidFill>
                <a:latin typeface="Book Antiqua" panose="02040602050305030304" pitchFamily="18" charset="0"/>
              </a:rPr>
              <a:t>  </a:t>
            </a:r>
            <a:r>
              <a:rPr lang="el-GR" sz="2000" dirty="0" err="1">
                <a:solidFill>
                  <a:schemeClr val="bg1"/>
                </a:solidFill>
                <a:latin typeface="Book Antiqua" panose="02040602050305030304" pitchFamily="18" charset="0"/>
              </a:rPr>
              <a:t>Ἄρτιμις</a:t>
            </a:r>
            <a:r>
              <a:rPr lang="el-GR" sz="2000" dirty="0">
                <a:solidFill>
                  <a:schemeClr val="bg1"/>
                </a:solidFill>
                <a:latin typeface="Book Antiqua" panose="02040602050305030304" pitchFamily="18" charset="0"/>
              </a:rPr>
              <a:t> ~ Ἄρτεμις </a:t>
            </a:r>
          </a:p>
          <a:p>
            <a:pPr>
              <a:lnSpc>
                <a:spcPct val="150000"/>
              </a:lnSpc>
            </a:pPr>
            <a:r>
              <a:rPr lang="el-GR" sz="2000" dirty="0">
                <a:solidFill>
                  <a:schemeClr val="bg1"/>
                </a:solidFill>
                <a:latin typeface="Book Antiqua" panose="02040602050305030304" pitchFamily="18" charset="0"/>
              </a:rPr>
              <a:t>di-wo-nu-so Διϝόνυσος &gt; Διόνυσος</a:t>
            </a:r>
          </a:p>
          <a:p>
            <a:r>
              <a:rPr lang="el-GR" i="1" dirty="0"/>
              <a:t> </a:t>
            </a:r>
            <a:endParaRPr lang="el-GR" dirty="0"/>
          </a:p>
        </p:txBody>
      </p:sp>
    </p:spTree>
    <p:extLst>
      <p:ext uri="{BB962C8B-B14F-4D97-AF65-F5344CB8AC3E}">
        <p14:creationId xmlns:p14="http://schemas.microsoft.com/office/powerpoint/2010/main" val="4086117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C:\Users\LAPTOP\Pictures\Screenshots\Στιγμιότυπο οθόνης 2024-02-19 211040.png">
            <a:extLst>
              <a:ext uri="{FF2B5EF4-FFF2-40B4-BE49-F238E27FC236}">
                <a16:creationId xmlns:a16="http://schemas.microsoft.com/office/drawing/2014/main" id="{95C174D0-6341-44A8-B15C-9CD1944FED1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3083" y="533927"/>
            <a:ext cx="6009430" cy="5735633"/>
          </a:xfrm>
          <a:prstGeom prst="rect">
            <a:avLst/>
          </a:prstGeom>
          <a:ln>
            <a:noFill/>
          </a:ln>
          <a:effectLst>
            <a:softEdge rad="112500"/>
          </a:effectLst>
        </p:spPr>
      </p:pic>
      <p:sp>
        <p:nvSpPr>
          <p:cNvPr id="3" name="TextBox 2">
            <a:extLst>
              <a:ext uri="{FF2B5EF4-FFF2-40B4-BE49-F238E27FC236}">
                <a16:creationId xmlns:a16="http://schemas.microsoft.com/office/drawing/2014/main" id="{0E6CB78A-A69D-4EC3-B113-1B056227C3F7}"/>
              </a:ext>
            </a:extLst>
          </p:cNvPr>
          <p:cNvSpPr txBox="1"/>
          <p:nvPr/>
        </p:nvSpPr>
        <p:spPr>
          <a:xfrm>
            <a:off x="1555585" y="6324073"/>
            <a:ext cx="3540642" cy="369332"/>
          </a:xfrm>
          <a:prstGeom prst="rect">
            <a:avLst/>
          </a:prstGeom>
          <a:noFill/>
        </p:spPr>
        <p:txBody>
          <a:bodyPr wrap="square" rtlCol="0">
            <a:spAutoFit/>
          </a:bodyPr>
          <a:lstStyle/>
          <a:p>
            <a:r>
              <a:rPr lang="en-US" i="1" dirty="0">
                <a:latin typeface="Book Antiqua" panose="02040602050305030304" pitchFamily="18" charset="0"/>
              </a:rPr>
              <a:t>Dickinson, 1994, </a:t>
            </a:r>
            <a:r>
              <a:rPr lang="el-GR" i="1" dirty="0">
                <a:latin typeface="Book Antiqua" panose="02040602050305030304" pitchFamily="18" charset="0"/>
              </a:rPr>
              <a:t>σ.</a:t>
            </a:r>
            <a:r>
              <a:rPr lang="en-US" i="1" dirty="0">
                <a:latin typeface="Book Antiqua" panose="02040602050305030304" pitchFamily="18" charset="0"/>
              </a:rPr>
              <a:t> 196, 5.45</a:t>
            </a:r>
            <a:endParaRPr lang="el-GR" dirty="0">
              <a:latin typeface="Book Antiqua" panose="02040602050305030304" pitchFamily="18" charset="0"/>
            </a:endParaRPr>
          </a:p>
        </p:txBody>
      </p:sp>
      <p:pic>
        <p:nvPicPr>
          <p:cNvPr id="7" name="Εικόνα 6">
            <a:extLst>
              <a:ext uri="{FF2B5EF4-FFF2-40B4-BE49-F238E27FC236}">
                <a16:creationId xmlns:a16="http://schemas.microsoft.com/office/drawing/2014/main" id="{3B71DCA1-ED4C-47AF-9CBF-008640B13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430" y="2979737"/>
            <a:ext cx="6182570" cy="3137423"/>
          </a:xfrm>
          <a:prstGeom prst="rect">
            <a:avLst/>
          </a:prstGeom>
        </p:spPr>
      </p:pic>
    </p:spTree>
    <p:extLst>
      <p:ext uri="{BB962C8B-B14F-4D97-AF65-F5344CB8AC3E}">
        <p14:creationId xmlns:p14="http://schemas.microsoft.com/office/powerpoint/2010/main" val="1663903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FE136-4CB7-49E8-A487-D1ECD5792935}"/>
              </a:ext>
            </a:extLst>
          </p:cNvPr>
          <p:cNvSpPr txBox="1"/>
          <p:nvPr/>
        </p:nvSpPr>
        <p:spPr>
          <a:xfrm>
            <a:off x="141768" y="-39398"/>
            <a:ext cx="5954232" cy="6186309"/>
          </a:xfrm>
          <a:prstGeom prst="rect">
            <a:avLst/>
          </a:prstGeom>
          <a:noFill/>
        </p:spPr>
        <p:txBody>
          <a:bodyPr wrap="square" rtlCol="0">
            <a:spAutoFit/>
          </a:bodyPr>
          <a:lstStyle/>
          <a:p>
            <a:pPr algn="ctr">
              <a:lnSpc>
                <a:spcPct val="150000"/>
              </a:lnSpc>
            </a:pPr>
            <a:r>
              <a:rPr lang="el-GR" sz="2400" i="1" dirty="0">
                <a:solidFill>
                  <a:schemeClr val="bg1"/>
                </a:solidFill>
                <a:latin typeface="Book Antiqua" panose="02040602050305030304" pitchFamily="18" charset="0"/>
              </a:rPr>
              <a:t>Αφροδίτη</a:t>
            </a:r>
          </a:p>
          <a:p>
            <a:pPr algn="just">
              <a:lnSpc>
                <a:spcPct val="150000"/>
              </a:lnSpc>
            </a:pPr>
            <a:r>
              <a:rPr lang="el-GR" sz="2400" i="1" u="sng" dirty="0">
                <a:solidFill>
                  <a:schemeClr val="bg1"/>
                </a:solidFill>
                <a:latin typeface="Book Antiqua" panose="02040602050305030304" pitchFamily="18" charset="0"/>
              </a:rPr>
              <a:t>Όμηρος</a:t>
            </a:r>
            <a:r>
              <a:rPr lang="el-GR" sz="2400" i="1" dirty="0">
                <a:solidFill>
                  <a:schemeClr val="bg1"/>
                </a:solidFill>
                <a:latin typeface="Book Antiqua" panose="02040602050305030304" pitchFamily="18" charset="0"/>
              </a:rPr>
              <a:t>: </a:t>
            </a:r>
          </a:p>
          <a:p>
            <a:pPr algn="just">
              <a:lnSpc>
                <a:spcPct val="150000"/>
              </a:lnSpc>
            </a:pPr>
            <a:r>
              <a:rPr lang="el-GR" sz="2400" i="1" dirty="0">
                <a:solidFill>
                  <a:schemeClr val="bg1"/>
                </a:solidFill>
                <a:latin typeface="Book Antiqua" panose="02040602050305030304" pitchFamily="18" charset="0"/>
              </a:rPr>
              <a:t>τη θεά Αφροδίτη, ονομάζει «Κύπριδα», (Ε, 330, 422, 458, 760), αλλά και Αφροδίτη (Β, 820).</a:t>
            </a:r>
          </a:p>
          <a:p>
            <a:pPr algn="just">
              <a:lnSpc>
                <a:spcPct val="150000"/>
              </a:lnSpc>
            </a:pPr>
            <a:r>
              <a:rPr lang="el-GR" sz="2400" i="1" dirty="0">
                <a:solidFill>
                  <a:schemeClr val="bg1"/>
                </a:solidFill>
                <a:latin typeface="Book Antiqua" panose="02040602050305030304" pitchFamily="18" charset="0"/>
              </a:rPr>
              <a:t>Κάνει επίσης, αναφορά για την ύπαρξη ναού της  θεάς στην Πάφο (Θ, 362-3), </a:t>
            </a:r>
            <a:r>
              <a:rPr lang="el-GR" sz="2400" b="1" i="1" dirty="0">
                <a:latin typeface="Book Antiqua" panose="02040602050305030304" pitchFamily="18" charset="0"/>
              </a:rPr>
              <a:t>ενώ</a:t>
            </a:r>
            <a:r>
              <a:rPr lang="el-GR" sz="2400" b="1" i="1" dirty="0">
                <a:solidFill>
                  <a:schemeClr val="bg1"/>
                </a:solidFill>
                <a:latin typeface="Book Antiqua" panose="02040602050305030304" pitchFamily="18" charset="0"/>
              </a:rPr>
              <a:t> </a:t>
            </a:r>
            <a:r>
              <a:rPr lang="el-GR" sz="2400" i="1" dirty="0">
                <a:solidFill>
                  <a:schemeClr val="bg1"/>
                </a:solidFill>
                <a:latin typeface="Book Antiqua" panose="02040602050305030304" pitchFamily="18" charset="0"/>
              </a:rPr>
              <a:t>για την περίοδο αυτή, απουσιάζουν στοιχεία, τα οποία υποδηλώνουν τη λατρεία της θεάς, στον ελλαδικό χώρο.</a:t>
            </a:r>
            <a:endParaRPr lang="el-GR" sz="2400" i="1" dirty="0">
              <a:solidFill>
                <a:srgbClr val="C00000"/>
              </a:solidFill>
              <a:latin typeface="Book Antiqua" panose="02040602050305030304" pitchFamily="18" charset="0"/>
            </a:endParaRPr>
          </a:p>
          <a:p>
            <a:pPr algn="just">
              <a:lnSpc>
                <a:spcPct val="150000"/>
              </a:lnSpc>
            </a:pPr>
            <a:r>
              <a:rPr lang="en-US" sz="2400" i="1" u="sng" dirty="0">
                <a:solidFill>
                  <a:schemeClr val="bg1"/>
                </a:solidFill>
                <a:latin typeface="Book Antiqua" panose="02040602050305030304" pitchFamily="18" charset="0"/>
              </a:rPr>
              <a:t>L</a:t>
            </a:r>
            <a:r>
              <a:rPr lang="el-GR" sz="2400" i="1" u="sng" dirty="0">
                <a:solidFill>
                  <a:schemeClr val="bg1"/>
                </a:solidFill>
                <a:latin typeface="Book Antiqua" panose="02040602050305030304" pitchFamily="18" charset="0"/>
              </a:rPr>
              <a:t>è</a:t>
            </a:r>
            <a:r>
              <a:rPr lang="en-US" sz="2400" i="1" u="sng" dirty="0">
                <a:solidFill>
                  <a:schemeClr val="bg1"/>
                </a:solidFill>
                <a:latin typeface="Book Antiqua" panose="02040602050305030304" pitchFamily="18" charset="0"/>
              </a:rPr>
              <a:t>v</a:t>
            </a:r>
            <a:r>
              <a:rPr lang="el-GR" sz="2400" i="1" u="sng" dirty="0">
                <a:solidFill>
                  <a:schemeClr val="bg1"/>
                </a:solidFill>
                <a:latin typeface="Book Antiqua" panose="02040602050305030304" pitchFamily="18" charset="0"/>
              </a:rPr>
              <a:t>ê</a:t>
            </a:r>
            <a:r>
              <a:rPr lang="en-US" sz="2400" i="1" u="sng" dirty="0">
                <a:solidFill>
                  <a:schemeClr val="bg1"/>
                </a:solidFill>
                <a:latin typeface="Book Antiqua" panose="02040602050305030304" pitchFamily="18" charset="0"/>
              </a:rPr>
              <a:t>que</a:t>
            </a:r>
            <a:r>
              <a:rPr lang="el-GR" sz="2400" i="1" dirty="0">
                <a:solidFill>
                  <a:schemeClr val="bg1"/>
                </a:solidFill>
                <a:latin typeface="Book Antiqua" panose="02040602050305030304" pitchFamily="18" charset="0"/>
              </a:rPr>
              <a:t>: ανατολική θεότητα, η οποία μέσω της Κύπρου έγινε γνωστή στον ελλαδικό χώρο;</a:t>
            </a:r>
          </a:p>
        </p:txBody>
      </p:sp>
      <p:sp>
        <p:nvSpPr>
          <p:cNvPr id="3" name="TextBox 2">
            <a:extLst>
              <a:ext uri="{FF2B5EF4-FFF2-40B4-BE49-F238E27FC236}">
                <a16:creationId xmlns:a16="http://schemas.microsoft.com/office/drawing/2014/main" id="{8B25C416-36E8-4DD3-99E4-B6C6B3023012}"/>
              </a:ext>
            </a:extLst>
          </p:cNvPr>
          <p:cNvSpPr txBox="1"/>
          <p:nvPr/>
        </p:nvSpPr>
        <p:spPr>
          <a:xfrm>
            <a:off x="6096000" y="5546746"/>
            <a:ext cx="4990586" cy="1200329"/>
          </a:xfrm>
          <a:prstGeom prst="rect">
            <a:avLst/>
          </a:prstGeom>
          <a:noFill/>
        </p:spPr>
        <p:txBody>
          <a:bodyPr wrap="square" rtlCol="0">
            <a:spAutoFit/>
          </a:bodyPr>
          <a:lstStyle/>
          <a:p>
            <a:r>
              <a:rPr lang="el-GR" i="1" dirty="0">
                <a:latin typeface="Book Antiqua" panose="02040602050305030304" pitchFamily="18" charset="0"/>
              </a:rPr>
              <a:t>(</a:t>
            </a:r>
            <a:r>
              <a:rPr lang="en-US" i="1" dirty="0">
                <a:latin typeface="Book Antiqua" panose="02040602050305030304" pitchFamily="18" charset="0"/>
              </a:rPr>
              <a:t>https://www.mixanitouxronou.gr/ti-pragmatika-kratouse-i-afroditi-tis-milou-sta-cheria-tis-i-theoria-kathigitrias-oti-eklothe-ke-itan-etera-egine-3d-anaparastasi</a:t>
            </a:r>
            <a:r>
              <a:rPr lang="en-US" dirty="0"/>
              <a:t>/</a:t>
            </a:r>
            <a:r>
              <a:rPr lang="el-GR" dirty="0"/>
              <a:t>)</a:t>
            </a:r>
          </a:p>
        </p:txBody>
      </p:sp>
      <p:pic>
        <p:nvPicPr>
          <p:cNvPr id="5" name="Εικόνα 4">
            <a:extLst>
              <a:ext uri="{FF2B5EF4-FFF2-40B4-BE49-F238E27FC236}">
                <a16:creationId xmlns:a16="http://schemas.microsoft.com/office/drawing/2014/main" id="{9032CD19-8F50-4765-B283-BAF1A4F44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442" y="328578"/>
            <a:ext cx="3995384" cy="5256620"/>
          </a:xfrm>
          <a:prstGeom prst="rect">
            <a:avLst/>
          </a:prstGeom>
          <a:ln>
            <a:noFill/>
          </a:ln>
          <a:effectLst>
            <a:softEdge rad="112500"/>
          </a:effectLst>
        </p:spPr>
      </p:pic>
      <p:sp>
        <p:nvSpPr>
          <p:cNvPr id="6" name="TextBox 5">
            <a:extLst>
              <a:ext uri="{FF2B5EF4-FFF2-40B4-BE49-F238E27FC236}">
                <a16:creationId xmlns:a16="http://schemas.microsoft.com/office/drawing/2014/main" id="{95DA3134-C955-4609-9943-9C15F4EF8F72}"/>
              </a:ext>
            </a:extLst>
          </p:cNvPr>
          <p:cNvSpPr txBox="1"/>
          <p:nvPr/>
        </p:nvSpPr>
        <p:spPr>
          <a:xfrm>
            <a:off x="10363454" y="4384869"/>
            <a:ext cx="1879579" cy="1200329"/>
          </a:xfrm>
          <a:prstGeom prst="rect">
            <a:avLst/>
          </a:prstGeom>
          <a:noFill/>
        </p:spPr>
        <p:txBody>
          <a:bodyPr wrap="square" rtlCol="0">
            <a:spAutoFit/>
          </a:bodyPr>
          <a:lstStyle/>
          <a:p>
            <a:pPr algn="just"/>
            <a:r>
              <a:rPr lang="el-GR" i="1" dirty="0">
                <a:solidFill>
                  <a:schemeClr val="bg1"/>
                </a:solidFill>
                <a:latin typeface="Book Antiqua" panose="02040602050305030304" pitchFamily="18" charset="0"/>
              </a:rPr>
              <a:t>Αφροδίτη της Μήλου, 150 -100 π.Χ. Μουσείο Λούβρου.</a:t>
            </a:r>
          </a:p>
        </p:txBody>
      </p:sp>
    </p:spTree>
    <p:extLst>
      <p:ext uri="{BB962C8B-B14F-4D97-AF65-F5344CB8AC3E}">
        <p14:creationId xmlns:p14="http://schemas.microsoft.com/office/powerpoint/2010/main" val="937714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F6C1163-8974-49FB-BE0F-6639D5594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80"/>
            <a:ext cx="12192000" cy="6799240"/>
          </a:xfrm>
          <a:prstGeom prst="rect">
            <a:avLst/>
          </a:prstGeom>
          <a:ln>
            <a:noFill/>
          </a:ln>
          <a:effectLst>
            <a:softEdge rad="112500"/>
          </a:effectLst>
        </p:spPr>
      </p:pic>
      <p:pic>
        <p:nvPicPr>
          <p:cNvPr id="4" name="Εικόνα 3">
            <a:extLst>
              <a:ext uri="{FF2B5EF4-FFF2-40B4-BE49-F238E27FC236}">
                <a16:creationId xmlns:a16="http://schemas.microsoft.com/office/drawing/2014/main" id="{E80110C8-0FA1-423D-A838-280D997E0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9059"/>
            <a:ext cx="5716998" cy="4148173"/>
          </a:xfrm>
          <a:prstGeom prst="rect">
            <a:avLst/>
          </a:prstGeom>
          <a:ln>
            <a:noFill/>
          </a:ln>
          <a:effectLst>
            <a:softEdge rad="112500"/>
          </a:effectLst>
        </p:spPr>
      </p:pic>
    </p:spTree>
    <p:extLst>
      <p:ext uri="{BB962C8B-B14F-4D97-AF65-F5344CB8AC3E}">
        <p14:creationId xmlns:p14="http://schemas.microsoft.com/office/powerpoint/2010/main" val="895487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5A550-EC37-4012-8210-83B58BE4B03E}"/>
              </a:ext>
            </a:extLst>
          </p:cNvPr>
          <p:cNvSpPr txBox="1"/>
          <p:nvPr/>
        </p:nvSpPr>
        <p:spPr>
          <a:xfrm>
            <a:off x="1841500" y="1811442"/>
            <a:ext cx="8582025" cy="2946191"/>
          </a:xfrm>
          <a:prstGeom prst="rect">
            <a:avLst/>
          </a:prstGeom>
          <a:noFill/>
        </p:spPr>
        <p:txBody>
          <a:bodyPr wrap="square" rtlCol="0">
            <a:spAutoFit/>
          </a:bodyPr>
          <a:lstStyle/>
          <a:p>
            <a:pPr algn="just">
              <a:lnSpc>
                <a:spcPct val="200000"/>
              </a:lnSpc>
            </a:pPr>
            <a:r>
              <a:rPr lang="el-GR" sz="2400" b="1" dirty="0">
                <a:latin typeface="Book Antiqua" panose="02040602050305030304" pitchFamily="18" charset="0"/>
              </a:rPr>
              <a:t>«</a:t>
            </a:r>
            <a:r>
              <a:rPr lang="el-GR" sz="2400" b="1" i="1" dirty="0">
                <a:latin typeface="Book Antiqua" panose="02040602050305030304" pitchFamily="18" charset="0"/>
              </a:rPr>
              <a:t>Ο ευρύτερος γεωγραφικός χώρος της αρχαίας Ανατολής,</a:t>
            </a:r>
          </a:p>
          <a:p>
            <a:pPr algn="just">
              <a:lnSpc>
                <a:spcPct val="200000"/>
              </a:lnSpc>
            </a:pPr>
            <a:r>
              <a:rPr lang="el-GR" sz="2400" b="1" i="1" dirty="0">
                <a:latin typeface="Book Antiqua" panose="02040602050305030304" pitchFamily="18" charset="0"/>
              </a:rPr>
              <a:t> συμπεριλαμβανομένου και του κόσμου του Αιγαίου, θα πρέπει να μελετάται ως μία ενιαία ιστορική ενότητα, ήδη από την εποχή του Χαλκού».   </a:t>
            </a:r>
          </a:p>
        </p:txBody>
      </p:sp>
    </p:spTree>
    <p:extLst>
      <p:ext uri="{BB962C8B-B14F-4D97-AF65-F5344CB8AC3E}">
        <p14:creationId xmlns:p14="http://schemas.microsoft.com/office/powerpoint/2010/main" val="828494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C2F6B0-74B1-429E-8B73-683651839D16}"/>
              </a:ext>
            </a:extLst>
          </p:cNvPr>
          <p:cNvSpPr txBox="1"/>
          <p:nvPr/>
        </p:nvSpPr>
        <p:spPr>
          <a:xfrm>
            <a:off x="1638300" y="419100"/>
            <a:ext cx="8934450" cy="369332"/>
          </a:xfrm>
          <a:prstGeom prst="rect">
            <a:avLst/>
          </a:prstGeom>
          <a:noFill/>
        </p:spPr>
        <p:txBody>
          <a:bodyPr wrap="square" rtlCol="0">
            <a:spAutoFit/>
          </a:bodyPr>
          <a:lstStyle/>
          <a:p>
            <a:endParaRPr lang="el-GR" dirty="0">
              <a:latin typeface="Book Antiqua" panose="02040602050305030304" pitchFamily="18" charset="0"/>
            </a:endParaRPr>
          </a:p>
        </p:txBody>
      </p:sp>
      <p:cxnSp>
        <p:nvCxnSpPr>
          <p:cNvPr id="3" name="Ευθύγραμμο βέλος σύνδεσης 2">
            <a:extLst>
              <a:ext uri="{FF2B5EF4-FFF2-40B4-BE49-F238E27FC236}">
                <a16:creationId xmlns:a16="http://schemas.microsoft.com/office/drawing/2014/main" id="{90899BE9-4A4E-445C-BA06-2F4714F312F2}"/>
              </a:ext>
            </a:extLst>
          </p:cNvPr>
          <p:cNvCxnSpPr/>
          <p:nvPr/>
        </p:nvCxnSpPr>
        <p:spPr>
          <a:xfrm>
            <a:off x="3741420" y="9410065"/>
            <a:ext cx="396240" cy="45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Δεξί άγκιστρο 4">
            <a:extLst>
              <a:ext uri="{FF2B5EF4-FFF2-40B4-BE49-F238E27FC236}">
                <a16:creationId xmlns:a16="http://schemas.microsoft.com/office/drawing/2014/main" id="{4C913E73-EDE5-4979-A3FC-D043570A8E85}"/>
              </a:ext>
            </a:extLst>
          </p:cNvPr>
          <p:cNvSpPr/>
          <p:nvPr/>
        </p:nvSpPr>
        <p:spPr>
          <a:xfrm>
            <a:off x="2499360" y="9326245"/>
            <a:ext cx="281940" cy="63246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sp>
        <p:nvSpPr>
          <p:cNvPr id="10" name="TextBox 9">
            <a:extLst>
              <a:ext uri="{FF2B5EF4-FFF2-40B4-BE49-F238E27FC236}">
                <a16:creationId xmlns:a16="http://schemas.microsoft.com/office/drawing/2014/main" id="{2D4BA726-3553-4AB8-A8B4-FE205D0D123F}"/>
              </a:ext>
            </a:extLst>
          </p:cNvPr>
          <p:cNvSpPr txBox="1"/>
          <p:nvPr/>
        </p:nvSpPr>
        <p:spPr>
          <a:xfrm>
            <a:off x="923924" y="1720840"/>
            <a:ext cx="10344151" cy="3416320"/>
          </a:xfrm>
          <a:prstGeom prst="rect">
            <a:avLst/>
          </a:prstGeom>
          <a:noFill/>
        </p:spPr>
        <p:txBody>
          <a:bodyPr wrap="square" rtlCol="0">
            <a:spAutoFit/>
          </a:bodyPr>
          <a:lstStyle/>
          <a:p>
            <a:pPr algn="ctr"/>
            <a:r>
              <a:rPr lang="el-GR" sz="2400" b="1" i="1" u="sng" dirty="0">
                <a:latin typeface="Book Antiqua" panose="02040602050305030304" pitchFamily="18" charset="0"/>
              </a:rPr>
              <a:t> Παράδειγμα</a:t>
            </a:r>
            <a:r>
              <a:rPr lang="el-GR" sz="2400" b="1" i="1" dirty="0">
                <a:latin typeface="Book Antiqua" panose="02040602050305030304" pitchFamily="18" charset="0"/>
              </a:rPr>
              <a:t> ανατολικών πιθανών επιρροών στον ελληνικό κόσμο: οι επιρροές της λογοτεχνίας της Ανατολής προς τα ελληνικά έπη.</a:t>
            </a:r>
          </a:p>
          <a:p>
            <a:pPr algn="ctr"/>
            <a:endParaRPr lang="el-GR" sz="2400" b="1" i="1" dirty="0">
              <a:latin typeface="Book Antiqua" panose="02040602050305030304" pitchFamily="18" charset="0"/>
            </a:endParaRPr>
          </a:p>
          <a:p>
            <a:pPr algn="ctr"/>
            <a:endParaRPr lang="el-GR" sz="2400" i="1" dirty="0">
              <a:latin typeface="Book Antiqua" panose="02040602050305030304" pitchFamily="18" charset="0"/>
            </a:endParaRPr>
          </a:p>
          <a:p>
            <a:pPr algn="ctr"/>
            <a:r>
              <a:rPr lang="el-GR" sz="2400" b="1" i="1" dirty="0">
                <a:latin typeface="Book Antiqua" panose="02040602050305030304" pitchFamily="18" charset="0"/>
              </a:rPr>
              <a:t>          Χουρριτο-χεττιτικός Επικός κύκλος:</a:t>
            </a:r>
          </a:p>
          <a:p>
            <a:pPr algn="ctr"/>
            <a:endParaRPr lang="el-GR" sz="2400" b="1" i="1" dirty="0">
              <a:latin typeface="Book Antiqua" panose="02040602050305030304" pitchFamily="18" charset="0"/>
            </a:endParaRPr>
          </a:p>
          <a:p>
            <a:pPr algn="ctr"/>
            <a:r>
              <a:rPr lang="el-GR" sz="2400" b="1" i="1" dirty="0">
                <a:latin typeface="Book Antiqua" panose="02040602050305030304" pitchFamily="18" charset="0"/>
              </a:rPr>
              <a:t>          Έπος Κουμάρμπη                Θεογονία Ησιόδου </a:t>
            </a:r>
          </a:p>
          <a:p>
            <a:pPr algn="ctr"/>
            <a:endParaRPr lang="el-GR" sz="2400" b="1" i="1" dirty="0">
              <a:latin typeface="Book Antiqua" panose="02040602050305030304" pitchFamily="18" charset="0"/>
            </a:endParaRPr>
          </a:p>
          <a:p>
            <a:pPr algn="ctr"/>
            <a:r>
              <a:rPr lang="el-GR" sz="2400" b="1" i="1" dirty="0">
                <a:latin typeface="Book Antiqua" panose="02040602050305030304" pitchFamily="18" charset="0"/>
              </a:rPr>
              <a:t>          Έπος Ουλλικούμμη               Ιλιάδα Ομήρου</a:t>
            </a:r>
          </a:p>
        </p:txBody>
      </p:sp>
      <p:sp>
        <p:nvSpPr>
          <p:cNvPr id="17" name="Βέλος: Δεξιό 16">
            <a:extLst>
              <a:ext uri="{FF2B5EF4-FFF2-40B4-BE49-F238E27FC236}">
                <a16:creationId xmlns:a16="http://schemas.microsoft.com/office/drawing/2014/main" id="{475A40DE-924B-441A-ACCD-9BF89755E734}"/>
              </a:ext>
            </a:extLst>
          </p:cNvPr>
          <p:cNvSpPr/>
          <p:nvPr/>
        </p:nvSpPr>
        <p:spPr>
          <a:xfrm>
            <a:off x="5951769" y="4054074"/>
            <a:ext cx="847725" cy="295275"/>
          </a:xfrm>
          <a:prstGeom prst="rightArrow">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18" name="Βέλος: Δεξιό 17">
            <a:extLst>
              <a:ext uri="{FF2B5EF4-FFF2-40B4-BE49-F238E27FC236}">
                <a16:creationId xmlns:a16="http://schemas.microsoft.com/office/drawing/2014/main" id="{0677D1D0-91AD-4DF2-A264-5D969E5C6D05}"/>
              </a:ext>
            </a:extLst>
          </p:cNvPr>
          <p:cNvSpPr/>
          <p:nvPr/>
        </p:nvSpPr>
        <p:spPr>
          <a:xfrm>
            <a:off x="6375631" y="4731710"/>
            <a:ext cx="847725" cy="295275"/>
          </a:xfrm>
          <a:prstGeom prst="rightArrow">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59270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25D4C9-085F-45BB-A696-F166E299563A}"/>
              </a:ext>
            </a:extLst>
          </p:cNvPr>
          <p:cNvSpPr txBox="1"/>
          <p:nvPr/>
        </p:nvSpPr>
        <p:spPr>
          <a:xfrm>
            <a:off x="1660673" y="581211"/>
            <a:ext cx="9104571" cy="6647974"/>
          </a:xfrm>
          <a:prstGeom prst="rect">
            <a:avLst/>
          </a:prstGeom>
          <a:noFill/>
        </p:spPr>
        <p:txBody>
          <a:bodyPr wrap="square" rtlCol="0">
            <a:spAutoFit/>
          </a:bodyPr>
          <a:lstStyle/>
          <a:p>
            <a:pPr algn="ctr"/>
            <a:r>
              <a:rPr lang="el-GR" sz="2400" b="1" i="1" dirty="0">
                <a:solidFill>
                  <a:schemeClr val="bg1"/>
                </a:solidFill>
                <a:latin typeface="Book Antiqua" panose="02040602050305030304" pitchFamily="18" charset="0"/>
              </a:rPr>
              <a:t>Στοιχεία που ενισχύουν της άποψης περί ανατολικών λογοτεχνικών επιρροών στα ομηρικά έπη.</a:t>
            </a:r>
          </a:p>
          <a:p>
            <a:pPr algn="just">
              <a:lnSpc>
                <a:spcPct val="150000"/>
              </a:lnSpc>
            </a:pPr>
            <a:r>
              <a:rPr lang="el-GR" sz="2400" i="1" dirty="0">
                <a:latin typeface="Book Antiqua" panose="02040602050305030304" pitchFamily="18" charset="0"/>
              </a:rPr>
              <a:t>Η αποκρυπτογράφηση και η ανάγνωση εξαφανισμένων ανατολικών γλωσσών συνέβαλε στην διατύπωση νέων ερμηνειών αναφορικά με το πρόβλημα της καταγωγής και της οριστικής συναρμογής των ομηρικών επών                          </a:t>
            </a:r>
          </a:p>
          <a:p>
            <a:pPr algn="just">
              <a:lnSpc>
                <a:spcPct val="150000"/>
              </a:lnSpc>
            </a:pPr>
            <a:r>
              <a:rPr lang="el-GR" sz="2400" i="1" dirty="0">
                <a:latin typeface="Book Antiqua" panose="02040602050305030304" pitchFamily="18" charset="0"/>
              </a:rPr>
              <a:t>              εις βάθος έρευνα για την αναζήτηση επιρροών της ανατολικής λογοτεχνίας στα ομηρικά έπη και την εύρεση ισχυρών αποδείξεων, καθώς και πολιτιστικών σχέσεων και αλληλεπιδράσεων, ανάμεσα στο Αιγαίο και την αρχαία Ανατολή, πριν και μετά τη λήξη της εποχής του Χαλκού.  </a:t>
            </a:r>
          </a:p>
          <a:p>
            <a:pPr algn="just">
              <a:lnSpc>
                <a:spcPct val="150000"/>
              </a:lnSpc>
            </a:pPr>
            <a:r>
              <a:rPr lang="el-GR" sz="2400" i="1" dirty="0">
                <a:latin typeface="Book Antiqua" panose="02040602050305030304" pitchFamily="18" charset="0"/>
              </a:rPr>
              <a:t>  </a:t>
            </a:r>
          </a:p>
          <a:p>
            <a:endParaRPr lang="el-GR" dirty="0"/>
          </a:p>
          <a:p>
            <a:endParaRPr lang="el-GR" dirty="0"/>
          </a:p>
          <a:p>
            <a:endParaRPr lang="el-GR" dirty="0"/>
          </a:p>
        </p:txBody>
      </p:sp>
      <p:sp>
        <p:nvSpPr>
          <p:cNvPr id="4" name="Βέλος: Δεξιό 3">
            <a:extLst>
              <a:ext uri="{FF2B5EF4-FFF2-40B4-BE49-F238E27FC236}">
                <a16:creationId xmlns:a16="http://schemas.microsoft.com/office/drawing/2014/main" id="{6A247657-92EB-42CE-A22B-7B27C331EC63}"/>
              </a:ext>
            </a:extLst>
          </p:cNvPr>
          <p:cNvSpPr/>
          <p:nvPr/>
        </p:nvSpPr>
        <p:spPr>
          <a:xfrm>
            <a:off x="1748137" y="3757560"/>
            <a:ext cx="847725" cy="295275"/>
          </a:xfrm>
          <a:prstGeom prst="rightArrow">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9810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C:\Users\LAPTOP\Downloads\GilgameshTablet.jpg">
            <a:extLst>
              <a:ext uri="{FF2B5EF4-FFF2-40B4-BE49-F238E27FC236}">
                <a16:creationId xmlns:a16="http://schemas.microsoft.com/office/drawing/2014/main" id="{C1DD2D34-38E3-4C87-A4C6-9990ACBB56A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859" y="0"/>
            <a:ext cx="5156374" cy="6858000"/>
          </a:xfrm>
          <a:prstGeom prst="rect">
            <a:avLst/>
          </a:prstGeom>
          <a:ln>
            <a:noFill/>
          </a:ln>
          <a:effectLst>
            <a:softEdge rad="112500"/>
          </a:effectLst>
        </p:spPr>
      </p:pic>
      <p:sp>
        <p:nvSpPr>
          <p:cNvPr id="3" name="TextBox 2">
            <a:extLst>
              <a:ext uri="{FF2B5EF4-FFF2-40B4-BE49-F238E27FC236}">
                <a16:creationId xmlns:a16="http://schemas.microsoft.com/office/drawing/2014/main" id="{25400754-13DE-4FE6-8F26-5B1681C03010}"/>
              </a:ext>
            </a:extLst>
          </p:cNvPr>
          <p:cNvSpPr txBox="1"/>
          <p:nvPr/>
        </p:nvSpPr>
        <p:spPr>
          <a:xfrm>
            <a:off x="5954233" y="5261075"/>
            <a:ext cx="3323493" cy="1200329"/>
          </a:xfrm>
          <a:prstGeom prst="rect">
            <a:avLst/>
          </a:prstGeom>
          <a:noFill/>
        </p:spPr>
        <p:txBody>
          <a:bodyPr wrap="square" rtlCol="0">
            <a:spAutoFit/>
          </a:bodyPr>
          <a:lstStyle/>
          <a:p>
            <a:pPr algn="just"/>
            <a:r>
              <a:rPr lang="el-GR" i="1" dirty="0">
                <a:solidFill>
                  <a:schemeClr val="bg1"/>
                </a:solidFill>
                <a:latin typeface="Book Antiqua" panose="02040602050305030304" pitchFamily="18" charset="0"/>
              </a:rPr>
              <a:t>Η πινακίδα με την ιστορία του Κατακλυσμού των Σουμερίων από το Έπος του Γκιλγκαμές στην Ακκαδική γλώσσα.</a:t>
            </a:r>
          </a:p>
        </p:txBody>
      </p:sp>
      <p:sp>
        <p:nvSpPr>
          <p:cNvPr id="4" name="TextBox 3">
            <a:extLst>
              <a:ext uri="{FF2B5EF4-FFF2-40B4-BE49-F238E27FC236}">
                <a16:creationId xmlns:a16="http://schemas.microsoft.com/office/drawing/2014/main" id="{1F82C6A9-AF09-4631-B929-E39D55960705}"/>
              </a:ext>
            </a:extLst>
          </p:cNvPr>
          <p:cNvSpPr txBox="1"/>
          <p:nvPr/>
        </p:nvSpPr>
        <p:spPr>
          <a:xfrm>
            <a:off x="5861131" y="396596"/>
            <a:ext cx="5937463" cy="2308324"/>
          </a:xfrm>
          <a:prstGeom prst="rect">
            <a:avLst/>
          </a:prstGeom>
          <a:noFill/>
        </p:spPr>
        <p:txBody>
          <a:bodyPr wrap="square" rtlCol="0">
            <a:spAutoFit/>
          </a:bodyPr>
          <a:lstStyle/>
          <a:p>
            <a:pPr algn="just"/>
            <a:r>
              <a:rPr lang="el-GR" sz="2400" i="1" dirty="0">
                <a:latin typeface="Book Antiqua" panose="02040602050305030304" pitchFamily="18" charset="0"/>
              </a:rPr>
              <a:t>Το «Έπος του Γκιλγκαμές» των αρχαίων Σουμερίων  αποτέλεσε σημαντικό έναυσμα για την επιστημονική κοινότητα, εντατικότερης έρευνας και αναζήτησης αποδείξεων, περί ανατολικών λογοτεχνικών επιρροών στα ομηρικά έπη.</a:t>
            </a:r>
            <a:endParaRPr lang="el-GR" sz="2400" dirty="0"/>
          </a:p>
        </p:txBody>
      </p:sp>
    </p:spTree>
    <p:extLst>
      <p:ext uri="{BB962C8B-B14F-4D97-AF65-F5344CB8AC3E}">
        <p14:creationId xmlns:p14="http://schemas.microsoft.com/office/powerpoint/2010/main" val="325153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F1DE9-CBC3-43F5-BE60-B5F2E20DB339}"/>
              </a:ext>
            </a:extLst>
          </p:cNvPr>
          <p:cNvSpPr txBox="1"/>
          <p:nvPr/>
        </p:nvSpPr>
        <p:spPr>
          <a:xfrm>
            <a:off x="6167876" y="1635376"/>
            <a:ext cx="5601519" cy="3416320"/>
          </a:xfrm>
          <a:prstGeom prst="rect">
            <a:avLst/>
          </a:prstGeom>
          <a:noFill/>
        </p:spPr>
        <p:txBody>
          <a:bodyPr wrap="square" rtlCol="0">
            <a:spAutoFit/>
          </a:bodyPr>
          <a:lstStyle/>
          <a:p>
            <a:pPr algn="just">
              <a:lnSpc>
                <a:spcPct val="150000"/>
              </a:lnSpc>
            </a:pPr>
            <a:r>
              <a:rPr lang="el-GR" sz="2400" i="1" dirty="0">
                <a:latin typeface="Book Antiqua" panose="02040602050305030304" pitchFamily="18" charset="0"/>
              </a:rPr>
              <a:t>Σημαντική βοήθεια αναφορικά με το πρόβλημα καταγωγής των ομηρικών επών αποτέλεσαν τα </a:t>
            </a:r>
            <a:r>
              <a:rPr lang="el-GR" sz="2400" b="1" i="1" u="sng" dirty="0">
                <a:latin typeface="Book Antiqua" panose="02040602050305030304" pitchFamily="18" charset="0"/>
              </a:rPr>
              <a:t>χεττιτικά  κείμενα</a:t>
            </a:r>
            <a:r>
              <a:rPr lang="el-GR" sz="2400" i="1" dirty="0">
                <a:latin typeface="Book Antiqua" panose="02040602050305030304" pitchFamily="18" charset="0"/>
              </a:rPr>
              <a:t>. Πρόκειται για πινακίδες, που βρέθηκαν κυρίως, στην Χαττούσα (πλέον των 30.000), πρωτεύουσα του χεττιτικού κράτους. </a:t>
            </a:r>
          </a:p>
        </p:txBody>
      </p:sp>
      <p:pic>
        <p:nvPicPr>
          <p:cNvPr id="4" name="Εικόνα 3">
            <a:extLst>
              <a:ext uri="{FF2B5EF4-FFF2-40B4-BE49-F238E27FC236}">
                <a16:creationId xmlns:a16="http://schemas.microsoft.com/office/drawing/2014/main" id="{844D7A4E-E915-4858-8B5A-B736B4DAC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17" y="1126245"/>
            <a:ext cx="5968959" cy="4753560"/>
          </a:xfrm>
          <a:prstGeom prst="rect">
            <a:avLst/>
          </a:prstGeom>
          <a:ln>
            <a:noFill/>
          </a:ln>
          <a:effectLst>
            <a:softEdge rad="112500"/>
          </a:effectLst>
        </p:spPr>
      </p:pic>
    </p:spTree>
    <p:extLst>
      <p:ext uri="{BB962C8B-B14F-4D97-AF65-F5344CB8AC3E}">
        <p14:creationId xmlns:p14="http://schemas.microsoft.com/office/powerpoint/2010/main" val="2101102014"/>
      </p:ext>
    </p:extLst>
  </p:cSld>
  <p:clrMapOvr>
    <a:masterClrMapping/>
  </p:clrMapOvr>
</p:sld>
</file>

<file path=ppt/theme/theme1.xml><?xml version="1.0" encoding="utf-8"?>
<a:theme xmlns:a="http://schemas.openxmlformats.org/drawingml/2006/main" name="Δέμα">
  <a:themeElements>
    <a:clrScheme name="Διαβάθμιση του γκρι">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Δέμα">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Γυαλιστερό">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
  <TotalTime>6521</TotalTime>
  <Words>1816</Words>
  <Application>Microsoft Office PowerPoint</Application>
  <PresentationFormat>Ευρεία οθόνη</PresentationFormat>
  <Paragraphs>115</Paragraphs>
  <Slides>34</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34</vt:i4>
      </vt:variant>
    </vt:vector>
  </HeadingPairs>
  <TitlesOfParts>
    <vt:vector size="40" baseType="lpstr">
      <vt:lpstr>Arial</vt:lpstr>
      <vt:lpstr>Book Antiqua</vt:lpstr>
      <vt:lpstr>Corbel</vt:lpstr>
      <vt:lpstr>Courier New</vt:lpstr>
      <vt:lpstr>Gill Sans MT</vt:lpstr>
      <vt:lpstr>Δέμα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LAPTOP</dc:creator>
  <cp:lastModifiedBy>LAPTOP</cp:lastModifiedBy>
  <cp:revision>358</cp:revision>
  <dcterms:created xsi:type="dcterms:W3CDTF">2024-02-19T21:31:32Z</dcterms:created>
  <dcterms:modified xsi:type="dcterms:W3CDTF">2024-04-17T19:15:58Z</dcterms:modified>
</cp:coreProperties>
</file>