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407" r:id="rId2"/>
    <p:sldId id="927" r:id="rId3"/>
    <p:sldId id="257" r:id="rId4"/>
    <p:sldId id="410" r:id="rId5"/>
    <p:sldId id="440" r:id="rId6"/>
    <p:sldId id="411" r:id="rId7"/>
    <p:sldId id="441" r:id="rId8"/>
    <p:sldId id="442" r:id="rId9"/>
    <p:sldId id="445" r:id="rId10"/>
    <p:sldId id="918" r:id="rId11"/>
    <p:sldId id="921" r:id="rId12"/>
    <p:sldId id="919" r:id="rId13"/>
    <p:sldId id="920" r:id="rId14"/>
    <p:sldId id="406" r:id="rId15"/>
    <p:sldId id="413" r:id="rId16"/>
    <p:sldId id="446" r:id="rId17"/>
    <p:sldId id="443" r:id="rId18"/>
    <p:sldId id="287" r:id="rId19"/>
    <p:sldId id="346" r:id="rId20"/>
    <p:sldId id="424" r:id="rId21"/>
    <p:sldId id="313" r:id="rId22"/>
    <p:sldId id="347" r:id="rId23"/>
    <p:sldId id="425" r:id="rId24"/>
    <p:sldId id="444" r:id="rId25"/>
    <p:sldId id="277" r:id="rId26"/>
    <p:sldId id="341" r:id="rId27"/>
    <p:sldId id="342" r:id="rId28"/>
    <p:sldId id="280" r:id="rId29"/>
    <p:sldId id="281" r:id="rId30"/>
    <p:sldId id="282" r:id="rId31"/>
    <p:sldId id="343" r:id="rId32"/>
    <p:sldId id="344" r:id="rId33"/>
    <p:sldId id="345" r:id="rId34"/>
    <p:sldId id="409" r:id="rId35"/>
    <p:sldId id="285" r:id="rId36"/>
    <p:sldId id="925" r:id="rId37"/>
    <p:sldId id="922" r:id="rId38"/>
    <p:sldId id="923" r:id="rId39"/>
    <p:sldId id="924" r:id="rId40"/>
    <p:sldId id="926" r:id="rId41"/>
    <p:sldId id="427" r:id="rId42"/>
    <p:sldId id="260" r:id="rId43"/>
    <p:sldId id="291" r:id="rId44"/>
    <p:sldId id="928" r:id="rId45"/>
    <p:sldId id="929" r:id="rId4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2"/>
    <p:restoredTop sz="94659"/>
  </p:normalViewPr>
  <p:slideViewPr>
    <p:cSldViewPr snapToGrid="0" snapToObjects="1">
      <p:cViewPr varScale="1">
        <p:scale>
          <a:sx n="118" d="100"/>
          <a:sy n="118" d="100"/>
        </p:scale>
        <p:origin x="28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0E4D66-DCF3-F343-BF9F-3B482CFC8E8D}"/>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36127331-894F-7644-AD60-F94C096CD4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E3CD045D-FB64-8943-9DDD-AF9F5A193448}"/>
              </a:ext>
            </a:extLst>
          </p:cNvPr>
          <p:cNvSpPr>
            <a:spLocks noGrp="1"/>
          </p:cNvSpPr>
          <p:nvPr>
            <p:ph type="dt" sz="half" idx="10"/>
          </p:nvPr>
        </p:nvSpPr>
        <p:spPr/>
        <p:txBody>
          <a:bodyPr/>
          <a:lstStyle/>
          <a:p>
            <a:fld id="{7BAE2793-6D9E-BD4D-8336-E9DBF3B6C507}" type="datetimeFigureOut">
              <a:rPr lang="el-GR" smtClean="0"/>
              <a:t>18/2/26</a:t>
            </a:fld>
            <a:endParaRPr lang="el-GR"/>
          </a:p>
        </p:txBody>
      </p:sp>
      <p:sp>
        <p:nvSpPr>
          <p:cNvPr id="5" name="Θέση υποσέλιδου 4">
            <a:extLst>
              <a:ext uri="{FF2B5EF4-FFF2-40B4-BE49-F238E27FC236}">
                <a16:creationId xmlns:a16="http://schemas.microsoft.com/office/drawing/2014/main" id="{2897B03F-5A88-AB4D-A172-B3773E68976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D6114BC-3EAC-5D40-BEFE-EF9D23347199}"/>
              </a:ext>
            </a:extLst>
          </p:cNvPr>
          <p:cNvSpPr>
            <a:spLocks noGrp="1"/>
          </p:cNvSpPr>
          <p:nvPr>
            <p:ph type="sldNum" sz="quarter" idx="12"/>
          </p:nvPr>
        </p:nvSpPr>
        <p:spPr/>
        <p:txBody>
          <a:bodyPr/>
          <a:lstStyle/>
          <a:p>
            <a:fld id="{C35D6F81-095F-9840-94E8-2023F7235898}" type="slidenum">
              <a:rPr lang="el-GR" smtClean="0"/>
              <a:t>‹#›</a:t>
            </a:fld>
            <a:endParaRPr lang="el-GR"/>
          </a:p>
        </p:txBody>
      </p:sp>
    </p:spTree>
    <p:extLst>
      <p:ext uri="{BB962C8B-B14F-4D97-AF65-F5344CB8AC3E}">
        <p14:creationId xmlns:p14="http://schemas.microsoft.com/office/powerpoint/2010/main" val="2498681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65AAF5-E833-384E-B218-E555D4AF800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4D4866C-877D-3742-94F1-9EC744FDDE24}"/>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B3A7BC2-93DD-5842-93FD-65E49A885BBD}"/>
              </a:ext>
            </a:extLst>
          </p:cNvPr>
          <p:cNvSpPr>
            <a:spLocks noGrp="1"/>
          </p:cNvSpPr>
          <p:nvPr>
            <p:ph type="dt" sz="half" idx="10"/>
          </p:nvPr>
        </p:nvSpPr>
        <p:spPr/>
        <p:txBody>
          <a:bodyPr/>
          <a:lstStyle/>
          <a:p>
            <a:fld id="{7BAE2793-6D9E-BD4D-8336-E9DBF3B6C507}" type="datetimeFigureOut">
              <a:rPr lang="el-GR" smtClean="0"/>
              <a:t>18/2/26</a:t>
            </a:fld>
            <a:endParaRPr lang="el-GR"/>
          </a:p>
        </p:txBody>
      </p:sp>
      <p:sp>
        <p:nvSpPr>
          <p:cNvPr id="5" name="Θέση υποσέλιδου 4">
            <a:extLst>
              <a:ext uri="{FF2B5EF4-FFF2-40B4-BE49-F238E27FC236}">
                <a16:creationId xmlns:a16="http://schemas.microsoft.com/office/drawing/2014/main" id="{4876E6FA-21B5-7445-B557-7176BEC26F1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4ADCF23-5D36-594D-8DB7-7DFECEF17DBD}"/>
              </a:ext>
            </a:extLst>
          </p:cNvPr>
          <p:cNvSpPr>
            <a:spLocks noGrp="1"/>
          </p:cNvSpPr>
          <p:nvPr>
            <p:ph type="sldNum" sz="quarter" idx="12"/>
          </p:nvPr>
        </p:nvSpPr>
        <p:spPr/>
        <p:txBody>
          <a:bodyPr/>
          <a:lstStyle/>
          <a:p>
            <a:fld id="{C35D6F81-095F-9840-94E8-2023F7235898}" type="slidenum">
              <a:rPr lang="el-GR" smtClean="0"/>
              <a:t>‹#›</a:t>
            </a:fld>
            <a:endParaRPr lang="el-GR"/>
          </a:p>
        </p:txBody>
      </p:sp>
    </p:spTree>
    <p:extLst>
      <p:ext uri="{BB962C8B-B14F-4D97-AF65-F5344CB8AC3E}">
        <p14:creationId xmlns:p14="http://schemas.microsoft.com/office/powerpoint/2010/main" val="799350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D03AC35A-30AF-0340-A26D-DB2320679021}"/>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33CF96F-F9E3-5B43-A2D7-DE2BEA5354E1}"/>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C4F75ED-5469-2F4A-BCAA-5454066942B0}"/>
              </a:ext>
            </a:extLst>
          </p:cNvPr>
          <p:cNvSpPr>
            <a:spLocks noGrp="1"/>
          </p:cNvSpPr>
          <p:nvPr>
            <p:ph type="dt" sz="half" idx="10"/>
          </p:nvPr>
        </p:nvSpPr>
        <p:spPr/>
        <p:txBody>
          <a:bodyPr/>
          <a:lstStyle/>
          <a:p>
            <a:fld id="{7BAE2793-6D9E-BD4D-8336-E9DBF3B6C507}" type="datetimeFigureOut">
              <a:rPr lang="el-GR" smtClean="0"/>
              <a:t>18/2/26</a:t>
            </a:fld>
            <a:endParaRPr lang="el-GR"/>
          </a:p>
        </p:txBody>
      </p:sp>
      <p:sp>
        <p:nvSpPr>
          <p:cNvPr id="5" name="Θέση υποσέλιδου 4">
            <a:extLst>
              <a:ext uri="{FF2B5EF4-FFF2-40B4-BE49-F238E27FC236}">
                <a16:creationId xmlns:a16="http://schemas.microsoft.com/office/drawing/2014/main" id="{8A638AC9-92DF-184B-892A-FDA670503C1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577A3B6-A7C5-4944-A953-AB85B7371F70}"/>
              </a:ext>
            </a:extLst>
          </p:cNvPr>
          <p:cNvSpPr>
            <a:spLocks noGrp="1"/>
          </p:cNvSpPr>
          <p:nvPr>
            <p:ph type="sldNum" sz="quarter" idx="12"/>
          </p:nvPr>
        </p:nvSpPr>
        <p:spPr/>
        <p:txBody>
          <a:bodyPr/>
          <a:lstStyle/>
          <a:p>
            <a:fld id="{C35D6F81-095F-9840-94E8-2023F7235898}" type="slidenum">
              <a:rPr lang="el-GR" smtClean="0"/>
              <a:t>‹#›</a:t>
            </a:fld>
            <a:endParaRPr lang="el-GR"/>
          </a:p>
        </p:txBody>
      </p:sp>
    </p:spTree>
    <p:extLst>
      <p:ext uri="{BB962C8B-B14F-4D97-AF65-F5344CB8AC3E}">
        <p14:creationId xmlns:p14="http://schemas.microsoft.com/office/powerpoint/2010/main" val="3924674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26BA51-89A0-9042-8895-D8529626747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EF272AE-7034-E44A-B334-C26CD6D3E498}"/>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B3188C4-CDDC-E244-8B1F-BBBADC95631A}"/>
              </a:ext>
            </a:extLst>
          </p:cNvPr>
          <p:cNvSpPr>
            <a:spLocks noGrp="1"/>
          </p:cNvSpPr>
          <p:nvPr>
            <p:ph type="dt" sz="half" idx="10"/>
          </p:nvPr>
        </p:nvSpPr>
        <p:spPr/>
        <p:txBody>
          <a:bodyPr/>
          <a:lstStyle/>
          <a:p>
            <a:fld id="{7BAE2793-6D9E-BD4D-8336-E9DBF3B6C507}" type="datetimeFigureOut">
              <a:rPr lang="el-GR" smtClean="0"/>
              <a:t>18/2/26</a:t>
            </a:fld>
            <a:endParaRPr lang="el-GR"/>
          </a:p>
        </p:txBody>
      </p:sp>
      <p:sp>
        <p:nvSpPr>
          <p:cNvPr id="5" name="Θέση υποσέλιδου 4">
            <a:extLst>
              <a:ext uri="{FF2B5EF4-FFF2-40B4-BE49-F238E27FC236}">
                <a16:creationId xmlns:a16="http://schemas.microsoft.com/office/drawing/2014/main" id="{1F8B27BE-98CE-9B4C-97F3-79C054C80BA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CF60B4B-4571-374B-B9B5-F9E5A6844CE5}"/>
              </a:ext>
            </a:extLst>
          </p:cNvPr>
          <p:cNvSpPr>
            <a:spLocks noGrp="1"/>
          </p:cNvSpPr>
          <p:nvPr>
            <p:ph type="sldNum" sz="quarter" idx="12"/>
          </p:nvPr>
        </p:nvSpPr>
        <p:spPr/>
        <p:txBody>
          <a:bodyPr/>
          <a:lstStyle/>
          <a:p>
            <a:fld id="{C35D6F81-095F-9840-94E8-2023F7235898}" type="slidenum">
              <a:rPr lang="el-GR" smtClean="0"/>
              <a:t>‹#›</a:t>
            </a:fld>
            <a:endParaRPr lang="el-GR"/>
          </a:p>
        </p:txBody>
      </p:sp>
    </p:spTree>
    <p:extLst>
      <p:ext uri="{BB962C8B-B14F-4D97-AF65-F5344CB8AC3E}">
        <p14:creationId xmlns:p14="http://schemas.microsoft.com/office/powerpoint/2010/main" val="3679245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B50861-7114-BA42-B319-9477167D1607}"/>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FF03B54-2EB4-0F40-9B9B-7860921798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99F9DC91-D585-4E4D-B4FE-423BAB29A5D3}"/>
              </a:ext>
            </a:extLst>
          </p:cNvPr>
          <p:cNvSpPr>
            <a:spLocks noGrp="1"/>
          </p:cNvSpPr>
          <p:nvPr>
            <p:ph type="dt" sz="half" idx="10"/>
          </p:nvPr>
        </p:nvSpPr>
        <p:spPr/>
        <p:txBody>
          <a:bodyPr/>
          <a:lstStyle/>
          <a:p>
            <a:fld id="{7BAE2793-6D9E-BD4D-8336-E9DBF3B6C507}" type="datetimeFigureOut">
              <a:rPr lang="el-GR" smtClean="0"/>
              <a:t>18/2/26</a:t>
            </a:fld>
            <a:endParaRPr lang="el-GR"/>
          </a:p>
        </p:txBody>
      </p:sp>
      <p:sp>
        <p:nvSpPr>
          <p:cNvPr id="5" name="Θέση υποσέλιδου 4">
            <a:extLst>
              <a:ext uri="{FF2B5EF4-FFF2-40B4-BE49-F238E27FC236}">
                <a16:creationId xmlns:a16="http://schemas.microsoft.com/office/drawing/2014/main" id="{6945573C-6FB0-8B44-811A-3411B9CCF38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90C6A3F-92F2-4F4B-AE52-2EF940E0BE08}"/>
              </a:ext>
            </a:extLst>
          </p:cNvPr>
          <p:cNvSpPr>
            <a:spLocks noGrp="1"/>
          </p:cNvSpPr>
          <p:nvPr>
            <p:ph type="sldNum" sz="quarter" idx="12"/>
          </p:nvPr>
        </p:nvSpPr>
        <p:spPr/>
        <p:txBody>
          <a:bodyPr/>
          <a:lstStyle/>
          <a:p>
            <a:fld id="{C35D6F81-095F-9840-94E8-2023F7235898}" type="slidenum">
              <a:rPr lang="el-GR" smtClean="0"/>
              <a:t>‹#›</a:t>
            </a:fld>
            <a:endParaRPr lang="el-GR"/>
          </a:p>
        </p:txBody>
      </p:sp>
    </p:spTree>
    <p:extLst>
      <p:ext uri="{BB962C8B-B14F-4D97-AF65-F5344CB8AC3E}">
        <p14:creationId xmlns:p14="http://schemas.microsoft.com/office/powerpoint/2010/main" val="623301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A82652-A4FB-B049-AF56-C1375B63ADF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1B38C1F-21D8-344F-898A-E12A8C39FA45}"/>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2719A2CA-7823-6343-9E47-E420429F8C7C}"/>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F7C909E2-E27F-364B-B205-AD9FAE6EC824}"/>
              </a:ext>
            </a:extLst>
          </p:cNvPr>
          <p:cNvSpPr>
            <a:spLocks noGrp="1"/>
          </p:cNvSpPr>
          <p:nvPr>
            <p:ph type="dt" sz="half" idx="10"/>
          </p:nvPr>
        </p:nvSpPr>
        <p:spPr/>
        <p:txBody>
          <a:bodyPr/>
          <a:lstStyle/>
          <a:p>
            <a:fld id="{7BAE2793-6D9E-BD4D-8336-E9DBF3B6C507}" type="datetimeFigureOut">
              <a:rPr lang="el-GR" smtClean="0"/>
              <a:t>18/2/26</a:t>
            </a:fld>
            <a:endParaRPr lang="el-GR"/>
          </a:p>
        </p:txBody>
      </p:sp>
      <p:sp>
        <p:nvSpPr>
          <p:cNvPr id="6" name="Θέση υποσέλιδου 5">
            <a:extLst>
              <a:ext uri="{FF2B5EF4-FFF2-40B4-BE49-F238E27FC236}">
                <a16:creationId xmlns:a16="http://schemas.microsoft.com/office/drawing/2014/main" id="{3DF4F9F7-E5EB-F243-B6FB-4EACD0EECA2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B8484C5-A162-3F41-84BA-BE698D545B4A}"/>
              </a:ext>
            </a:extLst>
          </p:cNvPr>
          <p:cNvSpPr>
            <a:spLocks noGrp="1"/>
          </p:cNvSpPr>
          <p:nvPr>
            <p:ph type="sldNum" sz="quarter" idx="12"/>
          </p:nvPr>
        </p:nvSpPr>
        <p:spPr/>
        <p:txBody>
          <a:bodyPr/>
          <a:lstStyle/>
          <a:p>
            <a:fld id="{C35D6F81-095F-9840-94E8-2023F7235898}" type="slidenum">
              <a:rPr lang="el-GR" smtClean="0"/>
              <a:t>‹#›</a:t>
            </a:fld>
            <a:endParaRPr lang="el-GR"/>
          </a:p>
        </p:txBody>
      </p:sp>
    </p:spTree>
    <p:extLst>
      <p:ext uri="{BB962C8B-B14F-4D97-AF65-F5344CB8AC3E}">
        <p14:creationId xmlns:p14="http://schemas.microsoft.com/office/powerpoint/2010/main" val="1363370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412DC1-184E-344E-9641-DC5384ACF51A}"/>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93D086C-8A25-654B-A623-0FFA9867F0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03147E1E-7C5C-B24B-A026-DBA37727B90C}"/>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4010FA07-D199-A847-9212-208DA52FB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A19EFACD-DA62-BB49-BD41-6C90B5596B63}"/>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A10D665F-D8C9-8146-A8BB-AF84683309C9}"/>
              </a:ext>
            </a:extLst>
          </p:cNvPr>
          <p:cNvSpPr>
            <a:spLocks noGrp="1"/>
          </p:cNvSpPr>
          <p:nvPr>
            <p:ph type="dt" sz="half" idx="10"/>
          </p:nvPr>
        </p:nvSpPr>
        <p:spPr/>
        <p:txBody>
          <a:bodyPr/>
          <a:lstStyle/>
          <a:p>
            <a:fld id="{7BAE2793-6D9E-BD4D-8336-E9DBF3B6C507}" type="datetimeFigureOut">
              <a:rPr lang="el-GR" smtClean="0"/>
              <a:t>18/2/26</a:t>
            </a:fld>
            <a:endParaRPr lang="el-GR"/>
          </a:p>
        </p:txBody>
      </p:sp>
      <p:sp>
        <p:nvSpPr>
          <p:cNvPr id="8" name="Θέση υποσέλιδου 7">
            <a:extLst>
              <a:ext uri="{FF2B5EF4-FFF2-40B4-BE49-F238E27FC236}">
                <a16:creationId xmlns:a16="http://schemas.microsoft.com/office/drawing/2014/main" id="{1F9182F6-5DCE-C944-BF3C-F4A0FFBFFFF0}"/>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635CE1F5-9346-9345-B88D-6DBCC5191E19}"/>
              </a:ext>
            </a:extLst>
          </p:cNvPr>
          <p:cNvSpPr>
            <a:spLocks noGrp="1"/>
          </p:cNvSpPr>
          <p:nvPr>
            <p:ph type="sldNum" sz="quarter" idx="12"/>
          </p:nvPr>
        </p:nvSpPr>
        <p:spPr/>
        <p:txBody>
          <a:bodyPr/>
          <a:lstStyle/>
          <a:p>
            <a:fld id="{C35D6F81-095F-9840-94E8-2023F7235898}" type="slidenum">
              <a:rPr lang="el-GR" smtClean="0"/>
              <a:t>‹#›</a:t>
            </a:fld>
            <a:endParaRPr lang="el-GR"/>
          </a:p>
        </p:txBody>
      </p:sp>
    </p:spTree>
    <p:extLst>
      <p:ext uri="{BB962C8B-B14F-4D97-AF65-F5344CB8AC3E}">
        <p14:creationId xmlns:p14="http://schemas.microsoft.com/office/powerpoint/2010/main" val="3725274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9C2B66-DC1D-7849-AF9F-2CA9B8138FC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5CC736A8-60CA-6C44-8FA2-DFF65E283756}"/>
              </a:ext>
            </a:extLst>
          </p:cNvPr>
          <p:cNvSpPr>
            <a:spLocks noGrp="1"/>
          </p:cNvSpPr>
          <p:nvPr>
            <p:ph type="dt" sz="half" idx="10"/>
          </p:nvPr>
        </p:nvSpPr>
        <p:spPr/>
        <p:txBody>
          <a:bodyPr/>
          <a:lstStyle/>
          <a:p>
            <a:fld id="{7BAE2793-6D9E-BD4D-8336-E9DBF3B6C507}" type="datetimeFigureOut">
              <a:rPr lang="el-GR" smtClean="0"/>
              <a:t>18/2/26</a:t>
            </a:fld>
            <a:endParaRPr lang="el-GR"/>
          </a:p>
        </p:txBody>
      </p:sp>
      <p:sp>
        <p:nvSpPr>
          <p:cNvPr id="4" name="Θέση υποσέλιδου 3">
            <a:extLst>
              <a:ext uri="{FF2B5EF4-FFF2-40B4-BE49-F238E27FC236}">
                <a16:creationId xmlns:a16="http://schemas.microsoft.com/office/drawing/2014/main" id="{0BDA8F8A-0C3B-DC4B-9B1B-2B78B594FAD6}"/>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BF7E6791-3218-7D42-962E-A2B915ACE166}"/>
              </a:ext>
            </a:extLst>
          </p:cNvPr>
          <p:cNvSpPr>
            <a:spLocks noGrp="1"/>
          </p:cNvSpPr>
          <p:nvPr>
            <p:ph type="sldNum" sz="quarter" idx="12"/>
          </p:nvPr>
        </p:nvSpPr>
        <p:spPr/>
        <p:txBody>
          <a:bodyPr/>
          <a:lstStyle/>
          <a:p>
            <a:fld id="{C35D6F81-095F-9840-94E8-2023F7235898}" type="slidenum">
              <a:rPr lang="el-GR" smtClean="0"/>
              <a:t>‹#›</a:t>
            </a:fld>
            <a:endParaRPr lang="el-GR"/>
          </a:p>
        </p:txBody>
      </p:sp>
    </p:spTree>
    <p:extLst>
      <p:ext uri="{BB962C8B-B14F-4D97-AF65-F5344CB8AC3E}">
        <p14:creationId xmlns:p14="http://schemas.microsoft.com/office/powerpoint/2010/main" val="4214461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BE28CCFB-1888-D741-9A99-B7C86A2AD872}"/>
              </a:ext>
            </a:extLst>
          </p:cNvPr>
          <p:cNvSpPr>
            <a:spLocks noGrp="1"/>
          </p:cNvSpPr>
          <p:nvPr>
            <p:ph type="dt" sz="half" idx="10"/>
          </p:nvPr>
        </p:nvSpPr>
        <p:spPr/>
        <p:txBody>
          <a:bodyPr/>
          <a:lstStyle/>
          <a:p>
            <a:fld id="{7BAE2793-6D9E-BD4D-8336-E9DBF3B6C507}" type="datetimeFigureOut">
              <a:rPr lang="el-GR" smtClean="0"/>
              <a:t>18/2/26</a:t>
            </a:fld>
            <a:endParaRPr lang="el-GR"/>
          </a:p>
        </p:txBody>
      </p:sp>
      <p:sp>
        <p:nvSpPr>
          <p:cNvPr id="3" name="Θέση υποσέλιδου 2">
            <a:extLst>
              <a:ext uri="{FF2B5EF4-FFF2-40B4-BE49-F238E27FC236}">
                <a16:creationId xmlns:a16="http://schemas.microsoft.com/office/drawing/2014/main" id="{BD419614-0BC7-924C-80FD-C70286D858EA}"/>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FA48487B-F064-9F4E-8BDA-A96D71FA4B8D}"/>
              </a:ext>
            </a:extLst>
          </p:cNvPr>
          <p:cNvSpPr>
            <a:spLocks noGrp="1"/>
          </p:cNvSpPr>
          <p:nvPr>
            <p:ph type="sldNum" sz="quarter" idx="12"/>
          </p:nvPr>
        </p:nvSpPr>
        <p:spPr/>
        <p:txBody>
          <a:bodyPr/>
          <a:lstStyle/>
          <a:p>
            <a:fld id="{C35D6F81-095F-9840-94E8-2023F7235898}" type="slidenum">
              <a:rPr lang="el-GR" smtClean="0"/>
              <a:t>‹#›</a:t>
            </a:fld>
            <a:endParaRPr lang="el-GR"/>
          </a:p>
        </p:txBody>
      </p:sp>
    </p:spTree>
    <p:extLst>
      <p:ext uri="{BB962C8B-B14F-4D97-AF65-F5344CB8AC3E}">
        <p14:creationId xmlns:p14="http://schemas.microsoft.com/office/powerpoint/2010/main" val="221605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C62E39-C1F0-2C45-8C03-AB2FB86E36C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4F94962-CDAB-C844-9C9F-EB857F76E6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92D7CAF4-8D49-5946-8CE3-6E512B56BE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B5BDF220-18BE-E84F-9771-2E36D5459EC0}"/>
              </a:ext>
            </a:extLst>
          </p:cNvPr>
          <p:cNvSpPr>
            <a:spLocks noGrp="1"/>
          </p:cNvSpPr>
          <p:nvPr>
            <p:ph type="dt" sz="half" idx="10"/>
          </p:nvPr>
        </p:nvSpPr>
        <p:spPr/>
        <p:txBody>
          <a:bodyPr/>
          <a:lstStyle/>
          <a:p>
            <a:fld id="{7BAE2793-6D9E-BD4D-8336-E9DBF3B6C507}" type="datetimeFigureOut">
              <a:rPr lang="el-GR" smtClean="0"/>
              <a:t>18/2/26</a:t>
            </a:fld>
            <a:endParaRPr lang="el-GR"/>
          </a:p>
        </p:txBody>
      </p:sp>
      <p:sp>
        <p:nvSpPr>
          <p:cNvPr id="6" name="Θέση υποσέλιδου 5">
            <a:extLst>
              <a:ext uri="{FF2B5EF4-FFF2-40B4-BE49-F238E27FC236}">
                <a16:creationId xmlns:a16="http://schemas.microsoft.com/office/drawing/2014/main" id="{794F2564-E673-B347-BEC7-8DE8095DA76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5CBDFFE-0F96-764C-B3CA-14DBEFA6EE22}"/>
              </a:ext>
            </a:extLst>
          </p:cNvPr>
          <p:cNvSpPr>
            <a:spLocks noGrp="1"/>
          </p:cNvSpPr>
          <p:nvPr>
            <p:ph type="sldNum" sz="quarter" idx="12"/>
          </p:nvPr>
        </p:nvSpPr>
        <p:spPr/>
        <p:txBody>
          <a:bodyPr/>
          <a:lstStyle/>
          <a:p>
            <a:fld id="{C35D6F81-095F-9840-94E8-2023F7235898}" type="slidenum">
              <a:rPr lang="el-GR" smtClean="0"/>
              <a:t>‹#›</a:t>
            </a:fld>
            <a:endParaRPr lang="el-GR"/>
          </a:p>
        </p:txBody>
      </p:sp>
    </p:spTree>
    <p:extLst>
      <p:ext uri="{BB962C8B-B14F-4D97-AF65-F5344CB8AC3E}">
        <p14:creationId xmlns:p14="http://schemas.microsoft.com/office/powerpoint/2010/main" val="3305553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C1F018-517C-6240-B800-A5895CBF9EA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46CE25AE-F452-4548-B532-16161FB1B4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9B6B51EE-A010-8543-BDF4-C954396BF1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4B68E99-48AB-D740-A204-E3F62FC6BEA0}"/>
              </a:ext>
            </a:extLst>
          </p:cNvPr>
          <p:cNvSpPr>
            <a:spLocks noGrp="1"/>
          </p:cNvSpPr>
          <p:nvPr>
            <p:ph type="dt" sz="half" idx="10"/>
          </p:nvPr>
        </p:nvSpPr>
        <p:spPr/>
        <p:txBody>
          <a:bodyPr/>
          <a:lstStyle/>
          <a:p>
            <a:fld id="{7BAE2793-6D9E-BD4D-8336-E9DBF3B6C507}" type="datetimeFigureOut">
              <a:rPr lang="el-GR" smtClean="0"/>
              <a:t>18/2/26</a:t>
            </a:fld>
            <a:endParaRPr lang="el-GR"/>
          </a:p>
        </p:txBody>
      </p:sp>
      <p:sp>
        <p:nvSpPr>
          <p:cNvPr id="6" name="Θέση υποσέλιδου 5">
            <a:extLst>
              <a:ext uri="{FF2B5EF4-FFF2-40B4-BE49-F238E27FC236}">
                <a16:creationId xmlns:a16="http://schemas.microsoft.com/office/drawing/2014/main" id="{A3378483-4A90-AA45-8FB3-B4D0724048D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6DB8D8F-3A6B-0243-B8B0-3FD788FFB860}"/>
              </a:ext>
            </a:extLst>
          </p:cNvPr>
          <p:cNvSpPr>
            <a:spLocks noGrp="1"/>
          </p:cNvSpPr>
          <p:nvPr>
            <p:ph type="sldNum" sz="quarter" idx="12"/>
          </p:nvPr>
        </p:nvSpPr>
        <p:spPr/>
        <p:txBody>
          <a:bodyPr/>
          <a:lstStyle/>
          <a:p>
            <a:fld id="{C35D6F81-095F-9840-94E8-2023F7235898}" type="slidenum">
              <a:rPr lang="el-GR" smtClean="0"/>
              <a:t>‹#›</a:t>
            </a:fld>
            <a:endParaRPr lang="el-GR"/>
          </a:p>
        </p:txBody>
      </p:sp>
    </p:spTree>
    <p:extLst>
      <p:ext uri="{BB962C8B-B14F-4D97-AF65-F5344CB8AC3E}">
        <p14:creationId xmlns:p14="http://schemas.microsoft.com/office/powerpoint/2010/main" val="2222042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09C9E1D4-77C5-CC4C-8B18-A533CAD8DF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F8EC5B9-E6FB-B24A-A485-FA63038459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C146FB6-82E5-8F43-804B-19259D940A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AE2793-6D9E-BD4D-8336-E9DBF3B6C507}" type="datetimeFigureOut">
              <a:rPr lang="el-GR" smtClean="0"/>
              <a:t>18/2/26</a:t>
            </a:fld>
            <a:endParaRPr lang="el-GR"/>
          </a:p>
        </p:txBody>
      </p:sp>
      <p:sp>
        <p:nvSpPr>
          <p:cNvPr id="5" name="Θέση υποσέλιδου 4">
            <a:extLst>
              <a:ext uri="{FF2B5EF4-FFF2-40B4-BE49-F238E27FC236}">
                <a16:creationId xmlns:a16="http://schemas.microsoft.com/office/drawing/2014/main" id="{52B6EBA9-15A1-5548-BADD-54CC20FF40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ACC2864C-6CE0-2B4F-85DE-26BF154117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5D6F81-095F-9840-94E8-2023F7235898}" type="slidenum">
              <a:rPr lang="el-GR" smtClean="0"/>
              <a:t>‹#›</a:t>
            </a:fld>
            <a:endParaRPr lang="el-GR"/>
          </a:p>
        </p:txBody>
      </p:sp>
    </p:spTree>
    <p:extLst>
      <p:ext uri="{BB962C8B-B14F-4D97-AF65-F5344CB8AC3E}">
        <p14:creationId xmlns:p14="http://schemas.microsoft.com/office/powerpoint/2010/main" val="8091536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www.indiana.edu/~oah/magazine/" TargetMode="External"/><Relationship Id="rId13" Type="http://schemas.openxmlformats.org/officeDocument/2006/relationships/hyperlink" Target="http://www.albany.edu/jmmh" TargetMode="External"/><Relationship Id="rId18" Type="http://schemas.openxmlformats.org/officeDocument/2006/relationships/hyperlink" Target="http://users.hol.gr/~dilos/anistor/cover.htm" TargetMode="External"/><Relationship Id="rId3" Type="http://schemas.openxmlformats.org/officeDocument/2006/relationships/hyperlink" Target="http://www.yahoo.com/Arts/Humanities/History/Journals/" TargetMode="External"/><Relationship Id="rId7" Type="http://schemas.openxmlformats.org/officeDocument/2006/relationships/hyperlink" Target="http://www.liberliber.it/biblioteca/riviste/studistorici/index.htm" TargetMode="External"/><Relationship Id="rId12" Type="http://schemas.openxmlformats.org/officeDocument/2006/relationships/hyperlink" Target="http://www.historytoday.com/" TargetMode="External"/><Relationship Id="rId17" Type="http://schemas.openxmlformats.org/officeDocument/2006/relationships/hyperlink" Target="http://www.discoveringarchaeology.com/" TargetMode="External"/><Relationship Id="rId2" Type="http://schemas.openxmlformats.org/officeDocument/2006/relationships/hyperlink" Target="http://www.uv.es/~apons/revistes.htm" TargetMode="External"/><Relationship Id="rId16" Type="http://schemas.openxmlformats.org/officeDocument/2006/relationships/hyperlink" Target="http://www.sha.org/" TargetMode="External"/><Relationship Id="rId20" Type="http://schemas.openxmlformats.org/officeDocument/2006/relationships/hyperlink" Target="https://www.uv.es/~apons/revistes.htm" TargetMode="External"/><Relationship Id="rId1" Type="http://schemas.openxmlformats.org/officeDocument/2006/relationships/slideLayout" Target="../slideLayouts/slideLayout2.xml"/><Relationship Id="rId6" Type="http://schemas.openxmlformats.org/officeDocument/2006/relationships/hyperlink" Target="http://www.cisi.unito.it/stor/home.htm" TargetMode="External"/><Relationship Id="rId11" Type="http://schemas.openxmlformats.org/officeDocument/2006/relationships/hyperlink" Target="http://www.ucc.ie/chronicon/" TargetMode="External"/><Relationship Id="rId5" Type="http://schemas.openxmlformats.org/officeDocument/2006/relationships/hyperlink" Target="http://www.le.ac.uk/hi/bon/resources/FRENCH_HIST/contents.html" TargetMode="External"/><Relationship Id="rId15" Type="http://schemas.openxmlformats.org/officeDocument/2006/relationships/hyperlink" Target="http://www.thehistorynet.com/AmericanHistory/" TargetMode="External"/><Relationship Id="rId10" Type="http://schemas.openxmlformats.org/officeDocument/2006/relationships/hyperlink" Target="http://historylinks.freeservers.com/" TargetMode="External"/><Relationship Id="rId19" Type="http://schemas.openxmlformats.org/officeDocument/2006/relationships/hyperlink" Target="http://www.archaeology.org/" TargetMode="External"/><Relationship Id="rId4" Type="http://schemas.openxmlformats.org/officeDocument/2006/relationships/hyperlink" Target="http://www.historyandtheory.org/" TargetMode="External"/><Relationship Id="rId9" Type="http://schemas.openxmlformats.org/officeDocument/2006/relationships/hyperlink" Target="http://www.cisi.unito.it/arachne/arachne.html" TargetMode="External"/><Relationship Id="rId14" Type="http://schemas.openxmlformats.org/officeDocument/2006/relationships/hyperlink" Target="http://www.usask.ca/history/cjh"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s://www.youtube.com/watch?v=_94vyKbO0q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DFA435-13A5-7243-B447-54532928641B}"/>
              </a:ext>
            </a:extLst>
          </p:cNvPr>
          <p:cNvSpPr>
            <a:spLocks noGrp="1"/>
          </p:cNvSpPr>
          <p:nvPr>
            <p:ph type="ctrTitle"/>
          </p:nvPr>
        </p:nvSpPr>
        <p:spPr/>
        <p:txBody>
          <a:bodyPr/>
          <a:lstStyle/>
          <a:p>
            <a:r>
              <a:rPr lang="el-GR" b="1" dirty="0" err="1">
                <a:solidFill>
                  <a:srgbClr val="C00000"/>
                </a:solidFill>
              </a:rPr>
              <a:t>Διδακτικ</a:t>
            </a:r>
            <a:r>
              <a:rPr lang="en-US" b="1" dirty="0" err="1">
                <a:solidFill>
                  <a:srgbClr val="C00000"/>
                </a:solidFill>
              </a:rPr>
              <a:t>ή</a:t>
            </a:r>
            <a:r>
              <a:rPr lang="el-GR" b="1" dirty="0">
                <a:solidFill>
                  <a:srgbClr val="C00000"/>
                </a:solidFill>
              </a:rPr>
              <a:t> της Ιστορίας</a:t>
            </a:r>
          </a:p>
        </p:txBody>
      </p:sp>
      <p:sp>
        <p:nvSpPr>
          <p:cNvPr id="3" name="Υπότιτλος 2">
            <a:extLst>
              <a:ext uri="{FF2B5EF4-FFF2-40B4-BE49-F238E27FC236}">
                <a16:creationId xmlns:a16="http://schemas.microsoft.com/office/drawing/2014/main" id="{C75E6938-906F-9741-8799-F405ECFB39FC}"/>
              </a:ext>
            </a:extLst>
          </p:cNvPr>
          <p:cNvSpPr>
            <a:spLocks noGrp="1"/>
          </p:cNvSpPr>
          <p:nvPr>
            <p:ph type="subTitle" idx="1"/>
          </p:nvPr>
        </p:nvSpPr>
        <p:spPr/>
        <p:txBody>
          <a:bodyPr>
            <a:normAutofit lnSpcReduction="10000"/>
          </a:bodyPr>
          <a:lstStyle/>
          <a:p>
            <a:r>
              <a:rPr lang="el-GR" dirty="0">
                <a:solidFill>
                  <a:srgbClr val="C00000"/>
                </a:solidFill>
              </a:rPr>
              <a:t>Μάθημα 2ο</a:t>
            </a:r>
          </a:p>
          <a:p>
            <a:r>
              <a:rPr lang="el-GR" dirty="0">
                <a:solidFill>
                  <a:schemeClr val="accent1"/>
                </a:solidFill>
              </a:rPr>
              <a:t>Παιδαγωγικό Τμήμα Δημοτικής Εκπαίδευσης</a:t>
            </a:r>
          </a:p>
          <a:p>
            <a:r>
              <a:rPr lang="el-GR" dirty="0">
                <a:solidFill>
                  <a:schemeClr val="accent1"/>
                </a:solidFill>
              </a:rPr>
              <a:t>Δημοκρίτειο Πανεπιστήμιο</a:t>
            </a:r>
          </a:p>
          <a:p>
            <a:r>
              <a:rPr lang="el-GR" dirty="0">
                <a:solidFill>
                  <a:schemeClr val="accent1"/>
                </a:solidFill>
              </a:rPr>
              <a:t>Εαρινό Εξάμηνο 2026</a:t>
            </a:r>
          </a:p>
        </p:txBody>
      </p:sp>
      <p:sp>
        <p:nvSpPr>
          <p:cNvPr id="4" name="Θέση υποσέλιδου 3">
            <a:extLst>
              <a:ext uri="{FF2B5EF4-FFF2-40B4-BE49-F238E27FC236}">
                <a16:creationId xmlns:a16="http://schemas.microsoft.com/office/drawing/2014/main" id="{A7718FDB-76E7-7749-8E91-3130DCC0F924}"/>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8797791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4EA973-F351-EB41-A5C1-C0A1C23A76D8}"/>
              </a:ext>
            </a:extLst>
          </p:cNvPr>
          <p:cNvSpPr>
            <a:spLocks noGrp="1"/>
          </p:cNvSpPr>
          <p:nvPr>
            <p:ph type="title"/>
          </p:nvPr>
        </p:nvSpPr>
        <p:spPr/>
        <p:txBody>
          <a:bodyPr>
            <a:normAutofit fontScale="90000"/>
          </a:bodyPr>
          <a:lstStyle/>
          <a:p>
            <a:r>
              <a:rPr lang="el-GR" b="1" dirty="0">
                <a:solidFill>
                  <a:srgbClr val="0070C0"/>
                </a:solidFill>
              </a:rPr>
              <a:t>1978: Νέα Ιστορία:</a:t>
            </a:r>
            <a:br>
              <a:rPr lang="el-GR" b="1" dirty="0">
                <a:solidFill>
                  <a:srgbClr val="0070C0"/>
                </a:solidFill>
              </a:rPr>
            </a:br>
            <a:r>
              <a:rPr lang="el-GR" b="1" dirty="0">
                <a:solidFill>
                  <a:srgbClr val="0070C0"/>
                </a:solidFill>
              </a:rPr>
              <a:t> περιεχόμενο ή δεξιότητες;</a:t>
            </a:r>
            <a:br>
              <a:rPr lang="el-GR" b="1" dirty="0">
                <a:solidFill>
                  <a:srgbClr val="0070C0"/>
                </a:solidFill>
              </a:rPr>
            </a:br>
            <a:endParaRPr lang="el-GR" b="1" dirty="0">
              <a:solidFill>
                <a:srgbClr val="0070C0"/>
              </a:solidFill>
            </a:endParaRPr>
          </a:p>
        </p:txBody>
      </p:sp>
      <p:sp>
        <p:nvSpPr>
          <p:cNvPr id="3" name="Θέση περιεχομένου 2">
            <a:extLst>
              <a:ext uri="{FF2B5EF4-FFF2-40B4-BE49-F238E27FC236}">
                <a16:creationId xmlns:a16="http://schemas.microsoft.com/office/drawing/2014/main" id="{61FD73E7-EAB8-6745-96C4-9A2189B5C8E3}"/>
              </a:ext>
            </a:extLst>
          </p:cNvPr>
          <p:cNvSpPr>
            <a:spLocks noGrp="1"/>
          </p:cNvSpPr>
          <p:nvPr>
            <p:ph idx="1"/>
          </p:nvPr>
        </p:nvSpPr>
        <p:spPr/>
        <p:txBody>
          <a:bodyPr/>
          <a:lstStyle/>
          <a:p>
            <a:r>
              <a:rPr lang="el-GR" dirty="0"/>
              <a:t>οι πηγές δεν μιλούν από μόνες τους</a:t>
            </a:r>
          </a:p>
          <a:p>
            <a:r>
              <a:rPr lang="el-GR" dirty="0"/>
              <a:t>Ιστορική γνώση (</a:t>
            </a:r>
            <a:r>
              <a:rPr lang="en-US" dirty="0"/>
              <a:t>know what) </a:t>
            </a:r>
            <a:r>
              <a:rPr lang="el-GR" dirty="0"/>
              <a:t>και ιστορική μέθοδος</a:t>
            </a:r>
            <a:r>
              <a:rPr lang="en-US" dirty="0"/>
              <a:t> (know how)</a:t>
            </a:r>
          </a:p>
          <a:p>
            <a:r>
              <a:rPr lang="el-GR" dirty="0" err="1"/>
              <a:t>Περιεχ</a:t>
            </a:r>
            <a:r>
              <a:rPr lang="en-US" dirty="0" err="1"/>
              <a:t>ό</a:t>
            </a:r>
            <a:r>
              <a:rPr lang="el-GR" dirty="0" err="1"/>
              <a:t>μενο</a:t>
            </a:r>
            <a:r>
              <a:rPr lang="el-GR" dirty="0"/>
              <a:t> και μέθοδος με κοινό τόπο τις ιστορικές έννοιες</a:t>
            </a:r>
          </a:p>
          <a:p>
            <a:endParaRPr lang="el-GR" dirty="0"/>
          </a:p>
          <a:p>
            <a:pPr marL="0" indent="0">
              <a:buNone/>
            </a:pPr>
            <a:endParaRPr lang="el-GR" dirty="0"/>
          </a:p>
        </p:txBody>
      </p:sp>
    </p:spTree>
    <p:extLst>
      <p:ext uri="{BB962C8B-B14F-4D97-AF65-F5344CB8AC3E}">
        <p14:creationId xmlns:p14="http://schemas.microsoft.com/office/powerpoint/2010/main" val="8996802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546C3E-FADE-6340-A9D5-5A88ADA55F80}"/>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CB70A215-EB72-AC41-BBEB-611ED1895859}"/>
              </a:ext>
            </a:extLst>
          </p:cNvPr>
          <p:cNvSpPr>
            <a:spLocks noGrp="1"/>
          </p:cNvSpPr>
          <p:nvPr>
            <p:ph idx="1"/>
          </p:nvPr>
        </p:nvSpPr>
        <p:spPr/>
        <p:txBody>
          <a:bodyPr>
            <a:normAutofit fontScale="92500" lnSpcReduction="10000"/>
          </a:bodyPr>
          <a:lstStyle/>
          <a:p>
            <a:pPr marL="0" indent="0">
              <a:buNone/>
            </a:pPr>
            <a:r>
              <a:rPr lang="el-GR" dirty="0"/>
              <a:t>«Η διεύρυνση των αντικειμένων της διδακτικής της Ιστορίας, ως αποτέλεσμα της συνειδητοποίησης της ποικιλίας των ατραπών διαμόρφωσης της ιστορικής κουλτούρας των παιδιών και της επίδρασης των ιστορικών ιδεών, που διαμορφώνονται εκτός του ιστορικού μαθήματος για την ίδια τη μάθηση στην Ιστορία, συναντά πλέον, στην καμπή του 20</a:t>
            </a:r>
            <a:r>
              <a:rPr lang="el-GR" baseline="30000" dirty="0"/>
              <a:t>ου</a:t>
            </a:r>
            <a:r>
              <a:rPr lang="el-GR" dirty="0"/>
              <a:t> προς τον 21</a:t>
            </a:r>
            <a:r>
              <a:rPr lang="el-GR" baseline="30000" dirty="0"/>
              <a:t>ο</a:t>
            </a:r>
            <a:r>
              <a:rPr lang="el-GR" dirty="0"/>
              <a:t> αιώνα, τη γενική αποδοχή. Στο σημειωτικό επίπεδο η διεύρυνση αυτή εκδηλώνεται με τη χρήση του όρου διδακτική της Ιστορίας στον πληθυντικό και την εναλλαγή του με αυτόν της ιστορικής εκπαίδευσης. Διδακτική της Ιστορίας, Διδακτικές της Ιστορίας, Ιστορική Εκπαίδευση, εγγράφουν στη γλώσσα τη σημασία που αποκτούν τυπικές και άτυπες μορφές εκπαίδευσης για τη μάθηση στην Ιστορία» (</a:t>
            </a:r>
            <a:r>
              <a:rPr lang="el-GR" dirty="0" err="1"/>
              <a:t>Ρεπούση</a:t>
            </a:r>
            <a:r>
              <a:rPr lang="el-GR" dirty="0"/>
              <a:t>, 2004:282). </a:t>
            </a:r>
          </a:p>
          <a:p>
            <a:pPr marL="0" indent="0">
              <a:buNone/>
            </a:pPr>
            <a:r>
              <a:rPr lang="el-GR" dirty="0"/>
              <a:t> </a:t>
            </a:r>
          </a:p>
          <a:p>
            <a:endParaRPr lang="el-GR" dirty="0"/>
          </a:p>
        </p:txBody>
      </p:sp>
    </p:spTree>
    <p:extLst>
      <p:ext uri="{BB962C8B-B14F-4D97-AF65-F5344CB8AC3E}">
        <p14:creationId xmlns:p14="http://schemas.microsoft.com/office/powerpoint/2010/main" val="838720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556054-C769-854E-B82B-967311B7CE5F}"/>
              </a:ext>
            </a:extLst>
          </p:cNvPr>
          <p:cNvSpPr>
            <a:spLocks noGrp="1"/>
          </p:cNvSpPr>
          <p:nvPr>
            <p:ph type="title"/>
          </p:nvPr>
        </p:nvSpPr>
        <p:spPr/>
        <p:txBody>
          <a:bodyPr/>
          <a:lstStyle/>
          <a:p>
            <a:r>
              <a:rPr lang="el-GR" b="1" dirty="0">
                <a:solidFill>
                  <a:schemeClr val="accent1"/>
                </a:solidFill>
              </a:rPr>
              <a:t>Διδακτική της ιστορίας</a:t>
            </a:r>
          </a:p>
        </p:txBody>
      </p:sp>
      <p:sp>
        <p:nvSpPr>
          <p:cNvPr id="3" name="Θέση περιεχομένου 2">
            <a:extLst>
              <a:ext uri="{FF2B5EF4-FFF2-40B4-BE49-F238E27FC236}">
                <a16:creationId xmlns:a16="http://schemas.microsoft.com/office/drawing/2014/main" id="{2ACAC9C0-EEA4-6E48-82B0-6D258F6B2017}"/>
              </a:ext>
            </a:extLst>
          </p:cNvPr>
          <p:cNvSpPr>
            <a:spLocks noGrp="1"/>
          </p:cNvSpPr>
          <p:nvPr>
            <p:ph idx="1"/>
          </p:nvPr>
        </p:nvSpPr>
        <p:spPr/>
        <p:txBody>
          <a:bodyPr/>
          <a:lstStyle/>
          <a:p>
            <a:r>
              <a:rPr lang="el-GR" dirty="0"/>
              <a:t>Είθισται η ιστορική εκπαίδευση να συγχέεται με τον όρο «Διδακτική της Ιστορίας». Η διδακτική μεθοδολογία αποτελεί ένα ιδιαίτερο πεδίο έρευνας και μελέτης στο πλαίσιο της ιστορικής εκπαίδευσης τα τελευταία τριάντα χρόνια (Κόκκινος, 1998:208-311. </a:t>
            </a:r>
            <a:r>
              <a:rPr lang="el-GR" dirty="0" err="1"/>
              <a:t>Ρεπούση</a:t>
            </a:r>
            <a:r>
              <a:rPr lang="el-GR" dirty="0"/>
              <a:t>, 2004:279-290. Σμυρναίος, 2013:97-109). Πολλοί ερευνητές, επιστήμονες και ακαδημαϊκοί αποδίδουν διαφοροποιημένους όρους για να την χαρακτηρίσουν: «ειδικότητα, πεδίο κριτικής σκέψης, σύστημα πρακτικών και δεξιοτήτων, επιστήμη, κλάδο, κ.λπ.» (</a:t>
            </a:r>
            <a:r>
              <a:rPr lang="en-US" dirty="0" err="1"/>
              <a:t>Moniot</a:t>
            </a:r>
            <a:r>
              <a:rPr lang="el-GR" dirty="0"/>
              <a:t>, 2002:19), «διδακτικό συμβόλαιο» το οποίο συνδιαλέγεται με το «παιδαγωγικό συμβόλαιο»  (Κάβουρα, 2011α:38-45).</a:t>
            </a:r>
          </a:p>
          <a:p>
            <a:endParaRPr lang="el-GR" dirty="0"/>
          </a:p>
        </p:txBody>
      </p:sp>
    </p:spTree>
    <p:extLst>
      <p:ext uri="{BB962C8B-B14F-4D97-AF65-F5344CB8AC3E}">
        <p14:creationId xmlns:p14="http://schemas.microsoft.com/office/powerpoint/2010/main" val="955903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C75B07-E865-D343-AC99-1AC59B61A6E9}"/>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6FA060E0-34CE-DC46-B770-3579CF80AF75}"/>
              </a:ext>
            </a:extLst>
          </p:cNvPr>
          <p:cNvSpPr>
            <a:spLocks noGrp="1"/>
          </p:cNvSpPr>
          <p:nvPr>
            <p:ph idx="1"/>
          </p:nvPr>
        </p:nvSpPr>
        <p:spPr/>
        <p:txBody>
          <a:bodyPr/>
          <a:lstStyle/>
          <a:p>
            <a:r>
              <a:rPr lang="el-GR" dirty="0"/>
              <a:t>Σύμφωνα με τον </a:t>
            </a:r>
            <a:r>
              <a:rPr lang="en-US" dirty="0" err="1"/>
              <a:t>Moniot</a:t>
            </a:r>
            <a:r>
              <a:rPr lang="el-GR" dirty="0"/>
              <a:t> (2002:19-20), στο πλαίσιο της ιστορικής εκπαίδευσης, η διδακτική ως διαδικασία γίνεται πραγματικότητα μεταξύ δύο υποκειμένων, του καθηγητή, από τη μια πλευρά, που φέρει την επιστημονική γνώση, και των μαθητών του, από την άλλη, που θα συνδέσουν τα νέα δεδομένα με τις </a:t>
            </a:r>
            <a:r>
              <a:rPr lang="el-GR" dirty="0" err="1"/>
              <a:t>προϋπάρχουσες</a:t>
            </a:r>
            <a:r>
              <a:rPr lang="el-GR" dirty="0"/>
              <a:t> εμπειρίες τους και θα τα μετασχηματίσουν σε γνώσεις. Συνεπώς, η διδακτική διαδικασία, ακολουθώντας αυτήν την εκδοχή, στοχεύει να διευκολύνει τη μαθησιακή διαδικασία. </a:t>
            </a:r>
          </a:p>
        </p:txBody>
      </p:sp>
    </p:spTree>
    <p:extLst>
      <p:ext uri="{BB962C8B-B14F-4D97-AF65-F5344CB8AC3E}">
        <p14:creationId xmlns:p14="http://schemas.microsoft.com/office/powerpoint/2010/main" val="1565972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743654-B1F7-0E46-9E8B-63687184F8F8}"/>
              </a:ext>
            </a:extLst>
          </p:cNvPr>
          <p:cNvSpPr>
            <a:spLocks noGrp="1"/>
          </p:cNvSpPr>
          <p:nvPr>
            <p:ph type="title"/>
          </p:nvPr>
        </p:nvSpPr>
        <p:spPr/>
        <p:txBody>
          <a:bodyPr/>
          <a:lstStyle/>
          <a:p>
            <a:r>
              <a:rPr lang="el-GR" b="1" dirty="0">
                <a:solidFill>
                  <a:srgbClr val="C00000"/>
                </a:solidFill>
              </a:rPr>
              <a:t>Έρευνα, Περιοδικά και εκδόσεις</a:t>
            </a:r>
          </a:p>
        </p:txBody>
      </p:sp>
      <p:graphicFrame>
        <p:nvGraphicFramePr>
          <p:cNvPr id="4" name="Θέση περιεχομένου 3">
            <a:extLst>
              <a:ext uri="{FF2B5EF4-FFF2-40B4-BE49-F238E27FC236}">
                <a16:creationId xmlns:a16="http://schemas.microsoft.com/office/drawing/2014/main" id="{8B914F5B-048B-1F42-8F6D-00440D095A60}"/>
              </a:ext>
            </a:extLst>
          </p:cNvPr>
          <p:cNvGraphicFramePr>
            <a:graphicFrameLocks noGrp="1"/>
          </p:cNvGraphicFramePr>
          <p:nvPr>
            <p:ph idx="1"/>
          </p:nvPr>
        </p:nvGraphicFramePr>
        <p:xfrm>
          <a:off x="5842660" y="1806734"/>
          <a:ext cx="4785756" cy="4632960"/>
        </p:xfrm>
        <a:graphic>
          <a:graphicData uri="http://schemas.openxmlformats.org/drawingml/2006/table">
            <a:tbl>
              <a:tblPr/>
              <a:tblGrid>
                <a:gridCol w="4785756">
                  <a:extLst>
                    <a:ext uri="{9D8B030D-6E8A-4147-A177-3AD203B41FA5}">
                      <a16:colId xmlns:a16="http://schemas.microsoft.com/office/drawing/2014/main" val="3187038528"/>
                    </a:ext>
                  </a:extLst>
                </a:gridCol>
              </a:tblGrid>
              <a:tr h="241741">
                <a:tc>
                  <a:txBody>
                    <a:bodyPr/>
                    <a:lstStyle/>
                    <a:p>
                      <a:pPr algn="l"/>
                      <a:r>
                        <a:rPr lang="en-US" sz="1600" u="none" strike="noStrike" dirty="0">
                          <a:solidFill>
                            <a:srgbClr val="009ACA"/>
                          </a:solidFill>
                          <a:effectLst/>
                          <a:hlinkClick r:id="rId2"/>
                        </a:rPr>
                        <a:t>History Journals Index</a:t>
                      </a:r>
                      <a:endParaRPr lang="en-US" sz="1600" dirty="0">
                        <a:effectLst/>
                      </a:endParaRPr>
                    </a:p>
                  </a:txBody>
                  <a:tcPr marL="0" marR="0" marT="0" marB="0">
                    <a:lnL>
                      <a:noFill/>
                    </a:lnL>
                    <a:lnR>
                      <a:noFill/>
                    </a:lnR>
                    <a:lnT>
                      <a:noFill/>
                    </a:lnT>
                    <a:lnB>
                      <a:noFill/>
                    </a:lnB>
                  </a:tcPr>
                </a:tc>
                <a:extLst>
                  <a:ext uri="{0D108BD9-81ED-4DB2-BD59-A6C34878D82A}">
                    <a16:rowId xmlns:a16="http://schemas.microsoft.com/office/drawing/2014/main" val="1802122210"/>
                  </a:ext>
                </a:extLst>
              </a:tr>
              <a:tr h="241741">
                <a:tc>
                  <a:txBody>
                    <a:bodyPr/>
                    <a:lstStyle/>
                    <a:p>
                      <a:pPr algn="l"/>
                      <a:r>
                        <a:rPr lang="en-US" sz="1600" u="none" strike="noStrike" dirty="0">
                          <a:solidFill>
                            <a:srgbClr val="009ACA"/>
                          </a:solidFill>
                          <a:effectLst/>
                          <a:hlinkClick r:id="rId3"/>
                        </a:rPr>
                        <a:t>History Journals  </a:t>
                      </a:r>
                      <a:endParaRPr lang="en-US" sz="1600" dirty="0">
                        <a:effectLst/>
                      </a:endParaRPr>
                    </a:p>
                  </a:txBody>
                  <a:tcPr marL="0" marR="0" marT="0" marB="0">
                    <a:lnL>
                      <a:noFill/>
                    </a:lnL>
                    <a:lnR>
                      <a:noFill/>
                    </a:lnR>
                    <a:lnT>
                      <a:noFill/>
                    </a:lnT>
                    <a:lnB>
                      <a:noFill/>
                    </a:lnB>
                  </a:tcPr>
                </a:tc>
                <a:extLst>
                  <a:ext uri="{0D108BD9-81ED-4DB2-BD59-A6C34878D82A}">
                    <a16:rowId xmlns:a16="http://schemas.microsoft.com/office/drawing/2014/main" val="3047102721"/>
                  </a:ext>
                </a:extLst>
              </a:tr>
              <a:tr h="241741">
                <a:tc>
                  <a:txBody>
                    <a:bodyPr/>
                    <a:lstStyle/>
                    <a:p>
                      <a:pPr algn="l"/>
                      <a:r>
                        <a:rPr lang="en-US" sz="1600" u="none" strike="noStrike">
                          <a:solidFill>
                            <a:srgbClr val="009ACA"/>
                          </a:solidFill>
                          <a:effectLst/>
                          <a:hlinkClick r:id="rId4"/>
                        </a:rPr>
                        <a:t>History and theory magazine </a:t>
                      </a:r>
                      <a:endParaRPr lang="en-US" sz="1600">
                        <a:effectLst/>
                      </a:endParaRPr>
                    </a:p>
                  </a:txBody>
                  <a:tcPr marL="0" marR="0" marT="0" marB="0">
                    <a:lnL>
                      <a:noFill/>
                    </a:lnL>
                    <a:lnR>
                      <a:noFill/>
                    </a:lnR>
                    <a:lnT>
                      <a:noFill/>
                    </a:lnT>
                    <a:lnB>
                      <a:noFill/>
                    </a:lnB>
                  </a:tcPr>
                </a:tc>
                <a:extLst>
                  <a:ext uri="{0D108BD9-81ED-4DB2-BD59-A6C34878D82A}">
                    <a16:rowId xmlns:a16="http://schemas.microsoft.com/office/drawing/2014/main" val="2765675762"/>
                  </a:ext>
                </a:extLst>
              </a:tr>
              <a:tr h="241741">
                <a:tc>
                  <a:txBody>
                    <a:bodyPr/>
                    <a:lstStyle/>
                    <a:p>
                      <a:pPr algn="l"/>
                      <a:r>
                        <a:rPr lang="en-US" sz="1600" u="none" strike="noStrike">
                          <a:solidFill>
                            <a:srgbClr val="009ACA"/>
                          </a:solidFill>
                          <a:effectLst/>
                          <a:hlinkClick r:id="rId5"/>
                        </a:rPr>
                        <a:t>French History   </a:t>
                      </a:r>
                      <a:endParaRPr lang="en-US" sz="1600">
                        <a:effectLst/>
                      </a:endParaRPr>
                    </a:p>
                  </a:txBody>
                  <a:tcPr marL="0" marR="0" marT="0" marB="0">
                    <a:lnL>
                      <a:noFill/>
                    </a:lnL>
                    <a:lnR>
                      <a:noFill/>
                    </a:lnR>
                    <a:lnT>
                      <a:noFill/>
                    </a:lnT>
                    <a:lnB>
                      <a:noFill/>
                    </a:lnB>
                  </a:tcPr>
                </a:tc>
                <a:extLst>
                  <a:ext uri="{0D108BD9-81ED-4DB2-BD59-A6C34878D82A}">
                    <a16:rowId xmlns:a16="http://schemas.microsoft.com/office/drawing/2014/main" val="1685715921"/>
                  </a:ext>
                </a:extLst>
              </a:tr>
              <a:tr h="241741">
                <a:tc>
                  <a:txBody>
                    <a:bodyPr/>
                    <a:lstStyle/>
                    <a:p>
                      <a:pPr algn="l"/>
                      <a:r>
                        <a:rPr lang="en-US" sz="1600" u="none" strike="noStrike" dirty="0">
                          <a:solidFill>
                            <a:srgbClr val="009ACA"/>
                          </a:solidFill>
                          <a:effectLst/>
                          <a:hlinkClick r:id="rId6"/>
                        </a:rPr>
                        <a:t>Storia della Storiografia   </a:t>
                      </a:r>
                      <a:endParaRPr lang="en-US" sz="1600" dirty="0">
                        <a:effectLst/>
                      </a:endParaRPr>
                    </a:p>
                  </a:txBody>
                  <a:tcPr marL="0" marR="0" marT="0" marB="0">
                    <a:lnL>
                      <a:noFill/>
                    </a:lnL>
                    <a:lnR>
                      <a:noFill/>
                    </a:lnR>
                    <a:lnT>
                      <a:noFill/>
                    </a:lnT>
                    <a:lnB>
                      <a:noFill/>
                    </a:lnB>
                  </a:tcPr>
                </a:tc>
                <a:extLst>
                  <a:ext uri="{0D108BD9-81ED-4DB2-BD59-A6C34878D82A}">
                    <a16:rowId xmlns:a16="http://schemas.microsoft.com/office/drawing/2014/main" val="1947916907"/>
                  </a:ext>
                </a:extLst>
              </a:tr>
              <a:tr h="241741">
                <a:tc>
                  <a:txBody>
                    <a:bodyPr/>
                    <a:lstStyle/>
                    <a:p>
                      <a:pPr algn="l"/>
                      <a:r>
                        <a:rPr lang="en-US" sz="1600" u="none" strike="noStrike">
                          <a:solidFill>
                            <a:srgbClr val="009ACA"/>
                          </a:solidFill>
                          <a:effectLst/>
                          <a:hlinkClick r:id="rId7"/>
                        </a:rPr>
                        <a:t>Studi Storici HomePage Istituto Gramsci </a:t>
                      </a:r>
                      <a:endParaRPr lang="en-US" sz="1600">
                        <a:effectLst/>
                      </a:endParaRPr>
                    </a:p>
                  </a:txBody>
                  <a:tcPr marL="0" marR="0" marT="0" marB="0">
                    <a:lnL>
                      <a:noFill/>
                    </a:lnL>
                    <a:lnR>
                      <a:noFill/>
                    </a:lnR>
                    <a:lnT>
                      <a:noFill/>
                    </a:lnT>
                    <a:lnB>
                      <a:noFill/>
                    </a:lnB>
                  </a:tcPr>
                </a:tc>
                <a:extLst>
                  <a:ext uri="{0D108BD9-81ED-4DB2-BD59-A6C34878D82A}">
                    <a16:rowId xmlns:a16="http://schemas.microsoft.com/office/drawing/2014/main" val="1266635858"/>
                  </a:ext>
                </a:extLst>
              </a:tr>
              <a:tr h="241741">
                <a:tc>
                  <a:txBody>
                    <a:bodyPr/>
                    <a:lstStyle/>
                    <a:p>
                      <a:pPr algn="l"/>
                      <a:r>
                        <a:rPr lang="en-US" sz="1600" u="none" strike="noStrike">
                          <a:solidFill>
                            <a:srgbClr val="009ACA"/>
                          </a:solidFill>
                          <a:effectLst/>
                          <a:hlinkClick r:id="rId8"/>
                        </a:rPr>
                        <a:t>Magazine of History (Organization of American Historians)  </a:t>
                      </a:r>
                      <a:endParaRPr lang="en-US" sz="1600">
                        <a:effectLst/>
                      </a:endParaRPr>
                    </a:p>
                  </a:txBody>
                  <a:tcPr marL="0" marR="0" marT="0" marB="0">
                    <a:lnL>
                      <a:noFill/>
                    </a:lnL>
                    <a:lnR>
                      <a:noFill/>
                    </a:lnR>
                    <a:lnT>
                      <a:noFill/>
                    </a:lnT>
                    <a:lnB>
                      <a:noFill/>
                    </a:lnB>
                  </a:tcPr>
                </a:tc>
                <a:extLst>
                  <a:ext uri="{0D108BD9-81ED-4DB2-BD59-A6C34878D82A}">
                    <a16:rowId xmlns:a16="http://schemas.microsoft.com/office/drawing/2014/main" val="146483744"/>
                  </a:ext>
                </a:extLst>
              </a:tr>
              <a:tr h="241741">
                <a:tc>
                  <a:txBody>
                    <a:bodyPr/>
                    <a:lstStyle/>
                    <a:p>
                      <a:pPr algn="l"/>
                      <a:r>
                        <a:rPr lang="en-US" sz="1600" u="none" strike="noStrike">
                          <a:solidFill>
                            <a:srgbClr val="009ACA"/>
                          </a:solidFill>
                          <a:effectLst/>
                          <a:hlinkClick r:id="rId9"/>
                        </a:rPr>
                        <a:t>Arachnion </a:t>
                      </a:r>
                      <a:endParaRPr lang="en-US" sz="1600">
                        <a:effectLst/>
                      </a:endParaRPr>
                    </a:p>
                  </a:txBody>
                  <a:tcPr marL="0" marR="0" marT="0" marB="0">
                    <a:lnL>
                      <a:noFill/>
                    </a:lnL>
                    <a:lnR>
                      <a:noFill/>
                    </a:lnR>
                    <a:lnT>
                      <a:noFill/>
                    </a:lnT>
                    <a:lnB>
                      <a:noFill/>
                    </a:lnB>
                  </a:tcPr>
                </a:tc>
                <a:extLst>
                  <a:ext uri="{0D108BD9-81ED-4DB2-BD59-A6C34878D82A}">
                    <a16:rowId xmlns:a16="http://schemas.microsoft.com/office/drawing/2014/main" val="2882000846"/>
                  </a:ext>
                </a:extLst>
              </a:tr>
              <a:tr h="241741">
                <a:tc>
                  <a:txBody>
                    <a:bodyPr/>
                    <a:lstStyle/>
                    <a:p>
                      <a:pPr algn="l"/>
                      <a:r>
                        <a:rPr lang="en-US" sz="1600" u="none" strike="noStrike">
                          <a:solidFill>
                            <a:srgbClr val="009ACA"/>
                          </a:solidFill>
                          <a:effectLst/>
                          <a:hlinkClick r:id="rId10"/>
                        </a:rPr>
                        <a:t>Historylinks  </a:t>
                      </a:r>
                      <a:endParaRPr lang="en-US" sz="1600">
                        <a:effectLst/>
                      </a:endParaRPr>
                    </a:p>
                  </a:txBody>
                  <a:tcPr marL="0" marR="0" marT="0" marB="0">
                    <a:lnL>
                      <a:noFill/>
                    </a:lnL>
                    <a:lnR>
                      <a:noFill/>
                    </a:lnR>
                    <a:lnT>
                      <a:noFill/>
                    </a:lnT>
                    <a:lnB>
                      <a:noFill/>
                    </a:lnB>
                  </a:tcPr>
                </a:tc>
                <a:extLst>
                  <a:ext uri="{0D108BD9-81ED-4DB2-BD59-A6C34878D82A}">
                    <a16:rowId xmlns:a16="http://schemas.microsoft.com/office/drawing/2014/main" val="1059443512"/>
                  </a:ext>
                </a:extLst>
              </a:tr>
              <a:tr h="241741">
                <a:tc>
                  <a:txBody>
                    <a:bodyPr/>
                    <a:lstStyle/>
                    <a:p>
                      <a:pPr algn="l"/>
                      <a:r>
                        <a:rPr lang="en-US" sz="1600" u="none" strike="noStrike">
                          <a:solidFill>
                            <a:srgbClr val="009ACA"/>
                          </a:solidFill>
                          <a:effectLst/>
                          <a:hlinkClick r:id="rId11"/>
                        </a:rPr>
                        <a:t>Chronicon - An on-line journal of History   </a:t>
                      </a:r>
                      <a:endParaRPr lang="en-US" sz="1600">
                        <a:effectLst/>
                      </a:endParaRPr>
                    </a:p>
                  </a:txBody>
                  <a:tcPr marL="0" marR="0" marT="0" marB="0">
                    <a:lnL>
                      <a:noFill/>
                    </a:lnL>
                    <a:lnR>
                      <a:noFill/>
                    </a:lnR>
                    <a:lnT>
                      <a:noFill/>
                    </a:lnT>
                    <a:lnB>
                      <a:noFill/>
                    </a:lnB>
                  </a:tcPr>
                </a:tc>
                <a:extLst>
                  <a:ext uri="{0D108BD9-81ED-4DB2-BD59-A6C34878D82A}">
                    <a16:rowId xmlns:a16="http://schemas.microsoft.com/office/drawing/2014/main" val="723851513"/>
                  </a:ext>
                </a:extLst>
              </a:tr>
              <a:tr h="241741">
                <a:tc>
                  <a:txBody>
                    <a:bodyPr/>
                    <a:lstStyle/>
                    <a:p>
                      <a:pPr algn="l"/>
                      <a:r>
                        <a:rPr lang="en-US" sz="1600" u="none" strike="noStrike" dirty="0">
                          <a:solidFill>
                            <a:srgbClr val="009ACA"/>
                          </a:solidFill>
                          <a:effectLst/>
                          <a:hlinkClick r:id="rId12"/>
                        </a:rPr>
                        <a:t>History Today </a:t>
                      </a:r>
                      <a:endParaRPr lang="en-US" sz="1600" dirty="0">
                        <a:effectLst/>
                      </a:endParaRPr>
                    </a:p>
                  </a:txBody>
                  <a:tcPr marL="0" marR="0" marT="0" marB="0">
                    <a:lnL>
                      <a:noFill/>
                    </a:lnL>
                    <a:lnR>
                      <a:noFill/>
                    </a:lnR>
                    <a:lnT>
                      <a:noFill/>
                    </a:lnT>
                    <a:lnB>
                      <a:noFill/>
                    </a:lnB>
                  </a:tcPr>
                </a:tc>
                <a:extLst>
                  <a:ext uri="{0D108BD9-81ED-4DB2-BD59-A6C34878D82A}">
                    <a16:rowId xmlns:a16="http://schemas.microsoft.com/office/drawing/2014/main" val="1471137718"/>
                  </a:ext>
                </a:extLst>
              </a:tr>
              <a:tr h="241741">
                <a:tc>
                  <a:txBody>
                    <a:bodyPr/>
                    <a:lstStyle/>
                    <a:p>
                      <a:pPr algn="l"/>
                      <a:r>
                        <a:rPr lang="en-US" sz="1600" u="none" strike="noStrike">
                          <a:solidFill>
                            <a:srgbClr val="009ACA"/>
                          </a:solidFill>
                          <a:effectLst/>
                          <a:hlinkClick r:id="rId13"/>
                        </a:rPr>
                        <a:t>The Journal for MultiMedia History  </a:t>
                      </a:r>
                      <a:endParaRPr lang="en-US" sz="1600">
                        <a:effectLst/>
                      </a:endParaRPr>
                    </a:p>
                  </a:txBody>
                  <a:tcPr marL="0" marR="0" marT="0" marB="0">
                    <a:lnL>
                      <a:noFill/>
                    </a:lnL>
                    <a:lnR>
                      <a:noFill/>
                    </a:lnR>
                    <a:lnT>
                      <a:noFill/>
                    </a:lnT>
                    <a:lnB>
                      <a:noFill/>
                    </a:lnB>
                  </a:tcPr>
                </a:tc>
                <a:extLst>
                  <a:ext uri="{0D108BD9-81ED-4DB2-BD59-A6C34878D82A}">
                    <a16:rowId xmlns:a16="http://schemas.microsoft.com/office/drawing/2014/main" val="3316076519"/>
                  </a:ext>
                </a:extLst>
              </a:tr>
              <a:tr h="241741">
                <a:tc>
                  <a:txBody>
                    <a:bodyPr/>
                    <a:lstStyle/>
                    <a:p>
                      <a:pPr algn="l"/>
                      <a:r>
                        <a:rPr lang="en-US" sz="1600" u="none" strike="noStrike">
                          <a:solidFill>
                            <a:srgbClr val="009ACA"/>
                          </a:solidFill>
                          <a:effectLst/>
                          <a:hlinkClick r:id="rId14"/>
                        </a:rPr>
                        <a:t>Canadian Journal of History  </a:t>
                      </a:r>
                      <a:endParaRPr lang="en-US" sz="1600">
                        <a:effectLst/>
                      </a:endParaRPr>
                    </a:p>
                  </a:txBody>
                  <a:tcPr marL="0" marR="0" marT="0" marB="0">
                    <a:lnL>
                      <a:noFill/>
                    </a:lnL>
                    <a:lnR>
                      <a:noFill/>
                    </a:lnR>
                    <a:lnT>
                      <a:noFill/>
                    </a:lnT>
                    <a:lnB>
                      <a:noFill/>
                    </a:lnB>
                  </a:tcPr>
                </a:tc>
                <a:extLst>
                  <a:ext uri="{0D108BD9-81ED-4DB2-BD59-A6C34878D82A}">
                    <a16:rowId xmlns:a16="http://schemas.microsoft.com/office/drawing/2014/main" val="714745241"/>
                  </a:ext>
                </a:extLst>
              </a:tr>
              <a:tr h="241741">
                <a:tc>
                  <a:txBody>
                    <a:bodyPr/>
                    <a:lstStyle/>
                    <a:p>
                      <a:pPr algn="l"/>
                      <a:r>
                        <a:rPr lang="en-US" sz="1600" u="none" strike="noStrike">
                          <a:solidFill>
                            <a:srgbClr val="009ACA"/>
                          </a:solidFill>
                          <a:effectLst/>
                          <a:hlinkClick r:id="rId15"/>
                        </a:rPr>
                        <a:t>American History </a:t>
                      </a:r>
                      <a:endParaRPr lang="en-US" sz="1600">
                        <a:effectLst/>
                      </a:endParaRPr>
                    </a:p>
                  </a:txBody>
                  <a:tcPr marL="0" marR="0" marT="0" marB="0">
                    <a:lnL>
                      <a:noFill/>
                    </a:lnL>
                    <a:lnR>
                      <a:noFill/>
                    </a:lnR>
                    <a:lnT>
                      <a:noFill/>
                    </a:lnT>
                    <a:lnB>
                      <a:noFill/>
                    </a:lnB>
                  </a:tcPr>
                </a:tc>
                <a:extLst>
                  <a:ext uri="{0D108BD9-81ED-4DB2-BD59-A6C34878D82A}">
                    <a16:rowId xmlns:a16="http://schemas.microsoft.com/office/drawing/2014/main" val="268491768"/>
                  </a:ext>
                </a:extLst>
              </a:tr>
              <a:tr h="241741">
                <a:tc>
                  <a:txBody>
                    <a:bodyPr/>
                    <a:lstStyle/>
                    <a:p>
                      <a:pPr algn="l"/>
                      <a:r>
                        <a:rPr lang="en-US" sz="1600" u="none" strike="noStrike">
                          <a:solidFill>
                            <a:srgbClr val="009ACA"/>
                          </a:solidFill>
                          <a:effectLst/>
                          <a:hlinkClick r:id="rId16"/>
                        </a:rPr>
                        <a:t>The Society of Historical Archaelogy Website </a:t>
                      </a:r>
                      <a:endParaRPr lang="en-US" sz="1600">
                        <a:effectLst/>
                      </a:endParaRPr>
                    </a:p>
                  </a:txBody>
                  <a:tcPr marL="0" marR="0" marT="0" marB="0">
                    <a:lnL>
                      <a:noFill/>
                    </a:lnL>
                    <a:lnR>
                      <a:noFill/>
                    </a:lnR>
                    <a:lnT>
                      <a:noFill/>
                    </a:lnT>
                    <a:lnB>
                      <a:noFill/>
                    </a:lnB>
                  </a:tcPr>
                </a:tc>
                <a:extLst>
                  <a:ext uri="{0D108BD9-81ED-4DB2-BD59-A6C34878D82A}">
                    <a16:rowId xmlns:a16="http://schemas.microsoft.com/office/drawing/2014/main" val="772346014"/>
                  </a:ext>
                </a:extLst>
              </a:tr>
              <a:tr h="241741">
                <a:tc>
                  <a:txBody>
                    <a:bodyPr/>
                    <a:lstStyle/>
                    <a:p>
                      <a:pPr algn="l"/>
                      <a:r>
                        <a:rPr lang="en-US" sz="1600" u="none" strike="noStrike">
                          <a:solidFill>
                            <a:srgbClr val="009ACA"/>
                          </a:solidFill>
                          <a:effectLst/>
                          <a:hlinkClick r:id="rId17"/>
                        </a:rPr>
                        <a:t>Discovering Archaeology Magazine </a:t>
                      </a:r>
                      <a:endParaRPr lang="en-US" sz="1600">
                        <a:effectLst/>
                      </a:endParaRPr>
                    </a:p>
                  </a:txBody>
                  <a:tcPr marL="0" marR="0" marT="0" marB="0">
                    <a:lnL>
                      <a:noFill/>
                    </a:lnL>
                    <a:lnR>
                      <a:noFill/>
                    </a:lnR>
                    <a:lnT>
                      <a:noFill/>
                    </a:lnT>
                    <a:lnB>
                      <a:noFill/>
                    </a:lnB>
                  </a:tcPr>
                </a:tc>
                <a:extLst>
                  <a:ext uri="{0D108BD9-81ED-4DB2-BD59-A6C34878D82A}">
                    <a16:rowId xmlns:a16="http://schemas.microsoft.com/office/drawing/2014/main" val="2790858112"/>
                  </a:ext>
                </a:extLst>
              </a:tr>
              <a:tr h="241741">
                <a:tc>
                  <a:txBody>
                    <a:bodyPr/>
                    <a:lstStyle/>
                    <a:p>
                      <a:pPr algn="l"/>
                      <a:r>
                        <a:rPr lang="en-US" sz="1600" u="none" strike="noStrike">
                          <a:solidFill>
                            <a:srgbClr val="009ACA"/>
                          </a:solidFill>
                          <a:effectLst/>
                          <a:hlinkClick r:id="rId18"/>
                        </a:rPr>
                        <a:t>Anistoriton Magazine of History &amp; Archaeology  </a:t>
                      </a:r>
                      <a:endParaRPr lang="en-US" sz="1600">
                        <a:effectLst/>
                      </a:endParaRPr>
                    </a:p>
                  </a:txBody>
                  <a:tcPr marL="0" marR="0" marT="0" marB="0">
                    <a:lnL>
                      <a:noFill/>
                    </a:lnL>
                    <a:lnR>
                      <a:noFill/>
                    </a:lnR>
                    <a:lnT>
                      <a:noFill/>
                    </a:lnT>
                    <a:lnB>
                      <a:noFill/>
                    </a:lnB>
                  </a:tcPr>
                </a:tc>
                <a:extLst>
                  <a:ext uri="{0D108BD9-81ED-4DB2-BD59-A6C34878D82A}">
                    <a16:rowId xmlns:a16="http://schemas.microsoft.com/office/drawing/2014/main" val="2531821707"/>
                  </a:ext>
                </a:extLst>
              </a:tr>
              <a:tr h="241741">
                <a:tc>
                  <a:txBody>
                    <a:bodyPr/>
                    <a:lstStyle/>
                    <a:p>
                      <a:pPr algn="l"/>
                      <a:r>
                        <a:rPr lang="en-US" sz="1600" u="none" strike="noStrike" dirty="0">
                          <a:solidFill>
                            <a:srgbClr val="009ACA"/>
                          </a:solidFill>
                          <a:effectLst/>
                          <a:hlinkClick r:id="rId19"/>
                        </a:rPr>
                        <a:t>Archaeology Magazine </a:t>
                      </a:r>
                      <a:endParaRPr lang="en-US" sz="1600" dirty="0">
                        <a:effectLst/>
                      </a:endParaRPr>
                    </a:p>
                  </a:txBody>
                  <a:tcPr marL="0" marR="0" marT="0" marB="0">
                    <a:lnL>
                      <a:noFill/>
                    </a:lnL>
                    <a:lnR>
                      <a:noFill/>
                    </a:lnR>
                    <a:lnT>
                      <a:noFill/>
                    </a:lnT>
                    <a:lnB>
                      <a:noFill/>
                    </a:lnB>
                  </a:tcPr>
                </a:tc>
                <a:extLst>
                  <a:ext uri="{0D108BD9-81ED-4DB2-BD59-A6C34878D82A}">
                    <a16:rowId xmlns:a16="http://schemas.microsoft.com/office/drawing/2014/main" val="2487615681"/>
                  </a:ext>
                </a:extLst>
              </a:tr>
            </a:tbl>
          </a:graphicData>
        </a:graphic>
      </p:graphicFrame>
      <p:sp>
        <p:nvSpPr>
          <p:cNvPr id="5" name="TextBox 4">
            <a:extLst>
              <a:ext uri="{FF2B5EF4-FFF2-40B4-BE49-F238E27FC236}">
                <a16:creationId xmlns:a16="http://schemas.microsoft.com/office/drawing/2014/main" id="{515F2A0D-B1D9-394C-BE02-6C2BE269DEB0}"/>
              </a:ext>
            </a:extLst>
          </p:cNvPr>
          <p:cNvSpPr txBox="1"/>
          <p:nvPr/>
        </p:nvSpPr>
        <p:spPr>
          <a:xfrm>
            <a:off x="510640" y="1591294"/>
            <a:ext cx="5143706" cy="923330"/>
          </a:xfrm>
          <a:prstGeom prst="rect">
            <a:avLst/>
          </a:prstGeom>
          <a:noFill/>
        </p:spPr>
        <p:txBody>
          <a:bodyPr wrap="square" rtlCol="0">
            <a:spAutoFit/>
          </a:bodyPr>
          <a:lstStyle/>
          <a:p>
            <a:r>
              <a:rPr lang="en-US" dirty="0"/>
              <a:t>History Journals Index</a:t>
            </a:r>
            <a:endParaRPr lang="el-GR" dirty="0"/>
          </a:p>
          <a:p>
            <a:r>
              <a:rPr lang="en-US" dirty="0">
                <a:hlinkClick r:id="rId20"/>
              </a:rPr>
              <a:t>https://www.uv.es/~apons/revistes.htm</a:t>
            </a:r>
            <a:endParaRPr lang="en-US" dirty="0"/>
          </a:p>
          <a:p>
            <a:endParaRPr lang="el-GR" dirty="0"/>
          </a:p>
        </p:txBody>
      </p:sp>
    </p:spTree>
    <p:extLst>
      <p:ext uri="{BB962C8B-B14F-4D97-AF65-F5344CB8AC3E}">
        <p14:creationId xmlns:p14="http://schemas.microsoft.com/office/powerpoint/2010/main" val="24364868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91B4D0-38E9-B640-A165-CD30FB331B2F}"/>
              </a:ext>
            </a:extLst>
          </p:cNvPr>
          <p:cNvSpPr>
            <a:spLocks noGrp="1"/>
          </p:cNvSpPr>
          <p:nvPr>
            <p:ph type="title"/>
          </p:nvPr>
        </p:nvSpPr>
        <p:spPr/>
        <p:txBody>
          <a:bodyPr>
            <a:normAutofit fontScale="90000"/>
          </a:bodyPr>
          <a:lstStyle/>
          <a:p>
            <a:r>
              <a:rPr lang="el-GR" b="1" dirty="0">
                <a:solidFill>
                  <a:schemeClr val="accent1"/>
                </a:solidFill>
              </a:rPr>
              <a:t>Στόχοι διδακτικής της ιστορίας για την κατανόηση του παρόντος και των σύγχρονων προβληματισμών </a:t>
            </a:r>
            <a:endParaRPr lang="el-GR" dirty="0"/>
          </a:p>
        </p:txBody>
      </p:sp>
      <p:sp>
        <p:nvSpPr>
          <p:cNvPr id="3" name="Θέση περιεχομένου 2">
            <a:extLst>
              <a:ext uri="{FF2B5EF4-FFF2-40B4-BE49-F238E27FC236}">
                <a16:creationId xmlns:a16="http://schemas.microsoft.com/office/drawing/2014/main" id="{9E841D9B-4EB0-2F41-9BF2-7C0F5B60C570}"/>
              </a:ext>
            </a:extLst>
          </p:cNvPr>
          <p:cNvSpPr>
            <a:spLocks noGrp="1"/>
          </p:cNvSpPr>
          <p:nvPr>
            <p:ph idx="1"/>
          </p:nvPr>
        </p:nvSpPr>
        <p:spPr/>
        <p:txBody>
          <a:bodyPr/>
          <a:lstStyle/>
          <a:p>
            <a:r>
              <a:rPr lang="el-GR" dirty="0"/>
              <a:t>Ιστορική γνώση</a:t>
            </a:r>
          </a:p>
          <a:p>
            <a:r>
              <a:rPr lang="el-GR" dirty="0"/>
              <a:t>Ιστορική καλλιέργεια</a:t>
            </a:r>
          </a:p>
          <a:p>
            <a:r>
              <a:rPr lang="el-GR" dirty="0"/>
              <a:t>Ιστορική σκέψη</a:t>
            </a:r>
          </a:p>
          <a:p>
            <a:r>
              <a:rPr lang="el-GR" dirty="0"/>
              <a:t>Ιστορική συνείδηση</a:t>
            </a:r>
          </a:p>
          <a:p>
            <a:r>
              <a:rPr lang="el-GR" dirty="0"/>
              <a:t>Ιστορικός (</a:t>
            </a:r>
            <a:r>
              <a:rPr lang="el-GR" dirty="0" err="1"/>
              <a:t>εγ</a:t>
            </a:r>
            <a:r>
              <a:rPr lang="el-GR" dirty="0"/>
              <a:t>)</a:t>
            </a:r>
            <a:r>
              <a:rPr lang="el-GR" dirty="0" err="1"/>
              <a:t>γραμματισμός</a:t>
            </a:r>
            <a:endParaRPr lang="el-GR" dirty="0"/>
          </a:p>
        </p:txBody>
      </p:sp>
    </p:spTree>
    <p:extLst>
      <p:ext uri="{BB962C8B-B14F-4D97-AF65-F5344CB8AC3E}">
        <p14:creationId xmlns:p14="http://schemas.microsoft.com/office/powerpoint/2010/main" val="36197067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559A47-77BC-0446-AAA8-BCFF124E6ADB}"/>
              </a:ext>
            </a:extLst>
          </p:cNvPr>
          <p:cNvSpPr>
            <a:spLocks noGrp="1"/>
          </p:cNvSpPr>
          <p:nvPr>
            <p:ph type="title"/>
          </p:nvPr>
        </p:nvSpPr>
        <p:spPr/>
        <p:txBody>
          <a:bodyPr/>
          <a:lstStyle/>
          <a:p>
            <a:r>
              <a:rPr lang="el-GR" b="1" dirty="0">
                <a:solidFill>
                  <a:schemeClr val="accent1"/>
                </a:solidFill>
              </a:rPr>
              <a:t>Ιστορική γνώση</a:t>
            </a:r>
          </a:p>
        </p:txBody>
      </p:sp>
      <p:sp>
        <p:nvSpPr>
          <p:cNvPr id="3" name="Θέση περιεχομένου 2">
            <a:extLst>
              <a:ext uri="{FF2B5EF4-FFF2-40B4-BE49-F238E27FC236}">
                <a16:creationId xmlns:a16="http://schemas.microsoft.com/office/drawing/2014/main" id="{7F2B2162-0A80-1842-A0EC-C3D78A5A6FCE}"/>
              </a:ext>
            </a:extLst>
          </p:cNvPr>
          <p:cNvSpPr>
            <a:spLocks noGrp="1"/>
          </p:cNvSpPr>
          <p:nvPr>
            <p:ph idx="1"/>
          </p:nvPr>
        </p:nvSpPr>
        <p:spPr/>
        <p:txBody>
          <a:bodyPr/>
          <a:lstStyle/>
          <a:p>
            <a:r>
              <a:rPr lang="el-GR" dirty="0"/>
              <a:t>Γνώση περιεχομένου </a:t>
            </a:r>
          </a:p>
          <a:p>
            <a:r>
              <a:rPr lang="el-GR" dirty="0"/>
              <a:t>Γνώση μεθόδων</a:t>
            </a:r>
          </a:p>
          <a:p>
            <a:r>
              <a:rPr lang="el-GR" dirty="0"/>
              <a:t>Κατανόηση εννοιών</a:t>
            </a:r>
          </a:p>
        </p:txBody>
      </p:sp>
    </p:spTree>
    <p:extLst>
      <p:ext uri="{BB962C8B-B14F-4D97-AF65-F5344CB8AC3E}">
        <p14:creationId xmlns:p14="http://schemas.microsoft.com/office/powerpoint/2010/main" val="41022018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27743E-23D9-024E-BF4F-9511C9C9ED23}"/>
              </a:ext>
            </a:extLst>
          </p:cNvPr>
          <p:cNvSpPr>
            <a:spLocks noGrp="1"/>
          </p:cNvSpPr>
          <p:nvPr>
            <p:ph type="title"/>
          </p:nvPr>
        </p:nvSpPr>
        <p:spPr/>
        <p:txBody>
          <a:bodyPr/>
          <a:lstStyle/>
          <a:p>
            <a:r>
              <a:rPr lang="el-GR" b="1" dirty="0">
                <a:solidFill>
                  <a:schemeClr val="accent1"/>
                </a:solidFill>
              </a:rPr>
              <a:t>Ιστορική καλλιέργεια</a:t>
            </a:r>
          </a:p>
        </p:txBody>
      </p:sp>
      <p:sp>
        <p:nvSpPr>
          <p:cNvPr id="3" name="Θέση περιεχομένου 2">
            <a:extLst>
              <a:ext uri="{FF2B5EF4-FFF2-40B4-BE49-F238E27FC236}">
                <a16:creationId xmlns:a16="http://schemas.microsoft.com/office/drawing/2014/main" id="{0F49B220-BEC5-2B43-833C-F7211DD11E52}"/>
              </a:ext>
            </a:extLst>
          </p:cNvPr>
          <p:cNvSpPr>
            <a:spLocks noGrp="1"/>
          </p:cNvSpPr>
          <p:nvPr>
            <p:ph idx="1"/>
          </p:nvPr>
        </p:nvSpPr>
        <p:spPr/>
        <p:txBody>
          <a:bodyPr/>
          <a:lstStyle/>
          <a:p>
            <a:r>
              <a:rPr lang="el-GR" dirty="0"/>
              <a:t>ιστορική γνώση/ ιδέες, στάσεις και αντιλήψεις σε ευρύτερους χώρους αναφοράς στους οποίους παρουσιάζεται η ιστορία</a:t>
            </a:r>
          </a:p>
          <a:p>
            <a:r>
              <a:rPr lang="el-GR" dirty="0"/>
              <a:t>τυπική εκπαίδευση (σχολείο)</a:t>
            </a:r>
          </a:p>
          <a:p>
            <a:r>
              <a:rPr lang="el-GR" dirty="0"/>
              <a:t>και άτυπη εκπαίδευση (μουσεία, διαδίκτυο, κινηματογράφος, ιστορικά μυθιστορήματα, ΜΜΕ)</a:t>
            </a:r>
          </a:p>
        </p:txBody>
      </p:sp>
    </p:spTree>
    <p:extLst>
      <p:ext uri="{BB962C8B-B14F-4D97-AF65-F5344CB8AC3E}">
        <p14:creationId xmlns:p14="http://schemas.microsoft.com/office/powerpoint/2010/main" val="20004506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108FDD-AD01-BE46-972F-DED2F4591516}"/>
              </a:ext>
            </a:extLst>
          </p:cNvPr>
          <p:cNvSpPr>
            <a:spLocks noGrp="1"/>
          </p:cNvSpPr>
          <p:nvPr>
            <p:ph type="title"/>
          </p:nvPr>
        </p:nvSpPr>
        <p:spPr/>
        <p:txBody>
          <a:bodyPr>
            <a:normAutofit/>
          </a:bodyPr>
          <a:lstStyle/>
          <a:p>
            <a:r>
              <a:rPr lang="el-GR" b="1" dirty="0">
                <a:solidFill>
                  <a:schemeClr val="accent1"/>
                </a:solidFill>
              </a:rPr>
              <a:t>Ιστορική σκέψη </a:t>
            </a:r>
          </a:p>
        </p:txBody>
      </p:sp>
      <p:sp>
        <p:nvSpPr>
          <p:cNvPr id="3" name="Θέση περιεχομένου 2">
            <a:extLst>
              <a:ext uri="{FF2B5EF4-FFF2-40B4-BE49-F238E27FC236}">
                <a16:creationId xmlns:a16="http://schemas.microsoft.com/office/drawing/2014/main" id="{D8E54351-2955-FB4B-AE83-13DABE34D236}"/>
              </a:ext>
            </a:extLst>
          </p:cNvPr>
          <p:cNvSpPr>
            <a:spLocks noGrp="1"/>
          </p:cNvSpPr>
          <p:nvPr>
            <p:ph idx="1"/>
          </p:nvPr>
        </p:nvSpPr>
        <p:spPr/>
        <p:txBody>
          <a:bodyPr>
            <a:normAutofit/>
          </a:bodyPr>
          <a:lstStyle/>
          <a:p>
            <a:r>
              <a:rPr lang="el-GR" dirty="0">
                <a:solidFill>
                  <a:srgbClr val="C00000"/>
                </a:solidFill>
              </a:rPr>
              <a:t>Πώς </a:t>
            </a:r>
            <a:r>
              <a:rPr lang="el-GR" dirty="0" err="1">
                <a:solidFill>
                  <a:srgbClr val="C00000"/>
                </a:solidFill>
              </a:rPr>
              <a:t>νοηματοδοτείται</a:t>
            </a:r>
            <a:r>
              <a:rPr lang="el-GR" dirty="0">
                <a:solidFill>
                  <a:srgbClr val="C00000"/>
                </a:solidFill>
              </a:rPr>
              <a:t> η ιστορική σκέψη; </a:t>
            </a:r>
          </a:p>
          <a:p>
            <a:pPr>
              <a:buFont typeface="Wingdings" pitchFamily="2" charset="2"/>
              <a:buChar char="Ø"/>
            </a:pPr>
            <a:r>
              <a:rPr lang="el-GR" dirty="0"/>
              <a:t>μια σύνθετη διανοητική διεργασία κατανόησης του παρελθόντος με βάση τη μελέτη των ιστορικών πηγών </a:t>
            </a:r>
          </a:p>
          <a:p>
            <a:pPr>
              <a:buFont typeface="Wingdings" pitchFamily="2" charset="2"/>
              <a:buChar char="Ø"/>
            </a:pPr>
            <a:r>
              <a:rPr lang="el-GR" dirty="0"/>
              <a:t>Διαδικασία που νοείται σε δύο επίπεδα, όπως ακριβώς και η ίδια η Ιστορία: «στην ανάπτυξη της γνώσης ιστορικού περιεχομένου για το παρελθόν» και «στην ανάπτυξη επιστημονικής γνώσης των μαθητών και των μαθητριών, στην κατανόηση του πώς να μαθαίνουμε για το παρελθόν, των μορφών και των περιορισμών της ιστορικής γνώσης» (</a:t>
            </a:r>
            <a:r>
              <a:rPr lang="tr-TR" dirty="0" err="1"/>
              <a:t>Chapman</a:t>
            </a:r>
            <a:r>
              <a:rPr lang="tr-TR" dirty="0"/>
              <a:t>, </a:t>
            </a:r>
            <a:r>
              <a:rPr lang="el-GR" dirty="0" err="1"/>
              <a:t>Περικλέους</a:t>
            </a:r>
            <a:r>
              <a:rPr lang="tr-TR" dirty="0"/>
              <a:t>, </a:t>
            </a:r>
            <a:r>
              <a:rPr lang="el-GR" dirty="0"/>
              <a:t>Υακίνθου </a:t>
            </a:r>
            <a:r>
              <a:rPr lang="tr-TR" dirty="0"/>
              <a:t>&amp; Celal, </a:t>
            </a:r>
            <a:r>
              <a:rPr lang="el-GR" dirty="0"/>
              <a:t>2012, σ. 17). </a:t>
            </a:r>
          </a:p>
        </p:txBody>
      </p:sp>
    </p:spTree>
    <p:extLst>
      <p:ext uri="{BB962C8B-B14F-4D97-AF65-F5344CB8AC3E}">
        <p14:creationId xmlns:p14="http://schemas.microsoft.com/office/powerpoint/2010/main" val="41214779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690C6DC-BCC9-7247-A4BB-B8DB64DFDA02}"/>
              </a:ext>
            </a:extLst>
          </p:cNvPr>
          <p:cNvSpPr>
            <a:spLocks noGrp="1"/>
          </p:cNvSpPr>
          <p:nvPr>
            <p:ph type="title"/>
          </p:nvPr>
        </p:nvSpPr>
        <p:spPr/>
        <p:txBody>
          <a:bodyPr/>
          <a:lstStyle/>
          <a:p>
            <a:r>
              <a:rPr lang="el-GR" b="1" dirty="0">
                <a:solidFill>
                  <a:schemeClr val="accent1"/>
                </a:solidFill>
              </a:rPr>
              <a:t>Το να σκέφτεται κάποιος ιστορικά σημαίνει ότι:</a:t>
            </a:r>
          </a:p>
        </p:txBody>
      </p:sp>
      <p:sp>
        <p:nvSpPr>
          <p:cNvPr id="3" name="Θέση περιεχομένου 2">
            <a:extLst>
              <a:ext uri="{FF2B5EF4-FFF2-40B4-BE49-F238E27FC236}">
                <a16:creationId xmlns:a16="http://schemas.microsoft.com/office/drawing/2014/main" id="{86DFD28C-3F77-B946-98FD-53313903086C}"/>
              </a:ext>
            </a:extLst>
          </p:cNvPr>
          <p:cNvSpPr>
            <a:spLocks noGrp="1"/>
          </p:cNvSpPr>
          <p:nvPr>
            <p:ph idx="1"/>
          </p:nvPr>
        </p:nvSpPr>
        <p:spPr/>
        <p:txBody>
          <a:bodyPr/>
          <a:lstStyle/>
          <a:p>
            <a:pPr>
              <a:buFont typeface="Wingdings" pitchFamily="2" charset="2"/>
              <a:buChar char="Ø"/>
            </a:pPr>
            <a:r>
              <a:rPr lang="el-GR" dirty="0"/>
              <a:t>κάνει επιστημονική χρήση βασικών πληροφοριών και ‘ουσιαστικών’ εννοιών σε σχέση με ανοικτά ιστορικά ερωτήματα και υποθέσεις που ανακύπτουν από τις διαθέσιμες ιστορικές μαρτυρίες τις οποίες μελετά (</a:t>
            </a:r>
            <a:r>
              <a:rPr lang="en-US" dirty="0"/>
              <a:t>Van </a:t>
            </a:r>
            <a:r>
              <a:rPr lang="en-US" dirty="0" err="1"/>
              <a:t>Drie</a:t>
            </a:r>
            <a:r>
              <a:rPr lang="en-US" dirty="0"/>
              <a:t> </a:t>
            </a:r>
            <a:r>
              <a:rPr lang="en-US" dirty="0">
                <a:sym typeface="Symbol" pitchFamily="2" charset="2"/>
              </a:rPr>
              <a:t></a:t>
            </a:r>
            <a:r>
              <a:rPr lang="en-US" dirty="0"/>
              <a:t> Van </a:t>
            </a:r>
            <a:r>
              <a:rPr lang="en-US" dirty="0" err="1"/>
              <a:t>Boxtel</a:t>
            </a:r>
            <a:r>
              <a:rPr lang="el-GR" dirty="0"/>
              <a:t>, 2008</a:t>
            </a:r>
            <a:r>
              <a:rPr lang="el-GR" dirty="0">
                <a:sym typeface="Symbol" pitchFamily="2" charset="2"/>
              </a:rPr>
              <a:t></a:t>
            </a:r>
            <a:r>
              <a:rPr lang="el-GR" dirty="0"/>
              <a:t> </a:t>
            </a:r>
            <a:r>
              <a:rPr lang="en-US" dirty="0" err="1"/>
              <a:t>Vansledright</a:t>
            </a:r>
            <a:r>
              <a:rPr lang="el-GR" dirty="0"/>
              <a:t>, 2011</a:t>
            </a:r>
            <a:r>
              <a:rPr lang="el-GR" dirty="0">
                <a:sym typeface="Symbol" pitchFamily="2" charset="2"/>
              </a:rPr>
              <a:t></a:t>
            </a:r>
            <a:r>
              <a:rPr lang="el-GR" dirty="0"/>
              <a:t> </a:t>
            </a:r>
            <a:r>
              <a:rPr lang="en-US" dirty="0"/>
              <a:t>Ashby</a:t>
            </a:r>
            <a:r>
              <a:rPr lang="el-GR" dirty="0"/>
              <a:t>, 2011, 2017).</a:t>
            </a:r>
          </a:p>
        </p:txBody>
      </p:sp>
      <p:sp>
        <p:nvSpPr>
          <p:cNvPr id="4" name="Θέση υποσέλιδου 3">
            <a:extLst>
              <a:ext uri="{FF2B5EF4-FFF2-40B4-BE49-F238E27FC236}">
                <a16:creationId xmlns:a16="http://schemas.microsoft.com/office/drawing/2014/main" id="{1471EE8E-FBD8-9F45-9472-4F63E5D4E840}"/>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3471507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F1E632-F665-9E78-B387-36AB53C42961}"/>
              </a:ext>
            </a:extLst>
          </p:cNvPr>
          <p:cNvSpPr>
            <a:spLocks noGrp="1"/>
          </p:cNvSpPr>
          <p:nvPr>
            <p:ph type="title"/>
          </p:nvPr>
        </p:nvSpPr>
        <p:spPr/>
        <p:txBody>
          <a:bodyPr/>
          <a:lstStyle/>
          <a:p>
            <a:r>
              <a:rPr lang="el-GR" b="1" dirty="0">
                <a:solidFill>
                  <a:srgbClr val="C00000"/>
                </a:solidFill>
              </a:rPr>
              <a:t>Θυμάμαι από το προηγούμενο μάθημα </a:t>
            </a:r>
          </a:p>
        </p:txBody>
      </p:sp>
      <p:pic>
        <p:nvPicPr>
          <p:cNvPr id="7" name="Θέση περιεχομένου 6" descr="Εικόνα που περιέχει τετράγωνο, μοτίβο, ορθογώνιο παραλληλόγραμμο, τέχνη&#10;&#10;Το περιεχόμενο που δημιουργείται από AI ενδέχεται να είναι εσφαλμένο.">
            <a:extLst>
              <a:ext uri="{FF2B5EF4-FFF2-40B4-BE49-F238E27FC236}">
                <a16:creationId xmlns:a16="http://schemas.microsoft.com/office/drawing/2014/main" id="{CF3A11CE-D637-9EFF-80D4-33CDAC680EA6}"/>
              </a:ext>
            </a:extLst>
          </p:cNvPr>
          <p:cNvPicPr>
            <a:picLocks noGrp="1" noChangeAspect="1"/>
          </p:cNvPicPr>
          <p:nvPr>
            <p:ph idx="1"/>
          </p:nvPr>
        </p:nvPicPr>
        <p:blipFill>
          <a:blip r:embed="rId2"/>
          <a:stretch>
            <a:fillRect/>
          </a:stretch>
        </p:blipFill>
        <p:spPr>
          <a:xfrm>
            <a:off x="4385568" y="1825625"/>
            <a:ext cx="3420863" cy="4351338"/>
          </a:xfrm>
        </p:spPr>
      </p:pic>
    </p:spTree>
    <p:extLst>
      <p:ext uri="{BB962C8B-B14F-4D97-AF65-F5344CB8AC3E}">
        <p14:creationId xmlns:p14="http://schemas.microsoft.com/office/powerpoint/2010/main" val="29611901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CF9651-6745-A24A-8246-D7A9C010166D}"/>
              </a:ext>
            </a:extLst>
          </p:cNvPr>
          <p:cNvSpPr>
            <a:spLocks noGrp="1"/>
          </p:cNvSpPr>
          <p:nvPr>
            <p:ph type="title"/>
          </p:nvPr>
        </p:nvSpPr>
        <p:spPr/>
        <p:txBody>
          <a:bodyPr/>
          <a:lstStyle/>
          <a:p>
            <a:r>
              <a:rPr lang="el-GR" b="1" dirty="0">
                <a:solidFill>
                  <a:schemeClr val="accent1"/>
                </a:solidFill>
              </a:rPr>
              <a:t>Ιστορική κατανόηση/ εξήγηση</a:t>
            </a:r>
          </a:p>
        </p:txBody>
      </p:sp>
      <p:sp>
        <p:nvSpPr>
          <p:cNvPr id="3" name="Θέση περιεχομένου 2">
            <a:extLst>
              <a:ext uri="{FF2B5EF4-FFF2-40B4-BE49-F238E27FC236}">
                <a16:creationId xmlns:a16="http://schemas.microsoft.com/office/drawing/2014/main" id="{53952F65-5134-454E-B1FE-3823617CD65B}"/>
              </a:ext>
            </a:extLst>
          </p:cNvPr>
          <p:cNvSpPr>
            <a:spLocks noGrp="1"/>
          </p:cNvSpPr>
          <p:nvPr>
            <p:ph idx="1"/>
          </p:nvPr>
        </p:nvSpPr>
        <p:spPr/>
        <p:txBody>
          <a:bodyPr>
            <a:normAutofit fontScale="92500" lnSpcReduction="20000"/>
          </a:bodyPr>
          <a:lstStyle/>
          <a:p>
            <a:pPr marL="0" indent="0">
              <a:buNone/>
            </a:pPr>
            <a:r>
              <a:rPr lang="el-GR" dirty="0"/>
              <a:t>Σύμφωνα με τις απόψεις του Shemi</a:t>
            </a:r>
            <a:r>
              <a:rPr lang="en-US" dirty="0"/>
              <a:t>l</a:t>
            </a:r>
            <a:r>
              <a:rPr lang="el-GR" dirty="0"/>
              <a:t>t (1980), οι μαθητές εισάγονται στην ιστορική προσέγγιση του παρελθόντος όταν επεξεργάζονται διαφορετικά είδη πηγών και πολύ σημαντική για τη διαδικασία αυτή είναι η έννοια της «ιστορικής κατανόησης» (</a:t>
            </a:r>
            <a:r>
              <a:rPr lang="en-US" dirty="0"/>
              <a:t>historical explanation</a:t>
            </a:r>
            <a:r>
              <a:rPr lang="el-GR" dirty="0"/>
              <a:t>). Η «ιστορική κατανόηση», σύμφωνα με τον Shemi</a:t>
            </a:r>
            <a:r>
              <a:rPr lang="en-US" dirty="0"/>
              <a:t>l</a:t>
            </a:r>
            <a:r>
              <a:rPr lang="el-GR" dirty="0"/>
              <a:t>t, επιτυγχάνεται μέσω της ιστορικής εξήγησης, η οποία με τη σειρά της προκύπτει μέσα από διαδικασίες «αιτιώδους ανάλυσης και σκιαγράφησης των κινήτρων» (</a:t>
            </a:r>
            <a:r>
              <a:rPr lang="en-GB" dirty="0" err="1"/>
              <a:t>Shemilt</a:t>
            </a:r>
            <a:r>
              <a:rPr lang="el-GR" dirty="0"/>
              <a:t>, 1980: 5), που ανιχνεύουν το ιστορικό πλαίσιο της περιόδου στην οποία εντάσσονται τα ιστορικά φαινόμενα. Το παρελθόν διερευνάται χρησιμοποιώντας ως βασικά εργαλεία τις «δευτέρου βαθμού ή επιστημονικές έννοιες» (ο χρόνος, η αιτία και η συνέπεια, η αλλαγή και η συνέχεια, οι ιστορικές πηγές και οι αναφορές, η ιστορική σημαντικότητα και η ιστορική </a:t>
            </a:r>
            <a:r>
              <a:rPr lang="el-GR" dirty="0" err="1"/>
              <a:t>ενσυναίσθηση</a:t>
            </a:r>
            <a:r>
              <a:rPr lang="el-GR" dirty="0"/>
              <a:t>) (Shemi</a:t>
            </a:r>
            <a:r>
              <a:rPr lang="en-US" dirty="0"/>
              <a:t>l</a:t>
            </a:r>
            <a:r>
              <a:rPr lang="el-GR" dirty="0"/>
              <a:t>t, 2011: 98).</a:t>
            </a:r>
          </a:p>
          <a:p>
            <a:pPr marL="0" indent="0">
              <a:buNone/>
            </a:pPr>
            <a:r>
              <a:rPr lang="el-GR" dirty="0">
                <a:solidFill>
                  <a:srgbClr val="C00000"/>
                </a:solidFill>
              </a:rPr>
              <a:t>Κουσερή Γ., 2015.</a:t>
            </a:r>
          </a:p>
        </p:txBody>
      </p:sp>
    </p:spTree>
    <p:extLst>
      <p:ext uri="{BB962C8B-B14F-4D97-AF65-F5344CB8AC3E}">
        <p14:creationId xmlns:p14="http://schemas.microsoft.com/office/powerpoint/2010/main" val="8670667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6EDCFF2-FDB8-C54D-AFA9-9076DB5176AB}"/>
              </a:ext>
            </a:extLst>
          </p:cNvPr>
          <p:cNvSpPr>
            <a:spLocks noGrp="1"/>
          </p:cNvSpPr>
          <p:nvPr>
            <p:ph idx="1"/>
          </p:nvPr>
        </p:nvSpPr>
        <p:spPr>
          <a:xfrm>
            <a:off x="838200" y="605642"/>
            <a:ext cx="10515600" cy="5571321"/>
          </a:xfrm>
        </p:spPr>
        <p:txBody>
          <a:bodyPr>
            <a:normAutofit/>
          </a:bodyPr>
          <a:lstStyle/>
          <a:p>
            <a:pPr>
              <a:buFont typeface="Wingdings" pitchFamily="2" charset="2"/>
              <a:buChar char="Ø"/>
            </a:pPr>
            <a:r>
              <a:rPr lang="el-GR" dirty="0"/>
              <a:t>Επιπλέον, η ιστορική σκέψη εκφράζεται μέσα από τη διαδικασία κατανόησης, ανάλυσης και αξιολόγησης ιστορικών μαρτυριών (</a:t>
            </a:r>
            <a:r>
              <a:rPr lang="en-GB" dirty="0"/>
              <a:t>Lee</a:t>
            </a:r>
            <a:r>
              <a:rPr lang="el-GR" dirty="0"/>
              <a:t>, 2011) «αντικρουόμενης οπτικής και διαφορετικής μορφής» (Ρεπούση, 2004, σ. 244). </a:t>
            </a:r>
          </a:p>
          <a:p>
            <a:pPr>
              <a:buFont typeface="Wingdings" pitchFamily="2" charset="2"/>
              <a:buChar char="Ø"/>
            </a:pPr>
            <a:r>
              <a:rPr lang="el-GR" dirty="0"/>
              <a:t>Κατά τη διαδικασία προσέγγισης του παρελθόντος, εκφράζονται ερμηνευτικοί συλλογισμοί στη βάση χρήσης ‘διαδικαστικών εννοιών’ (</a:t>
            </a:r>
            <a:r>
              <a:rPr lang="el-GR" dirty="0" err="1"/>
              <a:t>Levesque</a:t>
            </a:r>
            <a:r>
              <a:rPr lang="el-GR" dirty="0"/>
              <a:t>, 2008</a:t>
            </a:r>
            <a:r>
              <a:rPr lang="el-GR" dirty="0">
                <a:sym typeface="Symbol" pitchFamily="2" charset="2"/>
              </a:rPr>
              <a:t></a:t>
            </a:r>
            <a:r>
              <a:rPr lang="el-GR" dirty="0"/>
              <a:t> </a:t>
            </a:r>
            <a:r>
              <a:rPr lang="en-US" dirty="0" err="1"/>
              <a:t>Vansledright</a:t>
            </a:r>
            <a:r>
              <a:rPr lang="el-GR" dirty="0"/>
              <a:t>, 2011</a:t>
            </a:r>
            <a:r>
              <a:rPr lang="el-GR" dirty="0">
                <a:sym typeface="Symbol" pitchFamily="2" charset="2"/>
              </a:rPr>
              <a:t></a:t>
            </a:r>
            <a:r>
              <a:rPr lang="el-GR" dirty="0"/>
              <a:t> </a:t>
            </a:r>
            <a:r>
              <a:rPr lang="en-GB" dirty="0"/>
              <a:t>Lee</a:t>
            </a:r>
            <a:r>
              <a:rPr lang="el-GR" dirty="0"/>
              <a:t>, 2011), όπως για παράδειγμα της έννοιας της αιτιότητας, της αλλαγής, της </a:t>
            </a:r>
            <a:r>
              <a:rPr lang="el-GR" dirty="0" err="1"/>
              <a:t>ενσυναίσθησης</a:t>
            </a:r>
            <a:r>
              <a:rPr lang="el-GR" dirty="0"/>
              <a:t> κ.λπ. για την κατανόηση του αντίστοιχου ιστορικού πλαισίου των μαρτυριών. </a:t>
            </a:r>
          </a:p>
          <a:p>
            <a:endParaRPr lang="el-GR" dirty="0"/>
          </a:p>
        </p:txBody>
      </p:sp>
    </p:spTree>
    <p:extLst>
      <p:ext uri="{BB962C8B-B14F-4D97-AF65-F5344CB8AC3E}">
        <p14:creationId xmlns:p14="http://schemas.microsoft.com/office/powerpoint/2010/main" val="21598585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68AD9E-D4A8-3949-9739-A6DF81517BAF}"/>
              </a:ext>
            </a:extLst>
          </p:cNvPr>
          <p:cNvSpPr>
            <a:spLocks noGrp="1"/>
          </p:cNvSpPr>
          <p:nvPr>
            <p:ph type="title"/>
          </p:nvPr>
        </p:nvSpPr>
        <p:spPr/>
        <p:txBody>
          <a:bodyPr/>
          <a:lstStyle/>
          <a:p>
            <a:r>
              <a:rPr lang="el-GR" b="1" dirty="0">
                <a:solidFill>
                  <a:schemeClr val="accent1"/>
                </a:solidFill>
              </a:rPr>
              <a:t>Έννοιες πρώτου και δευτέρου βαθμού</a:t>
            </a:r>
          </a:p>
        </p:txBody>
      </p:sp>
      <p:sp>
        <p:nvSpPr>
          <p:cNvPr id="3" name="Θέση περιεχομένου 2">
            <a:extLst>
              <a:ext uri="{FF2B5EF4-FFF2-40B4-BE49-F238E27FC236}">
                <a16:creationId xmlns:a16="http://schemas.microsoft.com/office/drawing/2014/main" id="{B271D8A1-2EDA-2E43-AC14-1CC6DE395F0B}"/>
              </a:ext>
            </a:extLst>
          </p:cNvPr>
          <p:cNvSpPr>
            <a:spLocks noGrp="1"/>
          </p:cNvSpPr>
          <p:nvPr>
            <p:ph idx="1"/>
          </p:nvPr>
        </p:nvSpPr>
        <p:spPr/>
        <p:txBody>
          <a:bodyPr>
            <a:normAutofit fontScale="92500" lnSpcReduction="10000"/>
          </a:bodyPr>
          <a:lstStyle/>
          <a:p>
            <a:pPr>
              <a:buFont typeface="Wingdings" pitchFamily="2" charset="2"/>
              <a:buChar char="Ø"/>
            </a:pPr>
            <a:r>
              <a:rPr lang="el-GR" dirty="0"/>
              <a:t>Οι έννοιες πρώτου βαθμού [</a:t>
            </a:r>
            <a:r>
              <a:rPr lang="en-US" dirty="0"/>
              <a:t>first</a:t>
            </a:r>
            <a:r>
              <a:rPr lang="el-GR" dirty="0"/>
              <a:t> </a:t>
            </a:r>
            <a:r>
              <a:rPr lang="el-GR" dirty="0" err="1"/>
              <a:t>order</a:t>
            </a:r>
            <a:r>
              <a:rPr lang="el-GR" dirty="0"/>
              <a:t> </a:t>
            </a:r>
            <a:r>
              <a:rPr lang="el-GR" dirty="0" err="1"/>
              <a:t>concepts</a:t>
            </a:r>
            <a:r>
              <a:rPr lang="el-GR" dirty="0"/>
              <a:t>] ή έννοιες περιεχομένου [</a:t>
            </a:r>
            <a:r>
              <a:rPr lang="en-US" dirty="0"/>
              <a:t>substantive concepts</a:t>
            </a:r>
            <a:r>
              <a:rPr lang="el-GR" dirty="0"/>
              <a:t>] αφορούν το τι είναι σχετικό με την Ιστορία, δηλαδή, ονόματα παρά έννοιες (</a:t>
            </a:r>
            <a:r>
              <a:rPr lang="el-GR" dirty="0" err="1"/>
              <a:t>Lee</a:t>
            </a:r>
            <a:r>
              <a:rPr lang="el-GR" dirty="0"/>
              <a:t>, 2004a</a:t>
            </a:r>
            <a:r>
              <a:rPr lang="el-GR" dirty="0">
                <a:sym typeface="Symbol" pitchFamily="2" charset="2"/>
              </a:rPr>
              <a:t></a:t>
            </a:r>
            <a:r>
              <a:rPr lang="el-GR" dirty="0"/>
              <a:t> </a:t>
            </a:r>
            <a:r>
              <a:rPr lang="el-GR" dirty="0" err="1"/>
              <a:t>Counsell</a:t>
            </a:r>
            <a:r>
              <a:rPr lang="el-GR" dirty="0"/>
              <a:t>, 2017b).</a:t>
            </a:r>
          </a:p>
          <a:p>
            <a:pPr>
              <a:buFont typeface="Wingdings" pitchFamily="2" charset="2"/>
              <a:buChar char="Ø"/>
            </a:pPr>
            <a:r>
              <a:rPr lang="el-GR" dirty="0"/>
              <a:t> Από την άλλη, οι έννοιες «δευτέρου βαθμού ή διαδικαστικές έννοιες» [</a:t>
            </a:r>
            <a:r>
              <a:rPr lang="el-GR" dirty="0" err="1"/>
              <a:t>second</a:t>
            </a:r>
            <a:r>
              <a:rPr lang="el-GR" dirty="0"/>
              <a:t> </a:t>
            </a:r>
            <a:r>
              <a:rPr lang="el-GR" dirty="0" err="1"/>
              <a:t>order</a:t>
            </a:r>
            <a:r>
              <a:rPr lang="el-GR" dirty="0"/>
              <a:t> </a:t>
            </a:r>
            <a:r>
              <a:rPr lang="el-GR" dirty="0" err="1"/>
              <a:t>or</a:t>
            </a:r>
            <a:r>
              <a:rPr lang="el-GR" dirty="0"/>
              <a:t> </a:t>
            </a:r>
            <a:r>
              <a:rPr lang="el-GR" dirty="0" err="1"/>
              <a:t>procedural</a:t>
            </a:r>
            <a:r>
              <a:rPr lang="el-GR" dirty="0"/>
              <a:t> </a:t>
            </a:r>
            <a:r>
              <a:rPr lang="el-GR" dirty="0" err="1"/>
              <a:t>concepts</a:t>
            </a:r>
            <a:r>
              <a:rPr lang="el-GR" dirty="0"/>
              <a:t>], «δομούν» και εξηγούν τα γεγονότα κατά τη διαδικασία της ιστορικής διερεύνησης του παρελθόντος (</a:t>
            </a:r>
            <a:r>
              <a:rPr lang="el-GR" dirty="0" err="1"/>
              <a:t>Lee</a:t>
            </a:r>
            <a:r>
              <a:rPr lang="el-GR" dirty="0"/>
              <a:t>, 2005</a:t>
            </a:r>
            <a:r>
              <a:rPr lang="el-GR" dirty="0">
                <a:sym typeface="Symbol" pitchFamily="2" charset="2"/>
              </a:rPr>
              <a:t></a:t>
            </a:r>
            <a:r>
              <a:rPr lang="el-GR" dirty="0"/>
              <a:t> </a:t>
            </a:r>
            <a:r>
              <a:rPr lang="el-GR" dirty="0" err="1"/>
              <a:t>Levesque</a:t>
            </a:r>
            <a:r>
              <a:rPr lang="el-GR" dirty="0"/>
              <a:t>, 2008</a:t>
            </a:r>
            <a:r>
              <a:rPr lang="el-GR" dirty="0">
                <a:sym typeface="Symbol" pitchFamily="2" charset="2"/>
              </a:rPr>
              <a:t></a:t>
            </a:r>
            <a:r>
              <a:rPr lang="el-GR" dirty="0"/>
              <a:t> </a:t>
            </a:r>
            <a:r>
              <a:rPr lang="el-GR" dirty="0" err="1"/>
              <a:t>Lee</a:t>
            </a:r>
            <a:r>
              <a:rPr lang="el-GR" dirty="0"/>
              <a:t>, 2011</a:t>
            </a:r>
            <a:r>
              <a:rPr lang="el-GR" dirty="0">
                <a:sym typeface="Symbol" pitchFamily="2" charset="2"/>
              </a:rPr>
              <a:t></a:t>
            </a:r>
            <a:r>
              <a:rPr lang="el-GR" dirty="0"/>
              <a:t> </a:t>
            </a:r>
            <a:r>
              <a:rPr lang="el-GR" dirty="0" err="1"/>
              <a:t>Chapman</a:t>
            </a:r>
            <a:r>
              <a:rPr lang="el-GR" dirty="0"/>
              <a:t> 2011b, 2016c). Οι δευτέρου βαθμού ή επιστημονικές έννοιες [</a:t>
            </a:r>
            <a:r>
              <a:rPr lang="el-GR" dirty="0" err="1"/>
              <a:t>disciplinary</a:t>
            </a:r>
            <a:r>
              <a:rPr lang="el-GR" dirty="0"/>
              <a:t> </a:t>
            </a:r>
            <a:r>
              <a:rPr lang="el-GR" dirty="0" err="1"/>
              <a:t>concepts</a:t>
            </a:r>
            <a:r>
              <a:rPr lang="el-GR" dirty="0"/>
              <a:t>], οι οποίες «μας παρέχουν τη δυνατότητα να κατανοήσουμε τη φύση και το επίπεδο της ιστορικής γνώσης [...] μας δίνουν τη δυνατότητα να αξιολογήσουμε και να χρησιμοποιήσουμε αυτή τη γνώση» (</a:t>
            </a:r>
            <a:r>
              <a:rPr lang="el-GR" dirty="0" err="1"/>
              <a:t>Asbby</a:t>
            </a:r>
            <a:r>
              <a:rPr lang="el-GR" dirty="0"/>
              <a:t> </a:t>
            </a:r>
            <a:r>
              <a:rPr lang="el-GR" dirty="0">
                <a:sym typeface="Symbol" pitchFamily="2" charset="2"/>
              </a:rPr>
              <a:t></a:t>
            </a:r>
            <a:r>
              <a:rPr lang="el-GR" dirty="0"/>
              <a:t> </a:t>
            </a:r>
            <a:r>
              <a:rPr lang="el-GR" dirty="0" err="1"/>
              <a:t>Edwards</a:t>
            </a:r>
            <a:r>
              <a:rPr lang="el-GR" dirty="0"/>
              <a:t>, 2010, σ. 34).</a:t>
            </a:r>
          </a:p>
          <a:p>
            <a:pPr marL="0" indent="0">
              <a:buNone/>
            </a:pPr>
            <a:r>
              <a:rPr lang="el-GR" dirty="0" err="1"/>
              <a:t>Κουσερ</a:t>
            </a:r>
            <a:r>
              <a:rPr lang="en-US" dirty="0" err="1"/>
              <a:t>ή</a:t>
            </a:r>
            <a:r>
              <a:rPr lang="el-GR" dirty="0"/>
              <a:t> Γεωργία, 2019, </a:t>
            </a:r>
            <a:r>
              <a:rPr lang="el-GR" i="1" dirty="0"/>
              <a:t>Ιστορική σκέψη, σχολείο και μουσείο</a:t>
            </a:r>
            <a:endParaRPr lang="el-GR" dirty="0"/>
          </a:p>
          <a:p>
            <a:endParaRPr lang="el-GR" dirty="0"/>
          </a:p>
        </p:txBody>
      </p:sp>
      <p:sp>
        <p:nvSpPr>
          <p:cNvPr id="4" name="Θέση υποσέλιδου 3">
            <a:extLst>
              <a:ext uri="{FF2B5EF4-FFF2-40B4-BE49-F238E27FC236}">
                <a16:creationId xmlns:a16="http://schemas.microsoft.com/office/drawing/2014/main" id="{45AB2A3E-9DD5-8543-A4A8-498E9795E545}"/>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4675267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5229CC-1787-A341-9725-232D49077EAB}"/>
              </a:ext>
            </a:extLst>
          </p:cNvPr>
          <p:cNvSpPr>
            <a:spLocks noGrp="1"/>
          </p:cNvSpPr>
          <p:nvPr>
            <p:ph type="title"/>
          </p:nvPr>
        </p:nvSpPr>
        <p:spPr/>
        <p:txBody>
          <a:bodyPr/>
          <a:lstStyle/>
          <a:p>
            <a:r>
              <a:rPr lang="el-GR" b="1" dirty="0">
                <a:solidFill>
                  <a:schemeClr val="accent1"/>
                </a:solidFill>
              </a:rPr>
              <a:t>Ιστορική συνείδηση</a:t>
            </a:r>
          </a:p>
        </p:txBody>
      </p:sp>
      <p:sp>
        <p:nvSpPr>
          <p:cNvPr id="3" name="Θέση περιεχομένου 2">
            <a:extLst>
              <a:ext uri="{FF2B5EF4-FFF2-40B4-BE49-F238E27FC236}">
                <a16:creationId xmlns:a16="http://schemas.microsoft.com/office/drawing/2014/main" id="{23F19078-AC7A-C840-8A27-ED6BB3CFA948}"/>
              </a:ext>
            </a:extLst>
          </p:cNvPr>
          <p:cNvSpPr>
            <a:spLocks noGrp="1"/>
          </p:cNvSpPr>
          <p:nvPr>
            <p:ph idx="1"/>
          </p:nvPr>
        </p:nvSpPr>
        <p:spPr>
          <a:xfrm>
            <a:off x="415635" y="1436914"/>
            <a:ext cx="11483439" cy="5421085"/>
          </a:xfrm>
        </p:spPr>
        <p:txBody>
          <a:bodyPr>
            <a:normAutofit fontScale="92500" lnSpcReduction="20000"/>
          </a:bodyPr>
          <a:lstStyle/>
          <a:p>
            <a:pPr marL="0" indent="0">
              <a:buNone/>
            </a:pPr>
            <a:r>
              <a:rPr lang="en-US" dirty="0"/>
              <a:t>R</a:t>
            </a:r>
            <a:r>
              <a:rPr lang="el-GR" dirty="0" err="1"/>
              <a:t>ü</a:t>
            </a:r>
            <a:r>
              <a:rPr lang="en-US" dirty="0" err="1"/>
              <a:t>sen</a:t>
            </a:r>
            <a:r>
              <a:rPr lang="el-GR" dirty="0"/>
              <a:t> (2005, 2007): η ιστορική συνείδηση στηρίζεται στο πώς προσανατολίζεται η ανθρώπινη ζωή στον χρόνο. </a:t>
            </a:r>
          </a:p>
          <a:p>
            <a:pPr marL="0" indent="0">
              <a:buNone/>
            </a:pPr>
            <a:endParaRPr lang="el-GR" dirty="0"/>
          </a:p>
          <a:p>
            <a:pPr marL="0" indent="0">
              <a:buNone/>
            </a:pPr>
            <a:r>
              <a:rPr lang="el-GR" dirty="0"/>
              <a:t>Ο </a:t>
            </a:r>
            <a:r>
              <a:rPr lang="en-US" dirty="0"/>
              <a:t>R</a:t>
            </a:r>
            <a:r>
              <a:rPr lang="el-GR" dirty="0" err="1"/>
              <a:t>ü</a:t>
            </a:r>
            <a:r>
              <a:rPr lang="en-US" dirty="0" err="1"/>
              <a:t>sen</a:t>
            </a:r>
            <a:r>
              <a:rPr lang="el-GR" dirty="0"/>
              <a:t> (2005, σ.133) συνδέει την κατανόηση της Ιστορίας με την έννοια του προσανατολισμού στον χρόνο διαχωρίζοντάς την από τη ‘</a:t>
            </a:r>
            <a:r>
              <a:rPr lang="en-US" dirty="0" err="1"/>
              <a:t>lebenspraxis</a:t>
            </a:r>
            <a:r>
              <a:rPr lang="el-GR" dirty="0"/>
              <a:t>’ [την πρακτική της ζωής] και αναφέρεται σε τέσσερις τύπους ιστορικής </a:t>
            </a:r>
            <a:r>
              <a:rPr lang="el-GR" dirty="0" err="1"/>
              <a:t>νοηματοδότησης</a:t>
            </a:r>
            <a:r>
              <a:rPr lang="el-GR" dirty="0"/>
              <a:t>: την «παραδοσιακή», την «παραδειγματική», την «κριτική», τη «γενετική» </a:t>
            </a:r>
            <a:r>
              <a:rPr lang="el-GR" dirty="0" err="1"/>
              <a:t>νοηματοδότηση</a:t>
            </a:r>
            <a:r>
              <a:rPr lang="el-GR" dirty="0"/>
              <a:t>. Η βιωμένη εμπειρία του χρόνου ως χρονική μεταβολή οδηγεί στον προσανατολισμό της δράσης των ατόμων σε σχέση με το παρόν, το παρελθόν και το μέλλον. Η επεξεργασία αυτής της εμπειρίας οδηγεί στη δημιουργία της ιστορικής αφήγησης, η οποία αποτυπώνει την εμπειρία του χρόνου όχι ως καταγραφή αλλά ως επικοινωνία με το παρελθόν στο παρόν και επομένως, το «πρακτικό παρελθόν» τροφοδοτεί το «ιστορικό παρελθόν» και αντίστροφα (</a:t>
            </a:r>
            <a:r>
              <a:rPr lang="el-GR" dirty="0" err="1"/>
              <a:t>ό.π</a:t>
            </a:r>
            <a:r>
              <a:rPr lang="el-GR" dirty="0"/>
              <a:t>. 2007, σ. 174). Μάλιστα τα πολλαπλά επίπεδα του χρόνου κατανοούνται διαφορετικά σε σχέση με τα διαφορετικά διαπολιτισμικά πλαίσια (</a:t>
            </a:r>
            <a:r>
              <a:rPr lang="en-US" dirty="0"/>
              <a:t>R</a:t>
            </a:r>
            <a:r>
              <a:rPr lang="el-GR" dirty="0" err="1"/>
              <a:t>ü</a:t>
            </a:r>
            <a:r>
              <a:rPr lang="en-US" dirty="0" err="1"/>
              <a:t>sen</a:t>
            </a:r>
            <a:r>
              <a:rPr lang="el-GR" dirty="0"/>
              <a:t>, 2002, 2007).</a:t>
            </a:r>
          </a:p>
        </p:txBody>
      </p:sp>
    </p:spTree>
    <p:extLst>
      <p:ext uri="{BB962C8B-B14F-4D97-AF65-F5344CB8AC3E}">
        <p14:creationId xmlns:p14="http://schemas.microsoft.com/office/powerpoint/2010/main" val="26433188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AC76A8-AF6B-CE4C-824A-26238C9BEB9D}"/>
              </a:ext>
            </a:extLst>
          </p:cNvPr>
          <p:cNvSpPr>
            <a:spLocks noGrp="1"/>
          </p:cNvSpPr>
          <p:nvPr>
            <p:ph type="title"/>
          </p:nvPr>
        </p:nvSpPr>
        <p:spPr/>
        <p:txBody>
          <a:bodyPr/>
          <a:lstStyle/>
          <a:p>
            <a:r>
              <a:rPr lang="el-GR" b="1" dirty="0">
                <a:solidFill>
                  <a:schemeClr val="accent1"/>
                </a:solidFill>
              </a:rPr>
              <a:t>Ιστορικός (</a:t>
            </a:r>
            <a:r>
              <a:rPr lang="el-GR" b="1" dirty="0" err="1">
                <a:solidFill>
                  <a:schemeClr val="accent1"/>
                </a:solidFill>
              </a:rPr>
              <a:t>εγ</a:t>
            </a:r>
            <a:r>
              <a:rPr lang="el-GR" b="1" dirty="0">
                <a:solidFill>
                  <a:schemeClr val="accent1"/>
                </a:solidFill>
              </a:rPr>
              <a:t>)</a:t>
            </a:r>
            <a:r>
              <a:rPr lang="el-GR" b="1" dirty="0" err="1">
                <a:solidFill>
                  <a:schemeClr val="accent1"/>
                </a:solidFill>
              </a:rPr>
              <a:t>γραμματισμός</a:t>
            </a:r>
            <a:endParaRPr lang="el-GR" b="1" dirty="0">
              <a:solidFill>
                <a:schemeClr val="accent1"/>
              </a:solidFill>
            </a:endParaRPr>
          </a:p>
        </p:txBody>
      </p:sp>
      <p:sp>
        <p:nvSpPr>
          <p:cNvPr id="3" name="Θέση περιεχομένου 2">
            <a:extLst>
              <a:ext uri="{FF2B5EF4-FFF2-40B4-BE49-F238E27FC236}">
                <a16:creationId xmlns:a16="http://schemas.microsoft.com/office/drawing/2014/main" id="{7A89DB47-EC21-3B4D-8335-B865641A26BA}"/>
              </a:ext>
            </a:extLst>
          </p:cNvPr>
          <p:cNvSpPr>
            <a:spLocks noGrp="1"/>
          </p:cNvSpPr>
          <p:nvPr>
            <p:ph idx="1"/>
          </p:nvPr>
        </p:nvSpPr>
        <p:spPr/>
        <p:txBody>
          <a:bodyPr/>
          <a:lstStyle/>
          <a:p>
            <a:r>
              <a:rPr lang="el-GR" dirty="0"/>
              <a:t>Ανάπτυξη δεξιοτήτων που αφορούν τη διεξαγωγή της ιστορικής έρευνας</a:t>
            </a:r>
          </a:p>
          <a:p>
            <a:r>
              <a:rPr lang="el-GR" dirty="0"/>
              <a:t>Ανάγνωση και ερμηνεία πηγών </a:t>
            </a:r>
          </a:p>
          <a:p>
            <a:r>
              <a:rPr lang="el-GR" dirty="0"/>
              <a:t>Ανάπτυξη γνώσης περιεχομένου και </a:t>
            </a:r>
            <a:r>
              <a:rPr lang="el-GR"/>
              <a:t>επιστημολογικής κατανόησης</a:t>
            </a:r>
            <a:endParaRPr lang="el-GR" dirty="0"/>
          </a:p>
        </p:txBody>
      </p:sp>
    </p:spTree>
    <p:extLst>
      <p:ext uri="{BB962C8B-B14F-4D97-AF65-F5344CB8AC3E}">
        <p14:creationId xmlns:p14="http://schemas.microsoft.com/office/powerpoint/2010/main" val="2754515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60F419-63B4-9144-9367-C72D4513EFB8}"/>
              </a:ext>
            </a:extLst>
          </p:cNvPr>
          <p:cNvSpPr>
            <a:spLocks noGrp="1"/>
          </p:cNvSpPr>
          <p:nvPr>
            <p:ph type="title"/>
          </p:nvPr>
        </p:nvSpPr>
        <p:spPr>
          <a:xfrm>
            <a:off x="838200" y="365125"/>
            <a:ext cx="10515600" cy="1460500"/>
          </a:xfrm>
        </p:spPr>
        <p:txBody>
          <a:bodyPr>
            <a:normAutofit fontScale="90000"/>
          </a:bodyPr>
          <a:lstStyle/>
          <a:p>
            <a:r>
              <a:rPr lang="el-GR" b="1" dirty="0">
                <a:solidFill>
                  <a:schemeClr val="accent1"/>
                </a:solidFill>
              </a:rPr>
              <a:t>Προσεγγίσεις για την ιστορική εκπαίδευση μέσα από τις οποίες αναδεικνύονται οι στόχοι σε σχέση με τα μέσα και τα εργαλεία της</a:t>
            </a:r>
          </a:p>
        </p:txBody>
      </p:sp>
      <p:sp>
        <p:nvSpPr>
          <p:cNvPr id="3" name="Θέση περιεχομένου 2">
            <a:extLst>
              <a:ext uri="{FF2B5EF4-FFF2-40B4-BE49-F238E27FC236}">
                <a16:creationId xmlns:a16="http://schemas.microsoft.com/office/drawing/2014/main" id="{DC3959C9-984B-D04A-A885-6AFA4F68A8A3}"/>
              </a:ext>
            </a:extLst>
          </p:cNvPr>
          <p:cNvSpPr>
            <a:spLocks noGrp="1"/>
          </p:cNvSpPr>
          <p:nvPr>
            <p:ph idx="1"/>
          </p:nvPr>
        </p:nvSpPr>
        <p:spPr>
          <a:xfrm>
            <a:off x="838200" y="2340429"/>
            <a:ext cx="10515600" cy="3836534"/>
          </a:xfrm>
        </p:spPr>
        <p:txBody>
          <a:bodyPr>
            <a:normAutofit/>
          </a:bodyPr>
          <a:lstStyle/>
          <a:p>
            <a:pPr marL="0" indent="0">
              <a:buNone/>
            </a:pPr>
            <a:r>
              <a:rPr lang="el-GR" dirty="0"/>
              <a:t>Σε σχέση με τις αναζητήσεις της ιστορικής εκπαίδευσης, ως διδακτικής διαδικασίας, διαγράφονται «παραδοσιακές», «μοντέρνες» και «μεταμοντέρνες» παραδοχές (Νάκου, 2002) αντικατοπτρίζοντας επιλογές σε θέματα διδακτικής, ιστορικού περιεχομένου, χρήσης εκπαιδευτικών εργαλείων, του ρόλου των συμμετεχόντων στην διδασκαλία (εκπαιδευτικών και μαθητών) και, συνεπώς, σε θέματα διαδικασίας προσέγγισης και παιδαγωγικών οπτικών που χρησιμοποιούνται. </a:t>
            </a:r>
          </a:p>
        </p:txBody>
      </p:sp>
    </p:spTree>
    <p:extLst>
      <p:ext uri="{BB962C8B-B14F-4D97-AF65-F5344CB8AC3E}">
        <p14:creationId xmlns:p14="http://schemas.microsoft.com/office/powerpoint/2010/main" val="20171220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9CF5DE-D8AE-D944-89AA-1FCA4AF627BC}"/>
              </a:ext>
            </a:extLst>
          </p:cNvPr>
          <p:cNvSpPr>
            <a:spLocks noGrp="1"/>
          </p:cNvSpPr>
          <p:nvPr>
            <p:ph type="title"/>
          </p:nvPr>
        </p:nvSpPr>
        <p:spPr/>
        <p:txBody>
          <a:bodyPr/>
          <a:lstStyle/>
          <a:p>
            <a:r>
              <a:rPr lang="el-GR" b="1" dirty="0">
                <a:solidFill>
                  <a:schemeClr val="accent1"/>
                </a:solidFill>
              </a:rPr>
              <a:t>Παραδοσιακές προσεγγίσεις</a:t>
            </a:r>
          </a:p>
        </p:txBody>
      </p:sp>
      <p:sp>
        <p:nvSpPr>
          <p:cNvPr id="3" name="Θέση περιεχομένου 2">
            <a:extLst>
              <a:ext uri="{FF2B5EF4-FFF2-40B4-BE49-F238E27FC236}">
                <a16:creationId xmlns:a16="http://schemas.microsoft.com/office/drawing/2014/main" id="{217A9B91-EBE6-C34F-B51A-1D9D3B978F54}"/>
              </a:ext>
            </a:extLst>
          </p:cNvPr>
          <p:cNvSpPr>
            <a:spLocks noGrp="1"/>
          </p:cNvSpPr>
          <p:nvPr>
            <p:ph idx="1"/>
          </p:nvPr>
        </p:nvSpPr>
        <p:spPr/>
        <p:txBody>
          <a:bodyPr>
            <a:normAutofit lnSpcReduction="10000"/>
          </a:bodyPr>
          <a:lstStyle/>
          <a:p>
            <a:r>
              <a:rPr lang="el-GR" dirty="0"/>
              <a:t>παραδοσιακή αφηγηματική προσέγγιση της πολιτικής και στρατιωτικής Ιστορίας</a:t>
            </a:r>
          </a:p>
          <a:p>
            <a:r>
              <a:rPr lang="el-GR" dirty="0"/>
              <a:t>ένα και μοναδικό σχολικό εγχειρίδιο</a:t>
            </a:r>
          </a:p>
          <a:p>
            <a:endParaRPr lang="el-GR" dirty="0"/>
          </a:p>
          <a:p>
            <a:pPr marL="0" indent="0">
              <a:buNone/>
            </a:pPr>
            <a:r>
              <a:rPr lang="el-GR" dirty="0"/>
              <a:t>Ρόλοι που αναλαμβάνουν εκπαιδευτές και εκπαιδευόμενοι στη διδακτική διαδικασία του μαθήματος της Ιστορίας</a:t>
            </a:r>
          </a:p>
          <a:p>
            <a:r>
              <a:rPr lang="el-GR" dirty="0"/>
              <a:t>οι εκπαιδευτικοί αναπαράγουν τη δεδομένη εθνική ιστορική αφήγηση</a:t>
            </a:r>
          </a:p>
          <a:p>
            <a:r>
              <a:rPr lang="el-GR" dirty="0"/>
              <a:t>οι μαθητές αναπαράγουν με αποστήθιση την δεδομένη ιστορική αφήγηση</a:t>
            </a:r>
          </a:p>
        </p:txBody>
      </p:sp>
      <p:sp>
        <p:nvSpPr>
          <p:cNvPr id="4" name="Θέση υποσέλιδου 3">
            <a:extLst>
              <a:ext uri="{FF2B5EF4-FFF2-40B4-BE49-F238E27FC236}">
                <a16:creationId xmlns:a16="http://schemas.microsoft.com/office/drawing/2014/main" id="{61BE74DD-6976-EC4F-8796-C96222EE3742}"/>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4950073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3D1766-A861-5D47-90FE-F14E4C2FDF07}"/>
              </a:ext>
            </a:extLst>
          </p:cNvPr>
          <p:cNvSpPr>
            <a:spLocks noGrp="1"/>
          </p:cNvSpPr>
          <p:nvPr>
            <p:ph type="title"/>
          </p:nvPr>
        </p:nvSpPr>
        <p:spPr/>
        <p:txBody>
          <a:bodyPr/>
          <a:lstStyle/>
          <a:p>
            <a:r>
              <a:rPr lang="el-GR" b="1" dirty="0">
                <a:solidFill>
                  <a:schemeClr val="accent1"/>
                </a:solidFill>
              </a:rPr>
              <a:t>Αποτέλεσμα</a:t>
            </a:r>
          </a:p>
        </p:txBody>
      </p:sp>
      <p:sp>
        <p:nvSpPr>
          <p:cNvPr id="3" name="Θέση περιεχομένου 2">
            <a:extLst>
              <a:ext uri="{FF2B5EF4-FFF2-40B4-BE49-F238E27FC236}">
                <a16:creationId xmlns:a16="http://schemas.microsoft.com/office/drawing/2014/main" id="{188188EC-E9B1-7D4F-B4A5-BFA4958C99BA}"/>
              </a:ext>
            </a:extLst>
          </p:cNvPr>
          <p:cNvSpPr>
            <a:spLocks noGrp="1"/>
          </p:cNvSpPr>
          <p:nvPr>
            <p:ph idx="1"/>
          </p:nvPr>
        </p:nvSpPr>
        <p:spPr/>
        <p:txBody>
          <a:bodyPr/>
          <a:lstStyle/>
          <a:p>
            <a:r>
              <a:rPr lang="el-GR" dirty="0"/>
              <a:t>Στεγανός διδακτικός μονόλογος</a:t>
            </a:r>
          </a:p>
          <a:p>
            <a:pPr marL="0" indent="0">
              <a:buNone/>
            </a:pPr>
            <a:r>
              <a:rPr lang="el-GR" dirty="0"/>
              <a:t>Επομένως, η παραδοσιακή προσέγγιση της διδακτικής διαδικασίας ενδιαφέρεται για το πώς θα κατανοηθεί η ιστορία μόνο ως γνώση και όχι ως τρόπος παραγωγής γνώσης.</a:t>
            </a:r>
          </a:p>
          <a:p>
            <a:endParaRPr lang="el-GR" dirty="0"/>
          </a:p>
        </p:txBody>
      </p:sp>
      <p:sp>
        <p:nvSpPr>
          <p:cNvPr id="4" name="Θέση υποσέλιδου 3">
            <a:extLst>
              <a:ext uri="{FF2B5EF4-FFF2-40B4-BE49-F238E27FC236}">
                <a16:creationId xmlns:a16="http://schemas.microsoft.com/office/drawing/2014/main" id="{5E9A9CA8-FA41-D047-9864-86B0A59A8A84}"/>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4894812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9E04341-2F9B-FB4B-89FB-BF33A8025E33}"/>
              </a:ext>
            </a:extLst>
          </p:cNvPr>
          <p:cNvSpPr>
            <a:spLocks noGrp="1"/>
          </p:cNvSpPr>
          <p:nvPr>
            <p:ph idx="1"/>
          </p:nvPr>
        </p:nvSpPr>
        <p:spPr>
          <a:xfrm>
            <a:off x="522514" y="878774"/>
            <a:ext cx="10831286" cy="5298189"/>
          </a:xfrm>
        </p:spPr>
        <p:txBody>
          <a:bodyPr>
            <a:normAutofit/>
          </a:bodyPr>
          <a:lstStyle/>
          <a:p>
            <a:pPr marL="0" indent="0">
              <a:buNone/>
            </a:pPr>
            <a:r>
              <a:rPr lang="el-GR" dirty="0"/>
              <a:t>Να επισημάνουμε ότι η ανάδειξη της Ιστορίας σε θεσμοθετημένο κλάδο η οποία κάνει τα πρώτα της βήματα μόλις στα τέλη του 18</a:t>
            </a:r>
            <a:r>
              <a:rPr lang="el-GR" baseline="30000" dirty="0"/>
              <a:t>ου</a:t>
            </a:r>
            <a:r>
              <a:rPr lang="el-GR" dirty="0"/>
              <a:t>, και στις αρχές του 19</a:t>
            </a:r>
            <a:r>
              <a:rPr lang="el-GR" baseline="30000" dirty="0"/>
              <a:t>ου</a:t>
            </a:r>
            <a:r>
              <a:rPr lang="el-GR" dirty="0"/>
              <a:t> αιώνα (Ρεπούση, 2004:131) συνδυάστηκε με τον «παραδοσιακό» δασκαλοκεντρικό τύπο διδακτικής και με το μονομερές «περιεχόμενο γνώσης», χωρίς προϋποθέσεις για ανάπτυξη ιστορικής σκέψης (</a:t>
            </a:r>
            <a:r>
              <a:rPr lang="en-US" dirty="0" err="1"/>
              <a:t>Shemilt</a:t>
            </a:r>
            <a:r>
              <a:rPr lang="en-US" dirty="0"/>
              <a:t> 2011:86), </a:t>
            </a:r>
            <a:r>
              <a:rPr lang="el-GR" dirty="0"/>
              <a:t>ο οποίος με την κυριαρχία της παραδοσιακής αφήγησης μετέτρεπε τους μαθητές σε παθητικούς δέκτες της μίας και μοναδικής εθνικής αλήθειας, ενός κοινού ηθικού πλαισίου για το συλλογικό αγαθό (</a:t>
            </a:r>
            <a:r>
              <a:rPr lang="en-US" dirty="0" err="1"/>
              <a:t>Shemilt</a:t>
            </a:r>
            <a:r>
              <a:rPr lang="en-US" dirty="0"/>
              <a:t> 2011:88. Chapman</a:t>
            </a:r>
            <a:r>
              <a:rPr lang="el-GR" dirty="0"/>
              <a:t>κ. </a:t>
            </a:r>
            <a:r>
              <a:rPr lang="el-GR" dirty="0" err="1"/>
              <a:t>ά</a:t>
            </a:r>
            <a:r>
              <a:rPr lang="el-GR" dirty="0"/>
              <a:t>., 2012:7). Γι’ αυτό και το «παρελθόν χρησίμευε ως μοντέλο για το παρόν και το μέλλον» κατά την άποψη του </a:t>
            </a:r>
            <a:r>
              <a:rPr lang="en-US" dirty="0"/>
              <a:t>Hobsbawm (1998:43).</a:t>
            </a:r>
            <a:endParaRPr lang="el-GR" dirty="0"/>
          </a:p>
          <a:p>
            <a:pPr marL="0" indent="0">
              <a:buNone/>
            </a:pPr>
            <a:r>
              <a:rPr lang="el-GR" dirty="0"/>
              <a:t>Κουσερ</a:t>
            </a:r>
            <a:r>
              <a:rPr lang="en-US" dirty="0" err="1"/>
              <a:t>ή</a:t>
            </a:r>
            <a:r>
              <a:rPr lang="el-GR" dirty="0"/>
              <a:t> Γεωργία, 2019, </a:t>
            </a:r>
            <a:r>
              <a:rPr lang="el-GR" i="1" dirty="0"/>
              <a:t>Ιστορική σκέψη, σχολείο και μουσείο</a:t>
            </a:r>
            <a:endParaRPr lang="el-GR" dirty="0"/>
          </a:p>
        </p:txBody>
      </p:sp>
    </p:spTree>
    <p:extLst>
      <p:ext uri="{BB962C8B-B14F-4D97-AF65-F5344CB8AC3E}">
        <p14:creationId xmlns:p14="http://schemas.microsoft.com/office/powerpoint/2010/main" val="27457637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DDAD98D-B4E3-2A43-9633-DED1F7B5E3FF}"/>
              </a:ext>
            </a:extLst>
          </p:cNvPr>
          <p:cNvSpPr>
            <a:spLocks noGrp="1"/>
          </p:cNvSpPr>
          <p:nvPr>
            <p:ph idx="1"/>
          </p:nvPr>
        </p:nvSpPr>
        <p:spPr>
          <a:xfrm>
            <a:off x="838200" y="843148"/>
            <a:ext cx="10515600" cy="5333815"/>
          </a:xfrm>
        </p:spPr>
        <p:txBody>
          <a:bodyPr>
            <a:normAutofit lnSpcReduction="10000"/>
          </a:bodyPr>
          <a:lstStyle/>
          <a:p>
            <a:pPr marL="0" indent="0">
              <a:buNone/>
            </a:pPr>
            <a:r>
              <a:rPr lang="el-GR" dirty="0"/>
              <a:t>Ειδικότερα, όμως, τις τέσσερις τελευταίες δεκαετίες του 20</a:t>
            </a:r>
            <a:r>
              <a:rPr lang="el-GR" baseline="30000" dirty="0"/>
              <a:t>ου</a:t>
            </a:r>
            <a:r>
              <a:rPr lang="el-GR" dirty="0"/>
              <a:t> αιώνα, οι «μοντέρνες» και «μεταμοντέρνες» επιρροές είχαν ως αποτέλεσμα μια πιο κριτική θεώρηση της Ιστορίας, όπως επίσης και του ρόλου του ιστορικού και κατά συνέπεια της ιστορικής εκπαίδευσης και πρακτικής (Κόκκινος 2003:178-179).</a:t>
            </a:r>
            <a:r>
              <a:rPr lang="el-GR" i="1" dirty="0"/>
              <a:t> </a:t>
            </a:r>
            <a:r>
              <a:rPr lang="el-GR" dirty="0"/>
              <a:t>Με την επικράτηση του κινήματος της Νέας Ιστορίας το 1970, αποτέλεσμα διεργασιών της δεκαετίας του 1960 (</a:t>
            </a:r>
            <a:r>
              <a:rPr lang="en-US" dirty="0"/>
              <a:t>Sewell, 2005:31), </a:t>
            </a:r>
            <a:r>
              <a:rPr lang="el-GR" dirty="0"/>
              <a:t>οι «μοντέρνες» διδακτικές πρακτικές επηρεάστηκαν αναλόγως, με κυριότερη αλλαγή τη μετάθεση του ενδιαφέροντος από το περιεχόμενο στη διαδικασία της ιστορικής γνώσης, καθώς και τη συνδρομή των παιδαγωγικών διαδικασιών που βοηθούν τους μαθητές να αναπτύσσουν κριτική σκέψη και να καλλιεργούν ανάλογες δεξιότητες για ιστορική ερμηνεία (Σακκά, 2007:127). </a:t>
            </a:r>
            <a:br>
              <a:rPr lang="el-GR" dirty="0"/>
            </a:br>
            <a:r>
              <a:rPr lang="el-GR" dirty="0"/>
              <a:t>Κουσερ</a:t>
            </a:r>
            <a:r>
              <a:rPr lang="en-US" dirty="0" err="1"/>
              <a:t>ή</a:t>
            </a:r>
            <a:r>
              <a:rPr lang="el-GR" dirty="0"/>
              <a:t> Γεωργία, 2019, </a:t>
            </a:r>
            <a:r>
              <a:rPr lang="el-GR" i="1" dirty="0"/>
              <a:t>Ιστορική σκέψη, σχολείο και μουσείο</a:t>
            </a:r>
            <a:endParaRPr lang="el-GR" dirty="0"/>
          </a:p>
        </p:txBody>
      </p:sp>
    </p:spTree>
    <p:extLst>
      <p:ext uri="{BB962C8B-B14F-4D97-AF65-F5344CB8AC3E}">
        <p14:creationId xmlns:p14="http://schemas.microsoft.com/office/powerpoint/2010/main" val="121435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304CCD-F181-DD4F-B505-2B2211556269}"/>
              </a:ext>
            </a:extLst>
          </p:cNvPr>
          <p:cNvSpPr>
            <a:spLocks noGrp="1"/>
          </p:cNvSpPr>
          <p:nvPr>
            <p:ph type="title"/>
          </p:nvPr>
        </p:nvSpPr>
        <p:spPr/>
        <p:txBody>
          <a:bodyPr/>
          <a:lstStyle/>
          <a:p>
            <a:r>
              <a:rPr lang="el-GR" b="1" dirty="0">
                <a:solidFill>
                  <a:schemeClr val="accent1"/>
                </a:solidFill>
              </a:rPr>
              <a:t>Στο μάθημα αυτό θα ασχοληθούμε με:</a:t>
            </a:r>
          </a:p>
        </p:txBody>
      </p:sp>
      <p:sp>
        <p:nvSpPr>
          <p:cNvPr id="3" name="Θέση περιεχομένου 2">
            <a:extLst>
              <a:ext uri="{FF2B5EF4-FFF2-40B4-BE49-F238E27FC236}">
                <a16:creationId xmlns:a16="http://schemas.microsoft.com/office/drawing/2014/main" id="{49250B8F-EFA8-B640-8368-8D37AE98DFD7}"/>
              </a:ext>
            </a:extLst>
          </p:cNvPr>
          <p:cNvSpPr>
            <a:spLocks noGrp="1"/>
          </p:cNvSpPr>
          <p:nvPr>
            <p:ph idx="1"/>
          </p:nvPr>
        </p:nvSpPr>
        <p:spPr/>
        <p:txBody>
          <a:bodyPr/>
          <a:lstStyle/>
          <a:p>
            <a:pPr>
              <a:buFont typeface="Wingdings" pitchFamily="2" charset="2"/>
              <a:buChar char="Ø"/>
            </a:pPr>
            <a:r>
              <a:rPr lang="el-GR" dirty="0"/>
              <a:t>τη διδακτική της Ιστορίας στη διαχρονία,</a:t>
            </a:r>
          </a:p>
          <a:p>
            <a:pPr>
              <a:buFont typeface="Wingdings" pitchFamily="2" charset="2"/>
              <a:buChar char="Ø"/>
            </a:pPr>
            <a:r>
              <a:rPr lang="el-GR" dirty="0"/>
              <a:t> τους στόχους  και τα μέσα που χρησιμοποιεί, </a:t>
            </a:r>
          </a:p>
          <a:p>
            <a:pPr>
              <a:buFont typeface="Wingdings" pitchFamily="2" charset="2"/>
              <a:buChar char="Ø"/>
            </a:pPr>
            <a:r>
              <a:rPr lang="el-GR" dirty="0"/>
              <a:t>Τις παραδοσιακές, μοντέρνες και μεταμοντέρνες προσεγγίσεις στην διδακτική της Ιστορίας σε σχέση με την καλλιέργεια της ιστορικής σκέψης και της ιστορικής συνείδησης των μαθητών. Θα </a:t>
            </a:r>
            <a:r>
              <a:rPr lang="el-GR" dirty="0" err="1"/>
              <a:t>δοθεεέι</a:t>
            </a:r>
            <a:r>
              <a:rPr lang="el-GR" dirty="0"/>
              <a:t> έμφαση στις μοντέρνες προσεγγίσεις με παραδείγματα εφαρμογών από όλο τον κόσμο. </a:t>
            </a:r>
          </a:p>
          <a:p>
            <a:pPr>
              <a:buFont typeface="Wingdings" pitchFamily="2" charset="2"/>
              <a:buChar char="Ø"/>
            </a:pPr>
            <a:r>
              <a:rPr lang="el-GR" dirty="0"/>
              <a:t>Έρευνα, Περιοδικά και εκδόσεις για την ιστορική εκπαίδευση.</a:t>
            </a:r>
          </a:p>
          <a:p>
            <a:pPr marL="0" indent="0">
              <a:buNone/>
            </a:pPr>
            <a:endParaRPr lang="el-GR" dirty="0"/>
          </a:p>
        </p:txBody>
      </p:sp>
    </p:spTree>
    <p:extLst>
      <p:ext uri="{BB962C8B-B14F-4D97-AF65-F5344CB8AC3E}">
        <p14:creationId xmlns:p14="http://schemas.microsoft.com/office/powerpoint/2010/main" val="18215688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4EA9A08-BE9F-9E49-A32A-783C0E3172F5}"/>
              </a:ext>
            </a:extLst>
          </p:cNvPr>
          <p:cNvSpPr>
            <a:spLocks noGrp="1"/>
          </p:cNvSpPr>
          <p:nvPr>
            <p:ph idx="1"/>
          </p:nvPr>
        </p:nvSpPr>
        <p:spPr>
          <a:xfrm>
            <a:off x="838200" y="771896"/>
            <a:ext cx="10515600" cy="5700156"/>
          </a:xfrm>
        </p:spPr>
        <p:txBody>
          <a:bodyPr>
            <a:normAutofit fontScale="92500" lnSpcReduction="20000"/>
          </a:bodyPr>
          <a:lstStyle/>
          <a:p>
            <a:pPr marL="0" indent="0">
              <a:buNone/>
            </a:pPr>
            <a:r>
              <a:rPr lang="el-GR" dirty="0"/>
              <a:t>Οι «μοντέρνες» προσεγγίσεις της διδακτικής διαδικασίας μελετούν από άποψη περιεχομένου θέματα που προκρίνονται αντίστοιχα σύμφωνα με τις σύγχρονες απόψεις της Ιστορίας. Η Ιστορία σήμερα διαπραγματευόμενη ποικίλες ιστορικές αφηγήσεις όπως «Ιστορία ‘από τα κάτω’, τοπική ιστορία, προφορική ιστορία, προσωπική και οικογενειακή ιστορία, κοινωνικό φύλο και Ιστορία» (Ρεπούση,2004:281-282. Νάκου, 2006:287). Συνεπώς, τα νέα θέματα που εμπλουτίζουν με την προβληματική τους τον επιστημονικό χώρο της Ιστορίας αλλά και τις «δημόσιες αφηγήσεις του παρελθόντος» αποτελούν αντικείμενο διερεύνησης και της σχολικής Ιστορίας (</a:t>
            </a:r>
            <a:r>
              <a:rPr lang="en-US" dirty="0" err="1"/>
              <a:t>Shemilt</a:t>
            </a:r>
            <a:r>
              <a:rPr lang="en-US" dirty="0"/>
              <a:t> 2011:87). </a:t>
            </a:r>
            <a:endParaRPr lang="el-GR" dirty="0"/>
          </a:p>
          <a:p>
            <a:pPr marL="0" indent="0">
              <a:buNone/>
            </a:pPr>
            <a:r>
              <a:rPr lang="el-GR" dirty="0"/>
              <a:t>Σύμφωνα με τις σύγχρονες προσεγγίσεις της ιστορικής εκπαίδευσης διδάσκεται «η εθνική ιστορία της χώρας σε σχέση με την </a:t>
            </a:r>
            <a:r>
              <a:rPr lang="el-GR" dirty="0" err="1"/>
              <a:t>εθνοτική</a:t>
            </a:r>
            <a:r>
              <a:rPr lang="el-GR" dirty="0"/>
              <a:t> συνείδηση των μαθητών κάθε σχολικής ομάδας, την τοπική ιστορία αλλά και την παγκόσμια ιστορία με βάση τις ιστορικές εξελίξεις των κρατικών σχηματισμών, των κοινωνιών και των πολιτισμών μέσα στο χρόνο» (Νάκου, 2012:5). </a:t>
            </a:r>
          </a:p>
          <a:p>
            <a:pPr marL="0" indent="0">
              <a:buNone/>
            </a:pPr>
            <a:r>
              <a:rPr lang="el-GR" dirty="0"/>
              <a:t>Κουσερ</a:t>
            </a:r>
            <a:r>
              <a:rPr lang="en-US" dirty="0" err="1"/>
              <a:t>ή</a:t>
            </a:r>
            <a:r>
              <a:rPr lang="el-GR" dirty="0"/>
              <a:t> Γεωργία, 2019, </a:t>
            </a:r>
            <a:r>
              <a:rPr lang="el-GR" i="1" dirty="0"/>
              <a:t>Ιστορική σκέψη, σχολείο και μουσείο</a:t>
            </a:r>
            <a:endParaRPr lang="el-GR" dirty="0"/>
          </a:p>
        </p:txBody>
      </p:sp>
    </p:spTree>
    <p:extLst>
      <p:ext uri="{BB962C8B-B14F-4D97-AF65-F5344CB8AC3E}">
        <p14:creationId xmlns:p14="http://schemas.microsoft.com/office/powerpoint/2010/main" val="13862836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4E7C35-D7D2-B54F-B8C9-76EF78A0DACC}"/>
              </a:ext>
            </a:extLst>
          </p:cNvPr>
          <p:cNvSpPr>
            <a:spLocks noGrp="1"/>
          </p:cNvSpPr>
          <p:nvPr>
            <p:ph type="title"/>
          </p:nvPr>
        </p:nvSpPr>
        <p:spPr/>
        <p:txBody>
          <a:bodyPr/>
          <a:lstStyle/>
          <a:p>
            <a:r>
              <a:rPr lang="el-GR" b="1" dirty="0">
                <a:solidFill>
                  <a:schemeClr val="accent1"/>
                </a:solidFill>
              </a:rPr>
              <a:t>Μοντέρνες προσεγγίσεις</a:t>
            </a:r>
          </a:p>
        </p:txBody>
      </p:sp>
      <p:sp>
        <p:nvSpPr>
          <p:cNvPr id="3" name="Θέση περιεχομένου 2">
            <a:extLst>
              <a:ext uri="{FF2B5EF4-FFF2-40B4-BE49-F238E27FC236}">
                <a16:creationId xmlns:a16="http://schemas.microsoft.com/office/drawing/2014/main" id="{A99516E8-FBDE-5841-989C-FED730682B76}"/>
              </a:ext>
            </a:extLst>
          </p:cNvPr>
          <p:cNvSpPr>
            <a:spLocks noGrp="1"/>
          </p:cNvSpPr>
          <p:nvPr>
            <p:ph idx="1"/>
          </p:nvPr>
        </p:nvSpPr>
        <p:spPr/>
        <p:txBody>
          <a:bodyPr>
            <a:normAutofit lnSpcReduction="10000"/>
          </a:bodyPr>
          <a:lstStyle/>
          <a:p>
            <a:r>
              <a:rPr lang="el-GR" dirty="0"/>
              <a:t>Το εκπαιδευτικό υλικό που χρησιμοποιείται στις μοντέρνες προσεγγίσεις είναι ποικίλο και πλούσιο, περιλαμβάνει πρωτογενείς και δευτερογενείς πηγές:</a:t>
            </a:r>
          </a:p>
          <a:p>
            <a:r>
              <a:rPr lang="el-GR" dirty="0"/>
              <a:t>Οι μεν εκπαιδευτικοί έχουν συνεχή επιμόρφωση σε πρόσφατα θέματα που αφορούν στις διεργασίες του μαθήματος της Ιστορίας και αναπτύσσουν σχέδια διερεύνησης του παρελθόντος με </a:t>
            </a:r>
            <a:r>
              <a:rPr lang="el-GR" dirty="0" err="1"/>
              <a:t>ομαδοσυνεργατικές</a:t>
            </a:r>
            <a:r>
              <a:rPr lang="el-GR" dirty="0"/>
              <a:t> μεθόδους και ερευνητικές εργασίες σε εποικοδομητικά πλαίσια μάθησης,</a:t>
            </a:r>
          </a:p>
          <a:p>
            <a:r>
              <a:rPr lang="el-GR" dirty="0"/>
              <a:t>Οι δε μαθητές, αντίστοιχα, αντιμετωπίζονται ως δημιουργοί της προσωπικής τους ιστορικής μάθησης και, επιπρόσθετα, σε μία εξατομικευμένη μαθησιακή προοπτική</a:t>
            </a:r>
          </a:p>
        </p:txBody>
      </p:sp>
      <p:sp>
        <p:nvSpPr>
          <p:cNvPr id="4" name="Θέση υποσέλιδου 3">
            <a:extLst>
              <a:ext uri="{FF2B5EF4-FFF2-40B4-BE49-F238E27FC236}">
                <a16:creationId xmlns:a16="http://schemas.microsoft.com/office/drawing/2014/main" id="{734C64AB-EBBF-904E-AD2C-1CC653C9CF2A}"/>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35207979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E4282E-1026-0546-AB0B-B9183F0DC4FF}"/>
              </a:ext>
            </a:extLst>
          </p:cNvPr>
          <p:cNvSpPr>
            <a:spLocks noGrp="1"/>
          </p:cNvSpPr>
          <p:nvPr>
            <p:ph type="title"/>
          </p:nvPr>
        </p:nvSpPr>
        <p:spPr/>
        <p:txBody>
          <a:bodyPr/>
          <a:lstStyle/>
          <a:p>
            <a:r>
              <a:rPr lang="el-GR" b="1" dirty="0">
                <a:solidFill>
                  <a:schemeClr val="accent1"/>
                </a:solidFill>
              </a:rPr>
              <a:t>Αποτέλεσμα</a:t>
            </a:r>
          </a:p>
        </p:txBody>
      </p:sp>
      <p:sp>
        <p:nvSpPr>
          <p:cNvPr id="3" name="Θέση περιεχομένου 2">
            <a:extLst>
              <a:ext uri="{FF2B5EF4-FFF2-40B4-BE49-F238E27FC236}">
                <a16:creationId xmlns:a16="http://schemas.microsoft.com/office/drawing/2014/main" id="{D60B86BA-8473-084B-944A-10B578F2E989}"/>
              </a:ext>
            </a:extLst>
          </p:cNvPr>
          <p:cNvSpPr>
            <a:spLocks noGrp="1"/>
          </p:cNvSpPr>
          <p:nvPr>
            <p:ph idx="1"/>
          </p:nvPr>
        </p:nvSpPr>
        <p:spPr/>
        <p:txBody>
          <a:bodyPr>
            <a:normAutofit lnSpcReduction="10000"/>
          </a:bodyPr>
          <a:lstStyle/>
          <a:p>
            <a:r>
              <a:rPr lang="el-GR" dirty="0"/>
              <a:t>Η προσέγγιση αυτή, όπως είναι επόμενο, δημιουργεί συνθήκες για ενεργό συμμετοχή των μαθητών μέσα από διερευνητικές διαδικασίες, την προσπάθεια κριτικής μελέτης του παρελθόντος, σύμφωνα με την επιστήμη της Ιστορίας (</a:t>
            </a:r>
            <a:r>
              <a:rPr lang="en-US" dirty="0"/>
              <a:t>Chapman </a:t>
            </a:r>
            <a:r>
              <a:rPr lang="el-GR" dirty="0"/>
              <a:t>κ. </a:t>
            </a:r>
            <a:r>
              <a:rPr lang="el-GR" dirty="0" err="1"/>
              <a:t>ά</a:t>
            </a:r>
            <a:r>
              <a:rPr lang="el-GR" dirty="0"/>
              <a:t>., 2012:8). </a:t>
            </a:r>
          </a:p>
          <a:p>
            <a:r>
              <a:rPr lang="el-GR" dirty="0"/>
              <a:t>Όπως υποστηρίζει η Νάκου (2002:121), οι «μοντέρνες» προσεγγίσεις της ιστορικής εκπαίδευσης «ενδιαφέρονται για την καλλιέργεια της ιστορικής γνώσης των μαθητών, σε άμεση σχέση με την καλλιέργεια ιστορικής σκέψης και δεξιοτήτων για ιστορική ερμηνεία. Η ιστορική γνώση, σκέψη και ερμηνεία θεωρείται ότι δεν μπορούν να διαχωρισθούν, καθώς καθεμία υποστηρίζει και τροφοδοτεί τις άλλες».</a:t>
            </a:r>
          </a:p>
        </p:txBody>
      </p:sp>
      <p:sp>
        <p:nvSpPr>
          <p:cNvPr id="4" name="Θέση υποσέλιδου 3">
            <a:extLst>
              <a:ext uri="{FF2B5EF4-FFF2-40B4-BE49-F238E27FC236}">
                <a16:creationId xmlns:a16="http://schemas.microsoft.com/office/drawing/2014/main" id="{7BC2290A-B3F2-434B-9641-BE1BF705CF4C}"/>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7751829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D14E21-8ACA-9145-9576-A6337BB307A2}"/>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47238A08-5BCE-A943-B821-1477202F2006}"/>
              </a:ext>
            </a:extLst>
          </p:cNvPr>
          <p:cNvSpPr>
            <a:spLocks noGrp="1"/>
          </p:cNvSpPr>
          <p:nvPr>
            <p:ph idx="1"/>
          </p:nvPr>
        </p:nvSpPr>
        <p:spPr/>
        <p:txBody>
          <a:bodyPr/>
          <a:lstStyle/>
          <a:p>
            <a:r>
              <a:rPr lang="el-GR" dirty="0"/>
              <a:t>Η κριτική μελέτη διαφορετικών εναλλακτικών ιστορικών κειμένων, η χρήση ιστορικών μαρτυριών με στόχο την έκφραση ιστορικού λόγου από τους μαθητές και η μύηση στις αρχές της Ιστορίας, ως επιστήμης, είναι διαδικασίες που υποστηρίζουν οι σύγχρονες προσεγγίσεις της Διδακτικής της Ιστορίας (Νάκου, 2002:121. </a:t>
            </a:r>
            <a:r>
              <a:rPr lang="en-US" dirty="0" err="1"/>
              <a:t>Shemilt</a:t>
            </a:r>
            <a:r>
              <a:rPr lang="en-US" dirty="0"/>
              <a:t> 2011:98). </a:t>
            </a:r>
            <a:endParaRPr lang="el-GR" dirty="0"/>
          </a:p>
          <a:p>
            <a:r>
              <a:rPr lang="el-GR" dirty="0"/>
              <a:t>Οι μαθητές καλούνται να εμπλακούν σε όλες τις διαδικασίες της ιστορικής διερεύνησης πηγών και της ερμηνείας τους, καθώς επίσης και στην κριτική μελέτη διαφορετικών αφηγήσεων και την ανάπτυξη επιχειρημάτων για το παρελθόν (</a:t>
            </a:r>
            <a:r>
              <a:rPr lang="en-US" dirty="0"/>
              <a:t>Chapman </a:t>
            </a:r>
            <a:r>
              <a:rPr lang="el-GR" dirty="0"/>
              <a:t>κ. </a:t>
            </a:r>
            <a:r>
              <a:rPr lang="el-GR" dirty="0" err="1"/>
              <a:t>ά</a:t>
            </a:r>
            <a:r>
              <a:rPr lang="el-GR" dirty="0"/>
              <a:t>., 2012:7). </a:t>
            </a:r>
          </a:p>
          <a:p>
            <a:endParaRPr lang="el-GR" dirty="0"/>
          </a:p>
        </p:txBody>
      </p:sp>
      <p:sp>
        <p:nvSpPr>
          <p:cNvPr id="4" name="Θέση υποσέλιδου 3">
            <a:extLst>
              <a:ext uri="{FF2B5EF4-FFF2-40B4-BE49-F238E27FC236}">
                <a16:creationId xmlns:a16="http://schemas.microsoft.com/office/drawing/2014/main" id="{7218B391-1BF7-9545-BAD8-2468FB6E7D7C}"/>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14047605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EE0A48-7EB2-4643-B038-93916ED0E130}"/>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EFC4DD63-8766-414F-95D7-E66E6D5A26B9}"/>
              </a:ext>
            </a:extLst>
          </p:cNvPr>
          <p:cNvSpPr>
            <a:spLocks noGrp="1"/>
          </p:cNvSpPr>
          <p:nvPr>
            <p:ph idx="1"/>
          </p:nvPr>
        </p:nvSpPr>
        <p:spPr/>
        <p:txBody>
          <a:bodyPr>
            <a:normAutofit/>
          </a:bodyPr>
          <a:lstStyle/>
          <a:p>
            <a:pPr marL="0" indent="0">
              <a:buNone/>
            </a:pPr>
            <a:r>
              <a:rPr lang="el-GR" dirty="0"/>
              <a:t>Σύμφωνα με τους «μεταμοντερνιστές», η σχολική Ιστορία ασχολείται με το να διδάσκει το πώς διαφορετικές ομάδες οργανώνουν το παρελθόν σε ιστορικές αφηγήσεις και πώς αυτές οι αφηγήσεις εξυπηρετούν στόχους του παρόντος (</a:t>
            </a:r>
            <a:r>
              <a:rPr lang="en-US" dirty="0"/>
              <a:t>Jenkins, 1991). </a:t>
            </a:r>
            <a:r>
              <a:rPr lang="el-GR" dirty="0"/>
              <a:t>Με τον τρόπο αυτό οι μαθητές και οι μαθήτριες συνειδητοποιούν τη σχετικότητα των ιστορικών αφηγήσεων, την κατασκευασμένη και ‘πλασματική’ φύση των ιστορικών αναπαραστάσεων και τις στρατηγικές ιδεολογικής κυριαρχίας που, σύμφωνα με τους μεταμοντερνιστές εξυπηρετούνται από τις προσπάθειες ‘αναπαράστασης’ του παρελθόντος. </a:t>
            </a:r>
          </a:p>
          <a:p>
            <a:pPr marL="0" indent="0">
              <a:buNone/>
            </a:pPr>
            <a:r>
              <a:rPr lang="el-GR" dirty="0"/>
              <a:t>Κουσερ</a:t>
            </a:r>
            <a:r>
              <a:rPr lang="en-US" dirty="0" err="1"/>
              <a:t>ή</a:t>
            </a:r>
            <a:r>
              <a:rPr lang="el-GR" dirty="0"/>
              <a:t> Γεωργία, 2019, </a:t>
            </a:r>
            <a:r>
              <a:rPr lang="el-GR" i="1" dirty="0"/>
              <a:t>Ιστορική σκέψη, σχολείο και μουσείο</a:t>
            </a:r>
            <a:endParaRPr lang="el-GR" dirty="0"/>
          </a:p>
        </p:txBody>
      </p:sp>
    </p:spTree>
    <p:extLst>
      <p:ext uri="{BB962C8B-B14F-4D97-AF65-F5344CB8AC3E}">
        <p14:creationId xmlns:p14="http://schemas.microsoft.com/office/powerpoint/2010/main" val="27595761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D770BAD-A389-FF40-B0CF-4E142009904C}"/>
              </a:ext>
            </a:extLst>
          </p:cNvPr>
          <p:cNvSpPr>
            <a:spLocks noGrp="1"/>
          </p:cNvSpPr>
          <p:nvPr>
            <p:ph idx="1"/>
          </p:nvPr>
        </p:nvSpPr>
        <p:spPr>
          <a:xfrm>
            <a:off x="838200" y="961292"/>
            <a:ext cx="10515600" cy="5215671"/>
          </a:xfrm>
        </p:spPr>
        <p:txBody>
          <a:bodyPr>
            <a:normAutofit/>
          </a:bodyPr>
          <a:lstStyle/>
          <a:p>
            <a:pPr marL="0" indent="0">
              <a:buNone/>
            </a:pPr>
            <a:r>
              <a:rPr lang="el-GR" dirty="0"/>
              <a:t>Στο σημείο αυτό οφείλουμε να επισημάνουμε, ότι η «παραδοσιακή» προσέγγιση της ιστορικής εκπαίδευσης κυριάρχησε για μεγάλο χρονικό διάστημα σε αρκετά εκπαιδευτικά συστήματα και «δεν αποτελεί αποκλειστική ιδιαιτερότητα του ελληνικού εκπαιδευτικού συστήματος» (Κόκκινος, 1998:338), η «μοντέρνα» προσέγγιση έγινε πράξη από την περίοδο μετά το 1970 και μόνο σε συγκεκριμένα εκπαιδευτικά συστήματα, ενώ η «μεταμοντέρνα» προσέγγιση δεν έχει εφαρμοστεί σε πρακτικό επίπεδο (</a:t>
            </a:r>
            <a:r>
              <a:rPr lang="en-US" dirty="0"/>
              <a:t>Chapman </a:t>
            </a:r>
            <a:r>
              <a:rPr lang="el-GR" dirty="0"/>
              <a:t>κ. </a:t>
            </a:r>
            <a:r>
              <a:rPr lang="el-GR" dirty="0" err="1"/>
              <a:t>ά</a:t>
            </a:r>
            <a:r>
              <a:rPr lang="el-GR" dirty="0"/>
              <a:t>., 2012:9).</a:t>
            </a:r>
          </a:p>
          <a:p>
            <a:pPr marL="0" indent="0">
              <a:buNone/>
            </a:pPr>
            <a:r>
              <a:rPr lang="el-GR" dirty="0"/>
              <a:t>Κουσερ</a:t>
            </a:r>
            <a:r>
              <a:rPr lang="en-US" dirty="0" err="1"/>
              <a:t>ή</a:t>
            </a:r>
            <a:r>
              <a:rPr lang="el-GR" dirty="0"/>
              <a:t> Γεωργία, 2019, </a:t>
            </a:r>
            <a:r>
              <a:rPr lang="el-GR" i="1" dirty="0"/>
              <a:t>Ιστορική σκέψη, σχολείο και μουσείο.</a:t>
            </a:r>
            <a:endParaRPr lang="el-GR" dirty="0"/>
          </a:p>
        </p:txBody>
      </p:sp>
    </p:spTree>
    <p:extLst>
      <p:ext uri="{BB962C8B-B14F-4D97-AF65-F5344CB8AC3E}">
        <p14:creationId xmlns:p14="http://schemas.microsoft.com/office/powerpoint/2010/main" val="1831017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901663AC-C882-7ED4-6339-B4F71BF4F5D2}"/>
              </a:ext>
            </a:extLst>
          </p:cNvPr>
          <p:cNvSpPr>
            <a:spLocks noGrp="1" noChangeArrowheads="1"/>
          </p:cNvSpPr>
          <p:nvPr>
            <p:ph type="title"/>
          </p:nvPr>
        </p:nvSpPr>
        <p:spPr bwMode="auto">
          <a:xfrm>
            <a:off x="925286" y="1629405"/>
            <a:ext cx="95398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3600" b="1" i="0" u="none" strike="noStrike" cap="none" normalizeH="0" baseline="0" dirty="0">
                <a:ln>
                  <a:noFill/>
                </a:ln>
                <a:solidFill>
                  <a:srgbClr val="C00000"/>
                </a:solidFill>
                <a:effectLst/>
                <a:latin typeface="-webkit-standard"/>
              </a:rPr>
              <a:t>«Ποιο σενάριο σας φαίνεται πιο “οικείο”; Γιατί;»</a:t>
            </a:r>
            <a:endParaRPr kumimoji="0" lang="el-GR" altLang="el-GR" sz="3600" b="1" i="0" u="none" strike="noStrike" cap="none" normalizeH="0" baseline="0" dirty="0">
              <a:ln>
                <a:noFill/>
              </a:ln>
              <a:solidFill>
                <a:srgbClr val="C00000"/>
              </a:solidFill>
              <a:effectLst/>
              <a:latin typeface="Arial" panose="020B0604020202020204" pitchFamily="34" charset="0"/>
            </a:endParaRPr>
          </a:p>
        </p:txBody>
      </p:sp>
    </p:spTree>
    <p:extLst>
      <p:ext uri="{BB962C8B-B14F-4D97-AF65-F5344CB8AC3E}">
        <p14:creationId xmlns:p14="http://schemas.microsoft.com/office/powerpoint/2010/main" val="37637675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289124-94ED-F2F1-EE36-4EA27D2FD74F}"/>
              </a:ext>
            </a:extLst>
          </p:cNvPr>
          <p:cNvSpPr>
            <a:spLocks noGrp="1"/>
          </p:cNvSpPr>
          <p:nvPr>
            <p:ph type="title"/>
          </p:nvPr>
        </p:nvSpPr>
        <p:spPr/>
        <p:txBody>
          <a:bodyPr/>
          <a:lstStyle/>
          <a:p>
            <a:r>
              <a:rPr lang="el-GR" b="1" dirty="0">
                <a:solidFill>
                  <a:srgbClr val="C00000"/>
                </a:solidFill>
              </a:rPr>
              <a:t>Σενάριο Α</a:t>
            </a:r>
          </a:p>
        </p:txBody>
      </p:sp>
      <p:sp>
        <p:nvSpPr>
          <p:cNvPr id="3" name="Θέση περιεχομένου 2">
            <a:extLst>
              <a:ext uri="{FF2B5EF4-FFF2-40B4-BE49-F238E27FC236}">
                <a16:creationId xmlns:a16="http://schemas.microsoft.com/office/drawing/2014/main" id="{1F1B0BE6-CD24-F297-0104-9D6C9F7A457D}"/>
              </a:ext>
            </a:extLst>
          </p:cNvPr>
          <p:cNvSpPr>
            <a:spLocks noGrp="1"/>
          </p:cNvSpPr>
          <p:nvPr>
            <p:ph idx="1"/>
          </p:nvPr>
        </p:nvSpPr>
        <p:spPr/>
        <p:txBody>
          <a:bodyPr>
            <a:normAutofit lnSpcReduction="10000"/>
          </a:bodyPr>
          <a:lstStyle/>
          <a:p>
            <a:r>
              <a:rPr lang="el-GR" dirty="0"/>
              <a:t>Ο εκπαιδευτικός οργανώνει το μάθημα Ιστορίας γύρω από ένα κεντρικό ερώτημα που αφορά τις αιτίες και τις συνέπειες ενός ιστορικού γεγονότος. Οι μαθητές εργάζονται σε μικρές ομάδες και μελετούν διαφορετικές ιστορικές πηγές, όπως αποσπάσματα κειμένων, εικόνες και στατιστικά δεδομένα. Καθοδηγούμενοι από φύλλο εργασίας, καλούνται να συγκρίνουν τις πηγές, να εντοπίσουν ομοιότητες και διαφορές και να διατυπώσουν τεκμηριωμένες απαντήσεις στο αρχικό ερώτημα. Ο εκπαιδευτικός παρεμβαίνει κυρίως για να διευκολύνει τη συζήτηση και να υποστηρίξει τους μαθητές στην ανάλυση των πηγών. Στο τέλος του μαθήματος, οι ομάδες παρουσιάζουν τα συμπεράσματά τους και συζητούν πώς οι πηγές επηρεάζουν την κατανόηση του παρελθόντος.</a:t>
            </a:r>
          </a:p>
          <a:p>
            <a:endParaRPr lang="el-GR" dirty="0"/>
          </a:p>
        </p:txBody>
      </p:sp>
    </p:spTree>
    <p:extLst>
      <p:ext uri="{BB962C8B-B14F-4D97-AF65-F5344CB8AC3E}">
        <p14:creationId xmlns:p14="http://schemas.microsoft.com/office/powerpoint/2010/main" val="5642759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76FE0B-D308-D2C7-61F8-3F62E2C9CB11}"/>
              </a:ext>
            </a:extLst>
          </p:cNvPr>
          <p:cNvSpPr>
            <a:spLocks noGrp="1"/>
          </p:cNvSpPr>
          <p:nvPr>
            <p:ph type="title"/>
          </p:nvPr>
        </p:nvSpPr>
        <p:spPr/>
        <p:txBody>
          <a:bodyPr/>
          <a:lstStyle/>
          <a:p>
            <a:r>
              <a:rPr lang="el-GR" b="1" dirty="0">
                <a:solidFill>
                  <a:srgbClr val="C00000"/>
                </a:solidFill>
              </a:rPr>
              <a:t>Σενάριο Β</a:t>
            </a:r>
          </a:p>
        </p:txBody>
      </p:sp>
      <p:sp>
        <p:nvSpPr>
          <p:cNvPr id="3" name="Θέση περιεχομένου 2">
            <a:extLst>
              <a:ext uri="{FF2B5EF4-FFF2-40B4-BE49-F238E27FC236}">
                <a16:creationId xmlns:a16="http://schemas.microsoft.com/office/drawing/2014/main" id="{FA7909A9-98A0-BCE4-250B-CD760832ECDB}"/>
              </a:ext>
            </a:extLst>
          </p:cNvPr>
          <p:cNvSpPr>
            <a:spLocks noGrp="1"/>
          </p:cNvSpPr>
          <p:nvPr>
            <p:ph idx="1"/>
          </p:nvPr>
        </p:nvSpPr>
        <p:spPr/>
        <p:txBody>
          <a:bodyPr>
            <a:normAutofit fontScale="92500" lnSpcReduction="10000"/>
          </a:bodyPr>
          <a:lstStyle/>
          <a:p>
            <a:r>
              <a:rPr lang="el-GR" dirty="0"/>
              <a:t>Ο εκπαιδευτικός εισάγει το μάθημα Ιστορίας παρουσιάζοντας στους μαθητές δύο διαφορετικές αφηγήσεις για το ίδιο ιστορικό γεγονός, οι οποίες προέρχονται από διαφορετικά ιστοριογραφικά ή κοινωνικά </a:t>
            </a:r>
            <a:r>
              <a:rPr lang="el-GR" dirty="0" err="1"/>
              <a:t>συμφραζόμενα</a:t>
            </a:r>
            <a:r>
              <a:rPr lang="el-GR" dirty="0"/>
              <a:t>. Αντί να ζητήσει από τους μαθητές να εντοπίσουν τη «σωστή» εκδοχή, τους καλεί να εξετάσουν πώς και γιατί προκύπτουν αυτές οι διαφορετικές ερμηνείες. Οι μαθητές εργάζονται πάνω στις πηγές, συζητούν τις επιλογές των αφηγητών, τα </a:t>
            </a:r>
            <a:r>
              <a:rPr lang="el-GR" dirty="0" err="1"/>
              <a:t>συμφραζόμενα</a:t>
            </a:r>
            <a:r>
              <a:rPr lang="el-GR" dirty="0"/>
              <a:t> παραγωγής των κειμένων και τις σιωπές που ενδεχομένως περιέχουν. Κατά τη διάρκεια του μαθήματος, ενθαρρύνεται ο </a:t>
            </a:r>
            <a:r>
              <a:rPr lang="el-GR" dirty="0" err="1"/>
              <a:t>αναστοχασμός</a:t>
            </a:r>
            <a:r>
              <a:rPr lang="el-GR" dirty="0"/>
              <a:t> σχετικά με το πώς συγκροτείται η ιστορική γνώση και ποιος έχει τη δυνατότητα να αφηγείται το παρελθόν. Το μάθημα ολοκληρώνεται με μια συζήτηση γύρω από το πώς οι ιστορικές αφηγήσεις επηρεάζουν τη σύγχρονη ταυτότητα και τη συλλογική μνήμη. </a:t>
            </a:r>
          </a:p>
        </p:txBody>
      </p:sp>
    </p:spTree>
    <p:extLst>
      <p:ext uri="{BB962C8B-B14F-4D97-AF65-F5344CB8AC3E}">
        <p14:creationId xmlns:p14="http://schemas.microsoft.com/office/powerpoint/2010/main" val="7593083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7ADF20-AC12-2F36-4376-C5B7679CBBDB}"/>
              </a:ext>
            </a:extLst>
          </p:cNvPr>
          <p:cNvSpPr>
            <a:spLocks noGrp="1"/>
          </p:cNvSpPr>
          <p:nvPr>
            <p:ph type="title"/>
          </p:nvPr>
        </p:nvSpPr>
        <p:spPr/>
        <p:txBody>
          <a:bodyPr/>
          <a:lstStyle/>
          <a:p>
            <a:r>
              <a:rPr lang="el-GR" b="1" dirty="0">
                <a:solidFill>
                  <a:srgbClr val="C00000"/>
                </a:solidFill>
              </a:rPr>
              <a:t>Σενάριο Γ</a:t>
            </a:r>
          </a:p>
        </p:txBody>
      </p:sp>
      <p:sp>
        <p:nvSpPr>
          <p:cNvPr id="3" name="Θέση περιεχομένου 2">
            <a:extLst>
              <a:ext uri="{FF2B5EF4-FFF2-40B4-BE49-F238E27FC236}">
                <a16:creationId xmlns:a16="http://schemas.microsoft.com/office/drawing/2014/main" id="{6962ABDF-E1E4-CECD-10A5-302659A69619}"/>
              </a:ext>
            </a:extLst>
          </p:cNvPr>
          <p:cNvSpPr>
            <a:spLocks noGrp="1"/>
          </p:cNvSpPr>
          <p:nvPr>
            <p:ph idx="1"/>
          </p:nvPr>
        </p:nvSpPr>
        <p:spPr/>
        <p:txBody>
          <a:bodyPr>
            <a:normAutofit fontScale="92500" lnSpcReduction="10000"/>
          </a:bodyPr>
          <a:lstStyle/>
          <a:p>
            <a:pPr marL="0" indent="0">
              <a:buNone/>
            </a:pPr>
            <a:r>
              <a:rPr lang="el-GR" dirty="0"/>
              <a:t>Ο εκπαιδευτικός ξεκινά το μάθημα Ιστορίας παρουσιάζοντας στους μαθητές τα βασικά γεγονότα μιας ιστορικής περιόδου, ακολουθώντας τη χρονολογική σειρά του σχολικού εγχειριδίου. Κατά τη διάρκεια του μαθήματος, αφηγείται τα γεγονότα με έμφαση στις σημαντικές ημερομηνίες, τα πρόσωπα και τα αποτελέσματα κάθε ιστορικού γεγονότος, ζητώντας από τους μαθητές να κρατούν σημειώσεις. Οι ερωτήσεις που απευθύνει στην τάξη αφορούν κυρίως την ανάκληση πληροφοριών, όπως «πότε συνέβη» ή «ποιος ήταν ο πρωταγωνιστής». Στο τέλος του μαθήματος, οι μαθητές καλούνται να απαντήσουν γραπτά σε ερωτήσεις κλειστού τύπου, στις οποίες υπάρχει μία σωστή απάντηση. Η αξιολόγηση επικεντρώνεται στο κατά πόσο οι μαθητές μπορούν να αναπαράγουν με ακρίβεια το περιεχόμενο που παρουσιάστηκε στο μάθημα και στο βιβλίο.</a:t>
            </a:r>
          </a:p>
          <a:p>
            <a:pPr marL="0" indent="0">
              <a:buNone/>
            </a:pPr>
            <a:endParaRPr lang="el-GR" dirty="0"/>
          </a:p>
        </p:txBody>
      </p:sp>
    </p:spTree>
    <p:extLst>
      <p:ext uri="{BB962C8B-B14F-4D97-AF65-F5344CB8AC3E}">
        <p14:creationId xmlns:p14="http://schemas.microsoft.com/office/powerpoint/2010/main" val="2482373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0304C0-F4E5-244D-B4B8-F0BA1576AA05}"/>
              </a:ext>
            </a:extLst>
          </p:cNvPr>
          <p:cNvSpPr>
            <a:spLocks noGrp="1"/>
          </p:cNvSpPr>
          <p:nvPr>
            <p:ph type="title"/>
          </p:nvPr>
        </p:nvSpPr>
        <p:spPr>
          <a:xfrm>
            <a:off x="838200" y="386896"/>
            <a:ext cx="10515600" cy="1325563"/>
          </a:xfrm>
        </p:spPr>
        <p:txBody>
          <a:bodyPr/>
          <a:lstStyle/>
          <a:p>
            <a:r>
              <a:rPr lang="el-GR" b="1" dirty="0">
                <a:solidFill>
                  <a:srgbClr val="C00000"/>
                </a:solidFill>
              </a:rPr>
              <a:t>Ιστορία του αντικειμένου της διδακτικής της ιστορίας</a:t>
            </a:r>
          </a:p>
        </p:txBody>
      </p:sp>
      <p:sp>
        <p:nvSpPr>
          <p:cNvPr id="3" name="Θέση περιεχομένου 2">
            <a:extLst>
              <a:ext uri="{FF2B5EF4-FFF2-40B4-BE49-F238E27FC236}">
                <a16:creationId xmlns:a16="http://schemas.microsoft.com/office/drawing/2014/main" id="{2B1D11CC-8682-E448-8430-A39F441C1E3A}"/>
              </a:ext>
            </a:extLst>
          </p:cNvPr>
          <p:cNvSpPr>
            <a:spLocks noGrp="1"/>
          </p:cNvSpPr>
          <p:nvPr>
            <p:ph idx="1"/>
          </p:nvPr>
        </p:nvSpPr>
        <p:spPr/>
        <p:txBody>
          <a:bodyPr/>
          <a:lstStyle/>
          <a:p>
            <a:r>
              <a:rPr lang="el-GR" dirty="0"/>
              <a:t>Τι  ονομάζουμε διδακτική της ιστορίας; Η ιστορία του αντικειμένου.</a:t>
            </a:r>
          </a:p>
          <a:p>
            <a:r>
              <a:rPr lang="el-GR" dirty="0"/>
              <a:t>Οι στόχοι της;</a:t>
            </a:r>
          </a:p>
          <a:p>
            <a:r>
              <a:rPr lang="el-GR" dirty="0"/>
              <a:t>Ποιες οι μέθοδοι και τα εργαλεία της; </a:t>
            </a:r>
          </a:p>
        </p:txBody>
      </p:sp>
    </p:spTree>
    <p:extLst>
      <p:ext uri="{BB962C8B-B14F-4D97-AF65-F5344CB8AC3E}">
        <p14:creationId xmlns:p14="http://schemas.microsoft.com/office/powerpoint/2010/main" val="37135264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824665-B051-A5F7-3C88-2D4B4607E94F}"/>
              </a:ext>
            </a:extLst>
          </p:cNvPr>
          <p:cNvSpPr>
            <a:spLocks noGrp="1"/>
          </p:cNvSpPr>
          <p:nvPr>
            <p:ph type="title"/>
          </p:nvPr>
        </p:nvSpPr>
        <p:spPr/>
        <p:txBody>
          <a:bodyPr/>
          <a:lstStyle/>
          <a:p>
            <a:pPr algn="ctr"/>
            <a:r>
              <a:rPr lang="en-US" b="1" dirty="0" err="1">
                <a:solidFill>
                  <a:srgbClr val="C00000"/>
                </a:solidFill>
              </a:rPr>
              <a:t>Ά</a:t>
            </a:r>
            <a:r>
              <a:rPr lang="el-GR" b="1" dirty="0" err="1">
                <a:solidFill>
                  <a:srgbClr val="C00000"/>
                </a:solidFill>
              </a:rPr>
              <a:t>σκηση</a:t>
            </a:r>
            <a:r>
              <a:rPr lang="el-GR" b="1" dirty="0">
                <a:solidFill>
                  <a:srgbClr val="C00000"/>
                </a:solidFill>
              </a:rPr>
              <a:t> στις προσεγγίσεις</a:t>
            </a:r>
          </a:p>
        </p:txBody>
      </p:sp>
      <p:pic>
        <p:nvPicPr>
          <p:cNvPr id="5" name="Θέση περιεχομένου 4" descr="Εικόνα που περιέχει κείμενο, στιγμιότυπο οθόνης, τετράγωνο, γραμματοσειρά&#10;&#10;Το περιεχόμενο που δημιουργείται από AI ενδέχεται να είναι εσφαλμένο.">
            <a:extLst>
              <a:ext uri="{FF2B5EF4-FFF2-40B4-BE49-F238E27FC236}">
                <a16:creationId xmlns:a16="http://schemas.microsoft.com/office/drawing/2014/main" id="{4706A795-0E8A-2FBA-2971-FC8E273E06AC}"/>
              </a:ext>
            </a:extLst>
          </p:cNvPr>
          <p:cNvPicPr>
            <a:picLocks noGrp="1" noChangeAspect="1"/>
          </p:cNvPicPr>
          <p:nvPr>
            <p:ph idx="1"/>
          </p:nvPr>
        </p:nvPicPr>
        <p:blipFill>
          <a:blip r:embed="rId2"/>
          <a:stretch>
            <a:fillRect/>
          </a:stretch>
        </p:blipFill>
        <p:spPr>
          <a:xfrm>
            <a:off x="3924887" y="1690687"/>
            <a:ext cx="5327970" cy="4486275"/>
          </a:xfrm>
        </p:spPr>
      </p:pic>
    </p:spTree>
    <p:extLst>
      <p:ext uri="{BB962C8B-B14F-4D97-AF65-F5344CB8AC3E}">
        <p14:creationId xmlns:p14="http://schemas.microsoft.com/office/powerpoint/2010/main" val="10585316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35A3B5-1935-1F4B-BE80-F93D0F609050}"/>
              </a:ext>
            </a:extLst>
          </p:cNvPr>
          <p:cNvSpPr>
            <a:spLocks noGrp="1"/>
          </p:cNvSpPr>
          <p:nvPr>
            <p:ph type="title"/>
          </p:nvPr>
        </p:nvSpPr>
        <p:spPr/>
        <p:txBody>
          <a:bodyPr>
            <a:normAutofit/>
          </a:bodyPr>
          <a:lstStyle/>
          <a:p>
            <a:r>
              <a:rPr lang="el-GR" sz="3200" b="1" dirty="0">
                <a:solidFill>
                  <a:schemeClr val="accent1"/>
                </a:solidFill>
              </a:rPr>
              <a:t>Ποιο είναι το είδος της ιστορικής παιδείας, την οποία η σύγχρονη ιστορική εκπαίδευση καλείται να καλλιεργήσει; </a:t>
            </a:r>
          </a:p>
        </p:txBody>
      </p:sp>
      <p:sp>
        <p:nvSpPr>
          <p:cNvPr id="3" name="Θέση περιεχομένου 2">
            <a:extLst>
              <a:ext uri="{FF2B5EF4-FFF2-40B4-BE49-F238E27FC236}">
                <a16:creationId xmlns:a16="http://schemas.microsoft.com/office/drawing/2014/main" id="{3A686712-AFB4-F14F-BB7A-6A1668246389}"/>
              </a:ext>
            </a:extLst>
          </p:cNvPr>
          <p:cNvSpPr>
            <a:spLocks noGrp="1"/>
          </p:cNvSpPr>
          <p:nvPr>
            <p:ph idx="1"/>
          </p:nvPr>
        </p:nvSpPr>
        <p:spPr/>
        <p:txBody>
          <a:bodyPr/>
          <a:lstStyle/>
          <a:p>
            <a:r>
              <a:rPr lang="el-GR" dirty="0"/>
              <a:t>Το θέμα αυτό απασχολεί διεθνώς την ιστορική επιστημονική κοινότητα (</a:t>
            </a:r>
            <a:r>
              <a:rPr lang="el-GR" dirty="0" err="1"/>
              <a:t>Shemilt</a:t>
            </a:r>
            <a:r>
              <a:rPr lang="el-GR" dirty="0"/>
              <a:t>, 2011; </a:t>
            </a:r>
            <a:r>
              <a:rPr lang="el-GR" dirty="0" err="1"/>
              <a:t>Lee</a:t>
            </a:r>
            <a:r>
              <a:rPr lang="el-GR" dirty="0"/>
              <a:t>, 2011). Ο </a:t>
            </a:r>
            <a:r>
              <a:rPr lang="en-US" dirty="0"/>
              <a:t>White</a:t>
            </a:r>
            <a:r>
              <a:rPr lang="el-GR" dirty="0"/>
              <a:t> (1992 όπως παρατίθεται στο</a:t>
            </a:r>
            <a:r>
              <a:rPr lang="tr-TR" dirty="0"/>
              <a:t> </a:t>
            </a:r>
            <a:r>
              <a:rPr lang="tr-TR" dirty="0" err="1"/>
              <a:t>Chapman</a:t>
            </a:r>
            <a:r>
              <a:rPr lang="tr-TR" dirty="0"/>
              <a:t>, </a:t>
            </a:r>
            <a:r>
              <a:rPr lang="el-GR" dirty="0" err="1"/>
              <a:t>Περικλέους</a:t>
            </a:r>
            <a:r>
              <a:rPr lang="el-GR" dirty="0"/>
              <a:t>, Υακίνθου </a:t>
            </a:r>
            <a:r>
              <a:rPr lang="tr-TR" dirty="0"/>
              <a:t>&amp; Celal 2012</a:t>
            </a:r>
            <a:r>
              <a:rPr lang="el-GR" dirty="0"/>
              <a:t>, σ. 10) αναφέρει δύο κατηγορίες στόχων της ιστορικής παιδείας/εκπαίδευσης:</a:t>
            </a:r>
          </a:p>
          <a:p>
            <a:r>
              <a:rPr lang="el-GR" dirty="0"/>
              <a:t>Α. τους «προσωπικούς και κοινωνικούς» στόχους και</a:t>
            </a:r>
          </a:p>
          <a:p>
            <a:r>
              <a:rPr lang="el-GR" dirty="0"/>
              <a:t>Β. τους στόχους που απορρέουν από την επιστήμη της Ιστορίας</a:t>
            </a:r>
          </a:p>
          <a:p>
            <a:endParaRPr lang="el-GR" dirty="0"/>
          </a:p>
        </p:txBody>
      </p:sp>
      <p:sp>
        <p:nvSpPr>
          <p:cNvPr id="4" name="Θέση υποσέλιδου 3">
            <a:extLst>
              <a:ext uri="{FF2B5EF4-FFF2-40B4-BE49-F238E27FC236}">
                <a16:creationId xmlns:a16="http://schemas.microsoft.com/office/drawing/2014/main" id="{3CAA011B-740E-4048-BEAB-18DEFFBCD212}"/>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33445572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D0AB3F-AD4E-AE4B-84A8-5BD2D74D60C1}"/>
              </a:ext>
            </a:extLst>
          </p:cNvPr>
          <p:cNvSpPr>
            <a:spLocks noGrp="1"/>
          </p:cNvSpPr>
          <p:nvPr>
            <p:ph type="title"/>
          </p:nvPr>
        </p:nvSpPr>
        <p:spPr/>
        <p:txBody>
          <a:bodyPr/>
          <a:lstStyle/>
          <a:p>
            <a:r>
              <a:rPr lang="el-GR" b="1" dirty="0">
                <a:solidFill>
                  <a:schemeClr val="accent1"/>
                </a:solidFill>
              </a:rPr>
              <a:t>Στόχοι ιστορικής παιδείας</a:t>
            </a:r>
            <a:br>
              <a:rPr lang="el-GR" dirty="0"/>
            </a:br>
            <a:endParaRPr lang="el-GR" dirty="0"/>
          </a:p>
        </p:txBody>
      </p:sp>
      <p:sp>
        <p:nvSpPr>
          <p:cNvPr id="3" name="Θέση περιεχομένου 2">
            <a:extLst>
              <a:ext uri="{FF2B5EF4-FFF2-40B4-BE49-F238E27FC236}">
                <a16:creationId xmlns:a16="http://schemas.microsoft.com/office/drawing/2014/main" id="{12DC7625-8481-9845-9161-59BBB0F6B3BC}"/>
              </a:ext>
            </a:extLst>
          </p:cNvPr>
          <p:cNvSpPr>
            <a:spLocks noGrp="1"/>
          </p:cNvSpPr>
          <p:nvPr>
            <p:ph idx="1"/>
          </p:nvPr>
        </p:nvSpPr>
        <p:spPr>
          <a:xfrm>
            <a:off x="592873" y="1690688"/>
            <a:ext cx="10515600" cy="4351338"/>
          </a:xfrm>
        </p:spPr>
        <p:txBody>
          <a:bodyPr>
            <a:normAutofit lnSpcReduction="10000"/>
          </a:bodyPr>
          <a:lstStyle/>
          <a:p>
            <a:r>
              <a:rPr lang="el-GR" dirty="0"/>
              <a:t>«Κάθε έννοια ιστορικής παιδείας οφείλει να επικεντρώνει την προσοχή της στη φύση της Ιστορίας ως επιστήμης, και να διερωτάται τι πρέπει να κατανοήσουν οι μαθητές αν πρόκειται να αντιληφθούν τι είναι αυτό που μαθαίνουν να κάνουν μαθαίνοντας Ιστορία» (</a:t>
            </a:r>
            <a:r>
              <a:rPr lang="en-US" dirty="0"/>
              <a:t>Lee</a:t>
            </a:r>
            <a:r>
              <a:rPr lang="el-GR" dirty="0"/>
              <a:t>, 2006:39). </a:t>
            </a:r>
          </a:p>
          <a:p>
            <a:r>
              <a:rPr lang="el-GR" dirty="0"/>
              <a:t>Ο </a:t>
            </a:r>
            <a:r>
              <a:rPr lang="el-GR" dirty="0" err="1"/>
              <a:t>Shemilt</a:t>
            </a:r>
            <a:r>
              <a:rPr lang="el-GR" dirty="0"/>
              <a:t> (2011:70) κάνει λόγο για τρία μοντέλα αναφορικά με τους στόχους της ιστορικής παιδείας/εκπαίδευσης:</a:t>
            </a:r>
          </a:p>
          <a:p>
            <a:pPr marL="0" indent="0">
              <a:buNone/>
            </a:pPr>
            <a:r>
              <a:rPr lang="el-GR" dirty="0"/>
              <a:t>α. </a:t>
            </a:r>
            <a:r>
              <a:rPr lang="en-US" dirty="0"/>
              <a:t>Trojan horse model</a:t>
            </a:r>
            <a:r>
              <a:rPr lang="el-GR" dirty="0"/>
              <a:t> (μοντέλο του Δούρειου Ίππου)</a:t>
            </a:r>
          </a:p>
          <a:p>
            <a:pPr marL="0" indent="0">
              <a:buNone/>
            </a:pPr>
            <a:r>
              <a:rPr lang="el-GR" dirty="0"/>
              <a:t>β. </a:t>
            </a:r>
            <a:r>
              <a:rPr lang="en-US" dirty="0"/>
              <a:t>Social engineering model</a:t>
            </a:r>
            <a:r>
              <a:rPr lang="el-GR" dirty="0"/>
              <a:t> (μοντέλο κοινωνικής μηχανικής)</a:t>
            </a:r>
          </a:p>
          <a:p>
            <a:pPr marL="0" indent="0">
              <a:buNone/>
            </a:pPr>
            <a:r>
              <a:rPr lang="el-GR" dirty="0"/>
              <a:t>γ. </a:t>
            </a:r>
            <a:r>
              <a:rPr lang="en-US" dirty="0"/>
              <a:t>Social education model</a:t>
            </a:r>
            <a:r>
              <a:rPr lang="el-GR" dirty="0"/>
              <a:t> (μοντέλο κοινωνικής εκπαίδευσης)</a:t>
            </a:r>
          </a:p>
          <a:p>
            <a:endParaRPr lang="el-GR" dirty="0"/>
          </a:p>
        </p:txBody>
      </p:sp>
    </p:spTree>
    <p:extLst>
      <p:ext uri="{BB962C8B-B14F-4D97-AF65-F5344CB8AC3E}">
        <p14:creationId xmlns:p14="http://schemas.microsoft.com/office/powerpoint/2010/main" val="28572409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D2FEACB-B006-CC4C-A732-E9A49D139E75}"/>
              </a:ext>
            </a:extLst>
          </p:cNvPr>
          <p:cNvSpPr>
            <a:spLocks noGrp="1"/>
          </p:cNvSpPr>
          <p:nvPr>
            <p:ph idx="1"/>
          </p:nvPr>
        </p:nvSpPr>
        <p:spPr>
          <a:xfrm>
            <a:off x="838200" y="914400"/>
            <a:ext cx="10515600" cy="5262563"/>
          </a:xfrm>
        </p:spPr>
        <p:txBody>
          <a:bodyPr>
            <a:normAutofit lnSpcReduction="10000"/>
          </a:bodyPr>
          <a:lstStyle/>
          <a:p>
            <a:pPr marL="0" indent="0">
              <a:buNone/>
            </a:pPr>
            <a:r>
              <a:rPr lang="el-GR" b="1" dirty="0">
                <a:solidFill>
                  <a:schemeClr val="accent1"/>
                </a:solidFill>
              </a:rPr>
              <a:t>1</a:t>
            </a:r>
            <a:r>
              <a:rPr lang="el-GR" b="1" baseline="30000" dirty="0">
                <a:solidFill>
                  <a:schemeClr val="accent1"/>
                </a:solidFill>
              </a:rPr>
              <a:t>η</a:t>
            </a:r>
            <a:r>
              <a:rPr lang="el-GR" b="1" dirty="0">
                <a:solidFill>
                  <a:schemeClr val="accent1"/>
                </a:solidFill>
              </a:rPr>
              <a:t> άποψη</a:t>
            </a:r>
          </a:p>
          <a:p>
            <a:r>
              <a:rPr lang="el-GR" dirty="0"/>
              <a:t>η θέση της Ιστορίας στο αναλυτικό πρόγραμμα πρέπει να αιτιολογηθεί με όρους συμβολής της στη δημοκρατική </a:t>
            </a:r>
            <a:r>
              <a:rPr lang="el-GR" dirty="0" err="1"/>
              <a:t>πολιτειότητα</a:t>
            </a:r>
            <a:r>
              <a:rPr lang="el-GR" dirty="0" err="1">
                <a:sym typeface="Symbol" pitchFamily="2" charset="2"/>
              </a:rPr>
              <a:t></a:t>
            </a:r>
            <a:r>
              <a:rPr lang="el-GR" dirty="0" err="1"/>
              <a:t>μια</a:t>
            </a:r>
            <a:r>
              <a:rPr lang="el-GR" dirty="0"/>
              <a:t> </a:t>
            </a:r>
            <a:r>
              <a:rPr lang="el-GR" dirty="0" err="1"/>
              <a:t>πολιτειότητα</a:t>
            </a:r>
            <a:r>
              <a:rPr lang="el-GR" dirty="0"/>
              <a:t> που είναι συμμετοχική, πλουραλιστική και διαβουλευτική</a:t>
            </a:r>
            <a:r>
              <a:rPr lang="el-GR" dirty="0">
                <a:sym typeface="Symbol" pitchFamily="2" charset="2"/>
              </a:rPr>
              <a:t></a:t>
            </a:r>
            <a:r>
              <a:rPr lang="el-GR" dirty="0"/>
              <a:t> και οι πρακτικές της πρέπει να στραφούν προς την επίτευξη αυτού του στόχου. Αυτού του είδους η </a:t>
            </a:r>
            <a:r>
              <a:rPr lang="el-GR" dirty="0" err="1"/>
              <a:t>πολιτειότητα</a:t>
            </a:r>
            <a:r>
              <a:rPr lang="el-GR" dirty="0"/>
              <a:t> αποτελεί περισσότερο ταξίδι και λιγότερο προορισμό [....] (</a:t>
            </a:r>
            <a:r>
              <a:rPr lang="el-GR" dirty="0" err="1"/>
              <a:t>Barton</a:t>
            </a:r>
            <a:r>
              <a:rPr lang="el-GR" dirty="0"/>
              <a:t>  και </a:t>
            </a:r>
            <a:r>
              <a:rPr lang="el-GR" dirty="0" err="1"/>
              <a:t>Levstik</a:t>
            </a:r>
            <a:r>
              <a:rPr lang="el-GR" dirty="0"/>
              <a:t>, 2008:68).</a:t>
            </a:r>
          </a:p>
          <a:p>
            <a:pPr marL="0" indent="0">
              <a:buNone/>
            </a:pPr>
            <a:r>
              <a:rPr lang="el-GR" b="1" dirty="0">
                <a:solidFill>
                  <a:schemeClr val="accent1"/>
                </a:solidFill>
              </a:rPr>
              <a:t>2</a:t>
            </a:r>
            <a:r>
              <a:rPr lang="el-GR" b="1" baseline="30000" dirty="0">
                <a:solidFill>
                  <a:schemeClr val="accent1"/>
                </a:solidFill>
              </a:rPr>
              <a:t>η</a:t>
            </a:r>
            <a:r>
              <a:rPr lang="el-GR" b="1" dirty="0">
                <a:solidFill>
                  <a:schemeClr val="accent1"/>
                </a:solidFill>
              </a:rPr>
              <a:t> άποψη</a:t>
            </a:r>
          </a:p>
          <a:p>
            <a:r>
              <a:rPr lang="el-GR" dirty="0"/>
              <a:t>Στον αντίποδα «προσωπικών και κοινωνικών στόχων» της ιστορικής εκπαίδευσης, ο </a:t>
            </a:r>
            <a:r>
              <a:rPr lang="en-US" dirty="0"/>
              <a:t>Lee</a:t>
            </a:r>
            <a:r>
              <a:rPr lang="el-GR" dirty="0"/>
              <a:t> (2011) δίνει προτεραιότητα στους «</a:t>
            </a:r>
            <a:r>
              <a:rPr lang="el-GR" b="1" dirty="0" err="1"/>
              <a:t>μετασχηματίζοντες</a:t>
            </a:r>
            <a:r>
              <a:rPr lang="el-GR" b="1" dirty="0"/>
              <a:t> στόχους» της Ιστορίας</a:t>
            </a:r>
            <a:r>
              <a:rPr lang="el-GR" dirty="0"/>
              <a:t> (</a:t>
            </a:r>
            <a:r>
              <a:rPr lang="en-US" dirty="0"/>
              <a:t>Transformative History</a:t>
            </a:r>
            <a:r>
              <a:rPr lang="el-GR" dirty="0"/>
              <a:t>) μέσω της «επιστημονικής προσέγγισης». </a:t>
            </a:r>
          </a:p>
          <a:p>
            <a:endParaRPr lang="el-GR" dirty="0"/>
          </a:p>
          <a:p>
            <a:endParaRPr lang="el-GR" dirty="0"/>
          </a:p>
          <a:p>
            <a:endParaRPr lang="el-GR" dirty="0"/>
          </a:p>
        </p:txBody>
      </p:sp>
    </p:spTree>
    <p:extLst>
      <p:ext uri="{BB962C8B-B14F-4D97-AF65-F5344CB8AC3E}">
        <p14:creationId xmlns:p14="http://schemas.microsoft.com/office/powerpoint/2010/main" val="418632155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32F6D6-AD96-0984-FA9C-8608E35ACC22}"/>
              </a:ext>
            </a:extLst>
          </p:cNvPr>
          <p:cNvSpPr>
            <a:spLocks noGrp="1"/>
          </p:cNvSpPr>
          <p:nvPr>
            <p:ph type="title"/>
          </p:nvPr>
        </p:nvSpPr>
        <p:spPr/>
        <p:txBody>
          <a:bodyPr/>
          <a:lstStyle/>
          <a:p>
            <a:r>
              <a:rPr lang="en-US" b="1" dirty="0">
                <a:solidFill>
                  <a:srgbClr val="C00000"/>
                </a:solidFill>
              </a:rPr>
              <a:t>Exit ticket</a:t>
            </a:r>
            <a:endParaRPr lang="el-GR" b="1" dirty="0">
              <a:solidFill>
                <a:srgbClr val="C00000"/>
              </a:solidFill>
            </a:endParaRPr>
          </a:p>
        </p:txBody>
      </p:sp>
      <p:pic>
        <p:nvPicPr>
          <p:cNvPr id="5" name="Θέση περιεχομένου 4" descr="Εικόνα που περιέχει κείμενο, στιγμιότυπο οθόνης, τετράγωνο, γραμματοσειρά&#10;&#10;Το περιεχόμενο που δημιουργείται από AI ενδέχεται να είναι εσφαλμένο.">
            <a:extLst>
              <a:ext uri="{FF2B5EF4-FFF2-40B4-BE49-F238E27FC236}">
                <a16:creationId xmlns:a16="http://schemas.microsoft.com/office/drawing/2014/main" id="{8E70AC3A-EE31-880C-5DDA-D7F84FA2B355}"/>
              </a:ext>
            </a:extLst>
          </p:cNvPr>
          <p:cNvPicPr>
            <a:picLocks noGrp="1" noChangeAspect="1"/>
          </p:cNvPicPr>
          <p:nvPr>
            <p:ph idx="1"/>
          </p:nvPr>
        </p:nvPicPr>
        <p:blipFill>
          <a:blip r:embed="rId2"/>
          <a:stretch>
            <a:fillRect/>
          </a:stretch>
        </p:blipFill>
        <p:spPr>
          <a:xfrm>
            <a:off x="4583017" y="1825625"/>
            <a:ext cx="3025965" cy="4351338"/>
          </a:xfrm>
        </p:spPr>
      </p:pic>
    </p:spTree>
    <p:extLst>
      <p:ext uri="{BB962C8B-B14F-4D97-AF65-F5344CB8AC3E}">
        <p14:creationId xmlns:p14="http://schemas.microsoft.com/office/powerpoint/2010/main" val="24370989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72EF661-5591-272F-2EC9-90D530549FA5}"/>
              </a:ext>
            </a:extLst>
          </p:cNvPr>
          <p:cNvSpPr>
            <a:spLocks noGrp="1"/>
          </p:cNvSpPr>
          <p:nvPr>
            <p:ph idx="1"/>
          </p:nvPr>
        </p:nvSpPr>
        <p:spPr/>
        <p:txBody>
          <a:bodyPr/>
          <a:lstStyle/>
          <a:p>
            <a:r>
              <a:rPr lang="en-US" dirty="0">
                <a:hlinkClick r:id="rId2"/>
              </a:rPr>
              <a:t>https://www.youtube.com/watch?v=_94vyKbO0qA</a:t>
            </a:r>
            <a:endParaRPr lang="el-GR" dirty="0"/>
          </a:p>
          <a:p>
            <a:endParaRPr lang="el-GR" dirty="0"/>
          </a:p>
        </p:txBody>
      </p:sp>
      <p:sp>
        <p:nvSpPr>
          <p:cNvPr id="4" name="Rectangle 1">
            <a:extLst>
              <a:ext uri="{FF2B5EF4-FFF2-40B4-BE49-F238E27FC236}">
                <a16:creationId xmlns:a16="http://schemas.microsoft.com/office/drawing/2014/main" id="{F6E726C0-9E57-56F1-6FE6-01F376F62846}"/>
              </a:ext>
            </a:extLst>
          </p:cNvPr>
          <p:cNvSpPr>
            <a:spLocks noGrp="1" noChangeArrowheads="1"/>
          </p:cNvSpPr>
          <p:nvPr>
            <p:ph type="title"/>
          </p:nvPr>
        </p:nvSpPr>
        <p:spPr bwMode="auto">
          <a:xfrm>
            <a:off x="838200" y="243076"/>
            <a:ext cx="8679299"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l-GR" altLang="el-GR" sz="3200" b="0"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br>
            <a:r>
              <a:rPr kumimoji="0" lang="el-GR" altLang="el-GR" sz="3200" b="1" i="0"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Historian's</a:t>
            </a:r>
            <a:r>
              <a:rPr kumimoji="0" lang="el-GR" altLang="el-GR" sz="3200" b="1"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l-GR" altLang="el-GR" sz="3200" b="1" i="0"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Toolbox</a:t>
            </a:r>
            <a:r>
              <a:rPr kumimoji="0" lang="el-GR" altLang="el-GR" sz="3200" b="1"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l-GR" altLang="el-GR" sz="3200" b="1" i="0"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Thinking</a:t>
            </a:r>
            <a:r>
              <a:rPr kumimoji="0" lang="el-GR" altLang="el-GR" sz="3200" b="1"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l-GR" altLang="el-GR" sz="3200" b="1" i="0"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Like</a:t>
            </a:r>
            <a:r>
              <a:rPr kumimoji="0" lang="el-GR" altLang="el-GR" sz="3200" b="1"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 </a:t>
            </a:r>
            <a:r>
              <a:rPr kumimoji="0" lang="el-GR" altLang="el-GR" sz="3200" b="1" i="0"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Historian</a:t>
            </a:r>
            <a:r>
              <a:rPr kumimoji="0" lang="el-GR" altLang="el-GR" sz="3200" b="1"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br>
              <a:rPr kumimoji="0" lang="el-GR" altLang="el-GR" sz="3200" b="1"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br>
            <a:r>
              <a:rPr kumimoji="0" lang="el-GR" altLang="el-GR" sz="3200" b="1"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l-GR" altLang="el-GR" sz="3200" b="1" i="0"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Historical</a:t>
            </a:r>
            <a:r>
              <a:rPr kumimoji="0" lang="el-GR" altLang="el-GR" sz="3200" b="1"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l-GR" altLang="el-GR" sz="3200" b="1" i="0"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Thinking</a:t>
            </a:r>
            <a:r>
              <a:rPr kumimoji="0" lang="el-GR" altLang="el-GR" sz="3200" b="1"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l-GR" altLang="el-GR" sz="3200" b="1" i="0"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Skills</a:t>
            </a:r>
            <a:r>
              <a:rPr kumimoji="0" lang="el-GR" altLang="el-GR" sz="3200" b="1"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for High </a:t>
            </a:r>
            <a:r>
              <a:rPr kumimoji="0" lang="el-GR" altLang="el-GR" sz="3200" b="1" i="0"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School</a:t>
            </a:r>
            <a:endParaRPr kumimoji="0" lang="el-GR" altLang="el-GR" sz="3200" b="0"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699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075E53A-FFBC-B64E-A19B-287C865D0116}"/>
              </a:ext>
            </a:extLst>
          </p:cNvPr>
          <p:cNvSpPr>
            <a:spLocks noGrp="1"/>
          </p:cNvSpPr>
          <p:nvPr>
            <p:ph type="title"/>
          </p:nvPr>
        </p:nvSpPr>
        <p:spPr/>
        <p:txBody>
          <a:bodyPr/>
          <a:lstStyle/>
          <a:p>
            <a:r>
              <a:rPr lang="el-GR" b="1" dirty="0">
                <a:solidFill>
                  <a:schemeClr val="accent1"/>
                </a:solidFill>
              </a:rPr>
              <a:t>Ελλάδα</a:t>
            </a:r>
          </a:p>
        </p:txBody>
      </p:sp>
      <p:sp>
        <p:nvSpPr>
          <p:cNvPr id="3" name="Θέση περιεχομένου 2">
            <a:extLst>
              <a:ext uri="{FF2B5EF4-FFF2-40B4-BE49-F238E27FC236}">
                <a16:creationId xmlns:a16="http://schemas.microsoft.com/office/drawing/2014/main" id="{4FA0BEA9-767E-5942-AAFC-75604BB0980A}"/>
              </a:ext>
            </a:extLst>
          </p:cNvPr>
          <p:cNvSpPr>
            <a:spLocks noGrp="1"/>
          </p:cNvSpPr>
          <p:nvPr>
            <p:ph idx="1"/>
          </p:nvPr>
        </p:nvSpPr>
        <p:spPr/>
        <p:txBody>
          <a:bodyPr/>
          <a:lstStyle/>
          <a:p>
            <a:r>
              <a:rPr lang="el-GR" dirty="0"/>
              <a:t>Β μισό 18ου αιώνα: αντιφάσεις στην υποστήριξη του μαθήματος</a:t>
            </a:r>
          </a:p>
          <a:p>
            <a:r>
              <a:rPr lang="el-GR" dirty="0"/>
              <a:t>19</a:t>
            </a:r>
            <a:r>
              <a:rPr lang="el-GR" baseline="30000" dirty="0"/>
              <a:t>ος</a:t>
            </a:r>
            <a:r>
              <a:rPr lang="el-GR" dirty="0"/>
              <a:t> : κυριαρχία ιστορικού  παραδειγματισμού στην ιστορική σκέψη</a:t>
            </a:r>
            <a:r>
              <a:rPr lang="en-US" dirty="0"/>
              <a:t> </a:t>
            </a:r>
            <a:r>
              <a:rPr lang="el-GR" dirty="0"/>
              <a:t>σε σχέση με τον εθνικό της χαρακτήρα</a:t>
            </a:r>
          </a:p>
          <a:p>
            <a:r>
              <a:rPr lang="el-GR" dirty="0"/>
              <a:t>1834: Διδασκαλείο Φιλεκπαιδευτικής Εταιρείας</a:t>
            </a:r>
          </a:p>
          <a:p>
            <a:r>
              <a:rPr lang="el-GR" dirty="0"/>
              <a:t>1878: Διδασκαλείο Αθηνών</a:t>
            </a:r>
          </a:p>
          <a:p>
            <a:r>
              <a:rPr lang="el-GR" dirty="0"/>
              <a:t>Αποδέσμευση από τη χριστιανική λογική σιγά σιγά</a:t>
            </a:r>
          </a:p>
          <a:p>
            <a:r>
              <a:rPr lang="el-GR" dirty="0" err="1"/>
              <a:t>Τρίσημο</a:t>
            </a:r>
            <a:r>
              <a:rPr lang="el-GR" dirty="0"/>
              <a:t> σχήμα </a:t>
            </a:r>
            <a:r>
              <a:rPr lang="el-GR" dirty="0" err="1"/>
              <a:t>Παπαρηγόπουλου</a:t>
            </a:r>
            <a:r>
              <a:rPr lang="el-GR" dirty="0"/>
              <a:t> στην εκπαίδευση (αρχαία μεσαιωνική και νέα ιστορία)</a:t>
            </a:r>
          </a:p>
          <a:p>
            <a:endParaRPr lang="el-GR" dirty="0"/>
          </a:p>
        </p:txBody>
      </p:sp>
      <p:sp>
        <p:nvSpPr>
          <p:cNvPr id="4" name="Θέση υποσέλιδου 3">
            <a:extLst>
              <a:ext uri="{FF2B5EF4-FFF2-40B4-BE49-F238E27FC236}">
                <a16:creationId xmlns:a16="http://schemas.microsoft.com/office/drawing/2014/main" id="{BD75A7FD-2D4C-4147-9D72-D16AE1CC5496}"/>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537213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328FBBC-A3A5-5C42-B899-D30B9E73F238}"/>
              </a:ext>
            </a:extLst>
          </p:cNvPr>
          <p:cNvSpPr>
            <a:spLocks noGrp="1"/>
          </p:cNvSpPr>
          <p:nvPr>
            <p:ph type="title"/>
          </p:nvPr>
        </p:nvSpPr>
        <p:spPr/>
        <p:txBody>
          <a:bodyPr/>
          <a:lstStyle/>
          <a:p>
            <a:r>
              <a:rPr lang="el-GR" b="1" dirty="0">
                <a:solidFill>
                  <a:srgbClr val="C00000"/>
                </a:solidFill>
              </a:rPr>
              <a:t>Εξωτερικό</a:t>
            </a:r>
          </a:p>
        </p:txBody>
      </p:sp>
      <p:sp>
        <p:nvSpPr>
          <p:cNvPr id="3" name="Θέση περιεχομένου 2">
            <a:extLst>
              <a:ext uri="{FF2B5EF4-FFF2-40B4-BE49-F238E27FC236}">
                <a16:creationId xmlns:a16="http://schemas.microsoft.com/office/drawing/2014/main" id="{9C1499BD-3975-0742-BFAD-868FDC4160A1}"/>
              </a:ext>
            </a:extLst>
          </p:cNvPr>
          <p:cNvSpPr>
            <a:spLocks noGrp="1"/>
          </p:cNvSpPr>
          <p:nvPr>
            <p:ph idx="1"/>
          </p:nvPr>
        </p:nvSpPr>
        <p:spPr>
          <a:xfrm>
            <a:off x="838200" y="1447800"/>
            <a:ext cx="10515600" cy="4729163"/>
          </a:xfrm>
        </p:spPr>
        <p:txBody>
          <a:bodyPr>
            <a:normAutofit fontScale="85000" lnSpcReduction="20000"/>
          </a:bodyPr>
          <a:lstStyle/>
          <a:p>
            <a:pPr marL="0" indent="0">
              <a:buNone/>
            </a:pPr>
            <a:r>
              <a:rPr lang="el-GR" b="1" dirty="0"/>
              <a:t>Δεκαετία 1960 </a:t>
            </a:r>
            <a:r>
              <a:rPr lang="el-GR" dirty="0"/>
              <a:t>(ιστορικό πλαίσιο: Μάης 68, νέα μουσικά ακούσματα έναντι στο κυρίαρχο </a:t>
            </a:r>
            <a:r>
              <a:rPr lang="el-GR" dirty="0" err="1"/>
              <a:t>γεγονοτολογικό</a:t>
            </a:r>
            <a:r>
              <a:rPr lang="el-GR" dirty="0"/>
              <a:t> ιστοριογραφικό παράδειγμα)</a:t>
            </a:r>
          </a:p>
          <a:p>
            <a:r>
              <a:rPr lang="el-GR" dirty="0"/>
              <a:t>Επιστημονικό αντικείμενο που τίθεται σε αμφισβήτηση</a:t>
            </a:r>
          </a:p>
          <a:p>
            <a:r>
              <a:rPr lang="el-GR" dirty="0"/>
              <a:t>Νέα μονοπάτια</a:t>
            </a:r>
          </a:p>
          <a:p>
            <a:r>
              <a:rPr lang="el-GR" dirty="0" err="1"/>
              <a:t>Πιαζέ</a:t>
            </a:r>
            <a:r>
              <a:rPr lang="el-GR" dirty="0"/>
              <a:t>: έρευνες που διεξήχθησαν έδειξαν ότι οι έφηβοι δεν είχαν την ικανότητα να εκφράσουν ιστορική σκέψη, όπως στα αντίστοιχα αντικείμενα των φυσικών επιστημών  </a:t>
            </a:r>
          </a:p>
          <a:p>
            <a:r>
              <a:rPr lang="el-GR" dirty="0" err="1"/>
              <a:t>Θοντάικ</a:t>
            </a:r>
            <a:r>
              <a:rPr lang="el-GR" dirty="0"/>
              <a:t>, </a:t>
            </a:r>
            <a:r>
              <a:rPr lang="el-GR" dirty="0" err="1"/>
              <a:t>Μπέλ</a:t>
            </a:r>
            <a:endParaRPr lang="el-GR" dirty="0"/>
          </a:p>
          <a:p>
            <a:r>
              <a:rPr lang="en-US" dirty="0" err="1"/>
              <a:t>Peel:έ</a:t>
            </a:r>
            <a:r>
              <a:rPr lang="el-GR" dirty="0" err="1"/>
              <a:t>φερε</a:t>
            </a:r>
            <a:r>
              <a:rPr lang="el-GR" dirty="0"/>
              <a:t> τις απόψεις του </a:t>
            </a:r>
            <a:r>
              <a:rPr lang="el-GR" dirty="0" err="1"/>
              <a:t>Πιαζέ</a:t>
            </a:r>
            <a:r>
              <a:rPr lang="el-GR" dirty="0"/>
              <a:t> στο χώρο της Ιστορίας</a:t>
            </a:r>
          </a:p>
          <a:p>
            <a:r>
              <a:rPr lang="el-GR" dirty="0" err="1"/>
              <a:t>Χάλλαμ</a:t>
            </a:r>
            <a:r>
              <a:rPr lang="en-US" dirty="0"/>
              <a:t>:</a:t>
            </a:r>
            <a:r>
              <a:rPr lang="el-GR" dirty="0"/>
              <a:t>έρευνες έδειξαν ότι οι έφηβοι δεν είχαν την ικανότητα να εκφράσουν ιστορική σκέψη, όπως στα αντίστοιχα αντικείμενα των φυσικών επιστημών </a:t>
            </a:r>
            <a:endParaRPr lang="en-US" dirty="0"/>
          </a:p>
          <a:p>
            <a:pPr marL="0" indent="0">
              <a:buNone/>
            </a:pPr>
            <a:r>
              <a:rPr lang="en-US" b="1" dirty="0" err="1"/>
              <a:t>ά</a:t>
            </a:r>
            <a:r>
              <a:rPr lang="el-GR" b="1" dirty="0" err="1"/>
              <a:t>ρα</a:t>
            </a:r>
            <a:r>
              <a:rPr lang="el-GR" b="1" dirty="0"/>
              <a:t> η νοητική εξέλιξη στην ιστορία έρχεται αργότερα κάτι ωστόσο που δεν επιβεβαιώνουν μεταγενέστερες μελέτες</a:t>
            </a:r>
          </a:p>
        </p:txBody>
      </p:sp>
    </p:spTree>
    <p:extLst>
      <p:ext uri="{BB962C8B-B14F-4D97-AF65-F5344CB8AC3E}">
        <p14:creationId xmlns:p14="http://schemas.microsoft.com/office/powerpoint/2010/main" val="379575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3CCFE7-8335-5D40-8D7A-C0E9F87C9F25}"/>
              </a:ext>
            </a:extLst>
          </p:cNvPr>
          <p:cNvSpPr>
            <a:spLocks noGrp="1"/>
          </p:cNvSpPr>
          <p:nvPr>
            <p:ph type="title"/>
          </p:nvPr>
        </p:nvSpPr>
        <p:spPr/>
        <p:txBody>
          <a:bodyPr/>
          <a:lstStyle/>
          <a:p>
            <a:r>
              <a:rPr lang="el-GR" b="1" dirty="0">
                <a:solidFill>
                  <a:schemeClr val="accent1"/>
                </a:solidFill>
              </a:rPr>
              <a:t>Βρετανία</a:t>
            </a:r>
          </a:p>
        </p:txBody>
      </p:sp>
      <p:sp>
        <p:nvSpPr>
          <p:cNvPr id="3" name="Θέση περιεχομένου 2">
            <a:extLst>
              <a:ext uri="{FF2B5EF4-FFF2-40B4-BE49-F238E27FC236}">
                <a16:creationId xmlns:a16="http://schemas.microsoft.com/office/drawing/2014/main" id="{310DE6BC-FD62-8543-90AA-BBD97186DD4A}"/>
              </a:ext>
            </a:extLst>
          </p:cNvPr>
          <p:cNvSpPr>
            <a:spLocks noGrp="1"/>
          </p:cNvSpPr>
          <p:nvPr>
            <p:ph idx="1"/>
          </p:nvPr>
        </p:nvSpPr>
        <p:spPr/>
        <p:txBody>
          <a:bodyPr>
            <a:normAutofit/>
          </a:bodyPr>
          <a:lstStyle/>
          <a:p>
            <a:r>
              <a:rPr lang="el-GR" dirty="0"/>
              <a:t>τη </a:t>
            </a:r>
            <a:r>
              <a:rPr lang="el-GR" b="1" dirty="0"/>
              <a:t>δεκαετία του 1970 </a:t>
            </a:r>
            <a:r>
              <a:rPr lang="el-GR" dirty="0"/>
              <a:t>και παράλληλα με τις απόψεις της Νέας Ιστορίας, σηματοδοτείται με έρευνες στην Βρετανία μια σημαντική στροφή στην έρευνα για την ιστορική εκπαίδευση. </a:t>
            </a:r>
          </a:p>
          <a:p>
            <a:r>
              <a:rPr lang="en-US" dirty="0"/>
              <a:t>Booth: </a:t>
            </a:r>
            <a:r>
              <a:rPr lang="el-GR" dirty="0"/>
              <a:t>η ιστορική σκέψη συναρτάται με την αλλαγή του διδακτικού παραδείγματος στη δευτεροβάθμια εκπαίδευση</a:t>
            </a:r>
          </a:p>
          <a:p>
            <a:r>
              <a:rPr lang="en-US" dirty="0" err="1"/>
              <a:t>Donalson</a:t>
            </a:r>
            <a:r>
              <a:rPr lang="en-US" dirty="0"/>
              <a:t>: </a:t>
            </a:r>
            <a:r>
              <a:rPr lang="el-GR" dirty="0"/>
              <a:t>είναι δυνατή η έκφραση ιστορικής σκέψης στα μικρά παιδιά</a:t>
            </a:r>
          </a:p>
          <a:p>
            <a:pPr marL="0" indent="0">
              <a:buNone/>
            </a:pPr>
            <a:r>
              <a:rPr lang="el-GR" dirty="0"/>
              <a:t>Άρα οι έφηβοι, αλλά και τα παιδιά μικρότερης ηλικίας διέθεταν την ικανότητα πιο σύνθετων ιδεών αναφορικά με την Ιστορία και ότι η ιστορική σκέψη μπορεί να καλλιεργηθεί κατάλληλα </a:t>
            </a:r>
          </a:p>
          <a:p>
            <a:endParaRPr lang="el-GR" dirty="0"/>
          </a:p>
        </p:txBody>
      </p:sp>
    </p:spTree>
    <p:extLst>
      <p:ext uri="{BB962C8B-B14F-4D97-AF65-F5344CB8AC3E}">
        <p14:creationId xmlns:p14="http://schemas.microsoft.com/office/powerpoint/2010/main" val="2175760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F4FB2C-ED45-8C4F-8E20-C065B2ABD2F8}"/>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B9F55C60-F62C-824A-A642-86CFD0575D8F}"/>
              </a:ext>
            </a:extLst>
          </p:cNvPr>
          <p:cNvSpPr>
            <a:spLocks noGrp="1"/>
          </p:cNvSpPr>
          <p:nvPr>
            <p:ph idx="1"/>
          </p:nvPr>
        </p:nvSpPr>
        <p:spPr/>
        <p:txBody>
          <a:bodyPr/>
          <a:lstStyle/>
          <a:p>
            <a:r>
              <a:rPr lang="el-GR" dirty="0"/>
              <a:t>1988: νέα αναλυτικά προγράμματα σπουδών</a:t>
            </a:r>
            <a:r>
              <a:rPr lang="en-US" dirty="0"/>
              <a:t> </a:t>
            </a:r>
            <a:r>
              <a:rPr lang="el-GR" dirty="0"/>
              <a:t>στην Βρετανία</a:t>
            </a:r>
          </a:p>
          <a:p>
            <a:r>
              <a:rPr lang="el-GR" dirty="0"/>
              <a:t>έμφαση στη διαδικασία δόμησης της ιστορικής γνώσης και την έκφραση ιστορικής σκέψης στη βάση των «δευτέρου βαθμού διαδικαστικών εννοιών» </a:t>
            </a:r>
          </a:p>
          <a:p>
            <a:pPr marL="0" indent="0">
              <a:buNone/>
            </a:pPr>
            <a:endParaRPr lang="el-GR" dirty="0"/>
          </a:p>
        </p:txBody>
      </p:sp>
    </p:spTree>
    <p:extLst>
      <p:ext uri="{BB962C8B-B14F-4D97-AF65-F5344CB8AC3E}">
        <p14:creationId xmlns:p14="http://schemas.microsoft.com/office/powerpoint/2010/main" val="1577855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4F4796-E070-3E44-9338-65FC69FDA8A0}"/>
              </a:ext>
            </a:extLst>
          </p:cNvPr>
          <p:cNvSpPr>
            <a:spLocks noGrp="1"/>
          </p:cNvSpPr>
          <p:nvPr>
            <p:ph type="title"/>
          </p:nvPr>
        </p:nvSpPr>
        <p:spPr/>
        <p:txBody>
          <a:bodyPr/>
          <a:lstStyle/>
          <a:p>
            <a:r>
              <a:rPr lang="el-GR" b="1" dirty="0">
                <a:solidFill>
                  <a:schemeClr val="accent1"/>
                </a:solidFill>
              </a:rPr>
              <a:t>Διδακτική της ιστορίας</a:t>
            </a:r>
          </a:p>
        </p:txBody>
      </p:sp>
      <p:sp>
        <p:nvSpPr>
          <p:cNvPr id="3" name="Θέση περιεχομένου 2">
            <a:extLst>
              <a:ext uri="{FF2B5EF4-FFF2-40B4-BE49-F238E27FC236}">
                <a16:creationId xmlns:a16="http://schemas.microsoft.com/office/drawing/2014/main" id="{5452E944-C07A-E54C-A87A-97F40EB697B5}"/>
              </a:ext>
            </a:extLst>
          </p:cNvPr>
          <p:cNvSpPr>
            <a:spLocks noGrp="1"/>
          </p:cNvSpPr>
          <p:nvPr>
            <p:ph idx="1"/>
          </p:nvPr>
        </p:nvSpPr>
        <p:spPr/>
        <p:txBody>
          <a:bodyPr/>
          <a:lstStyle/>
          <a:p>
            <a:pPr>
              <a:defRPr/>
            </a:pPr>
            <a:r>
              <a:rPr lang="el-GR" dirty="0"/>
              <a:t>Διεπιστημονικό αντικείμενο </a:t>
            </a:r>
            <a:r>
              <a:rPr lang="el-GR" b="1" dirty="0">
                <a:solidFill>
                  <a:schemeClr val="accent1"/>
                </a:solidFill>
              </a:rPr>
              <a:t>η διδακτική της ιστορίας </a:t>
            </a:r>
            <a:r>
              <a:rPr lang="el-GR" dirty="0"/>
              <a:t>(ιστοριογραφία, ψυχολογία, παιδαγωγική, κοινωνιολογία)</a:t>
            </a:r>
          </a:p>
          <a:p>
            <a:pPr>
              <a:defRPr/>
            </a:pPr>
            <a:r>
              <a:rPr lang="el-GR" dirty="0"/>
              <a:t>δημιουργία επιστημονικής κοινότητας</a:t>
            </a:r>
          </a:p>
          <a:p>
            <a:pPr>
              <a:defRPr/>
            </a:pPr>
            <a:r>
              <a:rPr lang="el-GR" dirty="0"/>
              <a:t>ακαδημαϊκή θεσμοθέτηση του αντικειμένου</a:t>
            </a:r>
          </a:p>
          <a:p>
            <a:pPr>
              <a:defRPr/>
            </a:pPr>
            <a:r>
              <a:rPr lang="el-GR" dirty="0"/>
              <a:t>κυκλοφορία ειδικών περιοδικών εκδόσεων και βιβλίων</a:t>
            </a:r>
            <a:br>
              <a:rPr lang="el-GR" dirty="0"/>
            </a:br>
            <a:endParaRPr lang="el-GR" dirty="0"/>
          </a:p>
        </p:txBody>
      </p:sp>
    </p:spTree>
    <p:extLst>
      <p:ext uri="{BB962C8B-B14F-4D97-AF65-F5344CB8AC3E}">
        <p14:creationId xmlns:p14="http://schemas.microsoft.com/office/powerpoint/2010/main" val="81205318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1800</TotalTime>
  <Words>3534</Words>
  <Application>Microsoft Macintosh PowerPoint</Application>
  <PresentationFormat>Ευρεία οθόνη</PresentationFormat>
  <Paragraphs>177</Paragraphs>
  <Slides>45</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45</vt:i4>
      </vt:variant>
    </vt:vector>
  </HeadingPairs>
  <TitlesOfParts>
    <vt:vector size="53" baseType="lpstr">
      <vt:lpstr>-webkit-standard</vt:lpstr>
      <vt:lpstr>Arial</vt:lpstr>
      <vt:lpstr>Calibri</vt:lpstr>
      <vt:lpstr>Calibri Light</vt:lpstr>
      <vt:lpstr>Symbol</vt:lpstr>
      <vt:lpstr>Times New Roman</vt:lpstr>
      <vt:lpstr>Wingdings</vt:lpstr>
      <vt:lpstr>Θέμα του Office</vt:lpstr>
      <vt:lpstr>Διδακτική της Ιστορίας</vt:lpstr>
      <vt:lpstr>Θυμάμαι από το προηγούμενο μάθημα </vt:lpstr>
      <vt:lpstr>Στο μάθημα αυτό θα ασχοληθούμε με:</vt:lpstr>
      <vt:lpstr>Ιστορία του αντικειμένου της διδακτικής της ιστορίας</vt:lpstr>
      <vt:lpstr>Ελλάδα</vt:lpstr>
      <vt:lpstr>Εξωτερικό</vt:lpstr>
      <vt:lpstr>Βρετανία</vt:lpstr>
      <vt:lpstr>Παρουσίαση του PowerPoint</vt:lpstr>
      <vt:lpstr>Διδακτική της ιστορίας</vt:lpstr>
      <vt:lpstr>1978: Νέα Ιστορία:  περιεχόμενο ή δεξιότητες; </vt:lpstr>
      <vt:lpstr>Παρουσίαση του PowerPoint</vt:lpstr>
      <vt:lpstr>Διδακτική της ιστορίας</vt:lpstr>
      <vt:lpstr>Παρουσίαση του PowerPoint</vt:lpstr>
      <vt:lpstr>Έρευνα, Περιοδικά και εκδόσεις</vt:lpstr>
      <vt:lpstr>Στόχοι διδακτικής της ιστορίας για την κατανόηση του παρόντος και των σύγχρονων προβληματισμών </vt:lpstr>
      <vt:lpstr>Ιστορική γνώση</vt:lpstr>
      <vt:lpstr>Ιστορική καλλιέργεια</vt:lpstr>
      <vt:lpstr>Ιστορική σκέψη </vt:lpstr>
      <vt:lpstr>Το να σκέφτεται κάποιος ιστορικά σημαίνει ότι:</vt:lpstr>
      <vt:lpstr>Ιστορική κατανόηση/ εξήγηση</vt:lpstr>
      <vt:lpstr>Παρουσίαση του PowerPoint</vt:lpstr>
      <vt:lpstr>Έννοιες πρώτου και δευτέρου βαθμού</vt:lpstr>
      <vt:lpstr>Ιστορική συνείδηση</vt:lpstr>
      <vt:lpstr>Ιστορικός (εγ)γραμματισμός</vt:lpstr>
      <vt:lpstr>Προσεγγίσεις για την ιστορική εκπαίδευση μέσα από τις οποίες αναδεικνύονται οι στόχοι σε σχέση με τα μέσα και τα εργαλεία της</vt:lpstr>
      <vt:lpstr>Παραδοσιακές προσεγγίσεις</vt:lpstr>
      <vt:lpstr>Αποτέλεσμα</vt:lpstr>
      <vt:lpstr>Παρουσίαση του PowerPoint</vt:lpstr>
      <vt:lpstr>Παρουσίαση του PowerPoint</vt:lpstr>
      <vt:lpstr>Παρουσίαση του PowerPoint</vt:lpstr>
      <vt:lpstr>Μοντέρνες προσεγγίσεις</vt:lpstr>
      <vt:lpstr>Αποτέλεσμα</vt:lpstr>
      <vt:lpstr>Παρουσίαση του PowerPoint</vt:lpstr>
      <vt:lpstr>Παρουσίαση του PowerPoint</vt:lpstr>
      <vt:lpstr>Παρουσίαση του PowerPoint</vt:lpstr>
      <vt:lpstr>«Ποιο σενάριο σας φαίνεται πιο “οικείο”; Γιατί;»</vt:lpstr>
      <vt:lpstr>Σενάριο Α</vt:lpstr>
      <vt:lpstr>Σενάριο Β</vt:lpstr>
      <vt:lpstr>Σενάριο Γ</vt:lpstr>
      <vt:lpstr>Άσκηση στις προσεγγίσεις</vt:lpstr>
      <vt:lpstr>Ποιο είναι το είδος της ιστορικής παιδείας, την οποία η σύγχρονη ιστορική εκπαίδευση καλείται να καλλιεργήσει; </vt:lpstr>
      <vt:lpstr>Στόχοι ιστορικής παιδείας </vt:lpstr>
      <vt:lpstr>Παρουσίαση του PowerPoint</vt:lpstr>
      <vt:lpstr>Exit ticket</vt:lpstr>
      <vt:lpstr> Historian's Toolbox: Thinking Like a Historian –  Historical Thinking Skills for High School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Μάθημα 2ο</dc:title>
  <dc:creator>Georgia Kouseri</dc:creator>
  <cp:lastModifiedBy>GEORGIA KOUSERI</cp:lastModifiedBy>
  <cp:revision>48</cp:revision>
  <dcterms:created xsi:type="dcterms:W3CDTF">2021-09-06T12:50:15Z</dcterms:created>
  <dcterms:modified xsi:type="dcterms:W3CDTF">2026-02-18T13:36:40Z</dcterms:modified>
</cp:coreProperties>
</file>