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7"/>
  </p:handoutMasterIdLst>
  <p:sldIdLst>
    <p:sldId id="256" r:id="rId2"/>
    <p:sldId id="278"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327" r:id="rId17"/>
    <p:sldId id="328" r:id="rId18"/>
    <p:sldId id="329" r:id="rId19"/>
    <p:sldId id="343" r:id="rId20"/>
    <p:sldId id="345" r:id="rId21"/>
    <p:sldId id="344" r:id="rId22"/>
    <p:sldId id="346" r:id="rId23"/>
    <p:sldId id="353" r:id="rId24"/>
    <p:sldId id="331" r:id="rId25"/>
    <p:sldId id="332" r:id="rId26"/>
    <p:sldId id="350" r:id="rId27"/>
    <p:sldId id="351" r:id="rId28"/>
    <p:sldId id="352" r:id="rId29"/>
    <p:sldId id="354" r:id="rId30"/>
    <p:sldId id="333" r:id="rId31"/>
    <p:sldId id="334" r:id="rId32"/>
    <p:sldId id="335" r:id="rId33"/>
    <p:sldId id="336" r:id="rId34"/>
    <p:sldId id="341" r:id="rId35"/>
    <p:sldId id="342" r:id="rId36"/>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713" autoAdjust="0"/>
    <p:restoredTop sz="99386" autoAdjust="0"/>
  </p:normalViewPr>
  <p:slideViewPr>
    <p:cSldViewPr>
      <p:cViewPr varScale="1">
        <p:scale>
          <a:sx n="66" d="100"/>
          <a:sy n="66" d="100"/>
        </p:scale>
        <p:origin x="796"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80E6282D-1D7E-4C78-927A-93ADBF79F4F8}" type="datetimeFigureOut">
              <a:rPr lang="el-GR" smtClean="0"/>
              <a:pPr/>
              <a:t>7/4/2020</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1B7C0690-C597-4D3D-8334-8C730850C869}" type="slidenum">
              <a:rPr lang="el-GR" smtClean="0"/>
              <a:pPr/>
              <a:t>‹#›</a:t>
            </a:fld>
            <a:endParaRPr lang="el-GR"/>
          </a:p>
        </p:txBody>
      </p:sp>
    </p:spTree>
    <p:extLst>
      <p:ext uri="{BB962C8B-B14F-4D97-AF65-F5344CB8AC3E}">
        <p14:creationId xmlns:p14="http://schemas.microsoft.com/office/powerpoint/2010/main" val="37192223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7/4/2020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l="-10000" r="-10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7/4/2020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2280344"/>
            <a:ext cx="9144000" cy="769441"/>
          </a:xfrm>
          <a:prstGeom prst="rect">
            <a:avLst/>
          </a:prstGeom>
          <a:noFill/>
        </p:spPr>
        <p:txBody>
          <a:bodyPr wrap="square" rtlCol="0">
            <a:spAutoFit/>
          </a:bodyPr>
          <a:lstStyle/>
          <a:p>
            <a:pPr algn="ctr"/>
            <a:r>
              <a:rPr lang="el-GR" sz="4400" b="1" dirty="0" smtClean="0"/>
              <a:t>Ανανεώσιμες Πηγές Ενέργειας</a:t>
            </a:r>
            <a:endParaRPr lang="el-GR" sz="4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Ορθογώνιο 13"/>
          <p:cNvSpPr/>
          <p:nvPr/>
        </p:nvSpPr>
        <p:spPr>
          <a:xfrm>
            <a:off x="3275855" y="5714853"/>
            <a:ext cx="4248473" cy="5199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Ορθογώνιο 12"/>
          <p:cNvSpPr/>
          <p:nvPr/>
        </p:nvSpPr>
        <p:spPr>
          <a:xfrm>
            <a:off x="2123728" y="4652835"/>
            <a:ext cx="5112568" cy="9193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Ορθογώνιο 1"/>
          <p:cNvSpPr/>
          <p:nvPr/>
        </p:nvSpPr>
        <p:spPr>
          <a:xfrm>
            <a:off x="2852046" y="3257393"/>
            <a:ext cx="6120680" cy="5199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Παράδειγμα 1. Απόληψη γεωθερμικού νερού </a:t>
            </a:r>
            <a:r>
              <a:rPr lang="el-GR" sz="1600" b="1" dirty="0" smtClean="0">
                <a:cs typeface="Tahoma" pitchFamily="34" charset="0"/>
              </a:rPr>
              <a:t>(υγρή φάση έως την κεφαλή της γεώτρησης)</a:t>
            </a:r>
            <a:endParaRPr lang="el-GR" sz="2000" dirty="0" smtClean="0"/>
          </a:p>
        </p:txBody>
      </p:sp>
      <p:sp>
        <p:nvSpPr>
          <p:cNvPr id="5" name="4 - TextBox"/>
          <p:cNvSpPr txBox="1"/>
          <p:nvPr/>
        </p:nvSpPr>
        <p:spPr>
          <a:xfrm>
            <a:off x="-32" y="428604"/>
            <a:ext cx="9144032" cy="6494085"/>
          </a:xfrm>
          <a:prstGeom prst="rect">
            <a:avLst/>
          </a:prstGeom>
          <a:noFill/>
        </p:spPr>
        <p:txBody>
          <a:bodyPr wrap="square" rtlCol="0">
            <a:spAutoFit/>
          </a:bodyPr>
          <a:lstStyle/>
          <a:p>
            <a:r>
              <a:rPr lang="el-GR" sz="1600" dirty="0" smtClean="0"/>
              <a:t>Σε πειραματική γεώτρηση ακτίνας 10 </a:t>
            </a:r>
            <a:r>
              <a:rPr lang="en-US" sz="1600" dirty="0" smtClean="0"/>
              <a:t>cm</a:t>
            </a:r>
            <a:r>
              <a:rPr lang="el-GR" sz="1600" dirty="0" smtClean="0"/>
              <a:t> από γεωθερμικό ταμιευτήρα νερού θερμοκρασίας 80 </a:t>
            </a:r>
            <a:r>
              <a:rPr lang="en-US" sz="1600" baseline="30000" dirty="0" smtClean="0"/>
              <a:t>o</a:t>
            </a:r>
            <a:r>
              <a:rPr lang="en-US" sz="1600" dirty="0" smtClean="0"/>
              <a:t>C</a:t>
            </a:r>
            <a:r>
              <a:rPr lang="el-GR" sz="1600" dirty="0" smtClean="0"/>
              <a:t> καταγράφηκε η πτώση πίεσης με το χρόνο για τις 48 πρώτες ώρες άντλησης με ρυθμό 65 </a:t>
            </a:r>
            <a:r>
              <a:rPr lang="en-US" sz="1600" dirty="0" smtClean="0"/>
              <a:t>m</a:t>
            </a:r>
            <a:r>
              <a:rPr lang="en-US" sz="1600" baseline="30000" dirty="0" smtClean="0"/>
              <a:t>3</a:t>
            </a:r>
            <a:r>
              <a:rPr lang="en-US" sz="1600" dirty="0" smtClean="0"/>
              <a:t>/h</a:t>
            </a:r>
            <a:r>
              <a:rPr lang="el-GR" sz="1600" dirty="0" smtClean="0"/>
              <a:t>: </a:t>
            </a:r>
          </a:p>
          <a:p>
            <a:r>
              <a:rPr lang="el-GR" sz="1600" dirty="0" smtClean="0"/>
              <a:t> </a:t>
            </a:r>
          </a:p>
          <a:p>
            <a:r>
              <a:rPr lang="en-US" sz="1600" dirty="0" smtClean="0"/>
              <a:t>h		1	2	3	6	12	24	48</a:t>
            </a:r>
            <a:endParaRPr lang="el-GR" sz="1600" dirty="0" smtClean="0"/>
          </a:p>
          <a:p>
            <a:r>
              <a:rPr lang="en-US" sz="1600" dirty="0" smtClean="0"/>
              <a:t>bar		22,5	23,5	24,1	25,1	26,1	27,1	28,1</a:t>
            </a:r>
            <a:endParaRPr lang="el-GR" sz="1600" dirty="0" smtClean="0"/>
          </a:p>
          <a:p>
            <a:r>
              <a:rPr lang="en-US" sz="1600" dirty="0" smtClean="0"/>
              <a:t> </a:t>
            </a:r>
            <a:endParaRPr lang="el-GR" sz="1600" dirty="0" smtClean="0"/>
          </a:p>
          <a:p>
            <a:r>
              <a:rPr lang="el-GR" sz="1600" dirty="0" smtClean="0"/>
              <a:t>Να υπολογιστούν η </a:t>
            </a:r>
            <a:r>
              <a:rPr lang="el-GR" sz="1600" dirty="0" err="1" smtClean="0"/>
              <a:t>μεταβιβαστικότητα</a:t>
            </a:r>
            <a:r>
              <a:rPr lang="el-GR" sz="1600" dirty="0" smtClean="0"/>
              <a:t> και η </a:t>
            </a:r>
            <a:r>
              <a:rPr lang="el-GR" sz="1600" dirty="0" err="1" smtClean="0"/>
              <a:t>αποθηκευτικότητα</a:t>
            </a:r>
            <a:r>
              <a:rPr lang="el-GR" sz="1600" dirty="0" smtClean="0"/>
              <a:t> του ταμιευτήρα και ο ρυθμός άντλησης για τον οποίο η πτώση πίεσης να μην υπερβεί 30 </a:t>
            </a:r>
            <a:r>
              <a:rPr lang="en-US" sz="1600" dirty="0" smtClean="0"/>
              <a:t>bar </a:t>
            </a:r>
            <a:r>
              <a:rPr lang="el-GR" sz="1600" dirty="0" smtClean="0"/>
              <a:t>για τα επόμενα 10 έτη. Το ιξώδες του νερού στους 80 </a:t>
            </a:r>
            <a:r>
              <a:rPr lang="el-GR" sz="1600" baseline="30000" dirty="0" smtClean="0"/>
              <a:t>ο</a:t>
            </a:r>
            <a:r>
              <a:rPr lang="en-US" sz="1600" dirty="0" smtClean="0"/>
              <a:t>C</a:t>
            </a:r>
            <a:r>
              <a:rPr lang="el-GR" sz="1600" dirty="0" smtClean="0"/>
              <a:t> είναι 0,365 10</a:t>
            </a:r>
            <a:r>
              <a:rPr lang="el-GR" sz="1600" baseline="30000" dirty="0" smtClean="0"/>
              <a:t>-3</a:t>
            </a:r>
            <a:r>
              <a:rPr lang="el-GR" sz="1600" dirty="0" smtClean="0"/>
              <a:t> </a:t>
            </a:r>
            <a:r>
              <a:rPr lang="en-US" sz="1600" dirty="0" smtClean="0"/>
              <a:t>kg/m*s.</a:t>
            </a:r>
            <a:endParaRPr lang="el-GR" sz="1600" dirty="0" smtClean="0"/>
          </a:p>
          <a:p>
            <a:endParaRPr lang="el-GR" sz="1600" dirty="0" smtClean="0"/>
          </a:p>
          <a:p>
            <a:r>
              <a:rPr lang="el-GR" sz="1600" b="1" dirty="0" smtClean="0"/>
              <a:t>Λύση</a:t>
            </a:r>
          </a:p>
          <a:p>
            <a:endParaRPr lang="el-GR" sz="1600" b="1" dirty="0" smtClean="0"/>
          </a:p>
          <a:p>
            <a:r>
              <a:rPr lang="el-GR" sz="1600" dirty="0" smtClean="0"/>
              <a:t>Η Εξίσωση 1 γράφεται ως εξής:</a:t>
            </a:r>
          </a:p>
          <a:p>
            <a:r>
              <a:rPr lang="el-GR" sz="1600" dirty="0" smtClean="0"/>
              <a:t> </a:t>
            </a:r>
          </a:p>
          <a:p>
            <a:r>
              <a:rPr lang="el-GR" sz="1600" dirty="0" smtClean="0"/>
              <a:t> </a:t>
            </a:r>
          </a:p>
          <a:p>
            <a:r>
              <a:rPr lang="en-US" sz="1600" dirty="0" smtClean="0"/>
              <a:t> </a:t>
            </a:r>
            <a:endParaRPr lang="el-GR" sz="1600" dirty="0" smtClean="0"/>
          </a:p>
          <a:p>
            <a:r>
              <a:rPr lang="el-GR" sz="1600" dirty="0" smtClean="0"/>
              <a:t>Δηλαδή η ΔΡ είναι γραμμική συνάρτηση του </a:t>
            </a:r>
            <a:r>
              <a:rPr lang="en-US" sz="1600" dirty="0" err="1" smtClean="0"/>
              <a:t>lnt</a:t>
            </a:r>
            <a:r>
              <a:rPr lang="en-US" sz="1600" dirty="0" smtClean="0"/>
              <a:t> </a:t>
            </a:r>
            <a:r>
              <a:rPr lang="el-GR" sz="1600" dirty="0" smtClean="0"/>
              <a:t>με κλίση:</a:t>
            </a:r>
          </a:p>
          <a:p>
            <a:r>
              <a:rPr lang="el-GR" sz="1600" dirty="0" smtClean="0"/>
              <a:t> </a:t>
            </a:r>
          </a:p>
          <a:p>
            <a:r>
              <a:rPr lang="el-GR" sz="1600" dirty="0" smtClean="0"/>
              <a:t> </a:t>
            </a:r>
          </a:p>
          <a:p>
            <a:endParaRPr lang="el-GR" sz="1600" dirty="0" smtClean="0"/>
          </a:p>
          <a:p>
            <a:endParaRPr lang="en-US" sz="1600" dirty="0" smtClean="0"/>
          </a:p>
          <a:p>
            <a:endParaRPr lang="el-GR" sz="1600" dirty="0" smtClean="0"/>
          </a:p>
          <a:p>
            <a:r>
              <a:rPr lang="el-GR" sz="1600" dirty="0" smtClean="0"/>
              <a:t>και τεταγμένη επί της αρχής:</a:t>
            </a:r>
          </a:p>
          <a:p>
            <a:endParaRPr lang="el-GR" sz="1600" b="1" dirty="0" smtClean="0"/>
          </a:p>
          <a:p>
            <a:endParaRPr lang="el-GR" sz="1600" dirty="0" smtClean="0"/>
          </a:p>
          <a:p>
            <a:endParaRPr lang="el-GR" sz="1600" dirty="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457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15816" y="3306821"/>
            <a:ext cx="6011429" cy="491429"/>
          </a:xfrm>
          <a:prstGeom prst="rect">
            <a:avLst/>
          </a:prstGeom>
          <a:noFill/>
        </p:spPr>
      </p:pic>
      <p:sp>
        <p:nvSpPr>
          <p:cNvPr id="2458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457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40910" y="4726426"/>
            <a:ext cx="4902858" cy="845714"/>
          </a:xfrm>
          <a:prstGeom prst="rect">
            <a:avLst/>
          </a:prstGeom>
          <a:noFill/>
        </p:spPr>
      </p:pic>
      <p:sp>
        <p:nvSpPr>
          <p:cNvPr id="2458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4581"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347864" y="5755985"/>
            <a:ext cx="4102858" cy="49142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Παράδειγμα 1. Απόληψη γεωθερμικού νερού</a:t>
            </a:r>
            <a:endParaRPr lang="el-GR" sz="2000" dirty="0" smtClean="0"/>
          </a:p>
        </p:txBody>
      </p:sp>
      <p:sp>
        <p:nvSpPr>
          <p:cNvPr id="5" name="4 - TextBox"/>
          <p:cNvSpPr txBox="1"/>
          <p:nvPr/>
        </p:nvSpPr>
        <p:spPr>
          <a:xfrm>
            <a:off x="-32" y="428604"/>
            <a:ext cx="9144032" cy="6247864"/>
          </a:xfrm>
          <a:prstGeom prst="rect">
            <a:avLst/>
          </a:prstGeom>
          <a:noFill/>
        </p:spPr>
        <p:txBody>
          <a:bodyPr wrap="square" rtlCol="0">
            <a:spAutoFit/>
          </a:bodyPr>
          <a:lstStyle/>
          <a:p>
            <a:r>
              <a:rPr lang="el-GR" sz="1600" dirty="0" smtClean="0"/>
              <a:t>Από το Νόμο των Ελαχίστων Τετραγώνων υπολογίζεται η κλίση Κ και η τεταγμένη επί της αρχής Α της ευθείας ΔΡ – </a:t>
            </a:r>
            <a:r>
              <a:rPr lang="en-US" sz="1600" dirty="0" err="1" smtClean="0"/>
              <a:t>lnt</a:t>
            </a:r>
            <a:r>
              <a:rPr lang="el-GR" sz="1600" dirty="0" smtClean="0"/>
              <a:t>:</a:t>
            </a:r>
          </a:p>
          <a:p>
            <a:endParaRPr lang="el-GR" sz="1600" dirty="0" smtClean="0"/>
          </a:p>
          <a:p>
            <a:r>
              <a:rPr lang="el-GR" sz="1600" dirty="0" smtClean="0"/>
              <a:t>		Κ  = [Ν * Σ(</a:t>
            </a:r>
            <a:r>
              <a:rPr lang="en-US" sz="1600" dirty="0" smtClean="0"/>
              <a:t>Xi*Yi) – </a:t>
            </a:r>
            <a:r>
              <a:rPr lang="el-GR" sz="1600" dirty="0" smtClean="0"/>
              <a:t>Σ</a:t>
            </a:r>
            <a:r>
              <a:rPr lang="en-US" sz="1600" dirty="0" smtClean="0"/>
              <a:t>(</a:t>
            </a:r>
            <a:r>
              <a:rPr lang="el-GR" sz="1600" dirty="0" smtClean="0"/>
              <a:t>Χ</a:t>
            </a:r>
            <a:r>
              <a:rPr lang="en-US" sz="1600" dirty="0" err="1" smtClean="0"/>
              <a:t>i</a:t>
            </a:r>
            <a:r>
              <a:rPr lang="en-US" sz="1600" dirty="0" smtClean="0"/>
              <a:t>) * </a:t>
            </a:r>
            <a:r>
              <a:rPr lang="el-GR" sz="1600" dirty="0" smtClean="0"/>
              <a:t>Σ</a:t>
            </a:r>
            <a:r>
              <a:rPr lang="en-US" sz="1600" dirty="0" smtClean="0"/>
              <a:t>(Yi)] / [N * </a:t>
            </a:r>
            <a:r>
              <a:rPr lang="el-GR" sz="1600" dirty="0" smtClean="0"/>
              <a:t>Σ</a:t>
            </a:r>
            <a:r>
              <a:rPr lang="en-US" sz="1600" dirty="0" smtClean="0"/>
              <a:t>(Xi</a:t>
            </a:r>
            <a:r>
              <a:rPr lang="en-US" sz="1600" baseline="30000" dirty="0" smtClean="0"/>
              <a:t>2</a:t>
            </a:r>
            <a:r>
              <a:rPr lang="en-US" sz="1600" dirty="0" smtClean="0"/>
              <a:t>) – </a:t>
            </a:r>
            <a:r>
              <a:rPr lang="el-GR" sz="1600" dirty="0" smtClean="0"/>
              <a:t>Σ</a:t>
            </a:r>
            <a:r>
              <a:rPr lang="en-US" sz="1600" dirty="0" smtClean="0"/>
              <a:t>(Xi) * </a:t>
            </a:r>
            <a:r>
              <a:rPr lang="el-GR" sz="1600" dirty="0" smtClean="0"/>
              <a:t>Σ</a:t>
            </a:r>
            <a:r>
              <a:rPr lang="en-US" sz="1600" dirty="0" smtClean="0"/>
              <a:t>(Xi)]</a:t>
            </a:r>
            <a:endParaRPr lang="el-GR" sz="1600" dirty="0" smtClean="0"/>
          </a:p>
          <a:p>
            <a:r>
              <a:rPr lang="el-GR" sz="1600" dirty="0" smtClean="0"/>
              <a:t>		</a:t>
            </a:r>
            <a:r>
              <a:rPr lang="en-US" sz="1600" dirty="0" smtClean="0"/>
              <a:t>A</a:t>
            </a:r>
            <a:r>
              <a:rPr lang="el-GR" sz="1600" dirty="0" smtClean="0"/>
              <a:t> </a:t>
            </a:r>
            <a:r>
              <a:rPr lang="en-US" sz="1600" dirty="0" smtClean="0"/>
              <a:t>= [</a:t>
            </a:r>
            <a:r>
              <a:rPr lang="el-GR" sz="1600" dirty="0" smtClean="0"/>
              <a:t>Σ(</a:t>
            </a:r>
            <a:r>
              <a:rPr lang="en-US" sz="1600" dirty="0" smtClean="0"/>
              <a:t>Yi) * </a:t>
            </a:r>
            <a:r>
              <a:rPr lang="el-GR" sz="1600" dirty="0" smtClean="0"/>
              <a:t>Σ(Χ</a:t>
            </a:r>
            <a:r>
              <a:rPr lang="en-US" sz="1600" dirty="0" smtClean="0"/>
              <a:t>i</a:t>
            </a:r>
            <a:r>
              <a:rPr lang="en-US" sz="1600" baseline="30000" dirty="0" smtClean="0"/>
              <a:t>2</a:t>
            </a:r>
            <a:r>
              <a:rPr lang="en-US" sz="1600" dirty="0" smtClean="0"/>
              <a:t>) – </a:t>
            </a:r>
            <a:r>
              <a:rPr lang="el-GR" sz="1600" dirty="0" smtClean="0"/>
              <a:t>Σ</a:t>
            </a:r>
            <a:r>
              <a:rPr lang="en-US" sz="1600" dirty="0" smtClean="0"/>
              <a:t>(Xi) * </a:t>
            </a:r>
            <a:r>
              <a:rPr lang="el-GR" sz="1600" dirty="0" smtClean="0"/>
              <a:t>Σ</a:t>
            </a:r>
            <a:r>
              <a:rPr lang="en-US" sz="1600" dirty="0" smtClean="0"/>
              <a:t>(Xi*Yi)] / [N * </a:t>
            </a:r>
            <a:r>
              <a:rPr lang="el-GR" sz="1600" dirty="0" smtClean="0"/>
              <a:t>Σ</a:t>
            </a:r>
            <a:r>
              <a:rPr lang="en-US" sz="1600" dirty="0" smtClean="0"/>
              <a:t>(Xi</a:t>
            </a:r>
            <a:r>
              <a:rPr lang="en-US" sz="1600" baseline="30000" dirty="0" smtClean="0"/>
              <a:t>2</a:t>
            </a:r>
            <a:r>
              <a:rPr lang="en-US" sz="1600" dirty="0" smtClean="0"/>
              <a:t>) – </a:t>
            </a:r>
            <a:r>
              <a:rPr lang="el-GR" sz="1600" dirty="0" smtClean="0"/>
              <a:t>Σ</a:t>
            </a:r>
            <a:r>
              <a:rPr lang="en-US" sz="1600" dirty="0" smtClean="0"/>
              <a:t>(Xi) * </a:t>
            </a:r>
            <a:r>
              <a:rPr lang="el-GR" sz="1600" dirty="0" smtClean="0"/>
              <a:t>Σ</a:t>
            </a:r>
            <a:r>
              <a:rPr lang="en-US" sz="1600" dirty="0" smtClean="0"/>
              <a:t>(Xi)]</a:t>
            </a:r>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r>
              <a:rPr lang="el-GR" sz="1600" dirty="0" smtClean="0"/>
              <a:t>Κ 	= [Ν * Σ(</a:t>
            </a:r>
            <a:r>
              <a:rPr lang="en-US" sz="1600" dirty="0" smtClean="0"/>
              <a:t>Xi*Yi) – </a:t>
            </a:r>
            <a:r>
              <a:rPr lang="el-GR" sz="1600" dirty="0" smtClean="0"/>
              <a:t>Σ</a:t>
            </a:r>
            <a:r>
              <a:rPr lang="en-US" sz="1600" dirty="0" smtClean="0"/>
              <a:t>(</a:t>
            </a:r>
            <a:r>
              <a:rPr lang="el-GR" sz="1600" dirty="0" smtClean="0"/>
              <a:t>Χ</a:t>
            </a:r>
            <a:r>
              <a:rPr lang="en-US" sz="1600" dirty="0" err="1" smtClean="0"/>
              <a:t>i</a:t>
            </a:r>
            <a:r>
              <a:rPr lang="en-US" sz="1600" dirty="0" smtClean="0"/>
              <a:t>) * </a:t>
            </a:r>
            <a:r>
              <a:rPr lang="el-GR" sz="1600" dirty="0" smtClean="0"/>
              <a:t>Σ</a:t>
            </a:r>
            <a:r>
              <a:rPr lang="en-US" sz="1600" dirty="0" smtClean="0"/>
              <a:t>(Yi)] / [N * </a:t>
            </a:r>
            <a:r>
              <a:rPr lang="el-GR" sz="1600" dirty="0" smtClean="0"/>
              <a:t>Σ</a:t>
            </a:r>
            <a:r>
              <a:rPr lang="en-US" sz="1600" dirty="0" smtClean="0"/>
              <a:t>(Xi</a:t>
            </a:r>
            <a:r>
              <a:rPr lang="en-US" sz="1600" baseline="30000" dirty="0" smtClean="0"/>
              <a:t>2</a:t>
            </a:r>
            <a:r>
              <a:rPr lang="en-US" sz="1600" dirty="0" smtClean="0"/>
              <a:t>) – </a:t>
            </a:r>
            <a:r>
              <a:rPr lang="el-GR" sz="1600" dirty="0" smtClean="0"/>
              <a:t>Σ</a:t>
            </a:r>
            <a:r>
              <a:rPr lang="en-US" sz="1600" dirty="0" smtClean="0"/>
              <a:t>(Xi) * </a:t>
            </a:r>
            <a:r>
              <a:rPr lang="el-GR" sz="1600" dirty="0" smtClean="0"/>
              <a:t>Σ</a:t>
            </a:r>
            <a:r>
              <a:rPr lang="en-US" sz="1600" dirty="0" smtClean="0"/>
              <a:t>(Xi)] = </a:t>
            </a:r>
            <a:endParaRPr lang="el-GR" sz="1600" dirty="0" smtClean="0"/>
          </a:p>
          <a:p>
            <a:r>
              <a:rPr lang="el-GR" sz="1600" dirty="0" smtClean="0"/>
              <a:t>	</a:t>
            </a:r>
            <a:r>
              <a:rPr lang="en-US" sz="1600" dirty="0" smtClean="0"/>
              <a:t>= (7 * </a:t>
            </a:r>
            <a:r>
              <a:rPr lang="el-GR" sz="1600" dirty="0" smtClean="0"/>
              <a:t>1792,804</a:t>
            </a:r>
            <a:r>
              <a:rPr lang="en-US" sz="1600" dirty="0" smtClean="0"/>
              <a:t> – </a:t>
            </a:r>
            <a:r>
              <a:rPr lang="el-GR" sz="1600" dirty="0" smtClean="0"/>
              <a:t>70,439</a:t>
            </a:r>
            <a:r>
              <a:rPr lang="en-US" sz="1600" dirty="0" smtClean="0"/>
              <a:t> *176,5) / (7 * </a:t>
            </a:r>
            <a:r>
              <a:rPr lang="el-GR" sz="1600" dirty="0" smtClean="0"/>
              <a:t>720,374</a:t>
            </a:r>
            <a:r>
              <a:rPr lang="en-US" sz="1600" dirty="0" smtClean="0"/>
              <a:t> – </a:t>
            </a:r>
            <a:r>
              <a:rPr lang="el-GR" sz="1600" dirty="0" smtClean="0"/>
              <a:t>70,439</a:t>
            </a:r>
            <a:r>
              <a:rPr lang="en-US" sz="1600" dirty="0" smtClean="0"/>
              <a:t> * </a:t>
            </a:r>
            <a:r>
              <a:rPr lang="el-GR" sz="1600" dirty="0" smtClean="0"/>
              <a:t>70,439</a:t>
            </a:r>
            <a:r>
              <a:rPr lang="en-US" sz="1600" dirty="0" smtClean="0"/>
              <a:t>) =</a:t>
            </a:r>
            <a:endParaRPr lang="el-GR" sz="1600" dirty="0" smtClean="0"/>
          </a:p>
          <a:p>
            <a:r>
              <a:rPr lang="el-GR" sz="1600" dirty="0" smtClean="0"/>
              <a:t>	</a:t>
            </a:r>
            <a:r>
              <a:rPr lang="en-US" sz="1600" dirty="0" smtClean="0"/>
              <a:t>= 117,236 / 81,031 </a:t>
            </a:r>
            <a:endParaRPr lang="el-GR" sz="1600" dirty="0" smtClean="0"/>
          </a:p>
          <a:p>
            <a:r>
              <a:rPr lang="el-GR" sz="1600" dirty="0" smtClean="0"/>
              <a:t>	</a:t>
            </a:r>
            <a:r>
              <a:rPr lang="en-US" sz="1600" dirty="0" smtClean="0"/>
              <a:t>= 1,447 bar = 1,447 10</a:t>
            </a:r>
            <a:r>
              <a:rPr lang="en-US" sz="1600" baseline="30000" dirty="0" smtClean="0"/>
              <a:t>5</a:t>
            </a:r>
            <a:r>
              <a:rPr lang="en-US" sz="1600" dirty="0" smtClean="0"/>
              <a:t> Pa</a:t>
            </a:r>
            <a:endParaRPr lang="el-GR" sz="1600" dirty="0" smtClean="0"/>
          </a:p>
          <a:p>
            <a:r>
              <a:rPr lang="en-US" sz="1600" dirty="0" smtClean="0"/>
              <a:t> </a:t>
            </a:r>
            <a:endParaRPr lang="el-GR" sz="1600" dirty="0" smtClean="0"/>
          </a:p>
          <a:p>
            <a:r>
              <a:rPr lang="en-US" sz="1600" dirty="0" smtClean="0"/>
              <a:t>A	= [</a:t>
            </a:r>
            <a:r>
              <a:rPr lang="el-GR" sz="1600" dirty="0" smtClean="0"/>
              <a:t>Σ(</a:t>
            </a:r>
            <a:r>
              <a:rPr lang="en-US" sz="1600" dirty="0" smtClean="0"/>
              <a:t>Yi) * </a:t>
            </a:r>
            <a:r>
              <a:rPr lang="el-GR" sz="1600" dirty="0" smtClean="0"/>
              <a:t>Σ(Χ</a:t>
            </a:r>
            <a:r>
              <a:rPr lang="en-US" sz="1600" dirty="0" smtClean="0"/>
              <a:t>i</a:t>
            </a:r>
            <a:r>
              <a:rPr lang="en-US" sz="1600" baseline="30000" dirty="0" smtClean="0"/>
              <a:t>2</a:t>
            </a:r>
            <a:r>
              <a:rPr lang="en-US" sz="1600" dirty="0" smtClean="0"/>
              <a:t>) – </a:t>
            </a:r>
            <a:r>
              <a:rPr lang="el-GR" sz="1600" dirty="0" smtClean="0"/>
              <a:t>Σ</a:t>
            </a:r>
            <a:r>
              <a:rPr lang="en-US" sz="1600" dirty="0" smtClean="0"/>
              <a:t>(Xi) * </a:t>
            </a:r>
            <a:r>
              <a:rPr lang="el-GR" sz="1600" dirty="0" smtClean="0"/>
              <a:t>Σ</a:t>
            </a:r>
            <a:r>
              <a:rPr lang="en-US" sz="1600" dirty="0" smtClean="0"/>
              <a:t>(Xi*Yi)] / [N * </a:t>
            </a:r>
            <a:r>
              <a:rPr lang="el-GR" sz="1600" dirty="0" smtClean="0"/>
              <a:t>Σ</a:t>
            </a:r>
            <a:r>
              <a:rPr lang="en-US" sz="1600" dirty="0" smtClean="0"/>
              <a:t>(Xi</a:t>
            </a:r>
            <a:r>
              <a:rPr lang="en-US" sz="1600" baseline="30000" dirty="0" smtClean="0"/>
              <a:t>2</a:t>
            </a:r>
            <a:r>
              <a:rPr lang="en-US" sz="1600" dirty="0" smtClean="0"/>
              <a:t>) – </a:t>
            </a:r>
            <a:r>
              <a:rPr lang="el-GR" sz="1600" dirty="0" smtClean="0"/>
              <a:t>Σ</a:t>
            </a:r>
            <a:r>
              <a:rPr lang="en-US" sz="1600" dirty="0" smtClean="0"/>
              <a:t>(Xi) * </a:t>
            </a:r>
            <a:r>
              <a:rPr lang="el-GR" sz="1600" dirty="0" smtClean="0"/>
              <a:t>Σ</a:t>
            </a:r>
            <a:r>
              <a:rPr lang="en-US" sz="1600" dirty="0" smtClean="0"/>
              <a:t>(Xi)] = </a:t>
            </a:r>
            <a:endParaRPr lang="el-GR" sz="1600" dirty="0" smtClean="0"/>
          </a:p>
          <a:p>
            <a:r>
              <a:rPr lang="el-GR" sz="1600" dirty="0" smtClean="0"/>
              <a:t>	</a:t>
            </a:r>
            <a:r>
              <a:rPr lang="en-US" sz="1600" dirty="0" smtClean="0"/>
              <a:t>= (176,5 * </a:t>
            </a:r>
            <a:r>
              <a:rPr lang="el-GR" sz="1600" dirty="0" smtClean="0"/>
              <a:t>720,374</a:t>
            </a:r>
            <a:r>
              <a:rPr lang="en-US" sz="1600" dirty="0" smtClean="0"/>
              <a:t> – </a:t>
            </a:r>
            <a:r>
              <a:rPr lang="el-GR" sz="1600" dirty="0" smtClean="0"/>
              <a:t>70,439</a:t>
            </a:r>
            <a:r>
              <a:rPr lang="en-US" sz="1600" dirty="0" smtClean="0"/>
              <a:t> * </a:t>
            </a:r>
            <a:r>
              <a:rPr lang="el-GR" sz="1600" dirty="0" smtClean="0"/>
              <a:t>1792,804</a:t>
            </a:r>
            <a:r>
              <a:rPr lang="en-US" sz="1600" dirty="0" smtClean="0"/>
              <a:t>) / (7 * </a:t>
            </a:r>
            <a:r>
              <a:rPr lang="el-GR" sz="1600" dirty="0" smtClean="0"/>
              <a:t>720,374</a:t>
            </a:r>
            <a:r>
              <a:rPr lang="en-US" sz="1600" dirty="0" smtClean="0"/>
              <a:t> – </a:t>
            </a:r>
            <a:r>
              <a:rPr lang="el-GR" sz="1600" dirty="0" smtClean="0"/>
              <a:t>70,439</a:t>
            </a:r>
            <a:r>
              <a:rPr lang="en-US" sz="1600" dirty="0" smtClean="0"/>
              <a:t> * </a:t>
            </a:r>
            <a:r>
              <a:rPr lang="el-GR" sz="1600" dirty="0" smtClean="0"/>
              <a:t>70,439</a:t>
            </a:r>
            <a:r>
              <a:rPr lang="en-US" sz="1600" dirty="0" smtClean="0"/>
              <a:t>)  =</a:t>
            </a:r>
            <a:endParaRPr lang="el-GR" sz="1600" dirty="0" smtClean="0"/>
          </a:p>
          <a:p>
            <a:r>
              <a:rPr lang="el-GR" sz="1600" dirty="0" smtClean="0"/>
              <a:t>	</a:t>
            </a:r>
            <a:r>
              <a:rPr lang="en-US" sz="1600" dirty="0" smtClean="0"/>
              <a:t>= </a:t>
            </a:r>
            <a:r>
              <a:rPr lang="el-GR" sz="1600" dirty="0" smtClean="0"/>
              <a:t>863,624</a:t>
            </a:r>
            <a:r>
              <a:rPr lang="en-US" sz="1600" dirty="0" smtClean="0"/>
              <a:t> / 81,031 </a:t>
            </a:r>
            <a:endParaRPr lang="el-GR" sz="1600" dirty="0" smtClean="0"/>
          </a:p>
          <a:p>
            <a:r>
              <a:rPr lang="el-GR" sz="1600" dirty="0" smtClean="0"/>
              <a:t>	</a:t>
            </a:r>
            <a:r>
              <a:rPr lang="en-US" sz="1600" dirty="0" smtClean="0"/>
              <a:t>= </a:t>
            </a:r>
            <a:r>
              <a:rPr lang="el-GR" sz="1600" dirty="0" smtClean="0"/>
              <a:t>10,657</a:t>
            </a:r>
            <a:r>
              <a:rPr lang="en-US" sz="1600" dirty="0" smtClean="0"/>
              <a:t> bar = </a:t>
            </a:r>
            <a:r>
              <a:rPr lang="el-GR" sz="1600" dirty="0" smtClean="0"/>
              <a:t>10</a:t>
            </a:r>
            <a:r>
              <a:rPr lang="en-US" sz="1600" dirty="0" smtClean="0"/>
              <a:t>,</a:t>
            </a:r>
            <a:r>
              <a:rPr lang="el-GR" sz="1600" dirty="0" smtClean="0"/>
              <a:t>657</a:t>
            </a:r>
            <a:r>
              <a:rPr lang="en-US" sz="1600" dirty="0" smtClean="0"/>
              <a:t> 10</a:t>
            </a:r>
            <a:r>
              <a:rPr lang="en-US" sz="1600" baseline="30000" dirty="0" smtClean="0"/>
              <a:t>5</a:t>
            </a:r>
            <a:r>
              <a:rPr lang="en-US" sz="1600" dirty="0" smtClean="0"/>
              <a:t> Pa</a:t>
            </a:r>
            <a:endParaRPr lang="el-GR" sz="1600" dirty="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14" name="13 - Πίνακας"/>
          <p:cNvGraphicFramePr>
            <a:graphicFrameLocks noGrp="1"/>
          </p:cNvGraphicFramePr>
          <p:nvPr/>
        </p:nvGraphicFramePr>
        <p:xfrm>
          <a:off x="1142977" y="1928802"/>
          <a:ext cx="6143667" cy="2208276"/>
        </p:xfrm>
        <a:graphic>
          <a:graphicData uri="http://schemas.openxmlformats.org/drawingml/2006/table">
            <a:tbl>
              <a:tblPr>
                <a:tableStyleId>{284E427A-3D55-4303-BF80-6455036E1DE7}</a:tableStyleId>
              </a:tblPr>
              <a:tblGrid>
                <a:gridCol w="1007847">
                  <a:extLst>
                    <a:ext uri="{9D8B030D-6E8A-4147-A177-3AD203B41FA5}">
                      <a16:colId xmlns:a16="http://schemas.microsoft.com/office/drawing/2014/main" val="20000"/>
                    </a:ext>
                  </a:extLst>
                </a:gridCol>
                <a:gridCol w="1007847">
                  <a:extLst>
                    <a:ext uri="{9D8B030D-6E8A-4147-A177-3AD203B41FA5}">
                      <a16:colId xmlns:a16="http://schemas.microsoft.com/office/drawing/2014/main" val="20001"/>
                    </a:ext>
                  </a:extLst>
                </a:gridCol>
                <a:gridCol w="1007847">
                  <a:extLst>
                    <a:ext uri="{9D8B030D-6E8A-4147-A177-3AD203B41FA5}">
                      <a16:colId xmlns:a16="http://schemas.microsoft.com/office/drawing/2014/main" val="20002"/>
                    </a:ext>
                  </a:extLst>
                </a:gridCol>
                <a:gridCol w="1007847">
                  <a:extLst>
                    <a:ext uri="{9D8B030D-6E8A-4147-A177-3AD203B41FA5}">
                      <a16:colId xmlns:a16="http://schemas.microsoft.com/office/drawing/2014/main" val="20003"/>
                    </a:ext>
                  </a:extLst>
                </a:gridCol>
                <a:gridCol w="1104432">
                  <a:extLst>
                    <a:ext uri="{9D8B030D-6E8A-4147-A177-3AD203B41FA5}">
                      <a16:colId xmlns:a16="http://schemas.microsoft.com/office/drawing/2014/main" val="20004"/>
                    </a:ext>
                  </a:extLst>
                </a:gridCol>
                <a:gridCol w="1007847">
                  <a:extLst>
                    <a:ext uri="{9D8B030D-6E8A-4147-A177-3AD203B41FA5}">
                      <a16:colId xmlns:a16="http://schemas.microsoft.com/office/drawing/2014/main" val="20005"/>
                    </a:ext>
                  </a:extLst>
                </a:gridCol>
              </a:tblGrid>
              <a:tr h="190500">
                <a:tc>
                  <a:txBody>
                    <a:bodyPr/>
                    <a:lstStyle/>
                    <a:p>
                      <a:pPr algn="r">
                        <a:lnSpc>
                          <a:spcPct val="115000"/>
                        </a:lnSpc>
                        <a:spcAft>
                          <a:spcPts val="0"/>
                        </a:spcAft>
                      </a:pPr>
                      <a:endParaRPr lang="en-US" sz="1400" b="1">
                        <a:latin typeface="Calibri"/>
                        <a:ea typeface="Calibri"/>
                        <a:cs typeface="Times New Roman"/>
                      </a:endParaRPr>
                    </a:p>
                  </a:txBody>
                  <a:tcPr marL="68580" marR="68580" marT="0" marB="0"/>
                </a:tc>
                <a:tc>
                  <a:txBody>
                    <a:bodyPr/>
                    <a:lstStyle/>
                    <a:p>
                      <a:pPr algn="r">
                        <a:lnSpc>
                          <a:spcPct val="115000"/>
                        </a:lnSpc>
                        <a:spcAft>
                          <a:spcPts val="0"/>
                        </a:spcAft>
                      </a:pPr>
                      <a:r>
                        <a:rPr lang="en-US" sz="1400" b="1"/>
                        <a:t>t, sec</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n-US" sz="1400" b="1"/>
                        <a:t>Xi (lnt</a:t>
                      </a:r>
                      <a:r>
                        <a:rPr lang="el-GR" sz="1400" b="1"/>
                        <a:t>)</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n-US" sz="1400" b="1"/>
                        <a:t>Yi</a:t>
                      </a:r>
                      <a:r>
                        <a:rPr lang="el-GR" sz="1400" b="1"/>
                        <a:t> (ΔΡ)</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Χ</a:t>
                      </a:r>
                      <a:r>
                        <a:rPr lang="en-US" sz="1400" b="1"/>
                        <a:t>i*Yi</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n-US" sz="1400" b="1"/>
                        <a:t>Xi</a:t>
                      </a:r>
                      <a:r>
                        <a:rPr lang="en-US" sz="1400" b="1" baseline="30000"/>
                        <a:t>2</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0"/>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3600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8,189</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22,5</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184,246</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67,055</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1"/>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7200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8,882</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23,5</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208,723</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78,887</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2"/>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10800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9,287</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24,1</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223,824</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86,254</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3"/>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21600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9,980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25,1</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250,509</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99,609</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4"/>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43200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10,674</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26,1</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278,581</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113,926</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5"/>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86400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11,367</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27,1</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308,039</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129,203</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6"/>
                  </a:ext>
                </a:extLst>
              </a:tr>
              <a:tr h="190500">
                <a:tc>
                  <a:txBody>
                    <a:bodyPr/>
                    <a:lstStyle/>
                    <a:p>
                      <a:pPr algn="r">
                        <a:lnSpc>
                          <a:spcPct val="115000"/>
                        </a:lnSpc>
                        <a:spcAft>
                          <a:spcPts val="0"/>
                        </a:spcAft>
                      </a:pPr>
                      <a:endParaRPr lang="el-GR" sz="1400" b="1">
                        <a:solidFill>
                          <a:srgbClr val="000000"/>
                        </a:solidFill>
                        <a:latin typeface="Calibri"/>
                        <a:ea typeface="Times New Roman"/>
                        <a:cs typeface="Times New Roman"/>
                      </a:endParaRPr>
                    </a:p>
                  </a:txBody>
                  <a:tcPr marL="68580" marR="68580" marT="0" marB="0"/>
                </a:tc>
                <a:tc>
                  <a:txBody>
                    <a:bodyPr/>
                    <a:lstStyle/>
                    <a:p>
                      <a:pPr algn="r">
                        <a:lnSpc>
                          <a:spcPct val="115000"/>
                        </a:lnSpc>
                        <a:spcAft>
                          <a:spcPts val="0"/>
                        </a:spcAft>
                      </a:pPr>
                      <a:r>
                        <a:rPr lang="el-GR" sz="1400" b="1"/>
                        <a:t>172800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12,060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28,1</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338,883</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145,441</a:t>
                      </a:r>
                      <a:endParaRPr lang="el-GR" sz="1400" b="1">
                        <a:latin typeface="Calibri"/>
                        <a:ea typeface="Calibri"/>
                        <a:cs typeface="Times New Roman"/>
                      </a:endParaRPr>
                    </a:p>
                  </a:txBody>
                  <a:tcPr marL="68580" marR="68580" marT="0" marB="0" anchor="b"/>
                </a:tc>
                <a:extLst>
                  <a:ext uri="{0D108BD9-81ED-4DB2-BD59-A6C34878D82A}">
                    <a16:rowId xmlns:a16="http://schemas.microsoft.com/office/drawing/2014/main" val="10007"/>
                  </a:ext>
                </a:extLst>
              </a:tr>
              <a:tr h="190500">
                <a:tc>
                  <a:txBody>
                    <a:bodyPr/>
                    <a:lstStyle/>
                    <a:p>
                      <a:pPr>
                        <a:lnSpc>
                          <a:spcPct val="115000"/>
                        </a:lnSpc>
                        <a:spcAft>
                          <a:spcPts val="0"/>
                        </a:spcAft>
                      </a:pPr>
                      <a:r>
                        <a:rPr lang="el-GR" sz="1400" b="1"/>
                        <a:t>Άθροισμα </a:t>
                      </a:r>
                      <a:endParaRPr lang="el-GR" sz="1400" b="1">
                        <a:latin typeface="Calibri"/>
                        <a:ea typeface="Calibri"/>
                        <a:cs typeface="Times New Roman"/>
                      </a:endParaRPr>
                    </a:p>
                  </a:txBody>
                  <a:tcPr marL="68580" marR="68580" marT="0" marB="0"/>
                </a:tc>
                <a:tc>
                  <a:txBody>
                    <a:bodyPr/>
                    <a:lstStyle/>
                    <a:p>
                      <a:pPr>
                        <a:lnSpc>
                          <a:spcPct val="115000"/>
                        </a:lnSpc>
                      </a:pPr>
                      <a:endParaRPr lang="el-GR" sz="1400" b="1">
                        <a:latin typeface="Calibri"/>
                        <a:ea typeface="Times New Roman"/>
                      </a:endParaRPr>
                    </a:p>
                  </a:txBody>
                  <a:tcPr marL="68580" marR="68580" marT="0" marB="0" anchor="b"/>
                </a:tc>
                <a:tc>
                  <a:txBody>
                    <a:bodyPr/>
                    <a:lstStyle/>
                    <a:p>
                      <a:pPr algn="r">
                        <a:lnSpc>
                          <a:spcPct val="115000"/>
                        </a:lnSpc>
                        <a:spcAft>
                          <a:spcPts val="0"/>
                        </a:spcAft>
                      </a:pPr>
                      <a:r>
                        <a:rPr lang="el-GR" sz="1400" b="1"/>
                        <a:t>70,439</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176,500</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a:t>1792,804</a:t>
                      </a:r>
                      <a:endParaRPr lang="el-GR" sz="1400" b="1">
                        <a:latin typeface="Calibri"/>
                        <a:ea typeface="Calibri"/>
                        <a:cs typeface="Times New Roman"/>
                      </a:endParaRPr>
                    </a:p>
                  </a:txBody>
                  <a:tcPr marL="68580" marR="68580" marT="0" marB="0" anchor="b"/>
                </a:tc>
                <a:tc>
                  <a:txBody>
                    <a:bodyPr/>
                    <a:lstStyle/>
                    <a:p>
                      <a:pPr algn="r">
                        <a:lnSpc>
                          <a:spcPct val="115000"/>
                        </a:lnSpc>
                        <a:spcAft>
                          <a:spcPts val="0"/>
                        </a:spcAft>
                      </a:pPr>
                      <a:r>
                        <a:rPr lang="el-GR" sz="1400" b="1" dirty="0"/>
                        <a:t>720,374</a:t>
                      </a:r>
                      <a:endParaRPr lang="el-GR" sz="1400" b="1" dirty="0">
                        <a:latin typeface="Calibri"/>
                        <a:ea typeface="Calibri"/>
                        <a:cs typeface="Times New Roman"/>
                      </a:endParaRPr>
                    </a:p>
                  </a:txBody>
                  <a:tcPr marL="68580" marR="68580" marT="0" marB="0" anchor="b"/>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Ορθογώνιο 24"/>
          <p:cNvSpPr/>
          <p:nvPr/>
        </p:nvSpPr>
        <p:spPr>
          <a:xfrm>
            <a:off x="1809316" y="4640652"/>
            <a:ext cx="6502348" cy="18126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TextBox"/>
          <p:cNvSpPr txBox="1"/>
          <p:nvPr/>
        </p:nvSpPr>
        <p:spPr>
          <a:xfrm>
            <a:off x="-32" y="642918"/>
            <a:ext cx="9144032" cy="4370427"/>
          </a:xfrm>
          <a:prstGeom prst="rect">
            <a:avLst/>
          </a:prstGeom>
          <a:noFill/>
        </p:spPr>
        <p:txBody>
          <a:bodyPr wrap="square" rtlCol="0">
            <a:spAutoFit/>
          </a:bodyPr>
          <a:lstStyle/>
          <a:p>
            <a:r>
              <a:rPr lang="el-GR" sz="1600" dirty="0" smtClean="0"/>
              <a:t>Οπότε:</a:t>
            </a:r>
          </a:p>
          <a:p>
            <a:endParaRPr lang="el-GR" sz="1600" dirty="0" smtClean="0"/>
          </a:p>
          <a:p>
            <a:endParaRPr lang="el-GR" sz="1600" dirty="0" smtClean="0"/>
          </a:p>
          <a:p>
            <a:endParaRPr lang="el-GR" sz="1600" dirty="0" smtClean="0"/>
          </a:p>
          <a:p>
            <a:r>
              <a:rPr lang="el-GR" sz="1600" dirty="0" smtClean="0"/>
              <a:t>και:</a:t>
            </a:r>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pPr algn="just"/>
            <a:r>
              <a:rPr lang="el-GR" sz="1600" dirty="0" smtClean="0"/>
              <a:t>Ο ζητούμενος ρυθμός άντλησης υπολογίζεται από την ίδια σχέση με δεδομένες τη μεταδοτικότητα και </a:t>
            </a:r>
            <a:r>
              <a:rPr lang="el-GR" sz="1600" dirty="0" err="1" smtClean="0"/>
              <a:t>αποθηκευτικότητα</a:t>
            </a:r>
            <a:r>
              <a:rPr lang="el-GR" sz="1600" dirty="0" smtClean="0"/>
              <a:t> του ταμιευτήρα και για τη δεδομένη πτώση πίεσης (30 </a:t>
            </a:r>
            <a:r>
              <a:rPr lang="en-US" sz="1600" dirty="0" smtClean="0"/>
              <a:t>bar = 3.000.000 Pa) </a:t>
            </a:r>
            <a:r>
              <a:rPr lang="el-GR" sz="1600" dirty="0" smtClean="0"/>
              <a:t>σε χρόνο 10 έτη (10 * 365 * 24 * 3600 = 315.360.000 </a:t>
            </a:r>
            <a:r>
              <a:rPr lang="en-US" sz="1600" dirty="0" smtClean="0"/>
              <a:t>sec)</a:t>
            </a:r>
            <a:r>
              <a:rPr lang="el-GR" sz="1600" dirty="0" smtClean="0"/>
              <a:t>:</a:t>
            </a:r>
          </a:p>
          <a:p>
            <a:endParaRPr lang="el-GR" sz="1600" dirty="0"/>
          </a:p>
        </p:txBody>
      </p:sp>
      <p:sp>
        <p:nvSpPr>
          <p:cNvPr id="24" name="Ορθογώνιο 23"/>
          <p:cNvSpPr/>
          <p:nvPr/>
        </p:nvSpPr>
        <p:spPr>
          <a:xfrm>
            <a:off x="1582412" y="414946"/>
            <a:ext cx="6120680" cy="30206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Παράδειγμα 1. Απόληψη γεωθερμικού νερού</a:t>
            </a:r>
            <a:endParaRPr lang="el-GR" sz="2000" dirty="0" smtClean="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66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66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29"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28806" y="428604"/>
            <a:ext cx="6582858" cy="868572"/>
          </a:xfrm>
          <a:prstGeom prst="rect">
            <a:avLst/>
          </a:prstGeom>
          <a:noFill/>
        </p:spPr>
      </p:pic>
      <p:sp>
        <p:nvSpPr>
          <p:cNvPr id="266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31"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704976" y="1643050"/>
            <a:ext cx="3611429" cy="445715"/>
          </a:xfrm>
          <a:prstGeom prst="rect">
            <a:avLst/>
          </a:prstGeom>
          <a:noFill/>
        </p:spPr>
      </p:pic>
      <p:sp>
        <p:nvSpPr>
          <p:cNvPr id="266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33" name="Picture 9"/>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771664" y="2252657"/>
            <a:ext cx="5931428" cy="468571"/>
          </a:xfrm>
          <a:prstGeom prst="rect">
            <a:avLst/>
          </a:prstGeom>
          <a:noFill/>
        </p:spPr>
      </p:pic>
      <p:sp>
        <p:nvSpPr>
          <p:cNvPr id="266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35" name="Picture 1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795471" y="2967037"/>
            <a:ext cx="4788571" cy="468571"/>
          </a:xfrm>
          <a:prstGeom prst="rect">
            <a:avLst/>
          </a:prstGeom>
          <a:noFill/>
        </p:spPr>
      </p:pic>
      <p:sp>
        <p:nvSpPr>
          <p:cNvPr id="266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37" name="Picture 1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962154" y="4714884"/>
            <a:ext cx="3817144" cy="445715"/>
          </a:xfrm>
          <a:prstGeom prst="rect">
            <a:avLst/>
          </a:prstGeom>
          <a:noFill/>
        </p:spPr>
      </p:pic>
      <p:sp>
        <p:nvSpPr>
          <p:cNvPr id="266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39" name="Picture 15"/>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995506" y="5314966"/>
            <a:ext cx="6262858" cy="480000"/>
          </a:xfrm>
          <a:prstGeom prst="rect">
            <a:avLst/>
          </a:prstGeom>
          <a:noFill/>
        </p:spPr>
      </p:pic>
      <p:sp>
        <p:nvSpPr>
          <p:cNvPr id="26642"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6641" name="Picture 17"/>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2000232" y="5924570"/>
            <a:ext cx="4868572" cy="43428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Εφαρμογές θέρμανσης</a:t>
            </a:r>
            <a:endParaRPr lang="el-GR" sz="2000" dirty="0" smtClean="0"/>
          </a:p>
        </p:txBody>
      </p:sp>
      <p:sp>
        <p:nvSpPr>
          <p:cNvPr id="5" name="4 - TextBox"/>
          <p:cNvSpPr txBox="1"/>
          <p:nvPr/>
        </p:nvSpPr>
        <p:spPr>
          <a:xfrm>
            <a:off x="-32" y="500042"/>
            <a:ext cx="9144032" cy="6001643"/>
          </a:xfrm>
          <a:prstGeom prst="rect">
            <a:avLst/>
          </a:prstGeom>
          <a:noFill/>
        </p:spPr>
        <p:txBody>
          <a:bodyPr wrap="square" rtlCol="0">
            <a:spAutoFit/>
          </a:bodyPr>
          <a:lstStyle/>
          <a:p>
            <a:pPr algn="just"/>
            <a:r>
              <a:rPr lang="el-GR" sz="1600" dirty="0" smtClean="0"/>
              <a:t>Οι χρήσεις της γεωθερμίας για θέρμανση καθορίζονται από τη θερμοκρασία του γεωθερμικού ρευστού και τις θερμικές ανάγκες στη γύρω περιοχή. Όσον άφορα στις πιθανές εφαρμογές αυτές με φθίνουσα θερμοκρασία είναι:</a:t>
            </a:r>
          </a:p>
          <a:p>
            <a:pPr algn="just"/>
            <a:r>
              <a:rPr lang="el-GR" sz="1600" dirty="0" smtClean="0"/>
              <a:t> </a:t>
            </a:r>
          </a:p>
          <a:p>
            <a:pPr algn="just"/>
            <a:r>
              <a:rPr lang="el-GR" sz="1600" dirty="0" smtClean="0"/>
              <a:t>Ξήρανση ανόργανων  </a:t>
            </a:r>
            <a:r>
              <a:rPr lang="en-US" sz="1600" dirty="0" smtClean="0"/>
              <a:t>					110 – 180 </a:t>
            </a:r>
            <a:r>
              <a:rPr lang="el-GR" sz="1600" baseline="30000" dirty="0" smtClean="0"/>
              <a:t>ο</a:t>
            </a:r>
            <a:r>
              <a:rPr lang="en-US" sz="1600" dirty="0" smtClean="0"/>
              <a:t>C </a:t>
            </a:r>
            <a:endParaRPr lang="el-GR" sz="1600" dirty="0" smtClean="0"/>
          </a:p>
          <a:p>
            <a:pPr algn="just"/>
            <a:r>
              <a:rPr lang="el-GR" sz="1600" dirty="0" smtClean="0"/>
              <a:t>Ξήρανση τροφίμων και φυτικών υλών </a:t>
            </a:r>
            <a:r>
              <a:rPr lang="en-US" sz="1600" dirty="0" smtClean="0"/>
              <a:t>			90 – 160 </a:t>
            </a:r>
            <a:r>
              <a:rPr lang="el-GR" sz="1600" baseline="30000" dirty="0" smtClean="0"/>
              <a:t>ο</a:t>
            </a:r>
            <a:r>
              <a:rPr lang="en-US" sz="1600" dirty="0" smtClean="0"/>
              <a:t>C </a:t>
            </a:r>
            <a:endParaRPr lang="el-GR" sz="1600" dirty="0" smtClean="0"/>
          </a:p>
          <a:p>
            <a:pPr algn="just"/>
            <a:r>
              <a:rPr lang="el-GR" sz="1600" dirty="0" smtClean="0"/>
              <a:t>Οικιακή θέρμανση	</a:t>
            </a:r>
            <a:r>
              <a:rPr lang="en-US" sz="1600" dirty="0" smtClean="0"/>
              <a:t>				40 – </a:t>
            </a:r>
            <a:r>
              <a:rPr lang="el-GR" sz="1600" dirty="0" smtClean="0"/>
              <a:t>80 </a:t>
            </a:r>
            <a:r>
              <a:rPr lang="el-GR" sz="1600" baseline="30000" dirty="0" smtClean="0"/>
              <a:t>ο</a:t>
            </a:r>
            <a:r>
              <a:rPr lang="en-US" sz="1600" dirty="0" smtClean="0"/>
              <a:t>C</a:t>
            </a:r>
            <a:endParaRPr lang="el-GR" sz="1600" dirty="0" smtClean="0"/>
          </a:p>
          <a:p>
            <a:pPr algn="just"/>
            <a:r>
              <a:rPr lang="el-GR" sz="1600" dirty="0" smtClean="0"/>
              <a:t>Θερμοκήπια  </a:t>
            </a:r>
            <a:r>
              <a:rPr lang="en-US" sz="1600" dirty="0" smtClean="0"/>
              <a:t>					30 – 80 </a:t>
            </a:r>
            <a:r>
              <a:rPr lang="el-GR" sz="1600" baseline="30000" dirty="0" smtClean="0"/>
              <a:t>ο</a:t>
            </a:r>
            <a:r>
              <a:rPr lang="en-US" sz="1600" dirty="0" smtClean="0"/>
              <a:t>C</a:t>
            </a:r>
            <a:endParaRPr lang="el-GR" sz="1600" dirty="0" smtClean="0"/>
          </a:p>
          <a:p>
            <a:pPr algn="just"/>
            <a:r>
              <a:rPr lang="el-GR" sz="1600" dirty="0" smtClean="0"/>
              <a:t>Θέρμανση κτηνοτροφικών μονάδων </a:t>
            </a:r>
            <a:r>
              <a:rPr lang="en-US" sz="1600" dirty="0" smtClean="0"/>
              <a:t>			&lt; </a:t>
            </a:r>
            <a:r>
              <a:rPr lang="el-GR" sz="1600" dirty="0" smtClean="0"/>
              <a:t>60 </a:t>
            </a:r>
            <a:r>
              <a:rPr lang="el-GR" sz="1600" baseline="30000" dirty="0" smtClean="0"/>
              <a:t>ο</a:t>
            </a:r>
            <a:r>
              <a:rPr lang="en-US" sz="1600" dirty="0" smtClean="0"/>
              <a:t>C</a:t>
            </a:r>
            <a:endParaRPr lang="el-GR" sz="1600" dirty="0" smtClean="0"/>
          </a:p>
          <a:p>
            <a:pPr algn="just"/>
            <a:r>
              <a:rPr lang="el-GR" sz="1600" dirty="0" smtClean="0"/>
              <a:t>Θέρμανση κολυμβητηρίων και ιχθυοκαλλιεργειών </a:t>
            </a:r>
            <a:r>
              <a:rPr lang="en-US" sz="1600" dirty="0" smtClean="0"/>
              <a:t>	</a:t>
            </a:r>
            <a:r>
              <a:rPr lang="el-GR" sz="1600" dirty="0" smtClean="0"/>
              <a:t>	20 – 30 </a:t>
            </a:r>
            <a:r>
              <a:rPr lang="el-GR" sz="1600" baseline="30000" dirty="0" smtClean="0"/>
              <a:t>ο</a:t>
            </a:r>
            <a:r>
              <a:rPr lang="en-US" sz="1600" dirty="0" smtClean="0"/>
              <a:t>C</a:t>
            </a:r>
            <a:r>
              <a:rPr lang="el-GR" sz="1600" dirty="0" smtClean="0"/>
              <a:t>  		</a:t>
            </a:r>
          </a:p>
          <a:p>
            <a:pPr algn="just"/>
            <a:r>
              <a:rPr lang="en-US" sz="1600" dirty="0" smtClean="0"/>
              <a:t> </a:t>
            </a:r>
            <a:endParaRPr lang="el-GR" sz="1600" dirty="0" smtClean="0"/>
          </a:p>
          <a:p>
            <a:pPr algn="just"/>
            <a:r>
              <a:rPr lang="el-GR" sz="1600" dirty="0" smtClean="0"/>
              <a:t>Στις εφαρμογές αυτές τα γεωθερμικά ρευστά χρησιμοποιούνται για να θερμαίνουν εναλλάκτη με ξεχωριστό κύκλωμα καθαρού νερού, το οποίο στη συνέχεια θα μεταφέρει τη θερμότητα στην κάθε εφαρμογή, γιατί τα γεωθερμικά ρευστά είναι διαβρωτικά και περιέχουν συνήθως υψηλές συγκεντρώσεις σε άλατα. </a:t>
            </a:r>
          </a:p>
          <a:p>
            <a:pPr algn="just"/>
            <a:endParaRPr lang="el-GR" sz="1600" dirty="0" smtClean="0"/>
          </a:p>
          <a:p>
            <a:pPr algn="just"/>
            <a:r>
              <a:rPr lang="el-GR" sz="1600" dirty="0" smtClean="0"/>
              <a:t>Οι χρήσεις της γεωθερμίας για θέρμανση είναι συνήθως εποχικές γιατί η θερμοκρασία των γεωθερμικών ρευστών δεν επαρκεί πάντα για βιομηχανικές θερμικές εφαρμογές υψηλής θερμοκρασίας. Αυτό εν τούτοις δεν αποτελεί σημαντικό πρόβλημα γιατί, σε αντίθεση με τις υπόλοιπες ΑΠΕ, η γεωθερμία μπορεί να παράγει θερμότητα παρακολουθώντας τη ζήτηση της. </a:t>
            </a:r>
          </a:p>
          <a:p>
            <a:pPr algn="just"/>
            <a:endParaRPr lang="el-GR" sz="1600" dirty="0" smtClean="0"/>
          </a:p>
          <a:p>
            <a:pPr algn="just"/>
            <a:r>
              <a:rPr lang="el-GR" sz="1600" dirty="0" smtClean="0"/>
              <a:t>Συχνά επίσης, στην περιοχή ενός γεωθερμικού πεδίου υπό εκμετάλλευση η χρήση της παραγόμενης θερμότητας γίνεται σε σειρά καλύπτοντας διαδοχικά διαφορετικές τοπικές ανάγκες με φθίνουσα θερμοκρασιακή απαίτηση. </a:t>
            </a:r>
            <a:endParaRPr lang="el-GR" sz="1600" dirty="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1"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2"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4"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39 - Ευθύγραμμο βέλος σύνδεσης"/>
          <p:cNvCxnSpPr/>
          <p:nvPr/>
        </p:nvCxnSpPr>
        <p:spPr>
          <a:xfrm flipV="1">
            <a:off x="676248" y="5981718"/>
            <a:ext cx="3708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37 - Ευθύγραμμο βέλος σύνδεσης"/>
          <p:cNvCxnSpPr/>
          <p:nvPr/>
        </p:nvCxnSpPr>
        <p:spPr>
          <a:xfrm rot="5400000" flipV="1">
            <a:off x="4061773" y="6123958"/>
            <a:ext cx="468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35 - Ευθύγραμμο βέλος σύνδεσης"/>
          <p:cNvCxnSpPr/>
          <p:nvPr/>
        </p:nvCxnSpPr>
        <p:spPr>
          <a:xfrm rot="5400000">
            <a:off x="4266562" y="6081095"/>
            <a:ext cx="325124" cy="1588"/>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Παράδειγμα 2. Γεωθερμική θέρμανση</a:t>
            </a:r>
            <a:endParaRPr lang="el-GR" sz="2000" dirty="0" smtClean="0"/>
          </a:p>
        </p:txBody>
      </p:sp>
      <p:sp>
        <p:nvSpPr>
          <p:cNvPr id="5" name="4 - TextBox"/>
          <p:cNvSpPr txBox="1"/>
          <p:nvPr/>
        </p:nvSpPr>
        <p:spPr>
          <a:xfrm>
            <a:off x="-32" y="357166"/>
            <a:ext cx="9144032" cy="1938992"/>
          </a:xfrm>
          <a:prstGeom prst="rect">
            <a:avLst/>
          </a:prstGeom>
          <a:noFill/>
        </p:spPr>
        <p:txBody>
          <a:bodyPr wrap="square" rtlCol="0">
            <a:spAutoFit/>
          </a:bodyPr>
          <a:lstStyle/>
          <a:p>
            <a:pPr algn="just"/>
            <a:r>
              <a:rPr lang="el-GR" sz="1500" dirty="0" smtClean="0"/>
              <a:t>Το γεωθερμικό ρευστό του Παραδείγματος 1 χρησιμοποιείται διαδοχικά σε δίκτυο οικιακής τηλεθέρμανσης, για τη θέρμανση θερμοκηπίων και για τη θέρμανση ιχθυοκαλλιεργειών. Στις τρεις αυτές εφαρμογές η θερμοκρασία του νερού του δευτερεύοντος κυκλώματος των σχετικών </a:t>
            </a:r>
            <a:r>
              <a:rPr lang="el-GR" sz="1500" dirty="0" err="1" smtClean="0"/>
              <a:t>εναλλακτών</a:t>
            </a:r>
            <a:r>
              <a:rPr lang="el-GR" sz="1500" dirty="0" smtClean="0"/>
              <a:t> πρέπει να είναι 60 </a:t>
            </a:r>
            <a:r>
              <a:rPr lang="en-US" sz="1500" baseline="30000" dirty="0" smtClean="0"/>
              <a:t>o</a:t>
            </a:r>
            <a:r>
              <a:rPr lang="en-US" sz="1500" dirty="0" smtClean="0"/>
              <a:t>C </a:t>
            </a:r>
            <a:r>
              <a:rPr lang="el-GR" sz="1500" dirty="0" smtClean="0"/>
              <a:t>στην πρώτη, 40 </a:t>
            </a:r>
            <a:r>
              <a:rPr lang="en-US" sz="1500" baseline="30000" dirty="0" smtClean="0"/>
              <a:t>o</a:t>
            </a:r>
            <a:r>
              <a:rPr lang="en-US" sz="1500" dirty="0" smtClean="0"/>
              <a:t>C </a:t>
            </a:r>
            <a:r>
              <a:rPr lang="el-GR" sz="1500" dirty="0" smtClean="0"/>
              <a:t> στη δεύτερη και 30 </a:t>
            </a:r>
            <a:r>
              <a:rPr lang="en-US" sz="1500" baseline="30000" dirty="0" smtClean="0"/>
              <a:t>o</a:t>
            </a:r>
            <a:r>
              <a:rPr lang="en-US" sz="1500" dirty="0" smtClean="0"/>
              <a:t>C </a:t>
            </a:r>
            <a:r>
              <a:rPr lang="el-GR" sz="1500" dirty="0" smtClean="0"/>
              <a:t> στην τρίτη. Θεωρώντας ότι το γεωθερμικό ρευστό θα πρέπει να αφήνει τον εναλλάκτη του κάθε συστήματος σε θερμοκρασία </a:t>
            </a:r>
            <a:r>
              <a:rPr lang="en-US" sz="1500" dirty="0" smtClean="0"/>
              <a:t>5 </a:t>
            </a:r>
            <a:r>
              <a:rPr lang="el-GR" sz="1500" baseline="30000" dirty="0" smtClean="0"/>
              <a:t>ο</a:t>
            </a:r>
            <a:r>
              <a:rPr lang="en-US" sz="1500" dirty="0" smtClean="0"/>
              <a:t>C </a:t>
            </a:r>
            <a:r>
              <a:rPr lang="el-GR" sz="1500" dirty="0" smtClean="0"/>
              <a:t>υψηλότερη από την αντίστοιχη θερμοκρασιακή απαίτηση και ότι οι απαιτήσεις θέρμανσης διαρκούν έξι μόνο μήνες το χρόνο, να υπολογιστεί η διαθέσιμη γεωθερμική θερμότητα για κάθε σύστημα και η αντίστοιχη εξοικονόμηση πετρελαίου. Δίνεται η θερμοχωρητικότητα του νερού 4,2 </a:t>
            </a:r>
            <a:r>
              <a:rPr lang="en-US" sz="1500" dirty="0" err="1" smtClean="0"/>
              <a:t>kj</a:t>
            </a:r>
            <a:r>
              <a:rPr lang="en-US" sz="1500" dirty="0" smtClean="0"/>
              <a:t>/kg/</a:t>
            </a:r>
            <a:r>
              <a:rPr lang="en-US" sz="1500" baseline="30000" dirty="0" smtClean="0"/>
              <a:t>o</a:t>
            </a:r>
            <a:r>
              <a:rPr lang="en-US" sz="1500" dirty="0" smtClean="0"/>
              <a:t>C</a:t>
            </a:r>
            <a:r>
              <a:rPr lang="el-GR" sz="1500" dirty="0" smtClean="0"/>
              <a:t> και θερμογόνο δύναμη πετρελαίου 36 </a:t>
            </a:r>
            <a:r>
              <a:rPr lang="en-US" sz="1500" dirty="0" smtClean="0"/>
              <a:t>MJ/lt. </a:t>
            </a:r>
            <a:endParaRPr lang="el-GR" sz="1500" dirty="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1"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3"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6"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7"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8"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9" name="18 - Ορθογώνιο"/>
          <p:cNvSpPr/>
          <p:nvPr/>
        </p:nvSpPr>
        <p:spPr>
          <a:xfrm>
            <a:off x="1214414" y="5214950"/>
            <a:ext cx="1143008" cy="214314"/>
          </a:xfrm>
          <a:prstGeom prst="rect">
            <a:avLst/>
          </a:prstGeom>
          <a:solidFill>
            <a:schemeClr val="accent5">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19 - Ορθογώνιο"/>
          <p:cNvSpPr/>
          <p:nvPr/>
        </p:nvSpPr>
        <p:spPr>
          <a:xfrm>
            <a:off x="1214414" y="5429264"/>
            <a:ext cx="1143008" cy="214314"/>
          </a:xfrm>
          <a:prstGeom prst="rect">
            <a:avLst/>
          </a:prstGeom>
          <a:solidFill>
            <a:schemeClr val="accent2"/>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Ορθογώνιο"/>
          <p:cNvSpPr/>
          <p:nvPr/>
        </p:nvSpPr>
        <p:spPr>
          <a:xfrm>
            <a:off x="3857620" y="5214950"/>
            <a:ext cx="1143008" cy="214314"/>
          </a:xfrm>
          <a:prstGeom prst="rect">
            <a:avLst/>
          </a:prstGeom>
          <a:solidFill>
            <a:schemeClr val="accent5">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21 - Ορθογώνιο"/>
          <p:cNvSpPr/>
          <p:nvPr/>
        </p:nvSpPr>
        <p:spPr>
          <a:xfrm>
            <a:off x="3857620" y="5429264"/>
            <a:ext cx="1143008" cy="214314"/>
          </a:xfrm>
          <a:prstGeom prst="rect">
            <a:avLst/>
          </a:prstGeom>
          <a:solidFill>
            <a:schemeClr val="accent2"/>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22 - Ορθογώνιο"/>
          <p:cNvSpPr/>
          <p:nvPr/>
        </p:nvSpPr>
        <p:spPr>
          <a:xfrm>
            <a:off x="6519876" y="5214950"/>
            <a:ext cx="1143008" cy="214314"/>
          </a:xfrm>
          <a:prstGeom prst="rect">
            <a:avLst/>
          </a:prstGeom>
          <a:solidFill>
            <a:schemeClr val="accent5">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23 - Ορθογώνιο"/>
          <p:cNvSpPr/>
          <p:nvPr/>
        </p:nvSpPr>
        <p:spPr>
          <a:xfrm>
            <a:off x="6519876" y="5429264"/>
            <a:ext cx="1143008" cy="214314"/>
          </a:xfrm>
          <a:prstGeom prst="rect">
            <a:avLst/>
          </a:prstGeom>
          <a:solidFill>
            <a:schemeClr val="accent2"/>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6" name="25 - Ευθύγραμμο βέλος σύνδεσης"/>
          <p:cNvCxnSpPr/>
          <p:nvPr/>
        </p:nvCxnSpPr>
        <p:spPr>
          <a:xfrm flipV="1">
            <a:off x="642910" y="5543565"/>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flipV="1">
            <a:off x="2376472" y="5529277"/>
            <a:ext cx="1512000"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28 - Ευθύγραμμο βέλος σύνδεσης"/>
          <p:cNvCxnSpPr/>
          <p:nvPr/>
        </p:nvCxnSpPr>
        <p:spPr>
          <a:xfrm flipV="1">
            <a:off x="5017401" y="5529277"/>
            <a:ext cx="1512000"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29 - Ευθύγραμμο βέλος σύνδεσης"/>
          <p:cNvCxnSpPr/>
          <p:nvPr/>
        </p:nvCxnSpPr>
        <p:spPr>
          <a:xfrm flipV="1">
            <a:off x="7672409" y="5534040"/>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1" name="30 - Ορθογώνιο"/>
          <p:cNvSpPr/>
          <p:nvPr/>
        </p:nvSpPr>
        <p:spPr>
          <a:xfrm>
            <a:off x="0" y="6215082"/>
            <a:ext cx="9144000" cy="6429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2" name="31 - Ευθύγραμμο βέλος σύνδεσης"/>
          <p:cNvCxnSpPr/>
          <p:nvPr/>
        </p:nvCxnSpPr>
        <p:spPr>
          <a:xfrm rot="5400000" flipV="1">
            <a:off x="7990862" y="5758513"/>
            <a:ext cx="468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33 - Ευθύγραμμο βέλος σύνδεσης"/>
          <p:cNvCxnSpPr/>
          <p:nvPr/>
        </p:nvCxnSpPr>
        <p:spPr>
          <a:xfrm rot="5400000" flipV="1">
            <a:off x="427960" y="5763277"/>
            <a:ext cx="468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34 - Έλλειψη"/>
          <p:cNvSpPr/>
          <p:nvPr/>
        </p:nvSpPr>
        <p:spPr>
          <a:xfrm>
            <a:off x="4214810" y="5805504"/>
            <a:ext cx="285752" cy="285752"/>
          </a:xfrm>
          <a:prstGeom prst="ellipse">
            <a:avLst/>
          </a:prstGeom>
          <a:solidFill>
            <a:schemeClr val="accent2"/>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9" name="38 - Ευθύγραμμο βέλος σύνδεσης"/>
          <p:cNvCxnSpPr/>
          <p:nvPr/>
        </p:nvCxnSpPr>
        <p:spPr>
          <a:xfrm flipV="1">
            <a:off x="4505325" y="5967430"/>
            <a:ext cx="3708000" cy="0"/>
          </a:xfrm>
          <a:prstGeom prst="straightConnector1">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40 - Ευθύγραμμο βέλος σύνδεσης"/>
          <p:cNvCxnSpPr/>
          <p:nvPr/>
        </p:nvCxnSpPr>
        <p:spPr>
          <a:xfrm flipH="1" flipV="1">
            <a:off x="2333609" y="5324488"/>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41 - Ευθύγραμμο βέλος σύνδεσης"/>
          <p:cNvCxnSpPr/>
          <p:nvPr/>
        </p:nvCxnSpPr>
        <p:spPr>
          <a:xfrm flipV="1">
            <a:off x="642910" y="5310201"/>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42 - Ευθύγραμμο βέλος σύνδεσης"/>
          <p:cNvCxnSpPr/>
          <p:nvPr/>
        </p:nvCxnSpPr>
        <p:spPr>
          <a:xfrm flipH="1" flipV="1">
            <a:off x="4976815" y="5319726"/>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43 - Ευθύγραμμο βέλος σύνδεσης"/>
          <p:cNvCxnSpPr/>
          <p:nvPr/>
        </p:nvCxnSpPr>
        <p:spPr>
          <a:xfrm flipV="1">
            <a:off x="3286116" y="5314964"/>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44 - Ευθύγραμμο βέλος σύνδεσης"/>
          <p:cNvCxnSpPr/>
          <p:nvPr/>
        </p:nvCxnSpPr>
        <p:spPr>
          <a:xfrm flipH="1" flipV="1">
            <a:off x="7643834" y="5319725"/>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45 - Ευθύγραμμο βέλος σύνδεσης"/>
          <p:cNvCxnSpPr/>
          <p:nvPr/>
        </p:nvCxnSpPr>
        <p:spPr>
          <a:xfrm flipV="1">
            <a:off x="5953135" y="5314963"/>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0" name="49 - TextBox"/>
          <p:cNvSpPr txBox="1"/>
          <p:nvPr/>
        </p:nvSpPr>
        <p:spPr>
          <a:xfrm>
            <a:off x="1214414" y="2928934"/>
            <a:ext cx="1143008" cy="369332"/>
          </a:xfrm>
          <a:prstGeom prst="rect">
            <a:avLst/>
          </a:prstGeom>
          <a:solidFill>
            <a:schemeClr val="accent6">
              <a:lumMod val="20000"/>
              <a:lumOff val="80000"/>
            </a:schemeClr>
          </a:solidFill>
          <a:ln w="28575">
            <a:solidFill>
              <a:schemeClr val="bg2">
                <a:lumMod val="25000"/>
              </a:schemeClr>
            </a:solidFill>
          </a:ln>
        </p:spPr>
        <p:txBody>
          <a:bodyPr wrap="square" rtlCol="0">
            <a:spAutoFit/>
          </a:bodyPr>
          <a:lstStyle/>
          <a:p>
            <a:pPr algn="ctr"/>
            <a:r>
              <a:rPr lang="el-GR" dirty="0" smtClean="0"/>
              <a:t>οικίες</a:t>
            </a:r>
            <a:endParaRPr lang="el-GR" dirty="0"/>
          </a:p>
        </p:txBody>
      </p:sp>
      <p:sp>
        <p:nvSpPr>
          <p:cNvPr id="51" name="50 - TextBox"/>
          <p:cNvSpPr txBox="1"/>
          <p:nvPr/>
        </p:nvSpPr>
        <p:spPr>
          <a:xfrm>
            <a:off x="3857620" y="2928934"/>
            <a:ext cx="1143008" cy="369332"/>
          </a:xfrm>
          <a:prstGeom prst="rect">
            <a:avLst/>
          </a:prstGeom>
          <a:solidFill>
            <a:schemeClr val="accent6">
              <a:lumMod val="20000"/>
              <a:lumOff val="80000"/>
            </a:schemeClr>
          </a:solidFill>
          <a:ln w="28575">
            <a:solidFill>
              <a:schemeClr val="bg2">
                <a:lumMod val="25000"/>
              </a:schemeClr>
            </a:solidFill>
          </a:ln>
        </p:spPr>
        <p:txBody>
          <a:bodyPr wrap="square" rtlCol="0">
            <a:spAutoFit/>
          </a:bodyPr>
          <a:lstStyle/>
          <a:p>
            <a:pPr algn="ctr"/>
            <a:r>
              <a:rPr lang="el-GR" dirty="0" err="1" smtClean="0"/>
              <a:t>θερ</a:t>
            </a:r>
            <a:r>
              <a:rPr lang="el-GR" dirty="0" smtClean="0"/>
              <a:t>/πια</a:t>
            </a:r>
            <a:endParaRPr lang="el-GR" dirty="0"/>
          </a:p>
        </p:txBody>
      </p:sp>
      <p:sp>
        <p:nvSpPr>
          <p:cNvPr id="52" name="51 - TextBox"/>
          <p:cNvSpPr txBox="1"/>
          <p:nvPr/>
        </p:nvSpPr>
        <p:spPr>
          <a:xfrm>
            <a:off x="6500826" y="2928934"/>
            <a:ext cx="1143008" cy="369332"/>
          </a:xfrm>
          <a:prstGeom prst="rect">
            <a:avLst/>
          </a:prstGeom>
          <a:solidFill>
            <a:schemeClr val="accent6">
              <a:lumMod val="20000"/>
              <a:lumOff val="80000"/>
            </a:schemeClr>
          </a:solidFill>
          <a:ln w="28575">
            <a:solidFill>
              <a:schemeClr val="bg2">
                <a:lumMod val="25000"/>
              </a:schemeClr>
            </a:solidFill>
          </a:ln>
        </p:spPr>
        <p:txBody>
          <a:bodyPr wrap="square" rtlCol="0">
            <a:spAutoFit/>
          </a:bodyPr>
          <a:lstStyle/>
          <a:p>
            <a:pPr algn="ctr"/>
            <a:r>
              <a:rPr lang="el-GR" dirty="0" err="1" smtClean="0"/>
              <a:t>ιχθ</a:t>
            </a:r>
            <a:r>
              <a:rPr lang="el-GR" dirty="0" smtClean="0"/>
              <a:t>/ες</a:t>
            </a:r>
            <a:endParaRPr lang="el-GR" dirty="0"/>
          </a:p>
        </p:txBody>
      </p:sp>
      <p:cxnSp>
        <p:nvCxnSpPr>
          <p:cNvPr id="53" name="52 - Ευθύγραμμο βέλος σύνδεσης"/>
          <p:cNvCxnSpPr/>
          <p:nvPr/>
        </p:nvCxnSpPr>
        <p:spPr>
          <a:xfrm flipV="1">
            <a:off x="642910" y="3114673"/>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4" name="53 - Ευθύγραμμο βέλος σύνδεσης"/>
          <p:cNvCxnSpPr/>
          <p:nvPr/>
        </p:nvCxnSpPr>
        <p:spPr>
          <a:xfrm flipV="1">
            <a:off x="3286116" y="3114673"/>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5" name="54 - Ευθύγραμμο βέλος σύνδεσης"/>
          <p:cNvCxnSpPr/>
          <p:nvPr/>
        </p:nvCxnSpPr>
        <p:spPr>
          <a:xfrm flipV="1">
            <a:off x="5938847" y="3114673"/>
            <a:ext cx="571504" cy="0"/>
          </a:xfrm>
          <a:prstGeom prst="straightConnector1">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55 - Ευθύγραμμο βέλος σύνδεσης"/>
          <p:cNvCxnSpPr/>
          <p:nvPr/>
        </p:nvCxnSpPr>
        <p:spPr>
          <a:xfrm flipV="1">
            <a:off x="2357422" y="3105148"/>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56 - Ευθύγραμμο βέλος σύνδεσης"/>
          <p:cNvCxnSpPr/>
          <p:nvPr/>
        </p:nvCxnSpPr>
        <p:spPr>
          <a:xfrm flipV="1">
            <a:off x="5000628" y="3105148"/>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57 - Ευθύγραμμο βέλος σύνδεσης"/>
          <p:cNvCxnSpPr/>
          <p:nvPr/>
        </p:nvCxnSpPr>
        <p:spPr>
          <a:xfrm flipV="1">
            <a:off x="7643834" y="3105148"/>
            <a:ext cx="571504"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58 - Ευθύγραμμο βέλος σύνδεσης"/>
          <p:cNvCxnSpPr/>
          <p:nvPr/>
        </p:nvCxnSpPr>
        <p:spPr>
          <a:xfrm rot="5400000" flipV="1">
            <a:off x="-436040" y="4222198"/>
            <a:ext cx="2196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59 - Ευθύγραμμο βέλος σύνδεσης"/>
          <p:cNvCxnSpPr/>
          <p:nvPr/>
        </p:nvCxnSpPr>
        <p:spPr>
          <a:xfrm rot="5400000" flipV="1">
            <a:off x="1789113" y="4221148"/>
            <a:ext cx="2232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60 - Ευθύγραμμο βέλος σύνδεσης"/>
          <p:cNvCxnSpPr/>
          <p:nvPr/>
        </p:nvCxnSpPr>
        <p:spPr>
          <a:xfrm rot="5400000" flipV="1">
            <a:off x="2211929" y="4212673"/>
            <a:ext cx="2196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61 - Ευθύγραμμο βέλος σύνδεσης"/>
          <p:cNvCxnSpPr/>
          <p:nvPr/>
        </p:nvCxnSpPr>
        <p:spPr>
          <a:xfrm rot="5400000" flipV="1">
            <a:off x="4437082" y="4221148"/>
            <a:ext cx="2232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62 - Ευθύγραμμο βέλος σύνδεσης"/>
          <p:cNvCxnSpPr/>
          <p:nvPr/>
        </p:nvCxnSpPr>
        <p:spPr>
          <a:xfrm rot="5400000" flipV="1">
            <a:off x="4864659" y="4207910"/>
            <a:ext cx="2196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63 - Ευθύγραμμο βέλος σύνδεσης"/>
          <p:cNvCxnSpPr/>
          <p:nvPr/>
        </p:nvCxnSpPr>
        <p:spPr>
          <a:xfrm rot="5400000" flipV="1">
            <a:off x="7089812" y="4216385"/>
            <a:ext cx="2232000" cy="0"/>
          </a:xfrm>
          <a:prstGeom prst="straightConnector1">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5" name="64 - TextBox"/>
          <p:cNvSpPr txBox="1"/>
          <p:nvPr/>
        </p:nvSpPr>
        <p:spPr>
          <a:xfrm>
            <a:off x="714348" y="5057014"/>
            <a:ext cx="513282" cy="276999"/>
          </a:xfrm>
          <a:prstGeom prst="rect">
            <a:avLst/>
          </a:prstGeom>
          <a:noFill/>
        </p:spPr>
        <p:txBody>
          <a:bodyPr wrap="none" rtlCol="0">
            <a:spAutoFit/>
          </a:bodyPr>
          <a:lstStyle/>
          <a:p>
            <a:r>
              <a:rPr lang="el-GR" sz="1200" b="1" dirty="0" smtClean="0"/>
              <a:t>60</a:t>
            </a:r>
            <a:r>
              <a:rPr lang="en-US" sz="1200" b="1" dirty="0" smtClean="0"/>
              <a:t> </a:t>
            </a:r>
            <a:r>
              <a:rPr lang="en-US" sz="1200" b="1" baseline="30000" dirty="0" smtClean="0"/>
              <a:t>o</a:t>
            </a:r>
            <a:r>
              <a:rPr lang="en-US" sz="1200" b="1" dirty="0" smtClean="0"/>
              <a:t>C</a:t>
            </a:r>
            <a:endParaRPr lang="el-GR" sz="1200" b="1" dirty="0"/>
          </a:p>
        </p:txBody>
      </p:sp>
      <p:sp>
        <p:nvSpPr>
          <p:cNvPr id="66" name="65 - TextBox"/>
          <p:cNvSpPr txBox="1"/>
          <p:nvPr/>
        </p:nvSpPr>
        <p:spPr>
          <a:xfrm>
            <a:off x="2410881" y="5508683"/>
            <a:ext cx="513282" cy="276999"/>
          </a:xfrm>
          <a:prstGeom prst="rect">
            <a:avLst/>
          </a:prstGeom>
          <a:noFill/>
        </p:spPr>
        <p:txBody>
          <a:bodyPr wrap="none" rtlCol="0">
            <a:spAutoFit/>
          </a:bodyPr>
          <a:lstStyle/>
          <a:p>
            <a:r>
              <a:rPr lang="en-US" sz="1200" b="1" dirty="0" smtClean="0"/>
              <a:t>65 </a:t>
            </a:r>
            <a:r>
              <a:rPr lang="en-US" sz="1200" b="1" baseline="30000" dirty="0" smtClean="0"/>
              <a:t>o</a:t>
            </a:r>
            <a:r>
              <a:rPr lang="en-US" sz="1200" b="1" dirty="0" smtClean="0"/>
              <a:t>C</a:t>
            </a:r>
            <a:endParaRPr lang="el-GR" sz="1200" b="1" dirty="0"/>
          </a:p>
        </p:txBody>
      </p:sp>
      <p:sp>
        <p:nvSpPr>
          <p:cNvPr id="68" name="67 - TextBox"/>
          <p:cNvSpPr txBox="1"/>
          <p:nvPr/>
        </p:nvSpPr>
        <p:spPr>
          <a:xfrm>
            <a:off x="3367079" y="5057786"/>
            <a:ext cx="513282" cy="276999"/>
          </a:xfrm>
          <a:prstGeom prst="rect">
            <a:avLst/>
          </a:prstGeom>
          <a:noFill/>
        </p:spPr>
        <p:txBody>
          <a:bodyPr wrap="none" rtlCol="0">
            <a:spAutoFit/>
          </a:bodyPr>
          <a:lstStyle/>
          <a:p>
            <a:r>
              <a:rPr lang="en-US" sz="1200" b="1" dirty="0" smtClean="0"/>
              <a:t>4</a:t>
            </a:r>
            <a:r>
              <a:rPr lang="el-GR" sz="1200" b="1" dirty="0" smtClean="0"/>
              <a:t>0</a:t>
            </a:r>
            <a:r>
              <a:rPr lang="en-US" sz="1200" b="1" dirty="0" smtClean="0"/>
              <a:t> </a:t>
            </a:r>
            <a:r>
              <a:rPr lang="en-US" sz="1200" b="1" baseline="30000" dirty="0" smtClean="0"/>
              <a:t>o</a:t>
            </a:r>
            <a:r>
              <a:rPr lang="en-US" sz="1200" b="1" dirty="0" smtClean="0"/>
              <a:t>C</a:t>
            </a:r>
            <a:endParaRPr lang="el-GR" sz="1200" b="1" dirty="0"/>
          </a:p>
        </p:txBody>
      </p:sp>
      <p:sp>
        <p:nvSpPr>
          <p:cNvPr id="69" name="68 - TextBox"/>
          <p:cNvSpPr txBox="1"/>
          <p:nvPr/>
        </p:nvSpPr>
        <p:spPr>
          <a:xfrm>
            <a:off x="5063612" y="5509455"/>
            <a:ext cx="513282" cy="276999"/>
          </a:xfrm>
          <a:prstGeom prst="rect">
            <a:avLst/>
          </a:prstGeom>
          <a:noFill/>
        </p:spPr>
        <p:txBody>
          <a:bodyPr wrap="none" rtlCol="0">
            <a:spAutoFit/>
          </a:bodyPr>
          <a:lstStyle/>
          <a:p>
            <a:r>
              <a:rPr lang="en-US" sz="1200" b="1" dirty="0" smtClean="0"/>
              <a:t>45 </a:t>
            </a:r>
            <a:r>
              <a:rPr lang="en-US" sz="1200" b="1" baseline="30000" dirty="0" smtClean="0"/>
              <a:t>o</a:t>
            </a:r>
            <a:r>
              <a:rPr lang="en-US" sz="1200" b="1" dirty="0" smtClean="0"/>
              <a:t>C</a:t>
            </a:r>
            <a:endParaRPr lang="el-GR" sz="1200" b="1" dirty="0"/>
          </a:p>
        </p:txBody>
      </p:sp>
      <p:sp>
        <p:nvSpPr>
          <p:cNvPr id="70" name="69 - TextBox"/>
          <p:cNvSpPr txBox="1"/>
          <p:nvPr/>
        </p:nvSpPr>
        <p:spPr>
          <a:xfrm>
            <a:off x="6015048" y="5056242"/>
            <a:ext cx="513282" cy="276999"/>
          </a:xfrm>
          <a:prstGeom prst="rect">
            <a:avLst/>
          </a:prstGeom>
          <a:noFill/>
        </p:spPr>
        <p:txBody>
          <a:bodyPr wrap="none" rtlCol="0">
            <a:spAutoFit/>
          </a:bodyPr>
          <a:lstStyle/>
          <a:p>
            <a:r>
              <a:rPr lang="en-US" sz="1200" b="1" dirty="0" smtClean="0"/>
              <a:t>3</a:t>
            </a:r>
            <a:r>
              <a:rPr lang="el-GR" sz="1200" b="1" dirty="0" smtClean="0"/>
              <a:t>0</a:t>
            </a:r>
            <a:r>
              <a:rPr lang="en-US" sz="1200" b="1" dirty="0" smtClean="0"/>
              <a:t> </a:t>
            </a:r>
            <a:r>
              <a:rPr lang="en-US" sz="1200" b="1" baseline="30000" dirty="0" smtClean="0"/>
              <a:t>o</a:t>
            </a:r>
            <a:r>
              <a:rPr lang="en-US" sz="1200" b="1" dirty="0" smtClean="0"/>
              <a:t>C</a:t>
            </a:r>
            <a:endParaRPr lang="el-GR" sz="1200" b="1" dirty="0"/>
          </a:p>
        </p:txBody>
      </p:sp>
      <p:sp>
        <p:nvSpPr>
          <p:cNvPr id="71" name="70 - TextBox"/>
          <p:cNvSpPr txBox="1"/>
          <p:nvPr/>
        </p:nvSpPr>
        <p:spPr>
          <a:xfrm>
            <a:off x="7711581" y="5507911"/>
            <a:ext cx="513282" cy="276999"/>
          </a:xfrm>
          <a:prstGeom prst="rect">
            <a:avLst/>
          </a:prstGeom>
          <a:noFill/>
        </p:spPr>
        <p:txBody>
          <a:bodyPr wrap="none" rtlCol="0">
            <a:spAutoFit/>
          </a:bodyPr>
          <a:lstStyle/>
          <a:p>
            <a:r>
              <a:rPr lang="en-US" sz="1200" b="1" dirty="0" smtClean="0"/>
              <a:t>35 </a:t>
            </a:r>
            <a:r>
              <a:rPr lang="en-US" sz="1200" b="1" baseline="30000" dirty="0" smtClean="0"/>
              <a:t>o</a:t>
            </a:r>
            <a:r>
              <a:rPr lang="en-US" sz="1200" b="1" dirty="0" smtClean="0"/>
              <a:t>C</a:t>
            </a:r>
            <a:endParaRPr lang="el-GR" sz="1200" b="1" dirty="0"/>
          </a:p>
        </p:txBody>
      </p:sp>
      <p:sp>
        <p:nvSpPr>
          <p:cNvPr id="72" name="71 - TextBox"/>
          <p:cNvSpPr txBox="1"/>
          <p:nvPr/>
        </p:nvSpPr>
        <p:spPr>
          <a:xfrm>
            <a:off x="714348" y="5518980"/>
            <a:ext cx="513282" cy="276999"/>
          </a:xfrm>
          <a:prstGeom prst="rect">
            <a:avLst/>
          </a:prstGeom>
          <a:noFill/>
        </p:spPr>
        <p:txBody>
          <a:bodyPr wrap="none" rtlCol="0">
            <a:spAutoFit/>
          </a:bodyPr>
          <a:lstStyle/>
          <a:p>
            <a:r>
              <a:rPr lang="en-US" sz="1200" b="1" dirty="0" smtClean="0"/>
              <a:t>8</a:t>
            </a:r>
            <a:r>
              <a:rPr lang="el-GR" sz="1200" b="1" dirty="0" smtClean="0"/>
              <a:t>0</a:t>
            </a:r>
            <a:r>
              <a:rPr lang="en-US" sz="1200" b="1" dirty="0" smtClean="0"/>
              <a:t> </a:t>
            </a:r>
            <a:r>
              <a:rPr lang="en-US" sz="1200" b="1" baseline="30000" dirty="0" smtClean="0"/>
              <a:t>o</a:t>
            </a:r>
            <a:r>
              <a:rPr lang="en-US" sz="1200" b="1" dirty="0" smtClean="0"/>
              <a:t>C</a:t>
            </a:r>
            <a:endParaRPr lang="el-GR" sz="12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Παράδειγμα 2. Γεωθερμική θέρμανση</a:t>
            </a:r>
            <a:endParaRPr lang="el-GR" sz="2000" dirty="0" smtClean="0"/>
          </a:p>
        </p:txBody>
      </p:sp>
      <p:sp>
        <p:nvSpPr>
          <p:cNvPr id="8" name="7 - TextBox"/>
          <p:cNvSpPr txBox="1"/>
          <p:nvPr/>
        </p:nvSpPr>
        <p:spPr>
          <a:xfrm>
            <a:off x="-32" y="357166"/>
            <a:ext cx="9144032" cy="6555641"/>
          </a:xfrm>
          <a:prstGeom prst="rect">
            <a:avLst/>
          </a:prstGeom>
          <a:noFill/>
        </p:spPr>
        <p:txBody>
          <a:bodyPr wrap="square" rtlCol="0">
            <a:spAutoFit/>
          </a:bodyPr>
          <a:lstStyle/>
          <a:p>
            <a:r>
              <a:rPr lang="el-GR" sz="1400" dirty="0" smtClean="0"/>
              <a:t>Ο γεωθερμικός πόρος του Παραδείγματος 1 παράγει 50 </a:t>
            </a:r>
            <a:r>
              <a:rPr lang="en-US" sz="1400" dirty="0" smtClean="0"/>
              <a:t>m</a:t>
            </a:r>
            <a:r>
              <a:rPr lang="en-US" sz="1400" baseline="30000" dirty="0" smtClean="0"/>
              <a:t>3</a:t>
            </a:r>
            <a:r>
              <a:rPr lang="en-US" sz="1400" dirty="0" smtClean="0"/>
              <a:t>/h </a:t>
            </a:r>
            <a:r>
              <a:rPr lang="el-GR" sz="1400" dirty="0" smtClean="0"/>
              <a:t>νερό θερμοκρασίας</a:t>
            </a:r>
            <a:r>
              <a:rPr lang="en-US" sz="1400" dirty="0" smtClean="0"/>
              <a:t> 80 </a:t>
            </a:r>
            <a:r>
              <a:rPr lang="el-GR" sz="1400" baseline="30000" dirty="0" smtClean="0"/>
              <a:t>ο</a:t>
            </a:r>
            <a:r>
              <a:rPr lang="en-US" sz="1400" dirty="0" smtClean="0"/>
              <a:t>C</a:t>
            </a:r>
            <a:r>
              <a:rPr lang="el-GR" sz="1400" dirty="0" smtClean="0"/>
              <a:t>, οπότε η διαθέσιμη θερμότητα στη διάρκεια 6 μηνών που λειτουργεί η γεώτρηση είναι: </a:t>
            </a:r>
          </a:p>
          <a:p>
            <a:r>
              <a:rPr lang="el-GR" sz="1000" dirty="0" smtClean="0"/>
              <a:t> </a:t>
            </a:r>
          </a:p>
          <a:p>
            <a:r>
              <a:rPr lang="en-US" sz="1400" dirty="0" smtClean="0"/>
              <a:t>Qt = 50 * 1000 * 4,2 * (80 – 25) * 24 * 30 * 6 = 49.896.000 MJ = 13.860 </a:t>
            </a:r>
            <a:r>
              <a:rPr lang="en-US" sz="1400" dirty="0" err="1" smtClean="0"/>
              <a:t>MWh</a:t>
            </a:r>
            <a:endParaRPr lang="el-GR" sz="1400" dirty="0" smtClean="0"/>
          </a:p>
          <a:p>
            <a:r>
              <a:rPr lang="en-US" sz="1000" dirty="0" smtClean="0"/>
              <a:t> </a:t>
            </a:r>
            <a:endParaRPr lang="el-GR" sz="1000" dirty="0" smtClean="0"/>
          </a:p>
          <a:p>
            <a:r>
              <a:rPr lang="el-GR" sz="1400" dirty="0" smtClean="0"/>
              <a:t>Από τον εναλλάκτη της πρώτης εφαρμογής το γεωθερμικό ρευστό εξέρχεται στους 65 </a:t>
            </a:r>
            <a:r>
              <a:rPr lang="en-US" sz="1400" baseline="30000" dirty="0" smtClean="0"/>
              <a:t>o</a:t>
            </a:r>
            <a:r>
              <a:rPr lang="en-US" sz="1400" dirty="0" smtClean="0"/>
              <a:t>C</a:t>
            </a:r>
            <a:r>
              <a:rPr lang="el-GR" sz="1400" dirty="0" smtClean="0"/>
              <a:t>, οπότε η διαθέσιμη θερμότητα για την πρώτη εφαρμογή είναι:</a:t>
            </a:r>
          </a:p>
          <a:p>
            <a:r>
              <a:rPr lang="el-GR" sz="1000" dirty="0" smtClean="0"/>
              <a:t> </a:t>
            </a:r>
          </a:p>
          <a:p>
            <a:r>
              <a:rPr lang="en-US" sz="1400" dirty="0" err="1" smtClean="0"/>
              <a:t>Qdh</a:t>
            </a:r>
            <a:r>
              <a:rPr lang="en-US" sz="1400" dirty="0" smtClean="0"/>
              <a:t> = 50 * 1000 * 4,2 * (80 – 65) * 24 * 30 * 6 = 13.080.000 MJ = 3.780 </a:t>
            </a:r>
            <a:r>
              <a:rPr lang="en-US" sz="1400" dirty="0" err="1" smtClean="0"/>
              <a:t>MWh</a:t>
            </a:r>
            <a:endParaRPr lang="el-GR" sz="1400" dirty="0" smtClean="0"/>
          </a:p>
          <a:p>
            <a:r>
              <a:rPr lang="en-US" sz="1000" dirty="0" smtClean="0"/>
              <a:t> </a:t>
            </a:r>
            <a:endParaRPr lang="el-GR" sz="1000" dirty="0" smtClean="0"/>
          </a:p>
          <a:p>
            <a:r>
              <a:rPr lang="el-GR" sz="1400" dirty="0" smtClean="0"/>
              <a:t>Για την παροχή του παραπάνω ποσού θερμότητας από πετρέλαιο (θερμογόνο δύναμη: 36.000 </a:t>
            </a:r>
            <a:r>
              <a:rPr lang="en-US" sz="1400" dirty="0" smtClean="0"/>
              <a:t>kJ/</a:t>
            </a:r>
            <a:r>
              <a:rPr lang="en-US" sz="1400" dirty="0" err="1" smtClean="0"/>
              <a:t>lt</a:t>
            </a:r>
            <a:r>
              <a:rPr lang="en-US" sz="1400" dirty="0" smtClean="0"/>
              <a:t> = 10 kWh/</a:t>
            </a:r>
            <a:r>
              <a:rPr lang="en-US" sz="1400" dirty="0" err="1" smtClean="0"/>
              <a:t>lt</a:t>
            </a:r>
            <a:r>
              <a:rPr lang="el-GR" sz="1400" dirty="0" smtClean="0"/>
              <a:t> απαιτούνται:</a:t>
            </a:r>
          </a:p>
          <a:p>
            <a:r>
              <a:rPr lang="el-GR" sz="1000" dirty="0" smtClean="0"/>
              <a:t> </a:t>
            </a:r>
          </a:p>
          <a:p>
            <a:r>
              <a:rPr lang="el-GR" sz="1400" dirty="0" smtClean="0"/>
              <a:t>3.780</a:t>
            </a:r>
            <a:r>
              <a:rPr lang="en-US" sz="1400" dirty="0" smtClean="0"/>
              <a:t>.000 / 10 = 378</a:t>
            </a:r>
            <a:r>
              <a:rPr lang="el-GR" sz="1400" dirty="0" smtClean="0"/>
              <a:t>.00</a:t>
            </a:r>
            <a:r>
              <a:rPr lang="en-US" sz="1400" dirty="0" smtClean="0"/>
              <a:t>0 </a:t>
            </a:r>
            <a:r>
              <a:rPr lang="en-US" sz="1400" dirty="0" err="1" smtClean="0"/>
              <a:t>lt</a:t>
            </a:r>
            <a:r>
              <a:rPr lang="en-US" sz="1400" dirty="0" smtClean="0"/>
              <a:t> </a:t>
            </a:r>
            <a:r>
              <a:rPr lang="el-GR" sz="1400" dirty="0" smtClean="0"/>
              <a:t>πετρελαίου </a:t>
            </a:r>
          </a:p>
          <a:p>
            <a:r>
              <a:rPr lang="el-GR" sz="1000" dirty="0" smtClean="0"/>
              <a:t> </a:t>
            </a:r>
          </a:p>
          <a:p>
            <a:r>
              <a:rPr lang="el-GR" sz="1400" dirty="0" smtClean="0"/>
              <a:t>Από τον εναλλάκτη της δεύτερης εφαρμογής το γεωθερμικό ρευστό εξέρχεται στους 45 </a:t>
            </a:r>
            <a:r>
              <a:rPr lang="en-US" sz="1400" baseline="30000" dirty="0" smtClean="0"/>
              <a:t>o</a:t>
            </a:r>
            <a:r>
              <a:rPr lang="en-US" sz="1400" dirty="0" smtClean="0"/>
              <a:t>C</a:t>
            </a:r>
            <a:r>
              <a:rPr lang="el-GR" sz="1400" dirty="0" smtClean="0"/>
              <a:t>, οπότε η διαθέσιμη θερμότητα για την πρώτη εφαρμογή είναι:</a:t>
            </a:r>
          </a:p>
          <a:p>
            <a:r>
              <a:rPr lang="el-GR" sz="1000" dirty="0" smtClean="0"/>
              <a:t> </a:t>
            </a:r>
          </a:p>
          <a:p>
            <a:r>
              <a:rPr lang="en-US" sz="1400" dirty="0" err="1" smtClean="0"/>
              <a:t>Qdh</a:t>
            </a:r>
            <a:r>
              <a:rPr lang="en-US" sz="1400" dirty="0" smtClean="0"/>
              <a:t> = 50 * 1000 * 4,2 * (</a:t>
            </a:r>
            <a:r>
              <a:rPr lang="el-GR" sz="1400" dirty="0" smtClean="0"/>
              <a:t>65</a:t>
            </a:r>
            <a:r>
              <a:rPr lang="en-US" sz="1400" dirty="0" smtClean="0"/>
              <a:t> – </a:t>
            </a:r>
            <a:r>
              <a:rPr lang="el-GR" sz="1400" dirty="0" smtClean="0"/>
              <a:t>4</a:t>
            </a:r>
            <a:r>
              <a:rPr lang="en-US" sz="1400" dirty="0" smtClean="0"/>
              <a:t>5) * 24 * 30 * 6 = 1</a:t>
            </a:r>
            <a:r>
              <a:rPr lang="el-GR" sz="1400" dirty="0" smtClean="0"/>
              <a:t>8</a:t>
            </a:r>
            <a:r>
              <a:rPr lang="en-US" sz="1400" dirty="0" smtClean="0"/>
              <a:t>.</a:t>
            </a:r>
            <a:r>
              <a:rPr lang="el-GR" sz="1400" dirty="0" smtClean="0"/>
              <a:t>144</a:t>
            </a:r>
            <a:r>
              <a:rPr lang="en-US" sz="1400" dirty="0" smtClean="0"/>
              <a:t>.000 MJ = </a:t>
            </a:r>
            <a:r>
              <a:rPr lang="el-GR" sz="1400" dirty="0" smtClean="0"/>
              <a:t>5</a:t>
            </a:r>
            <a:r>
              <a:rPr lang="en-US" sz="1400" dirty="0" smtClean="0"/>
              <a:t>.</a:t>
            </a:r>
            <a:r>
              <a:rPr lang="el-GR" sz="1400" dirty="0" smtClean="0"/>
              <a:t>040</a:t>
            </a:r>
            <a:r>
              <a:rPr lang="en-US" sz="1400" dirty="0" smtClean="0"/>
              <a:t> </a:t>
            </a:r>
            <a:r>
              <a:rPr lang="en-US" sz="1400" dirty="0" err="1" smtClean="0"/>
              <a:t>MWh</a:t>
            </a:r>
            <a:endParaRPr lang="el-GR" sz="1400" dirty="0" smtClean="0"/>
          </a:p>
          <a:p>
            <a:r>
              <a:rPr lang="en-US" sz="1000" dirty="0" smtClean="0"/>
              <a:t> </a:t>
            </a:r>
            <a:endParaRPr lang="el-GR" sz="1000" dirty="0" smtClean="0"/>
          </a:p>
          <a:p>
            <a:r>
              <a:rPr lang="el-GR" sz="1400" dirty="0" smtClean="0"/>
              <a:t>Για την παροχή του παραπάνω ποσού θερμότητας από πετρέλαιο απαιτούνται:</a:t>
            </a:r>
            <a:r>
              <a:rPr lang="en-US" sz="1400" dirty="0" smtClean="0"/>
              <a:t>   </a:t>
            </a:r>
            <a:r>
              <a:rPr lang="el-GR" sz="1400" dirty="0" smtClean="0"/>
              <a:t>5.040</a:t>
            </a:r>
            <a:r>
              <a:rPr lang="en-US" sz="1400" dirty="0" smtClean="0"/>
              <a:t>.000 / 10 = </a:t>
            </a:r>
            <a:r>
              <a:rPr lang="el-GR" sz="1400" dirty="0" smtClean="0"/>
              <a:t>504.00</a:t>
            </a:r>
            <a:r>
              <a:rPr lang="en-US" sz="1400" dirty="0" smtClean="0"/>
              <a:t>0 </a:t>
            </a:r>
            <a:r>
              <a:rPr lang="en-US" sz="1400" dirty="0" err="1" smtClean="0"/>
              <a:t>lt</a:t>
            </a:r>
            <a:r>
              <a:rPr lang="en-US" sz="1400" dirty="0" smtClean="0"/>
              <a:t> </a:t>
            </a:r>
            <a:r>
              <a:rPr lang="el-GR" sz="1400" dirty="0" smtClean="0"/>
              <a:t>πετρελαίου</a:t>
            </a:r>
          </a:p>
          <a:p>
            <a:r>
              <a:rPr lang="el-GR" sz="1000" dirty="0" smtClean="0"/>
              <a:t> </a:t>
            </a:r>
          </a:p>
          <a:p>
            <a:r>
              <a:rPr lang="el-GR" sz="1400" dirty="0" smtClean="0"/>
              <a:t>Από τον εναλλάκτη της τρίτης εφαρμογής το γεωθερμικό ρευστό εξέρχεται στους 35 </a:t>
            </a:r>
            <a:r>
              <a:rPr lang="en-US" sz="1400" baseline="30000" dirty="0" smtClean="0"/>
              <a:t>o</a:t>
            </a:r>
            <a:r>
              <a:rPr lang="en-US" sz="1400" dirty="0" smtClean="0"/>
              <a:t>C</a:t>
            </a:r>
            <a:r>
              <a:rPr lang="el-GR" sz="1400" dirty="0" smtClean="0"/>
              <a:t>, οπότε η διαθέσιμη θερμότητα για την πρώτη εφαρμογή είναι:</a:t>
            </a:r>
          </a:p>
          <a:p>
            <a:r>
              <a:rPr lang="el-GR" sz="1000" dirty="0" smtClean="0"/>
              <a:t> </a:t>
            </a:r>
          </a:p>
          <a:p>
            <a:r>
              <a:rPr lang="en-US" sz="1400" dirty="0" err="1" smtClean="0"/>
              <a:t>Qdh</a:t>
            </a:r>
            <a:r>
              <a:rPr lang="en-US" sz="1400" dirty="0" smtClean="0"/>
              <a:t> = 50 * 1000 * 4,2 * (</a:t>
            </a:r>
            <a:r>
              <a:rPr lang="el-GR" sz="1400" dirty="0" smtClean="0"/>
              <a:t>45</a:t>
            </a:r>
            <a:r>
              <a:rPr lang="en-US" sz="1400" dirty="0" smtClean="0"/>
              <a:t> – </a:t>
            </a:r>
            <a:r>
              <a:rPr lang="el-GR" sz="1400" dirty="0" smtClean="0"/>
              <a:t>3</a:t>
            </a:r>
            <a:r>
              <a:rPr lang="en-US" sz="1400" dirty="0" smtClean="0"/>
              <a:t>5) * 24 * 30 * 6 = </a:t>
            </a:r>
            <a:r>
              <a:rPr lang="el-GR" sz="1400" dirty="0" smtClean="0"/>
              <a:t>9</a:t>
            </a:r>
            <a:r>
              <a:rPr lang="en-US" sz="1400" dirty="0" smtClean="0"/>
              <a:t>.</a:t>
            </a:r>
            <a:r>
              <a:rPr lang="el-GR" sz="1400" dirty="0" smtClean="0"/>
              <a:t>072</a:t>
            </a:r>
            <a:r>
              <a:rPr lang="en-US" sz="1400" dirty="0" smtClean="0"/>
              <a:t>.000 MJ = </a:t>
            </a:r>
            <a:r>
              <a:rPr lang="el-GR" sz="1400" dirty="0" smtClean="0"/>
              <a:t>2.520</a:t>
            </a:r>
            <a:r>
              <a:rPr lang="en-US" sz="1400" dirty="0" smtClean="0"/>
              <a:t> </a:t>
            </a:r>
            <a:r>
              <a:rPr lang="en-US" sz="1400" dirty="0" err="1" smtClean="0"/>
              <a:t>MWh</a:t>
            </a:r>
            <a:endParaRPr lang="el-GR" sz="1400" dirty="0" smtClean="0"/>
          </a:p>
          <a:p>
            <a:r>
              <a:rPr lang="en-US" sz="1000" dirty="0" smtClean="0"/>
              <a:t> </a:t>
            </a:r>
            <a:endParaRPr lang="el-GR" sz="1000" dirty="0" smtClean="0"/>
          </a:p>
          <a:p>
            <a:r>
              <a:rPr lang="el-GR" sz="1400" dirty="0" smtClean="0"/>
              <a:t>Για την παροχή του παραπάνω ποσού θερμότητας από πετρέλαιο απαιτούνται:</a:t>
            </a:r>
          </a:p>
          <a:p>
            <a:r>
              <a:rPr lang="el-GR" sz="1000" dirty="0" smtClean="0"/>
              <a:t> </a:t>
            </a:r>
          </a:p>
          <a:p>
            <a:r>
              <a:rPr lang="el-GR" sz="1400" dirty="0" smtClean="0"/>
              <a:t>2.520</a:t>
            </a:r>
            <a:r>
              <a:rPr lang="en-US" sz="1400" dirty="0" smtClean="0"/>
              <a:t>.000 / 10 = </a:t>
            </a:r>
            <a:r>
              <a:rPr lang="el-GR" sz="1400" dirty="0" smtClean="0"/>
              <a:t>252.00</a:t>
            </a:r>
            <a:r>
              <a:rPr lang="en-US" sz="1400" dirty="0" smtClean="0"/>
              <a:t>0 </a:t>
            </a:r>
            <a:r>
              <a:rPr lang="en-US" sz="1400" dirty="0" err="1" smtClean="0"/>
              <a:t>lt</a:t>
            </a:r>
            <a:r>
              <a:rPr lang="en-US" sz="1400" dirty="0" smtClean="0"/>
              <a:t> </a:t>
            </a:r>
            <a:r>
              <a:rPr lang="el-GR" sz="1400" dirty="0" smtClean="0"/>
              <a:t>πετρελαίου</a:t>
            </a:r>
          </a:p>
          <a:p>
            <a:r>
              <a:rPr lang="el-GR" sz="1000" dirty="0" smtClean="0"/>
              <a:t> </a:t>
            </a:r>
          </a:p>
          <a:p>
            <a:r>
              <a:rPr lang="el-GR" sz="1400" dirty="0" smtClean="0"/>
              <a:t>Η συνολική απόδοση του συστήματος διαδοχικής θέρμανσης είναι:</a:t>
            </a:r>
          </a:p>
          <a:p>
            <a:r>
              <a:rPr lang="el-GR" sz="1000" dirty="0" smtClean="0"/>
              <a:t> </a:t>
            </a:r>
          </a:p>
          <a:p>
            <a:r>
              <a:rPr lang="el-GR" sz="1400" dirty="0" smtClean="0"/>
              <a:t>(3.780 + 5.040 + 2.520)/13680 = 83 %</a:t>
            </a:r>
            <a:endParaRPr lang="el-GR" sz="1400" dirty="0"/>
          </a:p>
        </p:txBody>
      </p:sp>
      <p:sp>
        <p:nvSpPr>
          <p:cNvPr id="9"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1"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3"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9"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1"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500042"/>
            <a:ext cx="9144032" cy="2308324"/>
          </a:xfrm>
          <a:prstGeom prst="rect">
            <a:avLst/>
          </a:prstGeom>
          <a:noFill/>
        </p:spPr>
        <p:txBody>
          <a:bodyPr wrap="square" rtlCol="0">
            <a:spAutoFit/>
          </a:bodyPr>
          <a:lstStyle/>
          <a:p>
            <a:pPr algn="just"/>
            <a:r>
              <a:rPr lang="el-GR" sz="1600" dirty="0" smtClean="0"/>
              <a:t>Για να ενδείκνυται ένα γεωθερμικό πεδίο για ηλεκτροπαραγωγή θα πρέπει να είναι υψηλής ενθαλπίας (θερμοκρασία γεωθερμικού ρευστού πάνω από 150 </a:t>
            </a:r>
            <a:r>
              <a:rPr lang="en-US" sz="1600" baseline="30000" dirty="0" smtClean="0"/>
              <a:t>o</a:t>
            </a:r>
            <a:r>
              <a:rPr lang="en-US" sz="1600" dirty="0" smtClean="0"/>
              <a:t>C</a:t>
            </a:r>
            <a:r>
              <a:rPr lang="el-GR" sz="1600" dirty="0" smtClean="0"/>
              <a:t>) αν και η χρήση των δυαδικών συστημάτων που θα αναπτυχθούν στη συνέχεια επιτρέπει την οικονομικά βιώσιμη ηλεκτροπαραγωγή ακόμα και για πηγές χαμηλής ενθαλπίας (θερμοκρασία της τάξης των 80 </a:t>
            </a:r>
            <a:r>
              <a:rPr lang="en-US" sz="1600" baseline="30000" dirty="0" smtClean="0"/>
              <a:t>o</a:t>
            </a:r>
            <a:r>
              <a:rPr lang="en-US" sz="1600" dirty="0" smtClean="0"/>
              <a:t>C</a:t>
            </a:r>
            <a:r>
              <a:rPr lang="el-GR" sz="1600" dirty="0" smtClean="0"/>
              <a:t>). </a:t>
            </a:r>
          </a:p>
          <a:p>
            <a:pPr algn="just"/>
            <a:endParaRPr lang="el-GR" sz="1600" dirty="0" smtClean="0"/>
          </a:p>
          <a:p>
            <a:pPr algn="just"/>
            <a:r>
              <a:rPr lang="el-GR" sz="1600" dirty="0" smtClean="0"/>
              <a:t>Για την γεωθερμική ηλεκτροπαραγωγή και ανάλογα με τη θερμοκρασία και την περιεκτικότητα των γεωθερμικών ρευστών σε σταθερά αέρια (κυρίως </a:t>
            </a:r>
            <a:r>
              <a:rPr lang="en-US" sz="1600" dirty="0" smtClean="0"/>
              <a:t>CO</a:t>
            </a:r>
            <a:r>
              <a:rPr lang="en-US" sz="1600" baseline="-25000" dirty="0" smtClean="0"/>
              <a:t>2</a:t>
            </a:r>
            <a:r>
              <a:rPr lang="en-US" sz="1600" dirty="0" smtClean="0"/>
              <a:t> </a:t>
            </a:r>
            <a:r>
              <a:rPr lang="el-GR" sz="1600" dirty="0" smtClean="0"/>
              <a:t>αλλά ενώσεις του θείου κ.α.) χρησιμοποιούνται διάφορες τεχνικές στην βάση των οποίων βρίσκεται ο θερμικός κύκλος τους ατμοστροβίλου (κύκλος </a:t>
            </a:r>
            <a:r>
              <a:rPr lang="en-US" sz="1600" dirty="0" err="1" smtClean="0"/>
              <a:t>Rankine</a:t>
            </a:r>
            <a:r>
              <a:rPr lang="en-US" sz="1600" dirty="0" smtClean="0"/>
              <a:t>)</a:t>
            </a:r>
            <a:r>
              <a:rPr lang="el-GR" sz="1600" dirty="0" smtClean="0"/>
              <a:t>. </a:t>
            </a:r>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1"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3"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6"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7"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8"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500042"/>
            <a:ext cx="9144032" cy="6740307"/>
          </a:xfrm>
          <a:prstGeom prst="rect">
            <a:avLst/>
          </a:prstGeom>
          <a:noFill/>
        </p:spPr>
        <p:txBody>
          <a:bodyPr wrap="square" rtlCol="0">
            <a:spAutoFit/>
          </a:bodyPr>
          <a:lstStyle/>
          <a:p>
            <a:pPr lvl="0" algn="just"/>
            <a:r>
              <a:rPr lang="el-GR" sz="1600" b="1" dirty="0" smtClean="0"/>
              <a:t>4.1 Πεδία υψηλής ενθαλπίας και ξηρού (υπέρθερμου) ατμού</a:t>
            </a:r>
            <a:r>
              <a:rPr lang="el-GR" sz="1600" dirty="0" smtClean="0"/>
              <a:t> </a:t>
            </a:r>
          </a:p>
          <a:p>
            <a:pPr lvl="0" algn="just"/>
            <a:r>
              <a:rPr lang="el-GR" sz="1600" dirty="0" smtClean="0"/>
              <a:t>Ο γεωθερμικός ατμός, στην πίεση της κεφαλής της γεώτρησης, εκτονώνεται άμεσα στο στρόβιλο του κύκλου </a:t>
            </a:r>
            <a:r>
              <a:rPr lang="en-US" sz="1600" dirty="0" err="1" smtClean="0"/>
              <a:t>Rankine</a:t>
            </a:r>
            <a:r>
              <a:rPr lang="el-GR" sz="1600" dirty="0" smtClean="0"/>
              <a:t>. </a:t>
            </a:r>
          </a:p>
          <a:p>
            <a:pPr lvl="0" algn="just"/>
            <a:endParaRPr lang="el-GR" sz="1600" dirty="0" smtClean="0"/>
          </a:p>
          <a:p>
            <a:pPr lvl="0" algn="just"/>
            <a:r>
              <a:rPr lang="el-GR" sz="1600" dirty="0" smtClean="0"/>
              <a:t>Αν ο ατμός δεν περιέχει μεγάλο κλάσμα σταθερών αερίων, τότε μετά το στρόβιλο ακολουθεί συμπυκνωτής του ατμού, ο οποίος λειτουργεί σε </a:t>
            </a:r>
            <a:r>
              <a:rPr lang="el-GR" sz="1600" dirty="0" err="1" smtClean="0"/>
              <a:t>υποπίεση</a:t>
            </a:r>
            <a:r>
              <a:rPr lang="el-GR" sz="1600" dirty="0" smtClean="0"/>
              <a:t> και αυξάνει την απόδοση του ατμοστροβίλου. Το συμπύκνωμα (νερό) από τον συμπυκνωτή: </a:t>
            </a:r>
          </a:p>
          <a:p>
            <a:pPr lvl="0" algn="just"/>
            <a:endParaRPr lang="el-GR" sz="1600" dirty="0" smtClean="0"/>
          </a:p>
          <a:p>
            <a:pPr marL="177800" lvl="0" indent="-177800" algn="just">
              <a:buFont typeface="Arial" pitchFamily="34" charset="0"/>
              <a:buChar char="•"/>
            </a:pPr>
            <a:r>
              <a:rPr lang="el-GR" sz="1600" dirty="0" smtClean="0"/>
              <a:t>είτε χρησιμοποιείται σε εφαρμογές θέρμανσης (α)</a:t>
            </a:r>
          </a:p>
          <a:p>
            <a:pPr marL="177800" lvl="0" indent="-177800" algn="just">
              <a:buFont typeface="Arial" pitchFamily="34" charset="0"/>
              <a:buChar char="•"/>
            </a:pPr>
            <a:r>
              <a:rPr lang="el-GR" sz="1600" dirty="0" smtClean="0"/>
              <a:t>είτε </a:t>
            </a:r>
            <a:r>
              <a:rPr lang="el-GR" sz="1600" dirty="0" err="1" smtClean="0"/>
              <a:t>επανεκχέεται</a:t>
            </a:r>
            <a:r>
              <a:rPr lang="el-GR" sz="1600" dirty="0" smtClean="0"/>
              <a:t> στον ταμιευτήρα, υπό πίεση (β) </a:t>
            </a:r>
          </a:p>
          <a:p>
            <a:pPr marL="177800" lvl="0" indent="-177800" algn="just">
              <a:buFont typeface="Arial" pitchFamily="34" charset="0"/>
              <a:buChar char="•"/>
            </a:pPr>
            <a:r>
              <a:rPr lang="el-GR" sz="1600" dirty="0" smtClean="0"/>
              <a:t>είτε απορρίπτεται, αν </a:t>
            </a:r>
            <a:r>
              <a:rPr lang="el-GR" sz="1600" dirty="0" err="1" smtClean="0"/>
              <a:t>πληρεί</a:t>
            </a:r>
            <a:r>
              <a:rPr lang="el-GR" sz="1600" dirty="0" smtClean="0"/>
              <a:t> τις περιβαλλοντικές προδιαγραφές (γ) </a:t>
            </a:r>
          </a:p>
          <a:p>
            <a:pPr lvl="0" algn="just"/>
            <a:endParaRPr lang="el-GR" sz="1600" dirty="0" smtClean="0"/>
          </a:p>
          <a:p>
            <a:pPr lvl="0" algn="just"/>
            <a:r>
              <a:rPr lang="el-GR" sz="1600" dirty="0" smtClean="0"/>
              <a:t>Αν ο ατμός περιέχει σημαντικό ποσοστό σταθερών αερίων (πάνω από 20 %) τότε μετά το στρόβιλο: </a:t>
            </a:r>
          </a:p>
          <a:p>
            <a:pPr lvl="0" algn="just"/>
            <a:endParaRPr lang="el-GR" sz="1600" dirty="0" smtClean="0"/>
          </a:p>
          <a:p>
            <a:pPr marL="177800" lvl="0" indent="-177800" algn="just">
              <a:buFont typeface="Arial" pitchFamily="34" charset="0"/>
              <a:buChar char="•"/>
            </a:pPr>
            <a:r>
              <a:rPr lang="el-GR" sz="1600" dirty="0" smtClean="0"/>
              <a:t>είτε διαφεύγει στο περιβάλλον (σε ατμοσφαιρική πίεση, γεγονός που ελαττώνει την απόδοση του στροβίλου, όμως η δημιουργία </a:t>
            </a:r>
            <a:r>
              <a:rPr lang="el-GR" sz="1600" dirty="0" err="1" smtClean="0"/>
              <a:t>υποπίεσης</a:t>
            </a:r>
            <a:r>
              <a:rPr lang="el-GR" sz="1600" dirty="0" smtClean="0"/>
              <a:t> μετά το στρόβιλο, παρουσία σταθερών αερίων είναι πολύ </a:t>
            </a:r>
            <a:r>
              <a:rPr lang="el-GR" sz="1600" dirty="0" err="1" smtClean="0"/>
              <a:t>ενεργοβόρα</a:t>
            </a:r>
            <a:r>
              <a:rPr lang="el-GR" sz="1600" dirty="0" smtClean="0"/>
              <a:t> και δεν συμφέρει ούτε ενεργειακά ούτε οικονομικά) (δ) </a:t>
            </a:r>
          </a:p>
          <a:p>
            <a:pPr marL="177800" lvl="0" indent="-177800" algn="just">
              <a:buFont typeface="Arial" pitchFamily="34" charset="0"/>
              <a:buChar char="•"/>
            </a:pPr>
            <a:endParaRPr lang="el-GR" sz="1600" dirty="0" smtClean="0"/>
          </a:p>
          <a:p>
            <a:pPr marL="177800" lvl="0" indent="-177800" algn="just">
              <a:buFont typeface="Arial" pitchFamily="34" charset="0"/>
              <a:buChar char="•"/>
            </a:pPr>
            <a:r>
              <a:rPr lang="el-GR" sz="1600" dirty="0" smtClean="0"/>
              <a:t>είτε συμπιέζεται εκ νέου και </a:t>
            </a:r>
            <a:r>
              <a:rPr lang="el-GR" sz="1600" dirty="0" err="1" smtClean="0"/>
              <a:t>επανεκχέεται</a:t>
            </a:r>
            <a:r>
              <a:rPr lang="el-GR" sz="1600" dirty="0" smtClean="0"/>
              <a:t> στον ταμιευτήρα (ε)</a:t>
            </a:r>
          </a:p>
          <a:p>
            <a:pPr marL="177800" lvl="0" indent="-177800" algn="just">
              <a:buFont typeface="Arial" pitchFamily="34" charset="0"/>
              <a:buChar char="•"/>
            </a:pPr>
            <a:endParaRPr lang="el-GR" sz="1600" dirty="0" smtClean="0"/>
          </a:p>
          <a:p>
            <a:pPr marL="177800" indent="-177800" algn="just">
              <a:buFont typeface="Arial" pitchFamily="34" charset="0"/>
              <a:buChar char="•"/>
            </a:pPr>
            <a:r>
              <a:rPr lang="el-GR" sz="1600" dirty="0" err="1" smtClean="0"/>
              <a:t>Ηαύξηση</a:t>
            </a:r>
            <a:r>
              <a:rPr lang="el-GR" sz="1600" dirty="0" smtClean="0"/>
              <a:t> της πίεσης στην κεφαλή της γεώτρησης αυξάνει την απόδοση του ατμοστροβίλου, ελαττώνει όμως την παροχή γεωθερμικού ρευστού και κατά συνέπεια την παροχή θερμότητας στον στρόβιλο. Η ελάττωση αυτή ελαττώνει την ηλεκτροπαραγωγή του στροβίλου. Γενικά θα πρέπει να τονισθεί ότι οι μονάδες γεωθερμικής ηλεκτροπαραγωγής έχουν συνήθως πολύ χαμηλότερο συντελεστή απόδοσης από τις εφαρμογές ατμοστροβίλων με ορυκτά καύσιμα.</a:t>
            </a:r>
          </a:p>
          <a:p>
            <a:pPr marL="177800" lvl="0" indent="-177800" algn="just">
              <a:buFont typeface="Arial" pitchFamily="34" charset="0"/>
              <a:buChar char="•"/>
            </a:pPr>
            <a:endParaRPr lang="el-GR" sz="1600" dirty="0" smtClean="0"/>
          </a:p>
          <a:p>
            <a:pPr algn="just"/>
            <a:endParaRPr lang="el-GR" sz="1600" dirty="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1"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3"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6"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7"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8"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500042"/>
            <a:ext cx="9144032" cy="338554"/>
          </a:xfrm>
          <a:prstGeom prst="rect">
            <a:avLst/>
          </a:prstGeom>
          <a:noFill/>
        </p:spPr>
        <p:txBody>
          <a:bodyPr wrap="square" rtlCol="0">
            <a:spAutoFit/>
          </a:bodyPr>
          <a:lstStyle/>
          <a:p>
            <a:pPr lvl="0" algn="just"/>
            <a:r>
              <a:rPr lang="el-GR" sz="1600" b="1" dirty="0" smtClean="0"/>
              <a:t>4.1 Πεδία υψηλής ενθαλπίας και ξηρού (υπέρθερμου) ατμού</a:t>
            </a:r>
            <a:r>
              <a:rPr lang="el-GR" sz="1600" dirty="0" smtClean="0"/>
              <a:t> </a:t>
            </a:r>
          </a:p>
        </p:txBody>
      </p:sp>
      <p:sp>
        <p:nvSpPr>
          <p:cNvPr id="41" name="40 - TextBox"/>
          <p:cNvSpPr txBox="1"/>
          <p:nvPr/>
        </p:nvSpPr>
        <p:spPr>
          <a:xfrm>
            <a:off x="-32" y="4090578"/>
            <a:ext cx="9144032" cy="2800767"/>
          </a:xfrm>
          <a:prstGeom prst="rect">
            <a:avLst/>
          </a:prstGeom>
          <a:noFill/>
        </p:spPr>
        <p:txBody>
          <a:bodyPr wrap="square" rtlCol="0">
            <a:spAutoFit/>
          </a:bodyPr>
          <a:lstStyle/>
          <a:p>
            <a:pPr lvl="0" algn="just"/>
            <a:r>
              <a:rPr lang="el-GR" sz="1600" dirty="0" smtClean="0"/>
              <a:t>Κατάσταση 1.	Υπέρθερμος ατμός στη θερμοκρασία της γεώτρησης</a:t>
            </a:r>
          </a:p>
          <a:p>
            <a:pPr lvl="0" algn="just"/>
            <a:r>
              <a:rPr lang="el-GR" sz="1600" dirty="0" smtClean="0"/>
              <a:t>Κατάσταση 2.	Μίγμα κορεσμένου ατμού και υγρού στην πίεση του συμπυκνωτή</a:t>
            </a:r>
          </a:p>
          <a:p>
            <a:pPr lvl="0" algn="just"/>
            <a:r>
              <a:rPr lang="el-GR" sz="1600" dirty="0" smtClean="0"/>
              <a:t>Κατάσταση 3. 	Κορεσμένο νερό στην πίεση του συμπυκνωτή</a:t>
            </a:r>
          </a:p>
          <a:p>
            <a:pPr lvl="0" algn="just"/>
            <a:endParaRPr lang="el-GR" sz="1600" dirty="0" smtClean="0"/>
          </a:p>
          <a:p>
            <a:pPr lvl="0" algn="just"/>
            <a:r>
              <a:rPr lang="en-US" sz="1600" dirty="0" smtClean="0"/>
              <a:t>Qin = m*h1	</a:t>
            </a:r>
            <a:r>
              <a:rPr lang="en-US" sz="1600" dirty="0" err="1" smtClean="0"/>
              <a:t>Welectric</a:t>
            </a:r>
            <a:r>
              <a:rPr lang="en-US" sz="1600" dirty="0" smtClean="0"/>
              <a:t> = m*(h1 – h2)	</a:t>
            </a:r>
            <a:r>
              <a:rPr lang="en-US" sz="1600" dirty="0" err="1" smtClean="0"/>
              <a:t>Qout</a:t>
            </a:r>
            <a:r>
              <a:rPr lang="en-US" sz="1600" dirty="0" smtClean="0"/>
              <a:t> = m*h2	</a:t>
            </a:r>
            <a:r>
              <a:rPr lang="en-US" sz="1600" dirty="0" err="1" smtClean="0"/>
              <a:t>Qcogen</a:t>
            </a:r>
            <a:r>
              <a:rPr lang="en-US" sz="1600" dirty="0" smtClean="0"/>
              <a:t> = </a:t>
            </a:r>
            <a:r>
              <a:rPr lang="en-US" sz="1600" dirty="0" err="1" smtClean="0"/>
              <a:t>Qout</a:t>
            </a:r>
            <a:endParaRPr lang="en-US" sz="1600" dirty="0" smtClean="0"/>
          </a:p>
          <a:p>
            <a:pPr lvl="0" algn="just"/>
            <a:endParaRPr lang="en-US" sz="1600" dirty="0" smtClean="0"/>
          </a:p>
          <a:p>
            <a:pPr lvl="0" algn="just"/>
            <a:r>
              <a:rPr lang="el-GR" sz="1600" dirty="0" smtClean="0"/>
              <a:t>όπου:	</a:t>
            </a:r>
            <a:r>
              <a:rPr lang="en-US" sz="1600" dirty="0" smtClean="0"/>
              <a:t>m </a:t>
            </a:r>
            <a:r>
              <a:rPr lang="el-GR" sz="1600" dirty="0" smtClean="0"/>
              <a:t>η μαζική παροχή της γεώτρησης [</a:t>
            </a:r>
            <a:r>
              <a:rPr lang="en-US" sz="1600" dirty="0" smtClean="0"/>
              <a:t>kg/s]</a:t>
            </a:r>
          </a:p>
          <a:p>
            <a:pPr lvl="0" algn="just"/>
            <a:r>
              <a:rPr lang="en-US" sz="1600" dirty="0" smtClean="0"/>
              <a:t>	h </a:t>
            </a:r>
            <a:r>
              <a:rPr lang="el-GR" sz="1600" dirty="0" smtClean="0"/>
              <a:t>η ειδική ενθαλπία του γεωθερμικού ρευστού [</a:t>
            </a:r>
            <a:r>
              <a:rPr lang="en-US" sz="1600" dirty="0" smtClean="0"/>
              <a:t>kJ/kg]</a:t>
            </a:r>
            <a:endParaRPr lang="el-GR" sz="1600" dirty="0" smtClean="0"/>
          </a:p>
          <a:p>
            <a:r>
              <a:rPr lang="en-US" sz="1600" dirty="0" smtClean="0"/>
              <a:t>	W </a:t>
            </a:r>
            <a:r>
              <a:rPr lang="el-GR" sz="1600" dirty="0" smtClean="0"/>
              <a:t>η ισχύς που καταναλώνει η αντλία ή παράγει ο στρόβιλος [</a:t>
            </a:r>
            <a:r>
              <a:rPr lang="en-US" sz="1600" dirty="0" smtClean="0"/>
              <a:t>kJ/s]</a:t>
            </a:r>
          </a:p>
          <a:p>
            <a:r>
              <a:rPr lang="en-US" sz="1600" dirty="0" smtClean="0"/>
              <a:t>	Q </a:t>
            </a:r>
            <a:r>
              <a:rPr lang="el-GR" sz="1600" dirty="0" smtClean="0"/>
              <a:t> η θερμότητα που προσδίδεται ή απομακρύνεται [</a:t>
            </a:r>
            <a:r>
              <a:rPr lang="en-US" sz="1600" dirty="0" smtClean="0"/>
              <a:t>kJ/s] </a:t>
            </a:r>
            <a:r>
              <a:rPr lang="el-GR" sz="1600" dirty="0" smtClean="0"/>
              <a:t> </a:t>
            </a:r>
            <a:endParaRPr lang="en-US" sz="1600" dirty="0" smtClean="0"/>
          </a:p>
          <a:p>
            <a:pPr lvl="0" algn="just"/>
            <a:endParaRPr lang="el-GR" sz="1600" dirty="0" smtClean="0"/>
          </a:p>
        </p:txBody>
      </p:sp>
      <p:cxnSp>
        <p:nvCxnSpPr>
          <p:cNvPr id="46" name="12 - Ευθεία γραμμή σύνδεσης"/>
          <p:cNvCxnSpPr/>
          <p:nvPr/>
        </p:nvCxnSpPr>
        <p:spPr>
          <a:xfrm rot="10800000" flipH="1" flipV="1">
            <a:off x="6198367" y="2134756"/>
            <a:ext cx="72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7" name="4 - Τραπέζιο"/>
          <p:cNvSpPr/>
          <p:nvPr/>
        </p:nvSpPr>
        <p:spPr>
          <a:xfrm rot="5400000">
            <a:off x="4062259" y="1326867"/>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5 - Ορθογώνιο"/>
          <p:cNvSpPr/>
          <p:nvPr/>
        </p:nvSpPr>
        <p:spPr>
          <a:xfrm>
            <a:off x="1597680" y="3219974"/>
            <a:ext cx="600076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9" name="6 - Ευθεία γραμμή σύνδεσης"/>
          <p:cNvCxnSpPr/>
          <p:nvPr/>
        </p:nvCxnSpPr>
        <p:spPr>
          <a:xfrm rot="5400000" flipH="1" flipV="1">
            <a:off x="1678656" y="2138834"/>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50" name="7 - Ευθεία γραμμή σύνδεσης"/>
          <p:cNvCxnSpPr/>
          <p:nvPr/>
        </p:nvCxnSpPr>
        <p:spPr>
          <a:xfrm rot="10800000" flipH="1" flipV="1">
            <a:off x="2734922" y="1076834"/>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51" name="8 - Ευθεία γραμμή σύνδεσης"/>
          <p:cNvCxnSpPr/>
          <p:nvPr/>
        </p:nvCxnSpPr>
        <p:spPr>
          <a:xfrm rot="5400000" flipH="1" flipV="1">
            <a:off x="3962480" y="1241238"/>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9 - Ευθεία γραμμή σύνδεσης"/>
          <p:cNvCxnSpPr/>
          <p:nvPr/>
        </p:nvCxnSpPr>
        <p:spPr>
          <a:xfrm rot="5400000" flipH="1" flipV="1">
            <a:off x="4404756" y="1971962"/>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10 - Ευθεία γραμμή σύνδεσης"/>
          <p:cNvCxnSpPr/>
          <p:nvPr/>
        </p:nvCxnSpPr>
        <p:spPr>
          <a:xfrm rot="10800000" flipH="1" flipV="1">
            <a:off x="4563498" y="2124362"/>
            <a:ext cx="126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4" name="11 - Ορθογώνιο"/>
          <p:cNvSpPr/>
          <p:nvPr/>
        </p:nvSpPr>
        <p:spPr>
          <a:xfrm>
            <a:off x="5839786" y="1978232"/>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55" name="13 - Ευθεία γραμμή σύνδεσης"/>
          <p:cNvCxnSpPr/>
          <p:nvPr/>
        </p:nvCxnSpPr>
        <p:spPr>
          <a:xfrm rot="5400000" flipH="1" flipV="1">
            <a:off x="6498150" y="2523398"/>
            <a:ext cx="828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14 - Ευθεία γραμμή σύνδεσης"/>
          <p:cNvCxnSpPr/>
          <p:nvPr/>
        </p:nvCxnSpPr>
        <p:spPr>
          <a:xfrm rot="10800000" flipH="1" flipV="1">
            <a:off x="2973708" y="2906193"/>
            <a:ext cx="39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15 - Ευθεία γραμμή σύνδεσης"/>
          <p:cNvCxnSpPr/>
          <p:nvPr/>
        </p:nvCxnSpPr>
        <p:spPr>
          <a:xfrm rot="5400000" flipH="1" flipV="1">
            <a:off x="2801472" y="3069968"/>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19 - TextBox"/>
          <p:cNvSpPr txBox="1"/>
          <p:nvPr/>
        </p:nvSpPr>
        <p:spPr>
          <a:xfrm>
            <a:off x="4142120" y="1063186"/>
            <a:ext cx="1148904" cy="369332"/>
          </a:xfrm>
          <a:prstGeom prst="rect">
            <a:avLst/>
          </a:prstGeom>
          <a:noFill/>
        </p:spPr>
        <p:txBody>
          <a:bodyPr wrap="none" rtlCol="0">
            <a:spAutoFit/>
          </a:bodyPr>
          <a:lstStyle/>
          <a:p>
            <a:r>
              <a:rPr lang="el-GR" dirty="0" smtClean="0"/>
              <a:t>στρόβιλος</a:t>
            </a:r>
            <a:endParaRPr lang="el-GR" dirty="0"/>
          </a:p>
        </p:txBody>
      </p:sp>
      <p:sp>
        <p:nvSpPr>
          <p:cNvPr id="59" name="20 - TextBox"/>
          <p:cNvSpPr txBox="1"/>
          <p:nvPr/>
        </p:nvSpPr>
        <p:spPr>
          <a:xfrm>
            <a:off x="5399253" y="2219842"/>
            <a:ext cx="1488484" cy="369332"/>
          </a:xfrm>
          <a:prstGeom prst="rect">
            <a:avLst/>
          </a:prstGeom>
          <a:noFill/>
        </p:spPr>
        <p:txBody>
          <a:bodyPr wrap="none" rtlCol="0">
            <a:spAutoFit/>
          </a:bodyPr>
          <a:lstStyle/>
          <a:p>
            <a:r>
              <a:rPr lang="el-GR" dirty="0" smtClean="0"/>
              <a:t>συμπυκνωτής</a:t>
            </a:r>
            <a:endParaRPr lang="el-GR" dirty="0"/>
          </a:p>
        </p:txBody>
      </p:sp>
      <p:sp>
        <p:nvSpPr>
          <p:cNvPr id="60" name="21 - TextBox"/>
          <p:cNvSpPr txBox="1"/>
          <p:nvPr/>
        </p:nvSpPr>
        <p:spPr>
          <a:xfrm>
            <a:off x="1383302" y="1219710"/>
            <a:ext cx="1391471" cy="369332"/>
          </a:xfrm>
          <a:prstGeom prst="rect">
            <a:avLst/>
          </a:prstGeom>
          <a:noFill/>
        </p:spPr>
        <p:txBody>
          <a:bodyPr wrap="none" rtlCol="0">
            <a:spAutoFit/>
          </a:bodyPr>
          <a:lstStyle/>
          <a:p>
            <a:r>
              <a:rPr lang="el-GR" dirty="0" smtClean="0"/>
              <a:t>κατάσταση 1</a:t>
            </a:r>
            <a:endParaRPr lang="el-GR" dirty="0"/>
          </a:p>
        </p:txBody>
      </p:sp>
      <p:sp>
        <p:nvSpPr>
          <p:cNvPr id="61" name="22 - TextBox"/>
          <p:cNvSpPr txBox="1"/>
          <p:nvPr/>
        </p:nvSpPr>
        <p:spPr>
          <a:xfrm>
            <a:off x="4063797" y="2136262"/>
            <a:ext cx="1391471" cy="369332"/>
          </a:xfrm>
          <a:prstGeom prst="rect">
            <a:avLst/>
          </a:prstGeom>
          <a:noFill/>
        </p:spPr>
        <p:txBody>
          <a:bodyPr wrap="none" rtlCol="0">
            <a:spAutoFit/>
          </a:bodyPr>
          <a:lstStyle/>
          <a:p>
            <a:r>
              <a:rPr lang="el-GR" dirty="0" smtClean="0"/>
              <a:t>κατάσταση 2</a:t>
            </a:r>
            <a:endParaRPr lang="el-GR" dirty="0"/>
          </a:p>
        </p:txBody>
      </p:sp>
      <p:sp>
        <p:nvSpPr>
          <p:cNvPr id="62" name="24 - TextBox"/>
          <p:cNvSpPr txBox="1"/>
          <p:nvPr/>
        </p:nvSpPr>
        <p:spPr>
          <a:xfrm>
            <a:off x="3112746" y="1052736"/>
            <a:ext cx="514885" cy="369332"/>
          </a:xfrm>
          <a:prstGeom prst="rect">
            <a:avLst/>
          </a:prstGeom>
          <a:noFill/>
        </p:spPr>
        <p:txBody>
          <a:bodyPr wrap="none" rtlCol="0">
            <a:spAutoFit/>
          </a:bodyPr>
          <a:lstStyle/>
          <a:p>
            <a:r>
              <a:rPr lang="en-US" dirty="0" smtClean="0"/>
              <a:t>Qin</a:t>
            </a:r>
            <a:endParaRPr lang="el-GR" dirty="0"/>
          </a:p>
        </p:txBody>
      </p:sp>
      <p:sp>
        <p:nvSpPr>
          <p:cNvPr id="63" name="25 - TextBox"/>
          <p:cNvSpPr txBox="1"/>
          <p:nvPr/>
        </p:nvSpPr>
        <p:spPr>
          <a:xfrm>
            <a:off x="4022298" y="1466024"/>
            <a:ext cx="549702" cy="369332"/>
          </a:xfrm>
          <a:prstGeom prst="rect">
            <a:avLst/>
          </a:prstGeom>
          <a:noFill/>
        </p:spPr>
        <p:txBody>
          <a:bodyPr wrap="none" rtlCol="0">
            <a:spAutoFit/>
          </a:bodyPr>
          <a:lstStyle/>
          <a:p>
            <a:r>
              <a:rPr lang="en-US" dirty="0" err="1" smtClean="0"/>
              <a:t>Wel</a:t>
            </a:r>
            <a:endParaRPr lang="el-GR" dirty="0"/>
          </a:p>
        </p:txBody>
      </p:sp>
      <p:sp>
        <p:nvSpPr>
          <p:cNvPr id="64" name="27 - TextBox"/>
          <p:cNvSpPr txBox="1"/>
          <p:nvPr/>
        </p:nvSpPr>
        <p:spPr>
          <a:xfrm>
            <a:off x="6232695" y="1195833"/>
            <a:ext cx="902170" cy="369332"/>
          </a:xfrm>
          <a:prstGeom prst="rect">
            <a:avLst/>
          </a:prstGeom>
          <a:noFill/>
        </p:spPr>
        <p:txBody>
          <a:bodyPr wrap="none" rtlCol="0">
            <a:spAutoFit/>
          </a:bodyPr>
          <a:lstStyle/>
          <a:p>
            <a:r>
              <a:rPr lang="en-US" dirty="0" err="1" smtClean="0"/>
              <a:t>Qcogen</a:t>
            </a:r>
            <a:endParaRPr lang="el-GR" dirty="0"/>
          </a:p>
        </p:txBody>
      </p:sp>
      <p:cxnSp>
        <p:nvCxnSpPr>
          <p:cNvPr id="65" name="13 - Ευθεία γραμμή σύνδεσης"/>
          <p:cNvCxnSpPr/>
          <p:nvPr/>
        </p:nvCxnSpPr>
        <p:spPr>
          <a:xfrm rot="5400000" flipH="1" flipV="1">
            <a:off x="6184132" y="1839278"/>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13 - Ευθεία γραμμή σύνδεσης"/>
          <p:cNvCxnSpPr/>
          <p:nvPr/>
        </p:nvCxnSpPr>
        <p:spPr>
          <a:xfrm rot="5400000" flipH="1" flipV="1">
            <a:off x="5673098" y="1813785"/>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13 - Ευθεία γραμμή σύνδεσης"/>
          <p:cNvCxnSpPr/>
          <p:nvPr/>
        </p:nvCxnSpPr>
        <p:spPr>
          <a:xfrm flipH="1" flipV="1">
            <a:off x="5948854" y="2135336"/>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8" name="22 - TextBox"/>
          <p:cNvSpPr txBox="1"/>
          <p:nvPr/>
        </p:nvSpPr>
        <p:spPr>
          <a:xfrm>
            <a:off x="4043483" y="2537576"/>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7155805"/>
          </a:xfrm>
          <a:prstGeom prst="rect">
            <a:avLst/>
          </a:prstGeom>
        </p:spPr>
        <p:txBody>
          <a:bodyPr wrap="square">
            <a:spAutoFit/>
          </a:bodyPr>
          <a:lstStyle/>
          <a:p>
            <a:pPr algn="just"/>
            <a:r>
              <a:rPr lang="el-GR" b="1" dirty="0" smtClean="0">
                <a:cs typeface="Tahoma" pitchFamily="34" charset="0"/>
              </a:rPr>
              <a:t>Παράδειγμα </a:t>
            </a:r>
            <a:r>
              <a:rPr lang="en-US" b="1" dirty="0" smtClean="0">
                <a:cs typeface="Tahoma" pitchFamily="34" charset="0"/>
              </a:rPr>
              <a:t>3</a:t>
            </a:r>
            <a:r>
              <a:rPr lang="el-GR" b="1" dirty="0" smtClean="0">
                <a:cs typeface="Tahoma" pitchFamily="34" charset="0"/>
              </a:rPr>
              <a:t>. Γεωθερμική ηλεκτροπαραγωγή</a:t>
            </a:r>
            <a:r>
              <a:rPr lang="en-US" b="1" dirty="0" smtClean="0">
                <a:cs typeface="Tahoma" pitchFamily="34" charset="0"/>
              </a:rPr>
              <a:t> </a:t>
            </a:r>
            <a:r>
              <a:rPr lang="el-GR" b="1" dirty="0" smtClean="0">
                <a:cs typeface="Tahoma" pitchFamily="34" charset="0"/>
              </a:rPr>
              <a:t>από ξηρό ατμό με συμπυκνωτή</a:t>
            </a:r>
          </a:p>
          <a:p>
            <a:pPr algn="just"/>
            <a:r>
              <a:rPr lang="el-GR" sz="1600" dirty="0" smtClean="0"/>
              <a:t>Η θερμοκρασία και η πίεση γεωθερμικού ταμιευτήρα είναι 300 </a:t>
            </a:r>
            <a:r>
              <a:rPr lang="el-GR" sz="1600" baseline="30000" dirty="0" smtClean="0"/>
              <a:t>ο</a:t>
            </a:r>
            <a:r>
              <a:rPr lang="en-US" sz="1600" dirty="0" smtClean="0"/>
              <a:t>C</a:t>
            </a:r>
            <a:r>
              <a:rPr lang="el-GR" sz="1600" dirty="0" smtClean="0"/>
              <a:t> και 60 </a:t>
            </a:r>
            <a:r>
              <a:rPr lang="en-US" sz="1600" dirty="0" smtClean="0"/>
              <a:t>bar</a:t>
            </a:r>
            <a:r>
              <a:rPr lang="el-GR" sz="1600" dirty="0" smtClean="0"/>
              <a:t>. Για τη γεωθερμική ηλεκτροπαραγωγή από τον ταμιευτήρα αυτό χρησιμοποιείται ατμοστρόβιλος με συμπυκνωτή που λειτουργεί στους 80 </a:t>
            </a:r>
            <a:r>
              <a:rPr lang="en-US" sz="1600" dirty="0" err="1" smtClean="0"/>
              <a:t>oC</a:t>
            </a:r>
            <a:r>
              <a:rPr lang="en-US" sz="1600" dirty="0" smtClean="0"/>
              <a:t> (</a:t>
            </a:r>
            <a:r>
              <a:rPr lang="el-GR" sz="1600" dirty="0" smtClean="0"/>
              <a:t>θερμοκρασία που καθορίζεται από τη θερμοκρασία του νερού στο δίκτυο τηλεθέρμανσης</a:t>
            </a:r>
            <a:r>
              <a:rPr lang="en-US" sz="1600" dirty="0" smtClean="0"/>
              <a:t>, </a:t>
            </a:r>
            <a:r>
              <a:rPr lang="el-GR" sz="1600" dirty="0" smtClean="0"/>
              <a:t>που εισέρχεται στον συμπυκνωτή στους 40 και εξέρχεται στους 65 </a:t>
            </a:r>
            <a:r>
              <a:rPr lang="en-US" sz="1600" dirty="0" err="1" smtClean="0"/>
              <a:t>oC</a:t>
            </a:r>
            <a:r>
              <a:rPr lang="el-GR" sz="1600" dirty="0" smtClean="0"/>
              <a:t>)</a:t>
            </a:r>
            <a:r>
              <a:rPr lang="en-US" sz="1600" dirty="0" smtClean="0"/>
              <a:t>.</a:t>
            </a:r>
            <a:r>
              <a:rPr lang="el-GR" sz="1600" dirty="0" smtClean="0"/>
              <a:t> Αν η ακτίνα της γεώτρησης είναι 15 </a:t>
            </a:r>
            <a:r>
              <a:rPr lang="en-US" sz="1600" dirty="0" smtClean="0"/>
              <a:t>cm</a:t>
            </a:r>
            <a:r>
              <a:rPr lang="el-GR" sz="1600" dirty="0" smtClean="0"/>
              <a:t>, να υπολογιστεί η ηλεκτρική ισχύς και η απόδοση της ηλεκτροπαραγωγής αν η κεφαλή της γεώτρησης λειτουργεί στα 20 </a:t>
            </a:r>
            <a:r>
              <a:rPr lang="en-US" sz="1600" dirty="0" smtClean="0"/>
              <a:t>bar</a:t>
            </a:r>
            <a:r>
              <a:rPr lang="el-GR" sz="1600" dirty="0" smtClean="0"/>
              <a:t> και η ισεντροπική απόδοση του στροβίλου είναι 90 %</a:t>
            </a:r>
            <a:r>
              <a:rPr lang="en-US" sz="1600" dirty="0" smtClean="0"/>
              <a:t>. </a:t>
            </a:r>
            <a:endParaRPr lang="el-GR" sz="1600" dirty="0" smtClean="0"/>
          </a:p>
          <a:p>
            <a:pPr algn="just"/>
            <a:endParaRPr lang="el-GR" sz="1500" dirty="0" smtClean="0"/>
          </a:p>
          <a:p>
            <a:pPr algn="just"/>
            <a:r>
              <a:rPr lang="el-GR" sz="1600" b="1" dirty="0" smtClean="0"/>
              <a:t>Λύση</a:t>
            </a:r>
          </a:p>
          <a:p>
            <a:pPr algn="just"/>
            <a:r>
              <a:rPr lang="el-GR" sz="1600" dirty="0" smtClean="0"/>
              <a:t>Από τους Πίνακες Κορεσμένου Νερού φαίνεται ότι, για τους 300 </a:t>
            </a:r>
            <a:r>
              <a:rPr lang="el-GR" sz="1600" baseline="30000" dirty="0" smtClean="0"/>
              <a:t>ο</a:t>
            </a:r>
            <a:r>
              <a:rPr lang="en-US" sz="1600" dirty="0" smtClean="0"/>
              <a:t>C</a:t>
            </a:r>
            <a:r>
              <a:rPr lang="el-GR" sz="1600" dirty="0" smtClean="0"/>
              <a:t>,</a:t>
            </a:r>
            <a:r>
              <a:rPr lang="en-US" sz="1600" dirty="0" smtClean="0"/>
              <a:t> </a:t>
            </a:r>
            <a:r>
              <a:rPr lang="el-GR" sz="1600" dirty="0" smtClean="0"/>
              <a:t>η πίεση κορεσμού του νερού (η πίεση στην οποία υγρό και ατμός συνυπάρχουν σε ισορροπία) είναι 8,581 </a:t>
            </a:r>
            <a:r>
              <a:rPr lang="en-US" sz="1600" dirty="0" err="1" smtClean="0"/>
              <a:t>MPa</a:t>
            </a:r>
            <a:r>
              <a:rPr lang="el-GR" sz="1600" dirty="0" smtClean="0"/>
              <a:t> = </a:t>
            </a:r>
            <a:r>
              <a:rPr lang="en-US" sz="1600" dirty="0" smtClean="0"/>
              <a:t>85,81 bar*. </a:t>
            </a:r>
            <a:r>
              <a:rPr lang="el-GR" sz="1600" dirty="0" smtClean="0"/>
              <a:t>Αφού το νερό του γεωθερμικού ταμιευτήρα βρίσκεται στους 300 </a:t>
            </a:r>
            <a:r>
              <a:rPr lang="el-GR" sz="1600" baseline="30000" dirty="0" smtClean="0"/>
              <a:t>ο</a:t>
            </a:r>
            <a:r>
              <a:rPr lang="en-US" sz="1600" dirty="0" smtClean="0"/>
              <a:t>C</a:t>
            </a:r>
            <a:r>
              <a:rPr lang="el-GR" sz="1600" dirty="0" smtClean="0"/>
              <a:t> και σε πίεση χαμηλότερη από την πίεση κορεσμού για τη θερμοκρασία αυτή, το νερό βρίσκεται στην κατάσταση του υπέρθερμου (ξηρού) ατμού**.  Κατά τη διαδρομή του ξηρού ατμού από τον ταμιευτήρα στην κεφαλή της γεώτρησης, η πίεση του ελαττώνεται από 60 σε 20 </a:t>
            </a:r>
            <a:r>
              <a:rPr lang="en-US" sz="1600" dirty="0" smtClean="0"/>
              <a:t>bar</a:t>
            </a:r>
            <a:r>
              <a:rPr lang="el-GR" sz="1600" dirty="0" smtClean="0"/>
              <a:t>, δηλαδή είναι συνεχώς μικρότερη από την πίεση κορεσμού των 85,81 </a:t>
            </a:r>
            <a:r>
              <a:rPr lang="en-US" sz="1600" dirty="0" smtClean="0"/>
              <a:t>bar</a:t>
            </a:r>
            <a:r>
              <a:rPr lang="el-GR" sz="1600" dirty="0" smtClean="0"/>
              <a:t> και ο ατμός συνεχίζει να είναι ξηρός (υπέρθερμος).</a:t>
            </a:r>
            <a:r>
              <a:rPr lang="en-US" sz="1600" dirty="0" smtClean="0"/>
              <a:t> </a:t>
            </a:r>
            <a:endParaRPr lang="el-GR" sz="1600" dirty="0" smtClean="0"/>
          </a:p>
          <a:p>
            <a:pPr algn="just"/>
            <a:r>
              <a:rPr lang="el-GR" sz="1600" dirty="0" smtClean="0"/>
              <a:t> </a:t>
            </a:r>
            <a:endParaRPr lang="en-US" sz="1600" dirty="0" smtClean="0"/>
          </a:p>
          <a:p>
            <a:pPr algn="just"/>
            <a:endParaRPr lang="en-US" sz="1600" dirty="0" smtClean="0"/>
          </a:p>
          <a:p>
            <a:pPr algn="just"/>
            <a:r>
              <a:rPr lang="en-US" sz="1400" dirty="0" smtClean="0"/>
              <a:t>*</a:t>
            </a:r>
            <a:r>
              <a:rPr lang="el-GR" sz="1400" dirty="0" smtClean="0"/>
              <a:t>Μονάδες πίεσης: </a:t>
            </a:r>
            <a:r>
              <a:rPr lang="en-US" sz="1400" dirty="0" smtClean="0"/>
              <a:t>	1 bar = 100.000 = 10</a:t>
            </a:r>
            <a:r>
              <a:rPr lang="en-US" sz="1400" baseline="30000" dirty="0" smtClean="0"/>
              <a:t>5</a:t>
            </a:r>
            <a:r>
              <a:rPr lang="en-US" sz="1400" dirty="0" smtClean="0"/>
              <a:t> Pa = 100 </a:t>
            </a:r>
            <a:r>
              <a:rPr lang="en-US" sz="1400" dirty="0" err="1" smtClean="0"/>
              <a:t>kPa</a:t>
            </a:r>
            <a:r>
              <a:rPr lang="en-US" sz="1400" dirty="0" smtClean="0"/>
              <a:t> = 0,1 </a:t>
            </a:r>
            <a:r>
              <a:rPr lang="en-US" sz="1400" dirty="0" err="1" smtClean="0"/>
              <a:t>MPa</a:t>
            </a:r>
            <a:endParaRPr lang="en-US" sz="1400" dirty="0" smtClean="0"/>
          </a:p>
          <a:p>
            <a:pPr algn="just"/>
            <a:r>
              <a:rPr lang="en-US" sz="1400" dirty="0" smtClean="0"/>
              <a:t>		1 </a:t>
            </a:r>
            <a:r>
              <a:rPr lang="en-US" sz="1400" dirty="0" err="1" smtClean="0"/>
              <a:t>atm</a:t>
            </a:r>
            <a:r>
              <a:rPr lang="en-US" sz="1400" dirty="0" smtClean="0"/>
              <a:t> = 101.350 Pa = 101,35 </a:t>
            </a:r>
            <a:r>
              <a:rPr lang="en-US" sz="1400" dirty="0" err="1" smtClean="0"/>
              <a:t>kPa</a:t>
            </a:r>
            <a:r>
              <a:rPr lang="en-US" sz="1400" dirty="0" smtClean="0"/>
              <a:t> = 0,10135 </a:t>
            </a:r>
            <a:r>
              <a:rPr lang="en-US" sz="1400" dirty="0" err="1" smtClean="0"/>
              <a:t>Mpa</a:t>
            </a:r>
            <a:endParaRPr lang="el-GR" sz="1400" dirty="0" smtClean="0"/>
          </a:p>
          <a:p>
            <a:pPr algn="just"/>
            <a:r>
              <a:rPr lang="el-GR" sz="1400" dirty="0" smtClean="0"/>
              <a:t>** 	Όταν το νερό βρίσκεται σε μία θερμοκρασία και σε πίεση ίση με την πίεση κορεσμού για τη θερμοκρασία 	αυτή, τότε το νερό βρίσκεται στην κατάσταση του μίγματος κορεσμένου υγρού και κορεσμένων ατμών 	(δηλαδή υγρού που είναι έτοιμο να εξατμιστεί και ατμών που είναι έτοιμοι να  υγροποιηθούν). Όταν το νερό 	βρίσκεται σε μία θερμοκρασία και σε πίεση μικρότερη από την πίεση κορεσμού για τη θερμοκρασία 	αυτή, 	τότε το νερό βρίσκεται στην κατάσταση του υπέρθερμου ατμού (δηλαδή ατμού που πρέπει να ψυχθεί πριν 	υγροποιηθεί). Όταν το νερό βρίσκεται σε μία θερμοκρασία και σε πίεση μεγαλύτερη από την πίεση κορεσμού 	για τη θερμοκρασία αυτή, τότε το νερό βρίσκεται στην κατάσταση του συμπιεσμένου υγρού (δηλαδή υγρού 	που πρέπει να θερμανθεί πριν εξατμιστεί – οι ιδιότητες του συμπιεσμένου υγρού μπορούν να θεωρηθούν 	ίσες με τις ιδιότητες του 	κορεσμένου υγρού </a:t>
            </a:r>
            <a:r>
              <a:rPr lang="el-GR" sz="1400" u="sng" dirty="0" smtClean="0"/>
              <a:t>στην ίδια θερμοκρασία</a:t>
            </a:r>
            <a:r>
              <a:rPr lang="el-GR" sz="1400" dirty="0" smtClean="0"/>
              <a:t>). </a:t>
            </a:r>
            <a:endParaRPr lang="el-GR" sz="1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511035"/>
            <a:ext cx="9144032" cy="1446550"/>
          </a:xfrm>
          <a:prstGeom prst="rect">
            <a:avLst/>
          </a:prstGeom>
          <a:noFill/>
        </p:spPr>
        <p:txBody>
          <a:bodyPr wrap="square" rtlCol="0">
            <a:spAutoFit/>
          </a:bodyPr>
          <a:lstStyle/>
          <a:p>
            <a:pPr algn="ctr"/>
            <a:r>
              <a:rPr lang="el-GR" sz="4400" b="1" dirty="0" smtClean="0">
                <a:ea typeface="Times New Roman" pitchFamily="18" charset="0"/>
                <a:cs typeface="Tahoma" pitchFamily="34" charset="0"/>
              </a:rPr>
              <a:t>Γεωθερμία</a:t>
            </a:r>
          </a:p>
          <a:p>
            <a:pPr algn="ctr"/>
            <a:endParaRPr lang="el-GR" sz="4400" b="1" dirty="0" smtClean="0">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5986254"/>
          </a:xfrm>
          <a:prstGeom prst="rect">
            <a:avLst/>
          </a:prstGeom>
        </p:spPr>
        <p:txBody>
          <a:bodyPr wrap="square">
            <a:spAutoFit/>
          </a:bodyPr>
          <a:lstStyle/>
          <a:p>
            <a:pPr algn="just"/>
            <a:r>
              <a:rPr lang="el-GR" b="1" dirty="0" smtClean="0">
                <a:cs typeface="Tahoma" pitchFamily="34" charset="0"/>
              </a:rPr>
              <a:t>Παράδειγμα </a:t>
            </a:r>
            <a:r>
              <a:rPr lang="en-US" b="1" dirty="0" smtClean="0">
                <a:cs typeface="Tahoma" pitchFamily="34" charset="0"/>
              </a:rPr>
              <a:t>3</a:t>
            </a:r>
            <a:r>
              <a:rPr lang="el-GR" b="1" dirty="0" smtClean="0">
                <a:cs typeface="Tahoma" pitchFamily="34" charset="0"/>
              </a:rPr>
              <a:t>. Γεωθερμική ηλεκτροπαραγωγή</a:t>
            </a:r>
            <a:r>
              <a:rPr lang="en-US" b="1" dirty="0" smtClean="0">
                <a:cs typeface="Tahoma" pitchFamily="34" charset="0"/>
              </a:rPr>
              <a:t> </a:t>
            </a:r>
            <a:r>
              <a:rPr lang="el-GR" b="1" dirty="0" smtClean="0">
                <a:cs typeface="Tahoma" pitchFamily="34" charset="0"/>
              </a:rPr>
              <a:t>από ξηρό ατμό με συμπυκνωτή</a:t>
            </a:r>
          </a:p>
          <a:p>
            <a:pPr algn="just"/>
            <a:endParaRPr lang="en-US" sz="1400" dirty="0" smtClean="0"/>
          </a:p>
          <a:p>
            <a:pPr algn="just"/>
            <a:r>
              <a:rPr lang="el-GR" sz="1600" dirty="0" smtClean="0"/>
              <a:t>Η ειδική ενθαλπία (</a:t>
            </a:r>
            <a:r>
              <a:rPr lang="en-US" sz="1600" dirty="0" smtClean="0"/>
              <a:t>h) </a:t>
            </a:r>
            <a:r>
              <a:rPr lang="el-GR" sz="1600" dirty="0" smtClean="0"/>
              <a:t>του υπέρθερμου ατμού στον ταμιευτήρα βρίσκεται από του Πίνακες Υπέρθερμου Ατμού, για </a:t>
            </a:r>
            <a:r>
              <a:rPr lang="en-US" sz="1600" dirty="0" smtClean="0"/>
              <a:t>P = </a:t>
            </a:r>
            <a:r>
              <a:rPr lang="el-GR" sz="1600" dirty="0" smtClean="0"/>
              <a:t>6</a:t>
            </a:r>
            <a:r>
              <a:rPr lang="en-US" sz="1600" dirty="0" smtClean="0"/>
              <a:t>0 bar = </a:t>
            </a:r>
            <a:r>
              <a:rPr lang="el-GR" sz="1600" dirty="0" smtClean="0"/>
              <a:t>6</a:t>
            </a:r>
            <a:r>
              <a:rPr lang="en-US" sz="1600" dirty="0" smtClean="0"/>
              <a:t> </a:t>
            </a:r>
            <a:r>
              <a:rPr lang="en-US" sz="1600" dirty="0" err="1" smtClean="0"/>
              <a:t>MPa</a:t>
            </a:r>
            <a:r>
              <a:rPr lang="en-US" sz="1600" dirty="0" smtClean="0"/>
              <a:t> </a:t>
            </a:r>
            <a:r>
              <a:rPr lang="el-GR" sz="1600" dirty="0" smtClean="0"/>
              <a:t>και Τ = 300 </a:t>
            </a:r>
            <a:r>
              <a:rPr lang="el-GR" sz="1600" baseline="30000" dirty="0" smtClean="0"/>
              <a:t>ο</a:t>
            </a:r>
            <a:r>
              <a:rPr lang="en-US" sz="1600" dirty="0" smtClean="0"/>
              <a:t>C </a:t>
            </a:r>
            <a:r>
              <a:rPr lang="el-GR" sz="1600" dirty="0" smtClean="0"/>
              <a:t>είναι 288</a:t>
            </a:r>
            <a:r>
              <a:rPr lang="en-US" sz="1600" dirty="0" smtClean="0"/>
              <a:t>5</a:t>
            </a:r>
            <a:r>
              <a:rPr lang="el-GR" sz="1600" dirty="0" smtClean="0"/>
              <a:t>,</a:t>
            </a:r>
            <a:r>
              <a:rPr lang="en-US" sz="1600" dirty="0" smtClean="0"/>
              <a:t>6</a:t>
            </a:r>
            <a:r>
              <a:rPr lang="el-GR" sz="1600" dirty="0" smtClean="0"/>
              <a:t> </a:t>
            </a:r>
            <a:r>
              <a:rPr lang="en-US" sz="1600" dirty="0" smtClean="0"/>
              <a:t>kJ/kg.  </a:t>
            </a:r>
            <a:r>
              <a:rPr lang="el-GR" sz="1600" dirty="0" smtClean="0"/>
              <a:t>Από το ισοζύγιο ενέργειας μεταξύ του ταμιευτήρα και της κεφαλής:</a:t>
            </a:r>
          </a:p>
          <a:p>
            <a:pPr algn="just"/>
            <a:endParaRPr lang="el-GR" sz="1600" dirty="0" smtClean="0"/>
          </a:p>
          <a:p>
            <a:pPr algn="just"/>
            <a:r>
              <a:rPr lang="en-US" sz="1600" dirty="0" smtClean="0"/>
              <a:t>h</a:t>
            </a:r>
            <a:r>
              <a:rPr lang="el-GR" sz="1600" dirty="0" smtClean="0"/>
              <a:t>κεφαλής - </a:t>
            </a:r>
            <a:r>
              <a:rPr lang="en-US" sz="1600" dirty="0" smtClean="0"/>
              <a:t>h</a:t>
            </a:r>
            <a:r>
              <a:rPr lang="el-GR" sz="1600" dirty="0" smtClean="0"/>
              <a:t>ταμιευτήρα  = </a:t>
            </a:r>
            <a:r>
              <a:rPr lang="en-US" sz="1600" dirty="0" smtClean="0"/>
              <a:t>q – w = 0 </a:t>
            </a:r>
            <a:r>
              <a:rPr lang="en-US" sz="1600" dirty="0" smtClean="0">
                <a:sym typeface="Wingdings" pitchFamily="2" charset="2"/>
              </a:rPr>
              <a:t> </a:t>
            </a:r>
            <a:r>
              <a:rPr lang="en-US" sz="1600" dirty="0" smtClean="0"/>
              <a:t>h</a:t>
            </a:r>
            <a:r>
              <a:rPr lang="el-GR" sz="1600" dirty="0" smtClean="0"/>
              <a:t>κεφαλής </a:t>
            </a:r>
            <a:r>
              <a:rPr lang="en-US" sz="1600" dirty="0" smtClean="0"/>
              <a:t>=</a:t>
            </a:r>
            <a:r>
              <a:rPr lang="el-GR" sz="1600" dirty="0" smtClean="0"/>
              <a:t> </a:t>
            </a:r>
            <a:r>
              <a:rPr lang="en-US" sz="1600" dirty="0" smtClean="0"/>
              <a:t>h</a:t>
            </a:r>
            <a:r>
              <a:rPr lang="el-GR" sz="1600" dirty="0" smtClean="0"/>
              <a:t>ταμιευτήρα </a:t>
            </a:r>
            <a:r>
              <a:rPr lang="en-US" sz="1600" dirty="0" smtClean="0"/>
              <a:t> = </a:t>
            </a:r>
            <a:r>
              <a:rPr lang="el-GR" sz="1600" dirty="0" smtClean="0"/>
              <a:t>288</a:t>
            </a:r>
            <a:r>
              <a:rPr lang="en-US" sz="1600" dirty="0" smtClean="0"/>
              <a:t>5</a:t>
            </a:r>
            <a:r>
              <a:rPr lang="el-GR" sz="1600" dirty="0" smtClean="0"/>
              <a:t>,</a:t>
            </a:r>
            <a:r>
              <a:rPr lang="en-US" sz="1600" dirty="0" smtClean="0"/>
              <a:t>6</a:t>
            </a:r>
            <a:r>
              <a:rPr lang="el-GR" sz="1600" dirty="0" smtClean="0"/>
              <a:t> </a:t>
            </a:r>
            <a:r>
              <a:rPr lang="en-US" sz="1600" dirty="0" smtClean="0"/>
              <a:t>kJ/kg</a:t>
            </a:r>
          </a:p>
          <a:p>
            <a:pPr algn="just"/>
            <a:endParaRPr lang="en-US" sz="1600" dirty="0" smtClean="0"/>
          </a:p>
          <a:p>
            <a:pPr algn="just"/>
            <a:r>
              <a:rPr lang="el-GR" sz="1600" dirty="0" smtClean="0"/>
              <a:t>Για πίεση 20 </a:t>
            </a:r>
            <a:r>
              <a:rPr lang="en-US" sz="1600" dirty="0" smtClean="0"/>
              <a:t>bar = 2 </a:t>
            </a:r>
            <a:r>
              <a:rPr lang="en-US" sz="1600" dirty="0" err="1" smtClean="0"/>
              <a:t>MPa</a:t>
            </a:r>
            <a:r>
              <a:rPr lang="el-GR" sz="1600" dirty="0" smtClean="0"/>
              <a:t> και ειδική ενθαλπία 288</a:t>
            </a:r>
            <a:r>
              <a:rPr lang="en-US" sz="1600" dirty="0" smtClean="0"/>
              <a:t>5</a:t>
            </a:r>
            <a:r>
              <a:rPr lang="el-GR" sz="1600" dirty="0" smtClean="0"/>
              <a:t>,</a:t>
            </a:r>
            <a:r>
              <a:rPr lang="en-US" sz="1600" dirty="0" smtClean="0"/>
              <a:t>6</a:t>
            </a:r>
            <a:r>
              <a:rPr lang="el-GR" sz="1600" dirty="0" smtClean="0"/>
              <a:t> </a:t>
            </a:r>
            <a:r>
              <a:rPr lang="en-US" sz="1600" dirty="0" smtClean="0"/>
              <a:t>kJ/kg</a:t>
            </a:r>
            <a:r>
              <a:rPr lang="el-GR" sz="1600" dirty="0" smtClean="0"/>
              <a:t>, από τους Πίνακες Υπέρθερμου Ατμού βρίσκεται η θερμοκρασία του ατμού στην κεφαλή (Τκ), με γραμμική παρεμβολή:</a:t>
            </a:r>
          </a:p>
          <a:p>
            <a:pPr algn="just"/>
            <a:endParaRPr lang="el-GR" sz="1600" dirty="0" smtClean="0"/>
          </a:p>
          <a:p>
            <a:pPr algn="just"/>
            <a:r>
              <a:rPr lang="el-GR" sz="1600" dirty="0" smtClean="0"/>
              <a:t>(</a:t>
            </a:r>
            <a:r>
              <a:rPr lang="en-US" sz="1600" dirty="0" smtClean="0"/>
              <a:t>2903,3</a:t>
            </a:r>
            <a:r>
              <a:rPr lang="el-GR" sz="1600" dirty="0" smtClean="0"/>
              <a:t> – 288</a:t>
            </a:r>
            <a:r>
              <a:rPr lang="en-US" sz="1600" dirty="0" smtClean="0"/>
              <a:t>5</a:t>
            </a:r>
            <a:r>
              <a:rPr lang="el-GR" sz="1600" dirty="0" smtClean="0"/>
              <a:t>,</a:t>
            </a:r>
            <a:r>
              <a:rPr lang="en-US" sz="1600" dirty="0" smtClean="0"/>
              <a:t>6</a:t>
            </a:r>
            <a:r>
              <a:rPr lang="el-GR" sz="1600" dirty="0" smtClean="0"/>
              <a:t>)/(</a:t>
            </a:r>
            <a:r>
              <a:rPr lang="en-US" sz="1600" dirty="0" smtClean="0"/>
              <a:t>2903,3</a:t>
            </a:r>
            <a:r>
              <a:rPr lang="el-GR" sz="1600" dirty="0" smtClean="0"/>
              <a:t> – </a:t>
            </a:r>
            <a:r>
              <a:rPr lang="en-US" sz="1600" dirty="0" smtClean="0"/>
              <a:t>2836,1</a:t>
            </a:r>
            <a:r>
              <a:rPr lang="el-GR" sz="1600" dirty="0" smtClean="0"/>
              <a:t>) = (250 – Τκ)/(250 – 225) </a:t>
            </a:r>
            <a:r>
              <a:rPr lang="el-GR" sz="1600" dirty="0" smtClean="0">
                <a:sym typeface="Wingdings" pitchFamily="2" charset="2"/>
              </a:rPr>
              <a:t> Τκ = Τ1</a:t>
            </a:r>
            <a:r>
              <a:rPr lang="el-GR" sz="1600" dirty="0" smtClean="0"/>
              <a:t> = 24</a:t>
            </a:r>
            <a:r>
              <a:rPr lang="en-US" sz="1600" dirty="0" smtClean="0"/>
              <a:t>3</a:t>
            </a:r>
            <a:r>
              <a:rPr lang="el-GR" sz="1600" dirty="0" smtClean="0"/>
              <a:t>,</a:t>
            </a:r>
            <a:r>
              <a:rPr lang="en-US" sz="1600" dirty="0" smtClean="0"/>
              <a:t>4</a:t>
            </a:r>
            <a:r>
              <a:rPr lang="el-GR" sz="1600" dirty="0" smtClean="0"/>
              <a:t> </a:t>
            </a:r>
            <a:r>
              <a:rPr lang="el-GR" sz="1600" baseline="30000" dirty="0" smtClean="0"/>
              <a:t>ο</a:t>
            </a:r>
            <a:r>
              <a:rPr lang="en-US" sz="1600" dirty="0" smtClean="0"/>
              <a:t>C</a:t>
            </a:r>
            <a:endParaRPr lang="el-GR" sz="1600" dirty="0" smtClean="0"/>
          </a:p>
          <a:p>
            <a:pPr algn="just"/>
            <a:endParaRPr lang="el-GR" sz="1600" dirty="0" smtClean="0"/>
          </a:p>
          <a:p>
            <a:pPr algn="just"/>
            <a:r>
              <a:rPr lang="el-GR" sz="1600" b="1" dirty="0" smtClean="0"/>
              <a:t>δηλαδή, ο ατμός κατά τη ροή του</a:t>
            </a:r>
            <a:r>
              <a:rPr lang="en-US" sz="1600" b="1" dirty="0" smtClean="0"/>
              <a:t> </a:t>
            </a:r>
            <a:r>
              <a:rPr lang="el-GR" sz="1600" b="1" dirty="0" smtClean="0"/>
              <a:t>προς την κεφαλή ψύχεται στους 243,4 </a:t>
            </a:r>
            <a:r>
              <a:rPr lang="el-GR" sz="1600" b="1" baseline="30000" dirty="0" smtClean="0"/>
              <a:t>ο</a:t>
            </a:r>
            <a:r>
              <a:rPr lang="en-US" sz="1600" b="1" dirty="0" smtClean="0"/>
              <a:t>C</a:t>
            </a:r>
            <a:r>
              <a:rPr lang="el-GR" sz="1600" b="1" dirty="0" smtClean="0"/>
              <a:t>.</a:t>
            </a:r>
          </a:p>
          <a:p>
            <a:pPr algn="just"/>
            <a:endParaRPr lang="en-US" sz="1600" dirty="0" smtClean="0"/>
          </a:p>
          <a:p>
            <a:pPr algn="just"/>
            <a:r>
              <a:rPr lang="el-GR" sz="1600" dirty="0" smtClean="0"/>
              <a:t>Για ειδική ενθαλπία 288</a:t>
            </a:r>
            <a:r>
              <a:rPr lang="en-US" sz="1600" dirty="0" smtClean="0"/>
              <a:t>5</a:t>
            </a:r>
            <a:r>
              <a:rPr lang="el-GR" sz="1600" dirty="0" smtClean="0"/>
              <a:t>,</a:t>
            </a:r>
            <a:r>
              <a:rPr lang="en-US" sz="1600" dirty="0" smtClean="0"/>
              <a:t>6</a:t>
            </a:r>
            <a:r>
              <a:rPr lang="el-GR" sz="1600" dirty="0" smtClean="0"/>
              <a:t> </a:t>
            </a:r>
            <a:r>
              <a:rPr lang="en-US" sz="1600" dirty="0" smtClean="0"/>
              <a:t>kJ/kg </a:t>
            </a:r>
            <a:r>
              <a:rPr lang="el-GR" sz="1600" dirty="0" smtClean="0"/>
              <a:t>στην κεφαλή της γεώτρησης, για τη συγκεκριμένη διατομή του αγωγού γεώτρησης και για διαφορά πίεσης μεταξύ ταμιευτήρα και κεφαλής ΔΡ = 60 – 20 = 40 </a:t>
            </a:r>
            <a:r>
              <a:rPr lang="en-US" sz="1600" dirty="0" smtClean="0"/>
              <a:t>bar</a:t>
            </a:r>
            <a:r>
              <a:rPr lang="el-GR" sz="1600" dirty="0" smtClean="0"/>
              <a:t> υπολογίζεται η ογκομετρική παροχή γεωθερμικού ρευστού από την Εξίσωση 2.</a:t>
            </a:r>
          </a:p>
          <a:p>
            <a:pPr algn="just"/>
            <a:r>
              <a:rPr lang="el-GR" sz="1600" dirty="0" smtClean="0"/>
              <a:t> </a:t>
            </a:r>
            <a:endParaRPr lang="en-US" sz="1600" dirty="0" smtClean="0"/>
          </a:p>
          <a:p>
            <a:pPr algn="just"/>
            <a:endParaRPr lang="en-US" sz="1600" dirty="0" smtClean="0"/>
          </a:p>
          <a:p>
            <a:pPr algn="just"/>
            <a:r>
              <a:rPr lang="en-US" sz="1600" dirty="0" smtClean="0"/>
              <a:t>G = (0,765*10</a:t>
            </a:r>
            <a:r>
              <a:rPr lang="en-US" sz="1600" baseline="30000" dirty="0" smtClean="0"/>
              <a:t>6</a:t>
            </a:r>
            <a:r>
              <a:rPr lang="en-US" sz="1600" dirty="0" smtClean="0"/>
              <a:t>)*(40</a:t>
            </a:r>
            <a:r>
              <a:rPr lang="en-US" sz="1600" baseline="30000" dirty="0" smtClean="0"/>
              <a:t>-0,18</a:t>
            </a:r>
            <a:r>
              <a:rPr lang="en-US" sz="1600" dirty="0" smtClean="0"/>
              <a:t>)/</a:t>
            </a:r>
            <a:r>
              <a:rPr lang="el-GR" sz="1600" dirty="0" smtClean="0"/>
              <a:t>288</a:t>
            </a:r>
            <a:r>
              <a:rPr lang="en-US" sz="1600" dirty="0" smtClean="0"/>
              <a:t>5</a:t>
            </a:r>
            <a:r>
              <a:rPr lang="el-GR" sz="1600" dirty="0" smtClean="0"/>
              <a:t>,</a:t>
            </a:r>
            <a:r>
              <a:rPr lang="en-US" sz="1600" dirty="0" smtClean="0"/>
              <a:t>6 = 136,</a:t>
            </a:r>
            <a:r>
              <a:rPr lang="el-GR" sz="1600" dirty="0" smtClean="0"/>
              <a:t>5</a:t>
            </a:r>
            <a:r>
              <a:rPr lang="en-US" sz="1600" dirty="0" smtClean="0"/>
              <a:t> kg/m</a:t>
            </a:r>
            <a:r>
              <a:rPr lang="en-US" sz="1600" baseline="30000" dirty="0" smtClean="0"/>
              <a:t>2</a:t>
            </a:r>
            <a:r>
              <a:rPr lang="en-US" sz="1600" dirty="0" smtClean="0"/>
              <a:t>/s</a:t>
            </a:r>
          </a:p>
          <a:p>
            <a:pPr algn="just"/>
            <a:endParaRPr lang="en-US" sz="1600" dirty="0" smtClean="0"/>
          </a:p>
          <a:p>
            <a:pPr algn="just"/>
            <a:r>
              <a:rPr lang="en-US" sz="1600" dirty="0" smtClean="0"/>
              <a:t>m</a:t>
            </a:r>
            <a:r>
              <a:rPr lang="en-US" sz="1600" baseline="30000" dirty="0" smtClean="0"/>
              <a:t>o</a:t>
            </a:r>
            <a:r>
              <a:rPr lang="en-US" sz="1600" dirty="0" smtClean="0"/>
              <a:t> = G * (</a:t>
            </a:r>
            <a:r>
              <a:rPr lang="el-GR" sz="1600" dirty="0" smtClean="0"/>
              <a:t>διατομή αγωγού) = </a:t>
            </a:r>
            <a:r>
              <a:rPr lang="en-US" sz="1600" dirty="0" smtClean="0"/>
              <a:t>136,</a:t>
            </a:r>
            <a:r>
              <a:rPr lang="el-GR" sz="1600" dirty="0" smtClean="0"/>
              <a:t>5</a:t>
            </a:r>
            <a:r>
              <a:rPr lang="en-US" sz="1600" dirty="0" smtClean="0"/>
              <a:t> * (</a:t>
            </a:r>
            <a:r>
              <a:rPr lang="el-GR" sz="1600" dirty="0" smtClean="0"/>
              <a:t>π*0,15</a:t>
            </a:r>
            <a:r>
              <a:rPr lang="el-GR" sz="1600" baseline="30000" dirty="0" smtClean="0"/>
              <a:t>2</a:t>
            </a:r>
            <a:r>
              <a:rPr lang="el-GR" sz="1600" dirty="0" smtClean="0"/>
              <a:t>) = 9,64 </a:t>
            </a:r>
            <a:r>
              <a:rPr lang="en-US" sz="1600" dirty="0" smtClean="0"/>
              <a:t>kg/s 	(= 34,7 </a:t>
            </a:r>
            <a:r>
              <a:rPr lang="en-US" sz="1600" dirty="0" err="1" smtClean="0"/>
              <a:t>tn</a:t>
            </a:r>
            <a:r>
              <a:rPr lang="en-US" sz="1600" dirty="0" smtClean="0"/>
              <a:t>/h)</a:t>
            </a:r>
            <a:endParaRPr lang="el-GR" sz="1600" dirty="0" smtClean="0"/>
          </a:p>
          <a:p>
            <a:pPr algn="just"/>
            <a:endParaRPr lang="en-US" sz="15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12 - Ευθεία γραμμή σύνδεσης"/>
          <p:cNvCxnSpPr/>
          <p:nvPr/>
        </p:nvCxnSpPr>
        <p:spPr>
          <a:xfrm rot="10800000" flipH="1" flipV="1">
            <a:off x="6198367" y="1653500"/>
            <a:ext cx="72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4 - Τραπέζιο"/>
          <p:cNvSpPr/>
          <p:nvPr/>
        </p:nvSpPr>
        <p:spPr>
          <a:xfrm rot="5400000">
            <a:off x="4062259" y="845611"/>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Ορθογώνιο"/>
          <p:cNvSpPr/>
          <p:nvPr/>
        </p:nvSpPr>
        <p:spPr>
          <a:xfrm>
            <a:off x="1597680" y="2738718"/>
            <a:ext cx="600076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 name="6 - Ευθεία γραμμή σύνδεσης"/>
          <p:cNvCxnSpPr/>
          <p:nvPr/>
        </p:nvCxnSpPr>
        <p:spPr>
          <a:xfrm rot="5400000" flipH="1" flipV="1">
            <a:off x="1678656" y="1657578"/>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p:cNvCxnSpPr/>
          <p:nvPr/>
        </p:nvCxnSpPr>
        <p:spPr>
          <a:xfrm rot="10800000" flipH="1" flipV="1">
            <a:off x="2734922" y="595578"/>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5400000" flipH="1" flipV="1">
            <a:off x="3962480" y="759982"/>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rot="5400000" flipH="1" flipV="1">
            <a:off x="4404756" y="1490706"/>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rot="10800000" flipH="1" flipV="1">
            <a:off x="4563498" y="1643106"/>
            <a:ext cx="126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11 - Ορθογώνιο"/>
          <p:cNvSpPr/>
          <p:nvPr/>
        </p:nvSpPr>
        <p:spPr>
          <a:xfrm>
            <a:off x="5839786" y="1496976"/>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 name="13 - Ευθεία γραμμή σύνδεσης"/>
          <p:cNvCxnSpPr/>
          <p:nvPr/>
        </p:nvCxnSpPr>
        <p:spPr>
          <a:xfrm rot="5400000" flipH="1" flipV="1">
            <a:off x="6498150" y="2042142"/>
            <a:ext cx="828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rot="10800000" flipH="1" flipV="1">
            <a:off x="2973708" y="2424937"/>
            <a:ext cx="39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15 - Ευθεία γραμμή σύνδεσης"/>
          <p:cNvCxnSpPr/>
          <p:nvPr/>
        </p:nvCxnSpPr>
        <p:spPr>
          <a:xfrm rot="5400000" flipH="1" flipV="1">
            <a:off x="2801472" y="2588712"/>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19 - TextBox"/>
          <p:cNvSpPr txBox="1"/>
          <p:nvPr/>
        </p:nvSpPr>
        <p:spPr>
          <a:xfrm>
            <a:off x="4142120" y="581930"/>
            <a:ext cx="1148904" cy="369332"/>
          </a:xfrm>
          <a:prstGeom prst="rect">
            <a:avLst/>
          </a:prstGeom>
          <a:noFill/>
        </p:spPr>
        <p:txBody>
          <a:bodyPr wrap="none" rtlCol="0">
            <a:spAutoFit/>
          </a:bodyPr>
          <a:lstStyle/>
          <a:p>
            <a:r>
              <a:rPr lang="el-GR" dirty="0" smtClean="0"/>
              <a:t>στρόβιλος</a:t>
            </a:r>
            <a:endParaRPr lang="el-GR" dirty="0"/>
          </a:p>
        </p:txBody>
      </p:sp>
      <p:sp>
        <p:nvSpPr>
          <p:cNvPr id="21" name="20 - TextBox"/>
          <p:cNvSpPr txBox="1"/>
          <p:nvPr/>
        </p:nvSpPr>
        <p:spPr>
          <a:xfrm>
            <a:off x="5399253" y="1738586"/>
            <a:ext cx="1488484" cy="369332"/>
          </a:xfrm>
          <a:prstGeom prst="rect">
            <a:avLst/>
          </a:prstGeom>
          <a:noFill/>
        </p:spPr>
        <p:txBody>
          <a:bodyPr wrap="none" rtlCol="0">
            <a:spAutoFit/>
          </a:bodyPr>
          <a:lstStyle/>
          <a:p>
            <a:r>
              <a:rPr lang="el-GR" dirty="0" smtClean="0"/>
              <a:t>συμπυκνωτής</a:t>
            </a:r>
            <a:endParaRPr lang="el-GR" dirty="0"/>
          </a:p>
        </p:txBody>
      </p:sp>
      <p:sp>
        <p:nvSpPr>
          <p:cNvPr id="22" name="21 - TextBox"/>
          <p:cNvSpPr txBox="1"/>
          <p:nvPr/>
        </p:nvSpPr>
        <p:spPr>
          <a:xfrm>
            <a:off x="1383302" y="738454"/>
            <a:ext cx="1391471" cy="369332"/>
          </a:xfrm>
          <a:prstGeom prst="rect">
            <a:avLst/>
          </a:prstGeom>
          <a:noFill/>
        </p:spPr>
        <p:txBody>
          <a:bodyPr wrap="none" rtlCol="0">
            <a:spAutoFit/>
          </a:bodyPr>
          <a:lstStyle/>
          <a:p>
            <a:r>
              <a:rPr lang="el-GR" dirty="0" smtClean="0"/>
              <a:t>κατάσταση 1</a:t>
            </a:r>
            <a:endParaRPr lang="el-GR" dirty="0"/>
          </a:p>
        </p:txBody>
      </p:sp>
      <p:sp>
        <p:nvSpPr>
          <p:cNvPr id="23" name="22 - TextBox"/>
          <p:cNvSpPr txBox="1"/>
          <p:nvPr/>
        </p:nvSpPr>
        <p:spPr>
          <a:xfrm>
            <a:off x="4063797" y="1655006"/>
            <a:ext cx="1391471" cy="369332"/>
          </a:xfrm>
          <a:prstGeom prst="rect">
            <a:avLst/>
          </a:prstGeom>
          <a:noFill/>
        </p:spPr>
        <p:txBody>
          <a:bodyPr wrap="none" rtlCol="0">
            <a:spAutoFit/>
          </a:bodyPr>
          <a:lstStyle/>
          <a:p>
            <a:r>
              <a:rPr lang="el-GR" dirty="0" smtClean="0"/>
              <a:t>κατάσταση 2</a:t>
            </a:r>
            <a:endParaRPr lang="el-GR" dirty="0"/>
          </a:p>
        </p:txBody>
      </p:sp>
      <p:sp>
        <p:nvSpPr>
          <p:cNvPr id="25" name="24 - TextBox"/>
          <p:cNvSpPr txBox="1"/>
          <p:nvPr/>
        </p:nvSpPr>
        <p:spPr>
          <a:xfrm>
            <a:off x="3112746" y="571480"/>
            <a:ext cx="514885" cy="369332"/>
          </a:xfrm>
          <a:prstGeom prst="rect">
            <a:avLst/>
          </a:prstGeom>
          <a:noFill/>
        </p:spPr>
        <p:txBody>
          <a:bodyPr wrap="none" rtlCol="0">
            <a:spAutoFit/>
          </a:bodyPr>
          <a:lstStyle/>
          <a:p>
            <a:r>
              <a:rPr lang="en-US" dirty="0" smtClean="0"/>
              <a:t>Qin</a:t>
            </a:r>
            <a:endParaRPr lang="el-GR" dirty="0"/>
          </a:p>
        </p:txBody>
      </p:sp>
      <p:sp>
        <p:nvSpPr>
          <p:cNvPr id="26" name="25 - TextBox"/>
          <p:cNvSpPr txBox="1"/>
          <p:nvPr/>
        </p:nvSpPr>
        <p:spPr>
          <a:xfrm>
            <a:off x="4022298" y="984768"/>
            <a:ext cx="549702" cy="369332"/>
          </a:xfrm>
          <a:prstGeom prst="rect">
            <a:avLst/>
          </a:prstGeom>
          <a:noFill/>
        </p:spPr>
        <p:txBody>
          <a:bodyPr wrap="none" rtlCol="0">
            <a:spAutoFit/>
          </a:bodyPr>
          <a:lstStyle/>
          <a:p>
            <a:r>
              <a:rPr lang="en-US" dirty="0" err="1" smtClean="0"/>
              <a:t>Wel</a:t>
            </a:r>
            <a:endParaRPr lang="el-GR" dirty="0"/>
          </a:p>
        </p:txBody>
      </p:sp>
      <p:sp>
        <p:nvSpPr>
          <p:cNvPr id="28" name="27 - TextBox"/>
          <p:cNvSpPr txBox="1"/>
          <p:nvPr/>
        </p:nvSpPr>
        <p:spPr>
          <a:xfrm>
            <a:off x="6232695" y="714577"/>
            <a:ext cx="902170" cy="369332"/>
          </a:xfrm>
          <a:prstGeom prst="rect">
            <a:avLst/>
          </a:prstGeom>
          <a:noFill/>
        </p:spPr>
        <p:txBody>
          <a:bodyPr wrap="none" rtlCol="0">
            <a:spAutoFit/>
          </a:bodyPr>
          <a:lstStyle/>
          <a:p>
            <a:r>
              <a:rPr lang="en-US" dirty="0" err="1" smtClean="0"/>
              <a:t>Qcogen</a:t>
            </a:r>
            <a:endParaRPr lang="el-GR" dirty="0"/>
          </a:p>
        </p:txBody>
      </p:sp>
      <p:sp>
        <p:nvSpPr>
          <p:cNvPr id="29" name="28 - Ορθογώνιο"/>
          <p:cNvSpPr/>
          <p:nvPr/>
        </p:nvSpPr>
        <p:spPr>
          <a:xfrm>
            <a:off x="0" y="0"/>
            <a:ext cx="9144000" cy="369332"/>
          </a:xfrm>
          <a:prstGeom prst="rect">
            <a:avLst/>
          </a:prstGeom>
        </p:spPr>
        <p:txBody>
          <a:bodyPr wrap="square">
            <a:spAutoFit/>
          </a:bodyPr>
          <a:lstStyle/>
          <a:p>
            <a:pPr algn="just"/>
            <a:r>
              <a:rPr lang="el-GR" b="1" dirty="0" smtClean="0">
                <a:cs typeface="Tahoma" pitchFamily="34" charset="0"/>
              </a:rPr>
              <a:t>Παράδειγμα </a:t>
            </a:r>
            <a:r>
              <a:rPr lang="en-US" b="1" dirty="0" smtClean="0">
                <a:cs typeface="Tahoma" pitchFamily="34" charset="0"/>
              </a:rPr>
              <a:t>3</a:t>
            </a:r>
            <a:r>
              <a:rPr lang="el-GR" b="1" dirty="0" smtClean="0">
                <a:cs typeface="Tahoma" pitchFamily="34" charset="0"/>
              </a:rPr>
              <a:t>. Γεωθερμική ηλεκτροπαραγωγή</a:t>
            </a:r>
            <a:r>
              <a:rPr lang="en-US" b="1" dirty="0" smtClean="0">
                <a:cs typeface="Tahoma" pitchFamily="34" charset="0"/>
              </a:rPr>
              <a:t> </a:t>
            </a:r>
            <a:r>
              <a:rPr lang="el-GR" b="1" dirty="0" smtClean="0">
                <a:cs typeface="Tahoma" pitchFamily="34" charset="0"/>
              </a:rPr>
              <a:t>από ξηρό ατμό με συμπυκνωτή</a:t>
            </a:r>
          </a:p>
        </p:txBody>
      </p:sp>
      <p:sp>
        <p:nvSpPr>
          <p:cNvPr id="30" name="29 - Ορθογώνιο"/>
          <p:cNvSpPr/>
          <p:nvPr/>
        </p:nvSpPr>
        <p:spPr>
          <a:xfrm>
            <a:off x="0" y="3577661"/>
            <a:ext cx="9144000" cy="3323987"/>
          </a:xfrm>
          <a:prstGeom prst="rect">
            <a:avLst/>
          </a:prstGeom>
        </p:spPr>
        <p:txBody>
          <a:bodyPr wrap="square">
            <a:spAutoFit/>
          </a:bodyPr>
          <a:lstStyle/>
          <a:p>
            <a:pPr algn="just"/>
            <a:r>
              <a:rPr lang="el-GR" sz="1600" dirty="0" smtClean="0"/>
              <a:t>Η ειδική εντροπία (</a:t>
            </a:r>
            <a:r>
              <a:rPr lang="en-US" sz="1600" dirty="0" smtClean="0"/>
              <a:t>s</a:t>
            </a:r>
            <a:r>
              <a:rPr lang="el-GR" sz="1600" dirty="0" smtClean="0"/>
              <a:t>κ</a:t>
            </a:r>
            <a:r>
              <a:rPr lang="en-US" sz="1600" dirty="0" smtClean="0"/>
              <a:t>) </a:t>
            </a:r>
            <a:r>
              <a:rPr lang="el-GR" sz="1600" dirty="0" smtClean="0"/>
              <a:t>του υπέρθερμου ατμού στην κεφαλή της γεώτρησης, δηλαδή στην είσοδο του στροβίλου βρίσκεται από τους Πίνακες Υπέρθερμου Ατμού, για </a:t>
            </a:r>
            <a:r>
              <a:rPr lang="en-US" sz="1600" dirty="0" smtClean="0"/>
              <a:t>P = </a:t>
            </a:r>
            <a:r>
              <a:rPr lang="el-GR" sz="1600" dirty="0" smtClean="0"/>
              <a:t>2</a:t>
            </a:r>
            <a:r>
              <a:rPr lang="en-US" sz="1600" dirty="0" smtClean="0"/>
              <a:t>0 bar = </a:t>
            </a:r>
            <a:r>
              <a:rPr lang="el-GR" sz="1600" dirty="0" smtClean="0"/>
              <a:t>2</a:t>
            </a:r>
            <a:r>
              <a:rPr lang="en-US" sz="1600" dirty="0" smtClean="0"/>
              <a:t> </a:t>
            </a:r>
            <a:r>
              <a:rPr lang="en-US" sz="1600" dirty="0" err="1" smtClean="0"/>
              <a:t>MPa</a:t>
            </a:r>
            <a:r>
              <a:rPr lang="en-US" sz="1600" dirty="0" smtClean="0"/>
              <a:t> </a:t>
            </a:r>
            <a:r>
              <a:rPr lang="el-GR" sz="1600" dirty="0" smtClean="0"/>
              <a:t>και Τ = 24</a:t>
            </a:r>
            <a:r>
              <a:rPr lang="en-US" sz="1600" dirty="0" smtClean="0"/>
              <a:t>3</a:t>
            </a:r>
            <a:r>
              <a:rPr lang="el-GR" sz="1600" dirty="0" smtClean="0"/>
              <a:t>,</a:t>
            </a:r>
            <a:r>
              <a:rPr lang="en-US" sz="1600" dirty="0" smtClean="0"/>
              <a:t>4</a:t>
            </a:r>
            <a:r>
              <a:rPr lang="el-GR" sz="1600" dirty="0" smtClean="0"/>
              <a:t> </a:t>
            </a:r>
            <a:r>
              <a:rPr lang="el-GR" sz="1600" baseline="30000" dirty="0" smtClean="0"/>
              <a:t>ο</a:t>
            </a:r>
            <a:r>
              <a:rPr lang="en-US" sz="1600" dirty="0" smtClean="0"/>
              <a:t>C </a:t>
            </a:r>
            <a:r>
              <a:rPr lang="el-GR" sz="1600" dirty="0" smtClean="0"/>
              <a:t>:</a:t>
            </a:r>
          </a:p>
          <a:p>
            <a:pPr algn="just"/>
            <a:endParaRPr lang="el-GR" sz="1600" dirty="0" smtClean="0"/>
          </a:p>
          <a:p>
            <a:pPr algn="just"/>
            <a:r>
              <a:rPr lang="el-GR" sz="1600" dirty="0" smtClean="0"/>
              <a:t>(250 – 243,4)/(250 – 225) = (6,5475 – </a:t>
            </a:r>
            <a:r>
              <a:rPr lang="en-US" sz="1600" dirty="0" smtClean="0"/>
              <a:t>s</a:t>
            </a:r>
            <a:r>
              <a:rPr lang="el-GR" sz="1600" dirty="0" smtClean="0"/>
              <a:t>κ)/(6,5475 – 6,4160) </a:t>
            </a:r>
            <a:r>
              <a:rPr lang="el-GR" sz="1600" dirty="0" smtClean="0">
                <a:sym typeface="Wingdings" pitchFamily="2" charset="2"/>
              </a:rPr>
              <a:t> </a:t>
            </a:r>
            <a:r>
              <a:rPr lang="en-US" sz="1600" dirty="0" smtClean="0">
                <a:sym typeface="Wingdings" pitchFamily="2" charset="2"/>
              </a:rPr>
              <a:t>s</a:t>
            </a:r>
            <a:r>
              <a:rPr lang="el-GR" sz="1600" dirty="0" smtClean="0">
                <a:sym typeface="Wingdings" pitchFamily="2" charset="2"/>
              </a:rPr>
              <a:t>κ</a:t>
            </a:r>
            <a:r>
              <a:rPr lang="el-GR" sz="1600" dirty="0" smtClean="0"/>
              <a:t> </a:t>
            </a:r>
            <a:r>
              <a:rPr lang="en-US" sz="1600" dirty="0" smtClean="0"/>
              <a:t>= s1 </a:t>
            </a:r>
            <a:r>
              <a:rPr lang="el-GR" sz="1600" dirty="0" smtClean="0"/>
              <a:t>= 6,5228 </a:t>
            </a:r>
            <a:r>
              <a:rPr lang="en-US" sz="1600" dirty="0" smtClean="0"/>
              <a:t>kJ/kg</a:t>
            </a:r>
            <a:r>
              <a:rPr lang="el-GR" sz="1600" dirty="0" smtClean="0"/>
              <a:t>Κ</a:t>
            </a:r>
          </a:p>
          <a:p>
            <a:pPr algn="just"/>
            <a:endParaRPr lang="el-GR" sz="1600" dirty="0" smtClean="0"/>
          </a:p>
          <a:p>
            <a:pPr algn="just"/>
            <a:r>
              <a:rPr lang="el-GR" sz="1600" b="1" dirty="0" smtClean="0"/>
              <a:t>Για ιδανική (ισεντροπική) λειτουργία του στροβίλου</a:t>
            </a:r>
            <a:r>
              <a:rPr lang="el-GR" sz="1600" dirty="0" smtClean="0"/>
              <a:t>, 6,5228 </a:t>
            </a:r>
            <a:r>
              <a:rPr lang="en-US" sz="1600" dirty="0" smtClean="0"/>
              <a:t>kJ/</a:t>
            </a:r>
            <a:r>
              <a:rPr lang="en-US" sz="1600" dirty="0" err="1" smtClean="0"/>
              <a:t>kgK</a:t>
            </a:r>
            <a:r>
              <a:rPr lang="el-GR" sz="1600" dirty="0" smtClean="0"/>
              <a:t> θα είναι και η εντροπία του νερού (</a:t>
            </a:r>
            <a:r>
              <a:rPr lang="en-US" sz="1600" dirty="0" smtClean="0"/>
              <a:t>s2</a:t>
            </a:r>
            <a:r>
              <a:rPr lang="el-GR" sz="1600" dirty="0" smtClean="0"/>
              <a:t>) στην έξοδο του στροβίλου, δηλαδή στην πίεση του συμπυκνωτή. Οι ιδιότητες του κορεσμένου νερού 80 </a:t>
            </a:r>
            <a:r>
              <a:rPr lang="en-US" sz="1600" dirty="0" err="1" smtClean="0"/>
              <a:t>oC</a:t>
            </a:r>
            <a:r>
              <a:rPr lang="en-US" sz="1600" dirty="0" smtClean="0"/>
              <a:t> </a:t>
            </a:r>
            <a:r>
              <a:rPr lang="el-GR" sz="1600" dirty="0" smtClean="0"/>
              <a:t>βρίσκονται από τους Πίνακες Κορεσμένου Νερού:</a:t>
            </a:r>
          </a:p>
          <a:p>
            <a:pPr algn="just"/>
            <a:endParaRPr lang="el-GR" sz="1600" dirty="0" smtClean="0"/>
          </a:p>
          <a:p>
            <a:pPr algn="just"/>
            <a:r>
              <a:rPr lang="en-US" sz="1600" dirty="0" smtClean="0"/>
              <a:t>		</a:t>
            </a:r>
            <a:r>
              <a:rPr lang="el-GR" sz="1600" dirty="0" smtClean="0"/>
              <a:t>θερμοκρασία	ενθαλπία, </a:t>
            </a:r>
            <a:r>
              <a:rPr lang="en-US" sz="1600" dirty="0" smtClean="0"/>
              <a:t>kJ/kg</a:t>
            </a:r>
            <a:r>
              <a:rPr lang="el-GR" sz="1600" dirty="0" smtClean="0"/>
              <a:t>		εντροπία</a:t>
            </a:r>
            <a:r>
              <a:rPr lang="en-US" sz="1600" dirty="0" smtClean="0"/>
              <a:t>, kJ/</a:t>
            </a:r>
            <a:r>
              <a:rPr lang="en-US" sz="1600" dirty="0" err="1" smtClean="0"/>
              <a:t>kgK</a:t>
            </a:r>
            <a:endParaRPr lang="el-GR" sz="1600" dirty="0" smtClean="0"/>
          </a:p>
          <a:p>
            <a:pPr algn="just"/>
            <a:r>
              <a:rPr lang="en-US" sz="1600" dirty="0" smtClean="0"/>
              <a:t>		</a:t>
            </a:r>
            <a:r>
              <a:rPr lang="el-GR" sz="1600" dirty="0" smtClean="0"/>
              <a:t>κορεσμού, </a:t>
            </a:r>
            <a:r>
              <a:rPr lang="en-US" sz="1600" baseline="30000" dirty="0" smtClean="0"/>
              <a:t>o</a:t>
            </a:r>
            <a:r>
              <a:rPr lang="en-US" sz="1600" dirty="0" smtClean="0"/>
              <a:t>C</a:t>
            </a:r>
            <a:r>
              <a:rPr lang="el-GR" sz="1600" dirty="0" smtClean="0"/>
              <a:t>	</a:t>
            </a:r>
            <a:r>
              <a:rPr lang="el-GR" sz="1600" dirty="0" err="1" smtClean="0"/>
              <a:t>κορ</a:t>
            </a:r>
            <a:r>
              <a:rPr lang="el-GR" sz="1600" dirty="0" smtClean="0"/>
              <a:t>. υγρό	</a:t>
            </a:r>
            <a:r>
              <a:rPr lang="el-GR" sz="1600" dirty="0" err="1" smtClean="0"/>
              <a:t>κορ</a:t>
            </a:r>
            <a:r>
              <a:rPr lang="el-GR" sz="1600" dirty="0" smtClean="0"/>
              <a:t>. ατμός		</a:t>
            </a:r>
            <a:r>
              <a:rPr lang="el-GR" sz="1600" dirty="0" err="1" smtClean="0"/>
              <a:t>κορ</a:t>
            </a:r>
            <a:r>
              <a:rPr lang="el-GR" sz="1600" dirty="0" smtClean="0"/>
              <a:t>. υγρό	</a:t>
            </a:r>
            <a:r>
              <a:rPr lang="el-GR" sz="1600" dirty="0" err="1" smtClean="0"/>
              <a:t>κορ</a:t>
            </a:r>
            <a:r>
              <a:rPr lang="el-GR" sz="1600" dirty="0" smtClean="0"/>
              <a:t>. ατμός</a:t>
            </a:r>
          </a:p>
          <a:p>
            <a:pPr algn="just"/>
            <a:r>
              <a:rPr lang="en-US" sz="1600" dirty="0" smtClean="0"/>
              <a:t>		80</a:t>
            </a:r>
            <a:r>
              <a:rPr lang="el-GR" sz="1600" dirty="0" smtClean="0"/>
              <a:t>		</a:t>
            </a:r>
            <a:r>
              <a:rPr lang="en-US" sz="1600" dirty="0" smtClean="0"/>
              <a:t>335,02	2643,0		1,0756	7,6111</a:t>
            </a:r>
          </a:p>
          <a:p>
            <a:pPr algn="just"/>
            <a:endParaRPr lang="en-US" sz="1600" dirty="0" smtClean="0"/>
          </a:p>
        </p:txBody>
      </p:sp>
      <p:cxnSp>
        <p:nvCxnSpPr>
          <p:cNvPr id="31" name="13 - Ευθεία γραμμή σύνδεσης"/>
          <p:cNvCxnSpPr/>
          <p:nvPr/>
        </p:nvCxnSpPr>
        <p:spPr>
          <a:xfrm rot="5400000" flipH="1" flipV="1">
            <a:off x="6184132" y="1358022"/>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13 - Ευθεία γραμμή σύνδεσης"/>
          <p:cNvCxnSpPr/>
          <p:nvPr/>
        </p:nvCxnSpPr>
        <p:spPr>
          <a:xfrm rot="5400000" flipH="1" flipV="1">
            <a:off x="5673098" y="1332529"/>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13 - Ευθεία γραμμή σύνδεσης"/>
          <p:cNvCxnSpPr/>
          <p:nvPr/>
        </p:nvCxnSpPr>
        <p:spPr>
          <a:xfrm flipH="1" flipV="1">
            <a:off x="5948854" y="1654080"/>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4" name="22 - TextBox"/>
          <p:cNvSpPr txBox="1"/>
          <p:nvPr/>
        </p:nvSpPr>
        <p:spPr>
          <a:xfrm>
            <a:off x="4043483" y="2056320"/>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27 - Ορθογώνιο"/>
          <p:cNvSpPr/>
          <p:nvPr/>
        </p:nvSpPr>
        <p:spPr>
          <a:xfrm>
            <a:off x="0" y="0"/>
            <a:ext cx="9144000" cy="369332"/>
          </a:xfrm>
          <a:prstGeom prst="rect">
            <a:avLst/>
          </a:prstGeom>
        </p:spPr>
        <p:txBody>
          <a:bodyPr wrap="square">
            <a:spAutoFit/>
          </a:bodyPr>
          <a:lstStyle/>
          <a:p>
            <a:pPr algn="just"/>
            <a:r>
              <a:rPr lang="el-GR" b="1" dirty="0" smtClean="0">
                <a:cs typeface="Tahoma" pitchFamily="34" charset="0"/>
              </a:rPr>
              <a:t>Παράδειγμα </a:t>
            </a:r>
            <a:r>
              <a:rPr lang="en-US" b="1" dirty="0" smtClean="0">
                <a:cs typeface="Tahoma" pitchFamily="34" charset="0"/>
              </a:rPr>
              <a:t>3</a:t>
            </a:r>
            <a:r>
              <a:rPr lang="el-GR" b="1" dirty="0" smtClean="0">
                <a:cs typeface="Tahoma" pitchFamily="34" charset="0"/>
              </a:rPr>
              <a:t>. Γεωθερμική ηλεκτροπαραγωγή</a:t>
            </a:r>
            <a:r>
              <a:rPr lang="en-US" b="1" dirty="0" smtClean="0">
                <a:cs typeface="Tahoma" pitchFamily="34" charset="0"/>
              </a:rPr>
              <a:t> </a:t>
            </a:r>
            <a:r>
              <a:rPr lang="el-GR" b="1" dirty="0" smtClean="0">
                <a:cs typeface="Tahoma" pitchFamily="34" charset="0"/>
              </a:rPr>
              <a:t>από ξηρό ατμό με συμπυκνωτή</a:t>
            </a:r>
          </a:p>
        </p:txBody>
      </p:sp>
      <p:sp>
        <p:nvSpPr>
          <p:cNvPr id="29" name="28 - Ορθογώνιο"/>
          <p:cNvSpPr/>
          <p:nvPr/>
        </p:nvSpPr>
        <p:spPr>
          <a:xfrm>
            <a:off x="-108520" y="3362581"/>
            <a:ext cx="9144000" cy="3785652"/>
          </a:xfrm>
          <a:prstGeom prst="rect">
            <a:avLst/>
          </a:prstGeom>
        </p:spPr>
        <p:txBody>
          <a:bodyPr wrap="square">
            <a:spAutoFit/>
          </a:bodyPr>
          <a:lstStyle/>
          <a:p>
            <a:pPr algn="just"/>
            <a:r>
              <a:rPr lang="el-GR" sz="1600" dirty="0" smtClean="0"/>
              <a:t>Αφού η ειδική εντροπία (</a:t>
            </a:r>
            <a:r>
              <a:rPr lang="en-US" sz="1600" dirty="0" smtClean="0"/>
              <a:t>s</a:t>
            </a:r>
            <a:r>
              <a:rPr lang="el-GR" sz="1600" dirty="0" smtClean="0"/>
              <a:t>2</a:t>
            </a:r>
            <a:r>
              <a:rPr lang="en-US" sz="1600" dirty="0" smtClean="0"/>
              <a:t>) </a:t>
            </a:r>
            <a:r>
              <a:rPr lang="el-GR" sz="1600" dirty="0" smtClean="0"/>
              <a:t>στις συνθήκες (στην πίεση) του συμπυκνωτή βρίσκεται μεταξύ των τιμών για κορεσμένο υγρό και κορεσμένο ατμό (στην πίεση αυτή), τότε η κατάσταση του νερού στην είσοδο του συμπυκνωτή θα είναι κορεσμένο μίγμα. Το ποσοστό (κλάσμα) του ατμού στο μίγμα αυτό ονομάζεται </a:t>
            </a:r>
            <a:r>
              <a:rPr lang="el-GR" sz="1600" b="1" dirty="0" smtClean="0"/>
              <a:t>ποιότητα</a:t>
            </a:r>
            <a:r>
              <a:rPr lang="el-GR" sz="1600" dirty="0" smtClean="0"/>
              <a:t> του μίγματος (</a:t>
            </a:r>
            <a:r>
              <a:rPr lang="en-US" sz="1600" dirty="0" smtClean="0"/>
              <a:t>x</a:t>
            </a:r>
            <a:r>
              <a:rPr lang="el-GR" sz="1600" dirty="0" smtClean="0"/>
              <a:t>) και υπολογίζεται από την εντροπία:</a:t>
            </a:r>
          </a:p>
          <a:p>
            <a:pPr algn="just"/>
            <a:endParaRPr lang="el-GR" sz="1600" dirty="0" smtClean="0"/>
          </a:p>
          <a:p>
            <a:pPr algn="just"/>
            <a:r>
              <a:rPr lang="en-US" sz="1600" dirty="0" smtClean="0"/>
              <a:t>x * 7,6111 + (1 – x) * 1,0756 = 6,5</a:t>
            </a:r>
            <a:r>
              <a:rPr lang="el-GR" sz="1600" dirty="0" smtClean="0"/>
              <a:t>228</a:t>
            </a:r>
            <a:r>
              <a:rPr lang="en-US" sz="1600" dirty="0" smtClean="0"/>
              <a:t> </a:t>
            </a:r>
            <a:r>
              <a:rPr lang="en-US" sz="1600" dirty="0" smtClean="0">
                <a:sym typeface="Wingdings" pitchFamily="2" charset="2"/>
              </a:rPr>
              <a:t> x = 0,83 </a:t>
            </a:r>
            <a:r>
              <a:rPr lang="el-GR" sz="1600" dirty="0" smtClean="0">
                <a:sym typeface="Wingdings" pitchFamily="2" charset="2"/>
              </a:rPr>
              <a:t>ή </a:t>
            </a:r>
            <a:r>
              <a:rPr lang="en-US" sz="1600" dirty="0" smtClean="0">
                <a:sym typeface="Wingdings" pitchFamily="2" charset="2"/>
              </a:rPr>
              <a:t>83</a:t>
            </a:r>
            <a:r>
              <a:rPr lang="el-GR" sz="1600" dirty="0" smtClean="0">
                <a:sym typeface="Wingdings" pitchFamily="2" charset="2"/>
              </a:rPr>
              <a:t> % ατμός και </a:t>
            </a:r>
            <a:r>
              <a:rPr lang="en-US" sz="1600" dirty="0" smtClean="0">
                <a:sym typeface="Wingdings" pitchFamily="2" charset="2"/>
              </a:rPr>
              <a:t>17</a:t>
            </a:r>
            <a:r>
              <a:rPr lang="el-GR" sz="1600" dirty="0" smtClean="0">
                <a:sym typeface="Wingdings" pitchFamily="2" charset="2"/>
              </a:rPr>
              <a:t> % υγρό</a:t>
            </a:r>
          </a:p>
          <a:p>
            <a:pPr algn="just"/>
            <a:endParaRPr lang="el-GR" sz="1600" dirty="0" smtClean="0">
              <a:sym typeface="Wingdings" pitchFamily="2" charset="2"/>
            </a:endParaRPr>
          </a:p>
          <a:p>
            <a:pPr algn="just"/>
            <a:r>
              <a:rPr lang="el-GR" sz="1600" dirty="0" smtClean="0">
                <a:sym typeface="Wingdings" pitchFamily="2" charset="2"/>
              </a:rPr>
              <a:t>Με το </a:t>
            </a:r>
            <a:r>
              <a:rPr lang="en-US" sz="1600" dirty="0" smtClean="0">
                <a:sym typeface="Wingdings" pitchFamily="2" charset="2"/>
              </a:rPr>
              <a:t>x</a:t>
            </a:r>
            <a:r>
              <a:rPr lang="el-GR" sz="1600" dirty="0" smtClean="0">
                <a:sym typeface="Wingdings" pitchFamily="2" charset="2"/>
              </a:rPr>
              <a:t>, υπολογίζεται και η ειδική ενθαλπία του κορεσμένου μίγματος στην είσοδο του συμπυκνωτή:</a:t>
            </a:r>
          </a:p>
          <a:p>
            <a:pPr algn="just"/>
            <a:endParaRPr lang="el-GR" sz="1600" dirty="0" smtClean="0">
              <a:sym typeface="Wingdings" pitchFamily="2" charset="2"/>
            </a:endParaRPr>
          </a:p>
          <a:p>
            <a:pPr algn="just"/>
            <a:r>
              <a:rPr lang="en-US" sz="1600" dirty="0" smtClean="0">
                <a:sym typeface="Wingdings" pitchFamily="2" charset="2"/>
              </a:rPr>
              <a:t>h2 = 0,83 * 2643,0 + 0,17 * 335,02 = 2250,6 kJ/kg</a:t>
            </a:r>
          </a:p>
          <a:p>
            <a:pPr algn="just"/>
            <a:endParaRPr lang="en-US" sz="1600" dirty="0" smtClean="0">
              <a:sym typeface="Wingdings" pitchFamily="2" charset="2"/>
            </a:endParaRPr>
          </a:p>
          <a:p>
            <a:pPr algn="just"/>
            <a:r>
              <a:rPr lang="el-GR" sz="1600" dirty="0" smtClean="0">
                <a:sym typeface="Wingdings" pitchFamily="2" charset="2"/>
              </a:rPr>
              <a:t>Οπότε, </a:t>
            </a:r>
            <a:r>
              <a:rPr lang="el-GR" sz="1600" b="1" dirty="0" smtClean="0">
                <a:sym typeface="Wingdings" pitchFamily="2" charset="2"/>
              </a:rPr>
              <a:t>για ιδανική (ισεντροπική) λειτουργία του στροβίλου</a:t>
            </a:r>
            <a:r>
              <a:rPr lang="el-GR" sz="1600" dirty="0" smtClean="0">
                <a:sym typeface="Wingdings" pitchFamily="2" charset="2"/>
              </a:rPr>
              <a:t>, το παραγόμενο ειδικό (ανά μονάδα μάζας νερού) ηλεκτρικό έργο είναι:</a:t>
            </a:r>
          </a:p>
          <a:p>
            <a:pPr algn="just"/>
            <a:r>
              <a:rPr lang="el-GR" sz="1600" dirty="0" smtClean="0">
                <a:sym typeface="Wingdings" pitchFamily="2" charset="2"/>
              </a:rPr>
              <a:t>			</a:t>
            </a:r>
            <a:r>
              <a:rPr lang="en-US" sz="1600" dirty="0" err="1" smtClean="0">
                <a:sym typeface="Wingdings" pitchFamily="2" charset="2"/>
              </a:rPr>
              <a:t>ws</a:t>
            </a:r>
            <a:r>
              <a:rPr lang="en-US" sz="1600" dirty="0" smtClean="0">
                <a:sym typeface="Wingdings" pitchFamily="2" charset="2"/>
              </a:rPr>
              <a:t> = h1 – h2 = </a:t>
            </a:r>
            <a:r>
              <a:rPr lang="el-GR" sz="1600" dirty="0" smtClean="0"/>
              <a:t>288</a:t>
            </a:r>
            <a:r>
              <a:rPr lang="en-US" sz="1600" dirty="0" smtClean="0"/>
              <a:t>5</a:t>
            </a:r>
            <a:r>
              <a:rPr lang="el-GR" sz="1600" dirty="0" smtClean="0"/>
              <a:t>,</a:t>
            </a:r>
            <a:r>
              <a:rPr lang="en-US" sz="1600" dirty="0" smtClean="0"/>
              <a:t>6</a:t>
            </a:r>
            <a:r>
              <a:rPr lang="en-US" sz="1600" dirty="0" smtClean="0">
                <a:sym typeface="Wingdings" pitchFamily="2" charset="2"/>
              </a:rPr>
              <a:t> – </a:t>
            </a:r>
            <a:r>
              <a:rPr lang="en-US" sz="1600" dirty="0">
                <a:sym typeface="Wingdings" pitchFamily="2" charset="2"/>
              </a:rPr>
              <a:t>2250,6= </a:t>
            </a:r>
            <a:r>
              <a:rPr lang="en-US" sz="1600" dirty="0" smtClean="0">
                <a:sym typeface="Wingdings" pitchFamily="2" charset="2"/>
              </a:rPr>
              <a:t>635,0</a:t>
            </a:r>
            <a:r>
              <a:rPr lang="el-GR" sz="1600" dirty="0" smtClean="0">
                <a:sym typeface="Wingdings" pitchFamily="2" charset="2"/>
              </a:rPr>
              <a:t>0</a:t>
            </a:r>
            <a:r>
              <a:rPr lang="en-US" sz="1600" dirty="0" smtClean="0">
                <a:sym typeface="Wingdings" pitchFamily="2" charset="2"/>
              </a:rPr>
              <a:t> kJ/kg</a:t>
            </a:r>
            <a:endParaRPr lang="el-GR" sz="1600" dirty="0" smtClean="0">
              <a:sym typeface="Wingdings" pitchFamily="2" charset="2"/>
            </a:endParaRPr>
          </a:p>
          <a:p>
            <a:pPr algn="just"/>
            <a:endParaRPr lang="el-GR" sz="1600" dirty="0" smtClean="0">
              <a:sym typeface="Wingdings" pitchFamily="2" charset="2"/>
            </a:endParaRPr>
          </a:p>
        </p:txBody>
      </p:sp>
      <p:cxnSp>
        <p:nvCxnSpPr>
          <p:cNvPr id="30" name="12 - Ευθεία γραμμή σύνδεσης"/>
          <p:cNvCxnSpPr/>
          <p:nvPr/>
        </p:nvCxnSpPr>
        <p:spPr>
          <a:xfrm rot="10800000" flipH="1" flipV="1">
            <a:off x="6198367" y="1653500"/>
            <a:ext cx="72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4 - Τραπέζιο"/>
          <p:cNvSpPr/>
          <p:nvPr/>
        </p:nvSpPr>
        <p:spPr>
          <a:xfrm rot="5400000">
            <a:off x="4062259" y="845611"/>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5 - Ορθογώνιο"/>
          <p:cNvSpPr/>
          <p:nvPr/>
        </p:nvSpPr>
        <p:spPr>
          <a:xfrm>
            <a:off x="1597680" y="2738718"/>
            <a:ext cx="600076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3" name="6 - Ευθεία γραμμή σύνδεσης"/>
          <p:cNvCxnSpPr/>
          <p:nvPr/>
        </p:nvCxnSpPr>
        <p:spPr>
          <a:xfrm rot="5400000" flipH="1" flipV="1">
            <a:off x="1678656" y="1657578"/>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4" name="7 - Ευθεία γραμμή σύνδεσης"/>
          <p:cNvCxnSpPr/>
          <p:nvPr/>
        </p:nvCxnSpPr>
        <p:spPr>
          <a:xfrm rot="10800000" flipH="1" flipV="1">
            <a:off x="2734922" y="595578"/>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5" name="8 - Ευθεία γραμμή σύνδεσης"/>
          <p:cNvCxnSpPr/>
          <p:nvPr/>
        </p:nvCxnSpPr>
        <p:spPr>
          <a:xfrm rot="5400000" flipH="1" flipV="1">
            <a:off x="3962480" y="759982"/>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9 - Ευθεία γραμμή σύνδεσης"/>
          <p:cNvCxnSpPr/>
          <p:nvPr/>
        </p:nvCxnSpPr>
        <p:spPr>
          <a:xfrm rot="5400000" flipH="1" flipV="1">
            <a:off x="4404756" y="1490706"/>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10 - Ευθεία γραμμή σύνδεσης"/>
          <p:cNvCxnSpPr/>
          <p:nvPr/>
        </p:nvCxnSpPr>
        <p:spPr>
          <a:xfrm rot="10800000" flipH="1" flipV="1">
            <a:off x="4563498" y="1643106"/>
            <a:ext cx="126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8" name="11 - Ορθογώνιο"/>
          <p:cNvSpPr/>
          <p:nvPr/>
        </p:nvSpPr>
        <p:spPr>
          <a:xfrm>
            <a:off x="5839786" y="1496976"/>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9" name="13 - Ευθεία γραμμή σύνδεσης"/>
          <p:cNvCxnSpPr/>
          <p:nvPr/>
        </p:nvCxnSpPr>
        <p:spPr>
          <a:xfrm rot="5400000" flipH="1" flipV="1">
            <a:off x="6498150" y="2042142"/>
            <a:ext cx="828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14 - Ευθεία γραμμή σύνδεσης"/>
          <p:cNvCxnSpPr/>
          <p:nvPr/>
        </p:nvCxnSpPr>
        <p:spPr>
          <a:xfrm rot="10800000" flipH="1" flipV="1">
            <a:off x="2973708" y="2424937"/>
            <a:ext cx="39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15 - Ευθεία γραμμή σύνδεσης"/>
          <p:cNvCxnSpPr/>
          <p:nvPr/>
        </p:nvCxnSpPr>
        <p:spPr>
          <a:xfrm rot="5400000" flipH="1" flipV="1">
            <a:off x="2801472" y="2588712"/>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2" name="19 - TextBox"/>
          <p:cNvSpPr txBox="1"/>
          <p:nvPr/>
        </p:nvSpPr>
        <p:spPr>
          <a:xfrm>
            <a:off x="4142120" y="581930"/>
            <a:ext cx="1148904" cy="369332"/>
          </a:xfrm>
          <a:prstGeom prst="rect">
            <a:avLst/>
          </a:prstGeom>
          <a:noFill/>
        </p:spPr>
        <p:txBody>
          <a:bodyPr wrap="none" rtlCol="0">
            <a:spAutoFit/>
          </a:bodyPr>
          <a:lstStyle/>
          <a:p>
            <a:r>
              <a:rPr lang="el-GR" dirty="0" smtClean="0"/>
              <a:t>στρόβιλος</a:t>
            </a:r>
            <a:endParaRPr lang="el-GR" dirty="0"/>
          </a:p>
        </p:txBody>
      </p:sp>
      <p:sp>
        <p:nvSpPr>
          <p:cNvPr id="43" name="20 - TextBox"/>
          <p:cNvSpPr txBox="1"/>
          <p:nvPr/>
        </p:nvSpPr>
        <p:spPr>
          <a:xfrm>
            <a:off x="5399253" y="1738586"/>
            <a:ext cx="1488484" cy="369332"/>
          </a:xfrm>
          <a:prstGeom prst="rect">
            <a:avLst/>
          </a:prstGeom>
          <a:noFill/>
        </p:spPr>
        <p:txBody>
          <a:bodyPr wrap="none" rtlCol="0">
            <a:spAutoFit/>
          </a:bodyPr>
          <a:lstStyle/>
          <a:p>
            <a:r>
              <a:rPr lang="el-GR" dirty="0" smtClean="0"/>
              <a:t>συμπυκνωτής</a:t>
            </a:r>
            <a:endParaRPr lang="el-GR" dirty="0"/>
          </a:p>
        </p:txBody>
      </p:sp>
      <p:sp>
        <p:nvSpPr>
          <p:cNvPr id="44" name="21 - TextBox"/>
          <p:cNvSpPr txBox="1"/>
          <p:nvPr/>
        </p:nvSpPr>
        <p:spPr>
          <a:xfrm>
            <a:off x="1383302" y="738454"/>
            <a:ext cx="1391471" cy="369332"/>
          </a:xfrm>
          <a:prstGeom prst="rect">
            <a:avLst/>
          </a:prstGeom>
          <a:noFill/>
        </p:spPr>
        <p:txBody>
          <a:bodyPr wrap="none" rtlCol="0">
            <a:spAutoFit/>
          </a:bodyPr>
          <a:lstStyle/>
          <a:p>
            <a:r>
              <a:rPr lang="el-GR" dirty="0" smtClean="0"/>
              <a:t>κατάσταση 1</a:t>
            </a:r>
            <a:endParaRPr lang="el-GR" dirty="0"/>
          </a:p>
        </p:txBody>
      </p:sp>
      <p:sp>
        <p:nvSpPr>
          <p:cNvPr id="45" name="22 - TextBox"/>
          <p:cNvSpPr txBox="1"/>
          <p:nvPr/>
        </p:nvSpPr>
        <p:spPr>
          <a:xfrm>
            <a:off x="4063797" y="1655006"/>
            <a:ext cx="1391471" cy="369332"/>
          </a:xfrm>
          <a:prstGeom prst="rect">
            <a:avLst/>
          </a:prstGeom>
          <a:noFill/>
        </p:spPr>
        <p:txBody>
          <a:bodyPr wrap="none" rtlCol="0">
            <a:spAutoFit/>
          </a:bodyPr>
          <a:lstStyle/>
          <a:p>
            <a:r>
              <a:rPr lang="el-GR" dirty="0" smtClean="0"/>
              <a:t>κατάσταση 2</a:t>
            </a:r>
            <a:endParaRPr lang="el-GR" dirty="0"/>
          </a:p>
        </p:txBody>
      </p:sp>
      <p:sp>
        <p:nvSpPr>
          <p:cNvPr id="46" name="24 - TextBox"/>
          <p:cNvSpPr txBox="1"/>
          <p:nvPr/>
        </p:nvSpPr>
        <p:spPr>
          <a:xfrm>
            <a:off x="3112746" y="571480"/>
            <a:ext cx="514885" cy="369332"/>
          </a:xfrm>
          <a:prstGeom prst="rect">
            <a:avLst/>
          </a:prstGeom>
          <a:noFill/>
        </p:spPr>
        <p:txBody>
          <a:bodyPr wrap="none" rtlCol="0">
            <a:spAutoFit/>
          </a:bodyPr>
          <a:lstStyle/>
          <a:p>
            <a:r>
              <a:rPr lang="en-US" dirty="0" smtClean="0"/>
              <a:t>Qin</a:t>
            </a:r>
            <a:endParaRPr lang="el-GR" dirty="0"/>
          </a:p>
        </p:txBody>
      </p:sp>
      <p:sp>
        <p:nvSpPr>
          <p:cNvPr id="47" name="25 - TextBox"/>
          <p:cNvSpPr txBox="1"/>
          <p:nvPr/>
        </p:nvSpPr>
        <p:spPr>
          <a:xfrm>
            <a:off x="4022298" y="984768"/>
            <a:ext cx="549702" cy="369332"/>
          </a:xfrm>
          <a:prstGeom prst="rect">
            <a:avLst/>
          </a:prstGeom>
          <a:noFill/>
        </p:spPr>
        <p:txBody>
          <a:bodyPr wrap="none" rtlCol="0">
            <a:spAutoFit/>
          </a:bodyPr>
          <a:lstStyle/>
          <a:p>
            <a:r>
              <a:rPr lang="en-US" dirty="0" err="1" smtClean="0"/>
              <a:t>Wel</a:t>
            </a:r>
            <a:endParaRPr lang="el-GR" dirty="0"/>
          </a:p>
        </p:txBody>
      </p:sp>
      <p:sp>
        <p:nvSpPr>
          <p:cNvPr id="49" name="27 - TextBox"/>
          <p:cNvSpPr txBox="1"/>
          <p:nvPr/>
        </p:nvSpPr>
        <p:spPr>
          <a:xfrm>
            <a:off x="6232695" y="714577"/>
            <a:ext cx="902170" cy="369332"/>
          </a:xfrm>
          <a:prstGeom prst="rect">
            <a:avLst/>
          </a:prstGeom>
          <a:noFill/>
        </p:spPr>
        <p:txBody>
          <a:bodyPr wrap="none" rtlCol="0">
            <a:spAutoFit/>
          </a:bodyPr>
          <a:lstStyle/>
          <a:p>
            <a:r>
              <a:rPr lang="en-US" dirty="0" err="1" smtClean="0"/>
              <a:t>Qcogen</a:t>
            </a:r>
            <a:endParaRPr lang="el-GR" dirty="0"/>
          </a:p>
        </p:txBody>
      </p:sp>
      <p:cxnSp>
        <p:nvCxnSpPr>
          <p:cNvPr id="50" name="13 - Ευθεία γραμμή σύνδεσης"/>
          <p:cNvCxnSpPr/>
          <p:nvPr/>
        </p:nvCxnSpPr>
        <p:spPr>
          <a:xfrm rot="5400000" flipH="1" flipV="1">
            <a:off x="6184132" y="1358022"/>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13 - Ευθεία γραμμή σύνδεσης"/>
          <p:cNvCxnSpPr/>
          <p:nvPr/>
        </p:nvCxnSpPr>
        <p:spPr>
          <a:xfrm rot="5400000" flipH="1" flipV="1">
            <a:off x="5673098" y="1332529"/>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13 - Ευθεία γραμμή σύνδεσης"/>
          <p:cNvCxnSpPr/>
          <p:nvPr/>
        </p:nvCxnSpPr>
        <p:spPr>
          <a:xfrm flipH="1" flipV="1">
            <a:off x="5948854" y="1654080"/>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3" name="22 - TextBox"/>
          <p:cNvSpPr txBox="1"/>
          <p:nvPr/>
        </p:nvSpPr>
        <p:spPr>
          <a:xfrm>
            <a:off x="4043483" y="2056320"/>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7 - Ορθογώνιο"/>
          <p:cNvSpPr/>
          <p:nvPr/>
        </p:nvSpPr>
        <p:spPr>
          <a:xfrm>
            <a:off x="0" y="0"/>
            <a:ext cx="9144000" cy="369332"/>
          </a:xfrm>
          <a:prstGeom prst="rect">
            <a:avLst/>
          </a:prstGeom>
        </p:spPr>
        <p:txBody>
          <a:bodyPr wrap="square">
            <a:spAutoFit/>
          </a:bodyPr>
          <a:lstStyle/>
          <a:p>
            <a:pPr algn="just"/>
            <a:r>
              <a:rPr lang="el-GR" b="1" dirty="0" smtClean="0">
                <a:cs typeface="Tahoma" pitchFamily="34" charset="0"/>
              </a:rPr>
              <a:t>Παράδειγμα </a:t>
            </a:r>
            <a:r>
              <a:rPr lang="en-US" b="1" dirty="0" smtClean="0">
                <a:cs typeface="Tahoma" pitchFamily="34" charset="0"/>
              </a:rPr>
              <a:t>3</a:t>
            </a:r>
            <a:r>
              <a:rPr lang="el-GR" b="1" dirty="0" smtClean="0">
                <a:cs typeface="Tahoma" pitchFamily="34" charset="0"/>
              </a:rPr>
              <a:t>. Γεωθερμική ηλεκτροπαραγωγή</a:t>
            </a:r>
            <a:r>
              <a:rPr lang="en-US" b="1" dirty="0" smtClean="0">
                <a:cs typeface="Tahoma" pitchFamily="34" charset="0"/>
              </a:rPr>
              <a:t> </a:t>
            </a:r>
            <a:r>
              <a:rPr lang="el-GR" b="1" dirty="0" smtClean="0">
                <a:cs typeface="Tahoma" pitchFamily="34" charset="0"/>
              </a:rPr>
              <a:t>από ξηρό ατμό με συμπυκνωτή</a:t>
            </a:r>
          </a:p>
        </p:txBody>
      </p:sp>
      <p:sp>
        <p:nvSpPr>
          <p:cNvPr id="5" name="28 - Ορθογώνιο"/>
          <p:cNvSpPr/>
          <p:nvPr/>
        </p:nvSpPr>
        <p:spPr>
          <a:xfrm>
            <a:off x="0" y="3356992"/>
            <a:ext cx="9144000" cy="3508653"/>
          </a:xfrm>
          <a:prstGeom prst="rect">
            <a:avLst/>
          </a:prstGeom>
        </p:spPr>
        <p:txBody>
          <a:bodyPr wrap="square">
            <a:spAutoFit/>
          </a:bodyPr>
          <a:lstStyle/>
          <a:p>
            <a:pPr algn="just"/>
            <a:r>
              <a:rPr lang="el-GR" sz="1600" dirty="0" smtClean="0">
                <a:sym typeface="Wingdings" pitchFamily="2" charset="2"/>
              </a:rPr>
              <a:t>Ο στρόβιλος λειτουργεί με ισεντροπική απόδοση 90 % 			</a:t>
            </a:r>
            <a:r>
              <a:rPr lang="en-US" sz="1600" dirty="0" smtClean="0">
                <a:sym typeface="Wingdings" pitchFamily="2" charset="2"/>
              </a:rPr>
              <a:t>w </a:t>
            </a:r>
            <a:r>
              <a:rPr lang="en-US" sz="1600" dirty="0">
                <a:sym typeface="Wingdings" pitchFamily="2" charset="2"/>
              </a:rPr>
              <a:t>=</a:t>
            </a:r>
            <a:r>
              <a:rPr lang="el-GR" sz="1600" dirty="0">
                <a:sym typeface="Wingdings" pitchFamily="2" charset="2"/>
              </a:rPr>
              <a:t> 0,9 * </a:t>
            </a:r>
            <a:r>
              <a:rPr lang="en-US" sz="1600" dirty="0" err="1">
                <a:sym typeface="Wingdings" pitchFamily="2" charset="2"/>
              </a:rPr>
              <a:t>ws</a:t>
            </a:r>
            <a:r>
              <a:rPr lang="en-US" sz="1600" dirty="0">
                <a:sym typeface="Wingdings" pitchFamily="2" charset="2"/>
              </a:rPr>
              <a:t> = </a:t>
            </a:r>
            <a:r>
              <a:rPr lang="en-US" sz="1600" dirty="0" smtClean="0">
                <a:sym typeface="Wingdings" pitchFamily="2" charset="2"/>
              </a:rPr>
              <a:t>571,50 </a:t>
            </a:r>
            <a:r>
              <a:rPr lang="en-US" sz="1600" dirty="0">
                <a:sym typeface="Wingdings" pitchFamily="2" charset="2"/>
              </a:rPr>
              <a:t>kJ/kg</a:t>
            </a:r>
            <a:endParaRPr lang="el-GR" sz="1600" dirty="0" smtClean="0">
              <a:sym typeface="Wingdings" pitchFamily="2" charset="2"/>
            </a:endParaRPr>
          </a:p>
          <a:p>
            <a:pPr algn="just"/>
            <a:r>
              <a:rPr lang="el-GR" sz="1600" dirty="0" smtClean="0">
                <a:sym typeface="Wingdings" pitchFamily="2" charset="2"/>
              </a:rPr>
              <a:t>και το πραγματικό ειδικό έργο και </a:t>
            </a:r>
            <a:r>
              <a:rPr lang="el-GR" sz="1600" dirty="0">
                <a:sym typeface="Wingdings" pitchFamily="2" charset="2"/>
              </a:rPr>
              <a:t>η πραγματική </a:t>
            </a:r>
            <a:r>
              <a:rPr lang="en-US" sz="1600" dirty="0">
                <a:sym typeface="Wingdings" pitchFamily="2" charset="2"/>
              </a:rPr>
              <a:t>h2 </a:t>
            </a:r>
            <a:r>
              <a:rPr lang="el-GR" sz="1600" dirty="0">
                <a:sym typeface="Wingdings" pitchFamily="2" charset="2"/>
              </a:rPr>
              <a:t>είναι </a:t>
            </a:r>
            <a:r>
              <a:rPr lang="el-GR" sz="1600" dirty="0" smtClean="0">
                <a:sym typeface="Wingdings" pitchFamily="2" charset="2"/>
              </a:rPr>
              <a:t>:		</a:t>
            </a:r>
            <a:r>
              <a:rPr lang="en-US" sz="1600" dirty="0" smtClean="0">
                <a:sym typeface="Wingdings" pitchFamily="2" charset="2"/>
              </a:rPr>
              <a:t>h2 </a:t>
            </a:r>
            <a:r>
              <a:rPr lang="en-US" sz="1600" dirty="0">
                <a:sym typeface="Wingdings" pitchFamily="2" charset="2"/>
              </a:rPr>
              <a:t>= h1 – w = </a:t>
            </a:r>
            <a:r>
              <a:rPr lang="en-US" sz="1600" dirty="0" smtClean="0">
                <a:sym typeface="Wingdings" pitchFamily="2" charset="2"/>
              </a:rPr>
              <a:t>2314,1 kJ/kg</a:t>
            </a:r>
            <a:endParaRPr lang="el-GR" sz="1600" dirty="0" smtClean="0">
              <a:sym typeface="Wingdings" pitchFamily="2" charset="2"/>
            </a:endParaRPr>
          </a:p>
          <a:p>
            <a:pPr algn="just"/>
            <a:endParaRPr lang="en-US" sz="1000" dirty="0" smtClean="0">
              <a:sym typeface="Wingdings" pitchFamily="2" charset="2"/>
            </a:endParaRPr>
          </a:p>
          <a:p>
            <a:pPr algn="just"/>
            <a:r>
              <a:rPr lang="el-GR" sz="1600" dirty="0" smtClean="0">
                <a:sym typeface="Wingdings" pitchFamily="2" charset="2"/>
              </a:rPr>
              <a:t>Οπότε η ηλεκτρική ισχύς του 		</a:t>
            </a:r>
            <a:r>
              <a:rPr lang="en-US" sz="1600" dirty="0" smtClean="0">
                <a:sym typeface="Wingdings" pitchFamily="2" charset="2"/>
              </a:rPr>
              <a:t>W </a:t>
            </a:r>
            <a:r>
              <a:rPr lang="en-US" sz="1600" dirty="0">
                <a:sym typeface="Wingdings" pitchFamily="2" charset="2"/>
              </a:rPr>
              <a:t>= </a:t>
            </a:r>
            <a:r>
              <a:rPr lang="en-US" sz="1600" dirty="0" err="1">
                <a:sym typeface="Wingdings" pitchFamily="2" charset="2"/>
              </a:rPr>
              <a:t>m</a:t>
            </a:r>
            <a:r>
              <a:rPr lang="en-US" sz="1600" baseline="30000" dirty="0" err="1">
                <a:sym typeface="Wingdings" pitchFamily="2" charset="2"/>
              </a:rPr>
              <a:t>o</a:t>
            </a:r>
            <a:r>
              <a:rPr lang="en-US" sz="1600" dirty="0">
                <a:sym typeface="Wingdings" pitchFamily="2" charset="2"/>
              </a:rPr>
              <a:t> * w = 9,64 kg/s * 571,50 kJ/kg </a:t>
            </a:r>
            <a:r>
              <a:rPr lang="en-US" sz="1600" dirty="0" smtClean="0">
                <a:sym typeface="Wingdings" pitchFamily="2" charset="2"/>
              </a:rPr>
              <a:t>=</a:t>
            </a:r>
            <a:endParaRPr lang="el-GR" sz="1600" dirty="0" smtClean="0">
              <a:sym typeface="Wingdings" pitchFamily="2" charset="2"/>
            </a:endParaRPr>
          </a:p>
          <a:p>
            <a:pPr algn="just"/>
            <a:r>
              <a:rPr lang="el-GR" sz="1600" dirty="0" smtClean="0">
                <a:sym typeface="Wingdings" pitchFamily="2" charset="2"/>
              </a:rPr>
              <a:t>ατμοστροβίλου είναι: </a:t>
            </a:r>
            <a:r>
              <a:rPr lang="en-US" sz="1600" dirty="0" smtClean="0">
                <a:sym typeface="Wingdings" pitchFamily="2" charset="2"/>
              </a:rPr>
              <a:t>    </a:t>
            </a:r>
            <a:r>
              <a:rPr lang="el-GR" sz="1600" dirty="0" smtClean="0">
                <a:sym typeface="Wingdings" pitchFamily="2" charset="2"/>
              </a:rPr>
              <a:t>		</a:t>
            </a:r>
            <a:r>
              <a:rPr lang="el-GR" sz="1600" dirty="0">
                <a:sym typeface="Wingdings" pitchFamily="2" charset="2"/>
              </a:rPr>
              <a:t> </a:t>
            </a:r>
            <a:r>
              <a:rPr lang="el-GR" sz="1600" dirty="0" smtClean="0">
                <a:sym typeface="Wingdings" pitchFamily="2" charset="2"/>
              </a:rPr>
              <a:t>    = </a:t>
            </a:r>
            <a:r>
              <a:rPr lang="en-US" sz="1600" dirty="0" smtClean="0">
                <a:sym typeface="Wingdings" pitchFamily="2" charset="2"/>
              </a:rPr>
              <a:t>5509,3 kW </a:t>
            </a:r>
            <a:r>
              <a:rPr lang="en-US" sz="1600" dirty="0">
                <a:sym typeface="Wingdings" pitchFamily="2" charset="2"/>
              </a:rPr>
              <a:t>= </a:t>
            </a:r>
            <a:r>
              <a:rPr lang="en-US" sz="1600" dirty="0" smtClean="0">
                <a:sym typeface="Wingdings" pitchFamily="2" charset="2"/>
              </a:rPr>
              <a:t>5,51 </a:t>
            </a:r>
            <a:r>
              <a:rPr lang="en-US" sz="1600" dirty="0">
                <a:sym typeface="Wingdings" pitchFamily="2" charset="2"/>
              </a:rPr>
              <a:t>MW</a:t>
            </a:r>
            <a:endParaRPr lang="en-US" sz="1600" dirty="0" smtClean="0">
              <a:sym typeface="Wingdings" pitchFamily="2" charset="2"/>
            </a:endParaRPr>
          </a:p>
          <a:p>
            <a:pPr algn="just"/>
            <a:endParaRPr lang="en-US" sz="1000" dirty="0" smtClean="0">
              <a:sym typeface="Wingdings" pitchFamily="2" charset="2"/>
            </a:endParaRPr>
          </a:p>
          <a:p>
            <a:pPr algn="just"/>
            <a:r>
              <a:rPr lang="el-GR" sz="1600" dirty="0" smtClean="0">
                <a:sym typeface="Wingdings" pitchFamily="2" charset="2"/>
              </a:rPr>
              <a:t>και η απόδοση του:			η = </a:t>
            </a:r>
            <a:r>
              <a:rPr lang="en-US" sz="1600" dirty="0" smtClean="0">
                <a:sym typeface="Wingdings" pitchFamily="2" charset="2"/>
              </a:rPr>
              <a:t>w/</a:t>
            </a:r>
            <a:r>
              <a:rPr lang="en-US" sz="1600" dirty="0" err="1" smtClean="0">
                <a:sym typeface="Wingdings" pitchFamily="2" charset="2"/>
              </a:rPr>
              <a:t>qin</a:t>
            </a:r>
            <a:r>
              <a:rPr lang="en-US" sz="1600" dirty="0" smtClean="0">
                <a:sym typeface="Wingdings" pitchFamily="2" charset="2"/>
              </a:rPr>
              <a:t> = </a:t>
            </a:r>
            <a:r>
              <a:rPr lang="en-US" sz="1600" dirty="0">
                <a:sym typeface="Wingdings" pitchFamily="2" charset="2"/>
              </a:rPr>
              <a:t>(* 571,50 kJ/kg</a:t>
            </a:r>
            <a:r>
              <a:rPr lang="en-US" sz="1600" dirty="0" smtClean="0">
                <a:sym typeface="Wingdings" pitchFamily="2" charset="2"/>
              </a:rPr>
              <a:t>)/(</a:t>
            </a:r>
            <a:r>
              <a:rPr lang="el-GR" sz="1600" dirty="0" smtClean="0"/>
              <a:t>288</a:t>
            </a:r>
            <a:r>
              <a:rPr lang="en-US" sz="1600" dirty="0" smtClean="0"/>
              <a:t>5</a:t>
            </a:r>
            <a:r>
              <a:rPr lang="el-GR" sz="1600" dirty="0" smtClean="0"/>
              <a:t>,</a:t>
            </a:r>
            <a:r>
              <a:rPr lang="en-US" sz="1600" dirty="0" smtClean="0"/>
              <a:t>6</a:t>
            </a:r>
            <a:r>
              <a:rPr lang="en-US" sz="1600" dirty="0" smtClean="0">
                <a:sym typeface="Wingdings" pitchFamily="2" charset="2"/>
              </a:rPr>
              <a:t> kJ/kg) =  0,198 </a:t>
            </a:r>
            <a:r>
              <a:rPr lang="el-GR" sz="1600" dirty="0" smtClean="0">
                <a:sym typeface="Wingdings" pitchFamily="2" charset="2"/>
              </a:rPr>
              <a:t>ή </a:t>
            </a:r>
            <a:r>
              <a:rPr lang="en-US" sz="1600" dirty="0" smtClean="0">
                <a:sym typeface="Wingdings" pitchFamily="2" charset="2"/>
              </a:rPr>
              <a:t>19,8</a:t>
            </a:r>
            <a:r>
              <a:rPr lang="el-GR" sz="1600" dirty="0" smtClean="0">
                <a:sym typeface="Wingdings" pitchFamily="2" charset="2"/>
              </a:rPr>
              <a:t> %</a:t>
            </a:r>
            <a:endParaRPr lang="en-US" sz="1600" dirty="0" smtClean="0">
              <a:sym typeface="Wingdings" pitchFamily="2" charset="2"/>
            </a:endParaRPr>
          </a:p>
          <a:p>
            <a:pPr algn="just"/>
            <a:endParaRPr lang="en-US" sz="1000" dirty="0" smtClean="0">
              <a:sym typeface="Wingdings" pitchFamily="2" charset="2"/>
            </a:endParaRPr>
          </a:p>
          <a:p>
            <a:pPr algn="just"/>
            <a:r>
              <a:rPr lang="el-GR" sz="1600" dirty="0" smtClean="0">
                <a:sym typeface="Wingdings" pitchFamily="2" charset="2"/>
              </a:rPr>
              <a:t>Η θερμότητα συμπαραγωγής</a:t>
            </a:r>
            <a:r>
              <a:rPr lang="en-US" sz="1600" dirty="0" smtClean="0">
                <a:sym typeface="Wingdings" pitchFamily="2" charset="2"/>
              </a:rPr>
              <a:t>, </a:t>
            </a:r>
            <a:r>
              <a:rPr lang="el-GR" sz="1600" dirty="0" smtClean="0">
                <a:sym typeface="Wingdings" pitchFamily="2" charset="2"/>
              </a:rPr>
              <a:t>είναι ίση με τη θερμότητα που απομακρύνεται από  τον συμπυκνωτή. Θεωρώντας ότι το γεωθερμικό ρευστό εξέρχεται από το συμπυκνωτή σε θερμοκρασία κατά 15 </a:t>
            </a:r>
            <a:r>
              <a:rPr lang="en-US" sz="1600" dirty="0" err="1" smtClean="0">
                <a:sym typeface="Wingdings" pitchFamily="2" charset="2"/>
              </a:rPr>
              <a:t>oC</a:t>
            </a:r>
            <a:r>
              <a:rPr lang="el-GR" sz="1600" dirty="0" smtClean="0">
                <a:sym typeface="Wingdings" pitchFamily="2" charset="2"/>
              </a:rPr>
              <a:t> υψηλότερη από τη θερμοκρασίας που εισέρχεται το νερό του δικτύου τηλεθέρμανσης (40 + 15 = 55 </a:t>
            </a:r>
            <a:r>
              <a:rPr lang="en-US" sz="1600" dirty="0" err="1" smtClean="0">
                <a:sym typeface="Wingdings" pitchFamily="2" charset="2"/>
              </a:rPr>
              <a:t>oC</a:t>
            </a:r>
            <a:r>
              <a:rPr lang="en-US" sz="1600" dirty="0" smtClean="0">
                <a:sym typeface="Wingdings" pitchFamily="2" charset="2"/>
              </a:rPr>
              <a:t>)</a:t>
            </a:r>
            <a:r>
              <a:rPr lang="el-GR" sz="1600" dirty="0" smtClean="0">
                <a:sym typeface="Wingdings" pitchFamily="2" charset="2"/>
              </a:rPr>
              <a:t>: 	</a:t>
            </a:r>
          </a:p>
          <a:p>
            <a:pPr algn="just"/>
            <a:r>
              <a:rPr lang="en-US" sz="1600" dirty="0" err="1" smtClean="0">
                <a:sym typeface="Wingdings" pitchFamily="2" charset="2"/>
              </a:rPr>
              <a:t>Qcogen</a:t>
            </a:r>
            <a:r>
              <a:rPr lang="en-US" sz="1600" dirty="0" smtClean="0">
                <a:sym typeface="Wingdings" pitchFamily="2" charset="2"/>
              </a:rPr>
              <a:t> = </a:t>
            </a:r>
            <a:r>
              <a:rPr lang="en-US" sz="1600" dirty="0" err="1" smtClean="0">
                <a:sym typeface="Wingdings" pitchFamily="2" charset="2"/>
              </a:rPr>
              <a:t>m</a:t>
            </a:r>
            <a:r>
              <a:rPr lang="en-US" sz="1600" baseline="30000" dirty="0" err="1" smtClean="0">
                <a:sym typeface="Wingdings" pitchFamily="2" charset="2"/>
              </a:rPr>
              <a:t>o</a:t>
            </a:r>
            <a:r>
              <a:rPr lang="en-US" sz="1600" dirty="0" smtClean="0">
                <a:sym typeface="Wingdings" pitchFamily="2" charset="2"/>
              </a:rPr>
              <a:t> * </a:t>
            </a:r>
            <a:r>
              <a:rPr lang="el-GR" sz="1600" dirty="0" smtClean="0">
                <a:sym typeface="Wingdings" pitchFamily="2" charset="2"/>
              </a:rPr>
              <a:t>(</a:t>
            </a:r>
            <a:r>
              <a:rPr lang="en-US" sz="1600" dirty="0" smtClean="0">
                <a:sym typeface="Wingdings" pitchFamily="2" charset="2"/>
              </a:rPr>
              <a:t>h2</a:t>
            </a:r>
            <a:r>
              <a:rPr lang="el-GR" sz="1600" dirty="0" smtClean="0">
                <a:sym typeface="Wingdings" pitchFamily="2" charset="2"/>
              </a:rPr>
              <a:t> – </a:t>
            </a:r>
            <a:r>
              <a:rPr lang="en-US" sz="1600" dirty="0" smtClean="0">
                <a:sym typeface="Wingdings" pitchFamily="2" charset="2"/>
              </a:rPr>
              <a:t>h3) = 9,64 kg/s * </a:t>
            </a:r>
            <a:r>
              <a:rPr lang="en-US" sz="1600" dirty="0">
                <a:sym typeface="Wingdings" pitchFamily="2" charset="2"/>
              </a:rPr>
              <a:t>(2314,1 </a:t>
            </a:r>
            <a:r>
              <a:rPr lang="en-US" sz="1600" dirty="0" smtClean="0">
                <a:sym typeface="Wingdings" pitchFamily="2" charset="2"/>
              </a:rPr>
              <a:t>– 230,26) kJ/kg = 20.088,2 kW </a:t>
            </a:r>
            <a:r>
              <a:rPr lang="el-GR" sz="1600" dirty="0" smtClean="0">
                <a:sym typeface="Wingdings" pitchFamily="2" charset="2"/>
              </a:rPr>
              <a:t>				               </a:t>
            </a:r>
            <a:r>
              <a:rPr lang="en-US" sz="1600" dirty="0" smtClean="0">
                <a:sym typeface="Wingdings" pitchFamily="2" charset="2"/>
              </a:rPr>
              <a:t>= 20,09</a:t>
            </a:r>
            <a:r>
              <a:rPr lang="el-GR" sz="1600" dirty="0" smtClean="0">
                <a:sym typeface="Wingdings" pitchFamily="2" charset="2"/>
              </a:rPr>
              <a:t>2</a:t>
            </a:r>
            <a:r>
              <a:rPr lang="en-US" sz="1600" dirty="0" smtClean="0">
                <a:sym typeface="Wingdings" pitchFamily="2" charset="2"/>
              </a:rPr>
              <a:t> MW</a:t>
            </a:r>
          </a:p>
          <a:p>
            <a:pPr algn="just"/>
            <a:r>
              <a:rPr lang="en-US" sz="1600" dirty="0" smtClean="0">
                <a:sym typeface="Wingdings" pitchFamily="2" charset="2"/>
              </a:rPr>
              <a:t>			</a:t>
            </a:r>
            <a:endParaRPr lang="el-GR" sz="1600" dirty="0" smtClean="0">
              <a:sym typeface="Wingdings" pitchFamily="2" charset="2"/>
            </a:endParaRPr>
          </a:p>
        </p:txBody>
      </p:sp>
      <p:cxnSp>
        <p:nvCxnSpPr>
          <p:cNvPr id="30" name="12 - Ευθεία γραμμή σύνδεσης"/>
          <p:cNvCxnSpPr/>
          <p:nvPr/>
        </p:nvCxnSpPr>
        <p:spPr>
          <a:xfrm rot="10800000" flipH="1" flipV="1">
            <a:off x="6198367" y="1653500"/>
            <a:ext cx="72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4 - Τραπέζιο"/>
          <p:cNvSpPr/>
          <p:nvPr/>
        </p:nvSpPr>
        <p:spPr>
          <a:xfrm rot="5400000">
            <a:off x="4062259" y="845611"/>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5 - Ορθογώνιο"/>
          <p:cNvSpPr/>
          <p:nvPr/>
        </p:nvSpPr>
        <p:spPr>
          <a:xfrm>
            <a:off x="1597680" y="2738718"/>
            <a:ext cx="600076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3" name="6 - Ευθεία γραμμή σύνδεσης"/>
          <p:cNvCxnSpPr/>
          <p:nvPr/>
        </p:nvCxnSpPr>
        <p:spPr>
          <a:xfrm rot="5400000" flipH="1" flipV="1">
            <a:off x="1678656" y="1657578"/>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4" name="7 - Ευθεία γραμμή σύνδεσης"/>
          <p:cNvCxnSpPr/>
          <p:nvPr/>
        </p:nvCxnSpPr>
        <p:spPr>
          <a:xfrm rot="10800000" flipH="1" flipV="1">
            <a:off x="2734922" y="595578"/>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5" name="8 - Ευθεία γραμμή σύνδεσης"/>
          <p:cNvCxnSpPr/>
          <p:nvPr/>
        </p:nvCxnSpPr>
        <p:spPr>
          <a:xfrm rot="5400000" flipH="1" flipV="1">
            <a:off x="3962480" y="759982"/>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9 - Ευθεία γραμμή σύνδεσης"/>
          <p:cNvCxnSpPr/>
          <p:nvPr/>
        </p:nvCxnSpPr>
        <p:spPr>
          <a:xfrm rot="5400000" flipH="1" flipV="1">
            <a:off x="4404756" y="1490706"/>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10 - Ευθεία γραμμή σύνδεσης"/>
          <p:cNvCxnSpPr/>
          <p:nvPr/>
        </p:nvCxnSpPr>
        <p:spPr>
          <a:xfrm rot="10800000" flipH="1" flipV="1">
            <a:off x="4563498" y="1643106"/>
            <a:ext cx="1260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8" name="11 - Ορθογώνιο"/>
          <p:cNvSpPr/>
          <p:nvPr/>
        </p:nvSpPr>
        <p:spPr>
          <a:xfrm>
            <a:off x="5839786" y="1496976"/>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9" name="13 - Ευθεία γραμμή σύνδεσης"/>
          <p:cNvCxnSpPr/>
          <p:nvPr/>
        </p:nvCxnSpPr>
        <p:spPr>
          <a:xfrm rot="5400000" flipH="1" flipV="1">
            <a:off x="6498150" y="2042142"/>
            <a:ext cx="828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14 - Ευθεία γραμμή σύνδεσης"/>
          <p:cNvCxnSpPr/>
          <p:nvPr/>
        </p:nvCxnSpPr>
        <p:spPr>
          <a:xfrm rot="10800000" flipH="1" flipV="1">
            <a:off x="2973708" y="2424937"/>
            <a:ext cx="39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15 - Ευθεία γραμμή σύνδεσης"/>
          <p:cNvCxnSpPr/>
          <p:nvPr/>
        </p:nvCxnSpPr>
        <p:spPr>
          <a:xfrm rot="5400000" flipH="1" flipV="1">
            <a:off x="2801472" y="2588712"/>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2" name="19 - TextBox"/>
          <p:cNvSpPr txBox="1"/>
          <p:nvPr/>
        </p:nvSpPr>
        <p:spPr>
          <a:xfrm>
            <a:off x="4142120" y="581930"/>
            <a:ext cx="1148904" cy="369332"/>
          </a:xfrm>
          <a:prstGeom prst="rect">
            <a:avLst/>
          </a:prstGeom>
          <a:noFill/>
        </p:spPr>
        <p:txBody>
          <a:bodyPr wrap="none" rtlCol="0">
            <a:spAutoFit/>
          </a:bodyPr>
          <a:lstStyle/>
          <a:p>
            <a:r>
              <a:rPr lang="el-GR" dirty="0" smtClean="0"/>
              <a:t>στρόβιλος</a:t>
            </a:r>
            <a:endParaRPr lang="el-GR" dirty="0"/>
          </a:p>
        </p:txBody>
      </p:sp>
      <p:sp>
        <p:nvSpPr>
          <p:cNvPr id="43" name="20 - TextBox"/>
          <p:cNvSpPr txBox="1"/>
          <p:nvPr/>
        </p:nvSpPr>
        <p:spPr>
          <a:xfrm>
            <a:off x="5399253" y="1738586"/>
            <a:ext cx="1488484" cy="369332"/>
          </a:xfrm>
          <a:prstGeom prst="rect">
            <a:avLst/>
          </a:prstGeom>
          <a:noFill/>
        </p:spPr>
        <p:txBody>
          <a:bodyPr wrap="none" rtlCol="0">
            <a:spAutoFit/>
          </a:bodyPr>
          <a:lstStyle/>
          <a:p>
            <a:r>
              <a:rPr lang="el-GR" dirty="0" smtClean="0"/>
              <a:t>συμπυκνωτής</a:t>
            </a:r>
            <a:endParaRPr lang="el-GR" dirty="0"/>
          </a:p>
        </p:txBody>
      </p:sp>
      <p:sp>
        <p:nvSpPr>
          <p:cNvPr id="44" name="21 - TextBox"/>
          <p:cNvSpPr txBox="1"/>
          <p:nvPr/>
        </p:nvSpPr>
        <p:spPr>
          <a:xfrm>
            <a:off x="1383302" y="738454"/>
            <a:ext cx="1391471" cy="369332"/>
          </a:xfrm>
          <a:prstGeom prst="rect">
            <a:avLst/>
          </a:prstGeom>
          <a:noFill/>
        </p:spPr>
        <p:txBody>
          <a:bodyPr wrap="none" rtlCol="0">
            <a:spAutoFit/>
          </a:bodyPr>
          <a:lstStyle/>
          <a:p>
            <a:r>
              <a:rPr lang="el-GR" dirty="0" smtClean="0"/>
              <a:t>κατάσταση 1</a:t>
            </a:r>
            <a:endParaRPr lang="el-GR" dirty="0"/>
          </a:p>
        </p:txBody>
      </p:sp>
      <p:sp>
        <p:nvSpPr>
          <p:cNvPr id="45" name="22 - TextBox"/>
          <p:cNvSpPr txBox="1"/>
          <p:nvPr/>
        </p:nvSpPr>
        <p:spPr>
          <a:xfrm>
            <a:off x="4063797" y="1655006"/>
            <a:ext cx="1391471" cy="369332"/>
          </a:xfrm>
          <a:prstGeom prst="rect">
            <a:avLst/>
          </a:prstGeom>
          <a:noFill/>
        </p:spPr>
        <p:txBody>
          <a:bodyPr wrap="none" rtlCol="0">
            <a:spAutoFit/>
          </a:bodyPr>
          <a:lstStyle/>
          <a:p>
            <a:r>
              <a:rPr lang="el-GR" dirty="0" smtClean="0"/>
              <a:t>κατάσταση 2</a:t>
            </a:r>
            <a:endParaRPr lang="el-GR" dirty="0"/>
          </a:p>
        </p:txBody>
      </p:sp>
      <p:sp>
        <p:nvSpPr>
          <p:cNvPr id="46" name="24 - TextBox"/>
          <p:cNvSpPr txBox="1"/>
          <p:nvPr/>
        </p:nvSpPr>
        <p:spPr>
          <a:xfrm>
            <a:off x="3112746" y="571480"/>
            <a:ext cx="514885" cy="369332"/>
          </a:xfrm>
          <a:prstGeom prst="rect">
            <a:avLst/>
          </a:prstGeom>
          <a:noFill/>
        </p:spPr>
        <p:txBody>
          <a:bodyPr wrap="none" rtlCol="0">
            <a:spAutoFit/>
          </a:bodyPr>
          <a:lstStyle/>
          <a:p>
            <a:r>
              <a:rPr lang="en-US" dirty="0" smtClean="0"/>
              <a:t>Qin</a:t>
            </a:r>
            <a:endParaRPr lang="el-GR" dirty="0"/>
          </a:p>
        </p:txBody>
      </p:sp>
      <p:sp>
        <p:nvSpPr>
          <p:cNvPr id="47" name="25 - TextBox"/>
          <p:cNvSpPr txBox="1"/>
          <p:nvPr/>
        </p:nvSpPr>
        <p:spPr>
          <a:xfrm>
            <a:off x="4022298" y="984768"/>
            <a:ext cx="549702" cy="369332"/>
          </a:xfrm>
          <a:prstGeom prst="rect">
            <a:avLst/>
          </a:prstGeom>
          <a:noFill/>
        </p:spPr>
        <p:txBody>
          <a:bodyPr wrap="none" rtlCol="0">
            <a:spAutoFit/>
          </a:bodyPr>
          <a:lstStyle/>
          <a:p>
            <a:r>
              <a:rPr lang="en-US" dirty="0" err="1" smtClean="0"/>
              <a:t>Wel</a:t>
            </a:r>
            <a:endParaRPr lang="el-GR" dirty="0"/>
          </a:p>
        </p:txBody>
      </p:sp>
      <p:sp>
        <p:nvSpPr>
          <p:cNvPr id="49" name="27 - TextBox"/>
          <p:cNvSpPr txBox="1"/>
          <p:nvPr/>
        </p:nvSpPr>
        <p:spPr>
          <a:xfrm>
            <a:off x="6232695" y="714577"/>
            <a:ext cx="902170" cy="369332"/>
          </a:xfrm>
          <a:prstGeom prst="rect">
            <a:avLst/>
          </a:prstGeom>
          <a:noFill/>
        </p:spPr>
        <p:txBody>
          <a:bodyPr wrap="none" rtlCol="0">
            <a:spAutoFit/>
          </a:bodyPr>
          <a:lstStyle/>
          <a:p>
            <a:r>
              <a:rPr lang="en-US" dirty="0" err="1" smtClean="0"/>
              <a:t>Qcogen</a:t>
            </a:r>
            <a:endParaRPr lang="el-GR" dirty="0"/>
          </a:p>
        </p:txBody>
      </p:sp>
      <p:cxnSp>
        <p:nvCxnSpPr>
          <p:cNvPr id="50" name="13 - Ευθεία γραμμή σύνδεσης"/>
          <p:cNvCxnSpPr/>
          <p:nvPr/>
        </p:nvCxnSpPr>
        <p:spPr>
          <a:xfrm rot="5400000" flipH="1" flipV="1">
            <a:off x="6184132" y="1358022"/>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13 - Ευθεία γραμμή σύνδεσης"/>
          <p:cNvCxnSpPr/>
          <p:nvPr/>
        </p:nvCxnSpPr>
        <p:spPr>
          <a:xfrm rot="5400000" flipH="1" flipV="1">
            <a:off x="5673098" y="1332529"/>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13 - Ευθεία γραμμή σύνδεσης"/>
          <p:cNvCxnSpPr/>
          <p:nvPr/>
        </p:nvCxnSpPr>
        <p:spPr>
          <a:xfrm flipH="1" flipV="1">
            <a:off x="5948854" y="1654080"/>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3" name="22 - TextBox"/>
          <p:cNvSpPr txBox="1"/>
          <p:nvPr/>
        </p:nvSpPr>
        <p:spPr>
          <a:xfrm>
            <a:off x="4043483" y="2056320"/>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Tree>
    <p:extLst>
      <p:ext uri="{BB962C8B-B14F-4D97-AF65-F5344CB8AC3E}">
        <p14:creationId xmlns:p14="http://schemas.microsoft.com/office/powerpoint/2010/main" val="30311168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500042"/>
            <a:ext cx="9144032" cy="6247864"/>
          </a:xfrm>
          <a:prstGeom prst="rect">
            <a:avLst/>
          </a:prstGeom>
          <a:noFill/>
        </p:spPr>
        <p:txBody>
          <a:bodyPr wrap="square" rtlCol="0">
            <a:spAutoFit/>
          </a:bodyPr>
          <a:lstStyle/>
          <a:p>
            <a:pPr lvl="0" algn="just"/>
            <a:r>
              <a:rPr lang="el-GR" sz="1600" b="1" dirty="0" smtClean="0"/>
              <a:t>4.2 Πεδία υψηλής ενθαλπίας και υγρού ατμού</a:t>
            </a:r>
            <a:r>
              <a:rPr lang="el-GR" sz="1600" dirty="0" smtClean="0"/>
              <a:t> </a:t>
            </a:r>
            <a:r>
              <a:rPr lang="el-GR" sz="1600" b="1" dirty="0" smtClean="0"/>
              <a:t>(μίγμα κορεσμένου νερού και ατμού)</a:t>
            </a:r>
          </a:p>
          <a:p>
            <a:pPr lvl="0" algn="just"/>
            <a:endParaRPr lang="el-GR" sz="1600" b="1" dirty="0" smtClean="0"/>
          </a:p>
          <a:p>
            <a:pPr algn="just"/>
            <a:r>
              <a:rPr lang="el-GR" sz="1600" dirty="0" smtClean="0"/>
              <a:t>Μετά την κεφαλή  της γεώτρησης και στην ίδια πίεση παρεμβάλλεται ένας διαχωριστής, ο οποίος οδηγεί το κλάσμα ατμού του ρευστού στο στρόβιλο και το κλάσμα υγρού:</a:t>
            </a:r>
          </a:p>
          <a:p>
            <a:pPr algn="just"/>
            <a:endParaRPr lang="el-GR" sz="1600" dirty="0" smtClean="0"/>
          </a:p>
          <a:p>
            <a:pPr marL="177800" indent="-177800" algn="just">
              <a:buFont typeface="Arial" pitchFamily="34" charset="0"/>
              <a:buChar char="•"/>
            </a:pPr>
            <a:r>
              <a:rPr lang="el-GR" sz="1600" dirty="0" smtClean="0"/>
              <a:t>σε περεταίρω χρήσεις θέρμανσης ή (δ)</a:t>
            </a:r>
          </a:p>
          <a:p>
            <a:pPr marL="177800" indent="-177800" algn="just">
              <a:buFont typeface="Arial" pitchFamily="34" charset="0"/>
              <a:buChar char="•"/>
            </a:pPr>
            <a:r>
              <a:rPr lang="el-GR" sz="1600" dirty="0" smtClean="0"/>
              <a:t>για </a:t>
            </a:r>
            <a:r>
              <a:rPr lang="el-GR" sz="1600" dirty="0" err="1" smtClean="0"/>
              <a:t>επανέκχυση</a:t>
            </a:r>
            <a:r>
              <a:rPr lang="el-GR" sz="1600" dirty="0" smtClean="0"/>
              <a:t> στον ταμιευτήρα (ε) </a:t>
            </a:r>
          </a:p>
          <a:p>
            <a:pPr algn="just"/>
            <a:endParaRPr lang="el-GR" sz="1600" dirty="0" smtClean="0"/>
          </a:p>
          <a:p>
            <a:pPr algn="just"/>
            <a:r>
              <a:rPr lang="el-GR" sz="1600" dirty="0" smtClean="0"/>
              <a:t>Και στην περίπτωση αυτή αν ο ατμός δεν περιέχει μεγάλο κλάσμα σταθερών αερίων, τότε μετά το στρόβιλο ακολουθεί συμπυκνωτής που αυξάνει την απόδοση του ατμοστροβίλου, ενώ στην αντίθετη περίπτωση χρησιμοποιείται ατμοσφαιρικός συμπυκνωτής και τόσο το συμπύκνωμα όσο και τα σταθερά αέρια χρησιμοποιούνται όπως στην πρώτη περίπτωση. </a:t>
            </a:r>
          </a:p>
          <a:p>
            <a:pPr algn="just"/>
            <a:endParaRPr lang="el-GR" sz="1600" dirty="0" smtClean="0"/>
          </a:p>
          <a:p>
            <a:pPr algn="just"/>
            <a:r>
              <a:rPr lang="el-GR" sz="1600" dirty="0" smtClean="0"/>
              <a:t>Στην περίπτωση που η υγρή φάση από τον πρώτο διαχωριστή έχει υψηλή θερμοκρασία τότε μπορεί να οδηγηθεί σε δεύτερο διαχωριστή χαμηλότερης πίεσης (η ελάττωση της πίεσης εξατμίζει ένα μέρος της) και από το διαχωριστή αυτό οι ατμοί οδηγούνται σε δεύτερο στρόβιλο, για τη συμπληρωματική παραγωγή ηλεκτρικής ενέργειας.</a:t>
            </a:r>
          </a:p>
          <a:p>
            <a:pPr algn="just"/>
            <a:endParaRPr lang="el-GR" sz="1600" dirty="0" smtClean="0"/>
          </a:p>
          <a:p>
            <a:pPr algn="just"/>
            <a:r>
              <a:rPr lang="el-GR" sz="1600" dirty="0" smtClean="0"/>
              <a:t>Η αύξηση της πίεσης στην κεφαλή της γεώτρησης αυξάνει την απόδοση του ατμοστροβίλου, ελαττώνει όμως την παροχή γεωθερμικού ρευστού και κατά συνέπεια την παροχή θερμότητας στον στρόβιλο. Η ελάττωση αυτή ελαττώνει την ηλεκτροπαραγωγή του στροβίλου. Γενικά θα πρέπει να τονισθεί ότι οι μονάδες γεωθερμικής ηλεκτροπαραγωγής έχουν συνήθως πολύ χαμηλότερο συντελεστή απόδοσης από τις εφαρμογές ατμοστροβίλων με ορυκτά καύσιμα.</a:t>
            </a:r>
          </a:p>
          <a:p>
            <a:pPr algn="just"/>
            <a:endParaRPr lang="el-GR" sz="1600" dirty="0" smtClean="0"/>
          </a:p>
          <a:p>
            <a:pPr lvl="0" algn="just"/>
            <a:endParaRPr lang="el-GR" sz="16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 name="29 - Ευθεία γραμμή σύνδεσης"/>
          <p:cNvCxnSpPr/>
          <p:nvPr/>
        </p:nvCxnSpPr>
        <p:spPr>
          <a:xfrm rot="10800000" flipH="1" flipV="1">
            <a:off x="6824294" y="2620962"/>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31 - Ευθεία γραμμή σύνδεσης"/>
          <p:cNvCxnSpPr/>
          <p:nvPr/>
        </p:nvCxnSpPr>
        <p:spPr>
          <a:xfrm rot="10800000" flipH="1" flipV="1">
            <a:off x="5004048" y="2190978"/>
            <a:ext cx="33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47 - Ευθεία γραμμή σύνδεσης"/>
          <p:cNvCxnSpPr/>
          <p:nvPr/>
        </p:nvCxnSpPr>
        <p:spPr>
          <a:xfrm rot="10800000" flipH="1" flipV="1">
            <a:off x="766187" y="2623955"/>
            <a:ext cx="60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500042"/>
            <a:ext cx="9144032" cy="338554"/>
          </a:xfrm>
          <a:prstGeom prst="rect">
            <a:avLst/>
          </a:prstGeom>
          <a:noFill/>
        </p:spPr>
        <p:txBody>
          <a:bodyPr wrap="square" rtlCol="0">
            <a:spAutoFit/>
          </a:bodyPr>
          <a:lstStyle/>
          <a:p>
            <a:pPr lvl="0" algn="just"/>
            <a:r>
              <a:rPr lang="el-GR" sz="1600" b="1" dirty="0" smtClean="0"/>
              <a:t>4.2 Πεδία υψηλής ενθαλπίας και υγρού ατμού</a:t>
            </a:r>
            <a:r>
              <a:rPr lang="el-GR" sz="1600" dirty="0" smtClean="0"/>
              <a:t> </a:t>
            </a:r>
            <a:r>
              <a:rPr lang="el-GR" sz="1600" b="1" dirty="0" smtClean="0"/>
              <a:t>(μίγμα κορεσμένου νερού και ατμού)</a:t>
            </a:r>
            <a:endParaRPr lang="el-GR" sz="1600" dirty="0" smtClean="0"/>
          </a:p>
        </p:txBody>
      </p:sp>
      <p:sp>
        <p:nvSpPr>
          <p:cNvPr id="7" name="6 - Ορθογώνιο"/>
          <p:cNvSpPr/>
          <p:nvPr/>
        </p:nvSpPr>
        <p:spPr>
          <a:xfrm>
            <a:off x="0" y="3286124"/>
            <a:ext cx="914400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TextBox"/>
          <p:cNvSpPr txBox="1"/>
          <p:nvPr/>
        </p:nvSpPr>
        <p:spPr>
          <a:xfrm>
            <a:off x="-32" y="4000504"/>
            <a:ext cx="9144032" cy="3046988"/>
          </a:xfrm>
          <a:prstGeom prst="rect">
            <a:avLst/>
          </a:prstGeom>
          <a:noFill/>
        </p:spPr>
        <p:txBody>
          <a:bodyPr wrap="square" rtlCol="0">
            <a:spAutoFit/>
          </a:bodyPr>
          <a:lstStyle/>
          <a:p>
            <a:pPr lvl="0" algn="just"/>
            <a:r>
              <a:rPr lang="el-GR" sz="1600" dirty="0" smtClean="0"/>
              <a:t>Κατάσταση 1.</a:t>
            </a:r>
            <a:r>
              <a:rPr lang="en-US" sz="1600" dirty="0" smtClean="0"/>
              <a:t>	</a:t>
            </a:r>
            <a:r>
              <a:rPr lang="el-GR" sz="1600" dirty="0" smtClean="0"/>
              <a:t>Κορεσμένος ατμός στη θερμοκρασία της γεώτρησης</a:t>
            </a:r>
          </a:p>
          <a:p>
            <a:pPr lvl="0" algn="just"/>
            <a:r>
              <a:rPr lang="el-GR" sz="1600" dirty="0" smtClean="0"/>
              <a:t>Κατάσταση 2.	Κορεσμένο υγρό στην θερμοκρασία της γεώτρησης</a:t>
            </a:r>
          </a:p>
          <a:p>
            <a:pPr lvl="0" algn="just"/>
            <a:r>
              <a:rPr lang="el-GR" sz="1600" dirty="0" smtClean="0"/>
              <a:t>Κατάσταση 3.	Μίγμα κορεσμένου ατμού και υγρού στην πίεση του συμπυκνωτή</a:t>
            </a:r>
          </a:p>
          <a:p>
            <a:pPr lvl="0" algn="just"/>
            <a:r>
              <a:rPr lang="el-GR" sz="1600" dirty="0" smtClean="0"/>
              <a:t>Κατάσταση 4.	Κορεσμένο υγρό στην πίεση του συμπυκνωτή</a:t>
            </a:r>
          </a:p>
          <a:p>
            <a:pPr lvl="0" algn="just"/>
            <a:endParaRPr lang="el-GR" sz="1600" dirty="0" smtClean="0"/>
          </a:p>
          <a:p>
            <a:pPr lvl="0" algn="just"/>
            <a:r>
              <a:rPr lang="en-US" sz="1600" dirty="0" smtClean="0"/>
              <a:t>Qin = mv*h1	</a:t>
            </a:r>
            <a:r>
              <a:rPr lang="en-US" sz="1600" dirty="0" err="1" smtClean="0"/>
              <a:t>Welectric</a:t>
            </a:r>
            <a:r>
              <a:rPr lang="en-US" sz="1600" dirty="0" smtClean="0"/>
              <a:t> = mv*(h1 – h2)	</a:t>
            </a:r>
            <a:r>
              <a:rPr lang="en-US" sz="1600" dirty="0" err="1" smtClean="0"/>
              <a:t>Qcogen</a:t>
            </a:r>
            <a:r>
              <a:rPr lang="en-US" sz="1600" dirty="0" smtClean="0"/>
              <a:t> = mv*(h2 – h3) </a:t>
            </a:r>
            <a:r>
              <a:rPr lang="en-US" sz="1600" dirty="0"/>
              <a:t>+ </a:t>
            </a:r>
            <a:r>
              <a:rPr lang="en-US" sz="1600" dirty="0" smtClean="0"/>
              <a:t>mw*(h4 </a:t>
            </a:r>
            <a:r>
              <a:rPr lang="en-US" sz="1600" dirty="0"/>
              <a:t>– </a:t>
            </a:r>
            <a:r>
              <a:rPr lang="en-US" sz="1600" dirty="0" smtClean="0"/>
              <a:t>h3) </a:t>
            </a:r>
          </a:p>
          <a:p>
            <a:pPr lvl="0" algn="just"/>
            <a:endParaRPr lang="en-US" sz="1600" dirty="0" smtClean="0"/>
          </a:p>
          <a:p>
            <a:pPr lvl="0" algn="just"/>
            <a:r>
              <a:rPr lang="el-GR" sz="1600" dirty="0" smtClean="0"/>
              <a:t>όπου:	</a:t>
            </a:r>
            <a:r>
              <a:rPr lang="en-US" sz="1600" dirty="0" err="1" smtClean="0"/>
              <a:t>mv</a:t>
            </a:r>
            <a:r>
              <a:rPr lang="el-GR" sz="1600" dirty="0" smtClean="0"/>
              <a:t>, </a:t>
            </a:r>
            <a:r>
              <a:rPr lang="en-US" sz="1600" dirty="0" smtClean="0"/>
              <a:t>mw </a:t>
            </a:r>
            <a:r>
              <a:rPr lang="el-GR" sz="1600" dirty="0" smtClean="0"/>
              <a:t>η μαζική παροχή του ατμού και του νερού της γεώτρησης [</a:t>
            </a:r>
            <a:r>
              <a:rPr lang="en-US" sz="1600" dirty="0" smtClean="0"/>
              <a:t>kg/s]</a:t>
            </a:r>
          </a:p>
          <a:p>
            <a:pPr lvl="0" algn="just"/>
            <a:r>
              <a:rPr lang="en-US" sz="1600" dirty="0" smtClean="0"/>
              <a:t>	h </a:t>
            </a:r>
            <a:r>
              <a:rPr lang="el-GR" sz="1600" dirty="0" smtClean="0"/>
              <a:t>η ειδική ενθαλπία του γεωθερμικού ρευστού [</a:t>
            </a:r>
            <a:r>
              <a:rPr lang="en-US" sz="1600" dirty="0" smtClean="0"/>
              <a:t>kJ/kg]</a:t>
            </a:r>
          </a:p>
          <a:p>
            <a:r>
              <a:rPr lang="en-US" sz="1600" dirty="0" smtClean="0"/>
              <a:t>	W </a:t>
            </a:r>
            <a:r>
              <a:rPr lang="el-GR" sz="1600" dirty="0" smtClean="0"/>
              <a:t>η ισχύς που καταναλώνει η αντλία ή παράγει ο στρόβιλος [</a:t>
            </a:r>
            <a:r>
              <a:rPr lang="en-US" sz="1600" dirty="0" smtClean="0"/>
              <a:t>kJ/s]</a:t>
            </a:r>
          </a:p>
          <a:p>
            <a:r>
              <a:rPr lang="en-US" sz="1600" dirty="0" smtClean="0"/>
              <a:t>	Q </a:t>
            </a:r>
            <a:r>
              <a:rPr lang="el-GR" sz="1600" dirty="0" smtClean="0"/>
              <a:t> η θερμότητα που προσδίδεται ή απομακρύνεται [</a:t>
            </a:r>
            <a:r>
              <a:rPr lang="en-US" sz="1600" dirty="0" smtClean="0"/>
              <a:t>kJ/s] </a:t>
            </a:r>
            <a:r>
              <a:rPr lang="el-GR" sz="1600" dirty="0" smtClean="0"/>
              <a:t> </a:t>
            </a:r>
            <a:endParaRPr lang="en-US" sz="1600" dirty="0" smtClean="0"/>
          </a:p>
          <a:p>
            <a:pPr lvl="0" algn="just"/>
            <a:endParaRPr lang="el-GR" sz="1600" dirty="0" smtClean="0"/>
          </a:p>
        </p:txBody>
      </p:sp>
      <p:sp>
        <p:nvSpPr>
          <p:cNvPr id="25" name="24 - Τραπέζιο"/>
          <p:cNvSpPr/>
          <p:nvPr/>
        </p:nvSpPr>
        <p:spPr>
          <a:xfrm rot="5400000">
            <a:off x="2418698" y="1393017"/>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6" name="25 - Ευθεία γραμμή σύνδεσης"/>
          <p:cNvCxnSpPr/>
          <p:nvPr/>
        </p:nvCxnSpPr>
        <p:spPr>
          <a:xfrm rot="5400000" flipH="1" flipV="1">
            <a:off x="35095" y="2204984"/>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27" name="26 - Ευθεία γραμμή σύνδεσης"/>
          <p:cNvCxnSpPr/>
          <p:nvPr/>
        </p:nvCxnSpPr>
        <p:spPr>
          <a:xfrm rot="10800000" flipH="1" flipV="1">
            <a:off x="1091361" y="1142984"/>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p:nvPr/>
        </p:nvCxnSpPr>
        <p:spPr>
          <a:xfrm rot="5400000" flipH="1" flipV="1">
            <a:off x="2318919" y="1307388"/>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28 - Ευθεία γραμμή σύνδεσης"/>
          <p:cNvCxnSpPr/>
          <p:nvPr/>
        </p:nvCxnSpPr>
        <p:spPr>
          <a:xfrm rot="5400000" flipH="1" flipV="1">
            <a:off x="2761195" y="2038112"/>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29 - Ευθεία γραμμή σύνδεσης"/>
          <p:cNvCxnSpPr/>
          <p:nvPr/>
        </p:nvCxnSpPr>
        <p:spPr>
          <a:xfrm rot="10800000" flipH="1" flipV="1">
            <a:off x="2915984" y="2190512"/>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30 - Ορθογώνιο"/>
          <p:cNvSpPr/>
          <p:nvPr/>
        </p:nvSpPr>
        <p:spPr>
          <a:xfrm>
            <a:off x="4434254" y="2044382"/>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3" name="32 - Ευθεία γραμμή σύνδεσης"/>
          <p:cNvCxnSpPr/>
          <p:nvPr/>
        </p:nvCxnSpPr>
        <p:spPr>
          <a:xfrm rot="16200000" flipH="1" flipV="1">
            <a:off x="7927544" y="2582038"/>
            <a:ext cx="82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p:nvPr/>
        </p:nvCxnSpPr>
        <p:spPr>
          <a:xfrm rot="10800000" flipH="1" flipV="1">
            <a:off x="1331664" y="2972343"/>
            <a:ext cx="698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34 - Ευθεία γραμμή σύνδεσης"/>
          <p:cNvCxnSpPr/>
          <p:nvPr/>
        </p:nvCxnSpPr>
        <p:spPr>
          <a:xfrm rot="5400000" flipH="1" flipV="1">
            <a:off x="1157911" y="3136118"/>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38 - TextBox"/>
          <p:cNvSpPr txBox="1"/>
          <p:nvPr/>
        </p:nvSpPr>
        <p:spPr>
          <a:xfrm>
            <a:off x="2498559" y="1129336"/>
            <a:ext cx="1148904" cy="369332"/>
          </a:xfrm>
          <a:prstGeom prst="rect">
            <a:avLst/>
          </a:prstGeom>
          <a:noFill/>
        </p:spPr>
        <p:txBody>
          <a:bodyPr wrap="none" rtlCol="0">
            <a:spAutoFit/>
          </a:bodyPr>
          <a:lstStyle/>
          <a:p>
            <a:r>
              <a:rPr lang="el-GR" dirty="0" smtClean="0"/>
              <a:t>στρόβιλος</a:t>
            </a:r>
            <a:endParaRPr lang="el-GR" dirty="0"/>
          </a:p>
        </p:txBody>
      </p:sp>
      <p:sp>
        <p:nvSpPr>
          <p:cNvPr id="40" name="39 - TextBox"/>
          <p:cNvSpPr txBox="1"/>
          <p:nvPr/>
        </p:nvSpPr>
        <p:spPr>
          <a:xfrm>
            <a:off x="4176011" y="2231582"/>
            <a:ext cx="1488484" cy="369332"/>
          </a:xfrm>
          <a:prstGeom prst="rect">
            <a:avLst/>
          </a:prstGeom>
          <a:noFill/>
        </p:spPr>
        <p:txBody>
          <a:bodyPr wrap="none" rtlCol="0">
            <a:spAutoFit/>
          </a:bodyPr>
          <a:lstStyle/>
          <a:p>
            <a:r>
              <a:rPr lang="el-GR" dirty="0" smtClean="0"/>
              <a:t>συμπυκνωτής</a:t>
            </a:r>
            <a:endParaRPr lang="el-GR" dirty="0"/>
          </a:p>
        </p:txBody>
      </p:sp>
      <p:sp>
        <p:nvSpPr>
          <p:cNvPr id="41" name="40 - TextBox"/>
          <p:cNvSpPr txBox="1"/>
          <p:nvPr/>
        </p:nvSpPr>
        <p:spPr>
          <a:xfrm>
            <a:off x="1036902" y="785794"/>
            <a:ext cx="1391471" cy="369332"/>
          </a:xfrm>
          <a:prstGeom prst="rect">
            <a:avLst/>
          </a:prstGeom>
          <a:noFill/>
        </p:spPr>
        <p:txBody>
          <a:bodyPr wrap="none" rtlCol="0">
            <a:spAutoFit/>
          </a:bodyPr>
          <a:lstStyle/>
          <a:p>
            <a:r>
              <a:rPr lang="el-GR" dirty="0" smtClean="0"/>
              <a:t>κατάσταση 1</a:t>
            </a:r>
            <a:endParaRPr lang="el-GR" dirty="0"/>
          </a:p>
        </p:txBody>
      </p:sp>
      <p:sp>
        <p:nvSpPr>
          <p:cNvPr id="42" name="41 - TextBox"/>
          <p:cNvSpPr txBox="1"/>
          <p:nvPr/>
        </p:nvSpPr>
        <p:spPr>
          <a:xfrm>
            <a:off x="5223109" y="1839209"/>
            <a:ext cx="1391471" cy="369332"/>
          </a:xfrm>
          <a:prstGeom prst="rect">
            <a:avLst/>
          </a:prstGeom>
          <a:noFill/>
        </p:spPr>
        <p:txBody>
          <a:bodyPr wrap="none" rtlCol="0">
            <a:spAutoFit/>
          </a:bodyPr>
          <a:lstStyle/>
          <a:p>
            <a:r>
              <a:rPr lang="el-GR" dirty="0" smtClean="0"/>
              <a:t>κατάσταση 3</a:t>
            </a:r>
            <a:endParaRPr lang="el-GR" dirty="0"/>
          </a:p>
        </p:txBody>
      </p:sp>
      <p:sp>
        <p:nvSpPr>
          <p:cNvPr id="43" name="42 - TextBox"/>
          <p:cNvSpPr txBox="1"/>
          <p:nvPr/>
        </p:nvSpPr>
        <p:spPr>
          <a:xfrm>
            <a:off x="3425539" y="2907619"/>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
        <p:nvSpPr>
          <p:cNvPr id="44" name="43 - TextBox"/>
          <p:cNvSpPr txBox="1"/>
          <p:nvPr/>
        </p:nvSpPr>
        <p:spPr>
          <a:xfrm>
            <a:off x="1469185" y="1118886"/>
            <a:ext cx="514885" cy="369332"/>
          </a:xfrm>
          <a:prstGeom prst="rect">
            <a:avLst/>
          </a:prstGeom>
          <a:noFill/>
        </p:spPr>
        <p:txBody>
          <a:bodyPr wrap="none" rtlCol="0">
            <a:spAutoFit/>
          </a:bodyPr>
          <a:lstStyle/>
          <a:p>
            <a:r>
              <a:rPr lang="en-US" dirty="0" smtClean="0"/>
              <a:t>Qin</a:t>
            </a:r>
            <a:endParaRPr lang="el-GR" dirty="0"/>
          </a:p>
        </p:txBody>
      </p:sp>
      <p:sp>
        <p:nvSpPr>
          <p:cNvPr id="45" name="44 - TextBox"/>
          <p:cNvSpPr txBox="1"/>
          <p:nvPr/>
        </p:nvSpPr>
        <p:spPr>
          <a:xfrm>
            <a:off x="2378737" y="1532174"/>
            <a:ext cx="549702" cy="369332"/>
          </a:xfrm>
          <a:prstGeom prst="rect">
            <a:avLst/>
          </a:prstGeom>
          <a:noFill/>
        </p:spPr>
        <p:txBody>
          <a:bodyPr wrap="none" rtlCol="0">
            <a:spAutoFit/>
          </a:bodyPr>
          <a:lstStyle/>
          <a:p>
            <a:r>
              <a:rPr lang="en-US" dirty="0" err="1" smtClean="0"/>
              <a:t>Wel</a:t>
            </a:r>
            <a:endParaRPr lang="el-GR" dirty="0"/>
          </a:p>
        </p:txBody>
      </p:sp>
      <p:sp>
        <p:nvSpPr>
          <p:cNvPr id="47" name="46 - Ορθογώνιο"/>
          <p:cNvSpPr/>
          <p:nvPr/>
        </p:nvSpPr>
        <p:spPr>
          <a:xfrm>
            <a:off x="713861" y="1643050"/>
            <a:ext cx="78581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49 - TextBox"/>
          <p:cNvSpPr txBox="1"/>
          <p:nvPr/>
        </p:nvSpPr>
        <p:spPr>
          <a:xfrm rot="16200000">
            <a:off x="-214833" y="1987610"/>
            <a:ext cx="1370440" cy="369332"/>
          </a:xfrm>
          <a:prstGeom prst="rect">
            <a:avLst/>
          </a:prstGeom>
          <a:noFill/>
        </p:spPr>
        <p:txBody>
          <a:bodyPr wrap="none" rtlCol="0">
            <a:spAutoFit/>
          </a:bodyPr>
          <a:lstStyle/>
          <a:p>
            <a:r>
              <a:rPr lang="el-GR" dirty="0" smtClean="0"/>
              <a:t>διαχωριστής</a:t>
            </a:r>
            <a:endParaRPr lang="el-GR" dirty="0"/>
          </a:p>
        </p:txBody>
      </p:sp>
      <p:sp>
        <p:nvSpPr>
          <p:cNvPr id="52" name="51 - TextBox"/>
          <p:cNvSpPr txBox="1"/>
          <p:nvPr/>
        </p:nvSpPr>
        <p:spPr>
          <a:xfrm>
            <a:off x="2935605" y="1839775"/>
            <a:ext cx="1391471" cy="369332"/>
          </a:xfrm>
          <a:prstGeom prst="rect">
            <a:avLst/>
          </a:prstGeom>
          <a:noFill/>
        </p:spPr>
        <p:txBody>
          <a:bodyPr wrap="none" rtlCol="0">
            <a:spAutoFit/>
          </a:bodyPr>
          <a:lstStyle/>
          <a:p>
            <a:r>
              <a:rPr lang="el-GR" dirty="0" smtClean="0"/>
              <a:t>κατάσταση 2</a:t>
            </a:r>
            <a:endParaRPr lang="el-GR" dirty="0"/>
          </a:p>
        </p:txBody>
      </p:sp>
      <p:sp>
        <p:nvSpPr>
          <p:cNvPr id="49" name="30 - Ορθογώνιο"/>
          <p:cNvSpPr/>
          <p:nvPr/>
        </p:nvSpPr>
        <p:spPr>
          <a:xfrm>
            <a:off x="6804248" y="2434589"/>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41 - TextBox"/>
          <p:cNvSpPr txBox="1"/>
          <p:nvPr/>
        </p:nvSpPr>
        <p:spPr>
          <a:xfrm>
            <a:off x="1539137" y="2289532"/>
            <a:ext cx="1391471" cy="369332"/>
          </a:xfrm>
          <a:prstGeom prst="rect">
            <a:avLst/>
          </a:prstGeom>
          <a:noFill/>
        </p:spPr>
        <p:txBody>
          <a:bodyPr wrap="none" rtlCol="0">
            <a:spAutoFit/>
          </a:bodyPr>
          <a:lstStyle/>
          <a:p>
            <a:r>
              <a:rPr lang="el-GR" dirty="0" smtClean="0"/>
              <a:t>κατάσταση </a:t>
            </a:r>
            <a:r>
              <a:rPr lang="en-US" dirty="0" smtClean="0"/>
              <a:t>4</a:t>
            </a:r>
            <a:endParaRPr lang="el-GR" dirty="0"/>
          </a:p>
        </p:txBody>
      </p:sp>
      <p:sp>
        <p:nvSpPr>
          <p:cNvPr id="55" name="27 - TextBox"/>
          <p:cNvSpPr txBox="1"/>
          <p:nvPr/>
        </p:nvSpPr>
        <p:spPr>
          <a:xfrm>
            <a:off x="4821958" y="1254625"/>
            <a:ext cx="1019190" cy="369332"/>
          </a:xfrm>
          <a:prstGeom prst="rect">
            <a:avLst/>
          </a:prstGeom>
          <a:noFill/>
        </p:spPr>
        <p:txBody>
          <a:bodyPr wrap="none" rtlCol="0">
            <a:spAutoFit/>
          </a:bodyPr>
          <a:lstStyle/>
          <a:p>
            <a:r>
              <a:rPr lang="en-US" dirty="0" smtClean="0"/>
              <a:t>Qcogen1</a:t>
            </a:r>
            <a:endParaRPr lang="el-GR" dirty="0"/>
          </a:p>
        </p:txBody>
      </p:sp>
      <p:cxnSp>
        <p:nvCxnSpPr>
          <p:cNvPr id="56" name="13 - Ευθεία γραμμή σύνδεσης"/>
          <p:cNvCxnSpPr/>
          <p:nvPr/>
        </p:nvCxnSpPr>
        <p:spPr>
          <a:xfrm rot="5400000" flipH="1" flipV="1">
            <a:off x="4773395" y="1898070"/>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13 - Ευθεία γραμμή σύνδεσης"/>
          <p:cNvCxnSpPr/>
          <p:nvPr/>
        </p:nvCxnSpPr>
        <p:spPr>
          <a:xfrm rot="5400000" flipH="1" flipV="1">
            <a:off x="4262361" y="1872577"/>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13 - Ευθεία γραμμή σύνδεσης"/>
          <p:cNvCxnSpPr/>
          <p:nvPr/>
        </p:nvCxnSpPr>
        <p:spPr>
          <a:xfrm flipH="1" flipV="1">
            <a:off x="4538117" y="2194128"/>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9" name="27 - TextBox"/>
          <p:cNvSpPr txBox="1"/>
          <p:nvPr/>
        </p:nvSpPr>
        <p:spPr>
          <a:xfrm>
            <a:off x="7198222" y="1624604"/>
            <a:ext cx="1019190" cy="369332"/>
          </a:xfrm>
          <a:prstGeom prst="rect">
            <a:avLst/>
          </a:prstGeom>
          <a:noFill/>
        </p:spPr>
        <p:txBody>
          <a:bodyPr wrap="none" rtlCol="0">
            <a:spAutoFit/>
          </a:bodyPr>
          <a:lstStyle/>
          <a:p>
            <a:r>
              <a:rPr lang="en-US" dirty="0" smtClean="0"/>
              <a:t>Qcogen2</a:t>
            </a:r>
            <a:endParaRPr lang="el-GR" dirty="0"/>
          </a:p>
        </p:txBody>
      </p:sp>
      <p:cxnSp>
        <p:nvCxnSpPr>
          <p:cNvPr id="60" name="13 - Ευθεία γραμμή σύνδεσης"/>
          <p:cNvCxnSpPr/>
          <p:nvPr/>
        </p:nvCxnSpPr>
        <p:spPr>
          <a:xfrm rot="5400000" flipH="1" flipV="1">
            <a:off x="7149659" y="2268049"/>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1" name="13 - Ευθεία γραμμή σύνδεσης"/>
          <p:cNvCxnSpPr/>
          <p:nvPr/>
        </p:nvCxnSpPr>
        <p:spPr>
          <a:xfrm rot="5400000" flipH="1" flipV="1">
            <a:off x="6638625" y="2242556"/>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13 - Ευθεία γραμμή σύνδεσης"/>
          <p:cNvCxnSpPr/>
          <p:nvPr/>
        </p:nvCxnSpPr>
        <p:spPr>
          <a:xfrm flipH="1" flipV="1">
            <a:off x="6914381" y="2564107"/>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6863417"/>
          </a:xfrm>
          <a:prstGeom prst="rect">
            <a:avLst/>
          </a:prstGeom>
        </p:spPr>
        <p:txBody>
          <a:bodyPr wrap="square">
            <a:spAutoFit/>
          </a:bodyPr>
          <a:lstStyle/>
          <a:p>
            <a:pPr algn="just"/>
            <a:r>
              <a:rPr lang="el-GR" b="1" dirty="0" smtClean="0">
                <a:cs typeface="Tahoma" pitchFamily="34" charset="0"/>
              </a:rPr>
              <a:t>Παράδειγμα 5. Γεωθερμική ηλεκτροπαραγωγή από υγρό ατμό</a:t>
            </a:r>
          </a:p>
          <a:p>
            <a:pPr algn="just"/>
            <a:r>
              <a:rPr lang="el-GR" sz="1600" dirty="0" smtClean="0"/>
              <a:t>Γεωθερμικός ταμιευτήρας περιέχει νερό στους 350 </a:t>
            </a:r>
            <a:r>
              <a:rPr lang="el-GR" sz="1600" baseline="30000" dirty="0" smtClean="0"/>
              <a:t>ο</a:t>
            </a:r>
            <a:r>
              <a:rPr lang="en-US" sz="1600" dirty="0" smtClean="0"/>
              <a:t>C</a:t>
            </a:r>
            <a:r>
              <a:rPr lang="el-GR" sz="1600" dirty="0" smtClean="0"/>
              <a:t> και στα 200 </a:t>
            </a:r>
            <a:r>
              <a:rPr lang="en-US" sz="1600" dirty="0" smtClean="0"/>
              <a:t>bar</a:t>
            </a:r>
            <a:r>
              <a:rPr lang="el-GR" sz="1600" dirty="0" smtClean="0"/>
              <a:t>. Στην κεφαλή της γεώτρησης βρίσκεται διαχωριστής σε πίεση 120 </a:t>
            </a:r>
            <a:r>
              <a:rPr lang="en-US" sz="1600" dirty="0" smtClean="0"/>
              <a:t>bar. </a:t>
            </a:r>
            <a:r>
              <a:rPr lang="el-GR" sz="1600" dirty="0" smtClean="0"/>
              <a:t>Για την γεωθερμική ηλεκτροπαραγωγή χρησιμοποιείται ατμοστρόβιλος με συμπυκνωτή που λειτουργεί </a:t>
            </a:r>
            <a:r>
              <a:rPr lang="el-GR" sz="1600" dirty="0"/>
              <a:t>στους 80 </a:t>
            </a:r>
            <a:r>
              <a:rPr lang="en-US" sz="1600" dirty="0" err="1"/>
              <a:t>oC</a:t>
            </a:r>
            <a:r>
              <a:rPr lang="en-US" sz="1600" dirty="0"/>
              <a:t> (</a:t>
            </a:r>
            <a:r>
              <a:rPr lang="el-GR" sz="1600" dirty="0"/>
              <a:t>θερμοκρασία που καθορίζεται από τη θερμοκρασία του νερού στο δίκτυο τηλεθέρμανσης</a:t>
            </a:r>
            <a:r>
              <a:rPr lang="en-US" sz="1600" dirty="0"/>
              <a:t>, </a:t>
            </a:r>
            <a:r>
              <a:rPr lang="el-GR" sz="1600" dirty="0"/>
              <a:t>που εισέρχεται στον συμπυκνωτή στους 40 και εξέρχεται στους 65 </a:t>
            </a:r>
            <a:r>
              <a:rPr lang="en-US" sz="1600" dirty="0" err="1"/>
              <a:t>oC</a:t>
            </a:r>
            <a:r>
              <a:rPr lang="el-GR" sz="1600" dirty="0"/>
              <a:t>)</a:t>
            </a:r>
            <a:r>
              <a:rPr lang="en-US" sz="1600" dirty="0"/>
              <a:t>.</a:t>
            </a:r>
            <a:r>
              <a:rPr lang="el-GR" sz="1600" dirty="0"/>
              <a:t> </a:t>
            </a:r>
            <a:r>
              <a:rPr lang="el-GR" sz="1600" dirty="0" smtClean="0"/>
              <a:t>Αν η γεώτρηση</a:t>
            </a:r>
            <a:r>
              <a:rPr lang="en-US" sz="1600" dirty="0" smtClean="0"/>
              <a:t> </a:t>
            </a:r>
            <a:r>
              <a:rPr lang="el-GR" sz="1600" dirty="0" smtClean="0"/>
              <a:t>γίνεται με </a:t>
            </a:r>
            <a:r>
              <a:rPr lang="en-US" sz="1600" dirty="0" smtClean="0"/>
              <a:t>6</a:t>
            </a:r>
            <a:r>
              <a:rPr lang="el-GR" sz="1600" dirty="0" smtClean="0"/>
              <a:t> αγωγούς ο καθένας με ακτίνα 25 </a:t>
            </a:r>
            <a:r>
              <a:rPr lang="en-US" sz="1600" dirty="0" smtClean="0"/>
              <a:t>cm</a:t>
            </a:r>
            <a:r>
              <a:rPr lang="el-GR" sz="1600" dirty="0" smtClean="0"/>
              <a:t>, να υπολογιστεί η ηλεκτρική ισχύ και η απόδοση της ηλεκτροπαραγωγής</a:t>
            </a:r>
            <a:r>
              <a:rPr lang="en-US" sz="1600" dirty="0" smtClean="0"/>
              <a:t>. </a:t>
            </a:r>
            <a:endParaRPr lang="el-GR" sz="1600" dirty="0" smtClean="0"/>
          </a:p>
          <a:p>
            <a:pPr algn="just"/>
            <a:endParaRPr lang="el-GR" sz="1400" dirty="0" smtClean="0"/>
          </a:p>
          <a:p>
            <a:pPr algn="just"/>
            <a:r>
              <a:rPr lang="el-GR" sz="1600" b="1" dirty="0" smtClean="0"/>
              <a:t>Λύση</a:t>
            </a:r>
          </a:p>
          <a:p>
            <a:pPr algn="just"/>
            <a:r>
              <a:rPr lang="el-GR" sz="1600" dirty="0" smtClean="0"/>
              <a:t>Στις συνθήκες του ταμιευτήρα το νερό είναι συμπιεσμένο (η πίεση του ταμιευτήρα είναι υψηλότερη από την πίεση κορεσμού στους 350 </a:t>
            </a:r>
            <a:r>
              <a:rPr lang="en-US" sz="1600" dirty="0" err="1" smtClean="0"/>
              <a:t>oC</a:t>
            </a:r>
            <a:r>
              <a:rPr lang="el-GR" sz="1600" dirty="0"/>
              <a:t> </a:t>
            </a:r>
            <a:r>
              <a:rPr lang="el-GR" sz="1600" dirty="0" smtClean="0"/>
              <a:t>– 165,29 </a:t>
            </a:r>
            <a:r>
              <a:rPr lang="en-US" sz="1600" dirty="0" smtClean="0"/>
              <a:t>bar)</a:t>
            </a:r>
            <a:r>
              <a:rPr lang="el-GR" sz="1600" dirty="0" smtClean="0"/>
              <a:t> με ειδική ενθαλπία 1671,2 </a:t>
            </a:r>
            <a:r>
              <a:rPr lang="en-US" sz="1600" dirty="0" smtClean="0"/>
              <a:t>kJ/kg</a:t>
            </a:r>
            <a:r>
              <a:rPr lang="el-GR" sz="1600" dirty="0" smtClean="0"/>
              <a:t> (οι ιδιότητες του συμπιεσμένου νερού προσομοιάζονται με τις αντίστοιχες ιδιότητες του κορεσμένου νερού στην ίδια θερμοκρασία)</a:t>
            </a:r>
            <a:r>
              <a:rPr lang="en-US" sz="1600" dirty="0" smtClean="0"/>
              <a:t>. </a:t>
            </a:r>
            <a:r>
              <a:rPr lang="el-GR" sz="1600" dirty="0" smtClean="0"/>
              <a:t>Θεωρώντας ότι το νερό κατά την άνοδο του από τον ταμιευτήρα δεν ανταλλάσει έργο ή θερμότητα, τότε θα διατηρεί την ενθαλπία του και στις συνθήκες της κεφαλής της γεώτρησης. Στην πίεση της κεφαλής της γεώτρησης (120 </a:t>
            </a:r>
            <a:r>
              <a:rPr lang="en-US" sz="1600" dirty="0" smtClean="0"/>
              <a:t>bar </a:t>
            </a:r>
            <a:r>
              <a:rPr lang="el-GR" sz="1600" dirty="0" smtClean="0"/>
              <a:t>= 12 Μ</a:t>
            </a:r>
            <a:r>
              <a:rPr lang="en-US" sz="1600" dirty="0" smtClean="0"/>
              <a:t>pa) </a:t>
            </a:r>
            <a:r>
              <a:rPr lang="el-GR" sz="1600" dirty="0" smtClean="0"/>
              <a:t>οι ιδιότητες του κορεσμένου νερού είναι:</a:t>
            </a:r>
          </a:p>
          <a:p>
            <a:pPr algn="just"/>
            <a:r>
              <a:rPr lang="en-US" sz="1400" dirty="0" smtClean="0"/>
              <a:t>			</a:t>
            </a:r>
            <a:r>
              <a:rPr lang="el-GR" sz="1400" dirty="0" smtClean="0"/>
              <a:t>		υγρό	ατμός</a:t>
            </a:r>
          </a:p>
          <a:p>
            <a:pPr algn="just"/>
            <a:r>
              <a:rPr lang="el-GR" sz="1400" dirty="0" smtClean="0"/>
              <a:t>θερμοκρασία, </a:t>
            </a:r>
            <a:r>
              <a:rPr lang="en-US" sz="1400" dirty="0" smtClean="0"/>
              <a:t>oC</a:t>
            </a:r>
            <a:r>
              <a:rPr lang="el-GR" sz="1400" dirty="0" smtClean="0"/>
              <a:t>				324,68</a:t>
            </a:r>
            <a:endParaRPr lang="en-US" sz="1400" dirty="0" smtClean="0"/>
          </a:p>
          <a:p>
            <a:pPr algn="just"/>
            <a:r>
              <a:rPr lang="el-GR" sz="1400" dirty="0" smtClean="0"/>
              <a:t>ειδική ενθαλπία, </a:t>
            </a:r>
            <a:r>
              <a:rPr lang="en-US" sz="1400" dirty="0" smtClean="0"/>
              <a:t>kJ/kg </a:t>
            </a:r>
            <a:r>
              <a:rPr lang="el-GR" sz="1400" dirty="0" smtClean="0"/>
              <a:t>				1491,3	2685,4</a:t>
            </a:r>
          </a:p>
          <a:p>
            <a:pPr algn="just"/>
            <a:r>
              <a:rPr lang="el-GR" sz="1400" dirty="0" smtClean="0"/>
              <a:t>ειδική εντροπία, </a:t>
            </a:r>
            <a:r>
              <a:rPr lang="en-US" sz="1400" dirty="0" smtClean="0"/>
              <a:t>kJ/kg </a:t>
            </a:r>
            <a:r>
              <a:rPr lang="el-GR" sz="1400" dirty="0" smtClean="0"/>
              <a:t>Κ</a:t>
            </a:r>
            <a:r>
              <a:rPr lang="en-US" sz="1400" dirty="0" smtClean="0"/>
              <a:t>	</a:t>
            </a:r>
            <a:r>
              <a:rPr lang="el-GR" sz="1400" dirty="0" smtClean="0"/>
              <a:t>			3,4964	5,4939</a:t>
            </a:r>
          </a:p>
          <a:p>
            <a:pPr algn="just"/>
            <a:endParaRPr lang="el-GR" sz="800" dirty="0" smtClean="0"/>
          </a:p>
          <a:p>
            <a:pPr algn="just"/>
            <a:r>
              <a:rPr lang="el-GR" sz="1600" dirty="0" smtClean="0"/>
              <a:t>Η ενθαλπία </a:t>
            </a:r>
            <a:r>
              <a:rPr lang="el-GR" sz="1600" dirty="0"/>
              <a:t>1671,2 </a:t>
            </a:r>
            <a:r>
              <a:rPr lang="en-US" sz="1600" dirty="0" smtClean="0"/>
              <a:t>kJ/kg</a:t>
            </a:r>
            <a:r>
              <a:rPr lang="el-GR" sz="1600" dirty="0" smtClean="0"/>
              <a:t> στην κεφαλή της γεώτρησης είναι μεταξύ των αντίστοιχων τιμών του κορεσμένου νερού και του κορεσμένου ατμού, οπότε το γεωθερμικό ρευστό φτάνει στην κεφαλή της γεώτρησης στην κατάσταση του κορεσμένου μίγματος με ποιότητα </a:t>
            </a:r>
            <a:r>
              <a:rPr lang="en-US" sz="1600" dirty="0" smtClean="0"/>
              <a:t>x:</a:t>
            </a:r>
            <a:r>
              <a:rPr lang="el-GR" sz="1600" dirty="0" smtClean="0"/>
              <a:t> </a:t>
            </a:r>
            <a:endParaRPr lang="en-US" sz="1600" dirty="0" smtClean="0"/>
          </a:p>
          <a:p>
            <a:pPr algn="just"/>
            <a:endParaRPr lang="en-US" sz="800" dirty="0" smtClean="0"/>
          </a:p>
          <a:p>
            <a:pPr algn="ctr"/>
            <a:r>
              <a:rPr lang="el-GR" sz="1600" dirty="0" smtClean="0"/>
              <a:t>2685,4</a:t>
            </a:r>
            <a:r>
              <a:rPr lang="en-US" sz="1600" dirty="0" smtClean="0"/>
              <a:t> * x + </a:t>
            </a:r>
            <a:r>
              <a:rPr lang="el-GR" sz="1600" dirty="0"/>
              <a:t>1491,3</a:t>
            </a:r>
            <a:r>
              <a:rPr lang="en-US" sz="1600" dirty="0" smtClean="0"/>
              <a:t> * (1-x) =</a:t>
            </a:r>
            <a:r>
              <a:rPr lang="el-GR" sz="1600" dirty="0" smtClean="0"/>
              <a:t> </a:t>
            </a:r>
            <a:r>
              <a:rPr lang="el-GR" sz="1600" dirty="0"/>
              <a:t>1671,2</a:t>
            </a:r>
            <a:r>
              <a:rPr lang="en-US" sz="1600" dirty="0" smtClean="0"/>
              <a:t> </a:t>
            </a:r>
            <a:r>
              <a:rPr lang="en-US" sz="1600" dirty="0" smtClean="0">
                <a:sym typeface="Wingdings" pitchFamily="2" charset="2"/>
              </a:rPr>
              <a:t> x = 0,151</a:t>
            </a:r>
            <a:r>
              <a:rPr lang="el-GR" sz="1600" dirty="0" smtClean="0"/>
              <a:t> </a:t>
            </a:r>
          </a:p>
          <a:p>
            <a:pPr algn="just"/>
            <a:endParaRPr lang="el-GR" sz="800" dirty="0" smtClean="0"/>
          </a:p>
          <a:p>
            <a:pPr algn="just"/>
            <a:r>
              <a:rPr lang="el-GR" sz="1600" dirty="0" smtClean="0"/>
              <a:t>και μαζική παροχή που υπολογίζεται από την Εξίσωση 2</a:t>
            </a:r>
            <a:r>
              <a:rPr lang="en-US" sz="1600" dirty="0" smtClean="0"/>
              <a:t> </a:t>
            </a:r>
            <a:r>
              <a:rPr lang="el-GR" sz="1600" dirty="0" smtClean="0"/>
              <a:t>για ΔΡ = </a:t>
            </a:r>
            <a:r>
              <a:rPr lang="en-US" sz="1600" dirty="0" smtClean="0"/>
              <a:t>200</a:t>
            </a:r>
            <a:r>
              <a:rPr lang="el-GR" sz="1600" dirty="0" smtClean="0"/>
              <a:t> – </a:t>
            </a:r>
            <a:r>
              <a:rPr lang="en-US" sz="1600" dirty="0" smtClean="0"/>
              <a:t>1</a:t>
            </a:r>
            <a:r>
              <a:rPr lang="el-GR" sz="1600" dirty="0" smtClean="0"/>
              <a:t>20 = </a:t>
            </a:r>
            <a:r>
              <a:rPr lang="en-US" sz="1600" dirty="0" smtClean="0"/>
              <a:t>8</a:t>
            </a:r>
            <a:r>
              <a:rPr lang="el-GR" sz="1600" dirty="0" smtClean="0"/>
              <a:t>0 </a:t>
            </a:r>
            <a:r>
              <a:rPr lang="en-US" sz="1600" dirty="0" smtClean="0"/>
              <a:t>bar</a:t>
            </a:r>
            <a:r>
              <a:rPr lang="el-GR" sz="1600" dirty="0" smtClean="0"/>
              <a:t>:</a:t>
            </a:r>
          </a:p>
          <a:p>
            <a:pPr algn="just"/>
            <a:r>
              <a:rPr lang="el-GR" sz="800" dirty="0" smtClean="0"/>
              <a:t> </a:t>
            </a:r>
            <a:endParaRPr lang="en-US" sz="800" dirty="0" smtClean="0"/>
          </a:p>
          <a:p>
            <a:pPr algn="just"/>
            <a:r>
              <a:rPr lang="en-US" sz="1600" dirty="0" smtClean="0"/>
              <a:t>		G = (0,765*10</a:t>
            </a:r>
            <a:r>
              <a:rPr lang="en-US" sz="1600" baseline="30000" dirty="0" smtClean="0"/>
              <a:t>6</a:t>
            </a:r>
            <a:r>
              <a:rPr lang="en-US" sz="1600" dirty="0" smtClean="0"/>
              <a:t>)*(80</a:t>
            </a:r>
            <a:r>
              <a:rPr lang="en-US" sz="1600" baseline="30000" dirty="0" smtClean="0"/>
              <a:t>-0,18</a:t>
            </a:r>
            <a:r>
              <a:rPr lang="en-US" sz="1600" dirty="0" smtClean="0"/>
              <a:t>)/</a:t>
            </a:r>
            <a:r>
              <a:rPr lang="el-GR" sz="1600" dirty="0" smtClean="0"/>
              <a:t>1671,2</a:t>
            </a:r>
            <a:r>
              <a:rPr lang="en-US" sz="1600" dirty="0" smtClean="0"/>
              <a:t> = 208,0 kg/m</a:t>
            </a:r>
            <a:r>
              <a:rPr lang="en-US" sz="1600" baseline="30000" dirty="0" smtClean="0"/>
              <a:t>2</a:t>
            </a:r>
            <a:r>
              <a:rPr lang="en-US" sz="1600" dirty="0" smtClean="0"/>
              <a:t>/s</a:t>
            </a:r>
          </a:p>
          <a:p>
            <a:pPr algn="just"/>
            <a:r>
              <a:rPr lang="en-US" sz="1600" dirty="0" smtClean="0"/>
              <a:t>		m = G * (</a:t>
            </a:r>
            <a:r>
              <a:rPr lang="el-GR" sz="1600" dirty="0" smtClean="0"/>
              <a:t>διατομή αγωγού) = </a:t>
            </a:r>
            <a:r>
              <a:rPr lang="en-US" sz="1600" dirty="0"/>
              <a:t>208,0 </a:t>
            </a:r>
            <a:r>
              <a:rPr lang="en-US" sz="1600" dirty="0" smtClean="0"/>
              <a:t>* (6*</a:t>
            </a:r>
            <a:r>
              <a:rPr lang="el-GR" sz="1600" dirty="0" smtClean="0"/>
              <a:t>π*0,</a:t>
            </a:r>
            <a:r>
              <a:rPr lang="en-US" sz="1600" dirty="0" smtClean="0"/>
              <a:t>2</a:t>
            </a:r>
            <a:r>
              <a:rPr lang="el-GR" sz="1600" dirty="0" smtClean="0"/>
              <a:t>5</a:t>
            </a:r>
            <a:r>
              <a:rPr lang="el-GR" sz="1600" baseline="30000" dirty="0" smtClean="0"/>
              <a:t>2</a:t>
            </a:r>
            <a:r>
              <a:rPr lang="el-GR" sz="1600" dirty="0" smtClean="0"/>
              <a:t>) = </a:t>
            </a:r>
            <a:r>
              <a:rPr lang="en-US" sz="1600" dirty="0" smtClean="0"/>
              <a:t>245,0</a:t>
            </a:r>
            <a:r>
              <a:rPr lang="el-GR" sz="1600" dirty="0" smtClean="0"/>
              <a:t> </a:t>
            </a:r>
            <a:r>
              <a:rPr lang="en-US" sz="1600" dirty="0" smtClean="0"/>
              <a:t>kg/s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7201972"/>
          </a:xfrm>
          <a:prstGeom prst="rect">
            <a:avLst/>
          </a:prstGeom>
        </p:spPr>
        <p:txBody>
          <a:bodyPr wrap="square">
            <a:spAutoFit/>
          </a:bodyPr>
          <a:lstStyle/>
          <a:p>
            <a:pPr algn="just"/>
            <a:r>
              <a:rPr lang="el-GR" b="1" dirty="0" smtClean="0">
                <a:cs typeface="Tahoma" pitchFamily="34" charset="0"/>
              </a:rPr>
              <a:t>Παράδειγμα 5. Γεωθερμική ηλεκτροπαραγωγή από υγρό ατμό</a:t>
            </a:r>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8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r>
              <a:rPr lang="el-GR" sz="1600" dirty="0" smtClean="0"/>
              <a:t>Η μαζική παροχή κορεσμένου ατμού </a:t>
            </a:r>
            <a:r>
              <a:rPr lang="el-GR" sz="1600" dirty="0"/>
              <a:t>στο στρόβιλο </a:t>
            </a:r>
            <a:r>
              <a:rPr lang="en-US" sz="1600" dirty="0" smtClean="0"/>
              <a:t>(324,68</a:t>
            </a:r>
            <a:r>
              <a:rPr lang="el-GR" sz="1600" dirty="0" smtClean="0"/>
              <a:t> ο</a:t>
            </a:r>
            <a:r>
              <a:rPr lang="en-US" sz="1600" dirty="0" smtClean="0"/>
              <a:t>C,</a:t>
            </a:r>
            <a:r>
              <a:rPr lang="el-GR" sz="1600" dirty="0" smtClean="0"/>
              <a:t> </a:t>
            </a:r>
            <a:r>
              <a:rPr lang="en-US" sz="1600" dirty="0" smtClean="0"/>
              <a:t>h1 = </a:t>
            </a:r>
            <a:r>
              <a:rPr lang="el-GR" sz="1600" dirty="0" smtClean="0"/>
              <a:t>2685,4 </a:t>
            </a:r>
            <a:r>
              <a:rPr lang="en-US" sz="1600" dirty="0" smtClean="0"/>
              <a:t>kJ/kg)</a:t>
            </a:r>
            <a:r>
              <a:rPr lang="el-GR" sz="1600" dirty="0" smtClean="0"/>
              <a:t> είναι:</a:t>
            </a:r>
          </a:p>
          <a:p>
            <a:pPr algn="just"/>
            <a:endParaRPr lang="el-GR" sz="800" dirty="0" smtClean="0"/>
          </a:p>
          <a:p>
            <a:pPr algn="ctr"/>
            <a:r>
              <a:rPr lang="en-US" sz="1600" dirty="0" smtClean="0"/>
              <a:t>mg = x * m = </a:t>
            </a:r>
            <a:r>
              <a:rPr lang="en-US" sz="1600" dirty="0" smtClean="0">
                <a:sym typeface="Wingdings" pitchFamily="2" charset="2"/>
              </a:rPr>
              <a:t>0,151</a:t>
            </a:r>
            <a:r>
              <a:rPr lang="en-US" sz="1600" dirty="0"/>
              <a:t>* </a:t>
            </a:r>
            <a:r>
              <a:rPr lang="en-US" sz="1600" dirty="0" smtClean="0"/>
              <a:t>245,0 = 37,0 kg/s</a:t>
            </a:r>
            <a:endParaRPr lang="el-GR" sz="1600" dirty="0" smtClean="0"/>
          </a:p>
          <a:p>
            <a:pPr algn="just"/>
            <a:endParaRPr lang="en-US" sz="800" dirty="0" smtClean="0"/>
          </a:p>
          <a:p>
            <a:pPr algn="just"/>
            <a:r>
              <a:rPr lang="el-GR" sz="1600" dirty="0" smtClean="0"/>
              <a:t>και η μαζική παροχή κορεσμένου νερού στην κατάσταση 2 :</a:t>
            </a:r>
            <a:r>
              <a:rPr lang="el-GR" sz="1600" dirty="0"/>
              <a:t> </a:t>
            </a:r>
            <a:r>
              <a:rPr lang="el-GR" sz="1600" dirty="0" smtClean="0"/>
              <a:t>   </a:t>
            </a:r>
            <a:r>
              <a:rPr lang="en-US" sz="1600" dirty="0" smtClean="0"/>
              <a:t>ml = (1 – x)*m = (1-</a:t>
            </a:r>
            <a:r>
              <a:rPr lang="en-US" sz="1600" dirty="0" smtClean="0">
                <a:sym typeface="Wingdings" pitchFamily="2" charset="2"/>
              </a:rPr>
              <a:t>0,151</a:t>
            </a:r>
            <a:r>
              <a:rPr lang="en-US" sz="1600" dirty="0"/>
              <a:t>)* 245,0 </a:t>
            </a:r>
            <a:r>
              <a:rPr lang="en-US" sz="1600" dirty="0" smtClean="0"/>
              <a:t>= 208,0 kg/s</a:t>
            </a:r>
          </a:p>
          <a:p>
            <a:pPr algn="just"/>
            <a:endParaRPr lang="en-US" sz="800" dirty="0" smtClean="0"/>
          </a:p>
          <a:p>
            <a:pPr algn="just"/>
            <a:r>
              <a:rPr lang="el-GR" sz="1600" dirty="0" smtClean="0"/>
              <a:t>Η εντροπία του κορεσμένου ατμού που τροφοδοτείται στον στρόβιλο (κατάσταση 1) είναι </a:t>
            </a:r>
            <a:r>
              <a:rPr lang="en-US" sz="1600" dirty="0" smtClean="0"/>
              <a:t>s1 = </a:t>
            </a:r>
            <a:r>
              <a:rPr lang="el-GR" sz="1600" dirty="0" smtClean="0"/>
              <a:t>5,4939 </a:t>
            </a:r>
            <a:r>
              <a:rPr lang="en-US" sz="1600" dirty="0" smtClean="0"/>
              <a:t>kJ/</a:t>
            </a:r>
            <a:r>
              <a:rPr lang="en-US" sz="1600" dirty="0" err="1" smtClean="0"/>
              <a:t>kgK</a:t>
            </a:r>
            <a:r>
              <a:rPr lang="el-GR" sz="1600" dirty="0" smtClean="0"/>
              <a:t> και αν ο στρόβιλος λειτουργούσε </a:t>
            </a:r>
            <a:r>
              <a:rPr lang="el-GR" sz="1600" dirty="0" err="1" smtClean="0"/>
              <a:t>ισεντροπικά</a:t>
            </a:r>
            <a:r>
              <a:rPr lang="el-GR" sz="1600" dirty="0" smtClean="0"/>
              <a:t> τότε και </a:t>
            </a:r>
            <a:r>
              <a:rPr lang="en-US" sz="1600" dirty="0" smtClean="0"/>
              <a:t>s</a:t>
            </a:r>
            <a:r>
              <a:rPr lang="el-GR" sz="1600" dirty="0" smtClean="0"/>
              <a:t>2</a:t>
            </a:r>
            <a:r>
              <a:rPr lang="en-US" sz="1600" dirty="0" smtClean="0"/>
              <a:t> = </a:t>
            </a:r>
            <a:r>
              <a:rPr lang="el-GR" sz="1600" dirty="0" smtClean="0"/>
              <a:t>5,4939</a:t>
            </a:r>
            <a:r>
              <a:rPr lang="en-US" sz="1600" dirty="0" smtClean="0"/>
              <a:t> kJ/</a:t>
            </a:r>
            <a:r>
              <a:rPr lang="en-US" sz="1600" dirty="0" err="1" smtClean="0"/>
              <a:t>kgK</a:t>
            </a:r>
            <a:r>
              <a:rPr lang="en-US" sz="1600" dirty="0" smtClean="0"/>
              <a:t>. </a:t>
            </a:r>
            <a:r>
              <a:rPr lang="el-GR" sz="1600" dirty="0"/>
              <a:t>Οι ιδιότητες του κορεσμένου νερού 80 </a:t>
            </a:r>
            <a:r>
              <a:rPr lang="en-US" sz="1600" dirty="0" err="1"/>
              <a:t>oC</a:t>
            </a:r>
            <a:r>
              <a:rPr lang="en-US" sz="1600" dirty="0"/>
              <a:t> </a:t>
            </a:r>
            <a:r>
              <a:rPr lang="el-GR" sz="1600" dirty="0"/>
              <a:t>βρίσκονται από τους Πίνακες Κορεσμένου Νερού:</a:t>
            </a:r>
          </a:p>
          <a:p>
            <a:pPr algn="just"/>
            <a:endParaRPr lang="el-GR" sz="800" dirty="0"/>
          </a:p>
          <a:p>
            <a:pPr algn="just"/>
            <a:r>
              <a:rPr lang="en-US" sz="1600" dirty="0"/>
              <a:t>		</a:t>
            </a:r>
            <a:r>
              <a:rPr lang="el-GR" sz="1600" dirty="0"/>
              <a:t>θερμοκρασία	ενθαλπία, </a:t>
            </a:r>
            <a:r>
              <a:rPr lang="en-US" sz="1600" dirty="0"/>
              <a:t>kJ/kg</a:t>
            </a:r>
            <a:r>
              <a:rPr lang="el-GR" sz="1600" dirty="0"/>
              <a:t>		εντροπία</a:t>
            </a:r>
            <a:r>
              <a:rPr lang="en-US" sz="1600" dirty="0"/>
              <a:t>, kJ/</a:t>
            </a:r>
            <a:r>
              <a:rPr lang="en-US" sz="1600" dirty="0" err="1"/>
              <a:t>kgK</a:t>
            </a:r>
            <a:endParaRPr lang="el-GR" sz="1600" dirty="0"/>
          </a:p>
          <a:p>
            <a:pPr algn="just"/>
            <a:r>
              <a:rPr lang="en-US" sz="1600" dirty="0"/>
              <a:t>		</a:t>
            </a:r>
            <a:r>
              <a:rPr lang="el-GR" sz="1600" dirty="0"/>
              <a:t>κορεσμού, </a:t>
            </a:r>
            <a:r>
              <a:rPr lang="en-US" sz="1600" baseline="30000" dirty="0" err="1"/>
              <a:t>o</a:t>
            </a:r>
            <a:r>
              <a:rPr lang="en-US" sz="1600" dirty="0" err="1"/>
              <a:t>C</a:t>
            </a:r>
            <a:r>
              <a:rPr lang="el-GR" sz="1600" dirty="0"/>
              <a:t>	</a:t>
            </a:r>
            <a:r>
              <a:rPr lang="el-GR" sz="1600" dirty="0" err="1"/>
              <a:t>κορ</a:t>
            </a:r>
            <a:r>
              <a:rPr lang="el-GR" sz="1600" dirty="0"/>
              <a:t>. υγρό	</a:t>
            </a:r>
            <a:r>
              <a:rPr lang="el-GR" sz="1600" dirty="0" err="1"/>
              <a:t>κορ</a:t>
            </a:r>
            <a:r>
              <a:rPr lang="el-GR" sz="1600" dirty="0"/>
              <a:t>. ατμός		</a:t>
            </a:r>
            <a:r>
              <a:rPr lang="el-GR" sz="1600" dirty="0" err="1"/>
              <a:t>κορ</a:t>
            </a:r>
            <a:r>
              <a:rPr lang="el-GR" sz="1600" dirty="0"/>
              <a:t>. υγρό	</a:t>
            </a:r>
            <a:r>
              <a:rPr lang="el-GR" sz="1600" dirty="0" err="1"/>
              <a:t>κορ</a:t>
            </a:r>
            <a:r>
              <a:rPr lang="el-GR" sz="1600" dirty="0"/>
              <a:t>. ατμός</a:t>
            </a:r>
          </a:p>
          <a:p>
            <a:pPr algn="just"/>
            <a:r>
              <a:rPr lang="en-US" sz="1600" dirty="0"/>
              <a:t>		80</a:t>
            </a:r>
            <a:r>
              <a:rPr lang="el-GR" sz="1600" dirty="0"/>
              <a:t>		</a:t>
            </a:r>
            <a:r>
              <a:rPr lang="en-US" sz="1600" dirty="0"/>
              <a:t>335,02	2643,0		1,0756	7,6111</a:t>
            </a:r>
          </a:p>
          <a:p>
            <a:pPr algn="just"/>
            <a:endParaRPr lang="el-GR" sz="800" dirty="0" smtClean="0"/>
          </a:p>
          <a:p>
            <a:pPr algn="just"/>
            <a:r>
              <a:rPr lang="el-GR" sz="1600" dirty="0" smtClean="0"/>
              <a:t>και η ποιότητα του νερού στην κατάσταση 2:	</a:t>
            </a:r>
            <a:r>
              <a:rPr lang="en-US" sz="1600" dirty="0"/>
              <a:t>x * 7,6111 + (1 – x) * 1,0756 = </a:t>
            </a:r>
            <a:r>
              <a:rPr lang="el-GR" sz="1600" dirty="0" smtClean="0"/>
              <a:t>5,4939</a:t>
            </a:r>
            <a:r>
              <a:rPr lang="en-US" sz="1600" dirty="0" smtClean="0"/>
              <a:t> </a:t>
            </a:r>
            <a:r>
              <a:rPr lang="en-US" sz="1600" dirty="0" smtClean="0">
                <a:sym typeface="Wingdings" pitchFamily="2" charset="2"/>
              </a:rPr>
              <a:t> </a:t>
            </a:r>
            <a:r>
              <a:rPr lang="en-US" sz="1600" dirty="0">
                <a:sym typeface="Wingdings" pitchFamily="2" charset="2"/>
              </a:rPr>
              <a:t>x = </a:t>
            </a:r>
            <a:r>
              <a:rPr lang="en-US" sz="1600" dirty="0" smtClean="0">
                <a:sym typeface="Wingdings" pitchFamily="2" charset="2"/>
              </a:rPr>
              <a:t>0,67</a:t>
            </a:r>
            <a:endParaRPr lang="el-GR" sz="1600" dirty="0">
              <a:sym typeface="Wingdings" pitchFamily="2" charset="2"/>
            </a:endParaRPr>
          </a:p>
          <a:p>
            <a:pPr algn="just"/>
            <a:endParaRPr lang="el-GR" sz="800" dirty="0">
              <a:sym typeface="Wingdings" pitchFamily="2" charset="2"/>
            </a:endParaRPr>
          </a:p>
          <a:p>
            <a:pPr algn="just"/>
            <a:r>
              <a:rPr lang="el-GR" sz="1600" dirty="0" smtClean="0">
                <a:sym typeface="Wingdings" pitchFamily="2" charset="2"/>
              </a:rPr>
              <a:t>οπότε:	</a:t>
            </a:r>
            <a:r>
              <a:rPr lang="en-US" sz="1600" dirty="0" smtClean="0">
                <a:sym typeface="Wingdings" pitchFamily="2" charset="2"/>
              </a:rPr>
              <a:t>h2 </a:t>
            </a:r>
            <a:r>
              <a:rPr lang="en-US" sz="1600" dirty="0">
                <a:sym typeface="Wingdings" pitchFamily="2" charset="2"/>
              </a:rPr>
              <a:t>= </a:t>
            </a:r>
            <a:r>
              <a:rPr lang="en-US" sz="1600" dirty="0" smtClean="0">
                <a:sym typeface="Wingdings" pitchFamily="2" charset="2"/>
              </a:rPr>
              <a:t>0,67*2643,0+0,33*335,02 </a:t>
            </a:r>
            <a:r>
              <a:rPr lang="en-US" sz="1600" dirty="0">
                <a:sym typeface="Wingdings" pitchFamily="2" charset="2"/>
              </a:rPr>
              <a:t>= </a:t>
            </a:r>
            <a:r>
              <a:rPr lang="en-US" sz="1600" dirty="0" smtClean="0">
                <a:sym typeface="Wingdings" pitchFamily="2" charset="2"/>
              </a:rPr>
              <a:t>1881,37 kJ/kg</a:t>
            </a:r>
            <a:r>
              <a:rPr lang="en-US" sz="1400" dirty="0" smtClean="0"/>
              <a:t>		</a:t>
            </a:r>
            <a:r>
              <a:rPr lang="el-GR" sz="1400" dirty="0" smtClean="0"/>
              <a:t>		</a:t>
            </a:r>
            <a:endParaRPr lang="en-US" sz="1400" dirty="0" smtClean="0"/>
          </a:p>
        </p:txBody>
      </p:sp>
      <p:sp>
        <p:nvSpPr>
          <p:cNvPr id="7" name="6 - Ορθογώνιο"/>
          <p:cNvSpPr/>
          <p:nvPr/>
        </p:nvSpPr>
        <p:spPr>
          <a:xfrm>
            <a:off x="0" y="2786058"/>
            <a:ext cx="914400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3" name="29 - Ευθεία γραμμή σύνδεσης"/>
          <p:cNvCxnSpPr/>
          <p:nvPr/>
        </p:nvCxnSpPr>
        <p:spPr>
          <a:xfrm rot="10800000" flipH="1" flipV="1">
            <a:off x="6824294" y="2157885"/>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4" name="31 - Ευθεία γραμμή σύνδεσης"/>
          <p:cNvCxnSpPr/>
          <p:nvPr/>
        </p:nvCxnSpPr>
        <p:spPr>
          <a:xfrm rot="10800000" flipH="1" flipV="1">
            <a:off x="5004048" y="1727901"/>
            <a:ext cx="33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47 - Ευθεία γραμμή σύνδεσης"/>
          <p:cNvCxnSpPr/>
          <p:nvPr/>
        </p:nvCxnSpPr>
        <p:spPr>
          <a:xfrm rot="10800000" flipH="1" flipV="1">
            <a:off x="766187" y="2160878"/>
            <a:ext cx="60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24 - Τραπέζιο"/>
          <p:cNvSpPr/>
          <p:nvPr/>
        </p:nvSpPr>
        <p:spPr>
          <a:xfrm rot="5400000">
            <a:off x="2418698" y="929940"/>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7" name="25 - Ευθεία γραμμή σύνδεσης"/>
          <p:cNvCxnSpPr/>
          <p:nvPr/>
        </p:nvCxnSpPr>
        <p:spPr>
          <a:xfrm rot="5400000" flipH="1" flipV="1">
            <a:off x="35095" y="1741907"/>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8" name="26 - Ευθεία γραμμή σύνδεσης"/>
          <p:cNvCxnSpPr/>
          <p:nvPr/>
        </p:nvCxnSpPr>
        <p:spPr>
          <a:xfrm rot="10800000" flipH="1" flipV="1">
            <a:off x="1091361" y="679907"/>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9" name="27 - Ευθεία γραμμή σύνδεσης"/>
          <p:cNvCxnSpPr/>
          <p:nvPr/>
        </p:nvCxnSpPr>
        <p:spPr>
          <a:xfrm rot="5400000" flipH="1" flipV="1">
            <a:off x="2318919" y="844311"/>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28 - Ευθεία γραμμή σύνδεσης"/>
          <p:cNvCxnSpPr/>
          <p:nvPr/>
        </p:nvCxnSpPr>
        <p:spPr>
          <a:xfrm rot="5400000" flipH="1" flipV="1">
            <a:off x="2761195" y="1575035"/>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29 - Ευθεία γραμμή σύνδεσης"/>
          <p:cNvCxnSpPr/>
          <p:nvPr/>
        </p:nvCxnSpPr>
        <p:spPr>
          <a:xfrm rot="10800000" flipH="1" flipV="1">
            <a:off x="2915984" y="1727435"/>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 name="30 - Ορθογώνιο"/>
          <p:cNvSpPr/>
          <p:nvPr/>
        </p:nvSpPr>
        <p:spPr>
          <a:xfrm>
            <a:off x="4434254" y="1581305"/>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3" name="32 - Ευθεία γραμμή σύνδεσης"/>
          <p:cNvCxnSpPr/>
          <p:nvPr/>
        </p:nvCxnSpPr>
        <p:spPr>
          <a:xfrm rot="16200000" flipH="1" flipV="1">
            <a:off x="7927544" y="2118961"/>
            <a:ext cx="82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33 - Ευθεία γραμμή σύνδεσης"/>
          <p:cNvCxnSpPr/>
          <p:nvPr/>
        </p:nvCxnSpPr>
        <p:spPr>
          <a:xfrm rot="10800000" flipH="1" flipV="1">
            <a:off x="1331664" y="2509266"/>
            <a:ext cx="698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34 - Ευθεία γραμμή σύνδεσης"/>
          <p:cNvCxnSpPr/>
          <p:nvPr/>
        </p:nvCxnSpPr>
        <p:spPr>
          <a:xfrm rot="5400000" flipH="1" flipV="1">
            <a:off x="1157911" y="2673041"/>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38 - TextBox"/>
          <p:cNvSpPr txBox="1"/>
          <p:nvPr/>
        </p:nvSpPr>
        <p:spPr>
          <a:xfrm>
            <a:off x="2498559" y="666259"/>
            <a:ext cx="1148904" cy="369332"/>
          </a:xfrm>
          <a:prstGeom prst="rect">
            <a:avLst/>
          </a:prstGeom>
          <a:noFill/>
        </p:spPr>
        <p:txBody>
          <a:bodyPr wrap="none" rtlCol="0">
            <a:spAutoFit/>
          </a:bodyPr>
          <a:lstStyle/>
          <a:p>
            <a:r>
              <a:rPr lang="el-GR" dirty="0" smtClean="0"/>
              <a:t>στρόβιλος</a:t>
            </a:r>
            <a:endParaRPr lang="el-GR" dirty="0"/>
          </a:p>
        </p:txBody>
      </p:sp>
      <p:sp>
        <p:nvSpPr>
          <p:cNvPr id="47" name="39 - TextBox"/>
          <p:cNvSpPr txBox="1"/>
          <p:nvPr/>
        </p:nvSpPr>
        <p:spPr>
          <a:xfrm>
            <a:off x="4176011" y="1768505"/>
            <a:ext cx="1488484" cy="369332"/>
          </a:xfrm>
          <a:prstGeom prst="rect">
            <a:avLst/>
          </a:prstGeom>
          <a:noFill/>
        </p:spPr>
        <p:txBody>
          <a:bodyPr wrap="none" rtlCol="0">
            <a:spAutoFit/>
          </a:bodyPr>
          <a:lstStyle/>
          <a:p>
            <a:r>
              <a:rPr lang="el-GR" dirty="0" smtClean="0"/>
              <a:t>συμπυκνωτής</a:t>
            </a:r>
            <a:endParaRPr lang="el-GR" dirty="0"/>
          </a:p>
        </p:txBody>
      </p:sp>
      <p:sp>
        <p:nvSpPr>
          <p:cNvPr id="48" name="40 - TextBox"/>
          <p:cNvSpPr txBox="1"/>
          <p:nvPr/>
        </p:nvSpPr>
        <p:spPr>
          <a:xfrm>
            <a:off x="1036902" y="322717"/>
            <a:ext cx="1391471" cy="369332"/>
          </a:xfrm>
          <a:prstGeom prst="rect">
            <a:avLst/>
          </a:prstGeom>
          <a:noFill/>
        </p:spPr>
        <p:txBody>
          <a:bodyPr wrap="none" rtlCol="0">
            <a:spAutoFit/>
          </a:bodyPr>
          <a:lstStyle/>
          <a:p>
            <a:r>
              <a:rPr lang="el-GR" dirty="0" smtClean="0"/>
              <a:t>κατάσταση 1</a:t>
            </a:r>
            <a:endParaRPr lang="el-GR" dirty="0"/>
          </a:p>
        </p:txBody>
      </p:sp>
      <p:sp>
        <p:nvSpPr>
          <p:cNvPr id="49" name="41 - TextBox"/>
          <p:cNvSpPr txBox="1"/>
          <p:nvPr/>
        </p:nvSpPr>
        <p:spPr>
          <a:xfrm>
            <a:off x="5223109" y="1376132"/>
            <a:ext cx="1391471" cy="369332"/>
          </a:xfrm>
          <a:prstGeom prst="rect">
            <a:avLst/>
          </a:prstGeom>
          <a:noFill/>
        </p:spPr>
        <p:txBody>
          <a:bodyPr wrap="none" rtlCol="0">
            <a:spAutoFit/>
          </a:bodyPr>
          <a:lstStyle/>
          <a:p>
            <a:r>
              <a:rPr lang="el-GR" dirty="0" smtClean="0"/>
              <a:t>κατάσταση 3</a:t>
            </a:r>
            <a:endParaRPr lang="el-GR" dirty="0"/>
          </a:p>
        </p:txBody>
      </p:sp>
      <p:sp>
        <p:nvSpPr>
          <p:cNvPr id="50" name="42 - TextBox"/>
          <p:cNvSpPr txBox="1"/>
          <p:nvPr/>
        </p:nvSpPr>
        <p:spPr>
          <a:xfrm>
            <a:off x="3425539" y="2444542"/>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
        <p:nvSpPr>
          <p:cNvPr id="51" name="43 - TextBox"/>
          <p:cNvSpPr txBox="1"/>
          <p:nvPr/>
        </p:nvSpPr>
        <p:spPr>
          <a:xfrm>
            <a:off x="1469185" y="655809"/>
            <a:ext cx="514885" cy="369332"/>
          </a:xfrm>
          <a:prstGeom prst="rect">
            <a:avLst/>
          </a:prstGeom>
          <a:noFill/>
        </p:spPr>
        <p:txBody>
          <a:bodyPr wrap="none" rtlCol="0">
            <a:spAutoFit/>
          </a:bodyPr>
          <a:lstStyle/>
          <a:p>
            <a:r>
              <a:rPr lang="en-US" dirty="0" smtClean="0"/>
              <a:t>Qin</a:t>
            </a:r>
            <a:endParaRPr lang="el-GR" dirty="0"/>
          </a:p>
        </p:txBody>
      </p:sp>
      <p:sp>
        <p:nvSpPr>
          <p:cNvPr id="52" name="44 - TextBox"/>
          <p:cNvSpPr txBox="1"/>
          <p:nvPr/>
        </p:nvSpPr>
        <p:spPr>
          <a:xfrm>
            <a:off x="2378737" y="1069097"/>
            <a:ext cx="549702" cy="369332"/>
          </a:xfrm>
          <a:prstGeom prst="rect">
            <a:avLst/>
          </a:prstGeom>
          <a:noFill/>
        </p:spPr>
        <p:txBody>
          <a:bodyPr wrap="none" rtlCol="0">
            <a:spAutoFit/>
          </a:bodyPr>
          <a:lstStyle/>
          <a:p>
            <a:r>
              <a:rPr lang="en-US" dirty="0" err="1" smtClean="0"/>
              <a:t>Wel</a:t>
            </a:r>
            <a:endParaRPr lang="el-GR" dirty="0"/>
          </a:p>
        </p:txBody>
      </p:sp>
      <p:sp>
        <p:nvSpPr>
          <p:cNvPr id="53" name="46 - Ορθογώνιο"/>
          <p:cNvSpPr/>
          <p:nvPr/>
        </p:nvSpPr>
        <p:spPr>
          <a:xfrm>
            <a:off x="713861" y="1179973"/>
            <a:ext cx="78581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49 - TextBox"/>
          <p:cNvSpPr txBox="1"/>
          <p:nvPr/>
        </p:nvSpPr>
        <p:spPr>
          <a:xfrm rot="16200000">
            <a:off x="-214833" y="1524533"/>
            <a:ext cx="1370440" cy="369332"/>
          </a:xfrm>
          <a:prstGeom prst="rect">
            <a:avLst/>
          </a:prstGeom>
          <a:noFill/>
        </p:spPr>
        <p:txBody>
          <a:bodyPr wrap="none" rtlCol="0">
            <a:spAutoFit/>
          </a:bodyPr>
          <a:lstStyle/>
          <a:p>
            <a:r>
              <a:rPr lang="el-GR" dirty="0" smtClean="0"/>
              <a:t>διαχωριστής</a:t>
            </a:r>
            <a:endParaRPr lang="el-GR" dirty="0"/>
          </a:p>
        </p:txBody>
      </p:sp>
      <p:sp>
        <p:nvSpPr>
          <p:cNvPr id="55" name="51 - TextBox"/>
          <p:cNvSpPr txBox="1"/>
          <p:nvPr/>
        </p:nvSpPr>
        <p:spPr>
          <a:xfrm>
            <a:off x="2935605" y="1376698"/>
            <a:ext cx="1391471" cy="369332"/>
          </a:xfrm>
          <a:prstGeom prst="rect">
            <a:avLst/>
          </a:prstGeom>
          <a:noFill/>
        </p:spPr>
        <p:txBody>
          <a:bodyPr wrap="none" rtlCol="0">
            <a:spAutoFit/>
          </a:bodyPr>
          <a:lstStyle/>
          <a:p>
            <a:r>
              <a:rPr lang="el-GR" dirty="0" smtClean="0"/>
              <a:t>κατάσταση 2</a:t>
            </a:r>
            <a:endParaRPr lang="el-GR" dirty="0"/>
          </a:p>
        </p:txBody>
      </p:sp>
      <p:sp>
        <p:nvSpPr>
          <p:cNvPr id="56" name="30 - Ορθογώνιο"/>
          <p:cNvSpPr/>
          <p:nvPr/>
        </p:nvSpPr>
        <p:spPr>
          <a:xfrm>
            <a:off x="6804248" y="1971512"/>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41 - TextBox"/>
          <p:cNvSpPr txBox="1"/>
          <p:nvPr/>
        </p:nvSpPr>
        <p:spPr>
          <a:xfrm>
            <a:off x="1539137" y="1826455"/>
            <a:ext cx="1391471" cy="369332"/>
          </a:xfrm>
          <a:prstGeom prst="rect">
            <a:avLst/>
          </a:prstGeom>
          <a:noFill/>
        </p:spPr>
        <p:txBody>
          <a:bodyPr wrap="none" rtlCol="0">
            <a:spAutoFit/>
          </a:bodyPr>
          <a:lstStyle/>
          <a:p>
            <a:r>
              <a:rPr lang="el-GR" dirty="0" smtClean="0"/>
              <a:t>κατάσταση </a:t>
            </a:r>
            <a:r>
              <a:rPr lang="en-US" dirty="0" smtClean="0"/>
              <a:t>4</a:t>
            </a:r>
            <a:endParaRPr lang="el-GR" dirty="0"/>
          </a:p>
        </p:txBody>
      </p:sp>
      <p:sp>
        <p:nvSpPr>
          <p:cNvPr id="58" name="27 - TextBox"/>
          <p:cNvSpPr txBox="1"/>
          <p:nvPr/>
        </p:nvSpPr>
        <p:spPr>
          <a:xfrm>
            <a:off x="4821958" y="791548"/>
            <a:ext cx="1019190" cy="369332"/>
          </a:xfrm>
          <a:prstGeom prst="rect">
            <a:avLst/>
          </a:prstGeom>
          <a:noFill/>
        </p:spPr>
        <p:txBody>
          <a:bodyPr wrap="none" rtlCol="0">
            <a:spAutoFit/>
          </a:bodyPr>
          <a:lstStyle/>
          <a:p>
            <a:r>
              <a:rPr lang="en-US" dirty="0" smtClean="0"/>
              <a:t>Qcogen1</a:t>
            </a:r>
            <a:endParaRPr lang="el-GR" dirty="0"/>
          </a:p>
        </p:txBody>
      </p:sp>
      <p:cxnSp>
        <p:nvCxnSpPr>
          <p:cNvPr id="59" name="13 - Ευθεία γραμμή σύνδεσης"/>
          <p:cNvCxnSpPr/>
          <p:nvPr/>
        </p:nvCxnSpPr>
        <p:spPr>
          <a:xfrm rot="5400000" flipH="1" flipV="1">
            <a:off x="4773395" y="1434993"/>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0" name="13 - Ευθεία γραμμή σύνδεσης"/>
          <p:cNvCxnSpPr/>
          <p:nvPr/>
        </p:nvCxnSpPr>
        <p:spPr>
          <a:xfrm rot="5400000" flipH="1" flipV="1">
            <a:off x="4262361" y="1409500"/>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13 - Ευθεία γραμμή σύνδεσης"/>
          <p:cNvCxnSpPr/>
          <p:nvPr/>
        </p:nvCxnSpPr>
        <p:spPr>
          <a:xfrm flipH="1" flipV="1">
            <a:off x="4538117" y="1731051"/>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 name="27 - TextBox"/>
          <p:cNvSpPr txBox="1"/>
          <p:nvPr/>
        </p:nvSpPr>
        <p:spPr>
          <a:xfrm>
            <a:off x="7198222" y="1161527"/>
            <a:ext cx="1019190" cy="369332"/>
          </a:xfrm>
          <a:prstGeom prst="rect">
            <a:avLst/>
          </a:prstGeom>
          <a:noFill/>
        </p:spPr>
        <p:txBody>
          <a:bodyPr wrap="none" rtlCol="0">
            <a:spAutoFit/>
          </a:bodyPr>
          <a:lstStyle/>
          <a:p>
            <a:r>
              <a:rPr lang="en-US" dirty="0" smtClean="0"/>
              <a:t>Qcogen2</a:t>
            </a:r>
            <a:endParaRPr lang="el-GR" dirty="0"/>
          </a:p>
        </p:txBody>
      </p:sp>
      <p:cxnSp>
        <p:nvCxnSpPr>
          <p:cNvPr id="63" name="13 - Ευθεία γραμμή σύνδεσης"/>
          <p:cNvCxnSpPr/>
          <p:nvPr/>
        </p:nvCxnSpPr>
        <p:spPr>
          <a:xfrm rot="5400000" flipH="1" flipV="1">
            <a:off x="7149659" y="1804972"/>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4" name="13 - Ευθεία γραμμή σύνδεσης"/>
          <p:cNvCxnSpPr/>
          <p:nvPr/>
        </p:nvCxnSpPr>
        <p:spPr>
          <a:xfrm rot="5400000" flipH="1" flipV="1">
            <a:off x="6638625" y="1779479"/>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13 - Ευθεία γραμμή σύνδεσης"/>
          <p:cNvCxnSpPr/>
          <p:nvPr/>
        </p:nvCxnSpPr>
        <p:spPr>
          <a:xfrm flipH="1" flipV="1">
            <a:off x="6914381" y="2101030"/>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6924973"/>
          </a:xfrm>
          <a:prstGeom prst="rect">
            <a:avLst/>
          </a:prstGeom>
        </p:spPr>
        <p:txBody>
          <a:bodyPr wrap="square">
            <a:spAutoFit/>
          </a:bodyPr>
          <a:lstStyle/>
          <a:p>
            <a:pPr algn="just"/>
            <a:r>
              <a:rPr lang="el-GR" b="1" dirty="0" smtClean="0">
                <a:cs typeface="Tahoma" pitchFamily="34" charset="0"/>
              </a:rPr>
              <a:t>Παράδειγμα 5. Γεωθερμική ηλεκτροπαραγωγή από υγρό ατμό</a:t>
            </a:r>
          </a:p>
          <a:p>
            <a:pPr algn="just"/>
            <a:endParaRPr lang="en-US" sz="1400" dirty="0" smtClean="0"/>
          </a:p>
          <a:p>
            <a:pPr algn="just"/>
            <a:endParaRPr lang="en-US" sz="1400" dirty="0"/>
          </a:p>
          <a:p>
            <a:pPr algn="just"/>
            <a:endParaRPr lang="en-US" sz="1400" dirty="0" smtClean="0"/>
          </a:p>
          <a:p>
            <a:pPr algn="just"/>
            <a:endParaRPr lang="en-US" sz="1400" dirty="0"/>
          </a:p>
          <a:p>
            <a:pPr algn="just"/>
            <a:endParaRPr lang="en-US" sz="1400" dirty="0" smtClean="0"/>
          </a:p>
          <a:p>
            <a:pPr algn="just"/>
            <a:endParaRPr lang="en-US" sz="1400" dirty="0"/>
          </a:p>
          <a:p>
            <a:pPr algn="just"/>
            <a:endParaRPr lang="en-US" sz="1400" dirty="0" smtClean="0"/>
          </a:p>
          <a:p>
            <a:pPr algn="just"/>
            <a:endParaRPr lang="en-US" sz="1400" dirty="0"/>
          </a:p>
          <a:p>
            <a:pPr algn="just"/>
            <a:endParaRPr lang="en-US" sz="1400" dirty="0" smtClean="0"/>
          </a:p>
          <a:p>
            <a:pPr algn="just"/>
            <a:endParaRPr lang="en-US" sz="1400" dirty="0"/>
          </a:p>
          <a:p>
            <a:pPr algn="just"/>
            <a:endParaRPr lang="en-US" sz="1400" dirty="0" smtClean="0"/>
          </a:p>
          <a:p>
            <a:pPr algn="just"/>
            <a:endParaRPr lang="en-US" sz="1400" dirty="0"/>
          </a:p>
          <a:p>
            <a:pPr algn="just"/>
            <a:endParaRPr lang="el-GR" sz="1400" dirty="0" smtClean="0"/>
          </a:p>
          <a:p>
            <a:pPr algn="just"/>
            <a:endParaRPr lang="el-GR" sz="1400" dirty="0"/>
          </a:p>
          <a:p>
            <a:pPr algn="just"/>
            <a:endParaRPr lang="el-GR" sz="1400" dirty="0" smtClean="0"/>
          </a:p>
          <a:p>
            <a:pPr algn="just"/>
            <a:endParaRPr lang="el-GR" sz="1400" dirty="0"/>
          </a:p>
          <a:p>
            <a:pPr algn="just"/>
            <a:endParaRPr lang="el-GR" sz="1400" dirty="0" smtClean="0"/>
          </a:p>
          <a:p>
            <a:pPr algn="just"/>
            <a:r>
              <a:rPr lang="el-GR" sz="1600" dirty="0" smtClean="0">
                <a:sym typeface="Wingdings" pitchFamily="2" charset="2"/>
              </a:rPr>
              <a:t>Οπότε, </a:t>
            </a:r>
            <a:r>
              <a:rPr lang="el-GR" sz="1600" b="1" dirty="0" smtClean="0">
                <a:sym typeface="Wingdings" pitchFamily="2" charset="2"/>
              </a:rPr>
              <a:t>για </a:t>
            </a:r>
            <a:r>
              <a:rPr lang="el-GR" sz="1600" b="1" dirty="0" err="1" smtClean="0">
                <a:sym typeface="Wingdings" pitchFamily="2" charset="2"/>
              </a:rPr>
              <a:t>ισεντροπική</a:t>
            </a:r>
            <a:r>
              <a:rPr lang="el-GR" sz="1600" b="1" dirty="0" smtClean="0">
                <a:sym typeface="Wingdings" pitchFamily="2" charset="2"/>
              </a:rPr>
              <a:t> λειτουργία στροβίλου</a:t>
            </a:r>
            <a:r>
              <a:rPr lang="el-GR" sz="1600" dirty="0" smtClean="0">
                <a:sym typeface="Wingdings" pitchFamily="2" charset="2"/>
              </a:rPr>
              <a:t>, το παραγόμενο ειδικό ηλεκτρικό έργο είναι:</a:t>
            </a:r>
            <a:endParaRPr lang="en-US" sz="1600" dirty="0" smtClean="0">
              <a:sym typeface="Wingdings" pitchFamily="2" charset="2"/>
            </a:endParaRPr>
          </a:p>
          <a:p>
            <a:pPr algn="just"/>
            <a:endParaRPr lang="el-GR" sz="800" dirty="0" smtClean="0">
              <a:sym typeface="Wingdings" pitchFamily="2" charset="2"/>
            </a:endParaRPr>
          </a:p>
          <a:p>
            <a:pPr algn="just"/>
            <a:r>
              <a:rPr lang="el-GR" sz="1600" dirty="0" smtClean="0">
                <a:sym typeface="Wingdings" pitchFamily="2" charset="2"/>
              </a:rPr>
              <a:t>			</a:t>
            </a:r>
            <a:r>
              <a:rPr lang="en-US" sz="1600" dirty="0" err="1" smtClean="0">
                <a:sym typeface="Wingdings" pitchFamily="2" charset="2"/>
              </a:rPr>
              <a:t>ws</a:t>
            </a:r>
            <a:r>
              <a:rPr lang="en-US" sz="1600" dirty="0" smtClean="0">
                <a:sym typeface="Wingdings" pitchFamily="2" charset="2"/>
              </a:rPr>
              <a:t> = h1 – h</a:t>
            </a:r>
            <a:r>
              <a:rPr lang="el-GR" sz="1600" dirty="0" smtClean="0">
                <a:sym typeface="Wingdings" pitchFamily="2" charset="2"/>
              </a:rPr>
              <a:t>2</a:t>
            </a:r>
            <a:r>
              <a:rPr lang="en-US" sz="1600" dirty="0" smtClean="0">
                <a:sym typeface="Wingdings" pitchFamily="2" charset="2"/>
              </a:rPr>
              <a:t> = </a:t>
            </a:r>
            <a:r>
              <a:rPr lang="el-GR" sz="1600" dirty="0" smtClean="0"/>
              <a:t>2685,4</a:t>
            </a:r>
            <a:r>
              <a:rPr lang="en-US" sz="1600" dirty="0" smtClean="0">
                <a:sym typeface="Wingdings" pitchFamily="2" charset="2"/>
              </a:rPr>
              <a:t>-1881,37 </a:t>
            </a:r>
            <a:r>
              <a:rPr lang="en-US" sz="1600" dirty="0">
                <a:sym typeface="Wingdings" pitchFamily="2" charset="2"/>
              </a:rPr>
              <a:t>= </a:t>
            </a:r>
            <a:r>
              <a:rPr lang="en-US" sz="1600" dirty="0" smtClean="0">
                <a:sym typeface="Wingdings" pitchFamily="2" charset="2"/>
              </a:rPr>
              <a:t>804,03</a:t>
            </a:r>
            <a:r>
              <a:rPr lang="el-GR" sz="1600" dirty="0" smtClean="0">
                <a:sym typeface="Wingdings" pitchFamily="2" charset="2"/>
              </a:rPr>
              <a:t> </a:t>
            </a:r>
            <a:r>
              <a:rPr lang="en-US" sz="1600" dirty="0" smtClean="0">
                <a:sym typeface="Wingdings" pitchFamily="2" charset="2"/>
              </a:rPr>
              <a:t>kJ/kg</a:t>
            </a:r>
            <a:endParaRPr lang="el-GR" sz="1600" dirty="0" smtClean="0">
              <a:sym typeface="Wingdings" pitchFamily="2" charset="2"/>
            </a:endParaRPr>
          </a:p>
          <a:p>
            <a:pPr algn="just"/>
            <a:endParaRPr lang="el-GR" sz="800" dirty="0" smtClean="0">
              <a:sym typeface="Wingdings" pitchFamily="2" charset="2"/>
            </a:endParaRPr>
          </a:p>
          <a:p>
            <a:pPr algn="just"/>
            <a:r>
              <a:rPr lang="el-GR" sz="1600" dirty="0" smtClean="0">
                <a:sym typeface="Wingdings" pitchFamily="2" charset="2"/>
              </a:rPr>
              <a:t>και για </a:t>
            </a:r>
            <a:r>
              <a:rPr lang="el-GR" sz="1600" dirty="0" err="1" smtClean="0">
                <a:sym typeface="Wingdings" pitchFamily="2" charset="2"/>
              </a:rPr>
              <a:t>ισεντροπική</a:t>
            </a:r>
            <a:r>
              <a:rPr lang="el-GR" sz="1600" dirty="0" smtClean="0">
                <a:sym typeface="Wingdings" pitchFamily="2" charset="2"/>
              </a:rPr>
              <a:t> απόδοση 90 % το πραγματικό ειδικό έργο είναι:	</a:t>
            </a:r>
            <a:r>
              <a:rPr lang="en-US" sz="1600" dirty="0" smtClean="0">
                <a:sym typeface="Wingdings" pitchFamily="2" charset="2"/>
              </a:rPr>
              <a:t>w =</a:t>
            </a:r>
            <a:r>
              <a:rPr lang="el-GR" sz="1600" dirty="0" smtClean="0">
                <a:sym typeface="Wingdings" pitchFamily="2" charset="2"/>
              </a:rPr>
              <a:t> 0,9 * </a:t>
            </a:r>
            <a:r>
              <a:rPr lang="en-US" sz="1600" dirty="0" err="1" smtClean="0">
                <a:sym typeface="Wingdings" pitchFamily="2" charset="2"/>
              </a:rPr>
              <a:t>ws</a:t>
            </a:r>
            <a:r>
              <a:rPr lang="en-US" sz="1600" dirty="0" smtClean="0">
                <a:sym typeface="Wingdings" pitchFamily="2" charset="2"/>
              </a:rPr>
              <a:t> = 723,33 kJ/kg</a:t>
            </a:r>
          </a:p>
          <a:p>
            <a:pPr algn="just"/>
            <a:r>
              <a:rPr lang="el-GR" sz="1600" dirty="0" smtClean="0">
                <a:sym typeface="Wingdings" pitchFamily="2" charset="2"/>
              </a:rPr>
              <a:t>και η πραγματική </a:t>
            </a:r>
            <a:r>
              <a:rPr lang="en-US" sz="1600" dirty="0" smtClean="0">
                <a:sym typeface="Wingdings" pitchFamily="2" charset="2"/>
              </a:rPr>
              <a:t>h</a:t>
            </a:r>
            <a:r>
              <a:rPr lang="el-GR" sz="1600" dirty="0" smtClean="0">
                <a:sym typeface="Wingdings" pitchFamily="2" charset="2"/>
              </a:rPr>
              <a:t>2</a:t>
            </a:r>
            <a:r>
              <a:rPr lang="en-US" sz="1600" dirty="0" smtClean="0">
                <a:sym typeface="Wingdings" pitchFamily="2" charset="2"/>
              </a:rPr>
              <a:t> </a:t>
            </a:r>
            <a:r>
              <a:rPr lang="el-GR" sz="1600" dirty="0" smtClean="0">
                <a:sym typeface="Wingdings" pitchFamily="2" charset="2"/>
              </a:rPr>
              <a:t>είναι:					</a:t>
            </a:r>
            <a:r>
              <a:rPr lang="en-US" sz="1600" dirty="0" smtClean="0">
                <a:sym typeface="Wingdings" pitchFamily="2" charset="2"/>
              </a:rPr>
              <a:t>h</a:t>
            </a:r>
            <a:r>
              <a:rPr lang="el-GR" sz="1600" dirty="0" smtClean="0">
                <a:sym typeface="Wingdings" pitchFamily="2" charset="2"/>
              </a:rPr>
              <a:t>2</a:t>
            </a:r>
            <a:r>
              <a:rPr lang="en-US" sz="1600" dirty="0" smtClean="0">
                <a:sym typeface="Wingdings" pitchFamily="2" charset="2"/>
              </a:rPr>
              <a:t> = h1 – w = 1961,8</a:t>
            </a:r>
            <a:r>
              <a:rPr lang="el-GR" sz="1600" dirty="0" smtClean="0">
                <a:sym typeface="Wingdings" pitchFamily="2" charset="2"/>
              </a:rPr>
              <a:t> </a:t>
            </a:r>
            <a:r>
              <a:rPr lang="en-US" sz="1600" dirty="0" smtClean="0">
                <a:sym typeface="Wingdings" pitchFamily="2" charset="2"/>
              </a:rPr>
              <a:t>kJ/kg</a:t>
            </a:r>
          </a:p>
          <a:p>
            <a:pPr algn="just"/>
            <a:endParaRPr lang="en-US" sz="1600" dirty="0" smtClean="0">
              <a:sym typeface="Wingdings" pitchFamily="2" charset="2"/>
            </a:endParaRPr>
          </a:p>
          <a:p>
            <a:pPr algn="just"/>
            <a:r>
              <a:rPr lang="el-GR" sz="1600" dirty="0" smtClean="0">
                <a:sym typeface="Wingdings" pitchFamily="2" charset="2"/>
              </a:rPr>
              <a:t>Οπότε, η ηλεκτρική ισχύς </a:t>
            </a:r>
          </a:p>
          <a:p>
            <a:pPr algn="just"/>
            <a:r>
              <a:rPr lang="el-GR" sz="1600" dirty="0" smtClean="0">
                <a:sym typeface="Wingdings" pitchFamily="2" charset="2"/>
              </a:rPr>
              <a:t>του ατμοστροβίλου είναι: </a:t>
            </a:r>
            <a:r>
              <a:rPr lang="en-US" sz="1600" dirty="0" smtClean="0">
                <a:sym typeface="Wingdings" pitchFamily="2" charset="2"/>
              </a:rPr>
              <a:t>    W = mg * w = </a:t>
            </a:r>
            <a:r>
              <a:rPr lang="en-US" sz="1600" dirty="0"/>
              <a:t>37,0 </a:t>
            </a:r>
            <a:r>
              <a:rPr lang="en-US" sz="1600" dirty="0" smtClean="0">
                <a:sym typeface="Wingdings" pitchFamily="2" charset="2"/>
              </a:rPr>
              <a:t>kg/s * </a:t>
            </a:r>
            <a:r>
              <a:rPr lang="en-US" sz="1600" dirty="0">
                <a:sym typeface="Wingdings" pitchFamily="2" charset="2"/>
              </a:rPr>
              <a:t>723,33 </a:t>
            </a:r>
            <a:r>
              <a:rPr lang="en-US" sz="1600" dirty="0" smtClean="0">
                <a:sym typeface="Wingdings" pitchFamily="2" charset="2"/>
              </a:rPr>
              <a:t>kJ/kg = 26770 kW = 26,78</a:t>
            </a:r>
            <a:r>
              <a:rPr lang="el-GR" sz="1600" dirty="0" smtClean="0">
                <a:sym typeface="Wingdings" pitchFamily="2" charset="2"/>
              </a:rPr>
              <a:t> </a:t>
            </a:r>
            <a:r>
              <a:rPr lang="en-US" sz="1600" dirty="0" smtClean="0">
                <a:sym typeface="Wingdings" pitchFamily="2" charset="2"/>
              </a:rPr>
              <a:t>MW</a:t>
            </a:r>
          </a:p>
          <a:p>
            <a:pPr algn="just"/>
            <a:endParaRPr lang="en-US" sz="1600" dirty="0" smtClean="0">
              <a:sym typeface="Wingdings" pitchFamily="2" charset="2"/>
            </a:endParaRPr>
          </a:p>
          <a:p>
            <a:pPr algn="just"/>
            <a:r>
              <a:rPr lang="el-GR" sz="1600" dirty="0" smtClean="0">
                <a:sym typeface="Wingdings" pitchFamily="2" charset="2"/>
              </a:rPr>
              <a:t>και η απόδοση του:	η = </a:t>
            </a:r>
            <a:r>
              <a:rPr lang="en-US" sz="1600" dirty="0" smtClean="0">
                <a:sym typeface="Wingdings" pitchFamily="2" charset="2"/>
              </a:rPr>
              <a:t>w/</a:t>
            </a:r>
            <a:r>
              <a:rPr lang="en-US" sz="1600" dirty="0" err="1" smtClean="0">
                <a:sym typeface="Wingdings" pitchFamily="2" charset="2"/>
              </a:rPr>
              <a:t>qin</a:t>
            </a:r>
            <a:r>
              <a:rPr lang="en-US" sz="1600" dirty="0" smtClean="0">
                <a:sym typeface="Wingdings" pitchFamily="2" charset="2"/>
              </a:rPr>
              <a:t> = </a:t>
            </a:r>
            <a:r>
              <a:rPr lang="en-US" sz="1600" dirty="0">
                <a:sym typeface="Wingdings" pitchFamily="2" charset="2"/>
              </a:rPr>
              <a:t>(723,33 </a:t>
            </a:r>
            <a:r>
              <a:rPr lang="en-US" sz="1600" dirty="0" smtClean="0">
                <a:sym typeface="Wingdings" pitchFamily="2" charset="2"/>
              </a:rPr>
              <a:t>kJ/kg)/(</a:t>
            </a:r>
            <a:r>
              <a:rPr lang="el-GR" sz="1600" dirty="0"/>
              <a:t>2685,4 </a:t>
            </a:r>
            <a:r>
              <a:rPr lang="en-US" sz="1600" dirty="0" smtClean="0">
                <a:sym typeface="Wingdings" pitchFamily="2" charset="2"/>
              </a:rPr>
              <a:t>kJ/kg) =  </a:t>
            </a:r>
            <a:r>
              <a:rPr lang="el-GR" sz="1600" dirty="0" smtClean="0">
                <a:sym typeface="Wingdings" pitchFamily="2" charset="2"/>
              </a:rPr>
              <a:t>0,</a:t>
            </a:r>
            <a:r>
              <a:rPr lang="en-US" sz="1600" dirty="0" smtClean="0">
                <a:sym typeface="Wingdings" pitchFamily="2" charset="2"/>
              </a:rPr>
              <a:t>269 </a:t>
            </a:r>
            <a:r>
              <a:rPr lang="el-GR" sz="1600" dirty="0" smtClean="0">
                <a:sym typeface="Wingdings" pitchFamily="2" charset="2"/>
              </a:rPr>
              <a:t>ή </a:t>
            </a:r>
            <a:r>
              <a:rPr lang="en-US" sz="1600" dirty="0" smtClean="0">
                <a:sym typeface="Wingdings" pitchFamily="2" charset="2"/>
              </a:rPr>
              <a:t>26,9</a:t>
            </a:r>
            <a:r>
              <a:rPr lang="el-GR" sz="1600" dirty="0" smtClean="0">
                <a:sym typeface="Wingdings" pitchFamily="2" charset="2"/>
              </a:rPr>
              <a:t> %</a:t>
            </a:r>
            <a:r>
              <a:rPr lang="en-US" sz="1400" dirty="0" smtClean="0"/>
              <a:t>		</a:t>
            </a:r>
            <a:r>
              <a:rPr lang="el-GR" sz="1400" dirty="0" smtClean="0"/>
              <a:t>		</a:t>
            </a:r>
            <a:endParaRPr lang="en-US" sz="1400" dirty="0" smtClean="0"/>
          </a:p>
        </p:txBody>
      </p:sp>
      <p:sp>
        <p:nvSpPr>
          <p:cNvPr id="6" name="6 - Ορθογώνιο"/>
          <p:cNvSpPr/>
          <p:nvPr/>
        </p:nvSpPr>
        <p:spPr>
          <a:xfrm>
            <a:off x="0" y="2786058"/>
            <a:ext cx="914400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5" name="29 - Ευθεία γραμμή σύνδεσης"/>
          <p:cNvCxnSpPr/>
          <p:nvPr/>
        </p:nvCxnSpPr>
        <p:spPr>
          <a:xfrm rot="10800000" flipH="1" flipV="1">
            <a:off x="6824294" y="2156986"/>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31 - Ευθεία γραμμή σύνδεσης"/>
          <p:cNvCxnSpPr/>
          <p:nvPr/>
        </p:nvCxnSpPr>
        <p:spPr>
          <a:xfrm rot="10800000" flipH="1" flipV="1">
            <a:off x="5004048" y="1727002"/>
            <a:ext cx="33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47 - Ευθεία γραμμή σύνδεσης"/>
          <p:cNvCxnSpPr/>
          <p:nvPr/>
        </p:nvCxnSpPr>
        <p:spPr>
          <a:xfrm rot="10800000" flipH="1" flipV="1">
            <a:off x="766187" y="2159979"/>
            <a:ext cx="60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 name="24 - Τραπέζιο"/>
          <p:cNvSpPr/>
          <p:nvPr/>
        </p:nvSpPr>
        <p:spPr>
          <a:xfrm rot="5400000">
            <a:off x="2418698" y="929041"/>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1" name="25 - Ευθεία γραμμή σύνδεσης"/>
          <p:cNvCxnSpPr/>
          <p:nvPr/>
        </p:nvCxnSpPr>
        <p:spPr>
          <a:xfrm rot="5400000" flipH="1" flipV="1">
            <a:off x="35095" y="1741008"/>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2" name="26 - Ευθεία γραμμή σύνδεσης"/>
          <p:cNvCxnSpPr/>
          <p:nvPr/>
        </p:nvCxnSpPr>
        <p:spPr>
          <a:xfrm rot="10800000" flipH="1" flipV="1">
            <a:off x="1091361" y="679008"/>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3" name="27 - Ευθεία γραμμή σύνδεσης"/>
          <p:cNvCxnSpPr/>
          <p:nvPr/>
        </p:nvCxnSpPr>
        <p:spPr>
          <a:xfrm rot="5400000" flipH="1" flipV="1">
            <a:off x="2318919" y="843412"/>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28 - Ευθεία γραμμή σύνδεσης"/>
          <p:cNvCxnSpPr/>
          <p:nvPr/>
        </p:nvCxnSpPr>
        <p:spPr>
          <a:xfrm rot="5400000" flipH="1" flipV="1">
            <a:off x="2761195" y="1574136"/>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29 - Ευθεία γραμμή σύνδεσης"/>
          <p:cNvCxnSpPr/>
          <p:nvPr/>
        </p:nvCxnSpPr>
        <p:spPr>
          <a:xfrm rot="10800000" flipH="1" flipV="1">
            <a:off x="2915984" y="1726536"/>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30 - Ορθογώνιο"/>
          <p:cNvSpPr/>
          <p:nvPr/>
        </p:nvSpPr>
        <p:spPr>
          <a:xfrm>
            <a:off x="4434254" y="1580406"/>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7" name="32 - Ευθεία γραμμή σύνδεσης"/>
          <p:cNvCxnSpPr/>
          <p:nvPr/>
        </p:nvCxnSpPr>
        <p:spPr>
          <a:xfrm rot="16200000" flipH="1" flipV="1">
            <a:off x="7927544" y="2118062"/>
            <a:ext cx="82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33 - Ευθεία γραμμή σύνδεσης"/>
          <p:cNvCxnSpPr/>
          <p:nvPr/>
        </p:nvCxnSpPr>
        <p:spPr>
          <a:xfrm rot="10800000" flipH="1" flipV="1">
            <a:off x="1331664" y="2508367"/>
            <a:ext cx="698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34 - Ευθεία γραμμή σύνδεσης"/>
          <p:cNvCxnSpPr/>
          <p:nvPr/>
        </p:nvCxnSpPr>
        <p:spPr>
          <a:xfrm rot="5400000" flipH="1" flipV="1">
            <a:off x="1157911" y="2672142"/>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38 - TextBox"/>
          <p:cNvSpPr txBox="1"/>
          <p:nvPr/>
        </p:nvSpPr>
        <p:spPr>
          <a:xfrm>
            <a:off x="2498559" y="665360"/>
            <a:ext cx="1148904" cy="369332"/>
          </a:xfrm>
          <a:prstGeom prst="rect">
            <a:avLst/>
          </a:prstGeom>
          <a:noFill/>
        </p:spPr>
        <p:txBody>
          <a:bodyPr wrap="none" rtlCol="0">
            <a:spAutoFit/>
          </a:bodyPr>
          <a:lstStyle/>
          <a:p>
            <a:r>
              <a:rPr lang="el-GR" dirty="0" smtClean="0"/>
              <a:t>στρόβιλος</a:t>
            </a:r>
            <a:endParaRPr lang="el-GR" dirty="0"/>
          </a:p>
        </p:txBody>
      </p:sp>
      <p:sp>
        <p:nvSpPr>
          <p:cNvPr id="41" name="39 - TextBox"/>
          <p:cNvSpPr txBox="1"/>
          <p:nvPr/>
        </p:nvSpPr>
        <p:spPr>
          <a:xfrm>
            <a:off x="4176011" y="1767606"/>
            <a:ext cx="1488484" cy="369332"/>
          </a:xfrm>
          <a:prstGeom prst="rect">
            <a:avLst/>
          </a:prstGeom>
          <a:noFill/>
        </p:spPr>
        <p:txBody>
          <a:bodyPr wrap="none" rtlCol="0">
            <a:spAutoFit/>
          </a:bodyPr>
          <a:lstStyle/>
          <a:p>
            <a:r>
              <a:rPr lang="el-GR" dirty="0" smtClean="0"/>
              <a:t>συμπυκνωτής</a:t>
            </a:r>
            <a:endParaRPr lang="el-GR" dirty="0"/>
          </a:p>
        </p:txBody>
      </p:sp>
      <p:sp>
        <p:nvSpPr>
          <p:cNvPr id="42" name="40 - TextBox"/>
          <p:cNvSpPr txBox="1"/>
          <p:nvPr/>
        </p:nvSpPr>
        <p:spPr>
          <a:xfrm>
            <a:off x="1036902" y="321818"/>
            <a:ext cx="1391471" cy="369332"/>
          </a:xfrm>
          <a:prstGeom prst="rect">
            <a:avLst/>
          </a:prstGeom>
          <a:noFill/>
        </p:spPr>
        <p:txBody>
          <a:bodyPr wrap="none" rtlCol="0">
            <a:spAutoFit/>
          </a:bodyPr>
          <a:lstStyle/>
          <a:p>
            <a:r>
              <a:rPr lang="el-GR" dirty="0" smtClean="0"/>
              <a:t>κατάσταση 1</a:t>
            </a:r>
            <a:endParaRPr lang="el-GR" dirty="0"/>
          </a:p>
        </p:txBody>
      </p:sp>
      <p:sp>
        <p:nvSpPr>
          <p:cNvPr id="43" name="41 - TextBox"/>
          <p:cNvSpPr txBox="1"/>
          <p:nvPr/>
        </p:nvSpPr>
        <p:spPr>
          <a:xfrm>
            <a:off x="5223109" y="1375233"/>
            <a:ext cx="1391471" cy="369332"/>
          </a:xfrm>
          <a:prstGeom prst="rect">
            <a:avLst/>
          </a:prstGeom>
          <a:noFill/>
        </p:spPr>
        <p:txBody>
          <a:bodyPr wrap="none" rtlCol="0">
            <a:spAutoFit/>
          </a:bodyPr>
          <a:lstStyle/>
          <a:p>
            <a:r>
              <a:rPr lang="el-GR" dirty="0" smtClean="0"/>
              <a:t>κατάσταση 3</a:t>
            </a:r>
            <a:endParaRPr lang="el-GR" dirty="0"/>
          </a:p>
        </p:txBody>
      </p:sp>
      <p:sp>
        <p:nvSpPr>
          <p:cNvPr id="44" name="42 - TextBox"/>
          <p:cNvSpPr txBox="1"/>
          <p:nvPr/>
        </p:nvSpPr>
        <p:spPr>
          <a:xfrm>
            <a:off x="3425539" y="2443643"/>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
        <p:nvSpPr>
          <p:cNvPr id="45" name="43 - TextBox"/>
          <p:cNvSpPr txBox="1"/>
          <p:nvPr/>
        </p:nvSpPr>
        <p:spPr>
          <a:xfrm>
            <a:off x="1469185" y="654910"/>
            <a:ext cx="514885" cy="369332"/>
          </a:xfrm>
          <a:prstGeom prst="rect">
            <a:avLst/>
          </a:prstGeom>
          <a:noFill/>
        </p:spPr>
        <p:txBody>
          <a:bodyPr wrap="none" rtlCol="0">
            <a:spAutoFit/>
          </a:bodyPr>
          <a:lstStyle/>
          <a:p>
            <a:r>
              <a:rPr lang="en-US" dirty="0" smtClean="0"/>
              <a:t>Qin</a:t>
            </a:r>
            <a:endParaRPr lang="el-GR" dirty="0"/>
          </a:p>
        </p:txBody>
      </p:sp>
      <p:sp>
        <p:nvSpPr>
          <p:cNvPr id="46" name="44 - TextBox"/>
          <p:cNvSpPr txBox="1"/>
          <p:nvPr/>
        </p:nvSpPr>
        <p:spPr>
          <a:xfrm>
            <a:off x="2378737" y="1068198"/>
            <a:ext cx="549702" cy="369332"/>
          </a:xfrm>
          <a:prstGeom prst="rect">
            <a:avLst/>
          </a:prstGeom>
          <a:noFill/>
        </p:spPr>
        <p:txBody>
          <a:bodyPr wrap="none" rtlCol="0">
            <a:spAutoFit/>
          </a:bodyPr>
          <a:lstStyle/>
          <a:p>
            <a:r>
              <a:rPr lang="en-US" dirty="0" err="1" smtClean="0"/>
              <a:t>Wel</a:t>
            </a:r>
            <a:endParaRPr lang="el-GR" dirty="0"/>
          </a:p>
        </p:txBody>
      </p:sp>
      <p:sp>
        <p:nvSpPr>
          <p:cNvPr id="47" name="46 - Ορθογώνιο"/>
          <p:cNvSpPr/>
          <p:nvPr/>
        </p:nvSpPr>
        <p:spPr>
          <a:xfrm>
            <a:off x="713861" y="1179074"/>
            <a:ext cx="78581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49 - TextBox"/>
          <p:cNvSpPr txBox="1"/>
          <p:nvPr/>
        </p:nvSpPr>
        <p:spPr>
          <a:xfrm rot="16200000">
            <a:off x="-214833" y="1523634"/>
            <a:ext cx="1370440" cy="369332"/>
          </a:xfrm>
          <a:prstGeom prst="rect">
            <a:avLst/>
          </a:prstGeom>
          <a:noFill/>
        </p:spPr>
        <p:txBody>
          <a:bodyPr wrap="none" rtlCol="0">
            <a:spAutoFit/>
          </a:bodyPr>
          <a:lstStyle/>
          <a:p>
            <a:r>
              <a:rPr lang="el-GR" dirty="0" smtClean="0"/>
              <a:t>διαχωριστής</a:t>
            </a:r>
            <a:endParaRPr lang="el-GR" dirty="0"/>
          </a:p>
        </p:txBody>
      </p:sp>
      <p:sp>
        <p:nvSpPr>
          <p:cNvPr id="49" name="51 - TextBox"/>
          <p:cNvSpPr txBox="1"/>
          <p:nvPr/>
        </p:nvSpPr>
        <p:spPr>
          <a:xfrm>
            <a:off x="2935605" y="1375799"/>
            <a:ext cx="1391471" cy="369332"/>
          </a:xfrm>
          <a:prstGeom prst="rect">
            <a:avLst/>
          </a:prstGeom>
          <a:noFill/>
        </p:spPr>
        <p:txBody>
          <a:bodyPr wrap="none" rtlCol="0">
            <a:spAutoFit/>
          </a:bodyPr>
          <a:lstStyle/>
          <a:p>
            <a:r>
              <a:rPr lang="el-GR" dirty="0" smtClean="0"/>
              <a:t>κατάσταση 2</a:t>
            </a:r>
            <a:endParaRPr lang="el-GR" dirty="0"/>
          </a:p>
        </p:txBody>
      </p:sp>
      <p:sp>
        <p:nvSpPr>
          <p:cNvPr id="50" name="30 - Ορθογώνιο"/>
          <p:cNvSpPr/>
          <p:nvPr/>
        </p:nvSpPr>
        <p:spPr>
          <a:xfrm>
            <a:off x="6804248" y="1970613"/>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41 - TextBox"/>
          <p:cNvSpPr txBox="1"/>
          <p:nvPr/>
        </p:nvSpPr>
        <p:spPr>
          <a:xfrm>
            <a:off x="1539137" y="1825556"/>
            <a:ext cx="1391471" cy="369332"/>
          </a:xfrm>
          <a:prstGeom prst="rect">
            <a:avLst/>
          </a:prstGeom>
          <a:noFill/>
        </p:spPr>
        <p:txBody>
          <a:bodyPr wrap="none" rtlCol="0">
            <a:spAutoFit/>
          </a:bodyPr>
          <a:lstStyle/>
          <a:p>
            <a:r>
              <a:rPr lang="el-GR" dirty="0" smtClean="0"/>
              <a:t>κατάσταση </a:t>
            </a:r>
            <a:r>
              <a:rPr lang="en-US" dirty="0" smtClean="0"/>
              <a:t>4</a:t>
            </a:r>
            <a:endParaRPr lang="el-GR" dirty="0"/>
          </a:p>
        </p:txBody>
      </p:sp>
      <p:sp>
        <p:nvSpPr>
          <p:cNvPr id="52" name="27 - TextBox"/>
          <p:cNvSpPr txBox="1"/>
          <p:nvPr/>
        </p:nvSpPr>
        <p:spPr>
          <a:xfrm>
            <a:off x="4821958" y="790649"/>
            <a:ext cx="1019190" cy="369332"/>
          </a:xfrm>
          <a:prstGeom prst="rect">
            <a:avLst/>
          </a:prstGeom>
          <a:noFill/>
        </p:spPr>
        <p:txBody>
          <a:bodyPr wrap="none" rtlCol="0">
            <a:spAutoFit/>
          </a:bodyPr>
          <a:lstStyle/>
          <a:p>
            <a:r>
              <a:rPr lang="en-US" dirty="0" smtClean="0"/>
              <a:t>Qcogen1</a:t>
            </a:r>
            <a:endParaRPr lang="el-GR" dirty="0"/>
          </a:p>
        </p:txBody>
      </p:sp>
      <p:cxnSp>
        <p:nvCxnSpPr>
          <p:cNvPr id="53" name="13 - Ευθεία γραμμή σύνδεσης"/>
          <p:cNvCxnSpPr/>
          <p:nvPr/>
        </p:nvCxnSpPr>
        <p:spPr>
          <a:xfrm rot="5400000" flipH="1" flipV="1">
            <a:off x="4773395" y="1434094"/>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4" name="13 - Ευθεία γραμμή σύνδεσης"/>
          <p:cNvCxnSpPr/>
          <p:nvPr/>
        </p:nvCxnSpPr>
        <p:spPr>
          <a:xfrm rot="5400000" flipH="1" flipV="1">
            <a:off x="4262361" y="1408601"/>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13 - Ευθεία γραμμή σύνδεσης"/>
          <p:cNvCxnSpPr/>
          <p:nvPr/>
        </p:nvCxnSpPr>
        <p:spPr>
          <a:xfrm flipH="1" flipV="1">
            <a:off x="4538117" y="1730152"/>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6" name="27 - TextBox"/>
          <p:cNvSpPr txBox="1"/>
          <p:nvPr/>
        </p:nvSpPr>
        <p:spPr>
          <a:xfrm>
            <a:off x="7198222" y="1160628"/>
            <a:ext cx="1019190" cy="369332"/>
          </a:xfrm>
          <a:prstGeom prst="rect">
            <a:avLst/>
          </a:prstGeom>
          <a:noFill/>
        </p:spPr>
        <p:txBody>
          <a:bodyPr wrap="none" rtlCol="0">
            <a:spAutoFit/>
          </a:bodyPr>
          <a:lstStyle/>
          <a:p>
            <a:r>
              <a:rPr lang="en-US" dirty="0" smtClean="0"/>
              <a:t>Qcogen2</a:t>
            </a:r>
            <a:endParaRPr lang="el-GR" dirty="0"/>
          </a:p>
        </p:txBody>
      </p:sp>
      <p:cxnSp>
        <p:nvCxnSpPr>
          <p:cNvPr id="57" name="13 - Ευθεία γραμμή σύνδεσης"/>
          <p:cNvCxnSpPr/>
          <p:nvPr/>
        </p:nvCxnSpPr>
        <p:spPr>
          <a:xfrm rot="5400000" flipH="1" flipV="1">
            <a:off x="7149659" y="1804073"/>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8" name="13 - Ευθεία γραμμή σύνδεσης"/>
          <p:cNvCxnSpPr/>
          <p:nvPr/>
        </p:nvCxnSpPr>
        <p:spPr>
          <a:xfrm rot="5400000" flipH="1" flipV="1">
            <a:off x="6638625" y="1778580"/>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13 - Ευθεία γραμμή σύνδεσης"/>
          <p:cNvCxnSpPr/>
          <p:nvPr/>
        </p:nvCxnSpPr>
        <p:spPr>
          <a:xfrm flipH="1" flipV="1">
            <a:off x="6914381" y="2100131"/>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 Ορθογώνιο"/>
          <p:cNvSpPr/>
          <p:nvPr/>
        </p:nvSpPr>
        <p:spPr>
          <a:xfrm>
            <a:off x="0" y="0"/>
            <a:ext cx="9144000" cy="6986528"/>
          </a:xfrm>
          <a:prstGeom prst="rect">
            <a:avLst/>
          </a:prstGeom>
        </p:spPr>
        <p:txBody>
          <a:bodyPr wrap="square">
            <a:spAutoFit/>
          </a:bodyPr>
          <a:lstStyle/>
          <a:p>
            <a:pPr algn="just"/>
            <a:r>
              <a:rPr lang="el-GR" b="1" dirty="0" smtClean="0">
                <a:cs typeface="Tahoma" pitchFamily="34" charset="0"/>
              </a:rPr>
              <a:t>Παράδειγμα 5. Γεωθερμική ηλεκτροπαραγωγή από υγρό ατμό</a:t>
            </a:r>
          </a:p>
          <a:p>
            <a:pPr algn="just"/>
            <a:endParaRPr lang="el-GR" sz="1400" dirty="0" smtClean="0"/>
          </a:p>
          <a:p>
            <a:pPr algn="just"/>
            <a:endParaRPr lang="el-GR" sz="1600" dirty="0" smtClean="0">
              <a:sym typeface="Wingdings" pitchFamily="2" charset="2"/>
            </a:endParaRPr>
          </a:p>
          <a:p>
            <a:pPr algn="just"/>
            <a:endParaRPr lang="el-GR" sz="1600" dirty="0">
              <a:sym typeface="Wingdings" pitchFamily="2" charset="2"/>
            </a:endParaRPr>
          </a:p>
          <a:p>
            <a:pPr algn="just"/>
            <a:endParaRPr lang="el-GR" sz="1600" dirty="0" smtClean="0">
              <a:sym typeface="Wingdings" pitchFamily="2" charset="2"/>
            </a:endParaRPr>
          </a:p>
          <a:p>
            <a:pPr algn="just"/>
            <a:endParaRPr lang="el-GR" sz="1600" dirty="0">
              <a:sym typeface="Wingdings" pitchFamily="2" charset="2"/>
            </a:endParaRPr>
          </a:p>
          <a:p>
            <a:pPr algn="just"/>
            <a:endParaRPr lang="el-GR" sz="1600" dirty="0" smtClean="0">
              <a:sym typeface="Wingdings" pitchFamily="2" charset="2"/>
            </a:endParaRPr>
          </a:p>
          <a:p>
            <a:pPr algn="just"/>
            <a:endParaRPr lang="el-GR" sz="1600" dirty="0">
              <a:sym typeface="Wingdings" pitchFamily="2" charset="2"/>
            </a:endParaRPr>
          </a:p>
          <a:p>
            <a:pPr algn="just"/>
            <a:endParaRPr lang="el-GR" sz="1600" dirty="0" smtClean="0">
              <a:sym typeface="Wingdings" pitchFamily="2" charset="2"/>
            </a:endParaRPr>
          </a:p>
          <a:p>
            <a:pPr algn="just"/>
            <a:endParaRPr lang="el-GR" sz="1600" dirty="0">
              <a:sym typeface="Wingdings" pitchFamily="2" charset="2"/>
            </a:endParaRPr>
          </a:p>
          <a:p>
            <a:pPr algn="just"/>
            <a:endParaRPr lang="el-GR" sz="1600" dirty="0" smtClean="0">
              <a:sym typeface="Wingdings" pitchFamily="2" charset="2"/>
            </a:endParaRPr>
          </a:p>
          <a:p>
            <a:pPr algn="just"/>
            <a:endParaRPr lang="el-GR" sz="1600" dirty="0">
              <a:sym typeface="Wingdings" pitchFamily="2" charset="2"/>
            </a:endParaRPr>
          </a:p>
          <a:p>
            <a:pPr algn="just"/>
            <a:endParaRPr lang="el-GR" sz="1600" dirty="0" smtClean="0">
              <a:sym typeface="Wingdings" pitchFamily="2" charset="2"/>
            </a:endParaRPr>
          </a:p>
          <a:p>
            <a:pPr algn="just"/>
            <a:endParaRPr lang="el-GR" sz="1600" dirty="0">
              <a:sym typeface="Wingdings" pitchFamily="2" charset="2"/>
            </a:endParaRPr>
          </a:p>
          <a:p>
            <a:pPr algn="just"/>
            <a:r>
              <a:rPr lang="el-GR" sz="1600" dirty="0" smtClean="0">
                <a:sym typeface="Wingdings" pitchFamily="2" charset="2"/>
              </a:rPr>
              <a:t>Στην περίπτωση αυτή υπάρχουν δύο ρεύματα θερμικής συμπαραγωγής. Το πρώτο αφορά τη θερμότητα που αποβάλλεται από τον συμπυκνωτή. Το δεύτερο αφορά τη θερμότητα του ρεύματος κορεσμένου υγρού από τον διαχωριστή. Θεωρώντας </a:t>
            </a:r>
            <a:r>
              <a:rPr lang="el-GR" sz="1600" dirty="0">
                <a:sym typeface="Wingdings" pitchFamily="2" charset="2"/>
              </a:rPr>
              <a:t>ότι το γεωθερμικό ρευστό εξέρχεται </a:t>
            </a:r>
            <a:r>
              <a:rPr lang="el-GR" sz="1600" dirty="0" smtClean="0">
                <a:sym typeface="Wingdings" pitchFamily="2" charset="2"/>
              </a:rPr>
              <a:t>και από τους δύο συμπυκνωτές σε </a:t>
            </a:r>
            <a:r>
              <a:rPr lang="el-GR" sz="1600" dirty="0">
                <a:sym typeface="Wingdings" pitchFamily="2" charset="2"/>
              </a:rPr>
              <a:t>θερμοκρασία κατά 15 </a:t>
            </a:r>
            <a:r>
              <a:rPr lang="en-US" sz="1600" dirty="0" err="1">
                <a:sym typeface="Wingdings" pitchFamily="2" charset="2"/>
              </a:rPr>
              <a:t>oC</a:t>
            </a:r>
            <a:r>
              <a:rPr lang="el-GR" sz="1600" dirty="0">
                <a:sym typeface="Wingdings" pitchFamily="2" charset="2"/>
              </a:rPr>
              <a:t> υψηλότερη από τη θερμοκρασίας που εισέρχεται το νερό του δικτύου τηλεθέρμανσης (40 + 15 = 55 </a:t>
            </a:r>
            <a:r>
              <a:rPr lang="en-US" sz="1600" dirty="0" err="1">
                <a:sym typeface="Wingdings" pitchFamily="2" charset="2"/>
              </a:rPr>
              <a:t>oC</a:t>
            </a:r>
            <a:r>
              <a:rPr lang="en-US" sz="1600" dirty="0">
                <a:sym typeface="Wingdings" pitchFamily="2" charset="2"/>
              </a:rPr>
              <a:t>)</a:t>
            </a:r>
            <a:r>
              <a:rPr lang="el-GR" sz="1600" dirty="0" smtClean="0">
                <a:sym typeface="Wingdings" pitchFamily="2" charset="2"/>
              </a:rPr>
              <a:t>:</a:t>
            </a:r>
          </a:p>
          <a:p>
            <a:pPr algn="just"/>
            <a:r>
              <a:rPr lang="el-GR" sz="1600" dirty="0" smtClean="0">
                <a:sym typeface="Wingdings" pitchFamily="2" charset="2"/>
              </a:rPr>
              <a:t> </a:t>
            </a:r>
            <a:r>
              <a:rPr lang="el-GR" sz="1600" dirty="0">
                <a:sym typeface="Wingdings" pitchFamily="2" charset="2"/>
              </a:rPr>
              <a:t>	</a:t>
            </a:r>
          </a:p>
          <a:p>
            <a:pPr algn="just"/>
            <a:r>
              <a:rPr lang="en-US" sz="1600" dirty="0" err="1" smtClean="0">
                <a:sym typeface="Wingdings" pitchFamily="2" charset="2"/>
              </a:rPr>
              <a:t>Qcogen</a:t>
            </a:r>
            <a:r>
              <a:rPr lang="el-GR" sz="1600" dirty="0" smtClean="0">
                <a:sym typeface="Wingdings" pitchFamily="2" charset="2"/>
              </a:rPr>
              <a:t>1</a:t>
            </a:r>
            <a:r>
              <a:rPr lang="en-US" sz="1600" dirty="0" smtClean="0">
                <a:sym typeface="Wingdings" pitchFamily="2" charset="2"/>
              </a:rPr>
              <a:t> </a:t>
            </a:r>
            <a:r>
              <a:rPr lang="en-US" sz="1600" dirty="0">
                <a:sym typeface="Wingdings" pitchFamily="2" charset="2"/>
              </a:rPr>
              <a:t>= </a:t>
            </a:r>
            <a:r>
              <a:rPr lang="en-US" sz="1600" dirty="0" smtClean="0">
                <a:sym typeface="Wingdings" pitchFamily="2" charset="2"/>
              </a:rPr>
              <a:t>mv </a:t>
            </a:r>
            <a:r>
              <a:rPr lang="en-US" sz="1600" dirty="0">
                <a:sym typeface="Wingdings" pitchFamily="2" charset="2"/>
              </a:rPr>
              <a:t>* </a:t>
            </a:r>
            <a:r>
              <a:rPr lang="el-GR" sz="1600" dirty="0">
                <a:sym typeface="Wingdings" pitchFamily="2" charset="2"/>
              </a:rPr>
              <a:t>(</a:t>
            </a:r>
            <a:r>
              <a:rPr lang="en-US" sz="1600" dirty="0">
                <a:sym typeface="Wingdings" pitchFamily="2" charset="2"/>
              </a:rPr>
              <a:t>h2</a:t>
            </a:r>
            <a:r>
              <a:rPr lang="el-GR" sz="1600" dirty="0">
                <a:sym typeface="Wingdings" pitchFamily="2" charset="2"/>
              </a:rPr>
              <a:t> – </a:t>
            </a:r>
            <a:r>
              <a:rPr lang="en-US" sz="1600" dirty="0">
                <a:sym typeface="Wingdings" pitchFamily="2" charset="2"/>
              </a:rPr>
              <a:t>h3) = </a:t>
            </a:r>
            <a:r>
              <a:rPr lang="en-US" sz="1600" dirty="0"/>
              <a:t>37,0 </a:t>
            </a:r>
            <a:r>
              <a:rPr lang="en-US" sz="1600" dirty="0" smtClean="0">
                <a:sym typeface="Wingdings" pitchFamily="2" charset="2"/>
              </a:rPr>
              <a:t>kg/s </a:t>
            </a:r>
            <a:r>
              <a:rPr lang="en-US" sz="1600" dirty="0">
                <a:sym typeface="Wingdings" pitchFamily="2" charset="2"/>
              </a:rPr>
              <a:t>* </a:t>
            </a:r>
            <a:r>
              <a:rPr lang="en-US" sz="1600" dirty="0" smtClean="0">
                <a:sym typeface="Wingdings" pitchFamily="2" charset="2"/>
              </a:rPr>
              <a:t>(1961,8 </a:t>
            </a:r>
            <a:r>
              <a:rPr lang="en-US" sz="1600" dirty="0">
                <a:sym typeface="Wingdings" pitchFamily="2" charset="2"/>
              </a:rPr>
              <a:t>– 230,26) kJ/kg = </a:t>
            </a:r>
            <a:r>
              <a:rPr lang="en-US" sz="1600" dirty="0" smtClean="0">
                <a:sym typeface="Wingdings" pitchFamily="2" charset="2"/>
              </a:rPr>
              <a:t>64057 </a:t>
            </a:r>
            <a:r>
              <a:rPr lang="en-US" sz="1600" dirty="0">
                <a:sym typeface="Wingdings" pitchFamily="2" charset="2"/>
              </a:rPr>
              <a:t>kW </a:t>
            </a:r>
            <a:r>
              <a:rPr lang="en-US" sz="1600" dirty="0" smtClean="0">
                <a:sym typeface="Wingdings" pitchFamily="2" charset="2"/>
              </a:rPr>
              <a:t>= 64,1 </a:t>
            </a:r>
            <a:r>
              <a:rPr lang="en-US" sz="1600" dirty="0">
                <a:sym typeface="Wingdings" pitchFamily="2" charset="2"/>
              </a:rPr>
              <a:t>MW</a:t>
            </a:r>
          </a:p>
          <a:p>
            <a:pPr algn="just"/>
            <a:endParaRPr lang="el-GR" sz="1600" dirty="0" smtClean="0"/>
          </a:p>
          <a:p>
            <a:pPr algn="just"/>
            <a:r>
              <a:rPr lang="el-GR" sz="1600" dirty="0" smtClean="0"/>
              <a:t>και:</a:t>
            </a:r>
            <a:r>
              <a:rPr lang="el-GR" sz="1600" dirty="0" smtClean="0">
                <a:sym typeface="Wingdings" pitchFamily="2" charset="2"/>
              </a:rPr>
              <a:t>	</a:t>
            </a:r>
            <a:endParaRPr lang="en-US" sz="1600" dirty="0" smtClean="0">
              <a:sym typeface="Wingdings" pitchFamily="2" charset="2"/>
            </a:endParaRPr>
          </a:p>
          <a:p>
            <a:pPr algn="just"/>
            <a:endParaRPr lang="en-US" sz="1600" dirty="0">
              <a:sym typeface="Wingdings" pitchFamily="2" charset="2"/>
            </a:endParaRPr>
          </a:p>
          <a:p>
            <a:pPr algn="just"/>
            <a:r>
              <a:rPr lang="en-US" sz="1600" dirty="0" err="1" smtClean="0">
                <a:sym typeface="Wingdings" pitchFamily="2" charset="2"/>
              </a:rPr>
              <a:t>Qcogen</a:t>
            </a:r>
            <a:r>
              <a:rPr lang="el-GR" sz="1600" dirty="0" smtClean="0">
                <a:sym typeface="Wingdings" pitchFamily="2" charset="2"/>
              </a:rPr>
              <a:t>2</a:t>
            </a:r>
            <a:r>
              <a:rPr lang="en-US" sz="1600" dirty="0" smtClean="0">
                <a:sym typeface="Wingdings" pitchFamily="2" charset="2"/>
              </a:rPr>
              <a:t> = ml * (h4 – h3) = 208,0 kg/s * (</a:t>
            </a:r>
            <a:r>
              <a:rPr lang="el-GR" sz="1600" dirty="0"/>
              <a:t>1491,3</a:t>
            </a:r>
            <a:r>
              <a:rPr lang="en-US" sz="1600" dirty="0" smtClean="0">
                <a:sym typeface="Wingdings" pitchFamily="2" charset="2"/>
              </a:rPr>
              <a:t> – 230,26) kJ/kg = 262303 </a:t>
            </a:r>
            <a:r>
              <a:rPr lang="en-US" sz="1600" dirty="0">
                <a:sym typeface="Wingdings" pitchFamily="2" charset="2"/>
              </a:rPr>
              <a:t>kW = </a:t>
            </a:r>
            <a:r>
              <a:rPr lang="en-US" sz="1600" dirty="0" smtClean="0">
                <a:sym typeface="Wingdings" pitchFamily="2" charset="2"/>
              </a:rPr>
              <a:t>262 MW</a:t>
            </a:r>
          </a:p>
          <a:p>
            <a:pPr algn="just"/>
            <a:endParaRPr lang="en-US" sz="1600" dirty="0">
              <a:sym typeface="Wingdings" pitchFamily="2" charset="2"/>
            </a:endParaRPr>
          </a:p>
          <a:p>
            <a:pPr algn="just"/>
            <a:r>
              <a:rPr lang="el-GR" sz="1600" dirty="0" smtClean="0">
                <a:sym typeface="Wingdings" pitchFamily="2" charset="2"/>
              </a:rPr>
              <a:t>Όποτε:	</a:t>
            </a:r>
            <a:r>
              <a:rPr lang="en-US" sz="1600" dirty="0">
                <a:sym typeface="Wingdings" pitchFamily="2" charset="2"/>
              </a:rPr>
              <a:t> </a:t>
            </a:r>
            <a:r>
              <a:rPr lang="en-US" sz="1600" dirty="0" err="1" smtClean="0">
                <a:sym typeface="Wingdings" pitchFamily="2" charset="2"/>
              </a:rPr>
              <a:t>Qcogen</a:t>
            </a:r>
            <a:r>
              <a:rPr lang="el-GR" sz="1600" dirty="0">
                <a:sym typeface="Wingdings" pitchFamily="2" charset="2"/>
              </a:rPr>
              <a:t> </a:t>
            </a:r>
            <a:r>
              <a:rPr lang="el-GR" sz="1600" dirty="0" smtClean="0">
                <a:sym typeface="Wingdings" pitchFamily="2" charset="2"/>
              </a:rPr>
              <a:t>= </a:t>
            </a:r>
            <a:r>
              <a:rPr lang="en-US" sz="1600" dirty="0" err="1" smtClean="0">
                <a:sym typeface="Wingdings" pitchFamily="2" charset="2"/>
              </a:rPr>
              <a:t>Qcogen</a:t>
            </a:r>
            <a:r>
              <a:rPr lang="el-GR" sz="1600" dirty="0" smtClean="0">
                <a:sym typeface="Wingdings" pitchFamily="2" charset="2"/>
              </a:rPr>
              <a:t>1  + </a:t>
            </a:r>
            <a:r>
              <a:rPr lang="en-US" sz="1600" dirty="0" err="1">
                <a:sym typeface="Wingdings" pitchFamily="2" charset="2"/>
              </a:rPr>
              <a:t>Qcogen</a:t>
            </a:r>
            <a:r>
              <a:rPr lang="el-GR" sz="1600" dirty="0">
                <a:sym typeface="Wingdings" pitchFamily="2" charset="2"/>
              </a:rPr>
              <a:t>2 </a:t>
            </a:r>
            <a:r>
              <a:rPr lang="el-GR" sz="1600" dirty="0" smtClean="0">
                <a:sym typeface="Wingdings" pitchFamily="2" charset="2"/>
              </a:rPr>
              <a:t>= </a:t>
            </a:r>
            <a:r>
              <a:rPr lang="en-US" sz="1600" dirty="0" smtClean="0">
                <a:sym typeface="Wingdings" pitchFamily="2" charset="2"/>
              </a:rPr>
              <a:t>8,96</a:t>
            </a:r>
            <a:r>
              <a:rPr lang="el-GR" sz="1600" dirty="0" smtClean="0">
                <a:sym typeface="Wingdings" pitchFamily="2" charset="2"/>
              </a:rPr>
              <a:t> + </a:t>
            </a:r>
            <a:r>
              <a:rPr lang="en-US" sz="1600" dirty="0">
                <a:sym typeface="Wingdings" pitchFamily="2" charset="2"/>
              </a:rPr>
              <a:t>9,75 </a:t>
            </a:r>
            <a:r>
              <a:rPr lang="el-GR" sz="1600" dirty="0" smtClean="0">
                <a:sym typeface="Wingdings" pitchFamily="2" charset="2"/>
              </a:rPr>
              <a:t>= </a:t>
            </a:r>
            <a:r>
              <a:rPr lang="en-US" sz="1600" dirty="0" smtClean="0">
                <a:sym typeface="Wingdings" pitchFamily="2" charset="2"/>
              </a:rPr>
              <a:t>326</a:t>
            </a:r>
            <a:r>
              <a:rPr lang="el-GR" sz="1600" dirty="0" smtClean="0">
                <a:sym typeface="Wingdings" pitchFamily="2" charset="2"/>
              </a:rPr>
              <a:t> </a:t>
            </a:r>
            <a:r>
              <a:rPr lang="en-US" sz="1600" dirty="0">
                <a:sym typeface="Wingdings" pitchFamily="2" charset="2"/>
              </a:rPr>
              <a:t>MW </a:t>
            </a:r>
            <a:r>
              <a:rPr lang="el-GR" sz="1600" dirty="0" smtClean="0">
                <a:sym typeface="Wingdings" pitchFamily="2" charset="2"/>
              </a:rPr>
              <a:t>	</a:t>
            </a:r>
            <a:endParaRPr lang="en-US" sz="1600" dirty="0">
              <a:sym typeface="Wingdings" pitchFamily="2" charset="2"/>
            </a:endParaRPr>
          </a:p>
          <a:p>
            <a:pPr algn="just"/>
            <a:r>
              <a:rPr lang="en-US" sz="1600" dirty="0" smtClean="0">
                <a:sym typeface="Wingdings" pitchFamily="2" charset="2"/>
              </a:rPr>
              <a:t>	</a:t>
            </a:r>
            <a:r>
              <a:rPr lang="en-US" sz="1400" dirty="0" smtClean="0"/>
              <a:t>		</a:t>
            </a:r>
            <a:r>
              <a:rPr lang="el-GR" sz="1400" dirty="0" smtClean="0"/>
              <a:t>		</a:t>
            </a:r>
            <a:endParaRPr lang="en-US" sz="1400" dirty="0" smtClean="0"/>
          </a:p>
        </p:txBody>
      </p:sp>
      <p:sp>
        <p:nvSpPr>
          <p:cNvPr id="7" name="6 - Ορθογώνιο"/>
          <p:cNvSpPr/>
          <p:nvPr/>
        </p:nvSpPr>
        <p:spPr>
          <a:xfrm>
            <a:off x="0" y="2786058"/>
            <a:ext cx="914400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6" name="29 - Ευθεία γραμμή σύνδεσης"/>
          <p:cNvCxnSpPr/>
          <p:nvPr/>
        </p:nvCxnSpPr>
        <p:spPr>
          <a:xfrm rot="10800000" flipH="1" flipV="1">
            <a:off x="6824294" y="2135572"/>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31 - Ευθεία γραμμή σύνδεσης"/>
          <p:cNvCxnSpPr/>
          <p:nvPr/>
        </p:nvCxnSpPr>
        <p:spPr>
          <a:xfrm rot="10800000" flipH="1" flipV="1">
            <a:off x="5004048" y="1705588"/>
            <a:ext cx="33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47 - Ευθεία γραμμή σύνδεσης"/>
          <p:cNvCxnSpPr/>
          <p:nvPr/>
        </p:nvCxnSpPr>
        <p:spPr>
          <a:xfrm rot="10800000" flipH="1" flipV="1">
            <a:off x="766187" y="2138565"/>
            <a:ext cx="604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24 - Τραπέζιο"/>
          <p:cNvSpPr/>
          <p:nvPr/>
        </p:nvSpPr>
        <p:spPr>
          <a:xfrm rot="5400000">
            <a:off x="2418698" y="907627"/>
            <a:ext cx="571504" cy="642942"/>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2" name="25 - Ευθεία γραμμή σύνδεσης"/>
          <p:cNvCxnSpPr/>
          <p:nvPr/>
        </p:nvCxnSpPr>
        <p:spPr>
          <a:xfrm rot="5400000" flipH="1" flipV="1">
            <a:off x="35095" y="1719594"/>
            <a:ext cx="212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3" name="26 - Ευθεία γραμμή σύνδεσης"/>
          <p:cNvCxnSpPr/>
          <p:nvPr/>
        </p:nvCxnSpPr>
        <p:spPr>
          <a:xfrm rot="10800000" flipH="1" flipV="1">
            <a:off x="1091361" y="657594"/>
            <a:ext cx="1404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34" name="27 - Ευθεία γραμμή σύνδεσης"/>
          <p:cNvCxnSpPr/>
          <p:nvPr/>
        </p:nvCxnSpPr>
        <p:spPr>
          <a:xfrm rot="5400000" flipH="1" flipV="1">
            <a:off x="2318919" y="821998"/>
            <a:ext cx="324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28 - Ευθεία γραμμή σύνδεσης"/>
          <p:cNvCxnSpPr/>
          <p:nvPr/>
        </p:nvCxnSpPr>
        <p:spPr>
          <a:xfrm rot="5400000" flipH="1" flipV="1">
            <a:off x="2761195" y="1552722"/>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29 - Ευθεία γραμμή σύνδεσης"/>
          <p:cNvCxnSpPr/>
          <p:nvPr/>
        </p:nvCxnSpPr>
        <p:spPr>
          <a:xfrm rot="10800000" flipH="1" flipV="1">
            <a:off x="2915984" y="1705122"/>
            <a:ext cx="15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7" name="30 - Ορθογώνιο"/>
          <p:cNvSpPr/>
          <p:nvPr/>
        </p:nvSpPr>
        <p:spPr>
          <a:xfrm>
            <a:off x="4434254" y="1558992"/>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8" name="32 - Ευθεία γραμμή σύνδεσης"/>
          <p:cNvCxnSpPr/>
          <p:nvPr/>
        </p:nvCxnSpPr>
        <p:spPr>
          <a:xfrm rot="16200000" flipH="1" flipV="1">
            <a:off x="7927544" y="2096648"/>
            <a:ext cx="828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33 - Ευθεία γραμμή σύνδεσης"/>
          <p:cNvCxnSpPr/>
          <p:nvPr/>
        </p:nvCxnSpPr>
        <p:spPr>
          <a:xfrm rot="10800000" flipH="1" flipV="1">
            <a:off x="1331664" y="2486953"/>
            <a:ext cx="698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34 - Ευθεία γραμμή σύνδεσης"/>
          <p:cNvCxnSpPr/>
          <p:nvPr/>
        </p:nvCxnSpPr>
        <p:spPr>
          <a:xfrm rot="5400000" flipH="1" flipV="1">
            <a:off x="1157911" y="2650728"/>
            <a:ext cx="36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1" name="38 - TextBox"/>
          <p:cNvSpPr txBox="1"/>
          <p:nvPr/>
        </p:nvSpPr>
        <p:spPr>
          <a:xfrm>
            <a:off x="2498559" y="643946"/>
            <a:ext cx="1148904" cy="369332"/>
          </a:xfrm>
          <a:prstGeom prst="rect">
            <a:avLst/>
          </a:prstGeom>
          <a:noFill/>
        </p:spPr>
        <p:txBody>
          <a:bodyPr wrap="none" rtlCol="0">
            <a:spAutoFit/>
          </a:bodyPr>
          <a:lstStyle/>
          <a:p>
            <a:r>
              <a:rPr lang="el-GR" dirty="0" smtClean="0"/>
              <a:t>στρόβιλος</a:t>
            </a:r>
            <a:endParaRPr lang="el-GR" dirty="0"/>
          </a:p>
        </p:txBody>
      </p:sp>
      <p:sp>
        <p:nvSpPr>
          <p:cNvPr id="42" name="39 - TextBox"/>
          <p:cNvSpPr txBox="1"/>
          <p:nvPr/>
        </p:nvSpPr>
        <p:spPr>
          <a:xfrm>
            <a:off x="4176011" y="1746192"/>
            <a:ext cx="1488484" cy="369332"/>
          </a:xfrm>
          <a:prstGeom prst="rect">
            <a:avLst/>
          </a:prstGeom>
          <a:noFill/>
        </p:spPr>
        <p:txBody>
          <a:bodyPr wrap="none" rtlCol="0">
            <a:spAutoFit/>
          </a:bodyPr>
          <a:lstStyle/>
          <a:p>
            <a:r>
              <a:rPr lang="el-GR" dirty="0" smtClean="0"/>
              <a:t>συμπυκνωτής</a:t>
            </a:r>
            <a:endParaRPr lang="el-GR" dirty="0"/>
          </a:p>
        </p:txBody>
      </p:sp>
      <p:sp>
        <p:nvSpPr>
          <p:cNvPr id="43" name="40 - TextBox"/>
          <p:cNvSpPr txBox="1"/>
          <p:nvPr/>
        </p:nvSpPr>
        <p:spPr>
          <a:xfrm>
            <a:off x="1036902" y="300404"/>
            <a:ext cx="1391471" cy="369332"/>
          </a:xfrm>
          <a:prstGeom prst="rect">
            <a:avLst/>
          </a:prstGeom>
          <a:noFill/>
        </p:spPr>
        <p:txBody>
          <a:bodyPr wrap="none" rtlCol="0">
            <a:spAutoFit/>
          </a:bodyPr>
          <a:lstStyle/>
          <a:p>
            <a:r>
              <a:rPr lang="el-GR" dirty="0" smtClean="0"/>
              <a:t>κατάσταση 1</a:t>
            </a:r>
            <a:endParaRPr lang="el-GR" dirty="0"/>
          </a:p>
        </p:txBody>
      </p:sp>
      <p:sp>
        <p:nvSpPr>
          <p:cNvPr id="44" name="41 - TextBox"/>
          <p:cNvSpPr txBox="1"/>
          <p:nvPr/>
        </p:nvSpPr>
        <p:spPr>
          <a:xfrm>
            <a:off x="5223109" y="1353819"/>
            <a:ext cx="1391471" cy="369332"/>
          </a:xfrm>
          <a:prstGeom prst="rect">
            <a:avLst/>
          </a:prstGeom>
          <a:noFill/>
        </p:spPr>
        <p:txBody>
          <a:bodyPr wrap="none" rtlCol="0">
            <a:spAutoFit/>
          </a:bodyPr>
          <a:lstStyle/>
          <a:p>
            <a:r>
              <a:rPr lang="el-GR" dirty="0" smtClean="0"/>
              <a:t>κατάσταση 3</a:t>
            </a:r>
            <a:endParaRPr lang="el-GR" dirty="0"/>
          </a:p>
        </p:txBody>
      </p:sp>
      <p:sp>
        <p:nvSpPr>
          <p:cNvPr id="45" name="42 - TextBox"/>
          <p:cNvSpPr txBox="1"/>
          <p:nvPr/>
        </p:nvSpPr>
        <p:spPr>
          <a:xfrm>
            <a:off x="3425539" y="2422229"/>
            <a:ext cx="1391471" cy="369332"/>
          </a:xfrm>
          <a:prstGeom prst="rect">
            <a:avLst/>
          </a:prstGeom>
          <a:noFill/>
        </p:spPr>
        <p:txBody>
          <a:bodyPr wrap="none" rtlCol="0">
            <a:spAutoFit/>
          </a:bodyPr>
          <a:lstStyle/>
          <a:p>
            <a:r>
              <a:rPr lang="el-GR" dirty="0" smtClean="0"/>
              <a:t>κατάσταση </a:t>
            </a:r>
            <a:r>
              <a:rPr lang="en-US" dirty="0" smtClean="0"/>
              <a:t>3</a:t>
            </a:r>
            <a:endParaRPr lang="el-GR" dirty="0"/>
          </a:p>
        </p:txBody>
      </p:sp>
      <p:sp>
        <p:nvSpPr>
          <p:cNvPr id="46" name="43 - TextBox"/>
          <p:cNvSpPr txBox="1"/>
          <p:nvPr/>
        </p:nvSpPr>
        <p:spPr>
          <a:xfrm>
            <a:off x="1469185" y="633496"/>
            <a:ext cx="514885" cy="369332"/>
          </a:xfrm>
          <a:prstGeom prst="rect">
            <a:avLst/>
          </a:prstGeom>
          <a:noFill/>
        </p:spPr>
        <p:txBody>
          <a:bodyPr wrap="none" rtlCol="0">
            <a:spAutoFit/>
          </a:bodyPr>
          <a:lstStyle/>
          <a:p>
            <a:r>
              <a:rPr lang="en-US" dirty="0" smtClean="0"/>
              <a:t>Qin</a:t>
            </a:r>
            <a:endParaRPr lang="el-GR" dirty="0"/>
          </a:p>
        </p:txBody>
      </p:sp>
      <p:sp>
        <p:nvSpPr>
          <p:cNvPr id="47" name="44 - TextBox"/>
          <p:cNvSpPr txBox="1"/>
          <p:nvPr/>
        </p:nvSpPr>
        <p:spPr>
          <a:xfrm>
            <a:off x="2378737" y="1046784"/>
            <a:ext cx="549702" cy="369332"/>
          </a:xfrm>
          <a:prstGeom prst="rect">
            <a:avLst/>
          </a:prstGeom>
          <a:noFill/>
        </p:spPr>
        <p:txBody>
          <a:bodyPr wrap="none" rtlCol="0">
            <a:spAutoFit/>
          </a:bodyPr>
          <a:lstStyle/>
          <a:p>
            <a:r>
              <a:rPr lang="en-US" dirty="0" err="1" smtClean="0"/>
              <a:t>Wel</a:t>
            </a:r>
            <a:endParaRPr lang="el-GR" dirty="0"/>
          </a:p>
        </p:txBody>
      </p:sp>
      <p:sp>
        <p:nvSpPr>
          <p:cNvPr id="48" name="46 - Ορθογώνιο"/>
          <p:cNvSpPr/>
          <p:nvPr/>
        </p:nvSpPr>
        <p:spPr>
          <a:xfrm>
            <a:off x="713861" y="1157660"/>
            <a:ext cx="78581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 name="49 - TextBox"/>
          <p:cNvSpPr txBox="1"/>
          <p:nvPr/>
        </p:nvSpPr>
        <p:spPr>
          <a:xfrm rot="16200000">
            <a:off x="-214833" y="1502220"/>
            <a:ext cx="1370440" cy="369332"/>
          </a:xfrm>
          <a:prstGeom prst="rect">
            <a:avLst/>
          </a:prstGeom>
          <a:noFill/>
        </p:spPr>
        <p:txBody>
          <a:bodyPr wrap="none" rtlCol="0">
            <a:spAutoFit/>
          </a:bodyPr>
          <a:lstStyle/>
          <a:p>
            <a:r>
              <a:rPr lang="el-GR" dirty="0" smtClean="0"/>
              <a:t>διαχωριστής</a:t>
            </a:r>
            <a:endParaRPr lang="el-GR" dirty="0"/>
          </a:p>
        </p:txBody>
      </p:sp>
      <p:sp>
        <p:nvSpPr>
          <p:cNvPr id="50" name="51 - TextBox"/>
          <p:cNvSpPr txBox="1"/>
          <p:nvPr/>
        </p:nvSpPr>
        <p:spPr>
          <a:xfrm>
            <a:off x="2935605" y="1354385"/>
            <a:ext cx="1391471" cy="369332"/>
          </a:xfrm>
          <a:prstGeom prst="rect">
            <a:avLst/>
          </a:prstGeom>
          <a:noFill/>
        </p:spPr>
        <p:txBody>
          <a:bodyPr wrap="none" rtlCol="0">
            <a:spAutoFit/>
          </a:bodyPr>
          <a:lstStyle/>
          <a:p>
            <a:r>
              <a:rPr lang="el-GR" dirty="0" smtClean="0"/>
              <a:t>κατάσταση 2</a:t>
            </a:r>
            <a:endParaRPr lang="el-GR" dirty="0"/>
          </a:p>
        </p:txBody>
      </p:sp>
      <p:sp>
        <p:nvSpPr>
          <p:cNvPr id="51" name="30 - Ορθογώνιο"/>
          <p:cNvSpPr/>
          <p:nvPr/>
        </p:nvSpPr>
        <p:spPr>
          <a:xfrm>
            <a:off x="6804248" y="1949199"/>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41 - TextBox"/>
          <p:cNvSpPr txBox="1"/>
          <p:nvPr/>
        </p:nvSpPr>
        <p:spPr>
          <a:xfrm>
            <a:off x="1539137" y="1804142"/>
            <a:ext cx="1391471" cy="369332"/>
          </a:xfrm>
          <a:prstGeom prst="rect">
            <a:avLst/>
          </a:prstGeom>
          <a:noFill/>
        </p:spPr>
        <p:txBody>
          <a:bodyPr wrap="none" rtlCol="0">
            <a:spAutoFit/>
          </a:bodyPr>
          <a:lstStyle/>
          <a:p>
            <a:r>
              <a:rPr lang="el-GR" dirty="0" smtClean="0"/>
              <a:t>κατάσταση </a:t>
            </a:r>
            <a:r>
              <a:rPr lang="en-US" dirty="0" smtClean="0"/>
              <a:t>4</a:t>
            </a:r>
            <a:endParaRPr lang="el-GR" dirty="0"/>
          </a:p>
        </p:txBody>
      </p:sp>
      <p:sp>
        <p:nvSpPr>
          <p:cNvPr id="53" name="27 - TextBox"/>
          <p:cNvSpPr txBox="1"/>
          <p:nvPr/>
        </p:nvSpPr>
        <p:spPr>
          <a:xfrm>
            <a:off x="4821958" y="769235"/>
            <a:ext cx="1019190" cy="369332"/>
          </a:xfrm>
          <a:prstGeom prst="rect">
            <a:avLst/>
          </a:prstGeom>
          <a:noFill/>
        </p:spPr>
        <p:txBody>
          <a:bodyPr wrap="none" rtlCol="0">
            <a:spAutoFit/>
          </a:bodyPr>
          <a:lstStyle/>
          <a:p>
            <a:r>
              <a:rPr lang="en-US" dirty="0" smtClean="0"/>
              <a:t>Qcogen1</a:t>
            </a:r>
            <a:endParaRPr lang="el-GR" dirty="0"/>
          </a:p>
        </p:txBody>
      </p:sp>
      <p:cxnSp>
        <p:nvCxnSpPr>
          <p:cNvPr id="54" name="13 - Ευθεία γραμμή σύνδεσης"/>
          <p:cNvCxnSpPr/>
          <p:nvPr/>
        </p:nvCxnSpPr>
        <p:spPr>
          <a:xfrm rot="5400000" flipH="1" flipV="1">
            <a:off x="4773395" y="1412680"/>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5" name="13 - Ευθεία γραμμή σύνδεσης"/>
          <p:cNvCxnSpPr/>
          <p:nvPr/>
        </p:nvCxnSpPr>
        <p:spPr>
          <a:xfrm rot="5400000" flipH="1" flipV="1">
            <a:off x="4262361" y="1387187"/>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13 - Ευθεία γραμμή σύνδεσης"/>
          <p:cNvCxnSpPr/>
          <p:nvPr/>
        </p:nvCxnSpPr>
        <p:spPr>
          <a:xfrm flipH="1" flipV="1">
            <a:off x="4538117" y="1708738"/>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7" name="27 - TextBox"/>
          <p:cNvSpPr txBox="1"/>
          <p:nvPr/>
        </p:nvSpPr>
        <p:spPr>
          <a:xfrm>
            <a:off x="7198222" y="1139214"/>
            <a:ext cx="1019190" cy="369332"/>
          </a:xfrm>
          <a:prstGeom prst="rect">
            <a:avLst/>
          </a:prstGeom>
          <a:noFill/>
        </p:spPr>
        <p:txBody>
          <a:bodyPr wrap="none" rtlCol="0">
            <a:spAutoFit/>
          </a:bodyPr>
          <a:lstStyle/>
          <a:p>
            <a:r>
              <a:rPr lang="en-US" dirty="0" smtClean="0"/>
              <a:t>Qcogen2</a:t>
            </a:r>
            <a:endParaRPr lang="el-GR" dirty="0"/>
          </a:p>
        </p:txBody>
      </p:sp>
      <p:cxnSp>
        <p:nvCxnSpPr>
          <p:cNvPr id="58" name="13 - Ευθεία γραμμή σύνδεσης"/>
          <p:cNvCxnSpPr/>
          <p:nvPr/>
        </p:nvCxnSpPr>
        <p:spPr>
          <a:xfrm rot="5400000" flipH="1" flipV="1">
            <a:off x="7149659" y="1782659"/>
            <a:ext cx="612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13 - Ευθεία γραμμή σύνδεσης"/>
          <p:cNvCxnSpPr/>
          <p:nvPr/>
        </p:nvCxnSpPr>
        <p:spPr>
          <a:xfrm rot="5400000" flipH="1" flipV="1">
            <a:off x="6638625" y="1757166"/>
            <a:ext cx="612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13 - Ευθεία γραμμή σύνδεσης"/>
          <p:cNvCxnSpPr/>
          <p:nvPr/>
        </p:nvCxnSpPr>
        <p:spPr>
          <a:xfrm flipH="1" flipV="1">
            <a:off x="6914381" y="2078717"/>
            <a:ext cx="540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01691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1. Εισαγωγή</a:t>
            </a:r>
          </a:p>
        </p:txBody>
      </p:sp>
      <p:sp>
        <p:nvSpPr>
          <p:cNvPr id="5" name="4 - TextBox"/>
          <p:cNvSpPr txBox="1"/>
          <p:nvPr/>
        </p:nvSpPr>
        <p:spPr>
          <a:xfrm>
            <a:off x="-32" y="967071"/>
            <a:ext cx="9144032" cy="4524315"/>
          </a:xfrm>
          <a:prstGeom prst="rect">
            <a:avLst/>
          </a:prstGeom>
          <a:noFill/>
        </p:spPr>
        <p:txBody>
          <a:bodyPr wrap="square" rtlCol="0">
            <a:spAutoFit/>
          </a:bodyPr>
          <a:lstStyle/>
          <a:p>
            <a:pPr marL="177800" indent="-177800" algn="just">
              <a:buFont typeface="Arial" pitchFamily="34" charset="0"/>
              <a:buChar char="•"/>
            </a:pPr>
            <a:r>
              <a:rPr lang="el-GR" sz="1600" dirty="0" smtClean="0"/>
              <a:t>Η θερμοκρασία της Γής αυξάνεται με το βάθος και το γεγονός αυτό προκαλεί μία ροή θερμότητας προς την επιφάνεια της (η μέση ροή γεωθερμικής θερμότητας στον ηπειρωτικό φλοιό της Γής είναι 60 </a:t>
            </a:r>
            <a:r>
              <a:rPr lang="en-US" sz="1600" dirty="0" err="1" smtClean="0"/>
              <a:t>mW</a:t>
            </a:r>
            <a:r>
              <a:rPr lang="en-US" sz="1600" dirty="0" smtClean="0"/>
              <a:t>/m</a:t>
            </a:r>
            <a:r>
              <a:rPr lang="en-US" sz="1600" baseline="30000" dirty="0" smtClean="0"/>
              <a:t>2</a:t>
            </a:r>
            <a:r>
              <a:rPr lang="el-GR" sz="1600" dirty="0" smtClean="0"/>
              <a:t> και η μέση βαθμίδα θερμοκρασίας 30 </a:t>
            </a:r>
            <a:r>
              <a:rPr lang="en-US" sz="1600" baseline="30000" dirty="0" smtClean="0"/>
              <a:t>o</a:t>
            </a:r>
            <a:r>
              <a:rPr lang="en-US" sz="1600" dirty="0" smtClean="0"/>
              <a:t>C/km).</a:t>
            </a:r>
            <a:r>
              <a:rPr lang="el-GR" sz="1600" dirty="0" smtClean="0"/>
              <a:t> </a:t>
            </a:r>
          </a:p>
          <a:p>
            <a:pPr marL="177800" indent="-177800" algn="just">
              <a:buFont typeface="Arial" pitchFamily="34" charset="0"/>
              <a:buChar char="•"/>
            </a:pPr>
            <a:endParaRPr lang="el-GR" sz="1600" dirty="0" smtClean="0"/>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Το μέσο πάχος του εξωτερικού φλοιού είναι 30 </a:t>
            </a:r>
            <a:r>
              <a:rPr lang="en-US" sz="1600" dirty="0" smtClean="0"/>
              <a:t>km (</a:t>
            </a:r>
            <a:r>
              <a:rPr lang="el-GR" sz="1600" dirty="0" smtClean="0"/>
              <a:t>μπορεί να φθάσει ακόμη και τα 70  </a:t>
            </a:r>
            <a:r>
              <a:rPr lang="en-US" sz="1600" dirty="0" smtClean="0"/>
              <a:t>km</a:t>
            </a:r>
            <a:r>
              <a:rPr lang="el-GR" sz="1600" dirty="0" smtClean="0"/>
              <a:t> στις ηπείρους και ελαττώνεται έως και τα 6 </a:t>
            </a:r>
            <a:r>
              <a:rPr lang="en-US" sz="1600" dirty="0" smtClean="0"/>
              <a:t>km</a:t>
            </a:r>
            <a:r>
              <a:rPr lang="el-GR" sz="1600" dirty="0" smtClean="0"/>
              <a:t> στον πυθμένα των ωκεανών). </a:t>
            </a:r>
          </a:p>
          <a:p>
            <a:pPr marL="177800" indent="-177800" algn="just">
              <a:buFont typeface="Arial" pitchFamily="34" charset="0"/>
              <a:buChar char="•"/>
            </a:pPr>
            <a:endParaRPr lang="el-GR" sz="1600" dirty="0" smtClean="0"/>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Η θερμοκρασία στα όρια του εξωτερικού φλοιού είναι της τάξης των 1000 </a:t>
            </a:r>
            <a:r>
              <a:rPr lang="en-US" sz="1600" baseline="30000" dirty="0" smtClean="0"/>
              <a:t>o</a:t>
            </a:r>
            <a:r>
              <a:rPr lang="en-US" sz="1600" dirty="0" smtClean="0"/>
              <a:t>C</a:t>
            </a:r>
            <a:r>
              <a:rPr lang="el-GR" sz="1600" dirty="0" smtClean="0"/>
              <a:t>.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Ο εξωτερικός αυτός φλοιός είναι στερεός με μέση πυκνότητα 2700 </a:t>
            </a:r>
            <a:r>
              <a:rPr lang="en-US" sz="1600" dirty="0" smtClean="0"/>
              <a:t>kg/m3</a:t>
            </a:r>
            <a:r>
              <a:rPr lang="el-GR" sz="1600" dirty="0" smtClean="0"/>
              <a:t>, ειδική θερμότητα 1 </a:t>
            </a:r>
            <a:r>
              <a:rPr lang="en-US" sz="1600" dirty="0" smtClean="0"/>
              <a:t>kJ/kg/</a:t>
            </a:r>
            <a:r>
              <a:rPr lang="en-US" sz="1600" baseline="30000" dirty="0" smtClean="0"/>
              <a:t>o</a:t>
            </a:r>
            <a:r>
              <a:rPr lang="en-US" sz="1600" dirty="0" smtClean="0"/>
              <a:t>C </a:t>
            </a:r>
            <a:r>
              <a:rPr lang="el-GR" sz="1600" dirty="0" smtClean="0"/>
              <a:t>και θερμική αγωγιμότητα </a:t>
            </a:r>
            <a:r>
              <a:rPr lang="en-US" sz="1600" dirty="0" smtClean="0"/>
              <a:t>2 W/m/</a:t>
            </a:r>
            <a:r>
              <a:rPr lang="en-US" sz="1600" baseline="30000" dirty="0" err="1" smtClean="0"/>
              <a:t>o</a:t>
            </a:r>
            <a:r>
              <a:rPr lang="en-US" sz="1600" dirty="0" err="1" smtClean="0"/>
              <a:t>C.</a:t>
            </a:r>
            <a:r>
              <a:rPr lang="en-US" sz="1600" dirty="0" smtClean="0"/>
              <a:t> </a:t>
            </a:r>
            <a:endParaRPr lang="el-GR" sz="1600" dirty="0" smtClean="0"/>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Στα γεωθερμικά πεδία οικονομικού ενδιαφέροντος ο ρυθμός μεταφοράς θερμότητας είναι σημαντικά υψηλότερος του μέσου (10 – 20 </a:t>
            </a:r>
            <a:r>
              <a:rPr lang="en-US" sz="1600" dirty="0" smtClean="0"/>
              <a:t>W/m</a:t>
            </a:r>
            <a:r>
              <a:rPr lang="en-US" sz="1600" baseline="30000" dirty="0" smtClean="0"/>
              <a:t>2</a:t>
            </a:r>
            <a:r>
              <a:rPr lang="el-GR" sz="1600" dirty="0" smtClean="0"/>
              <a:t>)  και συνοδεύεται από υψηλότερες βαθμίδες θεοκρασίας, ενώ σε πολλά από αυτά είναι τεχνικά δυνατή η απόληψη θερμότητας με ρυθμούς πολύ μεγαλύτερους των φυσικών.</a:t>
            </a:r>
            <a:endParaRPr lang="el-GR" sz="1600" b="1" dirty="0" smtClean="0">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357166"/>
            <a:ext cx="9144032" cy="1815882"/>
          </a:xfrm>
          <a:prstGeom prst="rect">
            <a:avLst/>
          </a:prstGeom>
          <a:noFill/>
        </p:spPr>
        <p:txBody>
          <a:bodyPr wrap="square" rtlCol="0">
            <a:spAutoFit/>
          </a:bodyPr>
          <a:lstStyle/>
          <a:p>
            <a:pPr lvl="0" algn="just"/>
            <a:r>
              <a:rPr lang="el-GR" sz="1600" b="1" dirty="0" smtClean="0"/>
              <a:t>4.3 Πεδία μέσης ή χαμηλής ενθαλπίας</a:t>
            </a:r>
          </a:p>
          <a:p>
            <a:pPr lvl="0" algn="just"/>
            <a:endParaRPr lang="el-GR" sz="1600" b="1" dirty="0" smtClean="0"/>
          </a:p>
          <a:p>
            <a:pPr algn="just"/>
            <a:r>
              <a:rPr lang="el-GR" sz="1600" dirty="0" smtClean="0"/>
              <a:t>Το γεωθερμικό ρευστό, που στην περίπτωση αυτή είναι υγρό με μικρό ποσοστό σταθερών αερίων, οδηγείται σε </a:t>
            </a:r>
            <a:r>
              <a:rPr lang="el-GR" sz="1600" dirty="0" err="1" smtClean="0"/>
              <a:t>εναλλάκτη</a:t>
            </a:r>
            <a:r>
              <a:rPr lang="el-GR" sz="1600" dirty="0" smtClean="0"/>
              <a:t> θερμότητας όπου εξατμίζει υγρό χαμηλότερου σημείου ζέσης (ψυκτικό, </a:t>
            </a:r>
            <a:r>
              <a:rPr lang="el-GR" sz="1600" dirty="0" err="1" smtClean="0"/>
              <a:t>ισοβουτάνιο</a:t>
            </a:r>
            <a:r>
              <a:rPr lang="el-GR" sz="1600" dirty="0" smtClean="0"/>
              <a:t>, </a:t>
            </a:r>
            <a:r>
              <a:rPr lang="el-GR" sz="1600" dirty="0" err="1" smtClean="0"/>
              <a:t>ισοπεντάνιο</a:t>
            </a:r>
            <a:r>
              <a:rPr lang="el-GR" sz="1600" dirty="0" smtClean="0"/>
              <a:t> κ.α.) οι ατμοί του οποίου τροφοδοτούνται στο στρόβιλο, στη συνέχεια υγροποιούνται υπό χαμηλή πίεση, συμπιέζονται σε αντλία και οδηγούνται ξανά στον εναλλάκτη για επαναληφθεί ο κλειστός κύκλος του ψυκτικού.</a:t>
            </a:r>
          </a:p>
        </p:txBody>
      </p:sp>
      <p:pic>
        <p:nvPicPr>
          <p:cNvPr id="6" name="5 - Εικόνα"/>
          <p:cNvPicPr/>
          <p:nvPr/>
        </p:nvPicPr>
        <p:blipFill>
          <a:blip r:embed="rId2" cstate="print">
            <a:duotone>
              <a:prstClr val="black"/>
              <a:schemeClr val="tx2">
                <a:tint val="45000"/>
                <a:satMod val="400000"/>
              </a:schemeClr>
            </a:duotone>
          </a:blip>
          <a:srcRect/>
          <a:stretch>
            <a:fillRect/>
          </a:stretch>
        </p:blipFill>
        <p:spPr bwMode="auto">
          <a:xfrm>
            <a:off x="3052389" y="2905139"/>
            <a:ext cx="3039221" cy="2524125"/>
          </a:xfrm>
          <a:prstGeom prst="rect">
            <a:avLst/>
          </a:prstGeom>
          <a:noFill/>
        </p:spPr>
      </p:pic>
      <p:sp>
        <p:nvSpPr>
          <p:cNvPr id="9" name="8 - Ορθογώνιο"/>
          <p:cNvSpPr/>
          <p:nvPr/>
        </p:nvSpPr>
        <p:spPr>
          <a:xfrm>
            <a:off x="0" y="6000768"/>
            <a:ext cx="9144000" cy="642942"/>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 name="10 - Ευθεία γραμμή σύνδεσης"/>
          <p:cNvCxnSpPr/>
          <p:nvPr/>
        </p:nvCxnSpPr>
        <p:spPr>
          <a:xfrm rot="5400000" flipH="1" flipV="1">
            <a:off x="449160" y="4284148"/>
            <a:ext cx="3420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2" name="11 - Ευθεία γραμμή σύνδεσης"/>
          <p:cNvCxnSpPr/>
          <p:nvPr/>
        </p:nvCxnSpPr>
        <p:spPr>
          <a:xfrm rot="10800000" flipH="1" flipV="1">
            <a:off x="4286248" y="2571744"/>
            <a:ext cx="936000" cy="1588"/>
          </a:xfrm>
          <a:prstGeom prst="line">
            <a:avLst/>
          </a:prstGeom>
          <a:ln w="381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rot="5400000" flipH="1" flipV="1">
            <a:off x="5035302" y="2419902"/>
            <a:ext cx="32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rot="10800000" flipH="1" flipV="1">
            <a:off x="2146193" y="2571744"/>
            <a:ext cx="1944000" cy="1588"/>
          </a:xfrm>
          <a:prstGeom prst="line">
            <a:avLst/>
          </a:prstGeom>
          <a:ln w="38100">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15 - Ορθογώνιο"/>
          <p:cNvSpPr/>
          <p:nvPr/>
        </p:nvSpPr>
        <p:spPr>
          <a:xfrm>
            <a:off x="4099230" y="2418418"/>
            <a:ext cx="78581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8" name="17 - Ευθεία γραμμή σύνδεσης"/>
          <p:cNvCxnSpPr/>
          <p:nvPr/>
        </p:nvCxnSpPr>
        <p:spPr>
          <a:xfrm rot="10800000" flipH="1" flipV="1">
            <a:off x="1834122" y="2272344"/>
            <a:ext cx="3384000" cy="1588"/>
          </a:xfrm>
          <a:prstGeom prst="line">
            <a:avLst/>
          </a:prstGeom>
          <a:ln w="38100">
            <a:solidFill>
              <a:schemeClr val="bg2">
                <a:lumMod val="2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p:nvPr/>
        </p:nvCxnSpPr>
        <p:spPr>
          <a:xfrm rot="5400000" flipH="1" flipV="1">
            <a:off x="-47086" y="4161550"/>
            <a:ext cx="3780000" cy="1588"/>
          </a:xfrm>
          <a:prstGeom prst="line">
            <a:avLst/>
          </a:prstGeom>
          <a:ln w="38100">
            <a:solidFill>
              <a:schemeClr val="bg2">
                <a:lumMod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22 - TextBox"/>
          <p:cNvSpPr txBox="1"/>
          <p:nvPr/>
        </p:nvSpPr>
        <p:spPr>
          <a:xfrm>
            <a:off x="5709112" y="3500438"/>
            <a:ext cx="1148904" cy="369332"/>
          </a:xfrm>
          <a:prstGeom prst="rect">
            <a:avLst/>
          </a:prstGeom>
          <a:noFill/>
        </p:spPr>
        <p:txBody>
          <a:bodyPr wrap="none" rtlCol="0">
            <a:spAutoFit/>
          </a:bodyPr>
          <a:lstStyle/>
          <a:p>
            <a:r>
              <a:rPr lang="el-GR" dirty="0" smtClean="0"/>
              <a:t>στρόβιλος</a:t>
            </a:r>
            <a:endParaRPr lang="el-GR" dirty="0"/>
          </a:p>
        </p:txBody>
      </p:sp>
      <p:sp>
        <p:nvSpPr>
          <p:cNvPr id="24" name="23 - TextBox"/>
          <p:cNvSpPr txBox="1"/>
          <p:nvPr/>
        </p:nvSpPr>
        <p:spPr>
          <a:xfrm>
            <a:off x="3797896" y="4845618"/>
            <a:ext cx="1488484" cy="369332"/>
          </a:xfrm>
          <a:prstGeom prst="rect">
            <a:avLst/>
          </a:prstGeom>
          <a:noFill/>
        </p:spPr>
        <p:txBody>
          <a:bodyPr wrap="none" rtlCol="0">
            <a:spAutoFit/>
          </a:bodyPr>
          <a:lstStyle/>
          <a:p>
            <a:r>
              <a:rPr lang="el-GR" dirty="0" smtClean="0"/>
              <a:t>συμπυκνωτής</a:t>
            </a:r>
            <a:endParaRPr lang="el-GR" dirty="0"/>
          </a:p>
        </p:txBody>
      </p:sp>
      <p:sp>
        <p:nvSpPr>
          <p:cNvPr id="25" name="24 - TextBox"/>
          <p:cNvSpPr txBox="1"/>
          <p:nvPr/>
        </p:nvSpPr>
        <p:spPr>
          <a:xfrm>
            <a:off x="2272336" y="3143248"/>
            <a:ext cx="1391471" cy="369332"/>
          </a:xfrm>
          <a:prstGeom prst="rect">
            <a:avLst/>
          </a:prstGeom>
          <a:noFill/>
        </p:spPr>
        <p:txBody>
          <a:bodyPr wrap="none" rtlCol="0">
            <a:spAutoFit/>
          </a:bodyPr>
          <a:lstStyle/>
          <a:p>
            <a:r>
              <a:rPr lang="el-GR" dirty="0" smtClean="0"/>
              <a:t>κατάσταση 2</a:t>
            </a:r>
            <a:endParaRPr lang="el-GR" dirty="0"/>
          </a:p>
        </p:txBody>
      </p:sp>
      <p:sp>
        <p:nvSpPr>
          <p:cNvPr id="26" name="25 - TextBox"/>
          <p:cNvSpPr txBox="1"/>
          <p:nvPr/>
        </p:nvSpPr>
        <p:spPr>
          <a:xfrm>
            <a:off x="4531056" y="4429132"/>
            <a:ext cx="1391471" cy="369332"/>
          </a:xfrm>
          <a:prstGeom prst="rect">
            <a:avLst/>
          </a:prstGeom>
          <a:noFill/>
        </p:spPr>
        <p:txBody>
          <a:bodyPr wrap="none" rtlCol="0">
            <a:spAutoFit/>
          </a:bodyPr>
          <a:lstStyle/>
          <a:p>
            <a:r>
              <a:rPr lang="el-GR" dirty="0" smtClean="0"/>
              <a:t>κατάσταση 4</a:t>
            </a:r>
            <a:endParaRPr lang="el-GR" dirty="0"/>
          </a:p>
        </p:txBody>
      </p:sp>
      <p:sp>
        <p:nvSpPr>
          <p:cNvPr id="27" name="26 - TextBox"/>
          <p:cNvSpPr txBox="1"/>
          <p:nvPr/>
        </p:nvSpPr>
        <p:spPr>
          <a:xfrm>
            <a:off x="2098966" y="4500570"/>
            <a:ext cx="1391471" cy="369332"/>
          </a:xfrm>
          <a:prstGeom prst="rect">
            <a:avLst/>
          </a:prstGeom>
          <a:noFill/>
        </p:spPr>
        <p:txBody>
          <a:bodyPr wrap="none" rtlCol="0">
            <a:spAutoFit/>
          </a:bodyPr>
          <a:lstStyle/>
          <a:p>
            <a:r>
              <a:rPr lang="el-GR" dirty="0" smtClean="0"/>
              <a:t>κατάσταση 1</a:t>
            </a:r>
            <a:endParaRPr lang="el-GR" dirty="0"/>
          </a:p>
        </p:txBody>
      </p:sp>
      <p:sp>
        <p:nvSpPr>
          <p:cNvPr id="28" name="27 - TextBox"/>
          <p:cNvSpPr txBox="1"/>
          <p:nvPr/>
        </p:nvSpPr>
        <p:spPr>
          <a:xfrm>
            <a:off x="4557181" y="2612688"/>
            <a:ext cx="514885" cy="369332"/>
          </a:xfrm>
          <a:prstGeom prst="rect">
            <a:avLst/>
          </a:prstGeom>
          <a:noFill/>
        </p:spPr>
        <p:txBody>
          <a:bodyPr wrap="none" rtlCol="0">
            <a:spAutoFit/>
          </a:bodyPr>
          <a:lstStyle/>
          <a:p>
            <a:r>
              <a:rPr lang="en-US" dirty="0" smtClean="0"/>
              <a:t>Qin</a:t>
            </a:r>
            <a:endParaRPr lang="el-GR" dirty="0"/>
          </a:p>
        </p:txBody>
      </p:sp>
      <p:sp>
        <p:nvSpPr>
          <p:cNvPr id="29" name="28 - TextBox"/>
          <p:cNvSpPr txBox="1"/>
          <p:nvPr/>
        </p:nvSpPr>
        <p:spPr>
          <a:xfrm>
            <a:off x="5451058" y="3945912"/>
            <a:ext cx="549702" cy="369332"/>
          </a:xfrm>
          <a:prstGeom prst="rect">
            <a:avLst/>
          </a:prstGeom>
          <a:noFill/>
        </p:spPr>
        <p:txBody>
          <a:bodyPr wrap="none" rtlCol="0">
            <a:spAutoFit/>
          </a:bodyPr>
          <a:lstStyle/>
          <a:p>
            <a:r>
              <a:rPr lang="en-US" dirty="0" err="1" smtClean="0"/>
              <a:t>Wel</a:t>
            </a:r>
            <a:endParaRPr lang="el-GR" dirty="0"/>
          </a:p>
        </p:txBody>
      </p:sp>
      <p:sp>
        <p:nvSpPr>
          <p:cNvPr id="30" name="29 - TextBox"/>
          <p:cNvSpPr txBox="1"/>
          <p:nvPr/>
        </p:nvSpPr>
        <p:spPr>
          <a:xfrm>
            <a:off x="4224290" y="5556800"/>
            <a:ext cx="660758" cy="369332"/>
          </a:xfrm>
          <a:prstGeom prst="rect">
            <a:avLst/>
          </a:prstGeom>
          <a:noFill/>
        </p:spPr>
        <p:txBody>
          <a:bodyPr wrap="none" rtlCol="0">
            <a:spAutoFit/>
          </a:bodyPr>
          <a:lstStyle/>
          <a:p>
            <a:r>
              <a:rPr lang="en-US" dirty="0" err="1" smtClean="0"/>
              <a:t>Qout</a:t>
            </a:r>
            <a:endParaRPr lang="el-GR" dirty="0"/>
          </a:p>
        </p:txBody>
      </p:sp>
      <p:sp>
        <p:nvSpPr>
          <p:cNvPr id="33" name="32 - TextBox"/>
          <p:cNvSpPr txBox="1"/>
          <p:nvPr/>
        </p:nvSpPr>
        <p:spPr>
          <a:xfrm>
            <a:off x="5143504" y="2714620"/>
            <a:ext cx="1391471" cy="369332"/>
          </a:xfrm>
          <a:prstGeom prst="rect">
            <a:avLst/>
          </a:prstGeom>
          <a:noFill/>
        </p:spPr>
        <p:txBody>
          <a:bodyPr wrap="none" rtlCol="0">
            <a:spAutoFit/>
          </a:bodyPr>
          <a:lstStyle/>
          <a:p>
            <a:r>
              <a:rPr lang="el-GR" dirty="0" smtClean="0"/>
              <a:t>κατάσταση 3</a:t>
            </a:r>
            <a:endParaRPr lang="el-GR" dirty="0"/>
          </a:p>
        </p:txBody>
      </p:sp>
      <p:sp>
        <p:nvSpPr>
          <p:cNvPr id="34818" name="AutoShape 2"/>
          <p:cNvSpPr>
            <a:spLocks noChangeArrowheads="1"/>
          </p:cNvSpPr>
          <p:nvPr/>
        </p:nvSpPr>
        <p:spPr bwMode="auto">
          <a:xfrm>
            <a:off x="4362450" y="2673676"/>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36" name="AutoShape 2"/>
          <p:cNvSpPr>
            <a:spLocks noChangeArrowheads="1"/>
          </p:cNvSpPr>
          <p:nvPr/>
        </p:nvSpPr>
        <p:spPr bwMode="auto">
          <a:xfrm>
            <a:off x="4456420" y="5390526"/>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37" name="36 - TextBox"/>
          <p:cNvSpPr txBox="1"/>
          <p:nvPr/>
        </p:nvSpPr>
        <p:spPr>
          <a:xfrm>
            <a:off x="2617103" y="3571876"/>
            <a:ext cx="811889" cy="369332"/>
          </a:xfrm>
          <a:prstGeom prst="rect">
            <a:avLst/>
          </a:prstGeom>
          <a:noFill/>
        </p:spPr>
        <p:txBody>
          <a:bodyPr wrap="none" rtlCol="0">
            <a:spAutoFit/>
          </a:bodyPr>
          <a:lstStyle/>
          <a:p>
            <a:r>
              <a:rPr lang="el-GR" dirty="0" smtClean="0"/>
              <a:t>αντλία</a:t>
            </a:r>
            <a:endParaRPr lang="el-GR" dirty="0"/>
          </a:p>
        </p:txBody>
      </p:sp>
      <p:sp>
        <p:nvSpPr>
          <p:cNvPr id="38" name="37 - TextBox"/>
          <p:cNvSpPr txBox="1"/>
          <p:nvPr/>
        </p:nvSpPr>
        <p:spPr>
          <a:xfrm>
            <a:off x="3823471" y="3143248"/>
            <a:ext cx="1283236" cy="369332"/>
          </a:xfrm>
          <a:prstGeom prst="rect">
            <a:avLst/>
          </a:prstGeom>
          <a:noFill/>
        </p:spPr>
        <p:txBody>
          <a:bodyPr wrap="none" rtlCol="0">
            <a:spAutoFit/>
          </a:bodyPr>
          <a:lstStyle/>
          <a:p>
            <a:r>
              <a:rPr lang="el-GR" dirty="0" err="1" smtClean="0"/>
              <a:t>εναλλάκτης</a:t>
            </a:r>
            <a:endParaRPr lang="el-GR" dirty="0"/>
          </a:p>
        </p:txBody>
      </p:sp>
      <p:sp>
        <p:nvSpPr>
          <p:cNvPr id="39" name="38 - TextBox"/>
          <p:cNvSpPr txBox="1"/>
          <p:nvPr/>
        </p:nvSpPr>
        <p:spPr>
          <a:xfrm>
            <a:off x="3014012" y="4030072"/>
            <a:ext cx="564578" cy="369332"/>
          </a:xfrm>
          <a:prstGeom prst="rect">
            <a:avLst/>
          </a:prstGeom>
          <a:noFill/>
        </p:spPr>
        <p:txBody>
          <a:bodyPr wrap="none" rtlCol="0">
            <a:spAutoFit/>
          </a:bodyPr>
          <a:lstStyle/>
          <a:p>
            <a:r>
              <a:rPr lang="en-US" dirty="0" smtClean="0"/>
              <a:t>Win</a:t>
            </a:r>
            <a:endParaRPr lang="el-GR" dirty="0"/>
          </a:p>
        </p:txBody>
      </p:sp>
      <p:sp>
        <p:nvSpPr>
          <p:cNvPr id="40" name="39 - TextBox"/>
          <p:cNvSpPr txBox="1"/>
          <p:nvPr/>
        </p:nvSpPr>
        <p:spPr>
          <a:xfrm>
            <a:off x="2424736" y="2500306"/>
            <a:ext cx="1391471" cy="369332"/>
          </a:xfrm>
          <a:prstGeom prst="rect">
            <a:avLst/>
          </a:prstGeom>
          <a:noFill/>
        </p:spPr>
        <p:txBody>
          <a:bodyPr wrap="none" rtlCol="0">
            <a:spAutoFit/>
          </a:bodyPr>
          <a:lstStyle/>
          <a:p>
            <a:r>
              <a:rPr lang="el-GR" dirty="0" smtClean="0"/>
              <a:t>κατάσταση </a:t>
            </a:r>
            <a:r>
              <a:rPr lang="en-US" dirty="0" smtClean="0"/>
              <a:t>5</a:t>
            </a:r>
            <a:endParaRPr lang="el-GR" dirty="0"/>
          </a:p>
        </p:txBody>
      </p:sp>
      <p:sp>
        <p:nvSpPr>
          <p:cNvPr id="41" name="40 - TextBox"/>
          <p:cNvSpPr txBox="1"/>
          <p:nvPr/>
        </p:nvSpPr>
        <p:spPr>
          <a:xfrm>
            <a:off x="428596" y="2988230"/>
            <a:ext cx="1391471" cy="369332"/>
          </a:xfrm>
          <a:prstGeom prst="rect">
            <a:avLst/>
          </a:prstGeom>
          <a:noFill/>
        </p:spPr>
        <p:txBody>
          <a:bodyPr wrap="none" rtlCol="0">
            <a:spAutoFit/>
          </a:bodyPr>
          <a:lstStyle/>
          <a:p>
            <a:r>
              <a:rPr lang="el-GR" dirty="0" smtClean="0"/>
              <a:t>κατάσταση </a:t>
            </a:r>
            <a:r>
              <a:rPr lang="en-US" dirty="0" smtClean="0"/>
              <a:t>6</a:t>
            </a:r>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907704" y="3356992"/>
            <a:ext cx="5328592" cy="34295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27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29" name="28 - TextBox"/>
          <p:cNvSpPr txBox="1"/>
          <p:nvPr/>
        </p:nvSpPr>
        <p:spPr>
          <a:xfrm>
            <a:off x="-32" y="357166"/>
            <a:ext cx="9144032" cy="2800767"/>
          </a:xfrm>
          <a:prstGeom prst="rect">
            <a:avLst/>
          </a:prstGeom>
          <a:noFill/>
        </p:spPr>
        <p:txBody>
          <a:bodyPr wrap="square" rtlCol="0">
            <a:spAutoFit/>
          </a:bodyPr>
          <a:lstStyle/>
          <a:p>
            <a:r>
              <a:rPr lang="el-GR" sz="1600" dirty="0" smtClean="0"/>
              <a:t>Οι θερμικές μηχανές </a:t>
            </a:r>
            <a:r>
              <a:rPr lang="en-US" sz="1600" dirty="0" err="1" smtClean="0"/>
              <a:t>Rankine</a:t>
            </a:r>
            <a:r>
              <a:rPr lang="en-US" sz="1600" dirty="0" smtClean="0"/>
              <a:t> </a:t>
            </a:r>
            <a:r>
              <a:rPr lang="el-GR" sz="1600" dirty="0" smtClean="0"/>
              <a:t>αποτελούνται από τα τέσσερα διαδοχικά στάδια:</a:t>
            </a:r>
          </a:p>
          <a:p>
            <a:r>
              <a:rPr lang="el-GR" sz="1600" dirty="0" smtClean="0"/>
              <a:t> </a:t>
            </a:r>
          </a:p>
          <a:p>
            <a:pPr marL="342900" lvl="0" indent="-342900">
              <a:buFont typeface="+mj-lt"/>
              <a:buAutoNum type="arabicPeriod"/>
            </a:pPr>
            <a:r>
              <a:rPr lang="el-GR" sz="1600" dirty="0" smtClean="0"/>
              <a:t>της παροχής υγρού μέσω αντλίας, η οποία δαπανά έργο </a:t>
            </a:r>
            <a:r>
              <a:rPr lang="en-US" sz="1600" dirty="0" smtClean="0"/>
              <a:t>Win</a:t>
            </a:r>
            <a:r>
              <a:rPr lang="el-GR" sz="1600" dirty="0" smtClean="0"/>
              <a:t>, για να τροφοδοτεί τον εναλλάκτη υπό υψηλή πίεση – ο βαθμός απόδοσης της αντλίας είναι συνήθως 90 %</a:t>
            </a:r>
          </a:p>
          <a:p>
            <a:pPr marL="342900" lvl="0" indent="-342900">
              <a:buFont typeface="+mj-lt"/>
              <a:buAutoNum type="arabicPeriod"/>
            </a:pPr>
            <a:r>
              <a:rPr lang="el-GR" sz="1600" dirty="0" smtClean="0"/>
              <a:t>στο λέβητα, το υγρό λαμβάνει θερμότητα </a:t>
            </a:r>
            <a:r>
              <a:rPr lang="en-US" sz="1600" dirty="0" smtClean="0"/>
              <a:t>Qin</a:t>
            </a:r>
            <a:r>
              <a:rPr lang="el-GR" sz="1600" dirty="0" smtClean="0"/>
              <a:t> και  μετατρέπεται σε υπέρθερμο ατμό στην πίεση που αναπτύσσει η αντλία</a:t>
            </a:r>
          </a:p>
          <a:p>
            <a:pPr marL="342900" lvl="0" indent="-342900">
              <a:buFont typeface="+mj-lt"/>
              <a:buAutoNum type="arabicPeriod"/>
            </a:pPr>
            <a:r>
              <a:rPr lang="el-GR" sz="1600" dirty="0" smtClean="0"/>
              <a:t>ο υπέρθερμος ατμός, υπό πίεση, εκτονώνεται στο στρόβιλο και παράγει ηλεκτρικό έργο </a:t>
            </a:r>
            <a:r>
              <a:rPr lang="en-US" sz="1600" dirty="0" err="1" smtClean="0"/>
              <a:t>Wout</a:t>
            </a:r>
            <a:r>
              <a:rPr lang="el-GR" sz="1600" dirty="0" smtClean="0"/>
              <a:t> μέσω της γεννήτριας στην οποία είναι συνδεδεμένος – ο βαθμός απόδοσης του στροβίλου είναι 90 % και ο ατμός εξέρχεται κορεσμένος στην πίεση του συμπυκνωτή</a:t>
            </a:r>
          </a:p>
          <a:p>
            <a:pPr marL="342900" indent="-342900">
              <a:buFont typeface="+mj-lt"/>
              <a:buAutoNum type="arabicPeriod"/>
            </a:pPr>
            <a:r>
              <a:rPr lang="el-GR" sz="1600" dirty="0" smtClean="0"/>
              <a:t>όπου μεταπίπτει στην κατάσταση του κορεσμένου υγρού, στην ίδια πίεση, αποδίδοντας θερμότητα προς το περιβάλλον</a:t>
            </a:r>
          </a:p>
        </p:txBody>
      </p:sp>
      <p:pic>
        <p:nvPicPr>
          <p:cNvPr id="30" name="29 - Εικόνα"/>
          <p:cNvPicPr/>
          <p:nvPr/>
        </p:nvPicPr>
        <p:blipFill>
          <a:blip r:embed="rId2" cstate="print">
            <a:duotone>
              <a:prstClr val="black"/>
              <a:schemeClr val="tx2">
                <a:tint val="45000"/>
                <a:satMod val="400000"/>
              </a:schemeClr>
            </a:duotone>
          </a:blip>
          <a:srcRect/>
          <a:stretch>
            <a:fillRect/>
          </a:stretch>
        </p:blipFill>
        <p:spPr bwMode="auto">
          <a:xfrm>
            <a:off x="3052389" y="3765593"/>
            <a:ext cx="3039221" cy="2524125"/>
          </a:xfrm>
          <a:prstGeom prst="rect">
            <a:avLst/>
          </a:prstGeom>
          <a:noFill/>
        </p:spPr>
      </p:pic>
      <p:sp>
        <p:nvSpPr>
          <p:cNvPr id="39" name="38 - TextBox"/>
          <p:cNvSpPr txBox="1"/>
          <p:nvPr/>
        </p:nvSpPr>
        <p:spPr>
          <a:xfrm>
            <a:off x="5709112" y="4360892"/>
            <a:ext cx="1148904" cy="369332"/>
          </a:xfrm>
          <a:prstGeom prst="rect">
            <a:avLst/>
          </a:prstGeom>
          <a:noFill/>
        </p:spPr>
        <p:txBody>
          <a:bodyPr wrap="none" rtlCol="0">
            <a:spAutoFit/>
          </a:bodyPr>
          <a:lstStyle/>
          <a:p>
            <a:r>
              <a:rPr lang="el-GR" dirty="0" smtClean="0"/>
              <a:t>στρόβιλος</a:t>
            </a:r>
            <a:endParaRPr lang="el-GR" dirty="0"/>
          </a:p>
        </p:txBody>
      </p:sp>
      <p:sp>
        <p:nvSpPr>
          <p:cNvPr id="40" name="39 - TextBox"/>
          <p:cNvSpPr txBox="1"/>
          <p:nvPr/>
        </p:nvSpPr>
        <p:spPr>
          <a:xfrm>
            <a:off x="3797896" y="5706072"/>
            <a:ext cx="1488484" cy="369332"/>
          </a:xfrm>
          <a:prstGeom prst="rect">
            <a:avLst/>
          </a:prstGeom>
          <a:noFill/>
        </p:spPr>
        <p:txBody>
          <a:bodyPr wrap="none" rtlCol="0">
            <a:spAutoFit/>
          </a:bodyPr>
          <a:lstStyle/>
          <a:p>
            <a:r>
              <a:rPr lang="el-GR" dirty="0" smtClean="0"/>
              <a:t>συμπυκνωτής</a:t>
            </a:r>
            <a:endParaRPr lang="el-GR" dirty="0"/>
          </a:p>
        </p:txBody>
      </p:sp>
      <p:sp>
        <p:nvSpPr>
          <p:cNvPr id="41" name="40 - TextBox"/>
          <p:cNvSpPr txBox="1"/>
          <p:nvPr/>
        </p:nvSpPr>
        <p:spPr>
          <a:xfrm>
            <a:off x="2272336" y="4003702"/>
            <a:ext cx="1391471" cy="369332"/>
          </a:xfrm>
          <a:prstGeom prst="rect">
            <a:avLst/>
          </a:prstGeom>
          <a:noFill/>
        </p:spPr>
        <p:txBody>
          <a:bodyPr wrap="none" rtlCol="0">
            <a:spAutoFit/>
          </a:bodyPr>
          <a:lstStyle/>
          <a:p>
            <a:r>
              <a:rPr lang="el-GR" dirty="0" smtClean="0"/>
              <a:t>κατάσταση 2</a:t>
            </a:r>
            <a:endParaRPr lang="el-GR" dirty="0"/>
          </a:p>
        </p:txBody>
      </p:sp>
      <p:sp>
        <p:nvSpPr>
          <p:cNvPr id="42" name="41 - TextBox"/>
          <p:cNvSpPr txBox="1"/>
          <p:nvPr/>
        </p:nvSpPr>
        <p:spPr>
          <a:xfrm>
            <a:off x="4531056" y="5289586"/>
            <a:ext cx="1391471" cy="369332"/>
          </a:xfrm>
          <a:prstGeom prst="rect">
            <a:avLst/>
          </a:prstGeom>
          <a:noFill/>
        </p:spPr>
        <p:txBody>
          <a:bodyPr wrap="none" rtlCol="0">
            <a:spAutoFit/>
          </a:bodyPr>
          <a:lstStyle/>
          <a:p>
            <a:r>
              <a:rPr lang="el-GR" dirty="0" smtClean="0"/>
              <a:t>κατάσταση 4</a:t>
            </a:r>
            <a:endParaRPr lang="el-GR" dirty="0"/>
          </a:p>
        </p:txBody>
      </p:sp>
      <p:sp>
        <p:nvSpPr>
          <p:cNvPr id="43" name="42 - TextBox"/>
          <p:cNvSpPr txBox="1"/>
          <p:nvPr/>
        </p:nvSpPr>
        <p:spPr>
          <a:xfrm>
            <a:off x="2098966" y="5361024"/>
            <a:ext cx="1391471" cy="369332"/>
          </a:xfrm>
          <a:prstGeom prst="rect">
            <a:avLst/>
          </a:prstGeom>
          <a:noFill/>
        </p:spPr>
        <p:txBody>
          <a:bodyPr wrap="none" rtlCol="0">
            <a:spAutoFit/>
          </a:bodyPr>
          <a:lstStyle/>
          <a:p>
            <a:r>
              <a:rPr lang="el-GR" dirty="0" smtClean="0"/>
              <a:t>κατάσταση 1</a:t>
            </a:r>
            <a:endParaRPr lang="el-GR" dirty="0"/>
          </a:p>
        </p:txBody>
      </p:sp>
      <p:sp>
        <p:nvSpPr>
          <p:cNvPr id="44" name="43 - TextBox"/>
          <p:cNvSpPr txBox="1"/>
          <p:nvPr/>
        </p:nvSpPr>
        <p:spPr>
          <a:xfrm>
            <a:off x="4557181" y="3473142"/>
            <a:ext cx="514885" cy="369332"/>
          </a:xfrm>
          <a:prstGeom prst="rect">
            <a:avLst/>
          </a:prstGeom>
          <a:noFill/>
        </p:spPr>
        <p:txBody>
          <a:bodyPr wrap="none" rtlCol="0">
            <a:spAutoFit/>
          </a:bodyPr>
          <a:lstStyle/>
          <a:p>
            <a:r>
              <a:rPr lang="en-US" dirty="0" smtClean="0"/>
              <a:t>Qin</a:t>
            </a:r>
            <a:endParaRPr lang="el-GR" dirty="0"/>
          </a:p>
        </p:txBody>
      </p:sp>
      <p:sp>
        <p:nvSpPr>
          <p:cNvPr id="45" name="44 - TextBox"/>
          <p:cNvSpPr txBox="1"/>
          <p:nvPr/>
        </p:nvSpPr>
        <p:spPr>
          <a:xfrm>
            <a:off x="5451058" y="4806366"/>
            <a:ext cx="549702" cy="369332"/>
          </a:xfrm>
          <a:prstGeom prst="rect">
            <a:avLst/>
          </a:prstGeom>
          <a:noFill/>
        </p:spPr>
        <p:txBody>
          <a:bodyPr wrap="none" rtlCol="0">
            <a:spAutoFit/>
          </a:bodyPr>
          <a:lstStyle/>
          <a:p>
            <a:r>
              <a:rPr lang="en-US" dirty="0" err="1" smtClean="0"/>
              <a:t>Wel</a:t>
            </a:r>
            <a:endParaRPr lang="el-GR" dirty="0"/>
          </a:p>
        </p:txBody>
      </p:sp>
      <p:sp>
        <p:nvSpPr>
          <p:cNvPr id="46" name="45 - TextBox"/>
          <p:cNvSpPr txBox="1"/>
          <p:nvPr/>
        </p:nvSpPr>
        <p:spPr>
          <a:xfrm>
            <a:off x="4224290" y="6417254"/>
            <a:ext cx="660758" cy="369332"/>
          </a:xfrm>
          <a:prstGeom prst="rect">
            <a:avLst/>
          </a:prstGeom>
          <a:noFill/>
        </p:spPr>
        <p:txBody>
          <a:bodyPr wrap="none" rtlCol="0">
            <a:spAutoFit/>
          </a:bodyPr>
          <a:lstStyle/>
          <a:p>
            <a:r>
              <a:rPr lang="en-US" dirty="0" err="1" smtClean="0"/>
              <a:t>Qout</a:t>
            </a:r>
            <a:endParaRPr lang="el-GR" dirty="0"/>
          </a:p>
        </p:txBody>
      </p:sp>
      <p:sp>
        <p:nvSpPr>
          <p:cNvPr id="47" name="46 - TextBox"/>
          <p:cNvSpPr txBox="1"/>
          <p:nvPr/>
        </p:nvSpPr>
        <p:spPr>
          <a:xfrm>
            <a:off x="5143504" y="3575074"/>
            <a:ext cx="1391471" cy="369332"/>
          </a:xfrm>
          <a:prstGeom prst="rect">
            <a:avLst/>
          </a:prstGeom>
          <a:noFill/>
        </p:spPr>
        <p:txBody>
          <a:bodyPr wrap="none" rtlCol="0">
            <a:spAutoFit/>
          </a:bodyPr>
          <a:lstStyle/>
          <a:p>
            <a:r>
              <a:rPr lang="el-GR" dirty="0" smtClean="0"/>
              <a:t>κατάσταση 3</a:t>
            </a:r>
            <a:endParaRPr lang="el-GR" dirty="0"/>
          </a:p>
        </p:txBody>
      </p:sp>
      <p:sp>
        <p:nvSpPr>
          <p:cNvPr id="48" name="AutoShape 2"/>
          <p:cNvSpPr>
            <a:spLocks noChangeArrowheads="1"/>
          </p:cNvSpPr>
          <p:nvPr/>
        </p:nvSpPr>
        <p:spPr bwMode="auto">
          <a:xfrm>
            <a:off x="4362450" y="3534130"/>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49" name="AutoShape 2"/>
          <p:cNvSpPr>
            <a:spLocks noChangeArrowheads="1"/>
          </p:cNvSpPr>
          <p:nvPr/>
        </p:nvSpPr>
        <p:spPr bwMode="auto">
          <a:xfrm>
            <a:off x="4456420" y="6250980"/>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50" name="49 - TextBox"/>
          <p:cNvSpPr txBox="1"/>
          <p:nvPr/>
        </p:nvSpPr>
        <p:spPr>
          <a:xfrm>
            <a:off x="2617103" y="4432330"/>
            <a:ext cx="811889" cy="369332"/>
          </a:xfrm>
          <a:prstGeom prst="rect">
            <a:avLst/>
          </a:prstGeom>
          <a:noFill/>
        </p:spPr>
        <p:txBody>
          <a:bodyPr wrap="none" rtlCol="0">
            <a:spAutoFit/>
          </a:bodyPr>
          <a:lstStyle/>
          <a:p>
            <a:r>
              <a:rPr lang="el-GR" dirty="0" smtClean="0"/>
              <a:t>αντλία</a:t>
            </a:r>
            <a:endParaRPr lang="el-GR" dirty="0"/>
          </a:p>
        </p:txBody>
      </p:sp>
      <p:sp>
        <p:nvSpPr>
          <p:cNvPr id="51" name="50 - TextBox"/>
          <p:cNvSpPr txBox="1"/>
          <p:nvPr/>
        </p:nvSpPr>
        <p:spPr>
          <a:xfrm>
            <a:off x="3823471" y="4003702"/>
            <a:ext cx="1283236" cy="369332"/>
          </a:xfrm>
          <a:prstGeom prst="rect">
            <a:avLst/>
          </a:prstGeom>
          <a:noFill/>
        </p:spPr>
        <p:txBody>
          <a:bodyPr wrap="none" rtlCol="0">
            <a:spAutoFit/>
          </a:bodyPr>
          <a:lstStyle/>
          <a:p>
            <a:r>
              <a:rPr lang="el-GR" dirty="0" err="1" smtClean="0"/>
              <a:t>εναλλάκτης</a:t>
            </a:r>
            <a:endParaRPr lang="el-GR" dirty="0"/>
          </a:p>
        </p:txBody>
      </p:sp>
      <p:sp>
        <p:nvSpPr>
          <p:cNvPr id="52" name="51 - TextBox"/>
          <p:cNvSpPr txBox="1"/>
          <p:nvPr/>
        </p:nvSpPr>
        <p:spPr>
          <a:xfrm>
            <a:off x="3007290" y="4876878"/>
            <a:ext cx="564578" cy="369332"/>
          </a:xfrm>
          <a:prstGeom prst="rect">
            <a:avLst/>
          </a:prstGeom>
          <a:noFill/>
        </p:spPr>
        <p:txBody>
          <a:bodyPr wrap="none" rtlCol="0">
            <a:spAutoFit/>
          </a:bodyPr>
          <a:lstStyle/>
          <a:p>
            <a:r>
              <a:rPr lang="en-US" dirty="0" smtClean="0"/>
              <a:t>Win</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Ορθογώνιο 20"/>
          <p:cNvSpPr/>
          <p:nvPr/>
        </p:nvSpPr>
        <p:spPr>
          <a:xfrm>
            <a:off x="1907704" y="3356992"/>
            <a:ext cx="5328592" cy="34295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357166"/>
            <a:ext cx="9144032" cy="2554545"/>
          </a:xfrm>
          <a:prstGeom prst="rect">
            <a:avLst/>
          </a:prstGeom>
          <a:noFill/>
        </p:spPr>
        <p:txBody>
          <a:bodyPr wrap="square" rtlCol="0">
            <a:spAutoFit/>
          </a:bodyPr>
          <a:lstStyle/>
          <a:p>
            <a:r>
              <a:rPr lang="el-GR" sz="1600" dirty="0" smtClean="0"/>
              <a:t>Με βάση τις παραπάνω διεργασίες το ρευστό του ατμοστροβίλου (νερό/ατμός) διέρχεται από τέσσερις διαδοχικές καταστάσεις:</a:t>
            </a:r>
          </a:p>
          <a:p>
            <a:r>
              <a:rPr lang="el-GR" sz="1600" dirty="0" smtClean="0"/>
              <a:t> </a:t>
            </a:r>
          </a:p>
          <a:p>
            <a:r>
              <a:rPr lang="el-GR" sz="1600" dirty="0" smtClean="0"/>
              <a:t>κατάσταση 1:	κορεσμένο υγρό σε θερμοκρασία Τ1 και πίεση Ρ1 – η θερμοκρασία Τ1, στους πλέον 		προηγμένους στροβίλους, είναι 15 </a:t>
            </a:r>
            <a:r>
              <a:rPr lang="en-US" sz="1600" baseline="30000" dirty="0" smtClean="0"/>
              <a:t>o</a:t>
            </a:r>
            <a:r>
              <a:rPr lang="en-US" sz="1600" dirty="0" smtClean="0"/>
              <a:t>C</a:t>
            </a:r>
            <a:r>
              <a:rPr lang="el-GR" sz="1600" dirty="0" smtClean="0"/>
              <a:t> πάνω από τη θερμοκρασία περιβάλλοντος, για 		να εξασφαλίζεται επαρκής ρυθμός μεταφοράς θερμότητας προς αυτό και η πίεση Ρ1 		είναι η πίεση ισορροπίας στη θερμοκρασία αυτή</a:t>
            </a:r>
          </a:p>
          <a:p>
            <a:r>
              <a:rPr lang="el-GR" sz="1600" dirty="0" smtClean="0"/>
              <a:t>κατάσταση 2:	συμπιεσμένο υγρό σε θερμοκρασία Τ2 = Τ1 και πίεση Ρ2 </a:t>
            </a:r>
          </a:p>
          <a:p>
            <a:r>
              <a:rPr lang="el-GR" sz="1600" dirty="0" smtClean="0"/>
              <a:t>κατάσταση 3:	υπέρθερμος ατμός σε θερμοκρασία Τ3 και πίεση Ρ3 = Ρ2</a:t>
            </a:r>
          </a:p>
          <a:p>
            <a:r>
              <a:rPr lang="el-GR" sz="1600" dirty="0" smtClean="0"/>
              <a:t>κατάσταση 4:	μίγμα κορεσμένου υγρού/ατμού σε θερμοκρασία Τ4 = Τ1 και πίεση Ρ4 = Ρ1 </a:t>
            </a:r>
            <a:endParaRPr lang="el-GR" sz="1600" dirty="0"/>
          </a:p>
        </p:txBody>
      </p:sp>
      <p:pic>
        <p:nvPicPr>
          <p:cNvPr id="6" name="5 - Εικόνα"/>
          <p:cNvPicPr/>
          <p:nvPr/>
        </p:nvPicPr>
        <p:blipFill>
          <a:blip r:embed="rId2" cstate="print">
            <a:duotone>
              <a:prstClr val="black"/>
              <a:schemeClr val="tx2">
                <a:tint val="45000"/>
                <a:satMod val="400000"/>
              </a:schemeClr>
            </a:duotone>
          </a:blip>
          <a:srcRect/>
          <a:stretch>
            <a:fillRect/>
          </a:stretch>
        </p:blipFill>
        <p:spPr bwMode="auto">
          <a:xfrm>
            <a:off x="3052389" y="3765593"/>
            <a:ext cx="3039221" cy="2524125"/>
          </a:xfrm>
          <a:prstGeom prst="rect">
            <a:avLst/>
          </a:prstGeom>
          <a:noFill/>
        </p:spPr>
      </p:pic>
      <p:sp>
        <p:nvSpPr>
          <p:cNvPr id="7" name="6 - TextBox"/>
          <p:cNvSpPr txBox="1"/>
          <p:nvPr/>
        </p:nvSpPr>
        <p:spPr>
          <a:xfrm>
            <a:off x="5709112" y="4360892"/>
            <a:ext cx="1148904" cy="369332"/>
          </a:xfrm>
          <a:prstGeom prst="rect">
            <a:avLst/>
          </a:prstGeom>
          <a:noFill/>
        </p:spPr>
        <p:txBody>
          <a:bodyPr wrap="none" rtlCol="0">
            <a:spAutoFit/>
          </a:bodyPr>
          <a:lstStyle/>
          <a:p>
            <a:r>
              <a:rPr lang="el-GR" dirty="0" smtClean="0"/>
              <a:t>στρόβιλος</a:t>
            </a:r>
            <a:endParaRPr lang="el-GR" dirty="0"/>
          </a:p>
        </p:txBody>
      </p:sp>
      <p:sp>
        <p:nvSpPr>
          <p:cNvPr id="8" name="7 - TextBox"/>
          <p:cNvSpPr txBox="1"/>
          <p:nvPr/>
        </p:nvSpPr>
        <p:spPr>
          <a:xfrm>
            <a:off x="3797896" y="5706072"/>
            <a:ext cx="1488484" cy="369332"/>
          </a:xfrm>
          <a:prstGeom prst="rect">
            <a:avLst/>
          </a:prstGeom>
          <a:noFill/>
        </p:spPr>
        <p:txBody>
          <a:bodyPr wrap="none" rtlCol="0">
            <a:spAutoFit/>
          </a:bodyPr>
          <a:lstStyle/>
          <a:p>
            <a:r>
              <a:rPr lang="el-GR" dirty="0" smtClean="0"/>
              <a:t>συμπυκνωτής</a:t>
            </a:r>
            <a:endParaRPr lang="el-GR" dirty="0"/>
          </a:p>
        </p:txBody>
      </p:sp>
      <p:sp>
        <p:nvSpPr>
          <p:cNvPr id="9" name="8 - TextBox"/>
          <p:cNvSpPr txBox="1"/>
          <p:nvPr/>
        </p:nvSpPr>
        <p:spPr>
          <a:xfrm>
            <a:off x="2272336" y="4003702"/>
            <a:ext cx="1391471" cy="369332"/>
          </a:xfrm>
          <a:prstGeom prst="rect">
            <a:avLst/>
          </a:prstGeom>
          <a:noFill/>
        </p:spPr>
        <p:txBody>
          <a:bodyPr wrap="none" rtlCol="0">
            <a:spAutoFit/>
          </a:bodyPr>
          <a:lstStyle/>
          <a:p>
            <a:r>
              <a:rPr lang="el-GR" dirty="0" smtClean="0"/>
              <a:t>κατάσταση 2</a:t>
            </a:r>
            <a:endParaRPr lang="el-GR" dirty="0"/>
          </a:p>
        </p:txBody>
      </p:sp>
      <p:sp>
        <p:nvSpPr>
          <p:cNvPr id="10" name="9 - TextBox"/>
          <p:cNvSpPr txBox="1"/>
          <p:nvPr/>
        </p:nvSpPr>
        <p:spPr>
          <a:xfrm>
            <a:off x="4531056" y="5289586"/>
            <a:ext cx="1391471" cy="369332"/>
          </a:xfrm>
          <a:prstGeom prst="rect">
            <a:avLst/>
          </a:prstGeom>
          <a:noFill/>
        </p:spPr>
        <p:txBody>
          <a:bodyPr wrap="none" rtlCol="0">
            <a:spAutoFit/>
          </a:bodyPr>
          <a:lstStyle/>
          <a:p>
            <a:r>
              <a:rPr lang="el-GR" dirty="0" smtClean="0"/>
              <a:t>κατάσταση 4</a:t>
            </a:r>
            <a:endParaRPr lang="el-GR" dirty="0"/>
          </a:p>
        </p:txBody>
      </p:sp>
      <p:sp>
        <p:nvSpPr>
          <p:cNvPr id="11" name="10 - TextBox"/>
          <p:cNvSpPr txBox="1"/>
          <p:nvPr/>
        </p:nvSpPr>
        <p:spPr>
          <a:xfrm>
            <a:off x="2098966" y="5361024"/>
            <a:ext cx="1391471" cy="369332"/>
          </a:xfrm>
          <a:prstGeom prst="rect">
            <a:avLst/>
          </a:prstGeom>
          <a:noFill/>
        </p:spPr>
        <p:txBody>
          <a:bodyPr wrap="none" rtlCol="0">
            <a:spAutoFit/>
          </a:bodyPr>
          <a:lstStyle/>
          <a:p>
            <a:r>
              <a:rPr lang="el-GR" dirty="0" smtClean="0"/>
              <a:t>κατάσταση 1</a:t>
            </a:r>
            <a:endParaRPr lang="el-GR" dirty="0"/>
          </a:p>
        </p:txBody>
      </p:sp>
      <p:sp>
        <p:nvSpPr>
          <p:cNvPr id="12" name="11 - TextBox"/>
          <p:cNvSpPr txBox="1"/>
          <p:nvPr/>
        </p:nvSpPr>
        <p:spPr>
          <a:xfrm>
            <a:off x="4557181" y="3473142"/>
            <a:ext cx="514885" cy="369332"/>
          </a:xfrm>
          <a:prstGeom prst="rect">
            <a:avLst/>
          </a:prstGeom>
          <a:noFill/>
        </p:spPr>
        <p:txBody>
          <a:bodyPr wrap="none" rtlCol="0">
            <a:spAutoFit/>
          </a:bodyPr>
          <a:lstStyle/>
          <a:p>
            <a:r>
              <a:rPr lang="en-US" dirty="0" smtClean="0"/>
              <a:t>Qin</a:t>
            </a:r>
            <a:endParaRPr lang="el-GR" dirty="0"/>
          </a:p>
        </p:txBody>
      </p:sp>
      <p:sp>
        <p:nvSpPr>
          <p:cNvPr id="13" name="12 - TextBox"/>
          <p:cNvSpPr txBox="1"/>
          <p:nvPr/>
        </p:nvSpPr>
        <p:spPr>
          <a:xfrm>
            <a:off x="5451058" y="4806366"/>
            <a:ext cx="549702" cy="369332"/>
          </a:xfrm>
          <a:prstGeom prst="rect">
            <a:avLst/>
          </a:prstGeom>
          <a:noFill/>
        </p:spPr>
        <p:txBody>
          <a:bodyPr wrap="none" rtlCol="0">
            <a:spAutoFit/>
          </a:bodyPr>
          <a:lstStyle/>
          <a:p>
            <a:r>
              <a:rPr lang="en-US" dirty="0" err="1" smtClean="0"/>
              <a:t>Wel</a:t>
            </a:r>
            <a:endParaRPr lang="el-GR" dirty="0"/>
          </a:p>
        </p:txBody>
      </p:sp>
      <p:sp>
        <p:nvSpPr>
          <p:cNvPr id="14" name="13 - TextBox"/>
          <p:cNvSpPr txBox="1"/>
          <p:nvPr/>
        </p:nvSpPr>
        <p:spPr>
          <a:xfrm>
            <a:off x="4224290" y="6417254"/>
            <a:ext cx="660758" cy="369332"/>
          </a:xfrm>
          <a:prstGeom prst="rect">
            <a:avLst/>
          </a:prstGeom>
          <a:noFill/>
        </p:spPr>
        <p:txBody>
          <a:bodyPr wrap="none" rtlCol="0">
            <a:spAutoFit/>
          </a:bodyPr>
          <a:lstStyle/>
          <a:p>
            <a:r>
              <a:rPr lang="en-US" dirty="0" err="1" smtClean="0"/>
              <a:t>Qout</a:t>
            </a:r>
            <a:endParaRPr lang="el-GR" dirty="0"/>
          </a:p>
        </p:txBody>
      </p:sp>
      <p:sp>
        <p:nvSpPr>
          <p:cNvPr id="15" name="14 - TextBox"/>
          <p:cNvSpPr txBox="1"/>
          <p:nvPr/>
        </p:nvSpPr>
        <p:spPr>
          <a:xfrm>
            <a:off x="5143504" y="3575074"/>
            <a:ext cx="1391471" cy="369332"/>
          </a:xfrm>
          <a:prstGeom prst="rect">
            <a:avLst/>
          </a:prstGeom>
          <a:noFill/>
        </p:spPr>
        <p:txBody>
          <a:bodyPr wrap="none" rtlCol="0">
            <a:spAutoFit/>
          </a:bodyPr>
          <a:lstStyle/>
          <a:p>
            <a:r>
              <a:rPr lang="el-GR" dirty="0" smtClean="0"/>
              <a:t>κατάσταση 3</a:t>
            </a:r>
            <a:endParaRPr lang="el-GR" dirty="0"/>
          </a:p>
        </p:txBody>
      </p:sp>
      <p:sp>
        <p:nvSpPr>
          <p:cNvPr id="16" name="AutoShape 2"/>
          <p:cNvSpPr>
            <a:spLocks noChangeArrowheads="1"/>
          </p:cNvSpPr>
          <p:nvPr/>
        </p:nvSpPr>
        <p:spPr bwMode="auto">
          <a:xfrm>
            <a:off x="4362450" y="3534130"/>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7" name="AutoShape 2"/>
          <p:cNvSpPr>
            <a:spLocks noChangeArrowheads="1"/>
          </p:cNvSpPr>
          <p:nvPr/>
        </p:nvSpPr>
        <p:spPr bwMode="auto">
          <a:xfrm>
            <a:off x="4456420" y="6250980"/>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8" name="17 - TextBox"/>
          <p:cNvSpPr txBox="1"/>
          <p:nvPr/>
        </p:nvSpPr>
        <p:spPr>
          <a:xfrm>
            <a:off x="2617103" y="4432330"/>
            <a:ext cx="811889" cy="369332"/>
          </a:xfrm>
          <a:prstGeom prst="rect">
            <a:avLst/>
          </a:prstGeom>
          <a:noFill/>
        </p:spPr>
        <p:txBody>
          <a:bodyPr wrap="none" rtlCol="0">
            <a:spAutoFit/>
          </a:bodyPr>
          <a:lstStyle/>
          <a:p>
            <a:r>
              <a:rPr lang="el-GR" dirty="0" smtClean="0"/>
              <a:t>αντλία</a:t>
            </a:r>
            <a:endParaRPr lang="el-GR" dirty="0"/>
          </a:p>
        </p:txBody>
      </p:sp>
      <p:sp>
        <p:nvSpPr>
          <p:cNvPr id="19" name="18 - TextBox"/>
          <p:cNvSpPr txBox="1"/>
          <p:nvPr/>
        </p:nvSpPr>
        <p:spPr>
          <a:xfrm>
            <a:off x="3823471" y="4003702"/>
            <a:ext cx="1283236" cy="369332"/>
          </a:xfrm>
          <a:prstGeom prst="rect">
            <a:avLst/>
          </a:prstGeom>
          <a:noFill/>
        </p:spPr>
        <p:txBody>
          <a:bodyPr wrap="none" rtlCol="0">
            <a:spAutoFit/>
          </a:bodyPr>
          <a:lstStyle/>
          <a:p>
            <a:r>
              <a:rPr lang="el-GR" dirty="0" err="1" smtClean="0"/>
              <a:t>εναλλάκτης</a:t>
            </a:r>
            <a:endParaRPr lang="el-GR" dirty="0"/>
          </a:p>
        </p:txBody>
      </p:sp>
      <p:sp>
        <p:nvSpPr>
          <p:cNvPr id="20" name="19 - TextBox"/>
          <p:cNvSpPr txBox="1"/>
          <p:nvPr/>
        </p:nvSpPr>
        <p:spPr>
          <a:xfrm>
            <a:off x="3007290" y="4876878"/>
            <a:ext cx="564578" cy="369332"/>
          </a:xfrm>
          <a:prstGeom prst="rect">
            <a:avLst/>
          </a:prstGeom>
          <a:noFill/>
        </p:spPr>
        <p:txBody>
          <a:bodyPr wrap="none" rtlCol="0">
            <a:spAutoFit/>
          </a:bodyPr>
          <a:lstStyle/>
          <a:p>
            <a:r>
              <a:rPr lang="en-US" dirty="0" smtClean="0"/>
              <a:t>Win</a:t>
            </a: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Ορθογώνιο 20"/>
          <p:cNvSpPr/>
          <p:nvPr/>
        </p:nvSpPr>
        <p:spPr>
          <a:xfrm>
            <a:off x="1907704" y="3356992"/>
            <a:ext cx="5328592" cy="34295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cs typeface="Tahoma" pitchFamily="34" charset="0"/>
              </a:rPr>
              <a:t>4. Γεωθερμική ηλεκτροπαραγωγή</a:t>
            </a:r>
            <a:endParaRPr lang="el-GR" sz="2000" dirty="0" smtClean="0"/>
          </a:p>
        </p:txBody>
      </p:sp>
      <p:sp>
        <p:nvSpPr>
          <p:cNvPr id="5" name="4 - TextBox"/>
          <p:cNvSpPr txBox="1"/>
          <p:nvPr/>
        </p:nvSpPr>
        <p:spPr>
          <a:xfrm>
            <a:off x="-32" y="357166"/>
            <a:ext cx="9144032" cy="3046988"/>
          </a:xfrm>
          <a:prstGeom prst="rect">
            <a:avLst/>
          </a:prstGeom>
          <a:noFill/>
        </p:spPr>
        <p:txBody>
          <a:bodyPr wrap="square" rtlCol="0">
            <a:spAutoFit/>
          </a:bodyPr>
          <a:lstStyle/>
          <a:p>
            <a:r>
              <a:rPr lang="en-US" sz="1600" dirty="0" smtClean="0"/>
              <a:t>Win = </a:t>
            </a:r>
            <a:r>
              <a:rPr lang="en-US" sz="1600" dirty="0" err="1" smtClean="0"/>
              <a:t>mwf</a:t>
            </a:r>
            <a:r>
              <a:rPr lang="en-US" sz="1600" dirty="0" smtClean="0"/>
              <a:t>*(h2 – h1) = vwf1*(P2 – P1)	Qin = </a:t>
            </a:r>
            <a:r>
              <a:rPr lang="en-US" sz="1600" dirty="0" err="1" smtClean="0"/>
              <a:t>mwf</a:t>
            </a:r>
            <a:r>
              <a:rPr lang="en-US" sz="1600" dirty="0" smtClean="0"/>
              <a:t>*(h2-h1) = mw*(h5 – h6)</a:t>
            </a:r>
          </a:p>
          <a:p>
            <a:endParaRPr lang="en-US" sz="1600" dirty="0" smtClean="0"/>
          </a:p>
          <a:p>
            <a:r>
              <a:rPr lang="en-US" sz="1600" dirty="0" err="1" smtClean="0"/>
              <a:t>Wout</a:t>
            </a:r>
            <a:r>
              <a:rPr lang="en-US" sz="1600" dirty="0" smtClean="0"/>
              <a:t> = </a:t>
            </a:r>
            <a:r>
              <a:rPr lang="en-US" sz="1600" dirty="0" err="1" smtClean="0"/>
              <a:t>mwf</a:t>
            </a:r>
            <a:r>
              <a:rPr lang="en-US" sz="1600" dirty="0" smtClean="0"/>
              <a:t>*(h3 – h4)		</a:t>
            </a:r>
            <a:r>
              <a:rPr lang="en-US" sz="1600" dirty="0" err="1" smtClean="0"/>
              <a:t>Qout</a:t>
            </a:r>
            <a:r>
              <a:rPr lang="en-US" sz="1600" dirty="0" smtClean="0"/>
              <a:t> = </a:t>
            </a:r>
            <a:r>
              <a:rPr lang="en-US" sz="1600" dirty="0" err="1" smtClean="0"/>
              <a:t>Qcogen</a:t>
            </a:r>
            <a:r>
              <a:rPr lang="en-US" sz="1600" dirty="0" smtClean="0"/>
              <a:t>*(h4 – h1)</a:t>
            </a:r>
          </a:p>
          <a:p>
            <a:endParaRPr lang="en-US" sz="1600" dirty="0" smtClean="0"/>
          </a:p>
          <a:p>
            <a:r>
              <a:rPr lang="el-GR" sz="1600" dirty="0" smtClean="0"/>
              <a:t>Όπου:	</a:t>
            </a:r>
            <a:r>
              <a:rPr lang="en-US" sz="1600" dirty="0" err="1" smtClean="0"/>
              <a:t>mwf</a:t>
            </a:r>
            <a:r>
              <a:rPr lang="en-US" sz="1600" dirty="0" smtClean="0"/>
              <a:t>, mw </a:t>
            </a:r>
            <a:r>
              <a:rPr lang="el-GR" sz="1600" dirty="0" smtClean="0"/>
              <a:t>οι μαζικές παροχές του ρευστού εργασίας του στροβίλου και του γεωθερμικού </a:t>
            </a:r>
            <a:r>
              <a:rPr lang="en-US" sz="1600" dirty="0" smtClean="0"/>
              <a:t>	</a:t>
            </a:r>
            <a:r>
              <a:rPr lang="el-GR" sz="1600" dirty="0" smtClean="0"/>
              <a:t>ρευστού [</a:t>
            </a:r>
            <a:r>
              <a:rPr lang="en-US" sz="1600" dirty="0" smtClean="0"/>
              <a:t>kg/s]</a:t>
            </a:r>
          </a:p>
          <a:p>
            <a:r>
              <a:rPr lang="en-US" sz="1600" dirty="0" smtClean="0"/>
              <a:t>	h </a:t>
            </a:r>
            <a:r>
              <a:rPr lang="el-GR" sz="1600" dirty="0" smtClean="0"/>
              <a:t>οι ειδικές ενθαλπίες των ρευστών στα αντίστοιχα ρεύματα [</a:t>
            </a:r>
            <a:r>
              <a:rPr lang="en-US" sz="1600" dirty="0" smtClean="0"/>
              <a:t>kJ/kg]</a:t>
            </a:r>
          </a:p>
          <a:p>
            <a:r>
              <a:rPr lang="en-US" sz="1600" dirty="0" smtClean="0"/>
              <a:t>	v </a:t>
            </a:r>
            <a:r>
              <a:rPr lang="el-GR" sz="1600" dirty="0" smtClean="0"/>
              <a:t>ο ειδικός όγκος του ρευστού</a:t>
            </a:r>
            <a:r>
              <a:rPr lang="en-US" sz="1600" dirty="0" smtClean="0"/>
              <a:t> </a:t>
            </a:r>
            <a:r>
              <a:rPr lang="el-GR" sz="1600" dirty="0" smtClean="0"/>
              <a:t>εργασίας [</a:t>
            </a:r>
            <a:r>
              <a:rPr lang="en-US" sz="1600" dirty="0" smtClean="0"/>
              <a:t>m3/kg]</a:t>
            </a:r>
          </a:p>
          <a:p>
            <a:r>
              <a:rPr lang="en-US" sz="1600" dirty="0" smtClean="0"/>
              <a:t>	</a:t>
            </a:r>
            <a:r>
              <a:rPr lang="el-GR" sz="1600" dirty="0" smtClean="0"/>
              <a:t>Ρ οι πιέσεις στα αντίστοιχα ρεύματα [</a:t>
            </a:r>
            <a:r>
              <a:rPr lang="en-US" sz="1600" dirty="0" smtClean="0"/>
              <a:t>Pa = kg/m/s2 ]</a:t>
            </a:r>
          </a:p>
          <a:p>
            <a:r>
              <a:rPr lang="en-US" sz="1600" dirty="0" smtClean="0"/>
              <a:t>	W </a:t>
            </a:r>
            <a:r>
              <a:rPr lang="el-GR" sz="1600" dirty="0" smtClean="0"/>
              <a:t>η ισχύς που καταναλώνει η αντλία ή παράγει ο στρόβιλος [</a:t>
            </a:r>
            <a:r>
              <a:rPr lang="en-US" sz="1600" dirty="0" smtClean="0"/>
              <a:t>kJ/s]</a:t>
            </a:r>
          </a:p>
          <a:p>
            <a:r>
              <a:rPr lang="en-US" sz="1600" dirty="0" smtClean="0"/>
              <a:t>	Q </a:t>
            </a:r>
            <a:r>
              <a:rPr lang="el-GR" sz="1600" dirty="0" smtClean="0"/>
              <a:t> η θερμότητα που προσδίδεται ή απομακρύνεται [</a:t>
            </a:r>
            <a:r>
              <a:rPr lang="en-US" sz="1600" dirty="0" smtClean="0"/>
              <a:t>kJ/s] </a:t>
            </a:r>
            <a:r>
              <a:rPr lang="el-GR" sz="1600" dirty="0" smtClean="0"/>
              <a:t> </a:t>
            </a:r>
            <a:endParaRPr lang="en-US" sz="1600" dirty="0" smtClean="0"/>
          </a:p>
          <a:p>
            <a:endParaRPr lang="el-GR" sz="1600" dirty="0"/>
          </a:p>
        </p:txBody>
      </p:sp>
      <p:pic>
        <p:nvPicPr>
          <p:cNvPr id="6" name="5 - Εικόνα"/>
          <p:cNvPicPr/>
          <p:nvPr/>
        </p:nvPicPr>
        <p:blipFill>
          <a:blip r:embed="rId2" cstate="print">
            <a:duotone>
              <a:prstClr val="black"/>
              <a:schemeClr val="tx2">
                <a:tint val="45000"/>
                <a:satMod val="400000"/>
              </a:schemeClr>
            </a:duotone>
          </a:blip>
          <a:srcRect/>
          <a:stretch>
            <a:fillRect/>
          </a:stretch>
        </p:blipFill>
        <p:spPr bwMode="auto">
          <a:xfrm>
            <a:off x="3052389" y="3765593"/>
            <a:ext cx="3039221" cy="2524125"/>
          </a:xfrm>
          <a:prstGeom prst="rect">
            <a:avLst/>
          </a:prstGeom>
          <a:noFill/>
        </p:spPr>
      </p:pic>
      <p:sp>
        <p:nvSpPr>
          <p:cNvPr id="7" name="6 - TextBox"/>
          <p:cNvSpPr txBox="1"/>
          <p:nvPr/>
        </p:nvSpPr>
        <p:spPr>
          <a:xfrm>
            <a:off x="5709112" y="4360892"/>
            <a:ext cx="1148904" cy="369332"/>
          </a:xfrm>
          <a:prstGeom prst="rect">
            <a:avLst/>
          </a:prstGeom>
          <a:noFill/>
        </p:spPr>
        <p:txBody>
          <a:bodyPr wrap="none" rtlCol="0">
            <a:spAutoFit/>
          </a:bodyPr>
          <a:lstStyle/>
          <a:p>
            <a:r>
              <a:rPr lang="el-GR" dirty="0" smtClean="0"/>
              <a:t>στρόβιλος</a:t>
            </a:r>
            <a:endParaRPr lang="el-GR" dirty="0"/>
          </a:p>
        </p:txBody>
      </p:sp>
      <p:sp>
        <p:nvSpPr>
          <p:cNvPr id="8" name="7 - TextBox"/>
          <p:cNvSpPr txBox="1"/>
          <p:nvPr/>
        </p:nvSpPr>
        <p:spPr>
          <a:xfrm>
            <a:off x="3797896" y="5706072"/>
            <a:ext cx="1488484" cy="369332"/>
          </a:xfrm>
          <a:prstGeom prst="rect">
            <a:avLst/>
          </a:prstGeom>
          <a:noFill/>
        </p:spPr>
        <p:txBody>
          <a:bodyPr wrap="none" rtlCol="0">
            <a:spAutoFit/>
          </a:bodyPr>
          <a:lstStyle/>
          <a:p>
            <a:r>
              <a:rPr lang="el-GR" dirty="0" smtClean="0"/>
              <a:t>συμπυκνωτής</a:t>
            </a:r>
            <a:endParaRPr lang="el-GR" dirty="0"/>
          </a:p>
        </p:txBody>
      </p:sp>
      <p:sp>
        <p:nvSpPr>
          <p:cNvPr id="9" name="8 - TextBox"/>
          <p:cNvSpPr txBox="1"/>
          <p:nvPr/>
        </p:nvSpPr>
        <p:spPr>
          <a:xfrm>
            <a:off x="2272336" y="4003702"/>
            <a:ext cx="1391471" cy="369332"/>
          </a:xfrm>
          <a:prstGeom prst="rect">
            <a:avLst/>
          </a:prstGeom>
          <a:noFill/>
        </p:spPr>
        <p:txBody>
          <a:bodyPr wrap="none" rtlCol="0">
            <a:spAutoFit/>
          </a:bodyPr>
          <a:lstStyle/>
          <a:p>
            <a:r>
              <a:rPr lang="el-GR" dirty="0" smtClean="0"/>
              <a:t>κατάσταση 2</a:t>
            </a:r>
            <a:endParaRPr lang="el-GR" dirty="0"/>
          </a:p>
        </p:txBody>
      </p:sp>
      <p:sp>
        <p:nvSpPr>
          <p:cNvPr id="10" name="9 - TextBox"/>
          <p:cNvSpPr txBox="1"/>
          <p:nvPr/>
        </p:nvSpPr>
        <p:spPr>
          <a:xfrm>
            <a:off x="4531056" y="5289586"/>
            <a:ext cx="1391471" cy="369332"/>
          </a:xfrm>
          <a:prstGeom prst="rect">
            <a:avLst/>
          </a:prstGeom>
          <a:noFill/>
        </p:spPr>
        <p:txBody>
          <a:bodyPr wrap="none" rtlCol="0">
            <a:spAutoFit/>
          </a:bodyPr>
          <a:lstStyle/>
          <a:p>
            <a:r>
              <a:rPr lang="el-GR" dirty="0" smtClean="0"/>
              <a:t>κατάσταση 4</a:t>
            </a:r>
            <a:endParaRPr lang="el-GR" dirty="0"/>
          </a:p>
        </p:txBody>
      </p:sp>
      <p:sp>
        <p:nvSpPr>
          <p:cNvPr id="11" name="10 - TextBox"/>
          <p:cNvSpPr txBox="1"/>
          <p:nvPr/>
        </p:nvSpPr>
        <p:spPr>
          <a:xfrm>
            <a:off x="2098966" y="5361024"/>
            <a:ext cx="1391471" cy="369332"/>
          </a:xfrm>
          <a:prstGeom prst="rect">
            <a:avLst/>
          </a:prstGeom>
          <a:noFill/>
        </p:spPr>
        <p:txBody>
          <a:bodyPr wrap="none" rtlCol="0">
            <a:spAutoFit/>
          </a:bodyPr>
          <a:lstStyle/>
          <a:p>
            <a:r>
              <a:rPr lang="el-GR" dirty="0" smtClean="0"/>
              <a:t>κατάσταση 1</a:t>
            </a:r>
            <a:endParaRPr lang="el-GR" dirty="0"/>
          </a:p>
        </p:txBody>
      </p:sp>
      <p:sp>
        <p:nvSpPr>
          <p:cNvPr id="12" name="11 - TextBox"/>
          <p:cNvSpPr txBox="1"/>
          <p:nvPr/>
        </p:nvSpPr>
        <p:spPr>
          <a:xfrm>
            <a:off x="4557181" y="3473142"/>
            <a:ext cx="514885" cy="369332"/>
          </a:xfrm>
          <a:prstGeom prst="rect">
            <a:avLst/>
          </a:prstGeom>
          <a:noFill/>
        </p:spPr>
        <p:txBody>
          <a:bodyPr wrap="none" rtlCol="0">
            <a:spAutoFit/>
          </a:bodyPr>
          <a:lstStyle/>
          <a:p>
            <a:r>
              <a:rPr lang="en-US" dirty="0" smtClean="0"/>
              <a:t>Qin</a:t>
            </a:r>
            <a:endParaRPr lang="el-GR" dirty="0"/>
          </a:p>
        </p:txBody>
      </p:sp>
      <p:sp>
        <p:nvSpPr>
          <p:cNvPr id="13" name="12 - TextBox"/>
          <p:cNvSpPr txBox="1"/>
          <p:nvPr/>
        </p:nvSpPr>
        <p:spPr>
          <a:xfrm>
            <a:off x="5451058" y="4806366"/>
            <a:ext cx="549702" cy="369332"/>
          </a:xfrm>
          <a:prstGeom prst="rect">
            <a:avLst/>
          </a:prstGeom>
          <a:noFill/>
        </p:spPr>
        <p:txBody>
          <a:bodyPr wrap="none" rtlCol="0">
            <a:spAutoFit/>
          </a:bodyPr>
          <a:lstStyle/>
          <a:p>
            <a:r>
              <a:rPr lang="en-US" dirty="0" err="1" smtClean="0"/>
              <a:t>Wel</a:t>
            </a:r>
            <a:endParaRPr lang="el-GR" dirty="0"/>
          </a:p>
        </p:txBody>
      </p:sp>
      <p:sp>
        <p:nvSpPr>
          <p:cNvPr id="14" name="13 - TextBox"/>
          <p:cNvSpPr txBox="1"/>
          <p:nvPr/>
        </p:nvSpPr>
        <p:spPr>
          <a:xfrm>
            <a:off x="4224290" y="6417254"/>
            <a:ext cx="660758" cy="369332"/>
          </a:xfrm>
          <a:prstGeom prst="rect">
            <a:avLst/>
          </a:prstGeom>
          <a:noFill/>
        </p:spPr>
        <p:txBody>
          <a:bodyPr wrap="none" rtlCol="0">
            <a:spAutoFit/>
          </a:bodyPr>
          <a:lstStyle/>
          <a:p>
            <a:r>
              <a:rPr lang="en-US" dirty="0" err="1" smtClean="0"/>
              <a:t>Qout</a:t>
            </a:r>
            <a:endParaRPr lang="el-GR" dirty="0"/>
          </a:p>
        </p:txBody>
      </p:sp>
      <p:sp>
        <p:nvSpPr>
          <p:cNvPr id="15" name="14 - TextBox"/>
          <p:cNvSpPr txBox="1"/>
          <p:nvPr/>
        </p:nvSpPr>
        <p:spPr>
          <a:xfrm>
            <a:off x="5143504" y="3575074"/>
            <a:ext cx="1391471" cy="369332"/>
          </a:xfrm>
          <a:prstGeom prst="rect">
            <a:avLst/>
          </a:prstGeom>
          <a:noFill/>
        </p:spPr>
        <p:txBody>
          <a:bodyPr wrap="none" rtlCol="0">
            <a:spAutoFit/>
          </a:bodyPr>
          <a:lstStyle/>
          <a:p>
            <a:r>
              <a:rPr lang="el-GR" dirty="0" smtClean="0"/>
              <a:t>κατάσταση 3</a:t>
            </a:r>
            <a:endParaRPr lang="el-GR" dirty="0"/>
          </a:p>
        </p:txBody>
      </p:sp>
      <p:sp>
        <p:nvSpPr>
          <p:cNvPr id="16" name="AutoShape 2"/>
          <p:cNvSpPr>
            <a:spLocks noChangeArrowheads="1"/>
          </p:cNvSpPr>
          <p:nvPr/>
        </p:nvSpPr>
        <p:spPr bwMode="auto">
          <a:xfrm>
            <a:off x="4362450" y="3534130"/>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7" name="AutoShape 2"/>
          <p:cNvSpPr>
            <a:spLocks noChangeArrowheads="1"/>
          </p:cNvSpPr>
          <p:nvPr/>
        </p:nvSpPr>
        <p:spPr bwMode="auto">
          <a:xfrm>
            <a:off x="4456420" y="6250980"/>
            <a:ext cx="209550" cy="266700"/>
          </a:xfrm>
          <a:prstGeom prst="downArrow">
            <a:avLst>
              <a:gd name="adj1" fmla="val 50000"/>
              <a:gd name="adj2" fmla="val 31818"/>
            </a:avLst>
          </a:prstGeom>
          <a:solidFill>
            <a:srgbClr val="FFFFFF"/>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a:p>
        </p:txBody>
      </p:sp>
      <p:sp>
        <p:nvSpPr>
          <p:cNvPr id="18" name="17 - TextBox"/>
          <p:cNvSpPr txBox="1"/>
          <p:nvPr/>
        </p:nvSpPr>
        <p:spPr>
          <a:xfrm>
            <a:off x="2617103" y="4432330"/>
            <a:ext cx="811889" cy="369332"/>
          </a:xfrm>
          <a:prstGeom prst="rect">
            <a:avLst/>
          </a:prstGeom>
          <a:noFill/>
        </p:spPr>
        <p:txBody>
          <a:bodyPr wrap="none" rtlCol="0">
            <a:spAutoFit/>
          </a:bodyPr>
          <a:lstStyle/>
          <a:p>
            <a:r>
              <a:rPr lang="el-GR" dirty="0" smtClean="0"/>
              <a:t>αντλία</a:t>
            </a:r>
            <a:endParaRPr lang="el-GR" dirty="0"/>
          </a:p>
        </p:txBody>
      </p:sp>
      <p:sp>
        <p:nvSpPr>
          <p:cNvPr id="19" name="18 - TextBox"/>
          <p:cNvSpPr txBox="1"/>
          <p:nvPr/>
        </p:nvSpPr>
        <p:spPr>
          <a:xfrm>
            <a:off x="3823471" y="4003702"/>
            <a:ext cx="1283236" cy="369332"/>
          </a:xfrm>
          <a:prstGeom prst="rect">
            <a:avLst/>
          </a:prstGeom>
          <a:noFill/>
        </p:spPr>
        <p:txBody>
          <a:bodyPr wrap="none" rtlCol="0">
            <a:spAutoFit/>
          </a:bodyPr>
          <a:lstStyle/>
          <a:p>
            <a:r>
              <a:rPr lang="el-GR" dirty="0" err="1" smtClean="0"/>
              <a:t>εναλλάκτης</a:t>
            </a:r>
            <a:endParaRPr lang="el-GR" dirty="0"/>
          </a:p>
        </p:txBody>
      </p:sp>
      <p:sp>
        <p:nvSpPr>
          <p:cNvPr id="20" name="19 - TextBox"/>
          <p:cNvSpPr txBox="1"/>
          <p:nvPr/>
        </p:nvSpPr>
        <p:spPr>
          <a:xfrm>
            <a:off x="3007290" y="4876878"/>
            <a:ext cx="564578" cy="369332"/>
          </a:xfrm>
          <a:prstGeom prst="rect">
            <a:avLst/>
          </a:prstGeom>
          <a:noFill/>
        </p:spPr>
        <p:txBody>
          <a:bodyPr wrap="none" rtlCol="0">
            <a:spAutoFit/>
          </a:bodyPr>
          <a:lstStyle/>
          <a:p>
            <a:r>
              <a:rPr lang="en-US" dirty="0" smtClean="0"/>
              <a:t>Win</a:t>
            </a: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4419600" cy="3231654"/>
          </a:xfrm>
          <a:prstGeom prst="rect">
            <a:avLst/>
          </a:prstGeom>
        </p:spPr>
        <p:txBody>
          <a:bodyPr wrap="square">
            <a:spAutoFit/>
          </a:bodyPr>
          <a:lstStyle/>
          <a:p>
            <a:pPr algn="just"/>
            <a:r>
              <a:rPr lang="el-GR" b="1" dirty="0" smtClean="0">
                <a:cs typeface="Tahoma" pitchFamily="34" charset="0"/>
              </a:rPr>
              <a:t>Παράδειγμα 7. </a:t>
            </a:r>
            <a:r>
              <a:rPr lang="el-GR" b="1" dirty="0" smtClean="0">
                <a:cs typeface="Tahoma" pitchFamily="34" charset="0"/>
              </a:rPr>
              <a:t>Γεωθερμική</a:t>
            </a:r>
          </a:p>
          <a:p>
            <a:pPr algn="just"/>
            <a:r>
              <a:rPr lang="el-GR" b="1" dirty="0" smtClean="0">
                <a:cs typeface="Tahoma" pitchFamily="34" charset="0"/>
              </a:rPr>
              <a:t> </a:t>
            </a:r>
            <a:r>
              <a:rPr lang="el-GR" b="1" dirty="0" smtClean="0">
                <a:cs typeface="Tahoma" pitchFamily="34" charset="0"/>
              </a:rPr>
              <a:t>ηλεκτροπαραγωγή με δυαδικό κύκλο</a:t>
            </a:r>
            <a:endParaRPr lang="el-GR" sz="500" b="1" dirty="0" smtClean="0">
              <a:cs typeface="Tahoma" pitchFamily="34" charset="0"/>
            </a:endParaRPr>
          </a:p>
          <a:p>
            <a:pPr algn="just"/>
            <a:r>
              <a:rPr lang="el-GR" sz="1600" dirty="0" smtClean="0">
                <a:cs typeface="Tahoma" pitchFamily="34" charset="0"/>
              </a:rPr>
              <a:t>Ο γεωθερμικός πόρος του Παραδείγματος 1 χρησιμοποιείται για τη συμπαραγωγή ηλεκτρικής και θερμικής ισχύος σε ατμοστρόβιλο ψυκτικού 134α. Να υπολογιστεί η παραγόμενη ηλεκτρική και θερμική ισχύς αν ο ατμοστρόβιλος λειτουργεί σε πίεση 1,6 </a:t>
            </a:r>
            <a:r>
              <a:rPr lang="el-GR" sz="1600" dirty="0" err="1" smtClean="0">
                <a:cs typeface="Tahoma" pitchFamily="34" charset="0"/>
              </a:rPr>
              <a:t>ΜΡα</a:t>
            </a:r>
            <a:r>
              <a:rPr lang="el-GR" sz="1600" dirty="0" smtClean="0">
                <a:cs typeface="Tahoma" pitchFamily="34" charset="0"/>
              </a:rPr>
              <a:t> και θερμοκρασία 70 </a:t>
            </a:r>
            <a:r>
              <a:rPr lang="en-US" sz="1600" baseline="30000" dirty="0" err="1" smtClean="0">
                <a:cs typeface="Tahoma" pitchFamily="34" charset="0"/>
              </a:rPr>
              <a:t>o</a:t>
            </a:r>
            <a:r>
              <a:rPr lang="en-US" sz="1600" dirty="0" err="1" smtClean="0">
                <a:cs typeface="Tahoma" pitchFamily="34" charset="0"/>
              </a:rPr>
              <a:t>C.</a:t>
            </a:r>
            <a:r>
              <a:rPr lang="en-US" sz="1600" dirty="0" smtClean="0">
                <a:cs typeface="Tahoma" pitchFamily="34" charset="0"/>
              </a:rPr>
              <a:t> </a:t>
            </a:r>
            <a:r>
              <a:rPr lang="el-GR" sz="1600" dirty="0" smtClean="0">
                <a:cs typeface="Tahoma" pitchFamily="34" charset="0"/>
              </a:rPr>
              <a:t>Η ισεντροπική απόδοση της αντλίας και του στροβίλου είναι 90 % και η </a:t>
            </a:r>
            <a:r>
              <a:rPr lang="el-GR" sz="1600" dirty="0" smtClean="0">
                <a:cs typeface="Tahoma" pitchFamily="34" charset="0"/>
              </a:rPr>
              <a:t>πίεση </a:t>
            </a:r>
            <a:r>
              <a:rPr lang="el-GR" sz="1600" dirty="0" smtClean="0">
                <a:cs typeface="Tahoma" pitchFamily="34" charset="0"/>
              </a:rPr>
              <a:t>στον συμπυκνωτή είναι </a:t>
            </a:r>
            <a:r>
              <a:rPr lang="el-GR" sz="1600" dirty="0" smtClean="0">
                <a:cs typeface="Tahoma" pitchFamily="34" charset="0"/>
              </a:rPr>
              <a:t>90 </a:t>
            </a:r>
            <a:r>
              <a:rPr lang="en-US" sz="1600" dirty="0" err="1" smtClean="0">
                <a:cs typeface="Tahoma" pitchFamily="34" charset="0"/>
              </a:rPr>
              <a:t>kPa</a:t>
            </a:r>
            <a:r>
              <a:rPr lang="en-US" sz="1600" dirty="0" smtClean="0">
                <a:cs typeface="Tahoma" pitchFamily="34" charset="0"/>
              </a:rPr>
              <a:t>. </a:t>
            </a:r>
            <a:r>
              <a:rPr lang="el-GR" sz="1600" dirty="0" smtClean="0"/>
              <a:t>Δίνεται η </a:t>
            </a:r>
            <a:r>
              <a:rPr lang="el-GR" sz="1600" dirty="0" err="1" smtClean="0"/>
              <a:t>θερμοχωρη-τικότητα</a:t>
            </a:r>
            <a:r>
              <a:rPr lang="el-GR" sz="1600" dirty="0" smtClean="0"/>
              <a:t> </a:t>
            </a:r>
            <a:r>
              <a:rPr lang="el-GR" sz="1600" dirty="0" smtClean="0"/>
              <a:t>του νερού 4,2 </a:t>
            </a:r>
            <a:r>
              <a:rPr lang="en-US" sz="1600" dirty="0" smtClean="0"/>
              <a:t>kJ/kg/</a:t>
            </a:r>
            <a:r>
              <a:rPr lang="en-US" sz="1600" baseline="30000" dirty="0" smtClean="0"/>
              <a:t>o</a:t>
            </a:r>
            <a:r>
              <a:rPr lang="en-US" sz="1600" dirty="0" smtClean="0"/>
              <a:t>C</a:t>
            </a:r>
            <a:r>
              <a:rPr lang="el-GR" sz="1600" dirty="0" smtClean="0"/>
              <a:t> </a:t>
            </a:r>
            <a:endParaRPr lang="el-GR" sz="1600" dirty="0" smtClean="0">
              <a:cs typeface="Tahoma" pitchFamily="34" charset="0"/>
            </a:endParaRPr>
          </a:p>
          <a:p>
            <a:pPr algn="just"/>
            <a:endParaRPr lang="el-GR" sz="800" dirty="0" smtClean="0">
              <a:cs typeface="Tahoma" pitchFamily="34" charset="0"/>
            </a:endParaRPr>
          </a:p>
        </p:txBody>
      </p:sp>
      <p:pic>
        <p:nvPicPr>
          <p:cNvPr id="2" name="Picture 1"/>
          <p:cNvPicPr>
            <a:picLocks noChangeAspect="1"/>
          </p:cNvPicPr>
          <p:nvPr/>
        </p:nvPicPr>
        <p:blipFill>
          <a:blip r:embed="rId2"/>
          <a:stretch>
            <a:fillRect/>
          </a:stretch>
        </p:blipFill>
        <p:spPr>
          <a:xfrm>
            <a:off x="4419600" y="685800"/>
            <a:ext cx="4590523" cy="2209800"/>
          </a:xfrm>
          <a:prstGeom prst="roundRect">
            <a:avLst>
              <a:gd name="adj" fmla="val 690"/>
            </a:avLst>
          </a:prstGeom>
          <a:solidFill>
            <a:srgbClr val="FFFFFF">
              <a:shade val="85000"/>
            </a:srgbClr>
          </a:solidFill>
          <a:ln>
            <a:noFill/>
          </a:ln>
          <a:effectLst/>
        </p:spPr>
      </p:pic>
      <p:sp>
        <p:nvSpPr>
          <p:cNvPr id="5" name="3 - Ορθογώνιο"/>
          <p:cNvSpPr/>
          <p:nvPr/>
        </p:nvSpPr>
        <p:spPr>
          <a:xfrm>
            <a:off x="0" y="3048000"/>
            <a:ext cx="9144000" cy="3585597"/>
          </a:xfrm>
          <a:prstGeom prst="rect">
            <a:avLst/>
          </a:prstGeom>
        </p:spPr>
        <p:txBody>
          <a:bodyPr wrap="square">
            <a:spAutoFit/>
          </a:bodyPr>
          <a:lstStyle/>
          <a:p>
            <a:pPr algn="just"/>
            <a:r>
              <a:rPr lang="el-GR" sz="1400" b="1" dirty="0" smtClean="0">
                <a:cs typeface="Tahoma" pitchFamily="34" charset="0"/>
              </a:rPr>
              <a:t>Λύση</a:t>
            </a:r>
            <a:endParaRPr lang="en-US" sz="1400" b="1" dirty="0" smtClean="0">
              <a:cs typeface="Tahoma" pitchFamily="34" charset="0"/>
            </a:endParaRPr>
          </a:p>
          <a:p>
            <a:pPr algn="just"/>
            <a:r>
              <a:rPr lang="el-GR" sz="1400" dirty="0" smtClean="0"/>
              <a:t>Ο γεωθερμικός πόρος του Παραδείγματος 1 παράγει 50 </a:t>
            </a:r>
            <a:r>
              <a:rPr lang="en-US" sz="1400" dirty="0" smtClean="0"/>
              <a:t>m</a:t>
            </a:r>
            <a:r>
              <a:rPr lang="en-US" sz="1400" baseline="30000" dirty="0" smtClean="0"/>
              <a:t>3</a:t>
            </a:r>
            <a:r>
              <a:rPr lang="en-US" sz="1400" dirty="0" smtClean="0"/>
              <a:t>/h </a:t>
            </a:r>
            <a:r>
              <a:rPr lang="el-GR" sz="1400" dirty="0" smtClean="0"/>
              <a:t>νερό θερμοκρασίας</a:t>
            </a:r>
            <a:r>
              <a:rPr lang="en-US" sz="1400" dirty="0" smtClean="0"/>
              <a:t> 80 </a:t>
            </a:r>
            <a:r>
              <a:rPr lang="el-GR" sz="1400" baseline="30000" dirty="0" smtClean="0"/>
              <a:t>ο</a:t>
            </a:r>
            <a:r>
              <a:rPr lang="en-US" sz="1400" dirty="0" smtClean="0"/>
              <a:t>C, </a:t>
            </a:r>
            <a:r>
              <a:rPr lang="el-GR" sz="1400" dirty="0" smtClean="0"/>
              <a:t>το οποίο χρησιμοποιείται για να θερμάνει υπόψυκτο 134α  από την κατάσταση 2 στην κατάσταση 3 του ατμοστροβίλου</a:t>
            </a:r>
            <a:r>
              <a:rPr lang="en-US" sz="1400" dirty="0" smtClean="0"/>
              <a:t> (</a:t>
            </a:r>
            <a:r>
              <a:rPr lang="el-GR" sz="1400" dirty="0" smtClean="0"/>
              <a:t>από Πίνακες Ιδιοτήτων):</a:t>
            </a:r>
          </a:p>
          <a:p>
            <a:pPr algn="just"/>
            <a:endParaRPr lang="el-GR" sz="700" dirty="0" smtClean="0">
              <a:cs typeface="Tahoma" pitchFamily="34" charset="0"/>
            </a:endParaRPr>
          </a:p>
          <a:p>
            <a:pPr algn="just"/>
            <a:r>
              <a:rPr lang="el-GR" sz="1400" dirty="0" smtClean="0">
                <a:cs typeface="Tahoma" pitchFamily="34" charset="0"/>
              </a:rPr>
              <a:t>	</a:t>
            </a:r>
            <a:r>
              <a:rPr lang="el-GR" sz="1400" b="1" dirty="0" smtClean="0">
                <a:cs typeface="Tahoma" pitchFamily="34" charset="0"/>
              </a:rPr>
              <a:t>Τ, </a:t>
            </a:r>
            <a:r>
              <a:rPr lang="en-US" sz="1400" b="1" dirty="0" smtClean="0">
                <a:cs typeface="Tahoma" pitchFamily="34" charset="0"/>
              </a:rPr>
              <a:t>oC	P, </a:t>
            </a:r>
            <a:r>
              <a:rPr lang="en-US" sz="1400" b="1" dirty="0" err="1" smtClean="0">
                <a:cs typeface="Tahoma" pitchFamily="34" charset="0"/>
              </a:rPr>
              <a:t>MPa</a:t>
            </a:r>
            <a:r>
              <a:rPr lang="en-US" sz="1400" b="1" dirty="0" smtClean="0">
                <a:cs typeface="Tahoma" pitchFamily="34" charset="0"/>
              </a:rPr>
              <a:t>	</a:t>
            </a:r>
            <a:r>
              <a:rPr lang="el-GR" sz="1400" b="1" dirty="0" smtClean="0">
                <a:cs typeface="Tahoma" pitchFamily="34" charset="0"/>
              </a:rPr>
              <a:t>φάση	</a:t>
            </a:r>
            <a:r>
              <a:rPr lang="en-US" sz="1400" b="1" dirty="0" smtClean="0">
                <a:cs typeface="Tahoma" pitchFamily="34" charset="0"/>
              </a:rPr>
              <a:t>v, m3/kg	</a:t>
            </a:r>
            <a:r>
              <a:rPr lang="en-US" sz="1400" b="1" dirty="0" err="1" smtClean="0">
                <a:cs typeface="Tahoma" pitchFamily="34" charset="0"/>
              </a:rPr>
              <a:t>hf</a:t>
            </a:r>
            <a:r>
              <a:rPr lang="en-US" sz="1400" b="1" dirty="0" smtClean="0">
                <a:cs typeface="Tahoma" pitchFamily="34" charset="0"/>
              </a:rPr>
              <a:t>, kJ/kg	hg, kJ/kg 	</a:t>
            </a:r>
            <a:r>
              <a:rPr lang="en-US" sz="1400" b="1" dirty="0" err="1" smtClean="0">
                <a:cs typeface="Tahoma" pitchFamily="34" charset="0"/>
              </a:rPr>
              <a:t>sf</a:t>
            </a:r>
            <a:r>
              <a:rPr lang="en-US" sz="1400" b="1" dirty="0" smtClean="0">
                <a:cs typeface="Tahoma" pitchFamily="34" charset="0"/>
              </a:rPr>
              <a:t>, kJ/</a:t>
            </a:r>
            <a:r>
              <a:rPr lang="en-US" sz="1400" b="1" dirty="0" err="1" smtClean="0">
                <a:cs typeface="Tahoma" pitchFamily="34" charset="0"/>
              </a:rPr>
              <a:t>kgK</a:t>
            </a:r>
            <a:r>
              <a:rPr lang="en-US" sz="1400" b="1" dirty="0" smtClean="0">
                <a:cs typeface="Tahoma" pitchFamily="34" charset="0"/>
              </a:rPr>
              <a:t>	 </a:t>
            </a:r>
            <a:r>
              <a:rPr lang="en-US" sz="1400" b="1" dirty="0" err="1" smtClean="0">
                <a:cs typeface="Tahoma" pitchFamily="34" charset="0"/>
              </a:rPr>
              <a:t>sg</a:t>
            </a:r>
            <a:r>
              <a:rPr lang="en-US" sz="1400" b="1" dirty="0" smtClean="0">
                <a:cs typeface="Tahoma" pitchFamily="34" charset="0"/>
              </a:rPr>
              <a:t>, kJ/</a:t>
            </a:r>
            <a:r>
              <a:rPr lang="en-US" sz="1400" b="1" dirty="0" err="1" smtClean="0">
                <a:cs typeface="Tahoma" pitchFamily="34" charset="0"/>
              </a:rPr>
              <a:t>kgK</a:t>
            </a:r>
            <a:endParaRPr lang="el-GR" sz="1400" b="1" dirty="0" smtClean="0">
              <a:cs typeface="Tahoma" pitchFamily="34" charset="0"/>
            </a:endParaRPr>
          </a:p>
          <a:p>
            <a:pPr algn="just"/>
            <a:r>
              <a:rPr lang="el-GR" sz="1400" dirty="0" smtClean="0">
                <a:cs typeface="Tahoma" pitchFamily="34" charset="0"/>
              </a:rPr>
              <a:t>Κατ. 1	40	1,0164	</a:t>
            </a:r>
            <a:r>
              <a:rPr lang="el-GR" sz="1400" dirty="0" err="1" smtClean="0">
                <a:cs typeface="Tahoma" pitchFamily="34" charset="0"/>
              </a:rPr>
              <a:t>κορεσ</a:t>
            </a:r>
            <a:r>
              <a:rPr lang="el-GR" sz="1400" dirty="0" smtClean="0">
                <a:cs typeface="Tahoma" pitchFamily="34" charset="0"/>
              </a:rPr>
              <a:t>. </a:t>
            </a:r>
            <a:r>
              <a:rPr lang="el-GR" sz="1400" dirty="0" err="1" smtClean="0">
                <a:cs typeface="Tahoma" pitchFamily="34" charset="0"/>
              </a:rPr>
              <a:t>υγρ</a:t>
            </a:r>
            <a:r>
              <a:rPr lang="el-GR" sz="1400" dirty="0" smtClean="0">
                <a:cs typeface="Tahoma" pitchFamily="34" charset="0"/>
              </a:rPr>
              <a:t>.	0,0008714	106</a:t>
            </a:r>
            <a:r>
              <a:rPr lang="en-US" sz="1400" dirty="0" smtClean="0">
                <a:cs typeface="Tahoma" pitchFamily="34" charset="0"/>
              </a:rPr>
              <a:t>,19	268,24	0,3866	0,9041</a:t>
            </a:r>
          </a:p>
          <a:p>
            <a:pPr algn="just"/>
            <a:r>
              <a:rPr lang="el-GR" sz="1400" dirty="0" smtClean="0">
                <a:cs typeface="Tahoma" pitchFamily="34" charset="0"/>
              </a:rPr>
              <a:t>Κατ. 2</a:t>
            </a:r>
            <a:r>
              <a:rPr lang="en-US" sz="1400" dirty="0" smtClean="0">
                <a:cs typeface="Tahoma" pitchFamily="34" charset="0"/>
              </a:rPr>
              <a:t>s	40	1,</a:t>
            </a:r>
            <a:r>
              <a:rPr lang="el-GR" sz="1400" dirty="0" smtClean="0">
                <a:cs typeface="Tahoma" pitchFamily="34" charset="0"/>
              </a:rPr>
              <a:t>6</a:t>
            </a:r>
            <a:r>
              <a:rPr lang="en-US" sz="1400" dirty="0" smtClean="0">
                <a:cs typeface="Tahoma" pitchFamily="34" charset="0"/>
              </a:rPr>
              <a:t>	</a:t>
            </a:r>
            <a:r>
              <a:rPr lang="el-GR" sz="1400" dirty="0" err="1" smtClean="0">
                <a:cs typeface="Tahoma" pitchFamily="34" charset="0"/>
              </a:rPr>
              <a:t>συμπ</a:t>
            </a:r>
            <a:r>
              <a:rPr lang="el-GR" sz="1400" dirty="0" smtClean="0">
                <a:cs typeface="Tahoma" pitchFamily="34" charset="0"/>
              </a:rPr>
              <a:t>. </a:t>
            </a:r>
            <a:r>
              <a:rPr lang="el-GR" sz="1400" dirty="0" err="1" smtClean="0">
                <a:cs typeface="Tahoma" pitchFamily="34" charset="0"/>
              </a:rPr>
              <a:t>υγρ</a:t>
            </a:r>
            <a:r>
              <a:rPr lang="el-GR" sz="1400" dirty="0" smtClean="0">
                <a:cs typeface="Tahoma" pitchFamily="34" charset="0"/>
              </a:rPr>
              <a:t>.	</a:t>
            </a:r>
            <a:r>
              <a:rPr lang="en-US" sz="1400" dirty="0" smtClean="0">
                <a:cs typeface="Tahoma" pitchFamily="34" charset="0"/>
              </a:rPr>
              <a:t>0,0008714	106,19	</a:t>
            </a:r>
            <a:r>
              <a:rPr lang="el-GR" sz="1400" dirty="0" smtClean="0">
                <a:cs typeface="Tahoma" pitchFamily="34" charset="0"/>
              </a:rPr>
              <a:t>	0,3866</a:t>
            </a:r>
            <a:r>
              <a:rPr lang="en-US" sz="1400" dirty="0" smtClean="0">
                <a:cs typeface="Tahoma" pitchFamily="34" charset="0"/>
              </a:rPr>
              <a:t>	</a:t>
            </a:r>
            <a:endParaRPr lang="el-GR" sz="1400" dirty="0" smtClean="0">
              <a:cs typeface="Tahoma" pitchFamily="34" charset="0"/>
            </a:endParaRPr>
          </a:p>
          <a:p>
            <a:pPr algn="just"/>
            <a:r>
              <a:rPr lang="el-GR" sz="800" dirty="0" smtClean="0">
                <a:cs typeface="Tahoma" pitchFamily="34" charset="0"/>
              </a:rPr>
              <a:t>			</a:t>
            </a:r>
            <a:endParaRPr lang="en-US" sz="800" dirty="0" smtClean="0">
              <a:cs typeface="Tahoma" pitchFamily="34" charset="0"/>
            </a:endParaRPr>
          </a:p>
          <a:p>
            <a:pPr algn="just"/>
            <a:r>
              <a:rPr lang="en-US" sz="1400" dirty="0" smtClean="0">
                <a:cs typeface="Tahoma" pitchFamily="34" charset="0"/>
              </a:rPr>
              <a:t>	</a:t>
            </a:r>
            <a:r>
              <a:rPr lang="en-US" sz="1400" dirty="0" err="1" smtClean="0">
                <a:cs typeface="Tahoma" pitchFamily="34" charset="0"/>
              </a:rPr>
              <a:t>ws</a:t>
            </a:r>
            <a:r>
              <a:rPr lang="el-GR" sz="1400" dirty="0" smtClean="0">
                <a:cs typeface="Tahoma" pitchFamily="34" charset="0"/>
              </a:rPr>
              <a:t>αντλίας = </a:t>
            </a:r>
            <a:r>
              <a:rPr lang="en-US" sz="1400" dirty="0" smtClean="0">
                <a:cs typeface="Tahoma" pitchFamily="34" charset="0"/>
              </a:rPr>
              <a:t>v*(P2s – P1) = 0,0008714*(1600 – 1016,4) = 0,509 kJ/kg</a:t>
            </a:r>
            <a:r>
              <a:rPr lang="el-GR" sz="1400" dirty="0" smtClean="0">
                <a:cs typeface="Tahoma" pitchFamily="34" charset="0"/>
              </a:rPr>
              <a:t>ψυκτικού</a:t>
            </a:r>
          </a:p>
          <a:p>
            <a:pPr algn="just"/>
            <a:r>
              <a:rPr lang="el-GR" sz="1400" dirty="0" smtClean="0">
                <a:cs typeface="Tahoma" pitchFamily="34" charset="0"/>
              </a:rPr>
              <a:t>	</a:t>
            </a:r>
            <a:r>
              <a:rPr lang="en-US" sz="1400" dirty="0" smtClean="0">
                <a:cs typeface="Tahoma" pitchFamily="34" charset="0"/>
              </a:rPr>
              <a:t>w</a:t>
            </a:r>
            <a:r>
              <a:rPr lang="el-GR" sz="1400" dirty="0" smtClean="0">
                <a:cs typeface="Tahoma" pitchFamily="34" charset="0"/>
              </a:rPr>
              <a:t>αντλίας = </a:t>
            </a:r>
            <a:r>
              <a:rPr lang="en-US" sz="1400" dirty="0" err="1" smtClean="0">
                <a:cs typeface="Tahoma" pitchFamily="34" charset="0"/>
              </a:rPr>
              <a:t>ws</a:t>
            </a:r>
            <a:r>
              <a:rPr lang="el-GR" sz="1400" dirty="0" smtClean="0">
                <a:cs typeface="Tahoma" pitchFamily="34" charset="0"/>
              </a:rPr>
              <a:t>αντλίας</a:t>
            </a:r>
            <a:r>
              <a:rPr lang="en-US" sz="1400" dirty="0" smtClean="0">
                <a:cs typeface="Tahoma" pitchFamily="34" charset="0"/>
              </a:rPr>
              <a:t>/0,9 = 0,565 kJ/kg</a:t>
            </a:r>
            <a:r>
              <a:rPr lang="el-GR" sz="1400" dirty="0" smtClean="0">
                <a:cs typeface="Tahoma" pitchFamily="34" charset="0"/>
              </a:rPr>
              <a:t>ψυκτικού</a:t>
            </a:r>
            <a:endParaRPr lang="en-US" sz="1400" dirty="0" smtClean="0">
              <a:cs typeface="Tahoma" pitchFamily="34" charset="0"/>
            </a:endParaRPr>
          </a:p>
          <a:p>
            <a:pPr algn="just"/>
            <a:r>
              <a:rPr lang="en-US" sz="1400" dirty="0" smtClean="0">
                <a:cs typeface="Tahoma" pitchFamily="34" charset="0"/>
              </a:rPr>
              <a:t>	w</a:t>
            </a:r>
            <a:r>
              <a:rPr lang="el-GR" sz="1400" dirty="0" smtClean="0">
                <a:cs typeface="Tahoma" pitchFamily="34" charset="0"/>
              </a:rPr>
              <a:t>αντλίας = </a:t>
            </a:r>
            <a:r>
              <a:rPr lang="en-US" sz="1400" dirty="0" smtClean="0">
                <a:cs typeface="Tahoma" pitchFamily="34" charset="0"/>
              </a:rPr>
              <a:t>h2 – h1 </a:t>
            </a:r>
            <a:r>
              <a:rPr lang="en-US" sz="1400" dirty="0" smtClean="0">
                <a:cs typeface="Tahoma" pitchFamily="34" charset="0"/>
                <a:sym typeface="Wingdings" pitchFamily="2" charset="2"/>
              </a:rPr>
              <a:t> h2 = 106,19 + 0,565 = 106,76 </a:t>
            </a:r>
            <a:r>
              <a:rPr lang="en-US" sz="1400" dirty="0" smtClean="0">
                <a:cs typeface="Tahoma" pitchFamily="34" charset="0"/>
              </a:rPr>
              <a:t>kJ/kg</a:t>
            </a:r>
            <a:r>
              <a:rPr lang="el-GR" sz="1400" dirty="0" smtClean="0">
                <a:cs typeface="Tahoma" pitchFamily="34" charset="0"/>
              </a:rPr>
              <a:t>ψυκτικού</a:t>
            </a:r>
          </a:p>
          <a:p>
            <a:pPr algn="just"/>
            <a:endParaRPr lang="el-GR" sz="800" dirty="0" smtClean="0">
              <a:cs typeface="Tahoma" pitchFamily="34" charset="0"/>
            </a:endParaRPr>
          </a:p>
          <a:p>
            <a:pPr algn="just"/>
            <a:r>
              <a:rPr lang="el-GR" sz="1400" dirty="0" smtClean="0">
                <a:cs typeface="Tahoma" pitchFamily="34" charset="0"/>
              </a:rPr>
              <a:t>Κατ.3	70	1,6	υπερ. </a:t>
            </a:r>
            <a:r>
              <a:rPr lang="el-GR" sz="1400" dirty="0" err="1" smtClean="0">
                <a:cs typeface="Tahoma" pitchFamily="34" charset="0"/>
              </a:rPr>
              <a:t>ατμ</a:t>
            </a:r>
            <a:r>
              <a:rPr lang="el-GR" sz="1400" dirty="0" smtClean="0">
                <a:cs typeface="Tahoma" pitchFamily="34" charset="0"/>
              </a:rPr>
              <a:t>.			293,25		0,9535	</a:t>
            </a:r>
            <a:endParaRPr lang="en-US" sz="1400" dirty="0" smtClean="0">
              <a:cs typeface="Tahoma" pitchFamily="34" charset="0"/>
            </a:endParaRPr>
          </a:p>
          <a:p>
            <a:pPr algn="just"/>
            <a:endParaRPr lang="en-US" sz="1400" dirty="0" smtClean="0">
              <a:cs typeface="Tahoma" pitchFamily="34" charset="0"/>
            </a:endParaRPr>
          </a:p>
          <a:p>
            <a:pPr algn="just"/>
            <a:r>
              <a:rPr lang="en-US" sz="1400" dirty="0" smtClean="0">
                <a:cs typeface="Tahoma" pitchFamily="34" charset="0"/>
              </a:rPr>
              <a:t>H</a:t>
            </a:r>
            <a:r>
              <a:rPr lang="el-GR" sz="1400" dirty="0" smtClean="0">
                <a:cs typeface="Tahoma" pitchFamily="34" charset="0"/>
              </a:rPr>
              <a:t> </a:t>
            </a:r>
            <a:r>
              <a:rPr lang="el-GR" sz="1400" dirty="0" smtClean="0">
                <a:cs typeface="Tahoma" pitchFamily="34" charset="0"/>
              </a:rPr>
              <a:t>εντροπία στην κατ. 3 είναι μεγαλύτερη από την εντροπία του κορεσμένου ατμού στην κατ. 4</a:t>
            </a:r>
            <a:r>
              <a:rPr lang="en-US" sz="1400" dirty="0" smtClean="0">
                <a:cs typeface="Tahoma" pitchFamily="34" charset="0"/>
              </a:rPr>
              <a:t>s (0,9041 </a:t>
            </a:r>
            <a:r>
              <a:rPr lang="pl-PL" sz="1400" dirty="0" smtClean="0">
                <a:cs typeface="Tahoma" pitchFamily="34" charset="0"/>
              </a:rPr>
              <a:t>kJ/kgK)</a:t>
            </a:r>
            <a:r>
              <a:rPr lang="el-GR" sz="1400" dirty="0" smtClean="0">
                <a:cs typeface="Tahoma" pitchFamily="34" charset="0"/>
              </a:rPr>
              <a:t>. </a:t>
            </a:r>
            <a:r>
              <a:rPr lang="el-GR" sz="1400" dirty="0" smtClean="0">
                <a:cs typeface="Tahoma" pitchFamily="34" charset="0"/>
              </a:rPr>
              <a:t>Άρα στην 4</a:t>
            </a:r>
            <a:r>
              <a:rPr lang="en-US" sz="1400" dirty="0" smtClean="0">
                <a:cs typeface="Tahoma" pitchFamily="34" charset="0"/>
              </a:rPr>
              <a:t>s </a:t>
            </a:r>
            <a:r>
              <a:rPr lang="el-GR" sz="1400" dirty="0" smtClean="0">
                <a:cs typeface="Tahoma" pitchFamily="34" charset="0"/>
              </a:rPr>
              <a:t>έχουμε υπέρθερμο ατμό στα 1,016 </a:t>
            </a:r>
            <a:r>
              <a:rPr lang="en-US" sz="1400" dirty="0" err="1" smtClean="0">
                <a:cs typeface="Tahoma" pitchFamily="34" charset="0"/>
              </a:rPr>
              <a:t>MPa</a:t>
            </a:r>
            <a:r>
              <a:rPr lang="en-US" sz="1400" dirty="0" smtClean="0">
                <a:cs typeface="Tahoma" pitchFamily="34" charset="0"/>
              </a:rPr>
              <a:t> (≈ 1 </a:t>
            </a:r>
            <a:r>
              <a:rPr lang="en-US" sz="1400" dirty="0" err="1" smtClean="0">
                <a:cs typeface="Tahoma" pitchFamily="34" charset="0"/>
              </a:rPr>
              <a:t>Mpa</a:t>
            </a:r>
            <a:r>
              <a:rPr lang="en-US" sz="1400" dirty="0" smtClean="0">
                <a:cs typeface="Tahoma" pitchFamily="34" charset="0"/>
              </a:rPr>
              <a:t>). </a:t>
            </a:r>
            <a:r>
              <a:rPr lang="el-GR" sz="1400" dirty="0" smtClean="0">
                <a:cs typeface="Tahoma" pitchFamily="34" charset="0"/>
              </a:rPr>
              <a:t>Οπότε με γραμμική παρεμβολή από τον Πίνακα υπέρθερμου ατμού στο 1 Μ</a:t>
            </a:r>
            <a:r>
              <a:rPr lang="en-US" sz="1400" dirty="0" smtClean="0">
                <a:cs typeface="Tahoma" pitchFamily="34" charset="0"/>
              </a:rPr>
              <a:t>Pa</a:t>
            </a:r>
            <a:r>
              <a:rPr lang="el-GR" sz="1400" dirty="0" smtClean="0">
                <a:cs typeface="Tahoma" pitchFamily="34" charset="0"/>
              </a:rPr>
              <a:t>, η ενθαλπία στην 4</a:t>
            </a:r>
            <a:r>
              <a:rPr lang="en-US" sz="1400" dirty="0" smtClean="0">
                <a:cs typeface="Tahoma" pitchFamily="34" charset="0"/>
              </a:rPr>
              <a:t>s</a:t>
            </a:r>
            <a:r>
              <a:rPr lang="el-GR" sz="1400" dirty="0" smtClean="0">
                <a:cs typeface="Tahoma" pitchFamily="34" charset="0"/>
              </a:rPr>
              <a:t> είναι:	</a:t>
            </a:r>
            <a:r>
              <a:rPr lang="en-US" sz="1400" dirty="0" smtClean="0">
                <a:cs typeface="Tahoma" pitchFamily="34" charset="0"/>
              </a:rPr>
              <a:t>hg = 281,43 kJ/kg</a:t>
            </a:r>
            <a:r>
              <a:rPr lang="el-GR" sz="1400" dirty="0" smtClean="0">
                <a:cs typeface="Tahoma" pitchFamily="34" charset="0"/>
              </a:rPr>
              <a:t>ψυκτικού</a:t>
            </a:r>
            <a:endParaRPr lang="en-US" sz="1400" dirty="0" smtClean="0">
              <a:cs typeface="Tahoma" pitchFamily="34" charset="0"/>
            </a:endParaRPr>
          </a:p>
          <a:p>
            <a:pPr algn="just"/>
            <a:endParaRPr lang="en-US" sz="800" dirty="0" smtClean="0">
              <a:cs typeface="Tahoma"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5539978"/>
          </a:xfrm>
          <a:prstGeom prst="rect">
            <a:avLst/>
          </a:prstGeom>
        </p:spPr>
        <p:txBody>
          <a:bodyPr wrap="square">
            <a:spAutoFit/>
          </a:bodyPr>
          <a:lstStyle/>
          <a:p>
            <a:pPr algn="just"/>
            <a:r>
              <a:rPr lang="el-GR" b="1" dirty="0" smtClean="0">
                <a:cs typeface="Tahoma" pitchFamily="34" charset="0"/>
              </a:rPr>
              <a:t>Παράδειγμα 7. Γεωθερμική ηλεκτροπαραγωγή με δυαδικό κύκλο</a:t>
            </a:r>
            <a:endParaRPr lang="el-GR" sz="500" b="1" dirty="0" smtClean="0">
              <a:cs typeface="Tahoma" pitchFamily="34" charset="0"/>
            </a:endParaRPr>
          </a:p>
          <a:p>
            <a:pPr algn="just"/>
            <a:endParaRPr lang="pl-PL" sz="1400" dirty="0" smtClean="0">
              <a:cs typeface="Tahoma" pitchFamily="34" charset="0"/>
            </a:endParaRPr>
          </a:p>
          <a:p>
            <a:pPr algn="just"/>
            <a:r>
              <a:rPr lang="el-GR" sz="1400" dirty="0" smtClean="0">
                <a:cs typeface="Tahoma" pitchFamily="34" charset="0"/>
              </a:rPr>
              <a:t>Οπότε</a:t>
            </a:r>
            <a:r>
              <a:rPr lang="el-GR" sz="1400" dirty="0">
                <a:cs typeface="Tahoma" pitchFamily="34" charset="0"/>
              </a:rPr>
              <a:t>:	</a:t>
            </a:r>
            <a:r>
              <a:rPr lang="en-US" sz="1400" dirty="0">
                <a:cs typeface="Tahoma" pitchFamily="34" charset="0"/>
              </a:rPr>
              <a:t> </a:t>
            </a:r>
            <a:r>
              <a:rPr lang="en-US" sz="1400" dirty="0" err="1">
                <a:cs typeface="Tahoma" pitchFamily="34" charset="0"/>
              </a:rPr>
              <a:t>ws</a:t>
            </a:r>
            <a:r>
              <a:rPr lang="el-GR" sz="1400" dirty="0" err="1">
                <a:cs typeface="Tahoma" pitchFamily="34" charset="0"/>
              </a:rPr>
              <a:t>στρ</a:t>
            </a:r>
            <a:r>
              <a:rPr lang="el-GR" sz="1400" dirty="0">
                <a:cs typeface="Tahoma" pitchFamily="34" charset="0"/>
              </a:rPr>
              <a:t> = </a:t>
            </a:r>
            <a:r>
              <a:rPr lang="en-US" sz="1400" dirty="0">
                <a:cs typeface="Tahoma" pitchFamily="34" charset="0"/>
              </a:rPr>
              <a:t>h3 – h4s = 291,33 – 281,43 = 9,90 kJ/kg</a:t>
            </a:r>
            <a:r>
              <a:rPr lang="el-GR" sz="1400" dirty="0">
                <a:cs typeface="Tahoma" pitchFamily="34" charset="0"/>
              </a:rPr>
              <a:t>ψυκτικού </a:t>
            </a:r>
            <a:r>
              <a:rPr lang="en-US" sz="1400" dirty="0">
                <a:cs typeface="Tahoma" pitchFamily="34" charset="0"/>
              </a:rPr>
              <a:t> </a:t>
            </a:r>
            <a:r>
              <a:rPr lang="el-GR" sz="1400" dirty="0">
                <a:cs typeface="Tahoma" pitchFamily="34" charset="0"/>
              </a:rPr>
              <a:t>και</a:t>
            </a:r>
          </a:p>
          <a:p>
            <a:pPr algn="just"/>
            <a:r>
              <a:rPr lang="el-GR" sz="1400" dirty="0">
                <a:cs typeface="Tahoma" pitchFamily="34" charset="0"/>
              </a:rPr>
              <a:t>	</a:t>
            </a:r>
            <a:r>
              <a:rPr lang="en-US" sz="1400" dirty="0">
                <a:cs typeface="Tahoma" pitchFamily="34" charset="0"/>
              </a:rPr>
              <a:t> w</a:t>
            </a:r>
            <a:r>
              <a:rPr lang="el-GR" sz="1400" dirty="0" err="1">
                <a:cs typeface="Tahoma" pitchFamily="34" charset="0"/>
              </a:rPr>
              <a:t>στρ</a:t>
            </a:r>
            <a:r>
              <a:rPr lang="el-GR" sz="1400" dirty="0">
                <a:cs typeface="Tahoma" pitchFamily="34" charset="0"/>
              </a:rPr>
              <a:t> = 0,9*</a:t>
            </a:r>
            <a:r>
              <a:rPr lang="en-US" sz="1400" dirty="0">
                <a:cs typeface="Tahoma" pitchFamily="34" charset="0"/>
              </a:rPr>
              <a:t>9,90 </a:t>
            </a:r>
            <a:r>
              <a:rPr lang="el-GR" sz="1400" dirty="0">
                <a:cs typeface="Tahoma" pitchFamily="34" charset="0"/>
              </a:rPr>
              <a:t>= 8,91 </a:t>
            </a:r>
            <a:r>
              <a:rPr lang="en-US" sz="1400" dirty="0">
                <a:cs typeface="Tahoma" pitchFamily="34" charset="0"/>
              </a:rPr>
              <a:t>kJ/kg</a:t>
            </a:r>
            <a:r>
              <a:rPr lang="el-GR" sz="1400" dirty="0">
                <a:cs typeface="Tahoma" pitchFamily="34" charset="0"/>
              </a:rPr>
              <a:t>ψυκτικού</a:t>
            </a:r>
          </a:p>
          <a:p>
            <a:pPr algn="just"/>
            <a:r>
              <a:rPr lang="el-GR" sz="1400" dirty="0">
                <a:cs typeface="Tahoma" pitchFamily="34" charset="0"/>
              </a:rPr>
              <a:t>	</a:t>
            </a:r>
            <a:r>
              <a:rPr lang="en-US" sz="1400" dirty="0">
                <a:cs typeface="Tahoma" pitchFamily="34" charset="0"/>
              </a:rPr>
              <a:t> w</a:t>
            </a:r>
            <a:r>
              <a:rPr lang="el-GR" sz="1400" dirty="0" err="1">
                <a:cs typeface="Tahoma" pitchFamily="34" charset="0"/>
              </a:rPr>
              <a:t>στρ</a:t>
            </a:r>
            <a:r>
              <a:rPr lang="el-GR" sz="1400" dirty="0">
                <a:cs typeface="Tahoma" pitchFamily="34" charset="0"/>
              </a:rPr>
              <a:t> = </a:t>
            </a:r>
            <a:r>
              <a:rPr lang="en-US" sz="1400" dirty="0">
                <a:cs typeface="Tahoma" pitchFamily="34" charset="0"/>
              </a:rPr>
              <a:t>h3 – h4 </a:t>
            </a:r>
            <a:r>
              <a:rPr lang="el-GR" sz="1400" dirty="0">
                <a:cs typeface="Tahoma" pitchFamily="34" charset="0"/>
                <a:sym typeface="Wingdings" pitchFamily="2" charset="2"/>
              </a:rPr>
              <a:t> </a:t>
            </a:r>
            <a:r>
              <a:rPr lang="en-US" sz="1400" dirty="0">
                <a:cs typeface="Tahoma" pitchFamily="34" charset="0"/>
                <a:sym typeface="Wingdings" pitchFamily="2" charset="2"/>
              </a:rPr>
              <a:t>h4 = 291,33 – 8,91 = 282,42 </a:t>
            </a:r>
            <a:r>
              <a:rPr lang="en-US" sz="1400" dirty="0">
                <a:cs typeface="Tahoma" pitchFamily="34" charset="0"/>
              </a:rPr>
              <a:t>kJ/kg</a:t>
            </a:r>
            <a:r>
              <a:rPr lang="el-GR" sz="1400" dirty="0">
                <a:cs typeface="Tahoma" pitchFamily="34" charset="0"/>
              </a:rPr>
              <a:t>ψυκτικού  	</a:t>
            </a:r>
          </a:p>
          <a:p>
            <a:pPr algn="just"/>
            <a:r>
              <a:rPr lang="el-GR" sz="1400" dirty="0">
                <a:cs typeface="Tahoma" pitchFamily="34" charset="0"/>
              </a:rPr>
              <a:t>και</a:t>
            </a:r>
            <a:r>
              <a:rPr lang="en-US" sz="1400" dirty="0">
                <a:cs typeface="Tahoma" pitchFamily="34" charset="0"/>
              </a:rPr>
              <a:t> </a:t>
            </a:r>
            <a:endParaRPr lang="el-GR" sz="1400" dirty="0">
              <a:cs typeface="Tahoma" pitchFamily="34" charset="0"/>
            </a:endParaRPr>
          </a:p>
          <a:p>
            <a:pPr algn="just"/>
            <a:r>
              <a:rPr lang="el-GR" sz="1400" dirty="0">
                <a:cs typeface="Tahoma" pitchFamily="34" charset="0"/>
              </a:rPr>
              <a:t>Κατ.4 		1,0164	υπερ. </a:t>
            </a:r>
            <a:r>
              <a:rPr lang="el-GR" sz="1400" dirty="0" err="1">
                <a:cs typeface="Tahoma" pitchFamily="34" charset="0"/>
              </a:rPr>
              <a:t>ατμ</a:t>
            </a:r>
            <a:r>
              <a:rPr lang="el-GR" sz="1400" dirty="0">
                <a:cs typeface="Tahoma" pitchFamily="34" charset="0"/>
              </a:rPr>
              <a:t>.			282,42</a:t>
            </a:r>
          </a:p>
          <a:p>
            <a:pPr algn="just"/>
            <a:endParaRPr lang="pl-PL" sz="1400" dirty="0" smtClean="0"/>
          </a:p>
          <a:p>
            <a:pPr algn="just"/>
            <a:r>
              <a:rPr lang="el-GR" sz="1400" dirty="0" smtClean="0"/>
              <a:t>Μετά </a:t>
            </a:r>
            <a:r>
              <a:rPr lang="el-GR" sz="1400" dirty="0" smtClean="0"/>
              <a:t>τη θέρμανση του ψυκτικού στον εναλλάκτη, το γεωθερμικό ρευστό </a:t>
            </a:r>
            <a:r>
              <a:rPr lang="en-US" sz="1400" dirty="0" smtClean="0"/>
              <a:t>(</a:t>
            </a:r>
            <a:r>
              <a:rPr lang="el-GR" sz="1400" dirty="0" smtClean="0"/>
              <a:t>νερό) θεωρείται ότι εξέρχεται στους 45,38 </a:t>
            </a:r>
            <a:r>
              <a:rPr lang="en-US" sz="1400" dirty="0" smtClean="0"/>
              <a:t>oC </a:t>
            </a:r>
            <a:r>
              <a:rPr lang="el-GR" sz="1400" dirty="0" smtClean="0"/>
              <a:t>(5 ο</a:t>
            </a:r>
            <a:r>
              <a:rPr lang="en-US" sz="1400" dirty="0" smtClean="0"/>
              <a:t>C </a:t>
            </a:r>
            <a:r>
              <a:rPr lang="el-GR" sz="1400" dirty="0" smtClean="0"/>
              <a:t>υψηλοτέρα από την ελάχιστη θερμοκρασία του ψυκτικού). Η θερμότητα που αποβάλει το γεωθερμικό ρευστό είναι ίση με τη θερμότητα που προσλαμβάνει το ψυκτικό και αυτό επιτρέπει τον υπολογισμό της μαζικής ροής του ψυκτικού στον κύκλο του ατμοστρόβιλου:</a:t>
            </a:r>
          </a:p>
          <a:p>
            <a:pPr algn="just"/>
            <a:endParaRPr lang="el-GR" sz="1400" dirty="0" smtClean="0"/>
          </a:p>
          <a:p>
            <a:pPr algn="just"/>
            <a:r>
              <a:rPr lang="en-US" sz="1400" dirty="0" smtClean="0"/>
              <a:t>Q</a:t>
            </a:r>
            <a:r>
              <a:rPr lang="el-GR" sz="1400" dirty="0" smtClean="0"/>
              <a:t>νερού = </a:t>
            </a:r>
            <a:r>
              <a:rPr lang="en-US" sz="1400" dirty="0" smtClean="0"/>
              <a:t>Q</a:t>
            </a:r>
            <a:r>
              <a:rPr lang="en-US" sz="1400" baseline="-25000" dirty="0" smtClean="0"/>
              <a:t>134</a:t>
            </a:r>
            <a:r>
              <a:rPr lang="en-US" sz="1400" dirty="0" smtClean="0"/>
              <a:t> </a:t>
            </a:r>
            <a:r>
              <a:rPr lang="en-US" sz="1400" dirty="0" smtClean="0">
                <a:sym typeface="Wingdings" pitchFamily="2" charset="2"/>
              </a:rPr>
              <a:t></a:t>
            </a:r>
            <a:r>
              <a:rPr lang="el-GR" sz="1400" dirty="0" smtClean="0">
                <a:sym typeface="Wingdings" pitchFamily="2" charset="2"/>
              </a:rPr>
              <a:t> </a:t>
            </a:r>
            <a:endParaRPr lang="en-US" sz="1400" dirty="0" smtClean="0">
              <a:sym typeface="Wingdings" pitchFamily="2" charset="2"/>
            </a:endParaRPr>
          </a:p>
          <a:p>
            <a:pPr algn="just"/>
            <a:r>
              <a:rPr lang="en-US" sz="1400" dirty="0" smtClean="0">
                <a:sym typeface="Wingdings" pitchFamily="2" charset="2"/>
              </a:rPr>
              <a:t>	(</a:t>
            </a:r>
            <a:r>
              <a:rPr lang="el-GR" sz="1400" dirty="0" smtClean="0">
                <a:sym typeface="Wingdings" pitchFamily="2" charset="2"/>
              </a:rPr>
              <a:t>50 </a:t>
            </a:r>
            <a:r>
              <a:rPr lang="en-US" sz="1400" dirty="0" smtClean="0">
                <a:sym typeface="Wingdings" pitchFamily="2" charset="2"/>
              </a:rPr>
              <a:t>m3/h)*(1 h/3600 sec)*(1000 kg/m3)*(4,2 kJ/kg) = (m134 kg/sec)*(291,33 – 106,76) </a:t>
            </a:r>
            <a:r>
              <a:rPr lang="en-US" sz="1400" dirty="0" err="1" smtClean="0">
                <a:sym typeface="Wingdings" pitchFamily="2" charset="2"/>
              </a:rPr>
              <a:t>kj</a:t>
            </a:r>
            <a:r>
              <a:rPr lang="en-US" sz="1400" dirty="0" smtClean="0">
                <a:sym typeface="Wingdings" pitchFamily="2" charset="2"/>
              </a:rPr>
              <a:t>/kg </a:t>
            </a:r>
          </a:p>
          <a:p>
            <a:pPr algn="just"/>
            <a:r>
              <a:rPr lang="en-US" sz="1400" dirty="0" smtClean="0">
                <a:sym typeface="Wingdings" pitchFamily="2" charset="2"/>
              </a:rPr>
              <a:t>	m134 = 0,316 kg/sec</a:t>
            </a:r>
            <a:endParaRPr lang="el-GR" sz="1400" dirty="0" smtClean="0"/>
          </a:p>
          <a:p>
            <a:pPr algn="just"/>
            <a:endParaRPr lang="en-US" sz="1400" dirty="0" smtClean="0"/>
          </a:p>
          <a:p>
            <a:pPr algn="just"/>
            <a:r>
              <a:rPr lang="el-GR" sz="1400" dirty="0" smtClean="0"/>
              <a:t>Οπότε η ηλεκτρική ισχύς του στροβίλου είναι:</a:t>
            </a:r>
          </a:p>
          <a:p>
            <a:pPr algn="just"/>
            <a:endParaRPr lang="el-GR" sz="1400" dirty="0" smtClean="0"/>
          </a:p>
          <a:p>
            <a:pPr algn="just"/>
            <a:r>
              <a:rPr lang="en-US" sz="1400" dirty="0" err="1" smtClean="0"/>
              <a:t>Wel</a:t>
            </a:r>
            <a:r>
              <a:rPr lang="en-US" sz="1400" dirty="0" smtClean="0"/>
              <a:t> = (0,316 kg/sec)*(8,91 kJ/kg) = 2,81 kW</a:t>
            </a:r>
          </a:p>
          <a:p>
            <a:pPr algn="just"/>
            <a:endParaRPr lang="en-US" sz="1400" dirty="0" smtClean="0"/>
          </a:p>
          <a:p>
            <a:pPr algn="just"/>
            <a:r>
              <a:rPr lang="el-GR" sz="1400" dirty="0" smtClean="0"/>
              <a:t>και η θερμική ισχύς:</a:t>
            </a:r>
            <a:r>
              <a:rPr lang="en-US" sz="1400" dirty="0" smtClean="0"/>
              <a:t> </a:t>
            </a:r>
            <a:endParaRPr lang="el-GR" sz="1400" dirty="0" smtClean="0"/>
          </a:p>
          <a:p>
            <a:pPr algn="just"/>
            <a:endParaRPr lang="el-GR" sz="1400" dirty="0" smtClean="0"/>
          </a:p>
          <a:p>
            <a:pPr algn="just"/>
            <a:r>
              <a:rPr lang="en-US" sz="1400" dirty="0" smtClean="0"/>
              <a:t>Q = (0,316 kg/sec)*(282,4 – 106,19) kJ/kg = 55,69 kW</a:t>
            </a:r>
            <a:endParaRPr lang="el-GR" sz="1400" dirty="0" smtClean="0"/>
          </a:p>
          <a:p>
            <a:pPr algn="just"/>
            <a:r>
              <a:rPr lang="el-GR" sz="1400" dirty="0" smtClean="0"/>
              <a:t> </a:t>
            </a:r>
            <a:endParaRPr lang="el-GR" sz="1400" dirty="0" smtClean="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2. Ταξινόμηση γεωθερμικών πηγών</a:t>
            </a:r>
          </a:p>
        </p:txBody>
      </p:sp>
      <p:sp>
        <p:nvSpPr>
          <p:cNvPr id="5" name="4 - TextBox"/>
          <p:cNvSpPr txBox="1"/>
          <p:nvPr/>
        </p:nvSpPr>
        <p:spPr>
          <a:xfrm>
            <a:off x="-32" y="801603"/>
            <a:ext cx="9144032" cy="5509200"/>
          </a:xfrm>
          <a:prstGeom prst="rect">
            <a:avLst/>
          </a:prstGeom>
          <a:noFill/>
        </p:spPr>
        <p:txBody>
          <a:bodyPr wrap="square" rtlCol="0">
            <a:spAutoFit/>
          </a:bodyPr>
          <a:lstStyle/>
          <a:p>
            <a:r>
              <a:rPr lang="el-GR" sz="1600" b="1" dirty="0" smtClean="0"/>
              <a:t>2.1 Υδροθερμικές πηγές</a:t>
            </a:r>
          </a:p>
          <a:p>
            <a:endParaRPr lang="el-GR" sz="1600" b="1" dirty="0" smtClean="0"/>
          </a:p>
          <a:p>
            <a:pPr marL="177800" indent="-177800" algn="just">
              <a:buFont typeface="Arial" pitchFamily="34" charset="0"/>
              <a:buChar char="•"/>
            </a:pPr>
            <a:r>
              <a:rPr lang="el-GR" sz="1600" dirty="0" smtClean="0"/>
              <a:t>Περιλαμβάνουν φυσικά υπόγεια θερμά νερά, τα οποία </a:t>
            </a:r>
            <a:r>
              <a:rPr lang="el-GR" sz="1600" dirty="0" err="1" smtClean="0"/>
              <a:t>εκφεύγουν</a:t>
            </a:r>
            <a:r>
              <a:rPr lang="el-GR" sz="1600" dirty="0" smtClean="0"/>
              <a:t> (φυσικά ή μέσω γεώτρησης) προς την επιφάνεια και τα οποία συνήθως αναπληρώνονται με φυσικό τρόπο.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Το 90 % των νερών αυτών είναι μετεωρικά (από τη βροχή ή το χιόνι) ενώ το υπόλοιπο 10 % είναι είτε μαγματικής προέλευσης είτε εγκλωβισμένο θαλασσινό νερό από παλαιότερες γεωλογικές περιόδους. Στις δύο τελευταίες περιπτώσεις το νερό δεν ανανεώνεται και βρίσκεται υπό υψηλή πίεση συνήθως μαζί με ορυκτούς υδρογονάνθρακες (κυρίως φυσικό αέριο – ειδικά τα συστήματα αυτά ονομάζονται και </a:t>
            </a:r>
            <a:r>
              <a:rPr lang="el-GR" sz="1600" dirty="0" err="1" smtClean="0"/>
              <a:t>γεω</a:t>
            </a:r>
            <a:r>
              <a:rPr lang="el-GR" sz="1600" dirty="0" smtClean="0"/>
              <a:t>-πεπιεσμένα).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Οι υδροθερμικές πηγές διακρίνονται:</a:t>
            </a:r>
          </a:p>
          <a:p>
            <a:pPr marL="177800" indent="-177800" algn="just">
              <a:buFont typeface="Arial" pitchFamily="34" charset="0"/>
              <a:buChar char="•"/>
            </a:pPr>
            <a:endParaRPr lang="el-GR" sz="1600" dirty="0" smtClean="0"/>
          </a:p>
          <a:p>
            <a:pPr marL="531813" indent="-177800" algn="just">
              <a:buFont typeface="Arial" pitchFamily="34" charset="0"/>
              <a:buChar char="•"/>
            </a:pPr>
            <a:r>
              <a:rPr lang="el-GR" sz="1600" dirty="0" smtClean="0"/>
              <a:t>σε αυτές που περιέχουν αποκλειστικά ατμό (ονομάζονται και ξηρού ατμού), οι οποίες συναντώνται σε βάθη έως 1500 </a:t>
            </a:r>
            <a:r>
              <a:rPr lang="en-US" sz="1600" dirty="0" smtClean="0"/>
              <a:t>m</a:t>
            </a:r>
            <a:r>
              <a:rPr lang="el-GR" sz="1600" dirty="0" smtClean="0"/>
              <a:t> και η θερμοκρασία του ατμού μπορεί να φθάνει ακόμα και τους 250 </a:t>
            </a:r>
            <a:r>
              <a:rPr lang="en-US" sz="1600" baseline="30000" dirty="0" smtClean="0"/>
              <a:t>o</a:t>
            </a:r>
            <a:r>
              <a:rPr lang="en-US" sz="1600" dirty="0" smtClean="0"/>
              <a:t>C</a:t>
            </a:r>
            <a:r>
              <a:rPr lang="el-GR" sz="1600" dirty="0" smtClean="0"/>
              <a:t> </a:t>
            </a:r>
          </a:p>
          <a:p>
            <a:pPr marL="531813" indent="-177800" algn="just">
              <a:buFont typeface="Arial" pitchFamily="34" charset="0"/>
              <a:buChar char="•"/>
            </a:pPr>
            <a:endParaRPr lang="el-GR" sz="1600" dirty="0" smtClean="0"/>
          </a:p>
          <a:p>
            <a:pPr marL="531813" indent="-177800" algn="just">
              <a:buFont typeface="Arial" pitchFamily="34" charset="0"/>
              <a:buChar char="•"/>
            </a:pPr>
            <a:r>
              <a:rPr lang="el-GR" sz="1600" dirty="0" smtClean="0"/>
              <a:t>σε αυτές που περιέχουν κυρίως ή εξολοκλήρου θερμό νερό και συναντώνται σε βάθη έως 3 </a:t>
            </a:r>
            <a:r>
              <a:rPr lang="en-US" sz="1600" dirty="0" smtClean="0"/>
              <a:t>km</a:t>
            </a:r>
            <a:r>
              <a:rPr lang="el-GR" sz="1600" dirty="0" smtClean="0"/>
              <a:t>. Διακρίνονται σε: </a:t>
            </a:r>
          </a:p>
          <a:p>
            <a:pPr marL="531813" indent="-177800" algn="just">
              <a:buFont typeface="Arial" pitchFamily="34" charset="0"/>
              <a:buChar char="•"/>
            </a:pPr>
            <a:endParaRPr lang="el-GR" sz="1600" dirty="0" smtClean="0"/>
          </a:p>
          <a:p>
            <a:pPr marL="2511425" indent="-177800" algn="just">
              <a:buFont typeface="Arial" pitchFamily="34" charset="0"/>
              <a:buChar char="•"/>
            </a:pPr>
            <a:r>
              <a:rPr lang="el-GR" sz="1600" dirty="0" smtClean="0"/>
              <a:t>υψηλής θερμοκρασίας (&gt; 150 </a:t>
            </a:r>
            <a:r>
              <a:rPr lang="en-US" sz="1600" baseline="30000" dirty="0" smtClean="0"/>
              <a:t>o</a:t>
            </a:r>
            <a:r>
              <a:rPr lang="en-US" sz="1600" dirty="0" smtClean="0"/>
              <a:t>C)</a:t>
            </a:r>
            <a:r>
              <a:rPr lang="el-GR" sz="1600" dirty="0" smtClean="0"/>
              <a:t>, </a:t>
            </a:r>
          </a:p>
          <a:p>
            <a:pPr marL="2511425" indent="-177800" algn="just">
              <a:buFont typeface="Arial" pitchFamily="34" charset="0"/>
              <a:buChar char="•"/>
            </a:pPr>
            <a:r>
              <a:rPr lang="el-GR" sz="1600" dirty="0" smtClean="0"/>
              <a:t>μέσης θερμοκρασίας (90 – 150 </a:t>
            </a:r>
            <a:r>
              <a:rPr lang="en-US" sz="1600" baseline="30000" dirty="0" smtClean="0"/>
              <a:t>o</a:t>
            </a:r>
            <a:r>
              <a:rPr lang="en-US" sz="1600" dirty="0" smtClean="0"/>
              <a:t>C</a:t>
            </a:r>
            <a:r>
              <a:rPr lang="el-GR" sz="1600" dirty="0" smtClean="0"/>
              <a:t> και υπό πίεση</a:t>
            </a:r>
            <a:r>
              <a:rPr lang="en-US" sz="1600" dirty="0" smtClean="0"/>
              <a:t>)</a:t>
            </a:r>
            <a:r>
              <a:rPr lang="el-GR" sz="1600" dirty="0" smtClean="0"/>
              <a:t> και </a:t>
            </a:r>
          </a:p>
          <a:p>
            <a:pPr marL="2511425" indent="-177800" algn="just">
              <a:buFont typeface="Arial" pitchFamily="34" charset="0"/>
              <a:buChar char="•"/>
            </a:pPr>
            <a:r>
              <a:rPr lang="el-GR" sz="1600" dirty="0" smtClean="0"/>
              <a:t>χαμηλής θερμοκρασίας (&lt; 90 </a:t>
            </a:r>
            <a:r>
              <a:rPr lang="en-US" sz="1600" baseline="30000" dirty="0" smtClean="0"/>
              <a:t>o</a:t>
            </a:r>
            <a:r>
              <a:rPr lang="en-US" sz="1600" dirty="0" smtClean="0"/>
              <a:t>C</a:t>
            </a:r>
            <a:r>
              <a:rPr lang="el-GR" sz="1600" dirty="0" smtClean="0"/>
              <a:t> υπό μικρή πίεση)</a:t>
            </a:r>
            <a:r>
              <a:rPr lang="en-US" sz="1600" dirty="0" smtClean="0"/>
              <a:t>. </a:t>
            </a:r>
            <a:endParaRPr lang="el-G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2. Ταξινόμηση γεωθερμικών πηγών</a:t>
            </a:r>
          </a:p>
        </p:txBody>
      </p:sp>
      <p:sp>
        <p:nvSpPr>
          <p:cNvPr id="5" name="4 - TextBox"/>
          <p:cNvSpPr txBox="1"/>
          <p:nvPr/>
        </p:nvSpPr>
        <p:spPr>
          <a:xfrm>
            <a:off x="-32" y="445450"/>
            <a:ext cx="9144032" cy="6494085"/>
          </a:xfrm>
          <a:prstGeom prst="rect">
            <a:avLst/>
          </a:prstGeom>
          <a:noFill/>
        </p:spPr>
        <p:txBody>
          <a:bodyPr wrap="square" rtlCol="0">
            <a:spAutoFit/>
          </a:bodyPr>
          <a:lstStyle/>
          <a:p>
            <a:pPr algn="just"/>
            <a:r>
              <a:rPr lang="el-GR" sz="1600" b="1" dirty="0" smtClean="0"/>
              <a:t>2.2 Αβαθή γεωθερμία</a:t>
            </a:r>
            <a:r>
              <a:rPr lang="el-GR" sz="1600" dirty="0" smtClean="0"/>
              <a:t>, η οποία δεν βρίσκει διέξοδο προς την επιφάνεια και μπορεί να αντληθεί με γεωτρήσεις. Η θερμοκρασίας τους είναι μικρότερη των 40 </a:t>
            </a:r>
            <a:r>
              <a:rPr lang="en-US" sz="1600" baseline="30000" dirty="0" err="1" smtClean="0"/>
              <a:t>o</a:t>
            </a:r>
            <a:r>
              <a:rPr lang="en-US" sz="1600" dirty="0" err="1" smtClean="0"/>
              <a:t>C.</a:t>
            </a:r>
            <a:r>
              <a:rPr lang="en-US" sz="1600" dirty="0" smtClean="0"/>
              <a:t> </a:t>
            </a:r>
            <a:r>
              <a:rPr lang="el-GR" sz="1600" dirty="0" smtClean="0"/>
              <a:t>Η αβαθής γεωθερμία αφορά σε: </a:t>
            </a:r>
          </a:p>
          <a:p>
            <a:pPr algn="just"/>
            <a:endParaRPr lang="el-GR" sz="1600" dirty="0" smtClean="0"/>
          </a:p>
          <a:p>
            <a:pPr marL="1528763" algn="just">
              <a:buFont typeface="Arial" pitchFamily="34" charset="0"/>
              <a:buChar char="•"/>
            </a:pPr>
            <a:r>
              <a:rPr lang="el-GR" sz="1600" dirty="0" smtClean="0"/>
              <a:t>  γεωθερμικά ρευστά σε μικρό βάθος και υπό χαμηλή θερμοκρασία ή </a:t>
            </a:r>
          </a:p>
          <a:p>
            <a:pPr marL="1528763" algn="just">
              <a:buFont typeface="Arial" pitchFamily="34" charset="0"/>
              <a:buChar char="•"/>
            </a:pPr>
            <a:r>
              <a:rPr lang="el-GR" sz="1600" dirty="0" smtClean="0"/>
              <a:t>  σε ξηρούς βράχους</a:t>
            </a:r>
          </a:p>
          <a:p>
            <a:pPr algn="just"/>
            <a:endParaRPr lang="el-GR" sz="1600" b="1" dirty="0" smtClean="0"/>
          </a:p>
          <a:p>
            <a:pPr algn="just"/>
            <a:endParaRPr lang="el-GR" sz="1600" b="1" dirty="0" smtClean="0"/>
          </a:p>
          <a:p>
            <a:pPr algn="just"/>
            <a:r>
              <a:rPr lang="el-GR" sz="1600" b="1" dirty="0" smtClean="0"/>
              <a:t>2.3 Γεωθερμία ξηρών βράχων</a:t>
            </a:r>
            <a:r>
              <a:rPr lang="el-GR" sz="1600" dirty="0" smtClean="0"/>
              <a:t>, η οποία αφορά σε ξηρά θερμά πετρώματα σε βάθη 3 – 10 </a:t>
            </a:r>
            <a:r>
              <a:rPr lang="en-US" sz="1600" dirty="0" smtClean="0"/>
              <a:t>km</a:t>
            </a:r>
            <a:r>
              <a:rPr lang="el-GR" sz="1600" dirty="0" smtClean="0"/>
              <a:t> και η άντληση της θερμότητας γίνεται με την τροφοδοσία νερού μέσω γεωτρήσεων, το οποίο νερό ανακτάται θερμότερο επίσης μέσω γεωτρήσεων. </a:t>
            </a:r>
          </a:p>
          <a:p>
            <a:pPr algn="just"/>
            <a:endParaRPr lang="el-GR" sz="1600" dirty="0" smtClean="0"/>
          </a:p>
          <a:p>
            <a:pPr marL="177800" indent="-177800" algn="just">
              <a:buFont typeface="Arial" pitchFamily="34" charset="0"/>
              <a:buChar char="•"/>
            </a:pPr>
            <a:r>
              <a:rPr lang="el-GR" sz="1600" dirty="0" smtClean="0"/>
              <a:t>Τα πετρώματα αυτά είναι μη διαπερατά από το νερό (και για αυτό είναι ξηρά) και οι σχετικές γεωτρήσεις είναι δίδυμες με την πρώτη να επιχειρεί και τη διάρρηξη ή την αποσάθρωση των βράχων μέσω της άσκησης υψηλών πιέσεων ή τη δημιουργία έκρηξης. Η δεύτερη γεώτρηση είναι λίγο πιο ρηχή από την πρώτη και </a:t>
            </a:r>
            <a:r>
              <a:rPr lang="el-GR" sz="1600" dirty="0" err="1" smtClean="0"/>
              <a:t>απαντλεί</a:t>
            </a:r>
            <a:r>
              <a:rPr lang="el-GR" sz="1600" dirty="0" smtClean="0"/>
              <a:t> το ρευστό που η πρώτη διοχετεύει στο θρυμματισμένο βράχο.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Αυτού του τύπου η γεωθερμία διακρίνεται σε </a:t>
            </a:r>
          </a:p>
          <a:p>
            <a:pPr marL="177800" indent="-177800" algn="just">
              <a:buFont typeface="Arial" pitchFamily="34" charset="0"/>
              <a:buChar char="•"/>
            </a:pPr>
            <a:endParaRPr lang="el-GR" sz="1600" dirty="0" smtClean="0"/>
          </a:p>
          <a:p>
            <a:pPr marL="1706563" indent="-177800" algn="just">
              <a:buFont typeface="Arial" pitchFamily="34" charset="0"/>
              <a:buChar char="•"/>
            </a:pPr>
            <a:r>
              <a:rPr lang="el-GR" sz="1600" dirty="0" smtClean="0"/>
              <a:t>υψηλής θερμοκρασίας ( &gt; 250 </a:t>
            </a:r>
            <a:r>
              <a:rPr lang="el-GR" sz="1600" baseline="30000" dirty="0" smtClean="0"/>
              <a:t>ο</a:t>
            </a:r>
            <a:r>
              <a:rPr lang="en-US" sz="1600" dirty="0" smtClean="0"/>
              <a:t>C)</a:t>
            </a:r>
            <a:r>
              <a:rPr lang="el-GR" sz="1600" dirty="0" smtClean="0"/>
              <a:t> και </a:t>
            </a:r>
          </a:p>
          <a:p>
            <a:pPr marL="1706563" indent="-177800" algn="just">
              <a:buFont typeface="Arial" pitchFamily="34" charset="0"/>
              <a:buChar char="•"/>
            </a:pPr>
            <a:endParaRPr lang="el-GR" sz="1600" dirty="0" smtClean="0"/>
          </a:p>
          <a:p>
            <a:pPr marL="1706563" indent="-177800" algn="just">
              <a:buFont typeface="Arial" pitchFamily="34" charset="0"/>
              <a:buChar char="•"/>
            </a:pPr>
            <a:r>
              <a:rPr lang="el-GR" sz="1600" dirty="0" smtClean="0"/>
              <a:t>χαμηλής ή μέσης θερμοκρασίας ( &lt; 150 </a:t>
            </a:r>
            <a:r>
              <a:rPr lang="el-GR" sz="1600" baseline="30000" dirty="0" smtClean="0"/>
              <a:t>ο</a:t>
            </a:r>
            <a:r>
              <a:rPr lang="en-US" sz="1600" dirty="0" smtClean="0"/>
              <a:t>C</a:t>
            </a:r>
            <a:r>
              <a:rPr lang="el-GR" sz="1600" dirty="0" smtClean="0"/>
              <a:t>).</a:t>
            </a:r>
          </a:p>
          <a:p>
            <a:pPr algn="just"/>
            <a:endParaRPr lang="el-GR" sz="1600" b="1" dirty="0" smtClean="0"/>
          </a:p>
          <a:p>
            <a:pPr algn="just"/>
            <a:endParaRPr lang="el-GR" sz="1600" b="1" dirty="0" smtClean="0"/>
          </a:p>
          <a:p>
            <a:pPr algn="just"/>
            <a:r>
              <a:rPr lang="el-GR" sz="1600" b="1" dirty="0" smtClean="0"/>
              <a:t>2.4 Μαγματική γεωθερμία</a:t>
            </a:r>
            <a:r>
              <a:rPr lang="el-GR" sz="1600" dirty="0" smtClean="0"/>
              <a:t>, στην οποία γίνεται απόληψη θερμότητας από διεισδύσεις μάγματος στο φλοιό με κατάλληλες γεωτρήσεις κοντά στη διείσδυση μάγματος και σε βάθος λίγων χιλιομέτρων. Η θερμοκρασία τους φθάνει ακόμα και τους 500 </a:t>
            </a:r>
            <a:r>
              <a:rPr lang="en-US" sz="1600" baseline="30000" dirty="0" err="1" smtClean="0"/>
              <a:t>o</a:t>
            </a:r>
            <a:r>
              <a:rPr lang="en-US" sz="1600" dirty="0" err="1" smtClean="0"/>
              <a:t>C.</a:t>
            </a:r>
            <a:r>
              <a:rPr lang="en-US" sz="1600" dirty="0" smtClean="0"/>
              <a:t> </a:t>
            </a:r>
            <a:r>
              <a:rPr lang="el-GR" sz="1600" dirty="0" smtClean="0"/>
              <a:t>  </a:t>
            </a:r>
            <a:endParaRPr lang="el-GR"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00110"/>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2. Ταξινόμηση γεωθερμικών πηγών</a:t>
            </a:r>
          </a:p>
        </p:txBody>
      </p:sp>
      <p:sp>
        <p:nvSpPr>
          <p:cNvPr id="5" name="4 - TextBox"/>
          <p:cNvSpPr txBox="1"/>
          <p:nvPr/>
        </p:nvSpPr>
        <p:spPr>
          <a:xfrm>
            <a:off x="-32" y="1667896"/>
            <a:ext cx="9144032" cy="3046988"/>
          </a:xfrm>
          <a:prstGeom prst="rect">
            <a:avLst/>
          </a:prstGeom>
          <a:noFill/>
        </p:spPr>
        <p:txBody>
          <a:bodyPr wrap="square" rtlCol="0">
            <a:spAutoFit/>
          </a:bodyPr>
          <a:lstStyle/>
          <a:p>
            <a:pPr algn="just"/>
            <a:r>
              <a:rPr lang="el-GR" sz="1600" dirty="0" smtClean="0"/>
              <a:t>Με βάση το ενεργειακό τους περιεχόμενο, τα γεωθερμικά πεδία διακρίνονται σε:</a:t>
            </a:r>
          </a:p>
          <a:p>
            <a:pPr algn="just"/>
            <a:r>
              <a:rPr lang="el-GR" sz="1600" dirty="0" smtClean="0"/>
              <a:t> </a:t>
            </a:r>
          </a:p>
          <a:p>
            <a:pPr marL="177800" indent="-177800" algn="just">
              <a:buFont typeface="Arial" pitchFamily="34" charset="0"/>
              <a:buChar char="•"/>
            </a:pPr>
            <a:r>
              <a:rPr lang="el-GR" sz="1600" b="1" dirty="0" smtClean="0"/>
              <a:t>Υψηλής ενθαλπίας</a:t>
            </a:r>
            <a:r>
              <a:rPr lang="el-GR" sz="1600" dirty="0" smtClean="0"/>
              <a:t>, στα οποία η θερμοκρασία ξεπερνάει τους 150 </a:t>
            </a:r>
            <a:r>
              <a:rPr lang="el-GR" sz="1600" baseline="30000" dirty="0" smtClean="0"/>
              <a:t>ο</a:t>
            </a:r>
            <a:r>
              <a:rPr lang="en-US" sz="1600" dirty="0" smtClean="0"/>
              <a:t>C</a:t>
            </a:r>
            <a:r>
              <a:rPr lang="el-GR" sz="1600" dirty="0" smtClean="0"/>
              <a:t> και βρίσκονται συνήθως σε σεισμογενείς περιοχές κοντά στα όρια των </a:t>
            </a:r>
            <a:r>
              <a:rPr lang="el-GR" sz="1600" dirty="0" err="1" smtClean="0"/>
              <a:t>λιθοσφαιρικών</a:t>
            </a:r>
            <a:r>
              <a:rPr lang="el-GR" sz="1600" dirty="0" smtClean="0"/>
              <a:t> πλακών. Ενδείκνυνται για ηλεκτροπαραγωγή  ή συμπαραγωγή.</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b="1" dirty="0" smtClean="0"/>
              <a:t>Μέσης ενθαλπίας</a:t>
            </a:r>
            <a:r>
              <a:rPr lang="el-GR" sz="1600" dirty="0" smtClean="0"/>
              <a:t> με θερμοκρασίες 100 – 150 </a:t>
            </a:r>
            <a:r>
              <a:rPr lang="el-GR" sz="1600" baseline="30000" dirty="0" smtClean="0"/>
              <a:t>ο</a:t>
            </a:r>
            <a:r>
              <a:rPr lang="en-US" sz="1600" dirty="0" smtClean="0"/>
              <a:t>C.</a:t>
            </a:r>
            <a:endParaRPr lang="el-GR" sz="1600" dirty="0" smtClean="0"/>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b="1" dirty="0" smtClean="0"/>
              <a:t>Χαμηλής ενθαλπίας</a:t>
            </a:r>
            <a:r>
              <a:rPr lang="el-GR" sz="1600" dirty="0" smtClean="0"/>
              <a:t> με θερμοκρασίες 25 – 100 </a:t>
            </a:r>
            <a:r>
              <a:rPr lang="en-US" sz="1600" baseline="30000" dirty="0" err="1" smtClean="0"/>
              <a:t>o</a:t>
            </a:r>
            <a:r>
              <a:rPr lang="en-US" sz="1600" dirty="0" err="1" smtClean="0"/>
              <a:t>C.</a:t>
            </a:r>
            <a:endParaRPr lang="el-GR" sz="1600" dirty="0" smtClean="0"/>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b="1" dirty="0" smtClean="0"/>
              <a:t>Ομαλής ενθαλπίας </a:t>
            </a:r>
            <a:r>
              <a:rPr lang="el-GR" sz="1600" dirty="0" smtClean="0"/>
              <a:t>σε περιοχές συνήθους θερμικής ροής και θερμοκρασιακής βαθμίδας και θερμοκρασίες 15 – 30 </a:t>
            </a:r>
            <a:r>
              <a:rPr lang="en-US" sz="1600" baseline="30000" dirty="0" err="1" smtClean="0"/>
              <a:t>o</a:t>
            </a:r>
            <a:r>
              <a:rPr lang="en-US" sz="1600" dirty="0" err="1" smtClean="0"/>
              <a:t>C.</a:t>
            </a:r>
            <a:endParaRPr lang="el-GR"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615553"/>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3. </a:t>
            </a:r>
            <a:r>
              <a:rPr lang="el-GR" sz="2000" b="1" dirty="0" smtClean="0"/>
              <a:t>Απόληψη ή παραγωγή γεωθερμικών ρευστών</a:t>
            </a:r>
            <a:r>
              <a:rPr lang="el-GR" sz="2000" dirty="0" smtClean="0"/>
              <a:t> 	</a:t>
            </a:r>
          </a:p>
          <a:p>
            <a:pPr algn="just"/>
            <a:r>
              <a:rPr lang="en-US" sz="1400" dirty="0" smtClean="0"/>
              <a:t>“</a:t>
            </a:r>
            <a:r>
              <a:rPr lang="el-GR" sz="1400" dirty="0" smtClean="0"/>
              <a:t>Πηγές Ενέργειας. Συμβατικές και Ανανεώσιμες</a:t>
            </a:r>
            <a:r>
              <a:rPr lang="en-US" sz="1400" dirty="0" smtClean="0"/>
              <a:t>” </a:t>
            </a:r>
            <a:r>
              <a:rPr lang="el-GR" sz="1400" dirty="0" smtClean="0"/>
              <a:t>Ι. Ι. </a:t>
            </a:r>
            <a:r>
              <a:rPr lang="el-GR" sz="1400" dirty="0" err="1" smtClean="0"/>
              <a:t>Γελεγένης</a:t>
            </a:r>
            <a:r>
              <a:rPr lang="el-GR" sz="1400" dirty="0" smtClean="0"/>
              <a:t>, Π. Ι. </a:t>
            </a:r>
            <a:r>
              <a:rPr lang="el-GR" sz="1400" dirty="0" err="1" smtClean="0"/>
              <a:t>Αξαόπουλος</a:t>
            </a:r>
            <a:r>
              <a:rPr lang="el-GR" sz="1400" dirty="0" smtClean="0"/>
              <a:t>, Σύγχρονη Εκδοτική, Αθήνα 2005</a:t>
            </a:r>
            <a:endParaRPr lang="el-GR" sz="2400" b="1" dirty="0" smtClean="0">
              <a:ea typeface="Times New Roman" pitchFamily="18" charset="0"/>
              <a:cs typeface="Tahoma" pitchFamily="34" charset="0"/>
            </a:endParaRPr>
          </a:p>
        </p:txBody>
      </p:sp>
      <p:sp>
        <p:nvSpPr>
          <p:cNvPr id="5" name="4 - TextBox"/>
          <p:cNvSpPr txBox="1"/>
          <p:nvPr/>
        </p:nvSpPr>
        <p:spPr>
          <a:xfrm>
            <a:off x="-32" y="1417156"/>
            <a:ext cx="9144032" cy="4154984"/>
          </a:xfrm>
          <a:prstGeom prst="rect">
            <a:avLst/>
          </a:prstGeom>
          <a:noFill/>
        </p:spPr>
        <p:txBody>
          <a:bodyPr wrap="square" rtlCol="0">
            <a:spAutoFit/>
          </a:bodyPr>
          <a:lstStyle/>
          <a:p>
            <a:pPr marL="177800" indent="-177800" algn="just">
              <a:buFont typeface="Arial" pitchFamily="34" charset="0"/>
              <a:buChar char="•"/>
            </a:pPr>
            <a:r>
              <a:rPr lang="el-GR" sz="1600" dirty="0" smtClean="0"/>
              <a:t>Η θερμότητα του γεωθερμικού πόρου λαμβάνεται με γεωτρήσεις μέσω των οποίων τα γεωθερμικά ρευστά φθάνουν θερμά στην επιφάνεια.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Η ροή </a:t>
            </a:r>
            <a:r>
              <a:rPr lang="el-GR" sz="1600" dirty="0" err="1" smtClean="0"/>
              <a:t>διαμέσω</a:t>
            </a:r>
            <a:r>
              <a:rPr lang="el-GR" sz="1600" dirty="0" smtClean="0"/>
              <a:t> αυτών των γεωτρήσεων μπορεί να είναι αυθόρμητη (εξαιτίας της πίεσης που επικρατεί στον </a:t>
            </a:r>
            <a:r>
              <a:rPr lang="el-GR" sz="1600" smtClean="0"/>
              <a:t>γεωθερμικό ταμιευτήρα) </a:t>
            </a:r>
            <a:r>
              <a:rPr lang="el-GR" sz="1600" dirty="0" smtClean="0"/>
              <a:t>ή να προκαλείται με άντληση.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Μπορεί επίσης να εφαρμόζεται άντληση ακόμη και σε περιπτώσεις αυθόρμητης ροής προκειμένου να αυξηθεί η παροχή της.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Συνήθως η άντληση γεωθερμικών ρευστών συνοδεύεται με την </a:t>
            </a:r>
            <a:r>
              <a:rPr lang="el-GR" sz="1600" dirty="0" err="1" smtClean="0"/>
              <a:t>υπο</a:t>
            </a:r>
            <a:r>
              <a:rPr lang="el-GR" sz="1600" dirty="0" smtClean="0"/>
              <a:t> πίεση παροχή ρευστών στον ταμιευτήρα για την αναπλήρωση του γεωθερμικού ρευστού και την υποβοήθηση της άντλησης.</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Σε κάθε περίπτωση η παροχή γεωθερμικού ρευστού είναι ανάλογη της διαφοράς πίεσης ΔΡ που επικρατεί μεταξύ του γεωθερμικού ταμιευτήρα και της θέσης </a:t>
            </a:r>
            <a:r>
              <a:rPr lang="el-GR" sz="1600" dirty="0" err="1" smtClean="0"/>
              <a:t>απάντλησης</a:t>
            </a:r>
            <a:r>
              <a:rPr lang="el-GR" sz="1600" dirty="0" smtClean="0"/>
              <a:t> του ρευστού (κεφαλή της γεώτρησης). Αυτό συμβαίνει είτε η παροχή των γεωθερμικών ρευστών είναι αυθόρμητη είτε υποβοηθείται με την παροχή συμπιεσμένου ρευστού στο ταμιευτήρα.</a:t>
            </a:r>
            <a:endParaRPr lang="el-GR"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615553"/>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3. </a:t>
            </a:r>
            <a:r>
              <a:rPr lang="el-GR" sz="2000" b="1" dirty="0" smtClean="0"/>
              <a:t>Απόληψη ή παραγωγή γεωθερμικών ρευστών</a:t>
            </a:r>
            <a:r>
              <a:rPr lang="el-GR" sz="2000" dirty="0" smtClean="0"/>
              <a:t> 	</a:t>
            </a:r>
          </a:p>
          <a:p>
            <a:pPr algn="just"/>
            <a:r>
              <a:rPr lang="en-US" sz="1400" dirty="0" smtClean="0"/>
              <a:t>“</a:t>
            </a:r>
            <a:r>
              <a:rPr lang="el-GR" sz="1400" dirty="0" smtClean="0"/>
              <a:t>Πηγές Ενέργειας. Συμβατικές και Ανανεώσιμες</a:t>
            </a:r>
            <a:r>
              <a:rPr lang="en-US" sz="1400" dirty="0" smtClean="0"/>
              <a:t>” </a:t>
            </a:r>
            <a:r>
              <a:rPr lang="el-GR" sz="1400" dirty="0" smtClean="0"/>
              <a:t>Ι. Ι. </a:t>
            </a:r>
            <a:r>
              <a:rPr lang="el-GR" sz="1400" dirty="0" err="1" smtClean="0"/>
              <a:t>Γελεγένης</a:t>
            </a:r>
            <a:r>
              <a:rPr lang="el-GR" sz="1400" dirty="0" smtClean="0"/>
              <a:t>, Π. Ι. </a:t>
            </a:r>
            <a:r>
              <a:rPr lang="el-GR" sz="1400" dirty="0" err="1" smtClean="0"/>
              <a:t>Αξαόπουλος</a:t>
            </a:r>
            <a:r>
              <a:rPr lang="el-GR" sz="1400" dirty="0" smtClean="0"/>
              <a:t>, Σύγχρονη Εκδοτική, Αθήνα 2005</a:t>
            </a:r>
            <a:endParaRPr lang="el-GR" sz="2400" b="1" dirty="0" smtClean="0">
              <a:ea typeface="Times New Roman" pitchFamily="18" charset="0"/>
              <a:cs typeface="Tahoma" pitchFamily="34" charset="0"/>
            </a:endParaRPr>
          </a:p>
        </p:txBody>
      </p:sp>
      <p:sp>
        <p:nvSpPr>
          <p:cNvPr id="5" name="4 - TextBox"/>
          <p:cNvSpPr txBox="1"/>
          <p:nvPr/>
        </p:nvSpPr>
        <p:spPr>
          <a:xfrm>
            <a:off x="-32" y="785794"/>
            <a:ext cx="9144032" cy="6001643"/>
          </a:xfrm>
          <a:prstGeom prst="rect">
            <a:avLst/>
          </a:prstGeom>
          <a:noFill/>
        </p:spPr>
        <p:txBody>
          <a:bodyPr wrap="square" rtlCol="0">
            <a:spAutoFit/>
          </a:bodyPr>
          <a:lstStyle/>
          <a:p>
            <a:pPr marL="177800" indent="-177800" algn="just">
              <a:buFont typeface="Arial" pitchFamily="34" charset="0"/>
              <a:buChar char="•"/>
            </a:pPr>
            <a:r>
              <a:rPr lang="el-GR" sz="1600" dirty="0" smtClean="0"/>
              <a:t>Για σταθερή διαφορά πίεσης μεταξύ του ταμιευτήρα και της κεφαλής η παροχή γεωθερμικού ρευστού ελαττώνεται αργά με το χρόνο.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Για να διατηρηθεί σταθερή η παροχή γεωθερμικού ρευστού από τον ταμιευτήρα η διαφορά πίεσης θα πρέπει να αυξάνεται όσο αυξάνεται ο χρόνος που λειτουργεί η γεώτρηση. </a:t>
            </a:r>
          </a:p>
          <a:p>
            <a:pPr marL="177800" indent="-177800" algn="just">
              <a:buFont typeface="Arial" pitchFamily="34" charset="0"/>
              <a:buChar char="•"/>
            </a:pPr>
            <a:endParaRPr lang="el-GR" sz="1600" dirty="0" smtClean="0"/>
          </a:p>
          <a:p>
            <a:pPr marL="177800" indent="-177800" algn="just">
              <a:buFont typeface="Arial" pitchFamily="34" charset="0"/>
              <a:buChar char="•"/>
            </a:pPr>
            <a:r>
              <a:rPr lang="el-GR" sz="1600" dirty="0" smtClean="0"/>
              <a:t>Οι αλληλεξάρτηση παροχής-ΔΡ-χρόνου, </a:t>
            </a:r>
            <a:r>
              <a:rPr lang="el-GR" sz="1600" b="1" dirty="0" smtClean="0"/>
              <a:t>για υγρά γεωθερμικά ρευστά</a:t>
            </a:r>
            <a:r>
              <a:rPr lang="el-GR" sz="1600" dirty="0" smtClean="0"/>
              <a:t>, περιγράφεται από την Εξίσωση:</a:t>
            </a:r>
          </a:p>
          <a:p>
            <a:pPr algn="just"/>
            <a:r>
              <a:rPr lang="el-GR" sz="1600" dirty="0" smtClean="0"/>
              <a:t> </a:t>
            </a:r>
          </a:p>
          <a:p>
            <a:pPr algn="just"/>
            <a:endParaRPr lang="el-GR" sz="1600" dirty="0" smtClean="0"/>
          </a:p>
          <a:p>
            <a:pPr algn="r"/>
            <a:r>
              <a:rPr lang="el-GR" sz="1600" dirty="0" smtClean="0"/>
              <a:t>  </a:t>
            </a:r>
            <a:r>
              <a:rPr lang="en-US" sz="1600" dirty="0" smtClean="0"/>
              <a:t>							1.</a:t>
            </a:r>
            <a:endParaRPr lang="el-GR" sz="1600" dirty="0" smtClean="0"/>
          </a:p>
          <a:p>
            <a:pPr algn="just"/>
            <a:r>
              <a:rPr lang="el-GR" sz="1600" dirty="0" smtClean="0"/>
              <a:t> </a:t>
            </a:r>
          </a:p>
          <a:p>
            <a:pPr algn="just"/>
            <a:endParaRPr lang="el-GR" sz="1600" dirty="0" smtClean="0"/>
          </a:p>
          <a:p>
            <a:pPr algn="just"/>
            <a:r>
              <a:rPr lang="el-GR" sz="1600" dirty="0" smtClean="0"/>
              <a:t>όπου:	ΔΡ η διαφορά πίεσης μεταξύ ταμιευτήρα και κεφαλής της γεώτρησης [</a:t>
            </a:r>
            <a:r>
              <a:rPr lang="en-US" sz="1600" dirty="0" smtClean="0"/>
              <a:t>Pa</a:t>
            </a:r>
            <a:r>
              <a:rPr lang="el-GR" sz="1600" dirty="0" smtClean="0"/>
              <a:t>]</a:t>
            </a:r>
          </a:p>
          <a:p>
            <a:pPr algn="just"/>
            <a:r>
              <a:rPr lang="en-US" sz="1600" dirty="0" smtClean="0"/>
              <a:t>	Q </a:t>
            </a:r>
            <a:r>
              <a:rPr lang="el-GR" sz="1600" dirty="0" smtClean="0"/>
              <a:t>η ογκομετρική παροχή γεωθερμικού ρευστού [</a:t>
            </a:r>
            <a:r>
              <a:rPr lang="en-US" sz="1600" dirty="0" smtClean="0"/>
              <a:t>m3/s]</a:t>
            </a:r>
            <a:endParaRPr lang="el-GR" sz="1600" dirty="0" smtClean="0"/>
          </a:p>
          <a:p>
            <a:pPr algn="just"/>
            <a:r>
              <a:rPr lang="el-GR" sz="1600" dirty="0" smtClean="0"/>
              <a:t>	μ το ιξώδες του γεωθερμικού ρευστού [</a:t>
            </a:r>
            <a:r>
              <a:rPr lang="en-US" sz="1600" dirty="0" smtClean="0"/>
              <a:t>kg/m/s]</a:t>
            </a:r>
            <a:endParaRPr lang="el-GR" sz="1600" dirty="0" smtClean="0"/>
          </a:p>
          <a:p>
            <a:pPr algn="just"/>
            <a:r>
              <a:rPr lang="el-GR" sz="1600" dirty="0" smtClean="0"/>
              <a:t>	</a:t>
            </a:r>
            <a:r>
              <a:rPr lang="en-US" sz="1600" dirty="0" smtClean="0"/>
              <a:t>k </a:t>
            </a:r>
            <a:r>
              <a:rPr lang="el-GR" sz="1600" dirty="0" smtClean="0"/>
              <a:t>η διαπερατότητα του ταμιευτήρα [</a:t>
            </a:r>
            <a:r>
              <a:rPr lang="en-US" sz="1600" dirty="0" smtClean="0"/>
              <a:t>m3/m = m2]</a:t>
            </a:r>
            <a:endParaRPr lang="el-GR" sz="1600" dirty="0" smtClean="0"/>
          </a:p>
          <a:p>
            <a:pPr algn="just"/>
            <a:r>
              <a:rPr lang="en-US" sz="1600" dirty="0" smtClean="0"/>
              <a:t>	h </a:t>
            </a:r>
            <a:r>
              <a:rPr lang="el-GR" sz="1600" dirty="0" smtClean="0"/>
              <a:t>το πάχος του ταμιευτήρα [</a:t>
            </a:r>
            <a:r>
              <a:rPr lang="en-US" sz="1600" dirty="0" smtClean="0"/>
              <a:t>m]</a:t>
            </a:r>
            <a:endParaRPr lang="el-GR" sz="1600" dirty="0" smtClean="0"/>
          </a:p>
          <a:p>
            <a:pPr algn="just"/>
            <a:r>
              <a:rPr lang="el-GR" sz="1600" dirty="0" smtClean="0"/>
              <a:t>	</a:t>
            </a:r>
            <a:r>
              <a:rPr lang="en-US" sz="1600" dirty="0" smtClean="0"/>
              <a:t>t </a:t>
            </a:r>
            <a:r>
              <a:rPr lang="el-GR" sz="1600" dirty="0" smtClean="0"/>
              <a:t>ο χρόνος άντλησης [</a:t>
            </a:r>
            <a:r>
              <a:rPr lang="en-US" sz="1600" dirty="0" smtClean="0"/>
              <a:t>s]</a:t>
            </a:r>
            <a:endParaRPr lang="el-GR" sz="1600" dirty="0" smtClean="0"/>
          </a:p>
          <a:p>
            <a:pPr algn="just"/>
            <a:r>
              <a:rPr lang="el-GR" sz="1600" dirty="0" smtClean="0"/>
              <a:t>	φ το πορώδες του διαπερατού πετρώματος του ταμιευτήρα </a:t>
            </a:r>
          </a:p>
          <a:p>
            <a:pPr algn="just"/>
            <a:r>
              <a:rPr lang="el-GR" sz="1600" dirty="0" smtClean="0"/>
              <a:t>	σ η συμπιεστότητα των ρευστών του ταμιευτήρα </a:t>
            </a:r>
            <a:r>
              <a:rPr lang="en-US" sz="1600" dirty="0" smtClean="0"/>
              <a:t>[kg/m/s</a:t>
            </a:r>
            <a:r>
              <a:rPr lang="en-US" sz="1600" baseline="30000" dirty="0" smtClean="0"/>
              <a:t>2</a:t>
            </a:r>
            <a:r>
              <a:rPr lang="en-US" sz="1600" dirty="0" smtClean="0"/>
              <a:t>] </a:t>
            </a:r>
            <a:r>
              <a:rPr lang="el-GR" sz="1600" dirty="0" smtClean="0"/>
              <a:t>και</a:t>
            </a:r>
          </a:p>
          <a:p>
            <a:pPr algn="just"/>
            <a:r>
              <a:rPr lang="el-GR" sz="1600" dirty="0" smtClean="0"/>
              <a:t>	</a:t>
            </a:r>
            <a:r>
              <a:rPr lang="en-US" sz="1600" dirty="0" smtClean="0"/>
              <a:t>r </a:t>
            </a:r>
            <a:r>
              <a:rPr lang="el-GR" sz="1600" dirty="0" smtClean="0"/>
              <a:t>η ακτίνα της γεώτρησης [</a:t>
            </a:r>
            <a:r>
              <a:rPr lang="en-US" sz="1600" dirty="0" smtClean="0"/>
              <a:t>m]</a:t>
            </a:r>
            <a:endParaRPr lang="el-GR" sz="1600" dirty="0" smtClean="0"/>
          </a:p>
          <a:p>
            <a:pPr algn="just"/>
            <a:r>
              <a:rPr lang="el-GR" sz="1600" dirty="0" smtClean="0"/>
              <a:t> </a:t>
            </a:r>
          </a:p>
          <a:p>
            <a:pPr marL="177800" indent="-177800" algn="just">
              <a:buFont typeface="Arial" pitchFamily="34" charset="0"/>
              <a:buChar char="•"/>
            </a:pPr>
            <a:r>
              <a:rPr lang="el-GR" sz="1600" dirty="0" smtClean="0"/>
              <a:t>Ειδικότερα τα μεγέθη </a:t>
            </a:r>
            <a:r>
              <a:rPr lang="en-US" sz="1600" dirty="0" smtClean="0"/>
              <a:t>k x h </a:t>
            </a:r>
            <a:r>
              <a:rPr lang="el-GR" sz="1600" dirty="0" smtClean="0"/>
              <a:t>και φ</a:t>
            </a:r>
            <a:r>
              <a:rPr lang="en-US" sz="1600" dirty="0" smtClean="0"/>
              <a:t> x </a:t>
            </a:r>
            <a:r>
              <a:rPr lang="el-GR" sz="1600" dirty="0" smtClean="0"/>
              <a:t>σ</a:t>
            </a:r>
            <a:r>
              <a:rPr lang="en-US" sz="1600" dirty="0" smtClean="0"/>
              <a:t> x h </a:t>
            </a:r>
            <a:r>
              <a:rPr lang="el-GR" sz="1600" dirty="0" smtClean="0"/>
              <a:t>ονομάζονται </a:t>
            </a:r>
            <a:r>
              <a:rPr lang="en-US" sz="1600" dirty="0" smtClean="0"/>
              <a:t>“</a:t>
            </a:r>
            <a:r>
              <a:rPr lang="el-GR" sz="1600" dirty="0" err="1" smtClean="0"/>
              <a:t>μεταβιβαστικότητα</a:t>
            </a:r>
            <a:r>
              <a:rPr lang="en-US" sz="1600" dirty="0" smtClean="0"/>
              <a:t>” </a:t>
            </a:r>
            <a:r>
              <a:rPr lang="el-GR" sz="1600" dirty="0" smtClean="0"/>
              <a:t>και </a:t>
            </a:r>
            <a:r>
              <a:rPr lang="en-US" sz="1600" dirty="0" smtClean="0"/>
              <a:t>“</a:t>
            </a:r>
            <a:r>
              <a:rPr lang="el-GR" sz="1600" dirty="0" err="1" smtClean="0"/>
              <a:t>αποθηκευτικότητα</a:t>
            </a:r>
            <a:r>
              <a:rPr lang="en-US" sz="1600" dirty="0" smtClean="0"/>
              <a:t>”</a:t>
            </a:r>
            <a:r>
              <a:rPr lang="el-GR" sz="1600" dirty="0" smtClean="0"/>
              <a:t> του ταμιευτήρα. </a:t>
            </a:r>
            <a:endParaRPr lang="el-GR" sz="16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71736" y="3000372"/>
            <a:ext cx="4186286" cy="54057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Ορθογώνιο 6"/>
          <p:cNvSpPr/>
          <p:nvPr/>
        </p:nvSpPr>
        <p:spPr>
          <a:xfrm>
            <a:off x="3131840" y="1690519"/>
            <a:ext cx="2448272" cy="80237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TextBox"/>
          <p:cNvSpPr txBox="1"/>
          <p:nvPr/>
        </p:nvSpPr>
        <p:spPr>
          <a:xfrm>
            <a:off x="-32" y="-24"/>
            <a:ext cx="9144032" cy="615553"/>
          </a:xfrm>
          <a:prstGeom prst="rect">
            <a:avLst/>
          </a:prstGeom>
          <a:noFill/>
        </p:spPr>
        <p:txBody>
          <a:bodyPr wrap="square" rtlCol="0">
            <a:spAutoFit/>
          </a:bodyPr>
          <a:lstStyle/>
          <a:p>
            <a:pPr algn="just"/>
            <a:r>
              <a:rPr lang="el-GR" sz="2000" b="1" dirty="0" smtClean="0">
                <a:ea typeface="Times New Roman" pitchFamily="18" charset="0"/>
                <a:cs typeface="Tahoma" pitchFamily="34" charset="0"/>
              </a:rPr>
              <a:t>3. </a:t>
            </a:r>
            <a:r>
              <a:rPr lang="el-GR" sz="2000" b="1" dirty="0" smtClean="0"/>
              <a:t>Απόληψη ή παραγωγή γεωθερμικών ρευστών</a:t>
            </a:r>
            <a:r>
              <a:rPr lang="el-GR" sz="2000" dirty="0" smtClean="0"/>
              <a:t> 	</a:t>
            </a:r>
          </a:p>
          <a:p>
            <a:pPr algn="just"/>
            <a:r>
              <a:rPr lang="en-US" sz="1400" dirty="0" smtClean="0"/>
              <a:t>“</a:t>
            </a:r>
            <a:r>
              <a:rPr lang="el-GR" sz="1400" dirty="0" smtClean="0"/>
              <a:t>Πηγές Ενέργειας. Συμβατικές και Ανανεώσιμες</a:t>
            </a:r>
            <a:r>
              <a:rPr lang="en-US" sz="1400" dirty="0" smtClean="0"/>
              <a:t>” </a:t>
            </a:r>
            <a:r>
              <a:rPr lang="el-GR" sz="1400" dirty="0" smtClean="0"/>
              <a:t>Ι. Ι. </a:t>
            </a:r>
            <a:r>
              <a:rPr lang="el-GR" sz="1400" dirty="0" err="1" smtClean="0"/>
              <a:t>Γελεγένης</a:t>
            </a:r>
            <a:r>
              <a:rPr lang="el-GR" sz="1400" dirty="0" smtClean="0"/>
              <a:t>, Π. Ι. </a:t>
            </a:r>
            <a:r>
              <a:rPr lang="el-GR" sz="1400" dirty="0" err="1" smtClean="0"/>
              <a:t>Αξαόπουλος</a:t>
            </a:r>
            <a:r>
              <a:rPr lang="el-GR" sz="1400" dirty="0" smtClean="0"/>
              <a:t>, Σύγχρονη Εκδοτική, Αθήνα 2005</a:t>
            </a:r>
            <a:endParaRPr lang="el-GR" sz="2400" b="1" dirty="0" smtClean="0">
              <a:ea typeface="Times New Roman" pitchFamily="18" charset="0"/>
              <a:cs typeface="Tahoma" pitchFamily="34" charset="0"/>
            </a:endParaRPr>
          </a:p>
        </p:txBody>
      </p:sp>
      <p:sp>
        <p:nvSpPr>
          <p:cNvPr id="5" name="4 - TextBox"/>
          <p:cNvSpPr txBox="1"/>
          <p:nvPr/>
        </p:nvSpPr>
        <p:spPr>
          <a:xfrm>
            <a:off x="-19810" y="1258471"/>
            <a:ext cx="9144032" cy="4770537"/>
          </a:xfrm>
          <a:prstGeom prst="rect">
            <a:avLst/>
          </a:prstGeom>
          <a:noFill/>
        </p:spPr>
        <p:txBody>
          <a:bodyPr wrap="square" rtlCol="0">
            <a:spAutoFit/>
          </a:bodyPr>
          <a:lstStyle/>
          <a:p>
            <a:r>
              <a:rPr lang="el-GR" sz="1600" dirty="0" smtClean="0"/>
              <a:t>Για </a:t>
            </a:r>
            <a:r>
              <a:rPr lang="el-GR" sz="1600" b="1" dirty="0" smtClean="0"/>
              <a:t>διφασικά γεωθερμικά ρευστά</a:t>
            </a:r>
            <a:r>
              <a:rPr lang="en-US" sz="1600" b="1" baseline="30000" dirty="0" smtClean="0"/>
              <a:t>(1)</a:t>
            </a:r>
            <a:r>
              <a:rPr lang="el-GR" sz="1600" dirty="0" smtClean="0"/>
              <a:t>, η ροή μάζας υπολογίζεται με σχετική ακρίβεια από τη συσχέτιση:</a:t>
            </a:r>
          </a:p>
          <a:p>
            <a:r>
              <a:rPr lang="el-GR" sz="1600" dirty="0" smtClean="0"/>
              <a:t> </a:t>
            </a:r>
            <a:endParaRPr lang="en-US" sz="1600" dirty="0" smtClean="0"/>
          </a:p>
          <a:p>
            <a:endParaRPr lang="el-GR" sz="1600" dirty="0" smtClean="0"/>
          </a:p>
          <a:p>
            <a:r>
              <a:rPr lang="el-GR" sz="1600" dirty="0" smtClean="0"/>
              <a:t>  </a:t>
            </a:r>
            <a:r>
              <a:rPr lang="en-US" sz="1600" dirty="0" smtClean="0"/>
              <a:t>									2.</a:t>
            </a:r>
            <a:endParaRPr lang="el-GR" sz="1600" dirty="0" smtClean="0"/>
          </a:p>
          <a:p>
            <a:r>
              <a:rPr lang="en-US" sz="1600" dirty="0" smtClean="0"/>
              <a:t> </a:t>
            </a:r>
            <a:endParaRPr lang="el-GR" sz="1600" dirty="0" smtClean="0"/>
          </a:p>
          <a:p>
            <a:endParaRPr lang="en-US" sz="1600" dirty="0" smtClean="0"/>
          </a:p>
          <a:p>
            <a:r>
              <a:rPr lang="el-GR" sz="1600" dirty="0" smtClean="0"/>
              <a:t>όπου:	</a:t>
            </a:r>
            <a:r>
              <a:rPr lang="en-US" sz="1600" dirty="0" smtClean="0"/>
              <a:t>G</a:t>
            </a:r>
            <a:r>
              <a:rPr lang="el-GR" sz="1600" dirty="0" smtClean="0"/>
              <a:t> η ροή μάζας διφασικού γεωθερμικού ρευστού [</a:t>
            </a:r>
            <a:r>
              <a:rPr lang="en-US" sz="1600" dirty="0" smtClean="0"/>
              <a:t>kg/m</a:t>
            </a:r>
            <a:r>
              <a:rPr lang="en-US" sz="1600" baseline="30000" dirty="0" smtClean="0"/>
              <a:t>2</a:t>
            </a:r>
            <a:r>
              <a:rPr lang="en-US" sz="1600" dirty="0" smtClean="0"/>
              <a:t>/s]</a:t>
            </a:r>
            <a:endParaRPr lang="el-GR" sz="1600" dirty="0" smtClean="0"/>
          </a:p>
          <a:p>
            <a:r>
              <a:rPr lang="en-US" sz="1600" dirty="0" smtClean="0"/>
              <a:t>	H </a:t>
            </a:r>
            <a:r>
              <a:rPr lang="el-GR" sz="1600" dirty="0" smtClean="0"/>
              <a:t>η ειδική ενθαλπία του διφασικού γεωθερμικού ρευστού</a:t>
            </a:r>
            <a:r>
              <a:rPr lang="en-US" sz="1600" dirty="0" smtClean="0"/>
              <a:t> </a:t>
            </a:r>
            <a:r>
              <a:rPr lang="el-GR" sz="1600" dirty="0" smtClean="0"/>
              <a:t>στον ταμιευτήρα [</a:t>
            </a:r>
            <a:r>
              <a:rPr lang="en-US" sz="1600" dirty="0" smtClean="0"/>
              <a:t>kJ/kg]</a:t>
            </a:r>
            <a:r>
              <a:rPr lang="el-GR" sz="1600" dirty="0" smtClean="0"/>
              <a:t> και</a:t>
            </a:r>
          </a:p>
          <a:p>
            <a:r>
              <a:rPr lang="el-GR" sz="1600" dirty="0" smtClean="0"/>
              <a:t>	Ρ η διαφορά πίεσης μεταξύ του ταμιευτήρα και της κεφαλής της γεώτρησης [</a:t>
            </a:r>
            <a:r>
              <a:rPr lang="en-US" sz="1600" dirty="0" smtClean="0"/>
              <a:t>bar]</a:t>
            </a:r>
            <a:endParaRPr lang="el-GR" sz="1600" dirty="0" smtClean="0"/>
          </a:p>
          <a:p>
            <a:r>
              <a:rPr lang="en-US" sz="1600" dirty="0" smtClean="0"/>
              <a:t> </a:t>
            </a:r>
            <a:endParaRPr lang="el-GR" sz="1600" dirty="0" smtClean="0"/>
          </a:p>
          <a:p>
            <a:endParaRPr lang="el-GR" sz="1600" dirty="0" smtClean="0"/>
          </a:p>
          <a:p>
            <a:r>
              <a:rPr lang="el-GR" sz="1600" dirty="0" smtClean="0"/>
              <a:t>Η τελευταία συσχέτιση υπολογίζει την εξάρτηση της ροής διφασικών γεωθερμικών μιγμάτων από την πίεση εξόδου της γεώτρησης, με απόκλιση της τάξης του 3 %, αν είναι γνωστή η ειδική τους ενθαλπία. </a:t>
            </a:r>
            <a:endParaRPr lang="en-US" sz="1600" dirty="0" smtClean="0"/>
          </a:p>
          <a:p>
            <a:endParaRPr lang="en-US" sz="1600" dirty="0"/>
          </a:p>
          <a:p>
            <a:endParaRPr lang="en-US" sz="1600" dirty="0" smtClean="0"/>
          </a:p>
          <a:p>
            <a:endParaRPr lang="en-US" sz="1600" dirty="0"/>
          </a:p>
          <a:p>
            <a:endParaRPr lang="en-US" sz="1600" dirty="0" smtClean="0"/>
          </a:p>
          <a:p>
            <a:endParaRPr lang="en-US" sz="1600" dirty="0"/>
          </a:p>
          <a:p>
            <a:r>
              <a:rPr lang="en-US" sz="1600" dirty="0" smtClean="0"/>
              <a:t>(1) </a:t>
            </a:r>
            <a:r>
              <a:rPr lang="el-GR" sz="1600" dirty="0" smtClean="0"/>
              <a:t>Μίγματα κορεσμένου υγρού και ατμού</a:t>
            </a:r>
            <a:endParaRPr lang="el-GR" sz="1600" dirty="0"/>
          </a:p>
        </p:txBody>
      </p:sp>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355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428983" y="1860784"/>
            <a:ext cx="1923429" cy="49028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6526</TotalTime>
  <Words>3423</Words>
  <Application>Microsoft Office PowerPoint</Application>
  <PresentationFormat>On-screen Show (4:3)</PresentationFormat>
  <Paragraphs>697</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Κωνσταντίνος Αθανασίου</cp:lastModifiedBy>
  <cp:revision>320</cp:revision>
  <dcterms:created xsi:type="dcterms:W3CDTF">2011-10-10T12:35:39Z</dcterms:created>
  <dcterms:modified xsi:type="dcterms:W3CDTF">2020-04-07T09:22:56Z</dcterms:modified>
</cp:coreProperties>
</file>