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6504DA-C966-438E-8225-9969922C03D8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1DB072-C462-4970-9B27-FDC90B24B628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eprints.lse.ac.uk/30137/1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2800" b="1" dirty="0" smtClean="0"/>
              <a:t/>
            </a:r>
            <a:br>
              <a:rPr lang="el-GR" sz="2800" b="1" dirty="0" smtClean="0"/>
            </a:br>
            <a:r>
              <a:rPr lang="el-GR" sz="2800" dirty="0" smtClean="0"/>
              <a:t>Αξιολόγηση υπηρεσιών και </a:t>
            </a:r>
            <a:r>
              <a:rPr lang="el-GR" sz="2800" dirty="0" smtClean="0"/>
              <a:t>Ενδυνάμωση </a:t>
            </a:r>
            <a:r>
              <a:rPr lang="el-GR" sz="2800" dirty="0"/>
              <a:t>των κοινωνικών λειτουργών για παρεμβάσεις σε ένα ασταθές και αβέβαιο περιβάλλον 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Χ. Πουλόπουλος, Αναπληρωτής Καθηγητής Κοινωνικής Εργασίας</a:t>
            </a:r>
          </a:p>
          <a:p>
            <a:r>
              <a:rPr lang="el-GR" dirty="0" smtClean="0"/>
              <a:t>Δημοκρίτειο Πανεπιστήμιο Θράκης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02590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Αξιολόγηση Οργανισμών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err="1" smtClean="0"/>
              <a:t>Αριθµός</a:t>
            </a:r>
            <a:r>
              <a:rPr lang="el-GR" dirty="0" smtClean="0"/>
              <a:t> </a:t>
            </a:r>
            <a:r>
              <a:rPr lang="el-GR" dirty="0" err="1" smtClean="0"/>
              <a:t>εξυπηρετουµένων</a:t>
            </a:r>
            <a:endParaRPr lang="el-GR" dirty="0" smtClean="0"/>
          </a:p>
          <a:p>
            <a:r>
              <a:rPr lang="el-GR" dirty="0" smtClean="0"/>
              <a:t>Προφίλ  </a:t>
            </a:r>
          </a:p>
          <a:p>
            <a:r>
              <a:rPr lang="el-GR" dirty="0"/>
              <a:t>Τ</a:t>
            </a:r>
            <a:r>
              <a:rPr lang="el-GR" dirty="0" smtClean="0"/>
              <a:t>ρόπος </a:t>
            </a:r>
            <a:r>
              <a:rPr lang="el-GR" dirty="0"/>
              <a:t>θεραπείας ή </a:t>
            </a:r>
            <a:r>
              <a:rPr lang="el-GR" dirty="0" err="1" smtClean="0"/>
              <a:t>συµβουλευτικής</a:t>
            </a:r>
            <a:endParaRPr lang="el-GR" dirty="0" smtClean="0"/>
          </a:p>
          <a:p>
            <a:r>
              <a:rPr lang="el-GR" dirty="0" smtClean="0"/>
              <a:t>Πολυπλοκότητα </a:t>
            </a:r>
            <a:r>
              <a:rPr lang="el-GR" dirty="0"/>
              <a:t>των </a:t>
            </a:r>
            <a:r>
              <a:rPr lang="el-GR" dirty="0" err="1"/>
              <a:t>ζητηµάτων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Κοινωνικό κόστος στην </a:t>
            </a:r>
            <a:r>
              <a:rPr lang="el-GR" dirty="0"/>
              <a:t>περίπτωση µη-παροχής υπηρεσιών</a:t>
            </a:r>
            <a:r>
              <a:rPr lang="el-GR" dirty="0" smtClean="0"/>
              <a:t>,</a:t>
            </a:r>
          </a:p>
          <a:p>
            <a:r>
              <a:rPr lang="el-GR" dirty="0" smtClean="0"/>
              <a:t>Αναλογία προσωπικού-</a:t>
            </a:r>
            <a:r>
              <a:rPr lang="el-GR" dirty="0" err="1" smtClean="0"/>
              <a:t>εξυπηρετουµένων</a:t>
            </a:r>
            <a:r>
              <a:rPr lang="el-GR" dirty="0" smtClean="0"/>
              <a:t> </a:t>
            </a:r>
            <a:r>
              <a:rPr lang="el-GR" dirty="0" err="1" smtClean="0"/>
              <a:t>σύµφωνα</a:t>
            </a:r>
            <a:r>
              <a:rPr lang="el-GR" dirty="0" smtClean="0"/>
              <a:t> </a:t>
            </a:r>
            <a:r>
              <a:rPr lang="el-GR" dirty="0"/>
              <a:t>µε τις διεθνείς προδιαγραφές,</a:t>
            </a:r>
          </a:p>
          <a:p>
            <a:r>
              <a:rPr lang="el-GR" dirty="0" err="1" smtClean="0"/>
              <a:t>Αριθµός</a:t>
            </a:r>
            <a:r>
              <a:rPr lang="el-GR" dirty="0" smtClean="0"/>
              <a:t> οικογενειών </a:t>
            </a:r>
            <a:r>
              <a:rPr lang="el-GR" dirty="0"/>
              <a:t>και </a:t>
            </a:r>
            <a:r>
              <a:rPr lang="el-GR" dirty="0" smtClean="0"/>
              <a:t>φορέων </a:t>
            </a:r>
            <a:r>
              <a:rPr lang="el-GR" dirty="0"/>
              <a:t>που </a:t>
            </a:r>
            <a:r>
              <a:rPr lang="el-GR" dirty="0" smtClean="0"/>
              <a:t>επηρεάζονται από </a:t>
            </a:r>
            <a:r>
              <a:rPr lang="el-GR" dirty="0"/>
              <a:t>τη µη παροχή υπηρεσιών (π.χ. </a:t>
            </a:r>
            <a:r>
              <a:rPr lang="el-GR" dirty="0" err="1"/>
              <a:t>νοσοκοµεία</a:t>
            </a:r>
            <a:r>
              <a:rPr lang="el-GR" dirty="0"/>
              <a:t>, </a:t>
            </a:r>
            <a:r>
              <a:rPr lang="el-GR" dirty="0" err="1"/>
              <a:t>αστυνοµία</a:t>
            </a:r>
            <a:r>
              <a:rPr lang="el-GR" dirty="0"/>
              <a:t> κ.λπ.)</a:t>
            </a:r>
          </a:p>
          <a:p>
            <a:r>
              <a:rPr lang="el-GR" dirty="0" smtClean="0"/>
              <a:t>Κίνδυνοι </a:t>
            </a:r>
            <a:r>
              <a:rPr lang="el-GR" dirty="0"/>
              <a:t>υποτροπής.</a:t>
            </a:r>
          </a:p>
        </p:txBody>
      </p:sp>
    </p:spTree>
    <p:extLst>
      <p:ext uri="{BB962C8B-B14F-4D97-AF65-F5344CB8AC3E}">
        <p14:creationId xmlns="" xmlns:p14="http://schemas.microsoft.com/office/powerpoint/2010/main" val="30925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απαιτεί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</a:t>
            </a:r>
            <a:r>
              <a:rPr lang="el-GR" dirty="0" smtClean="0"/>
              <a:t>ροϋποθέτει </a:t>
            </a:r>
            <a:r>
              <a:rPr lang="el-GR" dirty="0"/>
              <a:t>εκπαίδευση και </a:t>
            </a:r>
            <a:r>
              <a:rPr lang="el-GR" dirty="0" smtClean="0"/>
              <a:t>ευαισθητοποίηση </a:t>
            </a:r>
            <a:r>
              <a:rPr lang="el-GR" dirty="0"/>
              <a:t>των αξιολογητών </a:t>
            </a:r>
            <a:r>
              <a:rPr lang="el-GR" dirty="0" smtClean="0"/>
              <a:t>και </a:t>
            </a:r>
            <a:r>
              <a:rPr lang="el-GR" dirty="0"/>
              <a:t>των </a:t>
            </a:r>
            <a:r>
              <a:rPr lang="el-GR" dirty="0" err="1" smtClean="0"/>
              <a:t>αξιολογουµένων</a:t>
            </a:r>
            <a:endParaRPr lang="el-GR" dirty="0" smtClean="0"/>
          </a:p>
          <a:p>
            <a:r>
              <a:rPr lang="el-GR" dirty="0" smtClean="0"/>
              <a:t>Προϋποθέτει </a:t>
            </a:r>
            <a:r>
              <a:rPr lang="el-GR" dirty="0" err="1"/>
              <a:t>προσυµφωνηµένους</a:t>
            </a:r>
            <a:r>
              <a:rPr lang="el-GR" dirty="0"/>
              <a:t> στόχους, </a:t>
            </a:r>
            <a:r>
              <a:rPr lang="el-GR" dirty="0" smtClean="0"/>
              <a:t>κριτήρια </a:t>
            </a:r>
            <a:r>
              <a:rPr lang="el-GR" dirty="0"/>
              <a:t>και διαδικασίες. </a:t>
            </a:r>
            <a:endParaRPr lang="el-GR" dirty="0" smtClean="0"/>
          </a:p>
          <a:p>
            <a:r>
              <a:rPr lang="el-GR" dirty="0"/>
              <a:t>Τ</a:t>
            </a:r>
            <a:r>
              <a:rPr lang="el-GR" dirty="0" smtClean="0"/>
              <a:t>α </a:t>
            </a:r>
            <a:r>
              <a:rPr lang="el-GR" dirty="0"/>
              <a:t>γραφειοκρατικά και αυταρχικά </a:t>
            </a:r>
            <a:r>
              <a:rPr lang="el-GR" dirty="0" smtClean="0"/>
              <a:t>µ</a:t>
            </a:r>
            <a:r>
              <a:rPr lang="el-GR" dirty="0" err="1" smtClean="0"/>
              <a:t>οντέλα</a:t>
            </a:r>
            <a:r>
              <a:rPr lang="el-GR" dirty="0" smtClean="0"/>
              <a:t> αξιολόγησης πέφτουν </a:t>
            </a:r>
            <a:r>
              <a:rPr lang="el-GR" dirty="0"/>
              <a:t>σε ανυποληψία και </a:t>
            </a:r>
            <a:r>
              <a:rPr lang="el-GR" dirty="0" smtClean="0"/>
              <a:t>αδράνεια.</a:t>
            </a:r>
          </a:p>
          <a:p>
            <a:r>
              <a:rPr lang="el-GR" dirty="0" smtClean="0"/>
              <a:t>Ανασύρονται </a:t>
            </a:r>
            <a:r>
              <a:rPr lang="el-GR" dirty="0"/>
              <a:t>σε περιόδους κρίσης ή πολιτικής αντιπαράθεσης </a:t>
            </a:r>
            <a:r>
              <a:rPr lang="el-GR" dirty="0" smtClean="0"/>
              <a:t>για να </a:t>
            </a:r>
            <a:r>
              <a:rPr lang="el-GR" dirty="0" err="1"/>
              <a:t>δηµιουργήσουν</a:t>
            </a:r>
            <a:r>
              <a:rPr lang="el-GR" dirty="0"/>
              <a:t> φόβο και απειλή.</a:t>
            </a:r>
          </a:p>
        </p:txBody>
      </p:sp>
    </p:spTree>
    <p:extLst>
      <p:ext uri="{BB962C8B-B14F-4D97-AF65-F5344CB8AC3E}">
        <p14:creationId xmlns="" xmlns:p14="http://schemas.microsoft.com/office/powerpoint/2010/main" val="259844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Σύλλογος Κοινωνικών Λειτουργών Ελλάδος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κατάργηση του </a:t>
            </a:r>
            <a:r>
              <a:rPr lang="el-GR" dirty="0" err="1"/>
              <a:t>Νόµου</a:t>
            </a:r>
            <a:r>
              <a:rPr lang="el-GR" dirty="0"/>
              <a:t> </a:t>
            </a:r>
            <a:r>
              <a:rPr lang="el-GR" dirty="0" smtClean="0"/>
              <a:t>4250/2014</a:t>
            </a:r>
          </a:p>
          <a:p>
            <a:r>
              <a:rPr lang="el-GR" dirty="0"/>
              <a:t>«</a:t>
            </a:r>
            <a:r>
              <a:rPr lang="el-GR" dirty="0" smtClean="0"/>
              <a:t>ο </a:t>
            </a:r>
            <a:r>
              <a:rPr lang="el-GR" dirty="0" err="1" smtClean="0"/>
              <a:t>νόµος</a:t>
            </a:r>
            <a:r>
              <a:rPr lang="el-GR" dirty="0" smtClean="0"/>
              <a:t> </a:t>
            </a:r>
            <a:r>
              <a:rPr lang="el-GR" dirty="0"/>
              <a:t>δεν υπακούει σε κανένα ορθολογικό, </a:t>
            </a:r>
            <a:r>
              <a:rPr lang="el-GR" dirty="0" err="1"/>
              <a:t>επιστηµονικό</a:t>
            </a:r>
            <a:r>
              <a:rPr lang="el-GR" dirty="0"/>
              <a:t> κριτήριο </a:t>
            </a:r>
            <a:r>
              <a:rPr lang="el-GR" dirty="0" smtClean="0"/>
              <a:t>και </a:t>
            </a:r>
            <a:r>
              <a:rPr lang="el-GR" dirty="0" err="1" smtClean="0"/>
              <a:t>δηµιουργεί</a:t>
            </a:r>
            <a:r>
              <a:rPr lang="el-GR" dirty="0" smtClean="0"/>
              <a:t> </a:t>
            </a:r>
            <a:r>
              <a:rPr lang="el-GR" dirty="0"/>
              <a:t>περιβάλλον αδικίας για όλους τους </a:t>
            </a:r>
            <a:r>
              <a:rPr lang="el-GR" dirty="0" err="1"/>
              <a:t>εργαζόµενους</a:t>
            </a:r>
            <a:r>
              <a:rPr lang="el-GR" dirty="0"/>
              <a:t>… µε </a:t>
            </a:r>
            <a:r>
              <a:rPr lang="el-GR" dirty="0" smtClean="0"/>
              <a:t>τον τρόπο </a:t>
            </a:r>
            <a:r>
              <a:rPr lang="el-GR" dirty="0"/>
              <a:t>αυτό όχι µόνο δεν εξασφαλίζεται η Βελτίωση της </a:t>
            </a:r>
            <a:r>
              <a:rPr lang="el-GR" dirty="0" err="1"/>
              <a:t>Δηµόσιας</a:t>
            </a:r>
            <a:r>
              <a:rPr lang="el-GR" dirty="0"/>
              <a:t> </a:t>
            </a:r>
            <a:r>
              <a:rPr lang="el-GR" dirty="0" smtClean="0"/>
              <a:t>Διοίκησης </a:t>
            </a:r>
            <a:r>
              <a:rPr lang="el-GR" dirty="0"/>
              <a:t>αλλά διευκολύνεται η κατάργηση Υπηρεσιών», και καταλήγει</a:t>
            </a:r>
            <a:r>
              <a:rPr lang="el-GR" dirty="0" smtClean="0"/>
              <a:t>: «…</a:t>
            </a:r>
            <a:r>
              <a:rPr lang="el-GR" dirty="0"/>
              <a:t>η ποσόστωση του 15% σε αναγκαστικά κακή </a:t>
            </a:r>
            <a:r>
              <a:rPr lang="el-GR" dirty="0" err="1"/>
              <a:t>βαθµολογία</a:t>
            </a:r>
            <a:r>
              <a:rPr lang="el-GR" dirty="0"/>
              <a:t>, σε </a:t>
            </a:r>
            <a:r>
              <a:rPr lang="el-GR" dirty="0" smtClean="0"/>
              <a:t>επίπεδο </a:t>
            </a:r>
            <a:r>
              <a:rPr lang="el-GR" dirty="0"/>
              <a:t>Διεύθυνσης, είναι ιδιαίτερα απειλητική για </a:t>
            </a:r>
            <a:r>
              <a:rPr lang="el-GR" dirty="0" err="1"/>
              <a:t>ολιγοµελή</a:t>
            </a:r>
            <a:r>
              <a:rPr lang="el-GR" dirty="0"/>
              <a:t> </a:t>
            </a:r>
            <a:r>
              <a:rPr lang="el-GR" dirty="0" err="1"/>
              <a:t>τµήµατα</a:t>
            </a:r>
            <a:r>
              <a:rPr lang="el-GR" dirty="0"/>
              <a:t> </a:t>
            </a:r>
            <a:r>
              <a:rPr lang="el-GR" dirty="0" smtClean="0"/>
              <a:t>στα οποία </a:t>
            </a:r>
            <a:r>
              <a:rPr lang="el-GR" dirty="0"/>
              <a:t>εργάζονται </a:t>
            </a:r>
            <a:r>
              <a:rPr lang="el-GR" dirty="0" err="1"/>
              <a:t>εξειδικευµένοι</a:t>
            </a:r>
            <a:r>
              <a:rPr lang="el-GR" dirty="0"/>
              <a:t> </a:t>
            </a:r>
            <a:r>
              <a:rPr lang="el-GR" dirty="0" err="1"/>
              <a:t>επαγγελµατίες</a:t>
            </a:r>
            <a:r>
              <a:rPr lang="el-GR" dirty="0"/>
              <a:t>, όπως είναι οι </a:t>
            </a:r>
            <a:r>
              <a:rPr lang="el-GR" dirty="0" smtClean="0"/>
              <a:t>κοινωνικές υπηρεσίες </a:t>
            </a:r>
            <a:r>
              <a:rPr lang="el-GR" dirty="0" err="1"/>
              <a:t>Δήµων</a:t>
            </a:r>
            <a:r>
              <a:rPr lang="el-GR" dirty="0"/>
              <a:t> και ΝΠΔΔ (</a:t>
            </a:r>
            <a:r>
              <a:rPr lang="el-GR" dirty="0" err="1"/>
              <a:t>Νοσοκοµεία</a:t>
            </a:r>
            <a:r>
              <a:rPr lang="el-GR" dirty="0"/>
              <a:t>, </a:t>
            </a:r>
            <a:r>
              <a:rPr lang="el-GR" dirty="0" err="1"/>
              <a:t>Ιδρύµατα</a:t>
            </a:r>
            <a:r>
              <a:rPr lang="el-GR" dirty="0"/>
              <a:t> κ.λπ.)».</a:t>
            </a:r>
          </a:p>
        </p:txBody>
      </p:sp>
    </p:spTree>
    <p:extLst>
      <p:ext uri="{BB962C8B-B14F-4D97-AF65-F5344CB8AC3E}">
        <p14:creationId xmlns="" xmlns:p14="http://schemas.microsoft.com/office/powerpoint/2010/main" val="86357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Μεγάλη Βρετανία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πολυπλοκότητα µ</a:t>
            </a:r>
            <a:r>
              <a:rPr lang="el-GR" dirty="0" err="1"/>
              <a:t>έτρησης</a:t>
            </a:r>
            <a:r>
              <a:rPr lang="el-GR" dirty="0"/>
              <a:t> της ποιότητας των </a:t>
            </a:r>
            <a:r>
              <a:rPr lang="el-GR" dirty="0" smtClean="0"/>
              <a:t>υπηρεσιών</a:t>
            </a:r>
          </a:p>
          <a:p>
            <a:r>
              <a:rPr lang="el-GR" dirty="0"/>
              <a:t>πολυπλοκότητα </a:t>
            </a:r>
            <a:r>
              <a:rPr lang="el-GR" dirty="0" smtClean="0"/>
              <a:t>ανάπτυξης </a:t>
            </a:r>
            <a:r>
              <a:rPr lang="el-GR" dirty="0"/>
              <a:t>κατάλληλων </a:t>
            </a:r>
            <a:r>
              <a:rPr lang="el-GR" dirty="0" smtClean="0"/>
              <a:t>εργαλείων</a:t>
            </a:r>
          </a:p>
          <a:p>
            <a:r>
              <a:rPr lang="el-GR" dirty="0"/>
              <a:t>δυσκολία </a:t>
            </a:r>
            <a:r>
              <a:rPr lang="el-GR" dirty="0" err="1" smtClean="0"/>
              <a:t>καθορισµού</a:t>
            </a:r>
            <a:r>
              <a:rPr lang="el-GR" dirty="0" smtClean="0"/>
              <a:t> </a:t>
            </a:r>
            <a:r>
              <a:rPr lang="el-GR" dirty="0"/>
              <a:t>των παραγόντων που επηρεάζουν την </a:t>
            </a:r>
            <a:r>
              <a:rPr lang="el-GR" dirty="0" err="1" smtClean="0"/>
              <a:t>αποτελεσµατικότητα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18074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Ενδυνάµωση</a:t>
            </a:r>
            <a:r>
              <a:rPr lang="el-GR" dirty="0"/>
              <a:t> των στελεχών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</a:t>
            </a:r>
            <a:r>
              <a:rPr lang="el-GR" dirty="0" err="1"/>
              <a:t>ενδυνάµωση</a:t>
            </a:r>
            <a:r>
              <a:rPr lang="el-GR" dirty="0"/>
              <a:t> των </a:t>
            </a:r>
            <a:r>
              <a:rPr lang="el-GR" dirty="0" err="1"/>
              <a:t>εξυπηρετουµένων</a:t>
            </a:r>
            <a:r>
              <a:rPr lang="el-GR" dirty="0"/>
              <a:t> προϋποθέτει την </a:t>
            </a:r>
            <a:r>
              <a:rPr lang="el-GR" dirty="0" err="1" smtClean="0"/>
              <a:t>ενδυνάµωση</a:t>
            </a:r>
            <a:r>
              <a:rPr lang="el-GR" dirty="0" smtClean="0"/>
              <a:t> </a:t>
            </a:r>
            <a:r>
              <a:rPr lang="el-GR" dirty="0"/>
              <a:t>των ίδιων των </a:t>
            </a:r>
            <a:r>
              <a:rPr lang="el-GR" dirty="0" smtClean="0"/>
              <a:t>στελεχών</a:t>
            </a:r>
          </a:p>
          <a:p>
            <a:r>
              <a:rPr lang="el-GR" dirty="0" smtClean="0"/>
              <a:t>Διαδικασίες </a:t>
            </a:r>
            <a:r>
              <a:rPr lang="el-GR" dirty="0"/>
              <a:t>εποπτείας και συναδελφικής </a:t>
            </a:r>
            <a:r>
              <a:rPr lang="el-GR" dirty="0" smtClean="0"/>
              <a:t>εποπτείας</a:t>
            </a:r>
          </a:p>
          <a:p>
            <a:r>
              <a:rPr lang="el-GR" dirty="0" err="1" smtClean="0"/>
              <a:t>Συµµετοχή</a:t>
            </a:r>
            <a:r>
              <a:rPr lang="el-GR" dirty="0" smtClean="0"/>
              <a:t> </a:t>
            </a:r>
            <a:r>
              <a:rPr lang="el-GR" dirty="0"/>
              <a:t>στη λήψη </a:t>
            </a:r>
            <a:r>
              <a:rPr lang="el-GR" dirty="0" smtClean="0"/>
              <a:t>αποφάσεων</a:t>
            </a:r>
          </a:p>
          <a:p>
            <a:r>
              <a:rPr lang="el-GR" dirty="0" smtClean="0"/>
              <a:t>Διαφάνεια</a:t>
            </a:r>
          </a:p>
          <a:p>
            <a:r>
              <a:rPr lang="el-GR" dirty="0" smtClean="0"/>
              <a:t>Αλληλοβοήθεια</a:t>
            </a:r>
          </a:p>
          <a:p>
            <a:r>
              <a:rPr lang="el-GR" dirty="0" smtClean="0"/>
              <a:t>Συναδελφική αλληλεγγύη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41794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Συνεχής Εκπαίδευση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Συνεχής </a:t>
            </a:r>
            <a:r>
              <a:rPr lang="el-GR" dirty="0" err="1"/>
              <a:t>επαγγελµατική</a:t>
            </a:r>
            <a:r>
              <a:rPr lang="el-GR" dirty="0"/>
              <a:t> </a:t>
            </a:r>
            <a:r>
              <a:rPr lang="el-GR" dirty="0" err="1" smtClean="0"/>
              <a:t>επιµόρφωση</a:t>
            </a:r>
            <a:endParaRPr lang="el-GR" dirty="0" smtClean="0"/>
          </a:p>
          <a:p>
            <a:r>
              <a:rPr lang="el-GR" dirty="0" err="1" smtClean="0"/>
              <a:t>Επικαιροποίηση</a:t>
            </a:r>
            <a:r>
              <a:rPr lang="el-GR" dirty="0" smtClean="0"/>
              <a:t> γνώσεων </a:t>
            </a:r>
          </a:p>
          <a:p>
            <a:r>
              <a:rPr lang="el-GR" dirty="0" err="1" smtClean="0"/>
              <a:t>Εξειδικευµένα</a:t>
            </a:r>
            <a:r>
              <a:rPr lang="el-GR" dirty="0" smtClean="0"/>
              <a:t> ανά </a:t>
            </a:r>
            <a:r>
              <a:rPr lang="el-GR" dirty="0"/>
              <a:t>πεδίο </a:t>
            </a:r>
            <a:r>
              <a:rPr lang="el-GR" dirty="0" err="1" smtClean="0"/>
              <a:t>σεµινάρια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κπαίδευση </a:t>
            </a:r>
            <a:r>
              <a:rPr lang="el-GR" dirty="0"/>
              <a:t>σε </a:t>
            </a:r>
            <a:r>
              <a:rPr lang="el-GR" dirty="0" err="1"/>
              <a:t>ζητήµατα</a:t>
            </a:r>
            <a:r>
              <a:rPr lang="el-GR" dirty="0"/>
              <a:t> ηθικής </a:t>
            </a:r>
            <a:r>
              <a:rPr lang="el-GR" dirty="0" smtClean="0"/>
              <a:t>και δεοντολογίας</a:t>
            </a:r>
            <a:endParaRPr lang="el-GR" dirty="0"/>
          </a:p>
          <a:p>
            <a:r>
              <a:rPr lang="el-GR" dirty="0" err="1" smtClean="0"/>
              <a:t>Συµµετοχή</a:t>
            </a:r>
            <a:r>
              <a:rPr lang="el-GR" dirty="0" smtClean="0"/>
              <a:t> </a:t>
            </a:r>
            <a:r>
              <a:rPr lang="el-GR" dirty="0"/>
              <a:t>σε </a:t>
            </a:r>
            <a:r>
              <a:rPr lang="el-GR" dirty="0" smtClean="0"/>
              <a:t>συνέδρια</a:t>
            </a:r>
          </a:p>
          <a:p>
            <a:r>
              <a:rPr lang="el-GR" dirty="0"/>
              <a:t>Σ</a:t>
            </a:r>
            <a:r>
              <a:rPr lang="el-GR" dirty="0" smtClean="0"/>
              <a:t>υγγραφή </a:t>
            </a:r>
            <a:r>
              <a:rPr lang="el-GR" dirty="0" err="1" smtClean="0"/>
              <a:t>επιστηµονικών</a:t>
            </a:r>
            <a:r>
              <a:rPr lang="el-GR" dirty="0" smtClean="0"/>
              <a:t> </a:t>
            </a:r>
            <a:r>
              <a:rPr lang="el-GR" dirty="0"/>
              <a:t>άρθρων </a:t>
            </a:r>
            <a:endParaRPr lang="el-GR" dirty="0" smtClean="0"/>
          </a:p>
          <a:p>
            <a:r>
              <a:rPr lang="el-GR" dirty="0" err="1" smtClean="0"/>
              <a:t>Συµµετοχή</a:t>
            </a:r>
            <a:r>
              <a:rPr lang="el-GR" dirty="0" smtClean="0"/>
              <a:t> </a:t>
            </a:r>
            <a:r>
              <a:rPr lang="el-GR" dirty="0"/>
              <a:t>σε εθνικά και </a:t>
            </a:r>
            <a:r>
              <a:rPr lang="el-GR" dirty="0" smtClean="0"/>
              <a:t>διεθνή </a:t>
            </a:r>
            <a:r>
              <a:rPr lang="el-GR" dirty="0" err="1" smtClean="0"/>
              <a:t>επιστηµονικά</a:t>
            </a:r>
            <a:r>
              <a:rPr lang="el-GR" dirty="0" smtClean="0"/>
              <a:t> </a:t>
            </a:r>
            <a:r>
              <a:rPr lang="el-GR" dirty="0"/>
              <a:t>όργανα.</a:t>
            </a:r>
          </a:p>
        </p:txBody>
      </p:sp>
    </p:spTree>
    <p:extLst>
      <p:ext uri="{BB962C8B-B14F-4D97-AF65-F5344CB8AC3E}">
        <p14:creationId xmlns="" xmlns:p14="http://schemas.microsoft.com/office/powerpoint/2010/main" val="339212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Αποτελεσματικότητα Δομών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</a:t>
            </a:r>
            <a:r>
              <a:rPr lang="el-GR" dirty="0" err="1"/>
              <a:t>αποτελεσµατικότητα</a:t>
            </a:r>
            <a:r>
              <a:rPr lang="el-GR" dirty="0"/>
              <a:t> των </a:t>
            </a:r>
            <a:r>
              <a:rPr lang="el-GR" dirty="0" err="1"/>
              <a:t>δοµών</a:t>
            </a:r>
            <a:r>
              <a:rPr lang="el-GR" dirty="0"/>
              <a:t> ψυχικής </a:t>
            </a:r>
            <a:r>
              <a:rPr lang="el-GR" dirty="0" smtClean="0"/>
              <a:t>υγείας στηρίζεται </a:t>
            </a:r>
            <a:r>
              <a:rPr lang="el-GR" dirty="0"/>
              <a:t>στην ύπαρξη κατάλληλα </a:t>
            </a:r>
            <a:r>
              <a:rPr lang="el-GR" dirty="0" err="1"/>
              <a:t>εκπαιδευµένου</a:t>
            </a:r>
            <a:r>
              <a:rPr lang="el-GR" dirty="0"/>
              <a:t> </a:t>
            </a:r>
            <a:r>
              <a:rPr lang="el-GR" dirty="0" smtClean="0"/>
              <a:t>προσωπικού, καθώς </a:t>
            </a:r>
            <a:r>
              <a:rPr lang="el-GR" dirty="0"/>
              <a:t>οι συνθήκες εργασίας είναι ιδιαίτερα απαιτητικές και το </a:t>
            </a:r>
            <a:r>
              <a:rPr lang="el-GR" dirty="0" err="1" smtClean="0"/>
              <a:t>φαινόµενο</a:t>
            </a:r>
            <a:r>
              <a:rPr lang="el-GR" dirty="0" smtClean="0"/>
              <a:t> </a:t>
            </a:r>
            <a:r>
              <a:rPr lang="el-GR" dirty="0"/>
              <a:t>της “</a:t>
            </a:r>
            <a:r>
              <a:rPr lang="el-GR" dirty="0" err="1"/>
              <a:t>επαγγελµατικής</a:t>
            </a:r>
            <a:r>
              <a:rPr lang="el-GR" dirty="0"/>
              <a:t> εξουθένωσης’’ </a:t>
            </a:r>
            <a:r>
              <a:rPr lang="el-GR" dirty="0" smtClean="0"/>
              <a:t>συχνό.</a:t>
            </a:r>
            <a:endParaRPr lang="el-GR" dirty="0"/>
          </a:p>
          <a:p>
            <a:r>
              <a:rPr lang="el-GR" dirty="0" smtClean="0"/>
              <a:t>Η </a:t>
            </a:r>
            <a:r>
              <a:rPr lang="el-GR" dirty="0" err="1"/>
              <a:t>ενδυνάµωση</a:t>
            </a:r>
            <a:r>
              <a:rPr lang="el-GR" dirty="0"/>
              <a:t> των </a:t>
            </a:r>
            <a:r>
              <a:rPr lang="el-GR" dirty="0" err="1"/>
              <a:t>επαγγελµατιών</a:t>
            </a:r>
            <a:r>
              <a:rPr lang="el-GR" dirty="0"/>
              <a:t> </a:t>
            </a:r>
            <a:r>
              <a:rPr lang="el-GR" dirty="0" smtClean="0"/>
              <a:t>υγείας-πρόνοιας </a:t>
            </a:r>
            <a:r>
              <a:rPr lang="el-GR" dirty="0" err="1" smtClean="0"/>
              <a:t>διαµέσου</a:t>
            </a:r>
            <a:r>
              <a:rPr lang="el-GR" dirty="0" smtClean="0"/>
              <a:t> </a:t>
            </a:r>
            <a:r>
              <a:rPr lang="el-GR" dirty="0"/>
              <a:t>της συνεχούς </a:t>
            </a:r>
            <a:r>
              <a:rPr lang="el-GR" dirty="0" err="1"/>
              <a:t>επαγγελµατικής</a:t>
            </a:r>
            <a:r>
              <a:rPr lang="el-GR" dirty="0"/>
              <a:t> εκπαίδευσης και </a:t>
            </a:r>
            <a:r>
              <a:rPr lang="el-GR" dirty="0" smtClean="0"/>
              <a:t>κατάρτισης </a:t>
            </a:r>
            <a:r>
              <a:rPr lang="el-GR" dirty="0"/>
              <a:t>µ</a:t>
            </a:r>
            <a:r>
              <a:rPr lang="el-GR" dirty="0" err="1"/>
              <a:t>πορεί</a:t>
            </a:r>
            <a:r>
              <a:rPr lang="el-GR" dirty="0"/>
              <a:t> να συνεισφέρει ουσιαστικά όχι µόνο στην πρόληψη </a:t>
            </a:r>
            <a:r>
              <a:rPr lang="el-GR" dirty="0" smtClean="0"/>
              <a:t>της </a:t>
            </a:r>
            <a:r>
              <a:rPr lang="el-GR" dirty="0" err="1" smtClean="0"/>
              <a:t>επαγγελµατικής</a:t>
            </a:r>
            <a:r>
              <a:rPr lang="el-GR" dirty="0" smtClean="0"/>
              <a:t> </a:t>
            </a:r>
            <a:r>
              <a:rPr lang="el-GR" dirty="0"/>
              <a:t>εξουθένωσης και στη βελτίωση των </a:t>
            </a:r>
            <a:r>
              <a:rPr lang="el-GR" dirty="0" err="1" smtClean="0"/>
              <a:t>παρεχόµενων</a:t>
            </a:r>
            <a:r>
              <a:rPr lang="el-GR" dirty="0" smtClean="0"/>
              <a:t> υπηρεσιών </a:t>
            </a:r>
            <a:r>
              <a:rPr lang="el-GR" dirty="0"/>
              <a:t>αλλά και στη δικτύωση των </a:t>
            </a:r>
            <a:r>
              <a:rPr lang="el-GR" dirty="0" smtClean="0"/>
              <a:t>φορέων.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96837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Advisory Council</a:t>
            </a:r>
            <a:br>
              <a:rPr lang="en-US" dirty="0"/>
            </a:br>
            <a:r>
              <a:rPr lang="en-US" dirty="0"/>
              <a:t>on the Misuse of </a:t>
            </a:r>
            <a:r>
              <a:rPr lang="en-US" dirty="0" smtClean="0"/>
              <a:t>Drugs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Ανάγκη εκπαίδευσης </a:t>
            </a:r>
            <a:r>
              <a:rPr lang="el-GR" dirty="0"/>
              <a:t>των </a:t>
            </a:r>
            <a:r>
              <a:rPr lang="el-GR" dirty="0" err="1" smtClean="0"/>
              <a:t>επαγγελµατιών</a:t>
            </a:r>
            <a:r>
              <a:rPr lang="el-GR" dirty="0" smtClean="0"/>
              <a:t> υγείας </a:t>
            </a:r>
            <a:r>
              <a:rPr lang="el-GR" dirty="0"/>
              <a:t>σε προπτυχιακό και µ</a:t>
            </a:r>
            <a:r>
              <a:rPr lang="el-GR" dirty="0" err="1"/>
              <a:t>εταπτυχιακό</a:t>
            </a:r>
            <a:r>
              <a:rPr lang="el-GR" dirty="0"/>
              <a:t> </a:t>
            </a:r>
            <a:r>
              <a:rPr lang="el-GR" dirty="0" smtClean="0"/>
              <a:t>επίπεδο.</a:t>
            </a:r>
          </a:p>
          <a:p>
            <a:r>
              <a:rPr lang="el-GR" dirty="0" smtClean="0"/>
              <a:t>Συνεργασία </a:t>
            </a:r>
            <a:r>
              <a:rPr lang="el-GR" dirty="0" err="1"/>
              <a:t>ακαδηµαϊκών</a:t>
            </a:r>
            <a:r>
              <a:rPr lang="el-GR" dirty="0"/>
              <a:t> </a:t>
            </a:r>
            <a:r>
              <a:rPr lang="el-GR" dirty="0" err="1"/>
              <a:t>ιδρυµάτων</a:t>
            </a:r>
            <a:r>
              <a:rPr lang="el-GR" dirty="0"/>
              <a:t> και </a:t>
            </a:r>
            <a:r>
              <a:rPr lang="el-GR" dirty="0" smtClean="0"/>
              <a:t>θεραπευτικών </a:t>
            </a:r>
            <a:r>
              <a:rPr lang="el-GR" dirty="0" err="1" smtClean="0"/>
              <a:t>οργανισµών</a:t>
            </a:r>
            <a:r>
              <a:rPr lang="el-GR" dirty="0" smtClean="0"/>
              <a:t>.</a:t>
            </a:r>
          </a:p>
          <a:p>
            <a:r>
              <a:rPr lang="el-GR" dirty="0" err="1" smtClean="0"/>
              <a:t>Σχεδιασµός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υλοποίηση </a:t>
            </a:r>
            <a:r>
              <a:rPr lang="el-GR" dirty="0"/>
              <a:t>κατάλληλων και </a:t>
            </a:r>
            <a:r>
              <a:rPr lang="el-GR" dirty="0" err="1" smtClean="0"/>
              <a:t>πιστοποιηµένων</a:t>
            </a:r>
            <a:r>
              <a:rPr lang="el-GR" dirty="0" smtClean="0"/>
              <a:t> </a:t>
            </a:r>
            <a:r>
              <a:rPr lang="el-GR" dirty="0"/>
              <a:t>εκπαιδευτικών </a:t>
            </a:r>
            <a:r>
              <a:rPr lang="el-GR" dirty="0" err="1" smtClean="0"/>
              <a:t>προγραµµάτων</a:t>
            </a:r>
            <a:r>
              <a:rPr lang="el-GR" dirty="0" smtClean="0"/>
              <a:t> </a:t>
            </a:r>
            <a:r>
              <a:rPr lang="el-GR" dirty="0"/>
              <a:t>για τους </a:t>
            </a:r>
            <a:r>
              <a:rPr lang="el-GR" dirty="0" err="1" smtClean="0"/>
              <a:t>επαγγελµατίες</a:t>
            </a:r>
            <a:r>
              <a:rPr lang="el-GR" dirty="0" smtClean="0"/>
              <a:t> του </a:t>
            </a:r>
            <a:r>
              <a:rPr lang="el-GR" dirty="0"/>
              <a:t>χώρου</a:t>
            </a:r>
          </a:p>
        </p:txBody>
      </p:sp>
    </p:spTree>
    <p:extLst>
      <p:ext uri="{BB962C8B-B14F-4D97-AF65-F5344CB8AC3E}">
        <p14:creationId xmlns="" xmlns:p14="http://schemas.microsoft.com/office/powerpoint/2010/main" val="271805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Ευρωπαϊκή Ένωση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 smtClean="0"/>
              <a:t>Δηµιουργία</a:t>
            </a:r>
            <a:r>
              <a:rPr lang="el-GR" dirty="0" smtClean="0"/>
              <a:t> </a:t>
            </a:r>
            <a:r>
              <a:rPr lang="el-GR" dirty="0"/>
              <a:t>δικτύου µ</a:t>
            </a:r>
            <a:r>
              <a:rPr lang="el-GR" dirty="0" err="1"/>
              <a:t>εταξύ</a:t>
            </a:r>
            <a:r>
              <a:rPr lang="el-GR" dirty="0"/>
              <a:t> </a:t>
            </a:r>
            <a:r>
              <a:rPr lang="el-GR" dirty="0" err="1" smtClean="0"/>
              <a:t>ακαδηµαϊκών</a:t>
            </a:r>
            <a:r>
              <a:rPr lang="el-GR" dirty="0" smtClean="0"/>
              <a:t> </a:t>
            </a:r>
            <a:r>
              <a:rPr lang="el-GR" dirty="0"/>
              <a:t>και θεραπευτικών </a:t>
            </a:r>
            <a:r>
              <a:rPr lang="el-GR" dirty="0" err="1" smtClean="0"/>
              <a:t>οργανισµών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Ανάπτυξη Εκπαιδευτικών Προγραμμάτων για Επαγγελματίες Υγείας</a:t>
            </a:r>
          </a:p>
          <a:p>
            <a:r>
              <a:rPr lang="el-GR" dirty="0" smtClean="0"/>
              <a:t>Αξιοποίηση διεπιστημονικής ομάδας</a:t>
            </a:r>
          </a:p>
          <a:p>
            <a:r>
              <a:rPr lang="el-GR" dirty="0" smtClean="0"/>
              <a:t>Βελτίωση της ποιότητας των υπηρεσιών.</a:t>
            </a:r>
          </a:p>
        </p:txBody>
      </p:sp>
    </p:spTree>
    <p:extLst>
      <p:ext uri="{BB962C8B-B14F-4D97-AF65-F5344CB8AC3E}">
        <p14:creationId xmlns="" xmlns:p14="http://schemas.microsoft.com/office/powerpoint/2010/main" val="192997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Απομάθηση</a:t>
            </a:r>
            <a:r>
              <a:rPr lang="el-GR" dirty="0"/>
              <a:t> παλαιών </a:t>
            </a:r>
            <a:r>
              <a:rPr lang="el-GR" dirty="0" smtClean="0"/>
              <a:t>πρακτικών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 </a:t>
            </a:r>
            <a:r>
              <a:rPr lang="el-GR" dirty="0" err="1" smtClean="0"/>
              <a:t>οργανισµός</a:t>
            </a:r>
            <a:r>
              <a:rPr lang="el-GR" dirty="0" smtClean="0"/>
              <a:t>  πρέπει </a:t>
            </a:r>
            <a:r>
              <a:rPr lang="el-GR" dirty="0"/>
              <a:t>να ανταποκριθεί στις διαφορετικές πιέσεις από </a:t>
            </a:r>
            <a:r>
              <a:rPr lang="el-GR" dirty="0" smtClean="0"/>
              <a:t>το εσωτερικό </a:t>
            </a:r>
            <a:r>
              <a:rPr lang="el-GR" dirty="0"/>
              <a:t>και κυρίως το εξωτερικό περιβάλλον. </a:t>
            </a:r>
            <a:endParaRPr lang="el-GR" dirty="0" smtClean="0"/>
          </a:p>
          <a:p>
            <a:r>
              <a:rPr lang="el-GR" dirty="0" smtClean="0"/>
              <a:t>Αξιοποίηση της </a:t>
            </a:r>
            <a:r>
              <a:rPr lang="el-GR" dirty="0" err="1" smtClean="0"/>
              <a:t>Συστηµικής</a:t>
            </a:r>
            <a:r>
              <a:rPr lang="el-GR" dirty="0" smtClean="0"/>
              <a:t> σκέψης.</a:t>
            </a:r>
          </a:p>
          <a:p>
            <a:r>
              <a:rPr lang="el-GR" dirty="0" smtClean="0"/>
              <a:t>Κατανόηση</a:t>
            </a:r>
            <a:r>
              <a:rPr lang="el-GR" dirty="0"/>
              <a:t>, </a:t>
            </a:r>
            <a:r>
              <a:rPr lang="el-GR" dirty="0" smtClean="0"/>
              <a:t>ανάλυση </a:t>
            </a:r>
            <a:r>
              <a:rPr lang="el-GR" dirty="0"/>
              <a:t>και </a:t>
            </a:r>
            <a:r>
              <a:rPr lang="el-GR" dirty="0" smtClean="0"/>
              <a:t>σύνθεση </a:t>
            </a:r>
            <a:r>
              <a:rPr lang="el-GR" dirty="0"/>
              <a:t>των αλληλεξαρτήσεων και των αλληλεπιδράσεων µε άλλους. </a:t>
            </a:r>
            <a:endParaRPr lang="el-GR" dirty="0" smtClean="0"/>
          </a:p>
          <a:p>
            <a:r>
              <a:rPr lang="el-GR" dirty="0" err="1" smtClean="0"/>
              <a:t>Οµαδική</a:t>
            </a:r>
            <a:r>
              <a:rPr lang="el-GR" dirty="0" smtClean="0"/>
              <a:t> </a:t>
            </a:r>
            <a:r>
              <a:rPr lang="el-GR" dirty="0"/>
              <a:t>µ</a:t>
            </a:r>
            <a:r>
              <a:rPr lang="el-GR" dirty="0" err="1"/>
              <a:t>άθηση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Νοητικά </a:t>
            </a:r>
            <a:r>
              <a:rPr lang="el-GR" dirty="0"/>
              <a:t>µ</a:t>
            </a:r>
            <a:r>
              <a:rPr lang="el-GR" dirty="0" err="1"/>
              <a:t>οντέλα</a:t>
            </a:r>
            <a:r>
              <a:rPr lang="el-GR" dirty="0"/>
              <a:t>, δηλαδή «οι βαθιά </a:t>
            </a:r>
            <a:r>
              <a:rPr lang="el-GR" dirty="0" err="1"/>
              <a:t>παγιωµένες</a:t>
            </a:r>
            <a:r>
              <a:rPr lang="el-GR" dirty="0"/>
              <a:t> παραδοχές, </a:t>
            </a:r>
            <a:r>
              <a:rPr lang="el-GR" dirty="0" smtClean="0"/>
              <a:t>γενικεύσεις</a:t>
            </a:r>
            <a:r>
              <a:rPr lang="el-GR" dirty="0"/>
              <a:t>, </a:t>
            </a:r>
            <a:r>
              <a:rPr lang="el-GR" dirty="0" err="1"/>
              <a:t>σηµασίες</a:t>
            </a:r>
            <a:r>
              <a:rPr lang="el-GR" dirty="0"/>
              <a:t> και εικόνες, οι οποίες επηρεάζουν τον τρόπο µε τον </a:t>
            </a:r>
            <a:r>
              <a:rPr lang="el-GR" dirty="0" smtClean="0"/>
              <a:t>οποίο </a:t>
            </a:r>
            <a:r>
              <a:rPr lang="el-GR" dirty="0" err="1" smtClean="0"/>
              <a:t>κατανοούµε</a:t>
            </a:r>
            <a:r>
              <a:rPr lang="el-GR" dirty="0" smtClean="0"/>
              <a:t> </a:t>
            </a:r>
            <a:r>
              <a:rPr lang="el-GR" dirty="0"/>
              <a:t>τον </a:t>
            </a:r>
            <a:r>
              <a:rPr lang="el-GR" dirty="0" err="1"/>
              <a:t>κόσµο</a:t>
            </a:r>
            <a:r>
              <a:rPr lang="el-GR" dirty="0"/>
              <a:t> και τον τρόπο µε τον οποίο </a:t>
            </a:r>
            <a:r>
              <a:rPr lang="el-GR" dirty="0" err="1"/>
              <a:t>ενεργούµε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207452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Αξιολόγηση Υπηρεσιών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</a:t>
            </a:r>
            <a:r>
              <a:rPr lang="en-US" dirty="0" smtClean="0"/>
              <a:t>Shorter </a:t>
            </a:r>
            <a:r>
              <a:rPr lang="en-US" dirty="0"/>
              <a:t>Oxford English </a:t>
            </a:r>
            <a:r>
              <a:rPr lang="en-US" dirty="0" smtClean="0"/>
              <a:t>Dictionary</a:t>
            </a:r>
            <a:endParaRPr lang="el-GR" dirty="0" smtClean="0"/>
          </a:p>
          <a:p>
            <a:pPr algn="just"/>
            <a:r>
              <a:rPr lang="el-GR" dirty="0" smtClean="0"/>
              <a:t>Η </a:t>
            </a:r>
            <a:r>
              <a:rPr lang="el-GR" dirty="0"/>
              <a:t>αξιολόγηση </a:t>
            </a:r>
            <a:r>
              <a:rPr lang="el-GR" dirty="0" smtClean="0"/>
              <a:t>µ</a:t>
            </a:r>
            <a:r>
              <a:rPr lang="el-GR" dirty="0" err="1" smtClean="0"/>
              <a:t>ιας</a:t>
            </a:r>
            <a:r>
              <a:rPr lang="el-GR" dirty="0" smtClean="0"/>
              <a:t> υπηρεσίας </a:t>
            </a:r>
            <a:r>
              <a:rPr lang="el-GR" dirty="0"/>
              <a:t>θα πρέπει να </a:t>
            </a:r>
            <a:r>
              <a:rPr lang="el-GR" dirty="0" err="1"/>
              <a:t>λαµβάνει</a:t>
            </a:r>
            <a:r>
              <a:rPr lang="el-GR" dirty="0"/>
              <a:t> χώρα στο πλαίσιο των </a:t>
            </a:r>
            <a:r>
              <a:rPr lang="el-GR" dirty="0" smtClean="0"/>
              <a:t>στόχων της </a:t>
            </a:r>
            <a:r>
              <a:rPr lang="el-GR" dirty="0"/>
              <a:t>και µε βάση την ποιότητα παρά την </a:t>
            </a:r>
            <a:r>
              <a:rPr lang="el-GR" dirty="0" err="1"/>
              <a:t>αποτελεσµατικότητα</a:t>
            </a:r>
            <a:r>
              <a:rPr lang="el-GR" dirty="0"/>
              <a:t> </a:t>
            </a:r>
            <a:r>
              <a:rPr lang="el-GR" dirty="0" smtClean="0"/>
              <a:t>της δράσης</a:t>
            </a:r>
            <a:r>
              <a:rPr lang="el-GR" dirty="0"/>
              <a:t>. </a:t>
            </a:r>
            <a:endParaRPr lang="el-GR" dirty="0" smtClean="0"/>
          </a:p>
          <a:p>
            <a:pPr algn="just"/>
            <a:r>
              <a:rPr lang="el-GR" dirty="0" smtClean="0"/>
              <a:t>Η </a:t>
            </a:r>
            <a:r>
              <a:rPr lang="el-GR" dirty="0"/>
              <a:t>αξιολόγηση έχει στόχο τη βελτίωση της απόδοσης </a:t>
            </a:r>
            <a:r>
              <a:rPr lang="el-GR" dirty="0" smtClean="0"/>
              <a:t>και της </a:t>
            </a:r>
            <a:r>
              <a:rPr lang="el-GR" dirty="0" err="1"/>
              <a:t>αποτελεσµατικότητας</a:t>
            </a:r>
            <a:r>
              <a:rPr lang="el-GR" dirty="0"/>
              <a:t> των </a:t>
            </a:r>
            <a:r>
              <a:rPr lang="el-GR" dirty="0" err="1"/>
              <a:t>οργανισµών</a:t>
            </a:r>
            <a:r>
              <a:rPr lang="el-GR" dirty="0"/>
              <a:t> και των </a:t>
            </a:r>
            <a:r>
              <a:rPr lang="el-GR" dirty="0" err="1"/>
              <a:t>εργαζοµένων</a:t>
            </a:r>
            <a:r>
              <a:rPr lang="el-GR" dirty="0"/>
              <a:t> </a:t>
            </a:r>
            <a:r>
              <a:rPr lang="el-GR" dirty="0" smtClean="0"/>
              <a:t>για την </a:t>
            </a:r>
            <a:r>
              <a:rPr lang="el-GR" dirty="0"/>
              <a:t>παροχή καλύτερων υπηρεσιών στην κοινωνία. </a:t>
            </a:r>
            <a:endParaRPr lang="el-GR" dirty="0" smtClean="0"/>
          </a:p>
          <a:p>
            <a:pPr algn="just"/>
            <a:r>
              <a:rPr lang="el-GR" dirty="0" err="1" smtClean="0"/>
              <a:t>∆</a:t>
            </a:r>
            <a:r>
              <a:rPr lang="el-GR" dirty="0" err="1"/>
              <a:t>εν</a:t>
            </a:r>
            <a:r>
              <a:rPr lang="el-GR" dirty="0"/>
              <a:t> µ</a:t>
            </a:r>
            <a:r>
              <a:rPr lang="el-GR" dirty="0" err="1"/>
              <a:t>πορεί</a:t>
            </a:r>
            <a:r>
              <a:rPr lang="el-GR" dirty="0"/>
              <a:t> </a:t>
            </a:r>
            <a:r>
              <a:rPr lang="el-GR" dirty="0" smtClean="0"/>
              <a:t>να αποτελεί </a:t>
            </a:r>
            <a:r>
              <a:rPr lang="el-GR" dirty="0"/>
              <a:t>εργαλείο </a:t>
            </a:r>
            <a:r>
              <a:rPr lang="el-GR" dirty="0" err="1"/>
              <a:t>εκφοβισµού</a:t>
            </a:r>
            <a:r>
              <a:rPr lang="el-GR" dirty="0"/>
              <a:t> και απειλή ούτε </a:t>
            </a:r>
            <a:r>
              <a:rPr lang="el-GR" dirty="0" err="1"/>
              <a:t>πρόσχηµα</a:t>
            </a:r>
            <a:r>
              <a:rPr lang="el-GR" dirty="0"/>
              <a:t> για </a:t>
            </a:r>
            <a:r>
              <a:rPr lang="el-GR" dirty="0" smtClean="0"/>
              <a:t>καταργήσεις </a:t>
            </a:r>
            <a:r>
              <a:rPr lang="el-GR" dirty="0"/>
              <a:t>ή συγχωνεύσεις φορέων και απολύσεις </a:t>
            </a:r>
            <a:r>
              <a:rPr lang="el-GR" dirty="0" err="1" smtClean="0"/>
              <a:t>εργαζοµένων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24201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Εκπαίδευση </a:t>
            </a:r>
            <a:r>
              <a:rPr lang="el-GR" dirty="0"/>
              <a:t>στελεχών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smtClean="0"/>
              <a:t>Υιοθέτηση </a:t>
            </a:r>
            <a:r>
              <a:rPr lang="el-GR" dirty="0"/>
              <a:t>θετικής στάσης για τη δικτύωση και </a:t>
            </a:r>
            <a:r>
              <a:rPr lang="el-GR" dirty="0" smtClean="0"/>
              <a:t>τη </a:t>
            </a:r>
            <a:r>
              <a:rPr lang="el-GR" dirty="0" err="1" smtClean="0"/>
              <a:t>βιώσιµη</a:t>
            </a:r>
            <a:r>
              <a:rPr lang="el-GR" dirty="0" smtClean="0"/>
              <a:t> ανάπτυξη</a:t>
            </a:r>
          </a:p>
          <a:p>
            <a:r>
              <a:rPr lang="el-GR" dirty="0" smtClean="0"/>
              <a:t>Αλλαγή </a:t>
            </a:r>
            <a:r>
              <a:rPr lang="el-GR" dirty="0" err="1" smtClean="0"/>
              <a:t>ενδεχόµενων</a:t>
            </a:r>
            <a:r>
              <a:rPr lang="el-GR" dirty="0" smtClean="0"/>
              <a:t> δυσλειτουργικών εργασιακών </a:t>
            </a:r>
            <a:r>
              <a:rPr lang="el-GR" dirty="0" err="1" smtClean="0"/>
              <a:t>συµπεριφορών</a:t>
            </a:r>
            <a:endParaRPr lang="el-GR" dirty="0" smtClean="0"/>
          </a:p>
          <a:p>
            <a:r>
              <a:rPr lang="el-GR" dirty="0" smtClean="0"/>
              <a:t>Προαγωγή </a:t>
            </a:r>
            <a:r>
              <a:rPr lang="el-GR" dirty="0"/>
              <a:t>ενός µ</a:t>
            </a:r>
            <a:r>
              <a:rPr lang="el-GR" dirty="0" err="1"/>
              <a:t>οντέλου</a:t>
            </a:r>
            <a:r>
              <a:rPr lang="el-GR" dirty="0"/>
              <a:t> ανάπτυξης και αλλαγής που </a:t>
            </a:r>
            <a:r>
              <a:rPr lang="el-GR" dirty="0" err="1" smtClean="0"/>
              <a:t>αντιµετωπίζει</a:t>
            </a:r>
            <a:r>
              <a:rPr lang="el-GR" dirty="0" smtClean="0"/>
              <a:t> τους </a:t>
            </a:r>
            <a:r>
              <a:rPr lang="el-GR" dirty="0" err="1"/>
              <a:t>οργανωσιακούς</a:t>
            </a:r>
            <a:r>
              <a:rPr lang="el-GR" dirty="0"/>
              <a:t> </a:t>
            </a:r>
            <a:r>
              <a:rPr lang="el-GR" dirty="0" err="1" smtClean="0"/>
              <a:t>φραγµούς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πόκτηση θετικών στάσεων</a:t>
            </a:r>
            <a:r>
              <a:rPr lang="el-GR" dirty="0"/>
              <a:t>, αντιλήψεων και </a:t>
            </a:r>
            <a:r>
              <a:rPr lang="el-GR" dirty="0" smtClean="0"/>
              <a:t>παραδοχών</a:t>
            </a:r>
          </a:p>
          <a:p>
            <a:r>
              <a:rPr lang="el-GR" dirty="0"/>
              <a:t>Α</a:t>
            </a:r>
            <a:r>
              <a:rPr lang="el-GR" dirty="0" smtClean="0"/>
              <a:t>νταλλαγή </a:t>
            </a:r>
            <a:r>
              <a:rPr lang="el-GR" dirty="0" err="1" smtClean="0"/>
              <a:t>εµπειριών</a:t>
            </a:r>
            <a:endParaRPr lang="el-GR" dirty="0" smtClean="0"/>
          </a:p>
          <a:p>
            <a:r>
              <a:rPr lang="el-GR" dirty="0" err="1" smtClean="0"/>
              <a:t>Δηµιουργία</a:t>
            </a:r>
            <a:r>
              <a:rPr lang="el-GR" dirty="0" smtClean="0"/>
              <a:t> </a:t>
            </a:r>
            <a:r>
              <a:rPr lang="el-GR" dirty="0"/>
              <a:t>δικτύου ανοικτής </a:t>
            </a:r>
            <a:r>
              <a:rPr lang="el-GR" dirty="0" smtClean="0"/>
              <a:t>επικοινωνίας</a:t>
            </a:r>
          </a:p>
          <a:p>
            <a:r>
              <a:rPr lang="el-GR" dirty="0" smtClean="0"/>
              <a:t>Υιοθέτηση </a:t>
            </a:r>
            <a:r>
              <a:rPr lang="el-GR" dirty="0"/>
              <a:t>νέων τρόπων σκέψης και πρακτικής µε βάση ένα συλλογικό</a:t>
            </a:r>
          </a:p>
          <a:p>
            <a:r>
              <a:rPr lang="el-GR" dirty="0" err="1" smtClean="0"/>
              <a:t>Όραµα</a:t>
            </a:r>
            <a:endParaRPr lang="el-GR" dirty="0" smtClean="0"/>
          </a:p>
          <a:p>
            <a:r>
              <a:rPr lang="el-GR" dirty="0" smtClean="0"/>
              <a:t>Ανάπτυξη των </a:t>
            </a:r>
            <a:r>
              <a:rPr lang="el-GR" dirty="0" err="1" smtClean="0"/>
              <a:t>οργανισµών</a:t>
            </a:r>
            <a:r>
              <a:rPr lang="el-GR" dirty="0" smtClean="0"/>
              <a:t> </a:t>
            </a:r>
            <a:r>
              <a:rPr lang="el-GR" dirty="0"/>
              <a:t>για </a:t>
            </a:r>
            <a:r>
              <a:rPr lang="el-GR" dirty="0" err="1"/>
              <a:t>αυτονοµία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/>
              <a:t>Ι</a:t>
            </a:r>
            <a:r>
              <a:rPr lang="el-GR" dirty="0" smtClean="0"/>
              <a:t>κανότητα </a:t>
            </a:r>
            <a:r>
              <a:rPr lang="el-GR" dirty="0"/>
              <a:t>ανάληψης </a:t>
            </a:r>
            <a:r>
              <a:rPr lang="el-GR" dirty="0" smtClean="0"/>
              <a:t>πρωτοβουλίας</a:t>
            </a:r>
          </a:p>
          <a:p>
            <a:r>
              <a:rPr lang="el-GR" dirty="0" err="1" smtClean="0"/>
              <a:t>Παρέµβαση</a:t>
            </a:r>
            <a:r>
              <a:rPr lang="el-GR" dirty="0" smtClean="0"/>
              <a:t> </a:t>
            </a:r>
            <a:r>
              <a:rPr lang="el-GR" dirty="0"/>
              <a:t>στην </a:t>
            </a:r>
            <a:r>
              <a:rPr lang="el-GR" dirty="0" smtClean="0"/>
              <a:t>κρίση </a:t>
            </a:r>
          </a:p>
          <a:p>
            <a:r>
              <a:rPr lang="el-GR" dirty="0" err="1"/>
              <a:t>Δ</a:t>
            </a:r>
            <a:r>
              <a:rPr lang="el-GR" dirty="0" err="1" smtClean="0"/>
              <a:t>ηµιουργία</a:t>
            </a:r>
            <a:r>
              <a:rPr lang="el-GR" dirty="0" smtClean="0"/>
              <a:t> </a:t>
            </a:r>
            <a:r>
              <a:rPr lang="el-GR" dirty="0"/>
              <a:t>ενός µ</a:t>
            </a:r>
            <a:r>
              <a:rPr lang="el-GR" dirty="0" err="1"/>
              <a:t>οντέλου</a:t>
            </a:r>
            <a:r>
              <a:rPr lang="el-GR" dirty="0"/>
              <a:t> </a:t>
            </a:r>
            <a:r>
              <a:rPr lang="el-GR" dirty="0" err="1"/>
              <a:t>βιώσιµης</a:t>
            </a:r>
            <a:r>
              <a:rPr lang="el-GR" dirty="0"/>
              <a:t> ανάπτυξης και </a:t>
            </a:r>
            <a:r>
              <a:rPr lang="el-GR" dirty="0" smtClean="0"/>
              <a:t>διαχείρισης της </a:t>
            </a:r>
            <a:r>
              <a:rPr lang="el-GR" dirty="0"/>
              <a:t>πολυπλοκότητας.</a:t>
            </a:r>
          </a:p>
        </p:txBody>
      </p:sp>
    </p:spTree>
    <p:extLst>
      <p:ext uri="{BB962C8B-B14F-4D97-AF65-F5344CB8AC3E}">
        <p14:creationId xmlns="" xmlns:p14="http://schemas.microsoft.com/office/powerpoint/2010/main" val="217137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Εκπαίδευση λειτουργών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Μέσο </a:t>
            </a:r>
            <a:r>
              <a:rPr lang="el-GR" dirty="0"/>
              <a:t>για τη διαχείριση των </a:t>
            </a:r>
            <a:r>
              <a:rPr lang="el-GR" dirty="0" smtClean="0"/>
              <a:t>κρίσεων</a:t>
            </a:r>
          </a:p>
          <a:p>
            <a:r>
              <a:rPr lang="el-GR" dirty="0" smtClean="0"/>
              <a:t>Καλλιέργεια </a:t>
            </a:r>
            <a:r>
              <a:rPr lang="el-GR" dirty="0"/>
              <a:t>της </a:t>
            </a:r>
            <a:r>
              <a:rPr lang="el-GR" dirty="0" smtClean="0"/>
              <a:t>συλλογικότητας</a:t>
            </a:r>
          </a:p>
          <a:p>
            <a:r>
              <a:rPr lang="el-GR" dirty="0" smtClean="0"/>
              <a:t>Προάγει </a:t>
            </a:r>
            <a:r>
              <a:rPr lang="el-GR" dirty="0"/>
              <a:t>τις </a:t>
            </a:r>
            <a:r>
              <a:rPr lang="el-GR" dirty="0" err="1"/>
              <a:t>δηµοκρατικές</a:t>
            </a:r>
            <a:r>
              <a:rPr lang="el-GR" dirty="0"/>
              <a:t> διαδικασίες στη λήψη </a:t>
            </a:r>
            <a:r>
              <a:rPr lang="el-GR" dirty="0" smtClean="0"/>
              <a:t>των αποφάσεων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Δ</a:t>
            </a:r>
            <a:r>
              <a:rPr lang="el-GR" dirty="0" smtClean="0"/>
              <a:t>ιασφάλιση </a:t>
            </a:r>
            <a:r>
              <a:rPr lang="el-GR" dirty="0"/>
              <a:t>ίσων </a:t>
            </a:r>
            <a:r>
              <a:rPr lang="el-GR" dirty="0" err="1"/>
              <a:t>δικαιωµάτων</a:t>
            </a:r>
            <a:r>
              <a:rPr lang="el-GR" dirty="0"/>
              <a:t> και ευκαιριών </a:t>
            </a:r>
            <a:r>
              <a:rPr lang="el-GR" dirty="0" smtClean="0"/>
              <a:t>για ανοικτή </a:t>
            </a:r>
            <a:r>
              <a:rPr lang="el-GR" dirty="0"/>
              <a:t>επικοινωνία</a:t>
            </a:r>
            <a:r>
              <a:rPr lang="el-GR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1532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</a:t>
            </a:r>
            <a:r>
              <a:rPr lang="el-GR" dirty="0" err="1"/>
              <a:t>∆ράσης</a:t>
            </a:r>
            <a:r>
              <a:rPr lang="el-GR" dirty="0"/>
              <a:t> (</a:t>
            </a:r>
            <a:r>
              <a:rPr lang="en-GB" dirty="0"/>
              <a:t>Action Research)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err="1" smtClean="0"/>
              <a:t>Εφαρµόστηκε</a:t>
            </a:r>
            <a:r>
              <a:rPr lang="el-GR" dirty="0" smtClean="0"/>
              <a:t> </a:t>
            </a:r>
            <a:r>
              <a:rPr lang="el-GR" dirty="0"/>
              <a:t>αρχικά από τον </a:t>
            </a:r>
            <a:r>
              <a:rPr lang="el-GR" dirty="0" err="1"/>
              <a:t>Kurt</a:t>
            </a:r>
            <a:r>
              <a:rPr lang="el-GR" dirty="0"/>
              <a:t> </a:t>
            </a:r>
            <a:r>
              <a:rPr lang="el-GR" dirty="0" err="1"/>
              <a:t>Lewin</a:t>
            </a:r>
            <a:r>
              <a:rPr lang="el-GR" dirty="0"/>
              <a:t> </a:t>
            </a:r>
            <a:r>
              <a:rPr lang="el-GR" dirty="0" smtClean="0"/>
              <a:t>στη δεκαετία </a:t>
            </a:r>
            <a:r>
              <a:rPr lang="el-GR" dirty="0"/>
              <a:t>του </a:t>
            </a:r>
            <a:r>
              <a:rPr lang="el-GR" dirty="0" smtClean="0"/>
              <a:t>1940.</a:t>
            </a:r>
          </a:p>
          <a:p>
            <a:r>
              <a:rPr lang="el-GR" dirty="0" smtClean="0"/>
              <a:t>Αναπτύχθηκε </a:t>
            </a:r>
            <a:r>
              <a:rPr lang="el-GR" dirty="0"/>
              <a:t>τα </a:t>
            </a:r>
            <a:r>
              <a:rPr lang="el-GR" dirty="0" err="1"/>
              <a:t>επόµενα</a:t>
            </a:r>
            <a:r>
              <a:rPr lang="el-GR" dirty="0"/>
              <a:t> χρόνια από </a:t>
            </a:r>
            <a:r>
              <a:rPr lang="el-GR" dirty="0" smtClean="0"/>
              <a:t>διάφορους </a:t>
            </a:r>
            <a:r>
              <a:rPr lang="el-GR" dirty="0" err="1"/>
              <a:t>οργανισµούς</a:t>
            </a:r>
            <a:r>
              <a:rPr lang="el-GR" dirty="0"/>
              <a:t> (NTL Institute, </a:t>
            </a:r>
            <a:r>
              <a:rPr lang="el-GR" dirty="0" err="1"/>
              <a:t>Tavistock</a:t>
            </a:r>
            <a:r>
              <a:rPr lang="el-GR" dirty="0"/>
              <a:t> Institute, </a:t>
            </a:r>
            <a:r>
              <a:rPr lang="el-GR" dirty="0" err="1" smtClean="0"/>
              <a:t>Bayswater</a:t>
            </a:r>
            <a:r>
              <a:rPr lang="el-GR" dirty="0" smtClean="0"/>
              <a:t> Institute </a:t>
            </a:r>
            <a:r>
              <a:rPr lang="el-GR" dirty="0"/>
              <a:t>κ.ά</a:t>
            </a:r>
            <a:r>
              <a:rPr lang="el-GR" dirty="0" smtClean="0"/>
              <a:t>.) για </a:t>
            </a:r>
            <a:r>
              <a:rPr lang="el-GR" dirty="0"/>
              <a:t>την κατανόηση κοινωνικών </a:t>
            </a:r>
            <a:r>
              <a:rPr lang="el-GR" dirty="0" err="1" smtClean="0"/>
              <a:t>προβληµάτων</a:t>
            </a:r>
            <a:r>
              <a:rPr lang="el-GR" dirty="0" smtClean="0"/>
              <a:t> και </a:t>
            </a:r>
            <a:r>
              <a:rPr lang="el-GR" dirty="0"/>
              <a:t>την υλοποίηση κοινωνικών </a:t>
            </a:r>
            <a:r>
              <a:rPr lang="el-GR" dirty="0" err="1" smtClean="0"/>
              <a:t>προγραµµάτων</a:t>
            </a:r>
            <a:endParaRPr lang="el-GR" dirty="0" smtClean="0"/>
          </a:p>
          <a:p>
            <a:r>
              <a:rPr lang="el-GR" dirty="0" smtClean="0"/>
              <a:t>Αναπτύχθηκε για τον </a:t>
            </a:r>
            <a:r>
              <a:rPr lang="el-GR" dirty="0" err="1" smtClean="0"/>
              <a:t>σχεδιασµό</a:t>
            </a:r>
            <a:r>
              <a:rPr lang="el-GR" dirty="0"/>
              <a:t>, την υλοποίηση και την αξιολόγηση των </a:t>
            </a:r>
            <a:r>
              <a:rPr lang="el-GR" dirty="0" smtClean="0"/>
              <a:t>εκπαιδευτικών </a:t>
            </a:r>
            <a:r>
              <a:rPr lang="el-GR" dirty="0" err="1" smtClean="0"/>
              <a:t>προγρα</a:t>
            </a:r>
            <a:r>
              <a:rPr lang="el-GR" dirty="0" smtClean="0"/>
              <a:t>µµ </a:t>
            </a:r>
            <a:r>
              <a:rPr lang="el-GR" dirty="0" err="1"/>
              <a:t>άτων</a:t>
            </a:r>
            <a:endParaRPr lang="el-GR" dirty="0" smtClean="0"/>
          </a:p>
          <a:p>
            <a:r>
              <a:rPr lang="el-GR" dirty="0" smtClean="0"/>
              <a:t>Μέθοδος για την </a:t>
            </a:r>
            <a:r>
              <a:rPr lang="el-GR" dirty="0" err="1"/>
              <a:t>εκτίµηση</a:t>
            </a:r>
            <a:r>
              <a:rPr lang="el-GR" dirty="0"/>
              <a:t> των </a:t>
            </a:r>
            <a:r>
              <a:rPr lang="el-GR" dirty="0" smtClean="0"/>
              <a:t>αναγκών</a:t>
            </a:r>
          </a:p>
          <a:p>
            <a:r>
              <a:rPr lang="el-GR" dirty="0" err="1" smtClean="0"/>
              <a:t>Χρησιµεύει</a:t>
            </a:r>
            <a:r>
              <a:rPr lang="el-GR" dirty="0" smtClean="0"/>
              <a:t> στον </a:t>
            </a:r>
            <a:r>
              <a:rPr lang="el-GR" dirty="0" err="1" smtClean="0"/>
              <a:t>σχεδιασµό</a:t>
            </a:r>
            <a:r>
              <a:rPr lang="el-GR" dirty="0" smtClean="0"/>
              <a:t> και στην </a:t>
            </a:r>
            <a:r>
              <a:rPr lang="el-GR" dirty="0"/>
              <a:t>υλοποίηση και αξιολόγηση. </a:t>
            </a:r>
            <a:endParaRPr lang="el-GR" dirty="0" smtClean="0"/>
          </a:p>
          <a:p>
            <a:r>
              <a:rPr lang="el-GR" dirty="0" smtClean="0"/>
              <a:t>Επιχειρεί </a:t>
            </a:r>
            <a:r>
              <a:rPr lang="el-GR" dirty="0"/>
              <a:t>να δώσει απαντήσεις </a:t>
            </a:r>
            <a:r>
              <a:rPr lang="el-GR" dirty="0" smtClean="0"/>
              <a:t>σε </a:t>
            </a:r>
            <a:r>
              <a:rPr lang="el-GR" dirty="0" err="1" smtClean="0"/>
              <a:t>συγκεκριµένα</a:t>
            </a:r>
            <a:r>
              <a:rPr lang="el-GR" dirty="0" smtClean="0"/>
              <a:t> </a:t>
            </a:r>
            <a:r>
              <a:rPr lang="el-GR" dirty="0" err="1"/>
              <a:t>ζητήµατα</a:t>
            </a:r>
            <a:r>
              <a:rPr lang="el-GR" dirty="0"/>
              <a:t> µέσω µ</a:t>
            </a:r>
            <a:r>
              <a:rPr lang="el-GR" dirty="0" err="1"/>
              <a:t>ιας</a:t>
            </a:r>
            <a:r>
              <a:rPr lang="el-GR" dirty="0"/>
              <a:t> </a:t>
            </a:r>
            <a:r>
              <a:rPr lang="el-GR" dirty="0" err="1"/>
              <a:t>συστηµατικής</a:t>
            </a:r>
            <a:r>
              <a:rPr lang="el-GR" dirty="0"/>
              <a:t> µ</a:t>
            </a:r>
            <a:r>
              <a:rPr lang="el-GR" dirty="0" err="1"/>
              <a:t>εθοδολογίας</a:t>
            </a:r>
            <a:r>
              <a:rPr lang="el-GR" dirty="0"/>
              <a:t> </a:t>
            </a:r>
            <a:r>
              <a:rPr lang="el-GR" dirty="0" smtClean="0"/>
              <a:t>και µε </a:t>
            </a:r>
            <a:r>
              <a:rPr lang="el-GR" dirty="0"/>
              <a:t>τη χρήση πολλών διαφορετικών πηγών και µ</a:t>
            </a:r>
            <a:r>
              <a:rPr lang="el-GR" dirty="0" err="1"/>
              <a:t>εθόδων</a:t>
            </a:r>
            <a:endParaRPr lang="el-GR" dirty="0" smtClean="0"/>
          </a:p>
          <a:p>
            <a:r>
              <a:rPr lang="el-GR" dirty="0" smtClean="0"/>
              <a:t>Απαιτεί ενεργητική </a:t>
            </a:r>
            <a:r>
              <a:rPr lang="el-GR" dirty="0" err="1" smtClean="0"/>
              <a:t>συµµετοχή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smtClean="0"/>
              <a:t>συνεργασία </a:t>
            </a:r>
            <a:r>
              <a:rPr lang="el-GR" dirty="0"/>
              <a:t>των </a:t>
            </a:r>
            <a:r>
              <a:rPr lang="el-GR" dirty="0" err="1"/>
              <a:t>εκπαιδευοµένων</a:t>
            </a:r>
            <a:r>
              <a:rPr lang="el-GR" dirty="0"/>
              <a:t> και όχι τη στάση </a:t>
            </a:r>
            <a:r>
              <a:rPr lang="el-GR" dirty="0" smtClean="0"/>
              <a:t>του παθητικού </a:t>
            </a:r>
            <a:r>
              <a:rPr lang="el-GR" dirty="0"/>
              <a:t>αποδέκτη πληροφοριών</a:t>
            </a:r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02492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Οι </a:t>
            </a:r>
            <a:r>
              <a:rPr lang="el-GR" dirty="0" err="1"/>
              <a:t>επαγγελµατίες</a:t>
            </a:r>
            <a:r>
              <a:rPr lang="el-GR" dirty="0"/>
              <a:t> </a:t>
            </a:r>
            <a:r>
              <a:rPr lang="el-GR" dirty="0" smtClean="0"/>
              <a:t>εξελίσσονταν κυρίως </a:t>
            </a:r>
            <a:r>
              <a:rPr lang="el-GR" dirty="0"/>
              <a:t>µέσω της εκπαίδευσης σε µ</a:t>
            </a:r>
            <a:r>
              <a:rPr lang="el-GR" dirty="0" err="1"/>
              <a:t>εθόδους</a:t>
            </a:r>
            <a:r>
              <a:rPr lang="el-GR" dirty="0"/>
              <a:t> και τεχνικές </a:t>
            </a:r>
            <a:r>
              <a:rPr lang="el-GR" dirty="0" smtClean="0"/>
              <a:t>ψυχοθεραπευτικού </a:t>
            </a:r>
            <a:r>
              <a:rPr lang="el-GR" dirty="0"/>
              <a:t>και </a:t>
            </a:r>
            <a:r>
              <a:rPr lang="el-GR" dirty="0" err="1"/>
              <a:t>κοινωνιοθεραπευτικού</a:t>
            </a:r>
            <a:r>
              <a:rPr lang="el-GR" dirty="0"/>
              <a:t> </a:t>
            </a:r>
            <a:r>
              <a:rPr lang="el-GR" dirty="0" err="1" smtClean="0"/>
              <a:t>τύπουεπικεντρωµένες</a:t>
            </a:r>
            <a:r>
              <a:rPr lang="el-GR" dirty="0" smtClean="0"/>
              <a:t> </a:t>
            </a:r>
            <a:r>
              <a:rPr lang="el-GR" dirty="0"/>
              <a:t>στο </a:t>
            </a:r>
            <a:r>
              <a:rPr lang="el-GR" dirty="0" err="1"/>
              <a:t>άτοµο</a:t>
            </a:r>
            <a:r>
              <a:rPr lang="el-GR" dirty="0"/>
              <a:t>, την οικογένεια και εν µ</a:t>
            </a:r>
            <a:r>
              <a:rPr lang="el-GR" dirty="0" err="1"/>
              <a:t>έρει</a:t>
            </a:r>
            <a:r>
              <a:rPr lang="el-GR" dirty="0"/>
              <a:t> την κοινότητα.</a:t>
            </a:r>
          </a:p>
          <a:p>
            <a:r>
              <a:rPr lang="el-GR" dirty="0"/>
              <a:t>Αυτή η </a:t>
            </a:r>
            <a:r>
              <a:rPr lang="el-GR" dirty="0" err="1" smtClean="0"/>
              <a:t>εκπαίδευσηπροήλθε</a:t>
            </a:r>
            <a:r>
              <a:rPr lang="el-GR" dirty="0" smtClean="0"/>
              <a:t> </a:t>
            </a:r>
            <a:r>
              <a:rPr lang="el-GR" dirty="0"/>
              <a:t>κυρίως από </a:t>
            </a:r>
            <a:r>
              <a:rPr lang="el-GR" dirty="0" smtClean="0"/>
              <a:t>τον χώρο </a:t>
            </a:r>
            <a:r>
              <a:rPr lang="el-GR" dirty="0"/>
              <a:t>της </a:t>
            </a:r>
            <a:r>
              <a:rPr lang="el-GR" dirty="0" smtClean="0"/>
              <a:t>ιατρικής.</a:t>
            </a:r>
          </a:p>
          <a:p>
            <a:r>
              <a:rPr lang="el-GR" dirty="0" smtClean="0"/>
              <a:t>Περιόρισε </a:t>
            </a:r>
            <a:r>
              <a:rPr lang="el-GR" dirty="0"/>
              <a:t>τη δυνατότητα </a:t>
            </a:r>
            <a:r>
              <a:rPr lang="el-GR" dirty="0" smtClean="0"/>
              <a:t>κατανόησης των </a:t>
            </a:r>
            <a:r>
              <a:rPr lang="el-GR" dirty="0" err="1"/>
              <a:t>προβληµάτων</a:t>
            </a:r>
            <a:r>
              <a:rPr lang="el-GR" dirty="0"/>
              <a:t> στην κοινωνία και </a:t>
            </a:r>
            <a:r>
              <a:rPr lang="el-GR" dirty="0" smtClean="0"/>
              <a:t>να αναπτύξουν </a:t>
            </a:r>
            <a:r>
              <a:rPr lang="el-GR" dirty="0"/>
              <a:t>δράσεις </a:t>
            </a:r>
            <a:r>
              <a:rPr lang="el-GR" dirty="0" smtClean="0"/>
              <a:t>κοινωνικής αλλαγής. </a:t>
            </a:r>
          </a:p>
          <a:p>
            <a:r>
              <a:rPr lang="el-GR" dirty="0" smtClean="0"/>
              <a:t>Η ισότητα</a:t>
            </a:r>
            <a:r>
              <a:rPr lang="el-GR" dirty="0"/>
              <a:t>, η κοινωνική δικαιοσύνη, η προάσπιση των </a:t>
            </a:r>
            <a:r>
              <a:rPr lang="el-GR" dirty="0" smtClean="0"/>
              <a:t>ανθρωπίνων </a:t>
            </a:r>
            <a:r>
              <a:rPr lang="el-GR" dirty="0" err="1" smtClean="0"/>
              <a:t>δικαιωµάτων</a:t>
            </a:r>
            <a:r>
              <a:rPr lang="el-GR" dirty="0" smtClean="0"/>
              <a:t> </a:t>
            </a:r>
            <a:r>
              <a:rPr lang="el-GR" dirty="0"/>
              <a:t>αποτελούσαν γενικές αρχές και </a:t>
            </a:r>
            <a:r>
              <a:rPr lang="el-GR" dirty="0" err="1"/>
              <a:t>αφηρηµένες</a:t>
            </a:r>
            <a:r>
              <a:rPr lang="el-GR" dirty="0"/>
              <a:t> </a:t>
            </a:r>
            <a:r>
              <a:rPr lang="el-GR" dirty="0" smtClean="0"/>
              <a:t>έννοιες.</a:t>
            </a:r>
          </a:p>
          <a:p>
            <a:r>
              <a:rPr lang="el-GR" dirty="0" smtClean="0"/>
              <a:t>Οι </a:t>
            </a:r>
            <a:r>
              <a:rPr lang="el-GR" dirty="0" err="1"/>
              <a:t>οργανισµοί</a:t>
            </a:r>
            <a:r>
              <a:rPr lang="el-GR" dirty="0"/>
              <a:t> </a:t>
            </a:r>
            <a:r>
              <a:rPr lang="el-GR" dirty="0" smtClean="0"/>
              <a:t>ακολουθούσαν το </a:t>
            </a:r>
            <a:r>
              <a:rPr lang="el-GR" dirty="0" err="1"/>
              <a:t>δόγµα</a:t>
            </a:r>
            <a:r>
              <a:rPr lang="el-GR" dirty="0"/>
              <a:t> της πολιτικής ουδετερότητας.</a:t>
            </a:r>
          </a:p>
          <a:p>
            <a:r>
              <a:rPr lang="el-GR" dirty="0" smtClean="0"/>
              <a:t>Η </a:t>
            </a:r>
            <a:r>
              <a:rPr lang="el-GR" dirty="0"/>
              <a:t>κριτική στάση απέναντι στην </a:t>
            </a:r>
            <a:r>
              <a:rPr lang="el-GR" dirty="0" smtClean="0"/>
              <a:t>κρίση επιβάλλει την </a:t>
            </a:r>
            <a:r>
              <a:rPr lang="el-GR" dirty="0" err="1" smtClean="0"/>
              <a:t>αµφισβήτηση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dirty="0" err="1"/>
              <a:t>ιατρικοποίησης</a:t>
            </a:r>
            <a:r>
              <a:rPr lang="el-GR" dirty="0"/>
              <a:t> και </a:t>
            </a:r>
            <a:r>
              <a:rPr lang="el-GR" dirty="0" err="1"/>
              <a:t>παθολογικοποίησης</a:t>
            </a:r>
            <a:r>
              <a:rPr lang="el-GR" dirty="0"/>
              <a:t> </a:t>
            </a:r>
            <a:r>
              <a:rPr lang="el-GR" dirty="0" smtClean="0"/>
              <a:t>των κοινωνικών </a:t>
            </a:r>
            <a:r>
              <a:rPr lang="el-GR" dirty="0" err="1" smtClean="0"/>
              <a:t>προβληµάτων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κριτική στάση </a:t>
            </a:r>
            <a:r>
              <a:rPr lang="el-GR" dirty="0"/>
              <a:t>απαιτεί </a:t>
            </a:r>
            <a:r>
              <a:rPr lang="el-GR" dirty="0" smtClean="0"/>
              <a:t>συμμετοχή στην </a:t>
            </a:r>
            <a:r>
              <a:rPr lang="el-GR" dirty="0"/>
              <a:t>αλλαγή </a:t>
            </a:r>
            <a:r>
              <a:rPr lang="el-GR" dirty="0" smtClean="0"/>
              <a:t>των συνθηκών </a:t>
            </a:r>
            <a:r>
              <a:rPr lang="el-GR" dirty="0"/>
              <a:t>που αρρωσταίνουν τους ανθρώπους που ζητούν </a:t>
            </a:r>
            <a:r>
              <a:rPr lang="el-GR" dirty="0" smtClean="0"/>
              <a:t>υπηρεσίες.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90836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Ο </a:t>
            </a:r>
            <a:r>
              <a:rPr lang="el-GR" dirty="0"/>
              <a:t>ΣΚΛΕ </a:t>
            </a:r>
            <a:r>
              <a:rPr lang="el-GR" dirty="0" err="1"/>
              <a:t>∆ΙΕΚ∆ΙΚΕΙ</a:t>
            </a:r>
            <a:r>
              <a:rPr lang="el-GR" dirty="0"/>
              <a:t> ΤΗΝ ΚΑΤΑΡΓΗΣΗ ΤΟΥ ΝΟΜΟΥ ΓΙΑ ΤΗΝ </a:t>
            </a:r>
            <a:r>
              <a:rPr lang="el-GR" dirty="0" smtClean="0"/>
              <a:t>ΑΞΙΟΛΟΓΗΣΗ </a:t>
            </a:r>
            <a:r>
              <a:rPr lang="el-GR" dirty="0"/>
              <a:t>ΣΤΟ </a:t>
            </a:r>
            <a:r>
              <a:rPr lang="el-GR" dirty="0" err="1"/>
              <a:t>∆ΗΜΟΣΙΟ</a:t>
            </a:r>
            <a:r>
              <a:rPr lang="el-GR" dirty="0"/>
              <a:t>. </a:t>
            </a:r>
            <a:r>
              <a:rPr lang="en-US" dirty="0" smtClean="0"/>
              <a:t>http</a:t>
            </a:r>
            <a:r>
              <a:rPr lang="en-US" dirty="0"/>
              <a:t>://www.skle.gr/index.php?option=com_ </a:t>
            </a:r>
            <a:r>
              <a:rPr lang="en-US" dirty="0" smtClean="0"/>
              <a:t>content</a:t>
            </a:r>
            <a:r>
              <a:rPr lang="el-GR" dirty="0" smtClean="0"/>
              <a:t> </a:t>
            </a:r>
            <a:r>
              <a:rPr lang="en-US" dirty="0" smtClean="0"/>
              <a:t>&amp;view=</a:t>
            </a:r>
            <a:r>
              <a:rPr lang="en-US" dirty="0" err="1" smtClean="0"/>
              <a:t>article&amp;id</a:t>
            </a:r>
            <a:r>
              <a:rPr lang="en-US" dirty="0" smtClean="0"/>
              <a:t>=383.</a:t>
            </a:r>
            <a:endParaRPr lang="el-GR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Malley</a:t>
            </a:r>
            <a:r>
              <a:rPr lang="en-US" dirty="0"/>
              <a:t>, J. &amp; </a:t>
            </a:r>
            <a:r>
              <a:rPr lang="en-US" dirty="0" err="1"/>
              <a:t>Fernández</a:t>
            </a:r>
            <a:r>
              <a:rPr lang="en-US" dirty="0"/>
              <a:t>, J.-L. (2010). Measuring quality in social care </a:t>
            </a:r>
            <a:r>
              <a:rPr lang="en-US" dirty="0" smtClean="0"/>
              <a:t>services:</a:t>
            </a:r>
            <a:r>
              <a:rPr lang="el-GR" dirty="0" smtClean="0"/>
              <a:t> </a:t>
            </a:r>
            <a:r>
              <a:rPr lang="en-US" dirty="0" smtClean="0"/>
              <a:t>theory </a:t>
            </a:r>
            <a:r>
              <a:rPr lang="en-US" dirty="0"/>
              <a:t>and practice. Annals of public and cooperative economics, 81(4):59-582. ISSN </a:t>
            </a:r>
            <a:r>
              <a:rPr lang="en-US" dirty="0" smtClean="0"/>
              <a:t>1370-4788</a:t>
            </a:r>
            <a:r>
              <a:rPr lang="en-US" dirty="0"/>
              <a:t>. </a:t>
            </a:r>
            <a:r>
              <a:rPr lang="en-US" dirty="0" err="1"/>
              <a:t>Doi</a:t>
            </a:r>
            <a:r>
              <a:rPr lang="en-US" dirty="0"/>
              <a:t>: 10.1111/j.1467-8292.2010.00422.x </a:t>
            </a:r>
            <a:r>
              <a:rPr lang="en-US" dirty="0">
                <a:hlinkClick r:id="rId2"/>
              </a:rPr>
              <a:t>http://eprints.lse.ac.uk/30137/1</a:t>
            </a:r>
            <a:r>
              <a:rPr lang="en-US" dirty="0" smtClean="0">
                <a:hlinkClick r:id="rId2"/>
              </a:rPr>
              <a:t>/</a:t>
            </a:r>
            <a:endParaRPr lang="el-GR" dirty="0" smtClean="0"/>
          </a:p>
          <a:p>
            <a:endParaRPr lang="en-US" dirty="0"/>
          </a:p>
          <a:p>
            <a:r>
              <a:rPr lang="en-US" dirty="0" smtClean="0"/>
              <a:t>Measuring%20quality%20in%20social%20care%20services%20%28LSERO%29.pdf.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72367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err="1" smtClean="0"/>
              <a:t>Τσιµπουκλή</a:t>
            </a:r>
            <a:r>
              <a:rPr lang="el-GR" dirty="0"/>
              <a:t>, Α. (2002). Η εκπαίδευση των </a:t>
            </a:r>
            <a:r>
              <a:rPr lang="el-GR" dirty="0" err="1"/>
              <a:t>επαγγελµατιών</a:t>
            </a:r>
            <a:r>
              <a:rPr lang="el-GR" dirty="0"/>
              <a:t> υγείας </a:t>
            </a:r>
            <a:r>
              <a:rPr lang="el-GR" dirty="0" smtClean="0"/>
              <a:t>στην </a:t>
            </a:r>
            <a:r>
              <a:rPr lang="el-GR" dirty="0" err="1" smtClean="0"/>
              <a:t>αντιµετώπιση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dirty="0" err="1"/>
              <a:t>τοξικοεξάρτησης</a:t>
            </a:r>
            <a:r>
              <a:rPr lang="el-GR" dirty="0"/>
              <a:t>. Νέα Υγεία, 38:10.</a:t>
            </a:r>
          </a:p>
          <a:p>
            <a:r>
              <a:rPr lang="en-GB" dirty="0" smtClean="0"/>
              <a:t>Advisory </a:t>
            </a:r>
            <a:r>
              <a:rPr lang="en-GB" dirty="0" err="1"/>
              <a:t>Counsil</a:t>
            </a:r>
            <a:r>
              <a:rPr lang="en-GB" dirty="0"/>
              <a:t> of the Misuse of Drugs (1990). Problem Drug Use: a review </a:t>
            </a:r>
            <a:r>
              <a:rPr lang="en-GB" dirty="0" smtClean="0"/>
              <a:t>of</a:t>
            </a:r>
            <a:r>
              <a:rPr lang="el-GR" dirty="0" smtClean="0"/>
              <a:t> </a:t>
            </a:r>
            <a:r>
              <a:rPr lang="en-GB" dirty="0" smtClean="0"/>
              <a:t>training</a:t>
            </a:r>
            <a:r>
              <a:rPr lang="en-GB" dirty="0"/>
              <a:t>. HMSO: London.</a:t>
            </a:r>
          </a:p>
          <a:p>
            <a:r>
              <a:rPr lang="en-GB" dirty="0" smtClean="0"/>
              <a:t>Macy</a:t>
            </a:r>
            <a:r>
              <a:rPr lang="en-GB" dirty="0"/>
              <a:t>, B.A. &amp; Izumi, H. (1993). Organizational change, design and </a:t>
            </a:r>
            <a:r>
              <a:rPr lang="en-GB" dirty="0" smtClean="0"/>
              <a:t>work</a:t>
            </a:r>
            <a:r>
              <a:rPr lang="el-GR" dirty="0" smtClean="0"/>
              <a:t> </a:t>
            </a:r>
            <a:r>
              <a:rPr lang="en-GB" dirty="0" smtClean="0"/>
              <a:t>innovation</a:t>
            </a:r>
            <a:r>
              <a:rPr lang="en-GB" dirty="0"/>
              <a:t>: A meta-analysis of 131 North American field studies – 1961 to 1991. </a:t>
            </a:r>
            <a:r>
              <a:rPr lang="en-GB" dirty="0" smtClean="0"/>
              <a:t>Research</a:t>
            </a:r>
            <a:r>
              <a:rPr lang="el-GR" dirty="0" smtClean="0"/>
              <a:t> </a:t>
            </a:r>
            <a:r>
              <a:rPr lang="en-GB" dirty="0" smtClean="0"/>
              <a:t>in </a:t>
            </a:r>
            <a:r>
              <a:rPr lang="en-GB" dirty="0"/>
              <a:t>Organizational Change and Development, Vol. 7. Greenwich, CT:JAI Press.</a:t>
            </a:r>
          </a:p>
          <a:p>
            <a:r>
              <a:rPr lang="en-GB" dirty="0" smtClean="0"/>
              <a:t>West</a:t>
            </a:r>
            <a:r>
              <a:rPr lang="en-GB" dirty="0"/>
              <a:t>, M. (1997). Developing Creativity in Organizations. UK:BPS Books.</a:t>
            </a:r>
          </a:p>
          <a:p>
            <a:r>
              <a:rPr lang="en-GB" dirty="0" smtClean="0"/>
              <a:t>Branden</a:t>
            </a:r>
            <a:r>
              <a:rPr lang="en-GB" dirty="0"/>
              <a:t>, N. (1995). The Six Pillars of Self-Esteem. New York: Bantam.</a:t>
            </a:r>
          </a:p>
          <a:p>
            <a:r>
              <a:rPr lang="en-GB" dirty="0" smtClean="0"/>
              <a:t>Kegan</a:t>
            </a:r>
            <a:r>
              <a:rPr lang="en-GB" dirty="0"/>
              <a:t>, L. &amp; </a:t>
            </a:r>
            <a:r>
              <a:rPr lang="en-GB" dirty="0" err="1"/>
              <a:t>Lahey</a:t>
            </a:r>
            <a:r>
              <a:rPr lang="en-GB" dirty="0"/>
              <a:t>, L. (2009) Immunity to change: how to overcome it and </a:t>
            </a:r>
            <a:r>
              <a:rPr lang="en-GB" dirty="0" smtClean="0"/>
              <a:t>unlock</a:t>
            </a:r>
            <a:r>
              <a:rPr lang="el-GR" dirty="0" smtClean="0"/>
              <a:t> </a:t>
            </a:r>
            <a:r>
              <a:rPr lang="en-GB" dirty="0" smtClean="0"/>
              <a:t>the </a:t>
            </a:r>
            <a:r>
              <a:rPr lang="en-GB" dirty="0"/>
              <a:t>potential in yourself and your organisation. Boston: Harvard Business School </a:t>
            </a:r>
            <a:r>
              <a:rPr lang="el-GR" dirty="0" smtClean="0"/>
              <a:t> </a:t>
            </a:r>
            <a:r>
              <a:rPr lang="en-US" dirty="0" smtClean="0"/>
              <a:t>P</a:t>
            </a:r>
            <a:r>
              <a:rPr lang="en-GB" dirty="0" err="1" smtClean="0"/>
              <a:t>ublishing</a:t>
            </a:r>
            <a:r>
              <a:rPr lang="en-GB" dirty="0" smtClean="0"/>
              <a:t> Corporation</a:t>
            </a:r>
            <a:r>
              <a:rPr lang="en-GB" dirty="0"/>
              <a:t>.</a:t>
            </a:r>
          </a:p>
          <a:p>
            <a:r>
              <a:rPr lang="en-GB" dirty="0" err="1" smtClean="0"/>
              <a:t>Argyris</a:t>
            </a:r>
            <a:r>
              <a:rPr lang="en-GB" dirty="0"/>
              <a:t>, C. &amp; </a:t>
            </a:r>
            <a:r>
              <a:rPr lang="en-GB" dirty="0" err="1"/>
              <a:t>Schon</a:t>
            </a:r>
            <a:r>
              <a:rPr lang="en-GB" dirty="0"/>
              <a:t>, D. (1978). Organisational Learning: A theory of </a:t>
            </a:r>
            <a:r>
              <a:rPr lang="en-GB" dirty="0" smtClean="0"/>
              <a:t>action perspective</a:t>
            </a:r>
            <a:r>
              <a:rPr lang="en-GB" dirty="0"/>
              <a:t>. Reading Mass: Addison Wesley.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95675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Αξιολόγηση</a:t>
            </a: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el-GR" dirty="0" smtClean="0"/>
          </a:p>
          <a:p>
            <a:r>
              <a:rPr lang="el-GR" dirty="0" smtClean="0"/>
              <a:t>Γίνεται </a:t>
            </a:r>
            <a:r>
              <a:rPr lang="el-GR" dirty="0"/>
              <a:t>προς την κατεύθυνση </a:t>
            </a:r>
            <a:r>
              <a:rPr lang="el-GR" dirty="0" smtClean="0"/>
              <a:t>της βελτίωσης </a:t>
            </a:r>
            <a:r>
              <a:rPr lang="el-GR" dirty="0"/>
              <a:t>των </a:t>
            </a:r>
            <a:r>
              <a:rPr lang="el-GR" dirty="0" err="1"/>
              <a:t>παρεχόµενων</a:t>
            </a:r>
            <a:r>
              <a:rPr lang="el-GR" dirty="0"/>
              <a:t> </a:t>
            </a:r>
            <a:r>
              <a:rPr lang="el-GR" dirty="0" smtClean="0"/>
              <a:t>υπηρεσιών.</a:t>
            </a:r>
          </a:p>
          <a:p>
            <a:r>
              <a:rPr lang="el-GR" dirty="0" smtClean="0"/>
              <a:t>Στοχεύει στην </a:t>
            </a:r>
            <a:r>
              <a:rPr lang="el-GR" dirty="0" err="1" smtClean="0"/>
              <a:t>αναβάθµιση</a:t>
            </a:r>
            <a:r>
              <a:rPr lang="el-GR" dirty="0" smtClean="0"/>
              <a:t> των γνώσεων </a:t>
            </a:r>
            <a:r>
              <a:rPr lang="el-GR" dirty="0"/>
              <a:t>και των δεξιοτήτων των </a:t>
            </a:r>
            <a:r>
              <a:rPr lang="el-GR" dirty="0" err="1" smtClean="0"/>
              <a:t>εργαζοµένων</a:t>
            </a:r>
            <a:endParaRPr lang="el-GR" dirty="0" smtClean="0"/>
          </a:p>
          <a:p>
            <a:r>
              <a:rPr lang="el-GR" dirty="0" smtClean="0"/>
              <a:t>Προωθεί θετικές στάσεις απέναντι </a:t>
            </a:r>
            <a:r>
              <a:rPr lang="el-GR" dirty="0"/>
              <a:t>στον </a:t>
            </a:r>
            <a:r>
              <a:rPr lang="el-GR" dirty="0" err="1" smtClean="0"/>
              <a:t>εξυπηρετούµενο</a:t>
            </a:r>
            <a:endParaRPr lang="el-GR" dirty="0" smtClean="0"/>
          </a:p>
          <a:p>
            <a:r>
              <a:rPr lang="el-GR" dirty="0" smtClean="0"/>
              <a:t>Αποτελεί </a:t>
            </a:r>
            <a:r>
              <a:rPr lang="el-GR" dirty="0" err="1"/>
              <a:t>σηµαντικό</a:t>
            </a:r>
            <a:r>
              <a:rPr lang="el-GR" dirty="0"/>
              <a:t> εργαλείο </a:t>
            </a:r>
            <a:r>
              <a:rPr lang="el-GR" dirty="0" smtClean="0"/>
              <a:t>για την </a:t>
            </a:r>
            <a:r>
              <a:rPr lang="el-GR" dirty="0" err="1"/>
              <a:t>αναβάθµιση</a:t>
            </a:r>
            <a:r>
              <a:rPr lang="el-GR" dirty="0"/>
              <a:t> της ποιότητας των </a:t>
            </a:r>
            <a:r>
              <a:rPr lang="el-GR" dirty="0" smtClean="0"/>
              <a:t>εργασιών</a:t>
            </a:r>
          </a:p>
          <a:p>
            <a:r>
              <a:rPr lang="el-GR" dirty="0" smtClean="0"/>
              <a:t>Δίνει κίνητρο στους </a:t>
            </a:r>
            <a:r>
              <a:rPr lang="el-GR" dirty="0" err="1"/>
              <a:t>επαγγελµατίες</a:t>
            </a:r>
            <a:r>
              <a:rPr lang="el-GR" dirty="0"/>
              <a:t> για κριτικό </a:t>
            </a:r>
            <a:r>
              <a:rPr lang="el-GR" dirty="0" err="1"/>
              <a:t>στοχασµό</a:t>
            </a:r>
            <a:r>
              <a:rPr lang="el-GR" dirty="0"/>
              <a:t> πάνω στους ρόλους, </a:t>
            </a:r>
            <a:r>
              <a:rPr lang="el-GR" dirty="0" smtClean="0"/>
              <a:t>τις δυνατότητες</a:t>
            </a:r>
            <a:r>
              <a:rPr lang="el-GR" dirty="0"/>
              <a:t>, τα όρια και την ευελιξία που αυτοί διαθέτουν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15305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δεν είναι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Δεν </a:t>
            </a:r>
            <a:r>
              <a:rPr lang="el-GR" dirty="0"/>
              <a:t>µ</a:t>
            </a:r>
            <a:r>
              <a:rPr lang="el-GR" dirty="0" err="1"/>
              <a:t>πορεί</a:t>
            </a:r>
            <a:r>
              <a:rPr lang="el-GR" dirty="0"/>
              <a:t> να στηρίζεται σε </a:t>
            </a:r>
            <a:r>
              <a:rPr lang="el-GR" dirty="0" smtClean="0"/>
              <a:t>ποσοτικούς </a:t>
            </a:r>
            <a:r>
              <a:rPr lang="el-GR" dirty="0"/>
              <a:t>µόνο </a:t>
            </a:r>
            <a:r>
              <a:rPr lang="el-GR" dirty="0" smtClean="0"/>
              <a:t>δείκτες</a:t>
            </a:r>
          </a:p>
          <a:p>
            <a:r>
              <a:rPr lang="el-GR" dirty="0" smtClean="0"/>
              <a:t>Δε μπορεί να στηρίζεται σε </a:t>
            </a:r>
            <a:r>
              <a:rPr lang="el-GR" dirty="0"/>
              <a:t>ένα µ</a:t>
            </a:r>
            <a:r>
              <a:rPr lang="el-GR" dirty="0" err="1"/>
              <a:t>οντέλο</a:t>
            </a:r>
            <a:r>
              <a:rPr lang="el-GR" dirty="0"/>
              <a:t> παραγωγικότητας το </a:t>
            </a:r>
            <a:r>
              <a:rPr lang="el-GR" dirty="0" smtClean="0"/>
              <a:t>οποίο </a:t>
            </a:r>
            <a:r>
              <a:rPr lang="el-GR" dirty="0" err="1" smtClean="0"/>
              <a:t>αντιµετωπίζει</a:t>
            </a:r>
            <a:r>
              <a:rPr lang="el-GR" dirty="0" smtClean="0"/>
              <a:t> </a:t>
            </a:r>
            <a:r>
              <a:rPr lang="el-GR" dirty="0"/>
              <a:t>τους ανθρώπους </a:t>
            </a:r>
            <a:r>
              <a:rPr lang="el-GR" dirty="0" smtClean="0"/>
              <a:t>ως προϊόντα</a:t>
            </a:r>
          </a:p>
          <a:p>
            <a:r>
              <a:rPr lang="el-GR" dirty="0" smtClean="0"/>
              <a:t>Δε μπορεί να μετρά απλώς </a:t>
            </a:r>
            <a:r>
              <a:rPr lang="el-GR" dirty="0"/>
              <a:t>τον </a:t>
            </a:r>
            <a:r>
              <a:rPr lang="el-GR" dirty="0" err="1"/>
              <a:t>αριθµό</a:t>
            </a:r>
            <a:r>
              <a:rPr lang="el-GR" dirty="0"/>
              <a:t> </a:t>
            </a:r>
            <a:r>
              <a:rPr lang="el-GR" dirty="0" smtClean="0"/>
              <a:t>των </a:t>
            </a:r>
            <a:r>
              <a:rPr lang="el-GR" dirty="0" err="1" smtClean="0"/>
              <a:t>εξυπηρετουµένων</a:t>
            </a:r>
            <a:r>
              <a:rPr lang="el-GR" dirty="0" smtClean="0"/>
              <a:t> </a:t>
            </a:r>
            <a:r>
              <a:rPr lang="el-GR" dirty="0"/>
              <a:t>ανά </a:t>
            </a:r>
            <a:r>
              <a:rPr lang="el-GR" dirty="0" err="1"/>
              <a:t>δοµή</a:t>
            </a:r>
            <a:r>
              <a:rPr lang="el-GR" dirty="0"/>
              <a:t>/ανά </a:t>
            </a:r>
            <a:r>
              <a:rPr lang="el-GR" dirty="0" err="1"/>
              <a:t>ηµέρα</a:t>
            </a:r>
            <a:r>
              <a:rPr lang="el-GR" dirty="0"/>
              <a:t>/ανά </a:t>
            </a:r>
            <a:r>
              <a:rPr lang="el-GR" dirty="0" err="1"/>
              <a:t>εργαζόµενο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Δε μπορεί να χάνονται </a:t>
            </a:r>
            <a:r>
              <a:rPr lang="el-GR" dirty="0" err="1" smtClean="0"/>
              <a:t>σηµαντικές</a:t>
            </a:r>
            <a:r>
              <a:rPr lang="el-GR" dirty="0" smtClean="0"/>
              <a:t> </a:t>
            </a:r>
            <a:r>
              <a:rPr lang="el-GR" dirty="0" err="1"/>
              <a:t>παράµετροι</a:t>
            </a:r>
            <a:r>
              <a:rPr lang="el-GR" dirty="0"/>
              <a:t> που σχετίζονται </a:t>
            </a:r>
            <a:r>
              <a:rPr lang="el-GR" dirty="0" smtClean="0"/>
              <a:t>µε τις </a:t>
            </a:r>
            <a:r>
              <a:rPr lang="el-GR" dirty="0"/>
              <a:t>ανάγκες υποστήριξης κάθε </a:t>
            </a:r>
            <a:r>
              <a:rPr lang="el-GR" dirty="0" err="1"/>
              <a:t>ατόµου</a:t>
            </a:r>
            <a:r>
              <a:rPr lang="el-GR" dirty="0"/>
              <a:t>, τον </a:t>
            </a:r>
            <a:r>
              <a:rPr lang="el-GR" dirty="0" err="1"/>
              <a:t>ατοµικό</a:t>
            </a:r>
            <a:r>
              <a:rPr lang="el-GR" dirty="0"/>
              <a:t> χρόνο </a:t>
            </a:r>
            <a:r>
              <a:rPr lang="el-GR" dirty="0" smtClean="0"/>
              <a:t>που απαιτείται </a:t>
            </a:r>
            <a:r>
              <a:rPr lang="el-GR" dirty="0"/>
              <a:t>για τη θεραπεία ή τη </a:t>
            </a:r>
            <a:r>
              <a:rPr lang="el-GR" dirty="0" err="1"/>
              <a:t>συµβουλευτική</a:t>
            </a:r>
            <a:r>
              <a:rPr lang="el-GR" dirty="0"/>
              <a:t> του, τον χρόνο </a:t>
            </a:r>
            <a:r>
              <a:rPr lang="el-GR" dirty="0" smtClean="0"/>
              <a:t>που χρειάζεται </a:t>
            </a:r>
            <a:r>
              <a:rPr lang="el-GR" dirty="0" err="1"/>
              <a:t>συµβουλευτική</a:t>
            </a:r>
            <a:r>
              <a:rPr lang="el-GR" dirty="0"/>
              <a:t> υποστήριξη η οικογένεια, αλλά και </a:t>
            </a:r>
            <a:r>
              <a:rPr lang="el-GR" dirty="0" smtClean="0"/>
              <a:t>τις πιθανότητες </a:t>
            </a:r>
            <a:r>
              <a:rPr lang="el-GR" dirty="0"/>
              <a:t>υποτροπής και αναζήτησης εκ νέου </a:t>
            </a:r>
            <a:r>
              <a:rPr lang="el-GR" dirty="0" smtClean="0"/>
              <a:t>φροντίδας.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44382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ισχύει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Απαιτείται </a:t>
            </a:r>
            <a:r>
              <a:rPr lang="el-GR" dirty="0" err="1" smtClean="0"/>
              <a:t>σηµαντικός</a:t>
            </a:r>
            <a:r>
              <a:rPr lang="el-GR" dirty="0" smtClean="0"/>
              <a:t> χρόνος ανά </a:t>
            </a:r>
            <a:r>
              <a:rPr lang="el-GR" dirty="0" err="1" smtClean="0"/>
              <a:t>εξυπηρετούµενο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 χρόνος σε </a:t>
            </a:r>
            <a:r>
              <a:rPr lang="el-GR" dirty="0" err="1"/>
              <a:t>συνδυασµό</a:t>
            </a:r>
            <a:r>
              <a:rPr lang="el-GR" dirty="0"/>
              <a:t> µε την </a:t>
            </a:r>
            <a:r>
              <a:rPr lang="el-GR" dirty="0" smtClean="0"/>
              <a:t>πολυπλοκότητα </a:t>
            </a:r>
            <a:r>
              <a:rPr lang="el-GR" dirty="0"/>
              <a:t>των </a:t>
            </a:r>
            <a:r>
              <a:rPr lang="el-GR" dirty="0" err="1"/>
              <a:t>ζητηµάτων</a:t>
            </a:r>
            <a:r>
              <a:rPr lang="el-GR" dirty="0"/>
              <a:t> που </a:t>
            </a:r>
            <a:r>
              <a:rPr lang="el-GR" dirty="0" err="1"/>
              <a:t>αντιµετωπίζουν</a:t>
            </a:r>
            <a:r>
              <a:rPr lang="el-GR" dirty="0"/>
              <a:t> οι ευάλωτες </a:t>
            </a:r>
            <a:r>
              <a:rPr lang="el-GR" dirty="0" err="1"/>
              <a:t>οµά</a:t>
            </a:r>
            <a:r>
              <a:rPr lang="el-GR" dirty="0"/>
              <a:t>-</a:t>
            </a:r>
          </a:p>
          <a:p>
            <a:r>
              <a:rPr lang="el-GR" dirty="0"/>
              <a:t>δες, είναι συχνά δύσκολα </a:t>
            </a:r>
            <a:r>
              <a:rPr lang="el-GR" dirty="0" smtClean="0"/>
              <a:t>µ</a:t>
            </a:r>
            <a:r>
              <a:rPr lang="el-GR" dirty="0" err="1" smtClean="0"/>
              <a:t>ετρήσιµος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Ο χρόνος </a:t>
            </a:r>
            <a:r>
              <a:rPr lang="el-GR" dirty="0"/>
              <a:t>διαφέρει ανά περιστατικό</a:t>
            </a:r>
          </a:p>
          <a:p>
            <a:r>
              <a:rPr lang="el-GR" dirty="0" smtClean="0"/>
              <a:t>Επιβαρύνει </a:t>
            </a:r>
            <a:r>
              <a:rPr lang="el-GR" dirty="0"/>
              <a:t>ψυχικά </a:t>
            </a:r>
            <a:r>
              <a:rPr lang="el-GR" dirty="0" smtClean="0"/>
              <a:t>τον </a:t>
            </a:r>
            <a:r>
              <a:rPr lang="el-GR" dirty="0"/>
              <a:t>ίδιο </a:t>
            </a:r>
            <a:r>
              <a:rPr lang="el-GR" dirty="0" smtClean="0"/>
              <a:t>τον κοινωνικό </a:t>
            </a:r>
            <a:r>
              <a:rPr lang="el-GR" dirty="0" smtClean="0"/>
              <a:t>λειτουργό</a:t>
            </a:r>
          </a:p>
          <a:p>
            <a:r>
              <a:rPr lang="el-GR" dirty="0" smtClean="0"/>
              <a:t>Ο </a:t>
            </a:r>
            <a:r>
              <a:rPr lang="el-GR" dirty="0" smtClean="0"/>
              <a:t>κοινωνικός λειτουργός </a:t>
            </a:r>
            <a:r>
              <a:rPr lang="el-GR" dirty="0" smtClean="0"/>
              <a:t>χρειάζεται με </a:t>
            </a:r>
            <a:r>
              <a:rPr lang="el-GR" dirty="0"/>
              <a:t>τη σειρά του εποπτεία και συνεχή εκπαίδευση.</a:t>
            </a:r>
          </a:p>
        </p:txBody>
      </p:sp>
    </p:spTree>
    <p:extLst>
      <p:ext uri="{BB962C8B-B14F-4D97-AF65-F5344CB8AC3E}">
        <p14:creationId xmlns="" xmlns:p14="http://schemas.microsoft.com/office/powerpoint/2010/main" val="4442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Μελέτη </a:t>
            </a:r>
            <a:r>
              <a:rPr lang="el-GR" dirty="0" err="1" smtClean="0"/>
              <a:t>Πανεπιστηµίου</a:t>
            </a:r>
            <a:r>
              <a:rPr lang="el-GR" dirty="0" smtClean="0"/>
              <a:t> </a:t>
            </a:r>
            <a:r>
              <a:rPr lang="el-GR" dirty="0"/>
              <a:t>του </a:t>
            </a:r>
            <a:r>
              <a:rPr lang="el-GR" dirty="0" err="1"/>
              <a:t>York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Οι </a:t>
            </a:r>
            <a:r>
              <a:rPr lang="el-GR" dirty="0" err="1" smtClean="0"/>
              <a:t>εξυπηρετούµενοι</a:t>
            </a:r>
            <a:r>
              <a:rPr lang="el-GR" dirty="0"/>
              <a:t>, αξιολογώντας το προσωπικό παροχής </a:t>
            </a:r>
            <a:r>
              <a:rPr lang="el-GR" dirty="0" smtClean="0"/>
              <a:t>φροντίδας, ανέφεραν </a:t>
            </a:r>
            <a:r>
              <a:rPr lang="el-GR" dirty="0"/>
              <a:t>µία σειρά ποιοτικών και συνεπώς δύσκολα </a:t>
            </a:r>
            <a:r>
              <a:rPr lang="el-GR" dirty="0" smtClean="0"/>
              <a:t>µ</a:t>
            </a:r>
            <a:r>
              <a:rPr lang="el-GR" dirty="0" err="1" smtClean="0"/>
              <a:t>ετρήσιµων</a:t>
            </a:r>
            <a:r>
              <a:rPr lang="el-GR" dirty="0" smtClean="0"/>
              <a:t> από </a:t>
            </a:r>
            <a:r>
              <a:rPr lang="el-GR" dirty="0"/>
              <a:t>άλλους και </a:t>
            </a:r>
            <a:r>
              <a:rPr lang="el-GR" dirty="0" err="1"/>
              <a:t>συγκρίσιµων</a:t>
            </a:r>
            <a:r>
              <a:rPr lang="el-GR" dirty="0"/>
              <a:t> </a:t>
            </a:r>
            <a:r>
              <a:rPr lang="el-GR" dirty="0" smtClean="0"/>
              <a:t>κριτηρίων:</a:t>
            </a:r>
          </a:p>
          <a:p>
            <a:r>
              <a:rPr lang="el-GR" dirty="0" smtClean="0"/>
              <a:t>- </a:t>
            </a:r>
            <a:r>
              <a:rPr lang="el-GR" dirty="0" err="1" smtClean="0"/>
              <a:t>ενσυναίσθηση</a:t>
            </a:r>
            <a:endParaRPr lang="el-GR" dirty="0"/>
          </a:p>
          <a:p>
            <a:r>
              <a:rPr lang="el-GR" dirty="0" smtClean="0"/>
              <a:t>- </a:t>
            </a:r>
            <a:r>
              <a:rPr lang="el-GR" dirty="0" err="1" smtClean="0"/>
              <a:t>δέσµευση</a:t>
            </a:r>
            <a:endParaRPr lang="el-GR" dirty="0" smtClean="0"/>
          </a:p>
          <a:p>
            <a:r>
              <a:rPr lang="el-GR" dirty="0"/>
              <a:t>-</a:t>
            </a:r>
            <a:r>
              <a:rPr lang="el-GR" dirty="0" smtClean="0"/>
              <a:t> </a:t>
            </a:r>
            <a:r>
              <a:rPr lang="el-GR" dirty="0"/>
              <a:t>συνέπεια και </a:t>
            </a:r>
            <a:endParaRPr lang="el-GR" dirty="0" smtClean="0"/>
          </a:p>
          <a:p>
            <a:r>
              <a:rPr lang="el-GR" dirty="0" smtClean="0"/>
              <a:t>- ευελιξία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60977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Μοντέλο Μέτρησης Ποσοτικών Δεικτών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Η λογική </a:t>
            </a:r>
            <a:r>
              <a:rPr lang="el-GR" dirty="0"/>
              <a:t>“</a:t>
            </a:r>
            <a:r>
              <a:rPr lang="el-GR" dirty="0" smtClean="0"/>
              <a:t>εισαγωγές-</a:t>
            </a:r>
            <a:r>
              <a:rPr lang="el-GR" dirty="0" err="1" smtClean="0"/>
              <a:t>εξαγωγέ</a:t>
            </a:r>
            <a:r>
              <a:rPr lang="el-GR" dirty="0" smtClean="0"/>
              <a:t>ς</a:t>
            </a:r>
            <a:r>
              <a:rPr lang="el-GR" dirty="0"/>
              <a:t>’’, αποτυγχάνει να λάβει υπόψη </a:t>
            </a:r>
            <a:r>
              <a:rPr lang="el-GR" dirty="0" smtClean="0"/>
              <a:t>µία </a:t>
            </a:r>
            <a:r>
              <a:rPr lang="el-GR" dirty="0"/>
              <a:t>σειρά </a:t>
            </a:r>
            <a:r>
              <a:rPr lang="el-GR" dirty="0" smtClean="0"/>
              <a:t>παραµέτρων</a:t>
            </a:r>
            <a:r>
              <a:rPr lang="el-GR" dirty="0"/>
              <a:t>, όπως το συνολικό κόστος-όφελος για την κοινωνία</a:t>
            </a:r>
            <a:r>
              <a:rPr lang="el-GR" dirty="0" smtClean="0"/>
              <a:t>. Χρειάζεται να </a:t>
            </a:r>
            <a:r>
              <a:rPr lang="el-GR" dirty="0" err="1" smtClean="0"/>
              <a:t>προσµετρώνται</a:t>
            </a:r>
            <a:r>
              <a:rPr lang="el-GR" dirty="0" smtClean="0"/>
              <a:t>: </a:t>
            </a:r>
            <a:endParaRPr lang="el-GR" dirty="0"/>
          </a:p>
          <a:p>
            <a:r>
              <a:rPr lang="el-GR" dirty="0" smtClean="0"/>
              <a:t>Αναλογία </a:t>
            </a:r>
            <a:r>
              <a:rPr lang="el-GR" dirty="0" err="1" smtClean="0"/>
              <a:t>εργαζοµένων</a:t>
            </a:r>
            <a:r>
              <a:rPr lang="el-GR" dirty="0" smtClean="0"/>
              <a:t>-</a:t>
            </a:r>
            <a:r>
              <a:rPr lang="el-GR" dirty="0" err="1" smtClean="0"/>
              <a:t>εξυπηρετουµένων</a:t>
            </a:r>
            <a:endParaRPr lang="el-GR" dirty="0" smtClean="0"/>
          </a:p>
          <a:p>
            <a:r>
              <a:rPr lang="el-GR" dirty="0" smtClean="0"/>
              <a:t>Κόστος </a:t>
            </a:r>
            <a:r>
              <a:rPr lang="el-GR" dirty="0"/>
              <a:t>απασχόλησης άλλων </a:t>
            </a:r>
            <a:r>
              <a:rPr lang="el-GR" dirty="0" err="1"/>
              <a:t>δοµών</a:t>
            </a:r>
            <a:r>
              <a:rPr lang="el-GR" dirty="0"/>
              <a:t> </a:t>
            </a:r>
            <a:r>
              <a:rPr lang="el-GR" dirty="0" smtClean="0"/>
              <a:t>υγείας-θεραπείας </a:t>
            </a:r>
            <a:r>
              <a:rPr lang="el-GR" dirty="0"/>
              <a:t>εάν ο </a:t>
            </a:r>
            <a:r>
              <a:rPr lang="el-GR" dirty="0" err="1"/>
              <a:t>εξυπηρετούµενος</a:t>
            </a:r>
            <a:r>
              <a:rPr lang="el-GR" dirty="0"/>
              <a:t> </a:t>
            </a:r>
            <a:r>
              <a:rPr lang="el-GR" dirty="0" err="1"/>
              <a:t>παρέµενε</a:t>
            </a:r>
            <a:r>
              <a:rPr lang="el-GR" dirty="0"/>
              <a:t> στον </a:t>
            </a:r>
            <a:r>
              <a:rPr lang="el-GR" dirty="0" err="1" smtClean="0"/>
              <a:t>δρόµο</a:t>
            </a:r>
            <a:endParaRPr lang="el-GR" dirty="0" smtClean="0"/>
          </a:p>
          <a:p>
            <a:r>
              <a:rPr lang="el-GR" dirty="0" smtClean="0"/>
              <a:t>Κόστος από </a:t>
            </a:r>
            <a:r>
              <a:rPr lang="el-GR" dirty="0"/>
              <a:t>τη µη απόδοση </a:t>
            </a:r>
            <a:r>
              <a:rPr lang="el-GR" dirty="0" smtClean="0"/>
              <a:t>φόρων</a:t>
            </a:r>
          </a:p>
          <a:p>
            <a:r>
              <a:rPr lang="el-GR" dirty="0" smtClean="0"/>
              <a:t>Κόστος </a:t>
            </a:r>
            <a:r>
              <a:rPr lang="el-GR" dirty="0"/>
              <a:t>από την απασχόληση </a:t>
            </a:r>
            <a:r>
              <a:rPr lang="el-GR" dirty="0" smtClean="0"/>
              <a:t>της </a:t>
            </a:r>
            <a:r>
              <a:rPr lang="el-GR" dirty="0" err="1" smtClean="0"/>
              <a:t>αστυνοµίας</a:t>
            </a:r>
            <a:endParaRPr lang="el-GR" dirty="0" smtClean="0"/>
          </a:p>
          <a:p>
            <a:r>
              <a:rPr lang="el-GR" dirty="0"/>
              <a:t>Κ</a:t>
            </a:r>
            <a:r>
              <a:rPr lang="el-GR" dirty="0" smtClean="0"/>
              <a:t>όστος </a:t>
            </a:r>
            <a:r>
              <a:rPr lang="el-GR" dirty="0"/>
              <a:t>από την ανεργία και τα σχετικά </a:t>
            </a:r>
            <a:r>
              <a:rPr lang="el-GR" dirty="0" err="1"/>
              <a:t>επιδόµατα</a:t>
            </a:r>
            <a:r>
              <a:rPr lang="el-GR" dirty="0"/>
              <a:t>,</a:t>
            </a:r>
          </a:p>
          <a:p>
            <a:r>
              <a:rPr lang="el-GR" dirty="0"/>
              <a:t>Έ</a:t>
            </a:r>
            <a:r>
              <a:rPr lang="el-GR" dirty="0" smtClean="0"/>
              <a:t>λλειψη </a:t>
            </a:r>
            <a:r>
              <a:rPr lang="el-GR" dirty="0"/>
              <a:t>παραγωγικότητας.</a:t>
            </a:r>
          </a:p>
        </p:txBody>
      </p:sp>
    </p:spTree>
    <p:extLst>
      <p:ext uri="{BB962C8B-B14F-4D97-AF65-F5344CB8AC3E}">
        <p14:creationId xmlns="" xmlns:p14="http://schemas.microsoft.com/office/powerpoint/2010/main" val="6728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Διαφορές πληθυσμών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Τα </a:t>
            </a:r>
            <a:r>
              <a:rPr lang="el-GR" dirty="0" err="1"/>
              <a:t>προβλήµατα</a:t>
            </a:r>
            <a:r>
              <a:rPr lang="el-GR" dirty="0"/>
              <a:t> που </a:t>
            </a:r>
            <a:r>
              <a:rPr lang="el-GR" dirty="0" err="1"/>
              <a:t>αντιµετωπίζει</a:t>
            </a:r>
            <a:r>
              <a:rPr lang="el-GR" dirty="0"/>
              <a:t> κάθε </a:t>
            </a:r>
            <a:r>
              <a:rPr lang="el-GR" dirty="0" err="1"/>
              <a:t>άτοµο</a:t>
            </a:r>
            <a:r>
              <a:rPr lang="el-GR" dirty="0"/>
              <a:t> </a:t>
            </a:r>
            <a:r>
              <a:rPr lang="el-GR" dirty="0" smtClean="0"/>
              <a:t>είναι διαφορετικά </a:t>
            </a:r>
            <a:r>
              <a:rPr lang="el-GR" dirty="0"/>
              <a:t>και µη </a:t>
            </a:r>
            <a:r>
              <a:rPr lang="el-GR" dirty="0" err="1"/>
              <a:t>συγκρίσιµα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Ένας </a:t>
            </a:r>
            <a:r>
              <a:rPr lang="el-GR" dirty="0"/>
              <a:t>άνεργος µ</a:t>
            </a:r>
            <a:r>
              <a:rPr lang="el-GR" dirty="0" err="1"/>
              <a:t>πορεί</a:t>
            </a:r>
            <a:r>
              <a:rPr lang="el-GR" dirty="0"/>
              <a:t> να </a:t>
            </a:r>
            <a:r>
              <a:rPr lang="el-GR" dirty="0" smtClean="0"/>
              <a:t>απασχολήσει λιγότερο </a:t>
            </a:r>
            <a:r>
              <a:rPr lang="el-GR" dirty="0"/>
              <a:t>τις </a:t>
            </a:r>
            <a:r>
              <a:rPr lang="el-GR" dirty="0" err="1"/>
              <a:t>δοµές</a:t>
            </a:r>
            <a:r>
              <a:rPr lang="el-GR" dirty="0"/>
              <a:t> πρόνοιας από έναν άνεργο </a:t>
            </a:r>
            <a:r>
              <a:rPr lang="el-GR" dirty="0" err="1"/>
              <a:t>εξαρτηµένο</a:t>
            </a:r>
            <a:r>
              <a:rPr lang="el-GR" dirty="0"/>
              <a:t> ή </a:t>
            </a:r>
            <a:r>
              <a:rPr lang="el-GR" dirty="0" smtClean="0"/>
              <a:t>µία </a:t>
            </a:r>
            <a:r>
              <a:rPr lang="el-GR" dirty="0" err="1" smtClean="0"/>
              <a:t>εξαρτηµένη</a:t>
            </a:r>
            <a:r>
              <a:rPr lang="el-GR" dirty="0" smtClean="0"/>
              <a:t> </a:t>
            </a:r>
            <a:r>
              <a:rPr lang="el-GR" dirty="0"/>
              <a:t>και άνεργη µ</a:t>
            </a:r>
            <a:r>
              <a:rPr lang="el-GR" dirty="0" err="1"/>
              <a:t>ητέρα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Ο χρόνος τον </a:t>
            </a:r>
            <a:r>
              <a:rPr lang="el-GR" dirty="0"/>
              <a:t>οποίο </a:t>
            </a:r>
            <a:r>
              <a:rPr lang="el-GR" dirty="0" smtClean="0"/>
              <a:t>ο λειτουργός </a:t>
            </a:r>
            <a:r>
              <a:rPr lang="el-GR" dirty="0"/>
              <a:t>καταναλώνει για να </a:t>
            </a:r>
            <a:r>
              <a:rPr lang="el-GR" dirty="0" err="1"/>
              <a:t>αντιµετωπίσει</a:t>
            </a:r>
            <a:r>
              <a:rPr lang="el-GR" dirty="0"/>
              <a:t> τις διαφορετικές αυτές </a:t>
            </a:r>
            <a:r>
              <a:rPr lang="el-GR" dirty="0" smtClean="0"/>
              <a:t>ανάγκες διαφοροποιείται</a:t>
            </a:r>
          </a:p>
          <a:p>
            <a:r>
              <a:rPr lang="el-GR" dirty="0" smtClean="0"/>
              <a:t>Όσο οι ανάγκες </a:t>
            </a:r>
            <a:r>
              <a:rPr lang="el-GR" dirty="0"/>
              <a:t>αυξάνονται, γίνονται πιο </a:t>
            </a:r>
            <a:r>
              <a:rPr lang="el-GR" dirty="0" smtClean="0"/>
              <a:t>πολύπλοκες </a:t>
            </a:r>
          </a:p>
          <a:p>
            <a:r>
              <a:rPr lang="el-GR" dirty="0"/>
              <a:t>Α</a:t>
            </a:r>
            <a:r>
              <a:rPr lang="el-GR" dirty="0" smtClean="0"/>
              <a:t>φορούν</a:t>
            </a:r>
            <a:r>
              <a:rPr lang="el-GR" dirty="0"/>
              <a:t>, για </a:t>
            </a:r>
            <a:r>
              <a:rPr lang="el-GR" dirty="0" err="1"/>
              <a:t>παράδειγµα</a:t>
            </a:r>
            <a:r>
              <a:rPr lang="el-GR" dirty="0"/>
              <a:t>, και στα άλλα </a:t>
            </a:r>
            <a:r>
              <a:rPr lang="el-GR" dirty="0" err="1"/>
              <a:t>εξαρτηµένα</a:t>
            </a:r>
            <a:r>
              <a:rPr lang="el-GR" dirty="0"/>
              <a:t> </a:t>
            </a:r>
            <a:r>
              <a:rPr lang="el-GR" dirty="0" smtClean="0"/>
              <a:t>µέλη µ</a:t>
            </a:r>
            <a:r>
              <a:rPr lang="el-GR" dirty="0" err="1" smtClean="0"/>
              <a:t>ιας</a:t>
            </a:r>
            <a:r>
              <a:rPr lang="el-GR" dirty="0" smtClean="0"/>
              <a:t> </a:t>
            </a:r>
            <a:r>
              <a:rPr lang="el-GR" dirty="0"/>
              <a:t>οικογένειας. </a:t>
            </a:r>
            <a:endParaRPr lang="el-GR" dirty="0" smtClean="0"/>
          </a:p>
          <a:p>
            <a:r>
              <a:rPr lang="el-GR" dirty="0" smtClean="0"/>
              <a:t>Οι ποσοτικές </a:t>
            </a:r>
            <a:r>
              <a:rPr lang="el-GR" dirty="0" err="1"/>
              <a:t>παράµετροι</a:t>
            </a:r>
            <a:r>
              <a:rPr lang="el-GR" dirty="0"/>
              <a:t> θα πρέπει </a:t>
            </a:r>
            <a:r>
              <a:rPr lang="el-GR" dirty="0" smtClean="0"/>
              <a:t>να συνοδεύονται </a:t>
            </a:r>
            <a:r>
              <a:rPr lang="el-GR" dirty="0"/>
              <a:t>και από ποιοτικές </a:t>
            </a:r>
            <a:r>
              <a:rPr lang="el-GR" dirty="0" err="1"/>
              <a:t>παραµέτρους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Απαιτείται καλή γνώση του </a:t>
            </a:r>
            <a:r>
              <a:rPr lang="el-GR" dirty="0"/>
              <a:t>προφίλ των </a:t>
            </a:r>
            <a:r>
              <a:rPr lang="el-GR" dirty="0" err="1"/>
              <a:t>ατόµων</a:t>
            </a:r>
            <a:r>
              <a:rPr lang="el-GR" dirty="0"/>
              <a:t> που απευθύνονται σε κάθε υπηρεσία.</a:t>
            </a:r>
          </a:p>
        </p:txBody>
      </p:sp>
    </p:spTree>
    <p:extLst>
      <p:ext uri="{BB962C8B-B14F-4D97-AF65-F5344CB8AC3E}">
        <p14:creationId xmlns="" xmlns:p14="http://schemas.microsoft.com/office/powerpoint/2010/main" val="39029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Τρόπος και στόχοι αξιολόγησης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Στο </a:t>
            </a:r>
            <a:r>
              <a:rPr lang="el-GR" dirty="0"/>
              <a:t>επίπεδο των </a:t>
            </a:r>
            <a:r>
              <a:rPr lang="el-GR" dirty="0" err="1"/>
              <a:t>εργαζοµένων</a:t>
            </a:r>
            <a:r>
              <a:rPr lang="el-GR" dirty="0"/>
              <a:t> είναι δύσκολο η </a:t>
            </a:r>
            <a:r>
              <a:rPr lang="el-GR" dirty="0" smtClean="0"/>
              <a:t>αξιολόγηση </a:t>
            </a:r>
            <a:r>
              <a:rPr lang="el-GR" dirty="0"/>
              <a:t>να θεωρηθεί αδιάβλητη και διαφανής </a:t>
            </a:r>
            <a:endParaRPr lang="el-GR" dirty="0" smtClean="0"/>
          </a:p>
          <a:p>
            <a:r>
              <a:rPr lang="el-GR" dirty="0" smtClean="0"/>
              <a:t>Απαιτείται θέσπιση κριτηρίων</a:t>
            </a:r>
          </a:p>
          <a:p>
            <a:r>
              <a:rPr lang="el-GR" dirty="0" smtClean="0"/>
              <a:t>Συμμετοχή </a:t>
            </a:r>
            <a:r>
              <a:rPr lang="el-GR" dirty="0"/>
              <a:t>των </a:t>
            </a:r>
            <a:r>
              <a:rPr lang="el-GR" dirty="0" err="1"/>
              <a:t>επαγγελµατικών</a:t>
            </a:r>
            <a:r>
              <a:rPr lang="el-GR" dirty="0"/>
              <a:t> </a:t>
            </a:r>
            <a:r>
              <a:rPr lang="el-GR" dirty="0" err="1"/>
              <a:t>σωµατείων</a:t>
            </a:r>
            <a:r>
              <a:rPr lang="el-GR" dirty="0"/>
              <a:t> που </a:t>
            </a:r>
            <a:r>
              <a:rPr lang="el-GR" dirty="0" smtClean="0"/>
              <a:t>εκπροσωπούν </a:t>
            </a:r>
            <a:r>
              <a:rPr lang="el-GR" dirty="0"/>
              <a:t>κάθε κλάδο. </a:t>
            </a:r>
            <a:endParaRPr lang="el-GR" dirty="0" smtClean="0"/>
          </a:p>
          <a:p>
            <a:r>
              <a:rPr lang="el-GR" dirty="0" smtClean="0"/>
              <a:t>Κατανόηση των αναγκών των </a:t>
            </a:r>
            <a:r>
              <a:rPr lang="el-GR" dirty="0"/>
              <a:t>ανθρώπων και της κοινωνίας. </a:t>
            </a:r>
            <a:endParaRPr lang="el-GR" dirty="0" smtClean="0"/>
          </a:p>
          <a:p>
            <a:r>
              <a:rPr lang="el-GR" dirty="0"/>
              <a:t>Α</a:t>
            </a:r>
            <a:r>
              <a:rPr lang="el-GR" dirty="0" smtClean="0"/>
              <a:t>ξιολόγηση από </a:t>
            </a:r>
            <a:r>
              <a:rPr lang="el-GR" dirty="0"/>
              <a:t>τους ίδιους τους χρήστες των </a:t>
            </a:r>
            <a:r>
              <a:rPr lang="el-GR" dirty="0" smtClean="0"/>
              <a:t>υπηρεσιών αλλά </a:t>
            </a:r>
            <a:r>
              <a:rPr lang="el-GR" dirty="0"/>
              <a:t>και την κοινότητα που φιλοξενεί την υπηρεσία </a:t>
            </a:r>
            <a:endParaRPr lang="el-GR" dirty="0" smtClean="0"/>
          </a:p>
          <a:p>
            <a:r>
              <a:rPr lang="el-GR" dirty="0" smtClean="0"/>
              <a:t>Αποτελεί </a:t>
            </a:r>
            <a:r>
              <a:rPr lang="el-GR" dirty="0"/>
              <a:t>ένα συνεχές αλληλεπίδρασης µ</a:t>
            </a:r>
            <a:r>
              <a:rPr lang="el-GR" dirty="0" err="1"/>
              <a:t>εταξύ</a:t>
            </a:r>
            <a:r>
              <a:rPr lang="el-GR" dirty="0"/>
              <a:t> των </a:t>
            </a:r>
            <a:r>
              <a:rPr lang="el-GR" dirty="0" smtClean="0"/>
              <a:t>ανθρώπων που </a:t>
            </a:r>
            <a:r>
              <a:rPr lang="el-GR" dirty="0" err="1"/>
              <a:t>εµπλέκονται</a:t>
            </a:r>
            <a:r>
              <a:rPr lang="el-GR" dirty="0"/>
              <a:t> σε έναν </a:t>
            </a:r>
            <a:r>
              <a:rPr lang="el-GR" dirty="0" err="1"/>
              <a:t>οργανισµό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πιδιώκει </a:t>
            </a:r>
            <a:r>
              <a:rPr lang="el-GR" dirty="0"/>
              <a:t>τη συνεχή </a:t>
            </a:r>
            <a:r>
              <a:rPr lang="el-GR" dirty="0" smtClean="0"/>
              <a:t>βελτίωση </a:t>
            </a:r>
            <a:r>
              <a:rPr lang="el-GR" dirty="0"/>
              <a:t>και του </a:t>
            </a:r>
            <a:r>
              <a:rPr lang="el-GR" dirty="0" err="1"/>
              <a:t>οργανισµού</a:t>
            </a:r>
            <a:r>
              <a:rPr lang="el-GR" dirty="0"/>
              <a:t> και των </a:t>
            </a:r>
            <a:r>
              <a:rPr lang="el-GR" dirty="0" err="1"/>
              <a:t>εργαζοµένων</a:t>
            </a:r>
            <a:r>
              <a:rPr lang="el-GR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73198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61</TotalTime>
  <Words>1619</Words>
  <Application>Microsoft Office PowerPoint</Application>
  <PresentationFormat>Προβολή στην οθόνη (4:3)</PresentationFormat>
  <Paragraphs>160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Ροή</vt:lpstr>
      <vt:lpstr> Αξιολόγηση υπηρεσιών και Ενδυνάμωση των κοινωνικών λειτουργών για παρεμβάσεις σε ένα ασταθές και αβέβαιο περιβάλλον </vt:lpstr>
      <vt:lpstr>Αξιολόγηση Υπηρεσιών</vt:lpstr>
      <vt:lpstr>Αξιολόγηση </vt:lpstr>
      <vt:lpstr>Τι δεν είναι</vt:lpstr>
      <vt:lpstr>Τι ισχύει</vt:lpstr>
      <vt:lpstr>Μελέτη Πανεπιστηµίου του York</vt:lpstr>
      <vt:lpstr>Μοντέλο Μέτρησης Ποσοτικών Δεικτών</vt:lpstr>
      <vt:lpstr>Διαφορές πληθυσμών</vt:lpstr>
      <vt:lpstr>Τρόπος και στόχοι αξιολόγησης</vt:lpstr>
      <vt:lpstr>Αξιολόγηση Οργανισμών</vt:lpstr>
      <vt:lpstr>Τι απαιτεί</vt:lpstr>
      <vt:lpstr>Σύλλογος Κοινωνικών Λειτουργών Ελλάδος</vt:lpstr>
      <vt:lpstr>Μεγάλη Βρετανία</vt:lpstr>
      <vt:lpstr>Ενδυνάµωση των στελεχών</vt:lpstr>
      <vt:lpstr>Συνεχής Εκπαίδευση</vt:lpstr>
      <vt:lpstr>Αποτελεσματικότητα Δομών</vt:lpstr>
      <vt:lpstr>Advisory Council on the Misuse of Drugs</vt:lpstr>
      <vt:lpstr>Ευρωπαϊκή Ένωση</vt:lpstr>
      <vt:lpstr>Απομάθηση παλαιών πρακτικών </vt:lpstr>
      <vt:lpstr>Εκπαίδευση στελεχών </vt:lpstr>
      <vt:lpstr>Εκπαίδευση λειτουργών</vt:lpstr>
      <vt:lpstr>Έρευνα ∆ράσης (Action Research)</vt:lpstr>
      <vt:lpstr>Συμπεράσματα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Ενδυνάμωση των κοινωνικών λειτουργών για παρεμβάσεις σε ένα ασταθές και αβέβαιο περιβάλλον</dc:title>
  <dc:creator>Anna Tsiboukli</dc:creator>
  <cp:lastModifiedBy>User</cp:lastModifiedBy>
  <cp:revision>13</cp:revision>
  <dcterms:created xsi:type="dcterms:W3CDTF">2015-09-09T11:37:42Z</dcterms:created>
  <dcterms:modified xsi:type="dcterms:W3CDTF">2015-11-14T17:26:46Z</dcterms:modified>
</cp:coreProperties>
</file>