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0" r:id="rId3"/>
    <p:sldId id="257" r:id="rId4"/>
    <p:sldId id="270" r:id="rId5"/>
    <p:sldId id="258" r:id="rId6"/>
    <p:sldId id="259" r:id="rId7"/>
    <p:sldId id="260" r:id="rId8"/>
    <p:sldId id="261" r:id="rId9"/>
    <p:sldId id="267" r:id="rId10"/>
    <p:sldId id="264" r:id="rId11"/>
    <p:sldId id="269" r:id="rId12"/>
    <p:sldId id="262" r:id="rId13"/>
    <p:sldId id="278" r:id="rId14"/>
    <p:sldId id="263" r:id="rId15"/>
    <p:sldId id="275" r:id="rId16"/>
    <p:sldId id="265" r:id="rId17"/>
    <p:sldId id="268" r:id="rId18"/>
    <p:sldId id="266" r:id="rId19"/>
    <p:sldId id="276" r:id="rId20"/>
    <p:sldId id="277" r:id="rId21"/>
    <p:sldId id="274" r:id="rId22"/>
    <p:sldId id="279" r:id="rId23"/>
    <p:sldId id="271" r:id="rId24"/>
    <p:sldId id="272"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00" d="100"/>
          <a:sy n="100" d="100"/>
        </p:scale>
        <p:origin x="-326"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DC81E-A27C-4DD6-8F1C-BB77C75E9FEA}" type="datetimeFigureOut">
              <a:rPr lang="el-GR" smtClean="0"/>
              <a:t>17/5/2021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B46FF-FC86-445B-9421-3B620E33D4CF}" type="slidenum">
              <a:rPr lang="el-GR" smtClean="0"/>
              <a:t>‹#›</a:t>
            </a:fld>
            <a:endParaRPr lang="el-GR"/>
          </a:p>
        </p:txBody>
      </p:sp>
    </p:spTree>
    <p:extLst>
      <p:ext uri="{BB962C8B-B14F-4D97-AF65-F5344CB8AC3E}">
        <p14:creationId xmlns:p14="http://schemas.microsoft.com/office/powerpoint/2010/main" val="254503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60B46FF-FC86-445B-9421-3B620E33D4CF}" type="slidenum">
              <a:rPr lang="el-GR" smtClean="0"/>
              <a:t>5</a:t>
            </a:fld>
            <a:endParaRPr lang="el-GR"/>
          </a:p>
        </p:txBody>
      </p:sp>
    </p:spTree>
    <p:extLst>
      <p:ext uri="{BB962C8B-B14F-4D97-AF65-F5344CB8AC3E}">
        <p14:creationId xmlns:p14="http://schemas.microsoft.com/office/powerpoint/2010/main" val="240802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108B29D-9617-4370-A4F8-E6958BC7D140}" type="datetimeFigureOut">
              <a:rPr lang="el-GR" smtClean="0"/>
              <a:t>17/5/2021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75EB51-D429-49D7-BDD5-D52A1A7A25FA}" type="slidenum">
              <a:rPr lang="el-GR" smtClean="0"/>
              <a:t>‹#›</a:t>
            </a:fld>
            <a:endParaRPr lang="el-GR"/>
          </a:p>
        </p:txBody>
      </p:sp>
    </p:spTree>
    <p:extLst>
      <p:ext uri="{BB962C8B-B14F-4D97-AF65-F5344CB8AC3E}">
        <p14:creationId xmlns:p14="http://schemas.microsoft.com/office/powerpoint/2010/main" val="3952999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108B29D-9617-4370-A4F8-E6958BC7D140}" type="datetimeFigureOut">
              <a:rPr lang="el-GR" smtClean="0"/>
              <a:t>17/5/2021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75EB51-D429-49D7-BDD5-D52A1A7A25FA}" type="slidenum">
              <a:rPr lang="el-GR" smtClean="0"/>
              <a:t>‹#›</a:t>
            </a:fld>
            <a:endParaRPr lang="el-GR"/>
          </a:p>
        </p:txBody>
      </p:sp>
    </p:spTree>
    <p:extLst>
      <p:ext uri="{BB962C8B-B14F-4D97-AF65-F5344CB8AC3E}">
        <p14:creationId xmlns:p14="http://schemas.microsoft.com/office/powerpoint/2010/main" val="169513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108B29D-9617-4370-A4F8-E6958BC7D140}" type="datetimeFigureOut">
              <a:rPr lang="el-GR" smtClean="0"/>
              <a:t>17/5/2021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75EB51-D429-49D7-BDD5-D52A1A7A25FA}" type="slidenum">
              <a:rPr lang="el-GR" smtClean="0"/>
              <a:t>‹#›</a:t>
            </a:fld>
            <a:endParaRPr lang="el-GR"/>
          </a:p>
        </p:txBody>
      </p:sp>
    </p:spTree>
    <p:extLst>
      <p:ext uri="{BB962C8B-B14F-4D97-AF65-F5344CB8AC3E}">
        <p14:creationId xmlns:p14="http://schemas.microsoft.com/office/powerpoint/2010/main" val="365753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108B29D-9617-4370-A4F8-E6958BC7D140}" type="datetimeFigureOut">
              <a:rPr lang="el-GR" smtClean="0"/>
              <a:t>17/5/2021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75EB51-D429-49D7-BDD5-D52A1A7A25FA}" type="slidenum">
              <a:rPr lang="el-GR" smtClean="0"/>
              <a:t>‹#›</a:t>
            </a:fld>
            <a:endParaRPr lang="el-GR"/>
          </a:p>
        </p:txBody>
      </p:sp>
    </p:spTree>
    <p:extLst>
      <p:ext uri="{BB962C8B-B14F-4D97-AF65-F5344CB8AC3E}">
        <p14:creationId xmlns:p14="http://schemas.microsoft.com/office/powerpoint/2010/main" val="117250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108B29D-9617-4370-A4F8-E6958BC7D140}" type="datetimeFigureOut">
              <a:rPr lang="el-GR" smtClean="0"/>
              <a:t>17/5/2021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75EB51-D429-49D7-BDD5-D52A1A7A25FA}" type="slidenum">
              <a:rPr lang="el-GR" smtClean="0"/>
              <a:t>‹#›</a:t>
            </a:fld>
            <a:endParaRPr lang="el-GR"/>
          </a:p>
        </p:txBody>
      </p:sp>
    </p:spTree>
    <p:extLst>
      <p:ext uri="{BB962C8B-B14F-4D97-AF65-F5344CB8AC3E}">
        <p14:creationId xmlns:p14="http://schemas.microsoft.com/office/powerpoint/2010/main" val="379498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108B29D-9617-4370-A4F8-E6958BC7D140}" type="datetimeFigureOut">
              <a:rPr lang="el-GR" smtClean="0"/>
              <a:t>17/5/2021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E75EB51-D429-49D7-BDD5-D52A1A7A25FA}" type="slidenum">
              <a:rPr lang="el-GR" smtClean="0"/>
              <a:t>‹#›</a:t>
            </a:fld>
            <a:endParaRPr lang="el-GR"/>
          </a:p>
        </p:txBody>
      </p:sp>
    </p:spTree>
    <p:extLst>
      <p:ext uri="{BB962C8B-B14F-4D97-AF65-F5344CB8AC3E}">
        <p14:creationId xmlns:p14="http://schemas.microsoft.com/office/powerpoint/2010/main" val="342592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108B29D-9617-4370-A4F8-E6958BC7D140}" type="datetimeFigureOut">
              <a:rPr lang="el-GR" smtClean="0"/>
              <a:t>17/5/2021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E75EB51-D429-49D7-BDD5-D52A1A7A25FA}" type="slidenum">
              <a:rPr lang="el-GR" smtClean="0"/>
              <a:t>‹#›</a:t>
            </a:fld>
            <a:endParaRPr lang="el-GR"/>
          </a:p>
        </p:txBody>
      </p:sp>
    </p:spTree>
    <p:extLst>
      <p:ext uri="{BB962C8B-B14F-4D97-AF65-F5344CB8AC3E}">
        <p14:creationId xmlns:p14="http://schemas.microsoft.com/office/powerpoint/2010/main" val="339019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108B29D-9617-4370-A4F8-E6958BC7D140}" type="datetimeFigureOut">
              <a:rPr lang="el-GR" smtClean="0"/>
              <a:t>17/5/2021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E75EB51-D429-49D7-BDD5-D52A1A7A25FA}" type="slidenum">
              <a:rPr lang="el-GR" smtClean="0"/>
              <a:t>‹#›</a:t>
            </a:fld>
            <a:endParaRPr lang="el-GR"/>
          </a:p>
        </p:txBody>
      </p:sp>
    </p:spTree>
    <p:extLst>
      <p:ext uri="{BB962C8B-B14F-4D97-AF65-F5344CB8AC3E}">
        <p14:creationId xmlns:p14="http://schemas.microsoft.com/office/powerpoint/2010/main" val="123331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108B29D-9617-4370-A4F8-E6958BC7D140}" type="datetimeFigureOut">
              <a:rPr lang="el-GR" smtClean="0"/>
              <a:t>17/5/2021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E75EB51-D429-49D7-BDD5-D52A1A7A25FA}" type="slidenum">
              <a:rPr lang="el-GR" smtClean="0"/>
              <a:t>‹#›</a:t>
            </a:fld>
            <a:endParaRPr lang="el-GR"/>
          </a:p>
        </p:txBody>
      </p:sp>
    </p:spTree>
    <p:extLst>
      <p:ext uri="{BB962C8B-B14F-4D97-AF65-F5344CB8AC3E}">
        <p14:creationId xmlns:p14="http://schemas.microsoft.com/office/powerpoint/2010/main" val="119064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108B29D-9617-4370-A4F8-E6958BC7D140}" type="datetimeFigureOut">
              <a:rPr lang="el-GR" smtClean="0"/>
              <a:t>17/5/2021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E75EB51-D429-49D7-BDD5-D52A1A7A25FA}" type="slidenum">
              <a:rPr lang="el-GR" smtClean="0"/>
              <a:t>‹#›</a:t>
            </a:fld>
            <a:endParaRPr lang="el-GR"/>
          </a:p>
        </p:txBody>
      </p:sp>
    </p:spTree>
    <p:extLst>
      <p:ext uri="{BB962C8B-B14F-4D97-AF65-F5344CB8AC3E}">
        <p14:creationId xmlns:p14="http://schemas.microsoft.com/office/powerpoint/2010/main" val="69658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108B29D-9617-4370-A4F8-E6958BC7D140}" type="datetimeFigureOut">
              <a:rPr lang="el-GR" smtClean="0"/>
              <a:t>17/5/2021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E75EB51-D429-49D7-BDD5-D52A1A7A25FA}" type="slidenum">
              <a:rPr lang="el-GR" smtClean="0"/>
              <a:t>‹#›</a:t>
            </a:fld>
            <a:endParaRPr lang="el-GR"/>
          </a:p>
        </p:txBody>
      </p:sp>
    </p:spTree>
    <p:extLst>
      <p:ext uri="{BB962C8B-B14F-4D97-AF65-F5344CB8AC3E}">
        <p14:creationId xmlns:p14="http://schemas.microsoft.com/office/powerpoint/2010/main" val="98219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8B29D-9617-4370-A4F8-E6958BC7D140}" type="datetimeFigureOut">
              <a:rPr lang="el-GR" smtClean="0"/>
              <a:t>17/5/2021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5EB51-D429-49D7-BDD5-D52A1A7A25FA}" type="slidenum">
              <a:rPr lang="el-GR" smtClean="0"/>
              <a:t>‹#›</a:t>
            </a:fld>
            <a:endParaRPr lang="el-GR"/>
          </a:p>
        </p:txBody>
      </p:sp>
    </p:spTree>
    <p:extLst>
      <p:ext uri="{BB962C8B-B14F-4D97-AF65-F5344CB8AC3E}">
        <p14:creationId xmlns:p14="http://schemas.microsoft.com/office/powerpoint/2010/main" val="2878041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Σύγκριση ασαφών αριθμών</a:t>
            </a:r>
            <a:endParaRPr lang="el-GR" dirty="0"/>
          </a:p>
        </p:txBody>
      </p:sp>
      <p:sp>
        <p:nvSpPr>
          <p:cNvPr id="3" name="Υπότιτλος 2"/>
          <p:cNvSpPr>
            <a:spLocks noGrp="1"/>
          </p:cNvSpPr>
          <p:nvPr>
            <p:ph type="subTitle" idx="1"/>
          </p:nvPr>
        </p:nvSpPr>
        <p:spPr/>
        <p:txBody>
          <a:bodyPr/>
          <a:lstStyle/>
          <a:p>
            <a:r>
              <a:rPr lang="el-GR" dirty="0" smtClean="0"/>
              <a:t>Δρ </a:t>
            </a:r>
            <a:r>
              <a:rPr lang="en-US" dirty="0" smtClean="0"/>
              <a:t>M. </a:t>
            </a:r>
            <a:r>
              <a:rPr lang="el-GR" dirty="0" err="1" smtClean="0"/>
              <a:t>Σπηλιώτης</a:t>
            </a:r>
            <a:endParaRPr lang="el-GR" dirty="0"/>
          </a:p>
        </p:txBody>
      </p:sp>
    </p:spTree>
    <p:extLst>
      <p:ext uri="{BB962C8B-B14F-4D97-AF65-F5344CB8AC3E}">
        <p14:creationId xmlns:p14="http://schemas.microsoft.com/office/powerpoint/2010/main" val="917151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Υποσυνολότητα</a:t>
            </a:r>
            <a:r>
              <a:rPr lang="el-GR" dirty="0" smtClean="0"/>
              <a:t>-</a:t>
            </a:r>
            <a:r>
              <a:rPr lang="en-US" dirty="0" smtClean="0"/>
              <a:t>KOSKO</a:t>
            </a:r>
            <a:endParaRPr lang="el-GR" dirty="0"/>
          </a:p>
        </p:txBody>
      </p:sp>
      <p:pic>
        <p:nvPicPr>
          <p:cNvPr id="717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1" y="1844824"/>
            <a:ext cx="7560840" cy="244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433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357166"/>
            <a:ext cx="3914470" cy="369332"/>
          </a:xfrm>
          <a:prstGeom prst="rect">
            <a:avLst/>
          </a:prstGeom>
        </p:spPr>
        <p:txBody>
          <a:bodyPr wrap="none">
            <a:spAutoFit/>
          </a:bodyPr>
          <a:lstStyle/>
          <a:p>
            <a:r>
              <a:rPr lang="el-GR" dirty="0" smtClean="0"/>
              <a:t>μέτρα </a:t>
            </a:r>
            <a:r>
              <a:rPr lang="el-GR" b="1" dirty="0" smtClean="0">
                <a:solidFill>
                  <a:srgbClr val="0070C0"/>
                </a:solidFill>
              </a:rPr>
              <a:t>ομοιότητας</a:t>
            </a:r>
            <a:r>
              <a:rPr lang="el-GR" dirty="0" smtClean="0"/>
              <a:t> (</a:t>
            </a:r>
            <a:r>
              <a:rPr lang="en-US" dirty="0" smtClean="0"/>
              <a:t>similarity measures)</a:t>
            </a:r>
            <a:endParaRPr lang="en-GB" dirty="0"/>
          </a:p>
        </p:txBody>
      </p:sp>
      <p:sp>
        <p:nvSpPr>
          <p:cNvPr id="3" name="2 - Ορθογώνιο"/>
          <p:cNvSpPr/>
          <p:nvPr/>
        </p:nvSpPr>
        <p:spPr>
          <a:xfrm>
            <a:off x="357158" y="1214422"/>
            <a:ext cx="8273419" cy="646331"/>
          </a:xfrm>
          <a:prstGeom prst="rect">
            <a:avLst/>
          </a:prstGeom>
        </p:spPr>
        <p:txBody>
          <a:bodyPr wrap="none">
            <a:spAutoFit/>
          </a:bodyPr>
          <a:lstStyle/>
          <a:p>
            <a:pPr>
              <a:buFont typeface="Wingdings" pitchFamily="2" charset="2"/>
              <a:buChar char="Ø"/>
            </a:pPr>
            <a:r>
              <a:rPr lang="el-GR" dirty="0" smtClean="0"/>
              <a:t>Τα μέτρα αυτά βασίζονται στη σύγκριση των στοιχείων των ασαφών συνόλων</a:t>
            </a:r>
          </a:p>
          <a:p>
            <a:r>
              <a:rPr lang="el-GR" dirty="0" smtClean="0"/>
              <a:t> υπό την έννοια της ομοιότητας της θέσης τους.</a:t>
            </a:r>
            <a:endParaRPr lang="en-GB" dirty="0"/>
          </a:p>
        </p:txBody>
      </p:sp>
      <p:sp>
        <p:nvSpPr>
          <p:cNvPr id="5" name="4 - Ορθογώνιο"/>
          <p:cNvSpPr/>
          <p:nvPr/>
        </p:nvSpPr>
        <p:spPr>
          <a:xfrm>
            <a:off x="285720" y="2214554"/>
            <a:ext cx="6745757" cy="369332"/>
          </a:xfrm>
          <a:prstGeom prst="rect">
            <a:avLst/>
          </a:prstGeom>
        </p:spPr>
        <p:txBody>
          <a:bodyPr wrap="none">
            <a:spAutoFit/>
          </a:bodyPr>
          <a:lstStyle/>
          <a:p>
            <a:r>
              <a:rPr lang="el-GR" dirty="0" smtClean="0"/>
              <a:t>Ένα από τα πιο γνωστά μέτρα βασίζεται στο δείκτη του </a:t>
            </a:r>
            <a:r>
              <a:rPr lang="en-US" dirty="0" err="1" smtClean="0"/>
              <a:t>Jaccard</a:t>
            </a:r>
            <a:r>
              <a:rPr lang="en-US" dirty="0" smtClean="0"/>
              <a:t> </a:t>
            </a:r>
            <a:endParaRPr lang="en-GB" dirty="0"/>
          </a:p>
        </p:txBody>
      </p:sp>
      <p:pic>
        <p:nvPicPr>
          <p:cNvPr id="33795" name="Picture 3"/>
          <p:cNvPicPr>
            <a:picLocks noChangeAspect="1" noChangeArrowheads="1"/>
          </p:cNvPicPr>
          <p:nvPr/>
        </p:nvPicPr>
        <p:blipFill>
          <a:blip r:embed="rId2"/>
          <a:srcRect l="41562" t="67442" r="41094" b="25581"/>
          <a:stretch>
            <a:fillRect/>
          </a:stretch>
        </p:blipFill>
        <p:spPr bwMode="auto">
          <a:xfrm>
            <a:off x="1000100" y="3143248"/>
            <a:ext cx="3964809" cy="857256"/>
          </a:xfrm>
          <a:prstGeom prst="rect">
            <a:avLst/>
          </a:prstGeom>
          <a:noFill/>
          <a:ln w="9525">
            <a:noFill/>
            <a:miter lim="800000"/>
            <a:headEnd/>
            <a:tailEnd/>
          </a:ln>
          <a:effectLst/>
        </p:spPr>
      </p:pic>
    </p:spTree>
    <p:extLst>
      <p:ext uri="{BB962C8B-B14F-4D97-AF65-F5344CB8AC3E}">
        <p14:creationId xmlns:p14="http://schemas.microsoft.com/office/powerpoint/2010/main" val="3969313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Αποστάσεις ασαφών αριθμών</a:t>
            </a:r>
            <a:endParaRPr lang="el-GR" dirty="0"/>
          </a:p>
        </p:txBody>
      </p:sp>
      <p:sp>
        <p:nvSpPr>
          <p:cNvPr id="3" name="Θέση περιεχομένου 2"/>
          <p:cNvSpPr>
            <a:spLocks noGrp="1"/>
          </p:cNvSpPr>
          <p:nvPr>
            <p:ph idx="1"/>
          </p:nvPr>
        </p:nvSpPr>
        <p:spPr/>
        <p:txBody>
          <a:bodyPr/>
          <a:lstStyle/>
          <a:p>
            <a:endParaRPr lang="el-GR"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32" t="28248" r="19640" b="32302"/>
          <a:stretch/>
        </p:blipFill>
        <p:spPr bwMode="auto">
          <a:xfrm>
            <a:off x="395536" y="1700808"/>
            <a:ext cx="6840760" cy="356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517232"/>
            <a:ext cx="9144000" cy="646331"/>
          </a:xfrm>
          <a:prstGeom prst="rect">
            <a:avLst/>
          </a:prstGeom>
          <a:noFill/>
        </p:spPr>
        <p:txBody>
          <a:bodyPr wrap="square" rtlCol="0">
            <a:spAutoFit/>
          </a:bodyPr>
          <a:lstStyle/>
          <a:p>
            <a:r>
              <a:rPr lang="el-GR" dirty="0" err="1" smtClean="0"/>
              <a:t>Μπάλλας</a:t>
            </a:r>
            <a:r>
              <a:rPr lang="el-GR" dirty="0" smtClean="0"/>
              <a:t>, 2007, </a:t>
            </a:r>
            <a:r>
              <a:rPr lang="el-GR" dirty="0" err="1" smtClean="0"/>
              <a:t>δδ</a:t>
            </a:r>
            <a:r>
              <a:rPr lang="el-GR" dirty="0" smtClean="0"/>
              <a:t>.</a:t>
            </a:r>
          </a:p>
          <a:p>
            <a:r>
              <a:rPr lang="el-GR" dirty="0" smtClean="0"/>
              <a:t>Υπάρχουν πολλά μέτρα αποστάσεων</a:t>
            </a:r>
            <a:endParaRPr lang="el-GR" dirty="0"/>
          </a:p>
        </p:txBody>
      </p:sp>
    </p:spTree>
    <p:extLst>
      <p:ext uri="{BB962C8B-B14F-4D97-AF65-F5344CB8AC3E}">
        <p14:creationId xmlns:p14="http://schemas.microsoft.com/office/powerpoint/2010/main" val="1442784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Hamming distance</a:t>
            </a:r>
            <a:endParaRPr lang="el-GR" dirty="0"/>
          </a:p>
        </p:txBody>
      </p:sp>
      <p:sp>
        <p:nvSpPr>
          <p:cNvPr id="3" name="Θέση περιεχομένου 2"/>
          <p:cNvSpPr>
            <a:spLocks noGrp="1"/>
          </p:cNvSpPr>
          <p:nvPr>
            <p:ph idx="1"/>
          </p:nvPr>
        </p:nvSpPr>
        <p:spPr/>
        <p:txBody>
          <a:bodyPr/>
          <a:lstStyle/>
          <a:p>
            <a:endParaRPr lang="el-GR" dirty="0" smtClean="0"/>
          </a:p>
          <a:p>
            <a:endParaRPr lang="el-GR" dirty="0"/>
          </a:p>
          <a:p>
            <a:endParaRPr lang="el-GR" dirty="0" smtClean="0"/>
          </a:p>
          <a:p>
            <a:endParaRPr lang="el-GR" dirty="0"/>
          </a:p>
          <a:p>
            <a:endParaRPr lang="el-GR" dirty="0" smtClean="0"/>
          </a:p>
          <a:p>
            <a:r>
              <a:rPr lang="en-US" dirty="0" smtClean="0"/>
              <a:t>Lee</a:t>
            </a:r>
            <a:endParaRPr lang="el-GR"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50" t="46001" r="42500" b="12222"/>
          <a:stretch/>
        </p:blipFill>
        <p:spPr bwMode="auto">
          <a:xfrm>
            <a:off x="539552" y="1484784"/>
            <a:ext cx="6187440" cy="286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689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Σύγκριση ασαφών αριθμών</a:t>
            </a:r>
            <a:endParaRPr lang="el-GR" dirty="0"/>
          </a:p>
        </p:txBody>
      </p:sp>
      <p:sp>
        <p:nvSpPr>
          <p:cNvPr id="3" name="Θέση περιεχομένου 2"/>
          <p:cNvSpPr>
            <a:spLocks noGrp="1"/>
          </p:cNvSpPr>
          <p:nvPr>
            <p:ph idx="1"/>
          </p:nvPr>
        </p:nvSpPr>
        <p:spPr/>
        <p:txBody>
          <a:bodyPr/>
          <a:lstStyle/>
          <a:p>
            <a:r>
              <a:rPr lang="el-GR" dirty="0" smtClean="0"/>
              <a:t>Ασθενές ορισμένο πρόβλημα</a:t>
            </a:r>
          </a:p>
          <a:p>
            <a:r>
              <a:rPr lang="el-GR" dirty="0" smtClean="0"/>
              <a:t>Πάντα υπάρχει η λύση της </a:t>
            </a:r>
            <a:r>
              <a:rPr lang="el-GR" dirty="0" err="1" smtClean="0"/>
              <a:t>αποσαφοποίησης</a:t>
            </a:r>
            <a:endParaRPr lang="el-GR" dirty="0" smtClean="0"/>
          </a:p>
          <a:p>
            <a:r>
              <a:rPr lang="el-GR" dirty="0" smtClean="0"/>
              <a:t>Πρέπει </a:t>
            </a:r>
            <a:r>
              <a:rPr lang="el-GR" dirty="0" smtClean="0"/>
              <a:t>να </a:t>
            </a:r>
            <a:r>
              <a:rPr lang="el-GR" dirty="0" smtClean="0"/>
              <a:t>ληφθεί όσο δυνατόν περισσότερη πληροφορία</a:t>
            </a:r>
          </a:p>
          <a:p>
            <a:r>
              <a:rPr lang="el-GR" dirty="0" smtClean="0"/>
              <a:t>Προβληματικές: μεγαλύτερο, ή μικρότερο, ομοιότητα, </a:t>
            </a:r>
            <a:r>
              <a:rPr lang="el-GR" dirty="0" err="1" smtClean="0"/>
              <a:t>υποσυνολότητα</a:t>
            </a:r>
            <a:endParaRPr lang="el-GR" dirty="0" smtClean="0"/>
          </a:p>
          <a:p>
            <a:r>
              <a:rPr lang="el-GR" dirty="0" err="1" smtClean="0"/>
              <a:t>Υποπρόβλημα</a:t>
            </a:r>
            <a:r>
              <a:rPr lang="el-GR" dirty="0" smtClean="0"/>
              <a:t>: Σύγκριση ασαφούς αριθμού με κλασσικό αριθμό</a:t>
            </a:r>
            <a:endParaRPr lang="el-GR" dirty="0"/>
          </a:p>
        </p:txBody>
      </p:sp>
    </p:spTree>
    <p:extLst>
      <p:ext uri="{BB962C8B-B14F-4D97-AF65-F5344CB8AC3E}">
        <p14:creationId xmlns:p14="http://schemas.microsoft.com/office/powerpoint/2010/main" val="1403353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Λύση </a:t>
            </a:r>
            <a:r>
              <a:rPr lang="en-US" dirty="0" err="1" smtClean="0"/>
              <a:t>ganoulis</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390706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Αξιοπιστία, διακινδύνευση</a:t>
            </a:r>
            <a:endParaRPr lang="el-GR" dirty="0"/>
          </a:p>
        </p:txBody>
      </p:sp>
      <p:sp>
        <p:nvSpPr>
          <p:cNvPr id="3" name="Θέση περιεχομένου 2"/>
          <p:cNvSpPr>
            <a:spLocks noGrp="1"/>
          </p:cNvSpPr>
          <p:nvPr>
            <p:ph idx="1"/>
          </p:nvPr>
        </p:nvSpPr>
        <p:spPr/>
        <p:txBody>
          <a:bodyPr/>
          <a:lstStyle/>
          <a:p>
            <a:endParaRPr lang="el-GR"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91" t="28041" r="16417" b="16014"/>
          <a:stretch/>
        </p:blipFill>
        <p:spPr bwMode="auto">
          <a:xfrm>
            <a:off x="539552" y="1916832"/>
            <a:ext cx="7484884" cy="383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424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14282" y="285728"/>
            <a:ext cx="8643998" cy="369332"/>
          </a:xfrm>
          <a:prstGeom prst="rect">
            <a:avLst/>
          </a:prstGeom>
        </p:spPr>
        <p:txBody>
          <a:bodyPr wrap="square">
            <a:spAutoFit/>
          </a:bodyPr>
          <a:lstStyle/>
          <a:p>
            <a:r>
              <a:rPr lang="el-GR" dirty="0" smtClean="0"/>
              <a:t>β) </a:t>
            </a:r>
            <a:r>
              <a:rPr lang="el-GR" b="1" dirty="0" smtClean="0">
                <a:solidFill>
                  <a:srgbClr val="92D050"/>
                </a:solidFill>
              </a:rPr>
              <a:t>μέτρα</a:t>
            </a:r>
            <a:r>
              <a:rPr lang="el-GR" dirty="0" smtClean="0"/>
              <a:t> </a:t>
            </a:r>
            <a:r>
              <a:rPr lang="el-GR" b="1" dirty="0" smtClean="0">
                <a:solidFill>
                  <a:srgbClr val="92D050"/>
                </a:solidFill>
              </a:rPr>
              <a:t>κατάταξης</a:t>
            </a:r>
            <a:r>
              <a:rPr lang="el-GR" dirty="0" smtClean="0"/>
              <a:t> (</a:t>
            </a:r>
            <a:r>
              <a:rPr lang="en-US" dirty="0" smtClean="0"/>
              <a:t>ranking/ordering measures)</a:t>
            </a: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5" name="4 - Ορθογώνιο"/>
          <p:cNvSpPr/>
          <p:nvPr/>
        </p:nvSpPr>
        <p:spPr>
          <a:xfrm>
            <a:off x="214282" y="1071546"/>
            <a:ext cx="8643998" cy="923330"/>
          </a:xfrm>
          <a:prstGeom prst="rect">
            <a:avLst/>
          </a:prstGeom>
        </p:spPr>
        <p:txBody>
          <a:bodyPr wrap="square">
            <a:spAutoFit/>
          </a:bodyPr>
          <a:lstStyle/>
          <a:p>
            <a:pPr algn="just">
              <a:buFont typeface="Wingdings" pitchFamily="2" charset="2"/>
              <a:buChar char="Ø"/>
            </a:pPr>
            <a:r>
              <a:rPr lang="el-GR" dirty="0" smtClean="0"/>
              <a:t>Ερευνητές όπως ο </a:t>
            </a:r>
            <a:r>
              <a:rPr lang="en-US" dirty="0" err="1" smtClean="0"/>
              <a:t>Yager</a:t>
            </a:r>
            <a:r>
              <a:rPr lang="en-US" dirty="0" smtClean="0"/>
              <a:t> (1978), </a:t>
            </a:r>
            <a:r>
              <a:rPr lang="el-GR" dirty="0" smtClean="0"/>
              <a:t>ο </a:t>
            </a:r>
            <a:r>
              <a:rPr lang="en-US" dirty="0" err="1" smtClean="0"/>
              <a:t>Jimeneth</a:t>
            </a:r>
            <a:r>
              <a:rPr lang="en-US" dirty="0" smtClean="0"/>
              <a:t> (1996), </a:t>
            </a:r>
            <a:r>
              <a:rPr lang="el-GR" dirty="0" smtClean="0"/>
              <a:t>ο </a:t>
            </a:r>
            <a:r>
              <a:rPr lang="en-US" dirty="0" err="1" smtClean="0"/>
              <a:t>Ganoulis</a:t>
            </a:r>
            <a:r>
              <a:rPr lang="en-US" dirty="0" smtClean="0"/>
              <a:t> (2004) </a:t>
            </a:r>
            <a:r>
              <a:rPr lang="el-GR" dirty="0" smtClean="0"/>
              <a:t>κ.α. ανέπτυξαν μέτρα για τη σύγκριση ασαφών αριθμών με την </a:t>
            </a:r>
            <a:r>
              <a:rPr lang="el-GR" dirty="0" err="1" smtClean="0"/>
              <a:t>ένοια</a:t>
            </a:r>
            <a:r>
              <a:rPr lang="el-GR" dirty="0" smtClean="0"/>
              <a:t> του μεγαλύτερου ή μικρότερου:</a:t>
            </a:r>
            <a:endParaRPr lang="en-US" dirty="0" smtClean="0"/>
          </a:p>
        </p:txBody>
      </p:sp>
      <p:pic>
        <p:nvPicPr>
          <p:cNvPr id="32770" name="Picture 2"/>
          <p:cNvPicPr>
            <a:picLocks noChangeAspect="1" noChangeArrowheads="1"/>
          </p:cNvPicPr>
          <p:nvPr/>
        </p:nvPicPr>
        <p:blipFill>
          <a:blip r:embed="rId2"/>
          <a:srcRect l="40313" t="26163" r="43750" b="52035"/>
          <a:stretch>
            <a:fillRect/>
          </a:stretch>
        </p:blipFill>
        <p:spPr bwMode="auto">
          <a:xfrm>
            <a:off x="357158" y="2143116"/>
            <a:ext cx="2428892" cy="1785950"/>
          </a:xfrm>
          <a:prstGeom prst="rect">
            <a:avLst/>
          </a:prstGeom>
          <a:noFill/>
          <a:ln w="9525">
            <a:noFill/>
            <a:miter lim="800000"/>
            <a:headEnd/>
            <a:tailEnd/>
          </a:ln>
          <a:effectLst/>
        </p:spPr>
      </p:pic>
      <p:pic>
        <p:nvPicPr>
          <p:cNvPr id="32771" name="Picture 3"/>
          <p:cNvPicPr>
            <a:picLocks noChangeAspect="1" noChangeArrowheads="1"/>
          </p:cNvPicPr>
          <p:nvPr/>
        </p:nvPicPr>
        <p:blipFill>
          <a:blip r:embed="rId3"/>
          <a:srcRect l="27969" t="12500" r="30312" b="36046"/>
          <a:stretch>
            <a:fillRect/>
          </a:stretch>
        </p:blipFill>
        <p:spPr bwMode="auto">
          <a:xfrm>
            <a:off x="3857620" y="1857364"/>
            <a:ext cx="3857652" cy="2557320"/>
          </a:xfrm>
          <a:prstGeom prst="rect">
            <a:avLst/>
          </a:prstGeom>
          <a:noFill/>
          <a:ln w="9525">
            <a:noFill/>
            <a:miter lim="800000"/>
            <a:headEnd/>
            <a:tailEnd/>
          </a:ln>
          <a:effectLst/>
        </p:spPr>
      </p:pic>
    </p:spTree>
    <p:extLst>
      <p:ext uri="{BB962C8B-B14F-4D97-AF65-F5344CB8AC3E}">
        <p14:creationId xmlns:p14="http://schemas.microsoft.com/office/powerpoint/2010/main" val="4002010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78" t="39999" r="11392" b="14571"/>
          <a:stretch/>
        </p:blipFill>
        <p:spPr bwMode="auto">
          <a:xfrm>
            <a:off x="755576" y="2636912"/>
            <a:ext cx="7843102" cy="311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875" t="21600" r="11400" b="61549"/>
          <a:stretch/>
        </p:blipFill>
        <p:spPr bwMode="auto">
          <a:xfrm>
            <a:off x="179512" y="476672"/>
            <a:ext cx="8135112" cy="115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7335" t="36666" r="37550" b="53067"/>
          <a:stretch/>
        </p:blipFill>
        <p:spPr bwMode="auto">
          <a:xfrm>
            <a:off x="2123728" y="1632256"/>
            <a:ext cx="1842836" cy="70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43608" y="5661248"/>
            <a:ext cx="3744416" cy="369332"/>
          </a:xfrm>
          <a:prstGeom prst="rect">
            <a:avLst/>
          </a:prstGeom>
          <a:noFill/>
        </p:spPr>
        <p:txBody>
          <a:bodyPr wrap="square" rtlCol="0">
            <a:spAutoFit/>
          </a:bodyPr>
          <a:lstStyle/>
          <a:p>
            <a:r>
              <a:rPr lang="en-US" dirty="0" smtClean="0"/>
              <a:t>GANOULIS</a:t>
            </a:r>
            <a:endParaRPr lang="el-GR" dirty="0"/>
          </a:p>
        </p:txBody>
      </p:sp>
    </p:spTree>
    <p:extLst>
      <p:ext uri="{BB962C8B-B14F-4D97-AF65-F5344CB8AC3E}">
        <p14:creationId xmlns:p14="http://schemas.microsoft.com/office/powerpoint/2010/main" val="2038769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Λυση</a:t>
            </a:r>
            <a:r>
              <a:rPr lang="el-GR" dirty="0" smtClean="0"/>
              <a:t> </a:t>
            </a:r>
            <a:r>
              <a:rPr lang="en-US" dirty="0" err="1" smtClean="0"/>
              <a:t>tanaka</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883533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357158" y="357166"/>
            <a:ext cx="8358246" cy="3816429"/>
          </a:xfrm>
          <a:prstGeom prst="rect">
            <a:avLst/>
          </a:prstGeom>
          <a:noFill/>
        </p:spPr>
        <p:txBody>
          <a:bodyPr wrap="square" rtlCol="0">
            <a:spAutoFit/>
          </a:bodyPr>
          <a:lstStyle/>
          <a:p>
            <a:pPr>
              <a:buFont typeface="Wingdings" pitchFamily="2" charset="2"/>
              <a:buChar char="Ø"/>
            </a:pPr>
            <a:r>
              <a:rPr lang="el-GR" sz="2200" dirty="0" smtClean="0"/>
              <a:t>Η </a:t>
            </a:r>
            <a:r>
              <a:rPr lang="el-GR" sz="2200" b="1" dirty="0" smtClean="0">
                <a:solidFill>
                  <a:srgbClr val="CC3399"/>
                </a:solidFill>
              </a:rPr>
              <a:t>σύγκριση μεταξύ ασαφών αριθμών </a:t>
            </a:r>
            <a:r>
              <a:rPr lang="el-GR" sz="2200" dirty="0" smtClean="0"/>
              <a:t>περιλαμβάνει τις παρακάτω έννοιες, οι οποίες δημιουργούν τις αντίστοιχες ομάδες μέτρων:</a:t>
            </a:r>
          </a:p>
          <a:p>
            <a:endParaRPr lang="el-GR" sz="2200" dirty="0" smtClean="0"/>
          </a:p>
          <a:p>
            <a:endParaRPr lang="el-GR" sz="2200" dirty="0" smtClean="0"/>
          </a:p>
          <a:p>
            <a:r>
              <a:rPr lang="el-GR" sz="2200" dirty="0" smtClean="0"/>
              <a:t>α) </a:t>
            </a:r>
            <a:r>
              <a:rPr lang="el-GR" sz="2200" b="1" dirty="0" err="1" smtClean="0">
                <a:solidFill>
                  <a:srgbClr val="CC3300"/>
                </a:solidFill>
              </a:rPr>
              <a:t>υπο</a:t>
            </a:r>
            <a:r>
              <a:rPr lang="el-GR" sz="2200" b="1" dirty="0" smtClean="0">
                <a:solidFill>
                  <a:srgbClr val="CC3300"/>
                </a:solidFill>
              </a:rPr>
              <a:t>-</a:t>
            </a:r>
            <a:r>
              <a:rPr lang="el-GR" sz="2200" b="1" dirty="0" err="1" smtClean="0">
                <a:solidFill>
                  <a:srgbClr val="CC3300"/>
                </a:solidFill>
              </a:rPr>
              <a:t>συνολότητα</a:t>
            </a:r>
            <a:r>
              <a:rPr lang="el-GR" sz="2200" b="1" dirty="0" smtClean="0">
                <a:solidFill>
                  <a:srgbClr val="CC3300"/>
                </a:solidFill>
              </a:rPr>
              <a:t> (ή </a:t>
            </a:r>
            <a:r>
              <a:rPr lang="el-GR" sz="2200" b="1" dirty="0" err="1" smtClean="0">
                <a:solidFill>
                  <a:srgbClr val="CC3300"/>
                </a:solidFill>
              </a:rPr>
              <a:t>περικλεισμού</a:t>
            </a:r>
            <a:r>
              <a:rPr lang="el-GR" sz="2200" b="1" dirty="0" smtClean="0">
                <a:solidFill>
                  <a:srgbClr val="CC3300"/>
                </a:solidFill>
              </a:rPr>
              <a:t>) </a:t>
            </a:r>
            <a:r>
              <a:rPr lang="el-GR" sz="2200" dirty="0" smtClean="0"/>
              <a:t>(</a:t>
            </a:r>
            <a:r>
              <a:rPr lang="en-US" sz="2200" dirty="0" err="1" smtClean="0"/>
              <a:t>subsethood</a:t>
            </a:r>
            <a:r>
              <a:rPr lang="en-US" sz="2200" dirty="0" smtClean="0"/>
              <a:t>/inclusion measures)</a:t>
            </a:r>
            <a:endParaRPr lang="el-GR" sz="2200" dirty="0" smtClean="0"/>
          </a:p>
          <a:p>
            <a:endParaRPr lang="el-GR" sz="2200" dirty="0" smtClean="0"/>
          </a:p>
          <a:p>
            <a:r>
              <a:rPr lang="el-GR" sz="2200" dirty="0" smtClean="0"/>
              <a:t>β) </a:t>
            </a:r>
            <a:r>
              <a:rPr lang="el-GR" sz="2200" b="1" dirty="0" smtClean="0">
                <a:solidFill>
                  <a:srgbClr val="92D050"/>
                </a:solidFill>
              </a:rPr>
              <a:t>κατάταξη</a:t>
            </a:r>
            <a:r>
              <a:rPr lang="el-GR" sz="2200" dirty="0" smtClean="0"/>
              <a:t> (</a:t>
            </a:r>
            <a:r>
              <a:rPr lang="en-US" sz="2200" dirty="0" smtClean="0"/>
              <a:t>ranking/ordering measures)</a:t>
            </a:r>
          </a:p>
          <a:p>
            <a:endParaRPr lang="en-US" sz="2200" dirty="0" smtClean="0"/>
          </a:p>
          <a:p>
            <a:r>
              <a:rPr lang="el-GR" sz="2200" dirty="0" smtClean="0"/>
              <a:t>γ)</a:t>
            </a:r>
            <a:r>
              <a:rPr lang="el-GR" sz="2200" b="1" dirty="0" smtClean="0">
                <a:solidFill>
                  <a:srgbClr val="0070C0"/>
                </a:solidFill>
              </a:rPr>
              <a:t>ομοιότητα</a:t>
            </a:r>
            <a:r>
              <a:rPr lang="el-GR" sz="2200" dirty="0" smtClean="0"/>
              <a:t> (</a:t>
            </a:r>
            <a:r>
              <a:rPr lang="en-US" sz="2200" dirty="0" smtClean="0"/>
              <a:t>similarity measures)</a:t>
            </a:r>
            <a:endParaRPr lang="en-GB" sz="2200" dirty="0"/>
          </a:p>
        </p:txBody>
      </p:sp>
    </p:spTree>
    <p:extLst>
      <p:ext uri="{BB962C8B-B14F-4D97-AF65-F5344CB8AC3E}">
        <p14:creationId xmlns:p14="http://schemas.microsoft.com/office/powerpoint/2010/main" val="664762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Σύγκριση-σκληρή προσέγγιση</a:t>
            </a:r>
            <a:endParaRPr lang="el-GR"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28800"/>
            <a:ext cx="5398770" cy="111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Ευθύγραμμο βέλος σύνδεσης 4"/>
          <p:cNvCxnSpPr/>
          <p:nvPr/>
        </p:nvCxnSpPr>
        <p:spPr>
          <a:xfrm>
            <a:off x="2195736" y="5517232"/>
            <a:ext cx="46805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V="1">
            <a:off x="2411760" y="4293096"/>
            <a:ext cx="1296144"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3707904" y="4293096"/>
            <a:ext cx="108012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5076056" y="4149080"/>
            <a:ext cx="1008112"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6084168" y="4149080"/>
            <a:ext cx="288032"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99792" y="3284984"/>
            <a:ext cx="4680520" cy="369332"/>
          </a:xfrm>
          <a:prstGeom prst="rect">
            <a:avLst/>
          </a:prstGeom>
          <a:noFill/>
        </p:spPr>
        <p:txBody>
          <a:bodyPr wrap="square" rtlCol="0">
            <a:spAutoFit/>
          </a:bodyPr>
          <a:lstStyle/>
          <a:p>
            <a:r>
              <a:rPr lang="el-GR" dirty="0" smtClean="0"/>
              <a:t>         Α                                                Β</a:t>
            </a:r>
            <a:endParaRPr lang="el-GR" dirty="0"/>
          </a:p>
        </p:txBody>
      </p:sp>
    </p:spTree>
    <p:extLst>
      <p:ext uri="{BB962C8B-B14F-4D97-AF65-F5344CB8AC3E}">
        <p14:creationId xmlns:p14="http://schemas.microsoft.com/office/powerpoint/2010/main" val="712644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Ισοσκελές τρίγωνο 43"/>
          <p:cNvSpPr/>
          <p:nvPr/>
        </p:nvSpPr>
        <p:spPr>
          <a:xfrm>
            <a:off x="3707904" y="3861048"/>
            <a:ext cx="1224136" cy="8640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395536" y="0"/>
            <a:ext cx="8229600" cy="1143000"/>
          </a:xfrm>
        </p:spPr>
        <p:txBody>
          <a:bodyPr/>
          <a:lstStyle/>
          <a:p>
            <a:r>
              <a:rPr lang="el-GR" dirty="0" smtClean="0"/>
              <a:t>Σύγκριση-πιο ήπια  προσέγγιση</a:t>
            </a:r>
            <a:endParaRPr lang="el-GR" dirty="0"/>
          </a:p>
        </p:txBody>
      </p:sp>
      <p:pic>
        <p:nvPicPr>
          <p:cNvPr id="9257" name="Picture 4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1" t="-10821" r="-111" b="80472"/>
          <a:stretch/>
        </p:blipFill>
        <p:spPr bwMode="auto">
          <a:xfrm>
            <a:off x="1721024" y="303312"/>
            <a:ext cx="4464496" cy="183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2" name="Ευθύγραμμο βέλος σύνδεσης 41"/>
          <p:cNvCxnSpPr/>
          <p:nvPr/>
        </p:nvCxnSpPr>
        <p:spPr>
          <a:xfrm>
            <a:off x="2627784" y="4725144"/>
            <a:ext cx="33843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Ισοσκελές τρίγωνο 42"/>
          <p:cNvSpPr/>
          <p:nvPr/>
        </p:nvSpPr>
        <p:spPr>
          <a:xfrm>
            <a:off x="2987824" y="3861048"/>
            <a:ext cx="1080120" cy="86409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0287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Ακόμη πιο ελαστικά για ένα επίπεδο</a:t>
            </a:r>
            <a:endParaRPr lang="el-GR" dirty="0"/>
          </a:p>
        </p:txBody>
      </p:sp>
      <p:pic>
        <p:nvPicPr>
          <p:cNvPr id="4" name="Picture 41"/>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11" t="24535" r="-111" b="10821"/>
          <a:stretch/>
        </p:blipFill>
        <p:spPr bwMode="auto">
          <a:xfrm>
            <a:off x="1403648" y="1844824"/>
            <a:ext cx="4680520" cy="410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433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Λύση </a:t>
            </a:r>
            <a:r>
              <a:rPr lang="el-GR" dirty="0" err="1" smtClean="0"/>
              <a:t>αποσαφοποίησης</a:t>
            </a:r>
            <a:r>
              <a:rPr lang="el-GR" dirty="0" smtClean="0"/>
              <a:t> χάνεται όμως μία πληροφορία</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Ο στόχος του </a:t>
            </a:r>
            <a:r>
              <a:rPr lang="el-GR" dirty="0" err="1"/>
              <a:t>απο</a:t>
            </a:r>
            <a:r>
              <a:rPr lang="el-GR" dirty="0"/>
              <a:t>-</a:t>
            </a:r>
            <a:r>
              <a:rPr lang="el-GR" dirty="0" err="1"/>
              <a:t>ασαφοποιητή</a:t>
            </a:r>
            <a:r>
              <a:rPr lang="el-GR" dirty="0"/>
              <a:t> (</a:t>
            </a:r>
            <a:r>
              <a:rPr lang="en-US" dirty="0" err="1"/>
              <a:t>defuzzifier</a:t>
            </a:r>
            <a:r>
              <a:rPr lang="el-GR" dirty="0"/>
              <a:t>) είναι να προσδιορίσει για ένα ασαφές σύνολο το σημείο του άξονα των πραγματικών αριθμών που να αντιπροσωπεύει, σε ένα ικανοποιητικό βαθμό το ασαφές σύνολο. Η </a:t>
            </a:r>
            <a:r>
              <a:rPr lang="el-GR" dirty="0" err="1"/>
              <a:t>απο</a:t>
            </a:r>
            <a:r>
              <a:rPr lang="el-GR" dirty="0"/>
              <a:t> - </a:t>
            </a:r>
            <a:r>
              <a:rPr lang="el-GR" dirty="0" err="1"/>
              <a:t>ασαφοποίηση</a:t>
            </a:r>
            <a:r>
              <a:rPr lang="el-GR" dirty="0"/>
              <a:t> που συντελείται μέσω του </a:t>
            </a:r>
            <a:r>
              <a:rPr lang="el-GR" dirty="0" err="1"/>
              <a:t>απο</a:t>
            </a:r>
            <a:r>
              <a:rPr lang="el-GR" dirty="0"/>
              <a:t>-</a:t>
            </a:r>
            <a:r>
              <a:rPr lang="el-GR" dirty="0" err="1"/>
              <a:t>ασαφοποιητή</a:t>
            </a:r>
            <a:r>
              <a:rPr lang="el-GR" dirty="0"/>
              <a:t> είναι μία διαδικασία μετατροπής  μίας ασαφούς ποσότητας σε μια καλώς ορισμένη ποσότητα. Σε αυτήν τη διαδικασία, που ουσιαστικά συνιστά μία προσέγγιση του ασαφούς συνόλου από ένα συμβατικό αριθμό, χάνεται κάποια πληροφορία και γενικότερα αποτελεί σε μεγάλο βαθμό μία υποκειμενική διαδικασία. Ως συνέπεια προκύπτουν διάφορες μορφές </a:t>
            </a:r>
            <a:r>
              <a:rPr lang="el-GR" dirty="0" err="1"/>
              <a:t>απο</a:t>
            </a:r>
            <a:r>
              <a:rPr lang="el-GR" dirty="0"/>
              <a:t>- </a:t>
            </a:r>
            <a:r>
              <a:rPr lang="el-GR" dirty="0" err="1"/>
              <a:t>ασαφοποιητών</a:t>
            </a:r>
            <a:r>
              <a:rPr lang="el-GR" dirty="0"/>
              <a:t>. Ο </a:t>
            </a:r>
            <a:r>
              <a:rPr lang="el-GR" dirty="0" err="1"/>
              <a:t>απο</a:t>
            </a:r>
            <a:r>
              <a:rPr lang="el-GR" dirty="0"/>
              <a:t>-</a:t>
            </a:r>
            <a:r>
              <a:rPr lang="el-GR" dirty="0" err="1"/>
              <a:t>ασαφοποιητής</a:t>
            </a:r>
            <a:r>
              <a:rPr lang="el-GR" dirty="0"/>
              <a:t> είναι μια έννοια αντίστοιχη του μέσου όρου στις πιθανότητες. </a:t>
            </a:r>
          </a:p>
          <a:p>
            <a:endParaRPr lang="el-GR" dirty="0"/>
          </a:p>
        </p:txBody>
      </p:sp>
    </p:spTree>
    <p:extLst>
      <p:ext uri="{BB962C8B-B14F-4D97-AF65-F5344CB8AC3E}">
        <p14:creationId xmlns:p14="http://schemas.microsoft.com/office/powerpoint/2010/main" val="2652898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620688"/>
            <a:ext cx="7776864" cy="388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472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Υποσυνολότητα</a:t>
            </a:r>
            <a:endParaRPr lang="el-GR" dirty="0"/>
          </a:p>
        </p:txBody>
      </p:sp>
      <p:sp>
        <p:nvSpPr>
          <p:cNvPr id="3" name="Θέση περιεχομένου 2"/>
          <p:cNvSpPr>
            <a:spLocks noGrp="1"/>
          </p:cNvSpPr>
          <p:nvPr>
            <p:ph idx="1"/>
          </p:nvPr>
        </p:nvSpPr>
        <p:spPr>
          <a:xfrm>
            <a:off x="457200" y="1600201"/>
            <a:ext cx="8229600" cy="1036712"/>
          </a:xfrm>
        </p:spPr>
        <p:txBody>
          <a:bodyPr>
            <a:normAutofit lnSpcReduction="10000"/>
          </a:bodyPr>
          <a:lstStyle/>
          <a:p>
            <a:pPr marL="0" indent="0">
              <a:buNone/>
            </a:pPr>
            <a:r>
              <a:rPr lang="el-GR" dirty="0" smtClean="0"/>
              <a:t>Ένα ασαφές σύνολο περικλείεται από ένα άλλο ασαφές σύνολο Β αν ισχύει</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36912"/>
            <a:ext cx="7319230" cy="75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Έλλειψη 3"/>
          <p:cNvSpPr/>
          <p:nvPr/>
        </p:nvSpPr>
        <p:spPr>
          <a:xfrm>
            <a:off x="683568" y="4149080"/>
            <a:ext cx="7632848"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Πιο χαλαρός ορισμός στην ασαφή παλινδρόμηση , μόνο για ένα επίπεδο α- τομής</a:t>
            </a:r>
            <a:endParaRPr lang="el-GR" dirty="0"/>
          </a:p>
        </p:txBody>
      </p:sp>
    </p:spTree>
    <p:extLst>
      <p:ext uri="{BB962C8B-B14F-4D97-AF65-F5344CB8AC3E}">
        <p14:creationId xmlns:p14="http://schemas.microsoft.com/office/powerpoint/2010/main" val="1043054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 </a:t>
            </a:r>
            <a:r>
              <a:rPr lang="el-GR" dirty="0" smtClean="0"/>
              <a:t>Παράδειγμα </a:t>
            </a:r>
            <a:r>
              <a:rPr lang="el-GR" dirty="0" err="1" smtClean="0"/>
              <a:t>υποσυνολότητας</a:t>
            </a:r>
            <a:endParaRPr lang="el-GR" dirty="0"/>
          </a:p>
        </p:txBody>
      </p:sp>
      <p:sp>
        <p:nvSpPr>
          <p:cNvPr id="3" name="Θέση περιεχομένου 2"/>
          <p:cNvSpPr>
            <a:spLocks noGrp="1"/>
          </p:cNvSpPr>
          <p:nvPr>
            <p:ph idx="1"/>
          </p:nvPr>
        </p:nvSpPr>
        <p:spPr/>
        <p:txBody>
          <a:bodyPr/>
          <a:lstStyle/>
          <a:p>
            <a:endParaRPr lang="el-GR"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50" t="21169" r="28827" b="5224"/>
          <a:stretch/>
        </p:blipFill>
        <p:spPr bwMode="auto">
          <a:xfrm>
            <a:off x="1331640" y="1451728"/>
            <a:ext cx="6830282" cy="504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64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Πιο «χαλαρά»</a:t>
            </a:r>
            <a:endParaRPr lang="el-GR" dirty="0"/>
          </a:p>
        </p:txBody>
      </p:sp>
      <p:sp>
        <p:nvSpPr>
          <p:cNvPr id="3" name="Θέση περιεχομένου 2"/>
          <p:cNvSpPr>
            <a:spLocks noGrp="1"/>
          </p:cNvSpPr>
          <p:nvPr>
            <p:ph idx="1"/>
          </p:nvPr>
        </p:nvSpPr>
        <p:spPr>
          <a:xfrm>
            <a:off x="457200" y="1600201"/>
            <a:ext cx="8229600" cy="1612776"/>
          </a:xfrm>
        </p:spPr>
        <p:txBody>
          <a:bodyPr/>
          <a:lstStyle/>
          <a:p>
            <a:r>
              <a:rPr lang="el-GR" dirty="0"/>
              <a:t>Η περίκλειση του ασαφούς αριθμού Α με βαθμό  0&lt;= </a:t>
            </a:r>
            <a:r>
              <a:rPr lang="en-US" dirty="0"/>
              <a:t>h</a:t>
            </a:r>
            <a:r>
              <a:rPr lang="el-GR" dirty="0"/>
              <a:t> &lt;=1 ορίζεται από την παρακάτω σχέση, </a:t>
            </a:r>
          </a:p>
          <a:p>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188316151"/>
              </p:ext>
            </p:extLst>
          </p:nvPr>
        </p:nvGraphicFramePr>
        <p:xfrm>
          <a:off x="971600" y="3501008"/>
          <a:ext cx="1890210" cy="648072"/>
        </p:xfrm>
        <a:graphic>
          <a:graphicData uri="http://schemas.openxmlformats.org/presentationml/2006/ole">
            <mc:AlternateContent xmlns:mc="http://schemas.openxmlformats.org/markup-compatibility/2006">
              <mc:Choice xmlns:v="urn:schemas-microsoft-com:vml" Requires="v">
                <p:oleObj spid="_x0000_s2067" name="Equation" r:id="rId4" imgW="774364" imgH="266584" progId="Equation.DSMT4">
                  <p:embed/>
                </p:oleObj>
              </mc:Choice>
              <mc:Fallback>
                <p:oleObj name="Equation" r:id="rId4" imgW="774364" imgH="266584"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3501008"/>
                        <a:ext cx="1890210" cy="648072"/>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2297820368"/>
              </p:ext>
            </p:extLst>
          </p:nvPr>
        </p:nvGraphicFramePr>
        <p:xfrm>
          <a:off x="1043608" y="4941168"/>
          <a:ext cx="3782443" cy="792088"/>
        </p:xfrm>
        <a:graphic>
          <a:graphicData uri="http://schemas.openxmlformats.org/presentationml/2006/ole">
            <mc:AlternateContent xmlns:mc="http://schemas.openxmlformats.org/markup-compatibility/2006">
              <mc:Choice xmlns:v="urn:schemas-microsoft-com:vml" Requires="v">
                <p:oleObj spid="_x0000_s2068" name="Equation" r:id="rId6" imgW="1346200" imgH="279400" progId="Equation.DSMT4">
                  <p:embed/>
                </p:oleObj>
              </mc:Choice>
              <mc:Fallback>
                <p:oleObj name="Equation" r:id="rId6" imgW="1346200" imgH="279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4941168"/>
                        <a:ext cx="3782443" cy="792088"/>
                      </a:xfrm>
                      <a:prstGeom prst="rect">
                        <a:avLst/>
                      </a:prstGeom>
                      <a:noFill/>
                    </p:spPr>
                  </p:pic>
                </p:oleObj>
              </mc:Fallback>
            </mc:AlternateContent>
          </a:graphicData>
        </a:graphic>
      </p:graphicFrame>
      <p:sp>
        <p:nvSpPr>
          <p:cNvPr id="8" name="TextBox 7"/>
          <p:cNvSpPr txBox="1"/>
          <p:nvPr/>
        </p:nvSpPr>
        <p:spPr>
          <a:xfrm>
            <a:off x="-108520" y="4406882"/>
            <a:ext cx="9433048" cy="369332"/>
          </a:xfrm>
          <a:prstGeom prst="rect">
            <a:avLst/>
          </a:prstGeom>
          <a:noFill/>
        </p:spPr>
        <p:txBody>
          <a:bodyPr wrap="square" rtlCol="0">
            <a:spAutoFit/>
          </a:bodyPr>
          <a:lstStyle/>
          <a:p>
            <a:r>
              <a:rPr lang="el-GR" dirty="0" smtClean="0"/>
              <a:t>  </a:t>
            </a:r>
            <a:r>
              <a:rPr lang="el-GR" dirty="0" smtClean="0"/>
              <a:t>                   ΌΠΟΥ</a:t>
            </a:r>
            <a:r>
              <a:rPr lang="el-GR" dirty="0" smtClean="0"/>
              <a:t>:</a:t>
            </a:r>
            <a:endParaRPr lang="el-GR" dirty="0"/>
          </a:p>
        </p:txBody>
      </p:sp>
    </p:spTree>
    <p:extLst>
      <p:ext uri="{BB962C8B-B14F-4D97-AF65-F5344CB8AC3E}">
        <p14:creationId xmlns:p14="http://schemas.microsoft.com/office/powerpoint/2010/main" val="2516783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Ισότητα ασαφών συνόλων</a:t>
            </a:r>
            <a:endParaRPr lang="el-GR" dirty="0"/>
          </a:p>
        </p:txBody>
      </p:sp>
      <p:sp>
        <p:nvSpPr>
          <p:cNvPr id="3" name="Θέση περιεχομένου 2"/>
          <p:cNvSpPr>
            <a:spLocks noGrp="1"/>
          </p:cNvSpPr>
          <p:nvPr>
            <p:ph idx="1"/>
          </p:nvPr>
        </p:nvSpPr>
        <p:spPr>
          <a:xfrm>
            <a:off x="457200" y="1600201"/>
            <a:ext cx="8229600" cy="1252736"/>
          </a:xfrm>
        </p:spPr>
        <p:txBody>
          <a:bodyPr/>
          <a:lstStyle/>
          <a:p>
            <a:r>
              <a:rPr lang="el-GR" dirty="0" smtClean="0"/>
              <a:t>Ισχύει η ισότητα μεταξύ ασαφών συνόλων όταν:</a:t>
            </a:r>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3172968"/>
            <a:ext cx="7345845" cy="90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748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Πληθαριθμος</a:t>
            </a:r>
            <a:endParaRPr lang="el-GR" dirty="0"/>
          </a:p>
        </p:txBody>
      </p:sp>
      <p:sp>
        <p:nvSpPr>
          <p:cNvPr id="3" name="Θέση περιεχομένου 2"/>
          <p:cNvSpPr>
            <a:spLocks noGrp="1"/>
          </p:cNvSpPr>
          <p:nvPr>
            <p:ph idx="1"/>
          </p:nvPr>
        </p:nvSpPr>
        <p:spPr/>
        <p:txBody>
          <a:bodyPr/>
          <a:lstStyle/>
          <a:p>
            <a:endParaRPr lang="el-GR"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716" t="28316" r="19433" b="18351"/>
          <a:stretch/>
        </p:blipFill>
        <p:spPr bwMode="auto">
          <a:xfrm>
            <a:off x="0" y="1340768"/>
            <a:ext cx="7308304" cy="478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289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89" t="44399" r="26642" b="27972"/>
          <a:stretch/>
        </p:blipFill>
        <p:spPr bwMode="auto">
          <a:xfrm>
            <a:off x="899592" y="1628800"/>
            <a:ext cx="707971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Αντικείμενο 3"/>
          <p:cNvGraphicFramePr>
            <a:graphicFrameLocks noChangeAspect="1"/>
          </p:cNvGraphicFramePr>
          <p:nvPr>
            <p:extLst>
              <p:ext uri="{D42A27DB-BD31-4B8C-83A1-F6EECF244321}">
                <p14:modId xmlns:p14="http://schemas.microsoft.com/office/powerpoint/2010/main" val="2148698187"/>
              </p:ext>
            </p:extLst>
          </p:nvPr>
        </p:nvGraphicFramePr>
        <p:xfrm>
          <a:off x="4489450" y="3327400"/>
          <a:ext cx="165100" cy="203200"/>
        </p:xfrm>
        <a:graphic>
          <a:graphicData uri="http://schemas.openxmlformats.org/presentationml/2006/ole">
            <mc:AlternateContent xmlns:mc="http://schemas.openxmlformats.org/markup-compatibility/2006">
              <mc:Choice xmlns:v="urn:schemas-microsoft-com:vml" Requires="v">
                <p:oleObj spid="_x0000_s5127" name="Equation" r:id="rId4" imgW="164880" imgH="203040" progId="Equation.DSMT4">
                  <p:embed/>
                </p:oleObj>
              </mc:Choice>
              <mc:Fallback>
                <p:oleObj name="Equation" r:id="rId4" imgW="164880" imgH="203040" progId="Equation.DSMT4">
                  <p:embed/>
                  <p:pic>
                    <p:nvPicPr>
                      <p:cNvPr id="0" name=""/>
                      <p:cNvPicPr/>
                      <p:nvPr/>
                    </p:nvPicPr>
                    <p:blipFill>
                      <a:blip r:embed="rId5"/>
                      <a:stretch>
                        <a:fillRect/>
                      </a:stretch>
                    </p:blipFill>
                    <p:spPr>
                      <a:xfrm>
                        <a:off x="4489450" y="3327400"/>
                        <a:ext cx="165100" cy="203200"/>
                      </a:xfrm>
                      <a:prstGeom prst="rect">
                        <a:avLst/>
                      </a:prstGeom>
                    </p:spPr>
                  </p:pic>
                </p:oleObj>
              </mc:Fallback>
            </mc:AlternateContent>
          </a:graphicData>
        </a:graphic>
      </p:graphicFrame>
    </p:spTree>
    <p:extLst>
      <p:ext uri="{BB962C8B-B14F-4D97-AF65-F5344CB8AC3E}">
        <p14:creationId xmlns:p14="http://schemas.microsoft.com/office/powerpoint/2010/main" val="3144201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14282" y="285728"/>
            <a:ext cx="8643998" cy="2534861"/>
          </a:xfrm>
          <a:prstGeom prst="rect">
            <a:avLst/>
          </a:prstGeom>
        </p:spPr>
        <p:txBody>
          <a:bodyPr wrap="square">
            <a:spAutoFit/>
          </a:bodyPr>
          <a:lstStyle/>
          <a:p>
            <a:pPr indent="4763" algn="just">
              <a:lnSpc>
                <a:spcPct val="150000"/>
              </a:lnSpc>
              <a:buFont typeface="Wingdings" pitchFamily="2" charset="2"/>
              <a:buChar char="§"/>
            </a:pPr>
            <a:r>
              <a:rPr lang="el-GR" dirty="0" smtClean="0"/>
              <a:t>Ο </a:t>
            </a:r>
            <a:r>
              <a:rPr lang="en-US" dirty="0" err="1" smtClean="0"/>
              <a:t>Kosko</a:t>
            </a:r>
            <a:r>
              <a:rPr lang="el-GR" dirty="0" smtClean="0"/>
              <a:t> (1986), εργαζόμενος στην ασαφή εντροπία,</a:t>
            </a:r>
            <a:r>
              <a:rPr lang="en-US" dirty="0" smtClean="0"/>
              <a:t> </a:t>
            </a:r>
            <a:r>
              <a:rPr lang="el-GR" dirty="0" smtClean="0"/>
              <a:t>συμπέρανε ότι πρόκειται για ένα βαθμό </a:t>
            </a:r>
            <a:r>
              <a:rPr lang="el-GR" dirty="0" err="1" smtClean="0"/>
              <a:t>υπο</a:t>
            </a:r>
            <a:r>
              <a:rPr lang="el-GR" dirty="0" smtClean="0"/>
              <a:t>-</a:t>
            </a:r>
            <a:r>
              <a:rPr lang="el-GR" dirty="0" err="1" smtClean="0"/>
              <a:t>συνολότητας</a:t>
            </a:r>
            <a:r>
              <a:rPr lang="el-GR" dirty="0" smtClean="0"/>
              <a:t> δύο ασαφών συνόλων, φτάνοντας έτσι στα ίδια αποτελέσματα με τον </a:t>
            </a:r>
            <a:r>
              <a:rPr lang="en-US" dirty="0" smtClean="0"/>
              <a:t>Sanchez (1977</a:t>
            </a:r>
            <a:r>
              <a:rPr lang="el-GR" dirty="0" smtClean="0"/>
              <a:t>): Αμφότεροι οι ερευνητές γενίκευσαν την ανισότητα του </a:t>
            </a:r>
            <a:r>
              <a:rPr lang="en-US" dirty="0" err="1" smtClean="0"/>
              <a:t>Zadeh</a:t>
            </a:r>
            <a:r>
              <a:rPr lang="en-US" dirty="0" smtClean="0"/>
              <a:t> </a:t>
            </a:r>
            <a:r>
              <a:rPr lang="el-GR" dirty="0" smtClean="0"/>
              <a:t>σκεπτόμενοι ότι στην περίπτωση που η ανισότητα δεν ισχύει για όλα τα </a:t>
            </a:r>
            <a:r>
              <a:rPr lang="en-US" i="1" dirty="0" smtClean="0"/>
              <a:t>x</a:t>
            </a:r>
            <a:r>
              <a:rPr lang="el-GR" dirty="0" smtClean="0"/>
              <a:t> αλλά μόνο για μερικά, τότε ακόμη υπάρχει η δυνατότητα το ασαφές σύνολο Α να είναι υποσύνολο του ασαφούς συνόλου Β (</a:t>
            </a:r>
            <a:r>
              <a:rPr lang="en-US" dirty="0" smtClean="0"/>
              <a:t>Young, 1996)</a:t>
            </a:r>
            <a:r>
              <a:rPr lang="el-GR" dirty="0" smtClean="0"/>
              <a:t>. </a:t>
            </a: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1747" name="Picture 3"/>
          <p:cNvPicPr>
            <a:picLocks noChangeAspect="1" noChangeArrowheads="1"/>
          </p:cNvPicPr>
          <p:nvPr/>
        </p:nvPicPr>
        <p:blipFill>
          <a:blip r:embed="rId2"/>
          <a:srcRect l="22969" t="27907" r="44687" b="57267"/>
          <a:stretch>
            <a:fillRect/>
          </a:stretch>
        </p:blipFill>
        <p:spPr bwMode="auto">
          <a:xfrm>
            <a:off x="428596" y="3357562"/>
            <a:ext cx="6668947" cy="1643074"/>
          </a:xfrm>
          <a:prstGeom prst="rect">
            <a:avLst/>
          </a:prstGeom>
          <a:noFill/>
          <a:ln w="9525">
            <a:noFill/>
            <a:miter lim="800000"/>
            <a:headEnd/>
            <a:tailEnd/>
          </a:ln>
          <a:effectLst/>
        </p:spPr>
      </p:pic>
    </p:spTree>
    <p:extLst>
      <p:ext uri="{BB962C8B-B14F-4D97-AF65-F5344CB8AC3E}">
        <p14:creationId xmlns:p14="http://schemas.microsoft.com/office/powerpoint/2010/main" val="384947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465</Words>
  <Application>Microsoft Office PowerPoint</Application>
  <PresentationFormat>Προβολή στην οθόνη (4:3)</PresentationFormat>
  <Paragraphs>55</Paragraphs>
  <Slides>24</Slides>
  <Notes>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24</vt:i4>
      </vt:variant>
    </vt:vector>
  </HeadingPairs>
  <TitlesOfParts>
    <vt:vector size="26" baseType="lpstr">
      <vt:lpstr>Θέμα του Office</vt:lpstr>
      <vt:lpstr>Equation</vt:lpstr>
      <vt:lpstr>Σύγκριση ασαφών αριθμών</vt:lpstr>
      <vt:lpstr>Παρουσίαση του PowerPoint</vt:lpstr>
      <vt:lpstr>Υποσυνολότητα</vt:lpstr>
      <vt:lpstr> Παράδειγμα υποσυνολότητας</vt:lpstr>
      <vt:lpstr>Πιο «χαλαρά»</vt:lpstr>
      <vt:lpstr>Ισότητα ασαφών συνόλων</vt:lpstr>
      <vt:lpstr>Πληθαριθμος</vt:lpstr>
      <vt:lpstr>Παρουσίαση του PowerPoint</vt:lpstr>
      <vt:lpstr>Παρουσίαση του PowerPoint</vt:lpstr>
      <vt:lpstr>Υποσυνολότητα-KOSKO</vt:lpstr>
      <vt:lpstr>Παρουσίαση του PowerPoint</vt:lpstr>
      <vt:lpstr>Αποστάσεις ασαφών αριθμών</vt:lpstr>
      <vt:lpstr>Hamming distance</vt:lpstr>
      <vt:lpstr>Σύγκριση ασαφών αριθμών</vt:lpstr>
      <vt:lpstr>Λύση ganoulis</vt:lpstr>
      <vt:lpstr>Αξιοπιστία, διακινδύνευση</vt:lpstr>
      <vt:lpstr>Παρουσίαση του PowerPoint</vt:lpstr>
      <vt:lpstr>Παρουσίαση του PowerPoint</vt:lpstr>
      <vt:lpstr>Λυση tanaka</vt:lpstr>
      <vt:lpstr>Σύγκριση-σκληρή προσέγγιση</vt:lpstr>
      <vt:lpstr>Σύγκριση-πιο ήπια  προσέγγιση</vt:lpstr>
      <vt:lpstr>Ακόμη πιο ελαστικά για ένα επίπεδο</vt:lpstr>
      <vt:lpstr>Λύση αποσαφοποίησης χάνεται όμως μία πληροφορία</vt:lpstr>
      <vt:lpstr>Παρουσίαση του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χ</dc:creator>
  <cp:lastModifiedBy>χ</cp:lastModifiedBy>
  <cp:revision>11</cp:revision>
  <dcterms:created xsi:type="dcterms:W3CDTF">2021-05-10T14:00:32Z</dcterms:created>
  <dcterms:modified xsi:type="dcterms:W3CDTF">2021-05-17T12:40:30Z</dcterms:modified>
</cp:coreProperties>
</file>