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40" r:id="rId2"/>
    <p:sldId id="364" r:id="rId3"/>
    <p:sldId id="911" r:id="rId4"/>
    <p:sldId id="297" r:id="rId5"/>
    <p:sldId id="383" r:id="rId6"/>
    <p:sldId id="366" r:id="rId7"/>
    <p:sldId id="953" r:id="rId8"/>
    <p:sldId id="368" r:id="rId9"/>
    <p:sldId id="374" r:id="rId10"/>
    <p:sldId id="280" r:id="rId11"/>
    <p:sldId id="401" r:id="rId12"/>
    <p:sldId id="403" r:id="rId13"/>
    <p:sldId id="912" r:id="rId14"/>
    <p:sldId id="915" r:id="rId15"/>
    <p:sldId id="936" r:id="rId16"/>
    <p:sldId id="285" r:id="rId17"/>
    <p:sldId id="922" r:id="rId18"/>
    <p:sldId id="923" r:id="rId19"/>
    <p:sldId id="929" r:id="rId20"/>
    <p:sldId id="930" r:id="rId21"/>
    <p:sldId id="935" r:id="rId22"/>
    <p:sldId id="262" r:id="rId23"/>
    <p:sldId id="960" r:id="rId24"/>
    <p:sldId id="396" r:id="rId25"/>
    <p:sldId id="398" r:id="rId26"/>
    <p:sldId id="959" r:id="rId27"/>
    <p:sldId id="961" r:id="rId28"/>
    <p:sldId id="962" r:id="rId29"/>
    <p:sldId id="963" r:id="rId30"/>
    <p:sldId id="966" r:id="rId31"/>
    <p:sldId id="965" r:id="rId32"/>
    <p:sldId id="967" r:id="rId33"/>
    <p:sldId id="964" r:id="rId34"/>
    <p:sldId id="272" r:id="rId35"/>
    <p:sldId id="266" r:id="rId36"/>
    <p:sldId id="282" r:id="rId37"/>
    <p:sldId id="939" r:id="rId38"/>
    <p:sldId id="940" r:id="rId39"/>
    <p:sldId id="941" r:id="rId40"/>
    <p:sldId id="942" r:id="rId41"/>
    <p:sldId id="943" r:id="rId42"/>
    <p:sldId id="287" r:id="rId43"/>
    <p:sldId id="933" r:id="rId44"/>
    <p:sldId id="389" r:id="rId45"/>
    <p:sldId id="937" r:id="rId46"/>
    <p:sldId id="938" r:id="rId47"/>
    <p:sldId id="385" r:id="rId48"/>
    <p:sldId id="386" r:id="rId49"/>
    <p:sldId id="913" r:id="rId50"/>
    <p:sldId id="390" r:id="rId51"/>
    <p:sldId id="388" r:id="rId52"/>
    <p:sldId id="945" r:id="rId53"/>
    <p:sldId id="412" r:id="rId54"/>
    <p:sldId id="934" r:id="rId55"/>
    <p:sldId id="454" r:id="rId56"/>
    <p:sldId id="455" r:id="rId57"/>
    <p:sldId id="415" r:id="rId58"/>
    <p:sldId id="456" r:id="rId59"/>
    <p:sldId id="457" r:id="rId60"/>
    <p:sldId id="952" r:id="rId61"/>
    <p:sldId id="281" r:id="rId62"/>
    <p:sldId id="458" r:id="rId63"/>
    <p:sldId id="956" r:id="rId64"/>
    <p:sldId id="955" r:id="rId65"/>
    <p:sldId id="411" r:id="rId66"/>
    <p:sldId id="950" r:id="rId67"/>
    <p:sldId id="951" r:id="rId68"/>
    <p:sldId id="286" r:id="rId69"/>
    <p:sldId id="968" r:id="rId70"/>
    <p:sldId id="931"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59"/>
    <p:restoredTop sz="94682"/>
  </p:normalViewPr>
  <p:slideViewPr>
    <p:cSldViewPr snapToGrid="0" snapToObjects="1">
      <p:cViewPr varScale="1">
        <p:scale>
          <a:sx n="114" d="100"/>
          <a:sy n="114" d="100"/>
        </p:scale>
        <p:origin x="28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1B098-37D1-8D42-8047-724EA26D71F7}" type="datetimeFigureOut">
              <a:rPr lang="el-GR" smtClean="0"/>
              <a:t>21/3/26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B05E1-1813-C648-8054-91CDC6C7279D}" type="slidenum">
              <a:rPr lang="el-GR" smtClean="0"/>
              <a:t>‹#›</a:t>
            </a:fld>
            <a:endParaRPr lang="el-GR"/>
          </a:p>
        </p:txBody>
      </p:sp>
    </p:spTree>
    <p:extLst>
      <p:ext uri="{BB962C8B-B14F-4D97-AF65-F5344CB8AC3E}">
        <p14:creationId xmlns:p14="http://schemas.microsoft.com/office/powerpoint/2010/main" val="501293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029DB664-656D-EC4C-BE00-0D2362BD0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D48E74D3-57AA-5C4F-A1A8-5AEAC9A36E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20483" name="Slide Number Placeholder 3">
            <a:extLst>
              <a:ext uri="{FF2B5EF4-FFF2-40B4-BE49-F238E27FC236}">
                <a16:creationId xmlns:a16="http://schemas.microsoft.com/office/drawing/2014/main" id="{7C4442FD-38CB-B045-B828-93A48A3BC5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fld id="{16D1EB69-A63D-354A-A78A-CBB3583D5108}" type="slidenum">
              <a:rPr lang="en-US" altLang="el-GR">
                <a:latin typeface="Calibri" panose="020F0502020204030204" pitchFamily="34" charset="0"/>
              </a:rPr>
              <a:pPr/>
              <a:t>4</a:t>
            </a:fld>
            <a:endParaRPr lang="en-US" altLang="el-GR">
              <a:latin typeface="Calibri" panose="020F0502020204030204" pitchFamily="34" charset="0"/>
            </a:endParaRPr>
          </a:p>
        </p:txBody>
      </p:sp>
    </p:spTree>
    <p:extLst>
      <p:ext uri="{BB962C8B-B14F-4D97-AF65-F5344CB8AC3E}">
        <p14:creationId xmlns:p14="http://schemas.microsoft.com/office/powerpoint/2010/main" val="162410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Αυτό είναι το σχέδιο κάποιου όπως αυτοί νομίζουν ότι το εσωτερικό ενός σπιτιού της Εποχής του Σιδήρου μοιάζει. Τι μήνυμα πιστεύετε ότι ήθελαν να δώσουν; Είναι μια απολύτως ακριβής εικόνα για ένα σπίτι της Εποχής του Σιδήρου; Αυτό θα μπορούσε να ενθαρρύνει τους μαθητές να σκεφτούν πώς δομούνται οι ανακατασκευές και γιατί μπορεί να μην είναι πάντα εντελώς αντικειμενικές.</a:t>
            </a:r>
            <a:r>
              <a:rPr lang="el-GR" dirty="0">
                <a:effectLst/>
              </a:rPr>
              <a:t> </a:t>
            </a:r>
            <a:endParaRPr lang="el-GR" dirty="0"/>
          </a:p>
        </p:txBody>
      </p:sp>
      <p:sp>
        <p:nvSpPr>
          <p:cNvPr id="4" name="Θέση αριθμού διαφάνειας 3"/>
          <p:cNvSpPr>
            <a:spLocks noGrp="1"/>
          </p:cNvSpPr>
          <p:nvPr>
            <p:ph type="sldNum" sz="quarter" idx="5"/>
          </p:nvPr>
        </p:nvSpPr>
        <p:spPr/>
        <p:txBody>
          <a:bodyPr/>
          <a:lstStyle/>
          <a:p>
            <a:fld id="{AF6938A3-CAAE-F640-A455-A09B43FE0C69}" type="slidenum">
              <a:rPr lang="el-GR" smtClean="0"/>
              <a:t>25</a:t>
            </a:fld>
            <a:endParaRPr lang="el-GR"/>
          </a:p>
        </p:txBody>
      </p:sp>
    </p:spTree>
    <p:extLst>
      <p:ext uri="{BB962C8B-B14F-4D97-AF65-F5344CB8AC3E}">
        <p14:creationId xmlns:p14="http://schemas.microsoft.com/office/powerpoint/2010/main" val="13457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tx1"/>
                </a:solidFill>
                <a:effectLst/>
                <a:latin typeface="+mn-lt"/>
                <a:ea typeface="+mn-ea"/>
                <a:cs typeface="+mn-cs"/>
              </a:rPr>
              <a:t>Παράδειγμα : Το 2018 εικόνες όπως αυτές εμφανίστηκαν όλες σε όλη τη χώρα. Ποια είναι η εκδήλωση; Γιατί είναι σημαντικό να θυμόμαστε αυτούς τους ανθρώπους Αυτό επιτρέπει στους μαθητές να διερευνήσουν σημαντικά γεγονότα και γιατί τιμούμε ορισμένους ανθρώπους ή γεγονότα από το παρελθόν. Μπορεί να τους οδηγήσει να συζητήσουν τι πρέπει θυμόμαστε και γιατί κάτι μπορεί να είναι περισσότερο σημαντικό από κάτι άλλο.</a:t>
            </a:r>
            <a:endParaRPr lang="el-GR" sz="1200" kern="1200" dirty="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5"/>
          </p:nvPr>
        </p:nvSpPr>
        <p:spPr/>
        <p:txBody>
          <a:bodyPr/>
          <a:lstStyle/>
          <a:p>
            <a:fld id="{AF6938A3-CAAE-F640-A455-A09B43FE0C69}" type="slidenum">
              <a:rPr lang="el-GR" smtClean="0"/>
              <a:t>53</a:t>
            </a:fld>
            <a:endParaRPr lang="el-GR"/>
          </a:p>
        </p:txBody>
      </p:sp>
    </p:spTree>
    <p:extLst>
      <p:ext uri="{BB962C8B-B14F-4D97-AF65-F5344CB8AC3E}">
        <p14:creationId xmlns:p14="http://schemas.microsoft.com/office/powerpoint/2010/main" val="165528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FB2F46-431F-0F4F-A117-7CEEEAF913B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DA14B3C-8025-124C-9068-F9C3FD9C7A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D87DCA2-A54B-4D49-8C03-89CB09AA59EF}"/>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5D9D40F7-E3A3-DF41-BDB6-4B423C35E6F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D1A30A0-F0F5-7E41-B789-17F4C1DACF40}"/>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31358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F15822-BB11-F04A-9A5A-9A0A3C5F99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0359B36-35D6-894A-8E41-3F32C4E6D5A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5FC017-6B4D-2740-BD1D-1EF035C74094}"/>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C51098C5-58E2-8747-929B-13F8BC2E62C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72D57F8-C729-FA4F-9C40-E18AE09931E4}"/>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276227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0986025-67AE-3C4D-9677-1D08391496C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2227FFC-A303-8049-8FFB-80C8592098E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1B83AF9-486A-8148-A6A5-DEF24A49FF0C}"/>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C2FFD829-D3D3-604F-A67B-A65E072EDE5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24B6EB-EF92-A54A-9885-E5F0E6434345}"/>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3212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47FD0A-B7B6-1D4F-835B-744BEEE5DCD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966516C-20A9-E846-9D83-7A4ECF0118C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DE5947B-4270-8D4D-AC4D-98BA4AE4064C}"/>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061102F8-7DE8-B245-89C9-9AF0252610A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514CC98-A634-454C-BC64-C0F6D6EBE816}"/>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417371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E9A3AA-DA32-DD41-BEA2-707697E1CF8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437C397-CCBC-9543-957A-AEAC1461E0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9275B12-7D84-A346-A529-7E6E1A7F1A81}"/>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E1F4731A-2482-894D-A20F-8567934356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F852781-4597-2B49-AA38-F8D1EC259DA6}"/>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198437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429784-E7A0-0143-B7C5-DEA6A244879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6598AA4-74CC-5D43-8195-DFB90A52C49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98D4BD2-1636-2F4A-A6DA-ED3E8AF1F9D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98A1F81-609B-1548-BDAA-A7C7FCA8AAAF}"/>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6" name="Θέση υποσέλιδου 5">
            <a:extLst>
              <a:ext uri="{FF2B5EF4-FFF2-40B4-BE49-F238E27FC236}">
                <a16:creationId xmlns:a16="http://schemas.microsoft.com/office/drawing/2014/main" id="{29D7A665-E9FA-FD40-AB86-26DF4CE0CE3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DE0D553-51E4-CE4D-9B2E-CAF63B059B33}"/>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71301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D5D3A-398F-9A4B-8DE6-C8F710400BF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7B57634-3C4E-4C4E-86EC-8A52CC14C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3B1EF2C-2B5C-BA49-A370-93B9573D666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E51BFCA-2BA8-F440-B542-15B046C6C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D2C9CFE-14E0-4E4D-A6C5-E15F7E55448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7482241A-C165-C642-A79A-6E71845D4E76}"/>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8" name="Θέση υποσέλιδου 7">
            <a:extLst>
              <a:ext uri="{FF2B5EF4-FFF2-40B4-BE49-F238E27FC236}">
                <a16:creationId xmlns:a16="http://schemas.microsoft.com/office/drawing/2014/main" id="{B900CC58-D8DF-764B-9CE6-503393AA93A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B5E72AB-53DB-2647-9C79-8EFB364F5C8E}"/>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275902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1B6F96-077A-0D4A-A295-8CB7A6632B8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23C0307-FC7C-8E4F-8C66-DF7C5E0A74BA}"/>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4" name="Θέση υποσέλιδου 3">
            <a:extLst>
              <a:ext uri="{FF2B5EF4-FFF2-40B4-BE49-F238E27FC236}">
                <a16:creationId xmlns:a16="http://schemas.microsoft.com/office/drawing/2014/main" id="{8B5C6D55-DB4E-2348-A857-15D4F602574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A90436C-D203-FF4D-8EEE-F1170EBAC119}"/>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3391065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1F14944-71FC-5A45-88CF-FE7FB53DC722}"/>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3" name="Θέση υποσέλιδου 2">
            <a:extLst>
              <a:ext uri="{FF2B5EF4-FFF2-40B4-BE49-F238E27FC236}">
                <a16:creationId xmlns:a16="http://schemas.microsoft.com/office/drawing/2014/main" id="{792A930F-7E9D-5447-9C4D-1F8DF9302DF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507103C-9DB5-494C-A054-C88D598DD60A}"/>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98678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D85E38-0CA2-374F-9F87-C920D627612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6038813-4164-4143-A587-898D7CEFC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4230792-21C0-5542-AA56-B9861E162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D3413FD-505F-854F-8E9C-05D272B38A79}"/>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6" name="Θέση υποσέλιδου 5">
            <a:extLst>
              <a:ext uri="{FF2B5EF4-FFF2-40B4-BE49-F238E27FC236}">
                <a16:creationId xmlns:a16="http://schemas.microsoft.com/office/drawing/2014/main" id="{DB84DBDE-F81B-2F44-AE50-D294200C473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BAC7DB2-DDEC-004B-B026-C0127CE1E779}"/>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14812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AEC1F0-CB76-0841-A81B-85C73B93E23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226514F-CE9C-BF4D-8392-093CBF9690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A565B0E-3C6E-DB43-8841-706027526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D137F3D-738B-AA45-BABE-9FB14F5BABF2}"/>
              </a:ext>
            </a:extLst>
          </p:cNvPr>
          <p:cNvSpPr>
            <a:spLocks noGrp="1"/>
          </p:cNvSpPr>
          <p:nvPr>
            <p:ph type="dt" sz="half" idx="10"/>
          </p:nvPr>
        </p:nvSpPr>
        <p:spPr/>
        <p:txBody>
          <a:bodyPr/>
          <a:lstStyle/>
          <a:p>
            <a:fld id="{6CABF9FB-FA64-064E-9CD9-6761C905D7F8}" type="datetimeFigureOut">
              <a:rPr lang="el-GR" smtClean="0"/>
              <a:t>21/3/26</a:t>
            </a:fld>
            <a:endParaRPr lang="el-GR"/>
          </a:p>
        </p:txBody>
      </p:sp>
      <p:sp>
        <p:nvSpPr>
          <p:cNvPr id="6" name="Θέση υποσέλιδου 5">
            <a:extLst>
              <a:ext uri="{FF2B5EF4-FFF2-40B4-BE49-F238E27FC236}">
                <a16:creationId xmlns:a16="http://schemas.microsoft.com/office/drawing/2014/main" id="{C6343A44-4679-4A4A-935D-5CBF81A6500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AD76AD3-0741-B346-96BB-FB8C0F5109EF}"/>
              </a:ext>
            </a:extLst>
          </p:cNvPr>
          <p:cNvSpPr>
            <a:spLocks noGrp="1"/>
          </p:cNvSpPr>
          <p:nvPr>
            <p:ph type="sldNum" sz="quarter" idx="12"/>
          </p:nvPr>
        </p:nvSpPr>
        <p:spPr/>
        <p:txBody>
          <a:bodyPr/>
          <a:lstStyle/>
          <a:p>
            <a:fld id="{1CA8449C-2042-1E42-8CD6-F10DBAC66B08}" type="slidenum">
              <a:rPr lang="el-GR" smtClean="0"/>
              <a:t>‹#›</a:t>
            </a:fld>
            <a:endParaRPr lang="el-GR"/>
          </a:p>
        </p:txBody>
      </p:sp>
    </p:spTree>
    <p:extLst>
      <p:ext uri="{BB962C8B-B14F-4D97-AF65-F5344CB8AC3E}">
        <p14:creationId xmlns:p14="http://schemas.microsoft.com/office/powerpoint/2010/main" val="240750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87C86977-5653-734F-AFC5-35A0BCCD5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0ABF11-E0E8-3E4F-86F5-76234C580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8023975-79AE-DD44-ACDD-DD45B5975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BF9FB-FA64-064E-9CD9-6761C905D7F8}" type="datetimeFigureOut">
              <a:rPr lang="el-GR" smtClean="0"/>
              <a:t>21/3/26</a:t>
            </a:fld>
            <a:endParaRPr lang="el-GR"/>
          </a:p>
        </p:txBody>
      </p:sp>
      <p:sp>
        <p:nvSpPr>
          <p:cNvPr id="5" name="Θέση υποσέλιδου 4">
            <a:extLst>
              <a:ext uri="{FF2B5EF4-FFF2-40B4-BE49-F238E27FC236}">
                <a16:creationId xmlns:a16="http://schemas.microsoft.com/office/drawing/2014/main" id="{0EE62D06-1BB9-FF49-B0B2-11D5B3178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B55E322-7725-5843-AA7B-C521C95572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8449C-2042-1E42-8CD6-F10DBAC66B08}" type="slidenum">
              <a:rPr lang="el-GR" smtClean="0"/>
              <a:t>‹#›</a:t>
            </a:fld>
            <a:endParaRPr lang="el-GR"/>
          </a:p>
        </p:txBody>
      </p:sp>
    </p:spTree>
    <p:extLst>
      <p:ext uri="{BB962C8B-B14F-4D97-AF65-F5344CB8AC3E}">
        <p14:creationId xmlns:p14="http://schemas.microsoft.com/office/powerpoint/2010/main" val="3517692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archeia.moec.gov.cy/sd/202/c_taxi_didaktikes_protaseis_2013.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4.xml.rels><?xml version="1.0" encoding="UTF-8" standalone="yes"?>
<Relationships xmlns="http://schemas.openxmlformats.org/package/2006/relationships"><Relationship Id="rId2" Type="http://schemas.openxmlformats.org/officeDocument/2006/relationships/hyperlink" Target="http://archeia.moec.gov.cy/sd/202/c_taxi_didaktikes_protaseis_2013.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archeia.moec.gov.cy/sd/202/c_taxi_didaktikes_protaseis_2013.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docs.google.com/forms/d/e/1FAIpQLSeqxg2M1q9t8tV7BPJ9OJp25DtvoHH6tj3mTRl-HCrTA9DGOA/viewform?usp=publish-edito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DFA435-13A5-7243-B447-54532928641B}"/>
              </a:ext>
            </a:extLst>
          </p:cNvPr>
          <p:cNvSpPr>
            <a:spLocks noGrp="1"/>
          </p:cNvSpPr>
          <p:nvPr>
            <p:ph type="ctrTitle"/>
          </p:nvPr>
        </p:nvSpPr>
        <p:spPr/>
        <p:txBody>
          <a:bodyPr/>
          <a:lstStyle/>
          <a:p>
            <a:r>
              <a:rPr lang="el-GR" b="1" dirty="0">
                <a:solidFill>
                  <a:srgbClr val="C00000"/>
                </a:solidFill>
              </a:rPr>
              <a:t>Διδακτικ</a:t>
            </a:r>
            <a:r>
              <a:rPr lang="en-US" b="1" dirty="0" err="1">
                <a:solidFill>
                  <a:srgbClr val="C00000"/>
                </a:solidFill>
              </a:rPr>
              <a:t>ή</a:t>
            </a:r>
            <a:r>
              <a:rPr lang="el-GR" b="1" dirty="0">
                <a:solidFill>
                  <a:srgbClr val="C00000"/>
                </a:solidFill>
              </a:rPr>
              <a:t> της Ιστορίας</a:t>
            </a:r>
          </a:p>
        </p:txBody>
      </p:sp>
      <p:sp>
        <p:nvSpPr>
          <p:cNvPr id="3" name="Υπότιτλος 2">
            <a:extLst>
              <a:ext uri="{FF2B5EF4-FFF2-40B4-BE49-F238E27FC236}">
                <a16:creationId xmlns:a16="http://schemas.microsoft.com/office/drawing/2014/main" id="{C75E6938-906F-9741-8799-F405ECFB39FC}"/>
              </a:ext>
            </a:extLst>
          </p:cNvPr>
          <p:cNvSpPr>
            <a:spLocks noGrp="1"/>
          </p:cNvSpPr>
          <p:nvPr>
            <p:ph type="subTitle" idx="1"/>
          </p:nvPr>
        </p:nvSpPr>
        <p:spPr/>
        <p:txBody>
          <a:bodyPr>
            <a:normAutofit/>
          </a:bodyPr>
          <a:lstStyle/>
          <a:p>
            <a:r>
              <a:rPr lang="el-GR" dirty="0">
                <a:solidFill>
                  <a:srgbClr val="C00000"/>
                </a:solidFill>
              </a:rPr>
              <a:t>Μάθημα </a:t>
            </a:r>
            <a:r>
              <a:rPr lang="en-US" dirty="0">
                <a:solidFill>
                  <a:srgbClr val="C00000"/>
                </a:solidFill>
              </a:rPr>
              <a:t>7</a:t>
            </a:r>
            <a:r>
              <a:rPr lang="el-GR" dirty="0">
                <a:solidFill>
                  <a:srgbClr val="C00000"/>
                </a:solidFill>
              </a:rPr>
              <a:t>ο</a:t>
            </a:r>
          </a:p>
          <a:p>
            <a:r>
              <a:rPr lang="el-GR" dirty="0">
                <a:solidFill>
                  <a:schemeClr val="accent1"/>
                </a:solidFill>
              </a:rPr>
              <a:t>Παιδαγωγικό Τμήμα Δημοτικής Εκπαίδευσης</a:t>
            </a:r>
          </a:p>
          <a:p>
            <a:r>
              <a:rPr lang="el-GR" dirty="0">
                <a:solidFill>
                  <a:schemeClr val="accent1"/>
                </a:solidFill>
              </a:rPr>
              <a:t>Εαρινό Εξάμηνο 2026</a:t>
            </a:r>
          </a:p>
        </p:txBody>
      </p:sp>
      <p:sp>
        <p:nvSpPr>
          <p:cNvPr id="4" name="Θέση υποσέλιδου 3">
            <a:extLst>
              <a:ext uri="{FF2B5EF4-FFF2-40B4-BE49-F238E27FC236}">
                <a16:creationId xmlns:a16="http://schemas.microsoft.com/office/drawing/2014/main" id="{A7718FDB-76E7-7749-8E91-3130DCC0F924}"/>
              </a:ext>
            </a:extLst>
          </p:cNvPr>
          <p:cNvSpPr>
            <a:spLocks noGrp="1"/>
          </p:cNvSpPr>
          <p:nvPr>
            <p:ph type="ftr" sz="quarter" idx="11"/>
          </p:nvPr>
        </p:nvSpPr>
        <p:spPr/>
        <p:txBody>
          <a:bodyPr/>
          <a:lstStyle/>
          <a:p>
            <a:r>
              <a:rPr lang="el-GR"/>
              <a:t>ΚΟΥΣΕΡΗ ΓΕΩΡΓΙΑ</a:t>
            </a:r>
          </a:p>
        </p:txBody>
      </p:sp>
    </p:spTree>
    <p:extLst>
      <p:ext uri="{BB962C8B-B14F-4D97-AF65-F5344CB8AC3E}">
        <p14:creationId xmlns:p14="http://schemas.microsoft.com/office/powerpoint/2010/main" val="879779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2A2E57-54CD-7E46-B7C3-A39BE7373BAA}"/>
              </a:ext>
            </a:extLst>
          </p:cNvPr>
          <p:cNvSpPr>
            <a:spLocks noGrp="1"/>
          </p:cNvSpPr>
          <p:nvPr>
            <p:ph type="title"/>
          </p:nvPr>
        </p:nvSpPr>
        <p:spPr/>
        <p:txBody>
          <a:bodyPr>
            <a:normAutofit fontScale="90000"/>
          </a:bodyPr>
          <a:lstStyle/>
          <a:p>
            <a:r>
              <a:rPr lang="el-GR" b="1" dirty="0">
                <a:solidFill>
                  <a:srgbClr val="C00000"/>
                </a:solidFill>
              </a:rPr>
              <a:t>Τι αναμένουμε να έχουν κατανοήσει οι μαθητές μας σε σχέση με την έννοια αυτή;</a:t>
            </a:r>
            <a:br>
              <a:rPr lang="el-GR" b="1" dirty="0">
                <a:solidFill>
                  <a:srgbClr val="C00000"/>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0DE33C4B-C9F3-7F41-B527-EB22A2AAFE40}"/>
              </a:ext>
            </a:extLst>
          </p:cNvPr>
          <p:cNvSpPr>
            <a:spLocks noGrp="1"/>
          </p:cNvSpPr>
          <p:nvPr>
            <p:ph idx="1"/>
          </p:nvPr>
        </p:nvSpPr>
        <p:spPr/>
        <p:txBody>
          <a:bodyPr/>
          <a:lstStyle/>
          <a:p>
            <a:r>
              <a:rPr lang="el-GR" dirty="0"/>
              <a:t>Α) οι μαθητές να διερευνούν πηγές που απαντούν στις ιστορικές τους ερωτήσεις</a:t>
            </a:r>
          </a:p>
          <a:p>
            <a:r>
              <a:rPr lang="el-GR" dirty="0"/>
              <a:t>Β) να χρησιμοποιούν πηγές (πρωτογενείς και δευτερογενείς) για να δομήσουν ένα επιχείρημα ή μία αφήγηση.</a:t>
            </a:r>
          </a:p>
          <a:p>
            <a:r>
              <a:rPr lang="el-GR" dirty="0"/>
              <a:t>Γ) να συγκρίνουν απόψεις των πηγών που μελετούν.</a:t>
            </a:r>
          </a:p>
          <a:p>
            <a:r>
              <a:rPr lang="el-GR" dirty="0"/>
              <a:t>Δ) να υποθέτουν το τι μπορεί και τι δεν μπορεί να απαντηθεί από τις  πηγές που μελετούν</a:t>
            </a:r>
          </a:p>
        </p:txBody>
      </p:sp>
    </p:spTree>
    <p:extLst>
      <p:ext uri="{BB962C8B-B14F-4D97-AF65-F5344CB8AC3E}">
        <p14:creationId xmlns:p14="http://schemas.microsoft.com/office/powerpoint/2010/main" val="83837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04B0D0-B217-0340-B0C9-0681AD332BDC}"/>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a:t>
            </a:r>
            <a:br>
              <a:rPr lang="el-GR" b="1" dirty="0">
                <a:solidFill>
                  <a:srgbClr val="C00000"/>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8DEEC238-5D16-4C42-98BD-131AA806711F}"/>
              </a:ext>
            </a:extLst>
          </p:cNvPr>
          <p:cNvSpPr>
            <a:spLocks noGrp="1"/>
          </p:cNvSpPr>
          <p:nvPr>
            <p:ph idx="1"/>
          </p:nvPr>
        </p:nvSpPr>
        <p:spPr/>
        <p:txBody>
          <a:bodyPr/>
          <a:lstStyle/>
          <a:p>
            <a:r>
              <a:rPr lang="el-GR" dirty="0"/>
              <a:t>Για τους νεότερους μαθητές (</a:t>
            </a:r>
            <a:r>
              <a:rPr lang="el-GR" dirty="0" err="1"/>
              <a:t>πρωτοσχολικής</a:t>
            </a:r>
            <a:r>
              <a:rPr lang="el-GR" dirty="0"/>
              <a:t> ηλικίας), απλά εξαγωγή πληροφοριών από μία πηγή όπως η ανάγνωση της εικόνας ή ενός αντικειμένου μπορεί να είναι αρκετό.</a:t>
            </a:r>
          </a:p>
          <a:p>
            <a:r>
              <a:rPr lang="el-GR" dirty="0"/>
              <a:t> Σταδιακά σε μεγαλύτερες ηλικίες η δεξιότητα ανάγνωσης της πηγής θα αναπτυχθεί με σύγκριση των απόψεων των πολλών και της γνώμης ενός ανθρώπου.</a:t>
            </a:r>
          </a:p>
          <a:p>
            <a:r>
              <a:rPr lang="el-GR" dirty="0"/>
              <a:t>Αυτό μπορεί να οδηγήσει στη συνέχεια σε πιο απαιτητική εργασία όπου οι μαθητές σκέφτονται ποια είναι τα κενά που αφήνει η πηγή, τι μπορεί να είναι αξιόπιστο και ποιο είναι το  μήνυμα της. </a:t>
            </a:r>
          </a:p>
          <a:p>
            <a:endParaRPr lang="el-GR" dirty="0"/>
          </a:p>
        </p:txBody>
      </p:sp>
    </p:spTree>
    <p:extLst>
      <p:ext uri="{BB962C8B-B14F-4D97-AF65-F5344CB8AC3E}">
        <p14:creationId xmlns:p14="http://schemas.microsoft.com/office/powerpoint/2010/main" val="284458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C73E68-1947-7A4F-ADFF-7297F51CE5D4}"/>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 </a:t>
            </a:r>
            <a:endParaRPr lang="el-GR" dirty="0"/>
          </a:p>
        </p:txBody>
      </p:sp>
      <p:sp>
        <p:nvSpPr>
          <p:cNvPr id="3" name="Θέση περιεχομένου 2">
            <a:extLst>
              <a:ext uri="{FF2B5EF4-FFF2-40B4-BE49-F238E27FC236}">
                <a16:creationId xmlns:a16="http://schemas.microsoft.com/office/drawing/2014/main" id="{0AB479E2-11F5-9841-ACAE-3F107A124DD6}"/>
              </a:ext>
            </a:extLst>
          </p:cNvPr>
          <p:cNvSpPr>
            <a:spLocks noGrp="1"/>
          </p:cNvSpPr>
          <p:nvPr>
            <p:ph idx="1"/>
          </p:nvPr>
        </p:nvSpPr>
        <p:spPr/>
        <p:txBody>
          <a:bodyPr>
            <a:normAutofit/>
          </a:bodyPr>
          <a:lstStyle/>
          <a:p>
            <a:r>
              <a:rPr lang="el-GR" dirty="0"/>
              <a:t>Θα μπορούσαν να θέσουν ερωτήματα σε σχέση με την πηγή τους.</a:t>
            </a:r>
          </a:p>
          <a:p>
            <a:r>
              <a:rPr lang="el-GR" dirty="0"/>
              <a:t> Να αναρωτηθούν για τον συγγραφέα και τις προθέσεις του. </a:t>
            </a:r>
          </a:p>
          <a:p>
            <a:r>
              <a:rPr lang="el-GR" dirty="0"/>
              <a:t>Ίσως να αποκρύψουμε ένα μέρος της πηγής και μετά οι μαθητές να σκεφτούν τι μπορεί να λείπει από την πηγή.</a:t>
            </a:r>
          </a:p>
          <a:p>
            <a:r>
              <a:rPr lang="el-GR" dirty="0"/>
              <a:t>Θα μπορούσαμε να κομματιάσουμε την πηγή και να βάλουμε τους μαθητές να βάλουν τα αποσπάσματα σε σειρά. </a:t>
            </a:r>
          </a:p>
          <a:p>
            <a:r>
              <a:rPr lang="el-GR" dirty="0"/>
              <a:t>ή να δώσουμε μια λανθασμένη περίληψη της πηγής την οποία θα μπορούσαν να διορθώσουν οι μαθητές.</a:t>
            </a:r>
          </a:p>
          <a:p>
            <a:endParaRPr lang="el-GR" dirty="0"/>
          </a:p>
        </p:txBody>
      </p:sp>
    </p:spTree>
    <p:extLst>
      <p:ext uri="{BB962C8B-B14F-4D97-AF65-F5344CB8AC3E}">
        <p14:creationId xmlns:p14="http://schemas.microsoft.com/office/powerpoint/2010/main" val="196874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698C76-DC59-8849-B542-7A57900A588B}"/>
              </a:ext>
            </a:extLst>
          </p:cNvPr>
          <p:cNvSpPr>
            <a:spLocks noGrp="1"/>
          </p:cNvSpPr>
          <p:nvPr>
            <p:ph type="title"/>
          </p:nvPr>
        </p:nvSpPr>
        <p:spPr/>
        <p:txBody>
          <a:bodyPr>
            <a:normAutofit fontScale="90000"/>
          </a:bodyPr>
          <a:lstStyle/>
          <a:p>
            <a:r>
              <a:rPr lang="el-GR" b="1" dirty="0">
                <a:solidFill>
                  <a:srgbClr val="C00000"/>
                </a:solidFill>
              </a:rPr>
              <a:t>Πώς μπορεί να διδαχθεί με ουσιαστικό τρόπο;</a:t>
            </a:r>
            <a:br>
              <a:rPr lang="el-GR" b="1" dirty="0">
                <a:solidFill>
                  <a:srgbClr val="C00000"/>
                </a:solidFill>
              </a:rPr>
            </a:br>
            <a:endParaRPr lang="el-GR" dirty="0"/>
          </a:p>
        </p:txBody>
      </p:sp>
      <p:sp>
        <p:nvSpPr>
          <p:cNvPr id="3" name="Θέση περιεχομένου 2">
            <a:extLst>
              <a:ext uri="{FF2B5EF4-FFF2-40B4-BE49-F238E27FC236}">
                <a16:creationId xmlns:a16="http://schemas.microsoft.com/office/drawing/2014/main" id="{700EC0F1-D83B-B645-8611-0560579D5D6E}"/>
              </a:ext>
            </a:extLst>
          </p:cNvPr>
          <p:cNvSpPr>
            <a:spLocks noGrp="1"/>
          </p:cNvSpPr>
          <p:nvPr>
            <p:ph idx="1"/>
          </p:nvPr>
        </p:nvSpPr>
        <p:spPr/>
        <p:txBody>
          <a:bodyPr/>
          <a:lstStyle/>
          <a:p>
            <a:pPr marL="0" indent="0">
              <a:buNone/>
            </a:pPr>
            <a:endParaRPr lang="el-GR" dirty="0"/>
          </a:p>
          <a:p>
            <a:r>
              <a:rPr lang="el-GR" dirty="0"/>
              <a:t> Μια εναλλακτική εργασία μπορεί να περιλαμβάνει την προσαρμογή της μορφής των πηγών, π.χ. γραφή σε πρώτο πρόσωπο, γραφή από άλλη οπτική, προσαρμογή για διαφορετικό κοινό κ.α. στους χαρακτήρες των πηγών, </a:t>
            </a:r>
          </a:p>
          <a:p>
            <a:r>
              <a:rPr lang="el-GR" dirty="0"/>
              <a:t>ή να σκεφτούν πώς μπορεί να έχουν αντιδράσει οι άνθρωποι στην πηγή τη στιγμή της παραγωγής της. </a:t>
            </a:r>
          </a:p>
          <a:p>
            <a:endParaRPr lang="el-GR" dirty="0"/>
          </a:p>
        </p:txBody>
      </p:sp>
    </p:spTree>
    <p:extLst>
      <p:ext uri="{BB962C8B-B14F-4D97-AF65-F5344CB8AC3E}">
        <p14:creationId xmlns:p14="http://schemas.microsoft.com/office/powerpoint/2010/main" val="1261371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DA39D8-693B-8847-8C23-B6F396B74578}"/>
              </a:ext>
            </a:extLst>
          </p:cNvPr>
          <p:cNvSpPr>
            <a:spLocks noGrp="1"/>
          </p:cNvSpPr>
          <p:nvPr>
            <p:ph type="title"/>
          </p:nvPr>
        </p:nvSpPr>
        <p:spPr/>
        <p:txBody>
          <a:bodyPr>
            <a:normAutofit fontScale="90000"/>
          </a:bodyPr>
          <a:lstStyle/>
          <a:p>
            <a:r>
              <a:rPr lang="el-GR" b="1" dirty="0">
                <a:solidFill>
                  <a:srgbClr val="C00000"/>
                </a:solidFill>
              </a:rPr>
              <a:t>Πώς μπορεί να διδαχθεί με ουσιαστικό τρόπο; </a:t>
            </a:r>
            <a:br>
              <a:rPr lang="el-GR" b="1" dirty="0">
                <a:solidFill>
                  <a:srgbClr val="C00000"/>
                </a:solidFill>
              </a:rPr>
            </a:br>
            <a:endParaRPr lang="el-GR" dirty="0"/>
          </a:p>
        </p:txBody>
      </p:sp>
      <p:sp>
        <p:nvSpPr>
          <p:cNvPr id="3" name="Θέση περιεχομένου 2">
            <a:extLst>
              <a:ext uri="{FF2B5EF4-FFF2-40B4-BE49-F238E27FC236}">
                <a16:creationId xmlns:a16="http://schemas.microsoft.com/office/drawing/2014/main" id="{B10DA23D-A051-6847-877C-BB883320A3EA}"/>
              </a:ext>
            </a:extLst>
          </p:cNvPr>
          <p:cNvSpPr>
            <a:spLocks noGrp="1"/>
          </p:cNvSpPr>
          <p:nvPr>
            <p:ph idx="1"/>
          </p:nvPr>
        </p:nvSpPr>
        <p:spPr/>
        <p:txBody>
          <a:bodyPr>
            <a:normAutofit lnSpcReduction="10000"/>
          </a:bodyPr>
          <a:lstStyle/>
          <a:p>
            <a:r>
              <a:rPr lang="el-GR" dirty="0"/>
              <a:t>Καλύτερο είναι να μελετούμε ένα ιστορικό θέμα μέσα από μια συστάδα πηγών. Με αυτό τον τρόπο οι μαθητές θα καταλάβουν ότι είναι καλύτερο να μελετούν διάφορες οπτικές. Αν αυτές οι πηγές είναι διαφορετικού είδους τότε δίνουμε τη δυνατότητα να συζητήσουμε μαζί τους και την </a:t>
            </a:r>
            <a:r>
              <a:rPr lang="el-GR" dirty="0" err="1"/>
              <a:t>πολυτροπικότητα</a:t>
            </a:r>
            <a:r>
              <a:rPr lang="el-GR" dirty="0"/>
              <a:t> των πηγών,</a:t>
            </a:r>
          </a:p>
          <a:p>
            <a:r>
              <a:rPr lang="el-GR" dirty="0"/>
              <a:t>ή να μελετούμε μία πηγή σε βάθος,</a:t>
            </a:r>
          </a:p>
          <a:p>
            <a:r>
              <a:rPr lang="el-GR" dirty="0"/>
              <a:t>Επίσης να δείχνουμε πώς μπορεί να λειτουργεί ένας ιστορικός όταν κάνει έρευνα, επιχειρηματολογεί και συγγράφει,</a:t>
            </a:r>
          </a:p>
          <a:p>
            <a:r>
              <a:rPr lang="el-GR" dirty="0"/>
              <a:t>Τα παραδείγματα μεροληψίας μιας πηγής μπορούν να αποτελέσουν ένα πολύ δυναμικό μάθημα και να βοηθήσουν τους μαθητές να κατανοήσουν τις διαστάσεις της ιστορικής κατανόησης,</a:t>
            </a:r>
          </a:p>
          <a:p>
            <a:endParaRPr lang="el-GR" dirty="0"/>
          </a:p>
          <a:p>
            <a:endParaRPr lang="el-GR" dirty="0"/>
          </a:p>
        </p:txBody>
      </p:sp>
    </p:spTree>
    <p:extLst>
      <p:ext uri="{BB962C8B-B14F-4D97-AF65-F5344CB8AC3E}">
        <p14:creationId xmlns:p14="http://schemas.microsoft.com/office/powerpoint/2010/main" val="36826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9BBFA3-49C1-CA4C-9CE7-ECA3742BE6C2}"/>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a:t>
            </a:r>
            <a:endParaRPr lang="el-GR" dirty="0"/>
          </a:p>
        </p:txBody>
      </p:sp>
      <p:sp>
        <p:nvSpPr>
          <p:cNvPr id="3" name="Θέση περιεχομένου 2">
            <a:extLst>
              <a:ext uri="{FF2B5EF4-FFF2-40B4-BE49-F238E27FC236}">
                <a16:creationId xmlns:a16="http://schemas.microsoft.com/office/drawing/2014/main" id="{7AC95DF2-218D-2B42-96C1-83DDA8AEEC77}"/>
              </a:ext>
            </a:extLst>
          </p:cNvPr>
          <p:cNvSpPr>
            <a:spLocks noGrp="1"/>
          </p:cNvSpPr>
          <p:nvPr>
            <p:ph idx="1"/>
          </p:nvPr>
        </p:nvSpPr>
        <p:spPr/>
        <p:txBody>
          <a:bodyPr>
            <a:normAutofit fontScale="92500" lnSpcReduction="20000"/>
          </a:bodyPr>
          <a:lstStyle/>
          <a:p>
            <a:r>
              <a:rPr lang="el-GR" dirty="0"/>
              <a:t>Η καλύτερη ανάγνωση των ιστορικών πηγών είναι αυτή που χρησιμοποιείται ως μέρος μιας έρευνας, π.χ. όταν οι πηγές πρέπει να χρησιμοποιηθούν για να απαντήσουν οι μαθητές σε ένα συγκεκριμένο ιστορικό ερώτημα (</a:t>
            </a:r>
            <a:r>
              <a:rPr lang="en-US" dirty="0"/>
              <a:t>historical enquiry)</a:t>
            </a:r>
            <a:r>
              <a:rPr lang="el-GR" dirty="0"/>
              <a:t>.</a:t>
            </a:r>
          </a:p>
          <a:p>
            <a:pPr marL="0" indent="0">
              <a:buNone/>
            </a:pPr>
            <a:r>
              <a:rPr lang="el-GR" dirty="0"/>
              <a:t> Συνήθως αυτές οι ερωτήσεις έχουν την ακόλουθη διατύπωση </a:t>
            </a:r>
          </a:p>
          <a:p>
            <a:r>
              <a:rPr lang="el-GR" b="1" dirty="0"/>
              <a:t>Γιατί είναι τόσο δύσκολο να πούμε ότι…</a:t>
            </a:r>
            <a:endParaRPr lang="el-GR" dirty="0"/>
          </a:p>
          <a:p>
            <a:r>
              <a:rPr lang="el-GR" b="1" dirty="0"/>
              <a:t>Ποιος μπορεί να μας πει για…</a:t>
            </a:r>
            <a:endParaRPr lang="el-GR" dirty="0"/>
          </a:p>
          <a:p>
            <a:r>
              <a:rPr lang="el-GR" b="1" dirty="0"/>
              <a:t>Γιατί είναι τόσο δύσκολο να μάθουμε για…</a:t>
            </a:r>
            <a:endParaRPr lang="el-GR" dirty="0"/>
          </a:p>
          <a:p>
            <a:r>
              <a:rPr lang="el-GR" b="1" dirty="0"/>
              <a:t>Τι είδους κατανόηση μπορεί να μας δώσει…</a:t>
            </a:r>
          </a:p>
          <a:p>
            <a:r>
              <a:rPr lang="el-GR" b="1" dirty="0"/>
              <a:t>Γιατί οι ιστορικοί διαφωνούν……;</a:t>
            </a:r>
          </a:p>
          <a:p>
            <a:r>
              <a:rPr lang="el-GR" b="1" dirty="0"/>
              <a:t>Τι μπορούμε να μάθουμε….; </a:t>
            </a:r>
            <a:endParaRPr lang="el-GR" dirty="0"/>
          </a:p>
          <a:p>
            <a:endParaRPr lang="el-GR" dirty="0"/>
          </a:p>
        </p:txBody>
      </p:sp>
    </p:spTree>
    <p:extLst>
      <p:ext uri="{BB962C8B-B14F-4D97-AF65-F5344CB8AC3E}">
        <p14:creationId xmlns:p14="http://schemas.microsoft.com/office/powerpoint/2010/main" val="3756850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E36476-D965-064A-804F-DFBBB8EAE8D0}"/>
              </a:ext>
            </a:extLst>
          </p:cNvPr>
          <p:cNvSpPr>
            <a:spLocks noGrp="1"/>
          </p:cNvSpPr>
          <p:nvPr>
            <p:ph type="title"/>
          </p:nvPr>
        </p:nvSpPr>
        <p:spPr/>
        <p:txBody>
          <a:bodyPr/>
          <a:lstStyle/>
          <a:p>
            <a:r>
              <a:rPr lang="el-GR" b="1" dirty="0">
                <a:solidFill>
                  <a:schemeClr val="accent1"/>
                </a:solidFill>
              </a:rPr>
              <a:t>Ενδεικτικά ιστορικά ερωτήματα για την έννοια των ιστορικών πηγών και τεκμηρίων</a:t>
            </a:r>
          </a:p>
        </p:txBody>
      </p:sp>
      <p:sp>
        <p:nvSpPr>
          <p:cNvPr id="3" name="Θέση περιεχομένου 2">
            <a:extLst>
              <a:ext uri="{FF2B5EF4-FFF2-40B4-BE49-F238E27FC236}">
                <a16:creationId xmlns:a16="http://schemas.microsoft.com/office/drawing/2014/main" id="{386E1FC2-0D04-1F4F-99CA-6D2F77B7B4A7}"/>
              </a:ext>
            </a:extLst>
          </p:cNvPr>
          <p:cNvSpPr>
            <a:spLocks noGrp="1"/>
          </p:cNvSpPr>
          <p:nvPr>
            <p:ph idx="1"/>
          </p:nvPr>
        </p:nvSpPr>
        <p:spPr/>
        <p:txBody>
          <a:bodyPr/>
          <a:lstStyle/>
          <a:p>
            <a:r>
              <a:rPr lang="el-GR" dirty="0"/>
              <a:t>Ποιες ερωτήσεις θα υποβάλατε στην πηγή με σκοπό να απαντήσετε στο ερευνητικό ερώτημα;</a:t>
            </a:r>
          </a:p>
          <a:p>
            <a:r>
              <a:rPr lang="el-GR" dirty="0"/>
              <a:t>Τι μπορεί και τι δεν μπορεί να απαντηθεί από τις πηγές που μελετάτε;</a:t>
            </a:r>
            <a:r>
              <a:rPr lang="el-GR" dirty="0">
                <a:effectLst/>
              </a:rPr>
              <a:t> </a:t>
            </a:r>
            <a:endParaRPr lang="el-GR" dirty="0"/>
          </a:p>
        </p:txBody>
      </p:sp>
    </p:spTree>
    <p:extLst>
      <p:ext uri="{BB962C8B-B14F-4D97-AF65-F5344CB8AC3E}">
        <p14:creationId xmlns:p14="http://schemas.microsoft.com/office/powerpoint/2010/main" val="411950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DDC935-AEB4-C247-9DB4-3D2555D77688}"/>
              </a:ext>
            </a:extLst>
          </p:cNvPr>
          <p:cNvSpPr>
            <a:spLocks noGrp="1"/>
          </p:cNvSpPr>
          <p:nvPr>
            <p:ph type="title"/>
          </p:nvPr>
        </p:nvSpPr>
        <p:spPr/>
        <p:txBody>
          <a:bodyPr>
            <a:normAutofit/>
          </a:bodyPr>
          <a:lstStyle/>
          <a:p>
            <a:r>
              <a:rPr lang="el-GR" b="1" dirty="0">
                <a:solidFill>
                  <a:srgbClr val="C00000"/>
                </a:solidFill>
              </a:rPr>
              <a:t>Υπάρχουν κάποια καλά παραδείγματα για να ακολουθήσουμε;  </a:t>
            </a:r>
            <a:endParaRPr lang="el-GR" dirty="0"/>
          </a:p>
        </p:txBody>
      </p:sp>
      <p:sp>
        <p:nvSpPr>
          <p:cNvPr id="3" name="Θέση περιεχομένου 2">
            <a:extLst>
              <a:ext uri="{FF2B5EF4-FFF2-40B4-BE49-F238E27FC236}">
                <a16:creationId xmlns:a16="http://schemas.microsoft.com/office/drawing/2014/main" id="{B94856E1-A86C-2A4C-BED3-EC9F236B447B}"/>
              </a:ext>
            </a:extLst>
          </p:cNvPr>
          <p:cNvSpPr>
            <a:spLocks noGrp="1"/>
          </p:cNvSpPr>
          <p:nvPr>
            <p:ph idx="1"/>
          </p:nvPr>
        </p:nvSpPr>
        <p:spPr/>
        <p:txBody>
          <a:bodyPr/>
          <a:lstStyle/>
          <a:p>
            <a:endParaRPr lang="el-GR" dirty="0"/>
          </a:p>
        </p:txBody>
      </p:sp>
    </p:spTree>
    <p:extLst>
      <p:ext uri="{BB962C8B-B14F-4D97-AF65-F5344CB8AC3E}">
        <p14:creationId xmlns:p14="http://schemas.microsoft.com/office/powerpoint/2010/main" val="3214092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BB4CA7-6BF0-0649-95D8-1A51732399E0}"/>
              </a:ext>
            </a:extLst>
          </p:cNvPr>
          <p:cNvSpPr>
            <a:spLocks noGrp="1"/>
          </p:cNvSpPr>
          <p:nvPr>
            <p:ph type="title"/>
          </p:nvPr>
        </p:nvSpPr>
        <p:spPr/>
        <p:txBody>
          <a:bodyPr>
            <a:normAutofit fontScale="90000"/>
          </a:bodyPr>
          <a:lstStyle/>
          <a:p>
            <a:pPr algn="ctr"/>
            <a:r>
              <a:rPr lang="el-GR" b="1" dirty="0">
                <a:solidFill>
                  <a:schemeClr val="accent1"/>
                </a:solidFill>
              </a:rPr>
              <a:t>Διδακτικό σενάριο «Τα συσσίτια επί γερμανικής Κατοχής. Διερεύνηση μέσα από ιστορικές πηγές»</a:t>
            </a:r>
            <a:br>
              <a:rPr lang="el-GR" b="1" dirty="0"/>
            </a:br>
            <a:r>
              <a:rPr lang="el-GR" b="1" dirty="0"/>
              <a:t>Καλογήρου Ε.</a:t>
            </a:r>
            <a:endParaRPr lang="el-GR" dirty="0"/>
          </a:p>
        </p:txBody>
      </p:sp>
      <p:pic>
        <p:nvPicPr>
          <p:cNvPr id="4" name="Θέση περιεχομένου 3">
            <a:extLst>
              <a:ext uri="{FF2B5EF4-FFF2-40B4-BE49-F238E27FC236}">
                <a16:creationId xmlns:a16="http://schemas.microsoft.com/office/drawing/2014/main" id="{DBC34381-E8AB-DC45-BAEF-BD6DE6B7493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1692" y="3646583"/>
            <a:ext cx="3822853" cy="3029639"/>
          </a:xfrm>
          <a:prstGeom prst="rect">
            <a:avLst/>
          </a:prstGeom>
          <a:noFill/>
          <a:ln>
            <a:noFill/>
          </a:ln>
        </p:spPr>
      </p:pic>
      <p:pic>
        <p:nvPicPr>
          <p:cNvPr id="5" name="Εικόνα 4" descr="Γερμανική Κατοχή σισίτιο | Greek history, Greece photography, Old time  photos">
            <a:extLst>
              <a:ext uri="{FF2B5EF4-FFF2-40B4-BE49-F238E27FC236}">
                <a16:creationId xmlns:a16="http://schemas.microsoft.com/office/drawing/2014/main" id="{829C7142-5CC3-E94E-872E-25F17F514E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6390" y="3646583"/>
            <a:ext cx="3662114" cy="2846291"/>
          </a:xfrm>
          <a:prstGeom prst="rect">
            <a:avLst/>
          </a:prstGeom>
          <a:noFill/>
          <a:ln>
            <a:noFill/>
          </a:ln>
        </p:spPr>
      </p:pic>
    </p:spTree>
    <p:extLst>
      <p:ext uri="{BB962C8B-B14F-4D97-AF65-F5344CB8AC3E}">
        <p14:creationId xmlns:p14="http://schemas.microsoft.com/office/powerpoint/2010/main" val="529185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BCABBE-B7C0-A24F-A429-BF7F60F30141}"/>
              </a:ext>
            </a:extLst>
          </p:cNvPr>
          <p:cNvSpPr>
            <a:spLocks noGrp="1"/>
          </p:cNvSpPr>
          <p:nvPr>
            <p:ph type="title"/>
          </p:nvPr>
        </p:nvSpPr>
        <p:spPr/>
        <p:txBody>
          <a:bodyPr/>
          <a:lstStyle/>
          <a:p>
            <a:r>
              <a:rPr lang="el-GR" dirty="0">
                <a:solidFill>
                  <a:schemeClr val="accent1"/>
                </a:solidFill>
              </a:rPr>
              <a:t>Απόσπασμα </a:t>
            </a:r>
            <a:r>
              <a:rPr lang="el-GR" dirty="0" err="1">
                <a:solidFill>
                  <a:schemeClr val="accent1"/>
                </a:solidFill>
              </a:rPr>
              <a:t>προφορικ</a:t>
            </a:r>
            <a:r>
              <a:rPr lang="en-US" dirty="0" err="1">
                <a:solidFill>
                  <a:schemeClr val="accent1"/>
                </a:solidFill>
              </a:rPr>
              <a:t>ή</a:t>
            </a:r>
            <a:r>
              <a:rPr lang="el-GR" dirty="0">
                <a:solidFill>
                  <a:schemeClr val="accent1"/>
                </a:solidFill>
              </a:rPr>
              <a:t>ς μαρτυρίας</a:t>
            </a:r>
          </a:p>
        </p:txBody>
      </p:sp>
      <p:sp>
        <p:nvSpPr>
          <p:cNvPr id="3" name="Θέση περιεχομένου 2">
            <a:extLst>
              <a:ext uri="{FF2B5EF4-FFF2-40B4-BE49-F238E27FC236}">
                <a16:creationId xmlns:a16="http://schemas.microsoft.com/office/drawing/2014/main" id="{2BBD3F33-31B7-CD4A-ACAF-A29838C31C63}"/>
              </a:ext>
            </a:extLst>
          </p:cNvPr>
          <p:cNvSpPr>
            <a:spLocks noGrp="1"/>
          </p:cNvSpPr>
          <p:nvPr>
            <p:ph idx="1"/>
          </p:nvPr>
        </p:nvSpPr>
        <p:spPr/>
        <p:txBody>
          <a:bodyPr>
            <a:normAutofit fontScale="85000" lnSpcReduction="10000"/>
          </a:bodyPr>
          <a:lstStyle/>
          <a:p>
            <a:pPr marL="0" indent="0">
              <a:buNone/>
            </a:pPr>
            <a:r>
              <a:rPr lang="el-GR" dirty="0"/>
              <a:t>Ακούνε την ακόλουθη προφορική μαρτυρία του Μιχάλη </a:t>
            </a:r>
            <a:r>
              <a:rPr lang="el-GR" dirty="0" err="1"/>
              <a:t>Φατσή</a:t>
            </a:r>
            <a:r>
              <a:rPr lang="el-GR" dirty="0"/>
              <a:t> από το αρχείο του Μουσείου της Πόλης του Βόλου που αναφέρεται στα συσσίτια επί κατοχής:</a:t>
            </a:r>
          </a:p>
          <a:p>
            <a:r>
              <a:rPr lang="el-GR" dirty="0"/>
              <a:t>«Η δε πείνα, στις φυλακές Ρήγα Φεραίου, δεν υπάρχουνε τώρα, έγιναν συσσίτια και μας φτιάνανε μπιζέλια με τι, με τι λάδι βάζανε τώρα δεν ξέρω, </a:t>
            </a:r>
            <a:r>
              <a:rPr lang="el-GR" dirty="0" err="1"/>
              <a:t>σκουληκιασμένα</a:t>
            </a:r>
            <a:r>
              <a:rPr lang="el-GR" dirty="0"/>
              <a:t>, γαλέτα, η γαλέτα ξέρετε τι είναι; Ήταν τόσο δα ψωμάκια ξερά, άσπρα ψωμιά ξερά, γιατί να τρώει ο στρατός όταν είναι σε επιχειρήσεις. Αυτή τη γαλέτα είχε σκουληκιάσει και μας τη βράζανε με λίγο λάδι μέσα σε νερό και την κάνανε γιαχνί, παπάρα τη λέγαμε, παπάρα γινότανε, φούσκωνε και </a:t>
            </a:r>
            <a:r>
              <a:rPr lang="el-GR" dirty="0" err="1"/>
              <a:t>γινό</a:t>
            </a:r>
            <a:r>
              <a:rPr lang="el-GR" dirty="0"/>
              <a:t>... Τα δε σκουλήκια ήτανε από πάνω, απ' το κουτί, την κονσέρβα που πηγαίναμε να μας βάλουνε μια κουταλιά μέσα μεγάλη και είχαμε ένα κουτάλι μαζί μας και πηγαίναμε και τρώγαμε. Ούτε σκουλήκια βγάζαμε, ούτε τίποτα, όπως ήταν τα τρώγαμε όλα. Δεν παθαίναμε τίποτα. Τα δε στομάχια μας αλέθανε σίδερα, τόσο πολύ. Λοιπόν...</a:t>
            </a:r>
          </a:p>
          <a:p>
            <a:endParaRPr lang="el-GR" dirty="0"/>
          </a:p>
        </p:txBody>
      </p:sp>
    </p:spTree>
    <p:extLst>
      <p:ext uri="{BB962C8B-B14F-4D97-AF65-F5344CB8AC3E}">
        <p14:creationId xmlns:p14="http://schemas.microsoft.com/office/powerpoint/2010/main" val="325620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191FBC-8A09-9D4A-8F02-A0AAAFB73BC6}"/>
              </a:ext>
            </a:extLst>
          </p:cNvPr>
          <p:cNvSpPr>
            <a:spLocks noGrp="1"/>
          </p:cNvSpPr>
          <p:nvPr>
            <p:ph type="title"/>
          </p:nvPr>
        </p:nvSpPr>
        <p:spPr/>
        <p:txBody>
          <a:bodyPr>
            <a:noAutofit/>
          </a:bodyPr>
          <a:lstStyle/>
          <a:p>
            <a:pPr algn="ctr"/>
            <a:r>
              <a:rPr lang="el-GR" sz="3200" b="1" u="sng" dirty="0">
                <a:solidFill>
                  <a:schemeClr val="accent1"/>
                </a:solidFill>
              </a:rPr>
              <a:t>Τα ακόλουθα ερωτήματα θα μας απασχολήσουν στο σημερινό και στα επόμενα </a:t>
            </a:r>
            <a:r>
              <a:rPr lang="en-US" sz="3200" b="1" u="sng" dirty="0">
                <a:solidFill>
                  <a:schemeClr val="accent1"/>
                </a:solidFill>
              </a:rPr>
              <a:t>3 </a:t>
            </a:r>
            <a:r>
              <a:rPr lang="el-GR" sz="3200" b="1" u="sng" dirty="0">
                <a:solidFill>
                  <a:schemeClr val="accent1"/>
                </a:solidFill>
              </a:rPr>
              <a:t>μαθήματα</a:t>
            </a:r>
            <a:br>
              <a:rPr lang="el-GR" sz="3200" u="sng" dirty="0"/>
            </a:br>
            <a:endParaRPr lang="el-GR" sz="3200" b="1" dirty="0">
              <a:solidFill>
                <a:schemeClr val="accent1"/>
              </a:solidFill>
            </a:endParaRPr>
          </a:p>
        </p:txBody>
      </p:sp>
      <p:sp>
        <p:nvSpPr>
          <p:cNvPr id="3" name="Θέση περιεχομένου 2">
            <a:extLst>
              <a:ext uri="{FF2B5EF4-FFF2-40B4-BE49-F238E27FC236}">
                <a16:creationId xmlns:a16="http://schemas.microsoft.com/office/drawing/2014/main" id="{F9784E2D-75FB-AD42-99DB-A4A12E0A668C}"/>
              </a:ext>
            </a:extLst>
          </p:cNvPr>
          <p:cNvSpPr>
            <a:spLocks noGrp="1"/>
          </p:cNvSpPr>
          <p:nvPr>
            <p:ph idx="1"/>
          </p:nvPr>
        </p:nvSpPr>
        <p:spPr/>
        <p:txBody>
          <a:bodyPr/>
          <a:lstStyle/>
          <a:p>
            <a:r>
              <a:rPr lang="el-GR" b="1" dirty="0">
                <a:solidFill>
                  <a:srgbClr val="C00000"/>
                </a:solidFill>
              </a:rPr>
              <a:t>Ποιες είναι οι έννοιες δευτέρου βαθμού ή δομικές έννοιες;</a:t>
            </a:r>
          </a:p>
          <a:p>
            <a:r>
              <a:rPr lang="el-GR" b="1" dirty="0">
                <a:solidFill>
                  <a:srgbClr val="C00000"/>
                </a:solidFill>
              </a:rPr>
              <a:t>Τι αναμένουμε να έχουν κατανοήσει οι μαθητές μας σε σχέση με κάθε έννοια;</a:t>
            </a:r>
          </a:p>
          <a:p>
            <a:r>
              <a:rPr lang="el-GR" b="1" dirty="0">
                <a:solidFill>
                  <a:srgbClr val="C00000"/>
                </a:solidFill>
              </a:rPr>
              <a:t>Πώς μπορούν να διδαχθούν με ουσιαστικό τρόπο σε σχέση με την ηλικία και τις ικανότητές των μαθητών μας; </a:t>
            </a:r>
          </a:p>
          <a:p>
            <a:r>
              <a:rPr lang="el-GR" b="1" dirty="0">
                <a:solidFill>
                  <a:srgbClr val="C00000"/>
                </a:solidFill>
              </a:rPr>
              <a:t>Υπάρχουν κάποια καλά παραδείγματα για να ακολουθήσουμε;  </a:t>
            </a:r>
          </a:p>
        </p:txBody>
      </p:sp>
    </p:spTree>
    <p:extLst>
      <p:ext uri="{BB962C8B-B14F-4D97-AF65-F5344CB8AC3E}">
        <p14:creationId xmlns:p14="http://schemas.microsoft.com/office/powerpoint/2010/main" val="2582299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CC954A-E439-CB43-9938-44BD523CDE0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F53E03F-F15E-F342-B3C0-737E34F919AD}"/>
              </a:ext>
            </a:extLst>
          </p:cNvPr>
          <p:cNvSpPr>
            <a:spLocks noGrp="1"/>
          </p:cNvSpPr>
          <p:nvPr>
            <p:ph idx="1"/>
          </p:nvPr>
        </p:nvSpPr>
        <p:spPr/>
        <p:txBody>
          <a:bodyPr>
            <a:normAutofit fontScale="77500" lnSpcReduction="20000"/>
          </a:bodyPr>
          <a:lstStyle/>
          <a:p>
            <a:r>
              <a:rPr lang="el-GR" dirty="0"/>
              <a:t>«Ποιος οργάνωνε αυτά τα συσσίτια</a:t>
            </a:r>
            <a:r>
              <a:rPr lang="el-GR" i="1" dirty="0"/>
              <a:t>; </a:t>
            </a:r>
            <a:endParaRPr lang="el-GR" dirty="0"/>
          </a:p>
          <a:p>
            <a:r>
              <a:rPr lang="el-GR" dirty="0"/>
              <a:t>Ο Ερυθρός Σταυρός. Πατάω ένα κουμπί και βγαίνει μια χοντρή, λέγαμε τραγούδι, και λέει στα παιδάκια "</a:t>
            </a:r>
            <a:r>
              <a:rPr lang="el-GR" dirty="0" err="1"/>
              <a:t>νιξ</a:t>
            </a:r>
            <a:r>
              <a:rPr lang="el-GR" dirty="0"/>
              <a:t> </a:t>
            </a:r>
            <a:r>
              <a:rPr lang="el-GR" dirty="0" err="1"/>
              <a:t>φαί</a:t>
            </a:r>
            <a:r>
              <a:rPr lang="el-GR" dirty="0"/>
              <a:t>". Το "</a:t>
            </a:r>
            <a:r>
              <a:rPr lang="el-GR" dirty="0" err="1"/>
              <a:t>νιξ</a:t>
            </a:r>
            <a:r>
              <a:rPr lang="el-GR" dirty="0"/>
              <a:t>" </a:t>
            </a:r>
            <a:r>
              <a:rPr lang="el-GR" dirty="0" err="1"/>
              <a:t>φαί</a:t>
            </a:r>
            <a:r>
              <a:rPr lang="el-GR" dirty="0"/>
              <a:t> είναι "όχι", στα γερμανικά το "</a:t>
            </a:r>
            <a:r>
              <a:rPr lang="el-GR" dirty="0" err="1"/>
              <a:t>νιξ</a:t>
            </a:r>
            <a:r>
              <a:rPr lang="el-GR" dirty="0"/>
              <a:t>", όχι, "</a:t>
            </a:r>
            <a:r>
              <a:rPr lang="el-GR" dirty="0" err="1"/>
              <a:t>νιξ</a:t>
            </a:r>
            <a:r>
              <a:rPr lang="el-GR" dirty="0"/>
              <a:t> </a:t>
            </a:r>
            <a:r>
              <a:rPr lang="el-GR" dirty="0" err="1"/>
              <a:t>φαί</a:t>
            </a:r>
            <a:r>
              <a:rPr lang="el-GR" dirty="0"/>
              <a:t>». Θα πάω στο… "Θα πάω να διαμαρτυρηθώ στον Ερυθρό Σταυρό ότι είσαστε συνέταιροι κι οι δυο". Δηλαδή η χοντρή με τον υπεύθυνο του συσσιτίου τα τρώγανε αυτοί και δεν μας </a:t>
            </a:r>
            <a:r>
              <a:rPr lang="el-GR" dirty="0" err="1"/>
              <a:t>ταϊζαν</a:t>
            </a:r>
            <a:r>
              <a:rPr lang="el-GR" dirty="0"/>
              <a:t> εμάς»</a:t>
            </a:r>
          </a:p>
          <a:p>
            <a:pPr marL="0" indent="0">
              <a:buNone/>
            </a:pPr>
            <a:r>
              <a:rPr lang="el-GR" dirty="0">
                <a:solidFill>
                  <a:schemeClr val="accent1"/>
                </a:solidFill>
              </a:rPr>
              <a:t>Έπειτα ακούνε άλλη μια προφορική μαρτυρία της Κατίνας Ρουμελιώτου – </a:t>
            </a:r>
            <a:r>
              <a:rPr lang="el-GR" dirty="0" err="1">
                <a:solidFill>
                  <a:schemeClr val="accent1"/>
                </a:solidFill>
              </a:rPr>
              <a:t>Νιτσάκου</a:t>
            </a:r>
            <a:r>
              <a:rPr lang="el-GR" dirty="0">
                <a:solidFill>
                  <a:schemeClr val="accent1"/>
                </a:solidFill>
              </a:rPr>
              <a:t> που περιγράφει τις συνθήκες εκείνης της περιόδου.</a:t>
            </a:r>
          </a:p>
          <a:p>
            <a:r>
              <a:rPr lang="el-GR" dirty="0"/>
              <a:t>«Μετά, η πείνα δυνάμωσε πάρα πολύ. Ό,τι μπορούσα έφερνα. Έπαιρνα ένα κομματάκι </a:t>
            </a:r>
            <a:r>
              <a:rPr lang="el-GR" dirty="0" err="1"/>
              <a:t>πασπαλόπιτα</a:t>
            </a:r>
            <a:r>
              <a:rPr lang="el-GR" dirty="0"/>
              <a:t>, το μοιραζόμασταν εδώ. Ο πατέρας μου ήταν άρρωστος… εγώ με τη μεγάλη… τη μέρα πουλούσα τα παστέλια και μετά πηγαίναμε εδώ σε κάτι χωράφια είχε ροδιές, είχε αμπέλια στη  Λάμια είχε αμπέλια, τώρα τα χαλάσανε. Αμπέλια, πηγαίναμε με τα πόδια, και </a:t>
            </a:r>
            <a:r>
              <a:rPr lang="el-GR" dirty="0" err="1"/>
              <a:t>κλε</a:t>
            </a:r>
            <a:r>
              <a:rPr lang="el-GR" dirty="0"/>
              <a:t>… παίρναμε σταφύλια και τα πουλούσαμε στο Φαρδύ. Τα πουλούσαμε, μανάβικο. Έτσι. Ότι βρίσκαμε, ρόδια, σταφύλια, παίρναμε και τα πουλούσαμε και ζούσαμε. Και ζούσαμε και το μπαμπά μας και </a:t>
            </a:r>
            <a:r>
              <a:rPr lang="el-GR" dirty="0" err="1"/>
              <a:t>μεις</a:t>
            </a:r>
            <a:r>
              <a:rPr lang="el-GR" dirty="0"/>
              <a:t>. Μετά άρχισαν να πεθαίνουνε με πρησμένες κοιλιές»</a:t>
            </a:r>
          </a:p>
          <a:p>
            <a:endParaRPr lang="el-GR" dirty="0"/>
          </a:p>
        </p:txBody>
      </p:sp>
    </p:spTree>
    <p:extLst>
      <p:ext uri="{BB962C8B-B14F-4D97-AF65-F5344CB8AC3E}">
        <p14:creationId xmlns:p14="http://schemas.microsoft.com/office/powerpoint/2010/main" val="261449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ABD5B2-9DAC-DA47-88BE-0585C58CDC34}"/>
              </a:ext>
            </a:extLst>
          </p:cNvPr>
          <p:cNvSpPr>
            <a:spLocks noGrp="1"/>
          </p:cNvSpPr>
          <p:nvPr>
            <p:ph type="title"/>
          </p:nvPr>
        </p:nvSpPr>
        <p:spPr/>
        <p:txBody>
          <a:bodyPr/>
          <a:lstStyle/>
          <a:p>
            <a:r>
              <a:rPr lang="el-GR" b="1" dirty="0">
                <a:solidFill>
                  <a:schemeClr val="accent1"/>
                </a:solidFill>
              </a:rPr>
              <a:t>Ανακρίνοντας τις πηγές</a:t>
            </a:r>
          </a:p>
        </p:txBody>
      </p:sp>
      <p:sp>
        <p:nvSpPr>
          <p:cNvPr id="3" name="Θέση περιεχομένου 2">
            <a:extLst>
              <a:ext uri="{FF2B5EF4-FFF2-40B4-BE49-F238E27FC236}">
                <a16:creationId xmlns:a16="http://schemas.microsoft.com/office/drawing/2014/main" id="{A78CBD2A-EFDC-7348-9EB8-52B5217D69BF}"/>
              </a:ext>
            </a:extLst>
          </p:cNvPr>
          <p:cNvSpPr>
            <a:spLocks noGrp="1"/>
          </p:cNvSpPr>
          <p:nvPr>
            <p:ph idx="1"/>
          </p:nvPr>
        </p:nvSpPr>
        <p:spPr/>
        <p:txBody>
          <a:bodyPr/>
          <a:lstStyle/>
          <a:p>
            <a:r>
              <a:rPr lang="el-GR" dirty="0">
                <a:solidFill>
                  <a:schemeClr val="accent1"/>
                </a:solidFill>
              </a:rPr>
              <a:t>Στο Μακρυγιάννη, </a:t>
            </a:r>
            <a:r>
              <a:rPr lang="el-GR" dirty="0" err="1">
                <a:solidFill>
                  <a:schemeClr val="accent1"/>
                </a:solidFill>
              </a:rPr>
              <a:t>Περικλέους</a:t>
            </a:r>
            <a:r>
              <a:rPr lang="el-GR" dirty="0">
                <a:solidFill>
                  <a:schemeClr val="accent1"/>
                </a:solidFill>
              </a:rPr>
              <a:t>, </a:t>
            </a:r>
            <a:r>
              <a:rPr lang="el-GR" dirty="0" err="1">
                <a:solidFill>
                  <a:schemeClr val="accent1"/>
                </a:solidFill>
              </a:rPr>
              <a:t>Τινής</a:t>
            </a:r>
            <a:r>
              <a:rPr lang="el-GR" dirty="0">
                <a:solidFill>
                  <a:schemeClr val="accent1"/>
                </a:solidFill>
              </a:rPr>
              <a:t>, </a:t>
            </a:r>
            <a:r>
              <a:rPr lang="el-GR" dirty="0" err="1">
                <a:solidFill>
                  <a:schemeClr val="accent1"/>
                </a:solidFill>
              </a:rPr>
              <a:t>Φλουρέντζου</a:t>
            </a:r>
            <a:r>
              <a:rPr lang="el-GR" dirty="0">
                <a:solidFill>
                  <a:schemeClr val="accent1"/>
                </a:solidFill>
              </a:rPr>
              <a:t>, Διδακτικές προτάσεις και ιδέες για εκπαιδευτικούς, Παιδαγωγικό Ινστιτούτο Κύπρου, διαθέσιμο στο</a:t>
            </a:r>
            <a:r>
              <a:rPr lang="en-US" dirty="0">
                <a:solidFill>
                  <a:schemeClr val="accent1"/>
                </a:solidFill>
              </a:rPr>
              <a:t> </a:t>
            </a:r>
            <a:r>
              <a:rPr lang="en-US" dirty="0">
                <a:solidFill>
                  <a:srgbClr val="0563C1"/>
                </a:solidFill>
                <a:hlinkClick r:id="rId2">
                  <a:extLst>
                    <a:ext uri="{A12FA001-AC4F-418D-AE19-62706E023703}">
                      <ahyp:hlinkClr xmlns:ahyp="http://schemas.microsoft.com/office/drawing/2018/hyperlinkcolor" val="tx"/>
                    </a:ext>
                  </a:extLst>
                </a:hlinkClick>
              </a:rPr>
              <a:t>http://archeia.moec.gov.cy/sd/202/c_taxi_didaktikes_protaseis_2013.</a:t>
            </a:r>
            <a:r>
              <a:rPr lang="en-US" dirty="0">
                <a:solidFill>
                  <a:schemeClr val="accent1"/>
                </a:solidFill>
                <a:hlinkClick r:id="rId2">
                  <a:extLst>
                    <a:ext uri="{A12FA001-AC4F-418D-AE19-62706E023703}">
                      <ahyp:hlinkClr xmlns:ahyp="http://schemas.microsoft.com/office/drawing/2018/hyperlinkcolor" val="tx"/>
                    </a:ext>
                  </a:extLst>
                </a:hlinkClick>
              </a:rPr>
              <a:t>pdf</a:t>
            </a:r>
            <a:endParaRPr lang="el-GR" dirty="0">
              <a:solidFill>
                <a:schemeClr val="accent1"/>
              </a:solidFill>
            </a:endParaRPr>
          </a:p>
          <a:p>
            <a:r>
              <a:rPr lang="el-GR" dirty="0" err="1">
                <a:solidFill>
                  <a:schemeClr val="accent1"/>
                </a:solidFill>
              </a:rPr>
              <a:t>Σελ</a:t>
            </a:r>
            <a:r>
              <a:rPr lang="en-US" dirty="0" err="1">
                <a:solidFill>
                  <a:schemeClr val="accent1"/>
                </a:solidFill>
              </a:rPr>
              <a:t>ί</a:t>
            </a:r>
            <a:r>
              <a:rPr lang="el-GR" dirty="0">
                <a:solidFill>
                  <a:schemeClr val="accent1"/>
                </a:solidFill>
              </a:rPr>
              <a:t>δες 1-73</a:t>
            </a:r>
            <a:endParaRPr lang="en-US" dirty="0">
              <a:solidFill>
                <a:schemeClr val="accent1"/>
              </a:solidFill>
            </a:endParaRPr>
          </a:p>
          <a:p>
            <a:endParaRPr lang="el-GR" dirty="0"/>
          </a:p>
        </p:txBody>
      </p:sp>
    </p:spTree>
    <p:extLst>
      <p:ext uri="{BB962C8B-B14F-4D97-AF65-F5344CB8AC3E}">
        <p14:creationId xmlns:p14="http://schemas.microsoft.com/office/powerpoint/2010/main" val="164724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31C636-3F72-C441-A86F-351840789897}"/>
              </a:ext>
            </a:extLst>
          </p:cNvPr>
          <p:cNvSpPr>
            <a:spLocks noGrp="1"/>
          </p:cNvSpPr>
          <p:nvPr>
            <p:ph type="title"/>
          </p:nvPr>
        </p:nvSpPr>
        <p:spPr/>
        <p:txBody>
          <a:bodyPr/>
          <a:lstStyle/>
          <a:p>
            <a:r>
              <a:rPr lang="el-GR" b="1" dirty="0">
                <a:solidFill>
                  <a:schemeClr val="accent1"/>
                </a:solidFill>
              </a:rPr>
              <a:t>Αναφορές/ερμηνείες</a:t>
            </a:r>
          </a:p>
        </p:txBody>
      </p:sp>
      <p:sp>
        <p:nvSpPr>
          <p:cNvPr id="3" name="Θέση περιεχομένου 2">
            <a:extLst>
              <a:ext uri="{FF2B5EF4-FFF2-40B4-BE49-F238E27FC236}">
                <a16:creationId xmlns:a16="http://schemas.microsoft.com/office/drawing/2014/main" id="{3B0CD1AC-1F71-CC4F-BCF2-43B2B189A144}"/>
              </a:ext>
            </a:extLst>
          </p:cNvPr>
          <p:cNvSpPr>
            <a:spLocks noGrp="1"/>
          </p:cNvSpPr>
          <p:nvPr>
            <p:ph idx="1"/>
          </p:nvPr>
        </p:nvSpPr>
        <p:spPr/>
        <p:txBody>
          <a:bodyPr/>
          <a:lstStyle/>
          <a:p>
            <a:r>
              <a:rPr lang="el-GR" dirty="0"/>
              <a:t>Οι αναφορές/ερμηνείες δημιουργούνται από πηγές που κατασκευάστηκαν εκούσια για να παρέχουν πληροφορίες για γεγονότα, διαδικασίες και καταστάσεις πραγμάτων στο παρελθόν.</a:t>
            </a:r>
          </a:p>
          <a:p>
            <a:r>
              <a:rPr lang="el-GR" dirty="0"/>
              <a:t> Δεν είναι «σιωπηλές πηγές» όπως τα κατάλοιπα αλλά πολλαπλά </a:t>
            </a:r>
            <a:r>
              <a:rPr lang="el-GR" dirty="0" err="1"/>
              <a:t>διαμεσολαβημένες</a:t>
            </a:r>
            <a:r>
              <a:rPr lang="el-GR" dirty="0"/>
              <a:t>.</a:t>
            </a:r>
            <a:r>
              <a:rPr lang="el-GR" i="1" dirty="0"/>
              <a:t> (για παράδειγμα όλες οι ιστορικές αφηγήσεις που γράφονται σήμερα για την αρχαιότητα).</a:t>
            </a:r>
          </a:p>
          <a:p>
            <a:r>
              <a:rPr lang="el-GR" i="1" dirty="0"/>
              <a:t>Η αναφορά αποτελεί ουσιαστικά μια κοινωνική διαδικασία. Δημιουργείται για να απαντήσει σε κάτι, είναι μέρος ενός διαλόγου. Ένα άγαλμα αποτελεί και αυτό μια αναφορά για το παρελθόν</a:t>
            </a:r>
          </a:p>
          <a:p>
            <a:endParaRPr lang="el-GR" i="1" dirty="0"/>
          </a:p>
        </p:txBody>
      </p:sp>
    </p:spTree>
    <p:extLst>
      <p:ext uri="{BB962C8B-B14F-4D97-AF65-F5344CB8AC3E}">
        <p14:creationId xmlns:p14="http://schemas.microsoft.com/office/powerpoint/2010/main" val="229321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6E65D3-7887-CF4E-AA5F-B190FBD6A3DF}"/>
              </a:ext>
            </a:extLst>
          </p:cNvPr>
          <p:cNvSpPr>
            <a:spLocks noGrp="1"/>
          </p:cNvSpPr>
          <p:nvPr>
            <p:ph type="title"/>
          </p:nvPr>
        </p:nvSpPr>
        <p:spPr/>
        <p:txBody>
          <a:bodyPr>
            <a:normAutofit fontScale="90000"/>
          </a:bodyPr>
          <a:lstStyle/>
          <a:p>
            <a:r>
              <a:rPr lang="el-GR" b="1" dirty="0">
                <a:solidFill>
                  <a:srgbClr val="C00000"/>
                </a:solidFill>
              </a:rPr>
              <a:t>Τι αναμένουμε να έχουν κατανοήσει οι μαθητές μας σε σχέση με την έννοια αυτή;</a:t>
            </a:r>
            <a:br>
              <a:rPr lang="el-GR" b="1" dirty="0">
                <a:solidFill>
                  <a:srgbClr val="C00000"/>
                </a:solidFill>
              </a:rPr>
            </a:br>
            <a:endParaRPr lang="el-GR" dirty="0"/>
          </a:p>
        </p:txBody>
      </p:sp>
      <p:sp>
        <p:nvSpPr>
          <p:cNvPr id="3" name="Θέση περιεχομένου 2">
            <a:extLst>
              <a:ext uri="{FF2B5EF4-FFF2-40B4-BE49-F238E27FC236}">
                <a16:creationId xmlns:a16="http://schemas.microsoft.com/office/drawing/2014/main" id="{43FD61F7-54B3-2B4B-B08A-1FBA3E04347B}"/>
              </a:ext>
            </a:extLst>
          </p:cNvPr>
          <p:cNvSpPr>
            <a:spLocks noGrp="1"/>
          </p:cNvSpPr>
          <p:nvPr>
            <p:ph idx="1"/>
          </p:nvPr>
        </p:nvSpPr>
        <p:spPr>
          <a:xfrm>
            <a:off x="838200" y="1528170"/>
            <a:ext cx="10515600" cy="4351338"/>
          </a:xfrm>
        </p:spPr>
        <p:txBody>
          <a:bodyPr/>
          <a:lstStyle/>
          <a:p>
            <a:pPr marL="0" indent="0">
              <a:buNone/>
            </a:pPr>
            <a:r>
              <a:rPr lang="el-GR" dirty="0"/>
              <a:t>Ειδικότερα, είναι σημαντικό να κατανοηθεί πώς οι ιστορικοί δημιουργούν τις αναφορές, </a:t>
            </a:r>
          </a:p>
          <a:p>
            <a:r>
              <a:rPr lang="el-GR" dirty="0"/>
              <a:t>γιατί υφίστανται διαφορετικές αναφορές;</a:t>
            </a:r>
          </a:p>
          <a:p>
            <a:r>
              <a:rPr lang="el-GR" dirty="0"/>
              <a:t>πώς μπορεί να αξιολογηθεί η αξιοπιστία τους ;</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426154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604A7-6317-9146-9CCE-DE5A168B7289}"/>
              </a:ext>
            </a:extLst>
          </p:cNvPr>
          <p:cNvSpPr>
            <a:spLocks noGrp="1"/>
          </p:cNvSpPr>
          <p:nvPr>
            <p:ph type="title"/>
          </p:nvPr>
        </p:nvSpPr>
        <p:spPr/>
        <p:txBody>
          <a:bodyPr>
            <a:normAutofit fontScale="90000"/>
          </a:bodyPr>
          <a:lstStyle/>
          <a:p>
            <a:r>
              <a:rPr lang="el-GR" b="1" dirty="0">
                <a:solidFill>
                  <a:srgbClr val="C00000"/>
                </a:solidFill>
              </a:rPr>
              <a:t>Πώς μπορούν να διδαχθούν με ουσιαστικό τρόπο σε σχέση με την ηλικία και τις ικανότητές των μαθητών;</a:t>
            </a:r>
            <a:endParaRPr lang="el-GR" dirty="0"/>
          </a:p>
        </p:txBody>
      </p:sp>
      <p:sp>
        <p:nvSpPr>
          <p:cNvPr id="4" name="Rectangle 1">
            <a:extLst>
              <a:ext uri="{FF2B5EF4-FFF2-40B4-BE49-F238E27FC236}">
                <a16:creationId xmlns:a16="http://schemas.microsoft.com/office/drawing/2014/main" id="{4421D1E1-5B73-7D40-887D-B9B38F3E4F38}"/>
              </a:ext>
            </a:extLst>
          </p:cNvPr>
          <p:cNvSpPr>
            <a:spLocks noGrp="1" noChangeArrowheads="1"/>
          </p:cNvSpPr>
          <p:nvPr>
            <p:ph idx="1"/>
          </p:nvPr>
        </p:nvSpPr>
        <p:spPr bwMode="auto">
          <a:xfrm>
            <a:off x="1068636" y="1593652"/>
            <a:ext cx="9584710"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Οι μαθητές μπορεί να εντοπίσουν διαφορές σε μικρές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 αναφορές όπως εκδηλώσεις στις οποίες συμμετείχαν,</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 μια ιστορία ή μια επίσκεψη. Θα αναπτύξουν μεγαλύτερη</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 ικανότητα σε αυτό καθώς γίνονται μεγαλύτεροι.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Οι μεγαλύτεροι μαθητές πρέπει επίσης να δουν διαφορές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 ανάμεσα σε ένα γεγονός που συμφωνούν οι περισσότεροι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και σε μια προσωπική γνώμη. </a:t>
            </a:r>
            <a:endParaRPr kumimoji="0" lang="el-GR" altLang="el-GR"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33524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EFDDB5-F9E6-254B-AD93-E4D1BB26562E}"/>
              </a:ext>
            </a:extLst>
          </p:cNvPr>
          <p:cNvSpPr>
            <a:spLocks noGrp="1"/>
          </p:cNvSpPr>
          <p:nvPr>
            <p:ph type="title"/>
          </p:nvPr>
        </p:nvSpPr>
        <p:spPr/>
        <p:txBody>
          <a:bodyPr/>
          <a:lstStyle/>
          <a:p>
            <a:endParaRPr lang="el-GR"/>
          </a:p>
        </p:txBody>
      </p:sp>
      <p:pic>
        <p:nvPicPr>
          <p:cNvPr id="9" name="Θέση περιεχομένου 8">
            <a:extLst>
              <a:ext uri="{FF2B5EF4-FFF2-40B4-BE49-F238E27FC236}">
                <a16:creationId xmlns:a16="http://schemas.microsoft.com/office/drawing/2014/main" id="{123DD9F5-1F8D-9542-BD74-2D91EDDCF04C}"/>
              </a:ext>
            </a:extLst>
          </p:cNvPr>
          <p:cNvPicPr>
            <a:picLocks noGrp="1" noChangeAspect="1"/>
          </p:cNvPicPr>
          <p:nvPr>
            <p:ph idx="1"/>
          </p:nvPr>
        </p:nvPicPr>
        <p:blipFill>
          <a:blip r:embed="rId3"/>
          <a:stretch>
            <a:fillRect/>
          </a:stretch>
        </p:blipFill>
        <p:spPr>
          <a:xfrm>
            <a:off x="372533" y="0"/>
            <a:ext cx="13157200" cy="6176963"/>
          </a:xfrm>
        </p:spPr>
      </p:pic>
    </p:spTree>
    <p:extLst>
      <p:ext uri="{BB962C8B-B14F-4D97-AF65-F5344CB8AC3E}">
        <p14:creationId xmlns:p14="http://schemas.microsoft.com/office/powerpoint/2010/main" val="4808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76E60A-A7BA-FF41-9C64-F0CF693B21C8}"/>
              </a:ext>
            </a:extLst>
          </p:cNvPr>
          <p:cNvSpPr>
            <a:spLocks noGrp="1"/>
          </p:cNvSpPr>
          <p:nvPr>
            <p:ph type="title"/>
          </p:nvPr>
        </p:nvSpPr>
        <p:spPr/>
        <p:txBody>
          <a:bodyPr>
            <a:normAutofit fontScale="90000"/>
          </a:bodyPr>
          <a:lstStyle/>
          <a:p>
            <a:r>
              <a:rPr lang="el-GR" b="1" dirty="0">
                <a:solidFill>
                  <a:srgbClr val="C00000"/>
                </a:solidFill>
              </a:rPr>
              <a:t>Πώς μπορούν να διδαχθούν με ουσιαστικό τρόπο σε σχέση με την ηλικία και τις ικανότητές των μαθητών;</a:t>
            </a:r>
            <a:endParaRPr lang="el-GR" dirty="0"/>
          </a:p>
        </p:txBody>
      </p:sp>
      <p:sp>
        <p:nvSpPr>
          <p:cNvPr id="3" name="Θέση περιεχομένου 2">
            <a:extLst>
              <a:ext uri="{FF2B5EF4-FFF2-40B4-BE49-F238E27FC236}">
                <a16:creationId xmlns:a16="http://schemas.microsoft.com/office/drawing/2014/main" id="{03FF6C98-F772-044A-913B-27F9AB922E5B}"/>
              </a:ext>
            </a:extLst>
          </p:cNvPr>
          <p:cNvSpPr>
            <a:spLocks noGrp="1"/>
          </p:cNvSpPr>
          <p:nvPr>
            <p:ph idx="1"/>
          </p:nvPr>
        </p:nvSpPr>
        <p:spPr/>
        <p:txBody>
          <a:bodyPr/>
          <a:lstStyle/>
          <a:p>
            <a:r>
              <a:rPr lang="el-GR" dirty="0"/>
              <a:t>Οι μικρότεροι μαθητές μπορούν να συνδυάσουν μερικά αποσπάσματα για να </a:t>
            </a:r>
            <a:r>
              <a:rPr lang="el-GR" dirty="0" err="1"/>
              <a:t>παράξουν</a:t>
            </a:r>
            <a:r>
              <a:rPr lang="el-GR" dirty="0"/>
              <a:t> μια ιστορική σκηνή ή μια ιστορία δική τους.</a:t>
            </a:r>
          </a:p>
          <a:p>
            <a:r>
              <a:rPr lang="el-GR" dirty="0"/>
              <a:t> Οι μεγαλύτεροι μαθητές μπορούν να δομήσουν τη δική τους ιστορία αξιοποιώντας κάποιες πηγές για να υποστηρίξουν τους ισχυρισμούς τους (πχ. μια μουσειακή έκθεση, μια εικόνα κλπ.) Από αυτή τη δραστηριότητα μπορούν να καταλάβουν πως και γιατί μπορούν να διαφέρουν οι αφηγήσεις μεταξύ τους. Οι μαθητές μπορούν να αιτιολογούν γιατί παρουσιάζουν ή ερμηνεύουν τα γεγονότα με τον τρόπο που έχουν επιλέξει.</a:t>
            </a:r>
          </a:p>
          <a:p>
            <a:endParaRPr lang="el-GR" dirty="0"/>
          </a:p>
        </p:txBody>
      </p:sp>
    </p:spTree>
    <p:extLst>
      <p:ext uri="{BB962C8B-B14F-4D97-AF65-F5344CB8AC3E}">
        <p14:creationId xmlns:p14="http://schemas.microsoft.com/office/powerpoint/2010/main" val="12671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C26455-53C8-A14D-BEDE-88739BDAE74C}"/>
              </a:ext>
            </a:extLst>
          </p:cNvPr>
          <p:cNvSpPr>
            <a:spLocks noGrp="1"/>
          </p:cNvSpPr>
          <p:nvPr>
            <p:ph type="title"/>
          </p:nvPr>
        </p:nvSpPr>
        <p:spPr/>
        <p:txBody>
          <a:bodyPr/>
          <a:lstStyle/>
          <a:p>
            <a:r>
              <a:rPr lang="el-GR" b="1" dirty="0">
                <a:solidFill>
                  <a:srgbClr val="C00000"/>
                </a:solidFill>
              </a:rPr>
              <a:t>Υπάρχουν κάποια καλά παραδείγματα για να ακολουθήσουμε;  </a:t>
            </a:r>
            <a:endParaRPr lang="el-GR" dirty="0"/>
          </a:p>
        </p:txBody>
      </p:sp>
      <p:sp>
        <p:nvSpPr>
          <p:cNvPr id="3" name="Θέση περιεχομένου 2">
            <a:extLst>
              <a:ext uri="{FF2B5EF4-FFF2-40B4-BE49-F238E27FC236}">
                <a16:creationId xmlns:a16="http://schemas.microsoft.com/office/drawing/2014/main" id="{570A7331-B1BE-A64C-9175-FD26C66925A2}"/>
              </a:ext>
            </a:extLst>
          </p:cNvPr>
          <p:cNvSpPr>
            <a:spLocks noGrp="1"/>
          </p:cNvSpPr>
          <p:nvPr>
            <p:ph idx="1"/>
          </p:nvPr>
        </p:nvSpPr>
        <p:spPr/>
        <p:txBody>
          <a:bodyPr>
            <a:normAutofit fontScale="92500" lnSpcReduction="10000"/>
          </a:bodyPr>
          <a:lstStyle/>
          <a:p>
            <a:r>
              <a:rPr lang="el-GR" dirty="0"/>
              <a:t>Καλό είναι να εντάσσουμε τη μελέτη μιας αναφοράς σε ένα σχέδιο ιστορικής διερεύνησης</a:t>
            </a:r>
          </a:p>
          <a:p>
            <a:r>
              <a:rPr lang="el-GR" dirty="0"/>
              <a:t>Να δείχνουμε στα παιδιά καλά δείγματα ιστορικής γραφής</a:t>
            </a:r>
          </a:p>
          <a:p>
            <a:pPr marL="0" indent="0">
              <a:buNone/>
            </a:pPr>
            <a:r>
              <a:rPr lang="el-GR" dirty="0"/>
              <a:t>(δείγματα τα οποία γνωρίζουμε καλά, συγκεκριμένα αποσπάσματα τα οποία τα διαβάζουμε δυνατά και θέτουμε στους μαθητές το ερώτημα εάν:</a:t>
            </a:r>
          </a:p>
          <a:p>
            <a:pPr marL="0" indent="0">
              <a:buNone/>
            </a:pPr>
            <a:r>
              <a:rPr lang="el-GR" dirty="0"/>
              <a:t>Ο ιστορικός αναφέρει τις πηγές του;</a:t>
            </a:r>
          </a:p>
          <a:p>
            <a:pPr marL="0" indent="0">
              <a:buNone/>
            </a:pPr>
            <a:r>
              <a:rPr lang="el-GR" dirty="0"/>
              <a:t>Ο ιστορικός κάνει υποθέσεις ή είναι απόλυτος, φαντάζεται κάποια πράγματα;</a:t>
            </a:r>
          </a:p>
          <a:p>
            <a:pPr marL="0" indent="0">
              <a:buNone/>
            </a:pPr>
            <a:r>
              <a:rPr lang="el-GR" dirty="0"/>
              <a:t>Ο ιστορικός αναφέρεται στο ευρύτερο ιστορικό πλαίσιο;)</a:t>
            </a:r>
          </a:p>
          <a:p>
            <a:r>
              <a:rPr lang="el-GR" dirty="0"/>
              <a:t>Να διατυπώνουν τα δικά τους ερωτήματα</a:t>
            </a:r>
          </a:p>
          <a:p>
            <a:pPr marL="0" indent="0">
              <a:buNone/>
            </a:pPr>
            <a:endParaRPr lang="el-GR" dirty="0"/>
          </a:p>
        </p:txBody>
      </p:sp>
    </p:spTree>
    <p:extLst>
      <p:ext uri="{BB962C8B-B14F-4D97-AF65-F5344CB8AC3E}">
        <p14:creationId xmlns:p14="http://schemas.microsoft.com/office/powerpoint/2010/main" val="1249125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A5A799-B5B1-2E46-A136-0A3EA889579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BEE08354-4867-D049-A83D-C349F241A484}"/>
              </a:ext>
            </a:extLst>
          </p:cNvPr>
          <p:cNvPicPr>
            <a:picLocks noGrp="1" noChangeAspect="1"/>
          </p:cNvPicPr>
          <p:nvPr>
            <p:ph idx="1"/>
          </p:nvPr>
        </p:nvPicPr>
        <p:blipFill>
          <a:blip r:embed="rId2"/>
          <a:stretch>
            <a:fillRect/>
          </a:stretch>
        </p:blipFill>
        <p:spPr>
          <a:xfrm>
            <a:off x="319488" y="-716095"/>
            <a:ext cx="13484647" cy="7766892"/>
          </a:xfrm>
        </p:spPr>
      </p:pic>
    </p:spTree>
    <p:extLst>
      <p:ext uri="{BB962C8B-B14F-4D97-AF65-F5344CB8AC3E}">
        <p14:creationId xmlns:p14="http://schemas.microsoft.com/office/powerpoint/2010/main" val="2575730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892A3-BF66-3146-B880-CF96C80F115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ACB9767-D5D8-0745-841F-A6F9ADBEC7F6}"/>
              </a:ext>
            </a:extLst>
          </p:cNvPr>
          <p:cNvSpPr>
            <a:spLocks noGrp="1"/>
          </p:cNvSpPr>
          <p:nvPr>
            <p:ph idx="1"/>
          </p:nvPr>
        </p:nvSpPr>
        <p:spPr/>
        <p:txBody>
          <a:bodyPr/>
          <a:lstStyle/>
          <a:p>
            <a:r>
              <a:rPr lang="el-GR" dirty="0"/>
              <a:t>Επιλέγουμε αναφορές που έχουν γραφτεί πολύ μετά από το ιστορικό γεγονός και μ ε αυτό τον τρόπο αναδεικνύουμε πως ερμηνεύουν (για παράδειγμα οι πίνακες του Βρυζάκη για την Ελληνική Επανάσταση)</a:t>
            </a:r>
          </a:p>
          <a:p>
            <a:r>
              <a:rPr lang="el-GR" dirty="0"/>
              <a:t>Επιλέγουμε αναπαραστάσεις του παρελθόντος που στο πέρασμα του χρόνου έχουν διαφορετικό χαρακτήρα και σκοπό (παράδειγμα η Ακρόπολη)</a:t>
            </a:r>
          </a:p>
          <a:p>
            <a:r>
              <a:rPr lang="el-GR" dirty="0" err="1"/>
              <a:t>Καλ</a:t>
            </a:r>
            <a:r>
              <a:rPr lang="en-US" dirty="0" err="1"/>
              <a:t>ό</a:t>
            </a:r>
            <a:r>
              <a:rPr lang="el-GR" dirty="0"/>
              <a:t> είναι να οργανώνουμε εποικοδομητικές αναλυτικές  προσεγγίσεις </a:t>
            </a:r>
          </a:p>
          <a:p>
            <a:r>
              <a:rPr lang="el-GR" dirty="0"/>
              <a:t>Να προβάλουμε διαφορετικούς τύπους αναφορών</a:t>
            </a:r>
          </a:p>
        </p:txBody>
      </p:sp>
    </p:spTree>
    <p:extLst>
      <p:ext uri="{BB962C8B-B14F-4D97-AF65-F5344CB8AC3E}">
        <p14:creationId xmlns:p14="http://schemas.microsoft.com/office/powerpoint/2010/main" val="77483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5B52F7-4AAD-A943-8E57-730899009B73}"/>
              </a:ext>
            </a:extLst>
          </p:cNvPr>
          <p:cNvSpPr>
            <a:spLocks noGrp="1"/>
          </p:cNvSpPr>
          <p:nvPr>
            <p:ph type="title"/>
          </p:nvPr>
        </p:nvSpPr>
        <p:spPr>
          <a:xfrm>
            <a:off x="838200" y="365125"/>
            <a:ext cx="10515600" cy="4856870"/>
          </a:xfrm>
        </p:spPr>
        <p:txBody>
          <a:bodyPr>
            <a:normAutofit/>
          </a:bodyPr>
          <a:lstStyle/>
          <a:p>
            <a:pPr algn="ctr"/>
            <a:r>
              <a:rPr lang="el-GR" b="1" dirty="0">
                <a:solidFill>
                  <a:srgbClr val="C00000"/>
                </a:solidFill>
              </a:rPr>
              <a:t>Ποιες είναι οι έννοιες δευτέρου βαθμού ή δομικές έννοιες;</a:t>
            </a:r>
            <a:br>
              <a:rPr lang="el-GR" b="1" dirty="0">
                <a:solidFill>
                  <a:srgbClr val="C00000"/>
                </a:solidFill>
              </a:rPr>
            </a:br>
            <a:endParaRPr lang="el-GR" dirty="0"/>
          </a:p>
        </p:txBody>
      </p:sp>
    </p:spTree>
    <p:extLst>
      <p:ext uri="{BB962C8B-B14F-4D97-AF65-F5344CB8AC3E}">
        <p14:creationId xmlns:p14="http://schemas.microsoft.com/office/powerpoint/2010/main" val="1128858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34DA5E-7A04-F14B-96B9-43E255C63947}"/>
              </a:ext>
            </a:extLst>
          </p:cNvPr>
          <p:cNvSpPr>
            <a:spLocks noGrp="1"/>
          </p:cNvSpPr>
          <p:nvPr>
            <p:ph type="title"/>
          </p:nvPr>
        </p:nvSpPr>
        <p:spPr/>
        <p:txBody>
          <a:bodyPr/>
          <a:lstStyle/>
          <a:p>
            <a:endParaRPr lang="el-GR"/>
          </a:p>
        </p:txBody>
      </p:sp>
      <p:pic>
        <p:nvPicPr>
          <p:cNvPr id="1026" name="Picture 2" descr="Vryzakis Theodoros, The Exodus from Missolonghi, 1853">
            <a:extLst>
              <a:ext uri="{FF2B5EF4-FFF2-40B4-BE49-F238E27FC236}">
                <a16:creationId xmlns:a16="http://schemas.microsoft.com/office/drawing/2014/main" id="{E3EADE4E-C06A-C948-9445-629F2AC75A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0518"/>
            <a:ext cx="6312665" cy="6176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0BE971-5CA7-A843-ABDD-766A2789F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665" y="473724"/>
            <a:ext cx="6096000" cy="494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5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871773-FCA6-4744-8A81-582C3C573FCB}"/>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318456C9-0D21-3A4B-9390-95A54B7765E2}"/>
              </a:ext>
            </a:extLst>
          </p:cNvPr>
          <p:cNvPicPr>
            <a:picLocks noGrp="1" noChangeAspect="1"/>
          </p:cNvPicPr>
          <p:nvPr>
            <p:ph idx="1"/>
          </p:nvPr>
        </p:nvPicPr>
        <p:blipFill>
          <a:blip r:embed="rId2"/>
          <a:stretch>
            <a:fillRect/>
          </a:stretch>
        </p:blipFill>
        <p:spPr>
          <a:xfrm>
            <a:off x="-2215966" y="-1012372"/>
            <a:ext cx="13815152" cy="8166019"/>
          </a:xfrm>
        </p:spPr>
      </p:pic>
    </p:spTree>
    <p:extLst>
      <p:ext uri="{BB962C8B-B14F-4D97-AF65-F5344CB8AC3E}">
        <p14:creationId xmlns:p14="http://schemas.microsoft.com/office/powerpoint/2010/main" val="2380906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E88092-149D-9D44-B108-C218AB2C787A}"/>
              </a:ext>
            </a:extLst>
          </p:cNvPr>
          <p:cNvSpPr>
            <a:spLocks noGrp="1"/>
          </p:cNvSpPr>
          <p:nvPr>
            <p:ph type="title"/>
          </p:nvPr>
        </p:nvSpPr>
        <p:spPr/>
        <p:txBody>
          <a:bodyPr/>
          <a:lstStyle/>
          <a:p>
            <a:endParaRPr lang="el-GR"/>
          </a:p>
        </p:txBody>
      </p:sp>
      <p:pic>
        <p:nvPicPr>
          <p:cNvPr id="7" name="Θέση περιεχομένου 6">
            <a:extLst>
              <a:ext uri="{FF2B5EF4-FFF2-40B4-BE49-F238E27FC236}">
                <a16:creationId xmlns:a16="http://schemas.microsoft.com/office/drawing/2014/main" id="{85A4C6E8-B4F9-9B4B-905E-F3CF503B3763}"/>
              </a:ext>
            </a:extLst>
          </p:cNvPr>
          <p:cNvPicPr>
            <a:picLocks noGrp="1" noChangeAspect="1"/>
          </p:cNvPicPr>
          <p:nvPr>
            <p:ph idx="1"/>
          </p:nvPr>
        </p:nvPicPr>
        <p:blipFill>
          <a:blip r:embed="rId2"/>
          <a:stretch>
            <a:fillRect/>
          </a:stretch>
        </p:blipFill>
        <p:spPr>
          <a:xfrm>
            <a:off x="672029" y="-794657"/>
            <a:ext cx="12867701" cy="8870021"/>
          </a:xfrm>
        </p:spPr>
      </p:pic>
    </p:spTree>
    <p:extLst>
      <p:ext uri="{BB962C8B-B14F-4D97-AF65-F5344CB8AC3E}">
        <p14:creationId xmlns:p14="http://schemas.microsoft.com/office/powerpoint/2010/main" val="126546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49F95F-1CCD-BE42-93E0-78008EF42611}"/>
              </a:ext>
            </a:extLst>
          </p:cNvPr>
          <p:cNvSpPr>
            <a:spLocks noGrp="1"/>
          </p:cNvSpPr>
          <p:nvPr>
            <p:ph type="title"/>
          </p:nvPr>
        </p:nvSpPr>
        <p:spPr/>
        <p:txBody>
          <a:bodyPr/>
          <a:lstStyle/>
          <a:p>
            <a:r>
              <a:rPr lang="el-GR" b="1" dirty="0"/>
              <a:t>Παραδείγματα ερωτήσεων</a:t>
            </a:r>
          </a:p>
        </p:txBody>
      </p:sp>
      <p:sp>
        <p:nvSpPr>
          <p:cNvPr id="3" name="Θέση περιεχομένου 2">
            <a:extLst>
              <a:ext uri="{FF2B5EF4-FFF2-40B4-BE49-F238E27FC236}">
                <a16:creationId xmlns:a16="http://schemas.microsoft.com/office/drawing/2014/main" id="{90BDA117-2363-314C-B60B-546B09C22F98}"/>
              </a:ext>
            </a:extLst>
          </p:cNvPr>
          <p:cNvSpPr>
            <a:spLocks noGrp="1"/>
          </p:cNvSpPr>
          <p:nvPr>
            <p:ph idx="1"/>
          </p:nvPr>
        </p:nvSpPr>
        <p:spPr/>
        <p:txBody>
          <a:bodyPr/>
          <a:lstStyle/>
          <a:p>
            <a:r>
              <a:rPr lang="el-GR" dirty="0"/>
              <a:t>Τι λείπει από αυτή την ιστορική αφήγηση;</a:t>
            </a:r>
          </a:p>
          <a:p>
            <a:r>
              <a:rPr lang="el-GR" dirty="0"/>
              <a:t>Τι ε</a:t>
            </a:r>
            <a:r>
              <a:rPr lang="en-US" dirty="0" err="1"/>
              <a:t>ί</a:t>
            </a:r>
            <a:r>
              <a:rPr lang="el-GR" dirty="0"/>
              <a:t>ναι αυτό που κυριαρχεί σε αυτή την αφήγηση;</a:t>
            </a:r>
          </a:p>
          <a:p>
            <a:r>
              <a:rPr lang="el-GR" dirty="0"/>
              <a:t>Πόσο διαφέρουν οι οπτικές των Ινδών από αυτές των Άγγλων αποικιοκρατών;</a:t>
            </a:r>
          </a:p>
          <a:p>
            <a:r>
              <a:rPr lang="el-GR" dirty="0"/>
              <a:t>Γιατί αυτές οι ταινίες δίνουν διαφορετικές οπτικές σε αυτό το θέμα;</a:t>
            </a:r>
          </a:p>
          <a:p>
            <a:r>
              <a:rPr lang="el-GR" dirty="0"/>
              <a:t>Γιατ</a:t>
            </a:r>
            <a:r>
              <a:rPr lang="en-US" dirty="0" err="1"/>
              <a:t>ί</a:t>
            </a:r>
            <a:r>
              <a:rPr lang="el-GR" dirty="0"/>
              <a:t> αυτά τα αγάλματα διαφέρουν;</a:t>
            </a:r>
          </a:p>
          <a:p>
            <a:r>
              <a:rPr lang="el-GR" dirty="0"/>
              <a:t>Γιατί οι ιστορικοί διαφωνούν για την κάθοδο των Δωριέων;</a:t>
            </a:r>
          </a:p>
        </p:txBody>
      </p:sp>
    </p:spTree>
    <p:extLst>
      <p:ext uri="{BB962C8B-B14F-4D97-AF65-F5344CB8AC3E}">
        <p14:creationId xmlns:p14="http://schemas.microsoft.com/office/powerpoint/2010/main" val="2254582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CA326E-8CBA-5F4D-BD33-1DC986744BD1}"/>
              </a:ext>
            </a:extLst>
          </p:cNvPr>
          <p:cNvSpPr>
            <a:spLocks noGrp="1"/>
          </p:cNvSpPr>
          <p:nvPr>
            <p:ph type="title"/>
          </p:nvPr>
        </p:nvSpPr>
        <p:spPr/>
        <p:txBody>
          <a:bodyPr>
            <a:normAutofit/>
          </a:bodyPr>
          <a:lstStyle/>
          <a:p>
            <a:r>
              <a:rPr lang="el-GR" sz="5400" b="1" dirty="0">
                <a:solidFill>
                  <a:schemeClr val="accent1"/>
                </a:solidFill>
              </a:rPr>
              <a:t>Κατανόηση αλλαγής και συνέχειας</a:t>
            </a:r>
          </a:p>
        </p:txBody>
      </p:sp>
      <p:sp>
        <p:nvSpPr>
          <p:cNvPr id="3" name="Θέση περιεχομένου 2">
            <a:extLst>
              <a:ext uri="{FF2B5EF4-FFF2-40B4-BE49-F238E27FC236}">
                <a16:creationId xmlns:a16="http://schemas.microsoft.com/office/drawing/2014/main" id="{86804B20-ACAC-324F-A75C-1525A5522FCB}"/>
              </a:ext>
            </a:extLst>
          </p:cNvPr>
          <p:cNvSpPr>
            <a:spLocks noGrp="1"/>
          </p:cNvSpPr>
          <p:nvPr>
            <p:ph idx="1"/>
          </p:nvPr>
        </p:nvSpPr>
        <p:spPr/>
        <p:txBody>
          <a:bodyPr/>
          <a:lstStyle/>
          <a:p>
            <a:r>
              <a:rPr lang="el-GR" dirty="0"/>
              <a:t>Η ιστορία δεν είναι μία γραμμική συνέχεια γεγονότων αλλά αντίθετα κάποια πράγματα αλλάζουν (αλλαγή) και κάποια μένουν ίδια (συνέχεια).</a:t>
            </a:r>
          </a:p>
        </p:txBody>
      </p:sp>
    </p:spTree>
    <p:extLst>
      <p:ext uri="{BB962C8B-B14F-4D97-AF65-F5344CB8AC3E}">
        <p14:creationId xmlns:p14="http://schemas.microsoft.com/office/powerpoint/2010/main" val="268641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44B30D-E8AE-3F4C-AF1E-6595944EA182}"/>
              </a:ext>
            </a:extLst>
          </p:cNvPr>
          <p:cNvSpPr>
            <a:spLocks noGrp="1"/>
          </p:cNvSpPr>
          <p:nvPr>
            <p:ph type="title"/>
          </p:nvPr>
        </p:nvSpPr>
        <p:spPr/>
        <p:txBody>
          <a:bodyPr>
            <a:normAutofit/>
          </a:bodyPr>
          <a:lstStyle/>
          <a:p>
            <a:r>
              <a:rPr lang="el-GR" b="1" dirty="0">
                <a:solidFill>
                  <a:srgbClr val="C00000"/>
                </a:solidFill>
              </a:rPr>
              <a:t>Τι αναμένουμε να έχουν κατανοήσει οι μαθητές μας σε σχέση με την έννοια αυτή;</a:t>
            </a: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0019D488-A456-314D-817A-A7861EDD5409}"/>
              </a:ext>
            </a:extLst>
          </p:cNvPr>
          <p:cNvSpPr>
            <a:spLocks noGrp="1"/>
          </p:cNvSpPr>
          <p:nvPr>
            <p:ph idx="1"/>
          </p:nvPr>
        </p:nvSpPr>
        <p:spPr/>
        <p:txBody>
          <a:bodyPr>
            <a:normAutofit lnSpcReduction="10000"/>
          </a:bodyPr>
          <a:lstStyle/>
          <a:p>
            <a:pPr lvl="0"/>
            <a:r>
              <a:rPr lang="el-GR" dirty="0"/>
              <a:t>Να κατανοούν τι είναι “</a:t>
            </a:r>
            <a:r>
              <a:rPr lang="el-GR" i="1" dirty="0"/>
              <a:t>παρελθόν και τι είναι παλιό και ξεπερασμένο…και να αναπτύξουν μια αίσθηση της διάρκειας όταν σκέφτονται για γεγονότα, αλλαγές κτλ.</a:t>
            </a:r>
            <a:r>
              <a:rPr lang="el-GR" dirty="0"/>
              <a:t>». (</a:t>
            </a:r>
            <a:r>
              <a:rPr lang="en-GB" dirty="0"/>
              <a:t>Chapman </a:t>
            </a:r>
            <a:r>
              <a:rPr lang="en-GB" dirty="0" err="1"/>
              <a:t>κ</a:t>
            </a:r>
            <a:r>
              <a:rPr lang="en-GB" dirty="0"/>
              <a:t>α</a:t>
            </a:r>
            <a:r>
              <a:rPr lang="en-GB" dirty="0" err="1"/>
              <a:t>ι</a:t>
            </a:r>
            <a:r>
              <a:rPr lang="en-GB" dirty="0"/>
              <a:t> </a:t>
            </a:r>
            <a:r>
              <a:rPr lang="en-GB" dirty="0" err="1"/>
              <a:t>άλλοι</a:t>
            </a:r>
            <a:r>
              <a:rPr lang="en-GB" dirty="0"/>
              <a:t>, 2012</a:t>
            </a:r>
            <a:r>
              <a:rPr lang="el-GR" dirty="0"/>
              <a:t>).</a:t>
            </a:r>
          </a:p>
          <a:p>
            <a:pPr lvl="0"/>
            <a:r>
              <a:rPr lang="el-GR" dirty="0"/>
              <a:t>Να καταλαβαίνουν και να χρησιμοποιούν ημερομηνίες, λεξιλόγιο και συμβάσεις που περιγράφουν ιστορικές περιόδους (</a:t>
            </a:r>
            <a:r>
              <a:rPr lang="el-GR" dirty="0" err="1"/>
              <a:t>Κουργιαντάκης</a:t>
            </a:r>
            <a:r>
              <a:rPr lang="el-GR" dirty="0"/>
              <a:t>, 2012). </a:t>
            </a:r>
          </a:p>
          <a:p>
            <a:pPr lvl="0"/>
            <a:r>
              <a:rPr lang="el-GR" dirty="0"/>
              <a:t>Να αναπτύσσουν την αίσθηση μιας περιόδου μέσω της περιγραφής και ανάλυσης των σχέσεων και των βασικών χαρακτηριστικών μιας περιόδου και των κοινωνιών της. (</a:t>
            </a:r>
            <a:r>
              <a:rPr lang="en-GB" dirty="0"/>
              <a:t>Chapman</a:t>
            </a:r>
            <a:r>
              <a:rPr lang="el-GR" dirty="0"/>
              <a:t> και άλλοι, 2012).</a:t>
            </a:r>
          </a:p>
          <a:p>
            <a:pPr lvl="0"/>
            <a:r>
              <a:rPr lang="el-GR" dirty="0"/>
              <a:t>Δημιουργώντας ένα χρονολογικό πλαίσιο περιόδων σε αυτό να εντάξουν τη νέα πληροφορία (</a:t>
            </a:r>
            <a:r>
              <a:rPr lang="el-GR" dirty="0" err="1"/>
              <a:t>Lee</a:t>
            </a:r>
            <a:r>
              <a:rPr lang="el-GR" dirty="0"/>
              <a:t>, 2011). </a:t>
            </a:r>
          </a:p>
          <a:p>
            <a:pPr lvl="0"/>
            <a:endParaRPr lang="el-GR" dirty="0"/>
          </a:p>
          <a:p>
            <a:endParaRPr lang="el-GR" dirty="0"/>
          </a:p>
          <a:p>
            <a:endParaRPr lang="el-GR" dirty="0"/>
          </a:p>
        </p:txBody>
      </p:sp>
    </p:spTree>
    <p:extLst>
      <p:ext uri="{BB962C8B-B14F-4D97-AF65-F5344CB8AC3E}">
        <p14:creationId xmlns:p14="http://schemas.microsoft.com/office/powerpoint/2010/main" val="316955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95FA94-B380-B541-82F9-0D24406349CA}"/>
              </a:ext>
            </a:extLst>
          </p:cNvPr>
          <p:cNvSpPr>
            <a:spLocks noGrp="1"/>
          </p:cNvSpPr>
          <p:nvPr>
            <p:ph type="title"/>
          </p:nvPr>
        </p:nvSpPr>
        <p:spPr/>
        <p:txBody>
          <a:bodyPr>
            <a:normAutofit/>
          </a:bodyPr>
          <a:lstStyle/>
          <a:p>
            <a:r>
              <a:rPr lang="el-GR" b="1" dirty="0">
                <a:solidFill>
                  <a:srgbClr val="C00000"/>
                </a:solidFill>
              </a:rPr>
              <a:t>Τι αναμένουμε να έχουν κατανοήσει οι μαθητές μας σε σχέση με την έννοια αυτή;</a:t>
            </a: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4568CD43-5665-6F48-BB08-E2C82F990258}"/>
              </a:ext>
            </a:extLst>
          </p:cNvPr>
          <p:cNvSpPr>
            <a:spLocks noGrp="1"/>
          </p:cNvSpPr>
          <p:nvPr>
            <p:ph idx="1"/>
          </p:nvPr>
        </p:nvSpPr>
        <p:spPr/>
        <p:txBody>
          <a:bodyPr/>
          <a:lstStyle/>
          <a:p>
            <a:r>
              <a:rPr lang="el-GR" dirty="0"/>
              <a:t>να κατανοούν ότι οι αλλαγές στην ιστορία είναι ακούσιες και εκούσιες και ακολουθούν ποικίλες πορείες και ρυθμούς,</a:t>
            </a:r>
          </a:p>
          <a:p>
            <a:r>
              <a:rPr lang="el-GR" dirty="0"/>
              <a:t>οι αλλαγές της ιστορίας είναι πολύ μεγαλύτερες από αυτές που συντελούνται στην καθημερινή ζωή των μαθητών (αφορούν θεματικές και όχι μόνο γεγονότα), </a:t>
            </a:r>
          </a:p>
          <a:p>
            <a:r>
              <a:rPr lang="el-GR" dirty="0"/>
              <a:t>Η ιστορία λειτουργεί, επίσης, με την έννοια της ασυνέχειας (την απουσία της αλλαγής), </a:t>
            </a:r>
          </a:p>
          <a:p>
            <a:r>
              <a:rPr lang="el-GR" dirty="0"/>
              <a:t>να αναγνωρίζουν ότι η πρόοδος και η παρακμή μπορεί να διαφοροποιούνται  κάτω από διαφορετικές  οπτικές και σκοπούς.</a:t>
            </a:r>
          </a:p>
        </p:txBody>
      </p:sp>
    </p:spTree>
    <p:extLst>
      <p:ext uri="{BB962C8B-B14F-4D97-AF65-F5344CB8AC3E}">
        <p14:creationId xmlns:p14="http://schemas.microsoft.com/office/powerpoint/2010/main" val="2620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A0BF98-673F-E646-A22E-A7205CF76D37}"/>
              </a:ext>
            </a:extLst>
          </p:cNvPr>
          <p:cNvSpPr>
            <a:spLocks noGrp="1"/>
          </p:cNvSpPr>
          <p:nvPr>
            <p:ph type="title"/>
          </p:nvPr>
        </p:nvSpPr>
        <p:spPr/>
        <p:txBody>
          <a:bodyPr/>
          <a:lstStyle/>
          <a:p>
            <a:r>
              <a:rPr lang="el-GR" b="1" dirty="0">
                <a:solidFill>
                  <a:srgbClr val="C00000"/>
                </a:solidFill>
              </a:rPr>
              <a:t>Τ</a:t>
            </a:r>
            <a:r>
              <a:rPr lang="en-US" b="1" dirty="0" err="1">
                <a:solidFill>
                  <a:srgbClr val="C00000"/>
                </a:solidFill>
              </a:rPr>
              <a:t>ύ</a:t>
            </a:r>
            <a:r>
              <a:rPr lang="el-GR" b="1" dirty="0" err="1">
                <a:solidFill>
                  <a:srgbClr val="C00000"/>
                </a:solidFill>
              </a:rPr>
              <a:t>ποι</a:t>
            </a:r>
            <a:r>
              <a:rPr lang="el-GR" b="1" dirty="0">
                <a:solidFill>
                  <a:srgbClr val="C00000"/>
                </a:solidFill>
              </a:rPr>
              <a:t> ιστορικής αλλαγής</a:t>
            </a:r>
            <a:r>
              <a:rPr lang="en-US" dirty="0"/>
              <a:t> (</a:t>
            </a:r>
            <a:r>
              <a:rPr lang="en-US" dirty="0" err="1"/>
              <a:t>Shemilt</a:t>
            </a:r>
            <a:r>
              <a:rPr lang="en-US" dirty="0"/>
              <a:t> 1980)</a:t>
            </a:r>
            <a:endParaRPr lang="el-GR" dirty="0"/>
          </a:p>
        </p:txBody>
      </p:sp>
      <p:sp>
        <p:nvSpPr>
          <p:cNvPr id="3" name="Θέση περιεχομένου 2">
            <a:extLst>
              <a:ext uri="{FF2B5EF4-FFF2-40B4-BE49-F238E27FC236}">
                <a16:creationId xmlns:a16="http://schemas.microsoft.com/office/drawing/2014/main" id="{5A5B2EA1-1D45-9542-A32A-43C32FD38FFE}"/>
              </a:ext>
            </a:extLst>
          </p:cNvPr>
          <p:cNvSpPr>
            <a:spLocks noGrp="1"/>
          </p:cNvSpPr>
          <p:nvPr>
            <p:ph idx="1"/>
          </p:nvPr>
        </p:nvSpPr>
        <p:spPr/>
        <p:txBody>
          <a:bodyPr/>
          <a:lstStyle/>
          <a:p>
            <a:r>
              <a:rPr lang="el-GR" dirty="0"/>
              <a:t>Ρυθμός μεταβολής</a:t>
            </a:r>
          </a:p>
          <a:p>
            <a:r>
              <a:rPr lang="el-GR" dirty="0"/>
              <a:t>Βαθμός και έκταση μεταβολής</a:t>
            </a:r>
          </a:p>
          <a:p>
            <a:r>
              <a:rPr lang="el-GR" dirty="0"/>
              <a:t>Φύση και είδος μεταβολής</a:t>
            </a:r>
            <a:endParaRPr lang="en-US" dirty="0"/>
          </a:p>
          <a:p>
            <a:r>
              <a:rPr lang="el-GR" dirty="0" err="1"/>
              <a:t>Διαδικασ</a:t>
            </a:r>
            <a:r>
              <a:rPr lang="en-US" dirty="0" err="1"/>
              <a:t>ί</a:t>
            </a:r>
            <a:r>
              <a:rPr lang="el-GR" dirty="0"/>
              <a:t>α αλλαγής</a:t>
            </a:r>
          </a:p>
          <a:p>
            <a:pPr marL="0" indent="0">
              <a:buNone/>
            </a:pPr>
            <a:endParaRPr lang="el-GR" dirty="0"/>
          </a:p>
        </p:txBody>
      </p:sp>
    </p:spTree>
    <p:extLst>
      <p:ext uri="{BB962C8B-B14F-4D97-AF65-F5344CB8AC3E}">
        <p14:creationId xmlns:p14="http://schemas.microsoft.com/office/powerpoint/2010/main" val="1789446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76E3EC-2BEB-4644-B88D-ABF7376C2C95}"/>
              </a:ext>
            </a:extLst>
          </p:cNvPr>
          <p:cNvSpPr>
            <a:spLocks noGrp="1"/>
          </p:cNvSpPr>
          <p:nvPr>
            <p:ph type="title"/>
          </p:nvPr>
        </p:nvSpPr>
        <p:spPr/>
        <p:txBody>
          <a:bodyPr/>
          <a:lstStyle/>
          <a:p>
            <a:r>
              <a:rPr lang="el-GR" b="1" dirty="0">
                <a:solidFill>
                  <a:srgbClr val="C00000"/>
                </a:solidFill>
              </a:rPr>
              <a:t>Βαθμός μεταβολής</a:t>
            </a:r>
            <a:endParaRPr lang="el-GR" dirty="0"/>
          </a:p>
        </p:txBody>
      </p:sp>
      <p:sp>
        <p:nvSpPr>
          <p:cNvPr id="3" name="Θέση περιεχομένου 2">
            <a:extLst>
              <a:ext uri="{FF2B5EF4-FFF2-40B4-BE49-F238E27FC236}">
                <a16:creationId xmlns:a16="http://schemas.microsoft.com/office/drawing/2014/main" id="{D532C628-DAA6-AE4E-B1FE-8BC725D65042}"/>
              </a:ext>
            </a:extLst>
          </p:cNvPr>
          <p:cNvSpPr>
            <a:spLocks noGrp="1"/>
          </p:cNvSpPr>
          <p:nvPr>
            <p:ph idx="1"/>
          </p:nvPr>
        </p:nvSpPr>
        <p:spPr/>
        <p:txBody>
          <a:bodyPr/>
          <a:lstStyle/>
          <a:p>
            <a:r>
              <a:rPr lang="el-GR" dirty="0"/>
              <a:t>Πόσο γρήγορα εξαπλώθηκε το Ισλάμ στην Αφρική τον 8</a:t>
            </a:r>
            <a:r>
              <a:rPr lang="el-GR" baseline="30000" dirty="0"/>
              <a:t>ο</a:t>
            </a:r>
            <a:r>
              <a:rPr lang="el-GR" dirty="0"/>
              <a:t> αιώνα;</a:t>
            </a:r>
          </a:p>
          <a:p>
            <a:r>
              <a:rPr lang="el-GR" dirty="0"/>
              <a:t>Πότε το κοινοβούλιο αναπτύχθηκε κατά τη διάρκεια του 13 ου αιώνα;</a:t>
            </a:r>
          </a:p>
          <a:p>
            <a:r>
              <a:rPr lang="el-GR" dirty="0"/>
              <a:t>Πότε άλλαξε ρυθμούς η αποικιοκρατία;</a:t>
            </a:r>
          </a:p>
        </p:txBody>
      </p:sp>
    </p:spTree>
    <p:extLst>
      <p:ext uri="{BB962C8B-B14F-4D97-AF65-F5344CB8AC3E}">
        <p14:creationId xmlns:p14="http://schemas.microsoft.com/office/powerpoint/2010/main" val="3651052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2BBCA-7401-9B4C-AF75-5EA7B3E782D1}"/>
              </a:ext>
            </a:extLst>
          </p:cNvPr>
          <p:cNvSpPr>
            <a:spLocks noGrp="1"/>
          </p:cNvSpPr>
          <p:nvPr>
            <p:ph type="title"/>
          </p:nvPr>
        </p:nvSpPr>
        <p:spPr/>
        <p:txBody>
          <a:bodyPr/>
          <a:lstStyle/>
          <a:p>
            <a:r>
              <a:rPr lang="el-GR" b="1" dirty="0">
                <a:solidFill>
                  <a:srgbClr val="C00000"/>
                </a:solidFill>
              </a:rPr>
              <a:t>Βαθμός και έκταση μεταβολής</a:t>
            </a:r>
          </a:p>
        </p:txBody>
      </p:sp>
      <p:sp>
        <p:nvSpPr>
          <p:cNvPr id="3" name="Θέση περιεχομένου 2">
            <a:extLst>
              <a:ext uri="{FF2B5EF4-FFF2-40B4-BE49-F238E27FC236}">
                <a16:creationId xmlns:a16="http://schemas.microsoft.com/office/drawing/2014/main" id="{0F603EA2-00A8-C949-9986-3EE55747A1BB}"/>
              </a:ext>
            </a:extLst>
          </p:cNvPr>
          <p:cNvSpPr>
            <a:spLocks noGrp="1"/>
          </p:cNvSpPr>
          <p:nvPr>
            <p:ph idx="1"/>
          </p:nvPr>
        </p:nvSpPr>
        <p:spPr/>
        <p:txBody>
          <a:bodyPr/>
          <a:lstStyle/>
          <a:p>
            <a:r>
              <a:rPr lang="el-GR" dirty="0"/>
              <a:t>Πόσο διάστημα κράτησε ο Α Παγκόσμιος Πόλεμος;</a:t>
            </a:r>
          </a:p>
          <a:p>
            <a:r>
              <a:rPr lang="el-GR" dirty="0"/>
              <a:t>Πόσο άλλαξε και πόσο έμεινε ίδια η χώρα μας την περίοδο 1830- 1930;</a:t>
            </a:r>
          </a:p>
          <a:p>
            <a:r>
              <a:rPr lang="el-GR" dirty="0"/>
              <a:t>Ποια αλλαγή προκάλεσε η οικονομική κρίση του 2009-2018;</a:t>
            </a:r>
          </a:p>
        </p:txBody>
      </p:sp>
    </p:spTree>
    <p:extLst>
      <p:ext uri="{BB962C8B-B14F-4D97-AF65-F5344CB8AC3E}">
        <p14:creationId xmlns:p14="http://schemas.microsoft.com/office/powerpoint/2010/main" val="54748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86503C1-6EE4-1248-A84B-04705DA9885A}"/>
              </a:ext>
            </a:extLst>
          </p:cNvPr>
          <p:cNvSpPr>
            <a:spLocks noGrp="1"/>
          </p:cNvSpPr>
          <p:nvPr>
            <p:ph type="title"/>
          </p:nvPr>
        </p:nvSpPr>
        <p:spPr>
          <a:xfrm>
            <a:off x="535258" y="560388"/>
            <a:ext cx="4646341" cy="4951412"/>
          </a:xfrm>
        </p:spPr>
        <p:txBody>
          <a:bodyPr/>
          <a:lstStyle/>
          <a:p>
            <a:r>
              <a:rPr lang="el-GR" altLang="el-GR" b="1" dirty="0">
                <a:solidFill>
                  <a:srgbClr val="C00000"/>
                </a:solidFill>
              </a:rPr>
              <a:t>Έννοιες δευτέρου βαθμού:</a:t>
            </a:r>
            <a:br>
              <a:rPr lang="el-GR" altLang="el-GR" b="1" dirty="0">
                <a:solidFill>
                  <a:schemeClr val="accent1"/>
                </a:solidFill>
              </a:rPr>
            </a:br>
            <a:r>
              <a:rPr lang="el-GR" altLang="el-GR" sz="2700" b="1" dirty="0">
                <a:solidFill>
                  <a:schemeClr val="accent1"/>
                </a:solidFill>
              </a:rPr>
              <a:t>είναι έννοιες που χρησιμοποιούνται από τους ιστορικούς στη μελέτη της ιστορίας σε σχέση με τη γνώση περιεχομένου κάτω από ένα ιστορικό ερώτημα</a:t>
            </a:r>
            <a:br>
              <a:rPr lang="el-GR" altLang="el-GR" sz="2700" dirty="0">
                <a:solidFill>
                  <a:schemeClr val="accent1"/>
                </a:solidFill>
              </a:rPr>
            </a:br>
            <a:endParaRPr lang="en-US" altLang="el-GR" sz="2700" dirty="0">
              <a:solidFill>
                <a:schemeClr val="accent1"/>
              </a:solidFill>
            </a:endParaRPr>
          </a:p>
        </p:txBody>
      </p:sp>
      <p:sp>
        <p:nvSpPr>
          <p:cNvPr id="3" name="Content Placeholder 2">
            <a:extLst>
              <a:ext uri="{FF2B5EF4-FFF2-40B4-BE49-F238E27FC236}">
                <a16:creationId xmlns:a16="http://schemas.microsoft.com/office/drawing/2014/main" id="{562410EC-EFE5-CF40-BE5A-E1927AB33CCD}"/>
              </a:ext>
            </a:extLst>
          </p:cNvPr>
          <p:cNvSpPr>
            <a:spLocks noGrp="1"/>
          </p:cNvSpPr>
          <p:nvPr>
            <p:ph idx="1"/>
          </p:nvPr>
        </p:nvSpPr>
        <p:spPr>
          <a:xfrm>
            <a:off x="5910146" y="702527"/>
            <a:ext cx="5443654" cy="5474436"/>
          </a:xfrm>
        </p:spPr>
        <p:txBody>
          <a:bodyPr>
            <a:normAutofit fontScale="92500"/>
          </a:bodyPr>
          <a:lstStyle/>
          <a:p>
            <a:pPr marL="0" indent="0">
              <a:lnSpc>
                <a:spcPct val="102000"/>
              </a:lnSpc>
              <a:buFont typeface="Arial" panose="020B0604020202020204" pitchFamily="34" charset="0"/>
              <a:buNone/>
            </a:pPr>
            <a:endParaRPr lang="el-GR" altLang="el-GR" sz="3000" b="1" dirty="0">
              <a:solidFill>
                <a:schemeClr val="accent1"/>
              </a:solidFill>
            </a:endParaRPr>
          </a:p>
          <a:p>
            <a:pPr marL="0" indent="0">
              <a:lnSpc>
                <a:spcPct val="102000"/>
              </a:lnSpc>
            </a:pPr>
            <a:r>
              <a:rPr lang="el-GR" altLang="el-GR" sz="3000" dirty="0"/>
              <a:t>Έννοια της ιστορικής μαρτυρίας</a:t>
            </a:r>
          </a:p>
          <a:p>
            <a:pPr marL="0" indent="0">
              <a:lnSpc>
                <a:spcPct val="102000"/>
              </a:lnSpc>
            </a:pPr>
            <a:r>
              <a:rPr lang="el-GR" altLang="el-GR" sz="3000" dirty="0"/>
              <a:t>Ιστορική σημασία/σημαντικότητα</a:t>
            </a:r>
          </a:p>
          <a:p>
            <a:pPr marL="0" indent="0">
              <a:lnSpc>
                <a:spcPct val="102000"/>
              </a:lnSpc>
            </a:pPr>
            <a:r>
              <a:rPr lang="el-GR" altLang="el-GR" sz="3000" dirty="0"/>
              <a:t>Αλλαγή και συνέχεια</a:t>
            </a:r>
          </a:p>
          <a:p>
            <a:pPr marL="0" indent="0">
              <a:lnSpc>
                <a:spcPct val="102000"/>
              </a:lnSpc>
            </a:pPr>
            <a:r>
              <a:rPr lang="el-GR" altLang="el-GR" sz="3000" dirty="0"/>
              <a:t>Αιτίες και συνέπειες</a:t>
            </a:r>
          </a:p>
          <a:p>
            <a:pPr marL="0" indent="0">
              <a:lnSpc>
                <a:spcPct val="102000"/>
              </a:lnSpc>
            </a:pPr>
            <a:r>
              <a:rPr lang="el-GR" altLang="el-GR" sz="3000" dirty="0"/>
              <a:t>Ανάληψη ιστορικής οπτικής/</a:t>
            </a:r>
            <a:r>
              <a:rPr lang="el-GR" altLang="el-GR" sz="3000" dirty="0" err="1"/>
              <a:t>ενσυναίσθηση</a:t>
            </a:r>
            <a:endParaRPr lang="el-GR" altLang="el-GR" sz="3000" dirty="0"/>
          </a:p>
          <a:p>
            <a:pPr marL="0" indent="0">
              <a:lnSpc>
                <a:spcPct val="102000"/>
              </a:lnSpc>
            </a:pPr>
            <a:r>
              <a:rPr lang="el-GR" altLang="el-GR" sz="3000" dirty="0"/>
              <a:t>Κατανόηση ηθικών διαστάσεων της Ιστορίας</a:t>
            </a:r>
          </a:p>
          <a:p>
            <a:pPr marL="0" indent="0">
              <a:lnSpc>
                <a:spcPct val="102000"/>
              </a:lnSpc>
              <a:buFont typeface="Arial" panose="020B0604020202020204" pitchFamily="34" charset="0"/>
              <a:buNone/>
            </a:pPr>
            <a:r>
              <a:rPr lang="en-US" altLang="el-GR" sz="3000" dirty="0"/>
              <a:t>(Lee, 2005. </a:t>
            </a:r>
            <a:r>
              <a:rPr lang="en-US" altLang="el-GR" sz="3000" dirty="0" err="1"/>
              <a:t>Seixas</a:t>
            </a:r>
            <a:r>
              <a:rPr lang="en-US" altLang="el-GR" sz="3000" dirty="0"/>
              <a:t> 2006</a:t>
            </a:r>
            <a:r>
              <a:rPr lang="en-US" altLang="el-GR" sz="3000" b="1" dirty="0"/>
              <a:t>)</a:t>
            </a:r>
            <a:endParaRPr lang="el-GR" altLang="el-GR" sz="3000" b="1" dirty="0"/>
          </a:p>
          <a:p>
            <a:pPr marL="0" indent="0">
              <a:lnSpc>
                <a:spcPct val="102000"/>
              </a:lnSpc>
            </a:pPr>
            <a:endParaRPr lang="el-GR" altLang="el-GR" sz="2600" dirty="0">
              <a:solidFill>
                <a:schemeClr val="accent1"/>
              </a:solidFill>
            </a:endParaRPr>
          </a:p>
          <a:p>
            <a:pPr marL="0" indent="0">
              <a:lnSpc>
                <a:spcPct val="102000"/>
              </a:lnSpc>
            </a:pPr>
            <a:endParaRPr lang="en-US" altLang="el-GR" sz="1900" dirty="0">
              <a:solidFill>
                <a:schemeClr val="accent1"/>
              </a:solidFill>
            </a:endParaRPr>
          </a:p>
        </p:txBody>
      </p:sp>
    </p:spTree>
    <p:extLst>
      <p:ext uri="{BB962C8B-B14F-4D97-AF65-F5344CB8AC3E}">
        <p14:creationId xmlns:p14="http://schemas.microsoft.com/office/powerpoint/2010/main" val="420435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C0B49E-E8A9-4A49-B402-61192BF69285}"/>
              </a:ext>
            </a:extLst>
          </p:cNvPr>
          <p:cNvSpPr>
            <a:spLocks noGrp="1"/>
          </p:cNvSpPr>
          <p:nvPr>
            <p:ph type="title"/>
          </p:nvPr>
        </p:nvSpPr>
        <p:spPr/>
        <p:txBody>
          <a:bodyPr/>
          <a:lstStyle/>
          <a:p>
            <a:r>
              <a:rPr lang="el-GR" b="1" dirty="0">
                <a:solidFill>
                  <a:srgbClr val="C00000"/>
                </a:solidFill>
              </a:rPr>
              <a:t>Φύση και είδος μεταβολής</a:t>
            </a:r>
          </a:p>
        </p:txBody>
      </p:sp>
      <p:sp>
        <p:nvSpPr>
          <p:cNvPr id="3" name="Θέση περιεχομένου 2">
            <a:extLst>
              <a:ext uri="{FF2B5EF4-FFF2-40B4-BE49-F238E27FC236}">
                <a16:creationId xmlns:a16="http://schemas.microsoft.com/office/drawing/2014/main" id="{C674DF1C-A22E-E44D-9FDE-9998F1748669}"/>
              </a:ext>
            </a:extLst>
          </p:cNvPr>
          <p:cNvSpPr>
            <a:spLocks noGrp="1"/>
          </p:cNvSpPr>
          <p:nvPr>
            <p:ph idx="1"/>
          </p:nvPr>
        </p:nvSpPr>
        <p:spPr/>
        <p:txBody>
          <a:bodyPr/>
          <a:lstStyle/>
          <a:p>
            <a:r>
              <a:rPr lang="el-GR" dirty="0"/>
              <a:t>Τι είδους αλλαγή προκάλεσε η Γαλλική Επανάσταση στους ανθρώπους που τη βίωσαν;</a:t>
            </a:r>
          </a:p>
          <a:p>
            <a:r>
              <a:rPr lang="el-GR" dirty="0"/>
              <a:t>Τι είδους αλλαγή προκάλεσε η αρχή της δεδηλωμένης;</a:t>
            </a:r>
          </a:p>
          <a:p>
            <a:r>
              <a:rPr lang="el-GR" dirty="0"/>
              <a:t>Τι άλλαξε με τη μορφή της πόλης κράτους;</a:t>
            </a:r>
          </a:p>
          <a:p>
            <a:r>
              <a:rPr lang="el-GR" dirty="0"/>
              <a:t>Ποιες αλλαγές έχουμε στο οικονομικό και πολιτιστικό επίπεδο κατά την εποχή του Μ. Αλέξανδρου;</a:t>
            </a:r>
          </a:p>
        </p:txBody>
      </p:sp>
    </p:spTree>
    <p:extLst>
      <p:ext uri="{BB962C8B-B14F-4D97-AF65-F5344CB8AC3E}">
        <p14:creationId xmlns:p14="http://schemas.microsoft.com/office/powerpoint/2010/main" val="3290005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89274B-95C5-6E45-9D10-3D751272320A}"/>
              </a:ext>
            </a:extLst>
          </p:cNvPr>
          <p:cNvSpPr>
            <a:spLocks noGrp="1"/>
          </p:cNvSpPr>
          <p:nvPr>
            <p:ph type="title"/>
          </p:nvPr>
        </p:nvSpPr>
        <p:spPr/>
        <p:txBody>
          <a:bodyPr/>
          <a:lstStyle/>
          <a:p>
            <a:r>
              <a:rPr lang="el-GR" b="1" dirty="0">
                <a:solidFill>
                  <a:srgbClr val="C00000"/>
                </a:solidFill>
              </a:rPr>
              <a:t>Διαδικασία αλλαγής</a:t>
            </a:r>
          </a:p>
        </p:txBody>
      </p:sp>
      <p:sp>
        <p:nvSpPr>
          <p:cNvPr id="3" name="Θέση περιεχομένου 2">
            <a:extLst>
              <a:ext uri="{FF2B5EF4-FFF2-40B4-BE49-F238E27FC236}">
                <a16:creationId xmlns:a16="http://schemas.microsoft.com/office/drawing/2014/main" id="{6FB330A8-F6AF-E341-AD31-906A893FBE8D}"/>
              </a:ext>
            </a:extLst>
          </p:cNvPr>
          <p:cNvSpPr>
            <a:spLocks noGrp="1"/>
          </p:cNvSpPr>
          <p:nvPr>
            <p:ph idx="1"/>
          </p:nvPr>
        </p:nvSpPr>
        <p:spPr/>
        <p:txBody>
          <a:bodyPr/>
          <a:lstStyle/>
          <a:p>
            <a:r>
              <a:rPr lang="el-GR" dirty="0"/>
              <a:t>Πώς οι συμπεριφορές στην θεραπεία της ψυχικής αρρώστιας άλλαξαν στο πέρασμα του χρόνου;</a:t>
            </a:r>
          </a:p>
          <a:p>
            <a:r>
              <a:rPr lang="el-GR" dirty="0"/>
              <a:t>Πώς αναπτύχθηκε η αποικιοκρατία από το 1520-1574;</a:t>
            </a:r>
          </a:p>
          <a:p>
            <a:r>
              <a:rPr lang="el-GR" dirty="0"/>
              <a:t>Πώς οι επαναστατικές ιδέες αναπτύχθηκαν την περίοδο 1780-1850;</a:t>
            </a:r>
          </a:p>
        </p:txBody>
      </p:sp>
    </p:spTree>
    <p:extLst>
      <p:ext uri="{BB962C8B-B14F-4D97-AF65-F5344CB8AC3E}">
        <p14:creationId xmlns:p14="http://schemas.microsoft.com/office/powerpoint/2010/main" val="221238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4CC0C5-8CB8-9E45-BC56-5BC5F7EEFAE0}"/>
              </a:ext>
            </a:extLst>
          </p:cNvPr>
          <p:cNvSpPr>
            <a:spLocks noGrp="1"/>
          </p:cNvSpPr>
          <p:nvPr>
            <p:ph type="title"/>
          </p:nvPr>
        </p:nvSpPr>
        <p:spPr>
          <a:xfrm>
            <a:off x="576942" y="500062"/>
            <a:ext cx="10515600" cy="1325563"/>
          </a:xfrm>
        </p:spPr>
        <p:txBody>
          <a:bodyPr/>
          <a:lstStyle/>
          <a:p>
            <a:r>
              <a:rPr lang="el-GR" b="1" dirty="0">
                <a:solidFill>
                  <a:schemeClr val="accent1"/>
                </a:solidFill>
              </a:rPr>
              <a:t>Ερωτ</a:t>
            </a:r>
            <a:r>
              <a:rPr lang="en-US" b="1" dirty="0" err="1">
                <a:solidFill>
                  <a:schemeClr val="accent1"/>
                </a:solidFill>
              </a:rPr>
              <a:t>ή</a:t>
            </a:r>
            <a:r>
              <a:rPr lang="el-GR" b="1" dirty="0" err="1">
                <a:solidFill>
                  <a:schemeClr val="accent1"/>
                </a:solidFill>
              </a:rPr>
              <a:t>ματα</a:t>
            </a: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28CA711A-A5B1-F34F-8F51-2B6609925E31}"/>
              </a:ext>
            </a:extLst>
          </p:cNvPr>
          <p:cNvSpPr>
            <a:spLocks noGrp="1"/>
          </p:cNvSpPr>
          <p:nvPr>
            <p:ph idx="1"/>
          </p:nvPr>
        </p:nvSpPr>
        <p:spPr/>
        <p:txBody>
          <a:bodyPr/>
          <a:lstStyle/>
          <a:p>
            <a:r>
              <a:rPr lang="el-GR" dirty="0"/>
              <a:t>Τοποθετήστε τις φωτογραφίες σε χρονολογική σειρά και προσπαθήστε να αιτιολογήσετε: γιατί τις τοποθετήσατε στη συγκεκριμένη σειρά; </a:t>
            </a:r>
          </a:p>
          <a:p>
            <a:r>
              <a:rPr lang="el-GR" dirty="0"/>
              <a:t>Συγκρίνετε δύο ή περισσότερες πηγές από διαφορετικές ιστορικές περιόδους και εξηγήστε τι έχει αλλάξει και τι έχει μείνει ίδιο στη διάρκεια του χρόνου;</a:t>
            </a:r>
          </a:p>
          <a:p>
            <a:r>
              <a:rPr lang="el-GR" dirty="0"/>
              <a:t>Όταν μελετούν την έννοια της αλλαγής οι μαθητές και συνειδητοποιούν αυτές τις έννοιες μπορούν με βάση αυτές να δημιουργήσουν αφηγήσεις ως απάντηση στην ερώτηση «Τι ιστορίες μπορούμε να σκεφτούμε για το πώς άλλαξε …..»</a:t>
            </a:r>
          </a:p>
          <a:p>
            <a:endParaRPr lang="el-GR" dirty="0"/>
          </a:p>
          <a:p>
            <a:endParaRPr lang="el-GR" dirty="0"/>
          </a:p>
        </p:txBody>
      </p:sp>
    </p:spTree>
    <p:extLst>
      <p:ext uri="{BB962C8B-B14F-4D97-AF65-F5344CB8AC3E}">
        <p14:creationId xmlns:p14="http://schemas.microsoft.com/office/powerpoint/2010/main" val="3260980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C1AC9F-1A9C-6145-99C4-BCEA6A291E2D}"/>
              </a:ext>
            </a:extLst>
          </p:cNvPr>
          <p:cNvSpPr>
            <a:spLocks noGrp="1"/>
          </p:cNvSpPr>
          <p:nvPr>
            <p:ph type="title"/>
          </p:nvPr>
        </p:nvSpPr>
        <p:spPr>
          <a:xfrm>
            <a:off x="838200" y="365125"/>
            <a:ext cx="10515600" cy="4030605"/>
          </a:xfrm>
        </p:spPr>
        <p:txBody>
          <a:bodyPr>
            <a:normAutofit/>
          </a:bodyPr>
          <a:lstStyle/>
          <a:p>
            <a:pPr algn="ctr"/>
            <a:r>
              <a:rPr lang="el-GR" b="1" dirty="0">
                <a:solidFill>
                  <a:srgbClr val="C00000"/>
                </a:solidFill>
              </a:rPr>
              <a:t>Πώς μπορεί να διδαχθεί η έννοια με ουσιαστικό τρόπο; </a:t>
            </a:r>
            <a:br>
              <a:rPr lang="el-GR" b="1" dirty="0">
                <a:solidFill>
                  <a:srgbClr val="C00000"/>
                </a:solidFill>
              </a:rPr>
            </a:br>
            <a:endParaRPr lang="el-GR" dirty="0"/>
          </a:p>
        </p:txBody>
      </p:sp>
    </p:spTree>
    <p:extLst>
      <p:ext uri="{BB962C8B-B14F-4D97-AF65-F5344CB8AC3E}">
        <p14:creationId xmlns:p14="http://schemas.microsoft.com/office/powerpoint/2010/main" val="2478149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6B80AF-1F94-924F-9C59-B6CE186F81FF}"/>
              </a:ext>
            </a:extLst>
          </p:cNvPr>
          <p:cNvSpPr>
            <a:spLocks noGrp="1"/>
          </p:cNvSpPr>
          <p:nvPr>
            <p:ph type="title"/>
          </p:nvPr>
        </p:nvSpPr>
        <p:spPr/>
        <p:txBody>
          <a:bodyPr/>
          <a:lstStyle/>
          <a:p>
            <a:r>
              <a:rPr lang="el-GR" altLang="el-GR" b="1" dirty="0">
                <a:solidFill>
                  <a:schemeClr val="accent1"/>
                </a:solidFill>
                <a:latin typeface="inherit"/>
                <a:ea typeface="Times New Roman" panose="02020603050405020304" pitchFamily="18" charset="0"/>
              </a:rPr>
              <a:t>Ομοιότητα, διαφορά και αλλαγή. </a:t>
            </a:r>
            <a:endParaRPr lang="el-GR" b="1" dirty="0">
              <a:solidFill>
                <a:schemeClr val="accent1"/>
              </a:solidFill>
            </a:endParaRPr>
          </a:p>
        </p:txBody>
      </p:sp>
      <p:sp>
        <p:nvSpPr>
          <p:cNvPr id="4" name="Rectangle 1">
            <a:extLst>
              <a:ext uri="{FF2B5EF4-FFF2-40B4-BE49-F238E27FC236}">
                <a16:creationId xmlns:a16="http://schemas.microsoft.com/office/drawing/2014/main" id="{03FE96D2-E4D0-D34D-8F1D-4AF376C03393}"/>
              </a:ext>
            </a:extLst>
          </p:cNvPr>
          <p:cNvSpPr>
            <a:spLocks noGrp="1" noChangeArrowheads="1"/>
          </p:cNvSpPr>
          <p:nvPr>
            <p:ph idx="1"/>
          </p:nvPr>
        </p:nvSpPr>
        <p:spPr bwMode="auto">
          <a:xfrm>
            <a:off x="579141" y="2328699"/>
            <a:ext cx="11612859"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Στην πιο απλή της μορφή στους πιο μικρούς μαθητές ζητάμε να αναγνωρίσουν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ομοιότητες και διαφορές μεταξύ δύο σταθερών σημείων,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π.χ. δύο εικονογραφικές εικόνες σε δύο διαφορετικές χρονικές στιγμές.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Μία από τις συγκρίσεις μπορεί να είναι μια σημερινή εικόνα με μια άλλη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του ίδιου σημείου από προηγούμενη περίοδο.</a:t>
            </a:r>
            <a:r>
              <a:rPr kumimoji="0" lang="el-GR" altLang="el-GR"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8115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3B2A74-B3BF-6542-BA80-295C0DA88029}"/>
              </a:ext>
            </a:extLst>
          </p:cNvPr>
          <p:cNvSpPr>
            <a:spLocks noGrp="1"/>
          </p:cNvSpPr>
          <p:nvPr>
            <p:ph type="title"/>
          </p:nvPr>
        </p:nvSpPr>
        <p:spPr>
          <a:xfrm>
            <a:off x="838200" y="365125"/>
            <a:ext cx="5423911" cy="1325563"/>
          </a:xfrm>
        </p:spPr>
        <p:txBody>
          <a:bodyPr/>
          <a:lstStyle/>
          <a:p>
            <a:endParaRPr lang="el-GR" dirty="0"/>
          </a:p>
        </p:txBody>
      </p:sp>
      <p:pic>
        <p:nvPicPr>
          <p:cNvPr id="2050" name="Picture 2" descr="Αλήθεια, τι έτρωγαν οι Έλληνες επί Τουρκοκρατίας; - ΤΑ ΝΕΑ">
            <a:extLst>
              <a:ext uri="{FF2B5EF4-FFF2-40B4-BE49-F238E27FC236}">
                <a16:creationId xmlns:a16="http://schemas.microsoft.com/office/drawing/2014/main" id="{CD6331E0-D87C-7344-A68C-ACB76F633C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287" y="198303"/>
            <a:ext cx="5423911" cy="62945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Κέντρο Αθήνας σε 60 φωτογραφίες εν μέσω χιονοθύελλας | Athens Voice">
            <a:extLst>
              <a:ext uri="{FF2B5EF4-FFF2-40B4-BE49-F238E27FC236}">
                <a16:creationId xmlns:a16="http://schemas.microsoft.com/office/drawing/2014/main" id="{65830FF9-F869-5B49-BF78-E94371E0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198" y="198303"/>
            <a:ext cx="5742602" cy="702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43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2292BB-44A4-8549-A88D-61217C6C744B}"/>
              </a:ext>
            </a:extLst>
          </p:cNvPr>
          <p:cNvSpPr>
            <a:spLocks noGrp="1"/>
          </p:cNvSpPr>
          <p:nvPr>
            <p:ph type="title"/>
          </p:nvPr>
        </p:nvSpPr>
        <p:spPr/>
        <p:txBody>
          <a:bodyPr/>
          <a:lstStyle/>
          <a:p>
            <a:endParaRPr lang="el-GR" dirty="0"/>
          </a:p>
        </p:txBody>
      </p:sp>
      <p:pic>
        <p:nvPicPr>
          <p:cNvPr id="3074" name="Picture 2" descr="Αέρηδες: ο πρώτος μετεωρολογικός σταθμός στον κόσμο, άνοιξε τις πόρτες του»  - ελcblog - Εκθέσεις - elculture.gr">
            <a:extLst>
              <a:ext uri="{FF2B5EF4-FFF2-40B4-BE49-F238E27FC236}">
                <a16:creationId xmlns:a16="http://schemas.microsoft.com/office/drawing/2014/main" id="{649C2F66-99F6-AB47-A53A-4A313B3A3E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67948" y="100013"/>
            <a:ext cx="395649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Ωρολόγιον Ανδρονίκου Κυρρήστου - GTP">
            <a:extLst>
              <a:ext uri="{FF2B5EF4-FFF2-40B4-BE49-F238E27FC236}">
                <a16:creationId xmlns:a16="http://schemas.microsoft.com/office/drawing/2014/main" id="{6B4BAEF6-73EB-D44C-A987-09C1A9843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 y="100013"/>
            <a:ext cx="64124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2 Η παλιά αγορά της Αθήνας The old market of Athens - YouTube">
            <a:extLst>
              <a:ext uri="{FF2B5EF4-FFF2-40B4-BE49-F238E27FC236}">
                <a16:creationId xmlns:a16="http://schemas.microsoft.com/office/drawing/2014/main" id="{A5AE718E-A91C-B343-B665-D71824F06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70" y="3701666"/>
            <a:ext cx="6529330" cy="315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32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2BC3C2-51BB-0E41-A77B-492C38784280}"/>
              </a:ext>
            </a:extLst>
          </p:cNvPr>
          <p:cNvSpPr>
            <a:spLocks noGrp="1"/>
          </p:cNvSpPr>
          <p:nvPr>
            <p:ph type="title"/>
          </p:nvPr>
        </p:nvSpPr>
        <p:spPr/>
        <p:txBody>
          <a:bodyPr>
            <a:normAutofit/>
          </a:bodyPr>
          <a:lstStyle/>
          <a:p>
            <a:r>
              <a:rPr lang="el-GR" sz="3200" b="1" dirty="0">
                <a:solidFill>
                  <a:srgbClr val="C00000"/>
                </a:solidFill>
              </a:rPr>
              <a:t>Πώς μπορεί να διδαχθεί με ουσιαστικό τρόπο</a:t>
            </a:r>
            <a:r>
              <a:rPr lang="en-US" sz="3200" b="1" dirty="0">
                <a:solidFill>
                  <a:srgbClr val="C00000"/>
                </a:solidFill>
              </a:rPr>
              <a:t>;</a:t>
            </a:r>
            <a:endParaRPr lang="el-GR" sz="3200" b="1" dirty="0">
              <a:solidFill>
                <a:schemeClr val="accent1"/>
              </a:solidFill>
            </a:endParaRPr>
          </a:p>
        </p:txBody>
      </p:sp>
      <p:sp>
        <p:nvSpPr>
          <p:cNvPr id="4" name="Rectangle 1">
            <a:extLst>
              <a:ext uri="{FF2B5EF4-FFF2-40B4-BE49-F238E27FC236}">
                <a16:creationId xmlns:a16="http://schemas.microsoft.com/office/drawing/2014/main" id="{11E89CCE-BA01-524E-9581-F17E07DBE981}"/>
              </a:ext>
            </a:extLst>
          </p:cNvPr>
          <p:cNvSpPr>
            <a:spLocks noGrp="1" noChangeArrowheads="1"/>
          </p:cNvSpPr>
          <p:nvPr>
            <p:ph idx="1"/>
          </p:nvPr>
        </p:nvSpPr>
        <p:spPr bwMode="auto">
          <a:xfrm>
            <a:off x="936434" y="1233825"/>
            <a:ext cx="10080433"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lang="el-GR" altLang="el-GR" dirty="0">
                <a:solidFill>
                  <a:srgbClr val="222222"/>
                </a:solidFill>
                <a:latin typeface="inherit"/>
                <a:ea typeface="Times New Roman" panose="02020603050405020304" pitchFamily="18" charset="0"/>
              </a:rPr>
              <a:t>Τ</a:t>
            </a: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α μικρότερα παιδιά</a:t>
            </a:r>
            <a:r>
              <a:rPr lang="el-GR" altLang="el-GR" dirty="0">
                <a:solidFill>
                  <a:srgbClr val="222222"/>
                </a:solidFill>
                <a:latin typeface="inherit"/>
                <a:ea typeface="Times New Roman" panose="02020603050405020304" pitchFamily="18" charset="0"/>
              </a:rPr>
              <a:t> </a:t>
            </a:r>
            <a:r>
              <a:rPr lang="el-GR" altLang="el-GR" dirty="0" err="1">
                <a:solidFill>
                  <a:srgbClr val="222222"/>
                </a:solidFill>
                <a:latin typeface="inherit"/>
                <a:ea typeface="Times New Roman" panose="02020603050405020304" pitchFamily="18" charset="0"/>
              </a:rPr>
              <a:t>μπορο</a:t>
            </a:r>
            <a:r>
              <a:rPr lang="en-US" altLang="el-GR" dirty="0" err="1">
                <a:solidFill>
                  <a:srgbClr val="222222"/>
                </a:solidFill>
                <a:latin typeface="inherit"/>
                <a:ea typeface="Times New Roman" panose="02020603050405020304" pitchFamily="18" charset="0"/>
              </a:rPr>
              <a:t>ύ</a:t>
            </a:r>
            <a:r>
              <a:rPr lang="el-GR" altLang="el-GR" dirty="0">
                <a:solidFill>
                  <a:srgbClr val="222222"/>
                </a:solidFill>
                <a:latin typeface="inherit"/>
                <a:ea typeface="Times New Roman" panose="02020603050405020304" pitchFamily="18" charset="0"/>
              </a:rPr>
              <a:t>ν να μάθουν να</a:t>
            </a: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 χρησιμοποιούν λεξιλόγιο </a:t>
            </a:r>
            <a:r>
              <a:rPr kumimoji="0" lang="en-US" altLang="el-GR" b="0" i="0" u="none" strike="noStrike" cap="none" normalizeH="0" baseline="0" dirty="0">
                <a:ln>
                  <a:noFill/>
                </a:ln>
                <a:solidFill>
                  <a:srgbClr val="222222"/>
                </a:solidFill>
                <a:effectLst/>
                <a:latin typeface="inherit"/>
                <a:ea typeface="Times New Roman" panose="02020603050405020304" pitchFamily="18" charset="0"/>
              </a:rPr>
              <a:t> </a:t>
            </a: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σχετικά με την έννοια του χρόνου όπως: «μια φορά την ώρα», «πολύ πριν», «τώρα / μετά», «παρελθόν / παρόν», «πριν / μετά», «νέο / παλιό», «όταν ήμουν μικρός/η», «όταν ήταν η μαμά μου νέα»,« σήμερα / αύριο/ χθες». </a:t>
            </a:r>
          </a:p>
          <a:p>
            <a:pPr marL="0" marR="0" lvl="0" indent="0" algn="l" defTabSz="914400" rtl="0" eaLnBrk="0" fontAlgn="base" latinLnBrk="0" hangingPunct="0">
              <a:lnSpc>
                <a:spcPct val="100000"/>
              </a:lnSpc>
              <a:spcBef>
                <a:spcPct val="0"/>
              </a:spcBef>
              <a:spcAft>
                <a:spcPct val="0"/>
              </a:spcAft>
              <a:buClrTx/>
              <a:buSzTx/>
              <a:buNone/>
              <a:tabLst/>
            </a:pPr>
            <a:endParaRPr kumimoji="0" lang="el-GR" altLang="el-GR" b="0" i="0" u="none" strike="noStrike" cap="none" normalizeH="0" baseline="0" dirty="0">
              <a:ln>
                <a:noFill/>
              </a:ln>
              <a:solidFill>
                <a:srgbClr val="222222"/>
              </a:solidFill>
              <a:effectLst/>
              <a:latin typeface="inherit"/>
              <a:ea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lang="en-US" altLang="el-GR" dirty="0">
                <a:solidFill>
                  <a:srgbClr val="222222"/>
                </a:solidFill>
                <a:latin typeface="inherit"/>
                <a:ea typeface="Times New Roman" panose="02020603050405020304" pitchFamily="18" charset="0"/>
              </a:rPr>
              <a:t>M</a:t>
            </a:r>
            <a:r>
              <a:rPr kumimoji="0" lang="el-GR" altLang="el-GR" b="0" i="0" u="none" strike="noStrike" cap="none" normalizeH="0" baseline="0" dirty="0" err="1">
                <a:ln>
                  <a:noFill/>
                </a:ln>
                <a:solidFill>
                  <a:srgbClr val="222222"/>
                </a:solidFill>
                <a:effectLst/>
                <a:latin typeface="inherit"/>
                <a:ea typeface="Times New Roman" panose="02020603050405020304" pitchFamily="18" charset="0"/>
              </a:rPr>
              <a:t>πορούν</a:t>
            </a: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 να </a:t>
            </a:r>
            <a:r>
              <a:rPr lang="el-GR" altLang="el-GR" dirty="0">
                <a:solidFill>
                  <a:srgbClr val="222222"/>
                </a:solidFill>
                <a:latin typeface="inherit"/>
                <a:ea typeface="Times New Roman" panose="02020603050405020304" pitchFamily="18" charset="0"/>
              </a:rPr>
              <a:t>συζητήσουν</a:t>
            </a: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 για συμβάντα που συμβαίνουν περισσότερες από μία φορές στον χρόνο, π.χ. γενέθλια, επετείους, φεστιβάλ.</a:t>
            </a:r>
            <a:r>
              <a:rPr kumimoji="0" lang="el-GR" altLang="el-GR" b="0" i="0" u="none" strike="noStrike" cap="none" normalizeH="0" baseline="0" dirty="0">
                <a:ln>
                  <a:noFill/>
                </a:ln>
                <a:solidFill>
                  <a:schemeClr val="tx1"/>
                </a:solidFill>
                <a:effectLst/>
              </a:rPr>
              <a:t> </a:t>
            </a:r>
            <a:endParaRPr kumimoji="0" lang="el-GR" altLang="el-GR"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4751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63AC46-6607-F147-AFA3-BB5C3706B6B6}"/>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 </a:t>
            </a:r>
            <a:r>
              <a:rPr lang="el-GR" altLang="el-GR" b="1" dirty="0">
                <a:solidFill>
                  <a:schemeClr val="accent1"/>
                </a:solidFill>
                <a:latin typeface="inherit"/>
                <a:ea typeface="Times New Roman" panose="02020603050405020304" pitchFamily="18" charset="0"/>
              </a:rPr>
              <a:t> </a:t>
            </a:r>
            <a:endParaRPr lang="el-GR" b="1" dirty="0">
              <a:solidFill>
                <a:schemeClr val="accent1"/>
              </a:solidFill>
            </a:endParaRPr>
          </a:p>
        </p:txBody>
      </p:sp>
      <p:sp>
        <p:nvSpPr>
          <p:cNvPr id="6" name="Rectangle 2">
            <a:extLst>
              <a:ext uri="{FF2B5EF4-FFF2-40B4-BE49-F238E27FC236}">
                <a16:creationId xmlns:a16="http://schemas.microsoft.com/office/drawing/2014/main" id="{11D7EF7A-9C0A-6B4F-9C04-9953C7AD4DF3}"/>
              </a:ext>
            </a:extLst>
          </p:cNvPr>
          <p:cNvSpPr>
            <a:spLocks noGrp="1" noChangeArrowheads="1"/>
          </p:cNvSpPr>
          <p:nvPr>
            <p:ph idx="1"/>
          </p:nvPr>
        </p:nvSpPr>
        <p:spPr bwMode="auto">
          <a:xfrm>
            <a:off x="838200" y="2900994"/>
            <a:ext cx="10961655"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Οι μικροί μαθητές μπορούν να ξεκινήσουν να αναγνωρίζουν προφανείς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διαφορές, όπως για παράδειγμα διαφορές στα κοστούμια και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την τεχνολογία. </a:t>
            </a: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Μπορούν να κατανοήσουν την έννοια του χρόνου σε σχέση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inherit"/>
                <a:ea typeface="Times New Roman" panose="02020603050405020304" pitchFamily="18" charset="0"/>
              </a:rPr>
              <a:t>με το χρόνο που έζησαν οι παππούδες και οι γιαγιάδες τους. </a:t>
            </a:r>
          </a:p>
        </p:txBody>
      </p:sp>
    </p:spTree>
    <p:extLst>
      <p:ext uri="{BB962C8B-B14F-4D97-AF65-F5344CB8AC3E}">
        <p14:creationId xmlns:p14="http://schemas.microsoft.com/office/powerpoint/2010/main" val="2909449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119935-7D12-B44E-ABBA-0E396E1CBAB2}"/>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 </a:t>
            </a:r>
            <a:endParaRPr lang="el-GR" dirty="0"/>
          </a:p>
        </p:txBody>
      </p:sp>
      <p:sp>
        <p:nvSpPr>
          <p:cNvPr id="3" name="Θέση περιεχομένου 2">
            <a:extLst>
              <a:ext uri="{FF2B5EF4-FFF2-40B4-BE49-F238E27FC236}">
                <a16:creationId xmlns:a16="http://schemas.microsoft.com/office/drawing/2014/main" id="{2307F209-F9B0-9643-A156-FEAD36B0B6B9}"/>
              </a:ext>
            </a:extLst>
          </p:cNvPr>
          <p:cNvSpPr>
            <a:spLocks noGrp="1"/>
          </p:cNvSpPr>
          <p:nvPr>
            <p:ph idx="1"/>
          </p:nvPr>
        </p:nvSpPr>
        <p:spPr/>
        <p:txBody>
          <a:bodyPr/>
          <a:lstStyle/>
          <a:p>
            <a:pPr lvl="0" eaLnBrk="0" fontAlgn="base" hangingPunct="0">
              <a:lnSpc>
                <a:spcPct val="100000"/>
              </a:lnSpc>
              <a:spcBef>
                <a:spcPct val="0"/>
              </a:spcBef>
              <a:spcAft>
                <a:spcPct val="0"/>
              </a:spcAft>
              <a:buFont typeface="Wingdings" pitchFamily="2" charset="2"/>
              <a:buChar char="Ø"/>
            </a:pPr>
            <a:r>
              <a:rPr lang="el-GR" altLang="el-GR" dirty="0">
                <a:solidFill>
                  <a:srgbClr val="222222"/>
                </a:solidFill>
                <a:latin typeface="inherit"/>
                <a:ea typeface="Times New Roman" panose="02020603050405020304" pitchFamily="18" charset="0"/>
              </a:rPr>
              <a:t>Οι μαθητές </a:t>
            </a:r>
            <a:r>
              <a:rPr lang="el-GR" altLang="el-GR" dirty="0" err="1">
                <a:solidFill>
                  <a:srgbClr val="222222"/>
                </a:solidFill>
                <a:latin typeface="inherit"/>
                <a:ea typeface="Times New Roman" panose="02020603050405020304" pitchFamily="18" charset="0"/>
              </a:rPr>
              <a:t>πρωτοσχολικής</a:t>
            </a:r>
            <a:r>
              <a:rPr lang="el-GR" altLang="el-GR" dirty="0">
                <a:solidFill>
                  <a:srgbClr val="222222"/>
                </a:solidFill>
                <a:latin typeface="inherit"/>
                <a:ea typeface="Times New Roman" panose="02020603050405020304" pitchFamily="18" charset="0"/>
              </a:rPr>
              <a:t> ηλικίας μπορούν να συζητήσουν πώς </a:t>
            </a:r>
          </a:p>
          <a:p>
            <a:pPr marL="0" lvl="0" indent="0" eaLnBrk="0" fontAlgn="base" hangingPunct="0">
              <a:lnSpc>
                <a:spcPct val="100000"/>
              </a:lnSpc>
              <a:spcBef>
                <a:spcPct val="0"/>
              </a:spcBef>
              <a:spcAft>
                <a:spcPct val="0"/>
              </a:spcAft>
              <a:buNone/>
            </a:pPr>
            <a:r>
              <a:rPr lang="el-GR" altLang="el-GR" dirty="0">
                <a:solidFill>
                  <a:srgbClr val="222222"/>
                </a:solidFill>
                <a:latin typeface="inherit"/>
                <a:ea typeface="Times New Roman" panose="02020603050405020304" pitchFamily="18" charset="0"/>
              </a:rPr>
              <a:t>μετράμε το χρόνο και τι θα συνέβαινε αν δεν τον μετρούσαμε </a:t>
            </a:r>
          </a:p>
          <a:p>
            <a:pPr marL="0" lvl="0" indent="0" eaLnBrk="0" fontAlgn="base" hangingPunct="0">
              <a:lnSpc>
                <a:spcPct val="100000"/>
              </a:lnSpc>
              <a:spcBef>
                <a:spcPct val="0"/>
              </a:spcBef>
              <a:spcAft>
                <a:spcPct val="0"/>
              </a:spcAft>
              <a:buNone/>
            </a:pPr>
            <a:r>
              <a:rPr lang="el-GR" altLang="el-GR" dirty="0">
                <a:solidFill>
                  <a:srgbClr val="222222"/>
                </a:solidFill>
                <a:latin typeface="inherit"/>
                <a:ea typeface="Times New Roman" panose="02020603050405020304" pitchFamily="18" charset="0"/>
              </a:rPr>
              <a:t>όπως τον μετράμε. Πώς μετρούσαμε τον χρόνο πριν </a:t>
            </a:r>
          </a:p>
          <a:p>
            <a:pPr marL="0" lvl="0" indent="0" eaLnBrk="0" fontAlgn="base" hangingPunct="0">
              <a:lnSpc>
                <a:spcPct val="100000"/>
              </a:lnSpc>
              <a:spcBef>
                <a:spcPct val="0"/>
              </a:spcBef>
              <a:spcAft>
                <a:spcPct val="0"/>
              </a:spcAft>
              <a:buNone/>
            </a:pPr>
            <a:r>
              <a:rPr lang="el-GR" altLang="el-GR" dirty="0">
                <a:solidFill>
                  <a:srgbClr val="222222"/>
                </a:solidFill>
                <a:latin typeface="inherit"/>
                <a:ea typeface="Times New Roman" panose="02020603050405020304" pitchFamily="18" charset="0"/>
              </a:rPr>
              <a:t>από τα ρολόγια; </a:t>
            </a:r>
            <a:endParaRPr lang="el-GR" altLang="el-GR"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l-GR" dirty="0">
              <a:solidFill>
                <a:srgbClr val="222222"/>
              </a:solidFill>
              <a:latin typeface="inherit"/>
              <a:ea typeface="Times New Roman" panose="02020603050405020304" pitchFamily="18" charset="0"/>
            </a:endParaRPr>
          </a:p>
          <a:p>
            <a:pPr lvl="0" eaLnBrk="0" fontAlgn="base" hangingPunct="0">
              <a:lnSpc>
                <a:spcPct val="100000"/>
              </a:lnSpc>
              <a:spcBef>
                <a:spcPct val="0"/>
              </a:spcBef>
              <a:spcAft>
                <a:spcPct val="0"/>
              </a:spcAft>
              <a:buFont typeface="Wingdings" pitchFamily="2" charset="2"/>
              <a:buChar char="Ø"/>
            </a:pPr>
            <a:r>
              <a:rPr lang="el-GR" altLang="el-GR" dirty="0">
                <a:solidFill>
                  <a:srgbClr val="222222"/>
                </a:solidFill>
                <a:latin typeface="inherit"/>
                <a:ea typeface="Times New Roman" panose="02020603050405020304" pitchFamily="18" charset="0"/>
              </a:rPr>
              <a:t>Μπορούν σταδιακά να εισαχθούν στην έννοια της </a:t>
            </a:r>
            <a:r>
              <a:rPr lang="el-GR" altLang="el-GR" dirty="0" err="1">
                <a:solidFill>
                  <a:srgbClr val="222222"/>
                </a:solidFill>
                <a:latin typeface="inherit"/>
                <a:ea typeface="Times New Roman" panose="02020603050405020304" pitchFamily="18" charset="0"/>
              </a:rPr>
              <a:t>περιοδολόγησης</a:t>
            </a:r>
            <a:r>
              <a:rPr lang="el-GR" altLang="el-GR" dirty="0">
                <a:solidFill>
                  <a:srgbClr val="222222"/>
                </a:solidFill>
                <a:latin typeface="inherit"/>
                <a:ea typeface="Times New Roman" panose="02020603050405020304" pitchFamily="18" charset="0"/>
              </a:rPr>
              <a:t> και μπορούν να αντιμετωπίσουν πιο λεπτές και μεγαλύτερες σε εύρος αλλαγές του χρόνου με βάσει τα αντικείμενα μιας περιόδου  ή τα αντίστοιχα ιστορικά γεγονότα.</a:t>
            </a:r>
            <a:r>
              <a:rPr lang="el-GR" altLang="el-GR" dirty="0"/>
              <a:t> </a:t>
            </a:r>
            <a:endParaRPr lang="el-GR" altLang="el-GR" dirty="0">
              <a:latin typeface="Arial" panose="020B0604020202020204" pitchFamily="34" charset="0"/>
            </a:endParaRPr>
          </a:p>
          <a:p>
            <a:endParaRPr lang="el-GR" dirty="0"/>
          </a:p>
        </p:txBody>
      </p:sp>
    </p:spTree>
    <p:extLst>
      <p:ext uri="{BB962C8B-B14F-4D97-AF65-F5344CB8AC3E}">
        <p14:creationId xmlns:p14="http://schemas.microsoft.com/office/powerpoint/2010/main" val="14667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8F30FD1-6A7F-D647-A720-640D5F442291}"/>
              </a:ext>
            </a:extLst>
          </p:cNvPr>
          <p:cNvSpPr>
            <a:spLocks noGrp="1" noChangeArrowheads="1"/>
          </p:cNvSpPr>
          <p:nvPr>
            <p:ph idx="1"/>
          </p:nvPr>
        </p:nvSpPr>
        <p:spPr bwMode="auto">
          <a:xfrm>
            <a:off x="462708" y="2685551"/>
            <a:ext cx="9128800"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algn="just" eaLnBrk="0" fontAlgn="base" hangingPunct="0">
              <a:lnSpc>
                <a:spcPct val="100000"/>
              </a:lnSpc>
              <a:spcBef>
                <a:spcPct val="0"/>
              </a:spcBef>
              <a:spcAft>
                <a:spcPct val="0"/>
              </a:spcAft>
            </a:pPr>
            <a:r>
              <a:rPr lang="el-GR" altLang="el-GR" b="1" dirty="0">
                <a:solidFill>
                  <a:schemeClr val="accent1"/>
                </a:solidFill>
                <a:ea typeface="Times New Roman" panose="02020603050405020304" pitchFamily="18" charset="0"/>
              </a:rPr>
              <a:t>Χρ</a:t>
            </a:r>
            <a:r>
              <a:rPr lang="en-US" altLang="el-GR" b="1" dirty="0" err="1">
                <a:solidFill>
                  <a:schemeClr val="accent1"/>
                </a:solidFill>
                <a:ea typeface="Times New Roman" panose="02020603050405020304" pitchFamily="18" charset="0"/>
              </a:rPr>
              <a:t>ή</a:t>
            </a:r>
            <a:r>
              <a:rPr lang="el-GR" altLang="el-GR" b="1" dirty="0" err="1">
                <a:solidFill>
                  <a:schemeClr val="accent1"/>
                </a:solidFill>
                <a:ea typeface="Times New Roman" panose="02020603050405020304" pitchFamily="18" charset="0"/>
              </a:rPr>
              <a:t>ση</a:t>
            </a:r>
            <a:r>
              <a:rPr lang="el-GR" altLang="el-GR" b="1" dirty="0">
                <a:solidFill>
                  <a:schemeClr val="accent1"/>
                </a:solidFill>
                <a:ea typeface="Times New Roman" panose="02020603050405020304" pitchFamily="18" charset="0"/>
              </a:rPr>
              <a:t> ιστορικών πηγών και αποδείξεων- </a:t>
            </a:r>
            <a:r>
              <a:rPr lang="el-GR" altLang="el-GR" dirty="0">
                <a:solidFill>
                  <a:srgbClr val="222222"/>
                </a:solidFill>
                <a:ea typeface="Times New Roman" panose="02020603050405020304" pitchFamily="18" charset="0"/>
              </a:rPr>
              <a:t>τι χρησιμοποιούμε για να ανακαλύψουμε πως ήταν το παρελθόν; Πώς μπορούμε να χρησιμοποιήσουμε τις ιστορικές πηγές για να παράγουμε με ασφάλεια την καλύτερη ιστορία που μπορούμε; Ποια είναι τα προβλήματα κατά τη χρήση ιστορικών πηγών;</a:t>
            </a:r>
          </a:p>
        </p:txBody>
      </p:sp>
      <p:sp>
        <p:nvSpPr>
          <p:cNvPr id="6" name="TextBox 5">
            <a:extLst>
              <a:ext uri="{FF2B5EF4-FFF2-40B4-BE49-F238E27FC236}">
                <a16:creationId xmlns:a16="http://schemas.microsoft.com/office/drawing/2014/main" id="{9E4546F1-10DD-EC40-B1B2-4816696EC7D7}"/>
              </a:ext>
            </a:extLst>
          </p:cNvPr>
          <p:cNvSpPr txBox="1"/>
          <p:nvPr/>
        </p:nvSpPr>
        <p:spPr>
          <a:xfrm>
            <a:off x="661011" y="1222872"/>
            <a:ext cx="6114361" cy="646331"/>
          </a:xfrm>
          <a:prstGeom prst="rect">
            <a:avLst/>
          </a:prstGeom>
          <a:noFill/>
        </p:spPr>
        <p:txBody>
          <a:bodyPr wrap="square" rtlCol="0">
            <a:spAutoFit/>
          </a:bodyPr>
          <a:lstStyle/>
          <a:p>
            <a:r>
              <a:rPr lang="el-GR" sz="3600" b="1" dirty="0">
                <a:solidFill>
                  <a:schemeClr val="accent1"/>
                </a:solidFill>
              </a:rPr>
              <a:t>Έννοιες δευτέρου βαθμού</a:t>
            </a:r>
            <a:endParaRPr lang="el-GR" sz="3600" dirty="0"/>
          </a:p>
        </p:txBody>
      </p:sp>
    </p:spTree>
    <p:extLst>
      <p:ext uri="{BB962C8B-B14F-4D97-AF65-F5344CB8AC3E}">
        <p14:creationId xmlns:p14="http://schemas.microsoft.com/office/powerpoint/2010/main" val="128876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AA27511-B296-4A4F-B380-06EC1AC8FC54}"/>
              </a:ext>
            </a:extLst>
          </p:cNvPr>
          <p:cNvSpPr>
            <a:spLocks noGrp="1" noChangeArrowheads="1"/>
          </p:cNvSpPr>
          <p:nvPr>
            <p:ph idx="1"/>
          </p:nvPr>
        </p:nvSpPr>
        <p:spPr bwMode="auto">
          <a:xfrm>
            <a:off x="264405" y="928138"/>
            <a:ext cx="11457542" cy="4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Για μεγαλύτερους μαθητές, αυτό μπορεί να επεκταθεί σε πολλά χρονικά σημεία </a:t>
            </a:r>
            <a:r>
              <a:rPr lang="el-GR" altLang="el-GR"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και</a:t>
            </a: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σε συζήτηση για τις αλλαγές, τι έχει μείνει ίδιο και τι έχει αλλάξει τι εννοούμε με την «πρόοδο» και αν μπορούν να εξηγήσουν αυτή την έννοια σε αυτό που μελετούν.</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Μπορούν να αναρωτηθούν ποιος κέρδισε και ποιος έχασε από τις αλλαγές και τις εξελίξεις. Μπορούν να βλέπουν αλλαγές, ομοιότητες και διαφορές σε περισσότερες από δύο περιόδους ή κοινωνίες.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Οι μεγαλύτεροι μαθητές πρωτοβάθμιας εκπαίδευσης θα μπορούσαν επίσης να εξετάσουν πώς οι άνθρωποι εκείνη την εποχή μπορεί να είδαν τις αλλαγές και αν αυτό είναι διαφορετικό από το πώς μπορούμε να δούμε ότι αλλάζει ή έχει αλλάξει σήμερα.</a:t>
            </a:r>
            <a:r>
              <a:rPr kumimoji="0" lang="el-GR" altLang="el-GR"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5644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F8F711-5C95-CF47-A1D7-8C9C59886E5E}"/>
              </a:ext>
            </a:extLst>
          </p:cNvPr>
          <p:cNvSpPr>
            <a:spLocks noGrp="1"/>
          </p:cNvSpPr>
          <p:nvPr>
            <p:ph type="title"/>
          </p:nvPr>
        </p:nvSpPr>
        <p:spPr/>
        <p:txBody>
          <a:bodyPr/>
          <a:lstStyle/>
          <a:p>
            <a:r>
              <a:rPr lang="el-GR" altLang="el-GR" b="1" dirty="0" err="1">
                <a:solidFill>
                  <a:srgbClr val="C00000"/>
                </a:solidFill>
                <a:latin typeface="inherit"/>
                <a:ea typeface="Times New Roman" panose="02020603050405020304" pitchFamily="18" charset="0"/>
              </a:rPr>
              <a:t>Χρονογραμμές</a:t>
            </a:r>
            <a:r>
              <a:rPr lang="el-GR" altLang="el-GR" b="1" dirty="0">
                <a:solidFill>
                  <a:srgbClr val="C00000"/>
                </a:solidFill>
                <a:latin typeface="inherit"/>
                <a:ea typeface="Times New Roman" panose="02020603050405020304" pitchFamily="18" charset="0"/>
              </a:rPr>
              <a:t> και οικογενειακά δέντρα</a:t>
            </a:r>
            <a:r>
              <a:rPr lang="el-GR" altLang="el-GR" dirty="0">
                <a:solidFill>
                  <a:srgbClr val="C00000"/>
                </a:solidFill>
                <a:latin typeface="inherit"/>
                <a:ea typeface="Times New Roman" panose="02020603050405020304" pitchFamily="18" charset="0"/>
              </a:rPr>
              <a:t> </a:t>
            </a:r>
            <a:endParaRPr lang="el-GR" dirty="0">
              <a:solidFill>
                <a:srgbClr val="C00000"/>
              </a:solidFill>
            </a:endParaRPr>
          </a:p>
        </p:txBody>
      </p:sp>
      <p:sp>
        <p:nvSpPr>
          <p:cNvPr id="4" name="Rectangle 1">
            <a:extLst>
              <a:ext uri="{FF2B5EF4-FFF2-40B4-BE49-F238E27FC236}">
                <a16:creationId xmlns:a16="http://schemas.microsoft.com/office/drawing/2014/main" id="{83128518-1F9E-0344-A9C7-8F2FB40ADB80}"/>
              </a:ext>
            </a:extLst>
          </p:cNvPr>
          <p:cNvSpPr>
            <a:spLocks noGrp="1" noChangeArrowheads="1"/>
          </p:cNvSpPr>
          <p:nvPr>
            <p:ph idx="1"/>
          </p:nvPr>
        </p:nvSpPr>
        <p:spPr bwMode="auto">
          <a:xfrm>
            <a:off x="675834" y="1136690"/>
            <a:ext cx="11013062"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Τα μικρότερα παιδιά είναι πιθανό να ξεκινήσουν με προσωπικές και οικογενειακές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err="1">
                <a:ln>
                  <a:noFill/>
                </a:ln>
                <a:solidFill>
                  <a:srgbClr val="222222"/>
                </a:solidFill>
                <a:effectLst/>
                <a:latin typeface="inherit"/>
                <a:ea typeface="Times New Roman" panose="02020603050405020304" pitchFamily="18" charset="0"/>
              </a:rPr>
              <a:t>χρονογραμμές</a:t>
            </a:r>
            <a:r>
              <a:rPr lang="el-GR" altLang="el-GR" sz="2400" dirty="0">
                <a:solidFill>
                  <a:srgbClr val="222222"/>
                </a:solidFill>
                <a:latin typeface="inherit"/>
                <a:ea typeface="Times New Roman" panose="02020603050405020304" pitchFamily="18" charset="0"/>
              </a:rPr>
              <a:t>.</a:t>
            </a: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lang="el-GR" altLang="el-GR" sz="2400" dirty="0">
                <a:solidFill>
                  <a:srgbClr val="222222"/>
                </a:solidFill>
                <a:latin typeface="inherit"/>
                <a:ea typeface="Times New Roman" panose="02020603050405020304" pitchFamily="18" charset="0"/>
              </a:rPr>
              <a:t> </a:t>
            </a: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Οι μεγαλύτεροι μαθητές μπορούν να εισαχθούν σε χρονολογημένα χρονοδιαγράμματα για παράδειγμα με τοπικά, εθνικά και παγκόσμια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 γεγονότα  που απεικονίζονται μαζί. </a:t>
            </a: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Μπορούν επίσης να χρησιμοποιούν διαφορετικά είδη </a:t>
            </a:r>
            <a:r>
              <a:rPr kumimoji="0" lang="el-GR" altLang="el-GR" sz="2400" b="0" i="0" u="none" strike="noStrike" cap="none" normalizeH="0" baseline="0" dirty="0" err="1">
                <a:ln>
                  <a:noFill/>
                </a:ln>
                <a:solidFill>
                  <a:srgbClr val="222222"/>
                </a:solidFill>
                <a:effectLst/>
                <a:latin typeface="inherit"/>
                <a:ea typeface="Times New Roman" panose="02020603050405020304" pitchFamily="18" charset="0"/>
              </a:rPr>
              <a:t>χρονογραμμών</a:t>
            </a:r>
            <a:r>
              <a:rPr lang="el-GR" altLang="el-GR" sz="2400" dirty="0">
                <a:solidFill>
                  <a:srgbClr val="222222"/>
                </a:solidFill>
                <a:latin typeface="inherit"/>
                <a:ea typeface="Times New Roman" panose="02020603050405020304" pitchFamily="18" charset="0"/>
              </a:rPr>
              <a:t> </a:t>
            </a: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δείχνοντας την τυπική ημέρα της ζωής ενός ατόμου. </a:t>
            </a: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Οι μεγαλύτεροι μαθητές μπορούν να δείξουν μεγαλύτερη ανεξαρτησία στην έρευνα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 ζητημάτων που πρέπει να τοποθετηθούν σε </a:t>
            </a:r>
            <a:r>
              <a:rPr kumimoji="0" lang="el-GR" altLang="el-GR" sz="2400" b="0" i="0" u="none" strike="noStrike" cap="none" normalizeH="0" baseline="0" dirty="0" err="1">
                <a:ln>
                  <a:noFill/>
                </a:ln>
                <a:solidFill>
                  <a:srgbClr val="222222"/>
                </a:solidFill>
                <a:effectLst/>
                <a:latin typeface="inherit"/>
                <a:ea typeface="Times New Roman" panose="02020603050405020304" pitchFamily="18" charset="0"/>
              </a:rPr>
              <a:t>χρονογραμμές</a:t>
            </a: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 ή σε σύγκριση</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 </a:t>
            </a:r>
            <a:r>
              <a:rPr kumimoji="0" lang="el-GR" altLang="el-GR" sz="2400" b="0" i="0" u="none" strike="noStrike" cap="none" normalizeH="0" baseline="0" dirty="0" err="1">
                <a:ln>
                  <a:noFill/>
                </a:ln>
                <a:solidFill>
                  <a:srgbClr val="222222"/>
                </a:solidFill>
                <a:effectLst/>
                <a:latin typeface="inherit"/>
                <a:ea typeface="Times New Roman" panose="02020603050405020304" pitchFamily="18" charset="0"/>
              </a:rPr>
              <a:t>χρονογραμμών</a:t>
            </a: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a:t>
            </a:r>
          </a:p>
          <a:p>
            <a:pPr marR="0" lvl="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inherit"/>
                <a:ea typeface="Times New Roman" panose="02020603050405020304" pitchFamily="18" charset="0"/>
              </a:rPr>
              <a:t> Η εργασία σε οικογενειακά δέντρα μπορεί να ξεκινήσει με περιορισμένο αριθμό γενεών και συγγενών, προχωρώντας σε πιο περίπλοκα σχήματα με περισσότερες γενιές και ολόκληρους αιώνες.</a:t>
            </a:r>
            <a:endParaRPr kumimoji="0" lang="el-GR" altLang="el-GR"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6095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65C8FA-132C-F34F-A4EA-E2929ABDABCF}"/>
              </a:ext>
            </a:extLst>
          </p:cNvPr>
          <p:cNvSpPr>
            <a:spLocks noGrp="1"/>
          </p:cNvSpPr>
          <p:nvPr>
            <p:ph type="title"/>
          </p:nvPr>
        </p:nvSpPr>
        <p:spPr>
          <a:xfrm>
            <a:off x="1003453" y="560254"/>
            <a:ext cx="10515600" cy="1325563"/>
          </a:xfrm>
        </p:spPr>
        <p:txBody>
          <a:bodyPr/>
          <a:lstStyle/>
          <a:p>
            <a:r>
              <a:rPr lang="el-GR" dirty="0">
                <a:solidFill>
                  <a:schemeClr val="accent1"/>
                </a:solidFill>
              </a:rPr>
              <a:t>Και κάποιες ακόμα δραστηριότητες</a:t>
            </a:r>
          </a:p>
        </p:txBody>
      </p:sp>
      <p:sp>
        <p:nvSpPr>
          <p:cNvPr id="3" name="Θέση περιεχομένου 2">
            <a:extLst>
              <a:ext uri="{FF2B5EF4-FFF2-40B4-BE49-F238E27FC236}">
                <a16:creationId xmlns:a16="http://schemas.microsoft.com/office/drawing/2014/main" id="{F1FE3A00-E8E6-C34E-BD95-0B21412CFC87}"/>
              </a:ext>
            </a:extLst>
          </p:cNvPr>
          <p:cNvSpPr>
            <a:spLocks noGrp="1"/>
          </p:cNvSpPr>
          <p:nvPr>
            <p:ph idx="1"/>
          </p:nvPr>
        </p:nvSpPr>
        <p:spPr/>
        <p:txBody>
          <a:bodyPr/>
          <a:lstStyle/>
          <a:p>
            <a:r>
              <a:rPr lang="el-GR" dirty="0"/>
              <a:t>Χρησιμοποιούμε μεταφορές και αναλογίες</a:t>
            </a:r>
          </a:p>
          <a:p>
            <a:r>
              <a:rPr lang="el-GR" dirty="0"/>
              <a:t>Διδάσκουμε λεξιλόγιο ειδικό με την αλλαγή</a:t>
            </a:r>
          </a:p>
          <a:p>
            <a:r>
              <a:rPr lang="el-GR" dirty="0"/>
              <a:t>Γράφουμε αφηγήσεις</a:t>
            </a:r>
          </a:p>
          <a:p>
            <a:r>
              <a:rPr lang="el-GR" dirty="0"/>
              <a:t>Θέτουμε τη διαδικασία της </a:t>
            </a:r>
            <a:r>
              <a:rPr lang="el-GR" dirty="0" err="1"/>
              <a:t>περιοδολόγησης</a:t>
            </a:r>
            <a:r>
              <a:rPr lang="el-GR" dirty="0"/>
              <a:t> σε ένα θέμα διερεύνησης</a:t>
            </a:r>
          </a:p>
          <a:p>
            <a:r>
              <a:rPr lang="el-GR" dirty="0"/>
              <a:t>Έμφαση στις αλλαγές της τοπικής ιστορίας</a:t>
            </a:r>
          </a:p>
          <a:p>
            <a:r>
              <a:rPr lang="el-GR" dirty="0"/>
              <a:t>Έμφαση στις αλλαγές από το τοπικό στο εθνικό και γενικότερα στο παγκόσμιο</a:t>
            </a:r>
          </a:p>
        </p:txBody>
      </p:sp>
    </p:spTree>
    <p:extLst>
      <p:ext uri="{BB962C8B-B14F-4D97-AF65-F5344CB8AC3E}">
        <p14:creationId xmlns:p14="http://schemas.microsoft.com/office/powerpoint/2010/main" val="3890497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989E67-685B-4248-AC0F-AF7F9CF59CD6}"/>
              </a:ext>
            </a:extLst>
          </p:cNvPr>
          <p:cNvSpPr>
            <a:spLocks noGrp="1"/>
          </p:cNvSpPr>
          <p:nvPr>
            <p:ph type="title"/>
          </p:nvPr>
        </p:nvSpPr>
        <p:spPr/>
        <p:txBody>
          <a:bodyPr/>
          <a:lstStyle/>
          <a:p>
            <a:r>
              <a:rPr lang="el-GR" b="1" dirty="0">
                <a:solidFill>
                  <a:srgbClr val="C00000"/>
                </a:solidFill>
              </a:rPr>
              <a:t>Τι έμεινε ίδιο και τι άλλαξε σε σχέση με το γυναικείο ζήτημα;</a:t>
            </a:r>
          </a:p>
        </p:txBody>
      </p:sp>
      <p:pic>
        <p:nvPicPr>
          <p:cNvPr id="1026" name="Picture 2" descr="History of Women's Suffrage and “First” Women in Politics – the Southwest  Indiana Experience | MyLO">
            <a:extLst>
              <a:ext uri="{FF2B5EF4-FFF2-40B4-BE49-F238E27FC236}">
                <a16:creationId xmlns:a16="http://schemas.microsoft.com/office/drawing/2014/main" id="{86299DFF-37E9-F548-9324-370C77C809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4928" y="1690688"/>
            <a:ext cx="5191188" cy="3280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Το 32% της Ελλάδας Συγχωρεί τον Βιασμό υπό Προϋποθέσεις - Γι&amp;#39; Αυτό  Χρειαζόμαστε Περισσότερους Άνδρες Φεμινιστές">
            <a:extLst>
              <a:ext uri="{FF2B5EF4-FFF2-40B4-BE49-F238E27FC236}">
                <a16:creationId xmlns:a16="http://schemas.microsoft.com/office/drawing/2014/main" id="{B90D59FD-433C-394E-8683-FD581C426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075" y="1690687"/>
            <a:ext cx="6264925" cy="5532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Ρούλα Σκούταρη: ΜΝΗΜΕΣ ΑΠΟ ΤΟ ΦΕΜΙΝΙΣΤΙΚΟ ΚΙΝΗΜΑ - Lesbian">
            <a:extLst>
              <a:ext uri="{FF2B5EF4-FFF2-40B4-BE49-F238E27FC236}">
                <a16:creationId xmlns:a16="http://schemas.microsoft.com/office/drawing/2014/main" id="{955DB2AF-3DD8-EA4C-9444-EC848EF63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44" y="4314824"/>
            <a:ext cx="5910956" cy="243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647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71CADD-065C-6947-892A-5478E7B0853E}"/>
              </a:ext>
            </a:extLst>
          </p:cNvPr>
          <p:cNvSpPr>
            <a:spLocks noGrp="1"/>
          </p:cNvSpPr>
          <p:nvPr>
            <p:ph type="title"/>
          </p:nvPr>
        </p:nvSpPr>
        <p:spPr/>
        <p:txBody>
          <a:bodyPr>
            <a:normAutofit/>
          </a:bodyPr>
          <a:lstStyle/>
          <a:p>
            <a:pPr algn="ctr"/>
            <a:r>
              <a:rPr lang="el-GR" b="1" dirty="0">
                <a:solidFill>
                  <a:srgbClr val="C00000"/>
                </a:solidFill>
              </a:rPr>
              <a:t>Υπάρχουν κάποια καλά παραδείγματα για να ακολουθήσουμε;  </a:t>
            </a:r>
            <a:endParaRPr lang="el-GR" dirty="0"/>
          </a:p>
        </p:txBody>
      </p:sp>
      <p:sp>
        <p:nvSpPr>
          <p:cNvPr id="3" name="Θέση περιεχομένου 2">
            <a:extLst>
              <a:ext uri="{FF2B5EF4-FFF2-40B4-BE49-F238E27FC236}">
                <a16:creationId xmlns:a16="http://schemas.microsoft.com/office/drawing/2014/main" id="{991B3354-5161-154E-878E-E2B1253519C2}"/>
              </a:ext>
            </a:extLst>
          </p:cNvPr>
          <p:cNvSpPr>
            <a:spLocks noGrp="1"/>
          </p:cNvSpPr>
          <p:nvPr>
            <p:ph idx="1"/>
          </p:nvPr>
        </p:nvSpPr>
        <p:spPr/>
        <p:txBody>
          <a:bodyPr/>
          <a:lstStyle/>
          <a:p>
            <a:endParaRPr lang="el-GR" dirty="0">
              <a:solidFill>
                <a:schemeClr val="accent1"/>
              </a:solidFill>
            </a:endParaRPr>
          </a:p>
          <a:p>
            <a:r>
              <a:rPr lang="el-GR" b="1" dirty="0">
                <a:solidFill>
                  <a:srgbClr val="C00000"/>
                </a:solidFill>
              </a:rPr>
              <a:t>Το σχολείο μας. Τι άλλαξε και τι έμεινε ίδιο; </a:t>
            </a:r>
            <a:r>
              <a:rPr lang="el-GR" dirty="0">
                <a:solidFill>
                  <a:schemeClr val="accent1"/>
                </a:solidFill>
              </a:rPr>
              <a:t>(2013). Στο Μακρυγιάννη, </a:t>
            </a:r>
            <a:r>
              <a:rPr lang="el-GR" dirty="0" err="1">
                <a:solidFill>
                  <a:schemeClr val="accent1"/>
                </a:solidFill>
              </a:rPr>
              <a:t>Περικλέους</a:t>
            </a:r>
            <a:r>
              <a:rPr lang="el-GR" dirty="0">
                <a:solidFill>
                  <a:schemeClr val="accent1"/>
                </a:solidFill>
              </a:rPr>
              <a:t>, </a:t>
            </a:r>
            <a:r>
              <a:rPr lang="el-GR" dirty="0" err="1">
                <a:solidFill>
                  <a:schemeClr val="accent1"/>
                </a:solidFill>
              </a:rPr>
              <a:t>Τινής</a:t>
            </a:r>
            <a:r>
              <a:rPr lang="el-GR" dirty="0">
                <a:solidFill>
                  <a:schemeClr val="accent1"/>
                </a:solidFill>
              </a:rPr>
              <a:t>, </a:t>
            </a:r>
            <a:r>
              <a:rPr lang="el-GR" dirty="0" err="1">
                <a:solidFill>
                  <a:schemeClr val="accent1"/>
                </a:solidFill>
              </a:rPr>
              <a:t>Φλουρέντζου</a:t>
            </a:r>
            <a:r>
              <a:rPr lang="el-GR" dirty="0">
                <a:solidFill>
                  <a:schemeClr val="accent1"/>
                </a:solidFill>
              </a:rPr>
              <a:t>, </a:t>
            </a:r>
            <a:r>
              <a:rPr lang="el-GR" i="1" dirty="0">
                <a:solidFill>
                  <a:schemeClr val="accent1"/>
                </a:solidFill>
              </a:rPr>
              <a:t>Διδακτικές προτάσεις και ιδέες για εκπαιδευτικούς, Παιδαγωγικό Ινστιτούτο Κύπρου,</a:t>
            </a:r>
            <a:r>
              <a:rPr lang="el-GR" dirty="0">
                <a:solidFill>
                  <a:schemeClr val="accent1"/>
                </a:solidFill>
              </a:rPr>
              <a:t> διαθέσιμο στο</a:t>
            </a:r>
            <a:r>
              <a:rPr lang="en-US" dirty="0">
                <a:solidFill>
                  <a:schemeClr val="accent1"/>
                </a:solidFill>
              </a:rPr>
              <a:t> </a:t>
            </a:r>
            <a:r>
              <a:rPr lang="en-US" dirty="0">
                <a:solidFill>
                  <a:srgbClr val="0563C1"/>
                </a:solidFill>
                <a:hlinkClick r:id="rId2">
                  <a:extLst>
                    <a:ext uri="{A12FA001-AC4F-418D-AE19-62706E023703}">
                      <ahyp:hlinkClr xmlns:ahyp="http://schemas.microsoft.com/office/drawing/2018/hyperlinkcolor" val="tx"/>
                    </a:ext>
                  </a:extLst>
                </a:hlinkClick>
              </a:rPr>
              <a:t>http://archeia.moec.gov.cy/sd/202/c_taxi_didaktikes_protaseis_2013.</a:t>
            </a:r>
            <a:r>
              <a:rPr lang="en-US" dirty="0">
                <a:solidFill>
                  <a:schemeClr val="accent1"/>
                </a:solidFill>
                <a:hlinkClick r:id="rId2">
                  <a:extLst>
                    <a:ext uri="{A12FA001-AC4F-418D-AE19-62706E023703}">
                      <ahyp:hlinkClr xmlns:ahyp="http://schemas.microsoft.com/office/drawing/2018/hyperlinkcolor" val="tx"/>
                    </a:ext>
                  </a:extLst>
                </a:hlinkClick>
              </a:rPr>
              <a:t>pdf</a:t>
            </a:r>
            <a:endParaRPr lang="el-GR" dirty="0">
              <a:solidFill>
                <a:schemeClr val="accent1"/>
              </a:solidFill>
            </a:endParaRPr>
          </a:p>
          <a:p>
            <a:r>
              <a:rPr lang="el-GR" dirty="0" err="1">
                <a:solidFill>
                  <a:schemeClr val="accent1"/>
                </a:solidFill>
              </a:rPr>
              <a:t>Σελ</a:t>
            </a:r>
            <a:r>
              <a:rPr lang="en-US" dirty="0" err="1">
                <a:solidFill>
                  <a:schemeClr val="accent1"/>
                </a:solidFill>
              </a:rPr>
              <a:t>ί</a:t>
            </a:r>
            <a:r>
              <a:rPr lang="el-GR" dirty="0">
                <a:solidFill>
                  <a:schemeClr val="accent1"/>
                </a:solidFill>
              </a:rPr>
              <a:t>δες 65-72</a:t>
            </a:r>
            <a:endParaRPr lang="en-US" dirty="0">
              <a:solidFill>
                <a:schemeClr val="accent1"/>
              </a:solidFill>
            </a:endParaRPr>
          </a:p>
          <a:p>
            <a:endParaRPr lang="el-GR" dirty="0"/>
          </a:p>
        </p:txBody>
      </p:sp>
    </p:spTree>
    <p:extLst>
      <p:ext uri="{BB962C8B-B14F-4D97-AF65-F5344CB8AC3E}">
        <p14:creationId xmlns:p14="http://schemas.microsoft.com/office/powerpoint/2010/main" val="3123961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A2F633-E30C-D844-8561-285FF37DD7AD}"/>
              </a:ext>
            </a:extLst>
          </p:cNvPr>
          <p:cNvSpPr>
            <a:spLocks noGrp="1"/>
          </p:cNvSpPr>
          <p:nvPr>
            <p:ph type="title"/>
          </p:nvPr>
        </p:nvSpPr>
        <p:spPr/>
        <p:txBody>
          <a:bodyPr>
            <a:normAutofit/>
          </a:bodyPr>
          <a:lstStyle/>
          <a:p>
            <a:r>
              <a:rPr lang="el-GR" sz="5400" b="1" dirty="0">
                <a:solidFill>
                  <a:srgbClr val="C00000"/>
                </a:solidFill>
              </a:rPr>
              <a:t>Ιστορική σημαντικότητα/ σημασία</a:t>
            </a:r>
          </a:p>
        </p:txBody>
      </p:sp>
      <p:sp>
        <p:nvSpPr>
          <p:cNvPr id="3" name="Θέση περιεχομένου 2">
            <a:extLst>
              <a:ext uri="{FF2B5EF4-FFF2-40B4-BE49-F238E27FC236}">
                <a16:creationId xmlns:a16="http://schemas.microsoft.com/office/drawing/2014/main" id="{348654A8-9119-6541-AA81-88928941E19A}"/>
              </a:ext>
            </a:extLst>
          </p:cNvPr>
          <p:cNvSpPr>
            <a:spLocks noGrp="1"/>
          </p:cNvSpPr>
          <p:nvPr>
            <p:ph idx="1"/>
          </p:nvPr>
        </p:nvSpPr>
        <p:spPr/>
        <p:txBody>
          <a:bodyPr/>
          <a:lstStyle/>
          <a:p>
            <a:r>
              <a:rPr lang="el-GR" dirty="0"/>
              <a:t>Η Ιστορία είναι ένα σύνολο σημαντικών γεγονότων τα οποία μελετούμε ως περιεχόμενο- αφήγηση αλλά δεν γνωρίζουμε πως επελέγησαν (</a:t>
            </a:r>
            <a:r>
              <a:rPr lang="en-US" dirty="0" err="1"/>
              <a:t>Seixas</a:t>
            </a:r>
            <a:r>
              <a:rPr lang="el-GR" dirty="0"/>
              <a:t> 2006).</a:t>
            </a:r>
          </a:p>
          <a:p>
            <a:r>
              <a:rPr lang="el-GR" dirty="0"/>
              <a:t>Χαρακτηριστική είναι η αναφορά του </a:t>
            </a:r>
            <a:r>
              <a:rPr lang="el-GR" dirty="0" err="1"/>
              <a:t>Καρρ</a:t>
            </a:r>
            <a:r>
              <a:rPr lang="el-GR" dirty="0"/>
              <a:t> (1983:12) : “</a:t>
            </a:r>
            <a:r>
              <a:rPr lang="el-GR" i="1" dirty="0"/>
              <a:t>Λέγανε παλαιότερα πως τα γεγονότα μιλούν από μόνα τους. Αυτό βέβαια δεν είναι αλήθεια. Τα γεγονότα μιλούν μόνον όταν ο ιστορικός τα επικαλείται. Είναι αυτός που αποφασίζει ποια από αυτά θα αφήσει να μιλήσουν και με ποια σειρά και σε ποια συνάρτηση</a:t>
            </a:r>
            <a:r>
              <a:rPr lang="el-GR" dirty="0"/>
              <a:t>.” Το σημαντικό λοιπόν είναι γέννημα της επιλογής του ιστορικού κάθε περιόδου (</a:t>
            </a:r>
            <a:r>
              <a:rPr lang="en-US" dirty="0"/>
              <a:t>Levesque</a:t>
            </a:r>
            <a:r>
              <a:rPr lang="el-GR" dirty="0"/>
              <a:t>, 2008). </a:t>
            </a:r>
          </a:p>
          <a:p>
            <a:endParaRPr lang="el-GR" dirty="0"/>
          </a:p>
        </p:txBody>
      </p:sp>
    </p:spTree>
    <p:extLst>
      <p:ext uri="{BB962C8B-B14F-4D97-AF65-F5344CB8AC3E}">
        <p14:creationId xmlns:p14="http://schemas.microsoft.com/office/powerpoint/2010/main" val="3582331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BF0FBE6-151D-2C45-A520-DC44B77FADAF}"/>
              </a:ext>
            </a:extLst>
          </p:cNvPr>
          <p:cNvSpPr>
            <a:spLocks noGrp="1"/>
          </p:cNvSpPr>
          <p:nvPr>
            <p:ph idx="1"/>
          </p:nvPr>
        </p:nvSpPr>
        <p:spPr>
          <a:xfrm>
            <a:off x="838200" y="1773044"/>
            <a:ext cx="10515600" cy="4403919"/>
          </a:xfrm>
        </p:spPr>
        <p:txBody>
          <a:bodyPr/>
          <a:lstStyle/>
          <a:p>
            <a:pPr algn="ctr"/>
            <a:r>
              <a:rPr lang="el-GR" sz="3200" dirty="0"/>
              <a:t>Το τι είναι ιστορικά σημαντικό μπορεί να ποικίλλει από περίοδο σε περίοδο και από ομάδα σε ομάδα καθώς τίθεται διαφορετική προοπτική και στόχος για το τι είναι σημαντικό κάθε φορά (</a:t>
            </a:r>
            <a:r>
              <a:rPr lang="en-US" sz="3200" dirty="0" err="1"/>
              <a:t>Seixas</a:t>
            </a:r>
            <a:r>
              <a:rPr lang="el-GR" sz="3200" dirty="0"/>
              <a:t>, 2006).</a:t>
            </a:r>
          </a:p>
          <a:p>
            <a:pPr marL="0" indent="0">
              <a:buNone/>
            </a:pPr>
            <a:endParaRPr lang="el-GR" dirty="0"/>
          </a:p>
        </p:txBody>
      </p:sp>
    </p:spTree>
    <p:extLst>
      <p:ext uri="{BB962C8B-B14F-4D97-AF65-F5344CB8AC3E}">
        <p14:creationId xmlns:p14="http://schemas.microsoft.com/office/powerpoint/2010/main" val="3804026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C3280B4-0B71-3842-9FB7-6D4086B0E66E}"/>
              </a:ext>
            </a:extLst>
          </p:cNvPr>
          <p:cNvSpPr>
            <a:spLocks noGrp="1"/>
          </p:cNvSpPr>
          <p:nvPr>
            <p:ph idx="1"/>
          </p:nvPr>
        </p:nvSpPr>
        <p:spPr>
          <a:xfrm>
            <a:off x="838200" y="528810"/>
            <a:ext cx="10515600" cy="5648153"/>
          </a:xfrm>
        </p:spPr>
        <p:txBody>
          <a:bodyPr>
            <a:normAutofit fontScale="85000" lnSpcReduction="20000"/>
          </a:bodyPr>
          <a:lstStyle/>
          <a:p>
            <a:r>
              <a:rPr lang="el-GR" dirty="0"/>
              <a:t>«Οι μαθητές και οι μαθήτριες πρέπει να κατανοήσουν ότι στην Ιστορία η</a:t>
            </a:r>
          </a:p>
          <a:p>
            <a:pPr marL="0" indent="0">
              <a:buNone/>
            </a:pPr>
            <a:r>
              <a:rPr lang="el-GR" dirty="0"/>
              <a:t>ιστορική σημαντικότητα που αποδίδεται σε συγκεκριμένα γεγονότα,</a:t>
            </a:r>
          </a:p>
          <a:p>
            <a:pPr marL="0" indent="0">
              <a:buNone/>
            </a:pPr>
            <a:r>
              <a:rPr lang="el-GR" dirty="0"/>
              <a:t>αλλαγές, καταστάσεις, ανθρώπους και φαινόμενα του παρελθόντος</a:t>
            </a:r>
          </a:p>
          <a:p>
            <a:pPr marL="0" indent="0">
              <a:buNone/>
            </a:pPr>
            <a:r>
              <a:rPr lang="el-GR" dirty="0"/>
              <a:t>καθορίζεται από τους ανθρώπους του παρόντος και, συνεπώς, αλλάζει,</a:t>
            </a:r>
          </a:p>
          <a:p>
            <a:pPr marL="0" indent="0">
              <a:buNone/>
            </a:pPr>
            <a:r>
              <a:rPr lang="el-GR" dirty="0"/>
              <a:t>καθώς αλλάζει το παρόν. Ένα συγκεκριμένο στοιχείο του παρελθόντος</a:t>
            </a:r>
          </a:p>
          <a:p>
            <a:pPr marL="0" indent="0">
              <a:buNone/>
            </a:pPr>
            <a:r>
              <a:rPr lang="el-GR" dirty="0"/>
              <a:t>μπορεί να έχει διαφορετική σημαντικότητα σε σχέση με διαφορετικά</a:t>
            </a:r>
          </a:p>
          <a:p>
            <a:pPr marL="0" indent="0">
              <a:buNone/>
            </a:pPr>
            <a:r>
              <a:rPr lang="el-GR" dirty="0"/>
              <a:t>θέματα/ερμηνείες, διαφορετικές χρονικές κλίμακες και διαφορετικά</a:t>
            </a:r>
          </a:p>
          <a:p>
            <a:pPr marL="0" indent="0">
              <a:buNone/>
            </a:pPr>
            <a:r>
              <a:rPr lang="el-GR" dirty="0"/>
              <a:t>χρονικά/χωρικά πλαίσια-συγκείμενα. Οι μαθητές και οι μαθήτριες πρέπει</a:t>
            </a:r>
          </a:p>
          <a:p>
            <a:pPr marL="0" indent="0">
              <a:buNone/>
            </a:pPr>
            <a:r>
              <a:rPr lang="el-GR" dirty="0"/>
              <a:t>επίσης να αντιληφθούν ότι η ιστορική σημαντικότητα είναι δυνατόν να</a:t>
            </a:r>
          </a:p>
          <a:p>
            <a:pPr marL="0" indent="0">
              <a:buNone/>
            </a:pPr>
            <a:r>
              <a:rPr lang="el-GR" dirty="0"/>
              <a:t>αλλάζει ανάλογα με τη σχέση του στοιχείου αυτού με διαφορετικά</a:t>
            </a:r>
          </a:p>
          <a:p>
            <a:pPr marL="0" indent="0">
              <a:buNone/>
            </a:pPr>
            <a:r>
              <a:rPr lang="el-GR" dirty="0"/>
              <a:t>γεγονότα (π.χ. ένα γεγονός μπορεί να είναι σημαντικό σε σχέση με κάποιο</a:t>
            </a:r>
          </a:p>
          <a:p>
            <a:pPr marL="0" indent="0">
              <a:buNone/>
            </a:pPr>
            <a:r>
              <a:rPr lang="el-GR" dirty="0"/>
              <a:t>άλλο και λιγότερο σημαντικό σε σχέση με ένα τρίτο).» </a:t>
            </a:r>
          </a:p>
          <a:p>
            <a:pPr marL="0" indent="0">
              <a:buNone/>
            </a:pPr>
            <a:r>
              <a:rPr lang="el-GR" dirty="0">
                <a:solidFill>
                  <a:schemeClr val="accent1"/>
                </a:solidFill>
              </a:rPr>
              <a:t>Μακρυγιάννη, </a:t>
            </a:r>
            <a:r>
              <a:rPr lang="el-GR" dirty="0" err="1">
                <a:solidFill>
                  <a:schemeClr val="accent1"/>
                </a:solidFill>
              </a:rPr>
              <a:t>Περικλέους</a:t>
            </a:r>
            <a:r>
              <a:rPr lang="el-GR" dirty="0">
                <a:solidFill>
                  <a:schemeClr val="accent1"/>
                </a:solidFill>
              </a:rPr>
              <a:t>, </a:t>
            </a:r>
            <a:r>
              <a:rPr lang="el-GR" dirty="0" err="1">
                <a:solidFill>
                  <a:schemeClr val="accent1"/>
                </a:solidFill>
              </a:rPr>
              <a:t>Τινής</a:t>
            </a:r>
            <a:r>
              <a:rPr lang="el-GR" dirty="0">
                <a:solidFill>
                  <a:schemeClr val="accent1"/>
                </a:solidFill>
              </a:rPr>
              <a:t>, </a:t>
            </a:r>
            <a:r>
              <a:rPr lang="el-GR" dirty="0" err="1">
                <a:solidFill>
                  <a:schemeClr val="accent1"/>
                </a:solidFill>
              </a:rPr>
              <a:t>Φλουρέντζου</a:t>
            </a:r>
            <a:r>
              <a:rPr lang="el-GR" dirty="0">
                <a:solidFill>
                  <a:schemeClr val="accent1"/>
                </a:solidFill>
              </a:rPr>
              <a:t>, Διδακτικές προτάσεις και ιδέες για εκπαιδευτικούς, Παιδαγωγικό Ινστιτούτο Κύπρου, διαθέσιμο στο</a:t>
            </a:r>
            <a:r>
              <a:rPr lang="en-US" dirty="0">
                <a:solidFill>
                  <a:schemeClr val="accent1"/>
                </a:solidFill>
              </a:rPr>
              <a:t> </a:t>
            </a:r>
            <a:r>
              <a:rPr lang="en-US" dirty="0">
                <a:solidFill>
                  <a:srgbClr val="0563C1"/>
                </a:solidFill>
                <a:hlinkClick r:id="rId2">
                  <a:extLst>
                    <a:ext uri="{A12FA001-AC4F-418D-AE19-62706E023703}">
                      <ahyp:hlinkClr xmlns:ahyp="http://schemas.microsoft.com/office/drawing/2018/hyperlinkcolor" val="tx"/>
                    </a:ext>
                  </a:extLst>
                </a:hlinkClick>
              </a:rPr>
              <a:t>http://archeia.moec.gov.cy/sd/202/c_taxi_didaktikes_protaseis_2013.</a:t>
            </a:r>
            <a:r>
              <a:rPr lang="en-US" dirty="0">
                <a:solidFill>
                  <a:schemeClr val="accent1"/>
                </a:solidFill>
                <a:hlinkClick r:id="rId2">
                  <a:extLst>
                    <a:ext uri="{A12FA001-AC4F-418D-AE19-62706E023703}">
                      <ahyp:hlinkClr xmlns:ahyp="http://schemas.microsoft.com/office/drawing/2018/hyperlinkcolor" val="tx"/>
                    </a:ext>
                  </a:extLst>
                </a:hlinkClick>
              </a:rPr>
              <a:t>pdf</a:t>
            </a:r>
            <a:endParaRPr lang="el-GR" dirty="0"/>
          </a:p>
        </p:txBody>
      </p:sp>
    </p:spTree>
    <p:extLst>
      <p:ext uri="{BB962C8B-B14F-4D97-AF65-F5344CB8AC3E}">
        <p14:creationId xmlns:p14="http://schemas.microsoft.com/office/powerpoint/2010/main" val="351634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9572DA-08F9-554A-A97A-87C3A614CB19}"/>
              </a:ext>
            </a:extLst>
          </p:cNvPr>
          <p:cNvSpPr>
            <a:spLocks noGrp="1"/>
          </p:cNvSpPr>
          <p:nvPr>
            <p:ph type="title"/>
          </p:nvPr>
        </p:nvSpPr>
        <p:spPr/>
        <p:txBody>
          <a:bodyPr/>
          <a:lstStyle/>
          <a:p>
            <a:r>
              <a:rPr lang="el-GR" b="1" dirty="0">
                <a:solidFill>
                  <a:schemeClr val="accent1"/>
                </a:solidFill>
              </a:rPr>
              <a:t>Κριτήρια σημαντικότητας</a:t>
            </a:r>
          </a:p>
        </p:txBody>
      </p:sp>
      <p:sp>
        <p:nvSpPr>
          <p:cNvPr id="3" name="Θέση περιεχομένου 2">
            <a:extLst>
              <a:ext uri="{FF2B5EF4-FFF2-40B4-BE49-F238E27FC236}">
                <a16:creationId xmlns:a16="http://schemas.microsoft.com/office/drawing/2014/main" id="{8BDA3321-E013-8E44-BC09-8F7D437588B1}"/>
              </a:ext>
            </a:extLst>
          </p:cNvPr>
          <p:cNvSpPr>
            <a:spLocks noGrp="1"/>
          </p:cNvSpPr>
          <p:nvPr>
            <p:ph idx="1"/>
          </p:nvPr>
        </p:nvSpPr>
        <p:spPr/>
        <p:txBody>
          <a:bodyPr/>
          <a:lstStyle/>
          <a:p>
            <a:pPr lvl="0"/>
            <a:r>
              <a:rPr lang="el-GR" b="1" dirty="0"/>
              <a:t>τη σπουδαιότητα ενός συμβάντος για το παρελθόν για το ιστορικό του πλαίσιο αλλά κυρίως για το παρόν</a:t>
            </a:r>
            <a:r>
              <a:rPr lang="el-GR" dirty="0"/>
              <a:t> δηλ. η σημασία προκύπτει από τη σύντηξη των δύο χρονικών οριζόντων: του παρελθόντος και του παρόντος καθώς και από την εκ των υστέρων γνώση του βαθμού επίδρασης που είχε στο παρελθόν, αποφεύγοντας τον </a:t>
            </a:r>
            <a:r>
              <a:rPr lang="el-GR" dirty="0" err="1"/>
              <a:t>παροντισμό</a:t>
            </a:r>
            <a:r>
              <a:rPr lang="el-GR" dirty="0"/>
              <a:t>.</a:t>
            </a:r>
          </a:p>
          <a:p>
            <a:pPr lvl="0"/>
            <a:r>
              <a:rPr lang="el-GR" b="1" dirty="0"/>
              <a:t>την επίδρασή του σε διαφορετικές ομάδες</a:t>
            </a:r>
            <a:r>
              <a:rPr lang="el-GR" dirty="0"/>
              <a:t>, δηλαδή όσο μεγαλύτερη η επίδραση και μάλιστα η διαφορετική επίδρασή του σε διαφορετικές ομάδες, τόσο μεγαλύτερη και η σπουδαιότητα του ιστορικού γεγονότος σε σχέση με την έννοια της αλλαγής (</a:t>
            </a:r>
            <a:r>
              <a:rPr lang="el-GR" dirty="0" err="1"/>
              <a:t>Seixas</a:t>
            </a:r>
            <a:r>
              <a:rPr lang="el-GR" dirty="0"/>
              <a:t>, 2006).</a:t>
            </a:r>
          </a:p>
          <a:p>
            <a:endParaRPr lang="el-GR" dirty="0"/>
          </a:p>
        </p:txBody>
      </p:sp>
    </p:spTree>
    <p:extLst>
      <p:ext uri="{BB962C8B-B14F-4D97-AF65-F5344CB8AC3E}">
        <p14:creationId xmlns:p14="http://schemas.microsoft.com/office/powerpoint/2010/main" val="2532051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25B7A11-2AA5-A848-979A-A973EA161478}"/>
              </a:ext>
            </a:extLst>
          </p:cNvPr>
          <p:cNvSpPr>
            <a:spLocks noGrp="1"/>
          </p:cNvSpPr>
          <p:nvPr>
            <p:ph idx="1"/>
          </p:nvPr>
        </p:nvSpPr>
        <p:spPr>
          <a:xfrm>
            <a:off x="838200" y="892098"/>
            <a:ext cx="10515600" cy="5284865"/>
          </a:xfrm>
        </p:spPr>
        <p:txBody>
          <a:bodyPr>
            <a:normAutofit/>
          </a:bodyPr>
          <a:lstStyle/>
          <a:p>
            <a:pPr lvl="0"/>
            <a:r>
              <a:rPr lang="el-GR" b="1" dirty="0"/>
              <a:t>τη διάρκεια επίδρασης ενός ιστορικού γεγονότος </a:t>
            </a:r>
            <a:r>
              <a:rPr lang="el-GR" dirty="0"/>
              <a:t>σε σχέση με το πλαίσιό του αν και δεν είναι εύκολο να ξεχωρίσεις πότε αρχίζει και πότε ολοκληρώνεται ένα ιστορικό γεγονός</a:t>
            </a:r>
          </a:p>
          <a:p>
            <a:pPr lvl="0"/>
            <a:r>
              <a:rPr lang="el-GR" b="1" dirty="0"/>
              <a:t>τη συνάφεια του παρελθόντος με το παρόν και </a:t>
            </a:r>
            <a:r>
              <a:rPr lang="el-GR" dirty="0"/>
              <a:t>η επίδραση που εξακολουθεί να ασκεί σε αυτό εφόσον η σημασία ενός γεγονότος δεν επηρεάζεται μόνο από το παρελθόν από μόνο του αλλά από την επακόλουθη χρήση αυτού του γεγονότος σύμφωνα με σύγχρονες προτεραιότητες και παροντικές ανάγκες. </a:t>
            </a:r>
          </a:p>
          <a:p>
            <a:pPr lvl="0"/>
            <a:r>
              <a:rPr lang="el-GR" b="1" dirty="0"/>
              <a:t>την ποσοτικοποίηση των παραμέτρων – </a:t>
            </a:r>
            <a:r>
              <a:rPr lang="el-GR" dirty="0"/>
              <a:t>τα δημογραφικά δεδομένα, αν και δεν δείχνουν πάντα την αλλαγή – δηλαδή ο αριθμός των ανθρώπων που επηρέασε ένα ιστορικό γεγονός.</a:t>
            </a:r>
          </a:p>
          <a:p>
            <a:endParaRPr lang="el-GR" dirty="0"/>
          </a:p>
        </p:txBody>
      </p:sp>
    </p:spTree>
    <p:extLst>
      <p:ext uri="{BB962C8B-B14F-4D97-AF65-F5344CB8AC3E}">
        <p14:creationId xmlns:p14="http://schemas.microsoft.com/office/powerpoint/2010/main" val="1955420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7B474B-3B4E-EC4C-A857-B7A7FAC6DC4D}"/>
              </a:ext>
            </a:extLst>
          </p:cNvPr>
          <p:cNvSpPr>
            <a:spLocks noGrp="1"/>
          </p:cNvSpPr>
          <p:nvPr>
            <p:ph type="title"/>
          </p:nvPr>
        </p:nvSpPr>
        <p:spPr/>
        <p:txBody>
          <a:bodyPr/>
          <a:lstStyle/>
          <a:p>
            <a:r>
              <a:rPr lang="el-GR" b="1" dirty="0">
                <a:solidFill>
                  <a:schemeClr val="accent1"/>
                </a:solidFill>
              </a:rPr>
              <a:t>Έννοιες δευτέρου βαθμού</a:t>
            </a:r>
            <a:endParaRPr lang="el-GR" dirty="0"/>
          </a:p>
        </p:txBody>
      </p:sp>
      <p:sp>
        <p:nvSpPr>
          <p:cNvPr id="3" name="Θέση περιεχομένου 2">
            <a:extLst>
              <a:ext uri="{FF2B5EF4-FFF2-40B4-BE49-F238E27FC236}">
                <a16:creationId xmlns:a16="http://schemas.microsoft.com/office/drawing/2014/main" id="{94BE38F7-D03E-9544-81BD-DF24B9820DD7}"/>
              </a:ext>
            </a:extLst>
          </p:cNvPr>
          <p:cNvSpPr>
            <a:spLocks noGrp="1"/>
          </p:cNvSpPr>
          <p:nvPr>
            <p:ph idx="1"/>
          </p:nvPr>
        </p:nvSpPr>
        <p:spPr/>
        <p:txBody>
          <a:bodyPr/>
          <a:lstStyle/>
          <a:p>
            <a:pPr lvl="0" algn="just" eaLnBrk="0" fontAlgn="base" hangingPunct="0">
              <a:lnSpc>
                <a:spcPct val="100000"/>
              </a:lnSpc>
              <a:spcBef>
                <a:spcPct val="0"/>
              </a:spcBef>
              <a:spcAft>
                <a:spcPct val="0"/>
              </a:spcAft>
            </a:pPr>
            <a:r>
              <a:rPr lang="el-GR" altLang="el-GR" b="1" dirty="0" err="1">
                <a:solidFill>
                  <a:schemeClr val="accent1"/>
                </a:solidFill>
                <a:ea typeface="Times New Roman" panose="02020603050405020304" pitchFamily="18" charset="0"/>
              </a:rPr>
              <a:t>Καταν</a:t>
            </a:r>
            <a:r>
              <a:rPr lang="en-US" altLang="el-GR" b="1" dirty="0" err="1">
                <a:solidFill>
                  <a:schemeClr val="accent1"/>
                </a:solidFill>
                <a:ea typeface="Times New Roman" panose="02020603050405020304" pitchFamily="18" charset="0"/>
              </a:rPr>
              <a:t>ό</a:t>
            </a:r>
            <a:r>
              <a:rPr lang="el-GR" altLang="el-GR" b="1" dirty="0" err="1">
                <a:solidFill>
                  <a:schemeClr val="accent1"/>
                </a:solidFill>
                <a:ea typeface="Times New Roman" panose="02020603050405020304" pitchFamily="18" charset="0"/>
              </a:rPr>
              <a:t>ηση</a:t>
            </a:r>
            <a:r>
              <a:rPr lang="el-GR" altLang="el-GR" b="1" dirty="0">
                <a:solidFill>
                  <a:schemeClr val="accent1"/>
                </a:solidFill>
                <a:ea typeface="Times New Roman" panose="02020603050405020304" pitchFamily="18" charset="0"/>
              </a:rPr>
              <a:t> συνέχειας και αλλαγής </a:t>
            </a:r>
            <a:r>
              <a:rPr lang="el-GR" altLang="el-GR" dirty="0">
                <a:solidFill>
                  <a:srgbClr val="222222"/>
                </a:solidFill>
                <a:ea typeface="Times New Roman" panose="02020603050405020304" pitchFamily="18" charset="0"/>
              </a:rPr>
              <a:t>- για να δημιουργήσετε μια αίσθηση της περιόδου και του χρόνου, η ακολουθία του πότε τα πράγματα συνέβησαν, τι άλλαξε και τι έμεινε ίδιο;</a:t>
            </a:r>
          </a:p>
          <a:p>
            <a:pPr marL="0" lvl="0" indent="0" algn="just" eaLnBrk="0" fontAlgn="base" hangingPunct="0">
              <a:lnSpc>
                <a:spcPct val="100000"/>
              </a:lnSpc>
              <a:spcBef>
                <a:spcPct val="0"/>
              </a:spcBef>
              <a:spcAft>
                <a:spcPct val="0"/>
              </a:spcAft>
              <a:buNone/>
            </a:pPr>
            <a:r>
              <a:rPr lang="el-GR" altLang="el-GR" dirty="0"/>
              <a:t> </a:t>
            </a:r>
          </a:p>
          <a:p>
            <a:pPr lvl="0" algn="just" eaLnBrk="0" fontAlgn="base" hangingPunct="0">
              <a:lnSpc>
                <a:spcPct val="100000"/>
              </a:lnSpc>
              <a:spcBef>
                <a:spcPct val="0"/>
              </a:spcBef>
              <a:spcAft>
                <a:spcPct val="0"/>
              </a:spcAft>
            </a:pPr>
            <a:r>
              <a:rPr lang="el-GR" altLang="el-GR" b="1" dirty="0">
                <a:solidFill>
                  <a:schemeClr val="accent1"/>
                </a:solidFill>
              </a:rPr>
              <a:t>Ανάλυση αιτιών και συνεπειών- </a:t>
            </a:r>
            <a:r>
              <a:rPr lang="el-GR" altLang="el-GR" dirty="0"/>
              <a:t>πώς μπορούμε να εξηγήσουμε γιατί τα πράγματα συνέβησαν στην ιστορία και πώς οι άνθρωποι έκαναν τη διαφορά σε αυτό που συνέβη; Για ποιο λόγο; Τι ακολούθησε ως συνέπεια;</a:t>
            </a:r>
          </a:p>
          <a:p>
            <a:endParaRPr lang="el-GR" dirty="0"/>
          </a:p>
        </p:txBody>
      </p:sp>
    </p:spTree>
    <p:extLst>
      <p:ext uri="{BB962C8B-B14F-4D97-AF65-F5344CB8AC3E}">
        <p14:creationId xmlns:p14="http://schemas.microsoft.com/office/powerpoint/2010/main" val="4121101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702849-8EAB-BB49-903C-49CA8D38530D}"/>
              </a:ext>
            </a:extLst>
          </p:cNvPr>
          <p:cNvSpPr>
            <a:spLocks noGrp="1"/>
          </p:cNvSpPr>
          <p:nvPr>
            <p:ph type="title"/>
          </p:nvPr>
        </p:nvSpPr>
        <p:spPr/>
        <p:txBody>
          <a:bodyPr/>
          <a:lstStyle/>
          <a:p>
            <a:r>
              <a:rPr lang="el-GR" b="1" dirty="0">
                <a:solidFill>
                  <a:srgbClr val="C00000"/>
                </a:solidFill>
              </a:rPr>
              <a:t>Επομένως:Τι είναι σημαντικό;</a:t>
            </a:r>
            <a:br>
              <a:rPr lang="el-GR" b="1" dirty="0">
                <a:solidFill>
                  <a:srgbClr val="C00000"/>
                </a:solidFill>
              </a:rPr>
            </a:br>
            <a:endParaRPr lang="el-GR" b="1" dirty="0">
              <a:solidFill>
                <a:srgbClr val="C00000"/>
              </a:solidFill>
            </a:endParaRPr>
          </a:p>
        </p:txBody>
      </p:sp>
      <p:sp>
        <p:nvSpPr>
          <p:cNvPr id="3" name="Θέση περιεχομένου 2">
            <a:extLst>
              <a:ext uri="{FF2B5EF4-FFF2-40B4-BE49-F238E27FC236}">
                <a16:creationId xmlns:a16="http://schemas.microsoft.com/office/drawing/2014/main" id="{ECD8021C-5ADF-8142-B58C-81142192C45A}"/>
              </a:ext>
            </a:extLst>
          </p:cNvPr>
          <p:cNvSpPr>
            <a:spLocks noGrp="1"/>
          </p:cNvSpPr>
          <p:nvPr>
            <p:ph idx="1"/>
          </p:nvPr>
        </p:nvSpPr>
        <p:spPr/>
        <p:txBody>
          <a:bodyPr/>
          <a:lstStyle/>
          <a:p>
            <a:r>
              <a:rPr lang="el-GR" dirty="0"/>
              <a:t>Αυτό που προκαλεί συνέπειες σε αλλαγές</a:t>
            </a:r>
          </a:p>
          <a:p>
            <a:r>
              <a:rPr lang="el-GR" dirty="0"/>
              <a:t>Αυτό που είναι </a:t>
            </a:r>
            <a:r>
              <a:rPr lang="el-GR" dirty="0" err="1"/>
              <a:t>αξιοσημε</a:t>
            </a:r>
            <a:r>
              <a:rPr lang="en-US" dirty="0" err="1"/>
              <a:t>ί</a:t>
            </a:r>
            <a:r>
              <a:rPr lang="el-GR" dirty="0" err="1"/>
              <a:t>ωτο</a:t>
            </a:r>
            <a:endParaRPr lang="el-GR" dirty="0"/>
          </a:p>
          <a:p>
            <a:r>
              <a:rPr lang="el-GR" dirty="0"/>
              <a:t>Αυτό που είναι αποκαλυπτικό</a:t>
            </a:r>
          </a:p>
          <a:p>
            <a:r>
              <a:rPr lang="el-GR" dirty="0"/>
              <a:t>Αυτό που είναι αξιομνημόνευτο</a:t>
            </a:r>
            <a:endParaRPr lang="en-US" dirty="0"/>
          </a:p>
          <a:p>
            <a:pPr marL="0" indent="0">
              <a:buNone/>
            </a:pPr>
            <a:r>
              <a:rPr lang="el-GR" dirty="0" err="1"/>
              <a:t>Πρ</a:t>
            </a:r>
            <a:r>
              <a:rPr lang="en-US" dirty="0" err="1"/>
              <a:t>ό</a:t>
            </a:r>
            <a:r>
              <a:rPr lang="el-GR" dirty="0" err="1"/>
              <a:t>κειται</a:t>
            </a:r>
            <a:r>
              <a:rPr lang="el-GR" dirty="0"/>
              <a:t> για </a:t>
            </a:r>
            <a:r>
              <a:rPr lang="el-GR" dirty="0" err="1"/>
              <a:t>μεταέννοια</a:t>
            </a:r>
            <a:r>
              <a:rPr lang="el-GR" dirty="0"/>
              <a:t> καθώς ενυπάρχει σε όλες τις άλλες έννοιες</a:t>
            </a:r>
          </a:p>
          <a:p>
            <a:endParaRPr lang="el-GR" dirty="0"/>
          </a:p>
          <a:p>
            <a:endParaRPr lang="en-US" dirty="0"/>
          </a:p>
        </p:txBody>
      </p:sp>
    </p:spTree>
    <p:extLst>
      <p:ext uri="{BB962C8B-B14F-4D97-AF65-F5344CB8AC3E}">
        <p14:creationId xmlns:p14="http://schemas.microsoft.com/office/powerpoint/2010/main" val="3678211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B55A7B-6A97-BD47-9774-75CD09E6F4F1}"/>
              </a:ext>
            </a:extLst>
          </p:cNvPr>
          <p:cNvSpPr>
            <a:spLocks noGrp="1"/>
          </p:cNvSpPr>
          <p:nvPr>
            <p:ph type="title"/>
          </p:nvPr>
        </p:nvSpPr>
        <p:spPr/>
        <p:txBody>
          <a:bodyPr>
            <a:normAutofit fontScale="90000"/>
          </a:bodyPr>
          <a:lstStyle/>
          <a:p>
            <a:br>
              <a:rPr lang="el-GR" b="1" dirty="0">
                <a:solidFill>
                  <a:schemeClr val="accent1"/>
                </a:solidFill>
              </a:rPr>
            </a:br>
            <a:r>
              <a:rPr lang="el-GR" b="1" dirty="0">
                <a:solidFill>
                  <a:srgbClr val="C00000"/>
                </a:solidFill>
              </a:rPr>
              <a:t>Τι αναμένουμε να έχουν κατανοήσει οι μαθητές μας σε σχέση με την έννοια αυτή;</a:t>
            </a:r>
            <a:br>
              <a:rPr lang="el-GR" b="1" dirty="0">
                <a:solidFill>
                  <a:srgbClr val="C00000"/>
                </a:solidFill>
              </a:rPr>
            </a:b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4D4D7EA5-D99E-9048-A917-34BA767FD682}"/>
              </a:ext>
            </a:extLst>
          </p:cNvPr>
          <p:cNvSpPr>
            <a:spLocks noGrp="1"/>
          </p:cNvSpPr>
          <p:nvPr>
            <p:ph idx="1"/>
          </p:nvPr>
        </p:nvSpPr>
        <p:spPr/>
        <p:txBody>
          <a:bodyPr/>
          <a:lstStyle/>
          <a:p>
            <a:r>
              <a:rPr lang="el-GR" dirty="0"/>
              <a:t>Α) να κατανοούν πώς ένα γεγονός ή πρόσωπο ή μια καινοτομία είναι σημαντική και πώς ενσωματώνεται στην μεγάλη αφήγηση [Συνεπάγεται την αλλαγή για τους περισσότερους ανθρώπους και μάλιστα  στη διάρκεια του χρόνου (το γεγονός/ το πρόσωπο/ η ανάπτυξη].</a:t>
            </a:r>
          </a:p>
          <a:p>
            <a:r>
              <a:rPr lang="el-GR" dirty="0"/>
              <a:t>Β) να εξηγούν πώς η ιστορική σημασία/ σημαντικότητα διαφοροποιείται μέσα στο χρόνο και από ομάδα σε ομάδα.</a:t>
            </a:r>
          </a:p>
        </p:txBody>
      </p:sp>
    </p:spTree>
    <p:extLst>
      <p:ext uri="{BB962C8B-B14F-4D97-AF65-F5344CB8AC3E}">
        <p14:creationId xmlns:p14="http://schemas.microsoft.com/office/powerpoint/2010/main" val="1000842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96B2D2-F028-AC4B-99DC-2AE415A7ECD4}"/>
              </a:ext>
            </a:extLst>
          </p:cNvPr>
          <p:cNvSpPr>
            <a:spLocks noGrp="1"/>
          </p:cNvSpPr>
          <p:nvPr>
            <p:ph idx="1"/>
          </p:nvPr>
        </p:nvSpPr>
        <p:spPr>
          <a:xfrm>
            <a:off x="838200" y="795867"/>
            <a:ext cx="10515600" cy="5381096"/>
          </a:xfrm>
        </p:spPr>
        <p:txBody>
          <a:bodyPr>
            <a:normAutofit/>
          </a:bodyPr>
          <a:lstStyle/>
          <a:p>
            <a:pPr marL="0" indent="0">
              <a:buNone/>
            </a:pPr>
            <a:r>
              <a:rPr lang="el-GR" sz="3600" b="1" dirty="0">
                <a:solidFill>
                  <a:srgbClr val="C00000"/>
                </a:solidFill>
              </a:rPr>
              <a:t>Πώς μπορεί να </a:t>
            </a:r>
            <a:r>
              <a:rPr lang="el-GR" sz="3600" b="1" dirty="0" err="1">
                <a:solidFill>
                  <a:srgbClr val="C00000"/>
                </a:solidFill>
              </a:rPr>
              <a:t>διδαχθε</a:t>
            </a:r>
            <a:r>
              <a:rPr lang="en-US" sz="3600" b="1" dirty="0" err="1">
                <a:solidFill>
                  <a:srgbClr val="C00000"/>
                </a:solidFill>
              </a:rPr>
              <a:t>ί</a:t>
            </a:r>
            <a:r>
              <a:rPr lang="el-GR" sz="3600" b="1" dirty="0">
                <a:solidFill>
                  <a:srgbClr val="C00000"/>
                </a:solidFill>
              </a:rPr>
              <a:t> με ουσιαστικό τρόπο;</a:t>
            </a:r>
            <a:r>
              <a:rPr lang="el-GR" sz="3200" b="1" dirty="0">
                <a:solidFill>
                  <a:srgbClr val="C00000"/>
                </a:solidFill>
              </a:rPr>
              <a:t> </a:t>
            </a:r>
            <a:endParaRPr lang="el-GR" sz="3200" dirty="0">
              <a:solidFill>
                <a:srgbClr val="C00000"/>
              </a:solidFill>
            </a:endParaRPr>
          </a:p>
          <a:p>
            <a:r>
              <a:rPr lang="el-GR" dirty="0"/>
              <a:t> Οι νεότεροι μαθητές μπορεί να διαλέξουν ένα ή δύο σημαντικά μέρη από μια ιστορία ή να πουν τι θεωρούν σημαντικό σε μια εικόνα ή να μάθουν τι πιστεύουν οι γονείς τους ως σημαντικό σήμερα αλλά και στο πρόσφατο παρελθόν.</a:t>
            </a:r>
          </a:p>
          <a:p>
            <a:r>
              <a:rPr lang="el-GR" dirty="0"/>
              <a:t>Καθώς οι μαθητές μεγαλώνουν, θα πρέπει να αναπτύξουν κάποια ικανότητα να υποστηρίξουν γιατί κάτι είναι σημαντικό. Οι μαθητές μπορεί να είναι σε θέση να κατανοήσουν γιατί κάτι μπορεί να έχει διαφορετική σημασία σε εμάς σε σχέση με τους ανθρώπους του παρελθόντος - δηλαδή να κατανοήσουμε ότι οι άνθρωποι δεν μπορούσαν να βλέπουν πάντα τη σημασία κάποιου γεγονότος την ώρα που συνέβαινε. </a:t>
            </a:r>
          </a:p>
          <a:p>
            <a:endParaRPr lang="el-GR" dirty="0"/>
          </a:p>
        </p:txBody>
      </p:sp>
    </p:spTree>
    <p:extLst>
      <p:ext uri="{BB962C8B-B14F-4D97-AF65-F5344CB8AC3E}">
        <p14:creationId xmlns:p14="http://schemas.microsoft.com/office/powerpoint/2010/main" val="526135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35B853-4369-9449-9E95-6C0F2CFFA253}"/>
              </a:ext>
            </a:extLst>
          </p:cNvPr>
          <p:cNvSpPr>
            <a:spLocks noGrp="1"/>
          </p:cNvSpPr>
          <p:nvPr>
            <p:ph type="title"/>
          </p:nvPr>
        </p:nvSpPr>
        <p:spPr/>
        <p:txBody>
          <a:bodyPr>
            <a:normAutofit fontScale="90000"/>
          </a:bodyPr>
          <a:lstStyle/>
          <a:p>
            <a:r>
              <a:rPr lang="el-GR" b="1" dirty="0">
                <a:solidFill>
                  <a:srgbClr val="C00000"/>
                </a:solidFill>
              </a:rPr>
              <a:t>Πώς μπορεί να διδαχθεί με ουσιαστικό τρόπο; </a:t>
            </a:r>
            <a:br>
              <a:rPr lang="el-GR" dirty="0">
                <a:solidFill>
                  <a:srgbClr val="C00000"/>
                </a:solidFill>
              </a:rPr>
            </a:br>
            <a:endParaRPr lang="el-GR" dirty="0"/>
          </a:p>
        </p:txBody>
      </p:sp>
      <p:sp>
        <p:nvSpPr>
          <p:cNvPr id="3" name="Θέση περιεχομένου 2">
            <a:extLst>
              <a:ext uri="{FF2B5EF4-FFF2-40B4-BE49-F238E27FC236}">
                <a16:creationId xmlns:a16="http://schemas.microsoft.com/office/drawing/2014/main" id="{C18747CB-239F-6641-BB72-2893D64968AD}"/>
              </a:ext>
            </a:extLst>
          </p:cNvPr>
          <p:cNvSpPr>
            <a:spLocks noGrp="1"/>
          </p:cNvSpPr>
          <p:nvPr>
            <p:ph idx="1"/>
          </p:nvPr>
        </p:nvSpPr>
        <p:spPr/>
        <p:txBody>
          <a:bodyPr/>
          <a:lstStyle/>
          <a:p>
            <a:r>
              <a:rPr lang="el-GR" dirty="0"/>
              <a:t>Σημαντικά ζητήματα όπως εκδηλώσεις ή αλλαγές μπορούν να διδαχθούν με διαφορετικούς τρόπους όπως εικόνες, διαγράμματα, λίστες, </a:t>
            </a:r>
            <a:r>
              <a:rPr lang="el-GR" dirty="0" err="1"/>
              <a:t>χρονογραμμές</a:t>
            </a:r>
            <a:r>
              <a:rPr lang="el-GR" dirty="0"/>
              <a:t>, γραφήματα και πηγές. </a:t>
            </a:r>
          </a:p>
          <a:p>
            <a:r>
              <a:rPr lang="el-GR" dirty="0"/>
              <a:t>Οι περιλήψεις είναι ένας καλός τρόπος για να δούμε αν οι μαθητές καταλαβαίνουν τι είναι πιο σημαντικό σε μια ιστορική περίοδο ή κοινωνία. Θα μπορούσαμε να δώσουμε, λοιπόν, λίστες στους μαθητές και να τους ζητήσουμε να συζητήσουν και να δικαιολογήσουν τη σειρά σημασίας που δίνονται σε αυτές τις περιλήψεις. </a:t>
            </a:r>
          </a:p>
          <a:p>
            <a:endParaRPr lang="el-GR" dirty="0"/>
          </a:p>
        </p:txBody>
      </p:sp>
    </p:spTree>
    <p:extLst>
      <p:ext uri="{BB962C8B-B14F-4D97-AF65-F5344CB8AC3E}">
        <p14:creationId xmlns:p14="http://schemas.microsoft.com/office/powerpoint/2010/main" val="3440791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9F7E2C-969E-2B4B-82A4-E8CA4E1EC7F9}"/>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 </a:t>
            </a:r>
            <a:endParaRPr lang="el-GR" dirty="0"/>
          </a:p>
        </p:txBody>
      </p:sp>
      <p:sp>
        <p:nvSpPr>
          <p:cNvPr id="3" name="Θέση περιεχομένου 2">
            <a:extLst>
              <a:ext uri="{FF2B5EF4-FFF2-40B4-BE49-F238E27FC236}">
                <a16:creationId xmlns:a16="http://schemas.microsoft.com/office/drawing/2014/main" id="{11204B0C-E45C-BF46-9E0A-3AD606004061}"/>
              </a:ext>
            </a:extLst>
          </p:cNvPr>
          <p:cNvSpPr>
            <a:spLocks noGrp="1"/>
          </p:cNvSpPr>
          <p:nvPr>
            <p:ph idx="1"/>
          </p:nvPr>
        </p:nvSpPr>
        <p:spPr/>
        <p:txBody>
          <a:bodyPr/>
          <a:lstStyle/>
          <a:p>
            <a:r>
              <a:rPr lang="el-GR" dirty="0"/>
              <a:t>Θα μπορούσαν επίσης να βελτιώσουν την εννοιολογική τους κατανόηση εάν συγκρίνουν τη σημασία των δύο (ή περισσοτέρων) ατόμων ή εκδηλώσεων ή ακόμη και δύο κοινωνιών. Η σύνοψη στο τέλος του μαθήματος μπορεί επίσης να ενθαρρύνει τους μαθητές να σκεφτούν τι είναι πιο σημαντικό σε σχέση με αυτό που έχουν έχει διδαχθεί.</a:t>
            </a:r>
          </a:p>
          <a:p>
            <a:endParaRPr lang="el-GR" dirty="0"/>
          </a:p>
        </p:txBody>
      </p:sp>
    </p:spTree>
    <p:extLst>
      <p:ext uri="{BB962C8B-B14F-4D97-AF65-F5344CB8AC3E}">
        <p14:creationId xmlns:p14="http://schemas.microsoft.com/office/powerpoint/2010/main" val="3439798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B53B86-36FA-EE4B-9BCE-8696D8EC7A6B}"/>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a:t>
            </a:r>
            <a:endParaRPr lang="el-GR" dirty="0">
              <a:solidFill>
                <a:schemeClr val="accent1"/>
              </a:solidFill>
            </a:endParaRPr>
          </a:p>
        </p:txBody>
      </p:sp>
      <p:sp>
        <p:nvSpPr>
          <p:cNvPr id="3" name="Θέση περιεχομένου 2">
            <a:extLst>
              <a:ext uri="{FF2B5EF4-FFF2-40B4-BE49-F238E27FC236}">
                <a16:creationId xmlns:a16="http://schemas.microsoft.com/office/drawing/2014/main" id="{C1452BD4-0E09-8A43-A812-04EB22A9978F}"/>
              </a:ext>
            </a:extLst>
          </p:cNvPr>
          <p:cNvSpPr>
            <a:spLocks noGrp="1"/>
          </p:cNvSpPr>
          <p:nvPr>
            <p:ph idx="1"/>
          </p:nvPr>
        </p:nvSpPr>
        <p:spPr/>
        <p:txBody>
          <a:bodyPr>
            <a:normAutofit lnSpcReduction="10000"/>
          </a:bodyPr>
          <a:lstStyle/>
          <a:p>
            <a:pPr marL="0" indent="0">
              <a:buNone/>
            </a:pPr>
            <a:r>
              <a:rPr lang="el-GR" b="1" dirty="0">
                <a:solidFill>
                  <a:schemeClr val="accent1"/>
                </a:solidFill>
              </a:rPr>
              <a:t>Τι αξίζει να θυμόμαστε;</a:t>
            </a:r>
            <a:r>
              <a:rPr lang="el-GR" dirty="0">
                <a:solidFill>
                  <a:schemeClr val="accent1"/>
                </a:solidFill>
              </a:rPr>
              <a:t> </a:t>
            </a:r>
          </a:p>
          <a:p>
            <a:r>
              <a:rPr lang="el-GR" dirty="0"/>
              <a:t>Αυτό μπορεί να παρέχει μια ευκαιρία να εξεταστούν τοπικά, εθνικά και διεθνή ζητήματα για να σκεφτούν οι μαθητές τι αξίζει να θυμόμαστε και γιατί (πχ. επέτειος του τέλους του. Του Β’ Παγκοσμίου πολέμου).  Αυτό μπορεί να εξατομικευτεί έτσι ώστε διαφορετικοί μαθητές μπορούν να εκφράσουν τις απόψεις τους για το γιατί κάτι αξίζει να το θυμόμαστε. Μπορούν να υποβληθούν ερωτήσεις που τους κάνουν να σκεφτούν γιατί κάτι αξίζει να θυμόμαστε, π.χ. Επηρεάστηκαν πολλοί άνθρωποι; Με ποιους τρόπους επηρεάστηκαν; Τι οδήγησε σε κάτι σημαντικό? Βλέπουμε ακόμα τα αποτελέσματα; Τι πιστεύουν ότι θα συνέβαινε αν αυτό το συμβάν ΔΕΝ συνέβαινε ποτέ;</a:t>
            </a:r>
          </a:p>
          <a:p>
            <a:pPr marL="0" indent="0">
              <a:buNone/>
            </a:pPr>
            <a:endParaRPr lang="el-GR" dirty="0"/>
          </a:p>
          <a:p>
            <a:endParaRPr lang="el-GR" dirty="0"/>
          </a:p>
        </p:txBody>
      </p:sp>
    </p:spTree>
    <p:extLst>
      <p:ext uri="{BB962C8B-B14F-4D97-AF65-F5344CB8AC3E}">
        <p14:creationId xmlns:p14="http://schemas.microsoft.com/office/powerpoint/2010/main" val="756003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6F88C2-E797-024E-83B6-ACB102EC8DA3}"/>
              </a:ext>
            </a:extLst>
          </p:cNvPr>
          <p:cNvSpPr>
            <a:spLocks noGrp="1"/>
          </p:cNvSpPr>
          <p:nvPr>
            <p:ph type="title"/>
          </p:nvPr>
        </p:nvSpPr>
        <p:spPr/>
        <p:txBody>
          <a:bodyPr>
            <a:normAutofit/>
          </a:bodyPr>
          <a:lstStyle/>
          <a:p>
            <a:r>
              <a:rPr lang="el-GR" b="1" dirty="0">
                <a:solidFill>
                  <a:srgbClr val="C00000"/>
                </a:solidFill>
              </a:rPr>
              <a:t>Πώς μπορεί να διδαχθεί με ουσιαστικό τρόπο;</a:t>
            </a:r>
            <a:endParaRPr lang="el-GR" dirty="0"/>
          </a:p>
        </p:txBody>
      </p:sp>
      <p:sp>
        <p:nvSpPr>
          <p:cNvPr id="3" name="Θέση περιεχομένου 2">
            <a:extLst>
              <a:ext uri="{FF2B5EF4-FFF2-40B4-BE49-F238E27FC236}">
                <a16:creationId xmlns:a16="http://schemas.microsoft.com/office/drawing/2014/main" id="{805B15E5-9470-9143-8044-0E4C6B70EF7E}"/>
              </a:ext>
            </a:extLst>
          </p:cNvPr>
          <p:cNvSpPr>
            <a:spLocks noGrp="1"/>
          </p:cNvSpPr>
          <p:nvPr>
            <p:ph idx="1"/>
          </p:nvPr>
        </p:nvSpPr>
        <p:spPr/>
        <p:txBody>
          <a:bodyPr>
            <a:normAutofit/>
          </a:bodyPr>
          <a:lstStyle/>
          <a:p>
            <a:r>
              <a:rPr lang="el-GR" dirty="0"/>
              <a:t>Επιλ</a:t>
            </a:r>
            <a:r>
              <a:rPr lang="en-US" dirty="0" err="1"/>
              <a:t>έ</a:t>
            </a:r>
            <a:r>
              <a:rPr lang="el-GR" dirty="0" err="1"/>
              <a:t>γουμε</a:t>
            </a:r>
            <a:r>
              <a:rPr lang="el-GR" dirty="0"/>
              <a:t> ένα θέμα τοπικού ενδιαφέροντος σε σχέση με τη σημασία ενός γεγονότος</a:t>
            </a:r>
          </a:p>
          <a:p>
            <a:r>
              <a:rPr lang="el-GR" dirty="0"/>
              <a:t>Για παράδειγμα τι συνέβη στο χωριό πόλη μας κατά τον Α Παγκόσμιο πόλεμο; Πώς αυτή η κοινότητα διατηρεί τη μνήμη;</a:t>
            </a:r>
          </a:p>
          <a:p>
            <a:r>
              <a:rPr lang="el-GR" dirty="0"/>
              <a:t>Ωθούμε τους μαθητές να αποκαλύψουν τις δικές τους </a:t>
            </a:r>
            <a:r>
              <a:rPr lang="el-GR" dirty="0" err="1"/>
              <a:t>προϋπάρχουσες</a:t>
            </a:r>
            <a:r>
              <a:rPr lang="el-GR" dirty="0"/>
              <a:t> γνώσεις</a:t>
            </a:r>
          </a:p>
          <a:p>
            <a:r>
              <a:rPr lang="el-GR" dirty="0"/>
              <a:t>Επιλέγουμε ένα τραγούδι και τη σημασία των όσων περικλείει για να δούμε </a:t>
            </a:r>
            <a:r>
              <a:rPr lang="el-GR" dirty="0" err="1"/>
              <a:t>γιατι</a:t>
            </a:r>
            <a:r>
              <a:rPr lang="el-GR" dirty="0"/>
              <a:t> ήταν δημοφιλές για την εποχή του</a:t>
            </a:r>
          </a:p>
          <a:p>
            <a:pPr marL="0" indent="0">
              <a:buNone/>
            </a:pPr>
            <a:endParaRPr lang="el-GR" dirty="0"/>
          </a:p>
        </p:txBody>
      </p:sp>
    </p:spTree>
    <p:extLst>
      <p:ext uri="{BB962C8B-B14F-4D97-AF65-F5344CB8AC3E}">
        <p14:creationId xmlns:p14="http://schemas.microsoft.com/office/powerpoint/2010/main" val="3664620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C1ED5E-3085-7045-9C5A-00D3EBF53D59}"/>
              </a:ext>
            </a:extLst>
          </p:cNvPr>
          <p:cNvSpPr>
            <a:spLocks noGrp="1"/>
          </p:cNvSpPr>
          <p:nvPr>
            <p:ph type="title"/>
          </p:nvPr>
        </p:nvSpPr>
        <p:spPr/>
        <p:txBody>
          <a:bodyPr>
            <a:normAutofit/>
          </a:bodyPr>
          <a:lstStyle/>
          <a:p>
            <a:r>
              <a:rPr lang="el-GR" b="1" dirty="0">
                <a:solidFill>
                  <a:srgbClr val="C00000"/>
                </a:solidFill>
              </a:rPr>
              <a:t>Πώς μπορούν να διδαχθεί με ουσιαστικό τρόπο; </a:t>
            </a:r>
            <a:endParaRPr lang="el-GR" dirty="0"/>
          </a:p>
        </p:txBody>
      </p:sp>
      <p:sp>
        <p:nvSpPr>
          <p:cNvPr id="3" name="Θέση περιεχομένου 2">
            <a:extLst>
              <a:ext uri="{FF2B5EF4-FFF2-40B4-BE49-F238E27FC236}">
                <a16:creationId xmlns:a16="http://schemas.microsoft.com/office/drawing/2014/main" id="{9D9DC1D5-B2F6-A445-87D0-E3792327BF1F}"/>
              </a:ext>
            </a:extLst>
          </p:cNvPr>
          <p:cNvSpPr>
            <a:spLocks noGrp="1"/>
          </p:cNvSpPr>
          <p:nvPr>
            <p:ph idx="1"/>
          </p:nvPr>
        </p:nvSpPr>
        <p:spPr/>
        <p:txBody>
          <a:bodyPr/>
          <a:lstStyle/>
          <a:p>
            <a:r>
              <a:rPr lang="el-GR" dirty="0"/>
              <a:t>Φτιάχνουμε διαγράμματα με τα κριτήρια σημασίας των μαθητών </a:t>
            </a:r>
          </a:p>
          <a:p>
            <a:r>
              <a:rPr lang="el-GR" dirty="0"/>
              <a:t>Τους ωθούμε να επιχειρηματολογούν σε αγώνες επιχειρηματολογίας</a:t>
            </a:r>
            <a:r>
              <a:rPr lang="en-US" dirty="0"/>
              <a:t> </a:t>
            </a:r>
            <a:r>
              <a:rPr lang="el-GR" dirty="0"/>
              <a:t>για το ποια γεγονότα ή πρόσωπα  είναι σημαντικά </a:t>
            </a:r>
          </a:p>
          <a:p>
            <a:r>
              <a:rPr lang="el-GR" dirty="0"/>
              <a:t>Διαλέγουμε ένα κριτήριο σημαντικότητας για να διαμορφώσουμε μια διερευνητική ερώτηση</a:t>
            </a:r>
          </a:p>
        </p:txBody>
      </p:sp>
    </p:spTree>
    <p:extLst>
      <p:ext uri="{BB962C8B-B14F-4D97-AF65-F5344CB8AC3E}">
        <p14:creationId xmlns:p14="http://schemas.microsoft.com/office/powerpoint/2010/main" val="78261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F37AFB-D381-6F47-B08D-4DD90EA4BDCB}"/>
              </a:ext>
            </a:extLst>
          </p:cNvPr>
          <p:cNvSpPr>
            <a:spLocks noGrp="1"/>
          </p:cNvSpPr>
          <p:nvPr>
            <p:ph type="title"/>
          </p:nvPr>
        </p:nvSpPr>
        <p:spPr/>
        <p:txBody>
          <a:bodyPr/>
          <a:lstStyle/>
          <a:p>
            <a:r>
              <a:rPr lang="el-GR" b="1" dirty="0">
                <a:solidFill>
                  <a:schemeClr val="accent1"/>
                </a:solidFill>
              </a:rPr>
              <a:t>Ενδεικτικά ιστορικά ερωτήματα</a:t>
            </a:r>
          </a:p>
        </p:txBody>
      </p:sp>
      <p:sp>
        <p:nvSpPr>
          <p:cNvPr id="3" name="Θέση περιεχομένου 2">
            <a:extLst>
              <a:ext uri="{FF2B5EF4-FFF2-40B4-BE49-F238E27FC236}">
                <a16:creationId xmlns:a16="http://schemas.microsoft.com/office/drawing/2014/main" id="{753FE5D0-F47B-FB4C-93D1-B665CFF49D2B}"/>
              </a:ext>
            </a:extLst>
          </p:cNvPr>
          <p:cNvSpPr>
            <a:spLocks noGrp="1"/>
          </p:cNvSpPr>
          <p:nvPr>
            <p:ph idx="1"/>
          </p:nvPr>
        </p:nvSpPr>
        <p:spPr/>
        <p:txBody>
          <a:bodyPr/>
          <a:lstStyle/>
          <a:p>
            <a:r>
              <a:rPr lang="el-GR" dirty="0"/>
              <a:t>Εξηγήστε γιατί το ..... είναι σημαντικό;</a:t>
            </a:r>
          </a:p>
          <a:p>
            <a:r>
              <a:rPr lang="el-GR" dirty="0"/>
              <a:t>Επιλέξτε τα πιο «σημαντικά» γεγονότα/πρόσωπα/αποτελέσματα.</a:t>
            </a:r>
          </a:p>
          <a:p>
            <a:r>
              <a:rPr lang="el-GR" dirty="0"/>
              <a:t>Αναγνωρίστε και εξηγήστε διαφορές στη σημασία της έννοιας στο πέρασμα του χρόνου από ομάδα σε ομάδα. </a:t>
            </a:r>
          </a:p>
        </p:txBody>
      </p:sp>
    </p:spTree>
    <p:extLst>
      <p:ext uri="{BB962C8B-B14F-4D97-AF65-F5344CB8AC3E}">
        <p14:creationId xmlns:p14="http://schemas.microsoft.com/office/powerpoint/2010/main" val="57429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80F80-E4FA-3009-1D87-9287B94DF00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6061803-5DDC-EFBC-0589-658C2CBAEAE5}"/>
              </a:ext>
            </a:extLst>
          </p:cNvPr>
          <p:cNvSpPr>
            <a:spLocks noGrp="1"/>
          </p:cNvSpPr>
          <p:nvPr>
            <p:ph idx="1"/>
          </p:nvPr>
        </p:nvSpPr>
        <p:spPr/>
        <p:txBody>
          <a:bodyPr/>
          <a:lstStyle/>
          <a:p>
            <a:r>
              <a:rPr lang="en-US" dirty="0">
                <a:hlinkClick r:id="rId2"/>
              </a:rPr>
              <a:t>https://docs.google.com/forms/d/e/1FAIpQLSeqxg2M1q9t8tV7BPJ9OJp25DtvoHH6tj3mTRl-HCrTA9DGOA/viewform?usp=publish-editor</a:t>
            </a:r>
            <a:endParaRPr lang="el-GR" dirty="0"/>
          </a:p>
          <a:p>
            <a:endParaRPr lang="el-GR" dirty="0"/>
          </a:p>
        </p:txBody>
      </p:sp>
      <p:pic>
        <p:nvPicPr>
          <p:cNvPr id="5" name="Εικόνα 4">
            <a:extLst>
              <a:ext uri="{FF2B5EF4-FFF2-40B4-BE49-F238E27FC236}">
                <a16:creationId xmlns:a16="http://schemas.microsoft.com/office/drawing/2014/main" id="{6D5EE90C-D5BE-3006-5D40-89F6D8A22EBD}"/>
              </a:ext>
            </a:extLst>
          </p:cNvPr>
          <p:cNvPicPr>
            <a:picLocks noChangeAspect="1"/>
          </p:cNvPicPr>
          <p:nvPr/>
        </p:nvPicPr>
        <p:blipFill>
          <a:blip r:embed="rId3"/>
          <a:stretch>
            <a:fillRect/>
          </a:stretch>
        </p:blipFill>
        <p:spPr>
          <a:xfrm>
            <a:off x="3668822" y="0"/>
            <a:ext cx="4854356" cy="6858000"/>
          </a:xfrm>
          <a:prstGeom prst="rect">
            <a:avLst/>
          </a:prstGeom>
        </p:spPr>
      </p:pic>
    </p:spTree>
    <p:extLst>
      <p:ext uri="{BB962C8B-B14F-4D97-AF65-F5344CB8AC3E}">
        <p14:creationId xmlns:p14="http://schemas.microsoft.com/office/powerpoint/2010/main" val="451101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6E29BE-7F70-4B44-9B39-0801F28BFED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05EF08C-1099-5346-8569-151D36A2C2E5}"/>
              </a:ext>
            </a:extLst>
          </p:cNvPr>
          <p:cNvSpPr>
            <a:spLocks noGrp="1"/>
          </p:cNvSpPr>
          <p:nvPr>
            <p:ph idx="1"/>
          </p:nvPr>
        </p:nvSpPr>
        <p:spPr/>
        <p:txBody>
          <a:bodyPr/>
          <a:lstStyle/>
          <a:p>
            <a:r>
              <a:rPr lang="el-GR" altLang="el-GR" b="1" dirty="0">
                <a:solidFill>
                  <a:schemeClr val="accent1"/>
                </a:solidFill>
                <a:ea typeface="Times New Roman" panose="02020603050405020304" pitchFamily="18" charset="0"/>
              </a:rPr>
              <a:t>Κατανόηση ιστορικής σπουδαιότητας/ σημασίας </a:t>
            </a:r>
            <a:r>
              <a:rPr lang="el-GR" altLang="el-GR" dirty="0">
                <a:solidFill>
                  <a:srgbClr val="222222"/>
                </a:solidFill>
                <a:ea typeface="Times New Roman" panose="02020603050405020304" pitchFamily="18" charset="0"/>
              </a:rPr>
              <a:t>- πώς επιλέγετε το σημαντικό στην ιστορία;</a:t>
            </a:r>
            <a:r>
              <a:rPr lang="el-GR" altLang="el-GR" dirty="0"/>
              <a:t> </a:t>
            </a:r>
          </a:p>
          <a:p>
            <a:r>
              <a:rPr lang="el-GR" altLang="el-GR" b="1" dirty="0">
                <a:solidFill>
                  <a:schemeClr val="accent1"/>
                </a:solidFill>
              </a:rPr>
              <a:t>Ανάληψη ιστορικής οπτικής/ </a:t>
            </a:r>
            <a:r>
              <a:rPr lang="el-GR" altLang="el-GR" b="1" dirty="0" err="1">
                <a:solidFill>
                  <a:schemeClr val="accent1"/>
                </a:solidFill>
              </a:rPr>
              <a:t>ενσυνα</a:t>
            </a:r>
            <a:r>
              <a:rPr lang="en-US" altLang="el-GR" b="1" dirty="0" err="1">
                <a:solidFill>
                  <a:schemeClr val="accent1"/>
                </a:solidFill>
              </a:rPr>
              <a:t>ί</a:t>
            </a:r>
            <a:r>
              <a:rPr lang="el-GR" altLang="el-GR" b="1" dirty="0" err="1">
                <a:solidFill>
                  <a:schemeClr val="accent1"/>
                </a:solidFill>
              </a:rPr>
              <a:t>σθηση</a:t>
            </a:r>
            <a:r>
              <a:rPr lang="el-GR" altLang="el-GR" b="1" dirty="0">
                <a:solidFill>
                  <a:schemeClr val="accent1"/>
                </a:solidFill>
              </a:rPr>
              <a:t> </a:t>
            </a:r>
            <a:r>
              <a:rPr lang="el-GR" altLang="el-GR" b="1" dirty="0"/>
              <a:t>– </a:t>
            </a:r>
            <a:r>
              <a:rPr lang="el-GR" altLang="el-GR" dirty="0"/>
              <a:t>Πώς μπορούμε να καταλάβουμε καλύτερα τους ανθρώπους του παρελθόντος;</a:t>
            </a:r>
            <a:endParaRPr lang="en-US" altLang="el-GR" dirty="0">
              <a:solidFill>
                <a:schemeClr val="accent1"/>
              </a:solidFill>
            </a:endParaRPr>
          </a:p>
          <a:p>
            <a:r>
              <a:rPr lang="el-GR" altLang="el-GR" b="1" dirty="0">
                <a:solidFill>
                  <a:schemeClr val="accent1"/>
                </a:solidFill>
              </a:rPr>
              <a:t>Κατανόηση των ηθικών διαστάσεων της ιστορίας- </a:t>
            </a:r>
            <a:r>
              <a:rPr lang="el-GR" altLang="el-GR" dirty="0"/>
              <a:t>Πώς η ιστορία μπορεί να μας βοηθήσει </a:t>
            </a:r>
            <a:r>
              <a:rPr lang="en-US" altLang="el-GR" dirty="0"/>
              <a:t> </a:t>
            </a:r>
            <a:r>
              <a:rPr lang="el-GR" altLang="el-GR" dirty="0"/>
              <a:t>να ζήσουμε στο παρόν;</a:t>
            </a:r>
          </a:p>
          <a:p>
            <a:endParaRPr lang="el-GR" dirty="0"/>
          </a:p>
        </p:txBody>
      </p:sp>
    </p:spTree>
    <p:extLst>
      <p:ext uri="{BB962C8B-B14F-4D97-AF65-F5344CB8AC3E}">
        <p14:creationId xmlns:p14="http://schemas.microsoft.com/office/powerpoint/2010/main" val="3263648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C26455-53C8-A14D-BEDE-88739BDAE74C}"/>
              </a:ext>
            </a:extLst>
          </p:cNvPr>
          <p:cNvSpPr>
            <a:spLocks noGrp="1"/>
          </p:cNvSpPr>
          <p:nvPr>
            <p:ph type="title"/>
          </p:nvPr>
        </p:nvSpPr>
        <p:spPr>
          <a:xfrm>
            <a:off x="838200" y="365125"/>
            <a:ext cx="10515600" cy="4812803"/>
          </a:xfrm>
        </p:spPr>
        <p:txBody>
          <a:bodyPr/>
          <a:lstStyle/>
          <a:p>
            <a:pPr algn="ctr"/>
            <a:r>
              <a:rPr lang="el-GR" b="1" dirty="0">
                <a:solidFill>
                  <a:srgbClr val="C00000"/>
                </a:solidFill>
              </a:rPr>
              <a:t>Υπάρχουν κάποια καλά παραδείγματα για να ακολουθήσουμε;  </a:t>
            </a:r>
            <a:endParaRPr lang="el-GR" dirty="0"/>
          </a:p>
        </p:txBody>
      </p:sp>
      <p:sp>
        <p:nvSpPr>
          <p:cNvPr id="3" name="Θέση περιεχομένου 2">
            <a:extLst>
              <a:ext uri="{FF2B5EF4-FFF2-40B4-BE49-F238E27FC236}">
                <a16:creationId xmlns:a16="http://schemas.microsoft.com/office/drawing/2014/main" id="{570A7331-B1BE-A64C-9175-FD26C66925A2}"/>
              </a:ext>
            </a:extLst>
          </p:cNvPr>
          <p:cNvSpPr>
            <a:spLocks noGrp="1"/>
          </p:cNvSpPr>
          <p:nvPr>
            <p:ph idx="1"/>
          </p:nvPr>
        </p:nvSpPr>
        <p:spPr/>
        <p:txBody>
          <a:bodyPr/>
          <a:lstStyle/>
          <a:p>
            <a:endParaRPr lang="el-GR" dirty="0"/>
          </a:p>
        </p:txBody>
      </p:sp>
    </p:spTree>
    <p:extLst>
      <p:ext uri="{BB962C8B-B14F-4D97-AF65-F5344CB8AC3E}">
        <p14:creationId xmlns:p14="http://schemas.microsoft.com/office/powerpoint/2010/main" val="134877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8642C2C-6853-A346-AD03-C950E34B14D5}"/>
              </a:ext>
            </a:extLst>
          </p:cNvPr>
          <p:cNvSpPr>
            <a:spLocks noGrp="1" noChangeArrowheads="1"/>
          </p:cNvSpPr>
          <p:nvPr>
            <p:ph idx="1"/>
          </p:nvPr>
        </p:nvSpPr>
        <p:spPr bwMode="auto">
          <a:xfrm>
            <a:off x="838199" y="1762221"/>
            <a:ext cx="10134601"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Μπορούμε να πούμε ότι </a:t>
            </a:r>
            <a:r>
              <a:rPr lang="el-GR" altLang="el-GR" sz="2400" dirty="0" err="1">
                <a:solidFill>
                  <a:srgbClr val="222222"/>
                </a:solidFill>
                <a:latin typeface="Times New Roman" panose="02020603050405020304" pitchFamily="18" charset="0"/>
                <a:ea typeface="Times New Roman" panose="02020603050405020304" pitchFamily="18" charset="0"/>
              </a:rPr>
              <a:t>νοηματοδοτούν</a:t>
            </a: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 </a:t>
            </a:r>
            <a:r>
              <a:rPr lang="el-GR" altLang="el-GR" sz="2400" dirty="0">
                <a:solidFill>
                  <a:srgbClr val="222222"/>
                </a:solidFill>
                <a:latin typeface="Times New Roman" panose="02020603050405020304" pitchFamily="18" charset="0"/>
                <a:ea typeface="Times New Roman" panose="02020603050405020304" pitchFamily="18" charset="0"/>
              </a:rPr>
              <a:t>το </a:t>
            </a: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τι είναι η «ιστορία»,</a:t>
            </a:r>
          </a:p>
          <a:p>
            <a:pPr marR="0" lvl="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Μπορούν να δώσουν δομή σε όλα τα ξεχωριστά γεγονότα και πληροφορίες που συνθέτουν το παρελθόν, </a:t>
            </a:r>
          </a:p>
          <a:p>
            <a:pPr marR="0" lvl="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Οργανώνοντας τη διδασκαλία της ιστορίας μας σύμφωνα με αυτά θα μπορούσαμε να καταλήξουμε στην κατανόηση του γιατί συνέβησαν τα πράγματα, τι άλλαξε, πώς εμείς παράγουμε ιστορία, να σκεφτούμε τι είναι πραγματικά σπουδαίο, </a:t>
            </a:r>
          </a:p>
          <a:p>
            <a:pPr marR="0" lvl="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rgbClr val="222222"/>
                </a:solidFill>
                <a:effectLst/>
                <a:latin typeface="Times New Roman" panose="02020603050405020304" pitchFamily="18" charset="0"/>
                <a:ea typeface="Times New Roman" panose="02020603050405020304" pitchFamily="18" charset="0"/>
              </a:rPr>
              <a:t>Οι έννοιες μπορούν να μας βοηθήσουν να δούμε ποιες ιδέες θέλουμε να κατανοήσουν οι μαθητές και να μας βοηθήσουν να σχεδιάσουμε τις εργασίες και ερωτήσεις που θέλουμε, </a:t>
            </a:r>
          </a:p>
          <a:p>
            <a:pPr marR="0" lvl="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l-GR" altLang="el-GR"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Καλό βέβαια είναι να μην υιοθετήσουμε ένα μηχανικό τρόπο αξιοποίησης των εννοιών.</a:t>
            </a:r>
          </a:p>
        </p:txBody>
      </p:sp>
      <p:sp>
        <p:nvSpPr>
          <p:cNvPr id="5" name="Rectangle 2">
            <a:extLst>
              <a:ext uri="{FF2B5EF4-FFF2-40B4-BE49-F238E27FC236}">
                <a16:creationId xmlns:a16="http://schemas.microsoft.com/office/drawing/2014/main" id="{799C9B29-257A-AE47-91F6-B226E2507636}"/>
              </a:ext>
            </a:extLst>
          </p:cNvPr>
          <p:cNvSpPr>
            <a:spLocks noGrp="1" noChangeArrowheads="1"/>
          </p:cNvSpPr>
          <p:nvPr>
            <p:ph type="title"/>
          </p:nvPr>
        </p:nvSpPr>
        <p:spPr bwMode="auto">
          <a:xfrm>
            <a:off x="1734966" y="727824"/>
            <a:ext cx="872206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3600" b="1" i="0" u="none" strike="noStrike" cap="none" normalizeH="0" baseline="0" dirty="0">
                <a:ln>
                  <a:noFill/>
                </a:ln>
                <a:solidFill>
                  <a:schemeClr val="accent1"/>
                </a:solidFill>
                <a:effectLst/>
                <a:latin typeface="Times New Roman" panose="02020603050405020304" pitchFamily="18" charset="0"/>
                <a:ea typeface="Times New Roman" panose="02020603050405020304" pitchFamily="18" charset="0"/>
              </a:rPr>
              <a:t>Γιατί να ασχοληθούμε με αυτές τις έννοιες;</a:t>
            </a:r>
            <a:r>
              <a:rPr kumimoji="0" lang="el-GR" altLang="el-GR" sz="3600" b="0" i="0" u="none" strike="noStrike" cap="none" normalizeH="0" baseline="0" dirty="0">
                <a:ln>
                  <a:noFill/>
                </a:ln>
                <a:solidFill>
                  <a:schemeClr val="accent1"/>
                </a:solidFill>
                <a:effectLst/>
              </a:rPr>
              <a:t> </a:t>
            </a:r>
            <a:endParaRPr kumimoji="0" lang="el-GR" altLang="el-GR" sz="3600" b="0" i="0" u="none" strike="noStrike" cap="none" normalizeH="0" baseline="0" dirty="0">
              <a:ln>
                <a:noFill/>
              </a:ln>
              <a:solidFill>
                <a:schemeClr val="accent1"/>
              </a:solidFill>
              <a:effectLst/>
              <a:latin typeface="Arial" panose="020B0604020202020204" pitchFamily="34" charset="0"/>
            </a:endParaRPr>
          </a:p>
        </p:txBody>
      </p:sp>
    </p:spTree>
    <p:extLst>
      <p:ext uri="{BB962C8B-B14F-4D97-AF65-F5344CB8AC3E}">
        <p14:creationId xmlns:p14="http://schemas.microsoft.com/office/powerpoint/2010/main" val="244955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2779C8-A0D5-7946-8A86-7F3D6D47F71C}"/>
              </a:ext>
            </a:extLst>
          </p:cNvPr>
          <p:cNvSpPr>
            <a:spLocks noGrp="1"/>
          </p:cNvSpPr>
          <p:nvPr>
            <p:ph type="title"/>
          </p:nvPr>
        </p:nvSpPr>
        <p:spPr/>
        <p:txBody>
          <a:bodyPr/>
          <a:lstStyle/>
          <a:p>
            <a:r>
              <a:rPr lang="el-GR" altLang="el-GR" b="1" dirty="0">
                <a:solidFill>
                  <a:schemeClr val="accent1"/>
                </a:solidFill>
                <a:ea typeface="Times New Roman" panose="02020603050405020304" pitchFamily="18" charset="0"/>
              </a:rPr>
              <a:t>Χρ</a:t>
            </a:r>
            <a:r>
              <a:rPr lang="en-US" altLang="el-GR" b="1" dirty="0" err="1">
                <a:solidFill>
                  <a:schemeClr val="accent1"/>
                </a:solidFill>
                <a:ea typeface="Times New Roman" panose="02020603050405020304" pitchFamily="18" charset="0"/>
              </a:rPr>
              <a:t>ή</a:t>
            </a:r>
            <a:r>
              <a:rPr lang="el-GR" altLang="el-GR" b="1" dirty="0" err="1">
                <a:solidFill>
                  <a:schemeClr val="accent1"/>
                </a:solidFill>
                <a:ea typeface="Times New Roman" panose="02020603050405020304" pitchFamily="18" charset="0"/>
              </a:rPr>
              <a:t>ση</a:t>
            </a:r>
            <a:r>
              <a:rPr lang="el-GR" altLang="el-GR" b="1" dirty="0">
                <a:solidFill>
                  <a:schemeClr val="accent1"/>
                </a:solidFill>
                <a:ea typeface="Times New Roman" panose="02020603050405020304" pitchFamily="18" charset="0"/>
              </a:rPr>
              <a:t> ιστορικών πηγών και αποδείξεων</a:t>
            </a:r>
            <a:r>
              <a:rPr lang="el-GR" b="1" dirty="0">
                <a:solidFill>
                  <a:schemeClr val="accent1"/>
                </a:solidFill>
              </a:rPr>
              <a:t> </a:t>
            </a:r>
          </a:p>
        </p:txBody>
      </p:sp>
      <p:sp>
        <p:nvSpPr>
          <p:cNvPr id="3" name="Θέση περιεχομένου 2">
            <a:extLst>
              <a:ext uri="{FF2B5EF4-FFF2-40B4-BE49-F238E27FC236}">
                <a16:creationId xmlns:a16="http://schemas.microsoft.com/office/drawing/2014/main" id="{14450742-ABC6-3445-B252-3E847DD2CDD5}"/>
              </a:ext>
            </a:extLst>
          </p:cNvPr>
          <p:cNvSpPr>
            <a:spLocks noGrp="1"/>
          </p:cNvSpPr>
          <p:nvPr>
            <p:ph idx="1"/>
          </p:nvPr>
        </p:nvSpPr>
        <p:spPr/>
        <p:txBody>
          <a:bodyPr>
            <a:normAutofit/>
          </a:bodyPr>
          <a:lstStyle/>
          <a:p>
            <a:r>
              <a:rPr lang="el-GR" altLang="el-GR" b="1" dirty="0">
                <a:solidFill>
                  <a:schemeClr val="accent1"/>
                </a:solidFill>
                <a:ea typeface="Times New Roman" panose="02020603050405020304" pitchFamily="18" charset="0"/>
              </a:rPr>
              <a:t>Η </a:t>
            </a:r>
            <a:r>
              <a:rPr lang="el-GR" altLang="el-GR" b="1" dirty="0" err="1">
                <a:solidFill>
                  <a:schemeClr val="accent1"/>
                </a:solidFill>
                <a:ea typeface="Times New Roman" panose="02020603050405020304" pitchFamily="18" charset="0"/>
              </a:rPr>
              <a:t>χρ</a:t>
            </a:r>
            <a:r>
              <a:rPr lang="en-US" altLang="el-GR" b="1" dirty="0" err="1">
                <a:solidFill>
                  <a:schemeClr val="accent1"/>
                </a:solidFill>
                <a:ea typeface="Times New Roman" panose="02020603050405020304" pitchFamily="18" charset="0"/>
              </a:rPr>
              <a:t>ή</a:t>
            </a:r>
            <a:r>
              <a:rPr lang="el-GR" altLang="el-GR" b="1" dirty="0" err="1">
                <a:solidFill>
                  <a:schemeClr val="accent1"/>
                </a:solidFill>
                <a:ea typeface="Times New Roman" panose="02020603050405020304" pitchFamily="18" charset="0"/>
              </a:rPr>
              <a:t>ση</a:t>
            </a:r>
            <a:r>
              <a:rPr lang="el-GR" altLang="el-GR" b="1" dirty="0">
                <a:solidFill>
                  <a:schemeClr val="accent1"/>
                </a:solidFill>
                <a:ea typeface="Times New Roman" panose="02020603050405020304" pitchFamily="18" charset="0"/>
              </a:rPr>
              <a:t> ιστορικών πηγών και αποδείξεων </a:t>
            </a:r>
            <a:r>
              <a:rPr lang="el-GR" dirty="0"/>
              <a:t>μπορεί να: </a:t>
            </a:r>
          </a:p>
          <a:p>
            <a:pPr>
              <a:buFont typeface="Wingdings" pitchFamily="2" charset="2"/>
              <a:buChar char="Ø"/>
            </a:pPr>
            <a:r>
              <a:rPr lang="el-GR" dirty="0"/>
              <a:t>συμβάλει </a:t>
            </a:r>
            <a:r>
              <a:rPr lang="el-GR" dirty="0" err="1"/>
              <a:t>πολυπρισματικά</a:t>
            </a:r>
            <a:r>
              <a:rPr lang="el-GR" dirty="0"/>
              <a:t> στην κατανόηση των ιστορικών εννοιών και περαιτέρω στην ανάπτυξη της ιστορικής κατανόησης. </a:t>
            </a:r>
          </a:p>
          <a:p>
            <a:pPr>
              <a:buFont typeface="Wingdings" pitchFamily="2" charset="2"/>
              <a:buChar char="Ø"/>
            </a:pPr>
            <a:r>
              <a:rPr lang="el-GR" dirty="0"/>
              <a:t>βοηθήσει στην κατανόηση του ιστορικού χρόνου,  της συνέχειας και της αλλαγής μέσα από συγκρίσεις και αντιθέσεις. </a:t>
            </a:r>
          </a:p>
          <a:p>
            <a:pPr>
              <a:buFont typeface="Wingdings" pitchFamily="2" charset="2"/>
              <a:buChar char="Ø"/>
            </a:pPr>
            <a:r>
              <a:rPr lang="el-GR" dirty="0"/>
              <a:t>προωθήσει το διάλογο, τη διατύπωση επιχειρηματολογίας και να βελτιώσει οι γλωσσικές δεξιότητες των παιδιών.</a:t>
            </a:r>
          </a:p>
          <a:p>
            <a:pPr marL="0" indent="0">
              <a:buNone/>
            </a:pPr>
            <a:endParaRPr lang="el-GR" dirty="0"/>
          </a:p>
          <a:p>
            <a:endParaRPr lang="el-GR" dirty="0"/>
          </a:p>
        </p:txBody>
      </p:sp>
    </p:spTree>
    <p:extLst>
      <p:ext uri="{BB962C8B-B14F-4D97-AF65-F5344CB8AC3E}">
        <p14:creationId xmlns:p14="http://schemas.microsoft.com/office/powerpoint/2010/main" val="329530047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7408</TotalTime>
  <Words>4552</Words>
  <Application>Microsoft Macintosh PowerPoint</Application>
  <PresentationFormat>Ευρεία οθόνη</PresentationFormat>
  <Paragraphs>278</Paragraphs>
  <Slides>70</Slides>
  <Notes>3</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70</vt:i4>
      </vt:variant>
    </vt:vector>
  </HeadingPairs>
  <TitlesOfParts>
    <vt:vector size="77" baseType="lpstr">
      <vt:lpstr>Arial</vt:lpstr>
      <vt:lpstr>Calibri</vt:lpstr>
      <vt:lpstr>Calibri Light</vt:lpstr>
      <vt:lpstr>inherit</vt:lpstr>
      <vt:lpstr>Times New Roman</vt:lpstr>
      <vt:lpstr>Wingdings</vt:lpstr>
      <vt:lpstr>Θέμα του Office</vt:lpstr>
      <vt:lpstr>Διδακτική της Ιστορίας</vt:lpstr>
      <vt:lpstr>Τα ακόλουθα ερωτήματα θα μας απασχολήσουν στο σημερινό και στα επόμενα 3 μαθήματα </vt:lpstr>
      <vt:lpstr>Ποιες είναι οι έννοιες δευτέρου βαθμού ή δομικές έννοιες; </vt:lpstr>
      <vt:lpstr>Έννοιες δευτέρου βαθμού: είναι έννοιες που χρησιμοποιούνται από τους ιστορικούς στη μελέτη της ιστορίας σε σχέση με τη γνώση περιεχομένου κάτω από ένα ιστορικό ερώτημα </vt:lpstr>
      <vt:lpstr>Παρουσίαση του PowerPoint</vt:lpstr>
      <vt:lpstr>Έννοιες δευτέρου βαθμού</vt:lpstr>
      <vt:lpstr>Παρουσίαση του PowerPoint</vt:lpstr>
      <vt:lpstr>Γιατί να ασχοληθούμε με αυτές τις έννοιες; </vt:lpstr>
      <vt:lpstr>Χρήση ιστορικών πηγών και αποδείξεων </vt:lpstr>
      <vt:lpstr>Τι αναμένουμε να έχουν κατανοήσει οι μαθητές μας σε σχέση με την έννοια αυτή; </vt:lpstr>
      <vt:lpstr>Πώς μπορεί να διδαχθεί με ουσιαστικό; </vt:lpstr>
      <vt:lpstr>Πώς μπορεί να διδαχθεί με ουσιαστικό τρόπο; </vt:lpstr>
      <vt:lpstr>Πώς μπορεί να διδαχθεί με ουσιαστικό τρόπο; </vt:lpstr>
      <vt:lpstr>Πώς μπορεί να διδαχθεί με ουσιαστικό τρόπο;  </vt:lpstr>
      <vt:lpstr>Πώς μπορεί να διδαχθεί με ουσιαστικό τρόπο;</vt:lpstr>
      <vt:lpstr>Ενδεικτικά ιστορικά ερωτήματα για την έννοια των ιστορικών πηγών και τεκμηρίων</vt:lpstr>
      <vt:lpstr>Υπάρχουν κάποια καλά παραδείγματα για να ακολουθήσουμε;  </vt:lpstr>
      <vt:lpstr>Διδακτικό σενάριο «Τα συσσίτια επί γερμανικής Κατοχής. Διερεύνηση μέσα από ιστορικές πηγές» Καλογήρου Ε.</vt:lpstr>
      <vt:lpstr>Απόσπασμα προφορικής μαρτυρίας</vt:lpstr>
      <vt:lpstr>Παρουσίαση του PowerPoint</vt:lpstr>
      <vt:lpstr>Ανακρίνοντας τις πηγές</vt:lpstr>
      <vt:lpstr>Αναφορές/ερμηνείες</vt:lpstr>
      <vt:lpstr>Τι αναμένουμε να έχουν κατανοήσει οι μαθητές μας σε σχέση με την έννοια αυτή; </vt:lpstr>
      <vt:lpstr>Πώς μπορούν να διδαχθούν με ουσιαστικό τρόπο σε σχέση με την ηλικία και τις ικανότητές των μαθητών;</vt:lpstr>
      <vt:lpstr>Παρουσίαση του PowerPoint</vt:lpstr>
      <vt:lpstr>Πώς μπορούν να διδαχθούν με ουσιαστικό τρόπο σε σχέση με την ηλικία και τις ικανότητές των μαθητών;</vt:lpstr>
      <vt:lpstr>Υπάρχουν κάποια καλά παραδείγματα για να ακολουθήσουμε;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Παραδείγματα ερωτήσεων</vt:lpstr>
      <vt:lpstr>Κατανόηση αλλαγής και συνέχειας</vt:lpstr>
      <vt:lpstr>Τι αναμένουμε να έχουν κατανοήσει οι μαθητές μας σε σχέση με την έννοια αυτή;</vt:lpstr>
      <vt:lpstr>Τι αναμένουμε να έχουν κατανοήσει οι μαθητές μας σε σχέση με την έννοια αυτή;</vt:lpstr>
      <vt:lpstr>Τύποι ιστορικής αλλαγής (Shemilt 1980)</vt:lpstr>
      <vt:lpstr>Βαθμός μεταβολής</vt:lpstr>
      <vt:lpstr>Βαθμός και έκταση μεταβολής</vt:lpstr>
      <vt:lpstr>Φύση και είδος μεταβολής</vt:lpstr>
      <vt:lpstr>Διαδικασία αλλαγής</vt:lpstr>
      <vt:lpstr>Ερωτήματα</vt:lpstr>
      <vt:lpstr>Πώς μπορεί να διδαχθεί η έννοια με ουσιαστικό τρόπο;  </vt:lpstr>
      <vt:lpstr>Ομοιότητα, διαφορά και αλλαγή. </vt:lpstr>
      <vt:lpstr>Παρουσίαση του PowerPoint</vt:lpstr>
      <vt:lpstr>Παρουσίαση του PowerPoint</vt:lpstr>
      <vt:lpstr>Πώς μπορεί να διδαχθεί με ουσιαστικό τρόπο;</vt:lpstr>
      <vt:lpstr>Πώς μπορεί να διδαχθεί με ουσιαστικό τρόπο;  </vt:lpstr>
      <vt:lpstr>Πώς μπορεί να διδαχθεί με ουσιαστικό τρόπο; </vt:lpstr>
      <vt:lpstr>Παρουσίαση του PowerPoint</vt:lpstr>
      <vt:lpstr>Χρονογραμμές και οικογενειακά δέντρα </vt:lpstr>
      <vt:lpstr>Και κάποιες ακόμα δραστηριότητες</vt:lpstr>
      <vt:lpstr>Τι έμεινε ίδιο και τι άλλαξε σε σχέση με το γυναικείο ζήτημα;</vt:lpstr>
      <vt:lpstr>Υπάρχουν κάποια καλά παραδείγματα για να ακολουθήσουμε;  </vt:lpstr>
      <vt:lpstr>Ιστορική σημαντικότητα/ σημασία</vt:lpstr>
      <vt:lpstr>Παρουσίαση του PowerPoint</vt:lpstr>
      <vt:lpstr>Παρουσίαση του PowerPoint</vt:lpstr>
      <vt:lpstr>Κριτήρια σημαντικότητας</vt:lpstr>
      <vt:lpstr>Παρουσίαση του PowerPoint</vt:lpstr>
      <vt:lpstr>Επομένως:Τι είναι σημαντικό; </vt:lpstr>
      <vt:lpstr> Τι αναμένουμε να έχουν κατανοήσει οι μαθητές μας σε σχέση με την έννοια αυτή; </vt:lpstr>
      <vt:lpstr>Παρουσίαση του PowerPoint</vt:lpstr>
      <vt:lpstr>Πώς μπορεί να διδαχθεί με ουσιαστικό τρόπο;  </vt:lpstr>
      <vt:lpstr>Πώς μπορεί να διδαχθεί με ουσιαστικό τρόπο; </vt:lpstr>
      <vt:lpstr>Πώς μπορεί να διδαχθεί με ουσιαστικό τρόπο;</vt:lpstr>
      <vt:lpstr>Πώς μπορεί να διδαχθεί με ουσιαστικό τρόπο;</vt:lpstr>
      <vt:lpstr>Πώς μπορούν να διδαχθεί με ουσιαστικό τρόπο; </vt:lpstr>
      <vt:lpstr>Ενδεικτικά ιστορικά ερωτήματα</vt:lpstr>
      <vt:lpstr>Παρουσίαση του PowerPoint</vt:lpstr>
      <vt:lpstr>Υπάρχουν κάποια καλά παραδείγματα για να ακολουθήσουμε;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Georgia Kouseri</dc:creator>
  <cp:lastModifiedBy>GEORGIA KOUSERI</cp:lastModifiedBy>
  <cp:revision>56</cp:revision>
  <dcterms:created xsi:type="dcterms:W3CDTF">2021-09-06T13:28:14Z</dcterms:created>
  <dcterms:modified xsi:type="dcterms:W3CDTF">2026-03-21T08:45:19Z</dcterms:modified>
</cp:coreProperties>
</file>