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56"/>
  </p:notesMasterIdLst>
  <p:sldIdLst>
    <p:sldId id="317" r:id="rId3"/>
    <p:sldId id="256" r:id="rId4"/>
    <p:sldId id="257" r:id="rId5"/>
    <p:sldId id="258" r:id="rId6"/>
    <p:sldId id="259" r:id="rId7"/>
    <p:sldId id="260" r:id="rId8"/>
    <p:sldId id="261" r:id="rId9"/>
    <p:sldId id="262" r:id="rId10"/>
    <p:sldId id="263" r:id="rId11"/>
    <p:sldId id="264" r:id="rId12"/>
    <p:sldId id="265" r:id="rId13"/>
    <p:sldId id="314" r:id="rId14"/>
    <p:sldId id="266" r:id="rId15"/>
    <p:sldId id="273" r:id="rId16"/>
    <p:sldId id="274" r:id="rId17"/>
    <p:sldId id="275" r:id="rId18"/>
    <p:sldId id="272" r:id="rId19"/>
    <p:sldId id="267" r:id="rId20"/>
    <p:sldId id="276" r:id="rId21"/>
    <p:sldId id="277" r:id="rId22"/>
    <p:sldId id="279" r:id="rId23"/>
    <p:sldId id="278" r:id="rId24"/>
    <p:sldId id="281" r:id="rId25"/>
    <p:sldId id="282" r:id="rId26"/>
    <p:sldId id="283" r:id="rId27"/>
    <p:sldId id="284" r:id="rId28"/>
    <p:sldId id="285" r:id="rId29"/>
    <p:sldId id="286" r:id="rId30"/>
    <p:sldId id="287" r:id="rId31"/>
    <p:sldId id="288" r:id="rId32"/>
    <p:sldId id="289" r:id="rId33"/>
    <p:sldId id="290" r:id="rId34"/>
    <p:sldId id="295" r:id="rId35"/>
    <p:sldId id="294" r:id="rId36"/>
    <p:sldId id="300" r:id="rId37"/>
    <p:sldId id="296" r:id="rId38"/>
    <p:sldId id="299" r:id="rId39"/>
    <p:sldId id="297" r:id="rId40"/>
    <p:sldId id="301" r:id="rId41"/>
    <p:sldId id="298" r:id="rId42"/>
    <p:sldId id="302" r:id="rId43"/>
    <p:sldId id="303" r:id="rId44"/>
    <p:sldId id="304" r:id="rId45"/>
    <p:sldId id="305" r:id="rId46"/>
    <p:sldId id="306" r:id="rId47"/>
    <p:sldId id="307" r:id="rId48"/>
    <p:sldId id="308" r:id="rId49"/>
    <p:sldId id="309" r:id="rId50"/>
    <p:sldId id="311" r:id="rId51"/>
    <p:sldId id="310" r:id="rId52"/>
    <p:sldId id="312" r:id="rId53"/>
    <p:sldId id="313" r:id="rId54"/>
    <p:sldId id="315" r:id="rId5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autoAdjust="0"/>
  </p:normalViewPr>
  <p:slideViewPr>
    <p:cSldViewPr snapToGrid="0">
      <p:cViewPr varScale="1">
        <p:scale>
          <a:sx n="114" d="100"/>
          <a:sy n="114" d="100"/>
        </p:scale>
        <p:origin x="474" y="114"/>
      </p:cViewPr>
      <p:guideLst>
        <p:guide orient="horz" pos="2160"/>
        <p:guide pos="3840"/>
      </p:guideLst>
    </p:cSldViewPr>
  </p:slideViewPr>
  <p:outlineViewPr>
    <p:cViewPr>
      <p:scale>
        <a:sx n="33" d="100"/>
        <a:sy n="33" d="100"/>
      </p:scale>
      <p:origin x="48" y="4750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41B1FD1-339B-4CB0-8ED4-289FF73DB2E1}"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l-GR"/>
        </a:p>
      </dgm:t>
    </dgm:pt>
    <dgm:pt modelId="{4734A3EB-07E6-43DE-AF73-5A556FB2B02F}">
      <dgm:prSet phldrT="[Κείμενο]"/>
      <dgm:spPr/>
      <dgm:t>
        <a:bodyPr/>
        <a:lstStyle/>
        <a:p>
          <a:r>
            <a:rPr lang="en-US" b="1" dirty="0"/>
            <a:t>Do</a:t>
          </a:r>
          <a:r>
            <a:rPr lang="el-GR" dirty="0"/>
            <a:t> (Πραγματοποιώ)</a:t>
          </a:r>
        </a:p>
      </dgm:t>
    </dgm:pt>
    <dgm:pt modelId="{B38140E0-BB8F-4F55-84FF-D368C217E50B}" type="parTrans" cxnId="{A3EDE21A-9D1B-44FA-9AB5-69A251BE9A75}">
      <dgm:prSet/>
      <dgm:spPr/>
      <dgm:t>
        <a:bodyPr/>
        <a:lstStyle/>
        <a:p>
          <a:endParaRPr lang="el-GR"/>
        </a:p>
      </dgm:t>
    </dgm:pt>
    <dgm:pt modelId="{4F6B054C-4FED-42CA-B121-28FDD018D8BA}" type="sibTrans" cxnId="{A3EDE21A-9D1B-44FA-9AB5-69A251BE9A75}">
      <dgm:prSet/>
      <dgm:spPr/>
      <dgm:t>
        <a:bodyPr/>
        <a:lstStyle/>
        <a:p>
          <a:endParaRPr lang="el-GR" dirty="0"/>
        </a:p>
      </dgm:t>
    </dgm:pt>
    <dgm:pt modelId="{81EE8421-D658-489F-BC42-824D1430ED97}">
      <dgm:prSet phldrT="[Κείμενο]"/>
      <dgm:spPr/>
      <dgm:t>
        <a:bodyPr/>
        <a:lstStyle/>
        <a:p>
          <a:r>
            <a:rPr lang="en-US" b="1" dirty="0"/>
            <a:t>Study</a:t>
          </a:r>
          <a:r>
            <a:rPr lang="el-GR" dirty="0"/>
            <a:t> (Μελετώ)</a:t>
          </a:r>
        </a:p>
      </dgm:t>
    </dgm:pt>
    <dgm:pt modelId="{E3948A38-6163-4315-BC6A-358BBCC035E8}" type="parTrans" cxnId="{CDBAA976-75A4-464F-8B93-C30F453DBD45}">
      <dgm:prSet/>
      <dgm:spPr/>
      <dgm:t>
        <a:bodyPr/>
        <a:lstStyle/>
        <a:p>
          <a:endParaRPr lang="el-GR"/>
        </a:p>
      </dgm:t>
    </dgm:pt>
    <dgm:pt modelId="{742DDF61-CF95-4FEE-A5FB-9617D1435132}" type="sibTrans" cxnId="{CDBAA976-75A4-464F-8B93-C30F453DBD45}">
      <dgm:prSet/>
      <dgm:spPr/>
      <dgm:t>
        <a:bodyPr/>
        <a:lstStyle/>
        <a:p>
          <a:endParaRPr lang="el-GR" dirty="0"/>
        </a:p>
      </dgm:t>
    </dgm:pt>
    <dgm:pt modelId="{C5431592-B6D1-49D5-AFAB-D1F405B8CBE5}">
      <dgm:prSet phldrT="[Κείμενο]"/>
      <dgm:spPr/>
      <dgm:t>
        <a:bodyPr/>
        <a:lstStyle/>
        <a:p>
          <a:r>
            <a:rPr lang="en-US" b="1" dirty="0"/>
            <a:t>Act</a:t>
          </a:r>
          <a:r>
            <a:rPr lang="el-GR" b="1" dirty="0"/>
            <a:t> </a:t>
          </a:r>
          <a:r>
            <a:rPr lang="el-GR" dirty="0"/>
            <a:t>(ενεργώ)</a:t>
          </a:r>
        </a:p>
      </dgm:t>
    </dgm:pt>
    <dgm:pt modelId="{D795CDA1-E893-4127-89DE-2B4EAC8210CB}" type="parTrans" cxnId="{B750F90D-7515-4DAE-81EC-BE3EE8722DD3}">
      <dgm:prSet/>
      <dgm:spPr/>
      <dgm:t>
        <a:bodyPr/>
        <a:lstStyle/>
        <a:p>
          <a:endParaRPr lang="el-GR"/>
        </a:p>
      </dgm:t>
    </dgm:pt>
    <dgm:pt modelId="{D777FE9B-1106-4844-A81C-2AF8ECE82519}" type="sibTrans" cxnId="{B750F90D-7515-4DAE-81EC-BE3EE8722DD3}">
      <dgm:prSet/>
      <dgm:spPr/>
      <dgm:t>
        <a:bodyPr/>
        <a:lstStyle/>
        <a:p>
          <a:endParaRPr lang="el-GR" dirty="0"/>
        </a:p>
      </dgm:t>
    </dgm:pt>
    <dgm:pt modelId="{CBB5ADA1-8509-48E5-A80E-D79B53338354}">
      <dgm:prSet phldrT="[Κείμενο]"/>
      <dgm:spPr/>
      <dgm:t>
        <a:bodyPr/>
        <a:lstStyle/>
        <a:p>
          <a:r>
            <a:rPr lang="en-US" b="1" dirty="0"/>
            <a:t>Plan</a:t>
          </a:r>
          <a:r>
            <a:rPr lang="el-GR" b="1" dirty="0"/>
            <a:t> </a:t>
          </a:r>
          <a:r>
            <a:rPr lang="el-GR" dirty="0"/>
            <a:t>(Προγραμματίζω)</a:t>
          </a:r>
        </a:p>
      </dgm:t>
    </dgm:pt>
    <dgm:pt modelId="{93070639-A3D2-404F-99EC-E1E30001E433}" type="parTrans" cxnId="{020D307A-39A9-4E8E-B80B-1BCAD3021B74}">
      <dgm:prSet/>
      <dgm:spPr/>
      <dgm:t>
        <a:bodyPr/>
        <a:lstStyle/>
        <a:p>
          <a:endParaRPr lang="el-GR"/>
        </a:p>
      </dgm:t>
    </dgm:pt>
    <dgm:pt modelId="{2C26E783-1414-4239-A42F-6D0E80AF015F}" type="sibTrans" cxnId="{020D307A-39A9-4E8E-B80B-1BCAD3021B74}">
      <dgm:prSet/>
      <dgm:spPr/>
      <dgm:t>
        <a:bodyPr/>
        <a:lstStyle/>
        <a:p>
          <a:endParaRPr lang="el-GR" dirty="0"/>
        </a:p>
      </dgm:t>
    </dgm:pt>
    <dgm:pt modelId="{93FF8926-F3FE-4796-9F0C-B95AE70D0DF5}" type="pres">
      <dgm:prSet presAssocID="{141B1FD1-339B-4CB0-8ED4-289FF73DB2E1}" presName="cycle" presStyleCnt="0">
        <dgm:presLayoutVars>
          <dgm:dir/>
          <dgm:resizeHandles val="exact"/>
        </dgm:presLayoutVars>
      </dgm:prSet>
      <dgm:spPr/>
    </dgm:pt>
    <dgm:pt modelId="{9AE5331A-F69C-480A-80CC-99FBF4E44A88}" type="pres">
      <dgm:prSet presAssocID="{4734A3EB-07E6-43DE-AF73-5A556FB2B02F}" presName="dummy" presStyleCnt="0"/>
      <dgm:spPr/>
    </dgm:pt>
    <dgm:pt modelId="{8EC5FF5C-5C6B-4622-BA11-CA25A4C3AC2D}" type="pres">
      <dgm:prSet presAssocID="{4734A3EB-07E6-43DE-AF73-5A556FB2B02F}" presName="node" presStyleLbl="revTx" presStyleIdx="0" presStyleCnt="4">
        <dgm:presLayoutVars>
          <dgm:bulletEnabled val="1"/>
        </dgm:presLayoutVars>
      </dgm:prSet>
      <dgm:spPr/>
    </dgm:pt>
    <dgm:pt modelId="{4759E308-5940-4348-BC3D-46910580BBA2}" type="pres">
      <dgm:prSet presAssocID="{4F6B054C-4FED-42CA-B121-28FDD018D8BA}" presName="sibTrans" presStyleLbl="node1" presStyleIdx="0" presStyleCnt="4"/>
      <dgm:spPr/>
    </dgm:pt>
    <dgm:pt modelId="{D1D3D6EB-B54D-43DE-8E4F-B9113963007A}" type="pres">
      <dgm:prSet presAssocID="{81EE8421-D658-489F-BC42-824D1430ED97}" presName="dummy" presStyleCnt="0"/>
      <dgm:spPr/>
    </dgm:pt>
    <dgm:pt modelId="{8C03CAE1-3588-463C-9D1C-472471BB89B4}" type="pres">
      <dgm:prSet presAssocID="{81EE8421-D658-489F-BC42-824D1430ED97}" presName="node" presStyleLbl="revTx" presStyleIdx="1" presStyleCnt="4">
        <dgm:presLayoutVars>
          <dgm:bulletEnabled val="1"/>
        </dgm:presLayoutVars>
      </dgm:prSet>
      <dgm:spPr/>
    </dgm:pt>
    <dgm:pt modelId="{3EA43557-FB7F-4DFE-AAA2-3BF652A1D73D}" type="pres">
      <dgm:prSet presAssocID="{742DDF61-CF95-4FEE-A5FB-9617D1435132}" presName="sibTrans" presStyleLbl="node1" presStyleIdx="1" presStyleCnt="4"/>
      <dgm:spPr/>
    </dgm:pt>
    <dgm:pt modelId="{90F9D723-F4DD-4791-B7A2-6B3DE26C2D7C}" type="pres">
      <dgm:prSet presAssocID="{C5431592-B6D1-49D5-AFAB-D1F405B8CBE5}" presName="dummy" presStyleCnt="0"/>
      <dgm:spPr/>
    </dgm:pt>
    <dgm:pt modelId="{122DC12A-54BC-4EC5-873C-5BEA16052D09}" type="pres">
      <dgm:prSet presAssocID="{C5431592-B6D1-49D5-AFAB-D1F405B8CBE5}" presName="node" presStyleLbl="revTx" presStyleIdx="2" presStyleCnt="4">
        <dgm:presLayoutVars>
          <dgm:bulletEnabled val="1"/>
        </dgm:presLayoutVars>
      </dgm:prSet>
      <dgm:spPr/>
    </dgm:pt>
    <dgm:pt modelId="{550C4F5C-59A0-47DC-8BE8-2F8E3FD1D6C8}" type="pres">
      <dgm:prSet presAssocID="{D777FE9B-1106-4844-A81C-2AF8ECE82519}" presName="sibTrans" presStyleLbl="node1" presStyleIdx="2" presStyleCnt="4"/>
      <dgm:spPr/>
    </dgm:pt>
    <dgm:pt modelId="{2A3981F8-A6FD-41A6-870B-6FCC04221E5B}" type="pres">
      <dgm:prSet presAssocID="{CBB5ADA1-8509-48E5-A80E-D79B53338354}" presName="dummy" presStyleCnt="0"/>
      <dgm:spPr/>
    </dgm:pt>
    <dgm:pt modelId="{3093D909-BC57-4C58-850A-0D99A667E1F5}" type="pres">
      <dgm:prSet presAssocID="{CBB5ADA1-8509-48E5-A80E-D79B53338354}" presName="node" presStyleLbl="revTx" presStyleIdx="3" presStyleCnt="4">
        <dgm:presLayoutVars>
          <dgm:bulletEnabled val="1"/>
        </dgm:presLayoutVars>
      </dgm:prSet>
      <dgm:spPr/>
    </dgm:pt>
    <dgm:pt modelId="{AB12CF1F-B8A3-4C46-BBA5-99896237F186}" type="pres">
      <dgm:prSet presAssocID="{2C26E783-1414-4239-A42F-6D0E80AF015F}" presName="sibTrans" presStyleLbl="node1" presStyleIdx="3" presStyleCnt="4" custAng="0"/>
      <dgm:spPr/>
    </dgm:pt>
  </dgm:ptLst>
  <dgm:cxnLst>
    <dgm:cxn modelId="{B750F90D-7515-4DAE-81EC-BE3EE8722DD3}" srcId="{141B1FD1-339B-4CB0-8ED4-289FF73DB2E1}" destId="{C5431592-B6D1-49D5-AFAB-D1F405B8CBE5}" srcOrd="2" destOrd="0" parTransId="{D795CDA1-E893-4127-89DE-2B4EAC8210CB}" sibTransId="{D777FE9B-1106-4844-A81C-2AF8ECE82519}"/>
    <dgm:cxn modelId="{A3EDE21A-9D1B-44FA-9AB5-69A251BE9A75}" srcId="{141B1FD1-339B-4CB0-8ED4-289FF73DB2E1}" destId="{4734A3EB-07E6-43DE-AF73-5A556FB2B02F}" srcOrd="0" destOrd="0" parTransId="{B38140E0-BB8F-4F55-84FF-D368C217E50B}" sibTransId="{4F6B054C-4FED-42CA-B121-28FDD018D8BA}"/>
    <dgm:cxn modelId="{FA8D0624-E3C3-4867-AD29-98531F133CED}" type="presOf" srcId="{742DDF61-CF95-4FEE-A5FB-9617D1435132}" destId="{3EA43557-FB7F-4DFE-AAA2-3BF652A1D73D}" srcOrd="0" destOrd="0" presId="urn:microsoft.com/office/officeart/2005/8/layout/cycle1"/>
    <dgm:cxn modelId="{C8613F2F-A9E8-4986-8E57-49308A7A9619}" type="presOf" srcId="{81EE8421-D658-489F-BC42-824D1430ED97}" destId="{8C03CAE1-3588-463C-9D1C-472471BB89B4}" srcOrd="0" destOrd="0" presId="urn:microsoft.com/office/officeart/2005/8/layout/cycle1"/>
    <dgm:cxn modelId="{850C5534-E379-4D9C-B90B-3BD1B7C37C6A}" type="presOf" srcId="{C5431592-B6D1-49D5-AFAB-D1F405B8CBE5}" destId="{122DC12A-54BC-4EC5-873C-5BEA16052D09}" srcOrd="0" destOrd="0" presId="urn:microsoft.com/office/officeart/2005/8/layout/cycle1"/>
    <dgm:cxn modelId="{16EBC04A-D93A-4EDC-986D-0BB860318A77}" type="presOf" srcId="{2C26E783-1414-4239-A42F-6D0E80AF015F}" destId="{AB12CF1F-B8A3-4C46-BBA5-99896237F186}" srcOrd="0" destOrd="0" presId="urn:microsoft.com/office/officeart/2005/8/layout/cycle1"/>
    <dgm:cxn modelId="{9949DC6F-6638-4A12-ADB1-46B070E41513}" type="presOf" srcId="{D777FE9B-1106-4844-A81C-2AF8ECE82519}" destId="{550C4F5C-59A0-47DC-8BE8-2F8E3FD1D6C8}" srcOrd="0" destOrd="0" presId="urn:microsoft.com/office/officeart/2005/8/layout/cycle1"/>
    <dgm:cxn modelId="{A91EF253-DCB4-471E-80C4-EB006819271F}" type="presOf" srcId="{4734A3EB-07E6-43DE-AF73-5A556FB2B02F}" destId="{8EC5FF5C-5C6B-4622-BA11-CA25A4C3AC2D}" srcOrd="0" destOrd="0" presId="urn:microsoft.com/office/officeart/2005/8/layout/cycle1"/>
    <dgm:cxn modelId="{CDBAA976-75A4-464F-8B93-C30F453DBD45}" srcId="{141B1FD1-339B-4CB0-8ED4-289FF73DB2E1}" destId="{81EE8421-D658-489F-BC42-824D1430ED97}" srcOrd="1" destOrd="0" parTransId="{E3948A38-6163-4315-BC6A-358BBCC035E8}" sibTransId="{742DDF61-CF95-4FEE-A5FB-9617D1435132}"/>
    <dgm:cxn modelId="{020D307A-39A9-4E8E-B80B-1BCAD3021B74}" srcId="{141B1FD1-339B-4CB0-8ED4-289FF73DB2E1}" destId="{CBB5ADA1-8509-48E5-A80E-D79B53338354}" srcOrd="3" destOrd="0" parTransId="{93070639-A3D2-404F-99EC-E1E30001E433}" sibTransId="{2C26E783-1414-4239-A42F-6D0E80AF015F}"/>
    <dgm:cxn modelId="{B4612295-3821-4717-8DCF-0E305DD056E1}" type="presOf" srcId="{4F6B054C-4FED-42CA-B121-28FDD018D8BA}" destId="{4759E308-5940-4348-BC3D-46910580BBA2}" srcOrd="0" destOrd="0" presId="urn:microsoft.com/office/officeart/2005/8/layout/cycle1"/>
    <dgm:cxn modelId="{793A23BE-46E1-4134-B03C-1FE1767FB547}" type="presOf" srcId="{141B1FD1-339B-4CB0-8ED4-289FF73DB2E1}" destId="{93FF8926-F3FE-4796-9F0C-B95AE70D0DF5}" srcOrd="0" destOrd="0" presId="urn:microsoft.com/office/officeart/2005/8/layout/cycle1"/>
    <dgm:cxn modelId="{1B9C41C9-B5A3-4310-B132-96E61E899292}" type="presOf" srcId="{CBB5ADA1-8509-48E5-A80E-D79B53338354}" destId="{3093D909-BC57-4C58-850A-0D99A667E1F5}" srcOrd="0" destOrd="0" presId="urn:microsoft.com/office/officeart/2005/8/layout/cycle1"/>
    <dgm:cxn modelId="{B4AFAB11-1E3F-4249-BE51-D51E589427ED}" type="presParOf" srcId="{93FF8926-F3FE-4796-9F0C-B95AE70D0DF5}" destId="{9AE5331A-F69C-480A-80CC-99FBF4E44A88}" srcOrd="0" destOrd="0" presId="urn:microsoft.com/office/officeart/2005/8/layout/cycle1"/>
    <dgm:cxn modelId="{3DE45EB5-7675-463C-87A3-3FE9A24D031E}" type="presParOf" srcId="{93FF8926-F3FE-4796-9F0C-B95AE70D0DF5}" destId="{8EC5FF5C-5C6B-4622-BA11-CA25A4C3AC2D}" srcOrd="1" destOrd="0" presId="urn:microsoft.com/office/officeart/2005/8/layout/cycle1"/>
    <dgm:cxn modelId="{01F8C49B-6954-40C5-A5DE-FA38CB957921}" type="presParOf" srcId="{93FF8926-F3FE-4796-9F0C-B95AE70D0DF5}" destId="{4759E308-5940-4348-BC3D-46910580BBA2}" srcOrd="2" destOrd="0" presId="urn:microsoft.com/office/officeart/2005/8/layout/cycle1"/>
    <dgm:cxn modelId="{7CDF6CB2-E16F-4234-944A-F862C51673EC}" type="presParOf" srcId="{93FF8926-F3FE-4796-9F0C-B95AE70D0DF5}" destId="{D1D3D6EB-B54D-43DE-8E4F-B9113963007A}" srcOrd="3" destOrd="0" presId="urn:microsoft.com/office/officeart/2005/8/layout/cycle1"/>
    <dgm:cxn modelId="{72E802D9-BC54-4D8B-8BD2-88F17FDB7EC8}" type="presParOf" srcId="{93FF8926-F3FE-4796-9F0C-B95AE70D0DF5}" destId="{8C03CAE1-3588-463C-9D1C-472471BB89B4}" srcOrd="4" destOrd="0" presId="urn:microsoft.com/office/officeart/2005/8/layout/cycle1"/>
    <dgm:cxn modelId="{71D37048-1CC3-40BF-B42A-5BCB4D73CF18}" type="presParOf" srcId="{93FF8926-F3FE-4796-9F0C-B95AE70D0DF5}" destId="{3EA43557-FB7F-4DFE-AAA2-3BF652A1D73D}" srcOrd="5" destOrd="0" presId="urn:microsoft.com/office/officeart/2005/8/layout/cycle1"/>
    <dgm:cxn modelId="{51C973C2-A8DE-4611-AD42-A75AAA578FF6}" type="presParOf" srcId="{93FF8926-F3FE-4796-9F0C-B95AE70D0DF5}" destId="{90F9D723-F4DD-4791-B7A2-6B3DE26C2D7C}" srcOrd="6" destOrd="0" presId="urn:microsoft.com/office/officeart/2005/8/layout/cycle1"/>
    <dgm:cxn modelId="{384B31D9-D296-4EE6-B003-909F09DC652E}" type="presParOf" srcId="{93FF8926-F3FE-4796-9F0C-B95AE70D0DF5}" destId="{122DC12A-54BC-4EC5-873C-5BEA16052D09}" srcOrd="7" destOrd="0" presId="urn:microsoft.com/office/officeart/2005/8/layout/cycle1"/>
    <dgm:cxn modelId="{B4EBA0B9-C867-4EA9-8055-D59CEF80A3C9}" type="presParOf" srcId="{93FF8926-F3FE-4796-9F0C-B95AE70D0DF5}" destId="{550C4F5C-59A0-47DC-8BE8-2F8E3FD1D6C8}" srcOrd="8" destOrd="0" presId="urn:microsoft.com/office/officeart/2005/8/layout/cycle1"/>
    <dgm:cxn modelId="{52ABA34D-F3B9-4580-B4EA-394249885C08}" type="presParOf" srcId="{93FF8926-F3FE-4796-9F0C-B95AE70D0DF5}" destId="{2A3981F8-A6FD-41A6-870B-6FCC04221E5B}" srcOrd="9" destOrd="0" presId="urn:microsoft.com/office/officeart/2005/8/layout/cycle1"/>
    <dgm:cxn modelId="{3AD55C02-7C7A-40E8-88A6-11F591869861}" type="presParOf" srcId="{93FF8926-F3FE-4796-9F0C-B95AE70D0DF5}" destId="{3093D909-BC57-4C58-850A-0D99A667E1F5}" srcOrd="10" destOrd="0" presId="urn:microsoft.com/office/officeart/2005/8/layout/cycle1"/>
    <dgm:cxn modelId="{B0BF9E79-E49C-4943-918F-3A5D3EB73871}" type="presParOf" srcId="{93FF8926-F3FE-4796-9F0C-B95AE70D0DF5}" destId="{AB12CF1F-B8A3-4C46-BBA5-99896237F186}" srcOrd="11"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C5FF5C-5C6B-4622-BA11-CA25A4C3AC2D}">
      <dsp:nvSpPr>
        <dsp:cNvPr id="0" name=""/>
        <dsp:cNvSpPr/>
      </dsp:nvSpPr>
      <dsp:spPr>
        <a:xfrm>
          <a:off x="5338816" y="97199"/>
          <a:ext cx="1542380" cy="1542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Do</a:t>
          </a:r>
          <a:r>
            <a:rPr lang="el-GR" sz="1600" kern="1200" dirty="0"/>
            <a:t> (Πραγματοποιώ)</a:t>
          </a:r>
        </a:p>
      </dsp:txBody>
      <dsp:txXfrm>
        <a:off x="5338816" y="97199"/>
        <a:ext cx="1542380" cy="1542380"/>
      </dsp:txXfrm>
    </dsp:sp>
    <dsp:sp modelId="{4759E308-5940-4348-BC3D-46910580BBA2}">
      <dsp:nvSpPr>
        <dsp:cNvPr id="0" name=""/>
        <dsp:cNvSpPr/>
      </dsp:nvSpPr>
      <dsp:spPr>
        <a:xfrm>
          <a:off x="2622992" y="188"/>
          <a:ext cx="4355215" cy="4355215"/>
        </a:xfrm>
        <a:prstGeom prst="circularArrow">
          <a:avLst>
            <a:gd name="adj1" fmla="val 6906"/>
            <a:gd name="adj2" fmla="val 465652"/>
            <a:gd name="adj3" fmla="val 548153"/>
            <a:gd name="adj4" fmla="val 20586195"/>
            <a:gd name="adj5" fmla="val 8057"/>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03CAE1-3588-463C-9D1C-472471BB89B4}">
      <dsp:nvSpPr>
        <dsp:cNvPr id="0" name=""/>
        <dsp:cNvSpPr/>
      </dsp:nvSpPr>
      <dsp:spPr>
        <a:xfrm>
          <a:off x="5338816" y="2716012"/>
          <a:ext cx="1542380" cy="1542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Study</a:t>
          </a:r>
          <a:r>
            <a:rPr lang="el-GR" sz="1600" kern="1200" dirty="0"/>
            <a:t> (Μελετώ)</a:t>
          </a:r>
        </a:p>
      </dsp:txBody>
      <dsp:txXfrm>
        <a:off x="5338816" y="2716012"/>
        <a:ext cx="1542380" cy="1542380"/>
      </dsp:txXfrm>
    </dsp:sp>
    <dsp:sp modelId="{3EA43557-FB7F-4DFE-AAA2-3BF652A1D73D}">
      <dsp:nvSpPr>
        <dsp:cNvPr id="0" name=""/>
        <dsp:cNvSpPr/>
      </dsp:nvSpPr>
      <dsp:spPr>
        <a:xfrm>
          <a:off x="2622992" y="188"/>
          <a:ext cx="4355215" cy="4355215"/>
        </a:xfrm>
        <a:prstGeom prst="circularArrow">
          <a:avLst>
            <a:gd name="adj1" fmla="val 6906"/>
            <a:gd name="adj2" fmla="val 465652"/>
            <a:gd name="adj3" fmla="val 5948153"/>
            <a:gd name="adj4" fmla="val 4386195"/>
            <a:gd name="adj5" fmla="val 8057"/>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2DC12A-54BC-4EC5-873C-5BEA16052D09}">
      <dsp:nvSpPr>
        <dsp:cNvPr id="0" name=""/>
        <dsp:cNvSpPr/>
      </dsp:nvSpPr>
      <dsp:spPr>
        <a:xfrm>
          <a:off x="2720003" y="2716012"/>
          <a:ext cx="1542380" cy="1542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Act</a:t>
          </a:r>
          <a:r>
            <a:rPr lang="el-GR" sz="1600" b="1" kern="1200" dirty="0"/>
            <a:t> </a:t>
          </a:r>
          <a:r>
            <a:rPr lang="el-GR" sz="1600" kern="1200" dirty="0"/>
            <a:t>(ενεργώ)</a:t>
          </a:r>
        </a:p>
      </dsp:txBody>
      <dsp:txXfrm>
        <a:off x="2720003" y="2716012"/>
        <a:ext cx="1542380" cy="1542380"/>
      </dsp:txXfrm>
    </dsp:sp>
    <dsp:sp modelId="{550C4F5C-59A0-47DC-8BE8-2F8E3FD1D6C8}">
      <dsp:nvSpPr>
        <dsp:cNvPr id="0" name=""/>
        <dsp:cNvSpPr/>
      </dsp:nvSpPr>
      <dsp:spPr>
        <a:xfrm>
          <a:off x="2622992" y="188"/>
          <a:ext cx="4355215" cy="4355215"/>
        </a:xfrm>
        <a:prstGeom prst="circularArrow">
          <a:avLst>
            <a:gd name="adj1" fmla="val 6906"/>
            <a:gd name="adj2" fmla="val 465652"/>
            <a:gd name="adj3" fmla="val 11348153"/>
            <a:gd name="adj4" fmla="val 9786195"/>
            <a:gd name="adj5" fmla="val 8057"/>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93D909-BC57-4C58-850A-0D99A667E1F5}">
      <dsp:nvSpPr>
        <dsp:cNvPr id="0" name=""/>
        <dsp:cNvSpPr/>
      </dsp:nvSpPr>
      <dsp:spPr>
        <a:xfrm>
          <a:off x="2720003" y="97199"/>
          <a:ext cx="1542380" cy="1542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b="1" kern="1200" dirty="0"/>
            <a:t>Plan</a:t>
          </a:r>
          <a:r>
            <a:rPr lang="el-GR" sz="1600" b="1" kern="1200" dirty="0"/>
            <a:t> </a:t>
          </a:r>
          <a:r>
            <a:rPr lang="el-GR" sz="1600" kern="1200" dirty="0"/>
            <a:t>(Προγραμματίζω)</a:t>
          </a:r>
        </a:p>
      </dsp:txBody>
      <dsp:txXfrm>
        <a:off x="2720003" y="97199"/>
        <a:ext cx="1542380" cy="1542380"/>
      </dsp:txXfrm>
    </dsp:sp>
    <dsp:sp modelId="{AB12CF1F-B8A3-4C46-BBA5-99896237F186}">
      <dsp:nvSpPr>
        <dsp:cNvPr id="0" name=""/>
        <dsp:cNvSpPr/>
      </dsp:nvSpPr>
      <dsp:spPr>
        <a:xfrm>
          <a:off x="2622992" y="188"/>
          <a:ext cx="4355215" cy="4355215"/>
        </a:xfrm>
        <a:prstGeom prst="circularArrow">
          <a:avLst>
            <a:gd name="adj1" fmla="val 6906"/>
            <a:gd name="adj2" fmla="val 465652"/>
            <a:gd name="adj3" fmla="val 16748153"/>
            <a:gd name="adj4" fmla="val 15186195"/>
            <a:gd name="adj5" fmla="val 8057"/>
          </a:avLst>
        </a:prstGeom>
        <a:solidFill>
          <a:schemeClr val="accent1">
            <a:hueOff val="0"/>
            <a:satOff val="0"/>
            <a:lumOff val="0"/>
            <a:alphaOff val="0"/>
          </a:schemeClr>
        </a:solidFill>
        <a:ln w="34925" cap="flat" cmpd="sng" algn="in">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211E76-FC92-4D27-9F51-C9294DF2C29A}" type="datetimeFigureOut">
              <a:rPr lang="el-GR" smtClean="0"/>
              <a:t>17/1/2026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80B6AF-0580-4599-BB18-98099B69C4FF}" type="slidenum">
              <a:rPr lang="el-GR" smtClean="0"/>
              <a:t>‹#›</a:t>
            </a:fld>
            <a:endParaRPr lang="el-GR"/>
          </a:p>
        </p:txBody>
      </p:sp>
    </p:spTree>
    <p:extLst>
      <p:ext uri="{BB962C8B-B14F-4D97-AF65-F5344CB8AC3E}">
        <p14:creationId xmlns:p14="http://schemas.microsoft.com/office/powerpoint/2010/main" val="1410086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 Θέση εικόνας διαφάνειας"/>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2 - Θέση σημειώσεων"/>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altLang="el-GR"/>
          </a:p>
        </p:txBody>
      </p:sp>
      <p:sp>
        <p:nvSpPr>
          <p:cNvPr id="6148" name="3 - Θέση αριθμού διαφάνειας"/>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4489FB7-930B-4FCA-8D89-BDDA8B09B08F}" type="slidenum">
              <a:rPr lang="el-GR" altLang="el-GR" smtClean="0">
                <a:solidFill>
                  <a:prstClr val="black"/>
                </a:solidFill>
              </a:rPr>
              <a:pPr>
                <a:spcBef>
                  <a:spcPct val="0"/>
                </a:spcBef>
              </a:pPr>
              <a:t>1</a:t>
            </a:fld>
            <a:endParaRPr lang="el-GR" altLang="el-GR">
              <a:solidFill>
                <a:prstClr val="black"/>
              </a:solidFill>
            </a:endParaRPr>
          </a:p>
        </p:txBody>
      </p:sp>
    </p:spTree>
    <p:extLst>
      <p:ext uri="{BB962C8B-B14F-4D97-AF65-F5344CB8AC3E}">
        <p14:creationId xmlns:p14="http://schemas.microsoft.com/office/powerpoint/2010/main" val="11749231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Στυλ κύριου τίτλου</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07995CC1-67BB-4BA7-97ED-F505B0F94B65}" type="datetimeFigureOut">
              <a:rPr lang="el-GR" smtClean="0"/>
              <a:pPr/>
              <a:t>17/1/2026</a:t>
            </a:fld>
            <a:endParaRPr lang="el-GR"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l-GR"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20F3E8BF-36F5-4D24-90D1-EBDCDE929392}" type="slidenum">
              <a:rPr lang="el-GR" smtClean="0"/>
              <a:pPr/>
              <a:t>‹#›</a:t>
            </a:fld>
            <a:endParaRPr lang="el-GR"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346402989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07995CC1-67BB-4BA7-97ED-F505B0F94B65}" type="datetimeFigureOut">
              <a:rPr lang="el-GR" smtClean="0"/>
              <a:pPr/>
              <a:t>17/1/2026</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20F3E8BF-36F5-4D24-90D1-EBDCDE929392}" type="slidenum">
              <a:rPr lang="el-GR" smtClean="0"/>
              <a:pPr/>
              <a:t>‹#›</a:t>
            </a:fld>
            <a:endParaRPr lang="el-GR" dirty="0"/>
          </a:p>
        </p:txBody>
      </p:sp>
    </p:spTree>
    <p:extLst>
      <p:ext uri="{BB962C8B-B14F-4D97-AF65-F5344CB8AC3E}">
        <p14:creationId xmlns:p14="http://schemas.microsoft.com/office/powerpoint/2010/main" val="6337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07995CC1-67BB-4BA7-97ED-F505B0F94B65}" type="datetimeFigureOut">
              <a:rPr lang="el-GR" smtClean="0"/>
              <a:pPr/>
              <a:t>17/1/2026</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20F3E8BF-36F5-4D24-90D1-EBDCDE929392}" type="slidenum">
              <a:rPr lang="el-GR" smtClean="0"/>
              <a:pPr/>
              <a:t>‹#›</a:t>
            </a:fld>
            <a:endParaRPr lang="el-GR" dirty="0"/>
          </a:p>
        </p:txBody>
      </p:sp>
    </p:spTree>
    <p:extLst>
      <p:ext uri="{BB962C8B-B14F-4D97-AF65-F5344CB8AC3E}">
        <p14:creationId xmlns:p14="http://schemas.microsoft.com/office/powerpoint/2010/main" val="2639552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l-G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6499708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8498341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l-G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452968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6250073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l-G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8" name="Footer Placeholder 7"/>
          <p:cNvSpPr>
            <a:spLocks noGrp="1"/>
          </p:cNvSpPr>
          <p:nvPr>
            <p:ph type="ftr" sz="quarter" idx="11"/>
          </p:nvPr>
        </p:nvSpPr>
        <p:spPr/>
        <p:txBody>
          <a:bodyPr/>
          <a:lstStyle/>
          <a:p>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6749626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4" name="Footer Placeholder 3"/>
          <p:cNvSpPr>
            <a:spLocks noGrp="1"/>
          </p:cNvSpPr>
          <p:nvPr>
            <p:ph type="ftr" sz="quarter" idx="11"/>
          </p:nvPr>
        </p:nvSpPr>
        <p:spPr/>
        <p:txBody>
          <a:bodyPr/>
          <a:lstStyle/>
          <a:p>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1218323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3" name="Footer Placeholder 2"/>
          <p:cNvSpPr>
            <a:spLocks noGrp="1"/>
          </p:cNvSpPr>
          <p:nvPr>
            <p:ph type="ftr" sz="quarter" idx="11"/>
          </p:nvPr>
        </p:nvSpPr>
        <p:spPr/>
        <p:txBody>
          <a:bodyPr/>
          <a:lstStyle/>
          <a:p>
            <a:endParaRPr lang="el-GR">
              <a:solidFill>
                <a:prstClr val="black">
                  <a:tint val="75000"/>
                </a:prstClr>
              </a:solidFill>
            </a:endParaRPr>
          </a:p>
        </p:txBody>
      </p:sp>
      <p:sp>
        <p:nvSpPr>
          <p:cNvPr id="4" name="Slide Number Placeholder 3"/>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668653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l-G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928390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07995CC1-67BB-4BA7-97ED-F505B0F94B65}" type="datetimeFigureOut">
              <a:rPr lang="el-GR" smtClean="0"/>
              <a:pPr/>
              <a:t>17/1/2026</a:t>
            </a:fld>
            <a:endParaRPr lang="el-GR" dirty="0"/>
          </a:p>
        </p:txBody>
      </p:sp>
      <p:sp>
        <p:nvSpPr>
          <p:cNvPr id="5" name="Footer Placeholder 4"/>
          <p:cNvSpPr>
            <a:spLocks noGrp="1"/>
          </p:cNvSpPr>
          <p:nvPr>
            <p:ph type="ftr" sz="quarter" idx="11"/>
          </p:nvPr>
        </p:nvSpPr>
        <p:spPr/>
        <p:txBody>
          <a:bodyPr/>
          <a:lstStyle/>
          <a:p>
            <a:endParaRPr lang="el-GR" dirty="0"/>
          </a:p>
        </p:txBody>
      </p:sp>
      <p:sp>
        <p:nvSpPr>
          <p:cNvPr id="6" name="Slide Number Placeholder 5"/>
          <p:cNvSpPr>
            <a:spLocks noGrp="1"/>
          </p:cNvSpPr>
          <p:nvPr>
            <p:ph type="sldNum" sz="quarter" idx="12"/>
          </p:nvPr>
        </p:nvSpPr>
        <p:spPr/>
        <p:txBody>
          <a:bodyPr/>
          <a:lstStyle/>
          <a:p>
            <a:fld id="{20F3E8BF-36F5-4D24-90D1-EBDCDE929392}" type="slidenum">
              <a:rPr lang="el-GR" smtClean="0"/>
              <a:pPr/>
              <a:t>‹#›</a:t>
            </a:fld>
            <a:endParaRPr lang="el-GR" dirty="0"/>
          </a:p>
        </p:txBody>
      </p:sp>
    </p:spTree>
    <p:extLst>
      <p:ext uri="{BB962C8B-B14F-4D97-AF65-F5344CB8AC3E}">
        <p14:creationId xmlns:p14="http://schemas.microsoft.com/office/powerpoint/2010/main" val="37860747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l-G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912176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3234882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180064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07995CC1-67BB-4BA7-97ED-F505B0F94B65}" type="datetimeFigureOut">
              <a:rPr lang="el-GR" smtClean="0"/>
              <a:pPr/>
              <a:t>17/1/2026</a:t>
            </a:fld>
            <a:endParaRPr lang="el-GR"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l-GR"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20F3E8BF-36F5-4D24-90D1-EBDCDE929392}" type="slidenum">
              <a:rPr lang="el-GR" smtClean="0"/>
              <a:pPr/>
              <a:t>‹#›</a:t>
            </a:fld>
            <a:endParaRPr lang="el-GR" dirty="0"/>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34849678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Στυλ κύριου τίτλου</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07995CC1-67BB-4BA7-97ED-F505B0F94B65}" type="datetimeFigureOut">
              <a:rPr lang="el-GR" smtClean="0"/>
              <a:pPr/>
              <a:t>17/1/2026</a:t>
            </a:fld>
            <a:endParaRPr lang="el-GR" dirty="0"/>
          </a:p>
        </p:txBody>
      </p:sp>
      <p:sp>
        <p:nvSpPr>
          <p:cNvPr id="6" name="Footer Placeholder 5"/>
          <p:cNvSpPr>
            <a:spLocks noGrp="1"/>
          </p:cNvSpPr>
          <p:nvPr>
            <p:ph type="ftr" sz="quarter" idx="11"/>
          </p:nvPr>
        </p:nvSpPr>
        <p:spPr/>
        <p:txBody>
          <a:bodyPr/>
          <a:lstStyle/>
          <a:p>
            <a:endParaRPr lang="el-GR" dirty="0"/>
          </a:p>
        </p:txBody>
      </p:sp>
      <p:sp>
        <p:nvSpPr>
          <p:cNvPr id="7" name="Slide Number Placeholder 6"/>
          <p:cNvSpPr>
            <a:spLocks noGrp="1"/>
          </p:cNvSpPr>
          <p:nvPr>
            <p:ph type="sldNum" sz="quarter" idx="12"/>
          </p:nvPr>
        </p:nvSpPr>
        <p:spPr/>
        <p:txBody>
          <a:bodyPr/>
          <a:lstStyle/>
          <a:p>
            <a:fld id="{20F3E8BF-36F5-4D24-90D1-EBDCDE929392}" type="slidenum">
              <a:rPr lang="el-GR" smtClean="0"/>
              <a:pPr/>
              <a:t>‹#›</a:t>
            </a:fld>
            <a:endParaRPr lang="el-GR" dirty="0"/>
          </a:p>
        </p:txBody>
      </p:sp>
    </p:spTree>
    <p:extLst>
      <p:ext uri="{BB962C8B-B14F-4D97-AF65-F5344CB8AC3E}">
        <p14:creationId xmlns:p14="http://schemas.microsoft.com/office/powerpoint/2010/main" val="931692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Στυλ κύριου τίτλου</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07995CC1-67BB-4BA7-97ED-F505B0F94B65}" type="datetimeFigureOut">
              <a:rPr lang="el-GR" smtClean="0"/>
              <a:pPr/>
              <a:t>17/1/2026</a:t>
            </a:fld>
            <a:endParaRPr lang="el-GR" dirty="0"/>
          </a:p>
        </p:txBody>
      </p:sp>
      <p:sp>
        <p:nvSpPr>
          <p:cNvPr id="8" name="Footer Placeholder 7"/>
          <p:cNvSpPr>
            <a:spLocks noGrp="1"/>
          </p:cNvSpPr>
          <p:nvPr>
            <p:ph type="ftr" sz="quarter" idx="11"/>
          </p:nvPr>
        </p:nvSpPr>
        <p:spPr/>
        <p:txBody>
          <a:bodyPr/>
          <a:lstStyle/>
          <a:p>
            <a:endParaRPr lang="el-GR" dirty="0"/>
          </a:p>
        </p:txBody>
      </p:sp>
      <p:sp>
        <p:nvSpPr>
          <p:cNvPr id="9" name="Slide Number Placeholder 8"/>
          <p:cNvSpPr>
            <a:spLocks noGrp="1"/>
          </p:cNvSpPr>
          <p:nvPr>
            <p:ph type="sldNum" sz="quarter" idx="12"/>
          </p:nvPr>
        </p:nvSpPr>
        <p:spPr/>
        <p:txBody>
          <a:bodyPr/>
          <a:lstStyle/>
          <a:p>
            <a:fld id="{20F3E8BF-36F5-4D24-90D1-EBDCDE929392}" type="slidenum">
              <a:rPr lang="el-GR" smtClean="0"/>
              <a:pPr/>
              <a:t>‹#›</a:t>
            </a:fld>
            <a:endParaRPr lang="el-GR" dirty="0"/>
          </a:p>
        </p:txBody>
      </p:sp>
    </p:spTree>
    <p:extLst>
      <p:ext uri="{BB962C8B-B14F-4D97-AF65-F5344CB8AC3E}">
        <p14:creationId xmlns:p14="http://schemas.microsoft.com/office/powerpoint/2010/main" val="3164320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07995CC1-67BB-4BA7-97ED-F505B0F94B65}" type="datetimeFigureOut">
              <a:rPr lang="el-GR" smtClean="0"/>
              <a:pPr/>
              <a:t>17/1/2026</a:t>
            </a:fld>
            <a:endParaRPr lang="el-GR" dirty="0"/>
          </a:p>
        </p:txBody>
      </p:sp>
      <p:sp>
        <p:nvSpPr>
          <p:cNvPr id="4" name="Footer Placeholder 3"/>
          <p:cNvSpPr>
            <a:spLocks noGrp="1"/>
          </p:cNvSpPr>
          <p:nvPr>
            <p:ph type="ftr" sz="quarter" idx="11"/>
          </p:nvPr>
        </p:nvSpPr>
        <p:spPr/>
        <p:txBody>
          <a:bodyPr/>
          <a:lstStyle/>
          <a:p>
            <a:endParaRPr lang="el-GR" dirty="0"/>
          </a:p>
        </p:txBody>
      </p:sp>
      <p:sp>
        <p:nvSpPr>
          <p:cNvPr id="5" name="Slide Number Placeholder 4"/>
          <p:cNvSpPr>
            <a:spLocks noGrp="1"/>
          </p:cNvSpPr>
          <p:nvPr>
            <p:ph type="sldNum" sz="quarter" idx="12"/>
          </p:nvPr>
        </p:nvSpPr>
        <p:spPr/>
        <p:txBody>
          <a:bodyPr/>
          <a:lstStyle/>
          <a:p>
            <a:fld id="{20F3E8BF-36F5-4D24-90D1-EBDCDE929392}" type="slidenum">
              <a:rPr lang="el-GR" smtClean="0"/>
              <a:pPr/>
              <a:t>‹#›</a:t>
            </a:fld>
            <a:endParaRPr lang="el-GR" dirty="0"/>
          </a:p>
        </p:txBody>
      </p:sp>
    </p:spTree>
    <p:extLst>
      <p:ext uri="{BB962C8B-B14F-4D97-AF65-F5344CB8AC3E}">
        <p14:creationId xmlns:p14="http://schemas.microsoft.com/office/powerpoint/2010/main" val="167559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995CC1-67BB-4BA7-97ED-F505B0F94B65}" type="datetimeFigureOut">
              <a:rPr lang="el-GR" smtClean="0"/>
              <a:pPr/>
              <a:t>17/1/2026</a:t>
            </a:fld>
            <a:endParaRPr lang="el-GR" dirty="0"/>
          </a:p>
        </p:txBody>
      </p:sp>
      <p:sp>
        <p:nvSpPr>
          <p:cNvPr id="3" name="Footer Placeholder 2"/>
          <p:cNvSpPr>
            <a:spLocks noGrp="1"/>
          </p:cNvSpPr>
          <p:nvPr>
            <p:ph type="ftr" sz="quarter" idx="11"/>
          </p:nvPr>
        </p:nvSpPr>
        <p:spPr/>
        <p:txBody>
          <a:bodyPr/>
          <a:lstStyle/>
          <a:p>
            <a:endParaRPr lang="el-GR" dirty="0"/>
          </a:p>
        </p:txBody>
      </p:sp>
      <p:sp>
        <p:nvSpPr>
          <p:cNvPr id="4" name="Slide Number Placeholder 3"/>
          <p:cNvSpPr>
            <a:spLocks noGrp="1"/>
          </p:cNvSpPr>
          <p:nvPr>
            <p:ph type="sldNum" sz="quarter" idx="12"/>
          </p:nvPr>
        </p:nvSpPr>
        <p:spPr/>
        <p:txBody>
          <a:bodyPr/>
          <a:lstStyle/>
          <a:p>
            <a:fld id="{20F3E8BF-36F5-4D24-90D1-EBDCDE929392}" type="slidenum">
              <a:rPr lang="el-GR" smtClean="0"/>
              <a:pPr/>
              <a:t>‹#›</a:t>
            </a:fld>
            <a:endParaRPr lang="el-GR" dirty="0"/>
          </a:p>
        </p:txBody>
      </p:sp>
    </p:spTree>
    <p:extLst>
      <p:ext uri="{BB962C8B-B14F-4D97-AF65-F5344CB8AC3E}">
        <p14:creationId xmlns:p14="http://schemas.microsoft.com/office/powerpoint/2010/main" val="2265396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Στυλ κύριου τίτλου</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7995CC1-67BB-4BA7-97ED-F505B0F94B65}" type="datetimeFigureOut">
              <a:rPr lang="el-GR" smtClean="0"/>
              <a:pPr/>
              <a:t>17/1/2026</a:t>
            </a:fld>
            <a:endParaRPr lang="el-GR"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0F3E8BF-36F5-4D24-90D1-EBDCDE929392}" type="slidenum">
              <a:rPr lang="el-GR" smtClean="0"/>
              <a:pPr/>
              <a:t>‹#›</a:t>
            </a:fld>
            <a:endParaRPr lang="el-GR"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81237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07995CC1-67BB-4BA7-97ED-F505B0F94B65}" type="datetimeFigureOut">
              <a:rPr lang="el-GR" smtClean="0"/>
              <a:pPr/>
              <a:t>17/1/2026</a:t>
            </a:fld>
            <a:endParaRPr lang="el-GR"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l-GR"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20F3E8BF-36F5-4D24-90D1-EBDCDE929392}" type="slidenum">
              <a:rPr lang="el-GR" smtClean="0"/>
              <a:pPr/>
              <a:t>‹#›</a:t>
            </a:fld>
            <a:endParaRPr lang="el-GR"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39342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Στυλ κύριου τίτλου</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07995CC1-67BB-4BA7-97ED-F505B0F94B65}" type="datetimeFigureOut">
              <a:rPr lang="el-GR" smtClean="0"/>
              <a:pPr/>
              <a:t>17/1/2026</a:t>
            </a:fld>
            <a:endParaRPr lang="el-GR"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l-GR"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20F3E8BF-36F5-4D24-90D1-EBDCDE929392}" type="slidenum">
              <a:rPr lang="el-GR" smtClean="0"/>
              <a:pPr/>
              <a:t>‹#›</a:t>
            </a:fld>
            <a:endParaRPr lang="el-GR" dirty="0"/>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88422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994E5F-DEE2-497E-AE43-C722A8F98F78}" type="datetimeFigureOut">
              <a:rPr lang="el-GR" smtClean="0">
                <a:solidFill>
                  <a:prstClr val="black">
                    <a:tint val="75000"/>
                  </a:prstClr>
                </a:solidFill>
              </a:rPr>
              <a:pPr/>
              <a:t>17/1/2026</a:t>
            </a:fld>
            <a:endParaRPr lang="el-GR">
              <a:solidFill>
                <a:prstClr val="black">
                  <a:tint val="75000"/>
                </a:prst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solidFill>
                <a:prstClr val="black">
                  <a:tint val="75000"/>
                </a:prstClr>
              </a:solidFill>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E84208-EDF0-4B18-804C-E46C94FB2666}"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6523126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2 - Υπότιτλος"/>
          <p:cNvSpPr>
            <a:spLocks noGrp="1"/>
          </p:cNvSpPr>
          <p:nvPr>
            <p:ph type="subTitle" idx="1"/>
          </p:nvPr>
        </p:nvSpPr>
        <p:spPr>
          <a:xfrm>
            <a:off x="1809750" y="2357438"/>
            <a:ext cx="8572500" cy="4214812"/>
          </a:xfrm>
        </p:spPr>
        <p:txBody>
          <a:bodyPr/>
          <a:lstStyle/>
          <a:p>
            <a:endParaRPr lang="el-GR" altLang="el-GR" sz="2800" b="1" dirty="0">
              <a:solidFill>
                <a:srgbClr val="7030A0"/>
              </a:solidFill>
            </a:endParaRPr>
          </a:p>
          <a:p>
            <a:endParaRPr lang="el-GR" altLang="el-GR" sz="2800" b="1" dirty="0">
              <a:solidFill>
                <a:srgbClr val="7030A0"/>
              </a:solidFill>
            </a:endParaRPr>
          </a:p>
          <a:p>
            <a:endParaRPr lang="el-GR" altLang="el-GR" sz="2800" b="1" dirty="0">
              <a:solidFill>
                <a:srgbClr val="7030A0"/>
              </a:solidFill>
            </a:endParaRPr>
          </a:p>
          <a:p>
            <a:r>
              <a:rPr lang="el-GR" altLang="el-GR" sz="2800" b="1" dirty="0">
                <a:solidFill>
                  <a:srgbClr val="7030A0"/>
                </a:solidFill>
              </a:rPr>
              <a:t>ΔΙΟΙΚΗΣΗ ΟΛΙΚΗΣ ΠΟΙΟΤΗΤΑΣ ΚΑΙ </a:t>
            </a:r>
          </a:p>
          <a:p>
            <a:r>
              <a:rPr lang="el-GR" altLang="el-GR" sz="2800" b="1" dirty="0">
                <a:solidFill>
                  <a:srgbClr val="7030A0"/>
                </a:solidFill>
              </a:rPr>
              <a:t>	        ΚΟΙΝΟ ΠΛΑΙΣΙΟ ΑΞΙΟΛΟΓΗΣΗΣ (ΚΠΑ)</a:t>
            </a:r>
            <a:r>
              <a:rPr lang="el-GR" altLang="el-GR" sz="1600" b="1" dirty="0">
                <a:solidFill>
                  <a:srgbClr val="7030A0"/>
                </a:solidFill>
              </a:rPr>
              <a:t>				</a:t>
            </a:r>
          </a:p>
          <a:p>
            <a:endParaRPr lang="el-GR" altLang="el-GR" sz="1600" b="1" dirty="0">
              <a:solidFill>
                <a:srgbClr val="7030A0"/>
              </a:solidFill>
            </a:endParaRPr>
          </a:p>
          <a:p>
            <a:endParaRPr lang="el-GR" altLang="el-GR" sz="1600" b="1" dirty="0">
              <a:solidFill>
                <a:srgbClr val="7030A0"/>
              </a:solidFill>
            </a:endParaRPr>
          </a:p>
          <a:p>
            <a:endParaRPr lang="el-GR" altLang="el-GR" sz="1600" b="1" dirty="0">
              <a:solidFill>
                <a:srgbClr val="7030A0"/>
              </a:solidFill>
            </a:endParaRPr>
          </a:p>
          <a:p>
            <a:r>
              <a:rPr lang="el-GR" altLang="el-GR" sz="1600" b="1" dirty="0">
                <a:solidFill>
                  <a:srgbClr val="7030A0"/>
                </a:solidFill>
              </a:rPr>
              <a:t>						</a:t>
            </a:r>
            <a:r>
              <a:rPr lang="el-GR" altLang="el-GR" sz="1800" dirty="0">
                <a:solidFill>
                  <a:schemeClr val="tx1"/>
                </a:solidFill>
              </a:rPr>
              <a:t> ΔΙΟΝΥΣΙΟΣ ΛΟΥΚΕΡΗΣ</a:t>
            </a:r>
          </a:p>
          <a:p>
            <a:endParaRPr lang="el-GR" altLang="el-GR" sz="1800" dirty="0">
              <a:solidFill>
                <a:schemeClr val="tx1"/>
              </a:solidFill>
            </a:endParaRPr>
          </a:p>
          <a:p>
            <a:endParaRPr lang="el-GR" altLang="el-GR" sz="2800" dirty="0">
              <a:solidFill>
                <a:srgbClr val="7030A0"/>
              </a:solidFill>
            </a:endParaRPr>
          </a:p>
          <a:p>
            <a:endParaRPr lang="el-GR" altLang="el-GR" sz="1600" b="1" i="1" u="sng" dirty="0"/>
          </a:p>
          <a:p>
            <a:endParaRPr lang="el-GR" altLang="el-GR" sz="1600" b="1" i="1" u="sng" dirty="0"/>
          </a:p>
          <a:p>
            <a:endParaRPr lang="el-GR" altLang="el-GR" sz="1600" b="1" i="1" u="sng" dirty="0"/>
          </a:p>
          <a:p>
            <a:endParaRPr lang="el-GR" altLang="el-GR" sz="2800" dirty="0"/>
          </a:p>
        </p:txBody>
      </p:sp>
      <p:pic>
        <p:nvPicPr>
          <p:cNvPr id="8" name="Shape 106" descr="C:\Users\Natasa\Desktop\logo.png"/>
          <p:cNvPicPr preferRelativeResize="0"/>
          <p:nvPr/>
        </p:nvPicPr>
        <p:blipFill rotWithShape="1">
          <a:blip r:embed="rId3">
            <a:alphaModFix/>
          </a:blip>
          <a:srcRect/>
          <a:stretch/>
        </p:blipFill>
        <p:spPr>
          <a:xfrm>
            <a:off x="2179205" y="188640"/>
            <a:ext cx="1928937" cy="1368152"/>
          </a:xfrm>
          <a:prstGeom prst="rect">
            <a:avLst/>
          </a:prstGeom>
          <a:noFill/>
          <a:ln>
            <a:noFill/>
          </a:ln>
        </p:spPr>
      </p:pic>
      <p:sp>
        <p:nvSpPr>
          <p:cNvPr id="9" name="Shape 107"/>
          <p:cNvSpPr txBox="1"/>
          <p:nvPr/>
        </p:nvSpPr>
        <p:spPr>
          <a:xfrm>
            <a:off x="3935760" y="260648"/>
            <a:ext cx="1728192" cy="1296144"/>
          </a:xfrm>
          <a:prstGeom prst="rect">
            <a:avLst/>
          </a:prstGeom>
          <a:noFill/>
          <a:ln>
            <a:noFill/>
          </a:ln>
        </p:spPr>
        <p:txBody>
          <a:bodyPr spcFirstLastPara="1" wrap="square" lIns="91425" tIns="45700" rIns="91425" bIns="45700" anchor="t" anchorCtr="0">
            <a:noAutofit/>
          </a:bodyPr>
          <a:lstStyle/>
          <a:p>
            <a:pPr algn="ctr">
              <a:lnSpc>
                <a:spcPct val="80000"/>
              </a:lnSpc>
              <a:buClr>
                <a:prstClr val="black"/>
              </a:buClr>
              <a:buSzPts val="1520"/>
              <a:buFont typeface="Arial"/>
              <a:buNone/>
            </a:pPr>
            <a:r>
              <a:rPr lang="el-GR" sz="1520" dirty="0">
                <a:solidFill>
                  <a:prstClr val="black"/>
                </a:solidFill>
                <a:ea typeface="Calibri"/>
                <a:cs typeface="Calibri"/>
                <a:sym typeface="Calibri"/>
              </a:rPr>
              <a:t>Σχολή Κλασσικών </a:t>
            </a:r>
            <a:endParaRPr dirty="0">
              <a:solidFill>
                <a:prstClr val="black"/>
              </a:solidFill>
            </a:endParaRPr>
          </a:p>
          <a:p>
            <a:pPr algn="ctr">
              <a:lnSpc>
                <a:spcPct val="80000"/>
              </a:lnSpc>
              <a:spcBef>
                <a:spcPts val="304"/>
              </a:spcBef>
              <a:buClr>
                <a:prstClr val="black"/>
              </a:buClr>
              <a:buSzPts val="1520"/>
            </a:pPr>
            <a:r>
              <a:rPr lang="el-GR" sz="1520" dirty="0">
                <a:solidFill>
                  <a:prstClr val="black"/>
                </a:solidFill>
                <a:ea typeface="Calibri"/>
                <a:cs typeface="Calibri"/>
                <a:sym typeface="Calibri"/>
              </a:rPr>
              <a:t>Ανθρωπιστικών Σπουδών </a:t>
            </a:r>
            <a:endParaRPr dirty="0">
              <a:solidFill>
                <a:prstClr val="black"/>
              </a:solidFill>
            </a:endParaRPr>
          </a:p>
          <a:p>
            <a:pPr algn="ctr">
              <a:lnSpc>
                <a:spcPct val="80000"/>
              </a:lnSpc>
              <a:spcBef>
                <a:spcPts val="304"/>
              </a:spcBef>
              <a:buClr>
                <a:prstClr val="black"/>
              </a:buClr>
              <a:buSzPts val="1520"/>
            </a:pPr>
            <a:r>
              <a:rPr lang="el-GR" sz="1520" dirty="0">
                <a:solidFill>
                  <a:prstClr val="black"/>
                </a:solidFill>
                <a:ea typeface="Calibri"/>
                <a:cs typeface="Calibri"/>
                <a:sym typeface="Calibri"/>
              </a:rPr>
              <a:t>Τμήμα Ελληνικής Φιλολογίας</a:t>
            </a:r>
            <a:endParaRPr dirty="0">
              <a:solidFill>
                <a:prstClr val="black"/>
              </a:solidFill>
            </a:endParaRPr>
          </a:p>
          <a:p>
            <a:pPr algn="ctr">
              <a:lnSpc>
                <a:spcPct val="80000"/>
              </a:lnSpc>
              <a:spcBef>
                <a:spcPts val="304"/>
              </a:spcBef>
              <a:buClr>
                <a:prstClr val="black"/>
              </a:buClr>
              <a:buSzPts val="1520"/>
            </a:pPr>
            <a:endParaRPr sz="1520" dirty="0">
              <a:solidFill>
                <a:srgbClr val="888888"/>
              </a:solidFill>
              <a:ea typeface="Calibri"/>
              <a:cs typeface="Calibri"/>
              <a:sym typeface="Calibri"/>
            </a:endParaRPr>
          </a:p>
        </p:txBody>
      </p:sp>
      <p:pic>
        <p:nvPicPr>
          <p:cNvPr id="10" name="Shape 108" descr="C:\Users\Natasa\Desktop\dimokritos(1).jpg"/>
          <p:cNvPicPr preferRelativeResize="0"/>
          <p:nvPr/>
        </p:nvPicPr>
        <p:blipFill rotWithShape="1">
          <a:blip r:embed="rId4">
            <a:alphaModFix/>
          </a:blip>
          <a:srcRect/>
          <a:stretch/>
        </p:blipFill>
        <p:spPr>
          <a:xfrm>
            <a:off x="7968208" y="188640"/>
            <a:ext cx="1872208" cy="1368152"/>
          </a:xfrm>
          <a:prstGeom prst="rect">
            <a:avLst/>
          </a:prstGeom>
          <a:noFill/>
          <a:ln>
            <a:noFill/>
          </a:ln>
        </p:spPr>
      </p:pic>
      <p:sp>
        <p:nvSpPr>
          <p:cNvPr id="11" name="Shape 109"/>
          <p:cNvSpPr txBox="1"/>
          <p:nvPr/>
        </p:nvSpPr>
        <p:spPr>
          <a:xfrm>
            <a:off x="5951984" y="260648"/>
            <a:ext cx="1944216" cy="1224136"/>
          </a:xfrm>
          <a:prstGeom prst="rect">
            <a:avLst/>
          </a:prstGeom>
          <a:noFill/>
          <a:ln>
            <a:noFill/>
          </a:ln>
        </p:spPr>
        <p:txBody>
          <a:bodyPr spcFirstLastPara="1" wrap="square" lIns="91425" tIns="45700" rIns="91425" bIns="45700" anchor="t" anchorCtr="0">
            <a:noAutofit/>
          </a:bodyPr>
          <a:lstStyle/>
          <a:p>
            <a:pPr marL="342900" indent="-342900" algn="ctr">
              <a:lnSpc>
                <a:spcPct val="80000"/>
              </a:lnSpc>
            </a:pPr>
            <a:r>
              <a:rPr lang="el-GR" sz="1520">
                <a:solidFill>
                  <a:prstClr val="black"/>
                </a:solidFill>
                <a:ea typeface="Calibri"/>
                <a:cs typeface="Calibri"/>
                <a:sym typeface="Calibri"/>
              </a:rPr>
              <a:t>        Ινστιτούτο</a:t>
            </a:r>
            <a:endParaRPr>
              <a:solidFill>
                <a:prstClr val="black"/>
              </a:solidFill>
            </a:endParaRPr>
          </a:p>
          <a:p>
            <a:pPr marL="342900" indent="-342900" algn="ctr">
              <a:lnSpc>
                <a:spcPct val="80000"/>
              </a:lnSpc>
              <a:spcBef>
                <a:spcPts val="304"/>
              </a:spcBef>
            </a:pPr>
            <a:r>
              <a:rPr lang="el-GR" sz="1520">
                <a:solidFill>
                  <a:prstClr val="black"/>
                </a:solidFill>
                <a:ea typeface="Calibri"/>
                <a:cs typeface="Calibri"/>
                <a:sym typeface="Calibri"/>
              </a:rPr>
              <a:t>Πληροφορικής&amp;</a:t>
            </a:r>
            <a:endParaRPr>
              <a:solidFill>
                <a:prstClr val="black"/>
              </a:solidFill>
            </a:endParaRPr>
          </a:p>
          <a:p>
            <a:pPr marL="342900" indent="-342900" algn="ctr">
              <a:lnSpc>
                <a:spcPct val="80000"/>
              </a:lnSpc>
              <a:spcBef>
                <a:spcPts val="304"/>
              </a:spcBef>
            </a:pPr>
            <a:r>
              <a:rPr lang="el-GR" sz="1520">
                <a:solidFill>
                  <a:prstClr val="black"/>
                </a:solidFill>
                <a:ea typeface="Calibri"/>
                <a:cs typeface="Calibri"/>
                <a:sym typeface="Calibri"/>
              </a:rPr>
              <a:t>Τηλεπικοινωνιών Ε.Κ.Ε.Φ.Ε.</a:t>
            </a:r>
            <a:endParaRPr>
              <a:solidFill>
                <a:prstClr val="black"/>
              </a:solidFill>
            </a:endParaRPr>
          </a:p>
          <a:p>
            <a:pPr marL="342900" indent="-342900" algn="ctr">
              <a:lnSpc>
                <a:spcPct val="80000"/>
              </a:lnSpc>
              <a:spcBef>
                <a:spcPts val="304"/>
              </a:spcBef>
            </a:pPr>
            <a:r>
              <a:rPr lang="el-GR" sz="1520">
                <a:solidFill>
                  <a:prstClr val="black"/>
                </a:solidFill>
                <a:ea typeface="Calibri"/>
                <a:cs typeface="Calibri"/>
                <a:sym typeface="Calibri"/>
              </a:rPr>
              <a:t>" Δημόκριτος"</a:t>
            </a:r>
            <a:endParaRPr sz="1520">
              <a:solidFill>
                <a:prstClr val="black"/>
              </a:solidFill>
              <a:ea typeface="Calibri"/>
              <a:cs typeface="Calibri"/>
              <a:sym typeface="Calibri"/>
            </a:endParaRPr>
          </a:p>
        </p:txBody>
      </p:sp>
    </p:spTree>
    <p:extLst>
      <p:ext uri="{BB962C8B-B14F-4D97-AF65-F5344CB8AC3E}">
        <p14:creationId xmlns:p14="http://schemas.microsoft.com/office/powerpoint/2010/main" val="3640012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244700"/>
            <a:ext cx="9601200" cy="798490"/>
          </a:xfrm>
        </p:spPr>
        <p:txBody>
          <a:bodyPr>
            <a:normAutofit/>
          </a:bodyPr>
          <a:lstStyle/>
          <a:p>
            <a:pPr algn="ctr"/>
            <a:r>
              <a:rPr lang="el-GR" sz="3200" dirty="0">
                <a:latin typeface="Times New Roman" panose="02020603050405020304" pitchFamily="18" charset="0"/>
                <a:cs typeface="Times New Roman" panose="02020603050405020304" pitchFamily="18" charset="0"/>
              </a:rPr>
              <a:t>ΕΡΓΑΛΕΙΑ ΠΟΙΟΤΗΤΑΣ</a:t>
            </a:r>
          </a:p>
        </p:txBody>
      </p:sp>
      <p:sp>
        <p:nvSpPr>
          <p:cNvPr id="3" name="Θέση περιεχομένου 2"/>
          <p:cNvSpPr>
            <a:spLocks noGrp="1"/>
          </p:cNvSpPr>
          <p:nvPr>
            <p:ph idx="1"/>
          </p:nvPr>
        </p:nvSpPr>
        <p:spPr>
          <a:xfrm>
            <a:off x="1371600" y="1390918"/>
            <a:ext cx="9601200" cy="4507606"/>
          </a:xfrm>
        </p:spPr>
        <p:txBody>
          <a:bodyPr>
            <a:normAutofit/>
          </a:bodyPr>
          <a:lstStyle/>
          <a:p>
            <a:pPr marL="0" indent="0">
              <a:buNone/>
            </a:pPr>
            <a:r>
              <a:rPr lang="el-GR" sz="2000" dirty="0">
                <a:latin typeface="Times New Roman" panose="02020603050405020304" pitchFamily="18" charset="0"/>
                <a:cs typeface="Times New Roman" panose="02020603050405020304" pitchFamily="18" charset="0"/>
              </a:rPr>
              <a:t>Χρησιμοποιούνται για την επίτευξη της σταθερότητας και τη βελτίωση των διαδικασιών ενός οργανισμού. Αυτά είναι:</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Ιστόγραμμα</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Φύλλο εργασίας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Διάγραμμα </a:t>
            </a:r>
            <a:r>
              <a:rPr lang="en-US" sz="2000" dirty="0">
                <a:latin typeface="Times New Roman" panose="02020603050405020304" pitchFamily="18" charset="0"/>
                <a:cs typeface="Times New Roman" panose="02020603050405020304" pitchFamily="18" charset="0"/>
              </a:rPr>
              <a:t>Pareto</a:t>
            </a:r>
            <a:endParaRPr lang="el-GR"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Διάγραμμα αιτίου-αποτελέσματος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Διάγραμμα διασποράς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Διάγραμμα ελέγχου</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Διάγραμμα ροής</a:t>
            </a:r>
          </a:p>
          <a:p>
            <a:pPr marL="0" indent="0">
              <a:buNone/>
            </a:pPr>
            <a:r>
              <a:rPr lang="el-GR" dirty="0">
                <a:latin typeface="Times New Roman" panose="02020603050405020304" pitchFamily="18" charset="0"/>
                <a:cs typeface="Times New Roman" panose="02020603050405020304" pitchFamily="18" charset="0"/>
              </a:rPr>
              <a:t> </a:t>
            </a:r>
            <a:endParaRPr lang="el-GR"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4418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1115945"/>
          </a:xfrm>
        </p:spPr>
        <p:txBody>
          <a:bodyPr>
            <a:normAutofit/>
          </a:bodyPr>
          <a:lstStyle/>
          <a:p>
            <a:pPr algn="ctr"/>
            <a:r>
              <a:rPr lang="el-GR" sz="3200" dirty="0">
                <a:latin typeface="Times New Roman" panose="02020603050405020304" pitchFamily="18" charset="0"/>
                <a:cs typeface="Times New Roman" panose="02020603050405020304" pitchFamily="18" charset="0"/>
              </a:rPr>
              <a:t>ΚΟΣΤΟΣ ΠΟΙΟΤΗΤΑΣ</a:t>
            </a:r>
          </a:p>
        </p:txBody>
      </p:sp>
      <p:sp>
        <p:nvSpPr>
          <p:cNvPr id="3" name="Θέση περιεχομένου 2"/>
          <p:cNvSpPr>
            <a:spLocks noGrp="1"/>
          </p:cNvSpPr>
          <p:nvPr>
            <p:ph idx="1"/>
          </p:nvPr>
        </p:nvSpPr>
        <p:spPr>
          <a:xfrm>
            <a:off x="1295400" y="2297874"/>
            <a:ext cx="9601200" cy="3953814"/>
          </a:xfrm>
        </p:spPr>
        <p:txBody>
          <a:bodyPr>
            <a:normAutofit lnSpcReduction="10000"/>
          </a:bodyPr>
          <a:lstStyle/>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έννοια του κόστους περιλαμβάνει το </a:t>
            </a:r>
            <a:r>
              <a:rPr lang="el-GR" sz="2000" b="1" dirty="0">
                <a:latin typeface="Times New Roman" panose="02020603050405020304" pitchFamily="18" charset="0"/>
                <a:cs typeface="Times New Roman" panose="02020603050405020304" pitchFamily="18" charset="0"/>
              </a:rPr>
              <a:t>κόστος ελέγχου ποιότητας </a:t>
            </a:r>
            <a:r>
              <a:rPr lang="el-GR" sz="2000" dirty="0">
                <a:latin typeface="Times New Roman" panose="02020603050405020304" pitchFamily="18" charset="0"/>
                <a:cs typeface="Times New Roman" panose="02020603050405020304" pitchFamily="18" charset="0"/>
              </a:rPr>
              <a:t>και το </a:t>
            </a:r>
            <a:r>
              <a:rPr lang="el-GR" sz="2000" b="1" dirty="0">
                <a:latin typeface="Times New Roman" panose="02020603050405020304" pitchFamily="18" charset="0"/>
                <a:cs typeface="Times New Roman" panose="02020603050405020304" pitchFamily="18" charset="0"/>
              </a:rPr>
              <a:t>κόστος αποτυχίας του ελέγχου ποιότητας.</a:t>
            </a:r>
          </a:p>
          <a:p>
            <a:pPr>
              <a:buFont typeface="Wingdings" panose="05000000000000000000" pitchFamily="2" charset="2"/>
              <a:buChar char="ü"/>
            </a:pPr>
            <a:r>
              <a:rPr lang="el-GR" dirty="0">
                <a:latin typeface="Times New Roman" panose="02020603050405020304" pitchFamily="18" charset="0"/>
                <a:cs typeface="Times New Roman" panose="02020603050405020304" pitchFamily="18" charset="0"/>
              </a:rPr>
              <a:t>Το κόστος ελέγχου ποιότητας περιλαμβάνει: το κόστος πρόληψης (το κόστος των ενεργειών που απαιτούνται για την αποφυγή της παραγωγικής ελαττωματικών προϊόντων) και το κόστος εκτίμησης (το κόστος των ενεργειών που απαιτούνται για διατήρηση του επιθυμητού επιπέδου ποιότητας)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Το κόστος αποτυχίας του ελέγχου περιλαμβάνει: το κόστος </a:t>
            </a:r>
            <a:r>
              <a:rPr lang="el-GR" sz="2000" b="1" dirty="0">
                <a:latin typeface="Times New Roman" panose="02020603050405020304" pitchFamily="18" charset="0"/>
                <a:cs typeface="Times New Roman" panose="02020603050405020304" pitchFamily="18" charset="0"/>
              </a:rPr>
              <a:t>εσωτερικών αστοχιών </a:t>
            </a:r>
            <a:r>
              <a:rPr lang="el-GR" sz="2000" dirty="0">
                <a:latin typeface="Times New Roman" panose="02020603050405020304" pitchFamily="18" charset="0"/>
                <a:cs typeface="Times New Roman" panose="02020603050405020304" pitchFamily="18" charset="0"/>
              </a:rPr>
              <a:t>(προκαλείται από τη μη ικανοποιητική ποιότητα στο εσωτερικό της επιχείρησης) και το </a:t>
            </a:r>
            <a:r>
              <a:rPr lang="el-GR" sz="2000" b="1" dirty="0">
                <a:latin typeface="Times New Roman" panose="02020603050405020304" pitchFamily="18" charset="0"/>
                <a:cs typeface="Times New Roman" panose="02020603050405020304" pitchFamily="18" charset="0"/>
              </a:rPr>
              <a:t>κόστος εξωτερικών αστοχιών </a:t>
            </a:r>
            <a:r>
              <a:rPr lang="el-GR" sz="2000" dirty="0">
                <a:latin typeface="Times New Roman" panose="02020603050405020304" pitchFamily="18" charset="0"/>
                <a:cs typeface="Times New Roman" panose="02020603050405020304" pitchFamily="18" charset="0"/>
              </a:rPr>
              <a:t>(προκύπτει από τη μη ικανοποιητική ποιότητα στο εξωτερικό περιβάλλον της επιχείρησης)</a:t>
            </a:r>
          </a:p>
          <a:p>
            <a:pPr>
              <a:buFont typeface="Wingdings" panose="05000000000000000000" pitchFamily="2" charset="2"/>
              <a:buChar char="ü"/>
            </a:pPr>
            <a:r>
              <a:rPr lang="el-GR" dirty="0">
                <a:latin typeface="Times New Roman" panose="02020603050405020304" pitchFamily="18" charset="0"/>
                <a:cs typeface="Times New Roman" panose="02020603050405020304" pitchFamily="18" charset="0"/>
              </a:rPr>
              <a:t>  Αν αυτό το αντιστοιχήσουμε με έναν σχολικό οργανισμό, ποιο το κόστος ελέγχου και ποιο το κόστος λειτουργίας;;;</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2666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441101"/>
            <a:ext cx="9601200" cy="833907"/>
          </a:xfrm>
        </p:spPr>
        <p:txBody>
          <a:bodyPr>
            <a:normAutofit/>
          </a:bodyPr>
          <a:lstStyle/>
          <a:p>
            <a:pPr algn="ctr"/>
            <a:r>
              <a:rPr lang="el-GR" sz="3200" dirty="0">
                <a:latin typeface="Times New Roman" panose="02020603050405020304" pitchFamily="18" charset="0"/>
                <a:cs typeface="Times New Roman" panose="02020603050405020304" pitchFamily="18" charset="0"/>
              </a:rPr>
              <a:t>ΔΙΑΣΦΑΛΙΣΗ ΠΟΙΟΤΗΤΑΣ</a:t>
            </a:r>
          </a:p>
        </p:txBody>
      </p:sp>
      <p:sp>
        <p:nvSpPr>
          <p:cNvPr id="3" name="Θέση περιεχομένου 2"/>
          <p:cNvSpPr>
            <a:spLocks noGrp="1"/>
          </p:cNvSpPr>
          <p:nvPr>
            <p:ph idx="1"/>
          </p:nvPr>
        </p:nvSpPr>
        <p:spPr>
          <a:xfrm>
            <a:off x="1371600" y="1944709"/>
            <a:ext cx="9601200" cy="4553755"/>
          </a:xfrm>
        </p:spPr>
        <p:txBody>
          <a:bodyPr/>
          <a:lstStyle/>
          <a:p>
            <a:pPr>
              <a:buFont typeface="Arial" panose="020B0604020202020204" pitchFamily="34" charset="0"/>
              <a:buChar char="•"/>
            </a:pPr>
            <a:r>
              <a:rPr lang="el-GR" dirty="0">
                <a:latin typeface="Times New Roman" panose="02020603050405020304" pitchFamily="18" charset="0"/>
                <a:cs typeface="Times New Roman" panose="02020603050405020304" pitchFamily="18" charset="0"/>
              </a:rPr>
              <a:t>Η ΔΠ είναι όλες εκείνες οι προσχεδιασμένες και συστηματικές ενέργειες που είναι απαραίτητες για να δώσουν τη σιγουριά ότι το προϊόν ή η υπηρεσία μπορεί να ικανοποιήσει συγκεκριμένες απαιτήσεις για την ποιότητα. Συμπεριλαμβάνει όλες τις προγραμματισμένες και συστηματικές ενέργειες που είναι αναγκαίες για να παρέχουν την εμπιστοσύνη ότι ένα προϊόν ή υπηρεσία θα ικανοποιεί συγκεκριμένες προδιαγραφές ποιότητας. Επιτυγχάνεται με τη χρήση συγκεκριμένων εργαλείων του ελέγχου ποιότητας, του στατιστικού ελέγχου διαδικασιών για την πρόληψη και τον περιορισμό των πηγών που μπορεί να προκαλέσουν απόκλιση των προϊόντων και των υπηρεσιών  από τις προκαθορισμένες προδιαγραφές. </a:t>
            </a:r>
          </a:p>
        </p:txBody>
      </p:sp>
    </p:spTree>
    <p:extLst>
      <p:ext uri="{BB962C8B-B14F-4D97-AF65-F5344CB8AC3E}">
        <p14:creationId xmlns:p14="http://schemas.microsoft.com/office/powerpoint/2010/main" val="3725508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1193219"/>
          </a:xfrm>
        </p:spPr>
        <p:txBody>
          <a:bodyPr>
            <a:normAutofit/>
          </a:bodyPr>
          <a:lstStyle/>
          <a:p>
            <a:pPr algn="ctr"/>
            <a:r>
              <a:rPr lang="el-GR" sz="3200" dirty="0">
                <a:latin typeface="Times New Roman" panose="02020603050405020304" pitchFamily="18" charset="0"/>
                <a:cs typeface="Times New Roman" panose="02020603050405020304" pitchFamily="18" charset="0"/>
              </a:rPr>
              <a:t>ΕΦΑΡΜΟΓΕΣ ΣΤΗΝ ΕΚΠΑΙΔΕΥΣΗ</a:t>
            </a:r>
          </a:p>
        </p:txBody>
      </p:sp>
      <p:sp>
        <p:nvSpPr>
          <p:cNvPr id="3" name="Θέση περιεχομένου 2"/>
          <p:cNvSpPr>
            <a:spLocks noGrp="1"/>
          </p:cNvSpPr>
          <p:nvPr>
            <p:ph idx="1"/>
          </p:nvPr>
        </p:nvSpPr>
        <p:spPr>
          <a:xfrm>
            <a:off x="1397358" y="1815921"/>
            <a:ext cx="9601200" cy="4597758"/>
          </a:xfrm>
        </p:spPr>
        <p:txBody>
          <a:bodyPr>
            <a:normAutofit fontScale="92500" lnSpcReduction="20000"/>
          </a:bodyPr>
          <a:lstStyle/>
          <a:p>
            <a:pPr>
              <a:buFont typeface="Wingdings" panose="05000000000000000000" pitchFamily="2" charset="2"/>
              <a:buChar char="ü"/>
            </a:pPr>
            <a:r>
              <a:rPr lang="el-GR" sz="2000" b="1" dirty="0">
                <a:latin typeface="Times New Roman" panose="02020603050405020304" pitchFamily="18" charset="0"/>
                <a:cs typeface="Times New Roman" panose="02020603050405020304" pitchFamily="18" charset="0"/>
              </a:rPr>
              <a:t>Υιοθέτηση της φιλοσοφίας της ΔΟΠ - Όραμα και αποστολή ποιότητας</a:t>
            </a:r>
          </a:p>
          <a:p>
            <a:pPr marL="0" indent="0">
              <a:buNone/>
            </a:pPr>
            <a:r>
              <a:rPr lang="el-GR" sz="2000" dirty="0">
                <a:latin typeface="Times New Roman" panose="02020603050405020304" pitchFamily="18" charset="0"/>
                <a:cs typeface="Times New Roman" panose="02020603050405020304" pitchFamily="18" charset="0"/>
              </a:rPr>
              <a:t>Ανάπτυξη ενός ελκυστικού οράματος που θα περιγράφει ένα μέλλον επιθυμητό για τους μαθητές, τους εκπαιδευτικούς, τους γονείς και την κοινωνία</a:t>
            </a:r>
          </a:p>
          <a:p>
            <a:pPr>
              <a:buFont typeface="Wingdings" panose="05000000000000000000" pitchFamily="2" charset="2"/>
              <a:buChar char="ü"/>
            </a:pPr>
            <a:r>
              <a:rPr lang="el-GR" sz="2000" b="1" dirty="0">
                <a:latin typeface="Times New Roman" panose="02020603050405020304" pitchFamily="18" charset="0"/>
                <a:cs typeface="Times New Roman" panose="02020603050405020304" pitchFamily="18" charset="0"/>
              </a:rPr>
              <a:t>Προσδιορισμός προσδοκιών εξυπηρετούμενων - Προσδιορισμός αδυναμιών του οργανισμού</a:t>
            </a:r>
          </a:p>
          <a:p>
            <a:pPr marL="0" indent="0">
              <a:buNone/>
            </a:pPr>
            <a:r>
              <a:rPr lang="el-GR" sz="2000" dirty="0">
                <a:latin typeface="Times New Roman" panose="02020603050405020304" pitchFamily="18" charset="0"/>
                <a:cs typeface="Times New Roman" panose="02020603050405020304" pitchFamily="18" charset="0"/>
              </a:rPr>
              <a:t>Απαραίτητη σε αυτό το στάδιο κρίνεται η συνεργασία των εκπαιδευτικών οργανισμών με τους εξυπηρετούμενους και τους προμηθευτές</a:t>
            </a:r>
          </a:p>
          <a:p>
            <a:pPr>
              <a:buFont typeface="Wingdings" panose="05000000000000000000" pitchFamily="2" charset="2"/>
              <a:buChar char="ü"/>
            </a:pPr>
            <a:r>
              <a:rPr lang="el-GR" sz="2000" b="1" dirty="0">
                <a:latin typeface="Times New Roman" panose="02020603050405020304" pitchFamily="18" charset="0"/>
                <a:cs typeface="Times New Roman" panose="02020603050405020304" pitchFamily="18" charset="0"/>
              </a:rPr>
              <a:t>Επιλογή στόχων, μέτρων και διαδικασιών ποιότητας</a:t>
            </a:r>
          </a:p>
          <a:p>
            <a:pPr marL="0" indent="0">
              <a:buNone/>
            </a:pPr>
            <a:r>
              <a:rPr lang="el-GR" sz="2000" dirty="0">
                <a:latin typeface="Times New Roman" panose="02020603050405020304" pitchFamily="18" charset="0"/>
                <a:cs typeface="Times New Roman" panose="02020603050405020304" pitchFamily="18" charset="0"/>
              </a:rPr>
              <a:t>Επιλέγονται οι πολιτικές που απαιτούνται για τη βελτίωση της ποιότητας του οργανισμού. Αναγκαία είναι η συγκριτική ανάλυση των διαδικασιών, ώστε να επιλέγονται οι αποδοτικότερες και αυτές που συμβάλλουν περισσότερο στη βελτίωση της ποιότητας</a:t>
            </a:r>
          </a:p>
          <a:p>
            <a:pPr>
              <a:buFont typeface="Wingdings" panose="05000000000000000000" pitchFamily="2" charset="2"/>
              <a:buChar char="ü"/>
            </a:pPr>
            <a:r>
              <a:rPr lang="el-GR" sz="2000" b="1" dirty="0">
                <a:latin typeface="Times New Roman" panose="02020603050405020304" pitchFamily="18" charset="0"/>
                <a:cs typeface="Times New Roman" panose="02020603050405020304" pitchFamily="18" charset="0"/>
              </a:rPr>
              <a:t>Αξιολόγηση διαδικασιών αποτελεσμάτων </a:t>
            </a:r>
          </a:p>
          <a:p>
            <a:pPr marL="0" indent="0">
              <a:buNone/>
            </a:pPr>
            <a:r>
              <a:rPr lang="el-GR" sz="2000" dirty="0">
                <a:latin typeface="Times New Roman" panose="02020603050405020304" pitchFamily="18" charset="0"/>
                <a:cs typeface="Times New Roman" panose="02020603050405020304" pitchFamily="18" charset="0"/>
              </a:rPr>
              <a:t>Είτε με τη μορφή της εσωτερικής είτε με τη μορφή της εξωτερικής αξιολόγησης, πρέπει να αξιοποιείται ως μηχανισμός εξασφάλισης της απαραίτητης ανατροφοδότησης και ως μορφή κοινωνικού ελέγχου</a:t>
            </a:r>
          </a:p>
        </p:txBody>
      </p:sp>
    </p:spTree>
    <p:extLst>
      <p:ext uri="{BB962C8B-B14F-4D97-AF65-F5344CB8AC3E}">
        <p14:creationId xmlns:p14="http://schemas.microsoft.com/office/powerpoint/2010/main" val="1714524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862584"/>
          </a:xfrm>
        </p:spPr>
        <p:txBody>
          <a:bodyPr>
            <a:normAutofit/>
          </a:bodyPr>
          <a:lstStyle/>
          <a:p>
            <a:r>
              <a:rPr lang="el-GR" sz="2800" b="1" dirty="0">
                <a:latin typeface="Times New Roman" pitchFamily="18" charset="0"/>
                <a:cs typeface="Times New Roman" pitchFamily="18" charset="0"/>
              </a:rPr>
              <a:t>Τα 14 σημεία του</a:t>
            </a:r>
            <a:r>
              <a:rPr lang="en-US" sz="2800" b="1" dirty="0">
                <a:latin typeface="Times New Roman" pitchFamily="18" charset="0"/>
                <a:cs typeface="Times New Roman" pitchFamily="18" charset="0"/>
              </a:rPr>
              <a:t> Deming</a:t>
            </a:r>
            <a:r>
              <a:rPr lang="el-GR" sz="2800" b="1" dirty="0">
                <a:latin typeface="Times New Roman" pitchFamily="18" charset="0"/>
                <a:cs typeface="Times New Roman" pitchFamily="18" charset="0"/>
              </a:rPr>
              <a:t> για την εκπαίδευση:</a:t>
            </a:r>
          </a:p>
        </p:txBody>
      </p:sp>
      <p:sp>
        <p:nvSpPr>
          <p:cNvPr id="3" name="2 - Θέση περιεχομένου"/>
          <p:cNvSpPr>
            <a:spLocks noGrp="1"/>
          </p:cNvSpPr>
          <p:nvPr>
            <p:ph idx="1"/>
          </p:nvPr>
        </p:nvSpPr>
        <p:spPr>
          <a:xfrm>
            <a:off x="1395984" y="1455312"/>
            <a:ext cx="9601200" cy="4375511"/>
          </a:xfrm>
        </p:spPr>
        <p:txBody>
          <a:bodyPr/>
          <a:lstStyle/>
          <a:p>
            <a:pPr>
              <a:buFont typeface="Arial" panose="020B0604020202020204" pitchFamily="34" charset="0"/>
              <a:buChar char="•"/>
            </a:pPr>
            <a:r>
              <a:rPr lang="el-GR" dirty="0">
                <a:latin typeface="Times New Roman" pitchFamily="18" charset="0"/>
                <a:cs typeface="Times New Roman" pitchFamily="18" charset="0"/>
              </a:rPr>
              <a:t>Συνέχεια και συνέπεια στην προσπάθεια βελτίωσης των μαθητών και της διδασκαλίας με στόχο να «έχουμε» αποφοίτους οι οποίοι να ανταγωνίζονται τη διεθνή αγορά.</a:t>
            </a:r>
          </a:p>
          <a:p>
            <a:pPr>
              <a:buFont typeface="Arial" panose="020B0604020202020204" pitchFamily="34" charset="0"/>
              <a:buChar char="•"/>
            </a:pPr>
            <a:r>
              <a:rPr lang="el-GR" dirty="0">
                <a:latin typeface="Times New Roman" pitchFamily="18" charset="0"/>
                <a:cs typeface="Times New Roman" pitchFamily="18" charset="0"/>
              </a:rPr>
              <a:t>Υιοθέτηση της νέας φιλοσοφίας από τη διοίκηση.</a:t>
            </a:r>
          </a:p>
          <a:p>
            <a:pPr>
              <a:buFont typeface="Arial" panose="020B0604020202020204" pitchFamily="34" charset="0"/>
              <a:buChar char="•"/>
            </a:pPr>
            <a:r>
              <a:rPr lang="el-GR" dirty="0">
                <a:latin typeface="Times New Roman" pitchFamily="18" charset="0"/>
                <a:cs typeface="Times New Roman" pitchFamily="18" charset="0"/>
              </a:rPr>
              <a:t>Ανεξαρτητοποίηση από την απλή χρησιμοποίηση του τεστ π.χ. για την επίτευξη της ποιότητας. Η ποιότητα πρέπει να είναι ενσωματωμένη στους μαθητές από την αρχή.</a:t>
            </a:r>
          </a:p>
          <a:p>
            <a:pPr>
              <a:buFont typeface="Arial" panose="020B0604020202020204" pitchFamily="34" charset="0"/>
              <a:buChar char="•"/>
            </a:pPr>
            <a:r>
              <a:rPr lang="el-GR" dirty="0">
                <a:latin typeface="Times New Roman" pitchFamily="18" charset="0"/>
                <a:cs typeface="Times New Roman" pitchFamily="18" charset="0"/>
              </a:rPr>
              <a:t>Να δημιουργηθεί μεταξύ των ατόμων μέσα στο σχολείο σχέση εμπιστοσύνης καθώς επίσης και μεταξύ του σχολείου και της κοινότητας. Να υπάρχει συνεργασία, όπου είναι δυνατόν, με στόχο τη μεγιστοποίηση των δυνατοτήτων των μαθητών, των δασκάλων και των διευθυντών.</a:t>
            </a:r>
          </a:p>
          <a:p>
            <a:pPr>
              <a:buFont typeface="Arial" panose="020B0604020202020204" pitchFamily="34" charset="0"/>
              <a:buChar char="•"/>
            </a:pPr>
            <a:r>
              <a:rPr lang="el-GR" dirty="0">
                <a:latin typeface="Times New Roman" pitchFamily="18" charset="0"/>
                <a:cs typeface="Times New Roman" pitchFamily="18" charset="0"/>
              </a:rPr>
              <a:t>Συνεχής ανάπτυξη όλων των δραστηριοτήτων της τάξης με στόχο τη βελτίωση της ποιότητας και του έργου του δασκάλου και κάθε μαθητή, με παράλληλη ελάττωση της πιθανότητας αποτυχίας.</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1082040"/>
          </a:xfrm>
        </p:spPr>
        <p:txBody>
          <a:bodyPr>
            <a:normAutofit fontScale="90000"/>
          </a:bodyPr>
          <a:lstStyle/>
          <a:p>
            <a:r>
              <a:rPr lang="el-GR" b="1" dirty="0">
                <a:latin typeface="Times New Roman" pitchFamily="18" charset="0"/>
                <a:cs typeface="Times New Roman" pitchFamily="18" charset="0"/>
              </a:rPr>
              <a:t>Τα 14 σημεία του</a:t>
            </a:r>
            <a:r>
              <a:rPr lang="en-US" b="1" dirty="0">
                <a:latin typeface="Times New Roman" pitchFamily="18" charset="0"/>
                <a:cs typeface="Times New Roman" pitchFamily="18" charset="0"/>
              </a:rPr>
              <a:t> Deming</a:t>
            </a:r>
            <a:r>
              <a:rPr lang="el-GR" b="1" dirty="0">
                <a:latin typeface="Times New Roman" pitchFamily="18" charset="0"/>
                <a:cs typeface="Times New Roman" pitchFamily="18" charset="0"/>
              </a:rPr>
              <a:t> για την </a:t>
            </a:r>
            <a:r>
              <a:rPr lang="el-GR" sz="3100" b="1" dirty="0">
                <a:latin typeface="Times New Roman" pitchFamily="18" charset="0"/>
                <a:cs typeface="Times New Roman" pitchFamily="18" charset="0"/>
              </a:rPr>
              <a:t>εκπαίδευση</a:t>
            </a:r>
            <a:r>
              <a:rPr lang="el-GR" b="1" dirty="0">
                <a:latin typeface="Times New Roman" pitchFamily="18" charset="0"/>
                <a:cs typeface="Times New Roman" pitchFamily="18" charset="0"/>
              </a:rPr>
              <a:t>:</a:t>
            </a:r>
            <a:endParaRPr lang="el-GR" dirty="0"/>
          </a:p>
        </p:txBody>
      </p:sp>
      <p:sp>
        <p:nvSpPr>
          <p:cNvPr id="3" name="2 - Θέση περιεχομένου"/>
          <p:cNvSpPr>
            <a:spLocks noGrp="1"/>
          </p:cNvSpPr>
          <p:nvPr>
            <p:ph idx="1"/>
          </p:nvPr>
        </p:nvSpPr>
        <p:spPr>
          <a:xfrm>
            <a:off x="1261872" y="1622738"/>
            <a:ext cx="9601200" cy="4417454"/>
          </a:xfrm>
        </p:spPr>
        <p:txBody>
          <a:bodyPr>
            <a:normAutofit fontScale="92500" lnSpcReduction="20000"/>
          </a:bodyPr>
          <a:lstStyle/>
          <a:p>
            <a:pPr>
              <a:buFont typeface="Arial" panose="020B0604020202020204" pitchFamily="34" charset="0"/>
              <a:buChar char="•"/>
            </a:pPr>
            <a:r>
              <a:rPr lang="el-GR" dirty="0">
                <a:latin typeface="Times New Roman" pitchFamily="18" charset="0"/>
                <a:cs typeface="Times New Roman" pitchFamily="18" charset="0"/>
              </a:rPr>
              <a:t>Καθιέρωση της πρακτικής της εκπαίδευσης στην εργασία (</a:t>
            </a:r>
            <a:r>
              <a:rPr lang="el-GR" b="1" i="1" dirty="0">
                <a:latin typeface="Times New Roman" pitchFamily="18" charset="0"/>
                <a:cs typeface="Times New Roman" pitchFamily="18" charset="0"/>
              </a:rPr>
              <a:t>προγράμματα για δασκάλους </a:t>
            </a:r>
            <a:r>
              <a:rPr lang="el-GR" dirty="0">
                <a:latin typeface="Times New Roman" pitchFamily="18" charset="0"/>
                <a:cs typeface="Times New Roman" pitchFamily="18" charset="0"/>
              </a:rPr>
              <a:t>– πώς να διατυπώνουν στόχους, να διδάσκουν αποτελεσματικά, κ.α. , </a:t>
            </a:r>
            <a:r>
              <a:rPr lang="el-GR" b="1" i="1" dirty="0">
                <a:latin typeface="Times New Roman" pitchFamily="18" charset="0"/>
                <a:cs typeface="Times New Roman" pitchFamily="18" charset="0"/>
              </a:rPr>
              <a:t>για μαθητές</a:t>
            </a:r>
            <a:r>
              <a:rPr lang="el-GR" dirty="0">
                <a:latin typeface="Times New Roman" pitchFamily="18" charset="0"/>
                <a:cs typeface="Times New Roman" pitchFamily="18" charset="0"/>
              </a:rPr>
              <a:t>- πώς να είναι αποτελεσματικοί στην εργασία τους κ.α.).</a:t>
            </a:r>
          </a:p>
          <a:p>
            <a:pPr>
              <a:buFont typeface="Arial" panose="020B0604020202020204" pitchFamily="34" charset="0"/>
              <a:buChar char="•"/>
            </a:pPr>
            <a:r>
              <a:rPr lang="el-GR" dirty="0">
                <a:latin typeface="Times New Roman" pitchFamily="18" charset="0"/>
                <a:cs typeface="Times New Roman" pitchFamily="18" charset="0"/>
              </a:rPr>
              <a:t>Αποτελεσματική Ηγεσία.</a:t>
            </a:r>
          </a:p>
          <a:p>
            <a:pPr>
              <a:buFont typeface="Arial" panose="020B0604020202020204" pitchFamily="34" charset="0"/>
              <a:buChar char="•"/>
            </a:pPr>
            <a:r>
              <a:rPr lang="el-GR" dirty="0">
                <a:latin typeface="Times New Roman" pitchFamily="18" charset="0"/>
                <a:cs typeface="Times New Roman" pitchFamily="18" charset="0"/>
              </a:rPr>
              <a:t>Η τάξη δε διοικείται με απειλές και φόβο.</a:t>
            </a:r>
          </a:p>
          <a:p>
            <a:pPr>
              <a:buFont typeface="Arial" panose="020B0604020202020204" pitchFamily="34" charset="0"/>
              <a:buChar char="•"/>
            </a:pPr>
            <a:r>
              <a:rPr lang="el-GR" dirty="0">
                <a:latin typeface="Times New Roman" pitchFamily="18" charset="0"/>
                <a:cs typeface="Times New Roman" pitchFamily="18" charset="0"/>
              </a:rPr>
              <a:t>Κατάργηση των εμποδίων επικοινωνίας μεταξύ διαφορετικών τμημάτων.</a:t>
            </a:r>
          </a:p>
          <a:p>
            <a:pPr>
              <a:buFont typeface="Arial" panose="020B0604020202020204" pitchFamily="34" charset="0"/>
              <a:buChar char="•"/>
            </a:pPr>
            <a:r>
              <a:rPr lang="el-GR" dirty="0">
                <a:latin typeface="Times New Roman" pitchFamily="18" charset="0"/>
                <a:cs typeface="Times New Roman" pitchFamily="18" charset="0"/>
              </a:rPr>
              <a:t>Κατάργηση των στόχων οι οποίοι ζητούν νέα επίπεδα απόδοσης των μαθητών, χωρίς να παρέχουν καλύτερες μεθόδους.</a:t>
            </a:r>
          </a:p>
          <a:p>
            <a:pPr>
              <a:buFont typeface="Arial" panose="020B0604020202020204" pitchFamily="34" charset="0"/>
              <a:buChar char="•"/>
            </a:pPr>
            <a:r>
              <a:rPr lang="el-GR" dirty="0">
                <a:latin typeface="Times New Roman" pitchFamily="18" charset="0"/>
                <a:cs typeface="Times New Roman" pitchFamily="18" charset="0"/>
              </a:rPr>
              <a:t>Κατάργηση ποσοτικών στόχων και προτύπων εργασίας για το εργασιακό δυναμικό και το μάνατζμεντ τα οποία δυσχεραίνουν την επίτευξη της ποιότητας.</a:t>
            </a:r>
          </a:p>
          <a:p>
            <a:pPr>
              <a:buFont typeface="Arial" panose="020B0604020202020204" pitchFamily="34" charset="0"/>
              <a:buChar char="•"/>
            </a:pPr>
            <a:r>
              <a:rPr lang="el-GR" dirty="0">
                <a:latin typeface="Times New Roman" pitchFamily="18" charset="0"/>
                <a:cs typeface="Times New Roman" pitchFamily="18" charset="0"/>
              </a:rPr>
              <a:t>Επιβράβευση του εργασιακού δυναμικού.</a:t>
            </a:r>
          </a:p>
          <a:p>
            <a:pPr>
              <a:buFont typeface="Arial" panose="020B0604020202020204" pitchFamily="34" charset="0"/>
              <a:buChar char="•"/>
            </a:pPr>
            <a:r>
              <a:rPr lang="el-GR" dirty="0">
                <a:latin typeface="Times New Roman" pitchFamily="18" charset="0"/>
                <a:cs typeface="Times New Roman" pitchFamily="18" charset="0"/>
              </a:rPr>
              <a:t>Ενθάρρυνση της συνεχούς εκπαίδευσης και αυτοβελτίωσης για κάθε εργαζόμενο.</a:t>
            </a:r>
          </a:p>
          <a:p>
            <a:pPr>
              <a:buFont typeface="Arial" panose="020B0604020202020204" pitchFamily="34" charset="0"/>
              <a:buChar char="•"/>
            </a:pPr>
            <a:r>
              <a:rPr lang="el-GR" dirty="0">
                <a:latin typeface="Times New Roman" pitchFamily="18" charset="0"/>
                <a:cs typeface="Times New Roman" pitchFamily="18" charset="0"/>
              </a:rPr>
              <a:t>Συμμετοχή όλων (γονέων, μαθητών, καθηγητών, διευθυντών), για την υλοποίηση των παραπάνω.</a:t>
            </a:r>
          </a:p>
          <a:p>
            <a:endParaRPr lang="el-GR"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752856"/>
          </a:xfrm>
        </p:spPr>
        <p:txBody>
          <a:bodyPr>
            <a:normAutofit/>
          </a:bodyPr>
          <a:lstStyle/>
          <a:p>
            <a:r>
              <a:rPr lang="el-GR" sz="3200" dirty="0">
                <a:latin typeface="Times New Roman" pitchFamily="18" charset="0"/>
                <a:cs typeface="Times New Roman" pitchFamily="18" charset="0"/>
              </a:rPr>
              <a:t>Ο κύκλος του </a:t>
            </a:r>
            <a:r>
              <a:rPr lang="en-US" sz="3200" b="1" dirty="0">
                <a:latin typeface="Times New Roman" pitchFamily="18" charset="0"/>
                <a:cs typeface="Times New Roman" pitchFamily="18" charset="0"/>
              </a:rPr>
              <a:t>Deming</a:t>
            </a:r>
            <a:r>
              <a:rPr lang="el-GR" sz="3200" b="1" dirty="0">
                <a:latin typeface="Times New Roman" pitchFamily="18" charset="0"/>
                <a:cs typeface="Times New Roman" pitchFamily="18" charset="0"/>
              </a:rPr>
              <a:t>:</a:t>
            </a:r>
            <a:endParaRPr lang="el-GR" sz="3200" dirty="0"/>
          </a:p>
        </p:txBody>
      </p:sp>
      <p:graphicFrame>
        <p:nvGraphicFramePr>
          <p:cNvPr id="4" name="3 - Θέση περιεχομένου"/>
          <p:cNvGraphicFramePr>
            <a:graphicFrameLocks noGrp="1"/>
          </p:cNvGraphicFramePr>
          <p:nvPr>
            <p:ph idx="1"/>
          </p:nvPr>
        </p:nvGraphicFramePr>
        <p:xfrm>
          <a:off x="1371600" y="1511808"/>
          <a:ext cx="9601200" cy="43555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716280"/>
          </a:xfrm>
        </p:spPr>
        <p:txBody>
          <a:bodyPr>
            <a:normAutofit/>
          </a:bodyPr>
          <a:lstStyle/>
          <a:p>
            <a:r>
              <a:rPr lang="el-GR" sz="2800" b="1" dirty="0">
                <a:latin typeface="Times New Roman" pitchFamily="18" charset="0"/>
                <a:cs typeface="Times New Roman" pitchFamily="18" charset="0"/>
              </a:rPr>
              <a:t>Προβλήματα στην υιοθέτηση της ΔΟΠ στην εκπαίδευση:</a:t>
            </a:r>
          </a:p>
        </p:txBody>
      </p:sp>
      <p:sp>
        <p:nvSpPr>
          <p:cNvPr id="3" name="2 - Θέση περιεχομένου"/>
          <p:cNvSpPr>
            <a:spLocks noGrp="1"/>
          </p:cNvSpPr>
          <p:nvPr>
            <p:ph idx="1"/>
          </p:nvPr>
        </p:nvSpPr>
        <p:spPr>
          <a:xfrm>
            <a:off x="1371600" y="1687132"/>
            <a:ext cx="9601200" cy="4180268"/>
          </a:xfrm>
        </p:spPr>
        <p:txBody>
          <a:bodyPr/>
          <a:lstStyle/>
          <a:p>
            <a:pPr>
              <a:buFont typeface="Wingdings" pitchFamily="2" charset="2"/>
              <a:buChar char="ü"/>
            </a:pPr>
            <a:r>
              <a:rPr lang="el-GR" dirty="0">
                <a:latin typeface="Times New Roman" pitchFamily="18" charset="0"/>
                <a:cs typeface="Times New Roman" pitchFamily="18" charset="0"/>
              </a:rPr>
              <a:t>Τα σχολεία δεν ελέγχουν τις δικές τους πηγές, δεν έχουν δικό τους προϋπολογισμό.</a:t>
            </a:r>
          </a:p>
          <a:p>
            <a:pPr>
              <a:buFont typeface="Wingdings" pitchFamily="2" charset="2"/>
              <a:buChar char="ü"/>
            </a:pPr>
            <a:r>
              <a:rPr lang="el-GR" dirty="0">
                <a:latin typeface="Times New Roman" pitchFamily="18" charset="0"/>
                <a:cs typeface="Times New Roman" pitchFamily="18" charset="0"/>
              </a:rPr>
              <a:t>Η εκπαίδευση δεν θεωρείται σπουδαία ή ζωτική υπόθεση από όλους.</a:t>
            </a:r>
          </a:p>
          <a:p>
            <a:pPr>
              <a:buFont typeface="Wingdings" pitchFamily="2" charset="2"/>
              <a:buChar char="ü"/>
            </a:pPr>
            <a:r>
              <a:rPr lang="el-GR" dirty="0">
                <a:latin typeface="Times New Roman" pitchFamily="18" charset="0"/>
                <a:cs typeface="Times New Roman" pitchFamily="18" charset="0"/>
              </a:rPr>
              <a:t>Τα σχολεία έχουν ελάχιστο ή καθόλου έλεγχο πάνω στις εξωτερικές μεταβλητές, οι οποίες επιδρούν πάνω στο σχολικό περιβάλλον.</a:t>
            </a:r>
          </a:p>
          <a:p>
            <a:pPr>
              <a:buFont typeface="Wingdings" pitchFamily="2" charset="2"/>
              <a:buChar char="ü"/>
            </a:pPr>
            <a:r>
              <a:rPr lang="el-GR" dirty="0">
                <a:latin typeface="Times New Roman" pitchFamily="18" charset="0"/>
                <a:cs typeface="Times New Roman" pitchFamily="18" charset="0"/>
              </a:rPr>
              <a:t>Ο κρατικός προϋπολογισμός για την εκπαίδευση είναι πολύ μικρός.</a:t>
            </a:r>
          </a:p>
          <a:p>
            <a:pPr>
              <a:buFont typeface="Wingdings" pitchFamily="2" charset="2"/>
              <a:buChar char="ü"/>
            </a:pPr>
            <a:r>
              <a:rPr lang="el-GR" dirty="0">
                <a:latin typeface="Times New Roman" pitchFamily="18" charset="0"/>
                <a:cs typeface="Times New Roman" pitchFamily="18" charset="0"/>
              </a:rPr>
              <a:t>Οι σκοποί του σχολείου δεν προσδιορίζονται μέσα στο σχολείο.</a:t>
            </a:r>
          </a:p>
          <a:p>
            <a:pPr>
              <a:buFont typeface="Wingdings" pitchFamily="2" charset="2"/>
              <a:buChar char="ü"/>
            </a:pPr>
            <a:r>
              <a:rPr lang="el-GR" dirty="0">
                <a:latin typeface="Times New Roman" pitchFamily="18" charset="0"/>
                <a:cs typeface="Times New Roman" pitchFamily="18" charset="0"/>
              </a:rPr>
              <a:t>Η κοινωνία δε δίνει την πρέπουσα αξία στην εκπαίδευση.</a:t>
            </a:r>
          </a:p>
          <a:p>
            <a:pPr>
              <a:buFont typeface="Wingdings" pitchFamily="2" charset="2"/>
              <a:buChar char="ü"/>
            </a:pPr>
            <a:r>
              <a:rPr lang="el-GR" dirty="0">
                <a:latin typeface="Times New Roman" pitchFamily="18" charset="0"/>
                <a:cs typeface="Times New Roman" pitchFamily="18" charset="0"/>
              </a:rPr>
              <a:t>Οι εκπαιδευτικοί και γενικότερα τα σχολεία δεν αισθάνονται την ανάγκη για αλλαγές.</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1000036"/>
          </a:xfrm>
        </p:spPr>
        <p:txBody>
          <a:bodyPr>
            <a:normAutofit/>
          </a:bodyPr>
          <a:lstStyle/>
          <a:p>
            <a:pPr algn="ctr"/>
            <a:r>
              <a:rPr lang="el-GR" sz="3200" dirty="0">
                <a:latin typeface="Times New Roman" panose="02020603050405020304" pitchFamily="18" charset="0"/>
                <a:cs typeface="Times New Roman" panose="02020603050405020304" pitchFamily="18" charset="0"/>
              </a:rPr>
              <a:t>ΕΜΠΟΔΙΑ ΕΠΙΤΕΥΞΗΣ ΤΗΣ ΔΟΠ</a:t>
            </a:r>
          </a:p>
        </p:txBody>
      </p:sp>
      <p:sp>
        <p:nvSpPr>
          <p:cNvPr id="3" name="Θέση περιεχομένου 2"/>
          <p:cNvSpPr>
            <a:spLocks noGrp="1"/>
          </p:cNvSpPr>
          <p:nvPr>
            <p:ph idx="1"/>
          </p:nvPr>
        </p:nvSpPr>
        <p:spPr>
          <a:xfrm>
            <a:off x="1474631" y="1365162"/>
            <a:ext cx="9601200" cy="5035638"/>
          </a:xfrm>
        </p:spPr>
        <p:txBody>
          <a:bodyPr>
            <a:normAutofit/>
          </a:bodyPr>
          <a:lstStyle/>
          <a:p>
            <a:pPr>
              <a:buFont typeface="Wingdings" panose="05000000000000000000" pitchFamily="2" charset="2"/>
              <a:buChar char="ü"/>
            </a:pPr>
            <a:r>
              <a:rPr lang="el-GR" sz="2100" b="1" dirty="0">
                <a:latin typeface="Times New Roman" panose="02020603050405020304" pitchFamily="18" charset="0"/>
                <a:cs typeface="Times New Roman" panose="02020603050405020304" pitchFamily="18" charset="0"/>
              </a:rPr>
              <a:t>Εμπόδια αντίληψης</a:t>
            </a:r>
          </a:p>
          <a:p>
            <a:pPr marL="0" indent="0">
              <a:buNone/>
            </a:pPr>
            <a:r>
              <a:rPr lang="el-GR" sz="2100" dirty="0">
                <a:latin typeface="Times New Roman" panose="02020603050405020304" pitchFamily="18" charset="0"/>
                <a:cs typeface="Times New Roman" panose="02020603050405020304" pitchFamily="18" charset="0"/>
              </a:rPr>
              <a:t>Π.χ. δυσκολία απομόνωσης κάποιου προβλήματος / αδυναμία θεώρησης του προβλήματος από όλες τις πλευρές του</a:t>
            </a:r>
          </a:p>
          <a:p>
            <a:pPr>
              <a:buFont typeface="Wingdings" panose="05000000000000000000" pitchFamily="2" charset="2"/>
              <a:buChar char="ü"/>
            </a:pPr>
            <a:r>
              <a:rPr lang="el-GR" sz="2100" b="1" dirty="0">
                <a:latin typeface="Times New Roman" panose="02020603050405020304" pitchFamily="18" charset="0"/>
                <a:cs typeface="Times New Roman" panose="02020603050405020304" pitchFamily="18" charset="0"/>
              </a:rPr>
              <a:t>Εμπόδια κουλτούρας</a:t>
            </a:r>
          </a:p>
          <a:p>
            <a:pPr marL="0" indent="0">
              <a:buNone/>
            </a:pPr>
            <a:r>
              <a:rPr lang="el-GR" sz="2100" dirty="0">
                <a:latin typeface="Times New Roman" panose="02020603050405020304" pitchFamily="18" charset="0"/>
                <a:cs typeface="Times New Roman" panose="02020603050405020304" pitchFamily="18" charset="0"/>
              </a:rPr>
              <a:t>Π.χ. η φαντασία και ο στοχασμός είναι χάσιμο χρόνου / το παραδοσιακό είναι προτιμότερο από την αλλαγή</a:t>
            </a:r>
          </a:p>
          <a:p>
            <a:pPr>
              <a:buFont typeface="Wingdings" panose="05000000000000000000" pitchFamily="2" charset="2"/>
              <a:buChar char="ü"/>
            </a:pPr>
            <a:r>
              <a:rPr lang="el-GR" sz="2100" b="1" dirty="0">
                <a:latin typeface="Times New Roman" panose="02020603050405020304" pitchFamily="18" charset="0"/>
                <a:cs typeface="Times New Roman" panose="02020603050405020304" pitchFamily="18" charset="0"/>
              </a:rPr>
              <a:t>Εμπόδια που προκύπτουν από το εσωτερικό περιβάλλον</a:t>
            </a:r>
          </a:p>
          <a:p>
            <a:pPr marL="0" indent="0">
              <a:buNone/>
            </a:pPr>
            <a:r>
              <a:rPr lang="el-GR" sz="2100" dirty="0">
                <a:latin typeface="Times New Roman" panose="02020603050405020304" pitchFamily="18" charset="0"/>
                <a:cs typeface="Times New Roman" panose="02020603050405020304" pitchFamily="18" charset="0"/>
              </a:rPr>
              <a:t>Π.χ. αυταρχικά στελέχη / διάσπαση προσοχής</a:t>
            </a:r>
          </a:p>
          <a:p>
            <a:pPr>
              <a:buFont typeface="Wingdings" panose="05000000000000000000" pitchFamily="2" charset="2"/>
              <a:buChar char="ü"/>
            </a:pPr>
            <a:r>
              <a:rPr lang="el-GR" sz="2100" b="1" dirty="0">
                <a:latin typeface="Times New Roman" panose="02020603050405020304" pitchFamily="18" charset="0"/>
                <a:cs typeface="Times New Roman" panose="02020603050405020304" pitchFamily="18" charset="0"/>
              </a:rPr>
              <a:t>Συναισθηματικά εμπόδια</a:t>
            </a:r>
          </a:p>
          <a:p>
            <a:pPr marL="0" indent="0">
              <a:buNone/>
            </a:pPr>
            <a:r>
              <a:rPr lang="el-GR" sz="2100" dirty="0">
                <a:latin typeface="Times New Roman" panose="02020603050405020304" pitchFamily="18" charset="0"/>
                <a:cs typeface="Times New Roman" panose="02020603050405020304" pitchFamily="18" charset="0"/>
              </a:rPr>
              <a:t>Π.χ. φόβος του λάθους, της αποτυχίας, του ριψοκίνδυνου / ανησυχία αρνητικού χαρακτηρισμού των ιδεών από τους άλλους</a:t>
            </a:r>
          </a:p>
          <a:p>
            <a:pPr marL="0" indent="0">
              <a:buNone/>
            </a:pPr>
            <a:r>
              <a:rPr lang="el-GR" sz="2100" dirty="0">
                <a:latin typeface="Times New Roman" panose="02020603050405020304" pitchFamily="18" charset="0"/>
                <a:cs typeface="Times New Roman" panose="02020603050405020304" pitchFamily="18" charset="0"/>
              </a:rPr>
              <a:t> </a:t>
            </a: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27323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1057656"/>
          </a:xfrm>
        </p:spPr>
        <p:txBody>
          <a:bodyPr/>
          <a:lstStyle/>
          <a:p>
            <a:pPr algn="ctr"/>
            <a:r>
              <a:rPr lang="el-GR" b="1" dirty="0">
                <a:latin typeface="Times New Roman" pitchFamily="18" charset="0"/>
                <a:cs typeface="Times New Roman" pitchFamily="18" charset="0"/>
              </a:rPr>
              <a:t>Κοινό Πλαίσιο Αξιολόγησης</a:t>
            </a:r>
          </a:p>
        </p:txBody>
      </p:sp>
      <p:sp>
        <p:nvSpPr>
          <p:cNvPr id="3" name="2 - Θέση περιεχομένου"/>
          <p:cNvSpPr>
            <a:spLocks noGrp="1"/>
          </p:cNvSpPr>
          <p:nvPr>
            <p:ph idx="1"/>
          </p:nvPr>
        </p:nvSpPr>
        <p:spPr>
          <a:xfrm>
            <a:off x="1371600" y="1426464"/>
            <a:ext cx="9601200" cy="4440936"/>
          </a:xfrm>
        </p:spPr>
        <p:txBody>
          <a:bodyPr/>
          <a:lstStyle/>
          <a:p>
            <a:pPr>
              <a:buNone/>
            </a:pPr>
            <a:endParaRPr lang="en-US" dirty="0">
              <a:latin typeface="Times New Roman" pitchFamily="18" charset="0"/>
              <a:cs typeface="Times New Roman" pitchFamily="18" charset="0"/>
            </a:endParaRPr>
          </a:p>
          <a:p>
            <a:pPr>
              <a:buFont typeface="Wingdings" pitchFamily="2" charset="2"/>
              <a:buChar char="Ø"/>
            </a:pPr>
            <a:r>
              <a:rPr lang="en-US" dirty="0">
                <a:latin typeface="Times New Roman" pitchFamily="18" charset="0"/>
                <a:cs typeface="Times New Roman" pitchFamily="18" charset="0"/>
              </a:rPr>
              <a:t>E</a:t>
            </a:r>
            <a:r>
              <a:rPr lang="el-GR" dirty="0" err="1">
                <a:latin typeface="Times New Roman" pitchFamily="18" charset="0"/>
                <a:cs typeface="Times New Roman" pitchFamily="18" charset="0"/>
              </a:rPr>
              <a:t>ίναι</a:t>
            </a:r>
            <a:r>
              <a:rPr lang="el-GR" dirty="0">
                <a:latin typeface="Times New Roman" pitchFamily="18" charset="0"/>
                <a:cs typeface="Times New Roman" pitchFamily="18" charset="0"/>
              </a:rPr>
              <a:t> ένα εργαλείο Διοίκησης Ολικής Ποιότητας </a:t>
            </a:r>
            <a:r>
              <a:rPr lang="en-US" dirty="0">
                <a:latin typeface="Times New Roman" pitchFamily="18" charset="0"/>
                <a:cs typeface="Times New Roman" pitchFamily="18" charset="0"/>
              </a:rPr>
              <a:t>.</a:t>
            </a:r>
            <a:endParaRPr lang="el-GR" dirty="0">
              <a:latin typeface="Times New Roman" pitchFamily="18" charset="0"/>
              <a:cs typeface="Times New Roman" pitchFamily="18" charset="0"/>
            </a:endParaRPr>
          </a:p>
          <a:p>
            <a:pPr>
              <a:buFont typeface="Wingdings" pitchFamily="2" charset="2"/>
              <a:buChar char="Ø"/>
            </a:pPr>
            <a:r>
              <a:rPr lang="el-GR" dirty="0">
                <a:latin typeface="Times New Roman" pitchFamily="18" charset="0"/>
                <a:cs typeface="Times New Roman" pitchFamily="18" charset="0"/>
              </a:rPr>
              <a:t>Έχει επηρεαστεί από το Πρότυπο Αριστείας  του Ευρωπαϊκού Ιδρύματος για τη διοίκηση  Ποιότητας (</a:t>
            </a:r>
            <a:r>
              <a:rPr lang="en-US" dirty="0">
                <a:latin typeface="Times New Roman" pitchFamily="18" charset="0"/>
                <a:cs typeface="Times New Roman" pitchFamily="18" charset="0"/>
              </a:rPr>
              <a:t>EFQM</a:t>
            </a:r>
            <a:r>
              <a:rPr lang="el-GR" dirty="0">
                <a:latin typeface="Times New Roman" pitchFamily="18" charset="0"/>
                <a:cs typeface="Times New Roman" pitchFamily="18" charset="0"/>
              </a:rPr>
              <a:t>) και το πρότυπο του Γερμανικού Πανεπιστημίου Διοικητικών Επιστημών </a:t>
            </a:r>
            <a:r>
              <a:rPr lang="en-US" dirty="0">
                <a:latin typeface="Times New Roman" pitchFamily="18" charset="0"/>
                <a:cs typeface="Times New Roman" pitchFamily="18" charset="0"/>
              </a:rPr>
              <a:t>Speyer</a:t>
            </a:r>
            <a:r>
              <a:rPr lang="el-GR" dirty="0">
                <a:latin typeface="Times New Roman" pitchFamily="18" charset="0"/>
                <a:cs typeface="Times New Roman" pitchFamily="18" charset="0"/>
              </a:rPr>
              <a:t> .</a:t>
            </a:r>
            <a:endParaRPr lang="en-US" dirty="0">
              <a:latin typeface="Times New Roman" pitchFamily="18" charset="0"/>
              <a:cs typeface="Times New Roman" pitchFamily="18" charset="0"/>
            </a:endParaRPr>
          </a:p>
          <a:p>
            <a:pPr>
              <a:buFont typeface="Wingdings" pitchFamily="2" charset="2"/>
              <a:buChar char="Ø"/>
            </a:pPr>
            <a:r>
              <a:rPr lang="el-GR" dirty="0">
                <a:latin typeface="Times New Roman" pitchFamily="18" charset="0"/>
                <a:cs typeface="Times New Roman" pitchFamily="18" charset="0"/>
              </a:rPr>
              <a:t>Είναι το αποτέλεσμα της συνεργασίας των υπουργών της Ευρωπαϊκής Ένωσης που είναι υπεύθυνοι για τη Δημόσια Διοίκηση.</a:t>
            </a:r>
          </a:p>
          <a:p>
            <a:pPr>
              <a:buFont typeface="Wingdings" pitchFamily="2" charset="2"/>
              <a:buChar char="Ø"/>
            </a:pPr>
            <a:r>
              <a:rPr lang="el-GR" dirty="0">
                <a:latin typeface="Times New Roman" pitchFamily="18" charset="0"/>
                <a:cs typeface="Times New Roman" pitchFamily="18" charset="0"/>
              </a:rPr>
              <a:t>Ενθαρρύνει τους δημόσιους φορείς να χρησιμοποιούν τεχνικές διοίκησης ποιότητας ώστε να βελτιώσουν την απόδοσή τους και την ποιότητα των παρεχόμενων υπηρεσιών.</a:t>
            </a:r>
          </a:p>
          <a:p>
            <a:pPr>
              <a:buFont typeface="Wingdings" pitchFamily="2" charset="2"/>
              <a:buChar char="Ø"/>
            </a:pPr>
            <a:r>
              <a:rPr lang="el-GR" dirty="0">
                <a:latin typeface="Times New Roman" pitchFamily="18" charset="0"/>
                <a:cs typeface="Times New Roman" pitchFamily="18" charset="0"/>
              </a:rPr>
              <a:t>Δημιουργεί σημαντικά ανταγωνιστικά πλεονεκτήματα τα οποία βοηθούν στην </a:t>
            </a:r>
            <a:r>
              <a:rPr lang="el-GR" b="1" i="1" dirty="0">
                <a:latin typeface="Times New Roman" pitchFamily="18" charset="0"/>
                <a:cs typeface="Times New Roman" pitchFamily="18" charset="0"/>
              </a:rPr>
              <a:t>αύξηση της αποδοτικότητας, της αποτελεσματικότητας και της ανταγωνιστικότητας </a:t>
            </a:r>
            <a:r>
              <a:rPr lang="el-GR" dirty="0">
                <a:latin typeface="Times New Roman" pitchFamily="18" charset="0"/>
                <a:cs typeface="Times New Roman" pitchFamily="18" charset="0"/>
              </a:rPr>
              <a:t> στις δράσεις της Δημόσιας Διοίκησης.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a:xfrm>
            <a:off x="735169" y="249216"/>
            <a:ext cx="10515600" cy="1296250"/>
          </a:xfrm>
        </p:spPr>
        <p:txBody>
          <a:bodyPr>
            <a:normAutofit/>
          </a:bodyPr>
          <a:lstStyle/>
          <a:p>
            <a:pPr algn="ctr"/>
            <a:r>
              <a:rPr lang="el-GR" sz="3200" dirty="0">
                <a:latin typeface="Times New Roman" panose="02020603050405020304" pitchFamily="18" charset="0"/>
                <a:cs typeface="Times New Roman" panose="02020603050405020304" pitchFamily="18" charset="0"/>
              </a:rPr>
              <a:t>ΟΡΙΣΜΟΙ ΓΙΑ ΤΗ ΔΟΠ</a:t>
            </a:r>
          </a:p>
        </p:txBody>
      </p:sp>
      <p:sp>
        <p:nvSpPr>
          <p:cNvPr id="7" name="Θέση περιεχομένου 6"/>
          <p:cNvSpPr>
            <a:spLocks noGrp="1"/>
          </p:cNvSpPr>
          <p:nvPr>
            <p:ph idx="1"/>
          </p:nvPr>
        </p:nvSpPr>
        <p:spPr>
          <a:xfrm>
            <a:off x="1371600" y="1790163"/>
            <a:ext cx="9601200" cy="4610637"/>
          </a:xfrm>
        </p:spPr>
        <p:txBody>
          <a:bodyPr>
            <a:normAutofit/>
          </a:bodyPr>
          <a:lstStyle/>
          <a:p>
            <a:pPr marL="0" indent="0">
              <a:buNone/>
            </a:pPr>
            <a:r>
              <a:rPr lang="el-GR" dirty="0">
                <a:latin typeface="Times New Roman" panose="02020603050405020304" pitchFamily="18" charset="0"/>
                <a:cs typeface="Times New Roman" panose="02020603050405020304" pitchFamily="18" charset="0"/>
              </a:rPr>
              <a:t>Η ΔΟΠ γεννήθηκε στην Ιαπωνία στα πλαίσια της ποιοτικής επανάστασης μετά το 2</a:t>
            </a:r>
            <a:r>
              <a:rPr lang="el-GR" baseline="30000" dirty="0">
                <a:latin typeface="Times New Roman" panose="02020603050405020304" pitchFamily="18" charset="0"/>
                <a:cs typeface="Times New Roman" panose="02020603050405020304" pitchFamily="18" charset="0"/>
              </a:rPr>
              <a:t>Ο</a:t>
            </a:r>
            <a:r>
              <a:rPr lang="el-GR" dirty="0">
                <a:latin typeface="Times New Roman" panose="02020603050405020304" pitchFamily="18" charset="0"/>
                <a:cs typeface="Times New Roman" panose="02020603050405020304" pitchFamily="18" charset="0"/>
              </a:rPr>
              <a:t> Παγκόσμιο Πόλεμο από τους Αμερικάνους </a:t>
            </a:r>
            <a:r>
              <a:rPr lang="en-US" dirty="0">
                <a:latin typeface="Times New Roman" panose="02020603050405020304" pitchFamily="18" charset="0"/>
                <a:cs typeface="Times New Roman" panose="02020603050405020304" pitchFamily="18" charset="0"/>
              </a:rPr>
              <a:t>Joseph M. Juran </a:t>
            </a:r>
            <a:r>
              <a:rPr lang="el-GR" dirty="0">
                <a:latin typeface="Times New Roman" panose="02020603050405020304" pitchFamily="18" charset="0"/>
                <a:cs typeface="Times New Roman" panose="02020603050405020304" pitchFamily="18" charset="0"/>
              </a:rPr>
              <a:t>και</a:t>
            </a:r>
            <a:r>
              <a:rPr lang="en-US" dirty="0">
                <a:latin typeface="Times New Roman" panose="02020603050405020304" pitchFamily="18" charset="0"/>
                <a:cs typeface="Times New Roman" panose="02020603050405020304" pitchFamily="18" charset="0"/>
              </a:rPr>
              <a:t> W. Edwards Deming</a:t>
            </a:r>
            <a:r>
              <a:rPr lang="el-GR" dirty="0">
                <a:latin typeface="Times New Roman" panose="02020603050405020304" pitchFamily="18" charset="0"/>
                <a:cs typeface="Times New Roman" panose="02020603050405020304" pitchFamily="18" charset="0"/>
              </a:rPr>
              <a:t> και υιοθετήθηκε ως μέθοδος διοίκησης στις Η.Π.Α. στα μέσα της δεκαετίας του 1970. Επιδιώκει τη μεγιστοποίηση της αξίας του παρεχόμενου προϊόντος.</a:t>
            </a:r>
            <a:r>
              <a:rPr lang="en-US" dirty="0">
                <a:latin typeface="Times New Roman" panose="02020603050405020304" pitchFamily="18" charset="0"/>
                <a:cs typeface="Times New Roman" panose="02020603050405020304" pitchFamily="18" charset="0"/>
              </a:rPr>
              <a:t> </a:t>
            </a:r>
            <a:endParaRPr lang="el-GR"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Διοίκηση Ολικής Ποιότητας είναι μια προσέγγιση για συνεχή βελτίωση της ποιότητας των αγαθών και των υπηρεσιών που παρέχονται μέσω της συμμετοχής όλων των επιπέδων και των τμημάτων του οργανισμού»  </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Ένα ανθρωποκεντρικό σύστημα διοίκησης που στοχεύει σε συνεχή αύξηση της ικανοποίησης του πελάτη με συνεχώς μικρότερο πραγματικό κόστος. Η Ολική Ποιότητα είναι μια προσέγγιση ολικού συστήματος και αναπόσπαστο κομμάτι στρατηγικής υψηλού επιπέδου. Εκτείνεται οριζόντια ανάμεσα στα τμήματα και τις διευθύνσεις, εμπλέκοντας όλους τους εργαζομένους κι εκτείνεται πίσω και μπροστά για να συμπεριλάβει την αλυσίδα των προμηθευτών και την αλυσίδα των πελατών </a:t>
            </a:r>
          </a:p>
        </p:txBody>
      </p:sp>
    </p:spTree>
    <p:extLst>
      <p:ext uri="{BB962C8B-B14F-4D97-AF65-F5344CB8AC3E}">
        <p14:creationId xmlns:p14="http://schemas.microsoft.com/office/powerpoint/2010/main" val="2773929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1301496"/>
          </a:xfrm>
        </p:spPr>
        <p:txBody>
          <a:bodyPr>
            <a:normAutofit/>
          </a:bodyPr>
          <a:lstStyle/>
          <a:p>
            <a:r>
              <a:rPr lang="el-GR" sz="3200" b="1" dirty="0">
                <a:latin typeface="Times New Roman" pitchFamily="18" charset="0"/>
                <a:cs typeface="Times New Roman" pitchFamily="18" charset="0"/>
              </a:rPr>
              <a:t>Το ΚΠΑ παρέχει ένα πλαίσιο </a:t>
            </a:r>
            <a:r>
              <a:rPr lang="el-GR" sz="3200" b="1" i="1" u="sng" dirty="0">
                <a:latin typeface="Times New Roman" pitchFamily="18" charset="0"/>
                <a:cs typeface="Times New Roman" pitchFamily="18" charset="0"/>
              </a:rPr>
              <a:t>αυτο-αξιολόγησης</a:t>
            </a:r>
            <a:r>
              <a:rPr lang="el-GR" sz="3200" b="1" dirty="0">
                <a:latin typeface="Times New Roman" pitchFamily="18" charset="0"/>
                <a:cs typeface="Times New Roman" pitchFamily="18" charset="0"/>
              </a:rPr>
              <a:t> και </a:t>
            </a:r>
            <a:r>
              <a:rPr lang="el-GR" sz="3200" b="1" i="1" u="sng" dirty="0">
                <a:latin typeface="Times New Roman" pitchFamily="18" charset="0"/>
                <a:cs typeface="Times New Roman" pitchFamily="18" charset="0"/>
              </a:rPr>
              <a:t>έχει τέσσερις κύριους σκοπούς:</a:t>
            </a:r>
          </a:p>
        </p:txBody>
      </p:sp>
      <p:sp>
        <p:nvSpPr>
          <p:cNvPr id="3" name="2 - Θέση περιεχομένου"/>
          <p:cNvSpPr>
            <a:spLocks noGrp="1"/>
          </p:cNvSpPr>
          <p:nvPr>
            <p:ph idx="1"/>
          </p:nvPr>
        </p:nvSpPr>
        <p:spPr>
          <a:xfrm>
            <a:off x="1371600" y="1767840"/>
            <a:ext cx="9601200" cy="4099560"/>
          </a:xfrm>
        </p:spPr>
        <p:txBody>
          <a:bodyPr>
            <a:normAutofit/>
          </a:bodyPr>
          <a:lstStyle/>
          <a:p>
            <a:r>
              <a:rPr lang="el-GR" dirty="0">
                <a:latin typeface="Times New Roman" pitchFamily="18" charset="0"/>
                <a:cs typeface="Times New Roman" pitchFamily="18" charset="0"/>
              </a:rPr>
              <a:t>Να εισαγάγει στη δημόσια διοίκηση τις αρχές της Διοίκησης Ολικής Ποιότητας και προοδευτικά να την οδηγήσει από την αλληλουχία των δραστηριοτήτων «Προγραμματισμός- Εκτέλεση», σε έναν ολοκληρωμένο κύκλο ποιότητας αποτελούμενο από τον </a:t>
            </a:r>
            <a:r>
              <a:rPr lang="el-GR" b="1" i="1" dirty="0">
                <a:latin typeface="Times New Roman" pitchFamily="18" charset="0"/>
                <a:cs typeface="Times New Roman" pitchFamily="18" charset="0"/>
              </a:rPr>
              <a:t>Προγραμματισμό, την Εκτέλεση, τον Έλεγχο και την Ανάδραση.</a:t>
            </a:r>
          </a:p>
          <a:p>
            <a:r>
              <a:rPr lang="el-GR" dirty="0">
                <a:latin typeface="Times New Roman" pitchFamily="18" charset="0"/>
                <a:cs typeface="Times New Roman" pitchFamily="18" charset="0"/>
              </a:rPr>
              <a:t>Να διευκολύνει την αυτό- αξιολόγηση μιας δημόσιας οργάνωσης, </a:t>
            </a:r>
            <a:r>
              <a:rPr lang="el-GR" b="1" i="1" dirty="0">
                <a:latin typeface="Times New Roman" pitchFamily="18" charset="0"/>
                <a:cs typeface="Times New Roman" pitchFamily="18" charset="0"/>
              </a:rPr>
              <a:t>ώστε να αποτυπωθεί επαρκώς η υφιστάμενη κατάσταση και να σχεδιαστούν δράσεις βελτίωσης.</a:t>
            </a:r>
          </a:p>
          <a:p>
            <a:r>
              <a:rPr lang="el-GR" dirty="0">
                <a:latin typeface="Times New Roman" pitchFamily="18" charset="0"/>
                <a:cs typeface="Times New Roman" pitchFamily="18" charset="0"/>
              </a:rPr>
              <a:t>Να αποτελέσει τη γέφυρα μεταξύ των διαφορετικών μοντέλων που χρησιμοποιούνται στη διοίκηση ποιότητας.</a:t>
            </a:r>
          </a:p>
          <a:p>
            <a:r>
              <a:rPr lang="el-GR" dirty="0">
                <a:latin typeface="Times New Roman" pitchFamily="18" charset="0"/>
                <a:cs typeface="Times New Roman" pitchFamily="18" charset="0"/>
              </a:rPr>
              <a:t>Να διευκολύνει τη συγκριτική μάθηση μεταξύ των οργανώσεων του δημοσίου τομέα.</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1106424"/>
          </a:xfrm>
        </p:spPr>
        <p:txBody>
          <a:bodyPr/>
          <a:lstStyle/>
          <a:p>
            <a:pPr algn="ctr"/>
            <a:r>
              <a:rPr lang="el-GR" b="1" dirty="0">
                <a:latin typeface="Times New Roman" pitchFamily="18" charset="0"/>
                <a:cs typeface="Times New Roman" pitchFamily="18" charset="0"/>
              </a:rPr>
              <a:t>Το ΚΠΑ αποτελείται από:</a:t>
            </a:r>
            <a:endParaRPr lang="el-GR" dirty="0"/>
          </a:p>
        </p:txBody>
      </p:sp>
      <p:sp>
        <p:nvSpPr>
          <p:cNvPr id="5" name="4 - Θέση περιεχομένου"/>
          <p:cNvSpPr>
            <a:spLocks noGrp="1"/>
          </p:cNvSpPr>
          <p:nvPr>
            <p:ph idx="1"/>
          </p:nvPr>
        </p:nvSpPr>
        <p:spPr>
          <a:xfrm>
            <a:off x="1371600" y="1938528"/>
            <a:ext cx="9601200" cy="3291840"/>
          </a:xfrm>
        </p:spPr>
        <p:txBody>
          <a:bodyPr/>
          <a:lstStyle/>
          <a:p>
            <a:pPr marL="514350" indent="-514350">
              <a:buFont typeface="+mj-lt"/>
              <a:buAutoNum type="romanLcPeriod"/>
            </a:pPr>
            <a:r>
              <a:rPr lang="el-GR" dirty="0">
                <a:latin typeface="Times New Roman" pitchFamily="18" charset="0"/>
                <a:cs typeface="Times New Roman" pitchFamily="18" charset="0"/>
              </a:rPr>
              <a:t>εννέα κριτήρια και εικοσιοκτώ υποκριτήρια με τα ανάλογα παραδείγματα.</a:t>
            </a:r>
          </a:p>
          <a:p>
            <a:pPr marL="514350" indent="-514350">
              <a:buFont typeface="+mj-lt"/>
              <a:buAutoNum type="romanLcPeriod"/>
            </a:pPr>
            <a:r>
              <a:rPr lang="el-GR" dirty="0">
                <a:latin typeface="Times New Roman" pitchFamily="18" charset="0"/>
                <a:cs typeface="Times New Roman" pitchFamily="18" charset="0"/>
              </a:rPr>
              <a:t>τις κατευθυντήριες αρχές για τη λειτουργία της </a:t>
            </a:r>
            <a:r>
              <a:rPr lang="el-GR" b="1" u="sng" dirty="0">
                <a:latin typeface="Times New Roman" pitchFamily="18" charset="0"/>
                <a:cs typeface="Times New Roman" pitchFamily="18" charset="0"/>
              </a:rPr>
              <a:t>αυτο- αξιολόγησης </a:t>
            </a:r>
            <a:r>
              <a:rPr lang="el-GR" b="1" dirty="0">
                <a:latin typeface="Times New Roman" pitchFamily="18" charset="0"/>
                <a:cs typeface="Times New Roman" pitchFamily="18" charset="0"/>
              </a:rPr>
              <a:t>και </a:t>
            </a:r>
            <a:r>
              <a:rPr lang="el-GR" b="1" u="sng" dirty="0">
                <a:latin typeface="Times New Roman" pitchFamily="18" charset="0"/>
                <a:cs typeface="Times New Roman" pitchFamily="18" charset="0"/>
              </a:rPr>
              <a:t>τον τρόπο οργάνωσης της σχετικής ομάδας.</a:t>
            </a:r>
          </a:p>
          <a:p>
            <a:pPr marL="514350" indent="-514350">
              <a:buFont typeface="+mj-lt"/>
              <a:buAutoNum type="romanLcPeriod"/>
            </a:pPr>
            <a:r>
              <a:rPr lang="el-GR" dirty="0">
                <a:latin typeface="Times New Roman" pitchFamily="18" charset="0"/>
                <a:cs typeface="Times New Roman" pitchFamily="18" charset="0"/>
              </a:rPr>
              <a:t>τις οδηγίες για τη διαμόρφωση έργων διοικητικών βελτιώσεων μέσω του ΚΠΑ.</a:t>
            </a:r>
          </a:p>
          <a:p>
            <a:pPr marL="514350" indent="-514350">
              <a:buFont typeface="+mj-lt"/>
              <a:buAutoNum type="romanLcPeriod"/>
            </a:pPr>
            <a:r>
              <a:rPr lang="el-GR" dirty="0">
                <a:latin typeface="Times New Roman" pitchFamily="18" charset="0"/>
                <a:cs typeface="Times New Roman" pitchFamily="18" charset="0"/>
              </a:rPr>
              <a:t>το γλωσσάριο.</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960120"/>
          </a:xfrm>
        </p:spPr>
        <p:txBody>
          <a:bodyPr/>
          <a:lstStyle/>
          <a:p>
            <a:pPr algn="ctr"/>
            <a:r>
              <a:rPr lang="el-GR" b="1" dirty="0">
                <a:latin typeface="Times New Roman" pitchFamily="18" charset="0"/>
                <a:cs typeface="Times New Roman" pitchFamily="18" charset="0"/>
              </a:rPr>
              <a:t>Το μοντέλο ΚΠΑ</a:t>
            </a:r>
          </a:p>
        </p:txBody>
      </p:sp>
      <p:pic>
        <p:nvPicPr>
          <p:cNvPr id="4" name="3 - Θέση περιεχομένου" descr="KPA_ROW.jpg"/>
          <p:cNvPicPr>
            <a:picLocks noGrp="1" noChangeAspect="1"/>
          </p:cNvPicPr>
          <p:nvPr>
            <p:ph idx="1"/>
          </p:nvPr>
        </p:nvPicPr>
        <p:blipFill>
          <a:blip r:embed="rId2" cstate="print"/>
          <a:stretch>
            <a:fillRect/>
          </a:stretch>
        </p:blipFill>
        <p:spPr>
          <a:xfrm>
            <a:off x="1670304" y="1609344"/>
            <a:ext cx="8644128" cy="4620768"/>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latin typeface="Times New Roman" pitchFamily="18" charset="0"/>
                <a:cs typeface="Times New Roman" pitchFamily="18" charset="0"/>
              </a:rPr>
              <a:t>Οι 8 βασικές αρχές της αριστείας</a:t>
            </a:r>
          </a:p>
        </p:txBody>
      </p:sp>
      <p:sp>
        <p:nvSpPr>
          <p:cNvPr id="3" name="2 - Θέση περιεχομένου"/>
          <p:cNvSpPr>
            <a:spLocks noGrp="1"/>
          </p:cNvSpPr>
          <p:nvPr>
            <p:ph idx="1"/>
          </p:nvPr>
        </p:nvSpPr>
        <p:spPr>
          <a:xfrm>
            <a:off x="1371600" y="1402080"/>
            <a:ext cx="9601200" cy="4465320"/>
          </a:xfrm>
        </p:spPr>
        <p:txBody>
          <a:bodyPr/>
          <a:lstStyle/>
          <a:p>
            <a:pPr>
              <a:buFont typeface="Wingdings" pitchFamily="2" charset="2"/>
              <a:buChar char="ü"/>
            </a:pPr>
            <a:r>
              <a:rPr lang="el-GR" dirty="0">
                <a:latin typeface="Times New Roman" pitchFamily="18" charset="0"/>
                <a:cs typeface="Times New Roman" pitchFamily="18" charset="0"/>
              </a:rPr>
              <a:t>Προσανατολισμός στα αποτελέσματα</a:t>
            </a:r>
          </a:p>
          <a:p>
            <a:pPr>
              <a:buFont typeface="Wingdings" pitchFamily="2" charset="2"/>
              <a:buChar char="ü"/>
            </a:pPr>
            <a:r>
              <a:rPr lang="el-GR" dirty="0">
                <a:latin typeface="Times New Roman" pitchFamily="18" charset="0"/>
                <a:cs typeface="Times New Roman" pitchFamily="18" charset="0"/>
              </a:rPr>
              <a:t>Εστίαση στον Πολίτη/Πελάτη</a:t>
            </a:r>
          </a:p>
          <a:p>
            <a:pPr>
              <a:buFont typeface="Wingdings" pitchFamily="2" charset="2"/>
              <a:buChar char="ü"/>
            </a:pPr>
            <a:r>
              <a:rPr lang="el-GR" dirty="0">
                <a:latin typeface="Times New Roman" pitchFamily="18" charset="0"/>
                <a:cs typeface="Times New Roman" pitchFamily="18" charset="0"/>
              </a:rPr>
              <a:t>Ηγεσία και σταθερότητα ως προς τον σκοπό</a:t>
            </a:r>
          </a:p>
          <a:p>
            <a:pPr>
              <a:buFont typeface="Wingdings" pitchFamily="2" charset="2"/>
              <a:buChar char="ü"/>
            </a:pPr>
            <a:r>
              <a:rPr lang="el-GR" dirty="0">
                <a:latin typeface="Times New Roman" pitchFamily="18" charset="0"/>
                <a:cs typeface="Times New Roman" pitchFamily="18" charset="0"/>
              </a:rPr>
              <a:t>Διαχείριση μέσω διαδικασιών και γεγονότων</a:t>
            </a:r>
          </a:p>
          <a:p>
            <a:pPr>
              <a:buFont typeface="Wingdings" pitchFamily="2" charset="2"/>
              <a:buChar char="ü"/>
            </a:pPr>
            <a:r>
              <a:rPr lang="el-GR" dirty="0">
                <a:latin typeface="Times New Roman" pitchFamily="18" charset="0"/>
                <a:cs typeface="Times New Roman" pitchFamily="18" charset="0"/>
              </a:rPr>
              <a:t>Ανάπτυξη και συμμετοχή του ανθρώπινου δυναμικού</a:t>
            </a:r>
          </a:p>
          <a:p>
            <a:pPr>
              <a:buFont typeface="Wingdings" pitchFamily="2" charset="2"/>
              <a:buChar char="ü"/>
            </a:pPr>
            <a:r>
              <a:rPr lang="el-GR" dirty="0">
                <a:latin typeface="Times New Roman" pitchFamily="18" charset="0"/>
                <a:cs typeface="Times New Roman" pitchFamily="18" charset="0"/>
              </a:rPr>
              <a:t>Συνεχής μάθηση, καινοτομία και βελτίωση</a:t>
            </a:r>
          </a:p>
          <a:p>
            <a:pPr>
              <a:buFont typeface="Wingdings" pitchFamily="2" charset="2"/>
              <a:buChar char="ü"/>
            </a:pPr>
            <a:r>
              <a:rPr lang="el-GR" dirty="0">
                <a:latin typeface="Times New Roman" pitchFamily="18" charset="0"/>
                <a:cs typeface="Times New Roman" pitchFamily="18" charset="0"/>
              </a:rPr>
              <a:t>Ανάπτυξη συνεργασιών</a:t>
            </a:r>
          </a:p>
          <a:p>
            <a:pPr>
              <a:buFont typeface="Wingdings" pitchFamily="2" charset="2"/>
              <a:buChar char="ü"/>
            </a:pPr>
            <a:r>
              <a:rPr lang="el-GR" dirty="0">
                <a:latin typeface="Times New Roman" pitchFamily="18" charset="0"/>
                <a:cs typeface="Times New Roman" pitchFamily="18" charset="0"/>
              </a:rPr>
              <a:t>Κοινωνική ευθύνη</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a:latin typeface="Times New Roman" pitchFamily="18" charset="0"/>
                <a:cs typeface="Times New Roman" pitchFamily="18" charset="0"/>
              </a:rPr>
              <a:t>Κριτήρια Προϋποθέσεων</a:t>
            </a:r>
          </a:p>
        </p:txBody>
      </p:sp>
      <p:sp>
        <p:nvSpPr>
          <p:cNvPr id="3" name="2 - Θέση περιεχομένου"/>
          <p:cNvSpPr>
            <a:spLocks noGrp="1"/>
          </p:cNvSpPr>
          <p:nvPr>
            <p:ph idx="1"/>
          </p:nvPr>
        </p:nvSpPr>
        <p:spPr>
          <a:xfrm>
            <a:off x="1371600" y="1597152"/>
            <a:ext cx="9601200" cy="4270248"/>
          </a:xfrm>
        </p:spPr>
        <p:txBody>
          <a:bodyPr/>
          <a:lstStyle/>
          <a:p>
            <a:pPr>
              <a:buNone/>
            </a:pPr>
            <a:r>
              <a:rPr lang="el-GR" sz="2800" b="1" u="sng" dirty="0">
                <a:latin typeface="Times New Roman" pitchFamily="18" charset="0"/>
                <a:cs typeface="Times New Roman" pitchFamily="18" charset="0"/>
              </a:rPr>
              <a:t>Κριτήριο 1: Ηγεσία</a:t>
            </a:r>
          </a:p>
          <a:p>
            <a:pPr>
              <a:buNone/>
            </a:pPr>
            <a:r>
              <a:rPr lang="el-GR" sz="1800" b="1" i="1" dirty="0">
                <a:latin typeface="Times New Roman" pitchFamily="18" charset="0"/>
                <a:cs typeface="Times New Roman" pitchFamily="18" charset="0"/>
              </a:rPr>
              <a:t>Αξιολόγηση:</a:t>
            </a:r>
            <a:r>
              <a:rPr lang="el-GR" sz="1800" b="1" dirty="0">
                <a:latin typeface="Times New Roman" pitchFamily="18" charset="0"/>
                <a:cs typeface="Times New Roman" pitchFamily="18" charset="0"/>
              </a:rPr>
              <a:t> </a:t>
            </a:r>
            <a:r>
              <a:rPr lang="el-GR" sz="1800" dirty="0">
                <a:latin typeface="Times New Roman" pitchFamily="18" charset="0"/>
                <a:cs typeface="Times New Roman" pitchFamily="18" charset="0"/>
              </a:rPr>
              <a:t>Σκεφτείτε τι κάνει η ηγεσία της οργάνωσης για...</a:t>
            </a:r>
            <a:endParaRPr lang="el-GR" sz="1800" b="1" u="sng" dirty="0">
              <a:latin typeface="Times New Roman" pitchFamily="18" charset="0"/>
              <a:cs typeface="Times New Roman" pitchFamily="18" charset="0"/>
            </a:endParaRPr>
          </a:p>
          <a:p>
            <a:pPr>
              <a:buFont typeface="Wingdings" pitchFamily="2" charset="2"/>
              <a:buChar char="§"/>
            </a:pPr>
            <a:r>
              <a:rPr lang="el-GR" b="1" i="1" dirty="0">
                <a:latin typeface="Times New Roman" pitchFamily="18" charset="0"/>
                <a:cs typeface="Times New Roman" pitchFamily="18" charset="0"/>
              </a:rPr>
              <a:t>Υποκριτήριο 1.1 : </a:t>
            </a:r>
            <a:r>
              <a:rPr lang="el-GR" dirty="0">
                <a:latin typeface="Times New Roman" pitchFamily="18" charset="0"/>
                <a:cs typeface="Times New Roman" pitchFamily="18" charset="0"/>
              </a:rPr>
              <a:t> δώσει μια σαφή κατεύθυνση στην οργάνωση αναπτύσσοντας την αποστολή, το όραμα και τις αξίες της.</a:t>
            </a:r>
          </a:p>
          <a:p>
            <a:pPr>
              <a:buFont typeface="Wingdings" pitchFamily="2" charset="2"/>
              <a:buChar char="§"/>
            </a:pPr>
            <a:r>
              <a:rPr lang="el-GR" b="1" i="1" dirty="0">
                <a:latin typeface="Times New Roman" pitchFamily="18" charset="0"/>
                <a:cs typeface="Times New Roman" pitchFamily="18" charset="0"/>
              </a:rPr>
              <a:t>Υποκριτήριο 1.2: </a:t>
            </a:r>
            <a:r>
              <a:rPr lang="el-GR" dirty="0">
                <a:latin typeface="Times New Roman" pitchFamily="18" charset="0"/>
                <a:cs typeface="Times New Roman" pitchFamily="18" charset="0"/>
              </a:rPr>
              <a:t> διοικήσει την οργάνωση, την απόδοσή της και τη συνεχή βελτίωσή της.</a:t>
            </a:r>
          </a:p>
          <a:p>
            <a:pPr>
              <a:buFont typeface="Wingdings" pitchFamily="2" charset="2"/>
              <a:buChar char="§"/>
            </a:pPr>
            <a:r>
              <a:rPr lang="el-GR" b="1" i="1" dirty="0">
                <a:latin typeface="Times New Roman" pitchFamily="18" charset="0"/>
                <a:cs typeface="Times New Roman" pitchFamily="18" charset="0"/>
              </a:rPr>
              <a:t>Υποκριτήριο</a:t>
            </a:r>
            <a:r>
              <a:rPr lang="el-GR" dirty="0">
                <a:latin typeface="Times New Roman" pitchFamily="18" charset="0"/>
                <a:cs typeface="Times New Roman" pitchFamily="18" charset="0"/>
              </a:rPr>
              <a:t> </a:t>
            </a:r>
            <a:r>
              <a:rPr lang="el-GR" b="1" i="1" dirty="0">
                <a:latin typeface="Times New Roman" pitchFamily="18" charset="0"/>
                <a:cs typeface="Times New Roman" pitchFamily="18" charset="0"/>
              </a:rPr>
              <a:t>1.3</a:t>
            </a:r>
            <a:r>
              <a:rPr lang="el-GR" dirty="0">
                <a:latin typeface="Times New Roman" pitchFamily="18" charset="0"/>
                <a:cs typeface="Times New Roman" pitchFamily="18" charset="0"/>
              </a:rPr>
              <a:t> : υποκινήσει και να υποστηρίξει τους υπαλλήλους της οργάνωσης και να λειτουργήσει ως πρότυπο.</a:t>
            </a:r>
          </a:p>
          <a:p>
            <a:pPr>
              <a:buFont typeface="Wingdings" pitchFamily="2" charset="2"/>
              <a:buChar char="§"/>
            </a:pPr>
            <a:r>
              <a:rPr lang="el-GR" b="1" i="1" dirty="0">
                <a:latin typeface="Times New Roman" pitchFamily="18" charset="0"/>
                <a:cs typeface="Times New Roman" pitchFamily="18" charset="0"/>
              </a:rPr>
              <a:t>Υποκριτήριο 1.4 :  </a:t>
            </a:r>
            <a:r>
              <a:rPr lang="el-GR" dirty="0">
                <a:latin typeface="Times New Roman" pitchFamily="18" charset="0"/>
                <a:cs typeface="Times New Roman" pitchFamily="18" charset="0"/>
              </a:rPr>
              <a:t>διαχειρίζεται αποτελεσματικά τις σχέσεις με την πολιτική ηγεσία και τους άλλους μετόχους.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1347216" y="1426464"/>
            <a:ext cx="9601200" cy="4538472"/>
          </a:xfrm>
        </p:spPr>
        <p:txBody>
          <a:bodyPr/>
          <a:lstStyle/>
          <a:p>
            <a:pPr>
              <a:buNone/>
            </a:pPr>
            <a:r>
              <a:rPr lang="el-GR" sz="2800" b="1" u="sng" dirty="0">
                <a:latin typeface="Times New Roman" pitchFamily="18" charset="0"/>
                <a:cs typeface="Times New Roman" pitchFamily="18" charset="0"/>
              </a:rPr>
              <a:t>Κριτήριο 2: Στρατηγική και Προγραμματισμός</a:t>
            </a:r>
          </a:p>
          <a:p>
            <a:pPr>
              <a:buNone/>
            </a:pPr>
            <a:r>
              <a:rPr lang="el-GR" b="1" i="1" dirty="0">
                <a:latin typeface="Times New Roman" pitchFamily="18" charset="0"/>
                <a:cs typeface="Times New Roman" pitchFamily="18" charset="0"/>
              </a:rPr>
              <a:t>Αξιολόγηση:</a:t>
            </a:r>
            <a:r>
              <a:rPr lang="el-GR" dirty="0">
                <a:latin typeface="Times New Roman" pitchFamily="18" charset="0"/>
                <a:cs typeface="Times New Roman" pitchFamily="18" charset="0"/>
              </a:rPr>
              <a:t> Σκεφτείτε τι κάνει η οργάνωση για να...</a:t>
            </a:r>
          </a:p>
          <a:p>
            <a:pPr>
              <a:buFont typeface="Wingdings" pitchFamily="2" charset="2"/>
              <a:buChar char="§"/>
            </a:pPr>
            <a:r>
              <a:rPr lang="el-GR" b="1" i="1" dirty="0">
                <a:latin typeface="Times New Roman" pitchFamily="18" charset="0"/>
                <a:cs typeface="Times New Roman" pitchFamily="18" charset="0"/>
              </a:rPr>
              <a:t>Υποκριτήριο 2.1: </a:t>
            </a:r>
            <a:r>
              <a:rPr lang="el-GR" dirty="0">
                <a:latin typeface="Times New Roman" pitchFamily="18" charset="0"/>
                <a:cs typeface="Times New Roman" pitchFamily="18" charset="0"/>
              </a:rPr>
              <a:t>συλλέξει πληροφορίες σχετικά με τις παρούσες και μελλοντικές ανάγκες των μετόχων καθώς και πληροφοριών σχετικών με τη διοίκηση.</a:t>
            </a:r>
          </a:p>
          <a:p>
            <a:pPr>
              <a:buFont typeface="Wingdings" pitchFamily="2" charset="2"/>
              <a:buChar char="§"/>
            </a:pPr>
            <a:r>
              <a:rPr lang="el-GR" b="1" i="1" dirty="0">
                <a:latin typeface="Times New Roman" pitchFamily="18" charset="0"/>
                <a:cs typeface="Times New Roman" pitchFamily="18" charset="0"/>
              </a:rPr>
              <a:t> Υποκριτήριο 2.2: </a:t>
            </a:r>
            <a:r>
              <a:rPr lang="el-GR" dirty="0">
                <a:latin typeface="Times New Roman" pitchFamily="18" charset="0"/>
                <a:cs typeface="Times New Roman" pitchFamily="18" charset="0"/>
              </a:rPr>
              <a:t>αναπτύξει τη στρατηγική και τον προγραμματισμό λαμβάνοντας υπόψη τις πληροφορίες που έχουν συλλεχθεί.</a:t>
            </a:r>
          </a:p>
          <a:p>
            <a:pPr>
              <a:buFont typeface="Wingdings" pitchFamily="2" charset="2"/>
              <a:buChar char="§"/>
            </a:pPr>
            <a:r>
              <a:rPr lang="el-GR" b="1" i="1" dirty="0">
                <a:latin typeface="Times New Roman" pitchFamily="18" charset="0"/>
                <a:cs typeface="Times New Roman" pitchFamily="18" charset="0"/>
              </a:rPr>
              <a:t>Υποκριτήριο 2.3:</a:t>
            </a:r>
            <a:r>
              <a:rPr lang="el-GR" dirty="0">
                <a:latin typeface="Times New Roman" pitchFamily="18" charset="0"/>
                <a:cs typeface="Times New Roman" pitchFamily="18" charset="0"/>
              </a:rPr>
              <a:t>  επικοινωνήσει και να εφαρμόσει τη στρατηγική και τον προγραμματισμό σε όλη τη δημόσια οργάνωση και την τακτική αναθεώρησή τους.</a:t>
            </a:r>
          </a:p>
          <a:p>
            <a:pPr>
              <a:buFont typeface="Wingdings" pitchFamily="2" charset="2"/>
              <a:buChar char="§"/>
            </a:pPr>
            <a:r>
              <a:rPr lang="el-GR" dirty="0">
                <a:latin typeface="Times New Roman" pitchFamily="18" charset="0"/>
                <a:cs typeface="Times New Roman" pitchFamily="18" charset="0"/>
              </a:rPr>
              <a:t> </a:t>
            </a:r>
            <a:r>
              <a:rPr lang="el-GR" b="1" i="1" dirty="0">
                <a:latin typeface="Times New Roman" pitchFamily="18" charset="0"/>
                <a:cs typeface="Times New Roman" pitchFamily="18" charset="0"/>
              </a:rPr>
              <a:t>Υποκριτήριο 2.4</a:t>
            </a:r>
            <a:r>
              <a:rPr lang="el-GR" b="1" dirty="0">
                <a:latin typeface="Times New Roman" pitchFamily="18" charset="0"/>
                <a:cs typeface="Times New Roman" pitchFamily="18" charset="0"/>
              </a:rPr>
              <a:t>:</a:t>
            </a:r>
            <a:r>
              <a:rPr lang="el-GR" dirty="0">
                <a:latin typeface="Times New Roman" pitchFamily="18" charset="0"/>
                <a:cs typeface="Times New Roman" pitchFamily="18" charset="0"/>
              </a:rPr>
              <a:t> σχεδιάσει, εφαρμόσει και επικαιροποιήσει το πρόγραμμα για την καινοτομία και την αλλαγή.</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1371600" y="755904"/>
            <a:ext cx="9601200" cy="5111496"/>
          </a:xfrm>
        </p:spPr>
        <p:txBody>
          <a:bodyPr>
            <a:normAutofit/>
          </a:bodyPr>
          <a:lstStyle/>
          <a:p>
            <a:pPr>
              <a:buNone/>
            </a:pPr>
            <a:r>
              <a:rPr lang="el-GR" sz="2800" b="1" u="sng" dirty="0">
                <a:latin typeface="Times New Roman" pitchFamily="18" charset="0"/>
                <a:cs typeface="Times New Roman" pitchFamily="18" charset="0"/>
              </a:rPr>
              <a:t>Κριτήριο 3: Ανθρώπινο Δυναμικό</a:t>
            </a:r>
          </a:p>
          <a:p>
            <a:pPr>
              <a:buNone/>
            </a:pPr>
            <a:endParaRPr lang="el-GR" b="1" i="1" dirty="0">
              <a:latin typeface="Times New Roman" pitchFamily="18" charset="0"/>
              <a:cs typeface="Times New Roman" pitchFamily="18" charset="0"/>
            </a:endParaRPr>
          </a:p>
          <a:p>
            <a:pPr>
              <a:buNone/>
            </a:pPr>
            <a:r>
              <a:rPr lang="el-GR" b="1" i="1" dirty="0">
                <a:latin typeface="Times New Roman" pitchFamily="18" charset="0"/>
                <a:cs typeface="Times New Roman" pitchFamily="18" charset="0"/>
              </a:rPr>
              <a:t>Αξιολόγηση:</a:t>
            </a:r>
            <a:r>
              <a:rPr lang="el-GR" dirty="0">
                <a:latin typeface="Times New Roman" pitchFamily="18" charset="0"/>
                <a:cs typeface="Times New Roman" pitchFamily="18" charset="0"/>
              </a:rPr>
              <a:t> Σκεφτείτε τι κάνει η οργάνωση για να...</a:t>
            </a:r>
          </a:p>
          <a:p>
            <a:pPr>
              <a:buNone/>
            </a:pPr>
            <a:endParaRPr lang="el-GR" sz="2800" b="1" u="sng" dirty="0">
              <a:latin typeface="Times New Roman" pitchFamily="18" charset="0"/>
              <a:cs typeface="Times New Roman" pitchFamily="18" charset="0"/>
            </a:endParaRPr>
          </a:p>
          <a:p>
            <a:pPr>
              <a:buFont typeface="Wingdings" pitchFamily="2" charset="2"/>
              <a:buChar char="§"/>
            </a:pPr>
            <a:r>
              <a:rPr lang="el-GR" b="1" i="1" dirty="0">
                <a:latin typeface="Times New Roman" pitchFamily="18" charset="0"/>
                <a:cs typeface="Times New Roman" pitchFamily="18" charset="0"/>
              </a:rPr>
              <a:t>Υποκριτήριο 3.1: </a:t>
            </a:r>
            <a:r>
              <a:rPr lang="el-GR" dirty="0">
                <a:latin typeface="Times New Roman" pitchFamily="18" charset="0"/>
                <a:cs typeface="Times New Roman" pitchFamily="18" charset="0"/>
              </a:rPr>
              <a:t>προγραμματίσει, διοικήσει και βελτιώσει το ανθρώπινο δυναμικό με διαφανείς διαδικασίες σε συνάρτηση με τη στρατηγική και τον προγραμματισμό .</a:t>
            </a:r>
          </a:p>
          <a:p>
            <a:pPr>
              <a:buFont typeface="Wingdings" pitchFamily="2" charset="2"/>
              <a:buChar char="§"/>
            </a:pPr>
            <a:r>
              <a:rPr lang="el-GR" b="1" i="1" dirty="0">
                <a:latin typeface="Times New Roman" pitchFamily="18" charset="0"/>
                <a:cs typeface="Times New Roman" pitchFamily="18" charset="0"/>
              </a:rPr>
              <a:t>Υποκριτήριο 3.2</a:t>
            </a:r>
            <a:r>
              <a:rPr lang="el-GR" dirty="0">
                <a:latin typeface="Times New Roman" pitchFamily="18" charset="0"/>
                <a:cs typeface="Times New Roman" pitchFamily="18" charset="0"/>
              </a:rPr>
              <a:t> προσδιορίσει, αναπτύξει  και η αξιοποιήσει τις ικανότητες των υπαλλήλων μέσα από την εναρμόνιση των ατομικών επιδιώξεων με τους σκοπούς της οργάνωσης .</a:t>
            </a:r>
          </a:p>
          <a:p>
            <a:pPr>
              <a:buFont typeface="Wingdings" pitchFamily="2" charset="2"/>
              <a:buChar char="§"/>
            </a:pPr>
            <a:r>
              <a:rPr lang="el-GR" b="1" i="1" dirty="0">
                <a:latin typeface="Times New Roman" pitchFamily="18" charset="0"/>
                <a:cs typeface="Times New Roman" pitchFamily="18" charset="0"/>
              </a:rPr>
              <a:t>Υποκριτήριο 3.3: </a:t>
            </a:r>
            <a:r>
              <a:rPr lang="el-GR" dirty="0">
                <a:latin typeface="Times New Roman" pitchFamily="18" charset="0"/>
                <a:cs typeface="Times New Roman" pitchFamily="18" charset="0"/>
              </a:rPr>
              <a:t>ενεργοποιήσει το προσωπικό μέσω της ανάπτυξης του ανοικτού διαλόγου και της ενδυνάμωσής του καθώς και μέσω της υποστήριξης της ευημερίας του.</a:t>
            </a:r>
            <a:endParaRPr lang="el-GR" b="1" u="sng"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1371600" y="1048512"/>
            <a:ext cx="9601200" cy="4818888"/>
          </a:xfrm>
        </p:spPr>
        <p:txBody>
          <a:bodyPr/>
          <a:lstStyle/>
          <a:p>
            <a:pPr>
              <a:buNone/>
            </a:pPr>
            <a:r>
              <a:rPr lang="el-GR" sz="2800" b="1" u="sng" dirty="0">
                <a:latin typeface="Times New Roman" pitchFamily="18" charset="0"/>
                <a:cs typeface="Times New Roman" pitchFamily="18" charset="0"/>
              </a:rPr>
              <a:t>Κριτήριο 4: Συνεργασίες και Πόροι</a:t>
            </a:r>
          </a:p>
          <a:p>
            <a:pPr>
              <a:buNone/>
            </a:pPr>
            <a:r>
              <a:rPr lang="el-GR" b="1" i="1" dirty="0">
                <a:latin typeface="Times New Roman" pitchFamily="18" charset="0"/>
                <a:cs typeface="Times New Roman" pitchFamily="18" charset="0"/>
              </a:rPr>
              <a:t>Αξιολόγηση:</a:t>
            </a:r>
            <a:r>
              <a:rPr lang="el-GR" dirty="0">
                <a:latin typeface="Times New Roman" pitchFamily="18" charset="0"/>
                <a:cs typeface="Times New Roman" pitchFamily="18" charset="0"/>
              </a:rPr>
              <a:t> Σκεφτείτε τι κάνει η οργάνωση για να...</a:t>
            </a:r>
          </a:p>
          <a:p>
            <a:pPr>
              <a:buFont typeface="Wingdings" pitchFamily="2" charset="2"/>
              <a:buChar char="§"/>
            </a:pPr>
            <a:r>
              <a:rPr lang="el-GR" b="1" i="1" dirty="0">
                <a:latin typeface="Times New Roman" pitchFamily="18" charset="0"/>
                <a:cs typeface="Times New Roman" pitchFamily="18" charset="0"/>
              </a:rPr>
              <a:t>Υποκριτήριο 4.1: </a:t>
            </a:r>
            <a:r>
              <a:rPr lang="el-GR" dirty="0">
                <a:latin typeface="Times New Roman" pitchFamily="18" charset="0"/>
                <a:cs typeface="Times New Roman" pitchFamily="18" charset="0"/>
              </a:rPr>
              <a:t>αναπτύξει και διαχειριστεί  συνεργασίες με συναφείς οργανώσεις. </a:t>
            </a:r>
          </a:p>
          <a:p>
            <a:pPr>
              <a:buFont typeface="Wingdings" pitchFamily="2" charset="2"/>
              <a:buChar char="§"/>
            </a:pPr>
            <a:r>
              <a:rPr lang="el-GR" b="1" i="1" dirty="0">
                <a:latin typeface="Times New Roman" pitchFamily="18" charset="0"/>
                <a:cs typeface="Times New Roman" pitchFamily="18" charset="0"/>
              </a:rPr>
              <a:t>Υποκριτήριο 4.2: </a:t>
            </a:r>
            <a:r>
              <a:rPr lang="el-GR" dirty="0">
                <a:latin typeface="Times New Roman" pitchFamily="18" charset="0"/>
                <a:cs typeface="Times New Roman" pitchFamily="18" charset="0"/>
              </a:rPr>
              <a:t>αναπτύξει και εφαρμόσει συνεργασιών με τους πολίτες/πελάτες .</a:t>
            </a:r>
          </a:p>
          <a:p>
            <a:pPr>
              <a:buFont typeface="Wingdings" pitchFamily="2" charset="2"/>
              <a:buChar char="§"/>
            </a:pPr>
            <a:r>
              <a:rPr lang="el-GR" b="1" i="1" dirty="0">
                <a:latin typeface="Times New Roman" pitchFamily="18" charset="0"/>
                <a:cs typeface="Times New Roman" pitchFamily="18" charset="0"/>
              </a:rPr>
              <a:t>Υποκριτήριο 4.3: </a:t>
            </a:r>
            <a:r>
              <a:rPr lang="el-GR" dirty="0">
                <a:latin typeface="Times New Roman" pitchFamily="18" charset="0"/>
                <a:cs typeface="Times New Roman" pitchFamily="18" charset="0"/>
              </a:rPr>
              <a:t>διαχειριστεί τα οικονομικά.</a:t>
            </a:r>
          </a:p>
          <a:p>
            <a:pPr>
              <a:buFont typeface="Wingdings" pitchFamily="2" charset="2"/>
              <a:buChar char="§"/>
            </a:pPr>
            <a:r>
              <a:rPr lang="el-GR" dirty="0">
                <a:latin typeface="Times New Roman" pitchFamily="18" charset="0"/>
                <a:cs typeface="Times New Roman" pitchFamily="18" charset="0"/>
              </a:rPr>
              <a:t> </a:t>
            </a:r>
            <a:r>
              <a:rPr lang="el-GR" b="1" i="1" dirty="0">
                <a:latin typeface="Times New Roman" pitchFamily="18" charset="0"/>
                <a:cs typeface="Times New Roman" pitchFamily="18" charset="0"/>
              </a:rPr>
              <a:t>Υποκριτήριο 4.4:</a:t>
            </a:r>
            <a:r>
              <a:rPr lang="el-GR" dirty="0">
                <a:latin typeface="Times New Roman" pitchFamily="18" charset="0"/>
                <a:cs typeface="Times New Roman" pitchFamily="18" charset="0"/>
              </a:rPr>
              <a:t> διαχειριστεί την πληροφορία και τη γνώση.</a:t>
            </a:r>
          </a:p>
          <a:p>
            <a:pPr>
              <a:buFont typeface="Wingdings" pitchFamily="2" charset="2"/>
              <a:buChar char="§"/>
            </a:pPr>
            <a:r>
              <a:rPr lang="el-GR" b="1" i="1" dirty="0">
                <a:latin typeface="Times New Roman" pitchFamily="18" charset="0"/>
                <a:cs typeface="Times New Roman" pitchFamily="18" charset="0"/>
              </a:rPr>
              <a:t>Υποκριτήριο 4.5</a:t>
            </a:r>
            <a:r>
              <a:rPr lang="el-GR" b="1" dirty="0">
                <a:latin typeface="Times New Roman" pitchFamily="18" charset="0"/>
                <a:cs typeface="Times New Roman" pitchFamily="18" charset="0"/>
              </a:rPr>
              <a:t>:</a:t>
            </a:r>
            <a:r>
              <a:rPr lang="el-GR" dirty="0">
                <a:latin typeface="Times New Roman" pitchFamily="18" charset="0"/>
                <a:cs typeface="Times New Roman" pitchFamily="18" charset="0"/>
              </a:rPr>
              <a:t>διαχειριστεί την τεχνολογία .</a:t>
            </a:r>
          </a:p>
          <a:p>
            <a:pPr>
              <a:buFont typeface="Wingdings" pitchFamily="2" charset="2"/>
              <a:buChar char="§"/>
            </a:pPr>
            <a:r>
              <a:rPr lang="el-GR" b="1" i="1" dirty="0">
                <a:latin typeface="Times New Roman" pitchFamily="18" charset="0"/>
                <a:cs typeface="Times New Roman" pitchFamily="18" charset="0"/>
              </a:rPr>
              <a:t>Υποκριτήριο 4.6:</a:t>
            </a:r>
            <a:r>
              <a:rPr lang="el-GR" dirty="0">
                <a:latin typeface="Times New Roman" pitchFamily="18" charset="0"/>
                <a:cs typeface="Times New Roman" pitchFamily="18" charset="0"/>
              </a:rPr>
              <a:t> διαχειριστεί τις εγκαταστάσεις.</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p>
        </p:txBody>
      </p:sp>
      <p:sp>
        <p:nvSpPr>
          <p:cNvPr id="3" name="2 - Θέση περιεχομένου"/>
          <p:cNvSpPr>
            <a:spLocks noGrp="1"/>
          </p:cNvSpPr>
          <p:nvPr>
            <p:ph idx="1"/>
          </p:nvPr>
        </p:nvSpPr>
        <p:spPr>
          <a:xfrm>
            <a:off x="1371600" y="1109472"/>
            <a:ext cx="9601200" cy="4757928"/>
          </a:xfrm>
        </p:spPr>
        <p:txBody>
          <a:bodyPr/>
          <a:lstStyle/>
          <a:p>
            <a:pPr>
              <a:buNone/>
            </a:pPr>
            <a:r>
              <a:rPr lang="el-GR" sz="2800" b="1" u="sng" dirty="0">
                <a:latin typeface="Times New Roman" pitchFamily="18" charset="0"/>
                <a:cs typeface="Times New Roman" pitchFamily="18" charset="0"/>
              </a:rPr>
              <a:t>Κριτήριο 5: Διαδικασίες</a:t>
            </a:r>
          </a:p>
          <a:p>
            <a:pPr>
              <a:buNone/>
            </a:pPr>
            <a:r>
              <a:rPr lang="el-GR" b="1" i="1" dirty="0">
                <a:latin typeface="Times New Roman" pitchFamily="18" charset="0"/>
                <a:cs typeface="Times New Roman" pitchFamily="18" charset="0"/>
              </a:rPr>
              <a:t>Αξιολόγηση:</a:t>
            </a:r>
            <a:r>
              <a:rPr lang="el-GR" dirty="0">
                <a:latin typeface="Times New Roman" pitchFamily="18" charset="0"/>
                <a:cs typeface="Times New Roman" pitchFamily="18" charset="0"/>
              </a:rPr>
              <a:t> Σκεφτείτε τι κάνει η οργάνωση για να ...</a:t>
            </a:r>
          </a:p>
          <a:p>
            <a:pPr>
              <a:buNone/>
            </a:pPr>
            <a:endParaRPr lang="el-GR" sz="2800" b="1" u="sng" dirty="0">
              <a:latin typeface="Times New Roman" pitchFamily="18" charset="0"/>
              <a:cs typeface="Times New Roman" pitchFamily="18" charset="0"/>
            </a:endParaRPr>
          </a:p>
          <a:p>
            <a:pPr>
              <a:buNone/>
            </a:pPr>
            <a:r>
              <a:rPr lang="el-GR" b="1" i="1" dirty="0">
                <a:latin typeface="Times New Roman" pitchFamily="18" charset="0"/>
                <a:cs typeface="Times New Roman" pitchFamily="18" charset="0"/>
              </a:rPr>
              <a:t>Υποκριτήριο 5.1: </a:t>
            </a:r>
            <a:r>
              <a:rPr lang="el-GR" dirty="0">
                <a:latin typeface="Times New Roman" pitchFamily="18" charset="0"/>
                <a:cs typeface="Times New Roman" pitchFamily="18" charset="0"/>
              </a:rPr>
              <a:t>προσδιορίζει, σχεδιάζει, διαχειρίζεται και εισάγει καινοτομίες στις διαδικασίες σε συνεχή βάση, εμπλέκοντας τα ενδιαφερόμενα μέρη.</a:t>
            </a:r>
          </a:p>
          <a:p>
            <a:pPr>
              <a:buNone/>
            </a:pPr>
            <a:r>
              <a:rPr lang="el-GR" b="1" i="1" dirty="0">
                <a:latin typeface="Times New Roman" pitchFamily="18" charset="0"/>
                <a:cs typeface="Times New Roman" pitchFamily="18" charset="0"/>
              </a:rPr>
              <a:t>Υποκριτήριο 5.2: </a:t>
            </a:r>
            <a:r>
              <a:rPr lang="el-GR" dirty="0">
                <a:latin typeface="Times New Roman" pitchFamily="18" charset="0"/>
                <a:cs typeface="Times New Roman" pitchFamily="18" charset="0"/>
              </a:rPr>
              <a:t>αναπτύσσει και παρέχει υπηρεσίες και προϊόντα προσανατολισμένα προς τον πολίτη/πελάτη.</a:t>
            </a:r>
          </a:p>
          <a:p>
            <a:pPr>
              <a:buNone/>
            </a:pPr>
            <a:r>
              <a:rPr lang="el-GR" b="1" i="1" dirty="0">
                <a:latin typeface="Times New Roman" pitchFamily="18" charset="0"/>
                <a:cs typeface="Times New Roman" pitchFamily="18" charset="0"/>
              </a:rPr>
              <a:t>Υποκριτήριο 5.3:</a:t>
            </a:r>
            <a:r>
              <a:rPr lang="el-GR" dirty="0">
                <a:latin typeface="Times New Roman" pitchFamily="18" charset="0"/>
                <a:cs typeface="Times New Roman" pitchFamily="18" charset="0"/>
              </a:rPr>
              <a:t> συντονίζει τις διαδικασίες στο σύνολο της οργάνωσης και με άλλες σχετικές οργανώσεις.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a:latin typeface="Times New Roman" pitchFamily="18" charset="0"/>
                <a:cs typeface="Times New Roman" pitchFamily="18" charset="0"/>
              </a:rPr>
              <a:t>Κριτήρια Αποτελεσμάτων</a:t>
            </a:r>
          </a:p>
        </p:txBody>
      </p:sp>
      <p:sp>
        <p:nvSpPr>
          <p:cNvPr id="3" name="2 - Θέση περιεχομένου"/>
          <p:cNvSpPr>
            <a:spLocks noGrp="1"/>
          </p:cNvSpPr>
          <p:nvPr>
            <p:ph idx="1"/>
          </p:nvPr>
        </p:nvSpPr>
        <p:spPr>
          <a:xfrm>
            <a:off x="1371600" y="1365504"/>
            <a:ext cx="9601200" cy="4501896"/>
          </a:xfrm>
        </p:spPr>
        <p:txBody>
          <a:bodyPr/>
          <a:lstStyle/>
          <a:p>
            <a:pPr>
              <a:buNone/>
            </a:pPr>
            <a:r>
              <a:rPr lang="el-GR" b="1" u="sng" dirty="0">
                <a:latin typeface="Times New Roman" pitchFamily="18" charset="0"/>
                <a:cs typeface="Times New Roman" pitchFamily="18" charset="0"/>
              </a:rPr>
              <a:t>Κριτήριο 6: Αποτελέσματα προσανατολισμένα προς τον πολίτη/πελάτη</a:t>
            </a:r>
          </a:p>
          <a:p>
            <a:pPr>
              <a:buNone/>
            </a:pPr>
            <a:r>
              <a:rPr lang="el-GR" b="1" i="1" dirty="0">
                <a:latin typeface="Times New Roman" pitchFamily="18" charset="0"/>
                <a:cs typeface="Times New Roman" pitchFamily="18" charset="0"/>
              </a:rPr>
              <a:t>      Αξιολόγηση:</a:t>
            </a:r>
            <a:r>
              <a:rPr lang="el-GR" dirty="0">
                <a:latin typeface="Times New Roman" pitchFamily="18" charset="0"/>
                <a:cs typeface="Times New Roman" pitchFamily="18" charset="0"/>
              </a:rPr>
              <a:t> Μελετήστε ποια αποτελέσματα έχει επιτύχει η δημόσια οργάνωση για να ανταποκριθεί στις ανάγκες και τις προσδοκίες των πολιτών και πελατών μέσω των αποτελεσμάτων...</a:t>
            </a:r>
            <a:endParaRPr lang="el-GR" b="1" u="sng" dirty="0">
              <a:latin typeface="Times New Roman" pitchFamily="18" charset="0"/>
              <a:cs typeface="Times New Roman" pitchFamily="18" charset="0"/>
            </a:endParaRPr>
          </a:p>
          <a:p>
            <a:pPr>
              <a:buFont typeface="Wingdings" pitchFamily="2" charset="2"/>
              <a:buChar char="§"/>
            </a:pPr>
            <a:r>
              <a:rPr lang="el-GR" b="1" i="1" dirty="0">
                <a:latin typeface="Times New Roman" pitchFamily="18" charset="0"/>
                <a:cs typeface="Times New Roman" pitchFamily="18" charset="0"/>
              </a:rPr>
              <a:t>Υποκριτήριο 6.1:  </a:t>
            </a:r>
            <a:r>
              <a:rPr lang="el-GR" dirty="0">
                <a:latin typeface="Times New Roman" pitchFamily="18" charset="0"/>
                <a:cs typeface="Times New Roman" pitchFamily="18" charset="0"/>
              </a:rPr>
              <a:t>των μετρήσεων της αντίληψης των πολιτών για την οργάνωση.</a:t>
            </a:r>
            <a:endParaRPr lang="en-US" dirty="0">
              <a:latin typeface="Times New Roman" pitchFamily="18" charset="0"/>
              <a:cs typeface="Times New Roman" pitchFamily="18" charset="0"/>
            </a:endParaRPr>
          </a:p>
          <a:p>
            <a:pPr>
              <a:buNone/>
            </a:pPr>
            <a:endParaRPr lang="el-GR" dirty="0">
              <a:latin typeface="Times New Roman" pitchFamily="18" charset="0"/>
              <a:cs typeface="Times New Roman" pitchFamily="18" charset="0"/>
            </a:endParaRPr>
          </a:p>
          <a:p>
            <a:pPr>
              <a:buFont typeface="Wingdings" pitchFamily="2" charset="2"/>
              <a:buChar char="§"/>
            </a:pPr>
            <a:r>
              <a:rPr lang="el-GR" dirty="0">
                <a:latin typeface="Times New Roman" pitchFamily="18" charset="0"/>
                <a:cs typeface="Times New Roman" pitchFamily="18" charset="0"/>
              </a:rPr>
              <a:t> </a:t>
            </a:r>
            <a:r>
              <a:rPr lang="el-GR" b="1" i="1" dirty="0">
                <a:latin typeface="Times New Roman" pitchFamily="18" charset="0"/>
                <a:cs typeface="Times New Roman" pitchFamily="18" charset="0"/>
              </a:rPr>
              <a:t>Υποκριτήριο 6.2:  </a:t>
            </a:r>
            <a:r>
              <a:rPr lang="el-GR" dirty="0">
                <a:latin typeface="Times New Roman" pitchFamily="18" charset="0"/>
                <a:cs typeface="Times New Roman" pitchFamily="18" charset="0"/>
              </a:rPr>
              <a:t>των μετρήσεων της απόδοσης της οργάνωσης.</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2442" y="270457"/>
            <a:ext cx="10515600" cy="1056067"/>
          </a:xfrm>
        </p:spPr>
        <p:txBody>
          <a:bodyPr>
            <a:normAutofit/>
          </a:bodyPr>
          <a:lstStyle/>
          <a:p>
            <a:pPr algn="ctr"/>
            <a:r>
              <a:rPr lang="el-GR" sz="3200" dirty="0">
                <a:latin typeface="Times New Roman" panose="02020603050405020304" pitchFamily="18" charset="0"/>
                <a:cs typeface="Times New Roman" panose="02020603050405020304" pitchFamily="18" charset="0"/>
              </a:rPr>
              <a:t>ΓΕΝΙΚΕΣ ΑΡΧΕΣ </a:t>
            </a:r>
          </a:p>
        </p:txBody>
      </p:sp>
      <p:sp>
        <p:nvSpPr>
          <p:cNvPr id="3" name="Θέση περιεχομένου 2"/>
          <p:cNvSpPr>
            <a:spLocks noGrp="1"/>
          </p:cNvSpPr>
          <p:nvPr>
            <p:ph idx="1"/>
          </p:nvPr>
        </p:nvSpPr>
        <p:spPr/>
        <p:txBody>
          <a:bodyPr>
            <a:normAutofit/>
          </a:bodyPr>
          <a:lstStyle/>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ύπαρξη οράματος και ο </a:t>
            </a:r>
            <a:r>
              <a:rPr lang="el-GR" sz="2000" b="1" dirty="0">
                <a:latin typeface="Times New Roman" panose="02020603050405020304" pitchFamily="18" charset="0"/>
                <a:cs typeface="Times New Roman" panose="02020603050405020304" pitchFamily="18" charset="0"/>
              </a:rPr>
              <a:t>σχεδιασμός μιας στρατηγικής</a:t>
            </a:r>
            <a:r>
              <a:rPr lang="el-GR" sz="2000" dirty="0">
                <a:latin typeface="Times New Roman" panose="02020603050405020304" pitchFamily="18" charset="0"/>
                <a:cs typeface="Times New Roman" panose="02020603050405020304" pitchFamily="18" charset="0"/>
              </a:rPr>
              <a:t> που εξειδικεύεται σε συγκεκριμένες πολιτικές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βελτίωση της ποιότητας </a:t>
            </a:r>
            <a:r>
              <a:rPr lang="el-GR" sz="2000" dirty="0">
                <a:latin typeface="Times New Roman" panose="02020603050405020304" pitchFamily="18" charset="0"/>
                <a:cs typeface="Times New Roman" panose="02020603050405020304" pitchFamily="18" charset="0"/>
              </a:rPr>
              <a:t>των προϊόντων-υπηρεσιών σε σχέση με το κόστος </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έμφαση στην </a:t>
            </a:r>
            <a:r>
              <a:rPr lang="el-GR" sz="2000" b="1" dirty="0">
                <a:latin typeface="Times New Roman" panose="02020603050405020304" pitchFamily="18" charset="0"/>
                <a:cs typeface="Times New Roman" panose="02020603050405020304" pitchFamily="18" charset="0"/>
              </a:rPr>
              <a:t>ικανοποίηση των πελατών</a:t>
            </a:r>
            <a:r>
              <a:rPr lang="el-GR" sz="2000" dirty="0">
                <a:latin typeface="Times New Roman" panose="02020603050405020304" pitchFamily="18" charset="0"/>
                <a:cs typeface="Times New Roman" panose="02020603050405020304" pitchFamily="18" charset="0"/>
              </a:rPr>
              <a:t>. Απαραίτητος κρίνεται αφενός ο προσδιορισμός των προσδοκιών τους και αφετέρου η συστηματική παρακολούθηση και η μέτρηση του βαθμού ικανοποίησης τους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δέσμευση και η </a:t>
            </a:r>
            <a:r>
              <a:rPr lang="el-GR" sz="2000" b="1" dirty="0">
                <a:latin typeface="Times New Roman" panose="02020603050405020304" pitchFamily="18" charset="0"/>
                <a:cs typeface="Times New Roman" panose="02020603050405020304" pitchFamily="18" charset="0"/>
              </a:rPr>
              <a:t>ενεργός συμμετοχή των εργαζομένων </a:t>
            </a:r>
            <a:r>
              <a:rPr lang="el-GR" sz="2000" dirty="0">
                <a:latin typeface="Times New Roman" panose="02020603050405020304" pitchFamily="18" charset="0"/>
                <a:cs typeface="Times New Roman" panose="02020603050405020304" pitchFamily="18" charset="0"/>
              </a:rPr>
              <a:t>στην εφαρμογή της φιλοσοφίας της ΔΟΠ</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λήψη αποφάσεων με </a:t>
            </a:r>
            <a:r>
              <a:rPr lang="el-GR" sz="2000" b="1" dirty="0">
                <a:latin typeface="Times New Roman" panose="02020603050405020304" pitchFamily="18" charset="0"/>
                <a:cs typeface="Times New Roman" panose="02020603050405020304" pitchFamily="18" charset="0"/>
              </a:rPr>
              <a:t>αντικειμενικά κριτήρια</a:t>
            </a:r>
          </a:p>
        </p:txBody>
      </p:sp>
    </p:spTree>
    <p:extLst>
      <p:ext uri="{BB962C8B-B14F-4D97-AF65-F5344CB8AC3E}">
        <p14:creationId xmlns:p14="http://schemas.microsoft.com/office/powerpoint/2010/main" val="35164262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dirty="0">
              <a:latin typeface="Times New Roman" pitchFamily="18" charset="0"/>
              <a:cs typeface="Times New Roman" pitchFamily="18" charset="0"/>
            </a:endParaRPr>
          </a:p>
        </p:txBody>
      </p:sp>
      <p:sp>
        <p:nvSpPr>
          <p:cNvPr id="3" name="2 - Θέση περιεχομένου"/>
          <p:cNvSpPr>
            <a:spLocks noGrp="1"/>
          </p:cNvSpPr>
          <p:nvPr>
            <p:ph idx="1"/>
          </p:nvPr>
        </p:nvSpPr>
        <p:spPr>
          <a:xfrm>
            <a:off x="1371600" y="1036320"/>
            <a:ext cx="9601200" cy="4831080"/>
          </a:xfrm>
        </p:spPr>
        <p:txBody>
          <a:bodyPr/>
          <a:lstStyle/>
          <a:p>
            <a:pPr>
              <a:buNone/>
            </a:pPr>
            <a:r>
              <a:rPr lang="el-GR" b="1" u="sng" dirty="0">
                <a:latin typeface="Times New Roman" pitchFamily="18" charset="0"/>
                <a:cs typeface="Times New Roman" pitchFamily="18" charset="0"/>
              </a:rPr>
              <a:t>Κριτήριο 7: Αποτελέσματα για το Ανθρώπινο Δυναμικό</a:t>
            </a:r>
          </a:p>
          <a:p>
            <a:pPr>
              <a:buNone/>
            </a:pPr>
            <a:endParaRPr lang="el-GR" b="1" u="sng" dirty="0">
              <a:latin typeface="Times New Roman" pitchFamily="18" charset="0"/>
              <a:cs typeface="Times New Roman" pitchFamily="18" charset="0"/>
            </a:endParaRPr>
          </a:p>
          <a:p>
            <a:pPr>
              <a:buNone/>
            </a:pPr>
            <a:r>
              <a:rPr lang="el-GR" dirty="0">
                <a:latin typeface="Times New Roman" pitchFamily="18" charset="0"/>
                <a:cs typeface="Times New Roman" pitchFamily="18" charset="0"/>
              </a:rPr>
              <a:t>      </a:t>
            </a:r>
            <a:r>
              <a:rPr lang="el-GR" b="1" i="1" dirty="0">
                <a:latin typeface="Times New Roman" pitchFamily="18" charset="0"/>
                <a:cs typeface="Times New Roman" pitchFamily="18" charset="0"/>
              </a:rPr>
              <a:t>Αξιολόγηση :</a:t>
            </a:r>
            <a:r>
              <a:rPr lang="el-GR" dirty="0">
                <a:latin typeface="Times New Roman" pitchFamily="18" charset="0"/>
                <a:cs typeface="Times New Roman" pitchFamily="18" charset="0"/>
              </a:rPr>
              <a:t>Μελετήστε τι έχει επιτύχει η δημόσια οργάνωση για να ανταποκριθεί στις ανάγκες και τις προσδοκίες του ανθρώπινου δυναμικού της μέσω...</a:t>
            </a:r>
            <a:endParaRPr lang="el-GR" b="1" u="sng" dirty="0">
              <a:latin typeface="Times New Roman" pitchFamily="18" charset="0"/>
              <a:cs typeface="Times New Roman" pitchFamily="18" charset="0"/>
            </a:endParaRPr>
          </a:p>
          <a:p>
            <a:pPr>
              <a:buFont typeface="Wingdings" pitchFamily="2" charset="2"/>
              <a:buChar char="§"/>
            </a:pPr>
            <a:r>
              <a:rPr lang="el-GR" b="1" i="1" dirty="0">
                <a:latin typeface="Times New Roman" pitchFamily="18" charset="0"/>
                <a:cs typeface="Times New Roman" pitchFamily="18" charset="0"/>
              </a:rPr>
              <a:t>Υποκριτήριο 7.1.:  </a:t>
            </a:r>
            <a:r>
              <a:rPr lang="el-GR" dirty="0">
                <a:latin typeface="Times New Roman" pitchFamily="18" charset="0"/>
                <a:cs typeface="Times New Roman" pitchFamily="18" charset="0"/>
              </a:rPr>
              <a:t>των αποτελεσμάτων της μέτρησης της αντίληψης του ανθρώπινου δυναμικού για την οργάνωση.</a:t>
            </a:r>
          </a:p>
          <a:p>
            <a:pPr>
              <a:buFont typeface="Wingdings" pitchFamily="2" charset="2"/>
              <a:buChar char="§"/>
            </a:pPr>
            <a:r>
              <a:rPr lang="el-GR" b="1" i="1" dirty="0">
                <a:latin typeface="Times New Roman" pitchFamily="18" charset="0"/>
                <a:cs typeface="Times New Roman" pitchFamily="18" charset="0"/>
              </a:rPr>
              <a:t> Υποκριτήριο 7.2. : </a:t>
            </a:r>
            <a:r>
              <a:rPr lang="el-GR" dirty="0">
                <a:latin typeface="Times New Roman" pitchFamily="18" charset="0"/>
                <a:cs typeface="Times New Roman" pitchFamily="18" charset="0"/>
              </a:rPr>
              <a:t>των δεικτών αποτελεσματικότητας του ανθρώπινου δυναμικού.</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1371600" y="999744"/>
            <a:ext cx="9601200" cy="4867656"/>
          </a:xfrm>
        </p:spPr>
        <p:txBody>
          <a:bodyPr/>
          <a:lstStyle/>
          <a:p>
            <a:pPr>
              <a:buNone/>
            </a:pPr>
            <a:r>
              <a:rPr lang="el-GR" b="1" u="sng" dirty="0">
                <a:latin typeface="Times New Roman" pitchFamily="18" charset="0"/>
                <a:cs typeface="Times New Roman" pitchFamily="18" charset="0"/>
              </a:rPr>
              <a:t>Κριτήριο 8: Επιδόσεις στην Κοινωνική Ευθύνη</a:t>
            </a:r>
          </a:p>
          <a:p>
            <a:pPr>
              <a:buNone/>
            </a:pPr>
            <a:r>
              <a:rPr lang="el-GR" dirty="0">
                <a:latin typeface="Times New Roman" pitchFamily="18" charset="0"/>
                <a:cs typeface="Times New Roman" pitchFamily="18" charset="0"/>
              </a:rPr>
              <a:t>       </a:t>
            </a:r>
            <a:r>
              <a:rPr lang="el-GR" b="1" dirty="0">
                <a:latin typeface="Times New Roman" pitchFamily="18" charset="0"/>
                <a:cs typeface="Times New Roman" pitchFamily="18" charset="0"/>
              </a:rPr>
              <a:t>Αξιολόγηση:</a:t>
            </a:r>
            <a:r>
              <a:rPr lang="el-GR" dirty="0">
                <a:latin typeface="Times New Roman" pitchFamily="18" charset="0"/>
                <a:cs typeface="Times New Roman" pitchFamily="18" charset="0"/>
              </a:rPr>
              <a:t> Σκεφτείτε τι επιτυγχάνει η οργάνωση σχετικά με την κοινωνική ευθύνη της, μέσω των αποτελεσμάτων των...…</a:t>
            </a:r>
            <a:endParaRPr lang="el-GR" b="1" u="sng" dirty="0">
              <a:latin typeface="Times New Roman" pitchFamily="18" charset="0"/>
              <a:cs typeface="Times New Roman" pitchFamily="18" charset="0"/>
            </a:endParaRPr>
          </a:p>
          <a:p>
            <a:pPr>
              <a:buFont typeface="Wingdings" pitchFamily="2" charset="2"/>
              <a:buChar char="§"/>
            </a:pPr>
            <a:r>
              <a:rPr lang="el-GR" b="1" dirty="0">
                <a:latin typeface="Times New Roman" pitchFamily="18" charset="0"/>
                <a:cs typeface="Times New Roman" pitchFamily="18" charset="0"/>
              </a:rPr>
              <a:t>Υποκριτήριο 8.1: </a:t>
            </a:r>
            <a:r>
              <a:rPr lang="el-GR" dirty="0">
                <a:latin typeface="Times New Roman" pitchFamily="18" charset="0"/>
                <a:cs typeface="Times New Roman" pitchFamily="18" charset="0"/>
              </a:rPr>
              <a:t>μετρήσεων της αντίληψης ως προς τις επιπτώσεις στην κοινωνική ευθύνη. </a:t>
            </a:r>
          </a:p>
          <a:p>
            <a:pPr>
              <a:buFont typeface="Wingdings" pitchFamily="2" charset="2"/>
              <a:buChar char="§"/>
            </a:pPr>
            <a:endParaRPr lang="el-GR" dirty="0">
              <a:latin typeface="Times New Roman" pitchFamily="18" charset="0"/>
              <a:cs typeface="Times New Roman" pitchFamily="18" charset="0"/>
            </a:endParaRPr>
          </a:p>
          <a:p>
            <a:pPr>
              <a:buFont typeface="Wingdings" pitchFamily="2" charset="2"/>
              <a:buChar char="§"/>
            </a:pPr>
            <a:r>
              <a:rPr lang="el-GR" b="1" dirty="0">
                <a:latin typeface="Times New Roman" pitchFamily="18" charset="0"/>
                <a:cs typeface="Times New Roman" pitchFamily="18" charset="0"/>
              </a:rPr>
              <a:t>Υποκριτήριο 8.2: </a:t>
            </a:r>
            <a:r>
              <a:rPr lang="el-GR" dirty="0">
                <a:latin typeface="Times New Roman" pitchFamily="18" charset="0"/>
                <a:cs typeface="Times New Roman" pitchFamily="18" charset="0"/>
              </a:rPr>
              <a:t>μετρήσεων της απόδοσης της κοινωνικής ευθύνης.</a:t>
            </a:r>
          </a:p>
          <a:p>
            <a:pPr>
              <a:buNone/>
            </a:pP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387096"/>
          </a:xfrm>
        </p:spPr>
        <p:txBody>
          <a:bodyPr>
            <a:normAutofit fontScale="90000"/>
          </a:bodyPr>
          <a:lstStyle/>
          <a:p>
            <a:endParaRPr lang="el-GR" dirty="0"/>
          </a:p>
        </p:txBody>
      </p:sp>
      <p:sp>
        <p:nvSpPr>
          <p:cNvPr id="3" name="2 - Θέση περιεχομένου"/>
          <p:cNvSpPr>
            <a:spLocks noGrp="1"/>
          </p:cNvSpPr>
          <p:nvPr>
            <p:ph idx="1"/>
          </p:nvPr>
        </p:nvSpPr>
        <p:spPr>
          <a:xfrm>
            <a:off x="1481328" y="1097280"/>
            <a:ext cx="9601200" cy="4770120"/>
          </a:xfrm>
        </p:spPr>
        <p:txBody>
          <a:bodyPr/>
          <a:lstStyle/>
          <a:p>
            <a:pPr>
              <a:buNone/>
            </a:pPr>
            <a:r>
              <a:rPr lang="el-GR" b="1" u="sng" dirty="0">
                <a:latin typeface="Times New Roman" pitchFamily="18" charset="0"/>
                <a:cs typeface="Times New Roman" pitchFamily="18" charset="0"/>
              </a:rPr>
              <a:t>Κριτήριο 9: Κύρια αποτελέσματα επίδοσης </a:t>
            </a:r>
          </a:p>
          <a:p>
            <a:pPr>
              <a:buNone/>
            </a:pPr>
            <a:r>
              <a:rPr lang="el-GR" dirty="0"/>
              <a:t>      </a:t>
            </a:r>
            <a:r>
              <a:rPr lang="el-GR" b="1" dirty="0">
                <a:latin typeface="Times New Roman" pitchFamily="18" charset="0"/>
                <a:cs typeface="Times New Roman" pitchFamily="18" charset="0"/>
              </a:rPr>
              <a:t>Αξιολόγηση:</a:t>
            </a:r>
            <a:r>
              <a:rPr lang="el-GR" dirty="0">
                <a:latin typeface="Times New Roman" pitchFamily="18" charset="0"/>
                <a:cs typeface="Times New Roman" pitchFamily="18" charset="0"/>
              </a:rPr>
              <a:t> Αποτίμηση των αποτελεσμάτων που έχουν επιτευχθεί από την οργάνωση σε σχέση με... </a:t>
            </a:r>
            <a:endParaRPr lang="el-GR" b="1" u="sng" dirty="0">
              <a:latin typeface="Times New Roman" pitchFamily="18" charset="0"/>
              <a:cs typeface="Times New Roman" pitchFamily="18" charset="0"/>
            </a:endParaRPr>
          </a:p>
          <a:p>
            <a:pPr>
              <a:buFont typeface="Wingdings" pitchFamily="2" charset="2"/>
              <a:buChar char="§"/>
            </a:pPr>
            <a:r>
              <a:rPr lang="el-GR" b="1" i="1" dirty="0">
                <a:latin typeface="Times New Roman" pitchFamily="18" charset="0"/>
                <a:cs typeface="Times New Roman" pitchFamily="18" charset="0"/>
              </a:rPr>
              <a:t>Υποκριτήριο 9.1:  </a:t>
            </a:r>
            <a:r>
              <a:rPr lang="el-GR" dirty="0">
                <a:latin typeface="Times New Roman" pitchFamily="18" charset="0"/>
                <a:cs typeface="Times New Roman" pitchFamily="18" charset="0"/>
              </a:rPr>
              <a:t>τις εξωτερικές επιδόσεις: εκροές και αποτελέσματα σε στόχους .</a:t>
            </a:r>
          </a:p>
          <a:p>
            <a:pPr>
              <a:buFont typeface="Wingdings" pitchFamily="2" charset="2"/>
              <a:buChar char="§"/>
            </a:pPr>
            <a:r>
              <a:rPr lang="el-GR" b="1" i="1" dirty="0">
                <a:latin typeface="Times New Roman" pitchFamily="18" charset="0"/>
                <a:cs typeface="Times New Roman" pitchFamily="18" charset="0"/>
              </a:rPr>
              <a:t>Υποκριτήριο 9.2 :  </a:t>
            </a:r>
            <a:r>
              <a:rPr lang="el-GR" dirty="0">
                <a:latin typeface="Times New Roman" pitchFamily="18" charset="0"/>
                <a:cs typeface="Times New Roman" pitchFamily="18" charset="0"/>
              </a:rPr>
              <a:t>τις εσωτερικές επιδόσεις: επίπεδο της αποτελεσματικότητας.</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latin typeface="Times New Roman" pitchFamily="18" charset="0"/>
                <a:cs typeface="Times New Roman" pitchFamily="18" charset="0"/>
              </a:rPr>
              <a:t>ΒΑΘΜΟΛΟΓΗΣΗ</a:t>
            </a:r>
          </a:p>
        </p:txBody>
      </p:sp>
      <p:sp>
        <p:nvSpPr>
          <p:cNvPr id="3" name="2 - Θέση περιεχομένου"/>
          <p:cNvSpPr>
            <a:spLocks noGrp="1"/>
          </p:cNvSpPr>
          <p:nvPr>
            <p:ph idx="1"/>
          </p:nvPr>
        </p:nvSpPr>
        <p:spPr>
          <a:xfrm>
            <a:off x="1371600" y="1365504"/>
            <a:ext cx="9601200" cy="4501896"/>
          </a:xfrm>
        </p:spPr>
        <p:txBody>
          <a:bodyPr>
            <a:normAutofit fontScale="92500" lnSpcReduction="10000"/>
          </a:bodyPr>
          <a:lstStyle/>
          <a:p>
            <a:pPr>
              <a:buNone/>
            </a:pPr>
            <a:r>
              <a:rPr lang="el-GR" dirty="0">
                <a:latin typeface="Times New Roman" pitchFamily="18" charset="0"/>
                <a:cs typeface="Times New Roman" pitchFamily="18" charset="0"/>
              </a:rPr>
              <a:t>Το ΚΠΑ προβλέπει τη </a:t>
            </a:r>
            <a:r>
              <a:rPr lang="el-GR" b="1" u="sng" dirty="0">
                <a:latin typeface="Times New Roman" pitchFamily="18" charset="0"/>
                <a:cs typeface="Times New Roman" pitchFamily="18" charset="0"/>
              </a:rPr>
              <a:t>χρήση δύο τρόπων βαθμολόγησης</a:t>
            </a:r>
            <a:r>
              <a:rPr lang="el-GR" dirty="0">
                <a:latin typeface="Times New Roman" pitchFamily="18" charset="0"/>
                <a:cs typeface="Times New Roman" pitchFamily="18" charset="0"/>
              </a:rPr>
              <a:t>. Η επιλογή της κατάλληλης μεθόδου εναποτίθεται στην κρίση του δημόσιου φορέα. Σε κάθε περίπτωση, η διαδικασία ξεκινά µε τη συγκέντρωση του τεκµηριωτικού υλικού και τη βαθμολόγηση των 26 παραδειγμάτων, </a:t>
            </a:r>
            <a:r>
              <a:rPr lang="el-GR" i="1" dirty="0">
                <a:latin typeface="Times New Roman" pitchFamily="18" charset="0"/>
                <a:cs typeface="Times New Roman" pitchFamily="18" charset="0"/>
              </a:rPr>
              <a:t>σε </a:t>
            </a:r>
            <a:r>
              <a:rPr lang="el-GR" b="1" i="1" dirty="0">
                <a:latin typeface="Times New Roman" pitchFamily="18" charset="0"/>
                <a:cs typeface="Times New Roman" pitchFamily="18" charset="0"/>
              </a:rPr>
              <a:t>κλίµακα από 0 έως 100</a:t>
            </a:r>
            <a:r>
              <a:rPr lang="el-GR" dirty="0">
                <a:latin typeface="Times New Roman" pitchFamily="18" charset="0"/>
                <a:cs typeface="Times New Roman" pitchFamily="18" charset="0"/>
              </a:rPr>
              <a:t>, από τα µέλη της οµάδας αυτοαξιολόγησης. Στη συνέχεια, υπολογίζεται η βαθµολογία κάθε υποκριτηρίου, ως ο µ</a:t>
            </a:r>
            <a:r>
              <a:rPr lang="el-GR" dirty="0" err="1">
                <a:latin typeface="Times New Roman" pitchFamily="18" charset="0"/>
                <a:cs typeface="Times New Roman" pitchFamily="18" charset="0"/>
              </a:rPr>
              <a:t>έσος</a:t>
            </a:r>
            <a:r>
              <a:rPr lang="el-GR" dirty="0">
                <a:latin typeface="Times New Roman" pitchFamily="18" charset="0"/>
                <a:cs typeface="Times New Roman" pitchFamily="18" charset="0"/>
              </a:rPr>
              <a:t> όρος της βαθµολογίας των παραδειγμάτων, ενώ αντίστοιχα υπολογίζεται και η βαθµολογία των κριτηρίων. Ο µ</a:t>
            </a:r>
            <a:r>
              <a:rPr lang="el-GR" dirty="0" err="1">
                <a:latin typeface="Times New Roman" pitchFamily="18" charset="0"/>
                <a:cs typeface="Times New Roman" pitchFamily="18" charset="0"/>
              </a:rPr>
              <a:t>έσος</a:t>
            </a:r>
            <a:r>
              <a:rPr lang="el-GR" dirty="0">
                <a:latin typeface="Times New Roman" pitchFamily="18" charset="0"/>
                <a:cs typeface="Times New Roman" pitchFamily="18" charset="0"/>
              </a:rPr>
              <a:t> όρος της βαθµολογίας του συνόλου των εννέα κριτηρίων συνιστά την τελική βαθµολογία της διαδικασίας αυτοαξιολόγησης του οργανισµού. </a:t>
            </a:r>
          </a:p>
          <a:p>
            <a:pPr>
              <a:buNone/>
            </a:pPr>
            <a:r>
              <a:rPr lang="el-GR" b="1" i="1" dirty="0">
                <a:latin typeface="Times New Roman" pitchFamily="18" charset="0"/>
                <a:cs typeface="Times New Roman" pitchFamily="18" charset="0"/>
              </a:rPr>
              <a:t>Απλή βαθμολόγηση: </a:t>
            </a:r>
            <a:r>
              <a:rPr lang="el-GR" dirty="0">
                <a:latin typeface="Times New Roman" pitchFamily="18" charset="0"/>
                <a:cs typeface="Times New Roman" pitchFamily="18" charset="0"/>
              </a:rPr>
              <a:t>Τα κριτήρια των προϋποθέσεων αξιολογούνται ανάλογα με το βαθμό ολοκλήρωσης των φάσεων του κύκλου ποιότητας του </a:t>
            </a:r>
            <a:r>
              <a:rPr lang="en-US" dirty="0">
                <a:latin typeface="Times New Roman" pitchFamily="18" charset="0"/>
                <a:cs typeface="Times New Roman" pitchFamily="18" charset="0"/>
              </a:rPr>
              <a:t>Deming. </a:t>
            </a:r>
            <a:r>
              <a:rPr lang="el-GR" dirty="0">
                <a:latin typeface="Times New Roman" pitchFamily="18" charset="0"/>
                <a:cs typeface="Times New Roman" pitchFamily="18" charset="0"/>
              </a:rPr>
              <a:t>Η βαθμολογία λαμβάνει προσθετικό χαρακτήρα και μόνο όταν η δημόσια οργάνωση εφαρμόζει συνεχώς ένα ολοκληρωμένο κύκλο ποιότητας μπορεί να φτάσει σε άριστα βαθμολογικά επίπεδα.</a:t>
            </a:r>
          </a:p>
          <a:p>
            <a:pPr>
              <a:buNone/>
            </a:pPr>
            <a:r>
              <a:rPr lang="el-GR" b="1" i="1" dirty="0">
                <a:latin typeface="Times New Roman" pitchFamily="18" charset="0"/>
                <a:cs typeface="Times New Roman" pitchFamily="18" charset="0"/>
              </a:rPr>
              <a:t>Αναλογική παραμετροποιημένη βαθμολόγηση: </a:t>
            </a:r>
            <a:r>
              <a:rPr lang="el-GR" dirty="0">
                <a:latin typeface="Times New Roman" pitchFamily="18" charset="0"/>
                <a:cs typeface="Times New Roman" pitchFamily="18" charset="0"/>
              </a:rPr>
              <a:t>Πιο σύνθετος τρόπος βαθμολόγησης. Προβλέπει την εισαγωγή της βαθμολογίας των προϋποθέσεων σε ένα πίνακα διπλής εισόδου, επιτρέποντας στον οργανισμό να βαθμολογεί ξεχωριστά το κάθε επίπεδο του κύκλου ποιότητας.</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414528"/>
            <a:ext cx="9601200" cy="719328"/>
          </a:xfrm>
        </p:spPr>
        <p:txBody>
          <a:bodyPr>
            <a:normAutofit/>
          </a:bodyPr>
          <a:lstStyle/>
          <a:p>
            <a:r>
              <a:rPr lang="el-GR" sz="2800" b="1" dirty="0">
                <a:latin typeface="Times New Roman" pitchFamily="18" charset="0"/>
                <a:cs typeface="Times New Roman" pitchFamily="18" charset="0"/>
              </a:rPr>
              <a:t>Ερωτηματολόγιο για την εφαρμογή του ΚΠΑ</a:t>
            </a:r>
          </a:p>
        </p:txBody>
      </p:sp>
      <p:sp>
        <p:nvSpPr>
          <p:cNvPr id="3" name="2 - Θέση περιεχομένου"/>
          <p:cNvSpPr>
            <a:spLocks noGrp="1"/>
          </p:cNvSpPr>
          <p:nvPr>
            <p:ph idx="1"/>
          </p:nvPr>
        </p:nvSpPr>
        <p:spPr>
          <a:xfrm>
            <a:off x="1085088" y="926592"/>
            <a:ext cx="10399776" cy="5315712"/>
          </a:xfrm>
        </p:spPr>
        <p:txBody>
          <a:bodyPr>
            <a:normAutofit/>
          </a:bodyPr>
          <a:lstStyle/>
          <a:p>
            <a:r>
              <a:rPr lang="el-GR" sz="2500" b="1" dirty="0">
                <a:latin typeface="Times New Roman" pitchFamily="18" charset="0"/>
                <a:cs typeface="Times New Roman" pitchFamily="18" charset="0"/>
              </a:rPr>
              <a:t>Κριτήριο 1 : Ηγεσία</a:t>
            </a:r>
          </a:p>
          <a:p>
            <a:pPr>
              <a:buNone/>
            </a:pPr>
            <a:r>
              <a:rPr lang="el-GR" sz="2500" dirty="0">
                <a:latin typeface="Times New Roman" pitchFamily="18" charset="0"/>
                <a:cs typeface="Times New Roman" pitchFamily="18" charset="0"/>
              </a:rPr>
              <a:t>Μελετήστε τα αποδεικτικά στοιχεία σχετικά με το τι κάνει η ηγεσία της Δημόσιας Οργάνωσης για να: (Επιλέξτε </a:t>
            </a:r>
            <a:r>
              <a:rPr lang="el-GR" sz="2500" dirty="0" err="1">
                <a:latin typeface="Times New Roman" pitchFamily="18" charset="0"/>
                <a:cs typeface="Times New Roman" pitchFamily="18" charset="0"/>
              </a:rPr>
              <a:t>απο</a:t>
            </a:r>
            <a:r>
              <a:rPr lang="el-GR" sz="2500" dirty="0">
                <a:latin typeface="Times New Roman" pitchFamily="18" charset="0"/>
                <a:cs typeface="Times New Roman" pitchFamily="18" charset="0"/>
              </a:rPr>
              <a:t> το 0 έως το 5 (Απόλυτα)).</a:t>
            </a:r>
          </a:p>
          <a:p>
            <a:pPr>
              <a:buNone/>
            </a:pPr>
            <a:endParaRPr lang="en-US" sz="2500" dirty="0">
              <a:latin typeface="Times New Roman" pitchFamily="18" charset="0"/>
              <a:cs typeface="Times New Roman" pitchFamily="18" charset="0"/>
            </a:endParaRPr>
          </a:p>
          <a:p>
            <a:pPr>
              <a:buNone/>
            </a:pPr>
            <a:r>
              <a:rPr lang="el-GR" dirty="0">
                <a:latin typeface="Times New Roman" pitchFamily="18" charset="0"/>
                <a:cs typeface="Times New Roman" pitchFamily="18" charset="0"/>
              </a:rPr>
              <a:t> </a:t>
            </a:r>
          </a:p>
          <a:p>
            <a:pPr>
              <a:buNone/>
            </a:pPr>
            <a:endParaRPr lang="el-GR" sz="2500" dirty="0">
              <a:latin typeface="Times New Roman" pitchFamily="18" charset="0"/>
              <a:cs typeface="Times New Roman" pitchFamily="18" charset="0"/>
            </a:endParaRPr>
          </a:p>
          <a:p>
            <a:pPr>
              <a:buNone/>
            </a:pPr>
            <a:endParaRPr lang="el-GR" dirty="0"/>
          </a:p>
        </p:txBody>
      </p:sp>
      <p:graphicFrame>
        <p:nvGraphicFramePr>
          <p:cNvPr id="4" name="3 - Πίνακας"/>
          <p:cNvGraphicFramePr>
            <a:graphicFrameLocks noGrp="1"/>
          </p:cNvGraphicFramePr>
          <p:nvPr/>
        </p:nvGraphicFramePr>
        <p:xfrm>
          <a:off x="4072128" y="2572850"/>
          <a:ext cx="4072128" cy="3580328"/>
        </p:xfrm>
        <a:graphic>
          <a:graphicData uri="http://schemas.openxmlformats.org/drawingml/2006/table">
            <a:tbl>
              <a:tblPr firstRow="1" bandRow="1">
                <a:tableStyleId>{5C22544A-7EE6-4342-B048-85BDC9FD1C3A}</a:tableStyleId>
              </a:tblPr>
              <a:tblGrid>
                <a:gridCol w="4072128">
                  <a:extLst>
                    <a:ext uri="{9D8B030D-6E8A-4147-A177-3AD203B41FA5}">
                      <a16:colId xmlns:a16="http://schemas.microsoft.com/office/drawing/2014/main" val="20000"/>
                    </a:ext>
                  </a:extLst>
                </a:gridCol>
              </a:tblGrid>
              <a:tr h="379928">
                <a:tc>
                  <a:txBody>
                    <a:bodyPr/>
                    <a:lstStyle/>
                    <a:p>
                      <a:r>
                        <a:rPr lang="el-GR" b="0" dirty="0">
                          <a:solidFill>
                            <a:schemeClr val="tx1"/>
                          </a:solidFill>
                          <a:latin typeface="Times New Roman" pitchFamily="18" charset="0"/>
                          <a:cs typeface="Times New Roman" pitchFamily="18" charset="0"/>
                        </a:rPr>
                        <a:t>Καθόλου (0)</a:t>
                      </a:r>
                      <a:endParaRPr lang="el-GR" b="0" dirty="0">
                        <a:solidFill>
                          <a:schemeClr val="tx1"/>
                        </a:solidFill>
                      </a:endParaRPr>
                    </a:p>
                  </a:txBody>
                  <a:tcPr/>
                </a:tc>
                <a:extLst>
                  <a:ext uri="{0D108BD9-81ED-4DB2-BD59-A6C34878D82A}">
                    <a16:rowId xmlns:a16="http://schemas.microsoft.com/office/drawing/2014/main" val="10000"/>
                  </a:ext>
                </a:extLst>
              </a:tr>
              <a:tr h="379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latin typeface="Times New Roman" pitchFamily="18" charset="0"/>
                          <a:cs typeface="Times New Roman" pitchFamily="18" charset="0"/>
                        </a:rPr>
                        <a:t>Πολύ λίγο (1)</a:t>
                      </a:r>
                    </a:p>
                    <a:p>
                      <a:endParaRPr lang="el-GR" dirty="0"/>
                    </a:p>
                  </a:txBody>
                  <a:tcPr/>
                </a:tc>
                <a:extLst>
                  <a:ext uri="{0D108BD9-81ED-4DB2-BD59-A6C34878D82A}">
                    <a16:rowId xmlns:a16="http://schemas.microsoft.com/office/drawing/2014/main" val="10001"/>
                  </a:ext>
                </a:extLst>
              </a:tr>
              <a:tr h="379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latin typeface="Times New Roman" pitchFamily="18" charset="0"/>
                          <a:cs typeface="Times New Roman" pitchFamily="18" charset="0"/>
                        </a:rPr>
                        <a:t>Λίγο (2)</a:t>
                      </a:r>
                    </a:p>
                    <a:p>
                      <a:endParaRPr lang="el-GR" dirty="0"/>
                    </a:p>
                  </a:txBody>
                  <a:tcPr/>
                </a:tc>
                <a:extLst>
                  <a:ext uri="{0D108BD9-81ED-4DB2-BD59-A6C34878D82A}">
                    <a16:rowId xmlns:a16="http://schemas.microsoft.com/office/drawing/2014/main" val="10002"/>
                  </a:ext>
                </a:extLst>
              </a:tr>
              <a:tr h="379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latin typeface="Times New Roman" pitchFamily="18" charset="0"/>
                          <a:cs typeface="Times New Roman" pitchFamily="18" charset="0"/>
                        </a:rPr>
                        <a:t>Πολύ (3)</a:t>
                      </a:r>
                    </a:p>
                    <a:p>
                      <a:endParaRPr lang="el-GR" dirty="0"/>
                    </a:p>
                  </a:txBody>
                  <a:tcPr/>
                </a:tc>
                <a:extLst>
                  <a:ext uri="{0D108BD9-81ED-4DB2-BD59-A6C34878D82A}">
                    <a16:rowId xmlns:a16="http://schemas.microsoft.com/office/drawing/2014/main" val="10003"/>
                  </a:ext>
                </a:extLst>
              </a:tr>
              <a:tr h="379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latin typeface="Times New Roman" pitchFamily="18" charset="0"/>
                          <a:cs typeface="Times New Roman" pitchFamily="18" charset="0"/>
                        </a:rPr>
                        <a:t>Πάρα πολύ (4)</a:t>
                      </a:r>
                    </a:p>
                    <a:p>
                      <a:endParaRPr lang="el-GR" dirty="0"/>
                    </a:p>
                  </a:txBody>
                  <a:tcPr/>
                </a:tc>
                <a:extLst>
                  <a:ext uri="{0D108BD9-81ED-4DB2-BD59-A6C34878D82A}">
                    <a16:rowId xmlns:a16="http://schemas.microsoft.com/office/drawing/2014/main" val="10004"/>
                  </a:ext>
                </a:extLst>
              </a:tr>
              <a:tr h="379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a:latin typeface="Times New Roman" pitchFamily="18" charset="0"/>
                          <a:cs typeface="Times New Roman" pitchFamily="18" charset="0"/>
                        </a:rPr>
                        <a:t>Απόλυτα (5)</a:t>
                      </a:r>
                    </a:p>
                    <a:p>
                      <a:endParaRPr lang="el-GR" dirty="0"/>
                    </a:p>
                  </a:txBody>
                  <a:tcPr/>
                </a:tc>
                <a:extLst>
                  <a:ext uri="{0D108BD9-81ED-4DB2-BD59-A6C34878D82A}">
                    <a16:rowId xmlns:a16="http://schemas.microsoft.com/office/drawing/2014/main" val="10005"/>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280160" y="390144"/>
            <a:ext cx="10241280" cy="6186309"/>
          </a:xfrm>
          <a:prstGeom prst="rect">
            <a:avLst/>
          </a:prstGeom>
        </p:spPr>
        <p:txBody>
          <a:bodyPr wrap="square">
            <a:spAutoFit/>
          </a:bodyPr>
          <a:lstStyle/>
          <a:p>
            <a:pPr>
              <a:buNone/>
            </a:pPr>
            <a:r>
              <a:rPr lang="el-GR" b="1" i="1" dirty="0">
                <a:latin typeface="Times New Roman" pitchFamily="18" charset="0"/>
                <a:cs typeface="Times New Roman" pitchFamily="18" charset="0"/>
              </a:rPr>
              <a:t>Υποκριτήριο 1.1 : Δώσει μια σαφή κατεύθυνση στη Δημόσια Οργάνωση αναπτύσσοντας την αποστολή, το όραμα και τις αξίες της</a:t>
            </a:r>
          </a:p>
          <a:p>
            <a:pPr>
              <a:buNone/>
            </a:pPr>
            <a:r>
              <a:rPr lang="el-GR" dirty="0">
                <a:latin typeface="Times New Roman" pitchFamily="18" charset="0"/>
                <a:cs typeface="Times New Roman" pitchFamily="18" charset="0"/>
              </a:rPr>
              <a:t>1.1.1 Σε ποιο βαθμό η ηγεσία της Δημόσιας Οργάνωσης έχει προσδιορίσει την αποστολή της (ποιοι είναι οι στόχοι μας) , το όραμά της (που θέλουμε να πάμε) με τη συμμετοχή και των άλλων εμπλεκομένων φορέων στη λειτουργία της καθώς και των υπαλλήλων της;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1.1.2. Σε ποιο βαθμό η ηγεσία της Δημόσιας Οργάνωσης έχει καθορίσει τους στρατηγικούς στόχους και την εξειδίκευσή τους σε επιχειρησιακούς στόχους;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1.1.3. Σε ποιο βαθμό η ηγεσία της Δημόσιας Οργάνωσης έχει καθορίσει πλαίσιο αξιών και συμπεριφοράς των υπαλλήλων της;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1.1.4. Σε ποιο βαθμό η ηγεσία της Δημόσιας Οργάνωσης δημιουργεί σχέσεις εμπιστοσύνης και συνθήκες αποτελεσματικής επικοινωνίας μεταξύ των εμπλεκομένων, κατά τον καθορισμό του οράματος, των αξιών, των στρατηγικών και επιχειρησιακών στόχων;</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1.1.5. Σε ποιο βαθμό αναθεωρεί περιοδικά η ηγεσία την αποστολή, το όραμα, τις αξίες, τους στρατηγικούς και επιχειρησιακούς στόχους, βάσει των αλλαγών του επιχειρησιακού περιβάλλοντος;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1.1.6. Σε ποιο βαθμό επιλύονται τυχόν συγκρούσεις με την παροχή των κατάλληλων οδηγιών ή παρεμβάσεων και γενικά με τη βελτίωση της επικοινωνίας με όλους τους υπαλλήλους καθώς και με άλλους εμπλεκόμενους φορείς στη λειτουργία της Δημόσιας Οργάνωσης;</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423672"/>
          </a:xfrm>
        </p:spPr>
        <p:txBody>
          <a:bodyPr>
            <a:normAutofit fontScale="90000"/>
          </a:bodyPr>
          <a:lstStyle/>
          <a:p>
            <a:endParaRPr lang="el-GR" dirty="0"/>
          </a:p>
        </p:txBody>
      </p:sp>
      <p:sp>
        <p:nvSpPr>
          <p:cNvPr id="3" name="2 - Θέση περιεχομένου"/>
          <p:cNvSpPr>
            <a:spLocks noGrp="1"/>
          </p:cNvSpPr>
          <p:nvPr>
            <p:ph idx="1"/>
          </p:nvPr>
        </p:nvSpPr>
        <p:spPr>
          <a:xfrm>
            <a:off x="1371600" y="682752"/>
            <a:ext cx="9869424" cy="5340096"/>
          </a:xfrm>
        </p:spPr>
        <p:txBody>
          <a:bodyPr>
            <a:normAutofit fontScale="92500" lnSpcReduction="10000"/>
          </a:bodyPr>
          <a:lstStyle/>
          <a:p>
            <a:r>
              <a:rPr lang="el-GR" b="1" i="1" dirty="0">
                <a:latin typeface="Times New Roman" pitchFamily="18" charset="0"/>
                <a:cs typeface="Times New Roman" pitchFamily="18" charset="0"/>
              </a:rPr>
              <a:t>Υποκριτήριο 1.2 : Αναπτύξει και εφαρμόσει ένα σύστημα διοίκησης της Δημόσιας Οργάνωσης, της απόδοσης και της αλλαγής.</a:t>
            </a:r>
          </a:p>
          <a:p>
            <a:pPr>
              <a:buNone/>
            </a:pPr>
            <a:r>
              <a:rPr lang="el-GR" dirty="0">
                <a:latin typeface="Times New Roman" pitchFamily="18" charset="0"/>
                <a:cs typeface="Times New Roman" pitchFamily="18" charset="0"/>
              </a:rPr>
              <a:t>1.2.1 Σε ποιο βαθμό η ηγεσία αναπτύσσει ένα σύστημα διοίκησης διαδικασιών που να λαμβάνει υπόψη το στρατηγικό σχεδιασμό της Δημόσιας Οργάνωσης καθώς και τις ανάγκες των εμπλεκομένων στη λειτουργία της;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1.2.2 Σε ποιο βαθμό η οργανωτική δομή και οι ακολουθούμενες διοικητικές διαδικασίες, εξυπηρετούν την υλοποίηση των στόχων της Δημόσιας Οργάνωσης ;</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1.2.3 Σε ποιο βαθμό οι σκοποί και στόχοι της Δημόσιας Οργάνωσης, προσδιορίζονται με συμφωνία μεταξύ υπαλλήλων – προϊσταμένων;</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1.2.4 Σε ποιο βαθμό το πλαίσιο και περιβάλλον λειτουργίας της Δημόσιας Οργάνωσης, ευνοεί την ομαδική εργασία και τη διοίκηση έργων (</a:t>
            </a:r>
            <a:r>
              <a:rPr lang="el-GR" dirty="0" err="1">
                <a:latin typeface="Times New Roman" pitchFamily="18" charset="0"/>
                <a:cs typeface="Times New Roman" pitchFamily="18" charset="0"/>
              </a:rPr>
              <a:t>projects</a:t>
            </a:r>
            <a:r>
              <a:rPr lang="el-GR" dirty="0">
                <a:latin typeface="Times New Roman" pitchFamily="18" charset="0"/>
                <a:cs typeface="Times New Roman" pitchFamily="18" charset="0"/>
              </a:rPr>
              <a:t>);</a:t>
            </a:r>
          </a:p>
          <a:p>
            <a:pPr>
              <a:buNone/>
            </a:pPr>
            <a:r>
              <a:rPr lang="el-GR" dirty="0">
                <a:latin typeface="Times New Roman" pitchFamily="18" charset="0"/>
                <a:cs typeface="Times New Roman" pitchFamily="18" charset="0"/>
              </a:rPr>
              <a:t>      </a:t>
            </a:r>
          </a:p>
          <a:p>
            <a:pPr>
              <a:buNone/>
            </a:pPr>
            <a:endParaRPr lang="el-GR" dirty="0"/>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658112" y="682752"/>
            <a:ext cx="8912352" cy="4247317"/>
          </a:xfrm>
          <a:prstGeom prst="rect">
            <a:avLst/>
          </a:prstGeom>
        </p:spPr>
        <p:txBody>
          <a:bodyPr wrap="square">
            <a:spAutoFit/>
          </a:bodyPr>
          <a:lstStyle/>
          <a:p>
            <a:pPr>
              <a:buNone/>
            </a:pPr>
            <a:r>
              <a:rPr lang="el-GR" dirty="0">
                <a:latin typeface="Times New Roman" pitchFamily="18" charset="0"/>
                <a:cs typeface="Times New Roman" pitchFamily="18" charset="0"/>
              </a:rPr>
              <a:t>1.2.5 Σε ποιο βαθμό η δραστηριότητα της Δημόσιας Οργάνωσης, είναι προσανατολισμένη στο να ικανοποιεί τις προσδοκίες και τις ανάγκες των προσώπων ή φορέων, που εξυπηρετούνται από αυτήν;</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1.2.6. Σε ποιο βαθμό οι Τεχνολογίες Πληροφορικής &amp; Επικοινωνιών συμβάλλουν στην άσκηση του εποπτικού ρόλου ή και στη βελτίωση των δυνατοτήτων ελέγχου και παρακολούθησης της λειτουργίας από την ηγεσία της Δημόσιας Οργάνωσης;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1.2.7 Σε ποιο βαθμό εφαρμόζεται σύστημα Διοίκησης Ολικής Ποιότητας (Κ.Π.Α., E.F.Q.M., I.S.O.) ή ισορροπημένης βαθμολόγησης (</a:t>
            </a:r>
            <a:r>
              <a:rPr lang="el-GR" dirty="0" err="1">
                <a:latin typeface="Times New Roman" pitchFamily="18" charset="0"/>
                <a:cs typeface="Times New Roman" pitchFamily="18" charset="0"/>
              </a:rPr>
              <a:t>Business</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Balanced</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Scorecard</a:t>
            </a:r>
            <a:r>
              <a:rPr lang="el-GR" dirty="0">
                <a:latin typeface="Times New Roman" pitchFamily="18" charset="0"/>
                <a:cs typeface="Times New Roman" pitchFamily="18" charset="0"/>
              </a:rPr>
              <a:t>) ή μέτρησης της αποδοτικότητας της λειτουργίας της Δημόσιας Οργάνωσης (π.χ. προβλέψεις Ν. 3230/2004);</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1.2.8 Σε ποιο βαθμό αναγνωρίζονται, οριοθετούνται και κοινοποιούνται στο προσωπικό και στους εμπλεκόμενους στη λειτουργία της Δημόσιας Οργάνωσης, οι ανάγκες για αναδιοργάνωση και αλλαγή;</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387096"/>
          </a:xfrm>
        </p:spPr>
        <p:txBody>
          <a:bodyPr>
            <a:normAutofit fontScale="90000"/>
          </a:bodyPr>
          <a:lstStyle/>
          <a:p>
            <a:endParaRPr lang="el-GR" dirty="0"/>
          </a:p>
        </p:txBody>
      </p:sp>
      <p:sp>
        <p:nvSpPr>
          <p:cNvPr id="3" name="2 - Θέση περιεχομένου"/>
          <p:cNvSpPr>
            <a:spLocks noGrp="1"/>
          </p:cNvSpPr>
          <p:nvPr>
            <p:ph idx="1"/>
          </p:nvPr>
        </p:nvSpPr>
        <p:spPr>
          <a:xfrm>
            <a:off x="1383792" y="414528"/>
            <a:ext cx="9601200" cy="5620512"/>
          </a:xfrm>
        </p:spPr>
        <p:txBody>
          <a:bodyPr>
            <a:normAutofit lnSpcReduction="10000"/>
          </a:bodyPr>
          <a:lstStyle/>
          <a:p>
            <a:r>
              <a:rPr lang="el-GR" b="1" i="1" dirty="0">
                <a:latin typeface="Times New Roman" pitchFamily="18" charset="0"/>
                <a:cs typeface="Times New Roman" pitchFamily="18" charset="0"/>
              </a:rPr>
              <a:t>Υποκριτήριο 1.3 : Υποκινήσει και υποστηρίξει τους υπαλλήλους της Δημόσιας Οργάνωσης και να δράσει ως πρότυπο ρόλου.</a:t>
            </a:r>
          </a:p>
          <a:p>
            <a:pPr>
              <a:buNone/>
            </a:pPr>
            <a:r>
              <a:rPr lang="el-GR" dirty="0">
                <a:latin typeface="Times New Roman" pitchFamily="18" charset="0"/>
                <a:cs typeface="Times New Roman" pitchFamily="18" charset="0"/>
              </a:rPr>
              <a:t>1.3.1 Σε ποιο βαθμό η δραστηριότητα της ηγεσίας, λειτουργεί ως παράδειγμα δράσης για το προσωπικό, σύμφωνα με τις αξίες και τους στόχους της Δημόσιας Οργάνωσης;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1.3.2 Σε ποιο βαθμό η ηγεσία, επανακαθορίζει τη στάση της, ανάλογα με τις αντιδράσεις και προτάσεις των υπαλλήλων;</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1.3.3 Σε ποιο βαθμό ενημερώνεται το προσωπικό για σημαντικά θέματα που απασχολούν τη Δημόσια Οργάνωση;</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1.3.4 Σε ποιο βαθμό υποστηρίζεται, αναγνωρίζεται και επιβραβεύεται τόσο η ατομική όσο και η ομαδική δράση, καθώς και οι προσπάθειες των υπαλλήλων, για την πραγματοποίηση των στόχων της Δημόσιας Οργάνωσης;</a:t>
            </a:r>
          </a:p>
          <a:p>
            <a:pPr>
              <a:buNone/>
            </a:pPr>
            <a:r>
              <a:rPr lang="el-GR" dirty="0">
                <a:latin typeface="Times New Roman" pitchFamily="18" charset="0"/>
                <a:cs typeface="Times New Roman" pitchFamily="18" charset="0"/>
              </a:rPr>
              <a:t>      </a:t>
            </a:r>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1816608" y="902208"/>
            <a:ext cx="9144000" cy="3416320"/>
          </a:xfrm>
          <a:prstGeom prst="rect">
            <a:avLst/>
          </a:prstGeom>
        </p:spPr>
        <p:txBody>
          <a:bodyPr wrap="square">
            <a:spAutoFit/>
          </a:bodyPr>
          <a:lstStyle/>
          <a:p>
            <a:pPr>
              <a:buNone/>
            </a:pPr>
            <a:r>
              <a:rPr lang="el-GR" dirty="0">
                <a:latin typeface="Times New Roman" pitchFamily="18" charset="0"/>
                <a:cs typeface="Times New Roman" pitchFamily="18" charset="0"/>
              </a:rPr>
              <a:t>1.3.5 Σε ποιο βαθμό η ηγεσία ενθαρρύνει και δημιουργεί τις κατάλληλες συνθήκες για την κατανομή καθηκόντων και την εκχώρηση αρμοδιοτήτων και ευθυνών προς τους υπαλλήλους;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1.3.6 Σε ποιο βαθμό η ηγεσία δημιουργεί τις συνθήκες και ενθαρρύνει τις προτάσεις για διοικητική βελτίωση και την εισαγωγή καινοτομίας;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1.3.7 Σε ποιο βαθμό παρακολουθούν οι υπάλληλοι επιμορφωτικές δράσεις για τη βελτίωση της αποτελεσματικότητας της λειτουργίας της Δημόσιας Οργάνωσης;</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1.3.8 Με ποιο βαθμό επάρκειας αντιμετωπίζονται από την ηγεσία, οι ατομικές ανάγκες των υπαλλήλων;</a:t>
            </a:r>
          </a:p>
          <a:p>
            <a:pPr>
              <a:buNone/>
            </a:pPr>
            <a:r>
              <a:rPr lang="el-GR"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281448" y="384756"/>
            <a:ext cx="9601200" cy="761464"/>
          </a:xfrm>
        </p:spPr>
        <p:txBody>
          <a:bodyPr>
            <a:normAutofit/>
          </a:bodyPr>
          <a:lstStyle/>
          <a:p>
            <a:pPr algn="ctr"/>
            <a:r>
              <a:rPr lang="el-GR" sz="3200" dirty="0">
                <a:latin typeface="Times New Roman" panose="02020603050405020304" pitchFamily="18" charset="0"/>
                <a:cs typeface="Times New Roman" panose="02020603050405020304" pitchFamily="18" charset="0"/>
              </a:rPr>
              <a:t>ΒΑΣΙΚΟΙ ΣΚΟΠΟΙ</a:t>
            </a:r>
          </a:p>
        </p:txBody>
      </p:sp>
      <p:sp>
        <p:nvSpPr>
          <p:cNvPr id="3" name="Θέση περιεχομένου 2"/>
          <p:cNvSpPr>
            <a:spLocks noGrp="1"/>
          </p:cNvSpPr>
          <p:nvPr>
            <p:ph idx="1"/>
          </p:nvPr>
        </p:nvSpPr>
        <p:spPr>
          <a:xfrm>
            <a:off x="1371600" y="1918951"/>
            <a:ext cx="9601200" cy="4198513"/>
          </a:xfrm>
        </p:spPr>
        <p:txBody>
          <a:bodyPr>
            <a:normAutofit/>
          </a:bodyPr>
          <a:lstStyle/>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αύξηση της ικανότητας  του οργανισμού για καινοτομίες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καλύτερη ποιότητα των αγαθών και των υπηρεσιών</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συμπίεση του χρόνου </a:t>
            </a:r>
            <a:r>
              <a:rPr lang="el-GR" sz="2000" dirty="0">
                <a:latin typeface="Times New Roman" panose="02020603050405020304" pitchFamily="18" charset="0"/>
                <a:cs typeface="Times New Roman" panose="02020603050405020304" pitchFamily="18" charset="0"/>
              </a:rPr>
              <a:t>ικανοποίησης παραγγελιών/επίτευξης στόχων</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αξιοποίηση νέας τεχνολογίας</a:t>
            </a:r>
            <a:r>
              <a:rPr lang="el-GR" sz="2000" dirty="0">
                <a:latin typeface="Times New Roman" panose="02020603050405020304" pitchFamily="18" charset="0"/>
                <a:cs typeface="Times New Roman" panose="02020603050405020304" pitchFamily="18" charset="0"/>
              </a:rPr>
              <a:t>, νέου δηλαδή εξοπλισμού και λογισμικού, ενισχύοντας έτσι τους στρατηγικούς στόχους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βελτίωση της αποτελεσματικότητας του ανθρώπινου δυναμικού</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διασφάλιση μεγάλης αποτελεσματικότητας του οργανισμού </a:t>
            </a:r>
            <a:r>
              <a:rPr lang="el-GR" sz="2000" dirty="0">
                <a:latin typeface="Times New Roman" panose="02020603050405020304" pitchFamily="18" charset="0"/>
                <a:cs typeface="Times New Roman" panose="02020603050405020304" pitchFamily="18" charset="0"/>
              </a:rPr>
              <a:t>σε σχέση με το κόστος λειτουργίας της</a:t>
            </a:r>
          </a:p>
          <a:p>
            <a:pPr>
              <a:buFont typeface="Wingdings" panose="05000000000000000000" pitchFamily="2" charset="2"/>
              <a:buChar char="ü"/>
            </a:pPr>
            <a:endParaRPr lang="el-GR" sz="2000" dirty="0">
              <a:latin typeface="Times New Roman" panose="02020603050405020304" pitchFamily="18" charset="0"/>
              <a:cs typeface="Times New Roman" panose="02020603050405020304" pitchFamily="18" charset="0"/>
            </a:endParaRPr>
          </a:p>
          <a:p>
            <a:pPr marL="0" indent="0">
              <a:buNone/>
            </a:pPr>
            <a:r>
              <a:rPr lang="el-G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3347278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flipV="1">
            <a:off x="1371600" y="640081"/>
            <a:ext cx="9601200" cy="45719"/>
          </a:xfrm>
        </p:spPr>
        <p:txBody>
          <a:bodyPr>
            <a:normAutofit fontScale="90000"/>
          </a:bodyPr>
          <a:lstStyle/>
          <a:p>
            <a:endParaRPr lang="el-GR" dirty="0"/>
          </a:p>
        </p:txBody>
      </p:sp>
      <p:sp>
        <p:nvSpPr>
          <p:cNvPr id="3" name="2 - Θέση περιεχομένου"/>
          <p:cNvSpPr>
            <a:spLocks noGrp="1"/>
          </p:cNvSpPr>
          <p:nvPr>
            <p:ph idx="1"/>
          </p:nvPr>
        </p:nvSpPr>
        <p:spPr>
          <a:xfrm>
            <a:off x="1371600" y="670560"/>
            <a:ext cx="9601200" cy="5196840"/>
          </a:xfrm>
        </p:spPr>
        <p:txBody>
          <a:bodyPr>
            <a:normAutofit fontScale="85000" lnSpcReduction="10000"/>
          </a:bodyPr>
          <a:lstStyle/>
          <a:p>
            <a:r>
              <a:rPr lang="el-GR" sz="2400" b="1" i="1" dirty="0">
                <a:latin typeface="Times New Roman" pitchFamily="18" charset="0"/>
                <a:cs typeface="Times New Roman" pitchFamily="18" charset="0"/>
              </a:rPr>
              <a:t>Υποκριτήριο 1.4 : Διαχειρίζεται τις σχέσεις με τους πολιτικούς και τις άλλες ομάδες συμφερόντων ώστε να εξασφαλιστούν οι κοινές ευθύνες.</a:t>
            </a:r>
          </a:p>
          <a:p>
            <a:pPr>
              <a:buNone/>
            </a:pPr>
            <a:r>
              <a:rPr lang="el-GR" dirty="0">
                <a:latin typeface="Times New Roman" pitchFamily="18" charset="0"/>
                <a:cs typeface="Times New Roman" pitchFamily="18" charset="0"/>
              </a:rPr>
              <a:t>1.4.1 Σε ποιο βαθμό πραγματοποιούνται επαφές με την πολιτική ηγεσία, ώστε να υλοποιείται ανάλογα η διαδικασία σχεδιασμού και εφαρμογής της </a:t>
            </a:r>
            <a:r>
              <a:rPr lang="el-GR" dirty="0" err="1">
                <a:latin typeface="Times New Roman" pitchFamily="18" charset="0"/>
                <a:cs typeface="Times New Roman" pitchFamily="18" charset="0"/>
              </a:rPr>
              <a:t>στοχοθεσίας</a:t>
            </a:r>
            <a:r>
              <a:rPr lang="el-GR" dirty="0">
                <a:latin typeface="Times New Roman" pitchFamily="18" charset="0"/>
                <a:cs typeface="Times New Roman" pitchFamily="18" charset="0"/>
              </a:rPr>
              <a:t>;</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1.4.2 Σε ποιο βαθμό αναπτύσσονται και διατηρούνται πάγιες ή τακτικές συνεργασίες με πολίτες, Μη Κυβερνητικές Οργανώσεις, ομάδες συμφερόντων, επιχειρήσεις, άλλες Δημόσιες Οργανώσεις κτλ;</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1.4.3 Σε ποιο βαθμό υπάρχει η συμμετοχή διαφόρων εμπλεκομένων φορέων στη λειτουργία της Δημόσιας Οργάνωσης και συγκεκριμένα στον καθορισμό στόχων;</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1.4.4 Σε ποιο βαθμό επιδιώκεται η δημόσια καταξίωση και αναγνώριση της υπηρεσίας από το κοινό, μέσω της ανάπτυξης εκστρατειών προβολής της δραστηριότητας και των υπηρεσιών που προσφέρει;</a:t>
            </a:r>
          </a:p>
          <a:p>
            <a:pPr>
              <a:buNone/>
            </a:pP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1.4.5 Σε ποιο βαθμό υπάρχει συμμετοχή υπηρεσιακών παραγόντων σε επαγγελματικές ενώσεις, αντιπροσωπευτικούς οργανισμούς και ομάδες συμφερόντων;</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1082040"/>
          </a:xfrm>
        </p:spPr>
        <p:txBody>
          <a:bodyPr>
            <a:normAutofit fontScale="90000"/>
          </a:bodyPr>
          <a:lstStyle/>
          <a:p>
            <a:r>
              <a:rPr lang="el-GR" b="1" u="sng" dirty="0">
                <a:latin typeface="Times New Roman" pitchFamily="18" charset="0"/>
                <a:cs typeface="Times New Roman" pitchFamily="18" charset="0"/>
              </a:rPr>
              <a:t>Φάση 1η </a:t>
            </a:r>
            <a:r>
              <a:rPr lang="el-GR" dirty="0">
                <a:latin typeface="Times New Roman" pitchFamily="18" charset="0"/>
                <a:cs typeface="Times New Roman" pitchFamily="18" charset="0"/>
              </a:rPr>
              <a:t>: Έναρξη του ΚΠΑ. </a:t>
            </a:r>
            <a:br>
              <a:rPr lang="el-GR" dirty="0">
                <a:latin typeface="Times New Roman" pitchFamily="18" charset="0"/>
                <a:cs typeface="Times New Roman" pitchFamily="18" charset="0"/>
              </a:rPr>
            </a:br>
            <a:br>
              <a:rPr lang="el-GR" dirty="0">
                <a:latin typeface="Times New Roman" pitchFamily="18" charset="0"/>
                <a:cs typeface="Times New Roman" pitchFamily="18" charset="0"/>
              </a:rPr>
            </a:br>
            <a:endParaRPr lang="el-GR" dirty="0"/>
          </a:p>
        </p:txBody>
      </p:sp>
      <p:sp>
        <p:nvSpPr>
          <p:cNvPr id="3" name="2 - Θέση περιεχομένου"/>
          <p:cNvSpPr>
            <a:spLocks noGrp="1"/>
          </p:cNvSpPr>
          <p:nvPr>
            <p:ph idx="1"/>
          </p:nvPr>
        </p:nvSpPr>
        <p:spPr>
          <a:xfrm>
            <a:off x="1371600" y="1694688"/>
            <a:ext cx="9601200" cy="4172712"/>
          </a:xfrm>
        </p:spPr>
        <p:txBody>
          <a:bodyPr/>
          <a:lstStyle/>
          <a:p>
            <a:pPr>
              <a:buNone/>
            </a:pP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1ο </a:t>
            </a:r>
            <a:r>
              <a:rPr lang="el-GR" b="1" i="1" dirty="0">
                <a:latin typeface="Times New Roman" pitchFamily="18" charset="0"/>
                <a:cs typeface="Times New Roman" pitchFamily="18" charset="0"/>
              </a:rPr>
              <a:t>: Λήψη απόφασης και αρχικός προγραμματισμός της αυτοαξιολόγησης: </a:t>
            </a:r>
          </a:p>
          <a:p>
            <a:pPr>
              <a:spcAft>
                <a:spcPts val="0"/>
              </a:spcAft>
              <a:buNone/>
            </a:pPr>
            <a:r>
              <a:rPr lang="el-GR" dirty="0">
                <a:latin typeface="Times New Roman" pitchFamily="18" charset="0"/>
                <a:cs typeface="Times New Roman" pitchFamily="18" charset="0"/>
              </a:rPr>
              <a:t>Επιχειρείται η επίτευξη δέσμευσης και κοινής αντίληψης. Επιλέγεται η οµάδα αξιολόγησης και ορίζεται υπεύθυνος έργου.</a:t>
            </a:r>
          </a:p>
          <a:p>
            <a:pPr algn="just">
              <a:spcAft>
                <a:spcPts val="0"/>
              </a:spcAft>
              <a:buNone/>
            </a:pPr>
            <a:r>
              <a:rPr lang="el-GR" dirty="0">
                <a:latin typeface="Times New Roman" pitchFamily="18" charset="0"/>
                <a:cs typeface="Times New Roman" pitchFamily="18" charset="0"/>
              </a:rPr>
              <a:t> </a:t>
            </a: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2ο </a:t>
            </a:r>
            <a:r>
              <a:rPr lang="el-GR" dirty="0">
                <a:latin typeface="Times New Roman" pitchFamily="18" charset="0"/>
                <a:cs typeface="Times New Roman" pitchFamily="18" charset="0"/>
              </a:rPr>
              <a:t>: </a:t>
            </a:r>
            <a:r>
              <a:rPr lang="el-GR" b="1" i="1" dirty="0">
                <a:latin typeface="Times New Roman" pitchFamily="18" charset="0"/>
                <a:cs typeface="Times New Roman" pitchFamily="18" charset="0"/>
              </a:rPr>
              <a:t>Γνωστοποίηση του έργου της αυτοαξιολόγησης: </a:t>
            </a:r>
          </a:p>
          <a:p>
            <a:pPr algn="just">
              <a:spcAft>
                <a:spcPts val="0"/>
              </a:spcAft>
              <a:buNone/>
            </a:pPr>
            <a:r>
              <a:rPr lang="el-GR" dirty="0">
                <a:latin typeface="Times New Roman" pitchFamily="18" charset="0"/>
                <a:cs typeface="Times New Roman" pitchFamily="18" charset="0"/>
              </a:rPr>
              <a:t>Ορίζεται σαφώς το σχέδιο διάδοσης, ενισχύεται η συµµετοχή του ανθρώπινου δυναµικού και διασφαλίζεται η συνεχής ενηµέρωση των µετόχων. </a:t>
            </a:r>
            <a:br>
              <a:rPr lang="el-GR" dirty="0">
                <a:latin typeface="Times New Roman" pitchFamily="18" charset="0"/>
                <a:cs typeface="Times New Roman" pitchFamily="18" charset="0"/>
              </a:rPr>
            </a:br>
            <a:endParaRPr lang="el-GR"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4000" b="1" u="sng" dirty="0">
                <a:latin typeface="Times New Roman" pitchFamily="18" charset="0"/>
                <a:cs typeface="Times New Roman" pitchFamily="18" charset="0"/>
              </a:rPr>
              <a:t>Φάση 2η </a:t>
            </a:r>
            <a:r>
              <a:rPr lang="el-GR" sz="4000" dirty="0">
                <a:latin typeface="Times New Roman" pitchFamily="18" charset="0"/>
                <a:cs typeface="Times New Roman" pitchFamily="18" charset="0"/>
              </a:rPr>
              <a:t>: </a:t>
            </a:r>
            <a:r>
              <a:rPr lang="el-GR" sz="4000" dirty="0" err="1">
                <a:latin typeface="Times New Roman" pitchFamily="18" charset="0"/>
                <a:cs typeface="Times New Roman" pitchFamily="18" charset="0"/>
              </a:rPr>
              <a:t>∆ιαδικασία</a:t>
            </a:r>
            <a:r>
              <a:rPr lang="el-GR" sz="4000" dirty="0">
                <a:latin typeface="Times New Roman" pitchFamily="18" charset="0"/>
                <a:cs typeface="Times New Roman" pitchFamily="18" charset="0"/>
              </a:rPr>
              <a:t> αυτοαξιολόγησης. </a:t>
            </a:r>
          </a:p>
        </p:txBody>
      </p:sp>
      <p:sp>
        <p:nvSpPr>
          <p:cNvPr id="3" name="2 - Θέση περιεχομένου"/>
          <p:cNvSpPr>
            <a:spLocks noGrp="1"/>
          </p:cNvSpPr>
          <p:nvPr>
            <p:ph idx="1"/>
          </p:nvPr>
        </p:nvSpPr>
        <p:spPr>
          <a:xfrm>
            <a:off x="1420368" y="1402080"/>
            <a:ext cx="9601200" cy="4477512"/>
          </a:xfrm>
        </p:spPr>
        <p:txBody>
          <a:bodyPr>
            <a:normAutofit fontScale="92500" lnSpcReduction="20000"/>
          </a:bodyPr>
          <a:lstStyle/>
          <a:p>
            <a:pPr algn="just">
              <a:buNone/>
            </a:pP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3ο : </a:t>
            </a:r>
            <a:r>
              <a:rPr lang="el-GR" b="1" i="1" dirty="0">
                <a:latin typeface="Times New Roman" pitchFamily="18" charset="0"/>
                <a:cs typeface="Times New Roman" pitchFamily="18" charset="0"/>
              </a:rPr>
              <a:t>Συγκρότηση µ</a:t>
            </a:r>
            <a:r>
              <a:rPr lang="el-GR" b="1" i="1" dirty="0" err="1">
                <a:latin typeface="Times New Roman" pitchFamily="18" charset="0"/>
                <a:cs typeface="Times New Roman" pitchFamily="18" charset="0"/>
              </a:rPr>
              <a:t>ίας</a:t>
            </a:r>
            <a:r>
              <a:rPr lang="el-GR" b="1" i="1" dirty="0">
                <a:latin typeface="Times New Roman" pitchFamily="18" charset="0"/>
                <a:cs typeface="Times New Roman" pitchFamily="18" charset="0"/>
              </a:rPr>
              <a:t> ή περισσοτέρων οµάδων αυτοαξιολόγησης:</a:t>
            </a:r>
          </a:p>
          <a:p>
            <a:pPr algn="just">
              <a:buNone/>
            </a:pPr>
            <a:r>
              <a:rPr lang="el-GR" b="1" i="1" dirty="0">
                <a:latin typeface="Times New Roman" pitchFamily="18" charset="0"/>
                <a:cs typeface="Times New Roman" pitchFamily="18" charset="0"/>
              </a:rPr>
              <a:t> </a:t>
            </a:r>
            <a:r>
              <a:rPr lang="el-GR" dirty="0">
                <a:latin typeface="Times New Roman" pitchFamily="18" charset="0"/>
                <a:cs typeface="Times New Roman" pitchFamily="18" charset="0"/>
              </a:rPr>
              <a:t>Αποφασίζεται ο αριθµός και τα µέλη της οµάδας αξιολόγησης και επιλέγεται ο αρχηγός της οµάδας. </a:t>
            </a:r>
          </a:p>
          <a:p>
            <a:pPr algn="just">
              <a:buNone/>
            </a:pP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4ο : </a:t>
            </a:r>
            <a:r>
              <a:rPr lang="el-GR" b="1" i="1" dirty="0">
                <a:latin typeface="Times New Roman" pitchFamily="18" charset="0"/>
                <a:cs typeface="Times New Roman" pitchFamily="18" charset="0"/>
              </a:rPr>
              <a:t>Οργάνωση επιμόρφωσης: </a:t>
            </a:r>
          </a:p>
          <a:p>
            <a:pPr algn="just">
              <a:buNone/>
            </a:pPr>
            <a:r>
              <a:rPr lang="el-GR" dirty="0">
                <a:latin typeface="Times New Roman" pitchFamily="18" charset="0"/>
                <a:cs typeface="Times New Roman" pitchFamily="18" charset="0"/>
              </a:rPr>
              <a:t>Οργάνωση των </a:t>
            </a:r>
            <a:r>
              <a:rPr lang="el-GR" dirty="0" err="1">
                <a:latin typeface="Times New Roman" pitchFamily="18" charset="0"/>
                <a:cs typeface="Times New Roman" pitchFamily="18" charset="0"/>
              </a:rPr>
              <a:t>προγραµµάτων</a:t>
            </a:r>
            <a:r>
              <a:rPr lang="el-GR" dirty="0">
                <a:latin typeface="Times New Roman" pitchFamily="18" charset="0"/>
                <a:cs typeface="Times New Roman" pitchFamily="18" charset="0"/>
              </a:rPr>
              <a:t> εκπαίδευσης για τη χρήση του ΚΠΑ. Επιμόρφωση όλων των υπαλλήλων που </a:t>
            </a:r>
            <a:r>
              <a:rPr lang="el-GR" dirty="0" err="1">
                <a:latin typeface="Times New Roman" pitchFamily="18" charset="0"/>
                <a:cs typeface="Times New Roman" pitchFamily="18" charset="0"/>
              </a:rPr>
              <a:t>εµπλέκονται</a:t>
            </a:r>
            <a:r>
              <a:rPr lang="el-GR" dirty="0">
                <a:latin typeface="Times New Roman" pitchFamily="18" charset="0"/>
                <a:cs typeface="Times New Roman" pitchFamily="18" charset="0"/>
              </a:rPr>
              <a:t> στην </a:t>
            </a:r>
            <a:r>
              <a:rPr lang="el-GR" dirty="0" err="1">
                <a:latin typeface="Times New Roman" pitchFamily="18" charset="0"/>
                <a:cs typeface="Times New Roman" pitchFamily="18" charset="0"/>
              </a:rPr>
              <a:t>εφαρµογή</a:t>
            </a:r>
            <a:r>
              <a:rPr lang="el-GR" dirty="0">
                <a:latin typeface="Times New Roman" pitchFamily="18" charset="0"/>
                <a:cs typeface="Times New Roman" pitchFamily="18" charset="0"/>
              </a:rPr>
              <a:t> του µ</a:t>
            </a:r>
            <a:r>
              <a:rPr lang="el-GR" dirty="0" err="1">
                <a:latin typeface="Times New Roman" pitchFamily="18" charset="0"/>
                <a:cs typeface="Times New Roman" pitchFamily="18" charset="0"/>
              </a:rPr>
              <a:t>οντέλου</a:t>
            </a:r>
            <a:r>
              <a:rPr lang="el-GR" dirty="0">
                <a:latin typeface="Times New Roman" pitchFamily="18" charset="0"/>
                <a:cs typeface="Times New Roman" pitchFamily="18" charset="0"/>
              </a:rPr>
              <a:t>. </a:t>
            </a:r>
          </a:p>
          <a:p>
            <a:pPr algn="just">
              <a:buNone/>
            </a:pP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5ο : </a:t>
            </a:r>
            <a:r>
              <a:rPr lang="el-GR" b="1" i="1" dirty="0" err="1">
                <a:latin typeface="Times New Roman" pitchFamily="18" charset="0"/>
                <a:cs typeface="Times New Roman" pitchFamily="18" charset="0"/>
              </a:rPr>
              <a:t>∆ιενέργεια</a:t>
            </a:r>
            <a:r>
              <a:rPr lang="el-GR" b="1" i="1" dirty="0">
                <a:latin typeface="Times New Roman" pitchFamily="18" charset="0"/>
                <a:cs typeface="Times New Roman" pitchFamily="18" charset="0"/>
              </a:rPr>
              <a:t> της αυτοαξιολόγησης: </a:t>
            </a:r>
          </a:p>
          <a:p>
            <a:pPr algn="just">
              <a:buNone/>
            </a:pPr>
            <a:r>
              <a:rPr lang="el-GR" dirty="0">
                <a:latin typeface="Times New Roman" pitchFamily="18" charset="0"/>
                <a:cs typeface="Times New Roman" pitchFamily="18" charset="0"/>
              </a:rPr>
              <a:t>Χρήση όλων των µ</a:t>
            </a:r>
            <a:r>
              <a:rPr lang="el-GR" dirty="0" err="1">
                <a:latin typeface="Times New Roman" pitchFamily="18" charset="0"/>
                <a:cs typeface="Times New Roman" pitchFamily="18" charset="0"/>
              </a:rPr>
              <a:t>εθόδων</a:t>
            </a:r>
            <a:r>
              <a:rPr lang="el-GR" dirty="0">
                <a:latin typeface="Times New Roman" pitchFamily="18" charset="0"/>
                <a:cs typeface="Times New Roman" pitchFamily="18" charset="0"/>
              </a:rPr>
              <a:t> για τη συγκέντρωση στοιχείων για τη </a:t>
            </a:r>
            <a:r>
              <a:rPr lang="el-GR" dirty="0" err="1">
                <a:latin typeface="Times New Roman" pitchFamily="18" charset="0"/>
                <a:cs typeface="Times New Roman" pitchFamily="18" charset="0"/>
              </a:rPr>
              <a:t>βαθµολόγηση</a:t>
            </a:r>
            <a:r>
              <a:rPr lang="el-GR" dirty="0">
                <a:latin typeface="Times New Roman" pitchFamily="18" charset="0"/>
                <a:cs typeface="Times New Roman" pitchFamily="18" charset="0"/>
              </a:rPr>
              <a:t> καθώς και συλλογή του απαραίτητου τεκµηριωτικού υλικού. Επίσης, στο </a:t>
            </a:r>
            <a:r>
              <a:rPr lang="el-GR" dirty="0" err="1">
                <a:latin typeface="Times New Roman" pitchFamily="18" charset="0"/>
                <a:cs typeface="Times New Roman" pitchFamily="18" charset="0"/>
              </a:rPr>
              <a:t>βήµα</a:t>
            </a:r>
            <a:r>
              <a:rPr lang="el-GR" dirty="0">
                <a:latin typeface="Times New Roman" pitchFamily="18" charset="0"/>
                <a:cs typeface="Times New Roman" pitchFamily="18" charset="0"/>
              </a:rPr>
              <a:t> αυτό επιδιώκεται και η επίτευξη συναίνεσης και </a:t>
            </a:r>
            <a:r>
              <a:rPr lang="el-GR" dirty="0" err="1">
                <a:latin typeface="Times New Roman" pitchFamily="18" charset="0"/>
                <a:cs typeface="Times New Roman" pitchFamily="18" charset="0"/>
              </a:rPr>
              <a:t>οµοφωνίας</a:t>
            </a:r>
            <a:r>
              <a:rPr lang="el-GR" dirty="0">
                <a:latin typeface="Times New Roman" pitchFamily="18" charset="0"/>
                <a:cs typeface="Times New Roman" pitchFamily="18" charset="0"/>
              </a:rPr>
              <a:t> στο εσωτερικό της οµάδας. </a:t>
            </a:r>
          </a:p>
          <a:p>
            <a:pPr algn="just">
              <a:buNone/>
            </a:pP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6ο : </a:t>
            </a:r>
            <a:r>
              <a:rPr lang="el-GR" b="1" i="1" dirty="0">
                <a:latin typeface="Times New Roman" pitchFamily="18" charset="0"/>
                <a:cs typeface="Times New Roman" pitchFamily="18" charset="0"/>
              </a:rPr>
              <a:t>Σύνταξη έκθεσης περιγραφής </a:t>
            </a:r>
            <a:r>
              <a:rPr lang="el-GR" b="1" i="1" dirty="0" err="1">
                <a:latin typeface="Times New Roman" pitchFamily="18" charset="0"/>
                <a:cs typeface="Times New Roman" pitchFamily="18" charset="0"/>
              </a:rPr>
              <a:t>αποτελεσµάτων</a:t>
            </a:r>
            <a:r>
              <a:rPr lang="el-GR" b="1" i="1" dirty="0">
                <a:latin typeface="Times New Roman" pitchFamily="18" charset="0"/>
                <a:cs typeface="Times New Roman" pitchFamily="18" charset="0"/>
              </a:rPr>
              <a:t> της αυτοαξιολόγησης:</a:t>
            </a:r>
          </a:p>
          <a:p>
            <a:pPr algn="just">
              <a:buNone/>
            </a:pPr>
            <a:r>
              <a:rPr lang="el-GR" b="1" i="1" dirty="0">
                <a:latin typeface="Times New Roman" pitchFamily="18" charset="0"/>
                <a:cs typeface="Times New Roman" pitchFamily="18" charset="0"/>
              </a:rPr>
              <a:t> </a:t>
            </a:r>
            <a:r>
              <a:rPr lang="el-GR" dirty="0">
                <a:latin typeface="Times New Roman" pitchFamily="18" charset="0"/>
                <a:cs typeface="Times New Roman" pitchFamily="18" charset="0"/>
              </a:rPr>
              <a:t>Η έκθεση αυτή </a:t>
            </a:r>
            <a:r>
              <a:rPr lang="el-GR" dirty="0" err="1">
                <a:latin typeface="Times New Roman" pitchFamily="18" charset="0"/>
                <a:cs typeface="Times New Roman" pitchFamily="18" charset="0"/>
              </a:rPr>
              <a:t>περιλαµβάνει</a:t>
            </a:r>
            <a:r>
              <a:rPr lang="el-GR" dirty="0">
                <a:latin typeface="Times New Roman" pitchFamily="18" charset="0"/>
                <a:cs typeface="Times New Roman" pitchFamily="18" charset="0"/>
              </a:rPr>
              <a:t> τα </a:t>
            </a:r>
            <a:r>
              <a:rPr lang="el-GR" dirty="0" err="1">
                <a:latin typeface="Times New Roman" pitchFamily="18" charset="0"/>
                <a:cs typeface="Times New Roman" pitchFamily="18" charset="0"/>
              </a:rPr>
              <a:t>αποτελέσµατα</a:t>
            </a:r>
            <a:r>
              <a:rPr lang="el-GR" dirty="0">
                <a:latin typeface="Times New Roman" pitchFamily="18" charset="0"/>
                <a:cs typeface="Times New Roman" pitchFamily="18" charset="0"/>
              </a:rPr>
              <a:t> από τη διενέργεια της αυτοαξιολόγησης, </a:t>
            </a:r>
            <a:r>
              <a:rPr lang="el-GR" dirty="0" err="1">
                <a:latin typeface="Times New Roman" pitchFamily="18" charset="0"/>
                <a:cs typeface="Times New Roman" pitchFamily="18" charset="0"/>
              </a:rPr>
              <a:t>συµπεριλαµβανοµένων</a:t>
            </a:r>
            <a:r>
              <a:rPr lang="el-GR" dirty="0">
                <a:latin typeface="Times New Roman" pitchFamily="18" charset="0"/>
                <a:cs typeface="Times New Roman" pitchFamily="18" charset="0"/>
              </a:rPr>
              <a:t> των </a:t>
            </a:r>
            <a:r>
              <a:rPr lang="el-GR" dirty="0" err="1">
                <a:latin typeface="Times New Roman" pitchFamily="18" charset="0"/>
                <a:cs typeface="Times New Roman" pitchFamily="18" charset="0"/>
              </a:rPr>
              <a:t>βαθµολογιών</a:t>
            </a:r>
            <a:r>
              <a:rPr lang="el-GR" dirty="0">
                <a:latin typeface="Times New Roman" pitchFamily="18" charset="0"/>
                <a:cs typeface="Times New Roman" pitchFamily="18" charset="0"/>
              </a:rPr>
              <a:t> ανά κριτήριο και των </a:t>
            </a:r>
            <a:r>
              <a:rPr lang="el-GR" dirty="0" err="1">
                <a:latin typeface="Times New Roman" pitchFamily="18" charset="0"/>
                <a:cs typeface="Times New Roman" pitchFamily="18" charset="0"/>
              </a:rPr>
              <a:t>συµπερασµάτων</a:t>
            </a:r>
            <a:r>
              <a:rPr lang="el-GR" dirty="0">
                <a:latin typeface="Times New Roman" pitchFamily="18" charset="0"/>
                <a:cs typeface="Times New Roman" pitchFamily="18" charset="0"/>
              </a:rPr>
              <a:t> για τα δυνατά και αδύνατα </a:t>
            </a:r>
            <a:r>
              <a:rPr lang="el-GR" dirty="0" err="1">
                <a:latin typeface="Times New Roman" pitchFamily="18" charset="0"/>
                <a:cs typeface="Times New Roman" pitchFamily="18" charset="0"/>
              </a:rPr>
              <a:t>σηµεία</a:t>
            </a:r>
            <a:r>
              <a:rPr lang="el-GR" dirty="0">
                <a:latin typeface="Times New Roman" pitchFamily="18" charset="0"/>
                <a:cs typeface="Times New Roman" pitchFamily="18" charset="0"/>
              </a:rPr>
              <a:t> της </a:t>
            </a:r>
            <a:r>
              <a:rPr lang="el-GR" dirty="0" err="1">
                <a:latin typeface="Times New Roman" pitchFamily="18" charset="0"/>
                <a:cs typeface="Times New Roman" pitchFamily="18" charset="0"/>
              </a:rPr>
              <a:t>δηµόσιας</a:t>
            </a:r>
            <a:r>
              <a:rPr lang="el-GR" dirty="0">
                <a:latin typeface="Times New Roman" pitchFamily="18" charset="0"/>
                <a:cs typeface="Times New Roman" pitchFamily="18" charset="0"/>
              </a:rPr>
              <a:t> οργάνωσης.</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u="sng" dirty="0">
                <a:latin typeface="Times New Roman" pitchFamily="18" charset="0"/>
                <a:cs typeface="Times New Roman" pitchFamily="18" charset="0"/>
              </a:rPr>
              <a:t>Φάση 3η </a:t>
            </a:r>
            <a:r>
              <a:rPr lang="el-GR" sz="3600" dirty="0">
                <a:latin typeface="Times New Roman" pitchFamily="18" charset="0"/>
                <a:cs typeface="Times New Roman" pitchFamily="18" charset="0"/>
              </a:rPr>
              <a:t>: Σχέδιο βελτίωσης / προτεραιότητες. </a:t>
            </a:r>
          </a:p>
        </p:txBody>
      </p:sp>
      <p:sp>
        <p:nvSpPr>
          <p:cNvPr id="3" name="2 - Θέση περιεχομένου"/>
          <p:cNvSpPr>
            <a:spLocks noGrp="1"/>
          </p:cNvSpPr>
          <p:nvPr>
            <p:ph idx="1"/>
          </p:nvPr>
        </p:nvSpPr>
        <p:spPr>
          <a:xfrm>
            <a:off x="1371600" y="1389888"/>
            <a:ext cx="9601200" cy="4669536"/>
          </a:xfrm>
        </p:spPr>
        <p:txBody>
          <a:bodyPr>
            <a:normAutofit fontScale="92500" lnSpcReduction="20000"/>
          </a:bodyPr>
          <a:lstStyle/>
          <a:p>
            <a:pPr>
              <a:buNone/>
            </a:pP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7ο : </a:t>
            </a:r>
            <a:r>
              <a:rPr lang="el-GR" b="1" i="1" dirty="0">
                <a:latin typeface="Times New Roman" pitchFamily="18" charset="0"/>
                <a:cs typeface="Times New Roman" pitchFamily="18" charset="0"/>
              </a:rPr>
              <a:t>Προσχέδιο σχεδίου βελτίωσης: </a:t>
            </a:r>
          </a:p>
          <a:p>
            <a:pPr>
              <a:buNone/>
            </a:pPr>
            <a:r>
              <a:rPr lang="el-GR" dirty="0">
                <a:latin typeface="Times New Roman" pitchFamily="18" charset="0"/>
                <a:cs typeface="Times New Roman" pitchFamily="18" charset="0"/>
              </a:rPr>
              <a:t>Ανάπτυξη </a:t>
            </a:r>
            <a:r>
              <a:rPr lang="el-GR" dirty="0" err="1">
                <a:latin typeface="Times New Roman" pitchFamily="18" charset="0"/>
                <a:cs typeface="Times New Roman" pitchFamily="18" charset="0"/>
              </a:rPr>
              <a:t>χρονοδιαγράµµατος</a:t>
            </a:r>
            <a:r>
              <a:rPr lang="el-GR" dirty="0">
                <a:latin typeface="Times New Roman" pitchFamily="18" charset="0"/>
                <a:cs typeface="Times New Roman" pitchFamily="18" charset="0"/>
              </a:rPr>
              <a:t> και προτεραιοτήτων ως προς την </a:t>
            </a:r>
            <a:r>
              <a:rPr lang="el-GR" dirty="0" err="1">
                <a:latin typeface="Times New Roman" pitchFamily="18" charset="0"/>
                <a:cs typeface="Times New Roman" pitchFamily="18" charset="0"/>
              </a:rPr>
              <a:t>εφαρµογή</a:t>
            </a:r>
            <a:r>
              <a:rPr lang="el-GR" dirty="0">
                <a:latin typeface="Times New Roman" pitchFamily="18" charset="0"/>
                <a:cs typeface="Times New Roman" pitchFamily="18" charset="0"/>
              </a:rPr>
              <a:t> µ</a:t>
            </a:r>
            <a:r>
              <a:rPr lang="el-GR" dirty="0" err="1">
                <a:latin typeface="Times New Roman" pitchFamily="18" charset="0"/>
                <a:cs typeface="Times New Roman" pitchFamily="18" charset="0"/>
              </a:rPr>
              <a:t>έτρων</a:t>
            </a:r>
            <a:r>
              <a:rPr lang="el-GR" dirty="0">
                <a:latin typeface="Times New Roman" pitchFamily="18" charset="0"/>
                <a:cs typeface="Times New Roman" pitchFamily="18" charset="0"/>
              </a:rPr>
              <a:t> βελτίωσης και πρόβλεψη για την </a:t>
            </a:r>
            <a:r>
              <a:rPr lang="el-GR" dirty="0" err="1">
                <a:latin typeface="Times New Roman" pitchFamily="18" charset="0"/>
                <a:cs typeface="Times New Roman" pitchFamily="18" charset="0"/>
              </a:rPr>
              <a:t>οµαλή</a:t>
            </a:r>
            <a:r>
              <a:rPr lang="el-GR" dirty="0">
                <a:latin typeface="Times New Roman" pitchFamily="18" charset="0"/>
                <a:cs typeface="Times New Roman" pitchFamily="18" charset="0"/>
              </a:rPr>
              <a:t> τους ένταξη στο στρατηγικό </a:t>
            </a:r>
            <a:r>
              <a:rPr lang="el-GR" dirty="0" err="1">
                <a:latin typeface="Times New Roman" pitchFamily="18" charset="0"/>
                <a:cs typeface="Times New Roman" pitchFamily="18" charset="0"/>
              </a:rPr>
              <a:t>προγραµµατισµό</a:t>
            </a:r>
            <a:r>
              <a:rPr lang="el-GR" dirty="0">
                <a:latin typeface="Times New Roman" pitchFamily="18" charset="0"/>
                <a:cs typeface="Times New Roman" pitchFamily="18" charset="0"/>
              </a:rPr>
              <a:t> του </a:t>
            </a:r>
            <a:r>
              <a:rPr lang="el-GR" dirty="0" err="1">
                <a:latin typeface="Times New Roman" pitchFamily="18" charset="0"/>
                <a:cs typeface="Times New Roman" pitchFamily="18" charset="0"/>
              </a:rPr>
              <a:t>οργανισµού</a:t>
            </a:r>
            <a:r>
              <a:rPr lang="el-GR" dirty="0">
                <a:latin typeface="Times New Roman" pitchFamily="18" charset="0"/>
                <a:cs typeface="Times New Roman" pitchFamily="18" charset="0"/>
              </a:rPr>
              <a:t>.</a:t>
            </a:r>
          </a:p>
          <a:p>
            <a:pPr>
              <a:buNone/>
            </a:pPr>
            <a:r>
              <a:rPr lang="el-GR" dirty="0">
                <a:latin typeface="Times New Roman" pitchFamily="18" charset="0"/>
                <a:cs typeface="Times New Roman" pitchFamily="18" charset="0"/>
              </a:rPr>
              <a:t> </a:t>
            </a: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8ο :</a:t>
            </a:r>
            <a:r>
              <a:rPr lang="el-GR" dirty="0">
                <a:latin typeface="Times New Roman" pitchFamily="18" charset="0"/>
                <a:cs typeface="Times New Roman" pitchFamily="18" charset="0"/>
              </a:rPr>
              <a:t> </a:t>
            </a:r>
            <a:r>
              <a:rPr lang="el-GR" b="1" i="1" dirty="0" err="1">
                <a:latin typeface="Times New Roman" pitchFamily="18" charset="0"/>
                <a:cs typeface="Times New Roman" pitchFamily="18" charset="0"/>
              </a:rPr>
              <a:t>∆ιάδοση</a:t>
            </a:r>
            <a:r>
              <a:rPr lang="el-GR" b="1" i="1" dirty="0">
                <a:latin typeface="Times New Roman" pitchFamily="18" charset="0"/>
                <a:cs typeface="Times New Roman" pitchFamily="18" charset="0"/>
              </a:rPr>
              <a:t> του </a:t>
            </a:r>
            <a:r>
              <a:rPr lang="el-GR" b="1" i="1" dirty="0" err="1">
                <a:latin typeface="Times New Roman" pitchFamily="18" charset="0"/>
                <a:cs typeface="Times New Roman" pitchFamily="18" charset="0"/>
              </a:rPr>
              <a:t>προγράµµατος</a:t>
            </a:r>
            <a:r>
              <a:rPr lang="el-GR" b="1" i="1" dirty="0">
                <a:latin typeface="Times New Roman" pitchFamily="18" charset="0"/>
                <a:cs typeface="Times New Roman" pitchFamily="18" charset="0"/>
              </a:rPr>
              <a:t> βελτίωσης:</a:t>
            </a:r>
          </a:p>
          <a:p>
            <a:pPr>
              <a:buNone/>
            </a:pPr>
            <a:r>
              <a:rPr lang="el-GR" b="1" i="1" dirty="0">
                <a:latin typeface="Times New Roman" pitchFamily="18" charset="0"/>
                <a:cs typeface="Times New Roman" pitchFamily="18" charset="0"/>
              </a:rPr>
              <a:t> </a:t>
            </a:r>
            <a:r>
              <a:rPr lang="el-GR" dirty="0">
                <a:latin typeface="Times New Roman" pitchFamily="18" charset="0"/>
                <a:cs typeface="Times New Roman" pitchFamily="18" charset="0"/>
              </a:rPr>
              <a:t>Φροντίδα για τη διάδοση του </a:t>
            </a:r>
            <a:r>
              <a:rPr lang="el-GR" dirty="0" err="1">
                <a:latin typeface="Times New Roman" pitchFamily="18" charset="0"/>
                <a:cs typeface="Times New Roman" pitchFamily="18" charset="0"/>
              </a:rPr>
              <a:t>προγράµµατος</a:t>
            </a:r>
            <a:r>
              <a:rPr lang="el-GR" dirty="0">
                <a:latin typeface="Times New Roman" pitchFamily="18" charset="0"/>
                <a:cs typeface="Times New Roman" pitchFamily="18" charset="0"/>
              </a:rPr>
              <a:t> βελτίωσης σε όλα τα επίπεδα του </a:t>
            </a:r>
            <a:r>
              <a:rPr lang="el-GR" dirty="0" err="1">
                <a:latin typeface="Times New Roman" pitchFamily="18" charset="0"/>
                <a:cs typeface="Times New Roman" pitchFamily="18" charset="0"/>
              </a:rPr>
              <a:t>οργανισµού</a:t>
            </a:r>
            <a:r>
              <a:rPr lang="el-GR" dirty="0">
                <a:latin typeface="Times New Roman" pitchFamily="18" charset="0"/>
                <a:cs typeface="Times New Roman" pitchFamily="18" charset="0"/>
              </a:rPr>
              <a:t>, καθώς και </a:t>
            </a:r>
            <a:r>
              <a:rPr lang="el-GR" dirty="0" err="1">
                <a:latin typeface="Times New Roman" pitchFamily="18" charset="0"/>
                <a:cs typeface="Times New Roman" pitchFamily="18" charset="0"/>
              </a:rPr>
              <a:t>ενηµέρωση</a:t>
            </a:r>
            <a:r>
              <a:rPr lang="el-GR" dirty="0">
                <a:latin typeface="Times New Roman" pitchFamily="18" charset="0"/>
                <a:cs typeface="Times New Roman" pitchFamily="18" charset="0"/>
              </a:rPr>
              <a:t> όλων των µ</a:t>
            </a:r>
            <a:r>
              <a:rPr lang="el-GR" dirty="0" err="1">
                <a:latin typeface="Times New Roman" pitchFamily="18" charset="0"/>
                <a:cs typeface="Times New Roman" pitchFamily="18" charset="0"/>
              </a:rPr>
              <a:t>ετόχων</a:t>
            </a:r>
            <a:r>
              <a:rPr lang="el-GR" dirty="0">
                <a:latin typeface="Times New Roman" pitchFamily="18" charset="0"/>
                <a:cs typeface="Times New Roman" pitchFamily="18" charset="0"/>
              </a:rPr>
              <a:t> για τις ενέργειες στις οποίες προβλέπεται να προβεί ο </a:t>
            </a:r>
            <a:r>
              <a:rPr lang="el-GR" dirty="0" err="1">
                <a:latin typeface="Times New Roman" pitchFamily="18" charset="0"/>
                <a:cs typeface="Times New Roman" pitchFamily="18" charset="0"/>
              </a:rPr>
              <a:t>οργανισµός</a:t>
            </a:r>
            <a:r>
              <a:rPr lang="el-GR" dirty="0">
                <a:latin typeface="Times New Roman" pitchFamily="18" charset="0"/>
                <a:cs typeface="Times New Roman" pitchFamily="18" charset="0"/>
              </a:rPr>
              <a:t>. </a:t>
            </a:r>
          </a:p>
          <a:p>
            <a:pPr>
              <a:buNone/>
            </a:pP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9ο :</a:t>
            </a:r>
            <a:r>
              <a:rPr lang="el-GR" b="1" i="1" dirty="0">
                <a:latin typeface="Times New Roman" pitchFamily="18" charset="0"/>
                <a:cs typeface="Times New Roman" pitchFamily="18" charset="0"/>
              </a:rPr>
              <a:t> </a:t>
            </a:r>
            <a:r>
              <a:rPr lang="el-GR" b="1" i="1" dirty="0" err="1">
                <a:latin typeface="Times New Roman" pitchFamily="18" charset="0"/>
                <a:cs typeface="Times New Roman" pitchFamily="18" charset="0"/>
              </a:rPr>
              <a:t>Εφαρµογή</a:t>
            </a:r>
            <a:r>
              <a:rPr lang="el-GR" b="1" i="1" dirty="0">
                <a:latin typeface="Times New Roman" pitchFamily="18" charset="0"/>
                <a:cs typeface="Times New Roman" pitchFamily="18" charset="0"/>
              </a:rPr>
              <a:t> του </a:t>
            </a:r>
            <a:r>
              <a:rPr lang="el-GR" b="1" i="1" dirty="0" err="1">
                <a:latin typeface="Times New Roman" pitchFamily="18" charset="0"/>
                <a:cs typeface="Times New Roman" pitchFamily="18" charset="0"/>
              </a:rPr>
              <a:t>προγράµµατος</a:t>
            </a:r>
            <a:r>
              <a:rPr lang="el-GR" b="1" i="1" dirty="0">
                <a:latin typeface="Times New Roman" pitchFamily="18" charset="0"/>
                <a:cs typeface="Times New Roman" pitchFamily="18" charset="0"/>
              </a:rPr>
              <a:t> βελτίωσης: </a:t>
            </a:r>
          </a:p>
          <a:p>
            <a:pPr>
              <a:buNone/>
            </a:pPr>
            <a:r>
              <a:rPr lang="el-GR" dirty="0" err="1">
                <a:latin typeface="Times New Roman" pitchFamily="18" charset="0"/>
                <a:cs typeface="Times New Roman" pitchFamily="18" charset="0"/>
              </a:rPr>
              <a:t>Καθορισµός</a:t>
            </a:r>
            <a:r>
              <a:rPr lang="el-GR" dirty="0">
                <a:latin typeface="Times New Roman" pitchFamily="18" charset="0"/>
                <a:cs typeface="Times New Roman" pitchFamily="18" charset="0"/>
              </a:rPr>
              <a:t> διαδικασίας παρακολούθησης της υλοποίησης του </a:t>
            </a:r>
            <a:r>
              <a:rPr lang="el-GR" dirty="0" err="1">
                <a:latin typeface="Times New Roman" pitchFamily="18" charset="0"/>
                <a:cs typeface="Times New Roman" pitchFamily="18" charset="0"/>
              </a:rPr>
              <a:t>προγράµµατος</a:t>
            </a:r>
            <a:r>
              <a:rPr lang="el-GR" dirty="0">
                <a:latin typeface="Times New Roman" pitchFamily="18" charset="0"/>
                <a:cs typeface="Times New Roman" pitchFamily="18" charset="0"/>
              </a:rPr>
              <a:t> σε </a:t>
            </a:r>
            <a:r>
              <a:rPr lang="el-GR" dirty="0" err="1">
                <a:latin typeface="Times New Roman" pitchFamily="18" charset="0"/>
                <a:cs typeface="Times New Roman" pitchFamily="18" charset="0"/>
              </a:rPr>
              <a:t>συνδυασµό</a:t>
            </a:r>
            <a:r>
              <a:rPr lang="el-GR" dirty="0">
                <a:latin typeface="Times New Roman" pitchFamily="18" charset="0"/>
                <a:cs typeface="Times New Roman" pitchFamily="18" charset="0"/>
              </a:rPr>
              <a:t> µε συνεχή επίβλεψη και έλεγχο για την αποφυγή λαθών και παραλείψεων. </a:t>
            </a:r>
            <a:r>
              <a:rPr lang="el-GR" dirty="0" err="1">
                <a:latin typeface="Times New Roman" pitchFamily="18" charset="0"/>
                <a:cs typeface="Times New Roman" pitchFamily="18" charset="0"/>
              </a:rPr>
              <a:t>Συµφωνία</a:t>
            </a:r>
            <a:r>
              <a:rPr lang="el-GR" dirty="0">
                <a:latin typeface="Times New Roman" pitchFamily="18" charset="0"/>
                <a:cs typeface="Times New Roman" pitchFamily="18" charset="0"/>
              </a:rPr>
              <a:t> υλοποίησης µε τις προσταγές του κύκλου ποιότητας.</a:t>
            </a:r>
          </a:p>
          <a:p>
            <a:pPr>
              <a:buNone/>
            </a:pPr>
            <a:r>
              <a:rPr lang="el-GR" dirty="0">
                <a:latin typeface="Times New Roman" pitchFamily="18" charset="0"/>
                <a:cs typeface="Times New Roman" pitchFamily="18" charset="0"/>
              </a:rPr>
              <a:t> </a:t>
            </a:r>
            <a:r>
              <a:rPr lang="el-GR" b="1" dirty="0" err="1">
                <a:latin typeface="Times New Roman" pitchFamily="18" charset="0"/>
                <a:cs typeface="Times New Roman" pitchFamily="18" charset="0"/>
              </a:rPr>
              <a:t>Βήµα</a:t>
            </a:r>
            <a:r>
              <a:rPr lang="el-GR" b="1" dirty="0">
                <a:latin typeface="Times New Roman" pitchFamily="18" charset="0"/>
                <a:cs typeface="Times New Roman" pitchFamily="18" charset="0"/>
              </a:rPr>
              <a:t> 10ο : </a:t>
            </a:r>
            <a:r>
              <a:rPr lang="el-GR" b="1" i="1" dirty="0" err="1">
                <a:latin typeface="Times New Roman" pitchFamily="18" charset="0"/>
                <a:cs typeface="Times New Roman" pitchFamily="18" charset="0"/>
              </a:rPr>
              <a:t>Προγραµµατισµός</a:t>
            </a:r>
            <a:r>
              <a:rPr lang="el-GR" b="1" i="1" dirty="0">
                <a:latin typeface="Times New Roman" pitchFamily="18" charset="0"/>
                <a:cs typeface="Times New Roman" pitchFamily="18" charset="0"/>
              </a:rPr>
              <a:t> της </a:t>
            </a:r>
            <a:r>
              <a:rPr lang="el-GR" b="1" i="1" dirty="0" err="1">
                <a:latin typeface="Times New Roman" pitchFamily="18" charset="0"/>
                <a:cs typeface="Times New Roman" pitchFamily="18" charset="0"/>
              </a:rPr>
              <a:t>επόµενης</a:t>
            </a:r>
            <a:r>
              <a:rPr lang="el-GR" b="1" i="1" dirty="0">
                <a:latin typeface="Times New Roman" pitchFamily="18" charset="0"/>
                <a:cs typeface="Times New Roman" pitchFamily="18" charset="0"/>
              </a:rPr>
              <a:t> αυτοαξιολόγησης: </a:t>
            </a:r>
          </a:p>
          <a:p>
            <a:pPr>
              <a:buNone/>
            </a:pPr>
            <a:r>
              <a:rPr lang="el-GR" dirty="0">
                <a:latin typeface="Times New Roman" pitchFamily="18" charset="0"/>
                <a:cs typeface="Times New Roman" pitchFamily="18" charset="0"/>
              </a:rPr>
              <a:t>Ολοκλήρωση της </a:t>
            </a:r>
            <a:r>
              <a:rPr lang="el-GR" dirty="0" err="1">
                <a:latin typeface="Times New Roman" pitchFamily="18" charset="0"/>
                <a:cs typeface="Times New Roman" pitchFamily="18" charset="0"/>
              </a:rPr>
              <a:t>συστηµικής</a:t>
            </a:r>
            <a:r>
              <a:rPr lang="el-GR" dirty="0">
                <a:latin typeface="Times New Roman" pitchFamily="18" charset="0"/>
                <a:cs typeface="Times New Roman" pitchFamily="18" charset="0"/>
              </a:rPr>
              <a:t> διαδικασίας µε νέα αξιολόγηση της </a:t>
            </a:r>
            <a:r>
              <a:rPr lang="el-GR" dirty="0" err="1">
                <a:latin typeface="Times New Roman" pitchFamily="18" charset="0"/>
                <a:cs typeface="Times New Roman" pitchFamily="18" charset="0"/>
              </a:rPr>
              <a:t>εφαρµογής</a:t>
            </a:r>
            <a:r>
              <a:rPr lang="el-GR" dirty="0">
                <a:latin typeface="Times New Roman" pitchFamily="18" charset="0"/>
                <a:cs typeface="Times New Roman" pitchFamily="18" charset="0"/>
              </a:rPr>
              <a:t> του </a:t>
            </a:r>
            <a:r>
              <a:rPr lang="el-GR" dirty="0" err="1">
                <a:latin typeface="Times New Roman" pitchFamily="18" charset="0"/>
                <a:cs typeface="Times New Roman" pitchFamily="18" charset="0"/>
              </a:rPr>
              <a:t>προγράµµατος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εντοπισµό</a:t>
            </a:r>
            <a:r>
              <a:rPr lang="el-GR" dirty="0">
                <a:latin typeface="Times New Roman" pitchFamily="18" charset="0"/>
                <a:cs typeface="Times New Roman" pitchFamily="18" charset="0"/>
              </a:rPr>
              <a:t> των αστοχιών ή νέων προκλήσεων και απειλών και ανάπτυξη νέου σχεδίου µε βελτιωτικά µ</a:t>
            </a:r>
            <a:r>
              <a:rPr lang="el-GR" dirty="0" err="1">
                <a:latin typeface="Times New Roman" pitchFamily="18" charset="0"/>
                <a:cs typeface="Times New Roman" pitchFamily="18" charset="0"/>
              </a:rPr>
              <a:t>έτρα</a:t>
            </a:r>
            <a:r>
              <a:rPr lang="el-GR" dirty="0">
                <a:latin typeface="Times New Roman" pitchFamily="18" charset="0"/>
                <a:cs typeface="Times New Roman" pitchFamily="18" charset="0"/>
              </a:rPr>
              <a:t>, στο πλαίσιο της φιλοσοφίας του </a:t>
            </a:r>
            <a:r>
              <a:rPr lang="el-GR" dirty="0" err="1">
                <a:latin typeface="Times New Roman" pitchFamily="18" charset="0"/>
                <a:cs typeface="Times New Roman" pitchFamily="18" charset="0"/>
              </a:rPr>
              <a:t>οργανισµού</a:t>
            </a:r>
            <a:r>
              <a:rPr lang="el-GR" dirty="0">
                <a:latin typeface="Times New Roman" pitchFamily="18" charset="0"/>
                <a:cs typeface="Times New Roman" pitchFamily="18" charset="0"/>
              </a:rPr>
              <a:t> για συνεχή βελτίωση.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838200"/>
          </a:xfrm>
        </p:spPr>
        <p:txBody>
          <a:bodyPr>
            <a:normAutofit/>
          </a:bodyPr>
          <a:lstStyle/>
          <a:p>
            <a:r>
              <a:rPr lang="el-GR" sz="4000" dirty="0">
                <a:latin typeface="Times New Roman" pitchFamily="18" charset="0"/>
                <a:cs typeface="Times New Roman" pitchFamily="18" charset="0"/>
              </a:rPr>
              <a:t>Η αξιολόγηση του ΥΠΑΙΘΠΑ</a:t>
            </a:r>
          </a:p>
        </p:txBody>
      </p:sp>
      <p:sp>
        <p:nvSpPr>
          <p:cNvPr id="3" name="2 - Θέση περιεχομένου"/>
          <p:cNvSpPr>
            <a:spLocks noGrp="1"/>
          </p:cNvSpPr>
          <p:nvPr>
            <p:ph idx="1"/>
          </p:nvPr>
        </p:nvSpPr>
        <p:spPr>
          <a:xfrm>
            <a:off x="1371600" y="1389888"/>
            <a:ext cx="9601200" cy="4477512"/>
          </a:xfrm>
        </p:spPr>
        <p:txBody>
          <a:bodyPr/>
          <a:lstStyle/>
          <a:p>
            <a:pPr algn="just">
              <a:buFont typeface="Wingdings" pitchFamily="2" charset="2"/>
              <a:buChar char="Ø"/>
            </a:pPr>
            <a:r>
              <a:rPr lang="el-GR" dirty="0">
                <a:latin typeface="Times New Roman" pitchFamily="18" charset="0"/>
                <a:cs typeface="Times New Roman" pitchFamily="18" charset="0"/>
              </a:rPr>
              <a:t> Στην αξιολόγηση του ΥΠΑΙΘΠΑ εφαρμόζεται το Κοινό Πλαίσιο Αξιολόγησης (ΚΠΑ/Υ∆∆Α) προσαρμοσμένο στην εκπαίδευση. </a:t>
            </a:r>
          </a:p>
          <a:p>
            <a:pPr algn="just">
              <a:buFont typeface="Wingdings" pitchFamily="2" charset="2"/>
              <a:buChar char="Ø"/>
            </a:pPr>
            <a:r>
              <a:rPr lang="el-GR" dirty="0">
                <a:latin typeface="Times New Roman" pitchFamily="18" charset="0"/>
                <a:cs typeface="Times New Roman" pitchFamily="18" charset="0"/>
              </a:rPr>
              <a:t> Το ΚΠΑ βασίζεται στη διαδικασία της αυτοαξιολόγησης. </a:t>
            </a:r>
          </a:p>
          <a:p>
            <a:pPr algn="just">
              <a:buFont typeface="Wingdings" pitchFamily="2" charset="2"/>
              <a:buChar char="Ø"/>
            </a:pPr>
            <a:r>
              <a:rPr lang="el-GR" dirty="0">
                <a:latin typeface="Times New Roman" pitchFamily="18" charset="0"/>
                <a:cs typeface="Times New Roman" pitchFamily="18" charset="0"/>
              </a:rPr>
              <a:t> Το ΥΠΑΙΘΠΑ αξιολογείται από την Α.∆Ι.Π.Ε. ως </a:t>
            </a:r>
            <a:r>
              <a:rPr lang="el-GR" b="1" i="1" dirty="0">
                <a:latin typeface="Times New Roman" pitchFamily="18" charset="0"/>
                <a:cs typeface="Times New Roman" pitchFamily="18" charset="0"/>
              </a:rPr>
              <a:t>προς την </a:t>
            </a:r>
            <a:r>
              <a:rPr lang="el-GR" b="1" i="1" dirty="0" err="1">
                <a:latin typeface="Times New Roman" pitchFamily="18" charset="0"/>
                <a:cs typeface="Times New Roman" pitchFamily="18" charset="0"/>
              </a:rPr>
              <a:t>αποτελεσµατικότητα</a:t>
            </a:r>
            <a:r>
              <a:rPr lang="el-GR" b="1" i="1" dirty="0">
                <a:latin typeface="Times New Roman" pitchFamily="18" charset="0"/>
                <a:cs typeface="Times New Roman" pitchFamily="18" charset="0"/>
              </a:rPr>
              <a:t> στην επίτευξη στόχων, διαδικασιών υλοποίησης (</a:t>
            </a:r>
            <a:r>
              <a:rPr lang="el-GR" b="1" i="1" dirty="0" err="1">
                <a:latin typeface="Times New Roman" pitchFamily="18" charset="0"/>
                <a:cs typeface="Times New Roman" pitchFamily="18" charset="0"/>
              </a:rPr>
              <a:t>σχεδιασµός</a:t>
            </a:r>
            <a:r>
              <a:rPr lang="el-GR" b="1" i="1" dirty="0">
                <a:latin typeface="Times New Roman" pitchFamily="18" charset="0"/>
                <a:cs typeface="Times New Roman" pitchFamily="18" charset="0"/>
              </a:rPr>
              <a:t>, </a:t>
            </a:r>
            <a:r>
              <a:rPr lang="el-GR" b="1" i="1" dirty="0" err="1">
                <a:latin typeface="Times New Roman" pitchFamily="18" charset="0"/>
                <a:cs typeface="Times New Roman" pitchFamily="18" charset="0"/>
              </a:rPr>
              <a:t>εφαρµογή</a:t>
            </a:r>
            <a:r>
              <a:rPr lang="el-GR" b="1" i="1" dirty="0">
                <a:latin typeface="Times New Roman" pitchFamily="18" charset="0"/>
                <a:cs typeface="Times New Roman" pitchFamily="18" charset="0"/>
              </a:rPr>
              <a:t>, </a:t>
            </a:r>
            <a:r>
              <a:rPr lang="el-GR" b="1" i="1" dirty="0" err="1">
                <a:latin typeface="Times New Roman" pitchFamily="18" charset="0"/>
                <a:cs typeface="Times New Roman" pitchFamily="18" charset="0"/>
              </a:rPr>
              <a:t>ενδιάµεση</a:t>
            </a:r>
            <a:r>
              <a:rPr lang="el-GR" b="1" i="1" dirty="0">
                <a:latin typeface="Times New Roman" pitchFamily="18" charset="0"/>
                <a:cs typeface="Times New Roman" pitchFamily="18" charset="0"/>
              </a:rPr>
              <a:t> αξιολόγηση και ανατροφοδότηση, </a:t>
            </a:r>
            <a:r>
              <a:rPr lang="el-GR" b="1" i="1" dirty="0" err="1">
                <a:latin typeface="Times New Roman" pitchFamily="18" charset="0"/>
                <a:cs typeface="Times New Roman" pitchFamily="18" charset="0"/>
              </a:rPr>
              <a:t>εφαρµογή</a:t>
            </a:r>
            <a:r>
              <a:rPr lang="el-GR" b="1" i="1" dirty="0">
                <a:latin typeface="Times New Roman" pitchFamily="18" charset="0"/>
                <a:cs typeface="Times New Roman" pitchFamily="18" charset="0"/>
              </a:rPr>
              <a:t>, τελική αξιολόγηση, αξιοποίηση </a:t>
            </a:r>
            <a:r>
              <a:rPr lang="el-GR" b="1" i="1" dirty="0" err="1">
                <a:latin typeface="Times New Roman" pitchFamily="18" charset="0"/>
                <a:cs typeface="Times New Roman" pitchFamily="18" charset="0"/>
              </a:rPr>
              <a:t>αποτελεσµάτων</a:t>
            </a:r>
            <a:r>
              <a:rPr lang="el-GR" b="1" i="1" dirty="0">
                <a:latin typeface="Times New Roman" pitchFamily="18" charset="0"/>
                <a:cs typeface="Times New Roman" pitchFamily="18" charset="0"/>
              </a:rPr>
              <a:t>) και την επιτυχία </a:t>
            </a:r>
            <a:r>
              <a:rPr lang="el-GR" b="1" i="1" dirty="0" err="1">
                <a:latin typeface="Times New Roman" pitchFamily="18" charset="0"/>
                <a:cs typeface="Times New Roman" pitchFamily="18" charset="0"/>
              </a:rPr>
              <a:t>συγκεκριµένων</a:t>
            </a:r>
            <a:r>
              <a:rPr lang="el-GR" b="1" i="1" dirty="0">
                <a:latin typeface="Times New Roman" pitchFamily="18" charset="0"/>
                <a:cs typeface="Times New Roman" pitchFamily="18" charset="0"/>
              </a:rPr>
              <a:t> εκπαιδευτικών πολιτικών µε σκοπό τη βελτίωση της ποιότητας του έργου της υπηρεσίας.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2416" y="612648"/>
            <a:ext cx="9601200" cy="1008888"/>
          </a:xfrm>
        </p:spPr>
        <p:txBody>
          <a:bodyPr>
            <a:normAutofit fontScale="90000"/>
          </a:bodyPr>
          <a:lstStyle/>
          <a:p>
            <a:r>
              <a:rPr lang="el-GR" sz="3100" b="1" u="sng" dirty="0">
                <a:latin typeface="Times New Roman" pitchFamily="18" charset="0"/>
                <a:cs typeface="Times New Roman" pitchFamily="18" charset="0"/>
              </a:rPr>
              <a:t>Περιφερειακό επίπεδο: Η αξιολόγηση της Περιφερειακής ∆/</a:t>
            </a:r>
            <a:r>
              <a:rPr lang="el-GR" sz="3100" b="1" u="sng" dirty="0" err="1">
                <a:latin typeface="Times New Roman" pitchFamily="18" charset="0"/>
                <a:cs typeface="Times New Roman" pitchFamily="18" charset="0"/>
              </a:rPr>
              <a:t>νσης</a:t>
            </a:r>
            <a:r>
              <a:rPr lang="el-GR" sz="3100" b="1" u="sng" dirty="0">
                <a:latin typeface="Times New Roman" pitchFamily="18" charset="0"/>
                <a:cs typeface="Times New Roman" pitchFamily="18" charset="0"/>
              </a:rPr>
              <a:t> Π.Ε. &amp; </a:t>
            </a:r>
            <a:r>
              <a:rPr lang="el-GR" sz="3100" b="1" u="sng" dirty="0" err="1">
                <a:latin typeface="Times New Roman" pitchFamily="18" charset="0"/>
                <a:cs typeface="Times New Roman" pitchFamily="18" charset="0"/>
              </a:rPr>
              <a:t>∆.Ε</a:t>
            </a:r>
            <a:r>
              <a:rPr lang="el-GR" sz="3100" b="1" u="sng" dirty="0">
                <a:latin typeface="Times New Roman" pitchFamily="18" charset="0"/>
                <a:cs typeface="Times New Roman" pitchFamily="18" charset="0"/>
              </a:rPr>
              <a:t>. και των στελεχών </a:t>
            </a:r>
            <a:r>
              <a:rPr lang="el-GR" sz="3100" b="1" u="sng" dirty="0" err="1">
                <a:latin typeface="Times New Roman" pitchFamily="18" charset="0"/>
                <a:cs typeface="Times New Roman" pitchFamily="18" charset="0"/>
              </a:rPr>
              <a:t>εκπ</a:t>
            </a:r>
            <a:r>
              <a:rPr lang="el-GR" sz="3100" b="1" u="sng" dirty="0">
                <a:latin typeface="Times New Roman" pitchFamily="18" charset="0"/>
                <a:cs typeface="Times New Roman" pitchFamily="18" charset="0"/>
              </a:rPr>
              <a:t>/σης</a:t>
            </a:r>
            <a:br>
              <a:rPr lang="el-GR" dirty="0">
                <a:latin typeface="Times New Roman" pitchFamily="18" charset="0"/>
                <a:cs typeface="Times New Roman" pitchFamily="18" charset="0"/>
              </a:rPr>
            </a:br>
            <a:endParaRPr lang="el-GR" dirty="0"/>
          </a:p>
        </p:txBody>
      </p:sp>
      <p:sp>
        <p:nvSpPr>
          <p:cNvPr id="3" name="2 - Θέση περιεχομένου"/>
          <p:cNvSpPr>
            <a:spLocks noGrp="1"/>
          </p:cNvSpPr>
          <p:nvPr>
            <p:ph idx="1"/>
          </p:nvPr>
        </p:nvSpPr>
        <p:spPr>
          <a:xfrm>
            <a:off x="1371600" y="1548384"/>
            <a:ext cx="9601200" cy="4319016"/>
          </a:xfrm>
        </p:spPr>
        <p:txBody>
          <a:bodyPr>
            <a:normAutofit/>
          </a:bodyPr>
          <a:lstStyle/>
          <a:p>
            <a:pPr>
              <a:buNone/>
            </a:pPr>
            <a:r>
              <a:rPr lang="el-GR" b="1" i="1" dirty="0">
                <a:latin typeface="Times New Roman" pitchFamily="18" charset="0"/>
                <a:cs typeface="Times New Roman" pitchFamily="18" charset="0"/>
              </a:rPr>
              <a:t>      Η Π.∆.Ε. αξιολογείται ως προς την </a:t>
            </a:r>
            <a:r>
              <a:rPr lang="el-GR" b="1" i="1" dirty="0" err="1">
                <a:latin typeface="Times New Roman" pitchFamily="18" charset="0"/>
                <a:cs typeface="Times New Roman" pitchFamily="18" charset="0"/>
              </a:rPr>
              <a:t>αποτελεσµατικότητα</a:t>
            </a:r>
            <a:r>
              <a:rPr lang="el-GR" b="1" i="1" dirty="0">
                <a:latin typeface="Times New Roman" pitchFamily="18" charset="0"/>
                <a:cs typeface="Times New Roman" pitchFamily="18" charset="0"/>
              </a:rPr>
              <a:t> στην επίτευξη στόχων, διαδικασιών υλοποίησης (</a:t>
            </a:r>
            <a:r>
              <a:rPr lang="el-GR" b="1" dirty="0" err="1">
                <a:latin typeface="Times New Roman" pitchFamily="18" charset="0"/>
                <a:cs typeface="Times New Roman" pitchFamily="18" charset="0"/>
              </a:rPr>
              <a:t>σχεδιασµός</a:t>
            </a:r>
            <a:r>
              <a:rPr lang="el-GR" b="1" dirty="0">
                <a:latin typeface="Times New Roman" pitchFamily="18" charset="0"/>
                <a:cs typeface="Times New Roman" pitchFamily="18" charset="0"/>
              </a:rPr>
              <a:t>, </a:t>
            </a:r>
            <a:r>
              <a:rPr lang="el-GR" b="1" dirty="0" err="1">
                <a:latin typeface="Times New Roman" pitchFamily="18" charset="0"/>
                <a:cs typeface="Times New Roman" pitchFamily="18" charset="0"/>
              </a:rPr>
              <a:t>εφαρµογή</a:t>
            </a:r>
            <a:r>
              <a:rPr lang="el-GR" b="1" dirty="0">
                <a:latin typeface="Times New Roman" pitchFamily="18" charset="0"/>
                <a:cs typeface="Times New Roman" pitchFamily="18" charset="0"/>
              </a:rPr>
              <a:t>, </a:t>
            </a:r>
            <a:r>
              <a:rPr lang="el-GR" b="1" dirty="0" err="1">
                <a:latin typeface="Times New Roman" pitchFamily="18" charset="0"/>
                <a:cs typeface="Times New Roman" pitchFamily="18" charset="0"/>
              </a:rPr>
              <a:t>ενδιάµεση</a:t>
            </a:r>
            <a:r>
              <a:rPr lang="el-GR" b="1" dirty="0">
                <a:latin typeface="Times New Roman" pitchFamily="18" charset="0"/>
                <a:cs typeface="Times New Roman" pitchFamily="18" charset="0"/>
              </a:rPr>
              <a:t> αξιολόγηση και ανατροφοδότηση, </a:t>
            </a:r>
            <a:r>
              <a:rPr lang="el-GR" b="1" dirty="0" err="1">
                <a:latin typeface="Times New Roman" pitchFamily="18" charset="0"/>
                <a:cs typeface="Times New Roman" pitchFamily="18" charset="0"/>
              </a:rPr>
              <a:t>εφαρµογή</a:t>
            </a:r>
            <a:r>
              <a:rPr lang="el-GR" b="1" dirty="0">
                <a:latin typeface="Times New Roman" pitchFamily="18" charset="0"/>
                <a:cs typeface="Times New Roman" pitchFamily="18" charset="0"/>
              </a:rPr>
              <a:t>, τελική αξιολόγηση, αξιοποίηση </a:t>
            </a:r>
            <a:r>
              <a:rPr lang="el-GR" b="1" dirty="0" err="1">
                <a:latin typeface="Times New Roman" pitchFamily="18" charset="0"/>
                <a:cs typeface="Times New Roman" pitchFamily="18" charset="0"/>
              </a:rPr>
              <a:t>αποτελεσµάτων</a:t>
            </a:r>
            <a:r>
              <a:rPr lang="el-GR" b="1" i="1" dirty="0">
                <a:latin typeface="Times New Roman" pitchFamily="18" charset="0"/>
                <a:cs typeface="Times New Roman" pitchFamily="18" charset="0"/>
              </a:rPr>
              <a:t>) και την επιτυχία στην υλοποίηση των εκπαιδευτικών πολιτικών µε σκοπό τη βελτίωση της ποιότητας του έργου της υπηρεσίας. </a:t>
            </a:r>
          </a:p>
          <a:p>
            <a:pPr>
              <a:buNone/>
            </a:pPr>
            <a:r>
              <a:rPr lang="el-GR" b="1" dirty="0">
                <a:latin typeface="Times New Roman" pitchFamily="18" charset="0"/>
                <a:cs typeface="Times New Roman" pitchFamily="18" charset="0"/>
              </a:rPr>
              <a:t>   Ο   Περιφερειακός </a:t>
            </a:r>
            <a:r>
              <a:rPr lang="el-GR" b="1" dirty="0" err="1">
                <a:latin typeface="Times New Roman" pitchFamily="18" charset="0"/>
                <a:cs typeface="Times New Roman" pitchFamily="18" charset="0"/>
              </a:rPr>
              <a:t>∆ιευθυντής</a:t>
            </a:r>
            <a:r>
              <a:rPr lang="el-GR" b="1" dirty="0">
                <a:latin typeface="Times New Roman" pitchFamily="18" charset="0"/>
                <a:cs typeface="Times New Roman" pitchFamily="18" charset="0"/>
              </a:rPr>
              <a:t> Εκπαίδευσης </a:t>
            </a:r>
            <a:r>
              <a:rPr lang="el-GR" dirty="0">
                <a:latin typeface="Times New Roman" pitchFamily="18" charset="0"/>
                <a:cs typeface="Times New Roman" pitchFamily="18" charset="0"/>
              </a:rPr>
              <a:t>αξιολογείται </a:t>
            </a:r>
            <a:r>
              <a:rPr lang="el-GR" dirty="0" err="1">
                <a:latin typeface="Times New Roman" pitchFamily="18" charset="0"/>
                <a:cs typeface="Times New Roman" pitchFamily="18" charset="0"/>
              </a:rPr>
              <a:t>σύµφωνα</a:t>
            </a:r>
            <a:r>
              <a:rPr lang="el-GR" dirty="0">
                <a:latin typeface="Times New Roman" pitchFamily="18" charset="0"/>
                <a:cs typeface="Times New Roman" pitchFamily="18" charset="0"/>
              </a:rPr>
              <a:t> µε τις </a:t>
            </a:r>
            <a:r>
              <a:rPr lang="el-GR" dirty="0" err="1">
                <a:latin typeface="Times New Roman" pitchFamily="18" charset="0"/>
                <a:cs typeface="Times New Roman" pitchFamily="18" charset="0"/>
              </a:rPr>
              <a:t>προβλεπόµενες</a:t>
            </a:r>
            <a:r>
              <a:rPr lang="el-GR" dirty="0">
                <a:latin typeface="Times New Roman" pitchFamily="18" charset="0"/>
                <a:cs typeface="Times New Roman" pitchFamily="18" charset="0"/>
              </a:rPr>
              <a:t> διαδικασίες της ισχύουσας εκπαιδευτικής </a:t>
            </a:r>
            <a:r>
              <a:rPr lang="el-GR" dirty="0" err="1">
                <a:latin typeface="Times New Roman" pitchFamily="18" charset="0"/>
                <a:cs typeface="Times New Roman" pitchFamily="18" charset="0"/>
              </a:rPr>
              <a:t>νοµοθεσίας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Ατοµικός</a:t>
            </a:r>
            <a:r>
              <a:rPr lang="el-GR" dirty="0">
                <a:latin typeface="Times New Roman" pitchFamily="18" charset="0"/>
                <a:cs typeface="Times New Roman" pitchFamily="18" charset="0"/>
              </a:rPr>
              <a:t> φάκελος + Έκθεση </a:t>
            </a:r>
            <a:r>
              <a:rPr lang="el-GR" dirty="0" err="1">
                <a:latin typeface="Times New Roman" pitchFamily="18" charset="0"/>
                <a:cs typeface="Times New Roman" pitchFamily="18" charset="0"/>
              </a:rPr>
              <a:t>αυτο</a:t>
            </a:r>
            <a:r>
              <a:rPr lang="el-GR" dirty="0">
                <a:latin typeface="Times New Roman" pitchFamily="18" charset="0"/>
                <a:cs typeface="Times New Roman" pitchFamily="18" charset="0"/>
              </a:rPr>
              <a:t>-αξιολόγησης µ</a:t>
            </a:r>
            <a:r>
              <a:rPr lang="el-GR" dirty="0" err="1">
                <a:latin typeface="Times New Roman" pitchFamily="18" charset="0"/>
                <a:cs typeface="Times New Roman" pitchFamily="18" charset="0"/>
              </a:rPr>
              <a:t>ονάδας</a:t>
            </a:r>
            <a:r>
              <a:rPr lang="el-GR" dirty="0">
                <a:latin typeface="Times New Roman" pitchFamily="18" charset="0"/>
                <a:cs typeface="Times New Roman" pitchFamily="18" charset="0"/>
              </a:rPr>
              <a:t> -Π∆Ε-) από τον Γενικό </a:t>
            </a:r>
            <a:r>
              <a:rPr lang="el-GR" dirty="0" err="1">
                <a:latin typeface="Times New Roman" pitchFamily="18" charset="0"/>
                <a:cs typeface="Times New Roman" pitchFamily="18" charset="0"/>
              </a:rPr>
              <a:t>γραµµατέα</a:t>
            </a:r>
            <a:r>
              <a:rPr lang="el-GR" dirty="0">
                <a:latin typeface="Times New Roman" pitchFamily="18" charset="0"/>
                <a:cs typeface="Times New Roman" pitchFamily="18" charset="0"/>
              </a:rPr>
              <a:t> του Υ.ΠΑΙ.Θ.Π.Α. </a:t>
            </a:r>
          </a:p>
          <a:p>
            <a:pPr>
              <a:buNone/>
            </a:pPr>
            <a:r>
              <a:rPr lang="el-GR" dirty="0">
                <a:latin typeface="Times New Roman" pitchFamily="18" charset="0"/>
                <a:cs typeface="Times New Roman" pitchFamily="18" charset="0"/>
              </a:rPr>
              <a:t>    </a:t>
            </a:r>
            <a:r>
              <a:rPr lang="el-GR" b="1" dirty="0">
                <a:latin typeface="Times New Roman" pitchFamily="18" charset="0"/>
                <a:cs typeface="Times New Roman" pitchFamily="18" charset="0"/>
              </a:rPr>
              <a:t>Ο</a:t>
            </a:r>
            <a:r>
              <a:rPr lang="el-GR" dirty="0">
                <a:latin typeface="Times New Roman" pitchFamily="18" charset="0"/>
                <a:cs typeface="Times New Roman" pitchFamily="18" charset="0"/>
              </a:rPr>
              <a:t> </a:t>
            </a:r>
            <a:r>
              <a:rPr lang="el-GR" b="1" dirty="0" err="1">
                <a:latin typeface="Times New Roman" pitchFamily="18" charset="0"/>
                <a:cs typeface="Times New Roman" pitchFamily="18" charset="0"/>
              </a:rPr>
              <a:t>Προϊστάµενος</a:t>
            </a:r>
            <a:r>
              <a:rPr lang="el-GR" b="1" dirty="0">
                <a:latin typeface="Times New Roman" pitchFamily="18" charset="0"/>
                <a:cs typeface="Times New Roman" pitchFamily="18" charset="0"/>
              </a:rPr>
              <a:t> </a:t>
            </a:r>
            <a:r>
              <a:rPr lang="el-GR" b="1" dirty="0" err="1">
                <a:latin typeface="Times New Roman" pitchFamily="18" charset="0"/>
                <a:cs typeface="Times New Roman" pitchFamily="18" charset="0"/>
              </a:rPr>
              <a:t>Επιστηµονικής</a:t>
            </a:r>
            <a:r>
              <a:rPr lang="el-GR" b="1" dirty="0">
                <a:latin typeface="Times New Roman" pitchFamily="18" charset="0"/>
                <a:cs typeface="Times New Roman" pitchFamily="18" charset="0"/>
              </a:rPr>
              <a:t> και Παιδαγωγικής Καθοδήγησης </a:t>
            </a:r>
            <a:r>
              <a:rPr lang="el-GR" dirty="0">
                <a:latin typeface="Times New Roman" pitchFamily="18" charset="0"/>
                <a:cs typeface="Times New Roman" pitchFamily="18" charset="0"/>
              </a:rPr>
              <a:t>αξιολογείται </a:t>
            </a:r>
            <a:r>
              <a:rPr lang="el-GR" dirty="0" err="1">
                <a:latin typeface="Times New Roman" pitchFamily="18" charset="0"/>
                <a:cs typeface="Times New Roman" pitchFamily="18" charset="0"/>
              </a:rPr>
              <a:t>σύµφωνα</a:t>
            </a:r>
            <a:r>
              <a:rPr lang="el-GR" dirty="0">
                <a:latin typeface="Times New Roman" pitchFamily="18" charset="0"/>
                <a:cs typeface="Times New Roman" pitchFamily="18" charset="0"/>
              </a:rPr>
              <a:t> µε τις </a:t>
            </a:r>
            <a:r>
              <a:rPr lang="el-GR" dirty="0" err="1">
                <a:latin typeface="Times New Roman" pitchFamily="18" charset="0"/>
                <a:cs typeface="Times New Roman" pitchFamily="18" charset="0"/>
              </a:rPr>
              <a:t>προβλεπόµενες</a:t>
            </a:r>
            <a:r>
              <a:rPr lang="el-GR" dirty="0">
                <a:latin typeface="Times New Roman" pitchFamily="18" charset="0"/>
                <a:cs typeface="Times New Roman" pitchFamily="18" charset="0"/>
              </a:rPr>
              <a:t> διαδικασίες της ισχύουσας εκπαιδευτικής </a:t>
            </a:r>
            <a:r>
              <a:rPr lang="el-GR" dirty="0" err="1">
                <a:latin typeface="Times New Roman" pitchFamily="18" charset="0"/>
                <a:cs typeface="Times New Roman" pitchFamily="18" charset="0"/>
              </a:rPr>
              <a:t>νοµοθεσίας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Ατοµικός</a:t>
            </a:r>
            <a:r>
              <a:rPr lang="el-GR" dirty="0">
                <a:latin typeface="Times New Roman" pitchFamily="18" charset="0"/>
                <a:cs typeface="Times New Roman" pitchFamily="18" charset="0"/>
              </a:rPr>
              <a:t> φάκελος + Έκθεση αυτοαξιολόγησης µ</a:t>
            </a:r>
            <a:r>
              <a:rPr lang="el-GR" dirty="0" err="1">
                <a:latin typeface="Times New Roman" pitchFamily="18" charset="0"/>
                <a:cs typeface="Times New Roman" pitchFamily="18" charset="0"/>
              </a:rPr>
              <a:t>ονάδας</a:t>
            </a:r>
            <a:r>
              <a:rPr lang="el-GR" dirty="0">
                <a:latin typeface="Times New Roman" pitchFamily="18" charset="0"/>
                <a:cs typeface="Times New Roman" pitchFamily="18" charset="0"/>
              </a:rPr>
              <a:t> (Π∆Ε) + Εισήγηση-Έκθεση από τον Περιφερειακό ∆/</a:t>
            </a:r>
            <a:r>
              <a:rPr lang="el-GR" dirty="0" err="1">
                <a:latin typeface="Times New Roman" pitchFamily="18" charset="0"/>
                <a:cs typeface="Times New Roman" pitchFamily="18" charset="0"/>
              </a:rPr>
              <a:t>ντή</a:t>
            </a:r>
            <a:r>
              <a:rPr lang="el-GR" dirty="0">
                <a:latin typeface="Times New Roman" pitchFamily="18" charset="0"/>
                <a:cs typeface="Times New Roman" pitchFamily="18" charset="0"/>
              </a:rPr>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517904" y="673608"/>
            <a:ext cx="9601200" cy="1228344"/>
          </a:xfrm>
        </p:spPr>
        <p:txBody>
          <a:bodyPr>
            <a:normAutofit fontScale="90000"/>
          </a:bodyPr>
          <a:lstStyle/>
          <a:p>
            <a:r>
              <a:rPr lang="el-GR" sz="3200" b="1" u="sng" dirty="0">
                <a:latin typeface="Times New Roman" pitchFamily="18" charset="0"/>
                <a:cs typeface="Times New Roman" pitchFamily="18" charset="0"/>
              </a:rPr>
              <a:t>Επίπεδο ∆/</a:t>
            </a:r>
            <a:r>
              <a:rPr lang="el-GR" sz="3200" b="1" u="sng" dirty="0" err="1">
                <a:latin typeface="Times New Roman" pitchFamily="18" charset="0"/>
                <a:cs typeface="Times New Roman" pitchFamily="18" charset="0"/>
              </a:rPr>
              <a:t>νσης</a:t>
            </a:r>
            <a:r>
              <a:rPr lang="el-GR" sz="3200" b="1" u="sng" dirty="0">
                <a:latin typeface="Times New Roman" pitchFamily="18" charset="0"/>
                <a:cs typeface="Times New Roman" pitchFamily="18" charset="0"/>
              </a:rPr>
              <a:t> </a:t>
            </a:r>
            <a:r>
              <a:rPr lang="el-GR" sz="3200" b="1" u="sng" dirty="0" err="1">
                <a:latin typeface="Times New Roman" pitchFamily="18" charset="0"/>
                <a:cs typeface="Times New Roman" pitchFamily="18" charset="0"/>
              </a:rPr>
              <a:t>Εκπ</a:t>
            </a:r>
            <a:r>
              <a:rPr lang="el-GR" sz="3200" b="1" u="sng" dirty="0">
                <a:latin typeface="Times New Roman" pitchFamily="18" charset="0"/>
                <a:cs typeface="Times New Roman" pitchFamily="18" charset="0"/>
              </a:rPr>
              <a:t>/σης: Η αξιολόγηση της ∆/</a:t>
            </a:r>
            <a:r>
              <a:rPr lang="el-GR" sz="3200" b="1" u="sng" dirty="0" err="1">
                <a:latin typeface="Times New Roman" pitchFamily="18" charset="0"/>
                <a:cs typeface="Times New Roman" pitchFamily="18" charset="0"/>
              </a:rPr>
              <a:t>νσης</a:t>
            </a:r>
            <a:r>
              <a:rPr lang="el-GR" sz="3200" b="1" u="sng" dirty="0">
                <a:latin typeface="Times New Roman" pitchFamily="18" charset="0"/>
                <a:cs typeface="Times New Roman" pitchFamily="18" charset="0"/>
              </a:rPr>
              <a:t> εκπαίδευσης, των Σχολικών </a:t>
            </a:r>
            <a:r>
              <a:rPr lang="el-GR" sz="3200" b="1" u="sng" dirty="0" err="1">
                <a:latin typeface="Times New Roman" pitchFamily="18" charset="0"/>
                <a:cs typeface="Times New Roman" pitchFamily="18" charset="0"/>
              </a:rPr>
              <a:t>Συµβούλων</a:t>
            </a:r>
            <a:r>
              <a:rPr lang="el-GR" sz="3200" b="1" u="sng" dirty="0">
                <a:latin typeface="Times New Roman" pitchFamily="18" charset="0"/>
                <a:cs typeface="Times New Roman" pitchFamily="18" charset="0"/>
              </a:rPr>
              <a:t> και των ∆/</a:t>
            </a:r>
            <a:r>
              <a:rPr lang="el-GR" sz="3200" b="1" u="sng" dirty="0" err="1">
                <a:latin typeface="Times New Roman" pitchFamily="18" charset="0"/>
                <a:cs typeface="Times New Roman" pitchFamily="18" charset="0"/>
              </a:rPr>
              <a:t>ντών</a:t>
            </a:r>
            <a:r>
              <a:rPr lang="el-GR" sz="3200" b="1" u="sng" dirty="0">
                <a:latin typeface="Times New Roman" pitchFamily="18" charset="0"/>
                <a:cs typeface="Times New Roman" pitchFamily="18" charset="0"/>
              </a:rPr>
              <a:t> </a:t>
            </a:r>
            <a:r>
              <a:rPr lang="el-GR" sz="3200" b="1" u="sng" dirty="0" err="1">
                <a:latin typeface="Times New Roman" pitchFamily="18" charset="0"/>
                <a:cs typeface="Times New Roman" pitchFamily="18" charset="0"/>
              </a:rPr>
              <a:t>Εκπ</a:t>
            </a:r>
            <a:r>
              <a:rPr lang="el-GR" sz="3200" b="1" u="sng" dirty="0">
                <a:latin typeface="Times New Roman" pitchFamily="18" charset="0"/>
                <a:cs typeface="Times New Roman" pitchFamily="18" charset="0"/>
              </a:rPr>
              <a:t>/σης. </a:t>
            </a:r>
          </a:p>
        </p:txBody>
      </p:sp>
      <p:sp>
        <p:nvSpPr>
          <p:cNvPr id="3" name="2 - Θέση περιεχομένου"/>
          <p:cNvSpPr>
            <a:spLocks noGrp="1"/>
          </p:cNvSpPr>
          <p:nvPr>
            <p:ph idx="1"/>
          </p:nvPr>
        </p:nvSpPr>
        <p:spPr>
          <a:xfrm>
            <a:off x="1371600" y="2182368"/>
            <a:ext cx="9601200" cy="4108704"/>
          </a:xfrm>
        </p:spPr>
        <p:txBody>
          <a:bodyPr>
            <a:normAutofit fontScale="77500" lnSpcReduction="20000"/>
          </a:bodyPr>
          <a:lstStyle/>
          <a:p>
            <a:pPr>
              <a:buNone/>
            </a:pPr>
            <a:r>
              <a:rPr lang="el-GR" dirty="0">
                <a:latin typeface="Times New Roman" pitchFamily="18" charset="0"/>
                <a:cs typeface="Times New Roman" pitchFamily="18" charset="0"/>
              </a:rPr>
              <a:t>Η </a:t>
            </a:r>
            <a:r>
              <a:rPr lang="el-GR" dirty="0" err="1">
                <a:latin typeface="Times New Roman" pitchFamily="18" charset="0"/>
                <a:cs typeface="Times New Roman" pitchFamily="18" charset="0"/>
              </a:rPr>
              <a:t>∆.Ε</a:t>
            </a:r>
            <a:r>
              <a:rPr lang="el-GR" dirty="0">
                <a:latin typeface="Times New Roman" pitchFamily="18" charset="0"/>
                <a:cs typeface="Times New Roman" pitchFamily="18" charset="0"/>
              </a:rPr>
              <a:t>. αξιολογείται ως προς την </a:t>
            </a:r>
            <a:r>
              <a:rPr lang="el-GR" dirty="0" err="1">
                <a:latin typeface="Times New Roman" pitchFamily="18" charset="0"/>
                <a:cs typeface="Times New Roman" pitchFamily="18" charset="0"/>
              </a:rPr>
              <a:t>αποτελεσµατικότητα</a:t>
            </a:r>
            <a:r>
              <a:rPr lang="el-GR" dirty="0">
                <a:latin typeface="Times New Roman" pitchFamily="18" charset="0"/>
                <a:cs typeface="Times New Roman" pitchFamily="18" charset="0"/>
              </a:rPr>
              <a:t> στην επίτευξη στόχων, διαδικασιών υλοποίησης (</a:t>
            </a:r>
            <a:r>
              <a:rPr lang="el-GR" dirty="0" err="1">
                <a:latin typeface="Times New Roman" pitchFamily="18" charset="0"/>
                <a:cs typeface="Times New Roman" pitchFamily="18" charset="0"/>
              </a:rPr>
              <a:t>σχεδιασµός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εφαρµογή</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ενδιάµεση</a:t>
            </a:r>
            <a:r>
              <a:rPr lang="el-GR" dirty="0">
                <a:latin typeface="Times New Roman" pitchFamily="18" charset="0"/>
                <a:cs typeface="Times New Roman" pitchFamily="18" charset="0"/>
              </a:rPr>
              <a:t> αξιολόγηση και ανατροφοδότηση, </a:t>
            </a:r>
            <a:r>
              <a:rPr lang="el-GR" dirty="0" err="1">
                <a:latin typeface="Times New Roman" pitchFamily="18" charset="0"/>
                <a:cs typeface="Times New Roman" pitchFamily="18" charset="0"/>
              </a:rPr>
              <a:t>εφαρµογή</a:t>
            </a:r>
            <a:r>
              <a:rPr lang="el-GR" dirty="0">
                <a:latin typeface="Times New Roman" pitchFamily="18" charset="0"/>
                <a:cs typeface="Times New Roman" pitchFamily="18" charset="0"/>
              </a:rPr>
              <a:t>, τελική αξιολόγηση, αξιοποίηση </a:t>
            </a:r>
            <a:r>
              <a:rPr lang="el-GR" dirty="0" err="1">
                <a:latin typeface="Times New Roman" pitchFamily="18" charset="0"/>
                <a:cs typeface="Times New Roman" pitchFamily="18" charset="0"/>
              </a:rPr>
              <a:t>αποτελεσµάτων</a:t>
            </a:r>
            <a:r>
              <a:rPr lang="el-GR" dirty="0">
                <a:latin typeface="Times New Roman" pitchFamily="18" charset="0"/>
                <a:cs typeface="Times New Roman" pitchFamily="18" charset="0"/>
              </a:rPr>
              <a:t>) και την υλοποίηση των εκπαιδευτικών πολιτικών µε σκοπό τη βελτίωση της ποιότητας του έργου της υπηρεσίας. </a:t>
            </a:r>
          </a:p>
          <a:p>
            <a:pPr>
              <a:buNone/>
            </a:pPr>
            <a:r>
              <a:rPr lang="el-GR" b="1" dirty="0">
                <a:latin typeface="Times New Roman" pitchFamily="18" charset="0"/>
                <a:cs typeface="Times New Roman" pitchFamily="18" charset="0"/>
              </a:rPr>
              <a:t>Ο Σχολικός Σύµβουλος </a:t>
            </a:r>
            <a:r>
              <a:rPr lang="el-GR" dirty="0">
                <a:latin typeface="Times New Roman" pitchFamily="18" charset="0"/>
                <a:cs typeface="Times New Roman" pitchFamily="18" charset="0"/>
              </a:rPr>
              <a:t>αξιολογείται σύµφωνα µε τις προβλεπόµενες διαδικασίες της ισχύουσας εκπαιδευτικής νοµοθεσίας: α) </a:t>
            </a:r>
            <a:r>
              <a:rPr lang="el-GR" b="1" i="1" dirty="0">
                <a:latin typeface="Times New Roman" pitchFamily="18" charset="0"/>
                <a:cs typeface="Times New Roman" pitchFamily="18" charset="0"/>
              </a:rPr>
              <a:t>ως προς το διοικητικό έργο </a:t>
            </a:r>
            <a:r>
              <a:rPr lang="el-GR" dirty="0">
                <a:latin typeface="Times New Roman" pitchFamily="18" charset="0"/>
                <a:cs typeface="Times New Roman" pitchFamily="18" charset="0"/>
              </a:rPr>
              <a:t>από τον Περιφερειακό </a:t>
            </a:r>
            <a:r>
              <a:rPr lang="el-GR" dirty="0" err="1">
                <a:latin typeface="Times New Roman" pitchFamily="18" charset="0"/>
                <a:cs typeface="Times New Roman" pitchFamily="18" charset="0"/>
              </a:rPr>
              <a:t>∆ιευθυντή</a:t>
            </a:r>
            <a:r>
              <a:rPr lang="el-GR" dirty="0">
                <a:latin typeface="Times New Roman" pitchFamily="18" charset="0"/>
                <a:cs typeface="Times New Roman" pitchFamily="18" charset="0"/>
              </a:rPr>
              <a:t> Π.Ε. ή </a:t>
            </a:r>
            <a:r>
              <a:rPr lang="el-GR" dirty="0" err="1">
                <a:latin typeface="Times New Roman" pitchFamily="18" charset="0"/>
                <a:cs typeface="Times New Roman" pitchFamily="18" charset="0"/>
              </a:rPr>
              <a:t>∆.Ε</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Ατοµικός</a:t>
            </a:r>
            <a:r>
              <a:rPr lang="el-GR" dirty="0">
                <a:latin typeface="Times New Roman" pitchFamily="18" charset="0"/>
                <a:cs typeface="Times New Roman" pitchFamily="18" charset="0"/>
              </a:rPr>
              <a:t> φάκελος + Έκθεση </a:t>
            </a:r>
            <a:r>
              <a:rPr lang="el-GR" dirty="0" err="1">
                <a:latin typeface="Times New Roman" pitchFamily="18" charset="0"/>
                <a:cs typeface="Times New Roman" pitchFamily="18" charset="0"/>
              </a:rPr>
              <a:t>αυτoαξιολόγησης</a:t>
            </a:r>
            <a:r>
              <a:rPr lang="el-GR" dirty="0">
                <a:latin typeface="Times New Roman" pitchFamily="18" charset="0"/>
                <a:cs typeface="Times New Roman" pitchFamily="18" charset="0"/>
              </a:rPr>
              <a:t> Γραφείου Σχολικών </a:t>
            </a:r>
            <a:r>
              <a:rPr lang="el-GR" dirty="0" err="1">
                <a:latin typeface="Times New Roman" pitchFamily="18" charset="0"/>
                <a:cs typeface="Times New Roman" pitchFamily="18" charset="0"/>
              </a:rPr>
              <a:t>Συµβούλων</a:t>
            </a:r>
            <a:r>
              <a:rPr lang="el-GR" dirty="0">
                <a:latin typeface="Times New Roman" pitchFamily="18" charset="0"/>
                <a:cs typeface="Times New Roman" pitchFamily="18" charset="0"/>
              </a:rPr>
              <a:t>, ως πειστήριο για το έργο του + Έκθεση Περιφερειακού </a:t>
            </a:r>
            <a:r>
              <a:rPr lang="el-GR" dirty="0" err="1">
                <a:latin typeface="Times New Roman" pitchFamily="18" charset="0"/>
                <a:cs typeface="Times New Roman" pitchFamily="18" charset="0"/>
              </a:rPr>
              <a:t>∆ιευθυντή</a:t>
            </a:r>
            <a:r>
              <a:rPr lang="el-GR" dirty="0">
                <a:latin typeface="Times New Roman" pitchFamily="18" charset="0"/>
                <a:cs typeface="Times New Roman" pitchFamily="18" charset="0"/>
              </a:rPr>
              <a:t> Π.Ε. &amp; </a:t>
            </a:r>
            <a:r>
              <a:rPr lang="el-GR" dirty="0" err="1">
                <a:latin typeface="Times New Roman" pitchFamily="18" charset="0"/>
                <a:cs typeface="Times New Roman" pitchFamily="18" charset="0"/>
              </a:rPr>
              <a:t>∆.Ε</a:t>
            </a:r>
            <a:r>
              <a:rPr lang="el-GR" dirty="0">
                <a:latin typeface="Times New Roman" pitchFamily="18" charset="0"/>
                <a:cs typeface="Times New Roman" pitchFamily="18" charset="0"/>
              </a:rPr>
              <a:t>. Εκπαίδευσης). β) </a:t>
            </a:r>
            <a:r>
              <a:rPr lang="el-GR" b="1" i="1" dirty="0">
                <a:latin typeface="Times New Roman" pitchFamily="18" charset="0"/>
                <a:cs typeface="Times New Roman" pitchFamily="18" charset="0"/>
              </a:rPr>
              <a:t>ως προς το παιδαγωγικό έργο</a:t>
            </a:r>
            <a:r>
              <a:rPr lang="el-GR" dirty="0">
                <a:latin typeface="Times New Roman" pitchFamily="18" charset="0"/>
                <a:cs typeface="Times New Roman" pitchFamily="18" charset="0"/>
              </a:rPr>
              <a:t> από τον </a:t>
            </a:r>
            <a:r>
              <a:rPr lang="el-GR" dirty="0" err="1">
                <a:latin typeface="Times New Roman" pitchFamily="18" charset="0"/>
                <a:cs typeface="Times New Roman" pitchFamily="18" charset="0"/>
              </a:rPr>
              <a:t>Προϊστάµενο</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Επιστηµονικής</a:t>
            </a:r>
            <a:r>
              <a:rPr lang="el-GR" dirty="0">
                <a:latin typeface="Times New Roman" pitchFamily="18" charset="0"/>
                <a:cs typeface="Times New Roman" pitchFamily="18" charset="0"/>
              </a:rPr>
              <a:t> και Παιδαγωγικής Καθοδήγησης (</a:t>
            </a:r>
            <a:r>
              <a:rPr lang="el-GR" dirty="0" err="1">
                <a:latin typeface="Times New Roman" pitchFamily="18" charset="0"/>
                <a:cs typeface="Times New Roman" pitchFamily="18" charset="0"/>
              </a:rPr>
              <a:t>Ατοµικός</a:t>
            </a:r>
            <a:r>
              <a:rPr lang="el-GR" dirty="0">
                <a:latin typeface="Times New Roman" pitchFamily="18" charset="0"/>
                <a:cs typeface="Times New Roman" pitchFamily="18" charset="0"/>
              </a:rPr>
              <a:t> φάκελος + Έκθεση αυτοαξιολόγησης Γραφείου Σχολικών </a:t>
            </a:r>
            <a:r>
              <a:rPr lang="el-GR" dirty="0" err="1">
                <a:latin typeface="Times New Roman" pitchFamily="18" charset="0"/>
                <a:cs typeface="Times New Roman" pitchFamily="18" charset="0"/>
              </a:rPr>
              <a:t>Συµβούλων</a:t>
            </a:r>
            <a:r>
              <a:rPr lang="el-GR" dirty="0">
                <a:latin typeface="Times New Roman" pitchFamily="18" charset="0"/>
                <a:cs typeface="Times New Roman" pitchFamily="18" charset="0"/>
              </a:rPr>
              <a:t>, ως πειστήριο για το έργο του + Έκθεση </a:t>
            </a:r>
            <a:r>
              <a:rPr lang="el-GR" dirty="0" err="1">
                <a:latin typeface="Times New Roman" pitchFamily="18" charset="0"/>
                <a:cs typeface="Times New Roman" pitchFamily="18" charset="0"/>
              </a:rPr>
              <a:t>Προϊσταµένου</a:t>
            </a:r>
            <a:r>
              <a:rPr lang="el-GR" dirty="0">
                <a:latin typeface="Times New Roman" pitchFamily="18" charset="0"/>
                <a:cs typeface="Times New Roman" pitchFamily="18" charset="0"/>
              </a:rPr>
              <a:t> ΕΠΚ). Την ευθύνη για τη σύνταξη της αξιολογικής έκθεσης του έργου του Σχολικού </a:t>
            </a:r>
            <a:r>
              <a:rPr lang="el-GR" dirty="0" err="1">
                <a:latin typeface="Times New Roman" pitchFamily="18" charset="0"/>
                <a:cs typeface="Times New Roman" pitchFamily="18" charset="0"/>
              </a:rPr>
              <a:t>Συµβούλου</a:t>
            </a:r>
            <a:r>
              <a:rPr lang="el-GR" dirty="0">
                <a:latin typeface="Times New Roman" pitchFamily="18" charset="0"/>
                <a:cs typeface="Times New Roman" pitchFamily="18" charset="0"/>
              </a:rPr>
              <a:t> έχει ο Περιφερειακός ∆ιευθυντής και στην τελική αξιολογική κρίση </a:t>
            </a:r>
            <a:r>
              <a:rPr lang="el-GR" dirty="0" err="1">
                <a:latin typeface="Times New Roman" pitchFamily="18" charset="0"/>
                <a:cs typeface="Times New Roman" pitchFamily="18" charset="0"/>
              </a:rPr>
              <a:t>χρησιµοποιείται</a:t>
            </a:r>
            <a:r>
              <a:rPr lang="el-GR" dirty="0">
                <a:latin typeface="Times New Roman" pitchFamily="18" charset="0"/>
                <a:cs typeface="Times New Roman" pitchFamily="18" charset="0"/>
              </a:rPr>
              <a:t> περιγραφική κλίµακα, η οποία χαρακτηρίζει τον τρόπο τέλεσης του έργου του (ελλιπώς /</a:t>
            </a:r>
            <a:r>
              <a:rPr lang="el-GR" dirty="0" err="1">
                <a:latin typeface="Times New Roman" pitchFamily="18" charset="0"/>
                <a:cs typeface="Times New Roman" pitchFamily="18" charset="0"/>
              </a:rPr>
              <a:t>πληµµελώς</a:t>
            </a:r>
            <a:r>
              <a:rPr lang="el-GR" dirty="0">
                <a:latin typeface="Times New Roman" pitchFamily="18" charset="0"/>
                <a:cs typeface="Times New Roman" pitchFamily="18" charset="0"/>
              </a:rPr>
              <a:t>, επαρκώς, πολύ καλά, εξαιρετικά). </a:t>
            </a:r>
          </a:p>
          <a:p>
            <a:pPr>
              <a:buNone/>
            </a:pPr>
            <a:r>
              <a:rPr lang="el-GR" b="1" dirty="0">
                <a:latin typeface="Times New Roman" pitchFamily="18" charset="0"/>
                <a:cs typeface="Times New Roman" pitchFamily="18" charset="0"/>
              </a:rPr>
              <a:t>Ο </a:t>
            </a:r>
            <a:r>
              <a:rPr lang="el-GR" b="1" dirty="0" err="1">
                <a:latin typeface="Times New Roman" pitchFamily="18" charset="0"/>
                <a:cs typeface="Times New Roman" pitchFamily="18" charset="0"/>
              </a:rPr>
              <a:t>∆ιευθυντής</a:t>
            </a:r>
            <a:r>
              <a:rPr lang="el-GR" b="1" dirty="0">
                <a:latin typeface="Times New Roman" pitchFamily="18" charset="0"/>
                <a:cs typeface="Times New Roman" pitchFamily="18" charset="0"/>
              </a:rPr>
              <a:t> Εκπαίδευσης </a:t>
            </a:r>
            <a:r>
              <a:rPr lang="el-GR" dirty="0">
                <a:latin typeface="Times New Roman" pitchFamily="18" charset="0"/>
                <a:cs typeface="Times New Roman" pitchFamily="18" charset="0"/>
              </a:rPr>
              <a:t>αξιολογείται </a:t>
            </a:r>
            <a:r>
              <a:rPr lang="el-GR" dirty="0" err="1">
                <a:latin typeface="Times New Roman" pitchFamily="18" charset="0"/>
                <a:cs typeface="Times New Roman" pitchFamily="18" charset="0"/>
              </a:rPr>
              <a:t>σύµφωνα</a:t>
            </a:r>
            <a:r>
              <a:rPr lang="el-GR" dirty="0">
                <a:latin typeface="Times New Roman" pitchFamily="18" charset="0"/>
                <a:cs typeface="Times New Roman" pitchFamily="18" charset="0"/>
              </a:rPr>
              <a:t> µε τις </a:t>
            </a:r>
            <a:r>
              <a:rPr lang="el-GR" dirty="0" err="1">
                <a:latin typeface="Times New Roman" pitchFamily="18" charset="0"/>
                <a:cs typeface="Times New Roman" pitchFamily="18" charset="0"/>
              </a:rPr>
              <a:t>προβλεπόµενες</a:t>
            </a:r>
            <a:r>
              <a:rPr lang="el-GR" dirty="0">
                <a:latin typeface="Times New Roman" pitchFamily="18" charset="0"/>
                <a:cs typeface="Times New Roman" pitchFamily="18" charset="0"/>
              </a:rPr>
              <a:t> διαδικασίες της ισχύουσας εκπαιδευτικής </a:t>
            </a:r>
            <a:r>
              <a:rPr lang="el-GR" dirty="0" err="1">
                <a:latin typeface="Times New Roman" pitchFamily="18" charset="0"/>
                <a:cs typeface="Times New Roman" pitchFamily="18" charset="0"/>
              </a:rPr>
              <a:t>νοµοθεσίας</a:t>
            </a:r>
            <a:r>
              <a:rPr lang="el-GR" dirty="0">
                <a:latin typeface="Times New Roman" pitchFamily="18" charset="0"/>
                <a:cs typeface="Times New Roman" pitchFamily="18" charset="0"/>
              </a:rPr>
              <a:t>: (α) </a:t>
            </a:r>
            <a:r>
              <a:rPr lang="el-GR" b="1" i="1" dirty="0">
                <a:latin typeface="Times New Roman" pitchFamily="18" charset="0"/>
                <a:cs typeface="Times New Roman" pitchFamily="18" charset="0"/>
              </a:rPr>
              <a:t>ως προς το διοικητικό έργο </a:t>
            </a:r>
            <a:r>
              <a:rPr lang="el-GR" dirty="0">
                <a:latin typeface="Times New Roman" pitchFamily="18" charset="0"/>
                <a:cs typeface="Times New Roman" pitchFamily="18" charset="0"/>
              </a:rPr>
              <a:t>από τον Περιφερειακό </a:t>
            </a:r>
            <a:r>
              <a:rPr lang="el-GR" dirty="0" err="1">
                <a:latin typeface="Times New Roman" pitchFamily="18" charset="0"/>
                <a:cs typeface="Times New Roman" pitchFamily="18" charset="0"/>
              </a:rPr>
              <a:t>∆ιευθυντή</a:t>
            </a:r>
            <a:r>
              <a:rPr lang="el-GR" dirty="0">
                <a:latin typeface="Times New Roman" pitchFamily="18" charset="0"/>
                <a:cs typeface="Times New Roman" pitchFamily="18" charset="0"/>
              </a:rPr>
              <a:t> Π.Ε. &amp; </a:t>
            </a:r>
            <a:r>
              <a:rPr lang="el-GR" dirty="0" err="1">
                <a:latin typeface="Times New Roman" pitchFamily="18" charset="0"/>
                <a:cs typeface="Times New Roman" pitchFamily="18" charset="0"/>
              </a:rPr>
              <a:t>∆.Ε</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Ατοµικός</a:t>
            </a:r>
            <a:r>
              <a:rPr lang="el-GR" dirty="0">
                <a:latin typeface="Times New Roman" pitchFamily="18" charset="0"/>
                <a:cs typeface="Times New Roman" pitchFamily="18" charset="0"/>
              </a:rPr>
              <a:t> φάκελος + Έκθεση αυτοαξιολόγησης της ∆/</a:t>
            </a:r>
            <a:r>
              <a:rPr lang="el-GR" dirty="0" err="1">
                <a:latin typeface="Times New Roman" pitchFamily="18" charset="0"/>
                <a:cs typeface="Times New Roman" pitchFamily="18" charset="0"/>
              </a:rPr>
              <a:t>νσης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Εκπ</a:t>
            </a:r>
            <a:r>
              <a:rPr lang="el-GR" dirty="0">
                <a:latin typeface="Times New Roman" pitchFamily="18" charset="0"/>
                <a:cs typeface="Times New Roman" pitchFamily="18" charset="0"/>
              </a:rPr>
              <a:t>/σης ως πειστήριο για </a:t>
            </a:r>
            <a:r>
              <a:rPr lang="el-GR" dirty="0" err="1">
                <a:latin typeface="Times New Roman" pitchFamily="18" charset="0"/>
                <a:cs typeface="Times New Roman" pitchFamily="18" charset="0"/>
              </a:rPr>
              <a:t>τo</a:t>
            </a:r>
            <a:r>
              <a:rPr lang="el-GR" dirty="0">
                <a:latin typeface="Times New Roman" pitchFamily="18" charset="0"/>
                <a:cs typeface="Times New Roman" pitchFamily="18" charset="0"/>
              </a:rPr>
              <a:t> έργο του + Έκθεση Περιφερειακού </a:t>
            </a:r>
            <a:r>
              <a:rPr lang="el-GR" dirty="0" err="1">
                <a:latin typeface="Times New Roman" pitchFamily="18" charset="0"/>
                <a:cs typeface="Times New Roman" pitchFamily="18" charset="0"/>
              </a:rPr>
              <a:t>∆ιευθυντή</a:t>
            </a:r>
            <a:r>
              <a:rPr lang="el-GR" dirty="0">
                <a:latin typeface="Times New Roman" pitchFamily="18" charset="0"/>
                <a:cs typeface="Times New Roman" pitchFamily="18" charset="0"/>
              </a:rPr>
              <a:t> Π.Ε. &amp; </a:t>
            </a:r>
            <a:r>
              <a:rPr lang="el-GR" dirty="0" err="1">
                <a:latin typeface="Times New Roman" pitchFamily="18" charset="0"/>
                <a:cs typeface="Times New Roman" pitchFamily="18" charset="0"/>
              </a:rPr>
              <a:t>∆.Ε</a:t>
            </a:r>
            <a:r>
              <a:rPr lang="el-GR" dirty="0">
                <a:latin typeface="Times New Roman" pitchFamily="18" charset="0"/>
                <a:cs typeface="Times New Roman" pitchFamily="18" charset="0"/>
              </a:rPr>
              <a:t>. Εκπαίδευσης). β) </a:t>
            </a:r>
            <a:r>
              <a:rPr lang="el-GR" b="1" i="1" dirty="0">
                <a:latin typeface="Times New Roman" pitchFamily="18" charset="0"/>
                <a:cs typeface="Times New Roman" pitchFamily="18" charset="0"/>
              </a:rPr>
              <a:t>ως προς το παιδαγωγικό έργο </a:t>
            </a:r>
            <a:r>
              <a:rPr lang="el-GR" dirty="0">
                <a:latin typeface="Times New Roman" pitchFamily="18" charset="0"/>
                <a:cs typeface="Times New Roman" pitchFamily="18" charset="0"/>
              </a:rPr>
              <a:t>από τον </a:t>
            </a:r>
            <a:r>
              <a:rPr lang="el-GR" dirty="0" err="1">
                <a:latin typeface="Times New Roman" pitchFamily="18" charset="0"/>
                <a:cs typeface="Times New Roman" pitchFamily="18" charset="0"/>
              </a:rPr>
              <a:t>Προϊστάµενο</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Επιστηµονικής</a:t>
            </a:r>
            <a:r>
              <a:rPr lang="el-GR" dirty="0">
                <a:latin typeface="Times New Roman" pitchFamily="18" charset="0"/>
                <a:cs typeface="Times New Roman" pitchFamily="18" charset="0"/>
              </a:rPr>
              <a:t> και Παιδαγωγικής Καθοδήγησης (</a:t>
            </a:r>
            <a:r>
              <a:rPr lang="el-GR" dirty="0" err="1">
                <a:latin typeface="Times New Roman" pitchFamily="18" charset="0"/>
                <a:cs typeface="Times New Roman" pitchFamily="18" charset="0"/>
              </a:rPr>
              <a:t>Ατοµικός</a:t>
            </a:r>
            <a:r>
              <a:rPr lang="el-GR" dirty="0">
                <a:latin typeface="Times New Roman" pitchFamily="18" charset="0"/>
                <a:cs typeface="Times New Roman" pitchFamily="18" charset="0"/>
              </a:rPr>
              <a:t> φάκελος + Έκθεση αυτοαξιολόγησης της ∆/</a:t>
            </a:r>
            <a:r>
              <a:rPr lang="el-GR" dirty="0" err="1">
                <a:latin typeface="Times New Roman" pitchFamily="18" charset="0"/>
                <a:cs typeface="Times New Roman" pitchFamily="18" charset="0"/>
              </a:rPr>
              <a:t>νσης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Εκπ</a:t>
            </a:r>
            <a:r>
              <a:rPr lang="el-GR" dirty="0">
                <a:latin typeface="Times New Roman" pitchFamily="18" charset="0"/>
                <a:cs typeface="Times New Roman" pitchFamily="18" charset="0"/>
              </a:rPr>
              <a:t>/σης, ως πειστήριο για </a:t>
            </a:r>
            <a:r>
              <a:rPr lang="el-GR" dirty="0" err="1">
                <a:latin typeface="Times New Roman" pitchFamily="18" charset="0"/>
                <a:cs typeface="Times New Roman" pitchFamily="18" charset="0"/>
              </a:rPr>
              <a:t>τo</a:t>
            </a:r>
            <a:r>
              <a:rPr lang="el-GR" dirty="0">
                <a:latin typeface="Times New Roman" pitchFamily="18" charset="0"/>
                <a:cs typeface="Times New Roman" pitchFamily="18" charset="0"/>
              </a:rPr>
              <a:t> έργο του + Έκθεση </a:t>
            </a:r>
            <a:r>
              <a:rPr lang="el-GR" dirty="0" err="1">
                <a:latin typeface="Times New Roman" pitchFamily="18" charset="0"/>
                <a:cs typeface="Times New Roman" pitchFamily="18" charset="0"/>
              </a:rPr>
              <a:t>Προϊσταµένου</a:t>
            </a:r>
            <a:r>
              <a:rPr lang="el-GR" dirty="0">
                <a:latin typeface="Times New Roman" pitchFamily="18" charset="0"/>
                <a:cs typeface="Times New Roman" pitchFamily="18" charset="0"/>
              </a:rPr>
              <a:t> ΕΠΚ).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1191768"/>
          </a:xfrm>
        </p:spPr>
        <p:txBody>
          <a:bodyPr>
            <a:normAutofit/>
          </a:bodyPr>
          <a:lstStyle/>
          <a:p>
            <a:r>
              <a:rPr lang="el-GR" sz="3200" b="1" u="sng" dirty="0">
                <a:latin typeface="Times New Roman" pitchFamily="18" charset="0"/>
                <a:cs typeface="Times New Roman" pitchFamily="18" charset="0"/>
              </a:rPr>
              <a:t>Τοπικό επίπεδο: Η αξιολόγηση του έργου του </a:t>
            </a:r>
            <a:r>
              <a:rPr lang="el-GR" sz="3200" b="1" u="sng" dirty="0" err="1">
                <a:latin typeface="Times New Roman" pitchFamily="18" charset="0"/>
                <a:cs typeface="Times New Roman" pitchFamily="18" charset="0"/>
              </a:rPr>
              <a:t>∆ιευθυντή</a:t>
            </a:r>
            <a:r>
              <a:rPr lang="el-GR" sz="3200" b="1" u="sng" dirty="0">
                <a:latin typeface="Times New Roman" pitchFamily="18" charset="0"/>
                <a:cs typeface="Times New Roman" pitchFamily="18" charset="0"/>
              </a:rPr>
              <a:t> της σχολικής µ</a:t>
            </a:r>
            <a:r>
              <a:rPr lang="el-GR" sz="3200" b="1" u="sng" dirty="0" err="1">
                <a:latin typeface="Times New Roman" pitchFamily="18" charset="0"/>
                <a:cs typeface="Times New Roman" pitchFamily="18" charset="0"/>
              </a:rPr>
              <a:t>ονάδας</a:t>
            </a:r>
            <a:r>
              <a:rPr lang="el-GR" sz="3200" b="1" u="sng" dirty="0">
                <a:latin typeface="Times New Roman" pitchFamily="18" charset="0"/>
                <a:cs typeface="Times New Roman" pitchFamily="18" charset="0"/>
              </a:rPr>
              <a:t> </a:t>
            </a:r>
          </a:p>
        </p:txBody>
      </p:sp>
      <p:sp>
        <p:nvSpPr>
          <p:cNvPr id="3" name="2 - Θέση περιεχομένου"/>
          <p:cNvSpPr>
            <a:spLocks noGrp="1"/>
          </p:cNvSpPr>
          <p:nvPr>
            <p:ph idx="1"/>
          </p:nvPr>
        </p:nvSpPr>
        <p:spPr>
          <a:xfrm>
            <a:off x="1371600" y="1682496"/>
            <a:ext cx="9601200" cy="4498848"/>
          </a:xfrm>
        </p:spPr>
        <p:txBody>
          <a:bodyPr>
            <a:normAutofit fontScale="85000" lnSpcReduction="10000"/>
          </a:bodyPr>
          <a:lstStyle/>
          <a:p>
            <a:pPr>
              <a:buNone/>
            </a:pPr>
            <a:r>
              <a:rPr lang="el-GR" b="1" dirty="0">
                <a:latin typeface="Times New Roman" pitchFamily="18" charset="0"/>
                <a:cs typeface="Times New Roman" pitchFamily="18" charset="0"/>
              </a:rPr>
              <a:t>Ο </a:t>
            </a:r>
            <a:r>
              <a:rPr lang="el-GR" b="1" dirty="0" err="1">
                <a:latin typeface="Times New Roman" pitchFamily="18" charset="0"/>
                <a:cs typeface="Times New Roman" pitchFamily="18" charset="0"/>
              </a:rPr>
              <a:t>∆ιευθυντής</a:t>
            </a:r>
            <a:r>
              <a:rPr lang="el-GR" b="1" dirty="0">
                <a:latin typeface="Times New Roman" pitchFamily="18" charset="0"/>
                <a:cs typeface="Times New Roman" pitchFamily="18" charset="0"/>
              </a:rPr>
              <a:t> του σχολείου</a:t>
            </a:r>
          </a:p>
          <a:p>
            <a:pPr>
              <a:buFont typeface="Wingdings" pitchFamily="2" charset="2"/>
              <a:buChar char="Ø"/>
            </a:pPr>
            <a:r>
              <a:rPr lang="el-GR" b="1" dirty="0">
                <a:latin typeface="Times New Roman" pitchFamily="18" charset="0"/>
                <a:cs typeface="Times New Roman" pitchFamily="18" charset="0"/>
              </a:rPr>
              <a:t> έ</a:t>
            </a:r>
            <a:r>
              <a:rPr lang="el-GR" dirty="0">
                <a:latin typeface="Times New Roman" pitchFamily="18" charset="0"/>
                <a:cs typeface="Times New Roman" pitchFamily="18" charset="0"/>
              </a:rPr>
              <a:t>χει την ευθύνη της εφαρμογής των διαδικασιών της εσωτερικής αξιολόγησης του σχολείου, της σύνταξης και της υποβολής της ετήσιας έκθεσης αυτοαξιολόγησης και της παρακολούθησης της αξιολογικής διαδικασίας. </a:t>
            </a:r>
          </a:p>
          <a:p>
            <a:pPr>
              <a:buFont typeface="Wingdings" pitchFamily="2" charset="2"/>
              <a:buChar char="Ø"/>
            </a:pPr>
            <a:r>
              <a:rPr lang="el-GR" dirty="0">
                <a:latin typeface="Times New Roman" pitchFamily="18" charset="0"/>
                <a:cs typeface="Times New Roman" pitchFamily="18" charset="0"/>
              </a:rPr>
              <a:t>Έχει την ευθύνη της αξιολόγησης των εκπαιδευτικών ως προς το υπηρεσιακό/διοικητικό έργο στο σχολείο και την </a:t>
            </a:r>
            <a:r>
              <a:rPr lang="el-GR" dirty="0" err="1">
                <a:latin typeface="Times New Roman" pitchFamily="18" charset="0"/>
                <a:cs typeface="Times New Roman" pitchFamily="18" charset="0"/>
              </a:rPr>
              <a:t>επαγγελµατικής</a:t>
            </a:r>
            <a:r>
              <a:rPr lang="el-GR" dirty="0">
                <a:latin typeface="Times New Roman" pitchFamily="18" charset="0"/>
                <a:cs typeface="Times New Roman" pitchFamily="18" charset="0"/>
              </a:rPr>
              <a:t>  τους συνέπεια.</a:t>
            </a:r>
          </a:p>
          <a:p>
            <a:pPr>
              <a:buNone/>
            </a:pPr>
            <a:r>
              <a:rPr lang="el-GR" dirty="0">
                <a:latin typeface="Times New Roman" pitchFamily="18" charset="0"/>
                <a:cs typeface="Times New Roman" pitchFamily="18" charset="0"/>
              </a:rPr>
              <a:t> Αξιολογείται </a:t>
            </a:r>
            <a:r>
              <a:rPr lang="el-GR" dirty="0" err="1">
                <a:latin typeface="Times New Roman" pitchFamily="18" charset="0"/>
                <a:cs typeface="Times New Roman" pitchFamily="18" charset="0"/>
              </a:rPr>
              <a:t>σύµφωνα</a:t>
            </a:r>
            <a:r>
              <a:rPr lang="el-GR" dirty="0">
                <a:latin typeface="Times New Roman" pitchFamily="18" charset="0"/>
                <a:cs typeface="Times New Roman" pitchFamily="18" charset="0"/>
              </a:rPr>
              <a:t> µε τις </a:t>
            </a:r>
            <a:r>
              <a:rPr lang="el-GR" dirty="0" err="1">
                <a:latin typeface="Times New Roman" pitchFamily="18" charset="0"/>
                <a:cs typeface="Times New Roman" pitchFamily="18" charset="0"/>
              </a:rPr>
              <a:t>προβλεπόµενες</a:t>
            </a:r>
            <a:r>
              <a:rPr lang="el-GR" dirty="0">
                <a:latin typeface="Times New Roman" pitchFamily="18" charset="0"/>
                <a:cs typeface="Times New Roman" pitchFamily="18" charset="0"/>
              </a:rPr>
              <a:t> διαδικασίες της ισχύουσας εκπαιδευτικής </a:t>
            </a:r>
            <a:r>
              <a:rPr lang="el-GR" dirty="0" err="1">
                <a:latin typeface="Times New Roman" pitchFamily="18" charset="0"/>
                <a:cs typeface="Times New Roman" pitchFamily="18" charset="0"/>
              </a:rPr>
              <a:t>νοµοθεσίας</a:t>
            </a: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α) </a:t>
            </a:r>
            <a:r>
              <a:rPr lang="el-GR" b="1" i="1" dirty="0">
                <a:latin typeface="Times New Roman" pitchFamily="18" charset="0"/>
                <a:cs typeface="Times New Roman" pitchFamily="18" charset="0"/>
              </a:rPr>
              <a:t>ως προς το διοικητικό έργο από τον </a:t>
            </a:r>
            <a:r>
              <a:rPr lang="el-GR" b="1" i="1" dirty="0" err="1">
                <a:latin typeface="Times New Roman" pitchFamily="18" charset="0"/>
                <a:cs typeface="Times New Roman" pitchFamily="18" charset="0"/>
              </a:rPr>
              <a:t>∆ιευθυντή</a:t>
            </a:r>
            <a:r>
              <a:rPr lang="el-GR" b="1" i="1" dirty="0">
                <a:latin typeface="Times New Roman" pitchFamily="18" charset="0"/>
                <a:cs typeface="Times New Roman" pitchFamily="18" charset="0"/>
              </a:rPr>
              <a:t> Εκπαίδευσης </a:t>
            </a:r>
            <a:r>
              <a:rPr lang="el-GR" dirty="0">
                <a:latin typeface="Times New Roman" pitchFamily="18" charset="0"/>
                <a:cs typeface="Times New Roman" pitchFamily="18" charset="0"/>
              </a:rPr>
              <a:t>(</a:t>
            </a:r>
            <a:r>
              <a:rPr lang="el-GR" dirty="0" err="1">
                <a:latin typeface="Times New Roman" pitchFamily="18" charset="0"/>
                <a:cs typeface="Times New Roman" pitchFamily="18" charset="0"/>
              </a:rPr>
              <a:t>Ατοµικός</a:t>
            </a:r>
            <a:r>
              <a:rPr lang="el-GR" dirty="0">
                <a:latin typeface="Times New Roman" pitchFamily="18" charset="0"/>
                <a:cs typeface="Times New Roman" pitchFamily="18" charset="0"/>
              </a:rPr>
              <a:t> φάκελος + Έκθεση αυτοαξιολόγησης Σχολικής Μονάδας, ως πειστήριο για </a:t>
            </a:r>
            <a:r>
              <a:rPr lang="el-GR" dirty="0" err="1">
                <a:latin typeface="Times New Roman" pitchFamily="18" charset="0"/>
                <a:cs typeface="Times New Roman" pitchFamily="18" charset="0"/>
              </a:rPr>
              <a:t>τo</a:t>
            </a:r>
            <a:r>
              <a:rPr lang="el-GR" dirty="0">
                <a:latin typeface="Times New Roman" pitchFamily="18" charset="0"/>
                <a:cs typeface="Times New Roman" pitchFamily="18" charset="0"/>
              </a:rPr>
              <a:t> έργο του + Έκθεση </a:t>
            </a:r>
            <a:r>
              <a:rPr lang="el-GR" dirty="0" err="1">
                <a:latin typeface="Times New Roman" pitchFamily="18" charset="0"/>
                <a:cs typeface="Times New Roman" pitchFamily="18" charset="0"/>
              </a:rPr>
              <a:t>∆ιευθυντή</a:t>
            </a:r>
            <a:r>
              <a:rPr lang="el-GR" dirty="0">
                <a:latin typeface="Times New Roman" pitchFamily="18" charset="0"/>
                <a:cs typeface="Times New Roman" pitchFamily="18" charset="0"/>
              </a:rPr>
              <a:t> Εκπαίδευσης).</a:t>
            </a:r>
          </a:p>
          <a:p>
            <a:pPr>
              <a:buNone/>
            </a:pPr>
            <a:r>
              <a:rPr lang="el-GR" dirty="0">
                <a:latin typeface="Times New Roman" pitchFamily="18" charset="0"/>
                <a:cs typeface="Times New Roman" pitchFamily="18" charset="0"/>
              </a:rPr>
              <a:t> β) </a:t>
            </a:r>
            <a:r>
              <a:rPr lang="el-GR" b="1" i="1" dirty="0">
                <a:latin typeface="Times New Roman" pitchFamily="18" charset="0"/>
                <a:cs typeface="Times New Roman" pitchFamily="18" charset="0"/>
              </a:rPr>
              <a:t>ως προς το παιδαγωγικό έργο από τον Σχολικό </a:t>
            </a:r>
            <a:r>
              <a:rPr lang="el-GR" b="1" i="1" dirty="0" err="1">
                <a:latin typeface="Times New Roman" pitchFamily="18" charset="0"/>
                <a:cs typeface="Times New Roman" pitchFamily="18" charset="0"/>
              </a:rPr>
              <a:t>Σύµβουλο</a:t>
            </a:r>
            <a:r>
              <a:rPr lang="el-GR" b="1" i="1" dirty="0">
                <a:latin typeface="Times New Roman" pitchFamily="18" charset="0"/>
                <a:cs typeface="Times New Roman" pitchFamily="18" charset="0"/>
              </a:rPr>
              <a:t> </a:t>
            </a:r>
            <a:r>
              <a:rPr lang="el-GR" dirty="0">
                <a:latin typeface="Times New Roman" pitchFamily="18" charset="0"/>
                <a:cs typeface="Times New Roman" pitchFamily="18" charset="0"/>
              </a:rPr>
              <a:t>(</a:t>
            </a:r>
            <a:r>
              <a:rPr lang="el-GR" dirty="0" err="1">
                <a:latin typeface="Times New Roman" pitchFamily="18" charset="0"/>
                <a:cs typeface="Times New Roman" pitchFamily="18" charset="0"/>
              </a:rPr>
              <a:t>Ατοµικός</a:t>
            </a:r>
            <a:r>
              <a:rPr lang="el-GR" dirty="0">
                <a:latin typeface="Times New Roman" pitchFamily="18" charset="0"/>
                <a:cs typeface="Times New Roman" pitchFamily="18" charset="0"/>
              </a:rPr>
              <a:t> φάκελος + Έκθεση αυτοαξιολόγησης Σχολικής Μονάδας, ως πειστήριο για </a:t>
            </a:r>
            <a:r>
              <a:rPr lang="el-GR" dirty="0" err="1">
                <a:latin typeface="Times New Roman" pitchFamily="18" charset="0"/>
                <a:cs typeface="Times New Roman" pitchFamily="18" charset="0"/>
              </a:rPr>
              <a:t>τo</a:t>
            </a:r>
            <a:r>
              <a:rPr lang="el-GR" dirty="0">
                <a:latin typeface="Times New Roman" pitchFamily="18" charset="0"/>
                <a:cs typeface="Times New Roman" pitchFamily="18" charset="0"/>
              </a:rPr>
              <a:t> έργο του + Έκθεση Σχολικού </a:t>
            </a:r>
            <a:r>
              <a:rPr lang="el-GR" dirty="0" err="1">
                <a:latin typeface="Times New Roman" pitchFamily="18" charset="0"/>
                <a:cs typeface="Times New Roman" pitchFamily="18" charset="0"/>
              </a:rPr>
              <a:t>Συµβούλου</a:t>
            </a:r>
            <a:r>
              <a:rPr lang="el-GR" dirty="0">
                <a:latin typeface="Times New Roman" pitchFamily="18" charset="0"/>
                <a:cs typeface="Times New Roman" pitchFamily="18" charset="0"/>
              </a:rPr>
              <a:t>). Την ευθύνη για τη σύνταξη της αξιολογικής έκθεσης του έργου του </a:t>
            </a:r>
            <a:r>
              <a:rPr lang="el-GR" dirty="0" err="1">
                <a:latin typeface="Times New Roman" pitchFamily="18" charset="0"/>
                <a:cs typeface="Times New Roman" pitchFamily="18" charset="0"/>
              </a:rPr>
              <a:t>∆ιευθυντή</a:t>
            </a:r>
            <a:r>
              <a:rPr lang="el-GR" dirty="0">
                <a:latin typeface="Times New Roman" pitchFamily="18" charset="0"/>
                <a:cs typeface="Times New Roman" pitchFamily="18" charset="0"/>
              </a:rPr>
              <a:t> σχολικής µ</a:t>
            </a:r>
            <a:r>
              <a:rPr lang="el-GR" dirty="0" err="1">
                <a:latin typeface="Times New Roman" pitchFamily="18" charset="0"/>
                <a:cs typeface="Times New Roman" pitchFamily="18" charset="0"/>
              </a:rPr>
              <a:t>ονάδας</a:t>
            </a:r>
            <a:r>
              <a:rPr lang="el-GR" dirty="0">
                <a:latin typeface="Times New Roman" pitchFamily="18" charset="0"/>
                <a:cs typeface="Times New Roman" pitchFamily="18" charset="0"/>
              </a:rPr>
              <a:t> έχει ο Σχολικός Σύµβουλος και στην τελική αξιολογική κρίση </a:t>
            </a:r>
            <a:r>
              <a:rPr lang="el-GR" dirty="0" err="1">
                <a:latin typeface="Times New Roman" pitchFamily="18" charset="0"/>
                <a:cs typeface="Times New Roman" pitchFamily="18" charset="0"/>
              </a:rPr>
              <a:t>χρησιµοποιείται</a:t>
            </a:r>
            <a:r>
              <a:rPr lang="el-GR" dirty="0">
                <a:latin typeface="Times New Roman" pitchFamily="18" charset="0"/>
                <a:cs typeface="Times New Roman" pitchFamily="18" charset="0"/>
              </a:rPr>
              <a:t> περιγραφική κλίµακα, η οποία χαρακτηρίζει τον τρόπο τέλεσης του έργου του (ελλιπώς/ </a:t>
            </a:r>
            <a:r>
              <a:rPr lang="el-GR" dirty="0" err="1">
                <a:latin typeface="Times New Roman" pitchFamily="18" charset="0"/>
                <a:cs typeface="Times New Roman" pitchFamily="18" charset="0"/>
              </a:rPr>
              <a:t>πληµµελώς</a:t>
            </a:r>
            <a:r>
              <a:rPr lang="el-GR" dirty="0">
                <a:latin typeface="Times New Roman" pitchFamily="18" charset="0"/>
                <a:cs typeface="Times New Roman" pitchFamily="18" charset="0"/>
              </a:rPr>
              <a:t>, επαρκώς, πολύ καλά, εξαιρετικά). Έκτακτη αξιολόγηση γίνεται αν το ζητήσει ο ∆/</a:t>
            </a:r>
            <a:r>
              <a:rPr lang="el-GR" dirty="0" err="1">
                <a:latin typeface="Times New Roman" pitchFamily="18" charset="0"/>
                <a:cs typeface="Times New Roman" pitchFamily="18" charset="0"/>
              </a:rPr>
              <a:t>ντής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Εκπ</a:t>
            </a:r>
            <a:r>
              <a:rPr lang="el-GR" dirty="0">
                <a:latin typeface="Times New Roman" pitchFamily="18" charset="0"/>
                <a:cs typeface="Times New Roman" pitchFamily="18" charset="0"/>
              </a:rPr>
              <a:t>/σης ή ο οικείος Σχ. </a:t>
            </a:r>
            <a:r>
              <a:rPr lang="el-GR" dirty="0" err="1">
                <a:latin typeface="Times New Roman" pitchFamily="18" charset="0"/>
                <a:cs typeface="Times New Roman" pitchFamily="18" charset="0"/>
              </a:rPr>
              <a:t>Σύµβουλος</a:t>
            </a:r>
            <a:r>
              <a:rPr lang="el-GR" dirty="0">
                <a:latin typeface="Times New Roman" pitchFamily="18" charset="0"/>
                <a:cs typeface="Times New Roman" pitchFamily="18" charset="0"/>
              </a:rPr>
              <a:t> ή το ζητήσει ο ίδιος.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u="sng" dirty="0">
                <a:latin typeface="Times New Roman" pitchFamily="18" charset="0"/>
                <a:cs typeface="Times New Roman" pitchFamily="18" charset="0"/>
              </a:rPr>
              <a:t>Η </a:t>
            </a:r>
            <a:r>
              <a:rPr lang="el-GR" sz="3200" b="1" u="sng" dirty="0" err="1">
                <a:latin typeface="Times New Roman" pitchFamily="18" charset="0"/>
                <a:cs typeface="Times New Roman" pitchFamily="18" charset="0"/>
              </a:rPr>
              <a:t>Αυτο</a:t>
            </a:r>
            <a:r>
              <a:rPr lang="el-GR" sz="3200" b="1" u="sng" dirty="0">
                <a:latin typeface="Times New Roman" pitchFamily="18" charset="0"/>
                <a:cs typeface="Times New Roman" pitchFamily="18" charset="0"/>
              </a:rPr>
              <a:t>-αξιολόγηση της Ποιότητας του Εκπαιδευτικού Έργου της Σχολικής Μονάδας. </a:t>
            </a:r>
          </a:p>
        </p:txBody>
      </p:sp>
      <p:sp>
        <p:nvSpPr>
          <p:cNvPr id="3" name="2 - Θέση περιεχομένου"/>
          <p:cNvSpPr>
            <a:spLocks noGrp="1"/>
          </p:cNvSpPr>
          <p:nvPr>
            <p:ph idx="1"/>
          </p:nvPr>
        </p:nvSpPr>
        <p:spPr>
          <a:xfrm>
            <a:off x="1371600" y="1682496"/>
            <a:ext cx="9601200" cy="4184904"/>
          </a:xfrm>
        </p:spPr>
        <p:txBody>
          <a:bodyPr>
            <a:normAutofit lnSpcReduction="10000"/>
          </a:bodyPr>
          <a:lstStyle/>
          <a:p>
            <a:pPr>
              <a:buNone/>
            </a:pPr>
            <a:r>
              <a:rPr lang="el-GR" b="1" dirty="0">
                <a:latin typeface="Times New Roman" pitchFamily="18" charset="0"/>
                <a:cs typeface="Times New Roman" pitchFamily="18" charset="0"/>
              </a:rPr>
              <a:t>Σκοπός της αυτοαξιολόγησης</a:t>
            </a:r>
          </a:p>
          <a:p>
            <a:pPr>
              <a:buNone/>
            </a:pPr>
            <a:r>
              <a:rPr lang="el-GR" dirty="0">
                <a:latin typeface="Times New Roman" pitchFamily="18" charset="0"/>
                <a:cs typeface="Times New Roman" pitchFamily="18" charset="0"/>
              </a:rPr>
              <a:t>  </a:t>
            </a:r>
            <a:r>
              <a:rPr lang="el-GR" b="1" i="1" dirty="0">
                <a:latin typeface="Times New Roman" pitchFamily="18" charset="0"/>
                <a:cs typeface="Times New Roman" pitchFamily="18" charset="0"/>
              </a:rPr>
              <a:t>Σκοπός της αξιολόγησης της ποιότητας του εκπαιδευτικού έργου (ΑΠΕΕ) είναι: </a:t>
            </a:r>
          </a:p>
          <a:p>
            <a:pPr>
              <a:buFont typeface="Wingdings" pitchFamily="2" charset="2"/>
              <a:buChar char="Ø"/>
            </a:pPr>
            <a:r>
              <a:rPr lang="el-GR" dirty="0">
                <a:latin typeface="Times New Roman" pitchFamily="18" charset="0"/>
                <a:cs typeface="Times New Roman" pitchFamily="18" charset="0"/>
              </a:rPr>
              <a:t>η βελτίωση και η ποιοτική αναβάθµιση όλων των διαστάσεων και των παραγόντων της εκπαιδευτικής διαδικασίας και του </a:t>
            </a:r>
            <a:r>
              <a:rPr lang="el-GR" dirty="0" err="1">
                <a:latin typeface="Times New Roman" pitchFamily="18" charset="0"/>
                <a:cs typeface="Times New Roman" pitchFamily="18" charset="0"/>
              </a:rPr>
              <a:t>παραγόµενου</a:t>
            </a:r>
            <a:r>
              <a:rPr lang="el-GR" dirty="0">
                <a:latin typeface="Times New Roman" pitchFamily="18" charset="0"/>
                <a:cs typeface="Times New Roman" pitchFamily="18" charset="0"/>
              </a:rPr>
              <a:t> εκπαιδευτικού και παιδαγωγικού της έργου,.</a:t>
            </a:r>
          </a:p>
          <a:p>
            <a:pPr>
              <a:buFont typeface="Wingdings" pitchFamily="2" charset="2"/>
              <a:buChar char="Ø"/>
            </a:pPr>
            <a:r>
              <a:rPr lang="el-GR" dirty="0">
                <a:latin typeface="Times New Roman" pitchFamily="18" charset="0"/>
                <a:cs typeface="Times New Roman" pitchFamily="18" charset="0"/>
              </a:rPr>
              <a:t>η </a:t>
            </a:r>
            <a:r>
              <a:rPr lang="el-GR" dirty="0" err="1">
                <a:latin typeface="Times New Roman" pitchFamily="18" charset="0"/>
                <a:cs typeface="Times New Roman" pitchFamily="18" charset="0"/>
              </a:rPr>
              <a:t>διαµόρφωση</a:t>
            </a:r>
            <a:r>
              <a:rPr lang="el-GR" dirty="0">
                <a:latin typeface="Times New Roman" pitchFamily="18" charset="0"/>
                <a:cs typeface="Times New Roman" pitchFamily="18" charset="0"/>
              </a:rPr>
              <a:t> κουλτούρας αξιολόγησης στα σχολεία, η ενίσχυση της συνεργασίας και της </a:t>
            </a:r>
            <a:r>
              <a:rPr lang="el-GR" dirty="0" err="1">
                <a:latin typeface="Times New Roman" pitchFamily="18" charset="0"/>
                <a:cs typeface="Times New Roman" pitchFamily="18" charset="0"/>
              </a:rPr>
              <a:t>συµµετοχής</a:t>
            </a:r>
            <a:r>
              <a:rPr lang="el-GR" dirty="0">
                <a:latin typeface="Times New Roman" pitchFamily="18" charset="0"/>
                <a:cs typeface="Times New Roman" pitchFamily="18" charset="0"/>
              </a:rPr>
              <a:t> µ</a:t>
            </a:r>
            <a:r>
              <a:rPr lang="el-GR" dirty="0" err="1">
                <a:latin typeface="Times New Roman" pitchFamily="18" charset="0"/>
                <a:cs typeface="Times New Roman" pitchFamily="18" charset="0"/>
              </a:rPr>
              <a:t>εταξύ</a:t>
            </a:r>
            <a:r>
              <a:rPr lang="el-GR" dirty="0">
                <a:latin typeface="Times New Roman" pitchFamily="18" charset="0"/>
                <a:cs typeface="Times New Roman" pitchFamily="18" charset="0"/>
              </a:rPr>
              <a:t> των µελών της σχολικής κοινότητας.</a:t>
            </a:r>
          </a:p>
          <a:p>
            <a:pPr>
              <a:buFont typeface="Wingdings" pitchFamily="2" charset="2"/>
              <a:buChar char="Ø"/>
            </a:pPr>
            <a:r>
              <a:rPr lang="el-GR" dirty="0">
                <a:latin typeface="Times New Roman" pitchFamily="18" charset="0"/>
                <a:cs typeface="Times New Roman" pitchFamily="18" charset="0"/>
              </a:rPr>
              <a:t>η ενίσχυση της αυτογνωσίας και της </a:t>
            </a:r>
            <a:r>
              <a:rPr lang="el-GR" dirty="0" err="1">
                <a:latin typeface="Times New Roman" pitchFamily="18" charset="0"/>
                <a:cs typeface="Times New Roman" pitchFamily="18" charset="0"/>
              </a:rPr>
              <a:t>επαγγελµατικής</a:t>
            </a:r>
            <a:r>
              <a:rPr lang="el-GR" dirty="0">
                <a:latin typeface="Times New Roman" pitchFamily="18" charset="0"/>
                <a:cs typeface="Times New Roman" pitchFamily="18" charset="0"/>
              </a:rPr>
              <a:t> ανάπτυξης των εκπαιδευτικών, η απόκτηση </a:t>
            </a:r>
            <a:r>
              <a:rPr lang="el-GR" dirty="0" err="1">
                <a:latin typeface="Times New Roman" pitchFamily="18" charset="0"/>
                <a:cs typeface="Times New Roman" pitchFamily="18" charset="0"/>
              </a:rPr>
              <a:t>εµπειριών</a:t>
            </a:r>
            <a:r>
              <a:rPr lang="el-GR" dirty="0">
                <a:latin typeface="Times New Roman" pitchFamily="18" charset="0"/>
                <a:cs typeface="Times New Roman" pitchFamily="18" charset="0"/>
              </a:rPr>
              <a:t> από στελέχη και εκπαιδευτικούς στο πεδίο της αξιολόγησης,.</a:t>
            </a:r>
          </a:p>
          <a:p>
            <a:pPr>
              <a:buFont typeface="Wingdings" pitchFamily="2" charset="2"/>
              <a:buChar char="Ø"/>
            </a:pPr>
            <a:r>
              <a:rPr lang="el-GR" dirty="0">
                <a:latin typeface="Times New Roman" pitchFamily="18" charset="0"/>
                <a:cs typeface="Times New Roman" pitchFamily="18" charset="0"/>
              </a:rPr>
              <a:t> η ανάδειξη θετικών </a:t>
            </a:r>
            <a:r>
              <a:rPr lang="el-GR" dirty="0" err="1">
                <a:latin typeface="Times New Roman" pitchFamily="18" charset="0"/>
                <a:cs typeface="Times New Roman" pitchFamily="18" charset="0"/>
              </a:rPr>
              <a:t>σηµείων</a:t>
            </a:r>
            <a:r>
              <a:rPr lang="el-GR" dirty="0">
                <a:latin typeface="Times New Roman" pitchFamily="18" charset="0"/>
                <a:cs typeface="Times New Roman" pitchFamily="18" charset="0"/>
              </a:rPr>
              <a:t> ("καλών πρακτικών") και </a:t>
            </a:r>
            <a:r>
              <a:rPr lang="el-GR" dirty="0" err="1">
                <a:latin typeface="Times New Roman" pitchFamily="18" charset="0"/>
                <a:cs typeface="Times New Roman" pitchFamily="18" charset="0"/>
              </a:rPr>
              <a:t>αδυναµιών</a:t>
            </a:r>
            <a:r>
              <a:rPr lang="el-GR" dirty="0">
                <a:latin typeface="Times New Roman" pitchFamily="18" charset="0"/>
                <a:cs typeface="Times New Roman" pitchFamily="18" charset="0"/>
              </a:rPr>
              <a:t> και η ανάπτυξη δράσεων µε στόχο τη βελτίωση της ποιότητας του εκπαιδευτικού έργου στο χώρο του σχολείου.</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1069848"/>
          </a:xfrm>
        </p:spPr>
        <p:txBody>
          <a:bodyPr>
            <a:normAutofit/>
          </a:bodyPr>
          <a:lstStyle/>
          <a:p>
            <a:r>
              <a:rPr lang="el-GR" sz="3200" b="1" u="sng" dirty="0">
                <a:latin typeface="Times New Roman" pitchFamily="18" charset="0"/>
                <a:cs typeface="Times New Roman" pitchFamily="18" charset="0"/>
              </a:rPr>
              <a:t>Πεδία, </a:t>
            </a:r>
            <a:r>
              <a:rPr lang="el-GR" sz="3200" b="1" u="sng" dirty="0" err="1">
                <a:latin typeface="Times New Roman" pitchFamily="18" charset="0"/>
                <a:cs typeface="Times New Roman" pitchFamily="18" charset="0"/>
              </a:rPr>
              <a:t>Τοµείς</a:t>
            </a:r>
            <a:r>
              <a:rPr lang="el-GR" sz="3200" b="1" u="sng" dirty="0">
                <a:latin typeface="Times New Roman" pitchFamily="18" charset="0"/>
                <a:cs typeface="Times New Roman" pitchFamily="18" charset="0"/>
              </a:rPr>
              <a:t> και Κριτήρια της Ποιότητας του Εκπαιδευτικού Έργου</a:t>
            </a:r>
          </a:p>
        </p:txBody>
      </p:sp>
      <p:sp>
        <p:nvSpPr>
          <p:cNvPr id="3" name="2 - Θέση περιεχομένου"/>
          <p:cNvSpPr>
            <a:spLocks noGrp="1"/>
          </p:cNvSpPr>
          <p:nvPr>
            <p:ph idx="1"/>
          </p:nvPr>
        </p:nvSpPr>
        <p:spPr>
          <a:xfrm>
            <a:off x="1371600" y="1780032"/>
            <a:ext cx="9601200" cy="4087368"/>
          </a:xfrm>
        </p:spPr>
        <p:txBody>
          <a:bodyPr>
            <a:normAutofit fontScale="92500"/>
          </a:bodyPr>
          <a:lstStyle/>
          <a:p>
            <a:pPr>
              <a:buNone/>
            </a:pPr>
            <a:r>
              <a:rPr lang="el-GR" b="1" dirty="0">
                <a:latin typeface="Times New Roman" pitchFamily="18" charset="0"/>
                <a:cs typeface="Times New Roman" pitchFamily="18" charset="0"/>
              </a:rPr>
              <a:t>Πεδίο 1ο</a:t>
            </a:r>
            <a:r>
              <a:rPr lang="el-GR" b="1" i="1" dirty="0">
                <a:latin typeface="Times New Roman" pitchFamily="18" charset="0"/>
                <a:cs typeface="Times New Roman" pitchFamily="18" charset="0"/>
              </a:rPr>
              <a:t>: </a:t>
            </a:r>
            <a:r>
              <a:rPr lang="el-GR" b="1" i="1" u="sng" dirty="0">
                <a:latin typeface="Times New Roman" pitchFamily="18" charset="0"/>
                <a:cs typeface="Times New Roman" pitchFamily="18" charset="0"/>
              </a:rPr>
              <a:t>Εκπαιδευτικό Περιβάλλον: </a:t>
            </a:r>
            <a:r>
              <a:rPr lang="el-GR" b="1" dirty="0">
                <a:latin typeface="Times New Roman" pitchFamily="18" charset="0"/>
                <a:cs typeface="Times New Roman" pitchFamily="18" charset="0"/>
              </a:rPr>
              <a:t>(α) </a:t>
            </a:r>
            <a:r>
              <a:rPr lang="el-GR" b="1" dirty="0" err="1">
                <a:latin typeface="Times New Roman" pitchFamily="18" charset="0"/>
                <a:cs typeface="Times New Roman" pitchFamily="18" charset="0"/>
              </a:rPr>
              <a:t>∆ιαπροσωπικές</a:t>
            </a:r>
            <a:r>
              <a:rPr lang="el-GR" b="1" dirty="0">
                <a:latin typeface="Times New Roman" pitchFamily="18" charset="0"/>
                <a:cs typeface="Times New Roman" pitchFamily="18" charset="0"/>
              </a:rPr>
              <a:t> Σχέσεις και Προσδοκίες, (β) Παιδαγωγικό </a:t>
            </a:r>
            <a:r>
              <a:rPr lang="el-GR" b="1" dirty="0" err="1">
                <a:latin typeface="Times New Roman" pitchFamily="18" charset="0"/>
                <a:cs typeface="Times New Roman" pitchFamily="18" charset="0"/>
              </a:rPr>
              <a:t>Κλίµα</a:t>
            </a:r>
            <a:r>
              <a:rPr lang="el-GR" b="1" dirty="0">
                <a:latin typeface="Times New Roman" pitchFamily="18" charset="0"/>
                <a:cs typeface="Times New Roman" pitchFamily="18" charset="0"/>
              </a:rPr>
              <a:t> και (γ) Οργάνωση της σχολικής Τάξης</a:t>
            </a:r>
            <a:r>
              <a:rPr lang="el-GR" dirty="0">
                <a:latin typeface="Times New Roman" pitchFamily="18" charset="0"/>
                <a:cs typeface="Times New Roman" pitchFamily="18" charset="0"/>
              </a:rPr>
              <a:t> </a:t>
            </a:r>
          </a:p>
          <a:p>
            <a:pPr>
              <a:buFont typeface="Courier New" pitchFamily="49" charset="0"/>
              <a:buChar char="o"/>
            </a:pPr>
            <a:r>
              <a:rPr lang="el-GR" dirty="0">
                <a:latin typeface="Times New Roman" pitchFamily="18" charset="0"/>
                <a:cs typeface="Times New Roman" pitchFamily="18" charset="0"/>
              </a:rPr>
              <a:t>αναφέρεται στις ψυχολογικές, κοινωνικές και οργανωτικές συνθήκες που </a:t>
            </a:r>
            <a:r>
              <a:rPr lang="el-GR" dirty="0" err="1">
                <a:latin typeface="Times New Roman" pitchFamily="18" charset="0"/>
                <a:cs typeface="Times New Roman" pitchFamily="18" charset="0"/>
              </a:rPr>
              <a:t>δηµιουργούν</a:t>
            </a:r>
            <a:r>
              <a:rPr lang="el-GR" dirty="0">
                <a:latin typeface="Times New Roman" pitchFamily="18" charset="0"/>
                <a:cs typeface="Times New Roman" pitchFamily="18" charset="0"/>
              </a:rPr>
              <a:t> τον κοινωνικό και φυσικό χώρο και χρόνο µ</a:t>
            </a:r>
            <a:r>
              <a:rPr lang="el-GR" dirty="0" err="1">
                <a:latin typeface="Times New Roman" pitchFamily="18" charset="0"/>
                <a:cs typeface="Times New Roman" pitchFamily="18" charset="0"/>
              </a:rPr>
              <a:t>έσα</a:t>
            </a:r>
            <a:r>
              <a:rPr lang="el-GR" dirty="0">
                <a:latin typeface="Times New Roman" pitchFamily="18" charset="0"/>
                <a:cs typeface="Times New Roman" pitchFamily="18" charset="0"/>
              </a:rPr>
              <a:t> στο οποίο συντελείται η µ</a:t>
            </a:r>
            <a:r>
              <a:rPr lang="el-GR" dirty="0" err="1">
                <a:latin typeface="Times New Roman" pitchFamily="18" charset="0"/>
                <a:cs typeface="Times New Roman" pitchFamily="18" charset="0"/>
              </a:rPr>
              <a:t>άθηση</a:t>
            </a:r>
            <a:r>
              <a:rPr lang="el-GR" dirty="0">
                <a:latin typeface="Times New Roman" pitchFamily="18" charset="0"/>
                <a:cs typeface="Times New Roman" pitchFamily="18" charset="0"/>
              </a:rPr>
              <a:t> και η ανάπτυξη στον κοινωνικό, επικοινωνιακό, </a:t>
            </a:r>
            <a:r>
              <a:rPr lang="el-GR" dirty="0" err="1">
                <a:latin typeface="Times New Roman" pitchFamily="18" charset="0"/>
                <a:cs typeface="Times New Roman" pitchFamily="18" charset="0"/>
              </a:rPr>
              <a:t>συναισθηµατικό</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αξιακό</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πολιτισµικό</a:t>
            </a:r>
            <a:r>
              <a:rPr lang="el-GR" dirty="0">
                <a:latin typeface="Times New Roman" pitchFamily="18" charset="0"/>
                <a:cs typeface="Times New Roman" pitchFamily="18" charset="0"/>
              </a:rPr>
              <a:t>, πολιτικό, αλλά και στον γνωστικό </a:t>
            </a:r>
            <a:r>
              <a:rPr lang="el-GR" dirty="0" err="1">
                <a:latin typeface="Times New Roman" pitchFamily="18" charset="0"/>
                <a:cs typeface="Times New Roman" pitchFamily="18" charset="0"/>
              </a:rPr>
              <a:t>τοµέα</a:t>
            </a:r>
            <a:r>
              <a:rPr lang="el-GR" dirty="0">
                <a:latin typeface="Times New Roman" pitchFamily="18" charset="0"/>
                <a:cs typeface="Times New Roman" pitchFamily="18" charset="0"/>
              </a:rPr>
              <a:t>.</a:t>
            </a:r>
          </a:p>
          <a:p>
            <a:pPr>
              <a:buNone/>
            </a:pPr>
            <a:r>
              <a:rPr lang="el-GR" b="1" dirty="0">
                <a:latin typeface="Times New Roman" pitchFamily="18" charset="0"/>
                <a:cs typeface="Times New Roman" pitchFamily="18" charset="0"/>
              </a:rPr>
              <a:t>Πεδίο 2ο: </a:t>
            </a:r>
            <a:r>
              <a:rPr lang="el-GR" b="1" i="1" u="sng" dirty="0" err="1">
                <a:latin typeface="Times New Roman" pitchFamily="18" charset="0"/>
                <a:cs typeface="Times New Roman" pitchFamily="18" charset="0"/>
              </a:rPr>
              <a:t>Σχεδιασµός</a:t>
            </a:r>
            <a:r>
              <a:rPr lang="el-GR" b="1" i="1" u="sng" dirty="0">
                <a:latin typeface="Times New Roman" pitchFamily="18" charset="0"/>
                <a:cs typeface="Times New Roman" pitchFamily="18" charset="0"/>
              </a:rPr>
              <a:t>, </a:t>
            </a:r>
            <a:r>
              <a:rPr lang="el-GR" b="1" i="1" u="sng" dirty="0" err="1">
                <a:latin typeface="Times New Roman" pitchFamily="18" charset="0"/>
                <a:cs typeface="Times New Roman" pitchFamily="18" charset="0"/>
              </a:rPr>
              <a:t>Προγραµµατισµός</a:t>
            </a:r>
            <a:r>
              <a:rPr lang="el-GR" b="1" i="1" u="sng" dirty="0">
                <a:latin typeface="Times New Roman" pitchFamily="18" charset="0"/>
                <a:cs typeface="Times New Roman" pitchFamily="18" charset="0"/>
              </a:rPr>
              <a:t> και </a:t>
            </a:r>
            <a:r>
              <a:rPr lang="el-GR" b="1" i="1" u="sng" dirty="0" err="1">
                <a:latin typeface="Times New Roman" pitchFamily="18" charset="0"/>
                <a:cs typeface="Times New Roman" pitchFamily="18" charset="0"/>
              </a:rPr>
              <a:t>Προετοιµασία</a:t>
            </a:r>
            <a:r>
              <a:rPr lang="el-GR" b="1" i="1" u="sng" dirty="0">
                <a:latin typeface="Times New Roman" pitchFamily="18" charset="0"/>
                <a:cs typeface="Times New Roman" pitchFamily="18" charset="0"/>
              </a:rPr>
              <a:t> </a:t>
            </a:r>
            <a:r>
              <a:rPr lang="el-GR" b="1" i="1" u="sng" dirty="0" err="1">
                <a:latin typeface="Times New Roman" pitchFamily="18" charset="0"/>
                <a:cs typeface="Times New Roman" pitchFamily="18" charset="0"/>
              </a:rPr>
              <a:t>∆ιδασκαλίας</a:t>
            </a:r>
            <a:r>
              <a:rPr lang="el-GR" b="1" i="1" u="sng" dirty="0">
                <a:latin typeface="Times New Roman" pitchFamily="18" charset="0"/>
                <a:cs typeface="Times New Roman" pitchFamily="18" charset="0"/>
              </a:rPr>
              <a:t>: </a:t>
            </a:r>
            <a:r>
              <a:rPr lang="el-GR" b="1" dirty="0">
                <a:latin typeface="Times New Roman" pitchFamily="18" charset="0"/>
                <a:cs typeface="Times New Roman" pitchFamily="18" charset="0"/>
              </a:rPr>
              <a:t>(α) Μαθητής, (β) Στόχοι και </a:t>
            </a:r>
            <a:r>
              <a:rPr lang="el-GR" b="1" dirty="0" err="1">
                <a:latin typeface="Times New Roman" pitchFamily="18" charset="0"/>
                <a:cs typeface="Times New Roman" pitchFamily="18" charset="0"/>
              </a:rPr>
              <a:t>Περιεχόµενο</a:t>
            </a:r>
            <a:r>
              <a:rPr lang="el-GR" b="1" dirty="0">
                <a:latin typeface="Times New Roman" pitchFamily="18" charset="0"/>
                <a:cs typeface="Times New Roman" pitchFamily="18" charset="0"/>
              </a:rPr>
              <a:t> και (γ) </a:t>
            </a:r>
            <a:r>
              <a:rPr lang="el-GR" b="1" dirty="0" err="1">
                <a:latin typeface="Times New Roman" pitchFamily="18" charset="0"/>
                <a:cs typeface="Times New Roman" pitchFamily="18" charset="0"/>
              </a:rPr>
              <a:t>∆ιδακτικές</a:t>
            </a:r>
            <a:r>
              <a:rPr lang="el-GR" b="1" dirty="0">
                <a:latin typeface="Times New Roman" pitchFamily="18" charset="0"/>
                <a:cs typeface="Times New Roman" pitchFamily="18" charset="0"/>
              </a:rPr>
              <a:t> Ενέργειες και Εκπαιδευτικά Μέσα </a:t>
            </a:r>
          </a:p>
          <a:p>
            <a:pPr>
              <a:buFont typeface="Courier New" pitchFamily="49" charset="0"/>
              <a:buChar char="o"/>
            </a:pPr>
            <a:r>
              <a:rPr lang="el-GR" dirty="0">
                <a:latin typeface="Times New Roman" pitchFamily="18" charset="0"/>
                <a:cs typeface="Times New Roman" pitchFamily="18" charset="0"/>
              </a:rPr>
              <a:t>αναφέρεται σε καταλυτικό παράγοντα της διδασκαλίας, διότι αφορά στον τρόπο µε τον οποίο </a:t>
            </a:r>
            <a:r>
              <a:rPr lang="el-GR" dirty="0" err="1">
                <a:latin typeface="Times New Roman" pitchFamily="18" charset="0"/>
                <a:cs typeface="Times New Roman" pitchFamily="18" charset="0"/>
              </a:rPr>
              <a:t>λαµβάνει</a:t>
            </a:r>
            <a:r>
              <a:rPr lang="el-GR" dirty="0">
                <a:latin typeface="Times New Roman" pitchFamily="18" charset="0"/>
                <a:cs typeface="Times New Roman" pitchFamily="18" charset="0"/>
              </a:rPr>
              <a:t> υπόψη του ο εκπαιδευτικός </a:t>
            </a:r>
            <a:r>
              <a:rPr lang="el-GR" dirty="0" err="1">
                <a:latin typeface="Times New Roman" pitchFamily="18" charset="0"/>
                <a:cs typeface="Times New Roman" pitchFamily="18" charset="0"/>
              </a:rPr>
              <a:t>συγκεκριµένους</a:t>
            </a:r>
            <a:r>
              <a:rPr lang="el-GR" dirty="0">
                <a:latin typeface="Times New Roman" pitchFamily="18" charset="0"/>
                <a:cs typeface="Times New Roman" pitchFamily="18" charset="0"/>
              </a:rPr>
              <a:t> </a:t>
            </a:r>
            <a:r>
              <a:rPr lang="el-GR" dirty="0" err="1">
                <a:latin typeface="Times New Roman" pitchFamily="18" charset="0"/>
                <a:cs typeface="Times New Roman" pitchFamily="18" charset="0"/>
              </a:rPr>
              <a:t>τοµείς</a:t>
            </a:r>
            <a:r>
              <a:rPr lang="el-GR" dirty="0">
                <a:latin typeface="Times New Roman" pitchFamily="18" charset="0"/>
                <a:cs typeface="Times New Roman" pitchFamily="18" charset="0"/>
              </a:rPr>
              <a:t>, όταν σχεδιάζει, </a:t>
            </a:r>
            <a:r>
              <a:rPr lang="el-GR" dirty="0" err="1">
                <a:latin typeface="Times New Roman" pitchFamily="18" charset="0"/>
                <a:cs typeface="Times New Roman" pitchFamily="18" charset="0"/>
              </a:rPr>
              <a:t>προγραµµατίζει</a:t>
            </a:r>
            <a:r>
              <a:rPr lang="el-GR" dirty="0">
                <a:latin typeface="Times New Roman" pitchFamily="18" charset="0"/>
                <a:cs typeface="Times New Roman" pitchFamily="18" charset="0"/>
              </a:rPr>
              <a:t> και </a:t>
            </a:r>
            <a:r>
              <a:rPr lang="el-GR" dirty="0" err="1">
                <a:latin typeface="Times New Roman" pitchFamily="18" charset="0"/>
                <a:cs typeface="Times New Roman" pitchFamily="18" charset="0"/>
              </a:rPr>
              <a:t>προετοιµάζει</a:t>
            </a:r>
            <a:r>
              <a:rPr lang="el-GR" dirty="0">
                <a:latin typeface="Times New Roman" pitchFamily="18" charset="0"/>
                <a:cs typeface="Times New Roman" pitchFamily="18" charset="0"/>
              </a:rPr>
              <a:t> τη διδασκαλία του µ</a:t>
            </a:r>
            <a:r>
              <a:rPr lang="el-GR" dirty="0" err="1">
                <a:latin typeface="Times New Roman" pitchFamily="18" charset="0"/>
                <a:cs typeface="Times New Roman" pitchFamily="18" charset="0"/>
              </a:rPr>
              <a:t>αθήµατός</a:t>
            </a:r>
            <a:r>
              <a:rPr lang="el-GR" dirty="0">
                <a:latin typeface="Times New Roman" pitchFamily="18" charset="0"/>
                <a:cs typeface="Times New Roman" pitchFamily="18" charset="0"/>
              </a:rPr>
              <a:t> του, τόσο στο µ</a:t>
            </a:r>
            <a:r>
              <a:rPr lang="el-GR" dirty="0" err="1">
                <a:latin typeface="Times New Roman" pitchFamily="18" charset="0"/>
                <a:cs typeface="Times New Roman" pitchFamily="18" charset="0"/>
              </a:rPr>
              <a:t>ακρο</a:t>
            </a:r>
            <a:r>
              <a:rPr lang="el-GR" dirty="0">
                <a:latin typeface="Times New Roman" pitchFamily="18" charset="0"/>
                <a:cs typeface="Times New Roman" pitchFamily="18" charset="0"/>
              </a:rPr>
              <a:t>- επίπεδο του σχολικού έτους όσο και στο µ</a:t>
            </a:r>
            <a:r>
              <a:rPr lang="el-GR" dirty="0" err="1">
                <a:latin typeface="Times New Roman" pitchFamily="18" charset="0"/>
                <a:cs typeface="Times New Roman" pitchFamily="18" charset="0"/>
              </a:rPr>
              <a:t>ικρο</a:t>
            </a:r>
            <a:r>
              <a:rPr lang="el-GR" dirty="0">
                <a:latin typeface="Times New Roman" pitchFamily="18" charset="0"/>
                <a:cs typeface="Times New Roman" pitchFamily="18" charset="0"/>
              </a:rPr>
              <a:t>-επίπεδο ευρύτερης ενότητας και στη συνέχεια της ωριαίας διδασκαλίας.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461752" y="389586"/>
            <a:ext cx="9601200" cy="795270"/>
          </a:xfrm>
        </p:spPr>
        <p:txBody>
          <a:bodyPr>
            <a:normAutofit/>
          </a:bodyPr>
          <a:lstStyle/>
          <a:p>
            <a:pPr algn="ctr"/>
            <a:r>
              <a:rPr lang="el-GR" sz="3200" dirty="0">
                <a:latin typeface="Times New Roman" panose="02020603050405020304" pitchFamily="18" charset="0"/>
                <a:cs typeface="Times New Roman" panose="02020603050405020304" pitchFamily="18" charset="0"/>
              </a:rPr>
              <a:t>ΧΑΡΑΚΤΗΡΙΣΤΙΚΑ ΤΗΣ ΔΟΠ</a:t>
            </a:r>
          </a:p>
        </p:txBody>
      </p:sp>
      <p:sp>
        <p:nvSpPr>
          <p:cNvPr id="3" name="Θέση περιεχομένου 2"/>
          <p:cNvSpPr>
            <a:spLocks noGrp="1"/>
          </p:cNvSpPr>
          <p:nvPr>
            <p:ph idx="1"/>
          </p:nvPr>
        </p:nvSpPr>
        <p:spPr>
          <a:xfrm>
            <a:off x="1371600" y="1931831"/>
            <a:ext cx="9601200" cy="3935569"/>
          </a:xfrm>
        </p:spPr>
        <p:txBody>
          <a:bodyPr>
            <a:normAutofit fontScale="92500" lnSpcReduction="20000"/>
          </a:bodyPr>
          <a:lstStyle/>
          <a:p>
            <a:pPr marL="0" indent="0" algn="ctr">
              <a:buNone/>
            </a:pPr>
            <a:r>
              <a:rPr lang="el-GR" sz="2000" dirty="0">
                <a:latin typeface="Times New Roman" panose="02020603050405020304" pitchFamily="18" charset="0"/>
                <a:cs typeface="Times New Roman" panose="02020603050405020304" pitchFamily="18" charset="0"/>
              </a:rPr>
              <a:t>Γνώση-Συμμετοχή-Δέσμευση</a:t>
            </a:r>
          </a:p>
          <a:p>
            <a:pPr>
              <a:buFont typeface="Wingdings" panose="05000000000000000000" pitchFamily="2" charset="2"/>
              <a:buChar char="ü"/>
            </a:pPr>
            <a:r>
              <a:rPr lang="el-GR" sz="2000" b="1" dirty="0">
                <a:latin typeface="Times New Roman" panose="02020603050405020304" pitchFamily="18" charset="0"/>
                <a:cs typeface="Times New Roman" panose="02020603050405020304" pitchFamily="18" charset="0"/>
              </a:rPr>
              <a:t>Γνώση</a:t>
            </a:r>
            <a:r>
              <a:rPr lang="el-GR" sz="2000" dirty="0">
                <a:latin typeface="Times New Roman" panose="02020603050405020304" pitchFamily="18" charset="0"/>
                <a:cs typeface="Times New Roman" panose="02020603050405020304" pitchFamily="18" charset="0"/>
              </a:rPr>
              <a:t> με την έννοια της συνεχούς επιμόρφωσης και εκπαίδευσης των εμπλεκομένων στη διαδικασία της απρόσκοπτης λειτουργίας του οργανισμού, ώστε να αποφεύγονται λάθη, παραλείψεις και παρατυπίες</a:t>
            </a:r>
          </a:p>
          <a:p>
            <a:pPr>
              <a:buFont typeface="Wingdings" panose="05000000000000000000" pitchFamily="2" charset="2"/>
              <a:buChar char="ü"/>
            </a:pPr>
            <a:r>
              <a:rPr lang="el-GR" sz="2000" b="1" dirty="0">
                <a:latin typeface="Times New Roman" panose="02020603050405020304" pitchFamily="18" charset="0"/>
                <a:cs typeface="Times New Roman" panose="02020603050405020304" pitchFamily="18" charset="0"/>
              </a:rPr>
              <a:t>Συμμετοχή</a:t>
            </a:r>
            <a:r>
              <a:rPr lang="el-GR" sz="2000" dirty="0">
                <a:latin typeface="Times New Roman" panose="02020603050405020304" pitchFamily="18" charset="0"/>
                <a:cs typeface="Times New Roman" panose="02020603050405020304" pitchFamily="18" charset="0"/>
              </a:rPr>
              <a:t> όλων των εργαζομένων στην ανεύρεση των προβλημάτων, στην ανάλυσή τους, στις προτάσεις επίλυσης, στη στοχοθεσία και όπου είναι εφικτό στη λήψη των αποφάσεων</a:t>
            </a:r>
          </a:p>
          <a:p>
            <a:pPr>
              <a:buFont typeface="Wingdings" panose="05000000000000000000" pitchFamily="2" charset="2"/>
              <a:buChar char="ü"/>
            </a:pPr>
            <a:r>
              <a:rPr lang="el-GR" sz="2000" b="1" dirty="0">
                <a:latin typeface="Times New Roman" panose="02020603050405020304" pitchFamily="18" charset="0"/>
                <a:cs typeface="Times New Roman" panose="02020603050405020304" pitchFamily="18" charset="0"/>
              </a:rPr>
              <a:t>Δέσμευση</a:t>
            </a:r>
            <a:r>
              <a:rPr lang="el-GR" sz="2000" dirty="0">
                <a:latin typeface="Times New Roman" panose="02020603050405020304" pitchFamily="18" charset="0"/>
                <a:cs typeface="Times New Roman" panose="02020603050405020304" pitchFamily="18" charset="0"/>
              </a:rPr>
              <a:t> των διοικητικών στελεχών και των εργαζόμενων υπαλλήλων με στόχο τη συνεχή υποστήριξη οποιασδήποτε προσπάθειας οδηγεί στην εξασφάλιση της ποιότητας</a:t>
            </a:r>
          </a:p>
          <a:p>
            <a:pPr>
              <a:buFont typeface="Wingdings" panose="05000000000000000000" pitchFamily="2" charset="2"/>
              <a:buChar char="ü"/>
            </a:pPr>
            <a:endParaRPr lang="el-GR"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endParaRPr lang="el-GR"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endParaRPr lang="el-GR" sz="2000" dirty="0">
              <a:latin typeface="Times New Roman" panose="02020603050405020304" pitchFamily="18" charset="0"/>
              <a:cs typeface="Times New Roman" panose="02020603050405020304" pitchFamily="18" charset="0"/>
            </a:endParaRPr>
          </a:p>
          <a:p>
            <a:pPr marL="0" indent="0">
              <a:buNone/>
            </a:pPr>
            <a:r>
              <a:rPr lang="el-G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736050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71600" y="685800"/>
            <a:ext cx="9601200" cy="947928"/>
          </a:xfrm>
        </p:spPr>
        <p:txBody>
          <a:bodyPr>
            <a:noAutofit/>
          </a:bodyPr>
          <a:lstStyle/>
          <a:p>
            <a:r>
              <a:rPr lang="el-GR" sz="3200" b="1" u="sng" dirty="0">
                <a:latin typeface="Times New Roman" pitchFamily="18" charset="0"/>
                <a:cs typeface="Times New Roman" pitchFamily="18" charset="0"/>
              </a:rPr>
              <a:t>Πεδία, </a:t>
            </a:r>
            <a:r>
              <a:rPr lang="el-GR" sz="3200" b="1" u="sng" dirty="0" err="1">
                <a:latin typeface="Times New Roman" pitchFamily="18" charset="0"/>
                <a:cs typeface="Times New Roman" pitchFamily="18" charset="0"/>
              </a:rPr>
              <a:t>Τοµείς</a:t>
            </a:r>
            <a:r>
              <a:rPr lang="el-GR" sz="3200" b="1" u="sng" dirty="0">
                <a:latin typeface="Times New Roman" pitchFamily="18" charset="0"/>
                <a:cs typeface="Times New Roman" pitchFamily="18" charset="0"/>
              </a:rPr>
              <a:t> και Κριτήρια της Ποιότητας του Εκπαιδευτικού Έργου</a:t>
            </a:r>
            <a:endParaRPr lang="el-GR" sz="3200" b="1" u="sng" dirty="0"/>
          </a:p>
        </p:txBody>
      </p:sp>
      <p:sp>
        <p:nvSpPr>
          <p:cNvPr id="4" name="3 - Θέση περιεχομένου"/>
          <p:cNvSpPr>
            <a:spLocks noGrp="1"/>
          </p:cNvSpPr>
          <p:nvPr>
            <p:ph idx="1"/>
          </p:nvPr>
        </p:nvSpPr>
        <p:spPr>
          <a:xfrm>
            <a:off x="1371600" y="1682496"/>
            <a:ext cx="9601200" cy="4184904"/>
          </a:xfrm>
        </p:spPr>
        <p:txBody>
          <a:bodyPr>
            <a:normAutofit fontScale="92500" lnSpcReduction="10000"/>
          </a:bodyPr>
          <a:lstStyle/>
          <a:p>
            <a:pPr>
              <a:buNone/>
            </a:pPr>
            <a:r>
              <a:rPr lang="el-GR" b="1" dirty="0">
                <a:latin typeface="Times New Roman" pitchFamily="18" charset="0"/>
                <a:cs typeface="Times New Roman" pitchFamily="18" charset="0"/>
              </a:rPr>
              <a:t>Πεδίο 3ο: </a:t>
            </a:r>
            <a:r>
              <a:rPr lang="el-GR" b="1" i="1" u="sng" dirty="0" err="1">
                <a:latin typeface="Times New Roman" pitchFamily="18" charset="0"/>
                <a:cs typeface="Times New Roman" pitchFamily="18" charset="0"/>
              </a:rPr>
              <a:t>∆ιεξαγωγή</a:t>
            </a:r>
            <a:r>
              <a:rPr lang="el-GR" b="1" i="1" u="sng" dirty="0">
                <a:latin typeface="Times New Roman" pitchFamily="18" charset="0"/>
                <a:cs typeface="Times New Roman" pitchFamily="18" charset="0"/>
              </a:rPr>
              <a:t> και Αξιολόγηση </a:t>
            </a:r>
            <a:r>
              <a:rPr lang="el-GR" b="1" i="1" u="sng" dirty="0" err="1">
                <a:latin typeface="Times New Roman" pitchFamily="18" charset="0"/>
                <a:cs typeface="Times New Roman" pitchFamily="18" charset="0"/>
              </a:rPr>
              <a:t>∆ιδασκαλίας</a:t>
            </a:r>
            <a:r>
              <a:rPr lang="el-GR" b="1" i="1" u="sng" dirty="0">
                <a:latin typeface="Times New Roman" pitchFamily="18" charset="0"/>
                <a:cs typeface="Times New Roman" pitchFamily="18" charset="0"/>
              </a:rPr>
              <a:t>: </a:t>
            </a:r>
            <a:r>
              <a:rPr lang="el-GR" dirty="0">
                <a:latin typeface="Times New Roman" pitchFamily="18" charset="0"/>
                <a:cs typeface="Times New Roman" pitchFamily="18" charset="0"/>
              </a:rPr>
              <a:t>Τ</a:t>
            </a:r>
            <a:r>
              <a:rPr lang="el-GR" b="1" dirty="0">
                <a:latin typeface="Times New Roman" pitchFamily="18" charset="0"/>
                <a:cs typeface="Times New Roman" pitchFamily="18" charset="0"/>
              </a:rPr>
              <a:t>(α) </a:t>
            </a:r>
            <a:r>
              <a:rPr lang="el-GR" b="1" dirty="0" err="1">
                <a:latin typeface="Times New Roman" pitchFamily="18" charset="0"/>
                <a:cs typeface="Times New Roman" pitchFamily="18" charset="0"/>
              </a:rPr>
              <a:t>Προετοιµασία</a:t>
            </a:r>
            <a:r>
              <a:rPr lang="el-GR" b="1" dirty="0">
                <a:latin typeface="Times New Roman" pitchFamily="18" charset="0"/>
                <a:cs typeface="Times New Roman" pitchFamily="18" charset="0"/>
              </a:rPr>
              <a:t> των Μαθητών για τη </a:t>
            </a:r>
            <a:r>
              <a:rPr lang="el-GR" b="1" dirty="0" err="1">
                <a:latin typeface="Times New Roman" pitchFamily="18" charset="0"/>
                <a:cs typeface="Times New Roman" pitchFamily="18" charset="0"/>
              </a:rPr>
              <a:t>∆ιδασκαλία</a:t>
            </a:r>
            <a:r>
              <a:rPr lang="el-GR" b="1" dirty="0">
                <a:latin typeface="Times New Roman" pitchFamily="18" charset="0"/>
                <a:cs typeface="Times New Roman" pitchFamily="18" charset="0"/>
              </a:rPr>
              <a:t>, (β) </a:t>
            </a:r>
            <a:r>
              <a:rPr lang="el-GR" b="1" dirty="0" err="1">
                <a:latin typeface="Times New Roman" pitchFamily="18" charset="0"/>
                <a:cs typeface="Times New Roman" pitchFamily="18" charset="0"/>
              </a:rPr>
              <a:t>∆ιδακτικές</a:t>
            </a:r>
            <a:r>
              <a:rPr lang="el-GR" b="1" dirty="0">
                <a:latin typeface="Times New Roman" pitchFamily="18" charset="0"/>
                <a:cs typeface="Times New Roman" pitchFamily="18" charset="0"/>
              </a:rPr>
              <a:t> Ενέργειες και Εκπαιδευτικά Μέσα, (γ) Μαθησιακές Ενέργειες και (δ) </a:t>
            </a:r>
            <a:r>
              <a:rPr lang="el-GR" b="1" dirty="0" err="1">
                <a:latin typeface="Times New Roman" pitchFamily="18" charset="0"/>
                <a:cs typeface="Times New Roman" pitchFamily="18" charset="0"/>
              </a:rPr>
              <a:t>Εµπέδωση</a:t>
            </a:r>
            <a:r>
              <a:rPr lang="el-GR" b="1" dirty="0">
                <a:latin typeface="Times New Roman" pitchFamily="18" charset="0"/>
                <a:cs typeface="Times New Roman" pitchFamily="18" charset="0"/>
              </a:rPr>
              <a:t> και Αξιολόγηση της Νέας Γνώσης </a:t>
            </a:r>
          </a:p>
          <a:p>
            <a:pPr>
              <a:buFont typeface="Courier New" pitchFamily="49" charset="0"/>
              <a:buChar char="o"/>
            </a:pPr>
            <a:r>
              <a:rPr lang="el-GR" dirty="0">
                <a:latin typeface="Times New Roman" pitchFamily="18" charset="0"/>
                <a:cs typeface="Times New Roman" pitchFamily="18" charset="0"/>
              </a:rPr>
              <a:t>συνδέεται µε τον </a:t>
            </a:r>
            <a:r>
              <a:rPr lang="el-GR" dirty="0" err="1">
                <a:latin typeface="Times New Roman" pitchFamily="18" charset="0"/>
                <a:cs typeface="Times New Roman" pitchFamily="18" charset="0"/>
              </a:rPr>
              <a:t>προγραµµατισµό</a:t>
            </a:r>
            <a:r>
              <a:rPr lang="el-GR" dirty="0">
                <a:latin typeface="Times New Roman" pitchFamily="18" charset="0"/>
                <a:cs typeface="Times New Roman" pitchFamily="18" charset="0"/>
              </a:rPr>
              <a:t> που έγινε στο Πεδίο 2 και αναφέρεται στην υλοποίηση των </a:t>
            </a:r>
            <a:r>
              <a:rPr lang="el-GR" dirty="0" err="1">
                <a:latin typeface="Times New Roman" pitchFamily="18" charset="0"/>
                <a:cs typeface="Times New Roman" pitchFamily="18" charset="0"/>
              </a:rPr>
              <a:t>προγραµµατισµένων</a:t>
            </a:r>
            <a:r>
              <a:rPr lang="el-GR" dirty="0">
                <a:latin typeface="Times New Roman" pitchFamily="18" charset="0"/>
                <a:cs typeface="Times New Roman" pitchFamily="18" charset="0"/>
              </a:rPr>
              <a:t> µ</a:t>
            </a:r>
            <a:r>
              <a:rPr lang="el-GR" dirty="0" err="1">
                <a:latin typeface="Times New Roman" pitchFamily="18" charset="0"/>
                <a:cs typeface="Times New Roman" pitchFamily="18" charset="0"/>
              </a:rPr>
              <a:t>ορφών</a:t>
            </a:r>
            <a:r>
              <a:rPr lang="el-GR" dirty="0">
                <a:latin typeface="Times New Roman" pitchFamily="18" charset="0"/>
                <a:cs typeface="Times New Roman" pitchFamily="18" charset="0"/>
              </a:rPr>
              <a:t> διδασκαλίας (όπως µ</a:t>
            </a:r>
            <a:r>
              <a:rPr lang="el-GR" dirty="0" err="1">
                <a:latin typeface="Times New Roman" pitchFamily="18" charset="0"/>
                <a:cs typeface="Times New Roman" pitchFamily="18" charset="0"/>
              </a:rPr>
              <a:t>ορφές</a:t>
            </a:r>
            <a:r>
              <a:rPr lang="el-GR" dirty="0">
                <a:latin typeface="Times New Roman" pitchFamily="18" charset="0"/>
                <a:cs typeface="Times New Roman" pitchFamily="18" charset="0"/>
              </a:rPr>
              <a:t> α. </a:t>
            </a:r>
            <a:r>
              <a:rPr lang="el-GR" dirty="0" err="1">
                <a:latin typeface="Times New Roman" pitchFamily="18" charset="0"/>
                <a:cs typeface="Times New Roman" pitchFamily="18" charset="0"/>
              </a:rPr>
              <a:t>άµεσης</a:t>
            </a:r>
            <a:r>
              <a:rPr lang="el-GR" dirty="0">
                <a:latin typeface="Times New Roman" pitchFamily="18" charset="0"/>
                <a:cs typeface="Times New Roman" pitchFamily="18" charset="0"/>
              </a:rPr>
              <a:t> προσφοράς: διάλεξη, παρουσίαση, επίδειξη, β. επεξεργασίας: ερωταποκρίσεις, σωκρατική µ</a:t>
            </a:r>
            <a:r>
              <a:rPr lang="el-GR" dirty="0" err="1">
                <a:latin typeface="Times New Roman" pitchFamily="18" charset="0"/>
                <a:cs typeface="Times New Roman" pitchFamily="18" charset="0"/>
              </a:rPr>
              <a:t>αιευτική</a:t>
            </a:r>
            <a:r>
              <a:rPr lang="el-GR" dirty="0">
                <a:latin typeface="Times New Roman" pitchFamily="18" charset="0"/>
                <a:cs typeface="Times New Roman" pitchFamily="18" charset="0"/>
              </a:rPr>
              <a:t>, διάλογος, συζήτηση, διαλεκτική αντιπαράθεση και γ. </a:t>
            </a:r>
            <a:r>
              <a:rPr lang="el-GR" dirty="0" err="1">
                <a:latin typeface="Times New Roman" pitchFamily="18" charset="0"/>
                <a:cs typeface="Times New Roman" pitchFamily="18" charset="0"/>
              </a:rPr>
              <a:t>προβληµατισµού</a:t>
            </a:r>
            <a:r>
              <a:rPr lang="el-GR" dirty="0">
                <a:latin typeface="Times New Roman" pitchFamily="18" charset="0"/>
                <a:cs typeface="Times New Roman" pitchFamily="18" charset="0"/>
              </a:rPr>
              <a:t>: διερεύνηση, ανακάλυψη, συνεργατικά σχέδια εργασίας, εργαστηριακά </a:t>
            </a:r>
            <a:r>
              <a:rPr lang="el-GR" dirty="0" err="1">
                <a:latin typeface="Times New Roman" pitchFamily="18" charset="0"/>
                <a:cs typeface="Times New Roman" pitchFamily="18" charset="0"/>
              </a:rPr>
              <a:t>πειράµατα</a:t>
            </a:r>
            <a:r>
              <a:rPr lang="el-GR" dirty="0">
                <a:latin typeface="Times New Roman" pitchFamily="18" charset="0"/>
                <a:cs typeface="Times New Roman" pitchFamily="18" charset="0"/>
              </a:rPr>
              <a:t> ή συνήθως µ</a:t>
            </a:r>
            <a:r>
              <a:rPr lang="el-GR" dirty="0" err="1">
                <a:latin typeface="Times New Roman" pitchFamily="18" charset="0"/>
                <a:cs typeface="Times New Roman" pitchFamily="18" charset="0"/>
              </a:rPr>
              <a:t>εικτές</a:t>
            </a:r>
            <a:r>
              <a:rPr lang="el-GR" dirty="0">
                <a:latin typeface="Times New Roman" pitchFamily="18" charset="0"/>
                <a:cs typeface="Times New Roman" pitchFamily="18" charset="0"/>
              </a:rPr>
              <a:t> µ</a:t>
            </a:r>
            <a:r>
              <a:rPr lang="el-GR" dirty="0" err="1">
                <a:latin typeface="Times New Roman" pitchFamily="18" charset="0"/>
                <a:cs typeface="Times New Roman" pitchFamily="18" charset="0"/>
              </a:rPr>
              <a:t>ορφές</a:t>
            </a:r>
            <a:r>
              <a:rPr lang="el-GR" dirty="0">
                <a:latin typeface="Times New Roman" pitchFamily="18" charset="0"/>
                <a:cs typeface="Times New Roman" pitchFamily="18" charset="0"/>
              </a:rPr>
              <a:t>) που καθορίζουν τους ρόλους, τις διαδικασίες και το είδος της λεκτικής επικοινωνίας και των σχέσεων εκπαιδευτικού, διδακτικού </a:t>
            </a:r>
            <a:r>
              <a:rPr lang="el-GR" dirty="0" err="1">
                <a:latin typeface="Times New Roman" pitchFamily="18" charset="0"/>
                <a:cs typeface="Times New Roman" pitchFamily="18" charset="0"/>
              </a:rPr>
              <a:t>αντικειµένου</a:t>
            </a:r>
            <a:r>
              <a:rPr lang="el-GR" dirty="0">
                <a:latin typeface="Times New Roman" pitchFamily="18" charset="0"/>
                <a:cs typeface="Times New Roman" pitchFamily="18" charset="0"/>
              </a:rPr>
              <a:t> και µ</a:t>
            </a:r>
            <a:r>
              <a:rPr lang="el-GR" dirty="0" err="1">
                <a:latin typeface="Times New Roman" pitchFamily="18" charset="0"/>
                <a:cs typeface="Times New Roman" pitchFamily="18" charset="0"/>
              </a:rPr>
              <a:t>αθητών</a:t>
            </a:r>
            <a:r>
              <a:rPr lang="el-GR" dirty="0">
                <a:latin typeface="Times New Roman" pitchFamily="18" charset="0"/>
                <a:cs typeface="Times New Roman" pitchFamily="18" charset="0"/>
              </a:rPr>
              <a:t> ως </a:t>
            </a:r>
            <a:r>
              <a:rPr lang="el-GR" dirty="0" err="1">
                <a:latin typeface="Times New Roman" pitchFamily="18" charset="0"/>
                <a:cs typeface="Times New Roman" pitchFamily="18" charset="0"/>
              </a:rPr>
              <a:t>ατόµων</a:t>
            </a:r>
            <a:r>
              <a:rPr lang="el-GR" dirty="0">
                <a:latin typeface="Times New Roman" pitchFamily="18" charset="0"/>
                <a:cs typeface="Times New Roman" pitchFamily="18" charset="0"/>
              </a:rPr>
              <a:t> ή/ και ως µ</a:t>
            </a:r>
            <a:r>
              <a:rPr lang="el-GR" dirty="0" err="1">
                <a:latin typeface="Times New Roman" pitchFamily="18" charset="0"/>
                <a:cs typeface="Times New Roman" pitchFamily="18" charset="0"/>
              </a:rPr>
              <a:t>ικρο</a:t>
            </a:r>
            <a:r>
              <a:rPr lang="el-GR" dirty="0">
                <a:latin typeface="Times New Roman" pitchFamily="18" charset="0"/>
                <a:cs typeface="Times New Roman" pitchFamily="18" charset="0"/>
              </a:rPr>
              <a:t>-</a:t>
            </a:r>
            <a:r>
              <a:rPr lang="el-GR" dirty="0" err="1">
                <a:latin typeface="Times New Roman" pitchFamily="18" charset="0"/>
                <a:cs typeface="Times New Roman" pitchFamily="18" charset="0"/>
              </a:rPr>
              <a:t>οµάδων</a:t>
            </a:r>
            <a:r>
              <a:rPr lang="el-GR" dirty="0">
                <a:latin typeface="Times New Roman" pitchFamily="18" charset="0"/>
                <a:cs typeface="Times New Roman" pitchFamily="18" charset="0"/>
              </a:rPr>
              <a:t> στην παρουσίαση/ αναζήτηση των </a:t>
            </a:r>
            <a:r>
              <a:rPr lang="el-GR" dirty="0" err="1">
                <a:latin typeface="Times New Roman" pitchFamily="18" charset="0"/>
                <a:cs typeface="Times New Roman" pitchFamily="18" charset="0"/>
              </a:rPr>
              <a:t>δεδοµένων</a:t>
            </a:r>
            <a:r>
              <a:rPr lang="el-GR" dirty="0">
                <a:latin typeface="Times New Roman" pitchFamily="18" charset="0"/>
                <a:cs typeface="Times New Roman" pitchFamily="18" charset="0"/>
              </a:rPr>
              <a:t> της διδασκαλίας, στην επεξεργασία τους, στη διατύπωση </a:t>
            </a:r>
            <a:r>
              <a:rPr lang="el-GR" dirty="0" err="1">
                <a:latin typeface="Times New Roman" pitchFamily="18" charset="0"/>
                <a:cs typeface="Times New Roman" pitchFamily="18" charset="0"/>
              </a:rPr>
              <a:t>συµπερασµάτων</a:t>
            </a:r>
            <a:r>
              <a:rPr lang="el-GR" dirty="0">
                <a:latin typeface="Times New Roman" pitchFamily="18" charset="0"/>
                <a:cs typeface="Times New Roman" pitchFamily="18" charset="0"/>
              </a:rPr>
              <a:t> και προτάσεων και στη χρήση εκπαιδευτικών µ</a:t>
            </a:r>
            <a:r>
              <a:rPr lang="el-GR" dirty="0" err="1">
                <a:latin typeface="Times New Roman" pitchFamily="18" charset="0"/>
                <a:cs typeface="Times New Roman" pitchFamily="18" charset="0"/>
              </a:rPr>
              <a:t>έσων</a:t>
            </a:r>
            <a:r>
              <a:rPr lang="el-GR" dirty="0">
                <a:latin typeface="Times New Roman" pitchFamily="18" charset="0"/>
                <a:cs typeface="Times New Roman" pitchFamily="18" charset="0"/>
              </a:rPr>
              <a:t>, ώστε </a:t>
            </a:r>
            <a:r>
              <a:rPr lang="el-GR" dirty="0" err="1">
                <a:latin typeface="Times New Roman" pitchFamily="18" charset="0"/>
                <a:cs typeface="Times New Roman" pitchFamily="18" charset="0"/>
              </a:rPr>
              <a:t>άµεσα</a:t>
            </a:r>
            <a:r>
              <a:rPr lang="el-GR" dirty="0">
                <a:latin typeface="Times New Roman" pitchFamily="18" charset="0"/>
                <a:cs typeface="Times New Roman" pitchFamily="18" charset="0"/>
              </a:rPr>
              <a:t> να επιτευχθούν οι στόχοι της ωριαίας διδασκαλίας και σταδιακά και σε βάθος χρόνου οι σκοποί του διδακτικού </a:t>
            </a:r>
            <a:r>
              <a:rPr lang="el-GR" dirty="0" err="1">
                <a:latin typeface="Times New Roman" pitchFamily="18" charset="0"/>
                <a:cs typeface="Times New Roman" pitchFamily="18" charset="0"/>
              </a:rPr>
              <a:t>αντικειµένου</a:t>
            </a:r>
            <a:r>
              <a:rPr lang="el-GR" dirty="0">
                <a:latin typeface="Times New Roman" pitchFamily="18" charset="0"/>
                <a:cs typeface="Times New Roman" pitchFamily="18" charset="0"/>
              </a:rPr>
              <a:t> και οι απώτεροι σκοποί της εκπαίδευσης για µ</a:t>
            </a:r>
            <a:r>
              <a:rPr lang="el-GR" dirty="0" err="1">
                <a:latin typeface="Times New Roman" pitchFamily="18" charset="0"/>
                <a:cs typeface="Times New Roman" pitchFamily="18" charset="0"/>
              </a:rPr>
              <a:t>όρφωση</a:t>
            </a:r>
            <a:r>
              <a:rPr lang="el-GR" dirty="0">
                <a:latin typeface="Times New Roman" pitchFamily="18" charset="0"/>
                <a:cs typeface="Times New Roman" pitchFamily="18" charset="0"/>
              </a:rPr>
              <a:t> και παιδεία.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u="sng" dirty="0">
                <a:latin typeface="Times New Roman" pitchFamily="18" charset="0"/>
                <a:cs typeface="Times New Roman" pitchFamily="18" charset="0"/>
              </a:rPr>
              <a:t>Πεδία, </a:t>
            </a:r>
            <a:r>
              <a:rPr lang="el-GR" sz="3200" b="1" u="sng" dirty="0" err="1">
                <a:latin typeface="Times New Roman" pitchFamily="18" charset="0"/>
                <a:cs typeface="Times New Roman" pitchFamily="18" charset="0"/>
              </a:rPr>
              <a:t>Τοµείς</a:t>
            </a:r>
            <a:r>
              <a:rPr lang="el-GR" sz="3200" b="1" u="sng" dirty="0">
                <a:latin typeface="Times New Roman" pitchFamily="18" charset="0"/>
                <a:cs typeface="Times New Roman" pitchFamily="18" charset="0"/>
              </a:rPr>
              <a:t> και Κριτήρια της Ποιότητας του Εκπαιδευτικού Έργου</a:t>
            </a:r>
            <a:endParaRPr lang="el-GR" sz="3200" b="1" u="sng" dirty="0"/>
          </a:p>
        </p:txBody>
      </p:sp>
      <p:sp>
        <p:nvSpPr>
          <p:cNvPr id="3" name="2 - Θέση περιεχομένου"/>
          <p:cNvSpPr>
            <a:spLocks noGrp="1"/>
          </p:cNvSpPr>
          <p:nvPr>
            <p:ph idx="1"/>
          </p:nvPr>
        </p:nvSpPr>
        <p:spPr>
          <a:xfrm>
            <a:off x="1371600" y="1682496"/>
            <a:ext cx="9601200" cy="4184904"/>
          </a:xfrm>
        </p:spPr>
        <p:txBody>
          <a:bodyPr/>
          <a:lstStyle/>
          <a:p>
            <a:pPr>
              <a:buNone/>
            </a:pPr>
            <a:r>
              <a:rPr lang="el-GR" b="1" dirty="0">
                <a:latin typeface="Times New Roman" pitchFamily="18" charset="0"/>
                <a:cs typeface="Times New Roman" pitchFamily="18" charset="0"/>
              </a:rPr>
              <a:t>Πεδίο 4ο: </a:t>
            </a:r>
            <a:r>
              <a:rPr lang="el-GR" b="1" i="1" u="sng" dirty="0">
                <a:latin typeface="Times New Roman" pitchFamily="18" charset="0"/>
                <a:cs typeface="Times New Roman" pitchFamily="18" charset="0"/>
              </a:rPr>
              <a:t>Υπηρεσιακή Συνέπεια και Επάρκεια: </a:t>
            </a:r>
            <a:r>
              <a:rPr lang="el-GR" b="1" dirty="0">
                <a:latin typeface="Times New Roman" pitchFamily="18" charset="0"/>
                <a:cs typeface="Times New Roman" pitchFamily="18" charset="0"/>
              </a:rPr>
              <a:t>(α) Τυπικές Υπαλληλικές Υποχρεώσεις, (β) </a:t>
            </a:r>
            <a:r>
              <a:rPr lang="el-GR" b="1" dirty="0" err="1">
                <a:latin typeface="Times New Roman" pitchFamily="18" charset="0"/>
                <a:cs typeface="Times New Roman" pitchFamily="18" charset="0"/>
              </a:rPr>
              <a:t>Συµµετοχή</a:t>
            </a:r>
            <a:r>
              <a:rPr lang="el-GR" b="1" dirty="0">
                <a:latin typeface="Times New Roman" pitchFamily="18" charset="0"/>
                <a:cs typeface="Times New Roman" pitchFamily="18" charset="0"/>
              </a:rPr>
              <a:t> στη Λειτουργία της Σχολικής Μονάδας και (γ) Συνεργασία µε Γονείς και Φορείς </a:t>
            </a:r>
          </a:p>
          <a:p>
            <a:pPr>
              <a:buFont typeface="Courier New" pitchFamily="49" charset="0"/>
              <a:buChar char="o"/>
            </a:pPr>
            <a:r>
              <a:rPr lang="el-GR" dirty="0">
                <a:latin typeface="Times New Roman" pitchFamily="18" charset="0"/>
                <a:cs typeface="Times New Roman" pitchFamily="18" charset="0"/>
              </a:rPr>
              <a:t>αναφέρεται στις υποχρεώσεις του εκπαιδευτικού που απορρέουν τόσο από την υπαλληλική του ιδιότητα, την οποία αποκτά </a:t>
            </a:r>
            <a:r>
              <a:rPr lang="el-GR" dirty="0" err="1">
                <a:latin typeface="Times New Roman" pitchFamily="18" charset="0"/>
                <a:cs typeface="Times New Roman" pitchFamily="18" charset="0"/>
              </a:rPr>
              <a:t>προκειµένου</a:t>
            </a:r>
            <a:r>
              <a:rPr lang="el-GR" dirty="0">
                <a:latin typeface="Times New Roman" pitchFamily="18" charset="0"/>
                <a:cs typeface="Times New Roman" pitchFamily="18" charset="0"/>
              </a:rPr>
              <a:t> να ασκήσει το εκπαιδευτικό του έργο, όσο και από την παιδαγωγική του ιδιότητα. Οι υπηρεσιακές υποχρεώσεις είναι ανάλογες µε τις αντίστοιχες υποχρεώσεις και των υπολοίπων υπαλλήλων και αφορούν στη λειτουργία της σχολικής µ</a:t>
            </a:r>
            <a:r>
              <a:rPr lang="el-GR" dirty="0" err="1">
                <a:latin typeface="Times New Roman" pitchFamily="18" charset="0"/>
                <a:cs typeface="Times New Roman" pitchFamily="18" charset="0"/>
              </a:rPr>
              <a:t>ονάδας</a:t>
            </a:r>
            <a:r>
              <a:rPr lang="el-GR" dirty="0">
                <a:latin typeface="Times New Roman" pitchFamily="18" charset="0"/>
                <a:cs typeface="Times New Roman" pitchFamily="18" charset="0"/>
              </a:rPr>
              <a:t> ως υπηρεσιακής </a:t>
            </a:r>
            <a:r>
              <a:rPr lang="el-GR" dirty="0" err="1">
                <a:latin typeface="Times New Roman" pitchFamily="18" charset="0"/>
                <a:cs typeface="Times New Roman" pitchFamily="18" charset="0"/>
              </a:rPr>
              <a:t>δοµής</a:t>
            </a:r>
            <a:r>
              <a:rPr lang="el-GR" dirty="0">
                <a:latin typeface="Times New Roman" pitchFamily="18" charset="0"/>
                <a:cs typeface="Times New Roman" pitchFamily="18" charset="0"/>
              </a:rPr>
              <a:t>. Οι παιδαγωγικές υποχρεώσεις αναφέρονται στη λειτουργία της σχολικής µ</a:t>
            </a:r>
            <a:r>
              <a:rPr lang="el-GR" dirty="0" err="1">
                <a:latin typeface="Times New Roman" pitchFamily="18" charset="0"/>
                <a:cs typeface="Times New Roman" pitchFamily="18" charset="0"/>
              </a:rPr>
              <a:t>ονάδας</a:t>
            </a:r>
            <a:r>
              <a:rPr lang="el-GR" dirty="0">
                <a:latin typeface="Times New Roman" pitchFamily="18" charset="0"/>
                <a:cs typeface="Times New Roman" pitchFamily="18" charset="0"/>
              </a:rPr>
              <a:t> ως εκπαιδευτικού </a:t>
            </a:r>
            <a:r>
              <a:rPr lang="el-GR" dirty="0" err="1">
                <a:latin typeface="Times New Roman" pitchFamily="18" charset="0"/>
                <a:cs typeface="Times New Roman" pitchFamily="18" charset="0"/>
              </a:rPr>
              <a:t>οργανισµού</a:t>
            </a:r>
            <a:r>
              <a:rPr lang="el-GR" dirty="0">
                <a:latin typeface="Times New Roman" pitchFamily="18" charset="0"/>
                <a:cs typeface="Times New Roman" pitchFamily="18" charset="0"/>
              </a:rPr>
              <a:t> "που µ</a:t>
            </a:r>
            <a:r>
              <a:rPr lang="el-GR" dirty="0" err="1">
                <a:latin typeface="Times New Roman" pitchFamily="18" charset="0"/>
                <a:cs typeface="Times New Roman" pitchFamily="18" charset="0"/>
              </a:rPr>
              <a:t>αθαίνει</a:t>
            </a:r>
            <a:r>
              <a:rPr lang="el-GR" dirty="0">
                <a:latin typeface="Times New Roman" pitchFamily="18" charset="0"/>
                <a:cs typeface="Times New Roman" pitchFamily="18" charset="0"/>
              </a:rPr>
              <a:t>".</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u="sng" dirty="0">
                <a:latin typeface="Times New Roman" pitchFamily="18" charset="0"/>
                <a:cs typeface="Times New Roman" pitchFamily="18" charset="0"/>
              </a:rPr>
              <a:t>Πεδία, </a:t>
            </a:r>
            <a:r>
              <a:rPr lang="el-GR" sz="3200" b="1" u="sng" dirty="0" err="1">
                <a:latin typeface="Times New Roman" pitchFamily="18" charset="0"/>
                <a:cs typeface="Times New Roman" pitchFamily="18" charset="0"/>
              </a:rPr>
              <a:t>Τοµείς</a:t>
            </a:r>
            <a:r>
              <a:rPr lang="el-GR" sz="3200" b="1" u="sng" dirty="0">
                <a:latin typeface="Times New Roman" pitchFamily="18" charset="0"/>
                <a:cs typeface="Times New Roman" pitchFamily="18" charset="0"/>
              </a:rPr>
              <a:t> και Κριτήρια της Ποιότητας του Εκπαιδευτικού Έργου</a:t>
            </a:r>
            <a:endParaRPr lang="el-GR" sz="3200" b="1" u="sng" dirty="0"/>
          </a:p>
        </p:txBody>
      </p:sp>
      <p:sp>
        <p:nvSpPr>
          <p:cNvPr id="3" name="2 - Θέση περιεχομένου"/>
          <p:cNvSpPr>
            <a:spLocks noGrp="1"/>
          </p:cNvSpPr>
          <p:nvPr>
            <p:ph idx="1"/>
          </p:nvPr>
        </p:nvSpPr>
        <p:spPr>
          <a:xfrm>
            <a:off x="1371600" y="1633728"/>
            <a:ext cx="9601200" cy="4233672"/>
          </a:xfrm>
        </p:spPr>
        <p:txBody>
          <a:bodyPr/>
          <a:lstStyle/>
          <a:p>
            <a:pPr>
              <a:buNone/>
            </a:pPr>
            <a:r>
              <a:rPr lang="el-GR" b="1" dirty="0">
                <a:latin typeface="Times New Roman" pitchFamily="18" charset="0"/>
                <a:cs typeface="Times New Roman" pitchFamily="18" charset="0"/>
              </a:rPr>
              <a:t>Πεδίο 5ο: </a:t>
            </a:r>
            <a:r>
              <a:rPr lang="el-GR" b="1" i="1" u="sng" dirty="0">
                <a:latin typeface="Times New Roman" pitchFamily="18" charset="0"/>
                <a:cs typeface="Times New Roman" pitchFamily="18" charset="0"/>
              </a:rPr>
              <a:t>Τυπικά Προσόντα και </a:t>
            </a:r>
            <a:r>
              <a:rPr lang="el-GR" b="1" i="1" u="sng" dirty="0" err="1">
                <a:latin typeface="Times New Roman" pitchFamily="18" charset="0"/>
                <a:cs typeface="Times New Roman" pitchFamily="18" charset="0"/>
              </a:rPr>
              <a:t>Επιστηµονική</a:t>
            </a:r>
            <a:r>
              <a:rPr lang="el-GR" b="1" i="1" u="sng" dirty="0">
                <a:latin typeface="Times New Roman" pitchFamily="18" charset="0"/>
                <a:cs typeface="Times New Roman" pitchFamily="18" charset="0"/>
              </a:rPr>
              <a:t> και </a:t>
            </a:r>
            <a:r>
              <a:rPr lang="el-GR" b="1" i="1" u="sng" dirty="0" err="1">
                <a:latin typeface="Times New Roman" pitchFamily="18" charset="0"/>
                <a:cs typeface="Times New Roman" pitchFamily="18" charset="0"/>
              </a:rPr>
              <a:t>Επαγγελµατική</a:t>
            </a:r>
            <a:r>
              <a:rPr lang="el-GR" b="1" i="1" u="sng" dirty="0">
                <a:latin typeface="Times New Roman" pitchFamily="18" charset="0"/>
                <a:cs typeface="Times New Roman" pitchFamily="18" charset="0"/>
              </a:rPr>
              <a:t> Ανάπτυξη: </a:t>
            </a:r>
            <a:r>
              <a:rPr lang="el-GR" b="1" dirty="0">
                <a:latin typeface="Times New Roman" pitchFamily="18" charset="0"/>
                <a:cs typeface="Times New Roman" pitchFamily="18" charset="0"/>
              </a:rPr>
              <a:t>(α) Τυπικά Προσόντα και </a:t>
            </a:r>
            <a:r>
              <a:rPr lang="el-GR" b="1" dirty="0" err="1">
                <a:latin typeface="Times New Roman" pitchFamily="18" charset="0"/>
                <a:cs typeface="Times New Roman" pitchFamily="18" charset="0"/>
              </a:rPr>
              <a:t>Επιστηµονική</a:t>
            </a:r>
            <a:r>
              <a:rPr lang="el-GR" b="1" dirty="0">
                <a:latin typeface="Times New Roman" pitchFamily="18" charset="0"/>
                <a:cs typeface="Times New Roman" pitchFamily="18" charset="0"/>
              </a:rPr>
              <a:t> Ανάπτυξη και (β) </a:t>
            </a:r>
            <a:r>
              <a:rPr lang="el-GR" b="1" dirty="0" err="1">
                <a:latin typeface="Times New Roman" pitchFamily="18" charset="0"/>
                <a:cs typeface="Times New Roman" pitchFamily="18" charset="0"/>
              </a:rPr>
              <a:t>Επαγγελµατική</a:t>
            </a:r>
            <a:r>
              <a:rPr lang="el-GR" b="1" dirty="0">
                <a:latin typeface="Times New Roman" pitchFamily="18" charset="0"/>
                <a:cs typeface="Times New Roman" pitchFamily="18" charset="0"/>
              </a:rPr>
              <a:t> Ανάπτυξη. </a:t>
            </a:r>
          </a:p>
          <a:p>
            <a:pPr>
              <a:buNone/>
            </a:pPr>
            <a:endParaRPr lang="el-GR" b="1" dirty="0">
              <a:latin typeface="Times New Roman" pitchFamily="18" charset="0"/>
              <a:cs typeface="Times New Roman" pitchFamily="18" charset="0"/>
            </a:endParaRPr>
          </a:p>
          <a:p>
            <a:pPr>
              <a:buNone/>
            </a:pPr>
            <a:r>
              <a:rPr lang="el-GR" dirty="0" err="1">
                <a:latin typeface="Times New Roman" pitchFamily="18" charset="0"/>
                <a:cs typeface="Times New Roman" pitchFamily="18" charset="0"/>
              </a:rPr>
              <a:t>περιλαµβάνει</a:t>
            </a:r>
            <a:r>
              <a:rPr lang="el-GR" dirty="0">
                <a:latin typeface="Times New Roman" pitchFamily="18" charset="0"/>
                <a:cs typeface="Times New Roman" pitchFamily="18" charset="0"/>
              </a:rPr>
              <a:t> δύο </a:t>
            </a:r>
            <a:r>
              <a:rPr lang="el-GR" dirty="0" err="1">
                <a:latin typeface="Times New Roman" pitchFamily="18" charset="0"/>
                <a:cs typeface="Times New Roman" pitchFamily="18" charset="0"/>
              </a:rPr>
              <a:t>τοµείς</a:t>
            </a:r>
            <a:r>
              <a:rPr lang="el-GR" dirty="0">
                <a:latin typeface="Times New Roman" pitchFamily="18" charset="0"/>
                <a:cs typeface="Times New Roman" pitchFamily="18" charset="0"/>
              </a:rPr>
              <a:t>: </a:t>
            </a:r>
          </a:p>
          <a:p>
            <a:pPr>
              <a:buNone/>
            </a:pPr>
            <a:r>
              <a:rPr lang="el-GR" dirty="0">
                <a:latin typeface="Times New Roman" pitchFamily="18" charset="0"/>
                <a:cs typeface="Times New Roman" pitchFamily="18" charset="0"/>
              </a:rPr>
              <a:t>(α) ο πρώτος </a:t>
            </a:r>
            <a:r>
              <a:rPr lang="el-GR" dirty="0" err="1">
                <a:latin typeface="Times New Roman" pitchFamily="18" charset="0"/>
                <a:cs typeface="Times New Roman" pitchFamily="18" charset="0"/>
              </a:rPr>
              <a:t>τοµέας</a:t>
            </a:r>
            <a:r>
              <a:rPr lang="el-GR" dirty="0">
                <a:latin typeface="Times New Roman" pitchFamily="18" charset="0"/>
                <a:cs typeface="Times New Roman" pitchFamily="18" charset="0"/>
              </a:rPr>
              <a:t> αφορά </a:t>
            </a:r>
            <a:r>
              <a:rPr lang="el-GR" b="1" i="1" dirty="0">
                <a:latin typeface="Times New Roman" pitchFamily="18" charset="0"/>
                <a:cs typeface="Times New Roman" pitchFamily="18" charset="0"/>
              </a:rPr>
              <a:t>στα τυπικά προσόντα και την </a:t>
            </a:r>
            <a:r>
              <a:rPr lang="el-GR" b="1" i="1" dirty="0" err="1">
                <a:latin typeface="Times New Roman" pitchFamily="18" charset="0"/>
                <a:cs typeface="Times New Roman" pitchFamily="18" charset="0"/>
              </a:rPr>
              <a:t>επιστηµονική</a:t>
            </a:r>
            <a:r>
              <a:rPr lang="el-GR" b="1" i="1" dirty="0">
                <a:latin typeface="Times New Roman" pitchFamily="18" charset="0"/>
                <a:cs typeface="Times New Roman" pitchFamily="18" charset="0"/>
              </a:rPr>
              <a:t> ανάπτυξη</a:t>
            </a:r>
            <a:r>
              <a:rPr lang="el-GR" dirty="0">
                <a:latin typeface="Times New Roman" pitchFamily="18" charset="0"/>
                <a:cs typeface="Times New Roman" pitchFamily="18" charset="0"/>
              </a:rPr>
              <a:t> του εκπαιδευτικού, που πιστοποιούνται µε παραστατικά, τα οποία καταχωρίζονται στο προσωπικό αρχείο του εκπαιδευτικού, </a:t>
            </a:r>
          </a:p>
          <a:p>
            <a:pPr>
              <a:buNone/>
            </a:pPr>
            <a:r>
              <a:rPr lang="el-GR" dirty="0">
                <a:latin typeface="Times New Roman" pitchFamily="18" charset="0"/>
                <a:cs typeface="Times New Roman" pitchFamily="18" charset="0"/>
              </a:rPr>
              <a:t> (β) ο δεύτερος </a:t>
            </a:r>
            <a:r>
              <a:rPr lang="el-GR" dirty="0" err="1">
                <a:latin typeface="Times New Roman" pitchFamily="18" charset="0"/>
                <a:cs typeface="Times New Roman" pitchFamily="18" charset="0"/>
              </a:rPr>
              <a:t>τοµέας</a:t>
            </a:r>
            <a:r>
              <a:rPr lang="el-GR" dirty="0">
                <a:latin typeface="Times New Roman" pitchFamily="18" charset="0"/>
                <a:cs typeface="Times New Roman" pitchFamily="18" charset="0"/>
              </a:rPr>
              <a:t> αφορά </a:t>
            </a:r>
            <a:r>
              <a:rPr lang="el-GR" b="1" i="1" dirty="0">
                <a:latin typeface="Times New Roman" pitchFamily="18" charset="0"/>
                <a:cs typeface="Times New Roman" pitchFamily="18" charset="0"/>
              </a:rPr>
              <a:t>στην </a:t>
            </a:r>
            <a:r>
              <a:rPr lang="el-GR" b="1" i="1" dirty="0" err="1">
                <a:latin typeface="Times New Roman" pitchFamily="18" charset="0"/>
                <a:cs typeface="Times New Roman" pitchFamily="18" charset="0"/>
              </a:rPr>
              <a:t>επαγγελµατική</a:t>
            </a:r>
            <a:r>
              <a:rPr lang="el-GR" b="1" i="1" dirty="0">
                <a:latin typeface="Times New Roman" pitchFamily="18" charset="0"/>
                <a:cs typeface="Times New Roman" pitchFamily="18" charset="0"/>
              </a:rPr>
              <a:t> ανάπτυξη </a:t>
            </a:r>
            <a:r>
              <a:rPr lang="el-GR" dirty="0">
                <a:latin typeface="Times New Roman" pitchFamily="18" charset="0"/>
                <a:cs typeface="Times New Roman" pitchFamily="18" charset="0"/>
              </a:rPr>
              <a:t>του εκπαιδευτικού, που επίσης πιστοποιείται µε σχετικά παραστατικά.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Θέση περιεχομένου" descr="κύκλος-pdca-28560473.jpg"/>
          <p:cNvPicPr>
            <a:picLocks noGrp="1" noChangeAspect="1"/>
          </p:cNvPicPr>
          <p:nvPr>
            <p:ph idx="1"/>
          </p:nvPr>
        </p:nvPicPr>
        <p:blipFill>
          <a:blip r:embed="rId2" cstate="print">
            <a:lum bright="43000" contrast="-12000"/>
          </a:blip>
          <a:stretch>
            <a:fillRect/>
          </a:stretch>
        </p:blipFill>
        <p:spPr>
          <a:xfrm>
            <a:off x="0" y="0"/>
            <a:ext cx="12192000" cy="6858000"/>
          </a:xfrm>
        </p:spPr>
      </p:pic>
      <p:sp>
        <p:nvSpPr>
          <p:cNvPr id="2" name="1 - Τίτλος"/>
          <p:cNvSpPr>
            <a:spLocks noGrp="1"/>
          </p:cNvSpPr>
          <p:nvPr>
            <p:ph type="title"/>
          </p:nvPr>
        </p:nvSpPr>
        <p:spPr>
          <a:xfrm>
            <a:off x="1371600" y="685800"/>
            <a:ext cx="10198100" cy="5168900"/>
          </a:xfrm>
        </p:spPr>
        <p:txBody>
          <a:bodyPr>
            <a:scene3d>
              <a:camera prst="orthographicFront"/>
              <a:lightRig rig="glow" dir="tl">
                <a:rot lat="0" lon="0" rev="5400000"/>
              </a:lightRig>
            </a:scene3d>
            <a:sp3d contourW="12700">
              <a:bevelT w="25400" h="25400"/>
              <a:contourClr>
                <a:schemeClr val="accent6">
                  <a:shade val="73000"/>
                </a:schemeClr>
              </a:contourClr>
            </a:sp3d>
          </a:bodyPr>
          <a:lstStyle/>
          <a:p>
            <a:br>
              <a:rPr lang="el-GR"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br>
            <a:br>
              <a:rPr lang="el-GR"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br>
            <a:br>
              <a:rPr lang="el-GR"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br>
            <a:r>
              <a:rPr lang="el-GR"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Ευχαριστούμε για την προσοχή σας!!!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768215"/>
          </a:xfrm>
        </p:spPr>
        <p:txBody>
          <a:bodyPr>
            <a:normAutofit/>
          </a:bodyPr>
          <a:lstStyle/>
          <a:p>
            <a:pPr algn="ctr"/>
            <a:r>
              <a:rPr lang="el-GR" sz="3200" dirty="0">
                <a:latin typeface="Times New Roman" panose="02020603050405020304" pitchFamily="18" charset="0"/>
                <a:cs typeface="Times New Roman" panose="02020603050405020304" pitchFamily="18" charset="0"/>
              </a:rPr>
              <a:t>ΛΟΓΟΙ ΥΙΟΘΕΤΗΣΗΣ ΤΗΣ ΔΟΠ</a:t>
            </a:r>
          </a:p>
        </p:txBody>
      </p:sp>
      <p:sp>
        <p:nvSpPr>
          <p:cNvPr id="3" name="Θέση περιεχομένου 2"/>
          <p:cNvSpPr>
            <a:spLocks noGrp="1"/>
          </p:cNvSpPr>
          <p:nvPr>
            <p:ph idx="1"/>
          </p:nvPr>
        </p:nvSpPr>
        <p:spPr>
          <a:xfrm>
            <a:off x="1371600" y="1957589"/>
            <a:ext cx="9601200" cy="3909811"/>
          </a:xfrm>
        </p:spPr>
        <p:txBody>
          <a:bodyPr>
            <a:normAutofit lnSpcReduction="10000"/>
          </a:bodyPr>
          <a:lstStyle/>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ανάγκη επιβίωσης και ανάπτυξης ενός οργασνισμού </a:t>
            </a:r>
            <a:r>
              <a:rPr lang="el-GR" sz="2000" dirty="0">
                <a:latin typeface="Times New Roman" panose="02020603050405020304" pitchFamily="18" charset="0"/>
                <a:cs typeface="Times New Roman" panose="02020603050405020304" pitchFamily="18" charset="0"/>
              </a:rPr>
              <a:t>σε ένα έντονα ανταγωνιστικό περιβάλλον</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αδυναμία άλλων προσεγγίσεων και εργαλείων για τη διασφάλιση ποιότητας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αναποτελεσματικότητα μηχανιστικών διαδικασιών</a:t>
            </a:r>
            <a:r>
              <a:rPr lang="el-GR" sz="2000" dirty="0">
                <a:latin typeface="Times New Roman" panose="02020603050405020304" pitchFamily="18" charset="0"/>
                <a:cs typeface="Times New Roman" panose="02020603050405020304" pitchFamily="18" charset="0"/>
              </a:rPr>
              <a:t>, σε συνδυασμό με την απουσία κατάλληλης διοικητικής υποδομής για τη βελτίωση της οργάνωσης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εξοικονόμηση πόρων μέσω της μείωσης ποιοτικών αστοχιών</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Η </a:t>
            </a:r>
            <a:r>
              <a:rPr lang="el-GR" sz="2000" b="1" dirty="0">
                <a:latin typeface="Times New Roman" panose="02020603050405020304" pitchFamily="18" charset="0"/>
                <a:cs typeface="Times New Roman" panose="02020603050405020304" pitchFamily="18" charset="0"/>
              </a:rPr>
              <a:t>καινοτομία στον τρόπο λειτουργίας  ενός οργασνισμού</a:t>
            </a:r>
          </a:p>
          <a:p>
            <a:pPr>
              <a:buFont typeface="Wingdings" panose="05000000000000000000" pitchFamily="2" charset="2"/>
              <a:buChar char="ü"/>
            </a:pPr>
            <a:endParaRPr lang="el-GR" sz="2000" b="1"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endParaRPr lang="el-GR"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129502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299434"/>
            <a:ext cx="9601200" cy="846786"/>
          </a:xfrm>
        </p:spPr>
        <p:txBody>
          <a:bodyPr>
            <a:normAutofit/>
          </a:bodyPr>
          <a:lstStyle/>
          <a:p>
            <a:pPr algn="ctr"/>
            <a:r>
              <a:rPr lang="el-GR" sz="3200" dirty="0">
                <a:latin typeface="Times New Roman" panose="02020603050405020304" pitchFamily="18" charset="0"/>
                <a:cs typeface="Times New Roman" panose="02020603050405020304" pitchFamily="18" charset="0"/>
              </a:rPr>
              <a:t>ΣΧΕΔΙΑΣΜΟΣ ΤΗΣ ΠΟΙΟΤΗΤΑΣ</a:t>
            </a:r>
          </a:p>
        </p:txBody>
      </p:sp>
      <p:sp>
        <p:nvSpPr>
          <p:cNvPr id="3" name="Θέση περιεχομένου 2"/>
          <p:cNvSpPr>
            <a:spLocks noGrp="1"/>
          </p:cNvSpPr>
          <p:nvPr>
            <p:ph idx="1"/>
          </p:nvPr>
        </p:nvSpPr>
        <p:spPr>
          <a:xfrm>
            <a:off x="1371600" y="1738648"/>
            <a:ext cx="9601200" cy="4128752"/>
          </a:xfrm>
        </p:spPr>
        <p:txBody>
          <a:bodyPr>
            <a:normAutofit fontScale="92500" lnSpcReduction="10000"/>
          </a:bodyPr>
          <a:lstStyle/>
          <a:p>
            <a:pPr marL="0" indent="0">
              <a:buNone/>
            </a:pPr>
            <a:r>
              <a:rPr lang="el-GR" sz="2000" dirty="0">
                <a:latin typeface="Times New Roman" panose="02020603050405020304" pitchFamily="18" charset="0"/>
                <a:cs typeface="Times New Roman" panose="02020603050405020304" pitchFamily="18" charset="0"/>
              </a:rPr>
              <a:t>Για να γίνει ορθολογικός σχεδιασμός της ποιότητας πρέπει ο οργανισμός: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να </a:t>
            </a:r>
            <a:r>
              <a:rPr lang="el-GR" sz="2000" b="1" dirty="0">
                <a:latin typeface="Times New Roman" panose="02020603050405020304" pitchFamily="18" charset="0"/>
                <a:cs typeface="Times New Roman" panose="02020603050405020304" pitchFamily="18" charset="0"/>
              </a:rPr>
              <a:t>διαπιστώσει τις απαιτήσεις της κοινωνίας (ενδιαφερομένων…)</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να </a:t>
            </a:r>
            <a:r>
              <a:rPr lang="el-GR" sz="2000" b="1" dirty="0">
                <a:latin typeface="Times New Roman" panose="02020603050405020304" pitchFamily="18" charset="0"/>
                <a:cs typeface="Times New Roman" panose="02020603050405020304" pitchFamily="18" charset="0"/>
              </a:rPr>
              <a:t>ενσωματώσει τις απαιτήσεις στο σχεδιασμό και στην ανάπτυξη του αγαθού/υπηρεσίας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να </a:t>
            </a:r>
            <a:r>
              <a:rPr lang="el-GR" sz="2000" b="1" dirty="0">
                <a:latin typeface="Times New Roman" panose="02020603050405020304" pitchFamily="18" charset="0"/>
                <a:cs typeface="Times New Roman" panose="02020603050405020304" pitchFamily="18" charset="0"/>
              </a:rPr>
              <a:t>προσδιορίσει τα ιδιαίτερα χαρακτηριστικά της ομάδας στόσχου </a:t>
            </a:r>
            <a:r>
              <a:rPr lang="el-GR" sz="2000" dirty="0">
                <a:latin typeface="Times New Roman" panose="02020603050405020304" pitchFamily="18" charset="0"/>
                <a:cs typeface="Times New Roman" panose="02020603050405020304" pitchFamily="18" charset="0"/>
              </a:rPr>
              <a:t>προς τους οποίους θα απευθύνεται το αγαθό ή η υπηρεσία</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να </a:t>
            </a:r>
            <a:r>
              <a:rPr lang="el-GR" sz="2000" b="1" dirty="0">
                <a:latin typeface="Times New Roman" panose="02020603050405020304" pitchFamily="18" charset="0"/>
                <a:cs typeface="Times New Roman" panose="02020603050405020304" pitchFamily="18" charset="0"/>
              </a:rPr>
              <a:t>ορίσει</a:t>
            </a:r>
            <a:r>
              <a:rPr lang="el-GR" sz="2000" dirty="0">
                <a:latin typeface="Times New Roman" panose="02020603050405020304" pitchFamily="18" charset="0"/>
                <a:cs typeface="Times New Roman" panose="02020603050405020304" pitchFamily="18" charset="0"/>
              </a:rPr>
              <a:t> επακριβώς </a:t>
            </a:r>
            <a:r>
              <a:rPr lang="el-GR" sz="2000" b="1" dirty="0">
                <a:latin typeface="Times New Roman" panose="02020603050405020304" pitchFamily="18" charset="0"/>
                <a:cs typeface="Times New Roman" panose="02020603050405020304" pitchFamily="18" charset="0"/>
              </a:rPr>
              <a:t>τα γνωρίσματα και τα χαρακτηριστικά του αγαθού ή της υπηρεσίας </a:t>
            </a:r>
            <a:r>
              <a:rPr lang="el-GR" sz="2000" dirty="0">
                <a:latin typeface="Times New Roman" panose="02020603050405020304" pitchFamily="18" charset="0"/>
                <a:cs typeface="Times New Roman" panose="02020603050405020304" pitchFamily="18" charset="0"/>
              </a:rPr>
              <a:t>με βάση τις προδιαγραφές (κριτήρια ποιότητας)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Να </a:t>
            </a:r>
            <a:r>
              <a:rPr lang="el-GR" sz="2000" b="1" dirty="0">
                <a:latin typeface="Times New Roman" panose="02020603050405020304" pitchFamily="18" charset="0"/>
                <a:cs typeface="Times New Roman" panose="02020603050405020304" pitchFamily="18" charset="0"/>
              </a:rPr>
              <a:t>ελέγξει τις προδιαγραφές</a:t>
            </a:r>
            <a:r>
              <a:rPr lang="el-GR" sz="2000" dirty="0">
                <a:latin typeface="Times New Roman" panose="02020603050405020304" pitchFamily="18" charset="0"/>
                <a:cs typeface="Times New Roman" panose="02020603050405020304" pitchFamily="18" charset="0"/>
              </a:rPr>
              <a:t>, δοκιμάζοντας την ικανότητα του σχεδιασμού και του συστήματος να χαράζουν πολιτκές με βάση το απαιτούμενο επίπεδο ποιότητας</a:t>
            </a:r>
          </a:p>
          <a:p>
            <a:pPr>
              <a:buFont typeface="Wingdings" panose="05000000000000000000" pitchFamily="2" charset="2"/>
              <a:buChar char="ü"/>
            </a:pPr>
            <a:endParaRPr lang="el-GR" sz="2000" dirty="0">
              <a:latin typeface="Times New Roman" panose="02020603050405020304" pitchFamily="18" charset="0"/>
              <a:cs typeface="Times New Roman" panose="02020603050405020304" pitchFamily="18" charset="0"/>
            </a:endParaRPr>
          </a:p>
          <a:p>
            <a:pPr marL="0" indent="0">
              <a:buNone/>
            </a:pPr>
            <a:r>
              <a:rPr lang="el-GR"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4491541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346120"/>
            <a:ext cx="9601200" cy="980404"/>
          </a:xfrm>
        </p:spPr>
        <p:txBody>
          <a:bodyPr>
            <a:normAutofit/>
          </a:bodyPr>
          <a:lstStyle/>
          <a:p>
            <a:pPr algn="ctr"/>
            <a:r>
              <a:rPr lang="el-GR" sz="3200" dirty="0">
                <a:latin typeface="Times New Roman" panose="02020603050405020304" pitchFamily="18" charset="0"/>
                <a:cs typeface="Times New Roman" panose="02020603050405020304" pitchFamily="18" charset="0"/>
              </a:rPr>
              <a:t>ΠΑΡΑΓΟΝΤΕΣ ΕΠΙΤΥΧΟΥΣ ΕΦΑΡΜΟΓΗΣ</a:t>
            </a:r>
          </a:p>
        </p:txBody>
      </p:sp>
      <p:sp>
        <p:nvSpPr>
          <p:cNvPr id="3" name="Θέση περιεχομένου 2"/>
          <p:cNvSpPr>
            <a:spLocks noGrp="1"/>
          </p:cNvSpPr>
          <p:nvPr>
            <p:ph idx="1"/>
          </p:nvPr>
        </p:nvSpPr>
        <p:spPr>
          <a:xfrm>
            <a:off x="1371600" y="2047741"/>
            <a:ext cx="9601200" cy="3819659"/>
          </a:xfrm>
        </p:spPr>
        <p:txBody>
          <a:bodyPr>
            <a:normAutofit/>
          </a:bodyPr>
          <a:lstStyle/>
          <a:p>
            <a:pPr marL="0" indent="0">
              <a:buNone/>
            </a:pPr>
            <a:r>
              <a:rPr lang="el-GR" sz="2000" dirty="0">
                <a:latin typeface="Times New Roman" panose="02020603050405020304" pitchFamily="18" charset="0"/>
                <a:cs typeface="Times New Roman" panose="02020603050405020304" pitchFamily="18" charset="0"/>
              </a:rPr>
              <a:t>Ένα ολοκληρωμένο σύστημα ΔΟΠ θα πρέπει να προσδιορίζει :</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την εκπαίδευση και ανάπτυξη του ανθρώπινου δυναμικού</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τον τρόπο οργάνωσης της συνολικής προσπάθειας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Τη συστηματική μέτρηση όλων των βασικών για  τους ενδιαφερόμενους δεικτών ποιότητας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Τη διαρκή προσπάθεια από τους εργαζόμενους και τα διοικητικά στελέχη για βελτίωση της ποιότητας</a:t>
            </a:r>
          </a:p>
          <a:p>
            <a:pPr>
              <a:buFont typeface="Wingdings" panose="05000000000000000000" pitchFamily="2" charset="2"/>
              <a:buChar char="ü"/>
            </a:pPr>
            <a:endParaRPr lang="el-GR" sz="2000" dirty="0">
              <a:latin typeface="Times New Roman" panose="02020603050405020304" pitchFamily="18" charset="0"/>
              <a:cs typeface="Times New Roman" panose="02020603050405020304" pitchFamily="18" charset="0"/>
            </a:endParaRPr>
          </a:p>
          <a:p>
            <a:pPr marL="0" indent="0">
              <a:buNone/>
            </a:pPr>
            <a:endParaRPr lang="el-G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6265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371600" y="373488"/>
            <a:ext cx="9601200" cy="759854"/>
          </a:xfrm>
        </p:spPr>
        <p:txBody>
          <a:bodyPr>
            <a:normAutofit/>
          </a:bodyPr>
          <a:lstStyle/>
          <a:p>
            <a:pPr algn="ctr"/>
            <a:r>
              <a:rPr lang="el-GR" sz="3200" dirty="0">
                <a:latin typeface="Times New Roman" panose="02020603050405020304" pitchFamily="18" charset="0"/>
                <a:cs typeface="Times New Roman" panose="02020603050405020304" pitchFamily="18" charset="0"/>
              </a:rPr>
              <a:t>ΚΥΚΛΟΙ ΠΟΙΟΤΗΤΑΣ</a:t>
            </a:r>
          </a:p>
        </p:txBody>
      </p:sp>
      <p:sp>
        <p:nvSpPr>
          <p:cNvPr id="3" name="Θέση περιεχομένου 2"/>
          <p:cNvSpPr>
            <a:spLocks noGrp="1"/>
          </p:cNvSpPr>
          <p:nvPr>
            <p:ph idx="1"/>
          </p:nvPr>
        </p:nvSpPr>
        <p:spPr>
          <a:xfrm>
            <a:off x="1371600" y="1571223"/>
            <a:ext cx="9601200" cy="3760631"/>
          </a:xfrm>
        </p:spPr>
        <p:txBody>
          <a:bodyPr>
            <a:normAutofit lnSpcReduction="10000"/>
          </a:bodyPr>
          <a:lstStyle/>
          <a:p>
            <a:pPr marL="0" indent="0">
              <a:buNone/>
            </a:pPr>
            <a:r>
              <a:rPr lang="el-GR" sz="2000" dirty="0">
                <a:latin typeface="Times New Roman" panose="02020603050405020304" pitchFamily="18" charset="0"/>
                <a:cs typeface="Times New Roman" panose="02020603050405020304" pitchFamily="18" charset="0"/>
              </a:rPr>
              <a:t>Η δημιουργία ομάδας ανθρώπων, τα οποία με τη χρήση τεχνικών ασχολούνται για την αντιμετώπιση συγκεκριμένων προβλημάτων και την επεξεργασία λύσεων σε έναν οργανισμό.</a:t>
            </a:r>
          </a:p>
          <a:p>
            <a:pPr marL="0" indent="0">
              <a:buNone/>
            </a:pPr>
            <a:r>
              <a:rPr lang="el-GR" sz="2000" dirty="0">
                <a:latin typeface="Times New Roman" panose="02020603050405020304" pitchFamily="18" charset="0"/>
                <a:cs typeface="Times New Roman" panose="02020603050405020304" pitchFamily="18" charset="0"/>
              </a:rPr>
              <a:t>Ποια τα οφέλη;</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Αύξηση παραγωγικότητας για επιχειρήσεις ή  συνεχής βελτίωση παροχής υπηρεσιών για τους οργανισμούς που παρέχουν υπηρεσίες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Επικοινωνία και σωστή χρήση των πληροφοριών</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Δημιουργία αίσθησης ενότητας</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Αξιοποίηση των δυνατοτήτων του ανθρώπινου δυναμικού</a:t>
            </a:r>
          </a:p>
          <a:p>
            <a:pPr>
              <a:buFont typeface="Wingdings" panose="05000000000000000000" pitchFamily="2" charset="2"/>
              <a:buChar char="ü"/>
            </a:pPr>
            <a:r>
              <a:rPr lang="el-GR" sz="2000" dirty="0">
                <a:latin typeface="Times New Roman" panose="02020603050405020304" pitchFamily="18" charset="0"/>
                <a:cs typeface="Times New Roman" panose="02020603050405020304" pitchFamily="18" charset="0"/>
              </a:rPr>
              <a:t>Μείωση των συγκρούσεων</a:t>
            </a:r>
          </a:p>
        </p:txBody>
      </p:sp>
    </p:spTree>
    <p:extLst>
      <p:ext uri="{BB962C8B-B14F-4D97-AF65-F5344CB8AC3E}">
        <p14:creationId xmlns:p14="http://schemas.microsoft.com/office/powerpoint/2010/main" val="1224815245"/>
      </p:ext>
    </p:extLst>
  </p:cSld>
  <p:clrMapOvr>
    <a:masterClrMapping/>
  </p:clrMapOvr>
</p:sld>
</file>

<file path=ppt/theme/theme1.xml><?xml version="1.0" encoding="utf-8"?>
<a:theme xmlns:a="http://schemas.openxmlformats.org/drawingml/2006/main" name="Crop">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1255</TotalTime>
  <Words>5504</Words>
  <Application>Microsoft Office PowerPoint</Application>
  <PresentationFormat>Widescreen</PresentationFormat>
  <Paragraphs>364</Paragraphs>
  <Slides>53</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53</vt:i4>
      </vt:variant>
    </vt:vector>
  </HeadingPairs>
  <TitlesOfParts>
    <vt:vector size="61" baseType="lpstr">
      <vt:lpstr>Arial</vt:lpstr>
      <vt:lpstr>Calibri</vt:lpstr>
      <vt:lpstr>Courier New</vt:lpstr>
      <vt:lpstr>Franklin Gothic Book</vt:lpstr>
      <vt:lpstr>Times New Roman</vt:lpstr>
      <vt:lpstr>Wingdings</vt:lpstr>
      <vt:lpstr>Crop</vt:lpstr>
      <vt:lpstr>Office Theme</vt:lpstr>
      <vt:lpstr>PowerPoint Presentation</vt:lpstr>
      <vt:lpstr>ΟΡΙΣΜΟΙ ΓΙΑ ΤΗ ΔΟΠ</vt:lpstr>
      <vt:lpstr>ΓΕΝΙΚΕΣ ΑΡΧΕΣ </vt:lpstr>
      <vt:lpstr>ΒΑΣΙΚΟΙ ΣΚΟΠΟΙ</vt:lpstr>
      <vt:lpstr>ΧΑΡΑΚΤΗΡΙΣΤΙΚΑ ΤΗΣ ΔΟΠ</vt:lpstr>
      <vt:lpstr>ΛΟΓΟΙ ΥΙΟΘΕΤΗΣΗΣ ΤΗΣ ΔΟΠ</vt:lpstr>
      <vt:lpstr>ΣΧΕΔΙΑΣΜΟΣ ΤΗΣ ΠΟΙΟΤΗΤΑΣ</vt:lpstr>
      <vt:lpstr>ΠΑΡΑΓΟΝΤΕΣ ΕΠΙΤΥΧΟΥΣ ΕΦΑΡΜΟΓΗΣ</vt:lpstr>
      <vt:lpstr>ΚΥΚΛΟΙ ΠΟΙΟΤΗΤΑΣ</vt:lpstr>
      <vt:lpstr>ΕΡΓΑΛΕΙΑ ΠΟΙΟΤΗΤΑΣ</vt:lpstr>
      <vt:lpstr>ΚΟΣΤΟΣ ΠΟΙΟΤΗΤΑΣ</vt:lpstr>
      <vt:lpstr>ΔΙΑΣΦΑΛΙΣΗ ΠΟΙΟΤΗΤΑΣ</vt:lpstr>
      <vt:lpstr>ΕΦΑΡΜΟΓΕΣ ΣΤΗΝ ΕΚΠΑΙΔΕΥΣΗ</vt:lpstr>
      <vt:lpstr>Τα 14 σημεία του Deming για την εκπαίδευση:</vt:lpstr>
      <vt:lpstr>Τα 14 σημεία του Deming για την εκπαίδευση:</vt:lpstr>
      <vt:lpstr>Ο κύκλος του Deming:</vt:lpstr>
      <vt:lpstr>Προβλήματα στην υιοθέτηση της ΔΟΠ στην εκπαίδευση:</vt:lpstr>
      <vt:lpstr>ΕΜΠΟΔΙΑ ΕΠΙΤΕΥΞΗΣ ΤΗΣ ΔΟΠ</vt:lpstr>
      <vt:lpstr>Κοινό Πλαίσιο Αξιολόγησης</vt:lpstr>
      <vt:lpstr>Το ΚΠΑ παρέχει ένα πλαίσιο αυτο-αξιολόγησης και έχει τέσσερις κύριους σκοπούς:</vt:lpstr>
      <vt:lpstr>Το ΚΠΑ αποτελείται από:</vt:lpstr>
      <vt:lpstr>Το μοντέλο ΚΠΑ</vt:lpstr>
      <vt:lpstr>Οι 8 βασικές αρχές της αριστείας</vt:lpstr>
      <vt:lpstr>Κριτήρια Προϋποθέσεων</vt:lpstr>
      <vt:lpstr>PowerPoint Presentation</vt:lpstr>
      <vt:lpstr>PowerPoint Presentation</vt:lpstr>
      <vt:lpstr>PowerPoint Presentation</vt:lpstr>
      <vt:lpstr>PowerPoint Presentation</vt:lpstr>
      <vt:lpstr>Κριτήρια Αποτελεσμάτων</vt:lpstr>
      <vt:lpstr>PowerPoint Presentation</vt:lpstr>
      <vt:lpstr>PowerPoint Presentation</vt:lpstr>
      <vt:lpstr>PowerPoint Presentation</vt:lpstr>
      <vt:lpstr>ΒΑΘΜΟΛΟΓΗΣΗ</vt:lpstr>
      <vt:lpstr>Ερωτηματολόγιο για την εφαρμογή του ΚΠΑ</vt:lpstr>
      <vt:lpstr>PowerPoint Presentation</vt:lpstr>
      <vt:lpstr>PowerPoint Presentation</vt:lpstr>
      <vt:lpstr>PowerPoint Presentation</vt:lpstr>
      <vt:lpstr>PowerPoint Presentation</vt:lpstr>
      <vt:lpstr>PowerPoint Presentation</vt:lpstr>
      <vt:lpstr>PowerPoint Presentation</vt:lpstr>
      <vt:lpstr>Φάση 1η : Έναρξη του ΚΠΑ.   </vt:lpstr>
      <vt:lpstr>Φάση 2η : ∆ιαδικασία αυτοαξιολόγησης. </vt:lpstr>
      <vt:lpstr>Φάση 3η : Σχέδιο βελτίωσης / προτεραιότητες. </vt:lpstr>
      <vt:lpstr>Η αξιολόγηση του ΥΠΑΙΘΠΑ</vt:lpstr>
      <vt:lpstr>Περιφερειακό επίπεδο: Η αξιολόγηση της Περιφερειακής ∆/νσης Π.Ε. &amp; ∆.Ε. και των στελεχών εκπ/σης </vt:lpstr>
      <vt:lpstr>Επίπεδο ∆/νσης Εκπ/σης: Η αξιολόγηση της ∆/νσης εκπαίδευσης, των Σχολικών Συµβούλων και των ∆/ντών Εκπ/σης. </vt:lpstr>
      <vt:lpstr>Τοπικό επίπεδο: Η αξιολόγηση του έργου του ∆ιευθυντή της σχολικής µονάδας </vt:lpstr>
      <vt:lpstr>Η Αυτο-αξιολόγηση της Ποιότητας του Εκπαιδευτικού Έργου της Σχολικής Μονάδας. </vt:lpstr>
      <vt:lpstr>Πεδία, Τοµείς και Κριτήρια της Ποιότητας του Εκπαιδευτικού Έργου</vt:lpstr>
      <vt:lpstr>Πεδία, Τοµείς και Κριτήρια της Ποιότητας του Εκπαιδευτικού Έργου</vt:lpstr>
      <vt:lpstr>Πεδία, Τοµείς και Κριτήρια της Ποιότητας του Εκπαιδευτικού Έργου</vt:lpstr>
      <vt:lpstr>Πεδία, Τοµείς και Κριτήρια της Ποιότητας του Εκπαιδευτικού Έργου</vt:lpstr>
      <vt:lpstr>   Ευχαριστούμε για την προσοχή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ΟΡΙΣΜΟΙ ΓΙΑ ΤΗ ΔΟΠ</dc:title>
  <dc:creator>Maro</dc:creator>
  <cp:lastModifiedBy>ANASTASIA LOUKERI</cp:lastModifiedBy>
  <cp:revision>90</cp:revision>
  <dcterms:created xsi:type="dcterms:W3CDTF">2018-01-02T13:18:58Z</dcterms:created>
  <dcterms:modified xsi:type="dcterms:W3CDTF">2026-01-17T20:42:44Z</dcterms:modified>
</cp:coreProperties>
</file>