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0" r:id="rId2"/>
    <p:sldId id="271" r:id="rId3"/>
    <p:sldId id="272" r:id="rId4"/>
    <p:sldId id="273" r:id="rId5"/>
    <p:sldId id="257" r:id="rId6"/>
    <p:sldId id="261" r:id="rId7"/>
    <p:sldId id="258" r:id="rId8"/>
    <p:sldId id="259" r:id="rId9"/>
    <p:sldId id="260" r:id="rId10"/>
    <p:sldId id="265" r:id="rId11"/>
    <p:sldId id="264" r:id="rId12"/>
    <p:sldId id="269" r:id="rId13"/>
    <p:sldId id="268" r:id="rId14"/>
    <p:sldId id="267" r:id="rId15"/>
    <p:sldId id="266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6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1C5CA-C9F4-4DFE-A528-6038EF9DA4FF}" type="datetimeFigureOut">
              <a:rPr lang="el-GR" smtClean="0"/>
              <a:t>26/5/2024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F8C45-BFA5-4092-9682-6C1396B41C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9212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7FFA-55AE-4B85-8E36-A54276E8C58E}" type="datetime1">
              <a:rPr lang="el-GR" smtClean="0"/>
              <a:t>26/5/2024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960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450-1C9F-4BDF-97D2-841DFF9F5BD7}" type="datetime1">
              <a:rPr lang="el-GR" smtClean="0"/>
              <a:t>26/5/2024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588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93C7D-190E-48C3-88E7-540D53DEBE5A}" type="datetime1">
              <a:rPr lang="el-GR" smtClean="0"/>
              <a:t>26/5/2024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4378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CE59-F0C6-4BA8-A447-3E206ABDC729}" type="datetime1">
              <a:rPr lang="el-GR" smtClean="0"/>
              <a:t>26/5/2024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4704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F25D-7F63-4CFC-A15E-34A52F7FA8A3}" type="datetime1">
              <a:rPr lang="el-GR" smtClean="0"/>
              <a:t>26/5/2024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804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32A-AFCB-4CEB-99EB-1355705DE5D8}" type="datetime1">
              <a:rPr lang="el-GR" smtClean="0"/>
              <a:t>26/5/2024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4711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3FC3-5928-425E-A7E2-6879DB4281F3}" type="datetime1">
              <a:rPr lang="el-GR" smtClean="0"/>
              <a:t>26/5/2024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0718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C7F6-4AC8-41B4-B9A1-82CB83294A9C}" type="datetime1">
              <a:rPr lang="el-GR" smtClean="0"/>
              <a:t>26/5/2024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752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D335-436D-4129-90D0-66837C54CE90}" type="datetime1">
              <a:rPr lang="el-GR" smtClean="0"/>
              <a:t>26/5/2024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182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805F-0633-47CE-B887-C3C3C13839BA}" type="datetime1">
              <a:rPr lang="el-GR" smtClean="0"/>
              <a:t>26/5/2024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200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6A16-0590-4BBC-909C-BCB1C92937B6}" type="datetime1">
              <a:rPr lang="el-GR" smtClean="0"/>
              <a:t>26/5/2024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078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ABD5E-4784-443D-A04B-ADAEEF4F7E2A}" type="datetime1">
              <a:rPr lang="el-GR" smtClean="0"/>
              <a:t>26/5/2024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21DAE-7D71-43A9-838A-4670F6BC2D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2624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867834" y="669925"/>
            <a:ext cx="10515600" cy="993775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t>Review - ODE</a:t>
            </a:r>
            <a:endParaRPr lang="el-GR" b="1" dirty="0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3737" y="2262717"/>
            <a:ext cx="10850063" cy="3029161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DAE-7D71-43A9-838A-4670F6BC2D1B}" type="slidenum">
              <a:rPr lang="el-GR" sz="1800" b="1" smtClean="0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t>1</a:t>
            </a:fld>
            <a:endParaRPr lang="el-GR" sz="1800" b="1" dirty="0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434405"/>
            <a:ext cx="2447492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no Pro Caption" panose="02020502040506020403" pitchFamily="18" charset="0"/>
              </a:rPr>
              <a:t>Δ.Π.Θ. – ΤΜΗΜΑ Μ.Π.Δ.</a:t>
            </a:r>
          </a:p>
          <a:p>
            <a:r>
              <a:rPr lang="el-GR" sz="1600" b="1" dirty="0" smtClean="0">
                <a:latin typeface="Arno Pro Caption" panose="02020502040506020403" pitchFamily="18" charset="0"/>
              </a:rPr>
              <a:t>Αριθμητική Ανάλυση</a:t>
            </a:r>
          </a:p>
          <a:p>
            <a:r>
              <a:rPr lang="el-GR" sz="1600" dirty="0" err="1" smtClean="0">
                <a:latin typeface="Arno Pro Caption" panose="02020502040506020403" pitchFamily="18" charset="0"/>
              </a:rPr>
              <a:t>Ακαδ</a:t>
            </a:r>
            <a:r>
              <a:rPr lang="el-GR" sz="1600" dirty="0" smtClean="0">
                <a:latin typeface="Arno Pro Caption" panose="02020502040506020403" pitchFamily="18" charset="0"/>
              </a:rPr>
              <a:t>. Έτος 20</a:t>
            </a:r>
            <a:r>
              <a:rPr lang="en-US" sz="1600" dirty="0" smtClean="0">
                <a:latin typeface="Arno Pro Caption" panose="02020502040506020403" pitchFamily="18" charset="0"/>
              </a:rPr>
              <a:t>2</a:t>
            </a:r>
            <a:r>
              <a:rPr lang="el-GR" sz="1600" dirty="0" smtClean="0">
                <a:latin typeface="Arno Pro Caption" panose="02020502040506020403" pitchFamily="18" charset="0"/>
              </a:rPr>
              <a:t>3-2024</a:t>
            </a:r>
            <a:endParaRPr lang="el-GR" sz="1600" dirty="0"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23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4799" y="548871"/>
            <a:ext cx="8892619" cy="483030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10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074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11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473" y="434463"/>
            <a:ext cx="8111620" cy="5549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933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0373" y="439536"/>
            <a:ext cx="7943485" cy="532075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12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147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0191" y="414467"/>
            <a:ext cx="7411309" cy="571637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13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630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14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275" y="328997"/>
            <a:ext cx="8077525" cy="5909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622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8152" y="253366"/>
            <a:ext cx="8109397" cy="584460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15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998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2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369364" y="413501"/>
            <a:ext cx="9121182" cy="5626658"/>
            <a:chOff x="1310789" y="53861"/>
            <a:chExt cx="7092226" cy="433386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10789" y="53861"/>
              <a:ext cx="7092226" cy="33899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10789" y="3433993"/>
              <a:ext cx="7092226" cy="9537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5459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1334" y="344026"/>
            <a:ext cx="7398912" cy="280107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3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7709" y="3247556"/>
            <a:ext cx="7587775" cy="3197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431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5464" y="299751"/>
            <a:ext cx="7299601" cy="32966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4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2696" y="3608798"/>
            <a:ext cx="5909432" cy="3112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932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15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Arno Pro Caption" panose="02020502040506020403" pitchFamily="18" charset="0"/>
              </a:rPr>
              <a:t>Classification</a:t>
            </a:r>
            <a:endParaRPr lang="el-GR" b="1" dirty="0">
              <a:solidFill>
                <a:srgbClr val="C0000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0531"/>
            <a:ext cx="10515600" cy="5046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i="0" u="none" strike="noStrike" baseline="0" dirty="0" smtClean="0">
                <a:latin typeface="Arno Pro Caption" panose="02020502040506020403" pitchFamily="18" charset="0"/>
              </a:rPr>
              <a:t>I. </a:t>
            </a:r>
            <a:r>
              <a:rPr lang="en-US" sz="2000" b="1" i="0" u="none" strike="noStrike" baseline="0" dirty="0" smtClean="0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t>Single-Step Methods for IV Problems</a:t>
            </a:r>
          </a:p>
          <a:p>
            <a:pPr marL="457200" lvl="1" indent="0">
              <a:buNone/>
            </a:pPr>
            <a:r>
              <a:rPr lang="en-US" sz="1600" b="0" i="0" u="none" strike="noStrike" baseline="0" dirty="0" smtClean="0">
                <a:latin typeface="Arno Pro Caption" panose="02020502040506020403" pitchFamily="18" charset="0"/>
              </a:rPr>
              <a:t>a. Euler</a:t>
            </a:r>
          </a:p>
          <a:p>
            <a:pPr marL="457200" lvl="1" indent="0">
              <a:buNone/>
            </a:pPr>
            <a:r>
              <a:rPr lang="en-US" sz="1600" b="0" i="0" u="none" strike="noStrike" baseline="0" dirty="0" smtClean="0">
                <a:latin typeface="Arno Pro Caption" panose="02020502040506020403" pitchFamily="18" charset="0"/>
              </a:rPr>
              <a:t>b. </a:t>
            </a:r>
            <a:r>
              <a:rPr lang="en-US" sz="1600" b="0" i="0" u="none" strike="noStrike" baseline="0" dirty="0" err="1" smtClean="0">
                <a:latin typeface="Arno Pro Caption" panose="02020502040506020403" pitchFamily="18" charset="0"/>
              </a:rPr>
              <a:t>Heun</a:t>
            </a:r>
            <a:r>
              <a:rPr lang="en-US" sz="1600" b="0" i="0" u="none" strike="noStrike" baseline="0" dirty="0" smtClean="0">
                <a:latin typeface="Arno Pro Caption" panose="02020502040506020403" pitchFamily="18" charset="0"/>
              </a:rPr>
              <a:t> and Midpoint/Improved Polygon</a:t>
            </a:r>
          </a:p>
          <a:p>
            <a:pPr marL="457200" lvl="1" indent="0">
              <a:buNone/>
            </a:pPr>
            <a:r>
              <a:rPr lang="en-US" sz="1600" b="0" i="0" u="none" strike="noStrike" baseline="0" dirty="0" smtClean="0">
                <a:latin typeface="Arno Pro Caption" panose="02020502040506020403" pitchFamily="18" charset="0"/>
              </a:rPr>
              <a:t>c. General </a:t>
            </a:r>
            <a:r>
              <a:rPr lang="en-US" sz="1600" b="0" i="0" u="none" strike="noStrike" baseline="0" dirty="0" err="1" smtClean="0">
                <a:latin typeface="Arno Pro Caption" panose="02020502040506020403" pitchFamily="18" charset="0"/>
              </a:rPr>
              <a:t>Runge-Kutta</a:t>
            </a:r>
            <a:endParaRPr lang="en-US" sz="1600" b="0" i="0" u="none" strike="noStrike" baseline="0" dirty="0" smtClean="0">
              <a:latin typeface="Arno Pro Caption" panose="02020502040506020403" pitchFamily="18" charset="0"/>
            </a:endParaRPr>
          </a:p>
          <a:p>
            <a:pPr marL="457200" lvl="1" indent="0">
              <a:buNone/>
            </a:pPr>
            <a:r>
              <a:rPr lang="en-US" sz="1600" b="0" i="0" u="none" strike="noStrike" baseline="0" dirty="0" smtClean="0">
                <a:latin typeface="Arno Pro Caption" panose="02020502040506020403" pitchFamily="18" charset="0"/>
              </a:rPr>
              <a:t>d. Adaptive step-size control</a:t>
            </a:r>
          </a:p>
          <a:p>
            <a:pPr marL="0" indent="0">
              <a:buNone/>
            </a:pPr>
            <a:r>
              <a:rPr lang="de-DE" sz="2000" b="1" i="0" u="none" strike="noStrike" baseline="0" dirty="0" smtClean="0">
                <a:latin typeface="Arno Pro Caption" panose="02020502040506020403" pitchFamily="18" charset="0"/>
              </a:rPr>
              <a:t>II. </a:t>
            </a:r>
            <a:r>
              <a:rPr lang="de-DE" sz="2000" b="1" i="0" u="none" strike="noStrike" baseline="0" dirty="0" smtClean="0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t>Stiff ODEs </a:t>
            </a:r>
          </a:p>
          <a:p>
            <a:pPr marL="0" indent="0">
              <a:buNone/>
            </a:pPr>
            <a:r>
              <a:rPr lang="en-US" sz="2000" b="1" i="0" u="none" strike="noStrike" baseline="0" dirty="0" smtClean="0">
                <a:latin typeface="Arno Pro Caption" panose="02020502040506020403" pitchFamily="18" charset="0"/>
              </a:rPr>
              <a:t>III. </a:t>
            </a:r>
            <a:r>
              <a:rPr lang="en-US" sz="2000" b="1" i="0" u="none" strike="noStrike" baseline="0" dirty="0" smtClean="0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t>Multi-Step Methods for IV Problems</a:t>
            </a:r>
          </a:p>
          <a:p>
            <a:pPr marL="457200" lvl="1" indent="0">
              <a:buNone/>
            </a:pPr>
            <a:r>
              <a:rPr lang="en-US" sz="1600" b="0" i="0" u="none" strike="noStrike" baseline="0" dirty="0" smtClean="0">
                <a:latin typeface="Arno Pro Caption" panose="02020502040506020403" pitchFamily="18" charset="0"/>
              </a:rPr>
              <a:t>a. Non-Self-Starting </a:t>
            </a:r>
            <a:r>
              <a:rPr lang="en-US" sz="1600" b="0" i="0" u="none" strike="noStrike" baseline="0" dirty="0" err="1" smtClean="0">
                <a:latin typeface="Arno Pro Caption" panose="02020502040506020403" pitchFamily="18" charset="0"/>
              </a:rPr>
              <a:t>Heun</a:t>
            </a:r>
            <a:endParaRPr lang="en-US" sz="1600" b="0" i="0" u="none" strike="noStrike" baseline="0" dirty="0" smtClean="0">
              <a:latin typeface="Arno Pro Caption" panose="02020502040506020403" pitchFamily="18" charset="0"/>
            </a:endParaRPr>
          </a:p>
          <a:p>
            <a:pPr marL="457200" lvl="1" indent="0">
              <a:buNone/>
            </a:pPr>
            <a:r>
              <a:rPr lang="en-US" sz="1600" b="0" i="0" u="none" strike="noStrike" baseline="0" dirty="0" smtClean="0">
                <a:latin typeface="Arno Pro Caption" panose="02020502040506020403" pitchFamily="18" charset="0"/>
              </a:rPr>
              <a:t>b. Newton-Cotes</a:t>
            </a:r>
          </a:p>
          <a:p>
            <a:pPr marL="457200" lvl="1" indent="0">
              <a:buNone/>
            </a:pPr>
            <a:r>
              <a:rPr lang="en-US" sz="1600" b="0" i="0" u="none" strike="noStrike" baseline="0" dirty="0" smtClean="0">
                <a:latin typeface="Arno Pro Caption" panose="02020502040506020403" pitchFamily="18" charset="0"/>
              </a:rPr>
              <a:t>c. Adams</a:t>
            </a:r>
          </a:p>
          <a:p>
            <a:pPr marL="0" indent="0">
              <a:buNone/>
            </a:pPr>
            <a:r>
              <a:rPr lang="en-US" sz="2000" b="1" i="0" u="none" strike="noStrike" baseline="0" dirty="0" smtClean="0">
                <a:latin typeface="Arno Pro Caption" panose="02020502040506020403" pitchFamily="18" charset="0"/>
              </a:rPr>
              <a:t>IV. </a:t>
            </a:r>
            <a:r>
              <a:rPr lang="en-US" sz="2000" b="1" i="0" u="none" strike="noStrike" baseline="0" dirty="0" smtClean="0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t>Boundary Value (BV) Problems </a:t>
            </a:r>
          </a:p>
          <a:p>
            <a:pPr marL="457200" lvl="1" indent="0">
              <a:buNone/>
            </a:pPr>
            <a:r>
              <a:rPr lang="en-US" sz="1600" b="0" i="0" u="none" strike="noStrike" baseline="0" dirty="0" smtClean="0">
                <a:latin typeface="Arno Pro Caption" panose="02020502040506020403" pitchFamily="18" charset="0"/>
              </a:rPr>
              <a:t>a. Solution Methods</a:t>
            </a:r>
          </a:p>
          <a:p>
            <a:pPr marL="914400" lvl="2" indent="0">
              <a:buNone/>
            </a:pPr>
            <a:r>
              <a:rPr lang="en-US" sz="1200" b="0" i="0" u="none" strike="noStrike" baseline="0" dirty="0" smtClean="0">
                <a:latin typeface="Arno Pro Caption" panose="02020502040506020403" pitchFamily="18" charset="0"/>
              </a:rPr>
              <a:t>1. Shooting Method</a:t>
            </a:r>
          </a:p>
          <a:p>
            <a:pPr marL="914400" lvl="2" indent="0">
              <a:buNone/>
            </a:pPr>
            <a:r>
              <a:rPr lang="en-US" sz="1200" b="0" i="0" u="none" strike="noStrike" baseline="0" dirty="0" smtClean="0">
                <a:latin typeface="Arno Pro Caption" panose="02020502040506020403" pitchFamily="18" charset="0"/>
              </a:rPr>
              <a:t>2. Finite Difference Method</a:t>
            </a:r>
          </a:p>
          <a:p>
            <a:pPr marL="457200" lvl="1" indent="0">
              <a:buNone/>
            </a:pPr>
            <a:r>
              <a:rPr lang="en-US" sz="1600" b="0" i="0" u="none" strike="noStrike" baseline="0" dirty="0" smtClean="0">
                <a:latin typeface="Arno Pro Caption" panose="02020502040506020403" pitchFamily="18" charset="0"/>
              </a:rPr>
              <a:t>b. Eigenvalue Problems { [A] – </a:t>
            </a:r>
            <a:r>
              <a:rPr lang="el-GR" sz="1600" b="0" i="0" u="none" strike="noStrike" baseline="0" dirty="0" smtClean="0">
                <a:latin typeface="Arno Pro Caption" panose="02020502040506020403" pitchFamily="18" charset="0"/>
              </a:rPr>
              <a:t>λ [</a:t>
            </a:r>
            <a:r>
              <a:rPr lang="en-US" sz="1600" b="0" i="0" u="none" strike="noStrike" baseline="0" dirty="0" smtClean="0">
                <a:latin typeface="Arno Pro Caption" panose="02020502040506020403" pitchFamily="18" charset="0"/>
              </a:rPr>
              <a:t>I ] } {x} = {0}</a:t>
            </a:r>
            <a:endParaRPr lang="el-GR" sz="1600" dirty="0"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5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135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680" y="516938"/>
            <a:ext cx="7456344" cy="507017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11046" y="1577584"/>
            <a:ext cx="3357187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Key to the various one-step methods is how the </a:t>
            </a:r>
            <a:r>
              <a:rPr lang="en-US" b="1" i="1" dirty="0">
                <a:solidFill>
                  <a:srgbClr val="810000"/>
                </a:solidFill>
                <a:latin typeface="Consolas" panose="020B0609020204030204" pitchFamily="49" charset="0"/>
              </a:rPr>
              <a:t>slope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is obtained</a:t>
            </a:r>
            <a:r>
              <a:rPr lang="en-US" b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endParaRPr lang="el-GR" b="1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This </a:t>
            </a:r>
            <a:r>
              <a:rPr lang="en-US" b="1" i="1" dirty="0">
                <a:solidFill>
                  <a:srgbClr val="810000"/>
                </a:solidFill>
                <a:latin typeface="Consolas" panose="020B0609020204030204" pitchFamily="49" charset="0"/>
              </a:rPr>
              <a:t>slope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represents a weighted average of the slope over </a:t>
            </a:r>
            <a:r>
              <a:rPr lang="en-US" b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the entire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interval and may not be the tangent at (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sz="1200" b="1" i="1" u="none" strike="noStrike" baseline="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sz="1200" b="1" i="1" u="none" strike="noStrike" baseline="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l-GR" b="1" dirty="0">
              <a:latin typeface="Consolas" panose="020B0609020204030204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6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716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3900" y="780393"/>
            <a:ext cx="10515600" cy="355841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27100" y="4889009"/>
            <a:ext cx="9620250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Arno Pro Caption" panose="02020502040506020403" pitchFamily="18" charset="0"/>
              </a:rPr>
              <a:t>The slope at the </a:t>
            </a:r>
            <a:r>
              <a:rPr lang="en-US" sz="2400" b="1" dirty="0">
                <a:solidFill>
                  <a:srgbClr val="C00000"/>
                </a:solidFill>
                <a:latin typeface="Arno Pro Caption" panose="02020502040506020403" pitchFamily="18" charset="0"/>
              </a:rPr>
              <a:t>beginning </a:t>
            </a:r>
            <a:r>
              <a:rPr lang="en-US" sz="2400" dirty="0">
                <a:solidFill>
                  <a:srgbClr val="C00000"/>
                </a:solidFill>
                <a:latin typeface="Arno Pro Caption" panose="02020502040506020403" pitchFamily="18" charset="0"/>
              </a:rPr>
              <a:t>of the </a:t>
            </a:r>
            <a:r>
              <a:rPr lang="en-US" sz="2400" dirty="0" smtClean="0">
                <a:solidFill>
                  <a:srgbClr val="C00000"/>
                </a:solidFill>
                <a:latin typeface="Arno Pro Caption" panose="02020502040506020403" pitchFamily="18" charset="0"/>
              </a:rPr>
              <a:t>step is </a:t>
            </a:r>
            <a:r>
              <a:rPr lang="en-US" sz="2400" dirty="0">
                <a:solidFill>
                  <a:srgbClr val="C00000"/>
                </a:solidFill>
                <a:latin typeface="Arno Pro Caption" panose="02020502040506020403" pitchFamily="18" charset="0"/>
              </a:rPr>
              <a:t>applied across </a:t>
            </a:r>
            <a:r>
              <a:rPr lang="en-US" sz="2400" dirty="0" smtClean="0">
                <a:solidFill>
                  <a:srgbClr val="C00000"/>
                </a:solidFill>
                <a:latin typeface="Arno Pro Caption" panose="02020502040506020403" pitchFamily="18" charset="0"/>
              </a:rPr>
              <a:t>the entire </a:t>
            </a:r>
            <a:r>
              <a:rPr lang="en-US" sz="2400" dirty="0">
                <a:solidFill>
                  <a:srgbClr val="C00000"/>
                </a:solidFill>
                <a:latin typeface="Arno Pro Caption" panose="02020502040506020403" pitchFamily="18" charset="0"/>
              </a:rPr>
              <a:t>interval</a:t>
            </a:r>
            <a:endParaRPr lang="el-GR" sz="2400" dirty="0">
              <a:solidFill>
                <a:srgbClr val="C0000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7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784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2834" y="752475"/>
            <a:ext cx="9186932" cy="435133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8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093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9300" y="697461"/>
            <a:ext cx="10190338" cy="400739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3A821DAE-7D71-43A9-838A-4670F6BC2D1B}" type="slidenum">
              <a:rPr lang="el-GR" sz="1800" b="1">
                <a:solidFill>
                  <a:schemeClr val="accent5">
                    <a:lumMod val="75000"/>
                  </a:schemeClr>
                </a:solidFill>
                <a:latin typeface="Arno Pro Caption" panose="02020502040506020403" pitchFamily="18" charset="0"/>
              </a:rPr>
              <a:pPr/>
              <a:t>9</a:t>
            </a:fld>
            <a:endParaRPr lang="el-GR" sz="1800" b="1">
              <a:solidFill>
                <a:schemeClr val="accent5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10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173</Words>
  <Application>Microsoft Office PowerPoint</Application>
  <PresentationFormat>Widescreen</PresentationFormat>
  <Paragraphs>39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Arno Pro Caption</vt:lpstr>
      <vt:lpstr>Calibri</vt:lpstr>
      <vt:lpstr>Calibri Light</vt:lpstr>
      <vt:lpstr>Consolas</vt:lpstr>
      <vt:lpstr>Office Theme</vt:lpstr>
      <vt:lpstr>Review - ODE</vt:lpstr>
      <vt:lpstr>PowerPoint Presentation</vt:lpstr>
      <vt:lpstr>PowerPoint Presentation</vt:lpstr>
      <vt:lpstr>PowerPoint Presentation</vt:lpstr>
      <vt:lpstr>Classification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Στέφανος Κατσαβούνης</dc:creator>
  <cp:lastModifiedBy>Λογαριασμός Microsoft</cp:lastModifiedBy>
  <cp:revision>26</cp:revision>
  <dcterms:created xsi:type="dcterms:W3CDTF">2020-05-03T15:36:44Z</dcterms:created>
  <dcterms:modified xsi:type="dcterms:W3CDTF">2024-05-26T16:23:15Z</dcterms:modified>
</cp:coreProperties>
</file>