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3" r:id="rId27"/>
    <p:sldId id="284" r:id="rId28"/>
    <p:sldId id="285" r:id="rId29"/>
    <p:sldId id="282" r:id="rId30"/>
    <p:sldId id="286" r:id="rId31"/>
    <p:sldId id="287" r:id="rId32"/>
    <p:sldId id="288" r:id="rId33"/>
    <p:sldId id="291" r:id="rId34"/>
    <p:sldId id="289" r:id="rId35"/>
    <p:sldId id="292" r:id="rId3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96" d="100"/>
          <a:sy n="96" d="100"/>
        </p:scale>
        <p:origin x="-72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10/2/2020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10/2/2020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10/2/2020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10/2/2020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10/2/2020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10/2/2020</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10/2/2020</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10/2/2020</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10/2/2020</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10/2/2020</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10/2/2020</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10/2/2020</a:t>
            </a:fld>
            <a:endParaRPr lang="el-GR" dirty="0"/>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a:blipFill>
            <a:blip r:embed="rId2"/>
            <a:tile tx="0" ty="0" sx="100000" sy="100000" flip="none" algn="tl"/>
          </a:blipFill>
        </p:spPr>
        <p:txBody>
          <a:bodyPr/>
          <a:lstStyle/>
          <a:p>
            <a:pPr>
              <a:buNone/>
            </a:pPr>
            <a:endParaRPr lang="en-US" b="1" dirty="0" smtClean="0">
              <a:solidFill>
                <a:srgbClr val="FF0000"/>
              </a:solidFill>
            </a:endParaRPr>
          </a:p>
          <a:p>
            <a:pPr>
              <a:buNone/>
            </a:pPr>
            <a:endParaRPr lang="en-US" b="1" dirty="0" smtClean="0">
              <a:solidFill>
                <a:srgbClr val="FF0000"/>
              </a:solidFill>
            </a:endParaRPr>
          </a:p>
          <a:p>
            <a:pPr>
              <a:buNone/>
            </a:pPr>
            <a:endParaRPr lang="en-US" b="1" dirty="0" smtClean="0">
              <a:solidFill>
                <a:srgbClr val="FF0000"/>
              </a:solidFill>
            </a:endParaRPr>
          </a:p>
          <a:p>
            <a:pPr algn="ctr">
              <a:buNone/>
            </a:pPr>
            <a:r>
              <a:rPr lang="el-GR" sz="4800" b="1" dirty="0" smtClean="0">
                <a:solidFill>
                  <a:srgbClr val="FF0000"/>
                </a:solidFill>
              </a:rPr>
              <a:t>Ασαφή (</a:t>
            </a:r>
            <a:r>
              <a:rPr lang="en-US" sz="4800" b="1" dirty="0" smtClean="0">
                <a:solidFill>
                  <a:srgbClr val="FF0000"/>
                </a:solidFill>
              </a:rPr>
              <a:t>fuzzy</a:t>
            </a:r>
            <a:r>
              <a:rPr lang="el-GR" sz="4800" b="1" dirty="0" smtClean="0">
                <a:solidFill>
                  <a:srgbClr val="FF0000"/>
                </a:solidFill>
              </a:rPr>
              <a:t>) σύνολα</a:t>
            </a:r>
            <a:endParaRPr lang="el-GR" sz="4800" b="1" i="1" dirty="0" smtClean="0">
              <a:solidFill>
                <a:srgbClr val="FF0000"/>
              </a:solidFill>
            </a:endParaRPr>
          </a:p>
          <a:p>
            <a:pPr>
              <a:buNone/>
            </a:pP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t>Ασαφή σύνολα</a:t>
            </a:r>
            <a:endParaRPr lang="el-GR" sz="2800" dirty="0"/>
          </a:p>
        </p:txBody>
      </p:sp>
      <p:sp>
        <p:nvSpPr>
          <p:cNvPr id="3" name="2 - Θέση περιεχομένου"/>
          <p:cNvSpPr>
            <a:spLocks noGrp="1"/>
          </p:cNvSpPr>
          <p:nvPr>
            <p:ph idx="1"/>
          </p:nvPr>
        </p:nvSpPr>
        <p:spPr/>
        <p:txBody>
          <a:bodyPr>
            <a:normAutofit fontScale="92500" lnSpcReduction="20000"/>
          </a:bodyPr>
          <a:lstStyle/>
          <a:p>
            <a:r>
              <a:rPr lang="el-GR" dirty="0" smtClean="0"/>
              <a:t>Η εισαγωγή των ασαφών συνόλων πιστεύω ότι θα μπορούσε  να συνεισφέρει σε μεγάλο βαθμό, τουλάχιστον στην ερμηνεία αυτής της δυσκολίας, όπως θα δούμε στη συνέχεια</a:t>
            </a:r>
          </a:p>
          <a:p>
            <a:r>
              <a:rPr lang="el-GR" dirty="0" smtClean="0"/>
              <a:t>Να τονίσω ότι τα κριτήρια δεν είναι </a:t>
            </a:r>
            <a:r>
              <a:rPr lang="el-GR" dirty="0" err="1" smtClean="0"/>
              <a:t>ενδογλωσσικά</a:t>
            </a:r>
            <a:r>
              <a:rPr lang="el-GR" dirty="0" smtClean="0"/>
              <a:t> αλλά κυρίως </a:t>
            </a:r>
            <a:r>
              <a:rPr lang="el-GR" dirty="0" err="1" smtClean="0"/>
              <a:t>εξωγλωσσικά</a:t>
            </a:r>
            <a:r>
              <a:rPr lang="el-GR" dirty="0" smtClean="0"/>
              <a:t>. Κατά συνέπεια, ένα τέτοιο ζήτημα ξεφεύγει από το αυστηρά γλωσσολογικό πλαίσιο και μπορεί να μελετηθεί από διαφορετικές απόψεις, μέσω διαφορετικών επιστημών, μεταξύ αυτών και των μαθηματικών.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t>Ασαφή σύνολα</a:t>
            </a:r>
            <a:endParaRPr lang="el-GR" sz="2800" dirty="0"/>
          </a:p>
        </p:txBody>
      </p:sp>
      <p:sp>
        <p:nvSpPr>
          <p:cNvPr id="3" name="2 - Θέση περιεχομένου"/>
          <p:cNvSpPr>
            <a:spLocks noGrp="1"/>
          </p:cNvSpPr>
          <p:nvPr>
            <p:ph idx="1"/>
          </p:nvPr>
        </p:nvSpPr>
        <p:spPr/>
        <p:txBody>
          <a:bodyPr>
            <a:normAutofit fontScale="92500"/>
          </a:bodyPr>
          <a:lstStyle/>
          <a:p>
            <a:r>
              <a:rPr lang="el-GR" sz="3600" dirty="0" smtClean="0"/>
              <a:t>Μια τέτοια εφαρμογή από τη θεωρία των ασαφών συνόλων, πολύ χρήσιμη για ερωτηματολόγια, είναι αυτή που θα σας παρουσιάσω και την οποία χρησιμοποίησα σε πάρα πολλά πειράματα όπως στρατηγικές, για την ασάφεια συνήθων λαθών στην ΚΝΕ, γλώσσα του χιούμορ, </a:t>
            </a:r>
            <a:r>
              <a:rPr lang="el-GR" sz="3600" dirty="0" err="1" smtClean="0"/>
              <a:t>απόψεισ</a:t>
            </a:r>
            <a:r>
              <a:rPr lang="el-GR" sz="3600" dirty="0" smtClean="0"/>
              <a:t> για τα δημοτικά τραγούδια κτλ</a:t>
            </a:r>
          </a:p>
          <a:p>
            <a:pPr>
              <a:buNone/>
            </a:pPr>
            <a:endParaRPr lang="el-GR" dirty="0" smtClean="0"/>
          </a:p>
          <a:p>
            <a:pPr>
              <a:buNone/>
            </a:pP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lstStyle/>
          <a:p>
            <a:pPr>
              <a:buNone/>
            </a:pPr>
            <a:endParaRPr lang="el-GR" b="1" dirty="0" smtClean="0"/>
          </a:p>
          <a:p>
            <a:pPr>
              <a:buNone/>
            </a:pPr>
            <a:endParaRPr lang="el-GR" b="1" dirty="0" smtClean="0"/>
          </a:p>
          <a:p>
            <a:pPr>
              <a:buNone/>
            </a:pPr>
            <a:endParaRPr lang="el-GR" b="1" dirty="0" smtClean="0"/>
          </a:p>
          <a:p>
            <a:pPr algn="ctr">
              <a:buNone/>
            </a:pPr>
            <a:r>
              <a:rPr lang="el-GR" sz="4000" b="1" dirty="0" smtClean="0"/>
              <a:t>Κλίμακες  και  Ράβδοι</a:t>
            </a:r>
            <a:endParaRPr lang="el-GR" sz="4000" dirty="0" smtClean="0"/>
          </a:p>
          <a:p>
            <a:pPr>
              <a:buNone/>
            </a:pP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fontScale="90000"/>
          </a:bodyPr>
          <a:lstStyle/>
          <a:p>
            <a:r>
              <a:rPr lang="el-GR" b="1" i="1" dirty="0" smtClean="0">
                <a:solidFill>
                  <a:srgbClr val="FF0000"/>
                </a:solidFill>
              </a:rPr>
              <a:t>Κλίμακες </a:t>
            </a:r>
            <a:r>
              <a:rPr lang="en-US" b="1" i="1" dirty="0" err="1" smtClean="0">
                <a:solidFill>
                  <a:srgbClr val="FF0000"/>
                </a:solidFill>
              </a:rPr>
              <a:t>Likert</a:t>
            </a:r>
            <a:r>
              <a:rPr lang="el-GR" dirty="0" smtClean="0">
                <a:solidFill>
                  <a:srgbClr val="FF0000"/>
                </a:solidFill>
              </a:rPr>
              <a:t/>
            </a:r>
            <a:br>
              <a:rPr lang="el-GR" dirty="0" smtClean="0">
                <a:solidFill>
                  <a:srgbClr val="FF0000"/>
                </a:solidFill>
              </a:rPr>
            </a:br>
            <a:endParaRPr lang="el-GR" dirty="0">
              <a:solidFill>
                <a:srgbClr val="FF0000"/>
              </a:solidFill>
            </a:endParaRPr>
          </a:p>
        </p:txBody>
      </p:sp>
      <p:sp>
        <p:nvSpPr>
          <p:cNvPr id="3" name="2 - Θέση περιεχομένου"/>
          <p:cNvSpPr>
            <a:spLocks noGrp="1"/>
          </p:cNvSpPr>
          <p:nvPr>
            <p:ph idx="1"/>
          </p:nvPr>
        </p:nvSpPr>
        <p:spPr/>
        <p:txBody>
          <a:bodyPr/>
          <a:lstStyle/>
          <a:p>
            <a:pPr>
              <a:buNone/>
            </a:pPr>
            <a:r>
              <a:rPr lang="el-GR" b="1" dirty="0" smtClean="0"/>
              <a:t>Οι κύριες φάσεις μιας εμπειρικής έρευνας μπορούμε να θεωρήσουμε ότι είναι τρεις: </a:t>
            </a:r>
          </a:p>
          <a:p>
            <a:pPr>
              <a:buNone/>
            </a:pPr>
            <a:r>
              <a:rPr lang="el-GR" b="1" dirty="0" smtClean="0"/>
              <a:t>(α) σχεδιασμός, (β) υλοποίηση, (γ) επεξεργασία.</a:t>
            </a:r>
          </a:p>
          <a:p>
            <a:pPr>
              <a:buNone/>
            </a:pPr>
            <a:r>
              <a:rPr lang="el-GR" b="1" dirty="0" smtClean="0"/>
              <a:t> Τα μοντέλα που χρησιμοποιούνται στα ερωτηματολόγια είναι κατά κανόνα με κλίμακες   </a:t>
            </a:r>
            <a:r>
              <a:rPr lang="en-US" b="1" dirty="0" err="1" smtClean="0"/>
              <a:t>Likert</a:t>
            </a:r>
            <a:r>
              <a:rPr lang="el-GR" dirty="0" smtClean="0"/>
              <a:t>. </a:t>
            </a:r>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357166"/>
            <a:ext cx="8229600" cy="11430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Autofit/>
          </a:bodyPr>
          <a:lstStyle/>
          <a:p>
            <a:r>
              <a:rPr lang="el-GR" sz="3200" b="1" i="1" dirty="0" smtClean="0"/>
              <a:t/>
            </a:r>
            <a:br>
              <a:rPr lang="el-GR" sz="3200" b="1" i="1" dirty="0" smtClean="0"/>
            </a:br>
            <a:r>
              <a:rPr lang="el-GR" sz="3200" b="1" i="1" dirty="0" smtClean="0"/>
              <a:t> </a:t>
            </a:r>
            <a:r>
              <a:rPr lang="en-US" sz="3200" b="1" i="1" dirty="0" smtClean="0"/>
              <a:t>1</a:t>
            </a:r>
            <a:r>
              <a:rPr lang="en-US" sz="3200" b="1" i="1" baseline="30000" dirty="0" smtClean="0"/>
              <a:t>o</a:t>
            </a:r>
            <a:r>
              <a:rPr lang="en-US" sz="3200" b="1" i="1" dirty="0" smtClean="0"/>
              <a:t> </a:t>
            </a:r>
            <a:r>
              <a:rPr lang="el-GR" sz="3200" b="1" i="1" dirty="0" smtClean="0"/>
              <a:t>και 2</a:t>
            </a:r>
            <a:r>
              <a:rPr lang="en-US" sz="3200" b="1" i="1" baseline="30000" dirty="0" smtClean="0"/>
              <a:t>o</a:t>
            </a:r>
            <a:r>
              <a:rPr lang="en-US" sz="3200" b="1" i="1" dirty="0" smtClean="0"/>
              <a:t> </a:t>
            </a:r>
            <a:r>
              <a:rPr lang="el-GR" sz="3200" b="1" i="1" dirty="0" smtClean="0"/>
              <a:t>στάδιο: σχεδιασμός και συμπλήρωση ερωτηματολόγιων</a:t>
            </a:r>
            <a:r>
              <a:rPr lang="el-GR" sz="3200" dirty="0" smtClean="0"/>
              <a:t/>
            </a:r>
            <a:br>
              <a:rPr lang="el-GR" sz="3200" dirty="0" smtClean="0"/>
            </a:br>
            <a:endParaRPr lang="el-GR" sz="3200" dirty="0"/>
          </a:p>
        </p:txBody>
      </p:sp>
      <p:sp>
        <p:nvSpPr>
          <p:cNvPr id="3" name="2 - Θέση περιεχομένου"/>
          <p:cNvSpPr>
            <a:spLocks noGrp="1"/>
          </p:cNvSpPr>
          <p:nvPr>
            <p:ph idx="1"/>
          </p:nvPr>
        </p:nvSpPr>
        <p:spPr/>
        <p:txBody>
          <a:bodyPr>
            <a:normAutofit lnSpcReduction="10000"/>
          </a:bodyPr>
          <a:lstStyle/>
          <a:p>
            <a:r>
              <a:rPr lang="el-GR" dirty="0" smtClean="0"/>
              <a:t>Η </a:t>
            </a:r>
            <a:r>
              <a:rPr lang="el-GR" dirty="0" err="1" smtClean="0"/>
              <a:t>κλιμακοποίηση</a:t>
            </a:r>
            <a:r>
              <a:rPr lang="el-GR" dirty="0" smtClean="0"/>
              <a:t> μιας μεταβλητής εξαρτάται τόσο από τη φύση της όσο και από την κρίση του/της ερευνητή/</a:t>
            </a:r>
            <a:r>
              <a:rPr lang="el-GR" dirty="0" err="1" smtClean="0"/>
              <a:t>τριας</a:t>
            </a:r>
            <a:r>
              <a:rPr lang="el-GR" dirty="0" smtClean="0"/>
              <a:t> (</a:t>
            </a:r>
            <a:r>
              <a:rPr lang="en-US" dirty="0" err="1" smtClean="0"/>
              <a:t>Zadeh</a:t>
            </a:r>
            <a:r>
              <a:rPr lang="el-GR" dirty="0" smtClean="0"/>
              <a:t>, 1975). Ασφαλώς κυριαρχούν κάποιες κλίμακες, όπως η </a:t>
            </a:r>
            <a:r>
              <a:rPr lang="el-GR" dirty="0" err="1" smtClean="0"/>
              <a:t>πεντάβαθμη</a:t>
            </a:r>
            <a:r>
              <a:rPr lang="el-GR" dirty="0" smtClean="0"/>
              <a:t> κλίμακα </a:t>
            </a:r>
            <a:r>
              <a:rPr lang="en-US" dirty="0" err="1" smtClean="0"/>
              <a:t>Likert</a:t>
            </a:r>
            <a:r>
              <a:rPr lang="el-GR" dirty="0" smtClean="0"/>
              <a:t> με τις </a:t>
            </a:r>
            <a:r>
              <a:rPr lang="el-GR" dirty="0" err="1" smtClean="0"/>
              <a:t>κατηγορίες:</a:t>
            </a:r>
            <a:r>
              <a:rPr lang="el-GR" i="1" dirty="0" err="1" smtClean="0"/>
              <a:t>‘Συμφωνώ</a:t>
            </a:r>
            <a:r>
              <a:rPr lang="el-GR" i="1" dirty="0" smtClean="0"/>
              <a:t> απόλυτα’,  ‘Συμφωνώ’,  ‘Αδιάφορος ή Αναποφάσιστος’, ‘Διαφωνώ’  </a:t>
            </a:r>
            <a:r>
              <a:rPr lang="el-GR" dirty="0" smtClean="0"/>
              <a:t> και</a:t>
            </a:r>
            <a:r>
              <a:rPr lang="el-GR" i="1" dirty="0" smtClean="0"/>
              <a:t>   ‘Διαφωνώ απόλυτα’.</a:t>
            </a:r>
            <a:endParaRPr lang="el-GR" dirty="0" smtClean="0"/>
          </a:p>
          <a:p>
            <a:r>
              <a:rPr lang="el-GR" dirty="0" smtClean="0">
                <a:solidFill>
                  <a:srgbClr val="FF0000"/>
                </a:solidFill>
              </a:rPr>
              <a:t>Όμως υπάρχουν εγγενώς προβλήματα όπως:</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smtClean="0"/>
              <a:t>(</a:t>
            </a:r>
            <a:r>
              <a:rPr lang="en-US" sz="2800" b="1" dirty="0" err="1" smtClean="0"/>
              <a:t>i</a:t>
            </a:r>
            <a:r>
              <a:rPr lang="el-GR" sz="2800" b="1" dirty="0" smtClean="0"/>
              <a:t>) Το εύρος της κλίμακας αποτελεί απόφαση του ερευνητή.</a:t>
            </a:r>
            <a:endParaRPr lang="el-GR" sz="2800" dirty="0"/>
          </a:p>
        </p:txBody>
      </p:sp>
      <p:sp>
        <p:nvSpPr>
          <p:cNvPr id="3" name="2 - Θέση περιεχομένου"/>
          <p:cNvSpPr>
            <a:spLocks noGrp="1"/>
          </p:cNvSpPr>
          <p:nvPr>
            <p:ph idx="1"/>
          </p:nvPr>
        </p:nvSpPr>
        <p:spPr/>
        <p:txBody>
          <a:bodyPr>
            <a:normAutofit fontScale="85000" lnSpcReduction="20000"/>
          </a:bodyPr>
          <a:lstStyle/>
          <a:p>
            <a:r>
              <a:rPr lang="el-GR" dirty="0" smtClean="0"/>
              <a:t>Με άλλα λόγια δεν είναι σταθερή η </a:t>
            </a:r>
            <a:r>
              <a:rPr lang="el-GR" dirty="0" err="1" smtClean="0"/>
              <a:t>διαμέριση</a:t>
            </a:r>
            <a:r>
              <a:rPr lang="el-GR" dirty="0" smtClean="0"/>
              <a:t>, το εύρος της κλίμακας και κάθε φορά ο/η ερευνητής /</a:t>
            </a:r>
            <a:r>
              <a:rPr lang="el-GR" dirty="0" err="1" smtClean="0"/>
              <a:t>τρια</a:t>
            </a:r>
            <a:r>
              <a:rPr lang="el-GR" dirty="0" smtClean="0"/>
              <a:t> πρέπει ν’ αποφασίσει τον αριθμό των </a:t>
            </a:r>
            <a:r>
              <a:rPr lang="el-GR" dirty="0" err="1" smtClean="0"/>
              <a:t>διαμερίσεων</a:t>
            </a:r>
            <a:r>
              <a:rPr lang="el-GR" dirty="0" smtClean="0"/>
              <a:t>-επιλογών. Ακόμη, μερικές φορές, προκειμένου να αποφύγει ορισμένες ανεπιθύμητες παρενέργειες, όπως τον κίνδυνο να συγκεντρωθεί η πλειοψηφία των απαντήσεων  κάπου στη μέση της κλίμακας, μπορεί να χρειαστεί να χρησιμοποιήσει μικρότερες ή μεγαλύτερες κλίμακες, για παράδειγμα, αυτή με τέσσερις διαβαθμίσεις ούτως ώστε να μην υπάρχει μέσο,  επιλογή όμως που στερεί από τους /τις πληροφορητές/</a:t>
            </a:r>
            <a:r>
              <a:rPr lang="el-GR" dirty="0" err="1" smtClean="0"/>
              <a:t>τριες</a:t>
            </a:r>
            <a:r>
              <a:rPr lang="el-GR" dirty="0" smtClean="0"/>
              <a:t> από μία επιλογή, αυτή του μέσου. </a:t>
            </a:r>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600" b="1" dirty="0" smtClean="0"/>
              <a:t>(</a:t>
            </a:r>
            <a:r>
              <a:rPr lang="en-US" sz="1600" b="1" dirty="0" err="1" smtClean="0"/>
              <a:t>i</a:t>
            </a:r>
            <a:r>
              <a:rPr lang="el-GR" sz="1600" b="1" dirty="0" smtClean="0"/>
              <a:t>) Το εύρος της κλίμακας αποτελεί απόφαση του ερευνητή.</a:t>
            </a:r>
            <a:endParaRPr lang="el-GR" sz="1600" dirty="0"/>
          </a:p>
        </p:txBody>
      </p:sp>
      <p:sp>
        <p:nvSpPr>
          <p:cNvPr id="3" name="2 - Θέση περιεχομένου"/>
          <p:cNvSpPr>
            <a:spLocks noGrp="1"/>
          </p:cNvSpPr>
          <p:nvPr>
            <p:ph idx="1"/>
          </p:nvPr>
        </p:nvSpPr>
        <p:spPr/>
        <p:txBody>
          <a:bodyPr>
            <a:normAutofit fontScale="92500"/>
          </a:bodyPr>
          <a:lstStyle/>
          <a:p>
            <a:r>
              <a:rPr lang="el-GR" dirty="0" smtClean="0"/>
              <a:t>Η απόφαση του ερευνητή, βέβαια, υπαγορεύεται από τη συγκεκριμένη έρευνα η οποία κάθε φορά θα οδηγήσει σε διαφορετική κλίμακα. Είναι, όμως, προφανές ότι η επιλογή διαφορετικής κλίμακας θα έχει ως συνέπεια την επανεκκίνηση της διαδικασίας εξοικείωσης με το είδος της κατηγοριοποίησης της καινούργιας αξιολόγησης εκ μέρους των ερωτώμενων.  Σε κάθε περίπτωση η εκτίμηση της ‘μονάδας’ είναι ένα πρόβλημα. </a:t>
            </a: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700" dirty="0" smtClean="0"/>
              <a:t>(</a:t>
            </a:r>
            <a:r>
              <a:rPr lang="en-US" sz="2700" dirty="0" smtClean="0"/>
              <a:t>ii</a:t>
            </a:r>
            <a:r>
              <a:rPr lang="el-GR" sz="2700" dirty="0" smtClean="0"/>
              <a:t>) </a:t>
            </a:r>
            <a:r>
              <a:rPr lang="el-GR" sz="1600" b="1" dirty="0" smtClean="0"/>
              <a:t>περαιτέρω καθορισμός και επεξήγηση  των λεπτών διαφορών</a:t>
            </a:r>
            <a:endParaRPr lang="el-GR" sz="1600" dirty="0"/>
          </a:p>
        </p:txBody>
      </p:sp>
      <p:sp>
        <p:nvSpPr>
          <p:cNvPr id="3" name="2 - Θέση περιεχομένου"/>
          <p:cNvSpPr>
            <a:spLocks noGrp="1"/>
          </p:cNvSpPr>
          <p:nvPr>
            <p:ph idx="1"/>
          </p:nvPr>
        </p:nvSpPr>
        <p:spPr/>
        <p:txBody>
          <a:bodyPr>
            <a:normAutofit/>
          </a:bodyPr>
          <a:lstStyle/>
          <a:p>
            <a:r>
              <a:rPr lang="el-GR" dirty="0" smtClean="0"/>
              <a:t>ο περαιτέρω καθορισμός και επεξήγηση  των λεπτών διαφορών μεταξύ των διαφορετικών υποδιαιρέσεων της κλίμακας… προκειμένου να καταστούν σαφή στους /στις ερωτώμενους/ες, ιδιαίτερα στους λιγότερο έμπειρους. Εδώ αναφερόμαστε στον λεκτικό διαχωρισμό των υποδιαιρέσεων που δεν είναι καθόλου εύκολη διαδικασία.  </a:t>
            </a:r>
          </a:p>
          <a:p>
            <a:endParaRPr lang="el-GR" dirty="0" smtClean="0"/>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600" dirty="0" smtClean="0"/>
              <a:t>(</a:t>
            </a:r>
            <a:r>
              <a:rPr lang="en-US" sz="1600" dirty="0" smtClean="0"/>
              <a:t>ii</a:t>
            </a:r>
            <a:r>
              <a:rPr lang="el-GR" sz="1600" dirty="0" smtClean="0"/>
              <a:t>) </a:t>
            </a:r>
            <a:r>
              <a:rPr lang="el-GR" sz="1600" b="1" dirty="0" smtClean="0"/>
              <a:t>περαιτέρω καθορισμός και επεξήγηση  των λεπτών διαφορών</a:t>
            </a:r>
            <a:endParaRPr lang="el-GR" sz="1600" dirty="0"/>
          </a:p>
        </p:txBody>
      </p:sp>
      <p:sp>
        <p:nvSpPr>
          <p:cNvPr id="3" name="2 - Θέση περιεχομένου"/>
          <p:cNvSpPr>
            <a:spLocks noGrp="1"/>
          </p:cNvSpPr>
          <p:nvPr>
            <p:ph idx="1"/>
          </p:nvPr>
        </p:nvSpPr>
        <p:spPr/>
        <p:txBody>
          <a:bodyPr>
            <a:normAutofit/>
          </a:bodyPr>
          <a:lstStyle/>
          <a:p>
            <a:r>
              <a:rPr lang="el-GR" dirty="0" smtClean="0"/>
              <a:t>Για παράδειγμα, το ‘</a:t>
            </a:r>
            <a:r>
              <a:rPr lang="el-GR" i="1" dirty="0" smtClean="0"/>
              <a:t>αρκετά καλός’</a:t>
            </a:r>
            <a:r>
              <a:rPr lang="el-GR" dirty="0" smtClean="0"/>
              <a:t> δεν είναι καθόλου σίγουρο ότι γίνεται το ίδιο αντιληπτό από διαφορετικούς ερωτώμενους. Κάποιοι ίσως το θεωρήσουν λιγότερο από το ‘</a:t>
            </a:r>
            <a:r>
              <a:rPr lang="el-GR" i="1" dirty="0" err="1" smtClean="0"/>
              <a:t>καλός΄</a:t>
            </a:r>
            <a:r>
              <a:rPr lang="el-GR" dirty="0" smtClean="0"/>
              <a:t> ενώ κάποιοι άλλοι ίδιο ή και ‘</a:t>
            </a:r>
            <a:r>
              <a:rPr lang="el-GR" i="1" dirty="0" smtClean="0"/>
              <a:t>περισσότερο καλός</a:t>
            </a:r>
            <a:r>
              <a:rPr lang="el-GR" dirty="0" smtClean="0"/>
              <a:t>’. Επιπλέον μπορεί ο/η ίδιος/α ερωτώμενος/η σε μια ερώτηση να αντιληφθεί τη διαφορά αλλά όχι σε μιαν άλλη..</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b="1" dirty="0" smtClean="0">
                <a:solidFill>
                  <a:srgbClr val="0070C0"/>
                </a:solidFill>
              </a:rPr>
              <a:t>Κατά συνέπεια, ο/η ερωτώμενος/η έχει τη βάσανο της προσαρμογής στην ταξινόμηση σε κάθε μία από τις ερωτήσεις ξεχωριστά. Άρα επιφορτίζεται με κόπο -και κόπωση- που λειτουργούν εις βάρος της αξιοπιστίας της συμπλήρωσης του ερωτηματολογίου</a:t>
            </a:r>
            <a:endParaRPr lang="el-GR" dirty="0">
              <a:solidFill>
                <a:srgbClr val="0070C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blipFill>
            <a:blip r:embed="rId2"/>
            <a:tile tx="0" ty="0" sx="100000" sy="100000" flip="none" algn="tl"/>
          </a:blipFill>
        </p:spPr>
        <p:txBody>
          <a:bodyPr>
            <a:normAutofit/>
          </a:bodyPr>
          <a:lstStyle/>
          <a:p>
            <a:r>
              <a:rPr lang="el-GR" sz="3200" dirty="0" smtClean="0"/>
              <a:t>Ασαφή σύνολα</a:t>
            </a:r>
            <a:endParaRPr lang="el-GR" sz="3200" dirty="0"/>
          </a:p>
        </p:txBody>
      </p:sp>
      <p:sp>
        <p:nvSpPr>
          <p:cNvPr id="3" name="2 - Θέση περιεχομένου"/>
          <p:cNvSpPr>
            <a:spLocks noGrp="1"/>
          </p:cNvSpPr>
          <p:nvPr>
            <p:ph idx="1"/>
          </p:nvPr>
        </p:nvSpPr>
        <p:spPr/>
        <p:txBody>
          <a:bodyPr/>
          <a:lstStyle/>
          <a:p>
            <a:r>
              <a:rPr lang="el-GR" dirty="0" smtClean="0"/>
              <a:t>Ο ραγδαία αναπτυσσόμενος νέος κλάδος των μαθηματικών ο οποίος ονομάζεται ‘θεωρία των ασαφών συνόλων (</a:t>
            </a:r>
            <a:r>
              <a:rPr lang="en-US" dirty="0" smtClean="0"/>
              <a:t>fuzzy sets</a:t>
            </a:r>
            <a:r>
              <a:rPr lang="el-GR" dirty="0" smtClean="0"/>
              <a:t>)’ έλκει την καταγωγή του από τη γλωσσολογία. Ο θεμελιωτής της θεωρίας αυτής </a:t>
            </a:r>
            <a:r>
              <a:rPr lang="en-US" dirty="0" smtClean="0"/>
              <a:t>L</a:t>
            </a:r>
            <a:r>
              <a:rPr lang="el-GR" dirty="0" smtClean="0"/>
              <a:t>.</a:t>
            </a:r>
            <a:r>
              <a:rPr lang="en-US" dirty="0" smtClean="0"/>
              <a:t>A</a:t>
            </a:r>
            <a:r>
              <a:rPr lang="el-GR" dirty="0" smtClean="0"/>
              <a:t>.</a:t>
            </a:r>
            <a:r>
              <a:rPr lang="en-US" dirty="0" err="1" smtClean="0"/>
              <a:t>Zadeh</a:t>
            </a:r>
            <a:r>
              <a:rPr lang="en-US" dirty="0" smtClean="0"/>
              <a:t> </a:t>
            </a:r>
            <a:r>
              <a:rPr lang="el-GR" dirty="0" smtClean="0"/>
              <a:t>(1965) ήθελε να εκφράσει την ‘ιδιότητα του μέλους’ (</a:t>
            </a:r>
            <a:r>
              <a:rPr lang="en-US" dirty="0" smtClean="0"/>
              <a:t>membership</a:t>
            </a:r>
            <a:r>
              <a:rPr lang="el-GR" dirty="0" smtClean="0"/>
              <a:t>) όταν αυτή δεν διακρίνεται από ένα σαφές ‘</a:t>
            </a:r>
            <a:r>
              <a:rPr lang="el-GR" i="1" dirty="0" smtClean="0"/>
              <a:t>ναι’</a:t>
            </a:r>
            <a:r>
              <a:rPr lang="el-GR" dirty="0" smtClean="0"/>
              <a:t> ή</a:t>
            </a:r>
            <a:r>
              <a:rPr lang="el-GR" i="1" dirty="0" smtClean="0"/>
              <a:t> ‘όχι</a:t>
            </a:r>
            <a:r>
              <a:rPr lang="el-GR" dirty="0" smtClean="0"/>
              <a:t>’ αλλά έχει μία συνέχεια. </a:t>
            </a: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fontScale="90000"/>
          </a:bodyPr>
          <a:lstStyle/>
          <a:p>
            <a:r>
              <a:rPr lang="el-GR" sz="3600" b="1" i="1" dirty="0" smtClean="0"/>
              <a:t>3</a:t>
            </a:r>
            <a:r>
              <a:rPr lang="el-GR" sz="3600" b="1" i="1" baseline="30000" dirty="0" smtClean="0"/>
              <a:t>ο</a:t>
            </a:r>
            <a:r>
              <a:rPr lang="el-GR" sz="3600" b="1" i="1" dirty="0" smtClean="0"/>
              <a:t> </a:t>
            </a:r>
            <a:r>
              <a:rPr lang="el-GR" sz="3600" b="1" i="1" dirty="0" err="1" smtClean="0"/>
              <a:t>σταδιο</a:t>
            </a:r>
            <a:r>
              <a:rPr lang="el-GR" sz="3600" b="1" i="1" dirty="0" smtClean="0"/>
              <a:t>: επεξεργασία ερωτηματολογίων</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Τώρα όσον αφορά το στάδιο της επεξεργασίας των ερωτηματολογίων, ο/η ερευνητής/</a:t>
            </a:r>
            <a:r>
              <a:rPr lang="el-GR" dirty="0" err="1" smtClean="0"/>
              <a:t>τρια</a:t>
            </a:r>
            <a:r>
              <a:rPr lang="el-GR" dirty="0" smtClean="0"/>
              <a:t> που χρησιμοποιεί μια οποιαδήποτε διαβάθμιση της κλίμακας  </a:t>
            </a:r>
            <a:r>
              <a:rPr lang="en-US" dirty="0" err="1" smtClean="0"/>
              <a:t>Likert</a:t>
            </a:r>
            <a:r>
              <a:rPr lang="el-GR" dirty="0" smtClean="0"/>
              <a:t>, π.χ. 5/βαθμη, όταν τελειώσει  την επεξεργασία  και ανακαλύψει ότι κάποιος/α άλλος/η ερευνητής/</a:t>
            </a:r>
            <a:r>
              <a:rPr lang="el-GR" dirty="0" err="1" smtClean="0"/>
              <a:t>τρια</a:t>
            </a:r>
            <a:r>
              <a:rPr lang="el-GR" dirty="0" smtClean="0"/>
              <a:t>, κάπου αλλού έχει κάνει το ίδιο πείραμα αλλά χρησιμοποίησε 6/βαθμη ή 7/βαθμη κλίμακα, είναι αδύνατον να έχει μια ακριβή σύγκριση για διεξαγωγή αξιόπιστων συμπερασμάτων παρά μόνον μια κατά προσέγγιση, εν πολλοίς αναξιόπιστη. </a:t>
            </a:r>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3</a:t>
            </a:r>
            <a:r>
              <a:rPr lang="el-GR" sz="1800" b="1" i="1" baseline="30000" dirty="0" smtClean="0"/>
              <a:t>Ο</a:t>
            </a:r>
            <a:r>
              <a:rPr lang="el-GR" sz="1800" b="1" i="1" dirty="0" smtClean="0"/>
              <a:t> ΣΤΑΔΙΟ: ΕΠΕΞΕΡΓΑΣΙΑ ΕΡΩΤΗΜΑΤΟΛΟΓΙΩΝ</a:t>
            </a:r>
            <a:endParaRPr lang="el-GR" sz="1800" dirty="0"/>
          </a:p>
        </p:txBody>
      </p:sp>
      <p:sp>
        <p:nvSpPr>
          <p:cNvPr id="3" name="2 - Θέση περιεχομένου"/>
          <p:cNvSpPr>
            <a:spLocks noGrp="1"/>
          </p:cNvSpPr>
          <p:nvPr>
            <p:ph idx="1"/>
          </p:nvPr>
        </p:nvSpPr>
        <p:spPr/>
        <p:txBody>
          <a:bodyPr>
            <a:normAutofit fontScale="77500" lnSpcReduction="20000"/>
          </a:bodyPr>
          <a:lstStyle/>
          <a:p>
            <a:r>
              <a:rPr lang="el-GR" dirty="0" smtClean="0"/>
              <a:t>Έτσι αν θέλει να έχει συγκρίσιμα αποτελέσματα, πρέπει  να επανέλθει με το ίδιο ερωτηματολόγιο και με τους ίδιους, πιθανόν, πληροφορητές/</a:t>
            </a:r>
            <a:r>
              <a:rPr lang="el-GR" dirty="0" err="1" smtClean="0"/>
              <a:t>τριες</a:t>
            </a:r>
            <a:r>
              <a:rPr lang="el-GR" dirty="0" smtClean="0"/>
              <a:t> αλλά με διαφορετική κλίμακα. Τα μειονεκτήματα μιας τέτοιας επανάληψης περιλαμβάνουν (α) το πρακτικό πρόβλημα της (</a:t>
            </a:r>
            <a:r>
              <a:rPr lang="el-GR" dirty="0" err="1" smtClean="0"/>
              <a:t>επανα</a:t>
            </a:r>
            <a:r>
              <a:rPr lang="el-GR" dirty="0" smtClean="0"/>
              <a:t>)συγκέντρωσης των ίδιων ατόμων μια συγκεκριμένη μέρα και ώρα- κι όλοι ξέρουμε πόσο δύσκολος είναι τέτοιος συντονισμός,  (β)  ακόμη κι αν τους πείσουμε να συμμετέχουν, κάποιοι, ή και οι περισσότεροι/ες, πληροφορητές/</a:t>
            </a:r>
            <a:r>
              <a:rPr lang="el-GR" dirty="0" err="1" smtClean="0"/>
              <a:t>τριες</a:t>
            </a:r>
            <a:r>
              <a:rPr lang="el-GR" dirty="0" smtClean="0"/>
              <a:t> μπορεί να θυμούνται όλες ή κάποιες από τις ερωτήσεις κι έτσι χάνεται το πλεονέκτημα της αυθόρμητης απάντησης,  μη εξαιρώντας και την κούραση από τα ίδια και τα ίδια. Έτσι τόσος  κόπος πάει χαμένος</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Μια εναλλακτική; </a:t>
            </a:r>
            <a:endParaRPr lang="el-GR" dirty="0"/>
          </a:p>
        </p:txBody>
      </p:sp>
      <p:sp>
        <p:nvSpPr>
          <p:cNvPr id="3" name="2 - Θέση περιεχομένου"/>
          <p:cNvSpPr>
            <a:spLocks noGrp="1"/>
          </p:cNvSpPr>
          <p:nvPr>
            <p:ph idx="1"/>
          </p:nvPr>
        </p:nvSpPr>
        <p:spPr/>
        <p:txBody>
          <a:bodyPr/>
          <a:lstStyle/>
          <a:p>
            <a:pPr algn="ctr"/>
            <a:endParaRPr lang="el-GR" b="1" dirty="0" smtClean="0"/>
          </a:p>
          <a:p>
            <a:pPr algn="ctr">
              <a:buNone/>
            </a:pPr>
            <a:endParaRPr lang="el-GR" b="1" dirty="0" smtClean="0"/>
          </a:p>
          <a:p>
            <a:pPr algn="ctr">
              <a:buNone/>
            </a:pPr>
            <a:r>
              <a:rPr lang="el-GR" b="1" dirty="0" smtClean="0">
                <a:solidFill>
                  <a:srgbClr val="00B0F0"/>
                </a:solidFill>
              </a:rPr>
              <a:t>ΣΥΝΕΧΕΣ    ΑΝΤΙ ΔΙΑΚΡΙΤΟΥ</a:t>
            </a:r>
          </a:p>
          <a:p>
            <a:pPr algn="ctr">
              <a:buNone/>
            </a:pPr>
            <a:r>
              <a:rPr lang="el-GR" b="1" dirty="0" smtClean="0">
                <a:solidFill>
                  <a:srgbClr val="00B0F0"/>
                </a:solidFill>
              </a:rPr>
              <a:t>ΡΑΒΔΟΣ ΑΝΤΙ ΚΛΙΜΑΚΑΣ </a:t>
            </a:r>
            <a:r>
              <a:rPr lang="en-US" b="1" dirty="0" smtClean="0">
                <a:solidFill>
                  <a:srgbClr val="00B0F0"/>
                </a:solidFill>
              </a:rPr>
              <a:t>LIKERT </a:t>
            </a:r>
            <a:r>
              <a:rPr lang="el-GR" b="1" dirty="0" smtClean="0">
                <a:solidFill>
                  <a:srgbClr val="00B0F0"/>
                </a:solidFill>
              </a:rPr>
              <a:t>!!!!</a:t>
            </a:r>
            <a:endParaRPr lang="el-GR" dirty="0" smtClean="0">
              <a:solidFill>
                <a:srgbClr val="00B0F0"/>
              </a:solidFill>
            </a:endParaRPr>
          </a:p>
          <a:p>
            <a:pPr algn="ct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Προηγούμενες προσπάθειες </a:t>
            </a:r>
            <a:endParaRPr lang="el-GR" dirty="0"/>
          </a:p>
        </p:txBody>
      </p:sp>
      <p:sp>
        <p:nvSpPr>
          <p:cNvPr id="3" name="2 - Θέση περιεχομένου"/>
          <p:cNvSpPr>
            <a:spLocks noGrp="1"/>
          </p:cNvSpPr>
          <p:nvPr>
            <p:ph idx="1"/>
          </p:nvPr>
        </p:nvSpPr>
        <p:spPr/>
        <p:txBody>
          <a:bodyPr>
            <a:normAutofit/>
          </a:bodyPr>
          <a:lstStyle/>
          <a:p>
            <a:r>
              <a:rPr lang="el-GR" dirty="0" smtClean="0"/>
              <a:t>αρκετοί ερευνητές χρησιμοποίησαν  μεγαλύτερες από τις  συνήθεις  κλίμακες  όπως η </a:t>
            </a:r>
            <a:r>
              <a:rPr lang="el-GR" dirty="0" err="1" smtClean="0"/>
              <a:t>δεκάβαθμη</a:t>
            </a:r>
            <a:r>
              <a:rPr lang="el-GR" dirty="0" smtClean="0"/>
              <a:t>, η </a:t>
            </a:r>
            <a:r>
              <a:rPr lang="el-GR" dirty="0" err="1" smtClean="0"/>
              <a:t>εικοσάβαθμη</a:t>
            </a:r>
            <a:r>
              <a:rPr lang="el-GR" dirty="0" smtClean="0"/>
              <a:t> και η εκατοντάβαθμη, δηλαδή η επί τοις εκατόν βαθμολόγηση,  </a:t>
            </a:r>
            <a:r>
              <a:rPr lang="en-US" dirty="0" err="1" smtClean="0"/>
              <a:t>Luk</a:t>
            </a:r>
            <a:r>
              <a:rPr lang="el-GR" dirty="0" smtClean="0"/>
              <a:t> &amp; </a:t>
            </a:r>
            <a:r>
              <a:rPr lang="en-US" dirty="0" smtClean="0"/>
              <a:t>Bialystok</a:t>
            </a:r>
            <a:r>
              <a:rPr lang="el-GR" dirty="0" smtClean="0"/>
              <a:t> (2013,  </a:t>
            </a:r>
            <a:r>
              <a:rPr lang="en-US" dirty="0" err="1" smtClean="0"/>
              <a:t>Gu</a:t>
            </a:r>
            <a:r>
              <a:rPr lang="el-GR" dirty="0" smtClean="0"/>
              <a:t> &amp; </a:t>
            </a:r>
            <a:r>
              <a:rPr lang="en-US" dirty="0" smtClean="0"/>
              <a:t>Johnson</a:t>
            </a:r>
            <a:r>
              <a:rPr lang="el-GR" dirty="0" smtClean="0"/>
              <a:t> (1996) και </a:t>
            </a:r>
            <a:r>
              <a:rPr lang="en-US" dirty="0" err="1" smtClean="0"/>
              <a:t>Gu</a:t>
            </a:r>
            <a:r>
              <a:rPr lang="el-GR" dirty="0" smtClean="0"/>
              <a:t> &amp; </a:t>
            </a:r>
            <a:r>
              <a:rPr lang="en-US" dirty="0" err="1" smtClean="0"/>
              <a:t>Hu</a:t>
            </a:r>
            <a:r>
              <a:rPr lang="el-GR" dirty="0" smtClean="0"/>
              <a:t>, (2003),  </a:t>
            </a:r>
            <a:r>
              <a:rPr lang="en-US" dirty="0" err="1" smtClean="0"/>
              <a:t>Schraw</a:t>
            </a:r>
            <a:r>
              <a:rPr lang="el-GR" dirty="0" smtClean="0"/>
              <a:t>, </a:t>
            </a:r>
            <a:r>
              <a:rPr lang="en-US" dirty="0" smtClean="0"/>
              <a:t>G</a:t>
            </a:r>
            <a:r>
              <a:rPr lang="el-GR" dirty="0" smtClean="0"/>
              <a:t>. &amp; </a:t>
            </a:r>
            <a:r>
              <a:rPr lang="en-US" dirty="0" smtClean="0"/>
              <a:t>Dennison R</a:t>
            </a:r>
            <a:r>
              <a:rPr lang="el-GR" dirty="0" smtClean="0"/>
              <a:t>.</a:t>
            </a:r>
            <a:r>
              <a:rPr lang="en-US" dirty="0" smtClean="0"/>
              <a:t>S</a:t>
            </a:r>
            <a:r>
              <a:rPr lang="el-GR" dirty="0" smtClean="0"/>
              <a:t>. (1994), </a:t>
            </a:r>
            <a:r>
              <a:rPr lang="en-US" dirty="0" err="1" smtClean="0"/>
              <a:t>Pallier</a:t>
            </a:r>
            <a:r>
              <a:rPr lang="en-US" dirty="0" smtClean="0"/>
              <a:t> et al</a:t>
            </a:r>
            <a:r>
              <a:rPr lang="el-GR" dirty="0" smtClean="0"/>
              <a:t> (2002) και οι </a:t>
            </a:r>
            <a:r>
              <a:rPr lang="en-US" dirty="0" smtClean="0"/>
              <a:t>Cao and </a:t>
            </a:r>
            <a:r>
              <a:rPr lang="en-US" dirty="0" err="1" smtClean="0"/>
              <a:t>Nietfeld</a:t>
            </a:r>
            <a:r>
              <a:rPr lang="el-GR" dirty="0" smtClean="0"/>
              <a:t>  (2005). </a:t>
            </a:r>
          </a:p>
          <a:p>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όμως</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η κριτική μας  σε όλες τις προσπάθειες χρήσης ράβδου, συνεχούς όπως την ονομάζουν, είναι ότι καμία δεν είναι </a:t>
            </a:r>
            <a:r>
              <a:rPr lang="el-GR" b="1" dirty="0" smtClean="0"/>
              <a:t>όντως συνεχής με τη μαθηματική έννοια</a:t>
            </a:r>
            <a:r>
              <a:rPr lang="el-GR" dirty="0" smtClean="0"/>
              <a:t> τη στιγμή που γίνονται έστω και πολύ λεπτομερείς διαμερίσεις. Το θέμα είναι όταν μιλάμε για συνεχές να έχουμε πραγματικά συνεχές. Αυτό το κενό πιστεύουμε ότι καλύπτεται από τη  </a:t>
            </a:r>
            <a:r>
              <a:rPr lang="en-US" dirty="0" smtClean="0"/>
              <a:t>Vougiouklis</a:t>
            </a:r>
            <a:r>
              <a:rPr lang="el-GR" dirty="0" smtClean="0"/>
              <a:t> &amp;</a:t>
            </a:r>
            <a:r>
              <a:rPr lang="en-US" dirty="0" smtClean="0"/>
              <a:t>Vougiouklis</a:t>
            </a:r>
            <a:r>
              <a:rPr lang="el-GR" dirty="0" smtClean="0"/>
              <a:t>  </a:t>
            </a:r>
            <a:r>
              <a:rPr lang="en-US" dirty="0" smtClean="0"/>
              <a:t>Bar</a:t>
            </a:r>
            <a:r>
              <a:rPr lang="el-GR" dirty="0" smtClean="0"/>
              <a:t> όπως θα δούμε αμέσως παρακάτω.</a:t>
            </a:r>
          </a:p>
          <a:p>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lstStyle/>
          <a:p>
            <a:pPr>
              <a:buNone/>
            </a:pPr>
            <a:endParaRPr lang="el-GR" b="1" i="1" dirty="0" smtClean="0"/>
          </a:p>
          <a:p>
            <a:pPr>
              <a:buNone/>
            </a:pPr>
            <a:endParaRPr lang="el-GR" b="1" i="1" dirty="0" smtClean="0"/>
          </a:p>
          <a:p>
            <a:pPr algn="ctr">
              <a:buNone/>
            </a:pPr>
            <a:r>
              <a:rPr lang="el-GR" b="1" i="1" dirty="0" smtClean="0">
                <a:solidFill>
                  <a:srgbClr val="FF0000"/>
                </a:solidFill>
              </a:rPr>
              <a:t>Ράβδος</a:t>
            </a:r>
            <a:r>
              <a:rPr lang="en-US" b="1" i="1" dirty="0" smtClean="0">
                <a:solidFill>
                  <a:srgbClr val="FF0000"/>
                </a:solidFill>
              </a:rPr>
              <a:t> </a:t>
            </a:r>
            <a:endParaRPr lang="el-GR" b="1" i="1" dirty="0" smtClean="0">
              <a:solidFill>
                <a:srgbClr val="FF0000"/>
              </a:solidFill>
            </a:endParaRPr>
          </a:p>
          <a:p>
            <a:pPr algn="ctr">
              <a:buNone/>
            </a:pPr>
            <a:r>
              <a:rPr lang="en-US" b="1" i="1" dirty="0" smtClean="0">
                <a:solidFill>
                  <a:srgbClr val="FF0000"/>
                </a:solidFill>
              </a:rPr>
              <a:t>Vougiouklis</a:t>
            </a:r>
            <a:r>
              <a:rPr lang="el-GR" b="1" i="1" dirty="0" smtClean="0">
                <a:solidFill>
                  <a:srgbClr val="FF0000"/>
                </a:solidFill>
              </a:rPr>
              <a:t> &amp;</a:t>
            </a:r>
            <a:r>
              <a:rPr lang="en-US" b="1" i="1" dirty="0" smtClean="0">
                <a:solidFill>
                  <a:srgbClr val="FF0000"/>
                </a:solidFill>
              </a:rPr>
              <a:t>Vougiouklis Bar</a:t>
            </a:r>
            <a:endParaRPr lang="el-GR" b="1" i="1" dirty="0" smtClean="0">
              <a:solidFill>
                <a:srgbClr val="FF0000"/>
              </a:solidFill>
            </a:endParaRPr>
          </a:p>
          <a:p>
            <a:pPr algn="ctr">
              <a:buNone/>
            </a:pPr>
            <a:r>
              <a:rPr lang="en-US" b="1" i="1" dirty="0" smtClean="0">
                <a:solidFill>
                  <a:srgbClr val="FF0000"/>
                </a:solidFill>
              </a:rPr>
              <a:t>V&amp;V bar</a:t>
            </a:r>
            <a:endParaRPr lang="el-GR" dirty="0" smtClean="0">
              <a:solidFill>
                <a:srgbClr val="FF0000"/>
              </a:solidFill>
            </a:endParaRPr>
          </a:p>
          <a:p>
            <a:pPr algn="ct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Ράβδος </a:t>
            </a:r>
            <a:r>
              <a:rPr lang="en-US" dirty="0" smtClean="0"/>
              <a:t>V&amp;V </a:t>
            </a:r>
            <a:endParaRPr lang="el-GR" dirty="0"/>
          </a:p>
        </p:txBody>
      </p:sp>
      <p:sp>
        <p:nvSpPr>
          <p:cNvPr id="3" name="2 - Θέση περιεχομένου"/>
          <p:cNvSpPr>
            <a:spLocks noGrp="1"/>
          </p:cNvSpPr>
          <p:nvPr>
            <p:ph idx="1"/>
          </p:nvPr>
        </p:nvSpPr>
        <p:spPr>
          <a:ln w="41275">
            <a:solidFill>
              <a:schemeClr val="tx1"/>
            </a:solidFill>
          </a:ln>
        </p:spPr>
        <p:txBody>
          <a:bodyPr>
            <a:normAutofit fontScale="77500" lnSpcReduction="20000"/>
          </a:bodyPr>
          <a:lstStyle/>
          <a:p>
            <a:pPr>
              <a:buNone/>
            </a:pPr>
            <a:r>
              <a:rPr lang="en-US" b="1" dirty="0" smtClean="0"/>
              <a:t>	</a:t>
            </a:r>
            <a:r>
              <a:rPr lang="el-GR" b="1" dirty="0" smtClean="0"/>
              <a:t>«</a:t>
            </a:r>
            <a:r>
              <a:rPr lang="el-GR" b="1" i="1" dirty="0" smtClean="0"/>
              <a:t>Κατά τη συμπλήρωση οποιουδήποτε ερωτηματολογίου προτείνεται  σε κάθε ερώτηση να αντικατασταθούν οι κλίμακες με ένα </a:t>
            </a:r>
            <a:r>
              <a:rPr lang="el-GR" b="1" i="1" u="sng" dirty="0" smtClean="0"/>
              <a:t>συνεχέ</a:t>
            </a:r>
            <a:r>
              <a:rPr lang="el-GR" b="1" i="1" dirty="0" smtClean="0"/>
              <a:t>ς, δηλαδή μία ράβδο, την οποία ονομάζουμε </a:t>
            </a:r>
            <a:r>
              <a:rPr lang="en-US" b="1" i="1" dirty="0" smtClean="0"/>
              <a:t>Vougiouklis</a:t>
            </a:r>
            <a:r>
              <a:rPr lang="el-GR" b="1" i="1" dirty="0" smtClean="0"/>
              <a:t> &amp; </a:t>
            </a:r>
            <a:r>
              <a:rPr lang="en-US" b="1" i="1" dirty="0" smtClean="0"/>
              <a:t>Vougiouklis bar</a:t>
            </a:r>
            <a:r>
              <a:rPr lang="el-GR" b="1" i="1" dirty="0" smtClean="0"/>
              <a:t> ή </a:t>
            </a:r>
            <a:r>
              <a:rPr lang="en-US" b="1" i="1" dirty="0" smtClean="0"/>
              <a:t>V</a:t>
            </a:r>
            <a:r>
              <a:rPr lang="el-GR" b="1" i="1" dirty="0" smtClean="0"/>
              <a:t>&amp;</a:t>
            </a:r>
            <a:r>
              <a:rPr lang="en-US" b="1" i="1" dirty="0" smtClean="0"/>
              <a:t>V bar</a:t>
            </a:r>
            <a:r>
              <a:rPr lang="el-GR" b="1" i="1" dirty="0" smtClean="0"/>
              <a:t>. Στο αριστερό άκρο της  ράβδου υπάρχει το  0  και στο δεξιό το  1:</a:t>
            </a:r>
            <a:endParaRPr lang="el-GR" dirty="0" smtClean="0"/>
          </a:p>
          <a:p>
            <a:pPr>
              <a:buNone/>
            </a:pPr>
            <a:r>
              <a:rPr lang="en-US" b="1" dirty="0" smtClean="0"/>
              <a:t>    </a:t>
            </a:r>
            <a:r>
              <a:rPr lang="el-GR" b="1" dirty="0" smtClean="0"/>
              <a:t> 0                                                     1</a:t>
            </a:r>
            <a:endParaRPr lang="el-GR" dirty="0" smtClean="0"/>
          </a:p>
          <a:p>
            <a:pPr>
              <a:buNone/>
            </a:pPr>
            <a:r>
              <a:rPr lang="el-GR" b="1" i="1" dirty="0" smtClean="0"/>
              <a:t> </a:t>
            </a:r>
            <a:endParaRPr lang="el-GR" dirty="0" smtClean="0"/>
          </a:p>
          <a:p>
            <a:r>
              <a:rPr lang="el-GR" b="1" i="1" dirty="0" smtClean="0"/>
              <a:t>Ο/Η ερωτώμενος/η, αντί, ως συνήθως, να τσεκάρει μία βαθμίδα της κλίμακας </a:t>
            </a:r>
            <a:r>
              <a:rPr lang="en-US" b="1" i="1" dirty="0" err="1" smtClean="0"/>
              <a:t>Likert</a:t>
            </a:r>
            <a:r>
              <a:rPr lang="el-GR" b="1" i="1" dirty="0" smtClean="0"/>
              <a:t>, καλείται να τμήσει κάθετα το σημείο της ράβδου το οποίο θεωρεί ότι εκφράζει την απάντηση του/της στο συγκεκριμένο ερώτημα».</a:t>
            </a:r>
            <a:endParaRPr lang="el-GR" dirty="0" smtClean="0"/>
          </a:p>
          <a:p>
            <a:endParaRPr lang="el-GR" dirty="0"/>
          </a:p>
        </p:txBody>
      </p:sp>
      <p:cxnSp>
        <p:nvCxnSpPr>
          <p:cNvPr id="5" name="4 - Ευθεία γραμμή σύνδεσης"/>
          <p:cNvCxnSpPr/>
          <p:nvPr/>
        </p:nvCxnSpPr>
        <p:spPr>
          <a:xfrm>
            <a:off x="1142976" y="3714752"/>
            <a:ext cx="3643338" cy="1588"/>
          </a:xfrm>
          <a:prstGeom prst="line">
            <a:avLst/>
          </a:prstGeom>
          <a:ln w="285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fontScale="90000"/>
          </a:bodyPr>
          <a:lstStyle/>
          <a:p>
            <a:r>
              <a:rPr lang="el-GR" sz="4000" b="1" dirty="0" smtClean="0"/>
              <a:t/>
            </a:r>
            <a:br>
              <a:rPr lang="el-GR" sz="4000" b="1" dirty="0" smtClean="0"/>
            </a:br>
            <a:r>
              <a:rPr lang="el-GR" sz="3100" b="1" dirty="0" smtClean="0">
                <a:solidFill>
                  <a:srgbClr val="FF0000"/>
                </a:solidFill>
              </a:rPr>
              <a:t>Πλεονεκτήματα της ράβδου </a:t>
            </a:r>
            <a:r>
              <a:rPr lang="en-US" sz="3100" b="1" dirty="0" smtClean="0">
                <a:solidFill>
                  <a:srgbClr val="FF0000"/>
                </a:solidFill>
              </a:rPr>
              <a:t>V</a:t>
            </a:r>
            <a:r>
              <a:rPr lang="el-GR" sz="3100" b="1" dirty="0" smtClean="0">
                <a:solidFill>
                  <a:srgbClr val="FF0000"/>
                </a:solidFill>
              </a:rPr>
              <a:t>&amp;</a:t>
            </a:r>
            <a:r>
              <a:rPr lang="en-US" sz="3100" b="1" dirty="0" smtClean="0">
                <a:solidFill>
                  <a:srgbClr val="FF0000"/>
                </a:solidFill>
              </a:rPr>
              <a:t>V</a:t>
            </a:r>
            <a:r>
              <a:rPr lang="el-GR" sz="3100" b="1" dirty="0" smtClean="0">
                <a:solidFill>
                  <a:srgbClr val="FF0000"/>
                </a:solidFill>
              </a:rPr>
              <a:t> </a:t>
            </a:r>
            <a:r>
              <a:rPr lang="el-GR" sz="3100" dirty="0" smtClean="0"/>
              <a:t/>
            </a:r>
            <a:br>
              <a:rPr lang="el-GR" sz="3100" dirty="0" smtClean="0"/>
            </a:br>
            <a:r>
              <a:rPr lang="el-GR" sz="3100" b="1" i="1" dirty="0" smtClean="0"/>
              <a:t>1ο και 2</a:t>
            </a:r>
            <a:r>
              <a:rPr lang="el-GR" sz="3100" b="1" i="1" baseline="30000" dirty="0" smtClean="0"/>
              <a:t>ο</a:t>
            </a:r>
            <a:r>
              <a:rPr lang="el-GR" sz="3100" b="1" i="1" dirty="0" smtClean="0"/>
              <a:t> στάδιο: σχεδιασμός και συμπλήρωση ερωτηματολόγιων</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10000"/>
          </a:bodyPr>
          <a:lstStyle/>
          <a:p>
            <a:pPr>
              <a:buNone/>
            </a:pPr>
            <a:r>
              <a:rPr lang="el-GR" dirty="0" smtClean="0"/>
              <a:t>Όποιος καλείται να απαντήσει δεν χρειάζεται ιδιαίτερη, καθόλου θα έλεγα,  εκπαίδευση και δεν μπαίνει στην διαδικασία να διακρίνει την, έτσι κι αλλιώς, δυσδιάκριτη διαφορά μεταξύ δυο διαβαθμίσεων της κλίμακας. Το σημαντικότερο ρόλο εδώ παίζει ο ψυχολογικός παράγων επειδή ο/η ερωτώμενος/η τέμνει με μια κάθετη γραμμή τη ράβδο  [01],  βασιζόμενος/η κυρίως στη διαίσθησή του/της, που εκείνη τη συγκεκριμένη στιγμή καθορίζει το ακριβέστερο σημείο. </a:t>
            </a: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solidFill>
                  <a:srgbClr val="FF0000"/>
                </a:solidFill>
              </a:rPr>
              <a:t>Πλεονεκτήματα της</a:t>
            </a:r>
            <a:r>
              <a:rPr lang="en-US" sz="1800" b="1" dirty="0" smtClean="0">
                <a:solidFill>
                  <a:srgbClr val="FF0000"/>
                </a:solidFill>
              </a:rPr>
              <a:t> </a:t>
            </a:r>
            <a:r>
              <a:rPr lang="el-GR" sz="1800" b="1" dirty="0" smtClean="0">
                <a:solidFill>
                  <a:srgbClr val="FF0000"/>
                </a:solidFill>
              </a:rPr>
              <a:t>ράβδου </a:t>
            </a:r>
            <a:r>
              <a:rPr lang="en-US" sz="1800" b="1" dirty="0" smtClean="0">
                <a:solidFill>
                  <a:srgbClr val="FF0000"/>
                </a:solidFill>
              </a:rPr>
              <a:t>V</a:t>
            </a:r>
            <a:r>
              <a:rPr lang="el-GR" sz="1800" b="1" dirty="0" smtClean="0">
                <a:solidFill>
                  <a:srgbClr val="FF0000"/>
                </a:solidFill>
              </a:rPr>
              <a:t>&amp;</a:t>
            </a:r>
            <a:r>
              <a:rPr lang="en-US" sz="1800" b="1" dirty="0" smtClean="0">
                <a:solidFill>
                  <a:srgbClr val="FF0000"/>
                </a:solidFill>
              </a:rPr>
              <a:t>V</a:t>
            </a:r>
            <a:r>
              <a:rPr lang="el-GR" sz="1800" b="1" dirty="0" smtClean="0">
                <a:solidFill>
                  <a:srgbClr val="FF0000"/>
                </a:solidFill>
              </a:rPr>
              <a:t> </a:t>
            </a:r>
            <a:r>
              <a:rPr lang="el-GR" sz="1800" dirty="0" smtClean="0"/>
              <a:t/>
            </a:r>
            <a:br>
              <a:rPr lang="el-GR" sz="1800" dirty="0" smtClean="0"/>
            </a:br>
            <a:r>
              <a:rPr lang="el-GR" sz="1800" b="1" i="1" dirty="0" smtClean="0"/>
              <a:t>1ο και 2</a:t>
            </a:r>
            <a:r>
              <a:rPr lang="el-GR" sz="1800" b="1" i="1" baseline="30000" dirty="0" smtClean="0"/>
              <a:t>ο</a:t>
            </a:r>
            <a:r>
              <a:rPr lang="el-GR" sz="1800" b="1" i="1" dirty="0" smtClean="0"/>
              <a:t> στάδιο: σχεδιασμός και συμπλήρωση ερωτηματολόγιων</a:t>
            </a:r>
            <a:endParaRPr lang="el-GR" sz="1800" dirty="0"/>
          </a:p>
        </p:txBody>
      </p:sp>
      <p:sp>
        <p:nvSpPr>
          <p:cNvPr id="3" name="2 - Θέση περιεχομένου"/>
          <p:cNvSpPr>
            <a:spLocks noGrp="1"/>
          </p:cNvSpPr>
          <p:nvPr>
            <p:ph idx="1"/>
          </p:nvPr>
        </p:nvSpPr>
        <p:spPr/>
        <p:txBody>
          <a:bodyPr>
            <a:normAutofit fontScale="92500" lnSpcReduction="20000"/>
          </a:bodyPr>
          <a:lstStyle/>
          <a:p>
            <a:r>
              <a:rPr lang="el-GR" dirty="0" smtClean="0"/>
              <a:t>Η ράβδος δίνει τη δυνατότητα της ασαφούς (</a:t>
            </a:r>
            <a:r>
              <a:rPr lang="en-US" dirty="0" smtClean="0"/>
              <a:t>fuzzy</a:t>
            </a:r>
            <a:r>
              <a:rPr lang="el-GR" dirty="0" smtClean="0"/>
              <a:t>) συμπεριφοράς αφού στην ουσία ζητά μια απεικόνιση στη διάστημα  [0,1] αντί της σαφούς απάντησης  0  ή 1.   Αυτή η διαδικασία μπορεί να αναπαρασταθεί με την προσπάθεια ενός αυτοκινήτου να ανεβεί ή να κατεβεί  (α) ένα κεκλιμένο επίπεδο, δηλαδή τη ράβδο, ή (β) μία σκάλα, δηλαδή την κλίμακα </a:t>
            </a:r>
            <a:r>
              <a:rPr lang="en-US" dirty="0" err="1" smtClean="0"/>
              <a:t>Likert</a:t>
            </a:r>
            <a:r>
              <a:rPr lang="el-GR" dirty="0" smtClean="0"/>
              <a:t>. Ακόμη ένα παράδειγμα,  η προσπάθεια ενός </a:t>
            </a:r>
            <a:r>
              <a:rPr lang="el-GR" dirty="0" err="1" smtClean="0"/>
              <a:t>αμαξιδίου</a:t>
            </a:r>
            <a:r>
              <a:rPr lang="el-GR" dirty="0" smtClean="0"/>
              <a:t> ν’ ανεβοκατεβεί μια ράμπα ή μία, έστω και μικρή, σκάλα. </a:t>
            </a:r>
          </a:p>
          <a:p>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solidFill>
                  <a:srgbClr val="FF0000"/>
                </a:solidFill>
              </a:rPr>
              <a:t>Πλεονεκτήματα της  ράβδου </a:t>
            </a:r>
            <a:r>
              <a:rPr lang="en-US" sz="1800" b="1" dirty="0" smtClean="0">
                <a:solidFill>
                  <a:srgbClr val="FF0000"/>
                </a:solidFill>
              </a:rPr>
              <a:t>V</a:t>
            </a:r>
            <a:r>
              <a:rPr lang="el-GR" sz="1800" b="1" dirty="0" smtClean="0">
                <a:solidFill>
                  <a:srgbClr val="FF0000"/>
                </a:solidFill>
              </a:rPr>
              <a:t>&amp;</a:t>
            </a:r>
            <a:r>
              <a:rPr lang="en-US" sz="1800" b="1" dirty="0" smtClean="0">
                <a:solidFill>
                  <a:srgbClr val="FF0000"/>
                </a:solidFill>
              </a:rPr>
              <a:t>V</a:t>
            </a:r>
            <a:r>
              <a:rPr lang="el-GR" sz="1800" b="1" dirty="0" smtClean="0">
                <a:solidFill>
                  <a:srgbClr val="FF0000"/>
                </a:solidFill>
              </a:rPr>
              <a:t> </a:t>
            </a:r>
            <a:r>
              <a:rPr lang="el-GR" sz="1800" dirty="0" smtClean="0"/>
              <a:t/>
            </a:r>
            <a:br>
              <a:rPr lang="el-GR" sz="1800" dirty="0" smtClean="0"/>
            </a:br>
            <a:r>
              <a:rPr lang="el-GR" sz="1800" b="1" i="1" dirty="0" smtClean="0"/>
              <a:t>1ο και 2</a:t>
            </a:r>
            <a:r>
              <a:rPr lang="el-GR" sz="1800" b="1" i="1" baseline="30000" dirty="0" smtClean="0"/>
              <a:t>ο</a:t>
            </a:r>
            <a:r>
              <a:rPr lang="el-GR" sz="1800" b="1" i="1" dirty="0" smtClean="0"/>
              <a:t> στάδιο: σχεδιασμός και συμπλήρωση ερωτηματολόγιων</a:t>
            </a:r>
            <a:endParaRPr lang="el-GR" sz="1800" dirty="0"/>
          </a:p>
        </p:txBody>
      </p:sp>
      <p:sp>
        <p:nvSpPr>
          <p:cNvPr id="3" name="2 - Θέση περιεχομένου"/>
          <p:cNvSpPr>
            <a:spLocks noGrp="1"/>
          </p:cNvSpPr>
          <p:nvPr>
            <p:ph idx="1"/>
          </p:nvPr>
        </p:nvSpPr>
        <p:spPr/>
        <p:txBody>
          <a:bodyPr>
            <a:normAutofit fontScale="85000" lnSpcReduction="10000"/>
          </a:bodyPr>
          <a:lstStyle/>
          <a:p>
            <a:r>
              <a:rPr lang="el-GR" dirty="0" smtClean="0"/>
              <a:t> όταν χρειαστεί να επιλέξουμε από μια διαβάθμιση, πχ, </a:t>
            </a:r>
            <a:r>
              <a:rPr lang="el-GR" b="1" i="1" dirty="0" smtClean="0">
                <a:solidFill>
                  <a:srgbClr val="00B0F0"/>
                </a:solidFill>
              </a:rPr>
              <a:t>‘πολύ καλός, </a:t>
            </a:r>
            <a:r>
              <a:rPr lang="el-GR" b="1" i="1" dirty="0" err="1" smtClean="0">
                <a:solidFill>
                  <a:srgbClr val="00B0F0"/>
                </a:solidFill>
              </a:rPr>
              <a:t>καλός,</a:t>
            </a:r>
            <a:r>
              <a:rPr lang="el-GR" b="1" i="1" dirty="0" smtClean="0">
                <a:solidFill>
                  <a:srgbClr val="00B0F0"/>
                </a:solidFill>
              </a:rPr>
              <a:t> αρκετά καλός, όχι αρκετά καλός, καλούτσικος, μέτριος, μάλλον κακός, κακός’</a:t>
            </a:r>
          </a:p>
          <a:p>
            <a:r>
              <a:rPr lang="el-GR" dirty="0" smtClean="0"/>
              <a:t>πώς μπορούμε να είμαστε σίγουροι ότι αφενός μεν μπορούμε να εξηγήσουμε τις εξαιρετικά λεπτές διαφορές μεταξύ των διαβαθμίσεων και να τις κάνουμε κατανοητές σε υποκείμενα διαφορετικών ηλικιών, φύλων, και  γλωσσικών, πολιτιστικών, θρησκευτικών πεποιθήσεων; Θα μπορούσαμε να πούμε ότι επιβάλουμε σε κάποιους τη δική μας άποψη, κάτι που είναι λάθος και απευκταίο.  </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noFill/>
        </p:spPr>
        <p:txBody>
          <a:bodyPr>
            <a:normAutofit/>
          </a:bodyPr>
          <a:lstStyle/>
          <a:p>
            <a:r>
              <a:rPr lang="el-GR" sz="2800" dirty="0" smtClean="0"/>
              <a:t>Ασαφή σύνολα</a:t>
            </a:r>
            <a:endParaRPr lang="el-GR" sz="2800" dirty="0"/>
          </a:p>
        </p:txBody>
      </p:sp>
      <p:sp>
        <p:nvSpPr>
          <p:cNvPr id="3" name="2 - Θέση περιεχομένου"/>
          <p:cNvSpPr>
            <a:spLocks noGrp="1"/>
          </p:cNvSpPr>
          <p:nvPr>
            <p:ph idx="1"/>
          </p:nvPr>
        </p:nvSpPr>
        <p:spPr/>
        <p:txBody>
          <a:bodyPr/>
          <a:lstStyle/>
          <a:p>
            <a:r>
              <a:rPr lang="el-GR" dirty="0" smtClean="0"/>
              <a:t> Ειδικότερα στη γλωσσολογία, εμφανίζονται τέτοιες καταστάσεις, για να μη πούμε ότι αποκλειστικά έχουμε τέτοιες περιπτώσεις, γι’ αυτό και ο ίδιος ο </a:t>
            </a:r>
            <a:r>
              <a:rPr lang="en-US" dirty="0" err="1" smtClean="0"/>
              <a:t>Zadeh</a:t>
            </a:r>
            <a:r>
              <a:rPr lang="el-GR" dirty="0" smtClean="0"/>
              <a:t> (1975)  επισημαίνει ότι θέλει να παραστήσει με μαθηματικό τρόπο γλωσσολογικές παραμέτρους, όπως για παράδειγμα την παράμετρο:</a:t>
            </a:r>
          </a:p>
          <a:p>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solidFill>
                  <a:srgbClr val="FF0000"/>
                </a:solidFill>
              </a:rPr>
              <a:t>Πλεονεκτήματα της </a:t>
            </a:r>
            <a:r>
              <a:rPr lang="en-US" sz="1800" b="1" dirty="0" smtClean="0">
                <a:solidFill>
                  <a:srgbClr val="FF0000"/>
                </a:solidFill>
              </a:rPr>
              <a:t>V</a:t>
            </a:r>
            <a:r>
              <a:rPr lang="el-GR" sz="1800" b="1" dirty="0" smtClean="0">
                <a:solidFill>
                  <a:srgbClr val="FF0000"/>
                </a:solidFill>
              </a:rPr>
              <a:t>&amp;</a:t>
            </a:r>
            <a:r>
              <a:rPr lang="en-US" sz="1800" b="1" dirty="0" smtClean="0">
                <a:solidFill>
                  <a:srgbClr val="FF0000"/>
                </a:solidFill>
              </a:rPr>
              <a:t>V</a:t>
            </a:r>
            <a:r>
              <a:rPr lang="el-GR" sz="1800" b="1" dirty="0" smtClean="0">
                <a:solidFill>
                  <a:srgbClr val="FF0000"/>
                </a:solidFill>
              </a:rPr>
              <a:t> ράβδου </a:t>
            </a:r>
            <a:r>
              <a:rPr lang="el-GR" sz="1800" dirty="0" smtClean="0"/>
              <a:t/>
            </a:r>
            <a:br>
              <a:rPr lang="el-GR" sz="1800" dirty="0" smtClean="0"/>
            </a:br>
            <a:r>
              <a:rPr lang="el-GR" sz="1800" b="1" i="1" dirty="0" smtClean="0"/>
              <a:t>1ο και 2</a:t>
            </a:r>
            <a:r>
              <a:rPr lang="el-GR" sz="1800" b="1" i="1" baseline="30000" dirty="0" smtClean="0"/>
              <a:t>ο</a:t>
            </a:r>
            <a:r>
              <a:rPr lang="el-GR" sz="1800" b="1" i="1" dirty="0" smtClean="0"/>
              <a:t> στάδιο: σχεδιασμός και συμπλήρωση ερωτηματολόγιων</a:t>
            </a:r>
            <a:endParaRPr lang="el-GR" sz="1800" dirty="0"/>
          </a:p>
        </p:txBody>
      </p:sp>
      <p:sp>
        <p:nvSpPr>
          <p:cNvPr id="3" name="2 - Θέση περιεχομένου"/>
          <p:cNvSpPr>
            <a:spLocks noGrp="1"/>
          </p:cNvSpPr>
          <p:nvPr>
            <p:ph idx="1"/>
          </p:nvPr>
        </p:nvSpPr>
        <p:spPr/>
        <p:txBody>
          <a:bodyPr>
            <a:normAutofit fontScale="92500" lnSpcReduction="20000"/>
          </a:bodyPr>
          <a:lstStyle/>
          <a:p>
            <a:r>
              <a:rPr lang="el-GR" dirty="0" smtClean="0"/>
              <a:t> Με τη χρήση του φυσικά συνεχούς αντί του προαποφασισμένου ασυνεχούς που μας επιτρέπει η ράβδος </a:t>
            </a:r>
            <a:r>
              <a:rPr lang="en-US" dirty="0" smtClean="0"/>
              <a:t>V</a:t>
            </a:r>
            <a:r>
              <a:rPr lang="el-GR" dirty="0" smtClean="0"/>
              <a:t>&amp;</a:t>
            </a:r>
            <a:r>
              <a:rPr lang="en-US" dirty="0" smtClean="0"/>
              <a:t>V</a:t>
            </a:r>
            <a:r>
              <a:rPr lang="el-GR" dirty="0" smtClean="0"/>
              <a:t> μεταφέρουμε την απόφαση στο κάθε υποκείμενο ξεχωριστά που θα αποφασίσει πού ακριβώς θα κόψει τη ράβδο τη συγκεκριμένη στιγμή χωρίς υποκειμενικές γλωσσικές επεξηγήσεις.   Όσο αφορά το μήκος της ράβδου,  οι σχετικές έρευνες που διεξήγαμε υπέδειξαν πως το καλύτερο μήκος της ράβδου είναι τα 62</a:t>
            </a:r>
            <a:r>
              <a:rPr lang="en-US" dirty="0" smtClean="0"/>
              <a:t>mm</a:t>
            </a:r>
            <a:r>
              <a:rPr lang="el-GR" dirty="0" smtClean="0"/>
              <a:t>,  που είναι η χρυσή τομή του 100</a:t>
            </a:r>
            <a:r>
              <a:rPr lang="en-US" dirty="0" smtClean="0"/>
              <a:t>mm</a:t>
            </a:r>
            <a:r>
              <a:rPr lang="el-GR" dirty="0" smtClean="0"/>
              <a:t>. </a:t>
            </a:r>
          </a:p>
          <a:p>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85728"/>
            <a:ext cx="8229600" cy="11430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fontScale="90000"/>
          </a:bodyPr>
          <a:lstStyle/>
          <a:p>
            <a:r>
              <a:rPr lang="el-GR" b="1" i="1" dirty="0" smtClean="0"/>
              <a:t> </a:t>
            </a:r>
            <a:r>
              <a:rPr lang="el-GR" dirty="0" smtClean="0"/>
              <a:t/>
            </a:r>
            <a:br>
              <a:rPr lang="el-GR" dirty="0" smtClean="0"/>
            </a:br>
            <a:r>
              <a:rPr lang="el-GR" sz="3100" b="1" i="1" dirty="0" smtClean="0">
                <a:solidFill>
                  <a:srgbClr val="FF0000"/>
                </a:solidFill>
              </a:rPr>
              <a:t>πλεονεκτήματα ράβδου </a:t>
            </a:r>
            <a:r>
              <a:rPr lang="en-US" sz="3100" b="1" i="1" dirty="0" smtClean="0">
                <a:solidFill>
                  <a:srgbClr val="FF0000"/>
                </a:solidFill>
              </a:rPr>
              <a:t>V</a:t>
            </a:r>
            <a:r>
              <a:rPr lang="el-GR" sz="3100" b="1" i="1" dirty="0" smtClean="0">
                <a:solidFill>
                  <a:srgbClr val="FF0000"/>
                </a:solidFill>
              </a:rPr>
              <a:t>&amp;</a:t>
            </a:r>
            <a:r>
              <a:rPr lang="en-US" sz="3100" b="1" i="1" dirty="0" smtClean="0">
                <a:solidFill>
                  <a:srgbClr val="FF0000"/>
                </a:solidFill>
              </a:rPr>
              <a:t>V </a:t>
            </a:r>
            <a:r>
              <a:rPr lang="el-GR" sz="3100" dirty="0" smtClean="0"/>
              <a:t/>
            </a:r>
            <a:br>
              <a:rPr lang="el-GR" sz="3100" dirty="0" smtClean="0"/>
            </a:br>
            <a:r>
              <a:rPr lang="el-GR" sz="3100" b="1" i="1" dirty="0" smtClean="0"/>
              <a:t>3</a:t>
            </a:r>
            <a:r>
              <a:rPr lang="en-US" sz="3100" b="1" i="1" dirty="0" smtClean="0"/>
              <a:t>o</a:t>
            </a:r>
            <a:r>
              <a:rPr lang="el-GR" sz="3100" b="1" i="1" dirty="0" smtClean="0"/>
              <a:t> στάδιο: επεξεργασία ερωτηματολόγιων</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Στη διαδικασία της επεξεργασίας των ερωτηματολογίων με τη χρήση της ράβδου των Vougiouklis &amp; Vougiouklis, ο ερευνητής έχει τη δυνατότητα να «</a:t>
            </a:r>
            <a:r>
              <a:rPr lang="el-GR" dirty="0" err="1" smtClean="0"/>
              <a:t>κλιμακοποιήσει</a:t>
            </a:r>
            <a:r>
              <a:rPr lang="el-GR" dirty="0" smtClean="0"/>
              <a:t>» τη ράβδο με ποικίλους και διαφόρους τρόπους. Ο πλέον προφανής και συνήθης διαχωρισμός της ράβδου είναι σε ίσα διαστήματα. Ο χωρισμός μπορεί να γίνει σε 4, 5, 6, 7 ίσα διαστήματα και να χρησιμοποιήσει τα δεδομένα ακόμη και μπορεί να αλλάξει γνώμη ή να επιθυμεί να συντονίσει τα ερωτηματολόγια με αντίστοιχα άλλων ερευνητών. Κάτι το οποίο δεν μπορεί να γίνει όταν χρησιμοποιηθούν ερωτηματολόγια με χρήση της κλίμακας </a:t>
            </a:r>
            <a:r>
              <a:rPr lang="el-GR" dirty="0" err="1" smtClean="0"/>
              <a:t>Likert</a:t>
            </a:r>
            <a:r>
              <a:rPr lang="el-GR" dirty="0" smtClean="0"/>
              <a:t>. </a:t>
            </a:r>
          </a:p>
          <a:p>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85728"/>
            <a:ext cx="8229600" cy="1143000"/>
          </a:xfrm>
        </p:spPr>
        <p:txBody>
          <a:bodyPr>
            <a:normAutofit/>
          </a:bodyPr>
          <a:lstStyle/>
          <a:p>
            <a:r>
              <a:rPr lang="el-GR" sz="1800" b="1" i="1" dirty="0" smtClean="0">
                <a:solidFill>
                  <a:srgbClr val="FF0000"/>
                </a:solidFill>
              </a:rPr>
              <a:t>πλεονεκτήματα ράβδου </a:t>
            </a:r>
            <a:r>
              <a:rPr lang="en-US" sz="1800" b="1" i="1" dirty="0" smtClean="0">
                <a:solidFill>
                  <a:srgbClr val="FF0000"/>
                </a:solidFill>
              </a:rPr>
              <a:t>V</a:t>
            </a:r>
            <a:r>
              <a:rPr lang="el-GR" sz="1800" b="1" i="1" dirty="0" smtClean="0">
                <a:solidFill>
                  <a:srgbClr val="FF0000"/>
                </a:solidFill>
              </a:rPr>
              <a:t>&amp;</a:t>
            </a:r>
            <a:r>
              <a:rPr lang="en-US" sz="1800" b="1" i="1" dirty="0" smtClean="0">
                <a:solidFill>
                  <a:srgbClr val="FF0000"/>
                </a:solidFill>
              </a:rPr>
              <a:t>V </a:t>
            </a:r>
            <a:r>
              <a:rPr lang="el-GR" sz="1800" dirty="0" smtClean="0"/>
              <a:t/>
            </a:r>
            <a:br>
              <a:rPr lang="el-GR" sz="1800" dirty="0" smtClean="0"/>
            </a:br>
            <a:r>
              <a:rPr lang="el-GR" sz="1800" b="1" i="1" dirty="0" smtClean="0"/>
              <a:t>3</a:t>
            </a:r>
            <a:r>
              <a:rPr lang="en-US" sz="1800" b="1" i="1" dirty="0" smtClean="0"/>
              <a:t>o</a:t>
            </a:r>
            <a:r>
              <a:rPr lang="el-GR" sz="1800" b="1" i="1" dirty="0" smtClean="0"/>
              <a:t> στάδιο: επεξεργασία ερωτηματολόγιων</a:t>
            </a:r>
            <a:endParaRPr lang="el-GR" sz="1800" dirty="0"/>
          </a:p>
        </p:txBody>
      </p:sp>
      <p:sp>
        <p:nvSpPr>
          <p:cNvPr id="3" name="2 - Θέση περιεχομένου"/>
          <p:cNvSpPr>
            <a:spLocks noGrp="1"/>
          </p:cNvSpPr>
          <p:nvPr>
            <p:ph idx="1"/>
          </p:nvPr>
        </p:nvSpPr>
        <p:spPr/>
        <p:txBody>
          <a:bodyPr>
            <a:normAutofit/>
          </a:bodyPr>
          <a:lstStyle/>
          <a:p>
            <a:r>
              <a:rPr lang="el-GR" dirty="0" smtClean="0"/>
              <a:t>Το βασικότερο όμως πλεονέκτημα της ράβδου είναι ότι ο ερευνητής μπορεί να ‘διορθώσει’ τάσεις ερωτώμενων οι οποίες στην ουσία καταστρέφουν τα συμπληρωμένα ερωτηματολόγια σε κλίμακα </a:t>
            </a:r>
            <a:r>
              <a:rPr lang="el-GR" dirty="0" err="1" smtClean="0"/>
              <a:t>Likert</a:t>
            </a:r>
            <a:r>
              <a:rPr lang="el-GR" dirty="0" smtClean="0"/>
              <a:t> με την έννοια ότι οι απαντήσεις συνωστίζονται στο κέντρο της κλίμακας ή στα άκρα της. </a:t>
            </a: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solidFill>
                  <a:srgbClr val="FF0000"/>
                </a:solidFill>
              </a:rPr>
              <a:t>πλεονεκτήματα ράβδου </a:t>
            </a:r>
            <a:r>
              <a:rPr lang="en-US" sz="1800" b="1" i="1" dirty="0" smtClean="0">
                <a:solidFill>
                  <a:srgbClr val="FF0000"/>
                </a:solidFill>
              </a:rPr>
              <a:t>V</a:t>
            </a:r>
            <a:r>
              <a:rPr lang="el-GR" sz="1800" b="1" i="1" dirty="0" smtClean="0">
                <a:solidFill>
                  <a:srgbClr val="FF0000"/>
                </a:solidFill>
              </a:rPr>
              <a:t>&amp;</a:t>
            </a:r>
            <a:r>
              <a:rPr lang="en-US" sz="1800" b="1" i="1" dirty="0" smtClean="0">
                <a:solidFill>
                  <a:srgbClr val="FF0000"/>
                </a:solidFill>
              </a:rPr>
              <a:t>V </a:t>
            </a:r>
            <a:r>
              <a:rPr lang="el-GR" sz="1800" dirty="0" smtClean="0"/>
              <a:t/>
            </a:r>
            <a:br>
              <a:rPr lang="el-GR" sz="1800" dirty="0" smtClean="0"/>
            </a:br>
            <a:r>
              <a:rPr lang="el-GR" sz="1800" b="1" i="1" dirty="0" smtClean="0"/>
              <a:t>3</a:t>
            </a:r>
            <a:r>
              <a:rPr lang="en-US" sz="1800" b="1" i="1" dirty="0" smtClean="0"/>
              <a:t>o</a:t>
            </a:r>
            <a:r>
              <a:rPr lang="el-GR" sz="1800" b="1" i="1" dirty="0" smtClean="0"/>
              <a:t> στάδιο: επεξεργασία ερωτηματολόγιων</a:t>
            </a:r>
            <a:endParaRPr lang="el-GR" sz="1800" dirty="0"/>
          </a:p>
        </p:txBody>
      </p:sp>
      <p:sp>
        <p:nvSpPr>
          <p:cNvPr id="3" name="2 - Θέση περιεχομένου"/>
          <p:cNvSpPr>
            <a:spLocks noGrp="1"/>
          </p:cNvSpPr>
          <p:nvPr>
            <p:ph idx="1"/>
          </p:nvPr>
        </p:nvSpPr>
        <p:spPr/>
        <p:txBody>
          <a:bodyPr>
            <a:normAutofit/>
          </a:bodyPr>
          <a:lstStyle/>
          <a:p>
            <a:r>
              <a:rPr lang="el-GR" sz="3600" dirty="0" smtClean="0"/>
              <a:t>Όταν συμβαίνουν τέτοιες περιπτώσεις, οι οποίες συνήθως </a:t>
            </a:r>
            <a:r>
              <a:rPr lang="el-GR" sz="3600" b="1" dirty="0" smtClean="0"/>
              <a:t>συμβαίνουν</a:t>
            </a:r>
            <a:r>
              <a:rPr lang="el-GR" sz="3600" dirty="0" smtClean="0"/>
              <a:t>, ο ερευνητής μπορεί να ‘μεγεθύνει’ τις αμφισβητούμενες περιοχές και να χρησιμοποιήσει τις ονομαζόμενες ‘</a:t>
            </a:r>
            <a:r>
              <a:rPr lang="el-GR" sz="3600" dirty="0" err="1" smtClean="0"/>
              <a:t>ισοεμβαδικές</a:t>
            </a:r>
            <a:r>
              <a:rPr lang="el-GR" sz="3600" dirty="0" smtClean="0"/>
              <a:t>’ διαμερίσεις. </a:t>
            </a:r>
          </a:p>
          <a:p>
            <a:pPr>
              <a:buNone/>
            </a:pPr>
            <a:endParaRPr lang="el-GR" sz="36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solidFill>
                  <a:srgbClr val="FF0000"/>
                </a:solidFill>
              </a:rPr>
              <a:t>πλεονεκτήματα ράβδου </a:t>
            </a:r>
            <a:r>
              <a:rPr lang="en-US" sz="1800" b="1" i="1" dirty="0" smtClean="0">
                <a:solidFill>
                  <a:srgbClr val="FF0000"/>
                </a:solidFill>
              </a:rPr>
              <a:t>V</a:t>
            </a:r>
            <a:r>
              <a:rPr lang="el-GR" sz="1800" b="1" i="1" dirty="0" smtClean="0">
                <a:solidFill>
                  <a:srgbClr val="FF0000"/>
                </a:solidFill>
              </a:rPr>
              <a:t>&amp;</a:t>
            </a:r>
            <a:r>
              <a:rPr lang="en-US" sz="1800" b="1" i="1" dirty="0" smtClean="0">
                <a:solidFill>
                  <a:srgbClr val="FF0000"/>
                </a:solidFill>
              </a:rPr>
              <a:t>V </a:t>
            </a:r>
            <a:r>
              <a:rPr lang="el-GR" sz="1800" dirty="0" smtClean="0"/>
              <a:t/>
            </a:r>
            <a:br>
              <a:rPr lang="el-GR" sz="1800" dirty="0" smtClean="0"/>
            </a:br>
            <a:r>
              <a:rPr lang="el-GR" sz="1800" b="1" i="1" dirty="0" smtClean="0"/>
              <a:t>3</a:t>
            </a:r>
            <a:r>
              <a:rPr lang="en-US" sz="1800" b="1" i="1" dirty="0" smtClean="0"/>
              <a:t>o</a:t>
            </a:r>
            <a:r>
              <a:rPr lang="el-GR" sz="1800" b="1" i="1" dirty="0" smtClean="0"/>
              <a:t> στάδιο: επεξεργασία ερωτηματολόγιων</a:t>
            </a:r>
            <a:endParaRPr lang="el-GR" sz="1800" dirty="0"/>
          </a:p>
        </p:txBody>
      </p:sp>
      <p:sp>
        <p:nvSpPr>
          <p:cNvPr id="3" name="2 - Θέση περιεχομένου"/>
          <p:cNvSpPr>
            <a:spLocks noGrp="1"/>
          </p:cNvSpPr>
          <p:nvPr>
            <p:ph idx="1"/>
          </p:nvPr>
        </p:nvSpPr>
        <p:spPr/>
        <p:txBody>
          <a:bodyPr>
            <a:normAutofit/>
          </a:bodyPr>
          <a:lstStyle/>
          <a:p>
            <a:r>
              <a:rPr lang="el-GR" dirty="0" smtClean="0"/>
              <a:t>Συγκεκριμένα, όταν οι απαντήσεις έχουν μια κατανομή </a:t>
            </a:r>
            <a:r>
              <a:rPr lang="el-GR" dirty="0" err="1" smtClean="0"/>
              <a:t>Gauss</a:t>
            </a:r>
            <a:r>
              <a:rPr lang="el-GR" dirty="0" smtClean="0"/>
              <a:t>, προτείνεται ο </a:t>
            </a:r>
            <a:r>
              <a:rPr lang="el-GR" dirty="0" err="1" smtClean="0"/>
              <a:t>ισοεμβαδικός</a:t>
            </a:r>
            <a:r>
              <a:rPr lang="el-GR" dirty="0" smtClean="0"/>
              <a:t> διαχωρισμός της ράβδου σύμφωνα με την οποία τα εμβαδά των επιφανειών τα οποία καλύπτονται από την καμπύλη του </a:t>
            </a:r>
            <a:r>
              <a:rPr lang="el-GR" dirty="0" err="1" smtClean="0"/>
              <a:t>Gauss</a:t>
            </a:r>
            <a:r>
              <a:rPr lang="el-GR" dirty="0" smtClean="0"/>
              <a:t> να είναι ίσα. </a:t>
            </a: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solidFill>
                  <a:srgbClr val="FF0000"/>
                </a:solidFill>
              </a:rPr>
              <a:t>πλεονεκτήματα ράβδου </a:t>
            </a:r>
            <a:r>
              <a:rPr lang="en-US" sz="1800" b="1" i="1" dirty="0" smtClean="0">
                <a:solidFill>
                  <a:srgbClr val="FF0000"/>
                </a:solidFill>
              </a:rPr>
              <a:t>V</a:t>
            </a:r>
            <a:r>
              <a:rPr lang="el-GR" sz="1800" b="1" i="1" dirty="0" smtClean="0">
                <a:solidFill>
                  <a:srgbClr val="FF0000"/>
                </a:solidFill>
              </a:rPr>
              <a:t>&amp;</a:t>
            </a:r>
            <a:r>
              <a:rPr lang="en-US" sz="1800" b="1" i="1" dirty="0" smtClean="0">
                <a:solidFill>
                  <a:srgbClr val="FF0000"/>
                </a:solidFill>
              </a:rPr>
              <a:t>V </a:t>
            </a:r>
            <a:r>
              <a:rPr lang="el-GR" sz="1800" dirty="0" smtClean="0"/>
              <a:t/>
            </a:r>
            <a:br>
              <a:rPr lang="el-GR" sz="1800" dirty="0" smtClean="0"/>
            </a:br>
            <a:r>
              <a:rPr lang="el-GR" sz="1800" b="1" i="1" dirty="0" smtClean="0"/>
              <a:t>3</a:t>
            </a:r>
            <a:r>
              <a:rPr lang="en-US" sz="1800" b="1" i="1" dirty="0" smtClean="0"/>
              <a:t>o</a:t>
            </a:r>
            <a:r>
              <a:rPr lang="el-GR" sz="1800" b="1" i="1" dirty="0" smtClean="0"/>
              <a:t> στάδιο: επεξεργασία ερωτηματολόγιων</a:t>
            </a:r>
            <a:endParaRPr lang="el-GR" sz="1800" dirty="0"/>
          </a:p>
        </p:txBody>
      </p:sp>
      <p:sp>
        <p:nvSpPr>
          <p:cNvPr id="3" name="2 - Θέση περιεχομένου"/>
          <p:cNvSpPr>
            <a:spLocks noGrp="1"/>
          </p:cNvSpPr>
          <p:nvPr>
            <p:ph idx="1"/>
          </p:nvPr>
        </p:nvSpPr>
        <p:spPr/>
        <p:txBody>
          <a:bodyPr/>
          <a:lstStyle/>
          <a:p>
            <a:r>
              <a:rPr lang="el-GR" dirty="0" smtClean="0"/>
              <a:t>Αυτό σημαίνει ότι τα διαστήματα στο κέντρο είναι μεγαλύτερα από τα διαστήματα στα άκρα. Για όσους/όσες ενδιαφέρονται αυτά τα διαστήματα στις συνηθέστερες των περιπτώσεων παρουσιάζονται στην  (Vougiouklis T., </a:t>
            </a:r>
            <a:r>
              <a:rPr lang="el-GR" dirty="0" err="1" smtClean="0"/>
              <a:t>Kambaki</a:t>
            </a:r>
            <a:r>
              <a:rPr lang="el-GR" dirty="0" smtClean="0"/>
              <a:t>-</a:t>
            </a:r>
            <a:r>
              <a:rPr lang="el-GR" dirty="0" err="1" smtClean="0"/>
              <a:t>Vougioukli</a:t>
            </a:r>
            <a:r>
              <a:rPr lang="el-GR" dirty="0" smtClean="0"/>
              <a:t> P. (2013)): </a:t>
            </a:r>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Ασαφή σύνολα</a:t>
            </a:r>
            <a:endParaRPr lang="el-GR" dirty="0"/>
          </a:p>
        </p:txBody>
      </p:sp>
      <p:sp>
        <p:nvSpPr>
          <p:cNvPr id="3" name="2 - Θέση περιεχομένου"/>
          <p:cNvSpPr>
            <a:spLocks noGrp="1"/>
          </p:cNvSpPr>
          <p:nvPr>
            <p:ph idx="1"/>
          </p:nvPr>
        </p:nvSpPr>
        <p:spPr/>
        <p:txBody>
          <a:bodyPr>
            <a:normAutofit/>
          </a:bodyPr>
          <a:lstStyle/>
          <a:p>
            <a:r>
              <a:rPr lang="el-GR" i="1" dirty="0" smtClean="0"/>
              <a:t>Τ(εμφάνιση) = </a:t>
            </a:r>
            <a:endParaRPr lang="el-GR" dirty="0" smtClean="0"/>
          </a:p>
          <a:p>
            <a:r>
              <a:rPr lang="el-GR" i="1" dirty="0" smtClean="0"/>
              <a:t>{ όμορφος, χαριτωμένος, νόστιμος, ωραίος, ελκυστικός, όχι όμορφος, πολύ χαριτωμένος, πολύ-πολύ ωραίος, λίγο ή πολύ χαριτωμένος, εντελώς χαριτωμένος, εντελώς ωραίος, αρκετά ωραίος, όχι ιδιαίτερα ελκυστικός, όχι ιδιαίτερα  άχαρος } </a:t>
            </a:r>
            <a:endParaRPr lang="el-GR"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t>Ασαφή σύνολα</a:t>
            </a:r>
            <a:endParaRPr lang="el-GR" sz="2800" dirty="0"/>
          </a:p>
        </p:txBody>
      </p:sp>
      <p:sp>
        <p:nvSpPr>
          <p:cNvPr id="3" name="2 - Θέση περιεχομένου"/>
          <p:cNvSpPr>
            <a:spLocks noGrp="1"/>
          </p:cNvSpPr>
          <p:nvPr>
            <p:ph idx="1"/>
          </p:nvPr>
        </p:nvSpPr>
        <p:spPr/>
        <p:txBody>
          <a:bodyPr>
            <a:normAutofit/>
          </a:bodyPr>
          <a:lstStyle/>
          <a:p>
            <a:r>
              <a:rPr lang="el-GR" dirty="0" smtClean="0"/>
              <a:t>Η παράσταση αυτού του συνόλου (παραμέτρου) σε μια διάταξη παρουσιάζει τεράστιες δυσκολίες ακόμη και τέλειους γνώστες της γλώσσας. </a:t>
            </a: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t>Ασαφή σύνολα</a:t>
            </a:r>
            <a:endParaRPr lang="el-GR" sz="2800" dirty="0"/>
          </a:p>
        </p:txBody>
      </p:sp>
      <p:sp>
        <p:nvSpPr>
          <p:cNvPr id="3" name="2 - Θέση περιεχομένου"/>
          <p:cNvSpPr>
            <a:spLocks noGrp="1"/>
          </p:cNvSpPr>
          <p:nvPr>
            <p:ph idx="1"/>
          </p:nvPr>
        </p:nvSpPr>
        <p:spPr/>
        <p:txBody>
          <a:bodyPr>
            <a:normAutofit lnSpcReduction="10000"/>
          </a:bodyPr>
          <a:lstStyle/>
          <a:p>
            <a:r>
              <a:rPr lang="el-GR" dirty="0" smtClean="0"/>
              <a:t>Ποιο θα βάλουμε πιο μπροστά; Ποιο δείχνει το πιο όμορφο; Συμφωνείτε όλοι/ες; Όχι βέβαια… Ακόμη, το σύνολο των λέξεων που μπορούν να χρησιμοποιηθούν σε ένα ερωτηματολόγιο, όπως για παράδειγμα οι λέξεις από τον παραπάνω δομημένο κατάλογο ποικίλλει από γλώσσα σε γλώσσα.. </a:t>
            </a:r>
            <a:r>
              <a:rPr lang="el-GR" i="1" dirty="0" smtClean="0"/>
              <a:t> </a:t>
            </a:r>
            <a:r>
              <a:rPr lang="el-GR" dirty="0" smtClean="0"/>
              <a:t>Επιπλέον, μπορεί να επηρεασθεί και από τις διάφορες διαστάσεις ποικιλότητας, όπως ‘χρόνος’, ‘τόπος’, ‘ηλικία’ φύλο’…. </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t>Ασαφή σύνολα</a:t>
            </a:r>
            <a:endParaRPr lang="el-GR" sz="2800" dirty="0"/>
          </a:p>
        </p:txBody>
      </p:sp>
      <p:sp>
        <p:nvSpPr>
          <p:cNvPr id="3" name="2 - Θέση περιεχομένου"/>
          <p:cNvSpPr>
            <a:spLocks noGrp="1"/>
          </p:cNvSpPr>
          <p:nvPr>
            <p:ph idx="1"/>
          </p:nvPr>
        </p:nvSpPr>
        <p:spPr/>
        <p:txBody>
          <a:bodyPr>
            <a:normAutofit/>
          </a:bodyPr>
          <a:lstStyle/>
          <a:p>
            <a:r>
              <a:rPr lang="el-GR" i="1" dirty="0" smtClean="0"/>
              <a:t>Ο ‘χρόνος’, το </a:t>
            </a:r>
            <a:r>
              <a:rPr lang="el-GR" b="1" i="1" dirty="0" smtClean="0"/>
              <a:t>πότε </a:t>
            </a:r>
            <a:r>
              <a:rPr lang="el-GR" i="1" dirty="0" smtClean="0"/>
              <a:t>διεξάγεται μία έρευνα, ο ‘χώρος’, δηλαδή το </a:t>
            </a:r>
            <a:r>
              <a:rPr lang="el-GR" b="1" i="1" dirty="0" smtClean="0"/>
              <a:t>πού </a:t>
            </a:r>
            <a:r>
              <a:rPr lang="el-GR" i="1" dirty="0" smtClean="0"/>
              <a:t>διεξάγεται η συγκεκριμένη έρευνα, ‘κοινωνική δομή’, δηλαδή </a:t>
            </a:r>
            <a:r>
              <a:rPr lang="el-GR" b="1" i="1" dirty="0" smtClean="0"/>
              <a:t>ποιος/α</a:t>
            </a:r>
            <a:r>
              <a:rPr lang="el-GR" i="1" dirty="0" smtClean="0"/>
              <a:t> συμμετέχει στην έρευνα, με άλλα λόγια το επάγγελμα, τη μόρφωση, την εθνικότητα, το φύλο ή/και την ηλικία των υποκειμένων της έρευνας. </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t>Ασαφή σύνολα</a:t>
            </a:r>
            <a:endParaRPr lang="el-GR" sz="2400" dirty="0"/>
          </a:p>
        </p:txBody>
      </p:sp>
      <p:sp>
        <p:nvSpPr>
          <p:cNvPr id="3" name="2 - Θέση περιεχομένου"/>
          <p:cNvSpPr>
            <a:spLocks noGrp="1"/>
          </p:cNvSpPr>
          <p:nvPr>
            <p:ph idx="1"/>
          </p:nvPr>
        </p:nvSpPr>
        <p:spPr/>
        <p:txBody>
          <a:bodyPr>
            <a:normAutofit fontScale="92500" lnSpcReduction="20000"/>
          </a:bodyPr>
          <a:lstStyle/>
          <a:p>
            <a:r>
              <a:rPr lang="el-GR" i="1" dirty="0" smtClean="0"/>
              <a:t> Ακόμη η διάσταση ‘περιστάσεις επικοινωνίας’, ή το </a:t>
            </a:r>
            <a:r>
              <a:rPr lang="el-GR" b="1" i="1" dirty="0" smtClean="0"/>
              <a:t>πώς</a:t>
            </a:r>
            <a:r>
              <a:rPr lang="el-GR" i="1" dirty="0" smtClean="0"/>
              <a:t>, δηλαδή</a:t>
            </a:r>
            <a:r>
              <a:rPr lang="el-GR" b="1" i="1" dirty="0" smtClean="0"/>
              <a:t> ο τρόπος, </a:t>
            </a:r>
            <a:r>
              <a:rPr lang="el-GR" i="1" dirty="0" smtClean="0"/>
              <a:t>είναι ιδιαίτερα σημαντική σε τέτοιου είδους μετρήσεις Η διάσταση αυτή μπορεί να αφορά την υφολογική ποικιλία (</a:t>
            </a:r>
            <a:r>
              <a:rPr lang="en-US" i="1" dirty="0" smtClean="0"/>
              <a:t>stylistic variation</a:t>
            </a:r>
            <a:r>
              <a:rPr lang="el-GR" i="1" dirty="0" smtClean="0"/>
              <a:t>), όπως τη διάκριση θέμα-σχόλιο σε περιπτώσεις ελεύθερης ποικιλίας, π.χ. ποδήλατο κάνει το κορίτσι/ το κορίτσι κάνει ποδήλατο. Ακόμη η διάσταση ‘περιστάσεις επικοινωνίας’, ή το </a:t>
            </a:r>
            <a:r>
              <a:rPr lang="el-GR" b="1" i="1" dirty="0" smtClean="0"/>
              <a:t>πώς</a:t>
            </a:r>
            <a:r>
              <a:rPr lang="el-GR" i="1" dirty="0" smtClean="0"/>
              <a:t>, δηλαδή</a:t>
            </a:r>
            <a:r>
              <a:rPr lang="el-GR" b="1" i="1" dirty="0" smtClean="0"/>
              <a:t> ο τρόπος, </a:t>
            </a:r>
            <a:r>
              <a:rPr lang="el-GR" i="1" dirty="0" smtClean="0"/>
              <a:t>είναι ιδιαίτερα σημαντική σε τέτοιου είδους μετρήσεις</a:t>
            </a:r>
            <a:endParaRPr lang="el-GR" dirty="0" smtClean="0"/>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t>Ασαφή σύνολα</a:t>
            </a:r>
            <a:endParaRPr lang="el-GR" sz="2800" dirty="0"/>
          </a:p>
        </p:txBody>
      </p:sp>
      <p:sp>
        <p:nvSpPr>
          <p:cNvPr id="3" name="2 - Θέση περιεχομένου"/>
          <p:cNvSpPr>
            <a:spLocks noGrp="1"/>
          </p:cNvSpPr>
          <p:nvPr>
            <p:ph idx="1"/>
          </p:nvPr>
        </p:nvSpPr>
        <p:spPr/>
        <p:txBody>
          <a:bodyPr/>
          <a:lstStyle/>
          <a:p>
            <a:r>
              <a:rPr lang="el-GR" i="1" dirty="0" smtClean="0"/>
              <a:t> Επιπλέον μπορεί να αφορά διαφορετικά επίπεδα ύφους (</a:t>
            </a:r>
            <a:r>
              <a:rPr lang="en-US" i="1" dirty="0" smtClean="0"/>
              <a:t>register</a:t>
            </a:r>
            <a:r>
              <a:rPr lang="el-GR" i="1" dirty="0" smtClean="0"/>
              <a:t>), οπότε μπορεί να συνδέεται με τη σχέση μεταξύ των συνομιλητών (σεβασμός, οικειότητα, απόσταση, συμπάθεια, εξάρτηση), το πεδίο της επικοινωνίας (σπίτι, γραφείο, αγορά, τηλεοπτικό στούντιο), και τον τρόπο της επικοινωνίας (γραπτός λόγος, προφορικός λόγος, </a:t>
            </a:r>
            <a:r>
              <a:rPr lang="en-US" i="1" dirty="0" smtClean="0"/>
              <a:t>SMS</a:t>
            </a:r>
            <a:r>
              <a:rPr lang="el-GR" i="1" dirty="0" smtClean="0"/>
              <a:t>, διάλογος / μονόλογος), κ.τ.λ.  </a:t>
            </a:r>
            <a:endParaRPr lang="el-GR" dirty="0" smtClean="0"/>
          </a:p>
          <a:p>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2024</Words>
  <PresentationFormat>Προβολή στην οθόνη (4:3)</PresentationFormat>
  <Paragraphs>88</Paragraphs>
  <Slides>35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35</vt:i4>
      </vt:variant>
    </vt:vector>
  </HeadingPairs>
  <TitlesOfParts>
    <vt:vector size="36" baseType="lpstr">
      <vt:lpstr>Θέμα του Office</vt:lpstr>
      <vt:lpstr>Διαφάνεια 1</vt:lpstr>
      <vt:lpstr>Ασαφή σύνολα</vt:lpstr>
      <vt:lpstr>Ασαφή σύνολα</vt:lpstr>
      <vt:lpstr>Ασαφή σύνολα</vt:lpstr>
      <vt:lpstr>Ασαφή σύνολα</vt:lpstr>
      <vt:lpstr>Ασαφή σύνολα</vt:lpstr>
      <vt:lpstr>Ασαφή σύνολα</vt:lpstr>
      <vt:lpstr>Ασαφή σύνολα</vt:lpstr>
      <vt:lpstr>Ασαφή σύνολα</vt:lpstr>
      <vt:lpstr>Ασαφή σύνολα</vt:lpstr>
      <vt:lpstr>Ασαφή σύνολα</vt:lpstr>
      <vt:lpstr>Διαφάνεια 12</vt:lpstr>
      <vt:lpstr>Κλίμακες Likert </vt:lpstr>
      <vt:lpstr>  1o και 2o στάδιο: σχεδιασμός και συμπλήρωση ερωτηματολόγιων </vt:lpstr>
      <vt:lpstr>(i) Το εύρος της κλίμακας αποτελεί απόφαση του ερευνητή.</vt:lpstr>
      <vt:lpstr>(i) Το εύρος της κλίμακας αποτελεί απόφαση του ερευνητή.</vt:lpstr>
      <vt:lpstr>(ii) περαιτέρω καθορισμός και επεξήγηση  των λεπτών διαφορών</vt:lpstr>
      <vt:lpstr>(ii) περαιτέρω καθορισμός και επεξήγηση  των λεπτών διαφορών</vt:lpstr>
      <vt:lpstr>Διαφάνεια 19</vt:lpstr>
      <vt:lpstr>3ο σταδιο: επεξεργασία ερωτηματολογίων </vt:lpstr>
      <vt:lpstr>3Ο ΣΤΑΔΙΟ: ΕΠΕΞΕΡΓΑΣΙΑ ΕΡΩΤΗΜΑΤΟΛΟΓΙΩΝ</vt:lpstr>
      <vt:lpstr>Μια εναλλακτική; </vt:lpstr>
      <vt:lpstr>Προηγούμενες προσπάθειες </vt:lpstr>
      <vt:lpstr>όμως</vt:lpstr>
      <vt:lpstr>Διαφάνεια 25</vt:lpstr>
      <vt:lpstr>Ράβδος V&amp;V </vt:lpstr>
      <vt:lpstr> Πλεονεκτήματα της ράβδου V&amp;V  1ο και 2ο στάδιο: σχεδιασμός και συμπλήρωση ερωτηματολόγιων </vt:lpstr>
      <vt:lpstr>Πλεονεκτήματα της ράβδου V&amp;V  1ο και 2ο στάδιο: σχεδιασμός και συμπλήρωση ερωτηματολόγιων</vt:lpstr>
      <vt:lpstr>Πλεονεκτήματα της  ράβδου V&amp;V  1ο και 2ο στάδιο: σχεδιασμός και συμπλήρωση ερωτηματολόγιων</vt:lpstr>
      <vt:lpstr>Πλεονεκτήματα της V&amp;V ράβδου  1ο και 2ο στάδιο: σχεδιασμός και συμπλήρωση ερωτηματολόγιων</vt:lpstr>
      <vt:lpstr>  πλεονεκτήματα ράβδου V&amp;V  3o στάδιο: επεξεργασία ερωτηματολόγιων </vt:lpstr>
      <vt:lpstr>πλεονεκτήματα ράβδου V&amp;V  3o στάδιο: επεξεργασία ερωτηματολόγιων</vt:lpstr>
      <vt:lpstr>πλεονεκτήματα ράβδου V&amp;V  3o στάδιο: επεξεργασία ερωτηματολόγιων</vt:lpstr>
      <vt:lpstr>πλεονεκτήματα ράβδου V&amp;V  3o στάδιο: επεξεργασία ερωτηματολόγιων</vt:lpstr>
      <vt:lpstr>πλεονεκτήματα ράβδου V&amp;V  3o στάδιο: επεξεργασία ερωτηματολόγιων</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ΚΑΜΠΑΚΗ</dc:creator>
  <cp:lastModifiedBy>ΚΑΜΠΑΚΗ</cp:lastModifiedBy>
  <cp:revision>17</cp:revision>
  <dcterms:created xsi:type="dcterms:W3CDTF">2018-11-23T14:45:54Z</dcterms:created>
  <dcterms:modified xsi:type="dcterms:W3CDTF">2020-02-10T18:27:24Z</dcterms:modified>
</cp:coreProperties>
</file>