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68" r:id="rId4"/>
    <p:sldId id="269" r:id="rId5"/>
    <p:sldId id="270" r:id="rId6"/>
    <p:sldId id="261" r:id="rId7"/>
    <p:sldId id="262" r:id="rId8"/>
    <p:sldId id="276" r:id="rId9"/>
    <p:sldId id="271" r:id="rId10"/>
    <p:sldId id="272" r:id="rId11"/>
    <p:sldId id="264" r:id="rId12"/>
    <p:sldId id="265" r:id="rId13"/>
    <p:sldId id="266" r:id="rId14"/>
    <p:sldId id="273" r:id="rId15"/>
    <p:sldId id="274" r:id="rId16"/>
    <p:sldId id="275" r:id="rId17"/>
    <p:sldId id="277" r:id="rId18"/>
    <p:sldId id="278" r:id="rId19"/>
    <p:sldId id="279" r:id="rId20"/>
  </p:sldIdLst>
  <p:sldSz cx="9144000" cy="6858000" type="screen4x3"/>
  <p:notesSz cx="9144000" cy="6858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67537" y="12"/>
            <a:ext cx="8229600" cy="864235"/>
          </a:xfrm>
          <a:custGeom>
            <a:avLst/>
            <a:gdLst/>
            <a:ahLst/>
            <a:cxnLst/>
            <a:rect l="l" t="t" r="r" b="b"/>
            <a:pathLst>
              <a:path w="8229600" h="864235">
                <a:moveTo>
                  <a:pt x="8229600" y="0"/>
                </a:moveTo>
                <a:lnTo>
                  <a:pt x="0" y="0"/>
                </a:lnTo>
                <a:lnTo>
                  <a:pt x="0" y="864095"/>
                </a:lnTo>
                <a:lnTo>
                  <a:pt x="8229600" y="864095"/>
                </a:lnTo>
                <a:lnTo>
                  <a:pt x="8229600" y="0"/>
                </a:lnTo>
                <a:close/>
              </a:path>
            </a:pathLst>
          </a:custGeom>
          <a:solidFill>
            <a:srgbClr val="F1F1F1"/>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0" i="0">
                <a:solidFill>
                  <a:schemeClr val="tx1"/>
                </a:solidFill>
                <a:latin typeface="Calibri"/>
                <a:cs typeface="Calibri"/>
              </a:defRPr>
            </a:lvl1pPr>
          </a:lstStyle>
          <a:p>
            <a:endParaRPr/>
          </a:p>
        </p:txBody>
      </p:sp>
      <p:sp>
        <p:nvSpPr>
          <p:cNvPr id="3" name="Holder 3"/>
          <p:cNvSpPr>
            <a:spLocks noGrp="1"/>
          </p:cNvSpPr>
          <p:nvPr>
            <p:ph sz="half" idx="2"/>
          </p:nvPr>
        </p:nvSpPr>
        <p:spPr>
          <a:xfrm>
            <a:off x="547217" y="1214754"/>
            <a:ext cx="3803650" cy="4747895"/>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34323" y="1268717"/>
            <a:ext cx="8170116" cy="4861687"/>
          </a:xfrm>
          <a:prstGeom prst="rect">
            <a:avLst/>
          </a:prstGeom>
        </p:spPr>
      </p:pic>
      <p:sp>
        <p:nvSpPr>
          <p:cNvPr id="17" name="bg object 17"/>
          <p:cNvSpPr/>
          <p:nvPr/>
        </p:nvSpPr>
        <p:spPr>
          <a:xfrm>
            <a:off x="457200" y="274612"/>
            <a:ext cx="8229600" cy="850265"/>
          </a:xfrm>
          <a:custGeom>
            <a:avLst/>
            <a:gdLst/>
            <a:ahLst/>
            <a:cxnLst/>
            <a:rect l="l" t="t" r="r" b="b"/>
            <a:pathLst>
              <a:path w="8229600" h="850265">
                <a:moveTo>
                  <a:pt x="8229600" y="0"/>
                </a:moveTo>
                <a:lnTo>
                  <a:pt x="0" y="0"/>
                </a:lnTo>
                <a:lnTo>
                  <a:pt x="0" y="850099"/>
                </a:lnTo>
                <a:lnTo>
                  <a:pt x="8229600" y="850099"/>
                </a:lnTo>
                <a:lnTo>
                  <a:pt x="8229600" y="0"/>
                </a:lnTo>
                <a:close/>
              </a:path>
            </a:pathLst>
          </a:custGeom>
          <a:solidFill>
            <a:srgbClr val="F1F1F1"/>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697481" y="97917"/>
            <a:ext cx="5749036" cy="635635"/>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3" name="Holder 3"/>
          <p:cNvSpPr>
            <a:spLocks noGrp="1"/>
          </p:cNvSpPr>
          <p:nvPr>
            <p:ph type="body" idx="1"/>
          </p:nvPr>
        </p:nvSpPr>
        <p:spPr>
          <a:xfrm>
            <a:off x="457200" y="1600136"/>
            <a:ext cx="8229600" cy="452628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1/3/2024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1220" t="12732" r="10241" b="6631"/>
          <a:stretch>
            <a:fillRect/>
          </a:stretch>
        </p:blipFill>
        <p:spPr bwMode="auto">
          <a:xfrm>
            <a:off x="7696200" y="5029200"/>
            <a:ext cx="786063" cy="1066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t="12973" r="4225" b="4865"/>
          <a:stretch>
            <a:fillRect/>
          </a:stretch>
        </p:blipFill>
        <p:spPr bwMode="auto">
          <a:xfrm>
            <a:off x="5562600" y="3657600"/>
            <a:ext cx="2590800" cy="14478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rot="524122">
            <a:off x="7643746" y="2047162"/>
            <a:ext cx="974889" cy="13906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6096000" y="1981200"/>
            <a:ext cx="1495705" cy="1838325"/>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cstate="print"/>
          <a:srcRect/>
          <a:stretch>
            <a:fillRect/>
          </a:stretch>
        </p:blipFill>
        <p:spPr bwMode="auto">
          <a:xfrm>
            <a:off x="6248400" y="5410200"/>
            <a:ext cx="1073151" cy="804863"/>
          </a:xfrm>
          <a:prstGeom prst="rect">
            <a:avLst/>
          </a:prstGeom>
          <a:noFill/>
          <a:ln w="9525">
            <a:noFill/>
            <a:miter lim="800000"/>
            <a:headEnd/>
            <a:tailEnd/>
          </a:ln>
          <a:effectLst/>
        </p:spPr>
      </p:pic>
      <p:sp>
        <p:nvSpPr>
          <p:cNvPr id="7" name="Subtitle 2">
            <a:extLst>
              <a:ext uri="{FF2B5EF4-FFF2-40B4-BE49-F238E27FC236}">
                <a16:creationId xmlns="" xmlns:a16="http://schemas.microsoft.com/office/drawing/2014/main" id="{D9A11267-FC52-4990-8D98-010AFABA5544}"/>
              </a:ext>
            </a:extLst>
          </p:cNvPr>
          <p:cNvSpPr txBox="1">
            <a:spLocks/>
          </p:cNvSpPr>
          <p:nvPr/>
        </p:nvSpPr>
        <p:spPr>
          <a:xfrm>
            <a:off x="228600" y="5410200"/>
            <a:ext cx="4930282" cy="1082114"/>
          </a:xfrm>
          <a:prstGeom prst="rect">
            <a:avLst/>
          </a:prstGeom>
        </p:spPr>
        <p:txBody>
          <a:bodyPr>
            <a:norm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smtClean="0">
                <a:ln>
                  <a:noFill/>
                </a:ln>
                <a:solidFill>
                  <a:schemeClr val="tx1"/>
                </a:solidFill>
                <a:effectLst/>
                <a:uLnTx/>
                <a:uFillTx/>
                <a:latin typeface="+mn-lt"/>
                <a:ea typeface="+mn-ea"/>
                <a:cs typeface="+mn-cs"/>
              </a:rPr>
              <a:t>Ανέστης Γιαννακόπουλος</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smtClean="0">
                <a:ln>
                  <a:noFill/>
                </a:ln>
                <a:solidFill>
                  <a:schemeClr val="tx1"/>
                </a:solidFill>
                <a:effectLst/>
                <a:uLnTx/>
                <a:uFillTx/>
                <a:latin typeface="+mn-lt"/>
                <a:ea typeface="+mn-ea"/>
                <a:cs typeface="+mn-cs"/>
              </a:rPr>
              <a:t>Μέλος Ε.Ε.Π.  / Σ.Ε.Φ.Α.Α. – Τ.Ε.Φ.Α.Α.  του Δ.Π.Θ. </a:t>
            </a: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
        <p:nvSpPr>
          <p:cNvPr id="8" name="7 - TextBox"/>
          <p:cNvSpPr txBox="1"/>
          <p:nvPr/>
        </p:nvSpPr>
        <p:spPr>
          <a:xfrm>
            <a:off x="1676400" y="381000"/>
            <a:ext cx="5867400" cy="707886"/>
          </a:xfrm>
          <a:prstGeom prst="rect">
            <a:avLst/>
          </a:prstGeom>
          <a:noFill/>
        </p:spPr>
        <p:txBody>
          <a:bodyPr wrap="square" rtlCol="0">
            <a:spAutoFit/>
          </a:bodyPr>
          <a:lstStyle/>
          <a:p>
            <a:pPr algn="ctr"/>
            <a:r>
              <a:rPr lang="el-GR" sz="4000" b="1" dirty="0" smtClean="0"/>
              <a:t>Πάσα </a:t>
            </a:r>
            <a:r>
              <a:rPr lang="el-GR" sz="4000" b="1" dirty="0" smtClean="0"/>
              <a:t>από κάτω - μανσέτα</a:t>
            </a:r>
            <a:endParaRPr lang="el-GR" sz="4000" b="1" dirty="0"/>
          </a:p>
        </p:txBody>
      </p:sp>
      <p:pic>
        <p:nvPicPr>
          <p:cNvPr id="12290" name="Picture 2"/>
          <p:cNvPicPr>
            <a:picLocks noChangeAspect="1" noChangeArrowheads="1"/>
          </p:cNvPicPr>
          <p:nvPr/>
        </p:nvPicPr>
        <p:blipFill>
          <a:blip r:embed="rId7"/>
          <a:srcRect/>
          <a:stretch>
            <a:fillRect/>
          </a:stretch>
        </p:blipFill>
        <p:spPr bwMode="auto">
          <a:xfrm>
            <a:off x="76200" y="1371600"/>
            <a:ext cx="1295401" cy="38862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81789"/>
            <a:ext cx="7886700" cy="510637"/>
          </a:xfrm>
        </p:spPr>
        <p:txBody>
          <a:bodyPr>
            <a:normAutofit/>
          </a:bodyPr>
          <a:lstStyle/>
          <a:p>
            <a:pPr algn="ctr"/>
            <a:r>
              <a:rPr lang="el-GR" sz="3200" dirty="0" smtClean="0"/>
              <a:t>Λάθη, αιτίες, διορθώσεις</a:t>
            </a:r>
            <a:endParaRPr lang="el-GR" sz="3200" dirty="0"/>
          </a:p>
        </p:txBody>
      </p:sp>
      <p:graphicFrame>
        <p:nvGraphicFramePr>
          <p:cNvPr id="4" name="Θέση περιεχομένου 3"/>
          <p:cNvGraphicFramePr>
            <a:graphicFrameLocks noGrp="1"/>
          </p:cNvGraphicFramePr>
          <p:nvPr>
            <p:ph idx="4294967295"/>
            <p:extLst/>
          </p:nvPr>
        </p:nvGraphicFramePr>
        <p:xfrm>
          <a:off x="86933" y="784404"/>
          <a:ext cx="8983014" cy="5768796"/>
        </p:xfrm>
        <a:graphic>
          <a:graphicData uri="http://schemas.openxmlformats.org/drawingml/2006/table">
            <a:tbl>
              <a:tblPr firstRow="1" bandRow="1">
                <a:tableStyleId>{5C22544A-7EE6-4342-B048-85BDC9FD1C3A}</a:tableStyleId>
              </a:tblPr>
              <a:tblGrid>
                <a:gridCol w="1935410"/>
                <a:gridCol w="4633667"/>
                <a:gridCol w="2413937"/>
              </a:tblGrid>
              <a:tr h="378298">
                <a:tc>
                  <a:txBody>
                    <a:bodyPr/>
                    <a:lstStyle/>
                    <a:p>
                      <a:pPr algn="ctr"/>
                      <a:r>
                        <a:rPr lang="el-GR" sz="1400" dirty="0" smtClean="0">
                          <a:solidFill>
                            <a:srgbClr val="FFFF00"/>
                          </a:solidFill>
                        </a:rPr>
                        <a:t>ΛΑΘΗ</a:t>
                      </a:r>
                      <a:endParaRPr lang="el-GR" sz="1400" dirty="0">
                        <a:solidFill>
                          <a:srgbClr val="FFFF00"/>
                        </a:solidFill>
                      </a:endParaRPr>
                    </a:p>
                  </a:txBody>
                  <a:tcPr marL="68580" marR="68580"/>
                </a:tc>
                <a:tc>
                  <a:txBody>
                    <a:bodyPr/>
                    <a:lstStyle/>
                    <a:p>
                      <a:pPr algn="ctr"/>
                      <a:r>
                        <a:rPr lang="el-GR" sz="1400" dirty="0" smtClean="0">
                          <a:solidFill>
                            <a:srgbClr val="FFFF00"/>
                          </a:solidFill>
                        </a:rPr>
                        <a:t>ΑΙΤΙΕΣ</a:t>
                      </a:r>
                      <a:endParaRPr lang="el-GR" sz="1400" dirty="0">
                        <a:solidFill>
                          <a:srgbClr val="FFFF00"/>
                        </a:solidFill>
                      </a:endParaRPr>
                    </a:p>
                  </a:txBody>
                  <a:tcPr marL="68580" marR="68580"/>
                </a:tc>
                <a:tc>
                  <a:txBody>
                    <a:bodyPr/>
                    <a:lstStyle/>
                    <a:p>
                      <a:pPr algn="ctr"/>
                      <a:r>
                        <a:rPr lang="el-GR" sz="1400" dirty="0" smtClean="0">
                          <a:solidFill>
                            <a:srgbClr val="FFFF00"/>
                          </a:solidFill>
                        </a:rPr>
                        <a:t>ΔΙΟΡΘΩΣΕΙΣ</a:t>
                      </a:r>
                      <a:endParaRPr lang="el-GR" sz="1400" dirty="0">
                        <a:solidFill>
                          <a:srgbClr val="FFFF00"/>
                        </a:solidFill>
                      </a:endParaRPr>
                    </a:p>
                  </a:txBody>
                  <a:tcPr marL="68580" marR="68580"/>
                </a:tc>
              </a:tr>
              <a:tr h="286042">
                <a:tc rowSpan="5">
                  <a:txBody>
                    <a:bodyPr/>
                    <a:lstStyle/>
                    <a:p>
                      <a:pPr algn="ctr"/>
                      <a:r>
                        <a:rPr lang="el-GR" sz="1400" dirty="0" smtClean="0"/>
                        <a:t>Τροχιά πολύ κάθετη</a:t>
                      </a:r>
                      <a:endParaRPr lang="el-GR" sz="1400" dirty="0"/>
                    </a:p>
                  </a:txBody>
                  <a:tcPr marL="68580" marR="68580" anchor="ctr"/>
                </a:tc>
                <a:tc>
                  <a:txBody>
                    <a:bodyPr/>
                    <a:lstStyle/>
                    <a:p>
                      <a:r>
                        <a:rPr lang="el-GR" sz="1400" dirty="0" smtClean="0"/>
                        <a:t>Η γωνία είναι πολύ ρηχή σε σχέση με το</a:t>
                      </a:r>
                      <a:r>
                        <a:rPr lang="el-GR" sz="1400" baseline="0" dirty="0" smtClean="0"/>
                        <a:t> δάπεδο</a:t>
                      </a:r>
                      <a:endParaRPr lang="el-GR" sz="1400" dirty="0"/>
                    </a:p>
                  </a:txBody>
                  <a:tcPr marL="68580" marR="68580"/>
                </a:tc>
                <a:tc rowSpan="5">
                  <a:txBody>
                    <a:bodyPr/>
                    <a:lstStyle/>
                    <a:p>
                      <a:pPr marL="285750" indent="-285750">
                        <a:buFont typeface="Arial" panose="020B0604020202020204" pitchFamily="34" charset="0"/>
                        <a:buChar char="•"/>
                      </a:pPr>
                      <a:r>
                        <a:rPr lang="el-GR" sz="1400" dirty="0" smtClean="0"/>
                        <a:t>Επαναλαμβάνουμε μέρος της διδακτικής σειράς – κίνηση σώματος χωρίς μπάλα</a:t>
                      </a:r>
                      <a:endParaRPr lang="el-GR" sz="1400" dirty="0"/>
                    </a:p>
                    <a:p>
                      <a:pPr marL="285750" indent="-285750">
                        <a:buFont typeface="Arial" panose="020B0604020202020204" pitchFamily="34" charset="0"/>
                        <a:buChar char="•"/>
                      </a:pPr>
                      <a:r>
                        <a:rPr lang="el-GR" sz="1400" dirty="0" smtClean="0"/>
                        <a:t>Χρησιμοποίηση εποπτικών μέσων – δείχνουμε το σωστό σχήμα</a:t>
                      </a:r>
                      <a:endParaRPr lang="el-GR" sz="1400" dirty="0"/>
                    </a:p>
                  </a:txBody>
                  <a:tcPr marL="68580" marR="68580"/>
                </a:tc>
              </a:tr>
              <a:tr h="288744">
                <a:tc vMerge="1">
                  <a:txBody>
                    <a:bodyPr/>
                    <a:lstStyle/>
                    <a:p>
                      <a:endParaRPr lang="el-GR" dirty="0"/>
                    </a:p>
                  </a:txBody>
                  <a:tcPr/>
                </a:tc>
                <a:tc>
                  <a:txBody>
                    <a:bodyPr/>
                    <a:lstStyle/>
                    <a:p>
                      <a:r>
                        <a:rPr lang="el-GR" sz="1400" dirty="0" smtClean="0"/>
                        <a:t>Ο παίκτης κινεί τα χέρια</a:t>
                      </a:r>
                      <a:endParaRPr lang="el-GR" sz="1400" dirty="0"/>
                    </a:p>
                  </a:txBody>
                  <a:tcPr marL="68580" marR="68580"/>
                </a:tc>
                <a:tc vMerge="1">
                  <a:txBody>
                    <a:bodyPr/>
                    <a:lstStyle/>
                    <a:p>
                      <a:pPr marL="285750" indent="-285750">
                        <a:buFont typeface="Arial" panose="020B0604020202020204" pitchFamily="34" charset="0"/>
                        <a:buChar char="•"/>
                      </a:pPr>
                      <a:endParaRPr lang="el-GR" dirty="0"/>
                    </a:p>
                  </a:txBody>
                  <a:tcPr/>
                </a:tc>
              </a:tr>
              <a:tr h="291446">
                <a:tc vMerge="1">
                  <a:txBody>
                    <a:bodyPr/>
                    <a:lstStyle/>
                    <a:p>
                      <a:endParaRPr lang="el-GR" dirty="0"/>
                    </a:p>
                  </a:txBody>
                  <a:tcPr/>
                </a:tc>
                <a:tc>
                  <a:txBody>
                    <a:bodyPr/>
                    <a:lstStyle/>
                    <a:p>
                      <a:r>
                        <a:rPr lang="el-GR" sz="1400" dirty="0" smtClean="0"/>
                        <a:t>Ο παίκτης εκτείνει τα πόδια</a:t>
                      </a:r>
                      <a:endParaRPr lang="el-GR" sz="1400" dirty="0"/>
                    </a:p>
                  </a:txBody>
                  <a:tcPr marL="68580" marR="68580"/>
                </a:tc>
                <a:tc vMerge="1">
                  <a:txBody>
                    <a:bodyPr/>
                    <a:lstStyle/>
                    <a:p>
                      <a:endParaRPr lang="el-GR" dirty="0"/>
                    </a:p>
                  </a:txBody>
                  <a:tcPr/>
                </a:tc>
              </a:tr>
              <a:tr h="378298">
                <a:tc vMerge="1">
                  <a:txBody>
                    <a:bodyPr/>
                    <a:lstStyle/>
                    <a:p>
                      <a:endParaRPr lang="el-GR" dirty="0"/>
                    </a:p>
                  </a:txBody>
                  <a:tcPr/>
                </a:tc>
                <a:tc>
                  <a:txBody>
                    <a:bodyPr/>
                    <a:lstStyle/>
                    <a:p>
                      <a:r>
                        <a:rPr lang="el-GR" sz="1400" dirty="0" smtClean="0"/>
                        <a:t>Ο παίκτης γέρνει πίσω κατά την επαφή</a:t>
                      </a:r>
                      <a:endParaRPr lang="el-GR" sz="1400" dirty="0"/>
                    </a:p>
                  </a:txBody>
                  <a:tcPr marL="68580" marR="68580"/>
                </a:tc>
                <a:tc vMerge="1">
                  <a:txBody>
                    <a:bodyPr/>
                    <a:lstStyle/>
                    <a:p>
                      <a:endParaRPr lang="el-GR" dirty="0"/>
                    </a:p>
                  </a:txBody>
                  <a:tcPr/>
                </a:tc>
              </a:tr>
              <a:tr h="517344">
                <a:tc vMerge="1">
                  <a:txBody>
                    <a:bodyPr/>
                    <a:lstStyle/>
                    <a:p>
                      <a:endParaRPr lang="el-GR" dirty="0"/>
                    </a:p>
                  </a:txBody>
                  <a:tcPr/>
                </a:tc>
                <a:tc>
                  <a:txBody>
                    <a:bodyPr/>
                    <a:lstStyle/>
                    <a:p>
                      <a:r>
                        <a:rPr lang="el-GR" sz="1400" dirty="0" smtClean="0"/>
                        <a:t>Πολύ στενή τοποθέτηση ποδιών</a:t>
                      </a:r>
                      <a:r>
                        <a:rPr lang="el-GR" sz="1400" baseline="0" dirty="0" smtClean="0"/>
                        <a:t> και μεγάλο άνοιγμα μπρος-πίσω</a:t>
                      </a:r>
                      <a:endParaRPr lang="el-GR" sz="1400" dirty="0"/>
                    </a:p>
                  </a:txBody>
                  <a:tcPr marL="68580" marR="68580"/>
                </a:tc>
                <a:tc vMerge="1">
                  <a:txBody>
                    <a:bodyPr/>
                    <a:lstStyle/>
                    <a:p>
                      <a:endParaRPr lang="el-GR" dirty="0"/>
                    </a:p>
                  </a:txBody>
                  <a:tcPr/>
                </a:tc>
              </a:tr>
              <a:tr h="532584">
                <a:tc rowSpan="4">
                  <a:txBody>
                    <a:bodyPr/>
                    <a:lstStyle/>
                    <a:p>
                      <a:pPr algn="ctr"/>
                      <a:r>
                        <a:rPr lang="el-GR" sz="1400" dirty="0" smtClean="0"/>
                        <a:t>Τροχιά πολύ επίπεδη</a:t>
                      </a:r>
                      <a:endParaRPr lang="el-GR" sz="1400" dirty="0"/>
                    </a:p>
                  </a:txBody>
                  <a:tcPr marL="68580" marR="68580" anchor="ctr"/>
                </a:tc>
                <a:tc>
                  <a:txBody>
                    <a:bodyPr/>
                    <a:lstStyle/>
                    <a:p>
                      <a:r>
                        <a:rPr lang="el-GR" sz="1400" dirty="0" smtClean="0"/>
                        <a:t>Η γωνία των βραχιόνων είναι πολύ απότομη σε σχέση με το δάπεδο</a:t>
                      </a:r>
                      <a:endParaRPr lang="el-GR" sz="1400" dirty="0"/>
                    </a:p>
                  </a:txBody>
                  <a:tcPr marL="68580" marR="68580"/>
                </a:tc>
                <a:tc rowSpan="4">
                  <a:txBody>
                    <a:bodyPr/>
                    <a:lstStyle/>
                    <a:p>
                      <a:pPr algn="ctr"/>
                      <a:r>
                        <a:rPr lang="el-GR" sz="1400" dirty="0" smtClean="0"/>
                        <a:t>Ο</a:t>
                      </a:r>
                      <a:r>
                        <a:rPr lang="el-GR" sz="1400" baseline="0" dirty="0" smtClean="0"/>
                        <a:t> συμπαίκτης ρίχνει τη μπάλα πάνω από το φιλέ ενδιάμεσα από τους παίκτες </a:t>
                      </a:r>
                      <a:endParaRPr lang="el-GR" sz="1400" dirty="0"/>
                    </a:p>
                  </a:txBody>
                  <a:tcPr marL="68580" marR="68580" anchor="ctr"/>
                </a:tc>
              </a:tr>
              <a:tr h="378298">
                <a:tc vMerge="1">
                  <a:txBody>
                    <a:bodyPr/>
                    <a:lstStyle/>
                    <a:p>
                      <a:endParaRPr lang="el-GR" dirty="0"/>
                    </a:p>
                  </a:txBody>
                  <a:tcPr/>
                </a:tc>
                <a:tc>
                  <a:txBody>
                    <a:bodyPr/>
                    <a:lstStyle/>
                    <a:p>
                      <a:r>
                        <a:rPr lang="el-GR" sz="1400" dirty="0" smtClean="0"/>
                        <a:t>Ο παίκτης ρίχνει τα χέρια ανάμεσα στα γόνατα πριν την επαφή</a:t>
                      </a:r>
                      <a:endParaRPr lang="el-GR" sz="1400" dirty="0"/>
                    </a:p>
                  </a:txBody>
                  <a:tcPr marL="68580" marR="68580"/>
                </a:tc>
                <a:tc vMerge="1">
                  <a:txBody>
                    <a:bodyPr/>
                    <a:lstStyle/>
                    <a:p>
                      <a:endParaRPr lang="el-GR" dirty="0"/>
                    </a:p>
                  </a:txBody>
                  <a:tcPr/>
                </a:tc>
              </a:tr>
              <a:tr h="378298">
                <a:tc vMerge="1">
                  <a:txBody>
                    <a:bodyPr/>
                    <a:lstStyle/>
                    <a:p>
                      <a:endParaRPr lang="el-GR" dirty="0"/>
                    </a:p>
                  </a:txBody>
                  <a:tcPr/>
                </a:tc>
                <a:tc>
                  <a:txBody>
                    <a:bodyPr/>
                    <a:lstStyle/>
                    <a:p>
                      <a:r>
                        <a:rPr lang="el-GR" sz="1400" dirty="0" smtClean="0"/>
                        <a:t>Ο παίκτης εκτείνει τα πόδια</a:t>
                      </a:r>
                      <a:r>
                        <a:rPr lang="el-GR" sz="1400" baseline="0" dirty="0" smtClean="0"/>
                        <a:t> κατ’ ευθείαν πάνω</a:t>
                      </a:r>
                      <a:endParaRPr lang="el-GR" sz="1400" dirty="0"/>
                    </a:p>
                  </a:txBody>
                  <a:tcPr marL="68580" marR="68580"/>
                </a:tc>
                <a:tc vMerge="1">
                  <a:txBody>
                    <a:bodyPr/>
                    <a:lstStyle/>
                    <a:p>
                      <a:endParaRPr lang="el-GR" dirty="0"/>
                    </a:p>
                  </a:txBody>
                  <a:tcPr/>
                </a:tc>
              </a:tr>
              <a:tr h="378298">
                <a:tc vMerge="1">
                  <a:txBody>
                    <a:bodyPr/>
                    <a:lstStyle/>
                    <a:p>
                      <a:endParaRPr lang="el-GR" dirty="0"/>
                    </a:p>
                  </a:txBody>
                  <a:tcPr/>
                </a:tc>
                <a:tc>
                  <a:txBody>
                    <a:bodyPr/>
                    <a:lstStyle/>
                    <a:p>
                      <a:r>
                        <a:rPr lang="el-GR" sz="1400" dirty="0" smtClean="0"/>
                        <a:t>Ο παίκτης γέρνει πολύ μακριά μπροστά κατά την επαφή</a:t>
                      </a:r>
                      <a:endParaRPr lang="el-GR" sz="1400" dirty="0"/>
                    </a:p>
                  </a:txBody>
                  <a:tcPr marL="68580" marR="68580"/>
                </a:tc>
                <a:tc vMerge="1">
                  <a:txBody>
                    <a:bodyPr/>
                    <a:lstStyle/>
                    <a:p>
                      <a:endParaRPr lang="el-GR" dirty="0"/>
                    </a:p>
                  </a:txBody>
                  <a:tcPr/>
                </a:tc>
              </a:tr>
              <a:tr h="378298">
                <a:tc rowSpan="3">
                  <a:txBody>
                    <a:bodyPr/>
                    <a:lstStyle/>
                    <a:p>
                      <a:pPr algn="ctr"/>
                      <a:r>
                        <a:rPr lang="el-GR" sz="1400" dirty="0" smtClean="0"/>
                        <a:t>Ασταθείς πάσες προς το σημείο επαφής των χεριών. Η μπάλα</a:t>
                      </a:r>
                      <a:r>
                        <a:rPr lang="el-GR" sz="1400" baseline="0" dirty="0" smtClean="0"/>
                        <a:t> χτυπάει στο στήθος, ώμους, παλάμες </a:t>
                      </a:r>
                      <a:r>
                        <a:rPr lang="el-GR" sz="1400" baseline="0" dirty="0" err="1" smtClean="0"/>
                        <a:t>κ.λ.π</a:t>
                      </a:r>
                      <a:r>
                        <a:rPr lang="el-GR" sz="1400" baseline="0" dirty="0" smtClean="0"/>
                        <a:t>.</a:t>
                      </a:r>
                      <a:endParaRPr lang="el-GR" sz="1400" dirty="0"/>
                    </a:p>
                  </a:txBody>
                  <a:tcPr marL="68580" marR="68580" anchor="ctr"/>
                </a:tc>
                <a:tc>
                  <a:txBody>
                    <a:bodyPr/>
                    <a:lstStyle/>
                    <a:p>
                      <a:r>
                        <a:rPr lang="el-GR" sz="1400" dirty="0" smtClean="0"/>
                        <a:t>Ανεπαρκής συντονισμός ματιού – βραχίονα</a:t>
                      </a:r>
                      <a:endParaRPr lang="el-GR" sz="1400" dirty="0"/>
                    </a:p>
                  </a:txBody>
                  <a:tcPr marL="68580" marR="68580"/>
                </a:tc>
                <a:tc rowSpan="3">
                  <a:txBody>
                    <a:bodyPr/>
                    <a:lstStyle/>
                    <a:p>
                      <a:pPr algn="ctr"/>
                      <a:r>
                        <a:rPr lang="el-GR" sz="1400" dirty="0" smtClean="0"/>
                        <a:t>Ασκήσεις κίνησης / ταχύτητας, να ερχόμαστε γρηγορότερα προς τη μπάλα για να έχουμε καλύτερη ισορροπία</a:t>
                      </a:r>
                      <a:r>
                        <a:rPr lang="el-GR" sz="1400" baseline="0" dirty="0" smtClean="0"/>
                        <a:t> (χρησιμοποιείστε πιο αργές </a:t>
                      </a:r>
                      <a:r>
                        <a:rPr lang="el-GR" sz="1400" baseline="0" dirty="0" err="1" smtClean="0"/>
                        <a:t>πιαστές</a:t>
                      </a:r>
                      <a:r>
                        <a:rPr lang="el-GR" sz="1400" baseline="0" dirty="0" smtClean="0"/>
                        <a:t> μπαλιές)</a:t>
                      </a:r>
                      <a:endParaRPr lang="el-GR" sz="1400" dirty="0"/>
                    </a:p>
                  </a:txBody>
                  <a:tcPr marL="68580" marR="68580" anchor="ctr"/>
                </a:tc>
              </a:tr>
              <a:tr h="652953">
                <a:tc vMerge="1">
                  <a:txBody>
                    <a:bodyPr/>
                    <a:lstStyle/>
                    <a:p>
                      <a:endParaRPr lang="el-GR" dirty="0"/>
                    </a:p>
                  </a:txBody>
                  <a:tcPr/>
                </a:tc>
                <a:tc>
                  <a:txBody>
                    <a:bodyPr/>
                    <a:lstStyle/>
                    <a:p>
                      <a:r>
                        <a:rPr lang="el-GR" sz="1400" dirty="0" smtClean="0"/>
                        <a:t>Χέρια όχι καλά ενωμένα, οι αντίχειρες όχι παράλληλοι, έχουν σαν αποτέλεσμα ανώμαλη επιφάνεια επαφής</a:t>
                      </a:r>
                      <a:endParaRPr lang="el-GR" sz="1400" dirty="0"/>
                    </a:p>
                  </a:txBody>
                  <a:tcPr marL="68580" marR="68580"/>
                </a:tc>
                <a:tc vMerge="1">
                  <a:txBody>
                    <a:bodyPr/>
                    <a:lstStyle/>
                    <a:p>
                      <a:endParaRPr lang="el-GR" dirty="0"/>
                    </a:p>
                  </a:txBody>
                  <a:tcPr/>
                </a:tc>
              </a:tr>
              <a:tr h="741049">
                <a:tc vMerge="1">
                  <a:txBody>
                    <a:bodyPr/>
                    <a:lstStyle/>
                    <a:p>
                      <a:endParaRPr lang="el-GR" dirty="0"/>
                    </a:p>
                  </a:txBody>
                  <a:tcPr/>
                </a:tc>
                <a:tc>
                  <a:txBody>
                    <a:bodyPr/>
                    <a:lstStyle/>
                    <a:p>
                      <a:r>
                        <a:rPr lang="el-GR" sz="1400" dirty="0" smtClean="0"/>
                        <a:t>Ανεπαρκής εργασία ποδιών – ανεπαρκής βάση/θέση σώματος – δύσκολο να τοποθετήσει τους βραχίονες στη μπάλα</a:t>
                      </a:r>
                      <a:endParaRPr lang="el-GR" sz="1400" dirty="0"/>
                    </a:p>
                  </a:txBody>
                  <a:tcPr marL="68580" marR="68580"/>
                </a:tc>
                <a:tc vMerge="1">
                  <a:txBody>
                    <a:bodyPr/>
                    <a:lstStyle/>
                    <a:p>
                      <a:endParaRPr lang="el-GR" dirty="0"/>
                    </a:p>
                  </a:txBody>
                  <a:tcPr/>
                </a:tc>
              </a:tr>
            </a:tbl>
          </a:graphicData>
        </a:graphic>
      </p:graphicFrame>
    </p:spTree>
    <p:extLst>
      <p:ext uri="{BB962C8B-B14F-4D97-AF65-F5344CB8AC3E}">
        <p14:creationId xmlns:p14="http://schemas.microsoft.com/office/powerpoint/2010/main" xmlns="" val="1708663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932815" marR="5080" indent="-897890">
              <a:lnSpc>
                <a:spcPct val="100000"/>
              </a:lnSpc>
              <a:spcBef>
                <a:spcPts val="100"/>
              </a:spcBef>
            </a:pPr>
            <a:r>
              <a:rPr dirty="0"/>
              <a:t>3.</a:t>
            </a:r>
            <a:r>
              <a:rPr spc="-30" dirty="0"/>
              <a:t> </a:t>
            </a:r>
            <a:r>
              <a:rPr spc="-5" dirty="0"/>
              <a:t>Στάδια</a:t>
            </a:r>
            <a:r>
              <a:rPr spc="-20" dirty="0"/>
              <a:t> </a:t>
            </a:r>
            <a:r>
              <a:rPr spc="-10" dirty="0"/>
              <a:t>διδασκαλίας</a:t>
            </a:r>
            <a:r>
              <a:rPr spc="-40" dirty="0"/>
              <a:t> </a:t>
            </a:r>
            <a:r>
              <a:rPr dirty="0"/>
              <a:t>της</a:t>
            </a:r>
            <a:r>
              <a:rPr spc="-20" dirty="0"/>
              <a:t> </a:t>
            </a:r>
            <a:r>
              <a:rPr spc="-10" dirty="0"/>
              <a:t>πάσας</a:t>
            </a:r>
            <a:r>
              <a:rPr spc="-20" dirty="0"/>
              <a:t> </a:t>
            </a:r>
            <a:r>
              <a:rPr dirty="0"/>
              <a:t>από</a:t>
            </a:r>
            <a:r>
              <a:rPr spc="-15" dirty="0"/>
              <a:t> κάτω/</a:t>
            </a:r>
            <a:r>
              <a:rPr spc="-20" dirty="0"/>
              <a:t> </a:t>
            </a:r>
            <a:r>
              <a:rPr dirty="0"/>
              <a:t>μανσέτας. </a:t>
            </a:r>
            <a:r>
              <a:rPr spc="-440" dirty="0"/>
              <a:t> </a:t>
            </a:r>
            <a:r>
              <a:rPr spc="-5" dirty="0"/>
              <a:t>Ενδεικτικές</a:t>
            </a:r>
            <a:r>
              <a:rPr spc="-35" dirty="0"/>
              <a:t> </a:t>
            </a:r>
            <a:r>
              <a:rPr dirty="0"/>
              <a:t>ασκήσεις</a:t>
            </a:r>
            <a:r>
              <a:rPr spc="-30" dirty="0"/>
              <a:t> </a:t>
            </a:r>
            <a:r>
              <a:rPr dirty="0"/>
              <a:t>για</a:t>
            </a:r>
            <a:r>
              <a:rPr spc="-15" dirty="0"/>
              <a:t> κάθε</a:t>
            </a:r>
            <a:r>
              <a:rPr dirty="0"/>
              <a:t> </a:t>
            </a:r>
            <a:r>
              <a:rPr spc="-5" dirty="0"/>
              <a:t>στάδιο</a:t>
            </a:r>
          </a:p>
        </p:txBody>
      </p:sp>
      <p:grpSp>
        <p:nvGrpSpPr>
          <p:cNvPr id="3" name="object 3"/>
          <p:cNvGrpSpPr/>
          <p:nvPr/>
        </p:nvGrpSpPr>
        <p:grpSpPr>
          <a:xfrm>
            <a:off x="4711255" y="1120038"/>
            <a:ext cx="4050029" cy="4906010"/>
            <a:chOff x="4711255" y="1120038"/>
            <a:chExt cx="4050029" cy="4906010"/>
          </a:xfrm>
        </p:grpSpPr>
        <p:sp>
          <p:nvSpPr>
            <p:cNvPr id="4" name="object 4"/>
            <p:cNvSpPr/>
            <p:nvPr/>
          </p:nvSpPr>
          <p:spPr>
            <a:xfrm>
              <a:off x="4716017" y="1124800"/>
              <a:ext cx="4040504" cy="4896485"/>
            </a:xfrm>
            <a:custGeom>
              <a:avLst/>
              <a:gdLst/>
              <a:ahLst/>
              <a:cxnLst/>
              <a:rect l="l" t="t" r="r" b="b"/>
              <a:pathLst>
                <a:path w="4040504" h="4896485">
                  <a:moveTo>
                    <a:pt x="4040251" y="0"/>
                  </a:moveTo>
                  <a:lnTo>
                    <a:pt x="0" y="0"/>
                  </a:lnTo>
                  <a:lnTo>
                    <a:pt x="0" y="4896485"/>
                  </a:lnTo>
                  <a:lnTo>
                    <a:pt x="4040251" y="4896485"/>
                  </a:lnTo>
                  <a:lnTo>
                    <a:pt x="4040251" y="0"/>
                  </a:lnTo>
                  <a:close/>
                </a:path>
              </a:pathLst>
            </a:custGeom>
            <a:solidFill>
              <a:srgbClr val="F1DCDB"/>
            </a:solidFill>
          </p:spPr>
          <p:txBody>
            <a:bodyPr wrap="square" lIns="0" tIns="0" rIns="0" bIns="0" rtlCol="0"/>
            <a:lstStyle/>
            <a:p>
              <a:endParaRPr/>
            </a:p>
          </p:txBody>
        </p:sp>
        <p:sp>
          <p:nvSpPr>
            <p:cNvPr id="5" name="object 5"/>
            <p:cNvSpPr/>
            <p:nvPr/>
          </p:nvSpPr>
          <p:spPr>
            <a:xfrm>
              <a:off x="4716017" y="1124800"/>
              <a:ext cx="4040504" cy="4896485"/>
            </a:xfrm>
            <a:custGeom>
              <a:avLst/>
              <a:gdLst/>
              <a:ahLst/>
              <a:cxnLst/>
              <a:rect l="l" t="t" r="r" b="b"/>
              <a:pathLst>
                <a:path w="4040504" h="4896485">
                  <a:moveTo>
                    <a:pt x="0" y="4896485"/>
                  </a:moveTo>
                  <a:lnTo>
                    <a:pt x="4040251" y="4896485"/>
                  </a:lnTo>
                  <a:lnTo>
                    <a:pt x="4040251" y="0"/>
                  </a:lnTo>
                  <a:lnTo>
                    <a:pt x="0" y="0"/>
                  </a:lnTo>
                  <a:lnTo>
                    <a:pt x="0" y="4896485"/>
                  </a:lnTo>
                  <a:close/>
                </a:path>
              </a:pathLst>
            </a:custGeom>
            <a:ln w="9525">
              <a:solidFill>
                <a:srgbClr val="F1DCDB"/>
              </a:solidFill>
            </a:ln>
          </p:spPr>
          <p:txBody>
            <a:bodyPr wrap="square" lIns="0" tIns="0" rIns="0" bIns="0" rtlCol="0"/>
            <a:lstStyle/>
            <a:p>
              <a:endParaRPr/>
            </a:p>
          </p:txBody>
        </p:sp>
      </p:grpSp>
      <p:sp>
        <p:nvSpPr>
          <p:cNvPr id="6" name="object 6"/>
          <p:cNvSpPr txBox="1"/>
          <p:nvPr/>
        </p:nvSpPr>
        <p:spPr>
          <a:xfrm>
            <a:off x="4711255" y="1120038"/>
            <a:ext cx="4050029" cy="4906010"/>
          </a:xfrm>
          <a:prstGeom prst="rect">
            <a:avLst/>
          </a:prstGeom>
        </p:spPr>
        <p:txBody>
          <a:bodyPr vert="horz" wrap="square" lIns="0" tIns="38735" rIns="0" bIns="0" rtlCol="0">
            <a:spAutoFit/>
          </a:bodyPr>
          <a:lstStyle/>
          <a:p>
            <a:pPr marL="96520">
              <a:lnSpc>
                <a:spcPct val="100000"/>
              </a:lnSpc>
              <a:spcBef>
                <a:spcPts val="305"/>
              </a:spcBef>
            </a:pPr>
            <a:r>
              <a:rPr sz="1400" dirty="0">
                <a:latin typeface="Calibri"/>
                <a:cs typeface="Calibri"/>
              </a:rPr>
              <a:t>1</a:t>
            </a:r>
            <a:r>
              <a:rPr sz="1350" baseline="24691" dirty="0">
                <a:latin typeface="Calibri"/>
                <a:cs typeface="Calibri"/>
              </a:rPr>
              <a:t>α</a:t>
            </a:r>
            <a:r>
              <a:rPr sz="1400" dirty="0">
                <a:latin typeface="Calibri"/>
                <a:cs typeface="Calibri"/>
              </a:rPr>
              <a:t>.</a:t>
            </a:r>
            <a:r>
              <a:rPr sz="1400" spc="-35" dirty="0">
                <a:latin typeface="Calibri"/>
                <a:cs typeface="Calibri"/>
              </a:rPr>
              <a:t> </a:t>
            </a:r>
            <a:r>
              <a:rPr sz="1400" dirty="0">
                <a:latin typeface="Calibri"/>
                <a:cs typeface="Calibri"/>
              </a:rPr>
              <a:t>Σε</a:t>
            </a:r>
            <a:r>
              <a:rPr sz="1400" spc="-5" dirty="0">
                <a:latin typeface="Calibri"/>
                <a:cs typeface="Calibri"/>
              </a:rPr>
              <a:t> </a:t>
            </a:r>
            <a:r>
              <a:rPr sz="1400" spc="-10" dirty="0">
                <a:latin typeface="Calibri"/>
                <a:cs typeface="Calibri"/>
              </a:rPr>
              <a:t>θέση</a:t>
            </a:r>
            <a:r>
              <a:rPr sz="1400" spc="5" dirty="0">
                <a:latin typeface="Calibri"/>
                <a:cs typeface="Calibri"/>
              </a:rPr>
              <a:t> </a:t>
            </a:r>
            <a:r>
              <a:rPr sz="1400" spc="-10" dirty="0">
                <a:latin typeface="Calibri"/>
                <a:cs typeface="Calibri"/>
              </a:rPr>
              <a:t>ετοιμότητας.</a:t>
            </a:r>
            <a:r>
              <a:rPr sz="1400" spc="-15" dirty="0">
                <a:latin typeface="Calibri"/>
                <a:cs typeface="Calibri"/>
              </a:rPr>
              <a:t> </a:t>
            </a:r>
            <a:r>
              <a:rPr sz="1400" dirty="0">
                <a:latin typeface="Calibri"/>
                <a:cs typeface="Calibri"/>
              </a:rPr>
              <a:t>Με</a:t>
            </a:r>
            <a:r>
              <a:rPr sz="1400" spc="-10" dirty="0">
                <a:latin typeface="Calibri"/>
                <a:cs typeface="Calibri"/>
              </a:rPr>
              <a:t> το</a:t>
            </a:r>
            <a:r>
              <a:rPr sz="1400" spc="-5" dirty="0">
                <a:latin typeface="Calibri"/>
                <a:cs typeface="Calibri"/>
              </a:rPr>
              <a:t> σήμα </a:t>
            </a:r>
            <a:r>
              <a:rPr sz="1400" spc="-10" dirty="0">
                <a:latin typeface="Calibri"/>
                <a:cs typeface="Calibri"/>
              </a:rPr>
              <a:t>δέσιμο</a:t>
            </a:r>
            <a:r>
              <a:rPr sz="1400" spc="20" dirty="0">
                <a:latin typeface="Calibri"/>
                <a:cs typeface="Calibri"/>
              </a:rPr>
              <a:t> </a:t>
            </a:r>
            <a:r>
              <a:rPr sz="1400" spc="-5" dirty="0">
                <a:latin typeface="Calibri"/>
                <a:cs typeface="Calibri"/>
              </a:rPr>
              <a:t>χεριών.</a:t>
            </a:r>
            <a:endParaRPr sz="1400">
              <a:latin typeface="Calibri"/>
              <a:cs typeface="Calibri"/>
            </a:endParaRPr>
          </a:p>
          <a:p>
            <a:pPr marL="439420" marR="187325">
              <a:lnSpc>
                <a:spcPct val="100000"/>
              </a:lnSpc>
            </a:pPr>
            <a:r>
              <a:rPr sz="1400" spc="-5" dirty="0">
                <a:latin typeface="Calibri"/>
                <a:cs typeface="Calibri"/>
              </a:rPr>
              <a:t>Ελέγχεται </a:t>
            </a:r>
            <a:r>
              <a:rPr sz="1400" dirty="0">
                <a:latin typeface="Calibri"/>
                <a:cs typeface="Calibri"/>
              </a:rPr>
              <a:t>η </a:t>
            </a:r>
            <a:r>
              <a:rPr sz="1400" spc="-10" dirty="0">
                <a:latin typeface="Calibri"/>
                <a:cs typeface="Calibri"/>
              </a:rPr>
              <a:t>θέση </a:t>
            </a:r>
            <a:r>
              <a:rPr sz="1400" spc="-5" dirty="0">
                <a:latin typeface="Calibri"/>
                <a:cs typeface="Calibri"/>
              </a:rPr>
              <a:t>των </a:t>
            </a:r>
            <a:r>
              <a:rPr sz="1400" spc="-10" dirty="0">
                <a:latin typeface="Calibri"/>
                <a:cs typeface="Calibri"/>
              </a:rPr>
              <a:t>αγκώνων </a:t>
            </a:r>
            <a:r>
              <a:rPr sz="1400" spc="-20" dirty="0">
                <a:latin typeface="Calibri"/>
                <a:cs typeface="Calibri"/>
              </a:rPr>
              <a:t>και </a:t>
            </a:r>
            <a:r>
              <a:rPr sz="1400" spc="-5" dirty="0">
                <a:latin typeface="Calibri"/>
                <a:cs typeface="Calibri"/>
              </a:rPr>
              <a:t>των ώμων </a:t>
            </a:r>
            <a:r>
              <a:rPr sz="1400" dirty="0">
                <a:latin typeface="Calibri"/>
                <a:cs typeface="Calibri"/>
              </a:rPr>
              <a:t> που </a:t>
            </a:r>
            <a:r>
              <a:rPr sz="1400" spc="-5" dirty="0">
                <a:latin typeface="Calibri"/>
                <a:cs typeface="Calibri"/>
              </a:rPr>
              <a:t>έρχονται </a:t>
            </a:r>
            <a:r>
              <a:rPr sz="1400" dirty="0">
                <a:latin typeface="Calibri"/>
                <a:cs typeface="Calibri"/>
              </a:rPr>
              <a:t>προς </a:t>
            </a:r>
            <a:r>
              <a:rPr sz="1400" spc="-10" dirty="0">
                <a:latin typeface="Calibri"/>
                <a:cs typeface="Calibri"/>
              </a:rPr>
              <a:t>τα μέσα </a:t>
            </a:r>
            <a:r>
              <a:rPr sz="1400" spc="-5" dirty="0">
                <a:latin typeface="Calibri"/>
                <a:cs typeface="Calibri"/>
              </a:rPr>
              <a:t>έτσι </a:t>
            </a:r>
            <a:r>
              <a:rPr sz="1400" dirty="0">
                <a:latin typeface="Calibri"/>
                <a:cs typeface="Calibri"/>
              </a:rPr>
              <a:t>ώστε οι </a:t>
            </a:r>
            <a:r>
              <a:rPr sz="1400" spc="-5" dirty="0">
                <a:latin typeface="Calibri"/>
                <a:cs typeface="Calibri"/>
              </a:rPr>
              <a:t>πήχεις </a:t>
            </a:r>
            <a:r>
              <a:rPr sz="1400" spc="-305" dirty="0">
                <a:latin typeface="Calibri"/>
                <a:cs typeface="Calibri"/>
              </a:rPr>
              <a:t> </a:t>
            </a:r>
            <a:r>
              <a:rPr sz="1400" dirty="0">
                <a:latin typeface="Calibri"/>
                <a:cs typeface="Calibri"/>
              </a:rPr>
              <a:t>να</a:t>
            </a:r>
            <a:r>
              <a:rPr sz="1400" spc="-30" dirty="0">
                <a:latin typeface="Calibri"/>
                <a:cs typeface="Calibri"/>
              </a:rPr>
              <a:t> </a:t>
            </a:r>
            <a:r>
              <a:rPr sz="1400" spc="-10" dirty="0">
                <a:latin typeface="Calibri"/>
                <a:cs typeface="Calibri"/>
              </a:rPr>
              <a:t>είναι</a:t>
            </a:r>
            <a:r>
              <a:rPr sz="1400" dirty="0">
                <a:latin typeface="Calibri"/>
                <a:cs typeface="Calibri"/>
              </a:rPr>
              <a:t> </a:t>
            </a:r>
            <a:r>
              <a:rPr sz="1400" spc="-10" dirty="0">
                <a:latin typeface="Calibri"/>
                <a:cs typeface="Calibri"/>
              </a:rPr>
              <a:t>σχεδόν</a:t>
            </a:r>
            <a:r>
              <a:rPr sz="1400" spc="-15" dirty="0">
                <a:latin typeface="Calibri"/>
                <a:cs typeface="Calibri"/>
              </a:rPr>
              <a:t> </a:t>
            </a:r>
            <a:r>
              <a:rPr sz="1400" spc="-5" dirty="0">
                <a:latin typeface="Calibri"/>
                <a:cs typeface="Calibri"/>
              </a:rPr>
              <a:t>ενωμένοι.</a:t>
            </a:r>
            <a:endParaRPr sz="1400">
              <a:latin typeface="Calibri"/>
              <a:cs typeface="Calibri"/>
            </a:endParaRPr>
          </a:p>
          <a:p>
            <a:pPr>
              <a:lnSpc>
                <a:spcPct val="100000"/>
              </a:lnSpc>
            </a:pPr>
            <a:endParaRPr sz="1400">
              <a:latin typeface="Calibri"/>
              <a:cs typeface="Calibri"/>
            </a:endParaRPr>
          </a:p>
          <a:p>
            <a:pPr>
              <a:lnSpc>
                <a:spcPct val="100000"/>
              </a:lnSpc>
            </a:pPr>
            <a:endParaRPr sz="1400">
              <a:latin typeface="Calibri"/>
              <a:cs typeface="Calibri"/>
            </a:endParaRPr>
          </a:p>
          <a:p>
            <a:pPr>
              <a:lnSpc>
                <a:spcPct val="100000"/>
              </a:lnSpc>
            </a:pPr>
            <a:endParaRPr sz="1400">
              <a:latin typeface="Calibri"/>
              <a:cs typeface="Calibri"/>
            </a:endParaRPr>
          </a:p>
          <a:p>
            <a:pPr>
              <a:lnSpc>
                <a:spcPct val="100000"/>
              </a:lnSpc>
            </a:pPr>
            <a:endParaRPr sz="1400">
              <a:latin typeface="Calibri"/>
              <a:cs typeface="Calibri"/>
            </a:endParaRPr>
          </a:p>
          <a:p>
            <a:pPr>
              <a:lnSpc>
                <a:spcPct val="100000"/>
              </a:lnSpc>
            </a:pPr>
            <a:endParaRPr sz="1400">
              <a:latin typeface="Calibri"/>
              <a:cs typeface="Calibri"/>
            </a:endParaRPr>
          </a:p>
          <a:p>
            <a:pPr>
              <a:lnSpc>
                <a:spcPct val="100000"/>
              </a:lnSpc>
              <a:spcBef>
                <a:spcPts val="45"/>
              </a:spcBef>
            </a:pPr>
            <a:endParaRPr sz="1500">
              <a:latin typeface="Calibri"/>
              <a:cs typeface="Calibri"/>
            </a:endParaRPr>
          </a:p>
          <a:p>
            <a:pPr marL="439420" marR="229870" indent="-342900">
              <a:lnSpc>
                <a:spcPct val="100000"/>
              </a:lnSpc>
            </a:pPr>
            <a:r>
              <a:rPr sz="1400" dirty="0">
                <a:latin typeface="Calibri"/>
                <a:cs typeface="Calibri"/>
              </a:rPr>
              <a:t>1</a:t>
            </a:r>
            <a:r>
              <a:rPr sz="1350" baseline="24691" dirty="0">
                <a:latin typeface="Calibri"/>
                <a:cs typeface="Calibri"/>
              </a:rPr>
              <a:t>β</a:t>
            </a:r>
            <a:r>
              <a:rPr sz="1400" dirty="0">
                <a:latin typeface="Calibri"/>
                <a:cs typeface="Calibri"/>
              </a:rPr>
              <a:t>.</a:t>
            </a:r>
            <a:r>
              <a:rPr sz="1400" spc="-15" dirty="0">
                <a:latin typeface="Calibri"/>
                <a:cs typeface="Calibri"/>
              </a:rPr>
              <a:t> </a:t>
            </a:r>
            <a:r>
              <a:rPr sz="1400" spc="-10" dirty="0">
                <a:latin typeface="Calibri"/>
                <a:cs typeface="Calibri"/>
              </a:rPr>
              <a:t>Πέταγμα</a:t>
            </a:r>
            <a:r>
              <a:rPr sz="1400" spc="30" dirty="0">
                <a:latin typeface="Calibri"/>
                <a:cs typeface="Calibri"/>
              </a:rPr>
              <a:t> </a:t>
            </a:r>
            <a:r>
              <a:rPr sz="1400" spc="-5" dirty="0">
                <a:latin typeface="Calibri"/>
                <a:cs typeface="Calibri"/>
              </a:rPr>
              <a:t>της</a:t>
            </a:r>
            <a:r>
              <a:rPr sz="1400" spc="-20" dirty="0">
                <a:latin typeface="Calibri"/>
                <a:cs typeface="Calibri"/>
              </a:rPr>
              <a:t> </a:t>
            </a:r>
            <a:r>
              <a:rPr sz="1400" spc="-10" dirty="0">
                <a:latin typeface="Calibri"/>
                <a:cs typeface="Calibri"/>
              </a:rPr>
              <a:t>μπάλας</a:t>
            </a:r>
            <a:r>
              <a:rPr sz="1400" spc="15" dirty="0">
                <a:latin typeface="Calibri"/>
                <a:cs typeface="Calibri"/>
              </a:rPr>
              <a:t> </a:t>
            </a:r>
            <a:r>
              <a:rPr sz="1400" spc="-5" dirty="0">
                <a:latin typeface="Calibri"/>
                <a:cs typeface="Calibri"/>
              </a:rPr>
              <a:t>στον</a:t>
            </a:r>
            <a:r>
              <a:rPr sz="1400" spc="-10" dirty="0">
                <a:latin typeface="Calibri"/>
                <a:cs typeface="Calibri"/>
              </a:rPr>
              <a:t> </a:t>
            </a:r>
            <a:r>
              <a:rPr sz="1400" spc="-5" dirty="0">
                <a:latin typeface="Calibri"/>
                <a:cs typeface="Calibri"/>
              </a:rPr>
              <a:t>αέρα,</a:t>
            </a:r>
            <a:r>
              <a:rPr sz="1400" dirty="0">
                <a:latin typeface="Calibri"/>
                <a:cs typeface="Calibri"/>
              </a:rPr>
              <a:t> </a:t>
            </a:r>
            <a:r>
              <a:rPr sz="1400" spc="-10" dirty="0">
                <a:latin typeface="Calibri"/>
                <a:cs typeface="Calibri"/>
              </a:rPr>
              <a:t>σχηματισμός </a:t>
            </a:r>
            <a:r>
              <a:rPr sz="1400" spc="-5" dirty="0">
                <a:latin typeface="Calibri"/>
                <a:cs typeface="Calibri"/>
              </a:rPr>
              <a:t> χεριών παράλληλα </a:t>
            </a:r>
            <a:r>
              <a:rPr sz="1400" dirty="0">
                <a:latin typeface="Calibri"/>
                <a:cs typeface="Calibri"/>
              </a:rPr>
              <a:t>με </a:t>
            </a:r>
            <a:r>
              <a:rPr sz="1400" spc="-10" dirty="0">
                <a:latin typeface="Calibri"/>
                <a:cs typeface="Calibri"/>
              </a:rPr>
              <a:t>το έδαφος, </a:t>
            </a:r>
            <a:r>
              <a:rPr sz="1400" dirty="0">
                <a:latin typeface="Calibri"/>
                <a:cs typeface="Calibri"/>
              </a:rPr>
              <a:t>η </a:t>
            </a:r>
            <a:r>
              <a:rPr sz="1400" spc="-10" dirty="0">
                <a:latin typeface="Calibri"/>
                <a:cs typeface="Calibri"/>
              </a:rPr>
              <a:t>μπάλα </a:t>
            </a:r>
            <a:r>
              <a:rPr sz="1400" spc="-5" dirty="0">
                <a:latin typeface="Calibri"/>
                <a:cs typeface="Calibri"/>
              </a:rPr>
              <a:t> αναπηδά επάνω στα χέρια. </a:t>
            </a:r>
            <a:r>
              <a:rPr sz="1400" spc="-20" dirty="0">
                <a:latin typeface="Calibri"/>
                <a:cs typeface="Calibri"/>
              </a:rPr>
              <a:t>Τονίζεται </a:t>
            </a:r>
            <a:r>
              <a:rPr sz="1400" spc="-5" dirty="0">
                <a:latin typeface="Calibri"/>
                <a:cs typeface="Calibri"/>
              </a:rPr>
              <a:t>ότι</a:t>
            </a:r>
            <a:r>
              <a:rPr sz="1400" dirty="0">
                <a:latin typeface="Calibri"/>
                <a:cs typeface="Calibri"/>
              </a:rPr>
              <a:t> </a:t>
            </a:r>
            <a:r>
              <a:rPr sz="1400" spc="-5" dirty="0">
                <a:latin typeface="Calibri"/>
                <a:cs typeface="Calibri"/>
              </a:rPr>
              <a:t>δεν </a:t>
            </a:r>
            <a:r>
              <a:rPr sz="1400" dirty="0">
                <a:latin typeface="Calibri"/>
                <a:cs typeface="Calibri"/>
              </a:rPr>
              <a:t> πρέπει</a:t>
            </a:r>
            <a:r>
              <a:rPr sz="1400" spc="-30" dirty="0">
                <a:latin typeface="Calibri"/>
                <a:cs typeface="Calibri"/>
              </a:rPr>
              <a:t> </a:t>
            </a:r>
            <a:r>
              <a:rPr sz="1400" spc="-10" dirty="0">
                <a:latin typeface="Calibri"/>
                <a:cs typeface="Calibri"/>
              </a:rPr>
              <a:t>τα</a:t>
            </a:r>
            <a:r>
              <a:rPr sz="1400" spc="-5" dirty="0">
                <a:latin typeface="Calibri"/>
                <a:cs typeface="Calibri"/>
              </a:rPr>
              <a:t> χέρια</a:t>
            </a:r>
            <a:r>
              <a:rPr sz="1400" spc="-10" dirty="0">
                <a:latin typeface="Calibri"/>
                <a:cs typeface="Calibri"/>
              </a:rPr>
              <a:t> </a:t>
            </a:r>
            <a:r>
              <a:rPr sz="1400" dirty="0">
                <a:latin typeface="Calibri"/>
                <a:cs typeface="Calibri"/>
              </a:rPr>
              <a:t>να</a:t>
            </a:r>
            <a:r>
              <a:rPr sz="1400" spc="-10" dirty="0">
                <a:latin typeface="Calibri"/>
                <a:cs typeface="Calibri"/>
              </a:rPr>
              <a:t> κινούνται </a:t>
            </a:r>
            <a:r>
              <a:rPr sz="1400" spc="-15" dirty="0">
                <a:latin typeface="Calibri"/>
                <a:cs typeface="Calibri"/>
              </a:rPr>
              <a:t>καθόλου</a:t>
            </a:r>
            <a:r>
              <a:rPr sz="1400" dirty="0">
                <a:latin typeface="Calibri"/>
                <a:cs typeface="Calibri"/>
              </a:rPr>
              <a:t> προς</a:t>
            </a:r>
            <a:r>
              <a:rPr sz="1400" spc="-30" dirty="0">
                <a:latin typeface="Calibri"/>
                <a:cs typeface="Calibri"/>
              </a:rPr>
              <a:t> </a:t>
            </a:r>
            <a:r>
              <a:rPr sz="1400" spc="-10" dirty="0">
                <a:latin typeface="Calibri"/>
                <a:cs typeface="Calibri"/>
              </a:rPr>
              <a:t>τα</a:t>
            </a:r>
            <a:endParaRPr sz="1400">
              <a:latin typeface="Calibri"/>
              <a:cs typeface="Calibri"/>
            </a:endParaRPr>
          </a:p>
          <a:p>
            <a:pPr marL="439420">
              <a:lnSpc>
                <a:spcPct val="100000"/>
              </a:lnSpc>
              <a:spcBef>
                <a:spcPts val="5"/>
              </a:spcBef>
            </a:pPr>
            <a:r>
              <a:rPr sz="1400" spc="-5" dirty="0">
                <a:latin typeface="Calibri"/>
                <a:cs typeface="Calibri"/>
              </a:rPr>
              <a:t>επάνω,</a:t>
            </a:r>
            <a:r>
              <a:rPr sz="1400" spc="-35" dirty="0">
                <a:latin typeface="Calibri"/>
                <a:cs typeface="Calibri"/>
              </a:rPr>
              <a:t> </a:t>
            </a:r>
            <a:r>
              <a:rPr sz="1400" spc="-5" dirty="0">
                <a:latin typeface="Calibri"/>
                <a:cs typeface="Calibri"/>
              </a:rPr>
              <a:t>γιατί</a:t>
            </a:r>
            <a:r>
              <a:rPr sz="1400" dirty="0">
                <a:latin typeface="Calibri"/>
                <a:cs typeface="Calibri"/>
              </a:rPr>
              <a:t> η</a:t>
            </a:r>
            <a:r>
              <a:rPr sz="1400" spc="-5" dirty="0">
                <a:latin typeface="Calibri"/>
                <a:cs typeface="Calibri"/>
              </a:rPr>
              <a:t> </a:t>
            </a:r>
            <a:r>
              <a:rPr sz="1400" spc="-10" dirty="0">
                <a:latin typeface="Calibri"/>
                <a:cs typeface="Calibri"/>
              </a:rPr>
              <a:t>μπάλα</a:t>
            </a:r>
            <a:r>
              <a:rPr sz="1400" spc="10" dirty="0">
                <a:latin typeface="Calibri"/>
                <a:cs typeface="Calibri"/>
              </a:rPr>
              <a:t> </a:t>
            </a:r>
            <a:r>
              <a:rPr sz="1400" dirty="0">
                <a:latin typeface="Calibri"/>
                <a:cs typeface="Calibri"/>
              </a:rPr>
              <a:t>θα</a:t>
            </a:r>
            <a:r>
              <a:rPr sz="1400" spc="5" dirty="0">
                <a:latin typeface="Calibri"/>
                <a:cs typeface="Calibri"/>
              </a:rPr>
              <a:t> </a:t>
            </a:r>
            <a:r>
              <a:rPr sz="1400" spc="-5" dirty="0">
                <a:latin typeface="Calibri"/>
                <a:cs typeface="Calibri"/>
              </a:rPr>
              <a:t>χτυπηθεί</a:t>
            </a:r>
            <a:r>
              <a:rPr sz="1400" spc="-10" dirty="0">
                <a:latin typeface="Calibri"/>
                <a:cs typeface="Calibri"/>
              </a:rPr>
              <a:t> </a:t>
            </a:r>
            <a:r>
              <a:rPr sz="1400" spc="-5" dirty="0">
                <a:latin typeface="Calibri"/>
                <a:cs typeface="Calibri"/>
              </a:rPr>
              <a:t>πολύ</a:t>
            </a:r>
            <a:r>
              <a:rPr sz="1400" spc="-10" dirty="0">
                <a:latin typeface="Calibri"/>
                <a:cs typeface="Calibri"/>
              </a:rPr>
              <a:t> δυνατά</a:t>
            </a:r>
            <a:endParaRPr sz="1400">
              <a:latin typeface="Calibri"/>
              <a:cs typeface="Calibri"/>
            </a:endParaRPr>
          </a:p>
          <a:p>
            <a:pPr marL="439420">
              <a:lnSpc>
                <a:spcPct val="100000"/>
              </a:lnSpc>
            </a:pPr>
            <a:r>
              <a:rPr sz="1400" spc="-20" dirty="0">
                <a:latin typeface="Calibri"/>
                <a:cs typeface="Calibri"/>
              </a:rPr>
              <a:t>και</a:t>
            </a:r>
            <a:r>
              <a:rPr sz="1400" spc="-15" dirty="0">
                <a:latin typeface="Calibri"/>
                <a:cs typeface="Calibri"/>
              </a:rPr>
              <a:t> </a:t>
            </a:r>
            <a:r>
              <a:rPr sz="1400" spc="-5" dirty="0">
                <a:latin typeface="Calibri"/>
                <a:cs typeface="Calibri"/>
              </a:rPr>
              <a:t>δεν</a:t>
            </a:r>
            <a:r>
              <a:rPr sz="1400" spc="-10" dirty="0">
                <a:latin typeface="Calibri"/>
                <a:cs typeface="Calibri"/>
              </a:rPr>
              <a:t> </a:t>
            </a:r>
            <a:r>
              <a:rPr sz="1400" dirty="0">
                <a:latin typeface="Calibri"/>
                <a:cs typeface="Calibri"/>
              </a:rPr>
              <a:t>θα</a:t>
            </a:r>
            <a:r>
              <a:rPr sz="1400" spc="-10" dirty="0">
                <a:latin typeface="Calibri"/>
                <a:cs typeface="Calibri"/>
              </a:rPr>
              <a:t> </a:t>
            </a:r>
            <a:r>
              <a:rPr sz="1400" spc="-5" dirty="0">
                <a:latin typeface="Calibri"/>
                <a:cs typeface="Calibri"/>
              </a:rPr>
              <a:t>μπορέσει </a:t>
            </a:r>
            <a:r>
              <a:rPr sz="1400" dirty="0">
                <a:latin typeface="Calibri"/>
                <a:cs typeface="Calibri"/>
              </a:rPr>
              <a:t>να</a:t>
            </a:r>
            <a:r>
              <a:rPr sz="1400" spc="-30" dirty="0">
                <a:latin typeface="Calibri"/>
                <a:cs typeface="Calibri"/>
              </a:rPr>
              <a:t> </a:t>
            </a:r>
            <a:r>
              <a:rPr sz="1400" spc="-5" dirty="0">
                <a:latin typeface="Calibri"/>
                <a:cs typeface="Calibri"/>
              </a:rPr>
              <a:t>ελεγχθεί</a:t>
            </a:r>
            <a:endParaRPr sz="1400">
              <a:latin typeface="Calibri"/>
              <a:cs typeface="Calibri"/>
            </a:endParaRPr>
          </a:p>
        </p:txBody>
      </p:sp>
      <p:sp>
        <p:nvSpPr>
          <p:cNvPr id="8" name="object 8"/>
          <p:cNvSpPr txBox="1"/>
          <p:nvPr/>
        </p:nvSpPr>
        <p:spPr>
          <a:xfrm>
            <a:off x="539546" y="1052702"/>
            <a:ext cx="2664460" cy="1043876"/>
          </a:xfrm>
          <a:prstGeom prst="rect">
            <a:avLst/>
          </a:prstGeom>
          <a:ln w="9525">
            <a:solidFill>
              <a:srgbClr val="4F81BC"/>
            </a:solidFill>
          </a:ln>
        </p:spPr>
        <p:txBody>
          <a:bodyPr vert="horz" wrap="square" lIns="0" tIns="30480" rIns="0" bIns="0" rtlCol="0">
            <a:spAutoFit/>
          </a:bodyPr>
          <a:lstStyle/>
          <a:p>
            <a:pPr marL="434340" indent="-343535">
              <a:lnSpc>
                <a:spcPct val="100000"/>
              </a:lnSpc>
              <a:spcBef>
                <a:spcPts val="240"/>
              </a:spcBef>
              <a:buAutoNum type="arabicPeriod"/>
              <a:tabLst>
                <a:tab pos="434340" algn="l"/>
                <a:tab pos="434975" algn="l"/>
              </a:tabLst>
            </a:pPr>
            <a:r>
              <a:rPr sz="1800" b="1" spc="-5" dirty="0">
                <a:latin typeface="Calibri"/>
                <a:cs typeface="Calibri"/>
              </a:rPr>
              <a:t>Σχήμα</a:t>
            </a:r>
            <a:r>
              <a:rPr sz="1800" b="1" spc="-95" dirty="0">
                <a:latin typeface="Calibri"/>
                <a:cs typeface="Calibri"/>
              </a:rPr>
              <a:t> </a:t>
            </a:r>
            <a:r>
              <a:rPr sz="1800" b="1" spc="-5" dirty="0">
                <a:latin typeface="Calibri"/>
                <a:cs typeface="Calibri"/>
              </a:rPr>
              <a:t>χεριών</a:t>
            </a:r>
            <a:endParaRPr sz="1800">
              <a:latin typeface="Calibri"/>
              <a:cs typeface="Calibri"/>
            </a:endParaRPr>
          </a:p>
          <a:p>
            <a:pPr marL="434340" marR="108585" indent="-342900">
              <a:lnSpc>
                <a:spcPct val="100000"/>
              </a:lnSpc>
              <a:spcBef>
                <a:spcPts val="365"/>
              </a:spcBef>
              <a:buAutoNum type="arabicPeriod"/>
              <a:tabLst>
                <a:tab pos="434340" algn="l"/>
                <a:tab pos="434975" algn="l"/>
              </a:tabLst>
            </a:pPr>
            <a:r>
              <a:rPr sz="1400" i="1" spc="-5" dirty="0">
                <a:solidFill>
                  <a:srgbClr val="7E7E7E"/>
                </a:solidFill>
                <a:latin typeface="Calibri"/>
                <a:cs typeface="Calibri"/>
              </a:rPr>
              <a:t>Κίνηση</a:t>
            </a:r>
            <a:r>
              <a:rPr sz="1400" i="1" spc="-30" dirty="0">
                <a:solidFill>
                  <a:srgbClr val="7E7E7E"/>
                </a:solidFill>
                <a:latin typeface="Calibri"/>
                <a:cs typeface="Calibri"/>
              </a:rPr>
              <a:t> </a:t>
            </a:r>
            <a:r>
              <a:rPr sz="1400" i="1" dirty="0">
                <a:solidFill>
                  <a:srgbClr val="7E7E7E"/>
                </a:solidFill>
                <a:latin typeface="Calibri"/>
                <a:cs typeface="Calibri"/>
              </a:rPr>
              <a:t>ποδιών</a:t>
            </a:r>
            <a:r>
              <a:rPr sz="1400" i="1" spc="-45" dirty="0">
                <a:solidFill>
                  <a:srgbClr val="7E7E7E"/>
                </a:solidFill>
                <a:latin typeface="Calibri"/>
                <a:cs typeface="Calibri"/>
              </a:rPr>
              <a:t> </a:t>
            </a:r>
            <a:r>
              <a:rPr sz="1400" i="1" dirty="0">
                <a:solidFill>
                  <a:srgbClr val="7E7E7E"/>
                </a:solidFill>
                <a:latin typeface="Calibri"/>
                <a:cs typeface="Calibri"/>
              </a:rPr>
              <a:t>–</a:t>
            </a:r>
            <a:r>
              <a:rPr sz="1400" i="1" spc="-15" dirty="0">
                <a:solidFill>
                  <a:srgbClr val="7E7E7E"/>
                </a:solidFill>
                <a:latin typeface="Calibri"/>
                <a:cs typeface="Calibri"/>
              </a:rPr>
              <a:t> </a:t>
            </a:r>
            <a:r>
              <a:rPr sz="1400" i="1" spc="-5" dirty="0">
                <a:solidFill>
                  <a:srgbClr val="7E7E7E"/>
                </a:solidFill>
                <a:latin typeface="Calibri"/>
                <a:cs typeface="Calibri"/>
              </a:rPr>
              <a:t>μεταβίβαση </a:t>
            </a:r>
            <a:r>
              <a:rPr sz="1400" i="1" spc="-300" dirty="0">
                <a:solidFill>
                  <a:srgbClr val="7E7E7E"/>
                </a:solidFill>
                <a:latin typeface="Calibri"/>
                <a:cs typeface="Calibri"/>
              </a:rPr>
              <a:t> </a:t>
            </a:r>
            <a:r>
              <a:rPr sz="1400" i="1" spc="-5" dirty="0">
                <a:solidFill>
                  <a:srgbClr val="7E7E7E"/>
                </a:solidFill>
                <a:latin typeface="Calibri"/>
                <a:cs typeface="Calibri"/>
              </a:rPr>
              <a:t>της</a:t>
            </a:r>
            <a:r>
              <a:rPr sz="1400" i="1" spc="-25" dirty="0">
                <a:solidFill>
                  <a:srgbClr val="7E7E7E"/>
                </a:solidFill>
                <a:latin typeface="Calibri"/>
                <a:cs typeface="Calibri"/>
              </a:rPr>
              <a:t> </a:t>
            </a:r>
            <a:r>
              <a:rPr sz="1400" i="1" spc="-10" dirty="0">
                <a:solidFill>
                  <a:srgbClr val="7E7E7E"/>
                </a:solidFill>
                <a:latin typeface="Calibri"/>
                <a:cs typeface="Calibri"/>
              </a:rPr>
              <a:t>μπάλας</a:t>
            </a:r>
            <a:endParaRPr sz="1400">
              <a:latin typeface="Calibri"/>
              <a:cs typeface="Calibri"/>
            </a:endParaRPr>
          </a:p>
          <a:p>
            <a:pPr marL="434340" indent="-343535">
              <a:lnSpc>
                <a:spcPct val="100000"/>
              </a:lnSpc>
              <a:spcBef>
                <a:spcPts val="335"/>
              </a:spcBef>
              <a:buAutoNum type="arabicPeriod"/>
              <a:tabLst>
                <a:tab pos="434340" algn="l"/>
                <a:tab pos="434975" algn="l"/>
              </a:tabLst>
            </a:pPr>
            <a:r>
              <a:rPr sz="1400" i="1" spc="-5" dirty="0">
                <a:solidFill>
                  <a:srgbClr val="7E7E7E"/>
                </a:solidFill>
                <a:latin typeface="Calibri"/>
                <a:cs typeface="Calibri"/>
              </a:rPr>
              <a:t>Κίνηση</a:t>
            </a:r>
            <a:r>
              <a:rPr sz="1400" i="1" spc="-30" dirty="0">
                <a:solidFill>
                  <a:srgbClr val="7E7E7E"/>
                </a:solidFill>
                <a:latin typeface="Calibri"/>
                <a:cs typeface="Calibri"/>
              </a:rPr>
              <a:t> </a:t>
            </a:r>
            <a:r>
              <a:rPr sz="1400" i="1" dirty="0">
                <a:solidFill>
                  <a:srgbClr val="7E7E7E"/>
                </a:solidFill>
                <a:latin typeface="Calibri"/>
                <a:cs typeface="Calibri"/>
              </a:rPr>
              <a:t>προς</a:t>
            </a:r>
            <a:r>
              <a:rPr sz="1400" i="1" spc="-50" dirty="0">
                <a:solidFill>
                  <a:srgbClr val="7E7E7E"/>
                </a:solidFill>
                <a:latin typeface="Calibri"/>
                <a:cs typeface="Calibri"/>
              </a:rPr>
              <a:t> </a:t>
            </a:r>
            <a:r>
              <a:rPr sz="1400" i="1" spc="-20" dirty="0">
                <a:solidFill>
                  <a:srgbClr val="7E7E7E"/>
                </a:solidFill>
                <a:latin typeface="Calibri"/>
                <a:cs typeface="Calibri"/>
              </a:rPr>
              <a:t>την</a:t>
            </a:r>
            <a:r>
              <a:rPr sz="1400" i="1" spc="-15" dirty="0">
                <a:solidFill>
                  <a:srgbClr val="7E7E7E"/>
                </a:solidFill>
                <a:latin typeface="Calibri"/>
                <a:cs typeface="Calibri"/>
              </a:rPr>
              <a:t> </a:t>
            </a:r>
            <a:r>
              <a:rPr sz="1400" i="1" spc="-10" dirty="0">
                <a:solidFill>
                  <a:srgbClr val="7E7E7E"/>
                </a:solidFill>
                <a:latin typeface="Calibri"/>
                <a:cs typeface="Calibri"/>
              </a:rPr>
              <a:t>μπάλα</a:t>
            </a:r>
            <a:endParaRPr sz="1400">
              <a:latin typeface="Calibri"/>
              <a:cs typeface="Calibri"/>
            </a:endParaRPr>
          </a:p>
        </p:txBody>
      </p:sp>
      <p:pic>
        <p:nvPicPr>
          <p:cNvPr id="9" name="object 9"/>
          <p:cNvPicPr/>
          <p:nvPr/>
        </p:nvPicPr>
        <p:blipFill>
          <a:blip r:embed="rId2" cstate="print"/>
          <a:stretch>
            <a:fillRect/>
          </a:stretch>
        </p:blipFill>
        <p:spPr>
          <a:xfrm>
            <a:off x="3562715" y="1052702"/>
            <a:ext cx="1000014" cy="1536481"/>
          </a:xfrm>
          <a:prstGeom prst="rect">
            <a:avLst/>
          </a:prstGeom>
        </p:spPr>
      </p:pic>
      <p:pic>
        <p:nvPicPr>
          <p:cNvPr id="10" name="object 10"/>
          <p:cNvPicPr/>
          <p:nvPr/>
        </p:nvPicPr>
        <p:blipFill>
          <a:blip r:embed="rId3" cstate="print"/>
          <a:stretch>
            <a:fillRect/>
          </a:stretch>
        </p:blipFill>
        <p:spPr>
          <a:xfrm>
            <a:off x="7524368" y="1844801"/>
            <a:ext cx="863523" cy="136817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932815" marR="5080" indent="-897890">
              <a:lnSpc>
                <a:spcPct val="100000"/>
              </a:lnSpc>
              <a:spcBef>
                <a:spcPts val="100"/>
              </a:spcBef>
            </a:pPr>
            <a:r>
              <a:rPr dirty="0"/>
              <a:t>3.</a:t>
            </a:r>
            <a:r>
              <a:rPr spc="-30" dirty="0"/>
              <a:t> </a:t>
            </a:r>
            <a:r>
              <a:rPr spc="-5" dirty="0"/>
              <a:t>Στάδια</a:t>
            </a:r>
            <a:r>
              <a:rPr spc="-20" dirty="0"/>
              <a:t> </a:t>
            </a:r>
            <a:r>
              <a:rPr spc="-10" dirty="0"/>
              <a:t>διδασκαλίας</a:t>
            </a:r>
            <a:r>
              <a:rPr spc="-40" dirty="0"/>
              <a:t> </a:t>
            </a:r>
            <a:r>
              <a:rPr dirty="0"/>
              <a:t>της</a:t>
            </a:r>
            <a:r>
              <a:rPr spc="-20" dirty="0"/>
              <a:t> </a:t>
            </a:r>
            <a:r>
              <a:rPr spc="-10" dirty="0"/>
              <a:t>πάσας</a:t>
            </a:r>
            <a:r>
              <a:rPr spc="-20" dirty="0"/>
              <a:t> </a:t>
            </a:r>
            <a:r>
              <a:rPr dirty="0"/>
              <a:t>από</a:t>
            </a:r>
            <a:r>
              <a:rPr spc="-15" dirty="0"/>
              <a:t> κάτω/</a:t>
            </a:r>
            <a:r>
              <a:rPr spc="-20" dirty="0"/>
              <a:t> </a:t>
            </a:r>
            <a:r>
              <a:rPr dirty="0"/>
              <a:t>μανσέτας. </a:t>
            </a:r>
            <a:r>
              <a:rPr spc="-440" dirty="0"/>
              <a:t> </a:t>
            </a:r>
            <a:r>
              <a:rPr spc="-5" dirty="0"/>
              <a:t>Ενδεικτικές</a:t>
            </a:r>
            <a:r>
              <a:rPr spc="-35" dirty="0"/>
              <a:t> </a:t>
            </a:r>
            <a:r>
              <a:rPr dirty="0"/>
              <a:t>ασκήσεις</a:t>
            </a:r>
            <a:r>
              <a:rPr spc="-30" dirty="0"/>
              <a:t> </a:t>
            </a:r>
            <a:r>
              <a:rPr dirty="0"/>
              <a:t>για</a:t>
            </a:r>
            <a:r>
              <a:rPr spc="-15" dirty="0"/>
              <a:t> κάθε</a:t>
            </a:r>
            <a:r>
              <a:rPr dirty="0"/>
              <a:t> </a:t>
            </a:r>
            <a:r>
              <a:rPr spc="-5" dirty="0"/>
              <a:t>στάδιο</a:t>
            </a:r>
          </a:p>
        </p:txBody>
      </p:sp>
      <p:sp>
        <p:nvSpPr>
          <p:cNvPr id="3" name="object 3"/>
          <p:cNvSpPr txBox="1"/>
          <p:nvPr/>
        </p:nvSpPr>
        <p:spPr>
          <a:xfrm>
            <a:off x="4711255" y="1119949"/>
            <a:ext cx="4050029" cy="3034030"/>
          </a:xfrm>
          <a:prstGeom prst="rect">
            <a:avLst/>
          </a:prstGeom>
          <a:solidFill>
            <a:srgbClr val="F1DCDB"/>
          </a:solidFill>
        </p:spPr>
        <p:txBody>
          <a:bodyPr vert="horz" wrap="square" lIns="0" tIns="38735" rIns="0" bIns="0" rtlCol="0">
            <a:spAutoFit/>
          </a:bodyPr>
          <a:lstStyle/>
          <a:p>
            <a:pPr marL="439420" marR="113664" indent="-342900">
              <a:lnSpc>
                <a:spcPct val="100000"/>
              </a:lnSpc>
              <a:spcBef>
                <a:spcPts val="305"/>
              </a:spcBef>
            </a:pPr>
            <a:r>
              <a:rPr sz="1400" spc="-5" dirty="0">
                <a:latin typeface="Calibri"/>
                <a:cs typeface="Calibri"/>
              </a:rPr>
              <a:t>2α. </a:t>
            </a:r>
            <a:r>
              <a:rPr sz="1400" dirty="0">
                <a:latin typeface="Calibri"/>
                <a:cs typeface="Calibri"/>
              </a:rPr>
              <a:t>Ο </a:t>
            </a:r>
            <a:r>
              <a:rPr sz="1400" spc="-5" dirty="0">
                <a:latin typeface="Calibri"/>
                <a:cs typeface="Calibri"/>
              </a:rPr>
              <a:t>παίκτης </a:t>
            </a:r>
            <a:r>
              <a:rPr sz="1400" spc="-10" dirty="0">
                <a:latin typeface="Calibri"/>
                <a:cs typeface="Calibri"/>
              </a:rPr>
              <a:t>καθισμένος </a:t>
            </a:r>
            <a:r>
              <a:rPr sz="1400" dirty="0">
                <a:latin typeface="Calibri"/>
                <a:cs typeface="Calibri"/>
              </a:rPr>
              <a:t>σε </a:t>
            </a:r>
            <a:r>
              <a:rPr sz="1400" spc="-15" dirty="0">
                <a:latin typeface="Calibri"/>
                <a:cs typeface="Calibri"/>
              </a:rPr>
              <a:t>καρέκλα </a:t>
            </a:r>
            <a:r>
              <a:rPr sz="1400" dirty="0">
                <a:latin typeface="Calibri"/>
                <a:cs typeface="Calibri"/>
              </a:rPr>
              <a:t>ή </a:t>
            </a:r>
            <a:r>
              <a:rPr sz="1400" spc="-15" dirty="0">
                <a:latin typeface="Calibri"/>
                <a:cs typeface="Calibri"/>
              </a:rPr>
              <a:t>πάγκο. </a:t>
            </a:r>
            <a:r>
              <a:rPr sz="1400" spc="-60" dirty="0">
                <a:latin typeface="Calibri"/>
                <a:cs typeface="Calibri"/>
              </a:rPr>
              <a:t>Το </a:t>
            </a:r>
            <a:r>
              <a:rPr sz="1400" spc="-55" dirty="0">
                <a:latin typeface="Calibri"/>
                <a:cs typeface="Calibri"/>
              </a:rPr>
              <a:t> </a:t>
            </a:r>
            <a:r>
              <a:rPr sz="1400" dirty="0">
                <a:latin typeface="Calibri"/>
                <a:cs typeface="Calibri"/>
              </a:rPr>
              <a:t>ένα πόδι πιο </a:t>
            </a:r>
            <a:r>
              <a:rPr sz="1400" spc="-5" dirty="0">
                <a:latin typeface="Calibri"/>
                <a:cs typeface="Calibri"/>
              </a:rPr>
              <a:t>μπροστά από </a:t>
            </a:r>
            <a:r>
              <a:rPr sz="1400" spc="-10" dirty="0">
                <a:latin typeface="Calibri"/>
                <a:cs typeface="Calibri"/>
              </a:rPr>
              <a:t>το </a:t>
            </a:r>
            <a:r>
              <a:rPr sz="1400" spc="-5" dirty="0">
                <a:latin typeface="Calibri"/>
                <a:cs typeface="Calibri"/>
              </a:rPr>
              <a:t>άλλο. </a:t>
            </a:r>
            <a:r>
              <a:rPr sz="1400" spc="-60" dirty="0">
                <a:latin typeface="Calibri"/>
                <a:cs typeface="Calibri"/>
              </a:rPr>
              <a:t>Το </a:t>
            </a:r>
            <a:r>
              <a:rPr sz="1400" dirty="0">
                <a:latin typeface="Calibri"/>
                <a:cs typeface="Calibri"/>
              </a:rPr>
              <a:t>πόδι που </a:t>
            </a:r>
            <a:r>
              <a:rPr sz="1400" spc="-305" dirty="0">
                <a:latin typeface="Calibri"/>
                <a:cs typeface="Calibri"/>
              </a:rPr>
              <a:t> </a:t>
            </a:r>
            <a:r>
              <a:rPr sz="1400" spc="-10" dirty="0">
                <a:latin typeface="Calibri"/>
                <a:cs typeface="Calibri"/>
              </a:rPr>
              <a:t>βρίσκεται</a:t>
            </a:r>
            <a:r>
              <a:rPr sz="1400" dirty="0">
                <a:latin typeface="Calibri"/>
                <a:cs typeface="Calibri"/>
              </a:rPr>
              <a:t> </a:t>
            </a:r>
            <a:r>
              <a:rPr sz="1400" spc="-5" dirty="0">
                <a:latin typeface="Calibri"/>
                <a:cs typeface="Calibri"/>
              </a:rPr>
              <a:t>μπροστά </a:t>
            </a:r>
            <a:r>
              <a:rPr sz="1400" spc="-10" dirty="0">
                <a:latin typeface="Calibri"/>
                <a:cs typeface="Calibri"/>
              </a:rPr>
              <a:t>πατά</a:t>
            </a:r>
            <a:r>
              <a:rPr sz="1400" dirty="0">
                <a:latin typeface="Calibri"/>
                <a:cs typeface="Calibri"/>
              </a:rPr>
              <a:t> </a:t>
            </a:r>
            <a:r>
              <a:rPr sz="1400" spc="-10" dirty="0">
                <a:latin typeface="Calibri"/>
                <a:cs typeface="Calibri"/>
              </a:rPr>
              <a:t>όλο</a:t>
            </a:r>
            <a:r>
              <a:rPr sz="1400" spc="-20" dirty="0">
                <a:latin typeface="Calibri"/>
                <a:cs typeface="Calibri"/>
              </a:rPr>
              <a:t> </a:t>
            </a:r>
            <a:r>
              <a:rPr sz="1400" spc="-5" dirty="0">
                <a:latin typeface="Calibri"/>
                <a:cs typeface="Calibri"/>
              </a:rPr>
              <a:t>στο</a:t>
            </a:r>
            <a:r>
              <a:rPr sz="1400" dirty="0">
                <a:latin typeface="Calibri"/>
                <a:cs typeface="Calibri"/>
              </a:rPr>
              <a:t> </a:t>
            </a:r>
            <a:r>
              <a:rPr sz="1400" spc="-10" dirty="0">
                <a:latin typeface="Calibri"/>
                <a:cs typeface="Calibri"/>
              </a:rPr>
              <a:t>έδαφος,</a:t>
            </a:r>
            <a:r>
              <a:rPr sz="1400" spc="15" dirty="0">
                <a:latin typeface="Calibri"/>
                <a:cs typeface="Calibri"/>
              </a:rPr>
              <a:t> </a:t>
            </a:r>
            <a:r>
              <a:rPr sz="1400" dirty="0">
                <a:latin typeface="Calibri"/>
                <a:cs typeface="Calibri"/>
              </a:rPr>
              <a:t>ενώ </a:t>
            </a:r>
            <a:r>
              <a:rPr sz="1400" spc="5" dirty="0">
                <a:latin typeface="Calibri"/>
                <a:cs typeface="Calibri"/>
              </a:rPr>
              <a:t> </a:t>
            </a:r>
            <a:r>
              <a:rPr sz="1400" spc="-10" dirty="0">
                <a:latin typeface="Calibri"/>
                <a:cs typeface="Calibri"/>
              </a:rPr>
              <a:t>το </a:t>
            </a:r>
            <a:r>
              <a:rPr sz="1400" spc="-5" dirty="0">
                <a:latin typeface="Calibri"/>
                <a:cs typeface="Calibri"/>
              </a:rPr>
              <a:t>άλλο στηρίζεται στο πέλμα. Τα χέρια </a:t>
            </a:r>
            <a:r>
              <a:rPr sz="1400" spc="-10" dirty="0">
                <a:latin typeface="Calibri"/>
                <a:cs typeface="Calibri"/>
              </a:rPr>
              <a:t>σχεδόν </a:t>
            </a:r>
            <a:r>
              <a:rPr sz="1400" spc="-5" dirty="0">
                <a:latin typeface="Calibri"/>
                <a:cs typeface="Calibri"/>
              </a:rPr>
              <a:t> τεντωμένα μπροστά </a:t>
            </a:r>
            <a:r>
              <a:rPr sz="1400" spc="-10" dirty="0">
                <a:latin typeface="Calibri"/>
                <a:cs typeface="Calibri"/>
              </a:rPr>
              <a:t>βρίσκονται </a:t>
            </a:r>
            <a:r>
              <a:rPr sz="1400" spc="-5" dirty="0">
                <a:latin typeface="Calibri"/>
                <a:cs typeface="Calibri"/>
              </a:rPr>
              <a:t>ψηλότερα από </a:t>
            </a:r>
            <a:r>
              <a:rPr sz="1400" dirty="0">
                <a:latin typeface="Calibri"/>
                <a:cs typeface="Calibri"/>
              </a:rPr>
              <a:t> </a:t>
            </a:r>
            <a:r>
              <a:rPr sz="1400" spc="-10" dirty="0">
                <a:latin typeface="Calibri"/>
                <a:cs typeface="Calibri"/>
              </a:rPr>
              <a:t>τους </a:t>
            </a:r>
            <a:r>
              <a:rPr sz="1400" dirty="0">
                <a:latin typeface="Calibri"/>
                <a:cs typeface="Calibri"/>
              </a:rPr>
              <a:t>μηρούς. Με </a:t>
            </a:r>
            <a:r>
              <a:rPr sz="1400" spc="-10" dirty="0">
                <a:latin typeface="Calibri"/>
                <a:cs typeface="Calibri"/>
              </a:rPr>
              <a:t>το </a:t>
            </a:r>
            <a:r>
              <a:rPr sz="1400" spc="-5" dirty="0">
                <a:latin typeface="Calibri"/>
                <a:cs typeface="Calibri"/>
              </a:rPr>
              <a:t>παράγγελμα </a:t>
            </a:r>
            <a:r>
              <a:rPr sz="1400" dirty="0">
                <a:latin typeface="Calibri"/>
                <a:cs typeface="Calibri"/>
              </a:rPr>
              <a:t>ο </a:t>
            </a:r>
            <a:r>
              <a:rPr sz="1400" spc="-5" dirty="0">
                <a:latin typeface="Calibri"/>
                <a:cs typeface="Calibri"/>
              </a:rPr>
              <a:t>παίκτης </a:t>
            </a:r>
            <a:r>
              <a:rPr sz="1400" dirty="0">
                <a:latin typeface="Calibri"/>
                <a:cs typeface="Calibri"/>
              </a:rPr>
              <a:t> </a:t>
            </a:r>
            <a:r>
              <a:rPr sz="1400" spc="-5" dirty="0">
                <a:latin typeface="Calibri"/>
                <a:cs typeface="Calibri"/>
              </a:rPr>
              <a:t>δένει</a:t>
            </a:r>
            <a:r>
              <a:rPr sz="1400" spc="-20" dirty="0">
                <a:latin typeface="Calibri"/>
                <a:cs typeface="Calibri"/>
              </a:rPr>
              <a:t> </a:t>
            </a:r>
            <a:r>
              <a:rPr sz="1400" spc="-10" dirty="0">
                <a:latin typeface="Calibri"/>
                <a:cs typeface="Calibri"/>
              </a:rPr>
              <a:t>τα</a:t>
            </a:r>
            <a:r>
              <a:rPr sz="1400" spc="-5" dirty="0">
                <a:latin typeface="Calibri"/>
                <a:cs typeface="Calibri"/>
              </a:rPr>
              <a:t> χέρια </a:t>
            </a:r>
            <a:r>
              <a:rPr sz="1400" spc="-10" dirty="0">
                <a:latin typeface="Calibri"/>
                <a:cs typeface="Calibri"/>
              </a:rPr>
              <a:t>του </a:t>
            </a:r>
            <a:r>
              <a:rPr sz="1400" spc="-20" dirty="0">
                <a:latin typeface="Calibri"/>
                <a:cs typeface="Calibri"/>
              </a:rPr>
              <a:t>και</a:t>
            </a:r>
            <a:r>
              <a:rPr sz="1400" spc="15" dirty="0">
                <a:latin typeface="Calibri"/>
                <a:cs typeface="Calibri"/>
              </a:rPr>
              <a:t> </a:t>
            </a:r>
            <a:r>
              <a:rPr sz="1400" spc="-10" dirty="0">
                <a:latin typeface="Calibri"/>
                <a:cs typeface="Calibri"/>
              </a:rPr>
              <a:t>σηκώνεται</a:t>
            </a:r>
            <a:r>
              <a:rPr sz="1400" spc="-25" dirty="0">
                <a:latin typeface="Calibri"/>
                <a:cs typeface="Calibri"/>
              </a:rPr>
              <a:t> </a:t>
            </a:r>
            <a:r>
              <a:rPr sz="1400" spc="-5" dirty="0">
                <a:latin typeface="Calibri"/>
                <a:cs typeface="Calibri"/>
              </a:rPr>
              <a:t>τεντώνοντας </a:t>
            </a:r>
            <a:r>
              <a:rPr sz="1400" dirty="0">
                <a:latin typeface="Calibri"/>
                <a:cs typeface="Calibri"/>
              </a:rPr>
              <a:t> </a:t>
            </a:r>
            <a:r>
              <a:rPr sz="1400" spc="-10" dirty="0">
                <a:latin typeface="Calibri"/>
                <a:cs typeface="Calibri"/>
              </a:rPr>
              <a:t>τα</a:t>
            </a:r>
            <a:r>
              <a:rPr sz="1400" spc="-20" dirty="0">
                <a:latin typeface="Calibri"/>
                <a:cs typeface="Calibri"/>
              </a:rPr>
              <a:t> </a:t>
            </a:r>
            <a:r>
              <a:rPr sz="1400" dirty="0">
                <a:latin typeface="Calibri"/>
                <a:cs typeface="Calibri"/>
              </a:rPr>
              <a:t>πόδια</a:t>
            </a:r>
            <a:r>
              <a:rPr sz="1400" spc="-15" dirty="0">
                <a:latin typeface="Calibri"/>
                <a:cs typeface="Calibri"/>
              </a:rPr>
              <a:t> </a:t>
            </a:r>
            <a:r>
              <a:rPr sz="1400" spc="-10" dirty="0">
                <a:latin typeface="Calibri"/>
                <a:cs typeface="Calibri"/>
              </a:rPr>
              <a:t>του.</a:t>
            </a:r>
            <a:endParaRPr sz="1400">
              <a:latin typeface="Calibri"/>
              <a:cs typeface="Calibri"/>
            </a:endParaRPr>
          </a:p>
          <a:p>
            <a:pPr marL="439420" marR="134620" indent="-342900" algn="just">
              <a:lnSpc>
                <a:spcPct val="100000"/>
              </a:lnSpc>
              <a:spcBef>
                <a:spcPts val="340"/>
              </a:spcBef>
            </a:pPr>
            <a:r>
              <a:rPr sz="1400" spc="-5" dirty="0">
                <a:latin typeface="Calibri"/>
                <a:cs typeface="Calibri"/>
              </a:rPr>
              <a:t>2β. Παίκτες </a:t>
            </a:r>
            <a:r>
              <a:rPr sz="1400" spc="-20" dirty="0">
                <a:latin typeface="Calibri"/>
                <a:cs typeface="Calibri"/>
              </a:rPr>
              <a:t>κατά </a:t>
            </a:r>
            <a:r>
              <a:rPr sz="1400" spc="-5" dirty="0">
                <a:latin typeface="Calibri"/>
                <a:cs typeface="Calibri"/>
              </a:rPr>
              <a:t>ζεύγη αντιμέτωποι. </a:t>
            </a:r>
            <a:r>
              <a:rPr sz="1400" dirty="0">
                <a:latin typeface="Calibri"/>
                <a:cs typeface="Calibri"/>
              </a:rPr>
              <a:t>Ο Α </a:t>
            </a:r>
            <a:r>
              <a:rPr sz="1400" spc="-15" dirty="0">
                <a:latin typeface="Calibri"/>
                <a:cs typeface="Calibri"/>
              </a:rPr>
              <a:t>κάθεται </a:t>
            </a:r>
            <a:r>
              <a:rPr sz="1400" dirty="0">
                <a:latin typeface="Calibri"/>
                <a:cs typeface="Calibri"/>
              </a:rPr>
              <a:t>σε </a:t>
            </a:r>
            <a:r>
              <a:rPr sz="1400" spc="-305" dirty="0">
                <a:latin typeface="Calibri"/>
                <a:cs typeface="Calibri"/>
              </a:rPr>
              <a:t> </a:t>
            </a:r>
            <a:r>
              <a:rPr sz="1400" spc="-15" dirty="0">
                <a:latin typeface="Calibri"/>
                <a:cs typeface="Calibri"/>
              </a:rPr>
              <a:t>καρέκλα </a:t>
            </a:r>
            <a:r>
              <a:rPr sz="1400" dirty="0">
                <a:latin typeface="Calibri"/>
                <a:cs typeface="Calibri"/>
              </a:rPr>
              <a:t>ή </a:t>
            </a:r>
            <a:r>
              <a:rPr sz="1400" spc="-15" dirty="0">
                <a:latin typeface="Calibri"/>
                <a:cs typeface="Calibri"/>
              </a:rPr>
              <a:t>πάγκο. </a:t>
            </a:r>
            <a:r>
              <a:rPr sz="1400" dirty="0">
                <a:latin typeface="Calibri"/>
                <a:cs typeface="Calibri"/>
              </a:rPr>
              <a:t>Ο Β </a:t>
            </a:r>
            <a:r>
              <a:rPr sz="1400" spc="-10" dirty="0">
                <a:latin typeface="Calibri"/>
                <a:cs typeface="Calibri"/>
              </a:rPr>
              <a:t>του </a:t>
            </a:r>
            <a:r>
              <a:rPr sz="1400" spc="-5" dirty="0">
                <a:latin typeface="Calibri"/>
                <a:cs typeface="Calibri"/>
              </a:rPr>
              <a:t>ρίχνει </a:t>
            </a:r>
            <a:r>
              <a:rPr sz="1400" spc="-15" dirty="0">
                <a:latin typeface="Calibri"/>
                <a:cs typeface="Calibri"/>
              </a:rPr>
              <a:t>την </a:t>
            </a:r>
            <a:r>
              <a:rPr sz="1400" spc="-10" dirty="0">
                <a:latin typeface="Calibri"/>
                <a:cs typeface="Calibri"/>
              </a:rPr>
              <a:t>μπάλα. </a:t>
            </a:r>
            <a:r>
              <a:rPr sz="1400" dirty="0">
                <a:latin typeface="Calibri"/>
                <a:cs typeface="Calibri"/>
              </a:rPr>
              <a:t>Ο Α </a:t>
            </a:r>
            <a:r>
              <a:rPr sz="1400" spc="-305" dirty="0">
                <a:latin typeface="Calibri"/>
                <a:cs typeface="Calibri"/>
              </a:rPr>
              <a:t> </a:t>
            </a:r>
            <a:r>
              <a:rPr sz="1400" dirty="0">
                <a:latin typeface="Calibri"/>
                <a:cs typeface="Calibri"/>
              </a:rPr>
              <a:t>που</a:t>
            </a:r>
            <a:r>
              <a:rPr sz="1400" spc="-25" dirty="0">
                <a:latin typeface="Calibri"/>
                <a:cs typeface="Calibri"/>
              </a:rPr>
              <a:t> </a:t>
            </a:r>
            <a:r>
              <a:rPr sz="1400" spc="-15" dirty="0">
                <a:latin typeface="Calibri"/>
                <a:cs typeface="Calibri"/>
              </a:rPr>
              <a:t>κάθεται,</a:t>
            </a:r>
            <a:r>
              <a:rPr sz="1400" spc="25" dirty="0">
                <a:latin typeface="Calibri"/>
                <a:cs typeface="Calibri"/>
              </a:rPr>
              <a:t> </a:t>
            </a:r>
            <a:r>
              <a:rPr sz="1400" spc="-5" dirty="0">
                <a:latin typeface="Calibri"/>
                <a:cs typeface="Calibri"/>
              </a:rPr>
              <a:t>δένει</a:t>
            </a:r>
            <a:r>
              <a:rPr sz="1400" spc="-10" dirty="0">
                <a:latin typeface="Calibri"/>
                <a:cs typeface="Calibri"/>
              </a:rPr>
              <a:t> τα</a:t>
            </a:r>
            <a:r>
              <a:rPr sz="1400" spc="-5" dirty="0">
                <a:latin typeface="Calibri"/>
                <a:cs typeface="Calibri"/>
              </a:rPr>
              <a:t> χέρια</a:t>
            </a:r>
            <a:r>
              <a:rPr sz="1400" spc="-10" dirty="0">
                <a:latin typeface="Calibri"/>
                <a:cs typeface="Calibri"/>
              </a:rPr>
              <a:t> του </a:t>
            </a:r>
            <a:r>
              <a:rPr sz="1400" spc="-20" dirty="0">
                <a:latin typeface="Calibri"/>
                <a:cs typeface="Calibri"/>
              </a:rPr>
              <a:t>και</a:t>
            </a:r>
            <a:r>
              <a:rPr sz="1400" dirty="0">
                <a:latin typeface="Calibri"/>
                <a:cs typeface="Calibri"/>
              </a:rPr>
              <a:t> </a:t>
            </a:r>
            <a:r>
              <a:rPr sz="1400" spc="-15" dirty="0">
                <a:latin typeface="Calibri"/>
                <a:cs typeface="Calibri"/>
              </a:rPr>
              <a:t>καθώς</a:t>
            </a:r>
            <a:endParaRPr sz="1400">
              <a:latin typeface="Calibri"/>
              <a:cs typeface="Calibri"/>
            </a:endParaRPr>
          </a:p>
          <a:p>
            <a:pPr marL="439420" marR="299085" algn="just">
              <a:lnSpc>
                <a:spcPct val="100000"/>
              </a:lnSpc>
            </a:pPr>
            <a:r>
              <a:rPr sz="1400" spc="-10" dirty="0">
                <a:latin typeface="Calibri"/>
                <a:cs typeface="Calibri"/>
              </a:rPr>
              <a:t>σηκώνεται </a:t>
            </a:r>
            <a:r>
              <a:rPr sz="1400" spc="-5" dirty="0">
                <a:latin typeface="Calibri"/>
                <a:cs typeface="Calibri"/>
              </a:rPr>
              <a:t>από </a:t>
            </a:r>
            <a:r>
              <a:rPr sz="1400" spc="-15" dirty="0">
                <a:latin typeface="Calibri"/>
                <a:cs typeface="Calibri"/>
              </a:rPr>
              <a:t>την καρέκλα </a:t>
            </a:r>
            <a:r>
              <a:rPr sz="1400" spc="-5" dirty="0">
                <a:latin typeface="Calibri"/>
                <a:cs typeface="Calibri"/>
              </a:rPr>
              <a:t>χτυπά </a:t>
            </a:r>
            <a:r>
              <a:rPr sz="1400" spc="-15" dirty="0">
                <a:latin typeface="Calibri"/>
                <a:cs typeface="Calibri"/>
              </a:rPr>
              <a:t>την </a:t>
            </a:r>
            <a:r>
              <a:rPr sz="1400" spc="-10" dirty="0">
                <a:latin typeface="Calibri"/>
                <a:cs typeface="Calibri"/>
              </a:rPr>
              <a:t>μπάλα </a:t>
            </a:r>
            <a:r>
              <a:rPr sz="1400" spc="-305" dirty="0">
                <a:latin typeface="Calibri"/>
                <a:cs typeface="Calibri"/>
              </a:rPr>
              <a:t> </a:t>
            </a:r>
            <a:r>
              <a:rPr sz="1400" spc="-5" dirty="0">
                <a:latin typeface="Calibri"/>
                <a:cs typeface="Calibri"/>
              </a:rPr>
              <a:t>στους</a:t>
            </a:r>
            <a:r>
              <a:rPr sz="1400" spc="-15" dirty="0">
                <a:latin typeface="Calibri"/>
                <a:cs typeface="Calibri"/>
              </a:rPr>
              <a:t> </a:t>
            </a:r>
            <a:r>
              <a:rPr sz="1400" spc="-5" dirty="0">
                <a:latin typeface="Calibri"/>
                <a:cs typeface="Calibri"/>
              </a:rPr>
              <a:t>βραχίονές</a:t>
            </a:r>
            <a:r>
              <a:rPr sz="1400" spc="-20" dirty="0">
                <a:latin typeface="Calibri"/>
                <a:cs typeface="Calibri"/>
              </a:rPr>
              <a:t> </a:t>
            </a:r>
            <a:r>
              <a:rPr sz="1400" spc="-10" dirty="0">
                <a:latin typeface="Calibri"/>
                <a:cs typeface="Calibri"/>
              </a:rPr>
              <a:t>του.</a:t>
            </a:r>
            <a:endParaRPr sz="1400">
              <a:latin typeface="Calibri"/>
              <a:cs typeface="Calibri"/>
            </a:endParaRPr>
          </a:p>
        </p:txBody>
      </p:sp>
      <p:sp>
        <p:nvSpPr>
          <p:cNvPr id="5" name="object 5"/>
          <p:cNvSpPr txBox="1"/>
          <p:nvPr/>
        </p:nvSpPr>
        <p:spPr>
          <a:xfrm>
            <a:off x="539546" y="1052703"/>
            <a:ext cx="2664460" cy="1399101"/>
          </a:xfrm>
          <a:prstGeom prst="rect">
            <a:avLst/>
          </a:prstGeom>
          <a:ln w="9525">
            <a:solidFill>
              <a:srgbClr val="4F81BC"/>
            </a:solidFill>
          </a:ln>
        </p:spPr>
        <p:txBody>
          <a:bodyPr vert="horz" wrap="square" lIns="0" tIns="34290" rIns="0" bIns="0" rtlCol="0">
            <a:spAutoFit/>
          </a:bodyPr>
          <a:lstStyle/>
          <a:p>
            <a:pPr marL="434340" indent="-343535">
              <a:lnSpc>
                <a:spcPct val="100000"/>
              </a:lnSpc>
              <a:spcBef>
                <a:spcPts val="270"/>
              </a:spcBef>
              <a:buAutoNum type="arabicPeriod"/>
              <a:tabLst>
                <a:tab pos="434340" algn="l"/>
                <a:tab pos="434975" algn="l"/>
              </a:tabLst>
            </a:pPr>
            <a:r>
              <a:rPr sz="1400" i="1" spc="-5" dirty="0">
                <a:solidFill>
                  <a:srgbClr val="7E7E7E"/>
                </a:solidFill>
                <a:latin typeface="Calibri"/>
                <a:cs typeface="Calibri"/>
              </a:rPr>
              <a:t>Σχήμα</a:t>
            </a:r>
            <a:r>
              <a:rPr sz="1400" i="1" spc="-65" dirty="0">
                <a:solidFill>
                  <a:srgbClr val="7E7E7E"/>
                </a:solidFill>
                <a:latin typeface="Calibri"/>
                <a:cs typeface="Calibri"/>
              </a:rPr>
              <a:t> </a:t>
            </a:r>
            <a:r>
              <a:rPr sz="1400" i="1" spc="-5" dirty="0">
                <a:solidFill>
                  <a:srgbClr val="7E7E7E"/>
                </a:solidFill>
                <a:latin typeface="Calibri"/>
                <a:cs typeface="Calibri"/>
              </a:rPr>
              <a:t>χεριών</a:t>
            </a:r>
            <a:endParaRPr sz="1400">
              <a:latin typeface="Calibri"/>
              <a:cs typeface="Calibri"/>
            </a:endParaRPr>
          </a:p>
          <a:p>
            <a:pPr marL="434340" marR="664210" indent="-342900">
              <a:lnSpc>
                <a:spcPct val="100000"/>
              </a:lnSpc>
              <a:spcBef>
                <a:spcPts val="405"/>
              </a:spcBef>
              <a:buAutoNum type="arabicPeriod"/>
              <a:tabLst>
                <a:tab pos="434340" algn="l"/>
                <a:tab pos="434975" algn="l"/>
              </a:tabLst>
            </a:pPr>
            <a:r>
              <a:rPr sz="1800" spc="-5" dirty="0">
                <a:latin typeface="Calibri"/>
                <a:cs typeface="Calibri"/>
              </a:rPr>
              <a:t>Κίνηση</a:t>
            </a:r>
            <a:r>
              <a:rPr sz="1800" spc="-45" dirty="0">
                <a:latin typeface="Calibri"/>
                <a:cs typeface="Calibri"/>
              </a:rPr>
              <a:t> </a:t>
            </a:r>
            <a:r>
              <a:rPr sz="1800" spc="-5" dirty="0">
                <a:latin typeface="Calibri"/>
                <a:cs typeface="Calibri"/>
              </a:rPr>
              <a:t>ποδιών</a:t>
            </a:r>
            <a:r>
              <a:rPr sz="1800" spc="-25" dirty="0">
                <a:latin typeface="Calibri"/>
                <a:cs typeface="Calibri"/>
              </a:rPr>
              <a:t> </a:t>
            </a:r>
            <a:r>
              <a:rPr sz="1800" dirty="0">
                <a:latin typeface="Calibri"/>
                <a:cs typeface="Calibri"/>
              </a:rPr>
              <a:t>– </a:t>
            </a:r>
            <a:r>
              <a:rPr sz="1800" spc="-390" dirty="0">
                <a:latin typeface="Calibri"/>
                <a:cs typeface="Calibri"/>
              </a:rPr>
              <a:t> </a:t>
            </a:r>
            <a:r>
              <a:rPr sz="1800" spc="-10" dirty="0">
                <a:latin typeface="Calibri"/>
                <a:cs typeface="Calibri"/>
              </a:rPr>
              <a:t>μεταβίβαση</a:t>
            </a:r>
            <a:r>
              <a:rPr sz="1800" dirty="0">
                <a:latin typeface="Calibri"/>
                <a:cs typeface="Calibri"/>
              </a:rPr>
              <a:t> </a:t>
            </a:r>
            <a:r>
              <a:rPr sz="1800" spc="-5" dirty="0">
                <a:latin typeface="Calibri"/>
                <a:cs typeface="Calibri"/>
              </a:rPr>
              <a:t>της </a:t>
            </a:r>
            <a:r>
              <a:rPr sz="1800" dirty="0">
                <a:latin typeface="Calibri"/>
                <a:cs typeface="Calibri"/>
              </a:rPr>
              <a:t> </a:t>
            </a:r>
            <a:r>
              <a:rPr sz="1800" spc="-15" dirty="0">
                <a:latin typeface="Calibri"/>
                <a:cs typeface="Calibri"/>
              </a:rPr>
              <a:t>μπάλας</a:t>
            </a:r>
            <a:endParaRPr sz="1800">
              <a:latin typeface="Calibri"/>
              <a:cs typeface="Calibri"/>
            </a:endParaRPr>
          </a:p>
          <a:p>
            <a:pPr marL="434340" indent="-343535">
              <a:lnSpc>
                <a:spcPct val="100000"/>
              </a:lnSpc>
              <a:spcBef>
                <a:spcPts val="365"/>
              </a:spcBef>
              <a:buAutoNum type="arabicPeriod"/>
              <a:tabLst>
                <a:tab pos="434340" algn="l"/>
                <a:tab pos="434975" algn="l"/>
              </a:tabLst>
            </a:pPr>
            <a:r>
              <a:rPr sz="1400" i="1" spc="-5" dirty="0">
                <a:solidFill>
                  <a:srgbClr val="7E7E7E"/>
                </a:solidFill>
                <a:latin typeface="Calibri"/>
                <a:cs typeface="Calibri"/>
              </a:rPr>
              <a:t>Κίνηση</a:t>
            </a:r>
            <a:r>
              <a:rPr sz="1400" i="1" spc="-30" dirty="0">
                <a:solidFill>
                  <a:srgbClr val="7E7E7E"/>
                </a:solidFill>
                <a:latin typeface="Calibri"/>
                <a:cs typeface="Calibri"/>
              </a:rPr>
              <a:t> </a:t>
            </a:r>
            <a:r>
              <a:rPr sz="1400" i="1" dirty="0">
                <a:solidFill>
                  <a:srgbClr val="7E7E7E"/>
                </a:solidFill>
                <a:latin typeface="Calibri"/>
                <a:cs typeface="Calibri"/>
              </a:rPr>
              <a:t>προς</a:t>
            </a:r>
            <a:r>
              <a:rPr sz="1400" i="1" spc="-50" dirty="0">
                <a:solidFill>
                  <a:srgbClr val="7E7E7E"/>
                </a:solidFill>
                <a:latin typeface="Calibri"/>
                <a:cs typeface="Calibri"/>
              </a:rPr>
              <a:t> </a:t>
            </a:r>
            <a:r>
              <a:rPr sz="1400" i="1" spc="-20" dirty="0">
                <a:solidFill>
                  <a:srgbClr val="7E7E7E"/>
                </a:solidFill>
                <a:latin typeface="Calibri"/>
                <a:cs typeface="Calibri"/>
              </a:rPr>
              <a:t>την</a:t>
            </a:r>
            <a:r>
              <a:rPr sz="1400" i="1" spc="-15" dirty="0">
                <a:solidFill>
                  <a:srgbClr val="7E7E7E"/>
                </a:solidFill>
                <a:latin typeface="Calibri"/>
                <a:cs typeface="Calibri"/>
              </a:rPr>
              <a:t> </a:t>
            </a:r>
            <a:r>
              <a:rPr sz="1400" i="1" spc="-10" dirty="0">
                <a:solidFill>
                  <a:srgbClr val="7E7E7E"/>
                </a:solidFill>
                <a:latin typeface="Calibri"/>
                <a:cs typeface="Calibri"/>
              </a:rPr>
              <a:t>μπάλα</a:t>
            </a:r>
            <a:endParaRPr sz="14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7537" y="12"/>
            <a:ext cx="8229600" cy="864235"/>
          </a:xfrm>
          <a:custGeom>
            <a:avLst/>
            <a:gdLst/>
            <a:ahLst/>
            <a:cxnLst/>
            <a:rect l="l" t="t" r="r" b="b"/>
            <a:pathLst>
              <a:path w="8229600" h="864235">
                <a:moveTo>
                  <a:pt x="8229600" y="0"/>
                </a:moveTo>
                <a:lnTo>
                  <a:pt x="0" y="0"/>
                </a:lnTo>
                <a:lnTo>
                  <a:pt x="0" y="864095"/>
                </a:lnTo>
                <a:lnTo>
                  <a:pt x="8229600" y="864095"/>
                </a:lnTo>
                <a:lnTo>
                  <a:pt x="8229600" y="0"/>
                </a:lnTo>
                <a:close/>
              </a:path>
            </a:pathLst>
          </a:custGeom>
          <a:solidFill>
            <a:srgbClr val="F1F1F1"/>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932815" marR="5080" indent="-897890">
              <a:lnSpc>
                <a:spcPct val="100000"/>
              </a:lnSpc>
              <a:spcBef>
                <a:spcPts val="100"/>
              </a:spcBef>
            </a:pPr>
            <a:r>
              <a:rPr dirty="0"/>
              <a:t>3.</a:t>
            </a:r>
            <a:r>
              <a:rPr spc="-30" dirty="0"/>
              <a:t> </a:t>
            </a:r>
            <a:r>
              <a:rPr spc="-5" dirty="0"/>
              <a:t>Στάδια</a:t>
            </a:r>
            <a:r>
              <a:rPr spc="-20" dirty="0"/>
              <a:t> </a:t>
            </a:r>
            <a:r>
              <a:rPr spc="-10" dirty="0"/>
              <a:t>διδασκαλίας</a:t>
            </a:r>
            <a:r>
              <a:rPr spc="-40" dirty="0"/>
              <a:t> </a:t>
            </a:r>
            <a:r>
              <a:rPr dirty="0"/>
              <a:t>της</a:t>
            </a:r>
            <a:r>
              <a:rPr spc="-20" dirty="0"/>
              <a:t> </a:t>
            </a:r>
            <a:r>
              <a:rPr spc="-10" dirty="0"/>
              <a:t>πάσας</a:t>
            </a:r>
            <a:r>
              <a:rPr spc="-20" dirty="0"/>
              <a:t> </a:t>
            </a:r>
            <a:r>
              <a:rPr dirty="0"/>
              <a:t>από</a:t>
            </a:r>
            <a:r>
              <a:rPr spc="-15" dirty="0"/>
              <a:t> κάτω/</a:t>
            </a:r>
            <a:r>
              <a:rPr spc="-20" dirty="0"/>
              <a:t> </a:t>
            </a:r>
            <a:r>
              <a:rPr dirty="0"/>
              <a:t>μανσέτας. </a:t>
            </a:r>
            <a:r>
              <a:rPr spc="-440" dirty="0"/>
              <a:t> </a:t>
            </a:r>
            <a:r>
              <a:rPr spc="-5" dirty="0"/>
              <a:t>Ενδεικτικές</a:t>
            </a:r>
            <a:r>
              <a:rPr spc="-35" dirty="0"/>
              <a:t> </a:t>
            </a:r>
            <a:r>
              <a:rPr dirty="0"/>
              <a:t>ασκήσεις</a:t>
            </a:r>
            <a:r>
              <a:rPr spc="-30" dirty="0"/>
              <a:t> </a:t>
            </a:r>
            <a:r>
              <a:rPr dirty="0"/>
              <a:t>για</a:t>
            </a:r>
            <a:r>
              <a:rPr spc="-15" dirty="0"/>
              <a:t> κάθε</a:t>
            </a:r>
            <a:r>
              <a:rPr dirty="0"/>
              <a:t> </a:t>
            </a:r>
            <a:r>
              <a:rPr spc="-5" dirty="0"/>
              <a:t>στάδιο</a:t>
            </a:r>
          </a:p>
        </p:txBody>
      </p:sp>
      <p:sp>
        <p:nvSpPr>
          <p:cNvPr id="5" name="object 5"/>
          <p:cNvSpPr txBox="1"/>
          <p:nvPr/>
        </p:nvSpPr>
        <p:spPr>
          <a:xfrm>
            <a:off x="685800" y="1905000"/>
            <a:ext cx="2664460" cy="1324722"/>
          </a:xfrm>
          <a:prstGeom prst="rect">
            <a:avLst/>
          </a:prstGeom>
          <a:ln w="9525">
            <a:solidFill>
              <a:srgbClr val="4F81BC"/>
            </a:solidFill>
          </a:ln>
        </p:spPr>
        <p:txBody>
          <a:bodyPr vert="horz" wrap="square" lIns="0" tIns="34290" rIns="0" bIns="0" rtlCol="0">
            <a:spAutoFit/>
          </a:bodyPr>
          <a:lstStyle/>
          <a:p>
            <a:pPr marL="434340" indent="-343535">
              <a:lnSpc>
                <a:spcPct val="100000"/>
              </a:lnSpc>
              <a:spcBef>
                <a:spcPts val="270"/>
              </a:spcBef>
              <a:buAutoNum type="arabicPeriod"/>
              <a:tabLst>
                <a:tab pos="434340" algn="l"/>
                <a:tab pos="434975" algn="l"/>
              </a:tabLst>
            </a:pPr>
            <a:r>
              <a:rPr sz="1400" i="1" spc="-5" dirty="0">
                <a:solidFill>
                  <a:srgbClr val="7E7E7E"/>
                </a:solidFill>
                <a:latin typeface="Calibri"/>
                <a:cs typeface="Calibri"/>
              </a:rPr>
              <a:t>Σχήμα</a:t>
            </a:r>
            <a:r>
              <a:rPr sz="1400" i="1" spc="-65" dirty="0">
                <a:solidFill>
                  <a:srgbClr val="7E7E7E"/>
                </a:solidFill>
                <a:latin typeface="Calibri"/>
                <a:cs typeface="Calibri"/>
              </a:rPr>
              <a:t> </a:t>
            </a:r>
            <a:r>
              <a:rPr sz="1400" i="1" spc="-5" dirty="0">
                <a:solidFill>
                  <a:srgbClr val="7E7E7E"/>
                </a:solidFill>
                <a:latin typeface="Calibri"/>
                <a:cs typeface="Calibri"/>
              </a:rPr>
              <a:t>χεριών</a:t>
            </a:r>
            <a:endParaRPr sz="1400">
              <a:latin typeface="Calibri"/>
              <a:cs typeface="Calibri"/>
            </a:endParaRPr>
          </a:p>
          <a:p>
            <a:pPr marL="434340" marR="108585" indent="-342900">
              <a:lnSpc>
                <a:spcPct val="100000"/>
              </a:lnSpc>
              <a:spcBef>
                <a:spcPts val="335"/>
              </a:spcBef>
              <a:buAutoNum type="arabicPeriod"/>
              <a:tabLst>
                <a:tab pos="434340" algn="l"/>
                <a:tab pos="434975" algn="l"/>
              </a:tabLst>
            </a:pPr>
            <a:r>
              <a:rPr sz="1400" i="1" spc="-5" dirty="0">
                <a:solidFill>
                  <a:srgbClr val="7E7E7E"/>
                </a:solidFill>
                <a:latin typeface="Calibri"/>
                <a:cs typeface="Calibri"/>
              </a:rPr>
              <a:t>Κίνηση</a:t>
            </a:r>
            <a:r>
              <a:rPr sz="1400" i="1" spc="-30" dirty="0">
                <a:solidFill>
                  <a:srgbClr val="7E7E7E"/>
                </a:solidFill>
                <a:latin typeface="Calibri"/>
                <a:cs typeface="Calibri"/>
              </a:rPr>
              <a:t> </a:t>
            </a:r>
            <a:r>
              <a:rPr sz="1400" i="1" dirty="0">
                <a:solidFill>
                  <a:srgbClr val="7E7E7E"/>
                </a:solidFill>
                <a:latin typeface="Calibri"/>
                <a:cs typeface="Calibri"/>
              </a:rPr>
              <a:t>ποδιών</a:t>
            </a:r>
            <a:r>
              <a:rPr sz="1400" i="1" spc="-45" dirty="0">
                <a:solidFill>
                  <a:srgbClr val="7E7E7E"/>
                </a:solidFill>
                <a:latin typeface="Calibri"/>
                <a:cs typeface="Calibri"/>
              </a:rPr>
              <a:t> </a:t>
            </a:r>
            <a:r>
              <a:rPr sz="1400" i="1" dirty="0">
                <a:solidFill>
                  <a:srgbClr val="7E7E7E"/>
                </a:solidFill>
                <a:latin typeface="Calibri"/>
                <a:cs typeface="Calibri"/>
              </a:rPr>
              <a:t>–</a:t>
            </a:r>
            <a:r>
              <a:rPr sz="1400" i="1" spc="-15" dirty="0">
                <a:solidFill>
                  <a:srgbClr val="7E7E7E"/>
                </a:solidFill>
                <a:latin typeface="Calibri"/>
                <a:cs typeface="Calibri"/>
              </a:rPr>
              <a:t> </a:t>
            </a:r>
            <a:r>
              <a:rPr sz="1400" i="1" spc="-5" dirty="0">
                <a:solidFill>
                  <a:srgbClr val="7E7E7E"/>
                </a:solidFill>
                <a:latin typeface="Calibri"/>
                <a:cs typeface="Calibri"/>
              </a:rPr>
              <a:t>μεταβίβαση </a:t>
            </a:r>
            <a:r>
              <a:rPr sz="1400" i="1" spc="-300" dirty="0">
                <a:solidFill>
                  <a:srgbClr val="7E7E7E"/>
                </a:solidFill>
                <a:latin typeface="Calibri"/>
                <a:cs typeface="Calibri"/>
              </a:rPr>
              <a:t> </a:t>
            </a:r>
            <a:r>
              <a:rPr sz="1400" i="1" spc="-5" dirty="0">
                <a:solidFill>
                  <a:srgbClr val="7E7E7E"/>
                </a:solidFill>
                <a:latin typeface="Calibri"/>
                <a:cs typeface="Calibri"/>
              </a:rPr>
              <a:t>της</a:t>
            </a:r>
            <a:r>
              <a:rPr sz="1400" i="1" spc="-25" dirty="0">
                <a:solidFill>
                  <a:srgbClr val="7E7E7E"/>
                </a:solidFill>
                <a:latin typeface="Calibri"/>
                <a:cs typeface="Calibri"/>
              </a:rPr>
              <a:t> </a:t>
            </a:r>
            <a:r>
              <a:rPr sz="1400" i="1" spc="-10" dirty="0">
                <a:solidFill>
                  <a:srgbClr val="7E7E7E"/>
                </a:solidFill>
                <a:latin typeface="Calibri"/>
                <a:cs typeface="Calibri"/>
              </a:rPr>
              <a:t>μπάλας</a:t>
            </a:r>
            <a:endParaRPr sz="1400">
              <a:latin typeface="Calibri"/>
              <a:cs typeface="Calibri"/>
            </a:endParaRPr>
          </a:p>
          <a:p>
            <a:pPr marL="434340" marR="665480" indent="-342900">
              <a:lnSpc>
                <a:spcPct val="100000"/>
              </a:lnSpc>
              <a:spcBef>
                <a:spcPts val="405"/>
              </a:spcBef>
              <a:buAutoNum type="arabicPeriod"/>
              <a:tabLst>
                <a:tab pos="434340" algn="l"/>
                <a:tab pos="434975" algn="l"/>
              </a:tabLst>
            </a:pPr>
            <a:r>
              <a:rPr sz="1800" b="1" spc="-5" dirty="0">
                <a:latin typeface="Calibri"/>
                <a:cs typeface="Calibri"/>
              </a:rPr>
              <a:t>Κίνηση</a:t>
            </a:r>
            <a:r>
              <a:rPr sz="1800" b="1" spc="-75" dirty="0">
                <a:latin typeface="Calibri"/>
                <a:cs typeface="Calibri"/>
              </a:rPr>
              <a:t> </a:t>
            </a:r>
            <a:r>
              <a:rPr sz="1800" b="1" dirty="0">
                <a:latin typeface="Calibri"/>
                <a:cs typeface="Calibri"/>
              </a:rPr>
              <a:t>προς</a:t>
            </a:r>
            <a:r>
              <a:rPr sz="1800" b="1" spc="-65" dirty="0">
                <a:latin typeface="Calibri"/>
                <a:cs typeface="Calibri"/>
              </a:rPr>
              <a:t> </a:t>
            </a:r>
            <a:r>
              <a:rPr sz="1800" b="1" spc="-10" dirty="0">
                <a:latin typeface="Calibri"/>
                <a:cs typeface="Calibri"/>
              </a:rPr>
              <a:t>την </a:t>
            </a:r>
            <a:r>
              <a:rPr sz="1800" b="1" spc="-390" dirty="0">
                <a:latin typeface="Calibri"/>
                <a:cs typeface="Calibri"/>
              </a:rPr>
              <a:t> </a:t>
            </a:r>
            <a:r>
              <a:rPr sz="1800" b="1" spc="-5" dirty="0">
                <a:latin typeface="Calibri"/>
                <a:cs typeface="Calibri"/>
              </a:rPr>
              <a:t>μπάλα</a:t>
            </a:r>
            <a:endParaRPr sz="1800">
              <a:latin typeface="Calibri"/>
              <a:cs typeface="Calibri"/>
            </a:endParaRPr>
          </a:p>
        </p:txBody>
      </p:sp>
      <p:pic>
        <p:nvPicPr>
          <p:cNvPr id="6" name="object 6"/>
          <p:cNvPicPr/>
          <p:nvPr/>
        </p:nvPicPr>
        <p:blipFill>
          <a:blip r:embed="rId2" cstate="print"/>
          <a:stretch>
            <a:fillRect/>
          </a:stretch>
        </p:blipFill>
        <p:spPr>
          <a:xfrm>
            <a:off x="4932045" y="1124711"/>
            <a:ext cx="3333750" cy="2428875"/>
          </a:xfrm>
          <a:prstGeom prst="rect">
            <a:avLst/>
          </a:prstGeom>
        </p:spPr>
      </p:pic>
      <p:sp>
        <p:nvSpPr>
          <p:cNvPr id="7" name="object 7"/>
          <p:cNvSpPr txBox="1"/>
          <p:nvPr/>
        </p:nvSpPr>
        <p:spPr>
          <a:xfrm>
            <a:off x="4932045" y="3860990"/>
            <a:ext cx="3312795" cy="1754505"/>
          </a:xfrm>
          <a:prstGeom prst="rect">
            <a:avLst/>
          </a:prstGeom>
          <a:ln w="9525">
            <a:solidFill>
              <a:srgbClr val="4F81BC"/>
            </a:solidFill>
          </a:ln>
        </p:spPr>
        <p:txBody>
          <a:bodyPr vert="horz" wrap="square" lIns="0" tIns="31115" rIns="0" bIns="0" rtlCol="0">
            <a:spAutoFit/>
          </a:bodyPr>
          <a:lstStyle/>
          <a:p>
            <a:pPr marL="92075">
              <a:lnSpc>
                <a:spcPct val="100000"/>
              </a:lnSpc>
              <a:spcBef>
                <a:spcPts val="245"/>
              </a:spcBef>
            </a:pPr>
            <a:r>
              <a:rPr sz="1800" spc="-5" dirty="0">
                <a:latin typeface="Calibri"/>
                <a:cs typeface="Calibri"/>
              </a:rPr>
              <a:t>Παίκτες</a:t>
            </a:r>
            <a:r>
              <a:rPr sz="1800" spc="5" dirty="0">
                <a:latin typeface="Calibri"/>
                <a:cs typeface="Calibri"/>
              </a:rPr>
              <a:t> </a:t>
            </a:r>
            <a:r>
              <a:rPr sz="1800" spc="-25" dirty="0">
                <a:latin typeface="Calibri"/>
                <a:cs typeface="Calibri"/>
              </a:rPr>
              <a:t>κατά</a:t>
            </a:r>
            <a:r>
              <a:rPr sz="1800" spc="15" dirty="0">
                <a:latin typeface="Calibri"/>
                <a:cs typeface="Calibri"/>
              </a:rPr>
              <a:t> </a:t>
            </a:r>
            <a:r>
              <a:rPr sz="1800" spc="-10" dirty="0">
                <a:latin typeface="Calibri"/>
                <a:cs typeface="Calibri"/>
              </a:rPr>
              <a:t>ζεύγη</a:t>
            </a:r>
            <a:r>
              <a:rPr sz="1800" spc="10" dirty="0">
                <a:latin typeface="Calibri"/>
                <a:cs typeface="Calibri"/>
              </a:rPr>
              <a:t> </a:t>
            </a:r>
            <a:r>
              <a:rPr sz="1800" spc="-10" dirty="0">
                <a:latin typeface="Calibri"/>
                <a:cs typeface="Calibri"/>
              </a:rPr>
              <a:t>αντιμέτωποι.</a:t>
            </a:r>
            <a:endParaRPr sz="1800">
              <a:latin typeface="Calibri"/>
              <a:cs typeface="Calibri"/>
            </a:endParaRPr>
          </a:p>
          <a:p>
            <a:pPr marL="92075">
              <a:lnSpc>
                <a:spcPct val="100000"/>
              </a:lnSpc>
            </a:pPr>
            <a:r>
              <a:rPr sz="1800" dirty="0">
                <a:latin typeface="Calibri"/>
                <a:cs typeface="Calibri"/>
              </a:rPr>
              <a:t>Ο</a:t>
            </a:r>
            <a:r>
              <a:rPr sz="1800" spc="-25" dirty="0">
                <a:latin typeface="Calibri"/>
                <a:cs typeface="Calibri"/>
              </a:rPr>
              <a:t> </a:t>
            </a:r>
            <a:r>
              <a:rPr sz="1800" dirty="0">
                <a:latin typeface="Calibri"/>
                <a:cs typeface="Calibri"/>
              </a:rPr>
              <a:t>Α</a:t>
            </a:r>
            <a:r>
              <a:rPr sz="1800" spc="-10" dirty="0">
                <a:latin typeface="Calibri"/>
                <a:cs typeface="Calibri"/>
              </a:rPr>
              <a:t> στέκεται</a:t>
            </a:r>
            <a:r>
              <a:rPr sz="1800" spc="20" dirty="0">
                <a:latin typeface="Calibri"/>
                <a:cs typeface="Calibri"/>
              </a:rPr>
              <a:t> </a:t>
            </a:r>
            <a:r>
              <a:rPr sz="1800" dirty="0">
                <a:latin typeface="Calibri"/>
                <a:cs typeface="Calibri"/>
              </a:rPr>
              <a:t>σε</a:t>
            </a:r>
            <a:r>
              <a:rPr sz="1800" spc="5" dirty="0">
                <a:latin typeface="Calibri"/>
                <a:cs typeface="Calibri"/>
              </a:rPr>
              <a:t> </a:t>
            </a:r>
            <a:r>
              <a:rPr sz="1800" spc="-10" dirty="0">
                <a:latin typeface="Calibri"/>
                <a:cs typeface="Calibri"/>
              </a:rPr>
              <a:t>θέση</a:t>
            </a:r>
            <a:endParaRPr sz="1800">
              <a:latin typeface="Calibri"/>
              <a:cs typeface="Calibri"/>
            </a:endParaRPr>
          </a:p>
          <a:p>
            <a:pPr marL="92075" marR="110489">
              <a:lnSpc>
                <a:spcPct val="100000"/>
              </a:lnSpc>
            </a:pPr>
            <a:r>
              <a:rPr sz="1800" spc="-10" dirty="0">
                <a:latin typeface="Calibri"/>
                <a:cs typeface="Calibri"/>
              </a:rPr>
              <a:t>ετοιμότητας. </a:t>
            </a:r>
            <a:r>
              <a:rPr sz="1800" dirty="0">
                <a:latin typeface="Calibri"/>
                <a:cs typeface="Calibri"/>
              </a:rPr>
              <a:t>Ο Β </a:t>
            </a:r>
            <a:r>
              <a:rPr sz="1800" spc="-5" dirty="0">
                <a:latin typeface="Calibri"/>
                <a:cs typeface="Calibri"/>
              </a:rPr>
              <a:t>πετά </a:t>
            </a:r>
            <a:r>
              <a:rPr sz="1800" spc="-15" dirty="0">
                <a:latin typeface="Calibri"/>
                <a:cs typeface="Calibri"/>
              </a:rPr>
              <a:t>την μπάλα </a:t>
            </a:r>
            <a:r>
              <a:rPr sz="1800" spc="-395" dirty="0">
                <a:latin typeface="Calibri"/>
                <a:cs typeface="Calibri"/>
              </a:rPr>
              <a:t> </a:t>
            </a:r>
            <a:r>
              <a:rPr sz="1800" spc="-5" dirty="0">
                <a:latin typeface="Calibri"/>
                <a:cs typeface="Calibri"/>
              </a:rPr>
              <a:t>έτσι</a:t>
            </a:r>
            <a:r>
              <a:rPr sz="1800" dirty="0">
                <a:latin typeface="Calibri"/>
                <a:cs typeface="Calibri"/>
              </a:rPr>
              <a:t> ώστε ο</a:t>
            </a:r>
            <a:r>
              <a:rPr sz="1800" spc="-10" dirty="0">
                <a:latin typeface="Calibri"/>
                <a:cs typeface="Calibri"/>
              </a:rPr>
              <a:t> </a:t>
            </a:r>
            <a:r>
              <a:rPr sz="1800" dirty="0">
                <a:latin typeface="Calibri"/>
                <a:cs typeface="Calibri"/>
              </a:rPr>
              <a:t>Α</a:t>
            </a:r>
            <a:r>
              <a:rPr sz="1800" spc="-10" dirty="0">
                <a:latin typeface="Calibri"/>
                <a:cs typeface="Calibri"/>
              </a:rPr>
              <a:t> </a:t>
            </a:r>
            <a:r>
              <a:rPr sz="1800" dirty="0">
                <a:latin typeface="Calibri"/>
                <a:cs typeface="Calibri"/>
              </a:rPr>
              <a:t>να </a:t>
            </a:r>
            <a:r>
              <a:rPr sz="1800" spc="-10" dirty="0">
                <a:latin typeface="Calibri"/>
                <a:cs typeface="Calibri"/>
              </a:rPr>
              <a:t>αναγκαστεί</a:t>
            </a:r>
            <a:r>
              <a:rPr sz="1800" spc="15" dirty="0">
                <a:latin typeface="Calibri"/>
                <a:cs typeface="Calibri"/>
              </a:rPr>
              <a:t> </a:t>
            </a:r>
            <a:r>
              <a:rPr sz="1800" dirty="0">
                <a:latin typeface="Calibri"/>
                <a:cs typeface="Calibri"/>
              </a:rPr>
              <a:t>να </a:t>
            </a:r>
            <a:r>
              <a:rPr sz="1800" spc="5" dirty="0">
                <a:latin typeface="Calibri"/>
                <a:cs typeface="Calibri"/>
              </a:rPr>
              <a:t> </a:t>
            </a:r>
            <a:r>
              <a:rPr sz="1800" spc="-10" dirty="0">
                <a:latin typeface="Calibri"/>
                <a:cs typeface="Calibri"/>
              </a:rPr>
              <a:t>μετακινηθεί</a:t>
            </a:r>
            <a:r>
              <a:rPr sz="1800" spc="25" dirty="0">
                <a:latin typeface="Calibri"/>
                <a:cs typeface="Calibri"/>
              </a:rPr>
              <a:t> </a:t>
            </a:r>
            <a:r>
              <a:rPr sz="1800" spc="-5" dirty="0">
                <a:latin typeface="Calibri"/>
                <a:cs typeface="Calibri"/>
              </a:rPr>
              <a:t>προ</a:t>
            </a:r>
            <a:r>
              <a:rPr sz="1800" dirty="0">
                <a:latin typeface="Calibri"/>
                <a:cs typeface="Calibri"/>
              </a:rPr>
              <a:t> στα </a:t>
            </a:r>
            <a:r>
              <a:rPr sz="1800" spc="-5" dirty="0">
                <a:latin typeface="Calibri"/>
                <a:cs typeface="Calibri"/>
              </a:rPr>
              <a:t>εμπρός</a:t>
            </a:r>
            <a:endParaRPr sz="1800">
              <a:latin typeface="Calibri"/>
              <a:cs typeface="Calibri"/>
            </a:endParaRPr>
          </a:p>
          <a:p>
            <a:pPr marL="92075">
              <a:lnSpc>
                <a:spcPct val="100000"/>
              </a:lnSpc>
              <a:spcBef>
                <a:spcPts val="5"/>
              </a:spcBef>
            </a:pPr>
            <a:r>
              <a:rPr sz="1800" spc="-10" dirty="0">
                <a:latin typeface="Calibri"/>
                <a:cs typeface="Calibri"/>
              </a:rPr>
              <a:t>πριν</a:t>
            </a:r>
            <a:r>
              <a:rPr sz="1800" spc="-20" dirty="0">
                <a:latin typeface="Calibri"/>
                <a:cs typeface="Calibri"/>
              </a:rPr>
              <a:t> </a:t>
            </a:r>
            <a:r>
              <a:rPr sz="1800" spc="-5" dirty="0">
                <a:latin typeface="Calibri"/>
                <a:cs typeface="Calibri"/>
              </a:rPr>
              <a:t>μεταβιβάσει</a:t>
            </a:r>
            <a:r>
              <a:rPr sz="1800" spc="25" dirty="0">
                <a:latin typeface="Calibri"/>
                <a:cs typeface="Calibri"/>
              </a:rPr>
              <a:t> </a:t>
            </a:r>
            <a:r>
              <a:rPr sz="1800" spc="-15" dirty="0">
                <a:latin typeface="Calibri"/>
                <a:cs typeface="Calibri"/>
              </a:rPr>
              <a:t>την μπάλα</a:t>
            </a:r>
            <a:endParaRPr sz="18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52601" y="152400"/>
            <a:ext cx="4571999" cy="511683"/>
          </a:xfrm>
          <a:solidFill>
            <a:schemeClr val="accent3">
              <a:lumMod val="60000"/>
              <a:lumOff val="40000"/>
            </a:schemeClr>
          </a:solidFill>
        </p:spPr>
        <p:txBody>
          <a:bodyPr/>
          <a:lstStyle/>
          <a:p>
            <a:pPr algn="ctr"/>
            <a:r>
              <a:rPr lang="el-GR" sz="2400" b="1" dirty="0" smtClean="0"/>
              <a:t>Προτεινόμενο ασκησιολόγιο</a:t>
            </a:r>
            <a:endParaRPr lang="el-GR" sz="2400" b="1" dirty="0"/>
          </a:p>
        </p:txBody>
      </p:sp>
      <p:sp>
        <p:nvSpPr>
          <p:cNvPr id="4" name="3 - Ορθογώνιο"/>
          <p:cNvSpPr/>
          <p:nvPr/>
        </p:nvSpPr>
        <p:spPr>
          <a:xfrm>
            <a:off x="152400" y="751344"/>
            <a:ext cx="5257800" cy="2893100"/>
          </a:xfrm>
          <a:prstGeom prst="rect">
            <a:avLst/>
          </a:prstGeom>
        </p:spPr>
        <p:txBody>
          <a:bodyPr wrap="square">
            <a:spAutoFit/>
          </a:bodyPr>
          <a:lstStyle/>
          <a:p>
            <a:pPr algn="just"/>
            <a:endParaRPr lang="el-GR" sz="1400" dirty="0" smtClean="0"/>
          </a:p>
          <a:p>
            <a:pPr algn="just"/>
            <a:r>
              <a:rPr lang="el-GR" sz="1400" b="1" dirty="0" smtClean="0"/>
              <a:t>1. Πέταγμα της μπάλας κάτω στο έδαφος και πιάσιμο της με τεντωμένα χέρια σε στάση μανσέτας </a:t>
            </a:r>
          </a:p>
          <a:p>
            <a:pPr algn="just"/>
            <a:r>
              <a:rPr lang="el-GR" sz="1400" dirty="0" smtClean="0"/>
              <a:t>Στην πρώτη άσκηση, τα παιδιά αφού πετάξουν τη μπάλα κάτω έτσι ώστε αυτή να αναπηδήσει, πρέπει να προετοιμάσουν το δέσιμο των χεριών και να μετακινηθούν κάτω από τη μπάλα στο σημείο όπου είναι πιθανό να πέσει. Βεβαιωθείτε ότι λυγίζουν τα γόνατά τους και κρατούν το δέσιμο των χεριών που έχουν κάνει, παράλληλα με το έδαφος. Όταν η μπάλα αγγίζει τους πήχεις τους, πείτε τους να σφίξουν τους αγκώνες τους και να κάνουν μια επίπεδη επιφάνεια με τους πήχεις. Προσέξτε να μην σηκώνουν το πηγούνι, τους αγκώνες ή τους γοφούς τους και να διατηρήσουν τους αγκώνες τους σφιχτούς χαλαρώνοντας τους ώμους τους. </a:t>
            </a:r>
            <a:endParaRPr lang="el-GR" sz="1400" dirty="0"/>
          </a:p>
        </p:txBody>
      </p:sp>
      <p:pic>
        <p:nvPicPr>
          <p:cNvPr id="2050" name="Picture 2"/>
          <p:cNvPicPr>
            <a:picLocks noChangeAspect="1" noChangeArrowheads="1"/>
          </p:cNvPicPr>
          <p:nvPr/>
        </p:nvPicPr>
        <p:blipFill>
          <a:blip r:embed="rId2"/>
          <a:srcRect/>
          <a:stretch>
            <a:fillRect/>
          </a:stretch>
        </p:blipFill>
        <p:spPr bwMode="auto">
          <a:xfrm>
            <a:off x="5791200" y="1219200"/>
            <a:ext cx="3117330" cy="1752600"/>
          </a:xfrm>
          <a:prstGeom prst="rect">
            <a:avLst/>
          </a:prstGeom>
          <a:noFill/>
          <a:ln w="9525">
            <a:noFill/>
            <a:miter lim="800000"/>
            <a:headEnd/>
            <a:tailEnd/>
          </a:ln>
          <a:effectLst/>
        </p:spPr>
      </p:pic>
      <p:sp>
        <p:nvSpPr>
          <p:cNvPr id="6" name="5 - Ορθογώνιο"/>
          <p:cNvSpPr/>
          <p:nvPr/>
        </p:nvSpPr>
        <p:spPr>
          <a:xfrm>
            <a:off x="228600" y="3962400"/>
            <a:ext cx="5029200" cy="2246769"/>
          </a:xfrm>
          <a:prstGeom prst="rect">
            <a:avLst/>
          </a:prstGeom>
        </p:spPr>
        <p:txBody>
          <a:bodyPr wrap="square">
            <a:spAutoFit/>
          </a:bodyPr>
          <a:lstStyle/>
          <a:p>
            <a:pPr algn="just"/>
            <a:r>
              <a:rPr lang="el-GR" sz="1400" b="1" dirty="0" smtClean="0"/>
              <a:t>2. Διαδοχικές επαφές μανσέτας </a:t>
            </a:r>
          </a:p>
          <a:p>
            <a:pPr algn="just"/>
            <a:r>
              <a:rPr lang="el-GR" sz="1400" dirty="0" smtClean="0"/>
              <a:t>Η ιδέα εδώ είναι να κάνουμε τα παιδιά να κάνουν πέντε μανσέτες ελεγχόμενα στη σειρά. Βεβαιωθείτε η επαφή της μπάλας προς τα πάνω να γίνεται χρησιμοποιώντας την ώθηση από τα γόνατα και την πλάτη τους. Βεβαιωθείτε ότι κάνουν μια επίπεδη επιφάνεια με τους πήχεις και ότι τη διατηρούν παράλληλα με το έδαφος. Βεβαιωθείτε ότι δεν συναντούν τη μπάλα πολύ ψηλά και ότι έρχονται σε επαφή μαζί της στο ίδιο σημείο κάθε φορά. Δώστε ανατροφοδότηση στα παιδιά που δυσκολεύονται να επιτύχουν τον επιθυμητό στόχο </a:t>
            </a:r>
            <a:endParaRPr lang="el-GR" sz="1400" dirty="0"/>
          </a:p>
        </p:txBody>
      </p:sp>
      <p:pic>
        <p:nvPicPr>
          <p:cNvPr id="2051" name="Picture 3"/>
          <p:cNvPicPr>
            <a:picLocks noChangeAspect="1" noChangeArrowheads="1"/>
          </p:cNvPicPr>
          <p:nvPr/>
        </p:nvPicPr>
        <p:blipFill>
          <a:blip r:embed="rId3"/>
          <a:srcRect/>
          <a:stretch>
            <a:fillRect/>
          </a:stretch>
        </p:blipFill>
        <p:spPr bwMode="auto">
          <a:xfrm>
            <a:off x="5791200" y="4267200"/>
            <a:ext cx="2858749" cy="17526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52601" y="152400"/>
            <a:ext cx="4571999" cy="511683"/>
          </a:xfrm>
          <a:solidFill>
            <a:schemeClr val="accent3">
              <a:lumMod val="60000"/>
              <a:lumOff val="40000"/>
            </a:schemeClr>
          </a:solidFill>
        </p:spPr>
        <p:txBody>
          <a:bodyPr/>
          <a:lstStyle/>
          <a:p>
            <a:pPr algn="ctr"/>
            <a:r>
              <a:rPr lang="el-GR" sz="2400" b="1" dirty="0" smtClean="0"/>
              <a:t>Προτεινόμενο ασκησιολόγιο</a:t>
            </a:r>
            <a:endParaRPr lang="el-GR" sz="2400" b="1" dirty="0"/>
          </a:p>
        </p:txBody>
      </p:sp>
      <p:sp>
        <p:nvSpPr>
          <p:cNvPr id="4" name="3 - Ορθογώνιο"/>
          <p:cNvSpPr/>
          <p:nvPr/>
        </p:nvSpPr>
        <p:spPr>
          <a:xfrm>
            <a:off x="152400" y="1066800"/>
            <a:ext cx="5562600" cy="2031325"/>
          </a:xfrm>
          <a:prstGeom prst="rect">
            <a:avLst/>
          </a:prstGeom>
        </p:spPr>
        <p:txBody>
          <a:bodyPr wrap="square">
            <a:spAutoFit/>
          </a:bodyPr>
          <a:lstStyle/>
          <a:p>
            <a:pPr algn="just"/>
            <a:endParaRPr lang="el-GR" sz="1400" dirty="0" smtClean="0"/>
          </a:p>
          <a:p>
            <a:pPr algn="just"/>
            <a:r>
              <a:rPr lang="el-GR" sz="1400" b="1" dirty="0" smtClean="0"/>
              <a:t>3. Πέταγμα της μπάλας προς τα πάνω και εκτέλεση μανσέτας </a:t>
            </a:r>
          </a:p>
          <a:p>
            <a:pPr algn="just"/>
            <a:r>
              <a:rPr lang="el-GR" sz="1400" dirty="0" smtClean="0"/>
              <a:t>Βεβαιωθείτε ότι τα παιδιά δημιουργούν μια επίπεδη επιφάνεια με τους πήχεις παράλληλη με το έδαφος. Βεβαιωθείτε ότι κρατούν το πηγούνι τους κάτω και τους αγκώνες τους εκτεταμένους και ότι δεν σηκώνουν τους γοφούς τους. Ελέγξτε ότι λυγίζουν τα γόνατά τους και στέκονται με το ένα πόδι μπροστά από το άλλο. Βεβαιωθείτε ότι τα χέρια τους δεν ταλαντεύονται για να χτυπήσουν τη μπάλα, αλλά </a:t>
            </a:r>
            <a:r>
              <a:rPr lang="el-GR" sz="1400" dirty="0" err="1" smtClean="0"/>
              <a:t>αντ</a:t>
            </a:r>
            <a:r>
              <a:rPr lang="el-GR" sz="1400" dirty="0" smtClean="0"/>
              <a:t>’ αυτού χρησιμοποιούν την προς τα πάνω ώθηση του σώματός τους. </a:t>
            </a:r>
            <a:endParaRPr lang="el-GR" sz="1400" dirty="0"/>
          </a:p>
        </p:txBody>
      </p:sp>
      <p:sp>
        <p:nvSpPr>
          <p:cNvPr id="6" name="5 - Ορθογώνιο"/>
          <p:cNvSpPr/>
          <p:nvPr/>
        </p:nvSpPr>
        <p:spPr>
          <a:xfrm>
            <a:off x="228600" y="3962400"/>
            <a:ext cx="5029200" cy="2031325"/>
          </a:xfrm>
          <a:prstGeom prst="rect">
            <a:avLst/>
          </a:prstGeom>
        </p:spPr>
        <p:txBody>
          <a:bodyPr wrap="square">
            <a:spAutoFit/>
          </a:bodyPr>
          <a:lstStyle/>
          <a:p>
            <a:pPr algn="just"/>
            <a:r>
              <a:rPr lang="el-GR" sz="1400" b="1" dirty="0" smtClean="0"/>
              <a:t>4. Μανσέτες ελέγχου μετρώντας τις επαναλήψεις </a:t>
            </a:r>
          </a:p>
          <a:p>
            <a:pPr algn="just"/>
            <a:r>
              <a:rPr lang="el-GR" sz="1400" dirty="0" smtClean="0"/>
              <a:t>Ο στόχος αυτής της άσκησης είναι να διασφαλίσει ότι τα παιδιά διατηρούν τον έλεγχο της μπάλας. Για να το κάνετε αυτό, βεβαιωθείτε ότι διατηρούν το βάρος τους προς τα εμπρός και ότι δεν ωθούν τη μπάλα πολύ ψηλά. Ενθαρρύνετε τους να συνεχίσουν να εξασκούνται μέχρι να μπορέσουν να κάνουν πολλές μανσέτες στη σειρά. Βεβαιωθείτε ότι έχουν αρκετό χώρο γύρω τους για να αποφύγετε τη σύγκρουση με τους συμπαίκτες τους. </a:t>
            </a:r>
            <a:endParaRPr lang="el-GR" sz="1400" dirty="0"/>
          </a:p>
        </p:txBody>
      </p:sp>
      <p:pic>
        <p:nvPicPr>
          <p:cNvPr id="3074" name="Picture 2"/>
          <p:cNvPicPr>
            <a:picLocks noChangeAspect="1" noChangeArrowheads="1"/>
          </p:cNvPicPr>
          <p:nvPr/>
        </p:nvPicPr>
        <p:blipFill>
          <a:blip r:embed="rId2"/>
          <a:srcRect/>
          <a:stretch>
            <a:fillRect/>
          </a:stretch>
        </p:blipFill>
        <p:spPr bwMode="auto">
          <a:xfrm>
            <a:off x="6629400" y="1353457"/>
            <a:ext cx="1828800" cy="1770743"/>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715000" y="4191000"/>
            <a:ext cx="2947035" cy="16002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52601" y="152400"/>
            <a:ext cx="4571999" cy="511683"/>
          </a:xfrm>
          <a:solidFill>
            <a:schemeClr val="accent3">
              <a:lumMod val="60000"/>
              <a:lumOff val="40000"/>
            </a:schemeClr>
          </a:solidFill>
        </p:spPr>
        <p:txBody>
          <a:bodyPr/>
          <a:lstStyle/>
          <a:p>
            <a:pPr algn="ctr"/>
            <a:r>
              <a:rPr lang="el-GR" sz="2400" b="1" dirty="0" smtClean="0"/>
              <a:t>Προτεινόμενο ασκησιολόγιο</a:t>
            </a:r>
            <a:endParaRPr lang="el-GR" sz="2400" b="1" dirty="0"/>
          </a:p>
        </p:txBody>
      </p:sp>
      <p:sp>
        <p:nvSpPr>
          <p:cNvPr id="4" name="3 - Ορθογώνιο"/>
          <p:cNvSpPr/>
          <p:nvPr/>
        </p:nvSpPr>
        <p:spPr>
          <a:xfrm>
            <a:off x="152400" y="838200"/>
            <a:ext cx="5562600" cy="1600438"/>
          </a:xfrm>
          <a:prstGeom prst="rect">
            <a:avLst/>
          </a:prstGeom>
        </p:spPr>
        <p:txBody>
          <a:bodyPr wrap="square">
            <a:spAutoFit/>
          </a:bodyPr>
          <a:lstStyle/>
          <a:p>
            <a:pPr algn="just"/>
            <a:endParaRPr lang="el-GR" sz="1400" dirty="0" smtClean="0"/>
          </a:p>
          <a:p>
            <a:pPr algn="just"/>
            <a:r>
              <a:rPr lang="el-GR" sz="1400" b="1" dirty="0" smtClean="0"/>
              <a:t>5. Επαναλαμβανόμενες μανσέτες στον τοίχο </a:t>
            </a:r>
          </a:p>
          <a:p>
            <a:pPr algn="just"/>
            <a:r>
              <a:rPr lang="el-GR" sz="1400" dirty="0" smtClean="0"/>
              <a:t>Όταν τα παιδιά κάνουν συνεχόμενες μανσέτες σε τοίχο, είναι σημαντικό να μετακινούνται εκεί που είναι πιθανό να αναπηδήσει η μπάλα. Βεβαιωθείτε ότι χρησιμοποιούν τα γόνατά τους για τον έλεγχο της μπάλας. Ενθαρρύνετε να σκεφτούν γιατί η άσκηση μπορεί να μην γίνεται σωστά (π.χ. ώθηση, αγκώνας, πόδι, δύναμη, απόσταση). </a:t>
            </a:r>
            <a:endParaRPr lang="el-GR" sz="1400" dirty="0"/>
          </a:p>
        </p:txBody>
      </p:sp>
      <p:sp>
        <p:nvSpPr>
          <p:cNvPr id="6" name="5 - Ορθογώνιο"/>
          <p:cNvSpPr/>
          <p:nvPr/>
        </p:nvSpPr>
        <p:spPr>
          <a:xfrm>
            <a:off x="228600" y="2590800"/>
            <a:ext cx="5486400" cy="1384995"/>
          </a:xfrm>
          <a:prstGeom prst="rect">
            <a:avLst/>
          </a:prstGeom>
        </p:spPr>
        <p:txBody>
          <a:bodyPr wrap="square">
            <a:spAutoFit/>
          </a:bodyPr>
          <a:lstStyle/>
          <a:p>
            <a:pPr algn="just"/>
            <a:r>
              <a:rPr lang="el-GR" sz="1400" b="1" dirty="0" smtClean="0"/>
              <a:t>6. Μανσέτες με το ένα χέρι </a:t>
            </a:r>
          </a:p>
          <a:p>
            <a:pPr algn="just"/>
            <a:r>
              <a:rPr lang="el-GR" sz="1400" dirty="0" smtClean="0"/>
              <a:t>Ο στόχος εδώ είναι να κάνουμε τα παιδιά να εκτείνουν τον αγκώνα τους και να χτυπήσουν τη μπάλα με το εσωτερικό μέρος του πήχη, τον οποίο πρέπει να διατηρούν χαλαρό ανά πάσα στιγμή. Κάντε τα να δοκιμάσουν την άσκηση με το άλλο χέρι. Βεβαιωθείτε ότι λυγίζουν ελαφρώς τα γόνατά τους και ότι δεν ταλαντεύονται με τεντωμένο το χέρι τους. </a:t>
            </a:r>
            <a:endParaRPr lang="el-GR" sz="1400" dirty="0"/>
          </a:p>
        </p:txBody>
      </p:sp>
      <p:pic>
        <p:nvPicPr>
          <p:cNvPr id="4098" name="Picture 2"/>
          <p:cNvPicPr>
            <a:picLocks noChangeAspect="1" noChangeArrowheads="1"/>
          </p:cNvPicPr>
          <p:nvPr/>
        </p:nvPicPr>
        <p:blipFill>
          <a:blip r:embed="rId2"/>
          <a:srcRect/>
          <a:stretch>
            <a:fillRect/>
          </a:stretch>
        </p:blipFill>
        <p:spPr bwMode="auto">
          <a:xfrm>
            <a:off x="5943600" y="914400"/>
            <a:ext cx="2590800" cy="12954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6181090" y="2667000"/>
            <a:ext cx="2581910" cy="1447800"/>
          </a:xfrm>
          <a:prstGeom prst="rect">
            <a:avLst/>
          </a:prstGeom>
          <a:noFill/>
          <a:ln w="9525">
            <a:noFill/>
            <a:miter lim="800000"/>
            <a:headEnd/>
            <a:tailEnd/>
          </a:ln>
          <a:effectLst/>
        </p:spPr>
      </p:pic>
      <p:sp>
        <p:nvSpPr>
          <p:cNvPr id="9" name="8 - Ορθογώνιο"/>
          <p:cNvSpPr/>
          <p:nvPr/>
        </p:nvSpPr>
        <p:spPr>
          <a:xfrm>
            <a:off x="304800" y="4419600"/>
            <a:ext cx="5791200" cy="2031325"/>
          </a:xfrm>
          <a:prstGeom prst="rect">
            <a:avLst/>
          </a:prstGeom>
        </p:spPr>
        <p:txBody>
          <a:bodyPr wrap="square">
            <a:spAutoFit/>
          </a:bodyPr>
          <a:lstStyle/>
          <a:p>
            <a:pPr algn="just"/>
            <a:r>
              <a:rPr lang="el-GR" sz="1400" b="1" dirty="0" smtClean="0"/>
              <a:t>7. Πέταγμα της μπάλας ψηλά, σταμάτημα με μανσέτα ενώ λυγίζουν τα γόνατα </a:t>
            </a:r>
          </a:p>
          <a:p>
            <a:pPr algn="just"/>
            <a:r>
              <a:rPr lang="el-GR" sz="1400" dirty="0" smtClean="0"/>
              <a:t>Όπως και στις προηγούμενες ασκήσεις, είναι σημαντικό τα παιδιά να </a:t>
            </a:r>
          </a:p>
          <a:p>
            <a:pPr algn="just"/>
            <a:r>
              <a:rPr lang="el-GR" sz="1400" dirty="0" smtClean="0"/>
              <a:t>κινούνται γρήγορα στο σημείο που είναι πιθανό να πέσει η μπάλα. Βεβαιωθείτε ότι συγκρατούν τους πήχεις τους παράλληλα με το έδαφος. Όταν έρχονται σε επαφή με τη μπάλα, ζητήστε τους να κατεβάσουν ελαφρώς την επίπεδη επιφάνεια των πήχεων για να την σταματήσουν. Βεβαιωθείτε ότι διατηρούν τους αγκώνες τεντωμένους και τα γόνατά τους λυγισμένα. Κοιτάξτε τριγύρω για να εξακριβώσετε τις συνθήκες ασφαλείας. </a:t>
            </a:r>
            <a:endParaRPr lang="el-GR" sz="1400" dirty="0"/>
          </a:p>
        </p:txBody>
      </p:sp>
      <p:pic>
        <p:nvPicPr>
          <p:cNvPr id="4100" name="Picture 4"/>
          <p:cNvPicPr>
            <a:picLocks noChangeAspect="1" noChangeArrowheads="1"/>
          </p:cNvPicPr>
          <p:nvPr/>
        </p:nvPicPr>
        <p:blipFill>
          <a:blip r:embed="rId4"/>
          <a:srcRect/>
          <a:stretch>
            <a:fillRect/>
          </a:stretch>
        </p:blipFill>
        <p:spPr bwMode="auto">
          <a:xfrm>
            <a:off x="6400800" y="4572000"/>
            <a:ext cx="2438400" cy="1718631"/>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52601" y="152400"/>
            <a:ext cx="4571999" cy="511683"/>
          </a:xfrm>
          <a:solidFill>
            <a:schemeClr val="accent3">
              <a:lumMod val="60000"/>
              <a:lumOff val="40000"/>
            </a:schemeClr>
          </a:solidFill>
        </p:spPr>
        <p:txBody>
          <a:bodyPr/>
          <a:lstStyle/>
          <a:p>
            <a:pPr algn="ctr"/>
            <a:r>
              <a:rPr lang="el-GR" sz="2400" b="1" dirty="0" smtClean="0"/>
              <a:t>Προτεινόμενο ασκησιολόγιο</a:t>
            </a:r>
            <a:endParaRPr lang="el-GR" sz="2400" b="1" dirty="0"/>
          </a:p>
        </p:txBody>
      </p:sp>
      <p:sp>
        <p:nvSpPr>
          <p:cNvPr id="4" name="3 - Ορθογώνιο"/>
          <p:cNvSpPr/>
          <p:nvPr/>
        </p:nvSpPr>
        <p:spPr>
          <a:xfrm>
            <a:off x="152400" y="1066800"/>
            <a:ext cx="5562600" cy="2246769"/>
          </a:xfrm>
          <a:prstGeom prst="rect">
            <a:avLst/>
          </a:prstGeom>
        </p:spPr>
        <p:txBody>
          <a:bodyPr wrap="square">
            <a:spAutoFit/>
          </a:bodyPr>
          <a:lstStyle/>
          <a:p>
            <a:pPr algn="just"/>
            <a:endParaRPr lang="el-GR" sz="1400" dirty="0" smtClean="0"/>
          </a:p>
          <a:p>
            <a:pPr algn="just"/>
            <a:r>
              <a:rPr lang="en-US" sz="1400" b="1" dirty="0" smtClean="0"/>
              <a:t>8</a:t>
            </a:r>
            <a:r>
              <a:rPr lang="el-GR" sz="1400" b="1" dirty="0" smtClean="0"/>
              <a:t>. </a:t>
            </a:r>
            <a:r>
              <a:rPr lang="el-GR" sz="1400" b="1" dirty="0" smtClean="0"/>
              <a:t>Ζευγάρια, μανσέτα με αναπήδηση </a:t>
            </a:r>
          </a:p>
          <a:p>
            <a:pPr algn="just"/>
            <a:r>
              <a:rPr lang="el-GR" sz="1400" dirty="0" smtClean="0"/>
              <a:t>Σε αυτήν την πρώτη άσκηση, πείτε στα παιδιά να ανταλλάσσουν τη μπάλα μεταξύ τους με μανσέτα σε μικρή απόσταση με μία μόνο αναπήδηση. Βεβαιωθείτε ότι κινούνται μπρος-πίσω, δεξιά και αριστερά, μπαίνοντας γρήγορα κάτω από τη μπάλα και παίρνοντας χαμηλή θέση σώματος. Ζητήστε τους να μετρήσουν τις επιτυχημένες προσπάθειες. Δώστε προσοχή στη στάση των παιδιών: θα πρέπει να επιστρέψουν τη μπάλα ωθώντας προς τα πάνω με ολόκληρο το σώμα τους, και όχι απλώς σηκώνοντας τα χέρια τους. </a:t>
            </a:r>
            <a:endParaRPr lang="el-GR" sz="1400" dirty="0"/>
          </a:p>
        </p:txBody>
      </p:sp>
      <p:sp>
        <p:nvSpPr>
          <p:cNvPr id="6" name="5 - Ορθογώνιο"/>
          <p:cNvSpPr/>
          <p:nvPr/>
        </p:nvSpPr>
        <p:spPr>
          <a:xfrm>
            <a:off x="228600" y="4114800"/>
            <a:ext cx="5486400" cy="1815882"/>
          </a:xfrm>
          <a:prstGeom prst="rect">
            <a:avLst/>
          </a:prstGeom>
        </p:spPr>
        <p:txBody>
          <a:bodyPr wrap="square">
            <a:spAutoFit/>
          </a:bodyPr>
          <a:lstStyle/>
          <a:p>
            <a:pPr algn="just"/>
            <a:r>
              <a:rPr lang="en-US" sz="1400" b="1" dirty="0" smtClean="0"/>
              <a:t>9</a:t>
            </a:r>
            <a:r>
              <a:rPr lang="el-GR" sz="1400" b="1" dirty="0" smtClean="0"/>
              <a:t>. </a:t>
            </a:r>
            <a:r>
              <a:rPr lang="el-GR" sz="1400" b="1" dirty="0" smtClean="0"/>
              <a:t>Μανσέτα με κίνηση προς τα εμπρός </a:t>
            </a:r>
          </a:p>
          <a:p>
            <a:pPr algn="just"/>
            <a:r>
              <a:rPr lang="el-GR" sz="1400" dirty="0" smtClean="0"/>
              <a:t>Όταν γίνεται η μανσέτα, βεβαιωθείτε ότι τα παιδιά πετούν τη μπάλα απαλά στους συμπαίκτες τους στο επίπεδο της μέσης ενώ βρίσκονται πρόσωπο με πρόσωπο. Η μπάλα θα πρέπει να πετιέται με τα δύο χέρια και ελεγχόμενο τρόπο, χρησιμοποιώντας πέταγμα από κάτω. Ζητήστε τους να κινούνται προς τα εμπρός όταν γίνεται η μανσέτα, στη συνέχεια να επιστρέφουν στην αρχική θέση και να παίρνουν θέση ετοιμότητας. Πείτε τους να αλλάξουν ρόλους αφού εκτελέσουν δέκα επαναλήψεις. </a:t>
            </a:r>
            <a:endParaRPr lang="el-GR" sz="1400" dirty="0"/>
          </a:p>
        </p:txBody>
      </p:sp>
      <p:pic>
        <p:nvPicPr>
          <p:cNvPr id="6146" name="Picture 2"/>
          <p:cNvPicPr>
            <a:picLocks noChangeAspect="1" noChangeArrowheads="1"/>
          </p:cNvPicPr>
          <p:nvPr/>
        </p:nvPicPr>
        <p:blipFill>
          <a:blip r:embed="rId2"/>
          <a:srcRect/>
          <a:stretch>
            <a:fillRect/>
          </a:stretch>
        </p:blipFill>
        <p:spPr bwMode="auto">
          <a:xfrm>
            <a:off x="6096000" y="1295400"/>
            <a:ext cx="2286000" cy="19177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5943600" y="4267200"/>
            <a:ext cx="2843213" cy="18288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52601" y="152400"/>
            <a:ext cx="4571999" cy="511683"/>
          </a:xfrm>
          <a:solidFill>
            <a:schemeClr val="accent3">
              <a:lumMod val="60000"/>
              <a:lumOff val="40000"/>
            </a:schemeClr>
          </a:solidFill>
        </p:spPr>
        <p:txBody>
          <a:bodyPr/>
          <a:lstStyle/>
          <a:p>
            <a:pPr algn="ctr"/>
            <a:r>
              <a:rPr lang="el-GR" sz="2400" b="1" dirty="0" smtClean="0"/>
              <a:t>Προτεινόμενο ασκησιολόγιο</a:t>
            </a:r>
            <a:endParaRPr lang="el-GR" sz="2400" b="1" dirty="0"/>
          </a:p>
        </p:txBody>
      </p:sp>
      <p:sp>
        <p:nvSpPr>
          <p:cNvPr id="4" name="3 - Ορθογώνιο"/>
          <p:cNvSpPr/>
          <p:nvPr/>
        </p:nvSpPr>
        <p:spPr>
          <a:xfrm>
            <a:off x="152400" y="838200"/>
            <a:ext cx="5562600" cy="2246769"/>
          </a:xfrm>
          <a:prstGeom prst="rect">
            <a:avLst/>
          </a:prstGeom>
        </p:spPr>
        <p:txBody>
          <a:bodyPr wrap="square">
            <a:spAutoFit/>
          </a:bodyPr>
          <a:lstStyle/>
          <a:p>
            <a:pPr algn="just"/>
            <a:endParaRPr lang="el-GR" sz="1400" dirty="0" smtClean="0"/>
          </a:p>
          <a:p>
            <a:pPr algn="just"/>
            <a:endParaRPr lang="el-GR" sz="1400" dirty="0" smtClean="0"/>
          </a:p>
          <a:p>
            <a:pPr algn="just"/>
            <a:r>
              <a:rPr lang="en-US" sz="1400" b="1" dirty="0" smtClean="0"/>
              <a:t>10</a:t>
            </a:r>
            <a:r>
              <a:rPr lang="el-GR" sz="1400" b="1" dirty="0" smtClean="0"/>
              <a:t>. </a:t>
            </a:r>
            <a:r>
              <a:rPr lang="el-GR" sz="1400" b="1" dirty="0" smtClean="0"/>
              <a:t>Πέταγμα της μπάλας από βοηθό </a:t>
            </a:r>
            <a:r>
              <a:rPr lang="el-GR" sz="1400" b="1" dirty="0" smtClean="0"/>
              <a:t>και</a:t>
            </a:r>
            <a:r>
              <a:rPr lang="en-US" sz="1400" b="1" dirty="0" smtClean="0"/>
              <a:t> </a:t>
            </a:r>
            <a:r>
              <a:rPr lang="el-GR" sz="1400" b="1" dirty="0" smtClean="0"/>
              <a:t>μανσέτα </a:t>
            </a:r>
            <a:r>
              <a:rPr lang="el-GR" sz="1400" b="1" dirty="0" smtClean="0"/>
              <a:t>με μικρή κίνηση προς τα εμπρός </a:t>
            </a:r>
          </a:p>
          <a:p>
            <a:pPr algn="just"/>
            <a:r>
              <a:rPr lang="el-GR" sz="1400" dirty="0" smtClean="0"/>
              <a:t>Η ιδέα εδώ είναι να κάνετε τα παιδιά να πετάξουν τη μπάλα απαλά αλλά όχι τόσο </a:t>
            </a:r>
            <a:r>
              <a:rPr lang="el-GR" sz="1400" dirty="0" smtClean="0"/>
              <a:t>ψηλά</a:t>
            </a:r>
            <a:r>
              <a:rPr lang="en-US" sz="1400" dirty="0" smtClean="0"/>
              <a:t>.</a:t>
            </a:r>
            <a:r>
              <a:rPr lang="el-GR" sz="1400" dirty="0" smtClean="0"/>
              <a:t> </a:t>
            </a:r>
            <a:r>
              <a:rPr lang="el-GR" sz="1400" dirty="0" smtClean="0"/>
              <a:t>Ζητήστε από το βοηθό να πετάει τη μπάλα σταδιακά χαμηλότερα μέχρι να φτάσει πολύ κοντά στο έδαφος. Βεβαιωθείτε ότι τα παιδιά κινούνται σε θέση ετοιμότητας και τεντώνουν πλήρως τα πόδια τους όταν έρχονται σε επαφή με τη μπάλα. Προτείνετε να αλλάξουν ρόλους μετά από δέκα επαναλήψεις. </a:t>
            </a:r>
            <a:endParaRPr lang="el-GR" sz="1400" dirty="0"/>
          </a:p>
        </p:txBody>
      </p:sp>
      <p:sp>
        <p:nvSpPr>
          <p:cNvPr id="6" name="5 - Ορθογώνιο"/>
          <p:cNvSpPr/>
          <p:nvPr/>
        </p:nvSpPr>
        <p:spPr>
          <a:xfrm>
            <a:off x="228600" y="3962400"/>
            <a:ext cx="5486400" cy="2246769"/>
          </a:xfrm>
          <a:prstGeom prst="rect">
            <a:avLst/>
          </a:prstGeom>
        </p:spPr>
        <p:txBody>
          <a:bodyPr wrap="square">
            <a:spAutoFit/>
          </a:bodyPr>
          <a:lstStyle/>
          <a:p>
            <a:pPr algn="just"/>
            <a:endParaRPr lang="el-GR" sz="1400" dirty="0" smtClean="0"/>
          </a:p>
          <a:p>
            <a:pPr algn="just"/>
            <a:r>
              <a:rPr lang="en-US" sz="1400" b="1" dirty="0" smtClean="0"/>
              <a:t>11</a:t>
            </a:r>
            <a:r>
              <a:rPr lang="el-GR" sz="1400" b="1" dirty="0" smtClean="0"/>
              <a:t>. </a:t>
            </a:r>
            <a:r>
              <a:rPr lang="el-GR" sz="1400" b="1" dirty="0" smtClean="0"/>
              <a:t>Πέταγμα της μπάλας από βοηθό και μανσέτα με κίνηση δεξιά - αριστερά </a:t>
            </a:r>
          </a:p>
          <a:p>
            <a:pPr algn="just"/>
            <a:r>
              <a:rPr lang="el-GR" sz="1400" dirty="0" smtClean="0"/>
              <a:t>Αρχικά, κάντε τα παιδιά να χρησιμοποιούν ένα μονό ή διπλό τυχαίο βήμα για να μετακινηθούν προς τα δεξιά ή αριστερά. Ζητήστε τους κατά την επαφή με τη μπάλα να έχουν τοποθετημένο το εξωτερικό πόδι ένα βήμα μπροστά από το εσωτερικό. Ζητήστε τους να χρησιμοποιήσουν ένα σταυρωτό βήμα για να κινηθούν γρήγορα. Βεβαιωθείτε ότι οι βοηθοί πετούν σταδιακά τη μπάλα μακρύτερα. Επαναλάβετε την άσκηση πέντε φορές και από τις δύο πλευρές και μετά αλλάξτε ρόλους. </a:t>
            </a:r>
            <a:endParaRPr lang="el-GR" sz="1400" dirty="0"/>
          </a:p>
        </p:txBody>
      </p:sp>
      <p:pic>
        <p:nvPicPr>
          <p:cNvPr id="7170" name="Picture 2"/>
          <p:cNvPicPr>
            <a:picLocks noChangeAspect="1" noChangeArrowheads="1"/>
          </p:cNvPicPr>
          <p:nvPr/>
        </p:nvPicPr>
        <p:blipFill>
          <a:blip r:embed="rId2"/>
          <a:srcRect/>
          <a:stretch>
            <a:fillRect/>
          </a:stretch>
        </p:blipFill>
        <p:spPr bwMode="auto">
          <a:xfrm>
            <a:off x="6172200" y="1350396"/>
            <a:ext cx="2362200" cy="1649979"/>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6019800" y="4343400"/>
            <a:ext cx="2888343" cy="18288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52601" y="152400"/>
            <a:ext cx="4571999" cy="511683"/>
          </a:xfrm>
          <a:solidFill>
            <a:schemeClr val="accent3">
              <a:lumMod val="60000"/>
              <a:lumOff val="40000"/>
            </a:schemeClr>
          </a:solidFill>
        </p:spPr>
        <p:txBody>
          <a:bodyPr/>
          <a:lstStyle/>
          <a:p>
            <a:pPr algn="ctr"/>
            <a:r>
              <a:rPr lang="el-GR" sz="2400" b="1" dirty="0" smtClean="0"/>
              <a:t>Προτεινόμενο ασκησιολόγιο</a:t>
            </a:r>
            <a:endParaRPr lang="el-GR" sz="2400" b="1" dirty="0"/>
          </a:p>
        </p:txBody>
      </p:sp>
      <p:sp>
        <p:nvSpPr>
          <p:cNvPr id="4" name="3 - Ορθογώνιο"/>
          <p:cNvSpPr/>
          <p:nvPr/>
        </p:nvSpPr>
        <p:spPr>
          <a:xfrm>
            <a:off x="152400" y="1295400"/>
            <a:ext cx="5562600" cy="1600438"/>
          </a:xfrm>
          <a:prstGeom prst="rect">
            <a:avLst/>
          </a:prstGeom>
        </p:spPr>
        <p:txBody>
          <a:bodyPr wrap="square">
            <a:spAutoFit/>
          </a:bodyPr>
          <a:lstStyle/>
          <a:p>
            <a:pPr algn="just"/>
            <a:r>
              <a:rPr lang="en-US" sz="1400" b="1" dirty="0" smtClean="0"/>
              <a:t>12</a:t>
            </a:r>
            <a:r>
              <a:rPr lang="el-GR" sz="1400" b="1" dirty="0" smtClean="0"/>
              <a:t>. </a:t>
            </a:r>
            <a:r>
              <a:rPr lang="el-GR" sz="1400" b="1" dirty="0" smtClean="0"/>
              <a:t>Πέταγμα της μπάλας και μανσέτα με διπλή επαφή </a:t>
            </a:r>
          </a:p>
          <a:p>
            <a:pPr algn="just"/>
            <a:endParaRPr lang="en-US" sz="1400" dirty="0" smtClean="0"/>
          </a:p>
          <a:p>
            <a:pPr algn="just"/>
            <a:r>
              <a:rPr lang="el-GR" sz="1400" dirty="0" smtClean="0"/>
              <a:t>Σε </a:t>
            </a:r>
            <a:r>
              <a:rPr lang="el-GR" sz="1400" dirty="0" smtClean="0"/>
              <a:t>αυτήν την άσκηση, στόχος είναι, τα παιδιά να πετάξουν τη μπάλα στους συμπαίκτες τους, οι οποίοι την επιστρέφουν με μανσέτα μετά από δύο επαφές. Βεβαιωθείτε ότι, αφού τεντώσουν ολόκληρο το σώμα τους για την πρώτη επαφή εκτελούν την δεύτερη, και ακολούθως επιστρέφουν γρήγορα σε θέση ετοιμότητας. </a:t>
            </a:r>
            <a:endParaRPr lang="el-GR" sz="1400" dirty="0"/>
          </a:p>
        </p:txBody>
      </p:sp>
      <p:sp>
        <p:nvSpPr>
          <p:cNvPr id="6" name="5 - Ορθογώνιο"/>
          <p:cNvSpPr/>
          <p:nvPr/>
        </p:nvSpPr>
        <p:spPr>
          <a:xfrm>
            <a:off x="76200" y="3962400"/>
            <a:ext cx="4648200" cy="2462213"/>
          </a:xfrm>
          <a:prstGeom prst="rect">
            <a:avLst/>
          </a:prstGeom>
        </p:spPr>
        <p:txBody>
          <a:bodyPr wrap="square">
            <a:spAutoFit/>
          </a:bodyPr>
          <a:lstStyle/>
          <a:p>
            <a:pPr algn="just"/>
            <a:r>
              <a:rPr lang="en-US" sz="1400" b="1" dirty="0" smtClean="0"/>
              <a:t>13</a:t>
            </a:r>
            <a:r>
              <a:rPr lang="el-GR" sz="1400" b="1" dirty="0" smtClean="0"/>
              <a:t>. </a:t>
            </a:r>
            <a:r>
              <a:rPr lang="el-GR" sz="1400" b="1" dirty="0" smtClean="0"/>
              <a:t>Παιχνίδι εναλλαγής με μανσέτα </a:t>
            </a:r>
          </a:p>
          <a:p>
            <a:pPr algn="just"/>
            <a:endParaRPr lang="el-GR" sz="1400" dirty="0" smtClean="0"/>
          </a:p>
          <a:p>
            <a:pPr algn="just"/>
            <a:r>
              <a:rPr lang="el-GR" sz="1400" dirty="0" smtClean="0"/>
              <a:t>Η </a:t>
            </a:r>
            <a:r>
              <a:rPr lang="el-GR" sz="1400" dirty="0" smtClean="0"/>
              <a:t>άσκηση έχει </a:t>
            </a:r>
            <a:r>
              <a:rPr lang="el-GR" sz="1400" dirty="0" smtClean="0"/>
              <a:t>ως στόχο να αναγκάσει τα παιδιά να περάσουν τη μπάλα πάνω από ένα εμπόδιο και αυτή να επιστραφεί από τους συμπαίκτες τους. Ζητήστε να επιστρέψουν τη μπάλα με μανσέτα μετά από μια αναπήδηση. Οργανώστε ένα διαγωνισμό για να δείτε πόσες επαφές με μανσέτα τα παιδιά μπορούν να ανταλλάξουν σε καθορισμένο χρόνο. Εάν ορισμένα παιδιά έχουν πρόβλημα επιστρέφοντας τη μπάλα με μανσέτα, να τους ζητήσετε να πιάνουν τη μπάλα όταν αυτή επιστρέφει. </a:t>
            </a:r>
            <a:endParaRPr lang="el-GR" sz="1400" dirty="0"/>
          </a:p>
        </p:txBody>
      </p:sp>
      <p:pic>
        <p:nvPicPr>
          <p:cNvPr id="8194" name="Picture 2"/>
          <p:cNvPicPr>
            <a:picLocks noChangeAspect="1" noChangeArrowheads="1"/>
          </p:cNvPicPr>
          <p:nvPr/>
        </p:nvPicPr>
        <p:blipFill>
          <a:blip r:embed="rId2"/>
          <a:srcRect/>
          <a:stretch>
            <a:fillRect/>
          </a:stretch>
        </p:blipFill>
        <p:spPr bwMode="auto">
          <a:xfrm>
            <a:off x="5791200" y="1295400"/>
            <a:ext cx="2988860" cy="13716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4876800" y="4714875"/>
            <a:ext cx="4067175" cy="140749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6629400" y="609600"/>
            <a:ext cx="2286000" cy="3272408"/>
          </a:xfrm>
          <a:prstGeom prst="rect">
            <a:avLst/>
          </a:prstGeom>
        </p:spPr>
      </p:pic>
      <p:sp>
        <p:nvSpPr>
          <p:cNvPr id="8" name="7 - Ορθογώνιο"/>
          <p:cNvSpPr/>
          <p:nvPr/>
        </p:nvSpPr>
        <p:spPr>
          <a:xfrm>
            <a:off x="381000" y="2057400"/>
            <a:ext cx="5181600" cy="2164695"/>
          </a:xfrm>
          <a:prstGeom prst="rect">
            <a:avLst/>
          </a:prstGeom>
        </p:spPr>
        <p:txBody>
          <a:bodyPr wrap="square">
            <a:spAutoFit/>
          </a:bodyPr>
          <a:lstStyle/>
          <a:p>
            <a:pPr marL="548640" indent="-457834" algn="ctr">
              <a:lnSpc>
                <a:spcPct val="100000"/>
              </a:lnSpc>
              <a:spcBef>
                <a:spcPts val="509"/>
              </a:spcBef>
              <a:tabLst>
                <a:tab pos="548640" algn="l"/>
                <a:tab pos="549275" algn="l"/>
              </a:tabLst>
            </a:pPr>
            <a:r>
              <a:rPr lang="el-GR" sz="2800" b="1" spc="-5" dirty="0" smtClean="0">
                <a:latin typeface="Arial" pitchFamily="34" charset="0"/>
                <a:cs typeface="Arial" pitchFamily="34" charset="0"/>
              </a:rPr>
              <a:t>Πάσα από κάτω / μανσέτα</a:t>
            </a:r>
          </a:p>
          <a:p>
            <a:pPr marL="548640" indent="-457834" algn="just">
              <a:lnSpc>
                <a:spcPct val="100000"/>
              </a:lnSpc>
              <a:spcBef>
                <a:spcPts val="509"/>
              </a:spcBef>
              <a:buAutoNum type="arabicPeriod"/>
              <a:tabLst>
                <a:tab pos="548640" algn="l"/>
                <a:tab pos="549275" algn="l"/>
              </a:tabLst>
            </a:pPr>
            <a:endParaRPr lang="el-GR" spc="-5" dirty="0" smtClean="0">
              <a:latin typeface="Arial" pitchFamily="34" charset="0"/>
              <a:cs typeface="Arial" pitchFamily="34" charset="0"/>
            </a:endParaRPr>
          </a:p>
          <a:p>
            <a:pPr marL="548640" indent="-457834" algn="just">
              <a:lnSpc>
                <a:spcPct val="100000"/>
              </a:lnSpc>
              <a:spcBef>
                <a:spcPts val="509"/>
              </a:spcBef>
              <a:buAutoNum type="arabicPeriod"/>
              <a:tabLst>
                <a:tab pos="548640" algn="l"/>
                <a:tab pos="549275" algn="l"/>
              </a:tabLst>
            </a:pPr>
            <a:r>
              <a:rPr lang="el-GR" spc="-5" dirty="0" smtClean="0">
                <a:latin typeface="Arial" pitchFamily="34" charset="0"/>
                <a:cs typeface="Arial" pitchFamily="34" charset="0"/>
              </a:rPr>
              <a:t>Σημαντικά</a:t>
            </a:r>
            <a:r>
              <a:rPr lang="el-GR" spc="-60" dirty="0" smtClean="0">
                <a:latin typeface="Arial" pitchFamily="34" charset="0"/>
                <a:cs typeface="Arial" pitchFamily="34" charset="0"/>
              </a:rPr>
              <a:t> </a:t>
            </a:r>
            <a:r>
              <a:rPr lang="el-GR" dirty="0" smtClean="0">
                <a:latin typeface="Arial" pitchFamily="34" charset="0"/>
                <a:cs typeface="Arial" pitchFamily="34" charset="0"/>
              </a:rPr>
              <a:t>σημεία</a:t>
            </a:r>
            <a:r>
              <a:rPr lang="el-GR" spc="-30" dirty="0" smtClean="0">
                <a:latin typeface="Arial" pitchFamily="34" charset="0"/>
                <a:cs typeface="Arial" pitchFamily="34" charset="0"/>
              </a:rPr>
              <a:t> </a:t>
            </a:r>
            <a:r>
              <a:rPr lang="el-GR" spc="-5" dirty="0" smtClean="0">
                <a:latin typeface="Arial" pitchFamily="34" charset="0"/>
                <a:cs typeface="Arial" pitchFamily="34" charset="0"/>
              </a:rPr>
              <a:t>εκτέλεσης</a:t>
            </a:r>
            <a:endParaRPr lang="el-GR" dirty="0" smtClean="0">
              <a:latin typeface="Arial" pitchFamily="34" charset="0"/>
              <a:cs typeface="Arial" pitchFamily="34" charset="0"/>
            </a:endParaRPr>
          </a:p>
          <a:p>
            <a:pPr marL="548640" marR="139065" indent="-457834" algn="just">
              <a:lnSpc>
                <a:spcPct val="100000"/>
              </a:lnSpc>
              <a:spcBef>
                <a:spcPts val="480"/>
              </a:spcBef>
              <a:buAutoNum type="arabicPeriod"/>
              <a:tabLst>
                <a:tab pos="548640" algn="l"/>
                <a:tab pos="549275" algn="l"/>
              </a:tabLst>
            </a:pPr>
            <a:r>
              <a:rPr lang="el-GR" spc="-5" dirty="0" smtClean="0">
                <a:latin typeface="Arial" pitchFamily="34" charset="0"/>
                <a:cs typeface="Arial" pitchFamily="34" charset="0"/>
              </a:rPr>
              <a:t>Διδακτική </a:t>
            </a:r>
            <a:r>
              <a:rPr lang="el-GR" dirty="0" smtClean="0">
                <a:latin typeface="Arial" pitchFamily="34" charset="0"/>
                <a:cs typeface="Arial" pitchFamily="34" charset="0"/>
              </a:rPr>
              <a:t>σειρά / </a:t>
            </a:r>
            <a:r>
              <a:rPr lang="el-GR" spc="-5" dirty="0" smtClean="0">
                <a:latin typeface="Arial" pitchFamily="34" charset="0"/>
                <a:cs typeface="Arial" pitchFamily="34" charset="0"/>
              </a:rPr>
              <a:t>Στάδια </a:t>
            </a:r>
            <a:r>
              <a:rPr lang="el-GR" spc="-10" dirty="0" smtClean="0">
                <a:latin typeface="Arial" pitchFamily="34" charset="0"/>
                <a:cs typeface="Arial" pitchFamily="34" charset="0"/>
              </a:rPr>
              <a:t>Διδασκαλίας </a:t>
            </a:r>
            <a:r>
              <a:rPr lang="el-GR" dirty="0" smtClean="0">
                <a:latin typeface="Arial" pitchFamily="34" charset="0"/>
                <a:cs typeface="Arial" pitchFamily="34" charset="0"/>
              </a:rPr>
              <a:t>&amp; </a:t>
            </a:r>
            <a:r>
              <a:rPr lang="el-GR" spc="-5" dirty="0" smtClean="0">
                <a:latin typeface="Arial" pitchFamily="34" charset="0"/>
                <a:cs typeface="Arial" pitchFamily="34" charset="0"/>
              </a:rPr>
              <a:t>αντίστοιχες </a:t>
            </a:r>
            <a:r>
              <a:rPr lang="el-GR" spc="-440" dirty="0" smtClean="0">
                <a:latin typeface="Arial" pitchFamily="34" charset="0"/>
                <a:cs typeface="Arial" pitchFamily="34" charset="0"/>
              </a:rPr>
              <a:t> </a:t>
            </a:r>
            <a:r>
              <a:rPr lang="el-GR" dirty="0" smtClean="0">
                <a:latin typeface="Arial" pitchFamily="34" charset="0"/>
                <a:cs typeface="Arial" pitchFamily="34" charset="0"/>
              </a:rPr>
              <a:t>ασκήσεις</a:t>
            </a:r>
          </a:p>
          <a:p>
            <a:pPr marL="548640" indent="-457834" algn="just">
              <a:lnSpc>
                <a:spcPct val="100000"/>
              </a:lnSpc>
              <a:spcBef>
                <a:spcPts val="480"/>
              </a:spcBef>
              <a:buAutoNum type="arabicPeriod"/>
              <a:tabLst>
                <a:tab pos="548640" algn="l"/>
                <a:tab pos="549275" algn="l"/>
              </a:tabLst>
            </a:pPr>
            <a:r>
              <a:rPr lang="el-GR" dirty="0" smtClean="0">
                <a:latin typeface="Arial" pitchFamily="34" charset="0"/>
                <a:cs typeface="Arial" pitchFamily="34" charset="0"/>
              </a:rPr>
              <a:t>Συνηθισμένα</a:t>
            </a:r>
            <a:r>
              <a:rPr lang="el-GR" spc="-50" dirty="0" smtClean="0">
                <a:latin typeface="Arial" pitchFamily="34" charset="0"/>
                <a:cs typeface="Arial" pitchFamily="34" charset="0"/>
              </a:rPr>
              <a:t> </a:t>
            </a:r>
            <a:r>
              <a:rPr lang="el-GR" spc="-10" dirty="0" smtClean="0">
                <a:latin typeface="Arial" pitchFamily="34" charset="0"/>
                <a:cs typeface="Arial" pitchFamily="34" charset="0"/>
              </a:rPr>
              <a:t>λάθη</a:t>
            </a:r>
            <a:r>
              <a:rPr lang="el-GR" spc="-25" dirty="0" smtClean="0">
                <a:latin typeface="Arial" pitchFamily="34" charset="0"/>
                <a:cs typeface="Arial" pitchFamily="34" charset="0"/>
              </a:rPr>
              <a:t> </a:t>
            </a:r>
            <a:r>
              <a:rPr lang="el-GR" spc="-5" dirty="0" smtClean="0">
                <a:latin typeface="Arial" pitchFamily="34" charset="0"/>
                <a:cs typeface="Arial" pitchFamily="34" charset="0"/>
              </a:rPr>
              <a:t>εκτέλεσης</a:t>
            </a:r>
            <a:endParaRPr lang="el-GR" dirty="0">
              <a:latin typeface="Arial" pitchFamily="34" charset="0"/>
              <a:cs typeface="Arial" pitchFamily="34" charset="0"/>
            </a:endParaRPr>
          </a:p>
        </p:txBody>
      </p:sp>
      <p:pic>
        <p:nvPicPr>
          <p:cNvPr id="9" name="object 5"/>
          <p:cNvPicPr/>
          <p:nvPr/>
        </p:nvPicPr>
        <p:blipFill>
          <a:blip r:embed="rId3" cstate="print"/>
          <a:stretch>
            <a:fillRect/>
          </a:stretch>
        </p:blipFill>
        <p:spPr>
          <a:xfrm>
            <a:off x="5715000" y="4495800"/>
            <a:ext cx="3270504" cy="20859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304800"/>
            <a:ext cx="7772400" cy="861774"/>
          </a:xfrm>
        </p:spPr>
        <p:txBody>
          <a:bodyPr/>
          <a:lstStyle/>
          <a:p>
            <a:pPr algn="ctr"/>
            <a:r>
              <a:rPr lang="el-GR" sz="2800" b="1" dirty="0" smtClean="0"/>
              <a:t>Επαφή της μπάλας για την εκτέλεση της μανσέτας</a:t>
            </a:r>
            <a:endParaRPr lang="el-GR" sz="2800" b="1" dirty="0"/>
          </a:p>
        </p:txBody>
      </p:sp>
      <p:sp>
        <p:nvSpPr>
          <p:cNvPr id="4" name="3 - Ορθογώνιο"/>
          <p:cNvSpPr/>
          <p:nvPr/>
        </p:nvSpPr>
        <p:spPr>
          <a:xfrm>
            <a:off x="228600" y="914400"/>
            <a:ext cx="8534400" cy="2462213"/>
          </a:xfrm>
          <a:prstGeom prst="rect">
            <a:avLst/>
          </a:prstGeom>
        </p:spPr>
        <p:txBody>
          <a:bodyPr wrap="square">
            <a:spAutoFit/>
          </a:bodyPr>
          <a:lstStyle/>
          <a:p>
            <a:r>
              <a:rPr lang="el-GR" sz="1400" b="1" dirty="0" smtClean="0"/>
              <a:t>Σημεία κλειδιά για τον τρόπο δεσίματος των χεριών στην τεχνική της μανσέτας </a:t>
            </a:r>
            <a:endParaRPr lang="en-US" sz="1400" b="1" dirty="0" smtClean="0"/>
          </a:p>
          <a:p>
            <a:endParaRPr lang="el-GR" sz="1400" b="1" dirty="0" smtClean="0"/>
          </a:p>
          <a:p>
            <a:r>
              <a:rPr lang="el-GR" sz="1400" b="1" dirty="0" smtClean="0"/>
              <a:t>1. Πως να κάνετε το δέσιμο των χεριών </a:t>
            </a:r>
          </a:p>
          <a:p>
            <a:r>
              <a:rPr lang="el-GR" sz="1400" dirty="0" smtClean="0"/>
              <a:t>Υπάρχουν πολλοί τρόποι για να «δέσετε» τα χέρια για την μανσέτα. Το πιο συνηθισμένο δέσιμο είναι αυτό που φαίνεται στην παρακάτω εικόνα. Ζητήστε από τα παιδιά να ανοίξουν τις παλάμες τους και τοποθετήστε το ένα χέρι πάνω στο άλλο υπό γωνία. Πρέπει οι αντίχειρές τους, να είναι πάνω από τα δάχτυλα των δύο χεριών τους ενωμένοι. Και οι δύο αντίχειρες πρέπει να δείχνουν προς τα κάτω, μακριά από τους καρπούς. Βεβαιωθείτε ότι τα παιδιά τεντώνουν τους αγκώνες τους. Το εσωτερικό των καρπών πρέπει να είναι επίπεδο και να διατηρούνται ενωμένοι μεταξύ τους. Οι ώμοι και τα χέρια πρέπει ιδανικά να σχηματίζουν ένα </a:t>
            </a:r>
            <a:r>
              <a:rPr lang="el-GR" sz="1400" dirty="0" err="1" smtClean="0"/>
              <a:t>τρίγωνο.κάτω</a:t>
            </a:r>
            <a:r>
              <a:rPr lang="el-GR" sz="1400" dirty="0" smtClean="0"/>
              <a:t> πάσα (μανσέτα), το πέρασμα με το ένα χέρι (πλασέ) και το πέρασμα με πάσα με δάχτυλα. Ξεκινήστε διδάσκοντας στα παιδιά τις πιο κοινές από αυτές τις τεχνικές, την εκμάθηση της μανσέτας. </a:t>
            </a:r>
            <a:endParaRPr lang="el-GR" sz="1400" dirty="0"/>
          </a:p>
        </p:txBody>
      </p:sp>
      <p:pic>
        <p:nvPicPr>
          <p:cNvPr id="2050" name="Picture 2"/>
          <p:cNvPicPr>
            <a:picLocks noChangeAspect="1" noChangeArrowheads="1"/>
          </p:cNvPicPr>
          <p:nvPr/>
        </p:nvPicPr>
        <p:blipFill>
          <a:blip r:embed="rId2"/>
          <a:srcRect/>
          <a:stretch>
            <a:fillRect/>
          </a:stretch>
        </p:blipFill>
        <p:spPr bwMode="auto">
          <a:xfrm>
            <a:off x="76200" y="3429000"/>
            <a:ext cx="5870766" cy="3352800"/>
          </a:xfrm>
          <a:prstGeom prst="rect">
            <a:avLst/>
          </a:prstGeom>
          <a:noFill/>
          <a:ln w="9525">
            <a:noFill/>
            <a:miter lim="800000"/>
            <a:headEnd/>
            <a:tailEnd/>
          </a:ln>
          <a:effectLst/>
        </p:spPr>
      </p:pic>
      <p:pic>
        <p:nvPicPr>
          <p:cNvPr id="10242" name="Picture 2"/>
          <p:cNvPicPr>
            <a:picLocks noChangeAspect="1" noChangeArrowheads="1"/>
          </p:cNvPicPr>
          <p:nvPr/>
        </p:nvPicPr>
        <p:blipFill>
          <a:blip r:embed="rId3"/>
          <a:srcRect/>
          <a:stretch>
            <a:fillRect/>
          </a:stretch>
        </p:blipFill>
        <p:spPr bwMode="auto">
          <a:xfrm>
            <a:off x="6096000" y="4029075"/>
            <a:ext cx="2919413" cy="214312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304800"/>
            <a:ext cx="7772400" cy="861774"/>
          </a:xfrm>
        </p:spPr>
        <p:txBody>
          <a:bodyPr/>
          <a:lstStyle/>
          <a:p>
            <a:pPr algn="ctr"/>
            <a:r>
              <a:rPr lang="el-GR" sz="2800" b="1" dirty="0" smtClean="0"/>
              <a:t>Επαφή της μπάλας για την εκτέλεση της μανσέτας</a:t>
            </a:r>
            <a:endParaRPr lang="el-GR" sz="2800" b="1" dirty="0"/>
          </a:p>
        </p:txBody>
      </p:sp>
      <p:sp>
        <p:nvSpPr>
          <p:cNvPr id="4" name="3 - Ορθογώνιο"/>
          <p:cNvSpPr/>
          <p:nvPr/>
        </p:nvSpPr>
        <p:spPr>
          <a:xfrm>
            <a:off x="228600" y="914400"/>
            <a:ext cx="8534400" cy="2462213"/>
          </a:xfrm>
          <a:prstGeom prst="rect">
            <a:avLst/>
          </a:prstGeom>
        </p:spPr>
        <p:txBody>
          <a:bodyPr wrap="square">
            <a:spAutoFit/>
          </a:bodyPr>
          <a:lstStyle/>
          <a:p>
            <a:pPr algn="just"/>
            <a:r>
              <a:rPr lang="el-GR" sz="1400" b="1" dirty="0" smtClean="0"/>
              <a:t>Σημεία κλειδιά για τον τρόπο δεσίματος των χεριών στην τεχνική της μανσέτας </a:t>
            </a:r>
            <a:endParaRPr lang="en-US" sz="1400" b="1" dirty="0" smtClean="0"/>
          </a:p>
          <a:p>
            <a:pPr algn="just"/>
            <a:endParaRPr lang="el-GR" sz="1400" b="1" dirty="0" smtClean="0"/>
          </a:p>
          <a:p>
            <a:pPr algn="just"/>
            <a:r>
              <a:rPr lang="el-GR" sz="1400" b="1" dirty="0" smtClean="0"/>
              <a:t>2. Πως να πάρετε μια καλή θέση για την επαφή με τη μπάλα. </a:t>
            </a:r>
          </a:p>
          <a:p>
            <a:pPr algn="just"/>
            <a:r>
              <a:rPr lang="el-GR" sz="1400" dirty="0" smtClean="0"/>
              <a:t>Εξηγήστε στα παιδιά πως να υιοθετήσουν μια σωστή θέση για να έρθουν σε επαφή με τη μπάλα, η οποία πρέπει να είναι ελαφρώς πάνω από το σημείο όπου φοριέται ένα ρολόι χειρός. Πείτε τους ότι είναι σημαντικό να είναι τεντωμένοι οι αγκώνες τη στιγμή της επαφής. </a:t>
            </a:r>
            <a:endParaRPr lang="en-US" sz="1400" dirty="0" smtClean="0"/>
          </a:p>
          <a:p>
            <a:pPr algn="just"/>
            <a:endParaRPr lang="el-GR" sz="1400" dirty="0" smtClean="0"/>
          </a:p>
          <a:p>
            <a:pPr algn="just"/>
            <a:r>
              <a:rPr lang="el-GR" sz="1400" b="1" dirty="0" smtClean="0"/>
              <a:t>3. Πως να μεταβιβάσετε τη μπάλα </a:t>
            </a:r>
          </a:p>
          <a:p>
            <a:pPr algn="just"/>
            <a:r>
              <a:rPr lang="el-GR" sz="1400" dirty="0" smtClean="0"/>
              <a:t>Οι αρχάριοι τείνουν να ταλαντεύονται όταν προσπαθούν να χτυπήσουν τη μπάλα, αλλά αυτό είναι λάθος. Όταν χτυπούν τη μπάλα, βεβαιωθείτε ότι τα παιδιά δεν ταλαντεύονται, ενώ η επαφή πρέπει να γίνει ωθώντας το σώμα από κάτω προς τα πάνω.</a:t>
            </a:r>
            <a:endParaRPr lang="el-GR" sz="1400" dirty="0"/>
          </a:p>
        </p:txBody>
      </p:sp>
      <p:pic>
        <p:nvPicPr>
          <p:cNvPr id="2050" name="Picture 2"/>
          <p:cNvPicPr>
            <a:picLocks noChangeAspect="1" noChangeArrowheads="1"/>
          </p:cNvPicPr>
          <p:nvPr/>
        </p:nvPicPr>
        <p:blipFill>
          <a:blip r:embed="rId2"/>
          <a:srcRect/>
          <a:stretch>
            <a:fillRect/>
          </a:stretch>
        </p:blipFill>
        <p:spPr bwMode="auto">
          <a:xfrm>
            <a:off x="76200" y="3429000"/>
            <a:ext cx="5870766" cy="3352800"/>
          </a:xfrm>
          <a:prstGeom prst="rect">
            <a:avLst/>
          </a:prstGeom>
          <a:noFill/>
          <a:ln w="9525">
            <a:noFill/>
            <a:miter lim="800000"/>
            <a:headEnd/>
            <a:tailEnd/>
          </a:ln>
          <a:effectLst/>
        </p:spPr>
      </p:pic>
      <p:pic>
        <p:nvPicPr>
          <p:cNvPr id="11266" name="Picture 2"/>
          <p:cNvPicPr>
            <a:picLocks noChangeAspect="1" noChangeArrowheads="1"/>
          </p:cNvPicPr>
          <p:nvPr/>
        </p:nvPicPr>
        <p:blipFill>
          <a:blip r:embed="rId3"/>
          <a:srcRect/>
          <a:stretch>
            <a:fillRect/>
          </a:stretch>
        </p:blipFill>
        <p:spPr bwMode="auto">
          <a:xfrm>
            <a:off x="5943600" y="3962400"/>
            <a:ext cx="3071813" cy="214312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304800"/>
            <a:ext cx="7772400" cy="861774"/>
          </a:xfrm>
        </p:spPr>
        <p:txBody>
          <a:bodyPr/>
          <a:lstStyle/>
          <a:p>
            <a:pPr algn="ctr"/>
            <a:r>
              <a:rPr lang="el-GR" sz="2800" b="1" dirty="0" smtClean="0"/>
              <a:t>Επαφή της μπάλας για την εκτέλεση της μανσέτας</a:t>
            </a:r>
            <a:endParaRPr lang="el-GR" sz="2800" b="1" dirty="0"/>
          </a:p>
        </p:txBody>
      </p:sp>
      <p:sp>
        <p:nvSpPr>
          <p:cNvPr id="5" name="4 - Ορθογώνιο"/>
          <p:cNvSpPr/>
          <p:nvPr/>
        </p:nvSpPr>
        <p:spPr>
          <a:xfrm>
            <a:off x="152400" y="1600200"/>
            <a:ext cx="4572000" cy="1200329"/>
          </a:xfrm>
          <a:prstGeom prst="rect">
            <a:avLst/>
          </a:prstGeom>
        </p:spPr>
        <p:txBody>
          <a:bodyPr>
            <a:spAutoFit/>
          </a:bodyPr>
          <a:lstStyle/>
          <a:p>
            <a:r>
              <a:rPr lang="el-GR" dirty="0" smtClean="0"/>
              <a:t>Τοποθετήστε την παλάμη του ενός χεριού στην παλάμη του άλλου χεριού σας. Οι αντίχειρες πρέπει να είναι ενωμένοι και παράλληλοι πάνω από τα δάκτυλα του εσωτερικού χεριού. </a:t>
            </a:r>
            <a:endParaRPr lang="el-GR" dirty="0"/>
          </a:p>
        </p:txBody>
      </p:sp>
      <p:pic>
        <p:nvPicPr>
          <p:cNvPr id="3074" name="Picture 2"/>
          <p:cNvPicPr>
            <a:picLocks noChangeAspect="1" noChangeArrowheads="1"/>
          </p:cNvPicPr>
          <p:nvPr/>
        </p:nvPicPr>
        <p:blipFill>
          <a:blip r:embed="rId2" cstate="print"/>
          <a:srcRect/>
          <a:stretch>
            <a:fillRect/>
          </a:stretch>
        </p:blipFill>
        <p:spPr bwMode="auto">
          <a:xfrm>
            <a:off x="6096000" y="1447800"/>
            <a:ext cx="2933700" cy="1675439"/>
          </a:xfrm>
          <a:prstGeom prst="rect">
            <a:avLst/>
          </a:prstGeom>
          <a:noFill/>
          <a:ln w="9525">
            <a:noFill/>
            <a:miter lim="800000"/>
            <a:headEnd/>
            <a:tailEnd/>
          </a:ln>
          <a:effectLst/>
        </p:spPr>
      </p:pic>
      <p:sp>
        <p:nvSpPr>
          <p:cNvPr id="7" name="6 - Δεξιό βέλος"/>
          <p:cNvSpPr/>
          <p:nvPr/>
        </p:nvSpPr>
        <p:spPr>
          <a:xfrm>
            <a:off x="5029200" y="20574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Ορθογώνιο"/>
          <p:cNvSpPr/>
          <p:nvPr/>
        </p:nvSpPr>
        <p:spPr>
          <a:xfrm>
            <a:off x="152400" y="3733800"/>
            <a:ext cx="4572000" cy="2585323"/>
          </a:xfrm>
          <a:prstGeom prst="rect">
            <a:avLst/>
          </a:prstGeom>
        </p:spPr>
        <p:txBody>
          <a:bodyPr>
            <a:spAutoFit/>
          </a:bodyPr>
          <a:lstStyle/>
          <a:p>
            <a:pPr algn="just"/>
            <a:r>
              <a:rPr lang="el-GR" dirty="0" smtClean="0"/>
              <a:t>Προσπαθήστε να τεντώσετε τους πήχεις προς τα εμπρός, έτσι ώστε οι αγκώνες σας να ενωθούν. Θυμηθείτε ότι πρέπει να τοποθετήσετε τα χέρια σας με τέτοιο τρόπο, ώστε η πρώτη επαφή με τη μπάλα να γίνεται με το εσωτερικό μέρος από τους πήχεις πλήρως τεντωμένο και πάνω από τους καρπούς. Εδώ είναι το σημείο που γίνεται η επαφή με τη μπάλα. </a:t>
            </a:r>
          </a:p>
        </p:txBody>
      </p:sp>
      <p:pic>
        <p:nvPicPr>
          <p:cNvPr id="3075" name="Picture 3"/>
          <p:cNvPicPr>
            <a:picLocks noChangeAspect="1" noChangeArrowheads="1"/>
          </p:cNvPicPr>
          <p:nvPr/>
        </p:nvPicPr>
        <p:blipFill>
          <a:blip r:embed="rId3" cstate="print"/>
          <a:srcRect/>
          <a:stretch>
            <a:fillRect/>
          </a:stretch>
        </p:blipFill>
        <p:spPr bwMode="auto">
          <a:xfrm>
            <a:off x="6043835" y="4191000"/>
            <a:ext cx="3023965" cy="1774780"/>
          </a:xfrm>
          <a:prstGeom prst="rect">
            <a:avLst/>
          </a:prstGeom>
          <a:noFill/>
          <a:ln w="9525">
            <a:noFill/>
            <a:miter lim="800000"/>
            <a:headEnd/>
            <a:tailEnd/>
          </a:ln>
          <a:effectLst/>
        </p:spPr>
      </p:pic>
      <p:sp>
        <p:nvSpPr>
          <p:cNvPr id="10" name="9 - Δεξιό βέλος"/>
          <p:cNvSpPr/>
          <p:nvPr/>
        </p:nvSpPr>
        <p:spPr>
          <a:xfrm>
            <a:off x="5029200" y="48006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9" name="Picture 8" descr="Περιέχει μια εικόνα του: Реакция парней Волейбола на т/и"/>
          <p:cNvPicPr>
            <a:picLocks noChangeAspect="1" noChangeArrowheads="1"/>
          </p:cNvPicPr>
          <p:nvPr/>
        </p:nvPicPr>
        <p:blipFill>
          <a:blip r:embed="rId4"/>
          <a:srcRect/>
          <a:stretch>
            <a:fillRect/>
          </a:stretch>
        </p:blipFill>
        <p:spPr bwMode="auto">
          <a:xfrm rot="10800000">
            <a:off x="4876800" y="2819400"/>
            <a:ext cx="819140" cy="159315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634"/>
            <a:chOff x="0" y="0"/>
            <a:chExt cx="9144000" cy="6858634"/>
          </a:xfrm>
        </p:grpSpPr>
        <p:pic>
          <p:nvPicPr>
            <p:cNvPr id="3" name="object 3"/>
            <p:cNvPicPr/>
            <p:nvPr/>
          </p:nvPicPr>
          <p:blipFill>
            <a:blip r:embed="rId2" cstate="print"/>
            <a:stretch>
              <a:fillRect/>
            </a:stretch>
          </p:blipFill>
          <p:spPr>
            <a:xfrm>
              <a:off x="0" y="0"/>
              <a:ext cx="9144000" cy="6857999"/>
            </a:xfrm>
            <a:prstGeom prst="rect">
              <a:avLst/>
            </a:prstGeom>
          </p:spPr>
        </p:pic>
        <p:sp>
          <p:nvSpPr>
            <p:cNvPr id="4" name="object 4"/>
            <p:cNvSpPr/>
            <p:nvPr/>
          </p:nvSpPr>
          <p:spPr>
            <a:xfrm>
              <a:off x="251523" y="0"/>
              <a:ext cx="8540750" cy="752475"/>
            </a:xfrm>
            <a:custGeom>
              <a:avLst/>
              <a:gdLst/>
              <a:ahLst/>
              <a:cxnLst/>
              <a:rect l="l" t="t" r="r" b="b"/>
              <a:pathLst>
                <a:path w="8540750" h="752475">
                  <a:moveTo>
                    <a:pt x="8540750" y="0"/>
                  </a:moveTo>
                  <a:lnTo>
                    <a:pt x="0" y="0"/>
                  </a:lnTo>
                  <a:lnTo>
                    <a:pt x="0" y="752132"/>
                  </a:lnTo>
                  <a:lnTo>
                    <a:pt x="8540750" y="752132"/>
                  </a:lnTo>
                  <a:lnTo>
                    <a:pt x="8540750" y="0"/>
                  </a:lnTo>
                  <a:close/>
                </a:path>
              </a:pathLst>
            </a:custGeom>
            <a:solidFill>
              <a:srgbClr val="F1F1F1"/>
            </a:solidFill>
          </p:spPr>
          <p:txBody>
            <a:bodyPr wrap="square" lIns="0" tIns="0" rIns="0" bIns="0" rtlCol="0"/>
            <a:lstStyle/>
            <a:p>
              <a:endParaRPr/>
            </a:p>
          </p:txBody>
        </p:sp>
      </p:grpSp>
      <p:sp>
        <p:nvSpPr>
          <p:cNvPr id="5" name="object 5"/>
          <p:cNvSpPr txBox="1">
            <a:spLocks noGrp="1"/>
          </p:cNvSpPr>
          <p:nvPr>
            <p:ph type="title"/>
          </p:nvPr>
        </p:nvSpPr>
        <p:spPr>
          <a:xfrm>
            <a:off x="433222" y="13207"/>
            <a:ext cx="8176259"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1.</a:t>
            </a:r>
            <a:r>
              <a:rPr sz="2400" b="1" spc="-30" dirty="0">
                <a:latin typeface="Calibri"/>
                <a:cs typeface="Calibri"/>
              </a:rPr>
              <a:t> </a:t>
            </a:r>
            <a:r>
              <a:rPr sz="2400" b="1" spc="-5" dirty="0">
                <a:latin typeface="Calibri"/>
                <a:cs typeface="Calibri"/>
              </a:rPr>
              <a:t>Σημαντικά</a:t>
            </a:r>
            <a:r>
              <a:rPr sz="2400" b="1" spc="-45" dirty="0">
                <a:latin typeface="Calibri"/>
                <a:cs typeface="Calibri"/>
              </a:rPr>
              <a:t> </a:t>
            </a:r>
            <a:r>
              <a:rPr sz="2400" b="1" spc="-5" dirty="0">
                <a:latin typeface="Calibri"/>
                <a:cs typeface="Calibri"/>
              </a:rPr>
              <a:t>σημεία</a:t>
            </a:r>
            <a:r>
              <a:rPr sz="2400" b="1" spc="-25" dirty="0">
                <a:latin typeface="Calibri"/>
                <a:cs typeface="Calibri"/>
              </a:rPr>
              <a:t> </a:t>
            </a:r>
            <a:r>
              <a:rPr sz="2400" b="1" dirty="0">
                <a:latin typeface="Calibri"/>
                <a:cs typeface="Calibri"/>
              </a:rPr>
              <a:t>εκτέλεσης</a:t>
            </a:r>
            <a:r>
              <a:rPr sz="2400" b="1" spc="-30" dirty="0">
                <a:latin typeface="Calibri"/>
                <a:cs typeface="Calibri"/>
              </a:rPr>
              <a:t> </a:t>
            </a:r>
            <a:r>
              <a:rPr sz="2400" b="1" dirty="0">
                <a:latin typeface="Calibri"/>
                <a:cs typeface="Calibri"/>
              </a:rPr>
              <a:t>της</a:t>
            </a:r>
            <a:r>
              <a:rPr sz="2400" b="1" spc="-20" dirty="0">
                <a:latin typeface="Calibri"/>
                <a:cs typeface="Calibri"/>
              </a:rPr>
              <a:t> </a:t>
            </a:r>
            <a:r>
              <a:rPr sz="2400" b="1" spc="-5" dirty="0">
                <a:latin typeface="Calibri"/>
                <a:cs typeface="Calibri"/>
              </a:rPr>
              <a:t>πάσας</a:t>
            </a:r>
            <a:r>
              <a:rPr sz="2400" b="1" spc="-20" dirty="0">
                <a:latin typeface="Calibri"/>
                <a:cs typeface="Calibri"/>
              </a:rPr>
              <a:t> </a:t>
            </a:r>
            <a:r>
              <a:rPr sz="2400" b="1" dirty="0">
                <a:latin typeface="Calibri"/>
                <a:cs typeface="Calibri"/>
              </a:rPr>
              <a:t>από</a:t>
            </a:r>
            <a:r>
              <a:rPr sz="2400" b="1" spc="-25" dirty="0">
                <a:latin typeface="Calibri"/>
                <a:cs typeface="Calibri"/>
              </a:rPr>
              <a:t> </a:t>
            </a:r>
            <a:r>
              <a:rPr sz="2400" b="1" dirty="0">
                <a:latin typeface="Calibri"/>
                <a:cs typeface="Calibri"/>
              </a:rPr>
              <a:t>κάτω</a:t>
            </a:r>
            <a:r>
              <a:rPr sz="2400" b="1" spc="-10" dirty="0">
                <a:latin typeface="Calibri"/>
                <a:cs typeface="Calibri"/>
              </a:rPr>
              <a:t> </a:t>
            </a:r>
            <a:r>
              <a:rPr sz="2400" b="1" dirty="0">
                <a:latin typeface="Calibri"/>
                <a:cs typeface="Calibri"/>
              </a:rPr>
              <a:t>/ </a:t>
            </a:r>
            <a:r>
              <a:rPr sz="2400" b="1" spc="-5" dirty="0">
                <a:latin typeface="Calibri"/>
                <a:cs typeface="Calibri"/>
              </a:rPr>
              <a:t>μανσέτας</a:t>
            </a:r>
            <a:endParaRPr sz="2400">
              <a:latin typeface="Calibri"/>
              <a:cs typeface="Calibri"/>
            </a:endParaRPr>
          </a:p>
        </p:txBody>
      </p:sp>
      <p:graphicFrame>
        <p:nvGraphicFramePr>
          <p:cNvPr id="6" name="object 6"/>
          <p:cNvGraphicFramePr>
            <a:graphicFrameLocks noGrp="1"/>
          </p:cNvGraphicFramePr>
          <p:nvPr/>
        </p:nvGraphicFramePr>
        <p:xfrm>
          <a:off x="76200" y="534352"/>
          <a:ext cx="8964930" cy="6077403"/>
        </p:xfrm>
        <a:graphic>
          <a:graphicData uri="http://schemas.openxmlformats.org/drawingml/2006/table">
            <a:tbl>
              <a:tblPr firstRow="1" bandRow="1">
                <a:tableStyleId>{2D5ABB26-0587-4C30-8999-92F81FD0307C}</a:tableStyleId>
              </a:tblPr>
              <a:tblGrid>
                <a:gridCol w="3190875"/>
                <a:gridCol w="5774055"/>
              </a:tblGrid>
              <a:tr h="412114">
                <a:tc>
                  <a:txBody>
                    <a:bodyPr/>
                    <a:lstStyle/>
                    <a:p>
                      <a:pPr marL="91440">
                        <a:lnSpc>
                          <a:spcPct val="100000"/>
                        </a:lnSpc>
                        <a:spcBef>
                          <a:spcPts val="234"/>
                        </a:spcBef>
                      </a:pPr>
                      <a:r>
                        <a:rPr sz="2000" b="1" spc="-5" dirty="0">
                          <a:solidFill>
                            <a:srgbClr val="1F487C"/>
                          </a:solidFill>
                          <a:latin typeface="Calibri"/>
                          <a:cs typeface="Calibri"/>
                        </a:rPr>
                        <a:t>Σημείο</a:t>
                      </a:r>
                      <a:endParaRPr sz="2000">
                        <a:latin typeface="Calibri"/>
                        <a:cs typeface="Calibri"/>
                      </a:endParaRPr>
                    </a:p>
                  </a:txBody>
                  <a:tcPr marL="0" marR="0" marT="29844"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92075">
                        <a:lnSpc>
                          <a:spcPct val="100000"/>
                        </a:lnSpc>
                        <a:spcBef>
                          <a:spcPts val="234"/>
                        </a:spcBef>
                      </a:pPr>
                      <a:r>
                        <a:rPr sz="2000" b="1" spc="-10" dirty="0">
                          <a:solidFill>
                            <a:srgbClr val="1F487C"/>
                          </a:solidFill>
                          <a:latin typeface="Calibri"/>
                          <a:cs typeface="Calibri"/>
                        </a:rPr>
                        <a:t>Περιγραφή</a:t>
                      </a:r>
                      <a:endParaRPr sz="2000">
                        <a:latin typeface="Calibri"/>
                        <a:cs typeface="Calibri"/>
                      </a:endParaRPr>
                    </a:p>
                  </a:txBody>
                  <a:tcPr marL="0" marR="0" marT="29844"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tr>
              <a:tr h="579120">
                <a:tc>
                  <a:txBody>
                    <a:bodyPr/>
                    <a:lstStyle/>
                    <a:p>
                      <a:pPr marL="91440">
                        <a:lnSpc>
                          <a:spcPct val="100000"/>
                        </a:lnSpc>
                        <a:spcBef>
                          <a:spcPts val="260"/>
                        </a:spcBef>
                      </a:pPr>
                      <a:r>
                        <a:rPr sz="1600" b="1" spc="-15" dirty="0">
                          <a:latin typeface="Calibri"/>
                          <a:cs typeface="Calibri"/>
                        </a:rPr>
                        <a:t>Στάση</a:t>
                      </a:r>
                      <a:r>
                        <a:rPr sz="1600" b="1" spc="-20" dirty="0">
                          <a:latin typeface="Calibri"/>
                          <a:cs typeface="Calibri"/>
                        </a:rPr>
                        <a:t> </a:t>
                      </a:r>
                      <a:r>
                        <a:rPr sz="1600" b="1" spc="-10" dirty="0">
                          <a:latin typeface="Calibri"/>
                          <a:cs typeface="Calibri"/>
                        </a:rPr>
                        <a:t>ετοιμότητας</a:t>
                      </a:r>
                      <a:endParaRPr sz="1600">
                        <a:latin typeface="Calibri"/>
                        <a:cs typeface="Calibri"/>
                      </a:endParaRPr>
                    </a:p>
                  </a:txBody>
                  <a:tcPr marL="0" marR="0" marT="3302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309880">
                        <a:lnSpc>
                          <a:spcPct val="100000"/>
                        </a:lnSpc>
                        <a:spcBef>
                          <a:spcPts val="260"/>
                        </a:spcBef>
                      </a:pPr>
                      <a:r>
                        <a:rPr sz="1600" spc="-5" dirty="0">
                          <a:latin typeface="Calibri"/>
                          <a:cs typeface="Calibri"/>
                        </a:rPr>
                        <a:t>Χέρια</a:t>
                      </a:r>
                      <a:r>
                        <a:rPr sz="1600" spc="-20" dirty="0">
                          <a:latin typeface="Calibri"/>
                          <a:cs typeface="Calibri"/>
                        </a:rPr>
                        <a:t> </a:t>
                      </a:r>
                      <a:r>
                        <a:rPr sz="1600" spc="-10" dirty="0">
                          <a:latin typeface="Calibri"/>
                          <a:cs typeface="Calibri"/>
                        </a:rPr>
                        <a:t>μακριά</a:t>
                      </a:r>
                      <a:r>
                        <a:rPr sz="1600" spc="15" dirty="0">
                          <a:latin typeface="Calibri"/>
                          <a:cs typeface="Calibri"/>
                        </a:rPr>
                        <a:t> </a:t>
                      </a:r>
                      <a:r>
                        <a:rPr sz="1600" spc="-10" dirty="0">
                          <a:latin typeface="Calibri"/>
                          <a:cs typeface="Calibri"/>
                        </a:rPr>
                        <a:t>από</a:t>
                      </a:r>
                      <a:r>
                        <a:rPr sz="1600" spc="15" dirty="0">
                          <a:latin typeface="Calibri"/>
                          <a:cs typeface="Calibri"/>
                        </a:rPr>
                        <a:t> </a:t>
                      </a:r>
                      <a:r>
                        <a:rPr sz="1600" spc="-10" dirty="0">
                          <a:latin typeface="Calibri"/>
                          <a:cs typeface="Calibri"/>
                        </a:rPr>
                        <a:t>το</a:t>
                      </a:r>
                      <a:r>
                        <a:rPr sz="1600" spc="5" dirty="0">
                          <a:latin typeface="Calibri"/>
                          <a:cs typeface="Calibri"/>
                        </a:rPr>
                        <a:t> </a:t>
                      </a:r>
                      <a:r>
                        <a:rPr sz="1600" spc="-10" dirty="0">
                          <a:latin typeface="Calibri"/>
                          <a:cs typeface="Calibri"/>
                        </a:rPr>
                        <a:t>σώμα,</a:t>
                      </a:r>
                      <a:r>
                        <a:rPr sz="1600" spc="5" dirty="0">
                          <a:latin typeface="Calibri"/>
                          <a:cs typeface="Calibri"/>
                        </a:rPr>
                        <a:t> </a:t>
                      </a:r>
                      <a:r>
                        <a:rPr sz="1600" spc="-10" dirty="0">
                          <a:latin typeface="Calibri"/>
                          <a:cs typeface="Calibri"/>
                        </a:rPr>
                        <a:t>πάνω</a:t>
                      </a:r>
                      <a:r>
                        <a:rPr sz="1600" spc="10" dirty="0">
                          <a:latin typeface="Calibri"/>
                          <a:cs typeface="Calibri"/>
                        </a:rPr>
                        <a:t> </a:t>
                      </a:r>
                      <a:r>
                        <a:rPr sz="1600" spc="-10" dirty="0">
                          <a:latin typeface="Calibri"/>
                          <a:cs typeface="Calibri"/>
                        </a:rPr>
                        <a:t>από</a:t>
                      </a:r>
                      <a:r>
                        <a:rPr sz="1600" spc="20" dirty="0">
                          <a:latin typeface="Calibri"/>
                          <a:cs typeface="Calibri"/>
                        </a:rPr>
                        <a:t> </a:t>
                      </a:r>
                      <a:r>
                        <a:rPr sz="1600" spc="-5" dirty="0">
                          <a:latin typeface="Calibri"/>
                          <a:cs typeface="Calibri"/>
                        </a:rPr>
                        <a:t>τη</a:t>
                      </a:r>
                      <a:r>
                        <a:rPr sz="1600" dirty="0">
                          <a:latin typeface="Calibri"/>
                          <a:cs typeface="Calibri"/>
                        </a:rPr>
                        <a:t> </a:t>
                      </a:r>
                      <a:r>
                        <a:rPr sz="1600" spc="-10" dirty="0">
                          <a:latin typeface="Calibri"/>
                          <a:cs typeface="Calibri"/>
                        </a:rPr>
                        <a:t>μέση</a:t>
                      </a:r>
                      <a:r>
                        <a:rPr sz="1600" spc="-5" dirty="0">
                          <a:latin typeface="Calibri"/>
                          <a:cs typeface="Calibri"/>
                        </a:rPr>
                        <a:t> </a:t>
                      </a:r>
                      <a:r>
                        <a:rPr sz="1600" spc="-30" dirty="0">
                          <a:latin typeface="Calibri"/>
                          <a:cs typeface="Calibri"/>
                        </a:rPr>
                        <a:t>και</a:t>
                      </a:r>
                      <a:r>
                        <a:rPr sz="1600" spc="10" dirty="0">
                          <a:latin typeface="Calibri"/>
                          <a:cs typeface="Calibri"/>
                        </a:rPr>
                        <a:t> </a:t>
                      </a:r>
                      <a:r>
                        <a:rPr sz="1600" spc="-5" dirty="0">
                          <a:latin typeface="Calibri"/>
                          <a:cs typeface="Calibri"/>
                        </a:rPr>
                        <a:t>είναι</a:t>
                      </a:r>
                      <a:r>
                        <a:rPr sz="1600" spc="-15" dirty="0">
                          <a:latin typeface="Calibri"/>
                          <a:cs typeface="Calibri"/>
                        </a:rPr>
                        <a:t> </a:t>
                      </a:r>
                      <a:r>
                        <a:rPr sz="1600" spc="-5" dirty="0">
                          <a:latin typeface="Calibri"/>
                          <a:cs typeface="Calibri"/>
                        </a:rPr>
                        <a:t>χωριστά </a:t>
                      </a:r>
                      <a:r>
                        <a:rPr sz="1600" spc="-345" dirty="0">
                          <a:latin typeface="Calibri"/>
                          <a:cs typeface="Calibri"/>
                        </a:rPr>
                        <a:t> </a:t>
                      </a:r>
                      <a:r>
                        <a:rPr sz="1600" spc="-25" dirty="0">
                          <a:latin typeface="Calibri"/>
                          <a:cs typeface="Calibri"/>
                        </a:rPr>
                        <a:t>κατά</a:t>
                      </a:r>
                      <a:r>
                        <a:rPr sz="1600" spc="15" dirty="0">
                          <a:latin typeface="Calibri"/>
                          <a:cs typeface="Calibri"/>
                        </a:rPr>
                        <a:t> </a:t>
                      </a:r>
                      <a:r>
                        <a:rPr sz="1600" spc="-5" dirty="0">
                          <a:latin typeface="Calibri"/>
                          <a:cs typeface="Calibri"/>
                        </a:rPr>
                        <a:t>τη</a:t>
                      </a:r>
                      <a:r>
                        <a:rPr sz="1600" dirty="0">
                          <a:latin typeface="Calibri"/>
                          <a:cs typeface="Calibri"/>
                        </a:rPr>
                        <a:t> </a:t>
                      </a:r>
                      <a:r>
                        <a:rPr sz="1600" spc="-10" dirty="0">
                          <a:latin typeface="Calibri"/>
                          <a:cs typeface="Calibri"/>
                        </a:rPr>
                        <a:t>διάρκεια</a:t>
                      </a:r>
                      <a:r>
                        <a:rPr sz="1600" dirty="0">
                          <a:latin typeface="Calibri"/>
                          <a:cs typeface="Calibri"/>
                        </a:rPr>
                        <a:t> </a:t>
                      </a:r>
                      <a:r>
                        <a:rPr sz="1600" spc="-10" dirty="0">
                          <a:latin typeface="Calibri"/>
                          <a:cs typeface="Calibri"/>
                        </a:rPr>
                        <a:t>του</a:t>
                      </a:r>
                      <a:r>
                        <a:rPr sz="1600" spc="5" dirty="0">
                          <a:latin typeface="Calibri"/>
                          <a:cs typeface="Calibri"/>
                        </a:rPr>
                        <a:t> </a:t>
                      </a:r>
                      <a:r>
                        <a:rPr sz="1600" spc="-10" dirty="0">
                          <a:latin typeface="Calibri"/>
                          <a:cs typeface="Calibri"/>
                        </a:rPr>
                        <a:t>παιχνιδιού.</a:t>
                      </a:r>
                      <a:endParaRPr sz="1600">
                        <a:latin typeface="Calibri"/>
                        <a:cs typeface="Calibri"/>
                      </a:endParaRPr>
                    </a:p>
                  </a:txBody>
                  <a:tcPr marL="0" marR="0" marT="3302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579120">
                <a:tc>
                  <a:txBody>
                    <a:bodyPr/>
                    <a:lstStyle/>
                    <a:p>
                      <a:pPr marL="91440">
                        <a:lnSpc>
                          <a:spcPct val="100000"/>
                        </a:lnSpc>
                        <a:spcBef>
                          <a:spcPts val="265"/>
                        </a:spcBef>
                      </a:pPr>
                      <a:r>
                        <a:rPr sz="1600" b="1" spc="-10" dirty="0">
                          <a:latin typeface="Calibri"/>
                          <a:cs typeface="Calibri"/>
                        </a:rPr>
                        <a:t>Σχήμα χεριών</a:t>
                      </a:r>
                      <a:endParaRPr sz="1600">
                        <a:latin typeface="Calibri"/>
                        <a:cs typeface="Calibri"/>
                      </a:endParaRPr>
                    </a:p>
                  </a:txBody>
                  <a:tcPr marL="0" marR="0" marT="3365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916305">
                        <a:lnSpc>
                          <a:spcPct val="100000"/>
                        </a:lnSpc>
                        <a:spcBef>
                          <a:spcPts val="265"/>
                        </a:spcBef>
                      </a:pPr>
                      <a:r>
                        <a:rPr sz="1600" spc="-5" dirty="0">
                          <a:latin typeface="Calibri"/>
                          <a:cs typeface="Calibri"/>
                        </a:rPr>
                        <a:t>Οι</a:t>
                      </a:r>
                      <a:r>
                        <a:rPr sz="1600" spc="-10" dirty="0">
                          <a:latin typeface="Calibri"/>
                          <a:cs typeface="Calibri"/>
                        </a:rPr>
                        <a:t> παλάμες</a:t>
                      </a:r>
                      <a:r>
                        <a:rPr sz="1600" spc="25" dirty="0">
                          <a:latin typeface="Calibri"/>
                          <a:cs typeface="Calibri"/>
                        </a:rPr>
                        <a:t> </a:t>
                      </a:r>
                      <a:r>
                        <a:rPr sz="1600" spc="-5" dirty="0">
                          <a:latin typeface="Calibri"/>
                          <a:cs typeface="Calibri"/>
                        </a:rPr>
                        <a:t>είναι</a:t>
                      </a:r>
                      <a:r>
                        <a:rPr sz="1600" spc="-15" dirty="0">
                          <a:latin typeface="Calibri"/>
                          <a:cs typeface="Calibri"/>
                        </a:rPr>
                        <a:t> </a:t>
                      </a:r>
                      <a:r>
                        <a:rPr sz="1600" spc="-5" dirty="0">
                          <a:latin typeface="Calibri"/>
                          <a:cs typeface="Calibri"/>
                        </a:rPr>
                        <a:t>ενωμένες</a:t>
                      </a:r>
                      <a:r>
                        <a:rPr sz="1600" spc="-35" dirty="0">
                          <a:latin typeface="Calibri"/>
                          <a:cs typeface="Calibri"/>
                        </a:rPr>
                        <a:t> </a:t>
                      </a:r>
                      <a:r>
                        <a:rPr sz="1600" spc="-5" dirty="0">
                          <a:latin typeface="Calibri"/>
                          <a:cs typeface="Calibri"/>
                        </a:rPr>
                        <a:t>ή</a:t>
                      </a:r>
                      <a:r>
                        <a:rPr sz="1600" dirty="0">
                          <a:latin typeface="Calibri"/>
                          <a:cs typeface="Calibri"/>
                        </a:rPr>
                        <a:t> </a:t>
                      </a:r>
                      <a:r>
                        <a:rPr sz="1600" spc="-5" dirty="0">
                          <a:latin typeface="Calibri"/>
                          <a:cs typeface="Calibri"/>
                        </a:rPr>
                        <a:t>η</a:t>
                      </a:r>
                      <a:r>
                        <a:rPr sz="1600" dirty="0">
                          <a:latin typeface="Calibri"/>
                          <a:cs typeface="Calibri"/>
                        </a:rPr>
                        <a:t> </a:t>
                      </a:r>
                      <a:r>
                        <a:rPr sz="1600" spc="-5" dirty="0">
                          <a:latin typeface="Calibri"/>
                          <a:cs typeface="Calibri"/>
                        </a:rPr>
                        <a:t>μία</a:t>
                      </a:r>
                      <a:r>
                        <a:rPr sz="1600" dirty="0">
                          <a:latin typeface="Calibri"/>
                          <a:cs typeface="Calibri"/>
                        </a:rPr>
                        <a:t> </a:t>
                      </a:r>
                      <a:r>
                        <a:rPr sz="1600" spc="-10" dirty="0">
                          <a:latin typeface="Calibri"/>
                          <a:cs typeface="Calibri"/>
                        </a:rPr>
                        <a:t>μέσα</a:t>
                      </a:r>
                      <a:r>
                        <a:rPr sz="1600" spc="-5" dirty="0">
                          <a:latin typeface="Calibri"/>
                          <a:cs typeface="Calibri"/>
                        </a:rPr>
                        <a:t> </a:t>
                      </a:r>
                      <a:r>
                        <a:rPr sz="1600" spc="-15" dirty="0">
                          <a:latin typeface="Calibri"/>
                          <a:cs typeface="Calibri"/>
                        </a:rPr>
                        <a:t>στην</a:t>
                      </a:r>
                      <a:r>
                        <a:rPr sz="1600" spc="10" dirty="0">
                          <a:latin typeface="Calibri"/>
                          <a:cs typeface="Calibri"/>
                        </a:rPr>
                        <a:t> </a:t>
                      </a:r>
                      <a:r>
                        <a:rPr sz="1600" spc="-5" dirty="0">
                          <a:latin typeface="Calibri"/>
                          <a:cs typeface="Calibri"/>
                        </a:rPr>
                        <a:t>άλλη</a:t>
                      </a:r>
                      <a:r>
                        <a:rPr sz="1600" spc="5" dirty="0">
                          <a:latin typeface="Calibri"/>
                          <a:cs typeface="Calibri"/>
                        </a:rPr>
                        <a:t> </a:t>
                      </a:r>
                      <a:r>
                        <a:rPr sz="1600" spc="-25" dirty="0">
                          <a:latin typeface="Calibri"/>
                          <a:cs typeface="Calibri"/>
                        </a:rPr>
                        <a:t>και</a:t>
                      </a:r>
                      <a:r>
                        <a:rPr sz="1600" spc="10" dirty="0">
                          <a:latin typeface="Calibri"/>
                          <a:cs typeface="Calibri"/>
                        </a:rPr>
                        <a:t> </a:t>
                      </a:r>
                      <a:r>
                        <a:rPr sz="1600" spc="-10" dirty="0">
                          <a:latin typeface="Calibri"/>
                          <a:cs typeface="Calibri"/>
                        </a:rPr>
                        <a:t>οι </a:t>
                      </a:r>
                      <a:r>
                        <a:rPr sz="1600" spc="-350" dirty="0">
                          <a:latin typeface="Calibri"/>
                          <a:cs typeface="Calibri"/>
                        </a:rPr>
                        <a:t> </a:t>
                      </a:r>
                      <a:r>
                        <a:rPr sz="1600" spc="-5" dirty="0">
                          <a:latin typeface="Calibri"/>
                          <a:cs typeface="Calibri"/>
                        </a:rPr>
                        <a:t>αντίχειρες</a:t>
                      </a:r>
                      <a:r>
                        <a:rPr sz="1600" spc="-40" dirty="0">
                          <a:latin typeface="Calibri"/>
                          <a:cs typeface="Calibri"/>
                        </a:rPr>
                        <a:t> </a:t>
                      </a:r>
                      <a:r>
                        <a:rPr sz="1600" spc="-5" dirty="0">
                          <a:latin typeface="Calibri"/>
                          <a:cs typeface="Calibri"/>
                        </a:rPr>
                        <a:t>παράλληλοι.</a:t>
                      </a:r>
                      <a:endParaRPr sz="1600">
                        <a:latin typeface="Calibri"/>
                        <a:cs typeface="Calibri"/>
                      </a:endParaRPr>
                    </a:p>
                  </a:txBody>
                  <a:tcPr marL="0" marR="0" marT="3365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1115567">
                <a:tc>
                  <a:txBody>
                    <a:bodyPr/>
                    <a:lstStyle/>
                    <a:p>
                      <a:pPr marL="91440" marR="619125">
                        <a:lnSpc>
                          <a:spcPct val="100000"/>
                        </a:lnSpc>
                        <a:spcBef>
                          <a:spcPts val="265"/>
                        </a:spcBef>
                      </a:pPr>
                      <a:r>
                        <a:rPr sz="1600" b="1" spc="-5" dirty="0">
                          <a:latin typeface="Calibri"/>
                          <a:cs typeface="Calibri"/>
                        </a:rPr>
                        <a:t>Σημείο επαφής</a:t>
                      </a:r>
                      <a:r>
                        <a:rPr sz="1600" b="1" spc="10" dirty="0">
                          <a:latin typeface="Calibri"/>
                          <a:cs typeface="Calibri"/>
                        </a:rPr>
                        <a:t> </a:t>
                      </a:r>
                      <a:r>
                        <a:rPr sz="1600" b="1" spc="-5" dirty="0">
                          <a:latin typeface="Calibri"/>
                          <a:cs typeface="Calibri"/>
                        </a:rPr>
                        <a:t>στο</a:t>
                      </a:r>
                      <a:r>
                        <a:rPr sz="1600" b="1" dirty="0">
                          <a:latin typeface="Calibri"/>
                          <a:cs typeface="Calibri"/>
                        </a:rPr>
                        <a:t> </a:t>
                      </a:r>
                      <a:r>
                        <a:rPr sz="1600" b="1" spc="-15" dirty="0">
                          <a:latin typeface="Calibri"/>
                          <a:cs typeface="Calibri"/>
                        </a:rPr>
                        <a:t>μέσο</a:t>
                      </a:r>
                      <a:r>
                        <a:rPr sz="1600" b="1" spc="-10" dirty="0">
                          <a:latin typeface="Calibri"/>
                          <a:cs typeface="Calibri"/>
                        </a:rPr>
                        <a:t> </a:t>
                      </a:r>
                      <a:r>
                        <a:rPr sz="1600" b="1" spc="-20" dirty="0">
                          <a:latin typeface="Calibri"/>
                          <a:cs typeface="Calibri"/>
                        </a:rPr>
                        <a:t>των </a:t>
                      </a:r>
                      <a:r>
                        <a:rPr sz="1600" b="1" spc="-345" dirty="0">
                          <a:latin typeface="Calibri"/>
                          <a:cs typeface="Calibri"/>
                        </a:rPr>
                        <a:t> </a:t>
                      </a:r>
                      <a:r>
                        <a:rPr sz="1600" b="1" spc="-5" dirty="0">
                          <a:latin typeface="Calibri"/>
                          <a:cs typeface="Calibri"/>
                        </a:rPr>
                        <a:t>βραχιόνων</a:t>
                      </a:r>
                      <a:endParaRPr sz="1600">
                        <a:latin typeface="Calibri"/>
                        <a:cs typeface="Calibri"/>
                      </a:endParaRPr>
                    </a:p>
                  </a:txBody>
                  <a:tcPr marL="0" marR="0" marT="3365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859790">
                        <a:lnSpc>
                          <a:spcPct val="100000"/>
                        </a:lnSpc>
                        <a:spcBef>
                          <a:spcPts val="265"/>
                        </a:spcBef>
                      </a:pPr>
                      <a:r>
                        <a:rPr sz="1600" spc="-5" dirty="0">
                          <a:latin typeface="Calibri"/>
                          <a:cs typeface="Calibri"/>
                        </a:rPr>
                        <a:t>Εσωτερική</a:t>
                      </a:r>
                      <a:r>
                        <a:rPr sz="1600" spc="-20" dirty="0">
                          <a:latin typeface="Calibri"/>
                          <a:cs typeface="Calibri"/>
                        </a:rPr>
                        <a:t> </a:t>
                      </a:r>
                      <a:r>
                        <a:rPr sz="1600" spc="-5" dirty="0">
                          <a:latin typeface="Calibri"/>
                          <a:cs typeface="Calibri"/>
                        </a:rPr>
                        <a:t>επιφάνεια</a:t>
                      </a:r>
                      <a:r>
                        <a:rPr sz="1600" spc="-15" dirty="0">
                          <a:latin typeface="Calibri"/>
                          <a:cs typeface="Calibri"/>
                        </a:rPr>
                        <a:t> </a:t>
                      </a:r>
                      <a:r>
                        <a:rPr sz="1600" spc="-10" dirty="0">
                          <a:latin typeface="Calibri"/>
                          <a:cs typeface="Calibri"/>
                        </a:rPr>
                        <a:t>των</a:t>
                      </a:r>
                      <a:r>
                        <a:rPr sz="1600" spc="-5" dirty="0">
                          <a:latin typeface="Calibri"/>
                          <a:cs typeface="Calibri"/>
                        </a:rPr>
                        <a:t> </a:t>
                      </a:r>
                      <a:r>
                        <a:rPr sz="1600" spc="-10" dirty="0">
                          <a:latin typeface="Calibri"/>
                          <a:cs typeface="Calibri"/>
                        </a:rPr>
                        <a:t>πήχεων.</a:t>
                      </a:r>
                      <a:r>
                        <a:rPr sz="1600" spc="5" dirty="0">
                          <a:latin typeface="Calibri"/>
                          <a:cs typeface="Calibri"/>
                        </a:rPr>
                        <a:t> </a:t>
                      </a:r>
                      <a:r>
                        <a:rPr sz="1600" spc="-5" dirty="0">
                          <a:latin typeface="Calibri"/>
                          <a:cs typeface="Calibri"/>
                        </a:rPr>
                        <a:t>Παράλληλοι</a:t>
                      </a:r>
                      <a:r>
                        <a:rPr sz="1600" spc="15" dirty="0">
                          <a:latin typeface="Calibri"/>
                          <a:cs typeface="Calibri"/>
                        </a:rPr>
                        <a:t> </a:t>
                      </a:r>
                      <a:r>
                        <a:rPr sz="1600" spc="-10" dirty="0">
                          <a:latin typeface="Calibri"/>
                          <a:cs typeface="Calibri"/>
                        </a:rPr>
                        <a:t>πήχεις</a:t>
                      </a:r>
                      <a:r>
                        <a:rPr sz="1600" spc="10" dirty="0">
                          <a:latin typeface="Calibri"/>
                          <a:cs typeface="Calibri"/>
                        </a:rPr>
                        <a:t> </a:t>
                      </a:r>
                      <a:r>
                        <a:rPr sz="1600" spc="-25" dirty="0">
                          <a:latin typeface="Calibri"/>
                          <a:cs typeface="Calibri"/>
                        </a:rPr>
                        <a:t>και </a:t>
                      </a:r>
                      <a:r>
                        <a:rPr sz="1600" spc="-345" dirty="0">
                          <a:latin typeface="Calibri"/>
                          <a:cs typeface="Calibri"/>
                        </a:rPr>
                        <a:t> </a:t>
                      </a:r>
                      <a:r>
                        <a:rPr sz="1600" spc="-5" dirty="0">
                          <a:latin typeface="Calibri"/>
                          <a:cs typeface="Calibri"/>
                        </a:rPr>
                        <a:t>τεντωμένοι</a:t>
                      </a:r>
                      <a:r>
                        <a:rPr sz="1600" spc="-40" dirty="0">
                          <a:latin typeface="Calibri"/>
                          <a:cs typeface="Calibri"/>
                        </a:rPr>
                        <a:t> </a:t>
                      </a:r>
                      <a:r>
                        <a:rPr sz="1600" spc="-15" dirty="0">
                          <a:latin typeface="Calibri"/>
                          <a:cs typeface="Calibri"/>
                        </a:rPr>
                        <a:t>αγκώνες.</a:t>
                      </a:r>
                      <a:endParaRPr sz="1600">
                        <a:latin typeface="Calibri"/>
                        <a:cs typeface="Calibri"/>
                      </a:endParaRPr>
                    </a:p>
                    <a:p>
                      <a:pPr marL="92075" marR="422909">
                        <a:lnSpc>
                          <a:spcPct val="100000"/>
                        </a:lnSpc>
                        <a:spcBef>
                          <a:spcPts val="385"/>
                        </a:spcBef>
                      </a:pPr>
                      <a:r>
                        <a:rPr sz="1600" spc="-5" dirty="0">
                          <a:latin typeface="Calibri"/>
                          <a:cs typeface="Calibri"/>
                        </a:rPr>
                        <a:t>*Η επαφή</a:t>
                      </a:r>
                      <a:r>
                        <a:rPr sz="1600" dirty="0">
                          <a:latin typeface="Calibri"/>
                          <a:cs typeface="Calibri"/>
                        </a:rPr>
                        <a:t> </a:t>
                      </a:r>
                      <a:r>
                        <a:rPr sz="1600" spc="-5" dirty="0">
                          <a:latin typeface="Calibri"/>
                          <a:cs typeface="Calibri"/>
                        </a:rPr>
                        <a:t>θα</a:t>
                      </a:r>
                      <a:r>
                        <a:rPr sz="1600" spc="5" dirty="0">
                          <a:latin typeface="Calibri"/>
                          <a:cs typeface="Calibri"/>
                        </a:rPr>
                        <a:t> </a:t>
                      </a:r>
                      <a:r>
                        <a:rPr sz="1600" spc="-5" dirty="0">
                          <a:latin typeface="Calibri"/>
                          <a:cs typeface="Calibri"/>
                        </a:rPr>
                        <a:t>πρέπει</a:t>
                      </a:r>
                      <a:r>
                        <a:rPr sz="1600" spc="-15" dirty="0">
                          <a:latin typeface="Calibri"/>
                          <a:cs typeface="Calibri"/>
                        </a:rPr>
                        <a:t> </a:t>
                      </a:r>
                      <a:r>
                        <a:rPr sz="1600" spc="-5" dirty="0">
                          <a:latin typeface="Calibri"/>
                          <a:cs typeface="Calibri"/>
                        </a:rPr>
                        <a:t>να </a:t>
                      </a:r>
                      <a:r>
                        <a:rPr sz="1600" spc="-10" dirty="0">
                          <a:latin typeface="Calibri"/>
                          <a:cs typeface="Calibri"/>
                        </a:rPr>
                        <a:t>είναι</a:t>
                      </a:r>
                      <a:r>
                        <a:rPr sz="1600" dirty="0">
                          <a:latin typeface="Calibri"/>
                          <a:cs typeface="Calibri"/>
                        </a:rPr>
                        <a:t> </a:t>
                      </a:r>
                      <a:r>
                        <a:rPr sz="1600" spc="-5" dirty="0">
                          <a:latin typeface="Calibri"/>
                          <a:cs typeface="Calibri"/>
                        </a:rPr>
                        <a:t>μία μικρή</a:t>
                      </a:r>
                      <a:r>
                        <a:rPr sz="1600" spc="5" dirty="0">
                          <a:latin typeface="Calibri"/>
                          <a:cs typeface="Calibri"/>
                        </a:rPr>
                        <a:t> </a:t>
                      </a:r>
                      <a:r>
                        <a:rPr sz="1600" spc="-25" dirty="0">
                          <a:latin typeface="Calibri"/>
                          <a:cs typeface="Calibri"/>
                        </a:rPr>
                        <a:t>και</a:t>
                      </a:r>
                      <a:r>
                        <a:rPr sz="1600" spc="10" dirty="0">
                          <a:latin typeface="Calibri"/>
                          <a:cs typeface="Calibri"/>
                        </a:rPr>
                        <a:t> </a:t>
                      </a:r>
                      <a:r>
                        <a:rPr sz="1600" spc="-5" dirty="0">
                          <a:latin typeface="Calibri"/>
                          <a:cs typeface="Calibri"/>
                        </a:rPr>
                        <a:t>ελεγχόμενη</a:t>
                      </a:r>
                      <a:r>
                        <a:rPr sz="1600" spc="-15" dirty="0">
                          <a:latin typeface="Calibri"/>
                          <a:cs typeface="Calibri"/>
                        </a:rPr>
                        <a:t> </a:t>
                      </a:r>
                      <a:r>
                        <a:rPr sz="1600" spc="-5" dirty="0">
                          <a:latin typeface="Calibri"/>
                          <a:cs typeface="Calibri"/>
                        </a:rPr>
                        <a:t>ώθηση, </a:t>
                      </a:r>
                      <a:r>
                        <a:rPr sz="1600" spc="-350" dirty="0">
                          <a:latin typeface="Calibri"/>
                          <a:cs typeface="Calibri"/>
                        </a:rPr>
                        <a:t> </a:t>
                      </a:r>
                      <a:r>
                        <a:rPr sz="1600" spc="-5" dirty="0">
                          <a:latin typeface="Calibri"/>
                          <a:cs typeface="Calibri"/>
                        </a:rPr>
                        <a:t>ανυψώνοντας</a:t>
                      </a:r>
                      <a:r>
                        <a:rPr sz="1600" spc="10" dirty="0">
                          <a:latin typeface="Calibri"/>
                          <a:cs typeface="Calibri"/>
                        </a:rPr>
                        <a:t> </a:t>
                      </a:r>
                      <a:r>
                        <a:rPr sz="1600" spc="-5" dirty="0">
                          <a:latin typeface="Calibri"/>
                          <a:cs typeface="Calibri"/>
                        </a:rPr>
                        <a:t>περισσότερο</a:t>
                      </a:r>
                      <a:r>
                        <a:rPr sz="1600" dirty="0">
                          <a:latin typeface="Calibri"/>
                          <a:cs typeface="Calibri"/>
                        </a:rPr>
                        <a:t> </a:t>
                      </a:r>
                      <a:r>
                        <a:rPr sz="1600" spc="-20" dirty="0">
                          <a:latin typeface="Calibri"/>
                          <a:cs typeface="Calibri"/>
                        </a:rPr>
                        <a:t>την</a:t>
                      </a:r>
                      <a:r>
                        <a:rPr sz="1600" dirty="0">
                          <a:latin typeface="Calibri"/>
                          <a:cs typeface="Calibri"/>
                        </a:rPr>
                        <a:t> </a:t>
                      </a:r>
                      <a:r>
                        <a:rPr sz="1600" spc="-15" dirty="0">
                          <a:latin typeface="Calibri"/>
                          <a:cs typeface="Calibri"/>
                        </a:rPr>
                        <a:t>μπάλα</a:t>
                      </a:r>
                      <a:r>
                        <a:rPr sz="1600" spc="20" dirty="0">
                          <a:latin typeface="Calibri"/>
                          <a:cs typeface="Calibri"/>
                        </a:rPr>
                        <a:t> </a:t>
                      </a:r>
                      <a:r>
                        <a:rPr sz="1600" spc="-10" dirty="0">
                          <a:latin typeface="Calibri"/>
                          <a:cs typeface="Calibri"/>
                        </a:rPr>
                        <a:t>παρά</a:t>
                      </a:r>
                      <a:r>
                        <a:rPr sz="1600" spc="20" dirty="0">
                          <a:latin typeface="Calibri"/>
                          <a:cs typeface="Calibri"/>
                        </a:rPr>
                        <a:t> </a:t>
                      </a:r>
                      <a:r>
                        <a:rPr sz="1600" spc="-10" dirty="0">
                          <a:latin typeface="Calibri"/>
                          <a:cs typeface="Calibri"/>
                        </a:rPr>
                        <a:t>χτυπώντας</a:t>
                      </a:r>
                      <a:r>
                        <a:rPr sz="1600" spc="15" dirty="0">
                          <a:latin typeface="Calibri"/>
                          <a:cs typeface="Calibri"/>
                        </a:rPr>
                        <a:t> </a:t>
                      </a:r>
                      <a:r>
                        <a:rPr sz="1600" spc="-15" dirty="0">
                          <a:latin typeface="Calibri"/>
                          <a:cs typeface="Calibri"/>
                        </a:rPr>
                        <a:t>την.</a:t>
                      </a:r>
                      <a:endParaRPr sz="1600">
                        <a:latin typeface="Calibri"/>
                        <a:cs typeface="Calibri"/>
                      </a:endParaRPr>
                    </a:p>
                  </a:txBody>
                  <a:tcPr marL="0" marR="0" marT="3365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579119">
                <a:tc>
                  <a:txBody>
                    <a:bodyPr/>
                    <a:lstStyle/>
                    <a:p>
                      <a:pPr marL="91440" marR="441959">
                        <a:lnSpc>
                          <a:spcPct val="100000"/>
                        </a:lnSpc>
                        <a:spcBef>
                          <a:spcPts val="265"/>
                        </a:spcBef>
                      </a:pPr>
                      <a:r>
                        <a:rPr sz="1600" b="1" spc="-15" dirty="0">
                          <a:latin typeface="Calibri"/>
                          <a:cs typeface="Calibri"/>
                        </a:rPr>
                        <a:t>Θέση</a:t>
                      </a:r>
                      <a:r>
                        <a:rPr sz="1600" b="1" spc="-5" dirty="0">
                          <a:latin typeface="Calibri"/>
                          <a:cs typeface="Calibri"/>
                        </a:rPr>
                        <a:t> </a:t>
                      </a:r>
                      <a:r>
                        <a:rPr sz="1600" b="1" spc="-10" dirty="0">
                          <a:latin typeface="Calibri"/>
                          <a:cs typeface="Calibri"/>
                        </a:rPr>
                        <a:t>σώματος</a:t>
                      </a:r>
                      <a:r>
                        <a:rPr sz="1600" b="1" spc="15" dirty="0">
                          <a:latin typeface="Calibri"/>
                          <a:cs typeface="Calibri"/>
                        </a:rPr>
                        <a:t> </a:t>
                      </a:r>
                      <a:r>
                        <a:rPr sz="1600" b="1" spc="-5" dirty="0">
                          <a:latin typeface="Calibri"/>
                          <a:cs typeface="Calibri"/>
                        </a:rPr>
                        <a:t>σε</a:t>
                      </a:r>
                      <a:r>
                        <a:rPr sz="1600" b="1" spc="5" dirty="0">
                          <a:latin typeface="Calibri"/>
                          <a:cs typeface="Calibri"/>
                        </a:rPr>
                        <a:t> </a:t>
                      </a:r>
                      <a:r>
                        <a:rPr sz="1600" b="1" spc="-10" dirty="0">
                          <a:latin typeface="Calibri"/>
                          <a:cs typeface="Calibri"/>
                        </a:rPr>
                        <a:t>σχέση</a:t>
                      </a:r>
                      <a:r>
                        <a:rPr sz="1600" b="1" spc="20" dirty="0">
                          <a:latin typeface="Calibri"/>
                          <a:cs typeface="Calibri"/>
                        </a:rPr>
                        <a:t> </a:t>
                      </a:r>
                      <a:r>
                        <a:rPr sz="1600" b="1" spc="-5" dirty="0">
                          <a:latin typeface="Calibri"/>
                          <a:cs typeface="Calibri"/>
                        </a:rPr>
                        <a:t>με</a:t>
                      </a:r>
                      <a:r>
                        <a:rPr sz="1600" b="1" spc="-20" dirty="0">
                          <a:latin typeface="Calibri"/>
                          <a:cs typeface="Calibri"/>
                        </a:rPr>
                        <a:t> </a:t>
                      </a:r>
                      <a:r>
                        <a:rPr sz="1600" b="1" spc="-15" dirty="0">
                          <a:latin typeface="Calibri"/>
                          <a:cs typeface="Calibri"/>
                        </a:rPr>
                        <a:t>την </a:t>
                      </a:r>
                      <a:r>
                        <a:rPr sz="1600" b="1" spc="-345" dirty="0">
                          <a:latin typeface="Calibri"/>
                          <a:cs typeface="Calibri"/>
                        </a:rPr>
                        <a:t> </a:t>
                      </a:r>
                      <a:r>
                        <a:rPr sz="1600" b="1" spc="-10" dirty="0">
                          <a:latin typeface="Calibri"/>
                          <a:cs typeface="Calibri"/>
                        </a:rPr>
                        <a:t>μπάλα</a:t>
                      </a:r>
                      <a:endParaRPr sz="1600">
                        <a:latin typeface="Calibri"/>
                        <a:cs typeface="Calibri"/>
                      </a:endParaRPr>
                    </a:p>
                  </a:txBody>
                  <a:tcPr marL="0" marR="0" marT="3365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65"/>
                        </a:spcBef>
                      </a:pPr>
                      <a:r>
                        <a:rPr sz="1600" spc="-5" dirty="0">
                          <a:latin typeface="Calibri"/>
                          <a:cs typeface="Calibri"/>
                        </a:rPr>
                        <a:t>Πίσω</a:t>
                      </a:r>
                      <a:r>
                        <a:rPr sz="1600" spc="-15" dirty="0">
                          <a:latin typeface="Calibri"/>
                          <a:cs typeface="Calibri"/>
                        </a:rPr>
                        <a:t> </a:t>
                      </a:r>
                      <a:r>
                        <a:rPr sz="1600" spc="-25" dirty="0">
                          <a:latin typeface="Calibri"/>
                          <a:cs typeface="Calibri"/>
                        </a:rPr>
                        <a:t>και</a:t>
                      </a:r>
                      <a:r>
                        <a:rPr sz="1600" dirty="0">
                          <a:latin typeface="Calibri"/>
                          <a:cs typeface="Calibri"/>
                        </a:rPr>
                        <a:t> </a:t>
                      </a:r>
                      <a:r>
                        <a:rPr sz="1600" spc="-25" dirty="0">
                          <a:latin typeface="Calibri"/>
                          <a:cs typeface="Calibri"/>
                        </a:rPr>
                        <a:t>κάτω</a:t>
                      </a:r>
                      <a:r>
                        <a:rPr sz="1600" spc="15" dirty="0">
                          <a:latin typeface="Calibri"/>
                          <a:cs typeface="Calibri"/>
                        </a:rPr>
                        <a:t> </a:t>
                      </a:r>
                      <a:r>
                        <a:rPr sz="1600" spc="-10" dirty="0">
                          <a:latin typeface="Calibri"/>
                          <a:cs typeface="Calibri"/>
                        </a:rPr>
                        <a:t>από</a:t>
                      </a:r>
                      <a:r>
                        <a:rPr sz="1600" spc="15" dirty="0">
                          <a:latin typeface="Calibri"/>
                          <a:cs typeface="Calibri"/>
                        </a:rPr>
                        <a:t> </a:t>
                      </a:r>
                      <a:r>
                        <a:rPr sz="1600" spc="-20" dirty="0">
                          <a:latin typeface="Calibri"/>
                          <a:cs typeface="Calibri"/>
                        </a:rPr>
                        <a:t>την</a:t>
                      </a:r>
                      <a:r>
                        <a:rPr sz="1600" spc="5" dirty="0">
                          <a:latin typeface="Calibri"/>
                          <a:cs typeface="Calibri"/>
                        </a:rPr>
                        <a:t> </a:t>
                      </a:r>
                      <a:r>
                        <a:rPr sz="1600" spc="-15" dirty="0">
                          <a:latin typeface="Calibri"/>
                          <a:cs typeface="Calibri"/>
                        </a:rPr>
                        <a:t>μπάλα.</a:t>
                      </a:r>
                      <a:endParaRPr sz="1600">
                        <a:latin typeface="Calibri"/>
                        <a:cs typeface="Calibri"/>
                      </a:endParaRPr>
                    </a:p>
                  </a:txBody>
                  <a:tcPr marL="0" marR="0" marT="3365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1115568">
                <a:tc>
                  <a:txBody>
                    <a:bodyPr/>
                    <a:lstStyle/>
                    <a:p>
                      <a:pPr marL="91440">
                        <a:lnSpc>
                          <a:spcPct val="100000"/>
                        </a:lnSpc>
                        <a:spcBef>
                          <a:spcPts val="265"/>
                        </a:spcBef>
                      </a:pPr>
                      <a:r>
                        <a:rPr sz="1600" b="1" spc="-5" dirty="0">
                          <a:latin typeface="Calibri"/>
                          <a:cs typeface="Calibri"/>
                        </a:rPr>
                        <a:t>Πόδια:</a:t>
                      </a:r>
                      <a:r>
                        <a:rPr sz="1600" b="1" spc="-30" dirty="0">
                          <a:latin typeface="Calibri"/>
                          <a:cs typeface="Calibri"/>
                        </a:rPr>
                        <a:t> </a:t>
                      </a:r>
                      <a:r>
                        <a:rPr sz="1600" b="1" spc="-15" dirty="0">
                          <a:latin typeface="Calibri"/>
                          <a:cs typeface="Calibri"/>
                        </a:rPr>
                        <a:t>θέση</a:t>
                      </a:r>
                      <a:r>
                        <a:rPr sz="1600" b="1" spc="25" dirty="0">
                          <a:latin typeface="Calibri"/>
                          <a:cs typeface="Calibri"/>
                        </a:rPr>
                        <a:t> </a:t>
                      </a:r>
                      <a:r>
                        <a:rPr sz="1600" b="1" spc="-20" dirty="0">
                          <a:latin typeface="Calibri"/>
                          <a:cs typeface="Calibri"/>
                        </a:rPr>
                        <a:t>και</a:t>
                      </a:r>
                      <a:r>
                        <a:rPr sz="1600" b="1" spc="-5" dirty="0">
                          <a:latin typeface="Calibri"/>
                          <a:cs typeface="Calibri"/>
                        </a:rPr>
                        <a:t> </a:t>
                      </a:r>
                      <a:r>
                        <a:rPr sz="1600" b="1" spc="-10" dirty="0">
                          <a:latin typeface="Calibri"/>
                          <a:cs typeface="Calibri"/>
                        </a:rPr>
                        <a:t>λειτουργία</a:t>
                      </a:r>
                      <a:endParaRPr sz="1600">
                        <a:latin typeface="Calibri"/>
                        <a:cs typeface="Calibri"/>
                      </a:endParaRPr>
                    </a:p>
                  </a:txBody>
                  <a:tcPr marL="0" marR="0" marT="3365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479425">
                        <a:lnSpc>
                          <a:spcPct val="100000"/>
                        </a:lnSpc>
                        <a:spcBef>
                          <a:spcPts val="265"/>
                        </a:spcBef>
                      </a:pPr>
                      <a:r>
                        <a:rPr sz="1600" spc="-10" dirty="0">
                          <a:latin typeface="Calibri"/>
                          <a:cs typeface="Calibri"/>
                        </a:rPr>
                        <a:t>Στο</a:t>
                      </a:r>
                      <a:r>
                        <a:rPr sz="1600" spc="5" dirty="0">
                          <a:latin typeface="Calibri"/>
                          <a:cs typeface="Calibri"/>
                        </a:rPr>
                        <a:t> </a:t>
                      </a:r>
                      <a:r>
                        <a:rPr sz="1600" spc="-10" dirty="0">
                          <a:latin typeface="Calibri"/>
                          <a:cs typeface="Calibri"/>
                        </a:rPr>
                        <a:t>άνοιγμα</a:t>
                      </a:r>
                      <a:r>
                        <a:rPr sz="1600" spc="15" dirty="0">
                          <a:latin typeface="Calibri"/>
                          <a:cs typeface="Calibri"/>
                        </a:rPr>
                        <a:t> </a:t>
                      </a:r>
                      <a:r>
                        <a:rPr sz="1600" spc="-10" dirty="0">
                          <a:latin typeface="Calibri"/>
                          <a:cs typeface="Calibri"/>
                        </a:rPr>
                        <a:t>των</a:t>
                      </a:r>
                      <a:r>
                        <a:rPr sz="1600" spc="10" dirty="0">
                          <a:latin typeface="Calibri"/>
                          <a:cs typeface="Calibri"/>
                        </a:rPr>
                        <a:t> </a:t>
                      </a:r>
                      <a:r>
                        <a:rPr sz="1600" spc="-5" dirty="0">
                          <a:latin typeface="Calibri"/>
                          <a:cs typeface="Calibri"/>
                        </a:rPr>
                        <a:t>ώμων</a:t>
                      </a:r>
                      <a:r>
                        <a:rPr sz="1600" spc="-10" dirty="0">
                          <a:latin typeface="Calibri"/>
                          <a:cs typeface="Calibri"/>
                        </a:rPr>
                        <a:t> </a:t>
                      </a:r>
                      <a:r>
                        <a:rPr sz="1600" spc="-5" dirty="0">
                          <a:latin typeface="Calibri"/>
                          <a:cs typeface="Calibri"/>
                        </a:rPr>
                        <a:t>με</a:t>
                      </a:r>
                      <a:r>
                        <a:rPr sz="1600" spc="-10" dirty="0">
                          <a:latin typeface="Calibri"/>
                          <a:cs typeface="Calibri"/>
                        </a:rPr>
                        <a:t> το</a:t>
                      </a:r>
                      <a:r>
                        <a:rPr sz="1600" spc="15" dirty="0">
                          <a:latin typeface="Calibri"/>
                          <a:cs typeface="Calibri"/>
                        </a:rPr>
                        <a:t> </a:t>
                      </a:r>
                      <a:r>
                        <a:rPr sz="1600" spc="-5" dirty="0">
                          <a:latin typeface="Calibri"/>
                          <a:cs typeface="Calibri"/>
                        </a:rPr>
                        <a:t>ένα</a:t>
                      </a:r>
                      <a:r>
                        <a:rPr sz="1600" spc="-10" dirty="0">
                          <a:latin typeface="Calibri"/>
                          <a:cs typeface="Calibri"/>
                        </a:rPr>
                        <a:t> </a:t>
                      </a:r>
                      <a:r>
                        <a:rPr sz="1600" dirty="0">
                          <a:latin typeface="Calibri"/>
                          <a:cs typeface="Calibri"/>
                        </a:rPr>
                        <a:t>πιο</a:t>
                      </a:r>
                      <a:r>
                        <a:rPr sz="1600" spc="-5" dirty="0">
                          <a:latin typeface="Calibri"/>
                          <a:cs typeface="Calibri"/>
                        </a:rPr>
                        <a:t> μπροστά</a:t>
                      </a:r>
                      <a:r>
                        <a:rPr sz="1600" spc="15" dirty="0">
                          <a:latin typeface="Calibri"/>
                          <a:cs typeface="Calibri"/>
                        </a:rPr>
                        <a:t> </a:t>
                      </a:r>
                      <a:r>
                        <a:rPr sz="1600" spc="-10" dirty="0">
                          <a:latin typeface="Calibri"/>
                          <a:cs typeface="Calibri"/>
                        </a:rPr>
                        <a:t>από</a:t>
                      </a:r>
                      <a:r>
                        <a:rPr sz="1600" spc="15" dirty="0">
                          <a:latin typeface="Calibri"/>
                          <a:cs typeface="Calibri"/>
                        </a:rPr>
                        <a:t> </a:t>
                      </a:r>
                      <a:r>
                        <a:rPr sz="1600" spc="-10" dirty="0">
                          <a:latin typeface="Calibri"/>
                          <a:cs typeface="Calibri"/>
                        </a:rPr>
                        <a:t>το</a:t>
                      </a:r>
                      <a:r>
                        <a:rPr sz="1600" spc="5" dirty="0">
                          <a:latin typeface="Calibri"/>
                          <a:cs typeface="Calibri"/>
                        </a:rPr>
                        <a:t> </a:t>
                      </a:r>
                      <a:r>
                        <a:rPr sz="1600" spc="-5" dirty="0">
                          <a:latin typeface="Calibri"/>
                          <a:cs typeface="Calibri"/>
                        </a:rPr>
                        <a:t>άλλο</a:t>
                      </a:r>
                      <a:r>
                        <a:rPr sz="1600" spc="5" dirty="0">
                          <a:latin typeface="Calibri"/>
                          <a:cs typeface="Calibri"/>
                        </a:rPr>
                        <a:t> </a:t>
                      </a:r>
                      <a:r>
                        <a:rPr sz="1600" spc="-25" dirty="0">
                          <a:latin typeface="Calibri"/>
                          <a:cs typeface="Calibri"/>
                        </a:rPr>
                        <a:t>και </a:t>
                      </a:r>
                      <a:r>
                        <a:rPr sz="1600" spc="-345" dirty="0">
                          <a:latin typeface="Calibri"/>
                          <a:cs typeface="Calibri"/>
                        </a:rPr>
                        <a:t> </a:t>
                      </a:r>
                      <a:r>
                        <a:rPr sz="1600" spc="-10" dirty="0">
                          <a:latin typeface="Calibri"/>
                          <a:cs typeface="Calibri"/>
                        </a:rPr>
                        <a:t>λυγισμένα.</a:t>
                      </a:r>
                      <a:endParaRPr sz="1600">
                        <a:latin typeface="Calibri"/>
                        <a:cs typeface="Calibri"/>
                      </a:endParaRPr>
                    </a:p>
                    <a:p>
                      <a:pPr marL="92075" marR="251460">
                        <a:lnSpc>
                          <a:spcPct val="100000"/>
                        </a:lnSpc>
                        <a:spcBef>
                          <a:spcPts val="385"/>
                        </a:spcBef>
                      </a:pPr>
                      <a:r>
                        <a:rPr sz="1600" spc="-10" dirty="0">
                          <a:latin typeface="Calibri"/>
                          <a:cs typeface="Calibri"/>
                        </a:rPr>
                        <a:t>Όταν</a:t>
                      </a:r>
                      <a:r>
                        <a:rPr sz="1600" spc="15" dirty="0">
                          <a:latin typeface="Calibri"/>
                          <a:cs typeface="Calibri"/>
                        </a:rPr>
                        <a:t> </a:t>
                      </a:r>
                      <a:r>
                        <a:rPr sz="1600" spc="-5" dirty="0">
                          <a:latin typeface="Calibri"/>
                          <a:cs typeface="Calibri"/>
                        </a:rPr>
                        <a:t>η</a:t>
                      </a:r>
                      <a:r>
                        <a:rPr sz="1600" dirty="0">
                          <a:latin typeface="Calibri"/>
                          <a:cs typeface="Calibri"/>
                        </a:rPr>
                        <a:t> </a:t>
                      </a:r>
                      <a:r>
                        <a:rPr sz="1600" spc="-15" dirty="0">
                          <a:latin typeface="Calibri"/>
                          <a:cs typeface="Calibri"/>
                        </a:rPr>
                        <a:t>μπάλα</a:t>
                      </a:r>
                      <a:r>
                        <a:rPr sz="1600" spc="25" dirty="0">
                          <a:latin typeface="Calibri"/>
                          <a:cs typeface="Calibri"/>
                        </a:rPr>
                        <a:t> </a:t>
                      </a:r>
                      <a:r>
                        <a:rPr sz="1600" spc="-10" dirty="0">
                          <a:latin typeface="Calibri"/>
                          <a:cs typeface="Calibri"/>
                        </a:rPr>
                        <a:t>έρχεται</a:t>
                      </a:r>
                      <a:r>
                        <a:rPr sz="1600" dirty="0">
                          <a:latin typeface="Calibri"/>
                          <a:cs typeface="Calibri"/>
                        </a:rPr>
                        <a:t> </a:t>
                      </a:r>
                      <a:r>
                        <a:rPr sz="1600" spc="-5" dirty="0">
                          <a:latin typeface="Calibri"/>
                          <a:cs typeface="Calibri"/>
                        </a:rPr>
                        <a:t>στα</a:t>
                      </a:r>
                      <a:r>
                        <a:rPr sz="1600" spc="25" dirty="0">
                          <a:latin typeface="Calibri"/>
                          <a:cs typeface="Calibri"/>
                        </a:rPr>
                        <a:t> </a:t>
                      </a:r>
                      <a:r>
                        <a:rPr sz="1600" spc="-5" dirty="0">
                          <a:latin typeface="Calibri"/>
                          <a:cs typeface="Calibri"/>
                        </a:rPr>
                        <a:t>χέρια,</a:t>
                      </a:r>
                      <a:r>
                        <a:rPr sz="1600" dirty="0">
                          <a:latin typeface="Calibri"/>
                          <a:cs typeface="Calibri"/>
                        </a:rPr>
                        <a:t> </a:t>
                      </a:r>
                      <a:r>
                        <a:rPr sz="1600" spc="-10" dirty="0">
                          <a:latin typeface="Calibri"/>
                          <a:cs typeface="Calibri"/>
                        </a:rPr>
                        <a:t>τα</a:t>
                      </a:r>
                      <a:r>
                        <a:rPr sz="1600" spc="5" dirty="0">
                          <a:latin typeface="Calibri"/>
                          <a:cs typeface="Calibri"/>
                        </a:rPr>
                        <a:t> </a:t>
                      </a:r>
                      <a:r>
                        <a:rPr sz="1600" spc="-5" dirty="0">
                          <a:latin typeface="Calibri"/>
                          <a:cs typeface="Calibri"/>
                        </a:rPr>
                        <a:t>πόδια</a:t>
                      </a:r>
                      <a:r>
                        <a:rPr sz="1600" spc="20" dirty="0">
                          <a:latin typeface="Calibri"/>
                          <a:cs typeface="Calibri"/>
                        </a:rPr>
                        <a:t> </a:t>
                      </a:r>
                      <a:r>
                        <a:rPr sz="1600" spc="-5" dirty="0">
                          <a:latin typeface="Calibri"/>
                          <a:cs typeface="Calibri"/>
                        </a:rPr>
                        <a:t>τεντώνουν </a:t>
                      </a:r>
                      <a:r>
                        <a:rPr sz="1600" spc="-25" dirty="0">
                          <a:latin typeface="Calibri"/>
                          <a:cs typeface="Calibri"/>
                        </a:rPr>
                        <a:t>μαλακά</a:t>
                      </a:r>
                      <a:r>
                        <a:rPr sz="1600" spc="30" dirty="0">
                          <a:latin typeface="Calibri"/>
                          <a:cs typeface="Calibri"/>
                        </a:rPr>
                        <a:t> </a:t>
                      </a:r>
                      <a:r>
                        <a:rPr sz="1600" spc="-25" dirty="0">
                          <a:latin typeface="Calibri"/>
                          <a:cs typeface="Calibri"/>
                        </a:rPr>
                        <a:t>και </a:t>
                      </a:r>
                      <a:r>
                        <a:rPr sz="1600" spc="-345" dirty="0">
                          <a:latin typeface="Calibri"/>
                          <a:cs typeface="Calibri"/>
                        </a:rPr>
                        <a:t> </a:t>
                      </a:r>
                      <a:r>
                        <a:rPr sz="1600" spc="-10" dirty="0">
                          <a:latin typeface="Calibri"/>
                          <a:cs typeface="Calibri"/>
                        </a:rPr>
                        <a:t>το</a:t>
                      </a:r>
                      <a:r>
                        <a:rPr sz="1600" dirty="0">
                          <a:latin typeface="Calibri"/>
                          <a:cs typeface="Calibri"/>
                        </a:rPr>
                        <a:t> </a:t>
                      </a:r>
                      <a:r>
                        <a:rPr sz="1600" spc="-5" dirty="0">
                          <a:latin typeface="Calibri"/>
                          <a:cs typeface="Calibri"/>
                        </a:rPr>
                        <a:t>πόδι</a:t>
                      </a:r>
                      <a:r>
                        <a:rPr sz="1600" spc="5" dirty="0">
                          <a:latin typeface="Calibri"/>
                          <a:cs typeface="Calibri"/>
                        </a:rPr>
                        <a:t> </a:t>
                      </a:r>
                      <a:r>
                        <a:rPr sz="1600" spc="-5" dirty="0">
                          <a:latin typeface="Calibri"/>
                          <a:cs typeface="Calibri"/>
                        </a:rPr>
                        <a:t>που</a:t>
                      </a:r>
                      <a:r>
                        <a:rPr sz="1600" spc="15" dirty="0">
                          <a:latin typeface="Calibri"/>
                          <a:cs typeface="Calibri"/>
                        </a:rPr>
                        <a:t> </a:t>
                      </a:r>
                      <a:r>
                        <a:rPr sz="1600" spc="-5" dirty="0">
                          <a:latin typeface="Calibri"/>
                          <a:cs typeface="Calibri"/>
                        </a:rPr>
                        <a:t>είναι</a:t>
                      </a:r>
                      <a:r>
                        <a:rPr sz="1600" spc="-10" dirty="0">
                          <a:latin typeface="Calibri"/>
                          <a:cs typeface="Calibri"/>
                        </a:rPr>
                        <a:t> </a:t>
                      </a:r>
                      <a:r>
                        <a:rPr sz="1600" spc="-5" dirty="0">
                          <a:latin typeface="Calibri"/>
                          <a:cs typeface="Calibri"/>
                        </a:rPr>
                        <a:t>τοποθετημένο</a:t>
                      </a:r>
                      <a:r>
                        <a:rPr sz="1600" spc="20" dirty="0">
                          <a:latin typeface="Calibri"/>
                          <a:cs typeface="Calibri"/>
                        </a:rPr>
                        <a:t> </a:t>
                      </a:r>
                      <a:r>
                        <a:rPr sz="1600" spc="-5" dirty="0">
                          <a:latin typeface="Calibri"/>
                          <a:cs typeface="Calibri"/>
                        </a:rPr>
                        <a:t>πίσω σπρώχνει</a:t>
                      </a:r>
                      <a:r>
                        <a:rPr sz="1600" dirty="0">
                          <a:latin typeface="Calibri"/>
                          <a:cs typeface="Calibri"/>
                        </a:rPr>
                        <a:t> </a:t>
                      </a:r>
                      <a:r>
                        <a:rPr sz="1600" spc="-5" dirty="0">
                          <a:latin typeface="Calibri"/>
                          <a:cs typeface="Calibri"/>
                        </a:rPr>
                        <a:t>προς</a:t>
                      </a:r>
                      <a:r>
                        <a:rPr sz="1600" spc="5" dirty="0">
                          <a:latin typeface="Calibri"/>
                          <a:cs typeface="Calibri"/>
                        </a:rPr>
                        <a:t> </a:t>
                      </a:r>
                      <a:r>
                        <a:rPr sz="1600" spc="-10" dirty="0">
                          <a:latin typeface="Calibri"/>
                          <a:cs typeface="Calibri"/>
                        </a:rPr>
                        <a:t>τα</a:t>
                      </a:r>
                      <a:r>
                        <a:rPr sz="1600" spc="20" dirty="0">
                          <a:latin typeface="Calibri"/>
                          <a:cs typeface="Calibri"/>
                        </a:rPr>
                        <a:t> </a:t>
                      </a:r>
                      <a:r>
                        <a:rPr sz="1600" spc="-5" dirty="0">
                          <a:latin typeface="Calibri"/>
                          <a:cs typeface="Calibri"/>
                        </a:rPr>
                        <a:t>εμπρός.</a:t>
                      </a:r>
                      <a:endParaRPr sz="1600">
                        <a:latin typeface="Calibri"/>
                        <a:cs typeface="Calibri"/>
                      </a:endParaRPr>
                    </a:p>
                  </a:txBody>
                  <a:tcPr marL="0" marR="0" marT="3365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1066850">
                <a:tc>
                  <a:txBody>
                    <a:bodyPr/>
                    <a:lstStyle/>
                    <a:p>
                      <a:pPr marL="91440">
                        <a:lnSpc>
                          <a:spcPct val="100000"/>
                        </a:lnSpc>
                        <a:spcBef>
                          <a:spcPts val="270"/>
                        </a:spcBef>
                      </a:pPr>
                      <a:r>
                        <a:rPr sz="1600" b="1" spc="-5" dirty="0">
                          <a:latin typeface="Calibri"/>
                          <a:cs typeface="Calibri"/>
                        </a:rPr>
                        <a:t>Οι</a:t>
                      </a:r>
                      <a:r>
                        <a:rPr sz="1600" b="1" spc="-15" dirty="0">
                          <a:latin typeface="Calibri"/>
                          <a:cs typeface="Calibri"/>
                        </a:rPr>
                        <a:t> </a:t>
                      </a:r>
                      <a:r>
                        <a:rPr sz="1600" b="1" spc="-5" dirty="0">
                          <a:latin typeface="Calibri"/>
                          <a:cs typeface="Calibri"/>
                        </a:rPr>
                        <a:t>βραχίονες</a:t>
                      </a:r>
                      <a:r>
                        <a:rPr sz="1600" b="1" dirty="0">
                          <a:latin typeface="Calibri"/>
                          <a:cs typeface="Calibri"/>
                        </a:rPr>
                        <a:t> </a:t>
                      </a:r>
                      <a:r>
                        <a:rPr sz="1600" b="1" spc="-20" dirty="0">
                          <a:latin typeface="Calibri"/>
                          <a:cs typeface="Calibri"/>
                        </a:rPr>
                        <a:t>και</a:t>
                      </a:r>
                      <a:r>
                        <a:rPr sz="1600" b="1" spc="-15" dirty="0">
                          <a:latin typeface="Calibri"/>
                          <a:cs typeface="Calibri"/>
                        </a:rPr>
                        <a:t> </a:t>
                      </a:r>
                      <a:r>
                        <a:rPr sz="1600" b="1" dirty="0">
                          <a:latin typeface="Calibri"/>
                          <a:cs typeface="Calibri"/>
                        </a:rPr>
                        <a:t>οι </a:t>
                      </a:r>
                      <a:r>
                        <a:rPr sz="1600" b="1" spc="-10" dirty="0">
                          <a:latin typeface="Calibri"/>
                          <a:cs typeface="Calibri"/>
                        </a:rPr>
                        <a:t>ώμοι</a:t>
                      </a:r>
                      <a:r>
                        <a:rPr sz="1600" b="1" spc="5" dirty="0">
                          <a:latin typeface="Calibri"/>
                          <a:cs typeface="Calibri"/>
                        </a:rPr>
                        <a:t> </a:t>
                      </a:r>
                      <a:r>
                        <a:rPr sz="1600" b="1" spc="-20" dirty="0">
                          <a:latin typeface="Calibri"/>
                          <a:cs typeface="Calibri"/>
                        </a:rPr>
                        <a:t>κατά</a:t>
                      </a:r>
                      <a:r>
                        <a:rPr sz="1600" b="1" spc="-10" dirty="0">
                          <a:latin typeface="Calibri"/>
                          <a:cs typeface="Calibri"/>
                        </a:rPr>
                        <a:t> </a:t>
                      </a:r>
                      <a:r>
                        <a:rPr sz="1600" b="1" spc="-5" dirty="0">
                          <a:latin typeface="Calibri"/>
                          <a:cs typeface="Calibri"/>
                        </a:rPr>
                        <a:t>τη</a:t>
                      </a:r>
                      <a:endParaRPr sz="1600">
                        <a:latin typeface="Calibri"/>
                        <a:cs typeface="Calibri"/>
                      </a:endParaRPr>
                    </a:p>
                    <a:p>
                      <a:pPr marL="91440">
                        <a:lnSpc>
                          <a:spcPct val="100000"/>
                        </a:lnSpc>
                      </a:pPr>
                      <a:r>
                        <a:rPr sz="1600" b="1" spc="-10" dirty="0">
                          <a:latin typeface="Calibri"/>
                          <a:cs typeface="Calibri"/>
                        </a:rPr>
                        <a:t>μεταβίβαση</a:t>
                      </a:r>
                      <a:endParaRPr sz="1600">
                        <a:latin typeface="Calibri"/>
                        <a:cs typeface="Calibri"/>
                      </a:endParaRPr>
                    </a:p>
                  </a:txBody>
                  <a:tcPr marL="0" marR="0" marT="3429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70"/>
                        </a:spcBef>
                      </a:pPr>
                      <a:r>
                        <a:rPr sz="1600" spc="-10" dirty="0">
                          <a:latin typeface="Calibri"/>
                          <a:cs typeface="Calibri"/>
                        </a:rPr>
                        <a:t>Δεν</a:t>
                      </a:r>
                      <a:r>
                        <a:rPr sz="1600" spc="-20" dirty="0">
                          <a:latin typeface="Calibri"/>
                          <a:cs typeface="Calibri"/>
                        </a:rPr>
                        <a:t> </a:t>
                      </a:r>
                      <a:r>
                        <a:rPr sz="1600" spc="-10" dirty="0">
                          <a:latin typeface="Calibri"/>
                          <a:cs typeface="Calibri"/>
                        </a:rPr>
                        <a:t>κινούνται</a:t>
                      </a:r>
                      <a:r>
                        <a:rPr sz="1600" dirty="0">
                          <a:latin typeface="Calibri"/>
                          <a:cs typeface="Calibri"/>
                        </a:rPr>
                        <a:t> </a:t>
                      </a:r>
                      <a:r>
                        <a:rPr sz="1600" spc="-5" dirty="0">
                          <a:latin typeface="Calibri"/>
                          <a:cs typeface="Calibri"/>
                        </a:rPr>
                        <a:t>προς</a:t>
                      </a:r>
                      <a:r>
                        <a:rPr sz="1600" spc="15" dirty="0">
                          <a:latin typeface="Calibri"/>
                          <a:cs typeface="Calibri"/>
                        </a:rPr>
                        <a:t> </a:t>
                      </a:r>
                      <a:r>
                        <a:rPr sz="1600" spc="-10" dirty="0">
                          <a:latin typeface="Calibri"/>
                          <a:cs typeface="Calibri"/>
                        </a:rPr>
                        <a:t>τα</a:t>
                      </a:r>
                      <a:r>
                        <a:rPr sz="1600" spc="20" dirty="0">
                          <a:latin typeface="Calibri"/>
                          <a:cs typeface="Calibri"/>
                        </a:rPr>
                        <a:t> </a:t>
                      </a:r>
                      <a:r>
                        <a:rPr sz="1600" spc="-10" dirty="0">
                          <a:latin typeface="Calibri"/>
                          <a:cs typeface="Calibri"/>
                        </a:rPr>
                        <a:t>επάνω. *Απαιτείται</a:t>
                      </a:r>
                      <a:r>
                        <a:rPr sz="1600" spc="15" dirty="0">
                          <a:latin typeface="Calibri"/>
                          <a:cs typeface="Calibri"/>
                        </a:rPr>
                        <a:t> </a:t>
                      </a:r>
                      <a:r>
                        <a:rPr sz="1600" spc="-5" dirty="0">
                          <a:latin typeface="Calibri"/>
                          <a:cs typeface="Calibri"/>
                        </a:rPr>
                        <a:t>μια</a:t>
                      </a:r>
                      <a:r>
                        <a:rPr sz="1600" dirty="0">
                          <a:latin typeface="Calibri"/>
                          <a:cs typeface="Calibri"/>
                        </a:rPr>
                        <a:t> </a:t>
                      </a:r>
                      <a:r>
                        <a:rPr sz="1600" spc="-15" dirty="0">
                          <a:latin typeface="Calibri"/>
                          <a:cs typeface="Calibri"/>
                        </a:rPr>
                        <a:t>πολύ</a:t>
                      </a:r>
                      <a:r>
                        <a:rPr sz="1600" dirty="0">
                          <a:latin typeface="Calibri"/>
                          <a:cs typeface="Calibri"/>
                        </a:rPr>
                        <a:t> </a:t>
                      </a:r>
                      <a:r>
                        <a:rPr sz="1600" spc="-5" dirty="0">
                          <a:latin typeface="Calibri"/>
                          <a:cs typeface="Calibri"/>
                        </a:rPr>
                        <a:t>μικρή</a:t>
                      </a:r>
                      <a:r>
                        <a:rPr sz="1600" spc="10" dirty="0">
                          <a:latin typeface="Calibri"/>
                          <a:cs typeface="Calibri"/>
                        </a:rPr>
                        <a:t> </a:t>
                      </a:r>
                      <a:r>
                        <a:rPr sz="1600" spc="-10" dirty="0">
                          <a:latin typeface="Calibri"/>
                          <a:cs typeface="Calibri"/>
                        </a:rPr>
                        <a:t>κίνηση</a:t>
                      </a:r>
                      <a:endParaRPr sz="1600">
                        <a:latin typeface="Calibri"/>
                        <a:cs typeface="Calibri"/>
                      </a:endParaRPr>
                    </a:p>
                    <a:p>
                      <a:pPr marL="92075">
                        <a:lnSpc>
                          <a:spcPct val="100000"/>
                        </a:lnSpc>
                      </a:pPr>
                      <a:r>
                        <a:rPr sz="1600" spc="-10" dirty="0">
                          <a:latin typeface="Calibri"/>
                          <a:cs typeface="Calibri"/>
                        </a:rPr>
                        <a:t>των</a:t>
                      </a:r>
                      <a:r>
                        <a:rPr sz="1600" spc="-20" dirty="0">
                          <a:latin typeface="Calibri"/>
                          <a:cs typeface="Calibri"/>
                        </a:rPr>
                        <a:t> </a:t>
                      </a:r>
                      <a:r>
                        <a:rPr sz="1600" spc="-5" dirty="0">
                          <a:latin typeface="Calibri"/>
                          <a:cs typeface="Calibri"/>
                        </a:rPr>
                        <a:t>χεριών</a:t>
                      </a:r>
                      <a:r>
                        <a:rPr sz="1600" spc="-15" dirty="0">
                          <a:latin typeface="Calibri"/>
                          <a:cs typeface="Calibri"/>
                        </a:rPr>
                        <a:t> </a:t>
                      </a:r>
                      <a:r>
                        <a:rPr sz="1600" spc="-5" dirty="0">
                          <a:latin typeface="Calibri"/>
                          <a:cs typeface="Calibri"/>
                        </a:rPr>
                        <a:t>για</a:t>
                      </a:r>
                      <a:r>
                        <a:rPr sz="1600" dirty="0">
                          <a:latin typeface="Calibri"/>
                          <a:cs typeface="Calibri"/>
                        </a:rPr>
                        <a:t> </a:t>
                      </a:r>
                      <a:r>
                        <a:rPr sz="1600" spc="-5" dirty="0">
                          <a:latin typeface="Calibri"/>
                          <a:cs typeface="Calibri"/>
                        </a:rPr>
                        <a:t>τη</a:t>
                      </a:r>
                      <a:r>
                        <a:rPr sz="1600" dirty="0">
                          <a:latin typeface="Calibri"/>
                          <a:cs typeface="Calibri"/>
                        </a:rPr>
                        <a:t> </a:t>
                      </a:r>
                      <a:r>
                        <a:rPr sz="1600" spc="-5" dirty="0">
                          <a:latin typeface="Calibri"/>
                          <a:cs typeface="Calibri"/>
                        </a:rPr>
                        <a:t>μεταβίβαση</a:t>
                      </a:r>
                      <a:r>
                        <a:rPr sz="1600" spc="15" dirty="0">
                          <a:latin typeface="Calibri"/>
                          <a:cs typeface="Calibri"/>
                        </a:rPr>
                        <a:t> </a:t>
                      </a:r>
                      <a:r>
                        <a:rPr sz="1600" spc="-5" dirty="0">
                          <a:latin typeface="Calibri"/>
                          <a:cs typeface="Calibri"/>
                        </a:rPr>
                        <a:t>μιας</a:t>
                      </a:r>
                      <a:r>
                        <a:rPr sz="1600" dirty="0">
                          <a:latin typeface="Calibri"/>
                          <a:cs typeface="Calibri"/>
                        </a:rPr>
                        <a:t> </a:t>
                      </a:r>
                      <a:r>
                        <a:rPr sz="1600" spc="-15" dirty="0">
                          <a:latin typeface="Calibri"/>
                          <a:cs typeface="Calibri"/>
                        </a:rPr>
                        <a:t>γρήγορης</a:t>
                      </a:r>
                      <a:r>
                        <a:rPr sz="1600" spc="45" dirty="0">
                          <a:latin typeface="Calibri"/>
                          <a:cs typeface="Calibri"/>
                        </a:rPr>
                        <a:t> </a:t>
                      </a:r>
                      <a:r>
                        <a:rPr sz="1600" spc="-25" dirty="0">
                          <a:latin typeface="Calibri"/>
                          <a:cs typeface="Calibri"/>
                        </a:rPr>
                        <a:t>και</a:t>
                      </a:r>
                      <a:r>
                        <a:rPr sz="1600" spc="10" dirty="0">
                          <a:latin typeface="Calibri"/>
                          <a:cs typeface="Calibri"/>
                        </a:rPr>
                        <a:t> </a:t>
                      </a:r>
                      <a:r>
                        <a:rPr sz="1600" spc="-10" dirty="0">
                          <a:latin typeface="Calibri"/>
                          <a:cs typeface="Calibri"/>
                        </a:rPr>
                        <a:t>δυνατής</a:t>
                      </a:r>
                      <a:endParaRPr sz="1600">
                        <a:latin typeface="Calibri"/>
                        <a:cs typeface="Calibri"/>
                      </a:endParaRPr>
                    </a:p>
                    <a:p>
                      <a:pPr marL="92075" marR="603250">
                        <a:lnSpc>
                          <a:spcPct val="100000"/>
                        </a:lnSpc>
                      </a:pPr>
                      <a:r>
                        <a:rPr sz="1600" spc="-10" dirty="0">
                          <a:latin typeface="Calibri"/>
                          <a:cs typeface="Calibri"/>
                        </a:rPr>
                        <a:t>μπαλιάς. </a:t>
                      </a:r>
                      <a:r>
                        <a:rPr sz="1600" spc="-5" dirty="0">
                          <a:latin typeface="Calibri"/>
                          <a:cs typeface="Calibri"/>
                        </a:rPr>
                        <a:t>Μια</a:t>
                      </a:r>
                      <a:r>
                        <a:rPr sz="1600" dirty="0">
                          <a:latin typeface="Calibri"/>
                          <a:cs typeface="Calibri"/>
                        </a:rPr>
                        <a:t> </a:t>
                      </a:r>
                      <a:r>
                        <a:rPr sz="1600" spc="-10" dirty="0">
                          <a:latin typeface="Calibri"/>
                          <a:cs typeface="Calibri"/>
                        </a:rPr>
                        <a:t>αργή</a:t>
                      </a:r>
                      <a:r>
                        <a:rPr sz="1600" spc="15" dirty="0">
                          <a:latin typeface="Calibri"/>
                          <a:cs typeface="Calibri"/>
                        </a:rPr>
                        <a:t> </a:t>
                      </a:r>
                      <a:r>
                        <a:rPr sz="1600" spc="-25" dirty="0">
                          <a:latin typeface="Calibri"/>
                          <a:cs typeface="Calibri"/>
                        </a:rPr>
                        <a:t>και</a:t>
                      </a:r>
                      <a:r>
                        <a:rPr sz="1600" spc="10" dirty="0">
                          <a:latin typeface="Calibri"/>
                          <a:cs typeface="Calibri"/>
                        </a:rPr>
                        <a:t> </a:t>
                      </a:r>
                      <a:r>
                        <a:rPr sz="1600" spc="-5" dirty="0">
                          <a:latin typeface="Calibri"/>
                          <a:cs typeface="Calibri"/>
                        </a:rPr>
                        <a:t>ψηλή</a:t>
                      </a:r>
                      <a:r>
                        <a:rPr sz="1600" spc="20" dirty="0">
                          <a:latin typeface="Calibri"/>
                          <a:cs typeface="Calibri"/>
                        </a:rPr>
                        <a:t> </a:t>
                      </a:r>
                      <a:r>
                        <a:rPr sz="1600" spc="-10" dirty="0">
                          <a:latin typeface="Calibri"/>
                          <a:cs typeface="Calibri"/>
                        </a:rPr>
                        <a:t>μπαλιά</a:t>
                      </a:r>
                      <a:r>
                        <a:rPr sz="1600" dirty="0">
                          <a:latin typeface="Calibri"/>
                          <a:cs typeface="Calibri"/>
                        </a:rPr>
                        <a:t> </a:t>
                      </a:r>
                      <a:r>
                        <a:rPr sz="1600" spc="-5" dirty="0">
                          <a:latin typeface="Calibri"/>
                          <a:cs typeface="Calibri"/>
                        </a:rPr>
                        <a:t>χρειάζεται</a:t>
                      </a:r>
                      <a:r>
                        <a:rPr sz="1600" spc="15" dirty="0">
                          <a:latin typeface="Calibri"/>
                          <a:cs typeface="Calibri"/>
                        </a:rPr>
                        <a:t> </a:t>
                      </a:r>
                      <a:r>
                        <a:rPr sz="1600" spc="-5" dirty="0">
                          <a:latin typeface="Calibri"/>
                          <a:cs typeface="Calibri"/>
                        </a:rPr>
                        <a:t>περισσότερη </a:t>
                      </a:r>
                      <a:r>
                        <a:rPr sz="1600" spc="-350" dirty="0">
                          <a:latin typeface="Calibri"/>
                          <a:cs typeface="Calibri"/>
                        </a:rPr>
                        <a:t> </a:t>
                      </a:r>
                      <a:r>
                        <a:rPr sz="1600" spc="-5" dirty="0">
                          <a:latin typeface="Calibri"/>
                          <a:cs typeface="Calibri"/>
                        </a:rPr>
                        <a:t>ανυψωτική </a:t>
                      </a:r>
                      <a:r>
                        <a:rPr sz="1600" spc="-10" dirty="0">
                          <a:latin typeface="Calibri"/>
                          <a:cs typeface="Calibri"/>
                        </a:rPr>
                        <a:t>κίνηση</a:t>
                      </a:r>
                      <a:r>
                        <a:rPr sz="1600" spc="5" dirty="0">
                          <a:latin typeface="Calibri"/>
                          <a:cs typeface="Calibri"/>
                        </a:rPr>
                        <a:t> </a:t>
                      </a:r>
                      <a:r>
                        <a:rPr sz="1600" spc="-10" dirty="0">
                          <a:latin typeface="Calibri"/>
                          <a:cs typeface="Calibri"/>
                        </a:rPr>
                        <a:t>από</a:t>
                      </a:r>
                      <a:r>
                        <a:rPr sz="1600" spc="15" dirty="0">
                          <a:latin typeface="Calibri"/>
                          <a:cs typeface="Calibri"/>
                        </a:rPr>
                        <a:t> </a:t>
                      </a:r>
                      <a:r>
                        <a:rPr sz="1600" spc="-10" dirty="0">
                          <a:latin typeface="Calibri"/>
                          <a:cs typeface="Calibri"/>
                        </a:rPr>
                        <a:t>τα</a:t>
                      </a:r>
                      <a:r>
                        <a:rPr sz="1600" dirty="0">
                          <a:latin typeface="Calibri"/>
                          <a:cs typeface="Calibri"/>
                        </a:rPr>
                        <a:t> </a:t>
                      </a:r>
                      <a:r>
                        <a:rPr sz="1600" spc="-5" dirty="0">
                          <a:latin typeface="Calibri"/>
                          <a:cs typeface="Calibri"/>
                        </a:rPr>
                        <a:t>χέρια.</a:t>
                      </a:r>
                      <a:endParaRPr sz="1600">
                        <a:latin typeface="Calibri"/>
                        <a:cs typeface="Calibri"/>
                      </a:endParaRPr>
                    </a:p>
                  </a:txBody>
                  <a:tcPr marL="0" marR="0" marT="3429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629945">
                <a:tc>
                  <a:txBody>
                    <a:bodyPr/>
                    <a:lstStyle/>
                    <a:p>
                      <a:pPr marL="91440" marR="478790">
                        <a:lnSpc>
                          <a:spcPct val="100000"/>
                        </a:lnSpc>
                        <a:spcBef>
                          <a:spcPts val="270"/>
                        </a:spcBef>
                      </a:pPr>
                      <a:r>
                        <a:rPr sz="1600" b="1" spc="-5" dirty="0">
                          <a:latin typeface="Calibri"/>
                          <a:cs typeface="Calibri"/>
                        </a:rPr>
                        <a:t>Ολοκλήρωση </a:t>
                      </a:r>
                      <a:r>
                        <a:rPr sz="1600" b="1" spc="-15" dirty="0">
                          <a:latin typeface="Calibri"/>
                          <a:cs typeface="Calibri"/>
                        </a:rPr>
                        <a:t>κίνησης</a:t>
                      </a:r>
                      <a:r>
                        <a:rPr sz="1600" b="1" spc="15" dirty="0">
                          <a:latin typeface="Calibri"/>
                          <a:cs typeface="Calibri"/>
                        </a:rPr>
                        <a:t> </a:t>
                      </a:r>
                      <a:r>
                        <a:rPr sz="1600" b="1" spc="-10" dirty="0">
                          <a:latin typeface="Calibri"/>
                          <a:cs typeface="Calibri"/>
                        </a:rPr>
                        <a:t>μετά</a:t>
                      </a:r>
                      <a:r>
                        <a:rPr sz="1600" b="1" spc="-20" dirty="0">
                          <a:latin typeface="Calibri"/>
                          <a:cs typeface="Calibri"/>
                        </a:rPr>
                        <a:t> </a:t>
                      </a:r>
                      <a:r>
                        <a:rPr sz="1600" b="1" spc="-15" dirty="0">
                          <a:latin typeface="Calibri"/>
                          <a:cs typeface="Calibri"/>
                        </a:rPr>
                        <a:t>την </a:t>
                      </a:r>
                      <a:r>
                        <a:rPr sz="1600" b="1" spc="-345" dirty="0">
                          <a:latin typeface="Calibri"/>
                          <a:cs typeface="Calibri"/>
                        </a:rPr>
                        <a:t> </a:t>
                      </a:r>
                      <a:r>
                        <a:rPr sz="1600" b="1" spc="-10" dirty="0">
                          <a:latin typeface="Calibri"/>
                          <a:cs typeface="Calibri"/>
                        </a:rPr>
                        <a:t>επαφή</a:t>
                      </a:r>
                      <a:endParaRPr sz="1600">
                        <a:latin typeface="Calibri"/>
                        <a:cs typeface="Calibri"/>
                      </a:endParaRPr>
                    </a:p>
                  </a:txBody>
                  <a:tcPr marL="0" marR="0" marT="3429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542925">
                        <a:lnSpc>
                          <a:spcPct val="100000"/>
                        </a:lnSpc>
                        <a:spcBef>
                          <a:spcPts val="270"/>
                        </a:spcBef>
                      </a:pPr>
                      <a:r>
                        <a:rPr sz="1600" spc="-10" dirty="0">
                          <a:latin typeface="Calibri"/>
                          <a:cs typeface="Calibri"/>
                        </a:rPr>
                        <a:t>‘Έκταση</a:t>
                      </a:r>
                      <a:r>
                        <a:rPr sz="1600" spc="30" dirty="0">
                          <a:latin typeface="Calibri"/>
                          <a:cs typeface="Calibri"/>
                        </a:rPr>
                        <a:t> </a:t>
                      </a:r>
                      <a:r>
                        <a:rPr sz="1600" spc="-10" dirty="0">
                          <a:latin typeface="Calibri"/>
                          <a:cs typeface="Calibri"/>
                        </a:rPr>
                        <a:t>σώματος.</a:t>
                      </a:r>
                      <a:r>
                        <a:rPr sz="1600" spc="10" dirty="0">
                          <a:latin typeface="Calibri"/>
                          <a:cs typeface="Calibri"/>
                        </a:rPr>
                        <a:t> </a:t>
                      </a:r>
                      <a:r>
                        <a:rPr sz="1600" spc="-75" dirty="0">
                          <a:latin typeface="Calibri"/>
                          <a:cs typeface="Calibri"/>
                        </a:rPr>
                        <a:t>Το</a:t>
                      </a:r>
                      <a:r>
                        <a:rPr sz="1600" spc="5" dirty="0">
                          <a:latin typeface="Calibri"/>
                          <a:cs typeface="Calibri"/>
                        </a:rPr>
                        <a:t> </a:t>
                      </a:r>
                      <a:r>
                        <a:rPr sz="1600" spc="-5" dirty="0">
                          <a:latin typeface="Calibri"/>
                          <a:cs typeface="Calibri"/>
                        </a:rPr>
                        <a:t>σώμα</a:t>
                      </a:r>
                      <a:r>
                        <a:rPr sz="1600" dirty="0">
                          <a:latin typeface="Calibri"/>
                          <a:cs typeface="Calibri"/>
                        </a:rPr>
                        <a:t> </a:t>
                      </a:r>
                      <a:r>
                        <a:rPr sz="1600" spc="-15" dirty="0">
                          <a:latin typeface="Calibri"/>
                          <a:cs typeface="Calibri"/>
                        </a:rPr>
                        <a:t>ακολουθεί</a:t>
                      </a:r>
                      <a:r>
                        <a:rPr sz="1600" spc="15" dirty="0">
                          <a:latin typeface="Calibri"/>
                          <a:cs typeface="Calibri"/>
                        </a:rPr>
                        <a:t> </a:t>
                      </a:r>
                      <a:r>
                        <a:rPr sz="1600" spc="-10" dirty="0">
                          <a:latin typeface="Calibri"/>
                          <a:cs typeface="Calibri"/>
                        </a:rPr>
                        <a:t>για</a:t>
                      </a:r>
                      <a:r>
                        <a:rPr sz="1600" spc="5" dirty="0">
                          <a:latin typeface="Calibri"/>
                          <a:cs typeface="Calibri"/>
                        </a:rPr>
                        <a:t> </a:t>
                      </a:r>
                      <a:r>
                        <a:rPr sz="1600" spc="-15" dirty="0">
                          <a:latin typeface="Calibri"/>
                          <a:cs typeface="Calibri"/>
                        </a:rPr>
                        <a:t>λίγο</a:t>
                      </a:r>
                      <a:r>
                        <a:rPr sz="1600" spc="-10" dirty="0">
                          <a:latin typeface="Calibri"/>
                          <a:cs typeface="Calibri"/>
                        </a:rPr>
                        <a:t> </a:t>
                      </a:r>
                      <a:r>
                        <a:rPr sz="1600" spc="-20" dirty="0">
                          <a:latin typeface="Calibri"/>
                          <a:cs typeface="Calibri"/>
                        </a:rPr>
                        <a:t>την</a:t>
                      </a:r>
                      <a:r>
                        <a:rPr sz="1600" spc="10" dirty="0">
                          <a:latin typeface="Calibri"/>
                          <a:cs typeface="Calibri"/>
                        </a:rPr>
                        <a:t> </a:t>
                      </a:r>
                      <a:r>
                        <a:rPr sz="1600" spc="-5" dirty="0">
                          <a:latin typeface="Calibri"/>
                          <a:cs typeface="Calibri"/>
                        </a:rPr>
                        <a:t>πορεία της </a:t>
                      </a:r>
                      <a:r>
                        <a:rPr sz="1600" spc="-350" dirty="0">
                          <a:latin typeface="Calibri"/>
                          <a:cs typeface="Calibri"/>
                        </a:rPr>
                        <a:t> </a:t>
                      </a:r>
                      <a:r>
                        <a:rPr sz="1600" spc="-10" dirty="0">
                          <a:latin typeface="Calibri"/>
                          <a:cs typeface="Calibri"/>
                        </a:rPr>
                        <a:t>μπάλας.</a:t>
                      </a:r>
                      <a:endParaRPr sz="1600">
                        <a:latin typeface="Calibri"/>
                        <a:cs typeface="Calibri"/>
                      </a:endParaRPr>
                    </a:p>
                  </a:txBody>
                  <a:tcPr marL="0" marR="0" marT="3429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52400"/>
            <a:ext cx="8363584" cy="333425"/>
          </a:xfrm>
          <a:prstGeom prst="rect">
            <a:avLst/>
          </a:prstGeom>
          <a:solidFill>
            <a:srgbClr val="F1F1F1"/>
          </a:solidFill>
        </p:spPr>
        <p:txBody>
          <a:bodyPr vert="horz" wrap="square" lIns="0" tIns="0" rIns="0" bIns="0" rtlCol="0">
            <a:spAutoFit/>
          </a:bodyPr>
          <a:lstStyle/>
          <a:p>
            <a:pPr marL="91440">
              <a:lnSpc>
                <a:spcPts val="2625"/>
              </a:lnSpc>
            </a:pPr>
            <a:r>
              <a:rPr sz="2400" spc="-5" dirty="0"/>
              <a:t>2.</a:t>
            </a:r>
            <a:r>
              <a:rPr sz="2400" spc="-25" dirty="0"/>
              <a:t> </a:t>
            </a:r>
            <a:r>
              <a:rPr sz="2400" spc="-15" dirty="0"/>
              <a:t>Στάδια</a:t>
            </a:r>
            <a:r>
              <a:rPr sz="2400" spc="-5" dirty="0"/>
              <a:t> </a:t>
            </a:r>
            <a:r>
              <a:rPr sz="2400" spc="-15" dirty="0"/>
              <a:t>διδασκαλίας</a:t>
            </a:r>
            <a:r>
              <a:rPr sz="2400" spc="45" dirty="0"/>
              <a:t> </a:t>
            </a:r>
            <a:r>
              <a:rPr sz="2400" spc="-10" dirty="0"/>
              <a:t>της</a:t>
            </a:r>
            <a:r>
              <a:rPr sz="2400" dirty="0"/>
              <a:t> </a:t>
            </a:r>
            <a:r>
              <a:rPr sz="2400" spc="-15" dirty="0"/>
              <a:t>πάσας</a:t>
            </a:r>
            <a:r>
              <a:rPr sz="2400" spc="5" dirty="0"/>
              <a:t> </a:t>
            </a:r>
            <a:r>
              <a:rPr sz="2400" dirty="0"/>
              <a:t>με </a:t>
            </a:r>
            <a:r>
              <a:rPr sz="2400" spc="-15" dirty="0"/>
              <a:t>τους</a:t>
            </a:r>
            <a:r>
              <a:rPr sz="2400" spc="5" dirty="0"/>
              <a:t> </a:t>
            </a:r>
            <a:r>
              <a:rPr sz="2400" spc="-10" dirty="0"/>
              <a:t>πήχεις</a:t>
            </a:r>
            <a:r>
              <a:rPr sz="2400" spc="-15" dirty="0"/>
              <a:t> </a:t>
            </a:r>
            <a:r>
              <a:rPr sz="2400" dirty="0"/>
              <a:t>/ </a:t>
            </a:r>
            <a:r>
              <a:rPr sz="2400" spc="-15" dirty="0"/>
              <a:t>μανσέτας</a:t>
            </a:r>
            <a:endParaRPr sz="2400"/>
          </a:p>
        </p:txBody>
      </p:sp>
      <p:sp>
        <p:nvSpPr>
          <p:cNvPr id="7" name="object 7"/>
          <p:cNvSpPr txBox="1"/>
          <p:nvPr/>
        </p:nvSpPr>
        <p:spPr>
          <a:xfrm>
            <a:off x="4876800" y="762000"/>
            <a:ext cx="3846195" cy="4257576"/>
          </a:xfrm>
          <a:prstGeom prst="rect">
            <a:avLst/>
          </a:prstGeom>
          <a:solidFill>
            <a:schemeClr val="accent3">
              <a:lumMod val="60000"/>
              <a:lumOff val="40000"/>
            </a:schemeClr>
          </a:solidFill>
        </p:spPr>
        <p:txBody>
          <a:bodyPr vert="horz" wrap="square" lIns="0" tIns="12700" rIns="0" bIns="0" rtlCol="0">
            <a:spAutoFit/>
          </a:bodyPr>
          <a:lstStyle/>
          <a:p>
            <a:pPr marL="342265" marR="449580" indent="-342265" algn="just">
              <a:lnSpc>
                <a:spcPct val="100000"/>
              </a:lnSpc>
              <a:spcBef>
                <a:spcPts val="100"/>
              </a:spcBef>
              <a:buFont typeface="Arial MT"/>
              <a:buChar char="•"/>
              <a:tabLst>
                <a:tab pos="342265" algn="l"/>
                <a:tab pos="342900" algn="l"/>
              </a:tabLst>
            </a:pPr>
            <a:r>
              <a:rPr sz="1500" spc="-10" dirty="0">
                <a:latin typeface="Calibri"/>
                <a:cs typeface="Calibri"/>
              </a:rPr>
              <a:t>το</a:t>
            </a:r>
            <a:r>
              <a:rPr sz="1500" spc="-20" dirty="0">
                <a:latin typeface="Calibri"/>
                <a:cs typeface="Calibri"/>
              </a:rPr>
              <a:t> </a:t>
            </a:r>
            <a:r>
              <a:rPr sz="1500" b="1" spc="-5" dirty="0">
                <a:latin typeface="Calibri"/>
                <a:cs typeface="Calibri"/>
              </a:rPr>
              <a:t>σωστό</a:t>
            </a:r>
            <a:r>
              <a:rPr sz="1500" b="1" spc="-15" dirty="0">
                <a:latin typeface="Calibri"/>
                <a:cs typeface="Calibri"/>
              </a:rPr>
              <a:t> </a:t>
            </a:r>
            <a:r>
              <a:rPr sz="1500" spc="-15" dirty="0">
                <a:latin typeface="Calibri"/>
                <a:cs typeface="Calibri"/>
              </a:rPr>
              <a:t>δέσιμο</a:t>
            </a:r>
            <a:r>
              <a:rPr sz="1500" spc="10" dirty="0">
                <a:latin typeface="Calibri"/>
                <a:cs typeface="Calibri"/>
              </a:rPr>
              <a:t> </a:t>
            </a:r>
            <a:r>
              <a:rPr sz="1500" spc="-5" dirty="0">
                <a:latin typeface="Calibri"/>
                <a:cs typeface="Calibri"/>
              </a:rPr>
              <a:t>των χεριών </a:t>
            </a:r>
            <a:r>
              <a:rPr sz="1500" spc="-20" dirty="0">
                <a:latin typeface="Calibri"/>
                <a:cs typeface="Calibri"/>
              </a:rPr>
              <a:t>και</a:t>
            </a:r>
            <a:r>
              <a:rPr sz="1500" dirty="0">
                <a:latin typeface="Calibri"/>
                <a:cs typeface="Calibri"/>
              </a:rPr>
              <a:t> ο </a:t>
            </a:r>
            <a:r>
              <a:rPr sz="1500" spc="5" dirty="0">
                <a:latin typeface="Calibri"/>
                <a:cs typeface="Calibri"/>
              </a:rPr>
              <a:t> </a:t>
            </a:r>
            <a:r>
              <a:rPr sz="1500" spc="-10" dirty="0">
                <a:latin typeface="Calibri"/>
                <a:cs typeface="Calibri"/>
              </a:rPr>
              <a:t>σχηματισμός </a:t>
            </a:r>
            <a:r>
              <a:rPr sz="1500" spc="-5" dirty="0">
                <a:latin typeface="Calibri"/>
                <a:cs typeface="Calibri"/>
              </a:rPr>
              <a:t>ενιαίας επιφάνειας </a:t>
            </a:r>
            <a:r>
              <a:rPr sz="1500" spc="-5">
                <a:latin typeface="Calibri"/>
                <a:cs typeface="Calibri"/>
              </a:rPr>
              <a:t>στους </a:t>
            </a:r>
            <a:r>
              <a:rPr sz="1500" spc="-325">
                <a:latin typeface="Calibri"/>
                <a:cs typeface="Calibri"/>
              </a:rPr>
              <a:t> </a:t>
            </a:r>
            <a:r>
              <a:rPr sz="1500" spc="-10" smtClean="0">
                <a:latin typeface="Calibri"/>
                <a:cs typeface="Calibri"/>
              </a:rPr>
              <a:t>πήχεις</a:t>
            </a:r>
            <a:endParaRPr lang="en-US" sz="1500" spc="-10" dirty="0" smtClean="0">
              <a:latin typeface="Calibri"/>
              <a:cs typeface="Calibri"/>
            </a:endParaRPr>
          </a:p>
          <a:p>
            <a:pPr marL="342265" marR="449580" indent="-342265" algn="just">
              <a:lnSpc>
                <a:spcPct val="100000"/>
              </a:lnSpc>
              <a:spcBef>
                <a:spcPts val="100"/>
              </a:spcBef>
              <a:buFont typeface="Arial MT"/>
              <a:buChar char="•"/>
              <a:tabLst>
                <a:tab pos="342265" algn="l"/>
                <a:tab pos="342900" algn="l"/>
              </a:tabLst>
            </a:pPr>
            <a:endParaRPr sz="1500">
              <a:latin typeface="Calibri"/>
              <a:cs typeface="Calibri"/>
            </a:endParaRPr>
          </a:p>
          <a:p>
            <a:pPr marL="342265" indent="-342265" algn="just">
              <a:lnSpc>
                <a:spcPct val="100000"/>
              </a:lnSpc>
              <a:spcBef>
                <a:spcPts val="360"/>
              </a:spcBef>
              <a:buFont typeface="Arial MT"/>
              <a:buChar char="•"/>
              <a:tabLst>
                <a:tab pos="342265" algn="l"/>
                <a:tab pos="342900" algn="l"/>
              </a:tabLst>
            </a:pPr>
            <a:r>
              <a:rPr sz="1500" dirty="0">
                <a:latin typeface="Calibri"/>
                <a:cs typeface="Calibri"/>
              </a:rPr>
              <a:t>η</a:t>
            </a:r>
            <a:r>
              <a:rPr sz="1500" spc="-30" dirty="0">
                <a:latin typeface="Calibri"/>
                <a:cs typeface="Calibri"/>
              </a:rPr>
              <a:t> </a:t>
            </a:r>
            <a:r>
              <a:rPr sz="1500" spc="-5" dirty="0">
                <a:latin typeface="Calibri"/>
                <a:cs typeface="Calibri"/>
              </a:rPr>
              <a:t>επαφή</a:t>
            </a:r>
            <a:r>
              <a:rPr sz="1500" spc="-35" dirty="0">
                <a:latin typeface="Calibri"/>
                <a:cs typeface="Calibri"/>
              </a:rPr>
              <a:t> </a:t>
            </a:r>
            <a:r>
              <a:rPr sz="1500" spc="-5" dirty="0">
                <a:latin typeface="Calibri"/>
                <a:cs typeface="Calibri"/>
              </a:rPr>
              <a:t>της</a:t>
            </a:r>
            <a:r>
              <a:rPr sz="1500" spc="-10" dirty="0">
                <a:latin typeface="Calibri"/>
                <a:cs typeface="Calibri"/>
              </a:rPr>
              <a:t> μπάλας</a:t>
            </a:r>
            <a:r>
              <a:rPr sz="1500" spc="-20" dirty="0">
                <a:latin typeface="Calibri"/>
                <a:cs typeface="Calibri"/>
              </a:rPr>
              <a:t> </a:t>
            </a:r>
            <a:r>
              <a:rPr sz="1500" dirty="0">
                <a:latin typeface="Calibri"/>
                <a:cs typeface="Calibri"/>
              </a:rPr>
              <a:t>πρέπει</a:t>
            </a:r>
            <a:r>
              <a:rPr sz="1500" spc="-15" dirty="0">
                <a:latin typeface="Calibri"/>
                <a:cs typeface="Calibri"/>
              </a:rPr>
              <a:t> </a:t>
            </a:r>
            <a:r>
              <a:rPr sz="1500" dirty="0">
                <a:latin typeface="Calibri"/>
                <a:cs typeface="Calibri"/>
              </a:rPr>
              <a:t>να</a:t>
            </a:r>
            <a:r>
              <a:rPr sz="1500" spc="-5" dirty="0">
                <a:latin typeface="Calibri"/>
                <a:cs typeface="Calibri"/>
              </a:rPr>
              <a:t> </a:t>
            </a:r>
            <a:r>
              <a:rPr sz="1500" spc="-10" dirty="0">
                <a:latin typeface="Calibri"/>
                <a:cs typeface="Calibri"/>
              </a:rPr>
              <a:t>γίνεται</a:t>
            </a:r>
            <a:r>
              <a:rPr sz="1500" spc="5" dirty="0">
                <a:latin typeface="Calibri"/>
                <a:cs typeface="Calibri"/>
              </a:rPr>
              <a:t> </a:t>
            </a:r>
            <a:r>
              <a:rPr sz="1500" spc="-10" dirty="0">
                <a:latin typeface="Calibri"/>
                <a:cs typeface="Calibri"/>
              </a:rPr>
              <a:t>στο</a:t>
            </a:r>
            <a:endParaRPr sz="1500">
              <a:latin typeface="Calibri"/>
              <a:cs typeface="Calibri"/>
            </a:endParaRPr>
          </a:p>
          <a:p>
            <a:pPr marL="342900" algn="just">
              <a:lnSpc>
                <a:spcPct val="100000"/>
              </a:lnSpc>
            </a:pPr>
            <a:r>
              <a:rPr sz="1500" b="1" spc="-5" dirty="0">
                <a:latin typeface="Calibri"/>
                <a:cs typeface="Calibri"/>
              </a:rPr>
              <a:t>σωστό</a:t>
            </a:r>
            <a:r>
              <a:rPr sz="1500" b="1" spc="-40" dirty="0">
                <a:latin typeface="Calibri"/>
                <a:cs typeface="Calibri"/>
              </a:rPr>
              <a:t> </a:t>
            </a:r>
            <a:r>
              <a:rPr sz="1500" spc="-5" dirty="0">
                <a:latin typeface="Calibri"/>
                <a:cs typeface="Calibri"/>
              </a:rPr>
              <a:t>σημείο </a:t>
            </a:r>
            <a:r>
              <a:rPr sz="1500" spc="-5">
                <a:latin typeface="Calibri"/>
                <a:cs typeface="Calibri"/>
              </a:rPr>
              <a:t>των</a:t>
            </a:r>
            <a:r>
              <a:rPr sz="1500" spc="-15">
                <a:latin typeface="Calibri"/>
                <a:cs typeface="Calibri"/>
              </a:rPr>
              <a:t> </a:t>
            </a:r>
            <a:r>
              <a:rPr sz="1500" spc="-10" smtClean="0">
                <a:latin typeface="Calibri"/>
                <a:cs typeface="Calibri"/>
              </a:rPr>
              <a:t>πήχεων</a:t>
            </a:r>
            <a:endParaRPr lang="en-US" sz="1500" spc="-10" dirty="0" smtClean="0">
              <a:latin typeface="Calibri"/>
              <a:cs typeface="Calibri"/>
            </a:endParaRPr>
          </a:p>
          <a:p>
            <a:pPr marL="342900" algn="just">
              <a:lnSpc>
                <a:spcPct val="100000"/>
              </a:lnSpc>
            </a:pPr>
            <a:endParaRPr sz="1500">
              <a:latin typeface="Calibri"/>
              <a:cs typeface="Calibri"/>
            </a:endParaRPr>
          </a:p>
          <a:p>
            <a:pPr marL="342265" marR="77470" indent="-342265" algn="just">
              <a:lnSpc>
                <a:spcPct val="100000"/>
              </a:lnSpc>
              <a:spcBef>
                <a:spcPts val="360"/>
              </a:spcBef>
              <a:buFont typeface="Arial MT"/>
              <a:buChar char="•"/>
              <a:tabLst>
                <a:tab pos="342265" algn="l"/>
                <a:tab pos="342900" algn="l"/>
              </a:tabLst>
            </a:pPr>
            <a:r>
              <a:rPr sz="1500" dirty="0">
                <a:latin typeface="Calibri"/>
                <a:cs typeface="Calibri"/>
              </a:rPr>
              <a:t>η </a:t>
            </a:r>
            <a:r>
              <a:rPr sz="1500" spc="-10" dirty="0">
                <a:latin typeface="Calibri"/>
                <a:cs typeface="Calibri"/>
              </a:rPr>
              <a:t>κίνηση </a:t>
            </a:r>
            <a:r>
              <a:rPr sz="1500" spc="-5" dirty="0">
                <a:latin typeface="Calibri"/>
                <a:cs typeface="Calibri"/>
              </a:rPr>
              <a:t>στη </a:t>
            </a:r>
            <a:r>
              <a:rPr sz="1500" spc="-10" dirty="0">
                <a:latin typeface="Calibri"/>
                <a:cs typeface="Calibri"/>
              </a:rPr>
              <a:t>μανσέτα αρχίζει </a:t>
            </a:r>
            <a:r>
              <a:rPr sz="1500" spc="-5" dirty="0">
                <a:latin typeface="Calibri"/>
                <a:cs typeface="Calibri"/>
              </a:rPr>
              <a:t>πρώτα από </a:t>
            </a:r>
            <a:r>
              <a:rPr sz="1500" spc="-10">
                <a:latin typeface="Calibri"/>
                <a:cs typeface="Calibri"/>
              </a:rPr>
              <a:t>τα </a:t>
            </a:r>
            <a:r>
              <a:rPr sz="1500" spc="-325">
                <a:latin typeface="Calibri"/>
                <a:cs typeface="Calibri"/>
              </a:rPr>
              <a:t> </a:t>
            </a:r>
            <a:r>
              <a:rPr sz="1500" spc="-5" smtClean="0">
                <a:latin typeface="Calibri"/>
                <a:cs typeface="Calibri"/>
              </a:rPr>
              <a:t>πόδια</a:t>
            </a:r>
            <a:endParaRPr lang="en-US" sz="1500" spc="-5" dirty="0" smtClean="0">
              <a:latin typeface="Calibri"/>
              <a:cs typeface="Calibri"/>
            </a:endParaRPr>
          </a:p>
          <a:p>
            <a:pPr marL="342265" marR="77470" indent="-342265" algn="just">
              <a:lnSpc>
                <a:spcPct val="100000"/>
              </a:lnSpc>
              <a:spcBef>
                <a:spcPts val="360"/>
              </a:spcBef>
              <a:buFont typeface="Arial MT"/>
              <a:buChar char="•"/>
              <a:tabLst>
                <a:tab pos="342265" algn="l"/>
                <a:tab pos="342900" algn="l"/>
              </a:tabLst>
            </a:pPr>
            <a:endParaRPr sz="1500">
              <a:latin typeface="Calibri"/>
              <a:cs typeface="Calibri"/>
            </a:endParaRPr>
          </a:p>
          <a:p>
            <a:pPr marL="342265" marR="163195" indent="-342265" algn="just">
              <a:lnSpc>
                <a:spcPct val="100000"/>
              </a:lnSpc>
              <a:spcBef>
                <a:spcPts val="365"/>
              </a:spcBef>
              <a:buFont typeface="Arial MT"/>
              <a:buChar char="•"/>
              <a:tabLst>
                <a:tab pos="342265" algn="l"/>
                <a:tab pos="342900" algn="l"/>
              </a:tabLst>
            </a:pPr>
            <a:r>
              <a:rPr sz="1500" dirty="0">
                <a:latin typeface="Calibri"/>
                <a:cs typeface="Calibri"/>
              </a:rPr>
              <a:t>η </a:t>
            </a:r>
            <a:r>
              <a:rPr sz="1500" spc="-10" dirty="0">
                <a:latin typeface="Calibri"/>
                <a:cs typeface="Calibri"/>
              </a:rPr>
              <a:t>κίνηση </a:t>
            </a:r>
            <a:r>
              <a:rPr sz="1500" spc="-5" dirty="0">
                <a:latin typeface="Calibri"/>
                <a:cs typeface="Calibri"/>
              </a:rPr>
              <a:t>των χεριών πρέπει να </a:t>
            </a:r>
            <a:r>
              <a:rPr sz="1500" spc="-10" dirty="0">
                <a:latin typeface="Calibri"/>
                <a:cs typeface="Calibri"/>
              </a:rPr>
              <a:t>γίνεται </a:t>
            </a:r>
            <a:r>
              <a:rPr sz="1500" spc="-5" dirty="0">
                <a:latin typeface="Calibri"/>
                <a:cs typeface="Calibri"/>
              </a:rPr>
              <a:t>από </a:t>
            </a:r>
            <a:r>
              <a:rPr sz="1500" spc="-325" dirty="0">
                <a:latin typeface="Calibri"/>
                <a:cs typeface="Calibri"/>
              </a:rPr>
              <a:t> </a:t>
            </a:r>
            <a:r>
              <a:rPr sz="1500" spc="-10" dirty="0">
                <a:latin typeface="Calibri"/>
                <a:cs typeface="Calibri"/>
              </a:rPr>
              <a:t>τους</a:t>
            </a:r>
            <a:r>
              <a:rPr sz="1500" spc="-40" dirty="0">
                <a:latin typeface="Calibri"/>
                <a:cs typeface="Calibri"/>
              </a:rPr>
              <a:t> </a:t>
            </a:r>
            <a:r>
              <a:rPr sz="1500" spc="-5" dirty="0">
                <a:latin typeface="Calibri"/>
                <a:cs typeface="Calibri"/>
              </a:rPr>
              <a:t>ώμους </a:t>
            </a:r>
            <a:r>
              <a:rPr sz="1500" dirty="0">
                <a:latin typeface="Calibri"/>
                <a:cs typeface="Calibri"/>
              </a:rPr>
              <a:t>με</a:t>
            </a:r>
            <a:r>
              <a:rPr sz="1500" spc="-5" dirty="0">
                <a:latin typeface="Calibri"/>
                <a:cs typeface="Calibri"/>
              </a:rPr>
              <a:t> </a:t>
            </a:r>
            <a:r>
              <a:rPr sz="1500" spc="-5">
                <a:latin typeface="Calibri"/>
                <a:cs typeface="Calibri"/>
              </a:rPr>
              <a:t>τεντωμένα</a:t>
            </a:r>
            <a:r>
              <a:rPr sz="1500" spc="10">
                <a:latin typeface="Calibri"/>
                <a:cs typeface="Calibri"/>
              </a:rPr>
              <a:t> </a:t>
            </a:r>
            <a:r>
              <a:rPr sz="1500" spc="-5" smtClean="0">
                <a:latin typeface="Calibri"/>
                <a:cs typeface="Calibri"/>
              </a:rPr>
              <a:t>χέρια</a:t>
            </a:r>
            <a:endParaRPr lang="en-US" sz="1500" spc="-5" dirty="0" smtClean="0">
              <a:latin typeface="Calibri"/>
              <a:cs typeface="Calibri"/>
            </a:endParaRPr>
          </a:p>
          <a:p>
            <a:pPr marL="342265" marR="163195" indent="-342265" algn="just">
              <a:lnSpc>
                <a:spcPct val="100000"/>
              </a:lnSpc>
              <a:spcBef>
                <a:spcPts val="365"/>
              </a:spcBef>
              <a:buFont typeface="Arial MT"/>
              <a:buChar char="•"/>
              <a:tabLst>
                <a:tab pos="342265" algn="l"/>
                <a:tab pos="342900" algn="l"/>
              </a:tabLst>
            </a:pPr>
            <a:endParaRPr sz="1500">
              <a:latin typeface="Calibri"/>
              <a:cs typeface="Calibri"/>
            </a:endParaRPr>
          </a:p>
          <a:p>
            <a:pPr marL="342265" marR="5080" indent="-342265" algn="just">
              <a:lnSpc>
                <a:spcPct val="100000"/>
              </a:lnSpc>
              <a:spcBef>
                <a:spcPts val="359"/>
              </a:spcBef>
              <a:buFont typeface="Arial MT"/>
              <a:buChar char="•"/>
              <a:tabLst>
                <a:tab pos="342265" algn="l"/>
                <a:tab pos="342900" algn="l"/>
              </a:tabLst>
            </a:pPr>
            <a:r>
              <a:rPr sz="1500" dirty="0">
                <a:latin typeface="Calibri"/>
                <a:cs typeface="Calibri"/>
              </a:rPr>
              <a:t>η </a:t>
            </a:r>
            <a:r>
              <a:rPr sz="1500" b="1" dirty="0">
                <a:latin typeface="Calibri"/>
                <a:cs typeface="Calibri"/>
              </a:rPr>
              <a:t>σωστή </a:t>
            </a:r>
            <a:r>
              <a:rPr sz="1500" spc="-10" dirty="0">
                <a:latin typeface="Calibri"/>
                <a:cs typeface="Calibri"/>
              </a:rPr>
              <a:t>απόσταση </a:t>
            </a:r>
            <a:r>
              <a:rPr sz="1500" spc="-5" dirty="0">
                <a:latin typeface="Calibri"/>
                <a:cs typeface="Calibri"/>
              </a:rPr>
              <a:t>της </a:t>
            </a:r>
            <a:r>
              <a:rPr sz="1500" spc="-10" dirty="0">
                <a:latin typeface="Calibri"/>
                <a:cs typeface="Calibri"/>
              </a:rPr>
              <a:t>μπάλας </a:t>
            </a:r>
            <a:r>
              <a:rPr sz="1500" spc="-5" dirty="0">
                <a:latin typeface="Calibri"/>
                <a:cs typeface="Calibri"/>
              </a:rPr>
              <a:t>από </a:t>
            </a:r>
            <a:r>
              <a:rPr sz="1500" spc="-10" dirty="0">
                <a:latin typeface="Calibri"/>
                <a:cs typeface="Calibri"/>
              </a:rPr>
              <a:t>το σώμα </a:t>
            </a:r>
            <a:r>
              <a:rPr sz="1500" spc="-325" dirty="0">
                <a:latin typeface="Calibri"/>
                <a:cs typeface="Calibri"/>
              </a:rPr>
              <a:t> </a:t>
            </a:r>
            <a:r>
              <a:rPr sz="1500" spc="-10" dirty="0">
                <a:latin typeface="Calibri"/>
                <a:cs typeface="Calibri"/>
              </a:rPr>
              <a:t>του παίκτη (πολύ </a:t>
            </a:r>
            <a:r>
              <a:rPr sz="1500" spc="-5" dirty="0">
                <a:latin typeface="Calibri"/>
                <a:cs typeface="Calibri"/>
              </a:rPr>
              <a:t>μεγάλη </a:t>
            </a:r>
            <a:r>
              <a:rPr sz="1500" dirty="0">
                <a:latin typeface="Calibri"/>
                <a:cs typeface="Calibri"/>
              </a:rPr>
              <a:t>ή </a:t>
            </a:r>
            <a:r>
              <a:rPr sz="1500" spc="-10" dirty="0">
                <a:latin typeface="Calibri"/>
                <a:cs typeface="Calibri"/>
              </a:rPr>
              <a:t>πολύ </a:t>
            </a:r>
            <a:r>
              <a:rPr sz="1500" spc="-5" dirty="0">
                <a:latin typeface="Calibri"/>
                <a:cs typeface="Calibri"/>
              </a:rPr>
              <a:t>μικρή </a:t>
            </a:r>
            <a:r>
              <a:rPr sz="1500" dirty="0">
                <a:latin typeface="Calibri"/>
                <a:cs typeface="Calibri"/>
              </a:rPr>
              <a:t> </a:t>
            </a:r>
            <a:r>
              <a:rPr sz="1500" spc="-10" dirty="0">
                <a:latin typeface="Calibri"/>
                <a:cs typeface="Calibri"/>
              </a:rPr>
              <a:t>απόσταση</a:t>
            </a:r>
            <a:r>
              <a:rPr sz="1500" spc="-15" dirty="0">
                <a:latin typeface="Calibri"/>
                <a:cs typeface="Calibri"/>
              </a:rPr>
              <a:t> </a:t>
            </a:r>
            <a:r>
              <a:rPr sz="1500" spc="-10" dirty="0">
                <a:latin typeface="Calibri"/>
                <a:cs typeface="Calibri"/>
              </a:rPr>
              <a:t>δυσκολεύει</a:t>
            </a:r>
            <a:r>
              <a:rPr sz="1500" spc="15" dirty="0">
                <a:latin typeface="Calibri"/>
                <a:cs typeface="Calibri"/>
              </a:rPr>
              <a:t> </a:t>
            </a:r>
            <a:r>
              <a:rPr sz="1500" spc="-10" dirty="0">
                <a:latin typeface="Calibri"/>
                <a:cs typeface="Calibri"/>
              </a:rPr>
              <a:t>τον χειρισμό</a:t>
            </a:r>
            <a:r>
              <a:rPr sz="1500" spc="5" dirty="0">
                <a:latin typeface="Calibri"/>
                <a:cs typeface="Calibri"/>
              </a:rPr>
              <a:t> </a:t>
            </a:r>
            <a:r>
              <a:rPr sz="1500" spc="-15" dirty="0">
                <a:latin typeface="Calibri"/>
                <a:cs typeface="Calibri"/>
              </a:rPr>
              <a:t>στην </a:t>
            </a:r>
            <a:r>
              <a:rPr sz="1500" spc="-10" dirty="0">
                <a:latin typeface="Calibri"/>
                <a:cs typeface="Calibri"/>
              </a:rPr>
              <a:t> κατεύθυνση </a:t>
            </a:r>
            <a:r>
              <a:rPr sz="1500" spc="-5" dirty="0">
                <a:latin typeface="Calibri"/>
                <a:cs typeface="Calibri"/>
              </a:rPr>
              <a:t>της </a:t>
            </a:r>
            <a:r>
              <a:rPr sz="1500" spc="-10" dirty="0">
                <a:latin typeface="Calibri"/>
                <a:cs typeface="Calibri"/>
              </a:rPr>
              <a:t>μπάλας).</a:t>
            </a:r>
            <a:endParaRPr sz="1500">
              <a:latin typeface="Calibri"/>
              <a:cs typeface="Calibri"/>
            </a:endParaRPr>
          </a:p>
        </p:txBody>
      </p:sp>
      <p:pic>
        <p:nvPicPr>
          <p:cNvPr id="14" name="object 14"/>
          <p:cNvPicPr/>
          <p:nvPr/>
        </p:nvPicPr>
        <p:blipFill>
          <a:blip r:embed="rId2" cstate="print"/>
          <a:stretch>
            <a:fillRect/>
          </a:stretch>
        </p:blipFill>
        <p:spPr>
          <a:xfrm>
            <a:off x="152400" y="762000"/>
            <a:ext cx="316991" cy="320039"/>
          </a:xfrm>
          <a:prstGeom prst="rect">
            <a:avLst/>
          </a:prstGeom>
        </p:spPr>
      </p:pic>
      <p:sp>
        <p:nvSpPr>
          <p:cNvPr id="15" name="object 15"/>
          <p:cNvSpPr txBox="1">
            <a:spLocks noGrp="1"/>
          </p:cNvSpPr>
          <p:nvPr>
            <p:ph sz="half" idx="2"/>
          </p:nvPr>
        </p:nvSpPr>
        <p:spPr>
          <a:xfrm>
            <a:off x="533400" y="685800"/>
            <a:ext cx="3803650" cy="4673074"/>
          </a:xfrm>
          <a:prstGeom prst="rect">
            <a:avLst/>
          </a:prstGeom>
        </p:spPr>
        <p:txBody>
          <a:bodyPr vert="horz" wrap="square" lIns="0" tIns="12700" rIns="0" bIns="0" rtlCol="0">
            <a:spAutoFit/>
          </a:bodyPr>
          <a:lstStyle/>
          <a:p>
            <a:pPr marL="354965" marR="662305">
              <a:lnSpc>
                <a:spcPct val="100000"/>
              </a:lnSpc>
              <a:spcBef>
                <a:spcPts val="100"/>
              </a:spcBef>
            </a:pPr>
            <a:r>
              <a:rPr spc="-10" dirty="0"/>
              <a:t>Δέσιμο χεριών</a:t>
            </a:r>
            <a:r>
              <a:rPr spc="10" dirty="0"/>
              <a:t> </a:t>
            </a:r>
            <a:r>
              <a:rPr dirty="0"/>
              <a:t>–</a:t>
            </a:r>
            <a:r>
              <a:rPr spc="-10" dirty="0"/>
              <a:t> σχηματισμός </a:t>
            </a:r>
            <a:r>
              <a:rPr spc="-390" dirty="0"/>
              <a:t> </a:t>
            </a:r>
            <a:r>
              <a:rPr spc="-5" dirty="0"/>
              <a:t>επιφάνειας</a:t>
            </a:r>
            <a:r>
              <a:rPr spc="25" dirty="0"/>
              <a:t> </a:t>
            </a:r>
            <a:r>
              <a:rPr spc="-15"/>
              <a:t>των</a:t>
            </a:r>
            <a:r>
              <a:rPr spc="25"/>
              <a:t> </a:t>
            </a:r>
            <a:r>
              <a:rPr spc="-10" smtClean="0"/>
              <a:t>πήχεων</a:t>
            </a:r>
            <a:endParaRPr lang="en-US" spc="-10" dirty="0" smtClean="0"/>
          </a:p>
          <a:p>
            <a:pPr marL="354965" marR="662305">
              <a:lnSpc>
                <a:spcPct val="100000"/>
              </a:lnSpc>
              <a:spcBef>
                <a:spcPts val="100"/>
              </a:spcBef>
            </a:pPr>
            <a:endParaRPr spc="-10" dirty="0"/>
          </a:p>
          <a:p>
            <a:pPr marL="354965">
              <a:lnSpc>
                <a:spcPct val="100000"/>
              </a:lnSpc>
              <a:spcBef>
                <a:spcPts val="1035"/>
              </a:spcBef>
            </a:pPr>
            <a:r>
              <a:rPr spc="-10" dirty="0"/>
              <a:t>Επαφή</a:t>
            </a:r>
            <a:r>
              <a:rPr spc="-15" dirty="0"/>
              <a:t> </a:t>
            </a:r>
            <a:r>
              <a:rPr spc="-5" dirty="0"/>
              <a:t>της</a:t>
            </a:r>
            <a:r>
              <a:rPr spc="-10" dirty="0"/>
              <a:t> </a:t>
            </a:r>
            <a:r>
              <a:rPr spc="-15" dirty="0"/>
              <a:t>μπάλας</a:t>
            </a:r>
            <a:r>
              <a:rPr spc="20" dirty="0"/>
              <a:t> </a:t>
            </a:r>
            <a:r>
              <a:rPr dirty="0"/>
              <a:t>στο</a:t>
            </a:r>
            <a:r>
              <a:rPr spc="-5" dirty="0"/>
              <a:t> </a:t>
            </a:r>
            <a:r>
              <a:rPr dirty="0"/>
              <a:t>σωστό</a:t>
            </a:r>
          </a:p>
          <a:p>
            <a:pPr marL="354965" marR="288290">
              <a:lnSpc>
                <a:spcPct val="100000"/>
              </a:lnSpc>
            </a:pPr>
            <a:r>
              <a:rPr spc="-5" dirty="0"/>
              <a:t>σημείο </a:t>
            </a:r>
            <a:r>
              <a:rPr spc="-15" dirty="0"/>
              <a:t>των</a:t>
            </a:r>
            <a:r>
              <a:rPr spc="15" dirty="0"/>
              <a:t> </a:t>
            </a:r>
            <a:r>
              <a:rPr spc="-10" dirty="0"/>
              <a:t>πήχεων,</a:t>
            </a:r>
            <a:r>
              <a:rPr spc="5" dirty="0"/>
              <a:t> </a:t>
            </a:r>
            <a:r>
              <a:rPr i="1" spc="-5" dirty="0">
                <a:latin typeface="Calibri"/>
                <a:cs typeface="Calibri"/>
              </a:rPr>
              <a:t>περίπου</a:t>
            </a:r>
            <a:r>
              <a:rPr i="1" spc="10" dirty="0">
                <a:latin typeface="Calibri"/>
                <a:cs typeface="Calibri"/>
              </a:rPr>
              <a:t> </a:t>
            </a:r>
            <a:r>
              <a:rPr i="1" dirty="0">
                <a:latin typeface="Calibri"/>
                <a:cs typeface="Calibri"/>
              </a:rPr>
              <a:t>5cm </a:t>
            </a:r>
            <a:r>
              <a:rPr i="1" spc="-395" dirty="0">
                <a:latin typeface="Calibri"/>
                <a:cs typeface="Calibri"/>
              </a:rPr>
              <a:t> </a:t>
            </a:r>
            <a:r>
              <a:rPr i="1" spc="-5" dirty="0">
                <a:latin typeface="Calibri"/>
                <a:cs typeface="Calibri"/>
              </a:rPr>
              <a:t>πάνω</a:t>
            </a:r>
            <a:r>
              <a:rPr i="1" spc="-15" dirty="0">
                <a:latin typeface="Calibri"/>
                <a:cs typeface="Calibri"/>
              </a:rPr>
              <a:t> </a:t>
            </a:r>
            <a:r>
              <a:rPr i="1" dirty="0">
                <a:latin typeface="Calibri"/>
                <a:cs typeface="Calibri"/>
              </a:rPr>
              <a:t>από </a:t>
            </a:r>
            <a:r>
              <a:rPr i="1" spc="-5">
                <a:latin typeface="Calibri"/>
                <a:cs typeface="Calibri"/>
              </a:rPr>
              <a:t>τον</a:t>
            </a:r>
            <a:r>
              <a:rPr i="1" spc="5">
                <a:latin typeface="Calibri"/>
                <a:cs typeface="Calibri"/>
              </a:rPr>
              <a:t> </a:t>
            </a:r>
            <a:r>
              <a:rPr i="1" spc="-20" smtClean="0">
                <a:latin typeface="Calibri"/>
                <a:cs typeface="Calibri"/>
              </a:rPr>
              <a:t>καρπό</a:t>
            </a:r>
            <a:endParaRPr lang="en-US" i="1" spc="-20" dirty="0" smtClean="0">
              <a:latin typeface="Calibri"/>
              <a:cs typeface="Calibri"/>
            </a:endParaRPr>
          </a:p>
          <a:p>
            <a:pPr marL="354965" marR="288290">
              <a:lnSpc>
                <a:spcPct val="100000"/>
              </a:lnSpc>
            </a:pPr>
            <a:endParaRPr i="1" spc="-20" dirty="0">
              <a:latin typeface="Calibri"/>
              <a:cs typeface="Calibri"/>
            </a:endParaRPr>
          </a:p>
          <a:p>
            <a:pPr marL="354965" marR="62230">
              <a:lnSpc>
                <a:spcPct val="100000"/>
              </a:lnSpc>
              <a:spcBef>
                <a:spcPts val="1035"/>
              </a:spcBef>
            </a:pPr>
            <a:r>
              <a:rPr spc="-5" dirty="0"/>
              <a:t>Κίνηση</a:t>
            </a:r>
            <a:r>
              <a:rPr spc="-15" dirty="0"/>
              <a:t> των</a:t>
            </a:r>
            <a:r>
              <a:rPr spc="20" dirty="0"/>
              <a:t> </a:t>
            </a:r>
            <a:r>
              <a:rPr spc="-10" dirty="0"/>
              <a:t>χεριών</a:t>
            </a:r>
            <a:r>
              <a:rPr spc="10" dirty="0"/>
              <a:t> </a:t>
            </a:r>
            <a:r>
              <a:rPr spc="-5" dirty="0"/>
              <a:t>από</a:t>
            </a:r>
            <a:r>
              <a:rPr dirty="0"/>
              <a:t> </a:t>
            </a:r>
            <a:r>
              <a:rPr spc="-10" dirty="0"/>
              <a:t>τους</a:t>
            </a:r>
            <a:r>
              <a:rPr spc="-5" dirty="0"/>
              <a:t> </a:t>
            </a:r>
            <a:r>
              <a:rPr spc="-10" dirty="0"/>
              <a:t>ώμους, </a:t>
            </a:r>
            <a:r>
              <a:rPr spc="-390" dirty="0"/>
              <a:t> </a:t>
            </a:r>
            <a:r>
              <a:rPr spc="-10"/>
              <a:t>τεντωμένοι</a:t>
            </a:r>
            <a:r>
              <a:rPr spc="50"/>
              <a:t> </a:t>
            </a:r>
            <a:r>
              <a:rPr spc="-15" smtClean="0"/>
              <a:t>αγκώνες</a:t>
            </a:r>
            <a:endParaRPr lang="en-US" spc="-15" dirty="0" smtClean="0"/>
          </a:p>
          <a:p>
            <a:pPr marL="354965" marR="62230">
              <a:lnSpc>
                <a:spcPct val="100000"/>
              </a:lnSpc>
              <a:spcBef>
                <a:spcPts val="1035"/>
              </a:spcBef>
            </a:pPr>
            <a:endParaRPr spc="-15" dirty="0"/>
          </a:p>
          <a:p>
            <a:pPr marL="354965">
              <a:lnSpc>
                <a:spcPct val="100000"/>
              </a:lnSpc>
              <a:spcBef>
                <a:spcPts val="1030"/>
              </a:spcBef>
            </a:pPr>
            <a:r>
              <a:rPr spc="-5" dirty="0"/>
              <a:t>Κίνηση</a:t>
            </a:r>
            <a:r>
              <a:rPr spc="-20" dirty="0"/>
              <a:t> </a:t>
            </a:r>
            <a:r>
              <a:rPr spc="-5" dirty="0"/>
              <a:t>ποδιών,</a:t>
            </a:r>
            <a:r>
              <a:rPr spc="15" dirty="0"/>
              <a:t> </a:t>
            </a:r>
            <a:r>
              <a:rPr spc="-10"/>
              <a:t>θέση</a:t>
            </a:r>
            <a:r>
              <a:rPr spc="5"/>
              <a:t> </a:t>
            </a:r>
            <a:r>
              <a:rPr spc="-10" smtClean="0"/>
              <a:t>σώματος</a:t>
            </a:r>
            <a:endParaRPr lang="en-US" spc="-10" dirty="0" smtClean="0"/>
          </a:p>
          <a:p>
            <a:pPr marL="354965">
              <a:lnSpc>
                <a:spcPct val="100000"/>
              </a:lnSpc>
              <a:spcBef>
                <a:spcPts val="1030"/>
              </a:spcBef>
            </a:pPr>
            <a:endParaRPr spc="-10" dirty="0"/>
          </a:p>
          <a:p>
            <a:pPr marL="354965">
              <a:lnSpc>
                <a:spcPct val="100000"/>
              </a:lnSpc>
              <a:spcBef>
                <a:spcPts val="1035"/>
              </a:spcBef>
            </a:pPr>
            <a:r>
              <a:rPr spc="-5" dirty="0"/>
              <a:t>Σημείο </a:t>
            </a:r>
            <a:r>
              <a:rPr spc="-10" dirty="0"/>
              <a:t>επαφής</a:t>
            </a:r>
            <a:r>
              <a:rPr spc="5" dirty="0"/>
              <a:t> </a:t>
            </a:r>
            <a:r>
              <a:rPr spc="-5" dirty="0"/>
              <a:t>της</a:t>
            </a:r>
            <a:r>
              <a:rPr spc="5" dirty="0"/>
              <a:t> </a:t>
            </a:r>
            <a:r>
              <a:rPr spc="-15" dirty="0"/>
              <a:t>μπάλας</a:t>
            </a:r>
            <a:r>
              <a:rPr spc="25" dirty="0"/>
              <a:t> </a:t>
            </a:r>
            <a:r>
              <a:rPr dirty="0"/>
              <a:t>σε</a:t>
            </a:r>
            <a:r>
              <a:rPr spc="5" dirty="0"/>
              <a:t> </a:t>
            </a:r>
            <a:r>
              <a:rPr spc="-10" dirty="0"/>
              <a:t>σχέση</a:t>
            </a:r>
          </a:p>
          <a:p>
            <a:pPr marL="354965">
              <a:lnSpc>
                <a:spcPct val="100000"/>
              </a:lnSpc>
            </a:pPr>
            <a:r>
              <a:rPr spc="-5" dirty="0"/>
              <a:t>με</a:t>
            </a:r>
            <a:r>
              <a:rPr spc="-15" dirty="0"/>
              <a:t> </a:t>
            </a:r>
            <a:r>
              <a:rPr spc="-10" dirty="0"/>
              <a:t>το</a:t>
            </a:r>
            <a:r>
              <a:rPr spc="-5" dirty="0"/>
              <a:t> σώμα</a:t>
            </a:r>
            <a:r>
              <a:rPr spc="5" dirty="0"/>
              <a:t> </a:t>
            </a:r>
            <a:r>
              <a:rPr spc="-10"/>
              <a:t>του</a:t>
            </a:r>
            <a:r>
              <a:rPr spc="-5"/>
              <a:t> </a:t>
            </a:r>
            <a:r>
              <a:rPr spc="-10" smtClean="0"/>
              <a:t>παίκτη</a:t>
            </a:r>
            <a:endParaRPr/>
          </a:p>
        </p:txBody>
      </p:sp>
      <p:pic>
        <p:nvPicPr>
          <p:cNvPr id="16" name="object 14"/>
          <p:cNvPicPr/>
          <p:nvPr/>
        </p:nvPicPr>
        <p:blipFill>
          <a:blip r:embed="rId2" cstate="print"/>
          <a:stretch>
            <a:fillRect/>
          </a:stretch>
        </p:blipFill>
        <p:spPr>
          <a:xfrm>
            <a:off x="152400" y="1752600"/>
            <a:ext cx="316991" cy="320039"/>
          </a:xfrm>
          <a:prstGeom prst="rect">
            <a:avLst/>
          </a:prstGeom>
        </p:spPr>
      </p:pic>
      <p:pic>
        <p:nvPicPr>
          <p:cNvPr id="17" name="object 14"/>
          <p:cNvPicPr/>
          <p:nvPr/>
        </p:nvPicPr>
        <p:blipFill>
          <a:blip r:embed="rId2" cstate="print"/>
          <a:stretch>
            <a:fillRect/>
          </a:stretch>
        </p:blipFill>
        <p:spPr>
          <a:xfrm>
            <a:off x="152400" y="2895600"/>
            <a:ext cx="316991" cy="320039"/>
          </a:xfrm>
          <a:prstGeom prst="rect">
            <a:avLst/>
          </a:prstGeom>
        </p:spPr>
      </p:pic>
      <p:pic>
        <p:nvPicPr>
          <p:cNvPr id="18" name="object 14"/>
          <p:cNvPicPr/>
          <p:nvPr/>
        </p:nvPicPr>
        <p:blipFill>
          <a:blip r:embed="rId2" cstate="print"/>
          <a:stretch>
            <a:fillRect/>
          </a:stretch>
        </p:blipFill>
        <p:spPr>
          <a:xfrm>
            <a:off x="152400" y="3962400"/>
            <a:ext cx="316991" cy="320039"/>
          </a:xfrm>
          <a:prstGeom prst="rect">
            <a:avLst/>
          </a:prstGeom>
        </p:spPr>
      </p:pic>
      <p:pic>
        <p:nvPicPr>
          <p:cNvPr id="19" name="object 14"/>
          <p:cNvPicPr/>
          <p:nvPr/>
        </p:nvPicPr>
        <p:blipFill>
          <a:blip r:embed="rId2" cstate="print"/>
          <a:stretch>
            <a:fillRect/>
          </a:stretch>
        </p:blipFill>
        <p:spPr>
          <a:xfrm>
            <a:off x="152400" y="4876800"/>
            <a:ext cx="316991" cy="320039"/>
          </a:xfrm>
          <a:prstGeom prst="rect">
            <a:avLst/>
          </a:prstGeom>
        </p:spPr>
      </p:pic>
      <p:pic>
        <p:nvPicPr>
          <p:cNvPr id="1026" name="Picture 2"/>
          <p:cNvPicPr>
            <a:picLocks noChangeAspect="1" noChangeArrowheads="1"/>
          </p:cNvPicPr>
          <p:nvPr/>
        </p:nvPicPr>
        <p:blipFill>
          <a:blip r:embed="rId3"/>
          <a:srcRect t="26923"/>
          <a:stretch>
            <a:fillRect/>
          </a:stretch>
        </p:blipFill>
        <p:spPr bwMode="auto">
          <a:xfrm>
            <a:off x="685800" y="5372854"/>
            <a:ext cx="3309938" cy="1314952"/>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t="11165"/>
          <a:stretch>
            <a:fillRect/>
          </a:stretch>
        </p:blipFill>
        <p:spPr bwMode="auto">
          <a:xfrm>
            <a:off x="5105400" y="5181600"/>
            <a:ext cx="3462338" cy="158313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152400" y="228600"/>
            <a:ext cx="5943600" cy="1384995"/>
          </a:xfrm>
          <a:prstGeom prst="rect">
            <a:avLst/>
          </a:prstGeom>
        </p:spPr>
        <p:txBody>
          <a:bodyPr wrap="square">
            <a:spAutoFit/>
          </a:bodyPr>
          <a:lstStyle/>
          <a:p>
            <a:pPr algn="just"/>
            <a:r>
              <a:rPr lang="el-GR" sz="1200" b="1" dirty="0" smtClean="0"/>
              <a:t>1. Θέση ετοιμότητας </a:t>
            </a:r>
          </a:p>
          <a:p>
            <a:pPr algn="just"/>
            <a:r>
              <a:rPr lang="el-GR" sz="1200" dirty="0" smtClean="0"/>
              <a:t>Ξεκινήστε διδάσκοντας στα παιδιά την θέση </a:t>
            </a:r>
            <a:r>
              <a:rPr lang="el-GR" sz="1200" dirty="0" smtClean="0"/>
              <a:t>ετοιμότητας. </a:t>
            </a:r>
            <a:r>
              <a:rPr lang="el-GR" sz="1200" dirty="0" smtClean="0"/>
              <a:t>Ζητήστε τους να τοποθετήσουν το ένα πόδι ελαφρώς μπροστά από το άλλο. Βεβαιωθείτε ότι ανασηκώνονται και στέκονται στα δάχτυλα των ποδιών τους, με τα γόνατά τους ευθυγραμμισμένα πάνω από τα δάκτυλά τους. Ζητήστε τους να γέρνουν ελαφρώς προς τα εμπρός, με τα χέρια ανοιχτά στο ύψος του στήθους, και τις παλάμες τους στραμμένες προς τα πάνω. Βεβαιωθείτε ότι παρακολουθούν τη μπάλα. </a:t>
            </a:r>
            <a:endParaRPr lang="el-GR" sz="1200" dirty="0"/>
          </a:p>
        </p:txBody>
      </p:sp>
      <p:pic>
        <p:nvPicPr>
          <p:cNvPr id="5122" name="Picture 2"/>
          <p:cNvPicPr>
            <a:picLocks noChangeAspect="1" noChangeArrowheads="1"/>
          </p:cNvPicPr>
          <p:nvPr/>
        </p:nvPicPr>
        <p:blipFill>
          <a:blip r:embed="rId2"/>
          <a:srcRect/>
          <a:stretch>
            <a:fillRect/>
          </a:stretch>
        </p:blipFill>
        <p:spPr bwMode="auto">
          <a:xfrm>
            <a:off x="6172200" y="76200"/>
            <a:ext cx="2724150" cy="1600200"/>
          </a:xfrm>
          <a:prstGeom prst="rect">
            <a:avLst/>
          </a:prstGeom>
          <a:noFill/>
          <a:ln w="9525">
            <a:noFill/>
            <a:miter lim="800000"/>
            <a:headEnd/>
            <a:tailEnd/>
          </a:ln>
          <a:effectLst/>
        </p:spPr>
      </p:pic>
      <p:sp>
        <p:nvSpPr>
          <p:cNvPr id="7" name="6 - Ορθογώνιο"/>
          <p:cNvSpPr/>
          <p:nvPr/>
        </p:nvSpPr>
        <p:spPr>
          <a:xfrm>
            <a:off x="152400" y="1676400"/>
            <a:ext cx="5867400" cy="3046988"/>
          </a:xfrm>
          <a:prstGeom prst="rect">
            <a:avLst/>
          </a:prstGeom>
        </p:spPr>
        <p:txBody>
          <a:bodyPr wrap="square">
            <a:spAutoFit/>
          </a:bodyPr>
          <a:lstStyle/>
          <a:p>
            <a:pPr algn="just"/>
            <a:r>
              <a:rPr lang="el-GR" sz="1200" b="1" dirty="0" smtClean="0"/>
              <a:t>2. Μετακίνηση προς τη μπάλα για μανσέτα </a:t>
            </a:r>
          </a:p>
          <a:p>
            <a:pPr algn="just"/>
            <a:r>
              <a:rPr lang="el-GR" sz="1200" dirty="0" smtClean="0"/>
              <a:t>Ζητήστε από τα παιδιά να διατηρήσουν μια ελαφρά δίπλωση του κορμού όταν κινούνται (όπως στην θέση ετοιμότητας) και να κάνουν μικρά βήματα για να πάνε εκεί που είναι πιθανό να πέσει η μπάλα. Βεβαιωθείτε ότι έρχονται σε επαφή με τη μπάλα όταν είναι κοντά στο σώμα τους. Σταματήστε τους από το να ανασηκώνουν τα χέρια τους προς τα πάνω. Βεβαιωθείτε ότι διατηρούν την ίδια γωνία μεταξύ του σώματος και των χεριών τους και ότι η επαφή με τη μπάλα γίνεται στους πήχεις οι </a:t>
            </a:r>
          </a:p>
          <a:p>
            <a:pPr algn="just"/>
            <a:r>
              <a:rPr lang="el-GR" sz="1200" dirty="0" smtClean="0"/>
              <a:t>οποίοι σχηματίζουν επίπεδη επιφάνεια, ενώ χρησιμοποιούν ολόκληρο το σώμα τους για να προωθήσουν τη μπάλα προς τα εμπρός. </a:t>
            </a:r>
            <a:endParaRPr lang="en-US" sz="1200" dirty="0" smtClean="0"/>
          </a:p>
          <a:p>
            <a:pPr algn="just"/>
            <a:endParaRPr lang="el-GR" sz="1200" dirty="0" smtClean="0"/>
          </a:p>
          <a:p>
            <a:pPr algn="just"/>
            <a:r>
              <a:rPr lang="el-GR" sz="1200" b="1" dirty="0" smtClean="0"/>
              <a:t>3. Μανσέτα με μικρή κίνηση προς τα εμπρός </a:t>
            </a:r>
          </a:p>
          <a:p>
            <a:pPr algn="just"/>
            <a:r>
              <a:rPr lang="el-GR" sz="1200" dirty="0" smtClean="0"/>
              <a:t>Εάν η μπάλα πέσει χαμηλά και πολύ κοντά στο έδαφος, ζητήστε από τα παιδιά να κάνουν </a:t>
            </a:r>
            <a:r>
              <a:rPr lang="el-GR" sz="1200" dirty="0" err="1" smtClean="0"/>
              <a:t>ημιγονάτιση</a:t>
            </a:r>
            <a:r>
              <a:rPr lang="el-GR" sz="1200" dirty="0" smtClean="0"/>
              <a:t>. Βεβαιωθείτε ότι κινούνται προς τα εμπρός με το γοφό τους τοποθετημένο πάνω από τον αστράγαλο για να παραμείνουν χαμηλά (δείτε την εικόνα στην επόμενη σελίδα). Ζητήστε τους να τοποθετήσουν και τους δύο πήχεις κάτω από τη μπάλα και να τεντώσουν ολόκληρο το σώμα τους για να ωθήσουν τη μπάλα προς τα εμπρός. </a:t>
            </a:r>
            <a:endParaRPr lang="el-GR" sz="1200" dirty="0"/>
          </a:p>
        </p:txBody>
      </p:sp>
      <p:pic>
        <p:nvPicPr>
          <p:cNvPr id="5123" name="Picture 3"/>
          <p:cNvPicPr>
            <a:picLocks noChangeAspect="1" noChangeArrowheads="1"/>
          </p:cNvPicPr>
          <p:nvPr/>
        </p:nvPicPr>
        <p:blipFill>
          <a:blip r:embed="rId3"/>
          <a:srcRect t="2548" r="33410" b="62739"/>
          <a:stretch>
            <a:fillRect/>
          </a:stretch>
        </p:blipFill>
        <p:spPr bwMode="auto">
          <a:xfrm>
            <a:off x="6096001" y="2584374"/>
            <a:ext cx="2971800" cy="1301826"/>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a:srcRect t="37261"/>
          <a:stretch>
            <a:fillRect/>
          </a:stretch>
        </p:blipFill>
        <p:spPr bwMode="auto">
          <a:xfrm>
            <a:off x="5791200" y="5029200"/>
            <a:ext cx="3219450" cy="1461363"/>
          </a:xfrm>
          <a:prstGeom prst="rect">
            <a:avLst/>
          </a:prstGeom>
          <a:noFill/>
          <a:ln w="9525">
            <a:noFill/>
            <a:miter lim="800000"/>
            <a:headEnd/>
            <a:tailEnd/>
          </a:ln>
          <a:effectLst/>
        </p:spPr>
      </p:pic>
      <p:sp>
        <p:nvSpPr>
          <p:cNvPr id="10" name="9 - Ορθογώνιο"/>
          <p:cNvSpPr/>
          <p:nvPr/>
        </p:nvSpPr>
        <p:spPr>
          <a:xfrm>
            <a:off x="304800" y="4800600"/>
            <a:ext cx="5257800" cy="2031325"/>
          </a:xfrm>
          <a:prstGeom prst="rect">
            <a:avLst/>
          </a:prstGeom>
        </p:spPr>
        <p:txBody>
          <a:bodyPr wrap="square">
            <a:spAutoFit/>
          </a:bodyPr>
          <a:lstStyle/>
          <a:p>
            <a:pPr algn="just"/>
            <a:r>
              <a:rPr lang="el-GR" sz="1400" b="1" dirty="0" smtClean="0"/>
              <a:t>4. Μανσέτα με διαγώνια μετακίνηση </a:t>
            </a:r>
            <a:endParaRPr lang="en-US" sz="1400" b="1" dirty="0" smtClean="0"/>
          </a:p>
          <a:p>
            <a:pPr algn="just"/>
            <a:r>
              <a:rPr lang="el-GR" sz="1400" dirty="0" smtClean="0"/>
              <a:t>Εάν </a:t>
            </a:r>
            <a:r>
              <a:rPr lang="el-GR" sz="1400" dirty="0" smtClean="0"/>
              <a:t>η μπάλα φτάσει δεξιά ή αριστερά από το σώμα των παιδιών, ζητήστε τους να κάνουν ένα γρήγορο πλάγιο ή σταυρωτό βήμα. Βεβαιωθείτε ότι τοποθετούν το εξωτερικό τους πόδι ένα βήμα πιο μπροστά και ότι τοποθετούν τα δάχτυλα των ποδιών τους έτσι ώστε να δείχνουν προς την κατεύθυνση των συμπαικτών τους στους οποίους θέλουν να στείλουν τη μπάλα. Θα πρέπει να βλέπουν τη μπάλα και να χρησιμοποιούν ολόκληρο το σώμα τους για να τη μεταβιβάσουν εκεί που θέλουν. </a:t>
            </a:r>
            <a:endParaRPr lang="el-GR"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81789"/>
            <a:ext cx="7886700" cy="510637"/>
          </a:xfrm>
        </p:spPr>
        <p:txBody>
          <a:bodyPr>
            <a:normAutofit/>
          </a:bodyPr>
          <a:lstStyle/>
          <a:p>
            <a:pPr algn="ctr"/>
            <a:r>
              <a:rPr lang="el-GR" sz="3200" dirty="0" smtClean="0"/>
              <a:t>Λάθη, αιτίες, διορθώσεις</a:t>
            </a:r>
            <a:endParaRPr lang="el-GR" sz="3200" dirty="0"/>
          </a:p>
        </p:txBody>
      </p:sp>
      <p:graphicFrame>
        <p:nvGraphicFramePr>
          <p:cNvPr id="4" name="Θέση περιεχομένου 3"/>
          <p:cNvGraphicFramePr>
            <a:graphicFrameLocks noGrp="1"/>
          </p:cNvGraphicFramePr>
          <p:nvPr>
            <p:ph idx="4294967295"/>
            <p:extLst/>
          </p:nvPr>
        </p:nvGraphicFramePr>
        <p:xfrm>
          <a:off x="86933" y="922171"/>
          <a:ext cx="8983014" cy="5250029"/>
        </p:xfrm>
        <a:graphic>
          <a:graphicData uri="http://schemas.openxmlformats.org/drawingml/2006/table">
            <a:tbl>
              <a:tblPr firstRow="1" bandRow="1">
                <a:tableStyleId>{5C22544A-7EE6-4342-B048-85BDC9FD1C3A}</a:tableStyleId>
              </a:tblPr>
              <a:tblGrid>
                <a:gridCol w="1935410"/>
                <a:gridCol w="4633667"/>
                <a:gridCol w="2413937"/>
              </a:tblGrid>
              <a:tr h="378298">
                <a:tc>
                  <a:txBody>
                    <a:bodyPr/>
                    <a:lstStyle/>
                    <a:p>
                      <a:pPr algn="ctr"/>
                      <a:r>
                        <a:rPr lang="el-GR" dirty="0" smtClean="0">
                          <a:solidFill>
                            <a:srgbClr val="FFFF00"/>
                          </a:solidFill>
                        </a:rPr>
                        <a:t>ΛΑΘΗ</a:t>
                      </a:r>
                      <a:endParaRPr lang="el-GR" dirty="0">
                        <a:solidFill>
                          <a:srgbClr val="FFFF00"/>
                        </a:solidFill>
                      </a:endParaRPr>
                    </a:p>
                  </a:txBody>
                  <a:tcPr marL="68580" marR="68580"/>
                </a:tc>
                <a:tc>
                  <a:txBody>
                    <a:bodyPr/>
                    <a:lstStyle/>
                    <a:p>
                      <a:pPr algn="ctr"/>
                      <a:r>
                        <a:rPr lang="el-GR" dirty="0" smtClean="0">
                          <a:solidFill>
                            <a:srgbClr val="FFFF00"/>
                          </a:solidFill>
                        </a:rPr>
                        <a:t>ΑΙΤΙΕΣ</a:t>
                      </a:r>
                      <a:endParaRPr lang="el-GR" dirty="0">
                        <a:solidFill>
                          <a:srgbClr val="FFFF00"/>
                        </a:solidFill>
                      </a:endParaRPr>
                    </a:p>
                  </a:txBody>
                  <a:tcPr marL="68580" marR="68580"/>
                </a:tc>
                <a:tc>
                  <a:txBody>
                    <a:bodyPr/>
                    <a:lstStyle/>
                    <a:p>
                      <a:pPr algn="ctr"/>
                      <a:r>
                        <a:rPr lang="el-GR" dirty="0" smtClean="0">
                          <a:solidFill>
                            <a:srgbClr val="FFFF00"/>
                          </a:solidFill>
                        </a:rPr>
                        <a:t>ΔΙΟΡΘΩΣΕΙΣ</a:t>
                      </a:r>
                      <a:endParaRPr lang="el-GR" dirty="0">
                        <a:solidFill>
                          <a:srgbClr val="FFFF00"/>
                        </a:solidFill>
                      </a:endParaRPr>
                    </a:p>
                  </a:txBody>
                  <a:tcPr marL="68580" marR="68580"/>
                </a:tc>
              </a:tr>
              <a:tr h="378298">
                <a:tc rowSpan="5">
                  <a:txBody>
                    <a:bodyPr/>
                    <a:lstStyle/>
                    <a:p>
                      <a:pPr algn="ctr"/>
                      <a:r>
                        <a:rPr lang="el-GR" dirty="0" smtClean="0"/>
                        <a:t>Τροχιά πολύ κάθετη</a:t>
                      </a:r>
                      <a:endParaRPr lang="el-GR" dirty="0"/>
                    </a:p>
                  </a:txBody>
                  <a:tcPr marL="68580" marR="68580" anchor="ctr"/>
                </a:tc>
                <a:tc>
                  <a:txBody>
                    <a:bodyPr/>
                    <a:lstStyle/>
                    <a:p>
                      <a:r>
                        <a:rPr lang="el-GR" dirty="0" smtClean="0"/>
                        <a:t>Η γωνία είναι πολύ ρηχή σε σχέση με το</a:t>
                      </a:r>
                      <a:r>
                        <a:rPr lang="el-GR" baseline="0" dirty="0" smtClean="0"/>
                        <a:t> δάπεδο</a:t>
                      </a:r>
                      <a:endParaRPr lang="el-GR" dirty="0"/>
                    </a:p>
                  </a:txBody>
                  <a:tcPr marL="68580" marR="68580"/>
                </a:tc>
                <a:tc rowSpan="5">
                  <a:txBody>
                    <a:bodyPr/>
                    <a:lstStyle/>
                    <a:p>
                      <a:pPr marL="285750" indent="-285750">
                        <a:buFont typeface="Arial" panose="020B0604020202020204" pitchFamily="34" charset="0"/>
                        <a:buChar char="•"/>
                      </a:pPr>
                      <a:r>
                        <a:rPr lang="el-GR" dirty="0" smtClean="0"/>
                        <a:t>Επαναλαμβάνουμε μέρος της διδακτικής σειράς – κίνηση σώματος χωρίς μπάλα</a:t>
                      </a:r>
                      <a:endParaRPr lang="el-GR" dirty="0"/>
                    </a:p>
                    <a:p>
                      <a:pPr marL="285750" indent="-285750">
                        <a:buFont typeface="Arial" panose="020B0604020202020204" pitchFamily="34" charset="0"/>
                        <a:buChar char="•"/>
                      </a:pPr>
                      <a:r>
                        <a:rPr lang="el-GR" dirty="0" smtClean="0"/>
                        <a:t>Χρησιμοποίηση εποπτικών μέσων – δείχνουμε το σωστό σχήμα</a:t>
                      </a:r>
                      <a:endParaRPr lang="el-GR" dirty="0"/>
                    </a:p>
                  </a:txBody>
                  <a:tcPr marL="68580" marR="68580"/>
                </a:tc>
              </a:tr>
              <a:tr h="378298">
                <a:tc vMerge="1">
                  <a:txBody>
                    <a:bodyPr/>
                    <a:lstStyle/>
                    <a:p>
                      <a:endParaRPr lang="el-GR" dirty="0"/>
                    </a:p>
                  </a:txBody>
                  <a:tcPr/>
                </a:tc>
                <a:tc>
                  <a:txBody>
                    <a:bodyPr/>
                    <a:lstStyle/>
                    <a:p>
                      <a:r>
                        <a:rPr lang="el-GR" dirty="0" smtClean="0"/>
                        <a:t>Ο παίκτης κινεί τα χέρια</a:t>
                      </a:r>
                      <a:endParaRPr lang="el-GR" dirty="0"/>
                    </a:p>
                  </a:txBody>
                  <a:tcPr marL="68580" marR="68580"/>
                </a:tc>
                <a:tc vMerge="1">
                  <a:txBody>
                    <a:bodyPr/>
                    <a:lstStyle/>
                    <a:p>
                      <a:pPr marL="285750" indent="-285750">
                        <a:buFont typeface="Arial" panose="020B0604020202020204" pitchFamily="34" charset="0"/>
                        <a:buChar char="•"/>
                      </a:pPr>
                      <a:endParaRPr lang="el-GR" dirty="0"/>
                    </a:p>
                  </a:txBody>
                  <a:tcPr/>
                </a:tc>
              </a:tr>
              <a:tr h="378298">
                <a:tc vMerge="1">
                  <a:txBody>
                    <a:bodyPr/>
                    <a:lstStyle/>
                    <a:p>
                      <a:endParaRPr lang="el-GR" dirty="0"/>
                    </a:p>
                  </a:txBody>
                  <a:tcPr/>
                </a:tc>
                <a:tc>
                  <a:txBody>
                    <a:bodyPr/>
                    <a:lstStyle/>
                    <a:p>
                      <a:r>
                        <a:rPr lang="el-GR" dirty="0" smtClean="0"/>
                        <a:t>Ο παίκτης εκτείνει τα πόδια</a:t>
                      </a:r>
                      <a:endParaRPr lang="el-GR" dirty="0"/>
                    </a:p>
                  </a:txBody>
                  <a:tcPr marL="68580" marR="68580"/>
                </a:tc>
                <a:tc vMerge="1">
                  <a:txBody>
                    <a:bodyPr/>
                    <a:lstStyle/>
                    <a:p>
                      <a:endParaRPr lang="el-GR" dirty="0"/>
                    </a:p>
                  </a:txBody>
                  <a:tcPr/>
                </a:tc>
              </a:tr>
              <a:tr h="378298">
                <a:tc vMerge="1">
                  <a:txBody>
                    <a:bodyPr/>
                    <a:lstStyle/>
                    <a:p>
                      <a:endParaRPr lang="el-GR" dirty="0"/>
                    </a:p>
                  </a:txBody>
                  <a:tcPr/>
                </a:tc>
                <a:tc>
                  <a:txBody>
                    <a:bodyPr/>
                    <a:lstStyle/>
                    <a:p>
                      <a:r>
                        <a:rPr lang="el-GR" dirty="0" smtClean="0"/>
                        <a:t>Ο παίκτης γέρνει πίσω κατά την επαφή</a:t>
                      </a:r>
                      <a:endParaRPr lang="el-GR" dirty="0"/>
                    </a:p>
                  </a:txBody>
                  <a:tcPr marL="68580" marR="68580"/>
                </a:tc>
                <a:tc vMerge="1">
                  <a:txBody>
                    <a:bodyPr/>
                    <a:lstStyle/>
                    <a:p>
                      <a:endParaRPr lang="el-GR" dirty="0"/>
                    </a:p>
                  </a:txBody>
                  <a:tcPr/>
                </a:tc>
              </a:tr>
              <a:tr h="652953">
                <a:tc vMerge="1">
                  <a:txBody>
                    <a:bodyPr/>
                    <a:lstStyle/>
                    <a:p>
                      <a:endParaRPr lang="el-GR" dirty="0"/>
                    </a:p>
                  </a:txBody>
                  <a:tcPr/>
                </a:tc>
                <a:tc>
                  <a:txBody>
                    <a:bodyPr/>
                    <a:lstStyle/>
                    <a:p>
                      <a:r>
                        <a:rPr lang="el-GR" dirty="0" smtClean="0"/>
                        <a:t>Πολύ στενή τοποθέτηση ποδιών</a:t>
                      </a:r>
                      <a:r>
                        <a:rPr lang="el-GR" baseline="0" dirty="0" smtClean="0"/>
                        <a:t> και μεγάλο άνοιγμα μπρος-πίσω</a:t>
                      </a:r>
                      <a:endParaRPr lang="el-GR" dirty="0"/>
                    </a:p>
                  </a:txBody>
                  <a:tcPr marL="68580" marR="68580"/>
                </a:tc>
                <a:tc vMerge="1">
                  <a:txBody>
                    <a:bodyPr/>
                    <a:lstStyle/>
                    <a:p>
                      <a:endParaRPr lang="el-GR" dirty="0"/>
                    </a:p>
                  </a:txBody>
                  <a:tcPr/>
                </a:tc>
              </a:tr>
              <a:tr h="652953">
                <a:tc rowSpan="4">
                  <a:txBody>
                    <a:bodyPr/>
                    <a:lstStyle/>
                    <a:p>
                      <a:pPr algn="ctr"/>
                      <a:r>
                        <a:rPr lang="el-GR" dirty="0" smtClean="0"/>
                        <a:t>Τροχιά πολύ επίπεδη</a:t>
                      </a:r>
                      <a:endParaRPr lang="el-GR" dirty="0"/>
                    </a:p>
                  </a:txBody>
                  <a:tcPr marL="68580" marR="68580" anchor="ctr"/>
                </a:tc>
                <a:tc>
                  <a:txBody>
                    <a:bodyPr/>
                    <a:lstStyle/>
                    <a:p>
                      <a:r>
                        <a:rPr lang="el-GR" dirty="0" smtClean="0"/>
                        <a:t>Η γωνία των βραχιόνων είναι πολύ απότομη σε σχέση με το δάπεδο</a:t>
                      </a:r>
                      <a:endParaRPr lang="el-GR" dirty="0"/>
                    </a:p>
                  </a:txBody>
                  <a:tcPr marL="68580" marR="68580"/>
                </a:tc>
                <a:tc rowSpan="4">
                  <a:txBody>
                    <a:bodyPr/>
                    <a:lstStyle/>
                    <a:p>
                      <a:pPr algn="ctr"/>
                      <a:r>
                        <a:rPr lang="el-GR" dirty="0" smtClean="0"/>
                        <a:t>Ο</a:t>
                      </a:r>
                      <a:r>
                        <a:rPr lang="el-GR" baseline="0" dirty="0" smtClean="0"/>
                        <a:t> συμπαίκτης ρίχνει τη μπάλα πάνω από το φιλέ ενδιάμεσα από τους παίκτες </a:t>
                      </a:r>
                      <a:endParaRPr lang="el-GR" dirty="0"/>
                    </a:p>
                  </a:txBody>
                  <a:tcPr marL="68580" marR="68580" anchor="ctr"/>
                </a:tc>
              </a:tr>
              <a:tr h="378298">
                <a:tc vMerge="1">
                  <a:txBody>
                    <a:bodyPr/>
                    <a:lstStyle/>
                    <a:p>
                      <a:endParaRPr lang="el-GR" dirty="0"/>
                    </a:p>
                  </a:txBody>
                  <a:tcPr/>
                </a:tc>
                <a:tc>
                  <a:txBody>
                    <a:bodyPr/>
                    <a:lstStyle/>
                    <a:p>
                      <a:r>
                        <a:rPr lang="el-GR" dirty="0" smtClean="0"/>
                        <a:t>Ο παίκτης ρίχνει τα χέρια ανάμεσα στα γόνατα πριν την επαφή</a:t>
                      </a:r>
                      <a:endParaRPr lang="el-GR" dirty="0"/>
                    </a:p>
                  </a:txBody>
                  <a:tcPr marL="68580" marR="68580"/>
                </a:tc>
                <a:tc vMerge="1">
                  <a:txBody>
                    <a:bodyPr/>
                    <a:lstStyle/>
                    <a:p>
                      <a:endParaRPr lang="el-GR" dirty="0"/>
                    </a:p>
                  </a:txBody>
                  <a:tcPr/>
                </a:tc>
              </a:tr>
              <a:tr h="378298">
                <a:tc vMerge="1">
                  <a:txBody>
                    <a:bodyPr/>
                    <a:lstStyle/>
                    <a:p>
                      <a:endParaRPr lang="el-GR" dirty="0"/>
                    </a:p>
                  </a:txBody>
                  <a:tcPr/>
                </a:tc>
                <a:tc>
                  <a:txBody>
                    <a:bodyPr/>
                    <a:lstStyle/>
                    <a:p>
                      <a:r>
                        <a:rPr lang="el-GR" dirty="0" smtClean="0"/>
                        <a:t>Ο παίκτης εκτείνει τα πόδια</a:t>
                      </a:r>
                      <a:r>
                        <a:rPr lang="el-GR" baseline="0" dirty="0" smtClean="0"/>
                        <a:t> κατ’ ευθείαν πάνω</a:t>
                      </a:r>
                      <a:endParaRPr lang="el-GR" dirty="0"/>
                    </a:p>
                  </a:txBody>
                  <a:tcPr marL="68580" marR="68580"/>
                </a:tc>
                <a:tc vMerge="1">
                  <a:txBody>
                    <a:bodyPr/>
                    <a:lstStyle/>
                    <a:p>
                      <a:endParaRPr lang="el-GR" dirty="0"/>
                    </a:p>
                  </a:txBody>
                  <a:tcPr/>
                </a:tc>
              </a:tr>
              <a:tr h="378298">
                <a:tc vMerge="1">
                  <a:txBody>
                    <a:bodyPr/>
                    <a:lstStyle/>
                    <a:p>
                      <a:endParaRPr lang="el-GR" dirty="0"/>
                    </a:p>
                  </a:txBody>
                  <a:tcPr/>
                </a:tc>
                <a:tc>
                  <a:txBody>
                    <a:bodyPr/>
                    <a:lstStyle/>
                    <a:p>
                      <a:r>
                        <a:rPr lang="el-GR" dirty="0" smtClean="0"/>
                        <a:t>Ο παίκτης γέρνει πολύ μακριά μπροστά κατά την επαφή</a:t>
                      </a:r>
                      <a:endParaRPr lang="el-GR" dirty="0"/>
                    </a:p>
                  </a:txBody>
                  <a:tcPr marL="68580" marR="68580"/>
                </a:tc>
                <a:tc vMerge="1">
                  <a:txBody>
                    <a:bodyPr/>
                    <a:lstStyle/>
                    <a:p>
                      <a:endParaRPr lang="el-GR" dirty="0"/>
                    </a:p>
                  </a:txBody>
                  <a:tcPr/>
                </a:tc>
              </a:tr>
            </a:tbl>
          </a:graphicData>
        </a:graphic>
      </p:graphicFrame>
    </p:spTree>
    <p:extLst>
      <p:ext uri="{BB962C8B-B14F-4D97-AF65-F5344CB8AC3E}">
        <p14:creationId xmlns:p14="http://schemas.microsoft.com/office/powerpoint/2010/main" xmlns="" val="793614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TotalTime>
  <Words>2921</Words>
  <Application>Microsoft Office PowerPoint</Application>
  <PresentationFormat>Προβολή στην οθόνη (4:3)</PresentationFormat>
  <Paragraphs>191</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Office Theme</vt:lpstr>
      <vt:lpstr>Διαφάνεια 1</vt:lpstr>
      <vt:lpstr>Διαφάνεια 2</vt:lpstr>
      <vt:lpstr>Επαφή της μπάλας για την εκτέλεση της μανσέτας</vt:lpstr>
      <vt:lpstr>Επαφή της μπάλας για την εκτέλεση της μανσέτας</vt:lpstr>
      <vt:lpstr>Επαφή της μπάλας για την εκτέλεση της μανσέτας</vt:lpstr>
      <vt:lpstr>1. Σημαντικά σημεία εκτέλεσης της πάσας από κάτω / μανσέτας</vt:lpstr>
      <vt:lpstr>2. Στάδια διδασκαλίας της πάσας με τους πήχεις / μανσέτας</vt:lpstr>
      <vt:lpstr>Διαφάνεια 8</vt:lpstr>
      <vt:lpstr>Λάθη, αιτίες, διορθώσεις</vt:lpstr>
      <vt:lpstr>Λάθη, αιτίες, διορθώσεις</vt:lpstr>
      <vt:lpstr>3. Στάδια διδασκαλίας της πάσας από κάτω/ μανσέτας.  Ενδεικτικές ασκήσεις για κάθε στάδιο</vt:lpstr>
      <vt:lpstr>3. Στάδια διδασκαλίας της πάσας από κάτω/ μανσέτας.  Ενδεικτικές ασκήσεις για κάθε στάδιο</vt:lpstr>
      <vt:lpstr>3. Στάδια διδασκαλίας της πάσας από κάτω/ μανσέτας.  Ενδεικτικές ασκήσεις για κάθε στάδιο</vt:lpstr>
      <vt:lpstr>Προτεινόμενο ασκησιολόγιο</vt:lpstr>
      <vt:lpstr>Προτεινόμενο ασκησιολόγιο</vt:lpstr>
      <vt:lpstr>Προτεινόμενο ασκησιολόγιο</vt:lpstr>
      <vt:lpstr>Προτεινόμενο ασκησιολόγιο</vt:lpstr>
      <vt:lpstr>Προτεινόμενο ασκησιολόγιο</vt:lpstr>
      <vt:lpstr>Προτεινόμενο ασκησιολόγιο</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N. KΟΥΦΟΥ</dc:creator>
  <cp:lastModifiedBy>User</cp:lastModifiedBy>
  <cp:revision>32</cp:revision>
  <dcterms:created xsi:type="dcterms:W3CDTF">2022-02-13T08:48:29Z</dcterms:created>
  <dcterms:modified xsi:type="dcterms:W3CDTF">2024-01-03T16:36:00Z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2020-11-02T00:00:00Z</vt:filetime>
  </property>
  <property fmtid="{D5CDD505-2E9C-101B-9397-08002B2CF9AE}" pid="3" name="Creator">
    <vt:lpwstr>Microsoft® Office PowerPoint® 2007</vt:lpwstr>
  </property>
  <property fmtid="{D5CDD505-2E9C-101B-9397-08002B2CF9AE}" pid="4" name="LastSaved">
    <vt:filetime>2022-02-13T00:00:00Z</vt:filetime>
  </property>
</Properties>
</file>