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7"/>
  </p:notesMasterIdLst>
  <p:sldIdLst>
    <p:sldId id="256" r:id="rId2"/>
    <p:sldId id="260" r:id="rId3"/>
    <p:sldId id="258" r:id="rId4"/>
    <p:sldId id="262" r:id="rId5"/>
    <p:sldId id="257" r:id="rId6"/>
    <p:sldId id="259" r:id="rId7"/>
    <p:sldId id="965" r:id="rId8"/>
    <p:sldId id="966" r:id="rId9"/>
    <p:sldId id="968" r:id="rId10"/>
    <p:sldId id="969" r:id="rId11"/>
    <p:sldId id="972" r:id="rId12"/>
    <p:sldId id="263" r:id="rId13"/>
    <p:sldId id="974" r:id="rId14"/>
    <p:sldId id="975" r:id="rId15"/>
    <p:sldId id="977" r:id="rId16"/>
    <p:sldId id="261" r:id="rId17"/>
    <p:sldId id="978" r:id="rId18"/>
    <p:sldId id="979" r:id="rId19"/>
    <p:sldId id="980" r:id="rId20"/>
    <p:sldId id="981" r:id="rId21"/>
    <p:sldId id="982" r:id="rId22"/>
    <p:sldId id="983" r:id="rId23"/>
    <p:sldId id="984" r:id="rId24"/>
    <p:sldId id="985" r:id="rId25"/>
    <p:sldId id="986" r:id="rId26"/>
    <p:sldId id="271" r:id="rId27"/>
    <p:sldId id="987" r:id="rId28"/>
    <p:sldId id="988" r:id="rId29"/>
    <p:sldId id="989" r:id="rId30"/>
    <p:sldId id="264" r:id="rId31"/>
    <p:sldId id="292" r:id="rId32"/>
    <p:sldId id="466" r:id="rId33"/>
    <p:sldId id="467" r:id="rId34"/>
    <p:sldId id="297" r:id="rId35"/>
    <p:sldId id="468" r:id="rId36"/>
    <p:sldId id="470" r:id="rId37"/>
    <p:sldId id="469" r:id="rId38"/>
    <p:sldId id="302" r:id="rId39"/>
    <p:sldId id="921" r:id="rId40"/>
    <p:sldId id="959" r:id="rId41"/>
    <p:sldId id="960" r:id="rId42"/>
    <p:sldId id="961" r:id="rId43"/>
    <p:sldId id="962" r:id="rId44"/>
    <p:sldId id="963" r:id="rId45"/>
    <p:sldId id="265" r:id="rId46"/>
    <p:sldId id="301" r:id="rId47"/>
    <p:sldId id="990" r:id="rId48"/>
    <p:sldId id="991" r:id="rId49"/>
    <p:sldId id="992" r:id="rId50"/>
    <p:sldId id="996" r:id="rId51"/>
    <p:sldId id="997" r:id="rId52"/>
    <p:sldId id="998" r:id="rId53"/>
    <p:sldId id="993" r:id="rId54"/>
    <p:sldId id="994" r:id="rId55"/>
    <p:sldId id="995" r:id="rId56"/>
    <p:sldId id="266" r:id="rId57"/>
    <p:sldId id="267" r:id="rId58"/>
    <p:sldId id="268" r:id="rId59"/>
    <p:sldId id="269" r:id="rId60"/>
    <p:sldId id="1000" r:id="rId61"/>
    <p:sldId id="317" r:id="rId62"/>
    <p:sldId id="318" r:id="rId63"/>
    <p:sldId id="319" r:id="rId64"/>
    <p:sldId id="320" r:id="rId65"/>
    <p:sldId id="321" r:id="rId66"/>
    <p:sldId id="325" r:id="rId67"/>
    <p:sldId id="326" r:id="rId68"/>
    <p:sldId id="322" r:id="rId69"/>
    <p:sldId id="323" r:id="rId70"/>
    <p:sldId id="313" r:id="rId71"/>
    <p:sldId id="270" r:id="rId72"/>
    <p:sldId id="293" r:id="rId73"/>
    <p:sldId id="1003" r:id="rId74"/>
    <p:sldId id="1004" r:id="rId75"/>
    <p:sldId id="295" r:id="rId76"/>
    <p:sldId id="1005" r:id="rId77"/>
    <p:sldId id="1006" r:id="rId78"/>
    <p:sldId id="272" r:id="rId79"/>
    <p:sldId id="1008" r:id="rId80"/>
    <p:sldId id="1009" r:id="rId81"/>
    <p:sldId id="1010" r:id="rId82"/>
    <p:sldId id="1011" r:id="rId83"/>
    <p:sldId id="1012" r:id="rId84"/>
    <p:sldId id="1013" r:id="rId85"/>
    <p:sldId id="1014" r:id="rId86"/>
    <p:sldId id="1015" r:id="rId87"/>
    <p:sldId id="1016" r:id="rId88"/>
    <p:sldId id="1017" r:id="rId89"/>
    <p:sldId id="1018" r:id="rId90"/>
    <p:sldId id="1019" r:id="rId91"/>
    <p:sldId id="1020" r:id="rId92"/>
    <p:sldId id="1021" r:id="rId93"/>
    <p:sldId id="1022" r:id="rId94"/>
    <p:sldId id="305" r:id="rId95"/>
    <p:sldId id="274" r:id="rId96"/>
    <p:sldId id="1025" r:id="rId97"/>
    <p:sldId id="1026" r:id="rId98"/>
    <p:sldId id="1027" r:id="rId99"/>
    <p:sldId id="1028" r:id="rId100"/>
    <p:sldId id="1029" r:id="rId101"/>
    <p:sldId id="1030" r:id="rId102"/>
    <p:sldId id="1031" r:id="rId103"/>
    <p:sldId id="1032" r:id="rId104"/>
    <p:sldId id="1033" r:id="rId105"/>
    <p:sldId id="1034" r:id="rId106"/>
    <p:sldId id="275" r:id="rId107"/>
    <p:sldId id="1039" r:id="rId108"/>
    <p:sldId id="276" r:id="rId109"/>
    <p:sldId id="339" r:id="rId110"/>
    <p:sldId id="885" r:id="rId111"/>
    <p:sldId id="891" r:id="rId112"/>
    <p:sldId id="930" r:id="rId113"/>
    <p:sldId id="928" r:id="rId114"/>
    <p:sldId id="892" r:id="rId115"/>
    <p:sldId id="893" r:id="rId116"/>
    <p:sldId id="927" r:id="rId117"/>
    <p:sldId id="278" r:id="rId118"/>
    <p:sldId id="306" r:id="rId119"/>
    <p:sldId id="307" r:id="rId120"/>
    <p:sldId id="279" r:id="rId121"/>
    <p:sldId id="1040" r:id="rId122"/>
    <p:sldId id="280" r:id="rId123"/>
    <p:sldId id="308" r:id="rId124"/>
    <p:sldId id="282" r:id="rId125"/>
    <p:sldId id="283" r:id="rId126"/>
    <p:sldId id="286" r:id="rId127"/>
    <p:sldId id="287" r:id="rId128"/>
    <p:sldId id="288" r:id="rId129"/>
    <p:sldId id="309" r:id="rId130"/>
    <p:sldId id="289" r:id="rId131"/>
    <p:sldId id="1035" r:id="rId132"/>
    <p:sldId id="1036" r:id="rId133"/>
    <p:sldId id="1037" r:id="rId134"/>
    <p:sldId id="1038" r:id="rId135"/>
    <p:sldId id="291" r:id="rId13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53"/>
    <p:restoredTop sz="94772"/>
  </p:normalViewPr>
  <p:slideViewPr>
    <p:cSldViewPr snapToGrid="0">
      <p:cViewPr varScale="1">
        <p:scale>
          <a:sx n="65" d="100"/>
          <a:sy n="65" d="100"/>
        </p:scale>
        <p:origin x="208" y="1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42D00-B4B4-764E-A5B9-F717898953E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l-GR"/>
        </a:p>
      </dgm:t>
    </dgm:pt>
    <dgm:pt modelId="{335FCE8D-692C-F44E-B7E5-1AAB6088709A}">
      <dgm:prSet phldrT="[Κείμενο]"/>
      <dgm:spPr/>
      <dgm:t>
        <a:bodyPr/>
        <a:lstStyle/>
        <a:p>
          <a:r>
            <a:rPr lang="el-GR" dirty="0"/>
            <a:t>Ιστορική διερεύνηση στη βάση ιστορικών ερωτημάτων</a:t>
          </a:r>
        </a:p>
      </dgm:t>
    </dgm:pt>
    <dgm:pt modelId="{F853AEE1-38AB-D84D-952B-2C1BD959152E}" type="parTrans" cxnId="{D8810E94-EC34-8E41-BB23-39FFB7FF41C5}">
      <dgm:prSet/>
      <dgm:spPr/>
      <dgm:t>
        <a:bodyPr/>
        <a:lstStyle/>
        <a:p>
          <a:endParaRPr lang="el-GR"/>
        </a:p>
      </dgm:t>
    </dgm:pt>
    <dgm:pt modelId="{C6357AD0-8078-B24E-A8C0-71897837738D}" type="sibTrans" cxnId="{D8810E94-EC34-8E41-BB23-39FFB7FF41C5}">
      <dgm:prSet/>
      <dgm:spPr/>
      <dgm:t>
        <a:bodyPr/>
        <a:lstStyle/>
        <a:p>
          <a:endParaRPr lang="el-GR"/>
        </a:p>
      </dgm:t>
    </dgm:pt>
    <dgm:pt modelId="{4EAF88B8-8B59-D54A-9760-2F488E4CED11}">
      <dgm:prSet phldrT="[Κείμενο]"/>
      <dgm:spPr/>
      <dgm:t>
        <a:bodyPr/>
        <a:lstStyle/>
        <a:p>
          <a:r>
            <a:rPr lang="el-GR" dirty="0"/>
            <a:t>Έννοιες δευτέρου βαθμού (</a:t>
          </a:r>
          <a:r>
            <a:rPr lang="el-GR" dirty="0" err="1"/>
            <a:t>αιτια</a:t>
          </a:r>
          <a:r>
            <a:rPr lang="el-GR" dirty="0"/>
            <a:t> και συνέπειες αλλαγή και συνέπειες, ιστορική </a:t>
          </a:r>
          <a:r>
            <a:rPr lang="el-GR" dirty="0" err="1"/>
            <a:t>σημαντικότητσ</a:t>
          </a:r>
          <a:endParaRPr lang="el-GR" dirty="0"/>
        </a:p>
      </dgm:t>
    </dgm:pt>
    <dgm:pt modelId="{6D08D971-8DD5-F347-99A7-D7E3F6DE7EB5}" type="parTrans" cxnId="{6E242F7A-B391-6D43-A111-FD6FB574F345}">
      <dgm:prSet/>
      <dgm:spPr/>
      <dgm:t>
        <a:bodyPr/>
        <a:lstStyle/>
        <a:p>
          <a:endParaRPr lang="el-GR"/>
        </a:p>
      </dgm:t>
    </dgm:pt>
    <dgm:pt modelId="{53250F4F-0228-9545-96E6-9CCEAFF3380F}" type="sibTrans" cxnId="{6E242F7A-B391-6D43-A111-FD6FB574F345}">
      <dgm:prSet/>
      <dgm:spPr/>
      <dgm:t>
        <a:bodyPr/>
        <a:lstStyle/>
        <a:p>
          <a:endParaRPr lang="el-GR"/>
        </a:p>
      </dgm:t>
    </dgm:pt>
    <dgm:pt modelId="{AF180DE4-964D-CF40-B40B-4F1C51ED6F3B}">
      <dgm:prSet phldrT="[Κείμενο]"/>
      <dgm:spPr/>
      <dgm:t>
        <a:bodyPr/>
        <a:lstStyle/>
        <a:p>
          <a:r>
            <a:rPr lang="el-GR" dirty="0"/>
            <a:t>Έρευνα ιστορικών πηγών και αναφορών που οδηγεί στη γνώση και την κατανόηση</a:t>
          </a:r>
        </a:p>
      </dgm:t>
    </dgm:pt>
    <dgm:pt modelId="{15176E06-CB95-384F-8C41-D6C65127F48A}" type="parTrans" cxnId="{357AB7CF-E3B0-2449-A4DB-D49BFAC6862C}">
      <dgm:prSet/>
      <dgm:spPr/>
      <dgm:t>
        <a:bodyPr/>
        <a:lstStyle/>
        <a:p>
          <a:endParaRPr lang="el-GR"/>
        </a:p>
      </dgm:t>
    </dgm:pt>
    <dgm:pt modelId="{702E530C-F015-DE4E-A96E-A5FD28DC1E88}" type="sibTrans" cxnId="{357AB7CF-E3B0-2449-A4DB-D49BFAC6862C}">
      <dgm:prSet/>
      <dgm:spPr/>
      <dgm:t>
        <a:bodyPr/>
        <a:lstStyle/>
        <a:p>
          <a:endParaRPr lang="el-GR"/>
        </a:p>
      </dgm:t>
    </dgm:pt>
    <dgm:pt modelId="{4CAAC200-43EF-4D4C-9EC4-9953C5790B2C}" type="pres">
      <dgm:prSet presAssocID="{5CC42D00-B4B4-764E-A5B9-F717898953E8}" presName="diagram" presStyleCnt="0">
        <dgm:presLayoutVars>
          <dgm:dir/>
          <dgm:resizeHandles val="exact"/>
        </dgm:presLayoutVars>
      </dgm:prSet>
      <dgm:spPr/>
    </dgm:pt>
    <dgm:pt modelId="{F61458F5-B270-0042-8B78-EB97DBF48612}" type="pres">
      <dgm:prSet presAssocID="{335FCE8D-692C-F44E-B7E5-1AAB6088709A}" presName="node" presStyleLbl="node1" presStyleIdx="0" presStyleCnt="3">
        <dgm:presLayoutVars>
          <dgm:bulletEnabled val="1"/>
        </dgm:presLayoutVars>
      </dgm:prSet>
      <dgm:spPr/>
    </dgm:pt>
    <dgm:pt modelId="{91463729-8467-C343-9CA5-554289720524}" type="pres">
      <dgm:prSet presAssocID="{C6357AD0-8078-B24E-A8C0-71897837738D}" presName="sibTrans" presStyleCnt="0"/>
      <dgm:spPr/>
    </dgm:pt>
    <dgm:pt modelId="{9A931E3E-400E-FD42-916A-DE37D0CD453D}" type="pres">
      <dgm:prSet presAssocID="{4EAF88B8-8B59-D54A-9760-2F488E4CED11}" presName="node" presStyleLbl="node1" presStyleIdx="1" presStyleCnt="3">
        <dgm:presLayoutVars>
          <dgm:bulletEnabled val="1"/>
        </dgm:presLayoutVars>
      </dgm:prSet>
      <dgm:spPr/>
    </dgm:pt>
    <dgm:pt modelId="{3737A178-B3C8-B54D-9F1A-69AEB7EAE3CE}" type="pres">
      <dgm:prSet presAssocID="{53250F4F-0228-9545-96E6-9CCEAFF3380F}" presName="sibTrans" presStyleCnt="0"/>
      <dgm:spPr/>
    </dgm:pt>
    <dgm:pt modelId="{A0E3C892-3A0E-A144-8CF6-A309D2349475}" type="pres">
      <dgm:prSet presAssocID="{AF180DE4-964D-CF40-B40B-4F1C51ED6F3B}" presName="node" presStyleLbl="node1" presStyleIdx="2" presStyleCnt="3">
        <dgm:presLayoutVars>
          <dgm:bulletEnabled val="1"/>
        </dgm:presLayoutVars>
      </dgm:prSet>
      <dgm:spPr/>
    </dgm:pt>
  </dgm:ptLst>
  <dgm:cxnLst>
    <dgm:cxn modelId="{FE9FEA31-76A3-124E-BE20-3BF072B6D315}" type="presOf" srcId="{4EAF88B8-8B59-D54A-9760-2F488E4CED11}" destId="{9A931E3E-400E-FD42-916A-DE37D0CD453D}" srcOrd="0" destOrd="0" presId="urn:microsoft.com/office/officeart/2005/8/layout/default"/>
    <dgm:cxn modelId="{FF355C70-420B-AC46-B75D-26597AA4EDA2}" type="presOf" srcId="{335FCE8D-692C-F44E-B7E5-1AAB6088709A}" destId="{F61458F5-B270-0042-8B78-EB97DBF48612}" srcOrd="0" destOrd="0" presId="urn:microsoft.com/office/officeart/2005/8/layout/default"/>
    <dgm:cxn modelId="{6E242F7A-B391-6D43-A111-FD6FB574F345}" srcId="{5CC42D00-B4B4-764E-A5B9-F717898953E8}" destId="{4EAF88B8-8B59-D54A-9760-2F488E4CED11}" srcOrd="1" destOrd="0" parTransId="{6D08D971-8DD5-F347-99A7-D7E3F6DE7EB5}" sibTransId="{53250F4F-0228-9545-96E6-9CCEAFF3380F}"/>
    <dgm:cxn modelId="{D8810E94-EC34-8E41-BB23-39FFB7FF41C5}" srcId="{5CC42D00-B4B4-764E-A5B9-F717898953E8}" destId="{335FCE8D-692C-F44E-B7E5-1AAB6088709A}" srcOrd="0" destOrd="0" parTransId="{F853AEE1-38AB-D84D-952B-2C1BD959152E}" sibTransId="{C6357AD0-8078-B24E-A8C0-71897837738D}"/>
    <dgm:cxn modelId="{357AB7CF-E3B0-2449-A4DB-D49BFAC6862C}" srcId="{5CC42D00-B4B4-764E-A5B9-F717898953E8}" destId="{AF180DE4-964D-CF40-B40B-4F1C51ED6F3B}" srcOrd="2" destOrd="0" parTransId="{15176E06-CB95-384F-8C41-D6C65127F48A}" sibTransId="{702E530C-F015-DE4E-A96E-A5FD28DC1E88}"/>
    <dgm:cxn modelId="{03F284E0-D91D-F146-B2DB-EBD6BDB7B230}" type="presOf" srcId="{5CC42D00-B4B4-764E-A5B9-F717898953E8}" destId="{4CAAC200-43EF-4D4C-9EC4-9953C5790B2C}" srcOrd="0" destOrd="0" presId="urn:microsoft.com/office/officeart/2005/8/layout/default"/>
    <dgm:cxn modelId="{A938BCEE-C95E-304A-BB5F-C47DA07E2FC5}" type="presOf" srcId="{AF180DE4-964D-CF40-B40B-4F1C51ED6F3B}" destId="{A0E3C892-3A0E-A144-8CF6-A309D2349475}" srcOrd="0" destOrd="0" presId="urn:microsoft.com/office/officeart/2005/8/layout/default"/>
    <dgm:cxn modelId="{49687635-0AEC-CE4E-A4D5-B334AA99377E}" type="presParOf" srcId="{4CAAC200-43EF-4D4C-9EC4-9953C5790B2C}" destId="{F61458F5-B270-0042-8B78-EB97DBF48612}" srcOrd="0" destOrd="0" presId="urn:microsoft.com/office/officeart/2005/8/layout/default"/>
    <dgm:cxn modelId="{2774B28E-FEA2-414C-B828-80C70C4149E5}" type="presParOf" srcId="{4CAAC200-43EF-4D4C-9EC4-9953C5790B2C}" destId="{91463729-8467-C343-9CA5-554289720524}" srcOrd="1" destOrd="0" presId="urn:microsoft.com/office/officeart/2005/8/layout/default"/>
    <dgm:cxn modelId="{AD944596-7B1C-7943-ACBE-1FD2219CD3CE}" type="presParOf" srcId="{4CAAC200-43EF-4D4C-9EC4-9953C5790B2C}" destId="{9A931E3E-400E-FD42-916A-DE37D0CD453D}" srcOrd="2" destOrd="0" presId="urn:microsoft.com/office/officeart/2005/8/layout/default"/>
    <dgm:cxn modelId="{E6F8FBA7-7EFE-DA48-82A8-62D3BFA4A5CF}" type="presParOf" srcId="{4CAAC200-43EF-4D4C-9EC4-9953C5790B2C}" destId="{3737A178-B3C8-B54D-9F1A-69AEB7EAE3CE}" srcOrd="3" destOrd="0" presId="urn:microsoft.com/office/officeart/2005/8/layout/default"/>
    <dgm:cxn modelId="{F203F344-0881-2D47-BEBF-717AF727CB71}" type="presParOf" srcId="{4CAAC200-43EF-4D4C-9EC4-9953C5790B2C}" destId="{A0E3C892-3A0E-A144-8CF6-A309D234947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0EC2EA-B3E1-4C0F-8FDD-22963FB14D9F}"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D82254D9-D0A6-4836-B6E6-99F353D22E5A}">
      <dgm:prSet/>
      <dgm:spPr/>
      <dgm:t>
        <a:bodyPr/>
        <a:lstStyle/>
        <a:p>
          <a:r>
            <a:rPr lang="el-GR"/>
            <a:t>Ο ιστορικός συλλογισμός ορίζεται ως η κατασκευή ή η αξιολόγηση μιας περιγραφής διαδικασιών αλλαγής και συνέχειας, μια εξήγηση ενός ιστορικού φαινομένου ή μια σύγκριση περισσοτέρων.</a:t>
          </a:r>
          <a:endParaRPr lang="en-US"/>
        </a:p>
      </dgm:t>
    </dgm:pt>
    <dgm:pt modelId="{5D6D9FF8-403B-4092-9F4F-665091B8012A}" type="parTrans" cxnId="{2DAD08E7-B5BE-4E83-A295-0515E4AD14CD}">
      <dgm:prSet/>
      <dgm:spPr/>
      <dgm:t>
        <a:bodyPr/>
        <a:lstStyle/>
        <a:p>
          <a:endParaRPr lang="en-US"/>
        </a:p>
      </dgm:t>
    </dgm:pt>
    <dgm:pt modelId="{FDDDF3FC-44C2-44C0-BF6D-A4EA6ACE1F44}" type="sibTrans" cxnId="{2DAD08E7-B5BE-4E83-A295-0515E4AD14CD}">
      <dgm:prSet/>
      <dgm:spPr/>
      <dgm:t>
        <a:bodyPr/>
        <a:lstStyle/>
        <a:p>
          <a:endParaRPr lang="en-US"/>
        </a:p>
      </dgm:t>
    </dgm:pt>
    <dgm:pt modelId="{1F5AB751-1B25-4390-8F49-E6A14A43DFB6}">
      <dgm:prSet/>
      <dgm:spPr/>
      <dgm:t>
        <a:bodyPr/>
        <a:lstStyle/>
        <a:p>
          <a:r>
            <a:rPr lang="el-GR" b="1"/>
            <a:t>Πώς; </a:t>
          </a:r>
          <a:endParaRPr lang="en-US"/>
        </a:p>
      </dgm:t>
    </dgm:pt>
    <dgm:pt modelId="{9A5DC47E-F36C-4600-92E2-801D77FCAA64}" type="parTrans" cxnId="{E4A52D35-6CA8-48D2-8C88-D7EA5D5A46DC}">
      <dgm:prSet/>
      <dgm:spPr/>
      <dgm:t>
        <a:bodyPr/>
        <a:lstStyle/>
        <a:p>
          <a:endParaRPr lang="en-US"/>
        </a:p>
      </dgm:t>
    </dgm:pt>
    <dgm:pt modelId="{2617CC40-5F6A-4528-BC11-78C632B55B76}" type="sibTrans" cxnId="{E4A52D35-6CA8-48D2-8C88-D7EA5D5A46DC}">
      <dgm:prSet/>
      <dgm:spPr/>
      <dgm:t>
        <a:bodyPr/>
        <a:lstStyle/>
        <a:p>
          <a:endParaRPr lang="en-US"/>
        </a:p>
      </dgm:t>
    </dgm:pt>
    <dgm:pt modelId="{AD3D2BCA-7EB6-45F1-ADA1-60E55364952E}">
      <dgm:prSet/>
      <dgm:spPr/>
      <dgm:t>
        <a:bodyPr/>
        <a:lstStyle/>
        <a:p>
          <a:r>
            <a:rPr lang="el-GR" dirty="0"/>
            <a:t>Με την υποβολή ερωτημάτων, τη δημιουργία </a:t>
          </a:r>
          <a:r>
            <a:rPr lang="el-GR" dirty="0" err="1"/>
            <a:t>συμφραζομένων</a:t>
          </a:r>
          <a:r>
            <a:rPr lang="el-GR" dirty="0"/>
            <a:t>, τη δημιουργία ουσιαστικών και δευτέρου βαθμού </a:t>
          </a:r>
          <a:r>
            <a:rPr lang="el-GR" dirty="0" err="1"/>
            <a:t>εννοιών,προβάλλοντας</a:t>
          </a:r>
          <a:r>
            <a:rPr lang="el-GR" dirty="0"/>
            <a:t> ισχυρισμούς που υποστηρίζονται με επιχειρήματα τα οποία βασίζονται σε πηγές που χρησιμοποιούνται ως αποδεικτικά στοιχεία. Ένα επιχείρημα στην ιστορία δομείται μέσα από την ανάλυση και την κριτική αξιολόγηση των διαθέσιμων ερμηνειών σε πρωτογενή και δευτερεύουσα μορφή. Δίνεται μάλιστα έμφαση όχι μόνο στα επιχειρήματα αλλά και στα αντεπιχειρήματα που βοηθούν κάποιον να δει τις διαφορετικές οπτικές για ένα ζήτημα, Τέλος, σκοπός είναι να δημιουργηθεί μια αφήγηση ως απάντηση στα ερευνητικά ερωτήματα.</a:t>
          </a:r>
          <a:endParaRPr lang="en-US" dirty="0"/>
        </a:p>
      </dgm:t>
    </dgm:pt>
    <dgm:pt modelId="{059D3D91-607B-4795-9301-1CC78AB77609}" type="parTrans" cxnId="{4F5716E1-DE1A-48B8-B3B1-11815A862F54}">
      <dgm:prSet/>
      <dgm:spPr/>
      <dgm:t>
        <a:bodyPr/>
        <a:lstStyle/>
        <a:p>
          <a:endParaRPr lang="en-US"/>
        </a:p>
      </dgm:t>
    </dgm:pt>
    <dgm:pt modelId="{21C7A71B-B4EF-4154-9E7E-FE07F407D12C}" type="sibTrans" cxnId="{4F5716E1-DE1A-48B8-B3B1-11815A862F54}">
      <dgm:prSet/>
      <dgm:spPr/>
      <dgm:t>
        <a:bodyPr/>
        <a:lstStyle/>
        <a:p>
          <a:endParaRPr lang="en-US"/>
        </a:p>
      </dgm:t>
    </dgm:pt>
    <dgm:pt modelId="{47B69BDC-9570-5148-87F3-B5AF487CB98A}" type="pres">
      <dgm:prSet presAssocID="{E50EC2EA-B3E1-4C0F-8FDD-22963FB14D9F}" presName="Name0" presStyleCnt="0">
        <dgm:presLayoutVars>
          <dgm:dir/>
          <dgm:resizeHandles val="exact"/>
        </dgm:presLayoutVars>
      </dgm:prSet>
      <dgm:spPr/>
    </dgm:pt>
    <dgm:pt modelId="{84527A74-DDF5-2D4F-B4A8-82A4DA62FD60}" type="pres">
      <dgm:prSet presAssocID="{D82254D9-D0A6-4836-B6E6-99F353D22E5A}" presName="node" presStyleLbl="node1" presStyleIdx="0" presStyleCnt="3">
        <dgm:presLayoutVars>
          <dgm:bulletEnabled val="1"/>
        </dgm:presLayoutVars>
      </dgm:prSet>
      <dgm:spPr/>
    </dgm:pt>
    <dgm:pt modelId="{E32B53D1-8F08-3040-8B8B-77C46F130D38}" type="pres">
      <dgm:prSet presAssocID="{FDDDF3FC-44C2-44C0-BF6D-A4EA6ACE1F44}" presName="sibTrans" presStyleLbl="sibTrans2D1" presStyleIdx="0" presStyleCnt="2"/>
      <dgm:spPr/>
    </dgm:pt>
    <dgm:pt modelId="{86920FD6-3BD6-204C-AE7B-CAB4D7BB7862}" type="pres">
      <dgm:prSet presAssocID="{FDDDF3FC-44C2-44C0-BF6D-A4EA6ACE1F44}" presName="connectorText" presStyleLbl="sibTrans2D1" presStyleIdx="0" presStyleCnt="2"/>
      <dgm:spPr/>
    </dgm:pt>
    <dgm:pt modelId="{5A02E935-18C9-F741-8F76-D462A3A95193}" type="pres">
      <dgm:prSet presAssocID="{1F5AB751-1B25-4390-8F49-E6A14A43DFB6}" presName="node" presStyleLbl="node1" presStyleIdx="1" presStyleCnt="3">
        <dgm:presLayoutVars>
          <dgm:bulletEnabled val="1"/>
        </dgm:presLayoutVars>
      </dgm:prSet>
      <dgm:spPr/>
    </dgm:pt>
    <dgm:pt modelId="{991D8292-4BDE-3847-8548-79D8F34B92CE}" type="pres">
      <dgm:prSet presAssocID="{2617CC40-5F6A-4528-BC11-78C632B55B76}" presName="sibTrans" presStyleLbl="sibTrans2D1" presStyleIdx="1" presStyleCnt="2"/>
      <dgm:spPr/>
    </dgm:pt>
    <dgm:pt modelId="{03649606-4A38-4847-A67A-9FF612FE1108}" type="pres">
      <dgm:prSet presAssocID="{2617CC40-5F6A-4528-BC11-78C632B55B76}" presName="connectorText" presStyleLbl="sibTrans2D1" presStyleIdx="1" presStyleCnt="2"/>
      <dgm:spPr/>
    </dgm:pt>
    <dgm:pt modelId="{3E43DEAC-CECD-154A-9328-F02DD5A9CA03}" type="pres">
      <dgm:prSet presAssocID="{AD3D2BCA-7EB6-45F1-ADA1-60E55364952E}" presName="node" presStyleLbl="node1" presStyleIdx="2" presStyleCnt="3">
        <dgm:presLayoutVars>
          <dgm:bulletEnabled val="1"/>
        </dgm:presLayoutVars>
      </dgm:prSet>
      <dgm:spPr/>
    </dgm:pt>
  </dgm:ptLst>
  <dgm:cxnLst>
    <dgm:cxn modelId="{2C2E6D09-4829-1542-B113-966BF392CD0A}" type="presOf" srcId="{2617CC40-5F6A-4528-BC11-78C632B55B76}" destId="{991D8292-4BDE-3847-8548-79D8F34B92CE}" srcOrd="0" destOrd="0" presId="urn:microsoft.com/office/officeart/2005/8/layout/process1"/>
    <dgm:cxn modelId="{6400CE0C-C029-1149-BD36-AA355B07CC01}" type="presOf" srcId="{2617CC40-5F6A-4528-BC11-78C632B55B76}" destId="{03649606-4A38-4847-A67A-9FF612FE1108}" srcOrd="1" destOrd="0" presId="urn:microsoft.com/office/officeart/2005/8/layout/process1"/>
    <dgm:cxn modelId="{278A0D30-EB14-A347-B290-3FCC44BE359E}" type="presOf" srcId="{AD3D2BCA-7EB6-45F1-ADA1-60E55364952E}" destId="{3E43DEAC-CECD-154A-9328-F02DD5A9CA03}" srcOrd="0" destOrd="0" presId="urn:microsoft.com/office/officeart/2005/8/layout/process1"/>
    <dgm:cxn modelId="{E4A52D35-6CA8-48D2-8C88-D7EA5D5A46DC}" srcId="{E50EC2EA-B3E1-4C0F-8FDD-22963FB14D9F}" destId="{1F5AB751-1B25-4390-8F49-E6A14A43DFB6}" srcOrd="1" destOrd="0" parTransId="{9A5DC47E-F36C-4600-92E2-801D77FCAA64}" sibTransId="{2617CC40-5F6A-4528-BC11-78C632B55B76}"/>
    <dgm:cxn modelId="{39EB3B48-C334-F84E-8855-E430DBF1462D}" type="presOf" srcId="{D82254D9-D0A6-4836-B6E6-99F353D22E5A}" destId="{84527A74-DDF5-2D4F-B4A8-82A4DA62FD60}" srcOrd="0" destOrd="0" presId="urn:microsoft.com/office/officeart/2005/8/layout/process1"/>
    <dgm:cxn modelId="{4DACF449-6D11-CC4C-B91D-9BA747771FD7}" type="presOf" srcId="{FDDDF3FC-44C2-44C0-BF6D-A4EA6ACE1F44}" destId="{86920FD6-3BD6-204C-AE7B-CAB4D7BB7862}" srcOrd="1" destOrd="0" presId="urn:microsoft.com/office/officeart/2005/8/layout/process1"/>
    <dgm:cxn modelId="{12CF4881-A700-3E46-A0EC-F23306558C97}" type="presOf" srcId="{1F5AB751-1B25-4390-8F49-E6A14A43DFB6}" destId="{5A02E935-18C9-F741-8F76-D462A3A95193}" srcOrd="0" destOrd="0" presId="urn:microsoft.com/office/officeart/2005/8/layout/process1"/>
    <dgm:cxn modelId="{719AD085-51D3-0644-BE11-EE38897D2304}" type="presOf" srcId="{E50EC2EA-B3E1-4C0F-8FDD-22963FB14D9F}" destId="{47B69BDC-9570-5148-87F3-B5AF487CB98A}" srcOrd="0" destOrd="0" presId="urn:microsoft.com/office/officeart/2005/8/layout/process1"/>
    <dgm:cxn modelId="{FCDD6ADA-24FA-9341-8340-8E466BC13186}" type="presOf" srcId="{FDDDF3FC-44C2-44C0-BF6D-A4EA6ACE1F44}" destId="{E32B53D1-8F08-3040-8B8B-77C46F130D38}" srcOrd="0" destOrd="0" presId="urn:microsoft.com/office/officeart/2005/8/layout/process1"/>
    <dgm:cxn modelId="{4F5716E1-DE1A-48B8-B3B1-11815A862F54}" srcId="{E50EC2EA-B3E1-4C0F-8FDD-22963FB14D9F}" destId="{AD3D2BCA-7EB6-45F1-ADA1-60E55364952E}" srcOrd="2" destOrd="0" parTransId="{059D3D91-607B-4795-9301-1CC78AB77609}" sibTransId="{21C7A71B-B4EF-4154-9E7E-FE07F407D12C}"/>
    <dgm:cxn modelId="{2DAD08E7-B5BE-4E83-A295-0515E4AD14CD}" srcId="{E50EC2EA-B3E1-4C0F-8FDD-22963FB14D9F}" destId="{D82254D9-D0A6-4836-B6E6-99F353D22E5A}" srcOrd="0" destOrd="0" parTransId="{5D6D9FF8-403B-4092-9F4F-665091B8012A}" sibTransId="{FDDDF3FC-44C2-44C0-BF6D-A4EA6ACE1F44}"/>
    <dgm:cxn modelId="{879826AA-4B65-C94B-AEE9-32532FE1D381}" type="presParOf" srcId="{47B69BDC-9570-5148-87F3-B5AF487CB98A}" destId="{84527A74-DDF5-2D4F-B4A8-82A4DA62FD60}" srcOrd="0" destOrd="0" presId="urn:microsoft.com/office/officeart/2005/8/layout/process1"/>
    <dgm:cxn modelId="{FD6E8FFF-57F5-8F42-B725-FFC8FB692FE4}" type="presParOf" srcId="{47B69BDC-9570-5148-87F3-B5AF487CB98A}" destId="{E32B53D1-8F08-3040-8B8B-77C46F130D38}" srcOrd="1" destOrd="0" presId="urn:microsoft.com/office/officeart/2005/8/layout/process1"/>
    <dgm:cxn modelId="{58D88F44-6CAF-5F4D-BF85-A2CBBFDF544E}" type="presParOf" srcId="{E32B53D1-8F08-3040-8B8B-77C46F130D38}" destId="{86920FD6-3BD6-204C-AE7B-CAB4D7BB7862}" srcOrd="0" destOrd="0" presId="urn:microsoft.com/office/officeart/2005/8/layout/process1"/>
    <dgm:cxn modelId="{F8FE10C3-7791-3F49-B2E6-0DD6CFE66B1D}" type="presParOf" srcId="{47B69BDC-9570-5148-87F3-B5AF487CB98A}" destId="{5A02E935-18C9-F741-8F76-D462A3A95193}" srcOrd="2" destOrd="0" presId="urn:microsoft.com/office/officeart/2005/8/layout/process1"/>
    <dgm:cxn modelId="{4306DC05-8C90-264C-862B-34D8AE1F40BA}" type="presParOf" srcId="{47B69BDC-9570-5148-87F3-B5AF487CB98A}" destId="{991D8292-4BDE-3847-8548-79D8F34B92CE}" srcOrd="3" destOrd="0" presId="urn:microsoft.com/office/officeart/2005/8/layout/process1"/>
    <dgm:cxn modelId="{DAE74783-F4CE-1E4E-A935-3CF1DDF835ED}" type="presParOf" srcId="{991D8292-4BDE-3847-8548-79D8F34B92CE}" destId="{03649606-4A38-4847-A67A-9FF612FE1108}" srcOrd="0" destOrd="0" presId="urn:microsoft.com/office/officeart/2005/8/layout/process1"/>
    <dgm:cxn modelId="{4A36D027-0BFD-324B-B612-19E5A018CE76}" type="presParOf" srcId="{47B69BDC-9570-5148-87F3-B5AF487CB98A}" destId="{3E43DEAC-CECD-154A-9328-F02DD5A9CA0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458F5-B270-0042-8B78-EB97DBF48612}">
      <dsp:nvSpPr>
        <dsp:cNvPr id="0" name=""/>
        <dsp:cNvSpPr/>
      </dsp:nvSpPr>
      <dsp:spPr>
        <a:xfrm>
          <a:off x="0" y="1071918"/>
          <a:ext cx="3414946" cy="204896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l-GR" sz="2600" kern="1200" dirty="0"/>
            <a:t>Ιστορική διερεύνηση στη βάση ιστορικών ερωτημάτων</a:t>
          </a:r>
        </a:p>
      </dsp:txBody>
      <dsp:txXfrm>
        <a:off x="0" y="1071918"/>
        <a:ext cx="3414946" cy="2048967"/>
      </dsp:txXfrm>
    </dsp:sp>
    <dsp:sp modelId="{9A931E3E-400E-FD42-916A-DE37D0CD453D}">
      <dsp:nvSpPr>
        <dsp:cNvPr id="0" name=""/>
        <dsp:cNvSpPr/>
      </dsp:nvSpPr>
      <dsp:spPr>
        <a:xfrm>
          <a:off x="3756441" y="1071918"/>
          <a:ext cx="3414946" cy="204896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l-GR" sz="2600" kern="1200" dirty="0"/>
            <a:t>Έννοιες δευτέρου βαθμού (</a:t>
          </a:r>
          <a:r>
            <a:rPr lang="el-GR" sz="2600" kern="1200" dirty="0" err="1"/>
            <a:t>αιτια</a:t>
          </a:r>
          <a:r>
            <a:rPr lang="el-GR" sz="2600" kern="1200" dirty="0"/>
            <a:t> και συνέπειες αλλαγή και συνέπειες, ιστορική </a:t>
          </a:r>
          <a:r>
            <a:rPr lang="el-GR" sz="2600" kern="1200" dirty="0" err="1"/>
            <a:t>σημαντικότητσ</a:t>
          </a:r>
          <a:endParaRPr lang="el-GR" sz="2600" kern="1200" dirty="0"/>
        </a:p>
      </dsp:txBody>
      <dsp:txXfrm>
        <a:off x="3756441" y="1071918"/>
        <a:ext cx="3414946" cy="2048967"/>
      </dsp:txXfrm>
    </dsp:sp>
    <dsp:sp modelId="{A0E3C892-3A0E-A144-8CF6-A309D2349475}">
      <dsp:nvSpPr>
        <dsp:cNvPr id="0" name=""/>
        <dsp:cNvSpPr/>
      </dsp:nvSpPr>
      <dsp:spPr>
        <a:xfrm>
          <a:off x="7512882" y="1071918"/>
          <a:ext cx="3414946" cy="204896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l-GR" sz="2600" kern="1200" dirty="0"/>
            <a:t>Έρευνα ιστορικών πηγών και αναφορών που οδηγεί στη γνώση και την κατανόηση</a:t>
          </a:r>
        </a:p>
      </dsp:txBody>
      <dsp:txXfrm>
        <a:off x="7512882" y="1071918"/>
        <a:ext cx="3414946" cy="2048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27A74-DDF5-2D4F-B4A8-82A4DA62FD60}">
      <dsp:nvSpPr>
        <dsp:cNvPr id="0" name=""/>
        <dsp:cNvSpPr/>
      </dsp:nvSpPr>
      <dsp:spPr>
        <a:xfrm>
          <a:off x="9234" y="352964"/>
          <a:ext cx="2759996" cy="382949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a:t>Ο ιστορικός συλλογισμός ορίζεται ως η κατασκευή ή η αξιολόγηση μιας περιγραφής διαδικασιών αλλαγής και συνέχειας, μια εξήγηση ενός ιστορικού φαινομένου ή μια σύγκριση περισσοτέρων.</a:t>
          </a:r>
          <a:endParaRPr lang="en-US" sz="1200" kern="1200"/>
        </a:p>
      </dsp:txBody>
      <dsp:txXfrm>
        <a:off x="90072" y="433802"/>
        <a:ext cx="2598320" cy="3667819"/>
      </dsp:txXfrm>
    </dsp:sp>
    <dsp:sp modelId="{E32B53D1-8F08-3040-8B8B-77C46F130D38}">
      <dsp:nvSpPr>
        <dsp:cNvPr id="0" name=""/>
        <dsp:cNvSpPr/>
      </dsp:nvSpPr>
      <dsp:spPr>
        <a:xfrm>
          <a:off x="3045230" y="1925472"/>
          <a:ext cx="585119" cy="6844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045230" y="2062368"/>
        <a:ext cx="409583" cy="410687"/>
      </dsp:txXfrm>
    </dsp:sp>
    <dsp:sp modelId="{5A02E935-18C9-F741-8F76-D462A3A95193}">
      <dsp:nvSpPr>
        <dsp:cNvPr id="0" name=""/>
        <dsp:cNvSpPr/>
      </dsp:nvSpPr>
      <dsp:spPr>
        <a:xfrm>
          <a:off x="3873229" y="352964"/>
          <a:ext cx="2759996" cy="382949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a:t>Πώς; </a:t>
          </a:r>
          <a:endParaRPr lang="en-US" sz="1200" kern="1200"/>
        </a:p>
      </dsp:txBody>
      <dsp:txXfrm>
        <a:off x="3954067" y="433802"/>
        <a:ext cx="2598320" cy="3667819"/>
      </dsp:txXfrm>
    </dsp:sp>
    <dsp:sp modelId="{991D8292-4BDE-3847-8548-79D8F34B92CE}">
      <dsp:nvSpPr>
        <dsp:cNvPr id="0" name=""/>
        <dsp:cNvSpPr/>
      </dsp:nvSpPr>
      <dsp:spPr>
        <a:xfrm>
          <a:off x="6909226" y="1925472"/>
          <a:ext cx="585119" cy="6844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909226" y="2062368"/>
        <a:ext cx="409583" cy="410687"/>
      </dsp:txXfrm>
    </dsp:sp>
    <dsp:sp modelId="{3E43DEAC-CECD-154A-9328-F02DD5A9CA03}">
      <dsp:nvSpPr>
        <dsp:cNvPr id="0" name=""/>
        <dsp:cNvSpPr/>
      </dsp:nvSpPr>
      <dsp:spPr>
        <a:xfrm>
          <a:off x="7737225" y="352964"/>
          <a:ext cx="2759996" cy="382949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Με την υποβολή ερωτημάτων, τη δημιουργία </a:t>
          </a:r>
          <a:r>
            <a:rPr lang="el-GR" sz="1200" kern="1200" dirty="0" err="1"/>
            <a:t>συμφραζομένων</a:t>
          </a:r>
          <a:r>
            <a:rPr lang="el-GR" sz="1200" kern="1200" dirty="0"/>
            <a:t>, τη δημιουργία ουσιαστικών και δευτέρου βαθμού </a:t>
          </a:r>
          <a:r>
            <a:rPr lang="el-GR" sz="1200" kern="1200" dirty="0" err="1"/>
            <a:t>εννοιών,προβάλλοντας</a:t>
          </a:r>
          <a:r>
            <a:rPr lang="el-GR" sz="1200" kern="1200" dirty="0"/>
            <a:t> ισχυρισμούς που υποστηρίζονται με επιχειρήματα τα οποία βασίζονται σε πηγές που χρησιμοποιούνται ως αποδεικτικά στοιχεία. Ένα επιχείρημα στην ιστορία δομείται μέσα από την ανάλυση και την κριτική αξιολόγηση των διαθέσιμων ερμηνειών σε πρωτογενή και δευτερεύουσα μορφή. Δίνεται μάλιστα έμφαση όχι μόνο στα επιχειρήματα αλλά και στα αντεπιχειρήματα που βοηθούν κάποιον να δει τις διαφορετικές οπτικές για ένα ζήτημα, Τέλος, σκοπός είναι να δημιουργηθεί μια αφήγηση ως απάντηση στα ερευνητικά ερωτήματα.</a:t>
          </a:r>
          <a:endParaRPr lang="en-US" sz="1200" kern="1200" dirty="0"/>
        </a:p>
      </dsp:txBody>
      <dsp:txXfrm>
        <a:off x="7818063" y="433802"/>
        <a:ext cx="2598320" cy="36678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E5050-ED80-F543-AA95-C9B71536A2BC}" type="datetimeFigureOut">
              <a:rPr lang="el-GR" smtClean="0"/>
              <a:t>8/3/26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FF150-86DF-2A41-82B8-02A912E50671}" type="slidenum">
              <a:rPr lang="el-GR" smtClean="0"/>
              <a:t>‹#›</a:t>
            </a:fld>
            <a:endParaRPr lang="el-GR"/>
          </a:p>
        </p:txBody>
      </p:sp>
    </p:spTree>
    <p:extLst>
      <p:ext uri="{BB962C8B-B14F-4D97-AF65-F5344CB8AC3E}">
        <p14:creationId xmlns:p14="http://schemas.microsoft.com/office/powerpoint/2010/main" val="148484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slide_zdrknddvunmzfqnljbi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57" name="Google Shape;57;slide_zdrknddvunmzfqnljbi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slide_bsqancfvjjqystqqjpo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75" name="Google Shape;75;slide_bsqancfvjjqystqqjpo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slide_japejceprszwyfhtcau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81" name="Google Shape;81;slide_japejceprszwyfhtcau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slide_mgfqasqzfqybsbgvfuu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87" name="Google Shape;87;slide_mgfqasqzfqybsbgvfuu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slide_vdmovnnfffkkksocmie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93" name="Google Shape;93;slide_vdmovnnfffkkksocmie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slide_auynulxiohrfshhwayv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99" name="Google Shape;99;slide_auynulxiohrfshhwayv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slide_qvdyckozmegdncgtkfz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05" name="Google Shape;105;slide_qvdyckozmegdncgtkfz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slide_buomhwcjwrmbwiepkpu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11" name="Google Shape;111;slide_buomhwcjwrmbwiepkpu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slide_lauiathbnxwramqsvie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17" name="Google Shape;117;slide_lauiathbnxwramqsvie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slide_nhjynmcjlrwnvzubsug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23" name="Google Shape;123;slide_nhjynmcjlrwnvzubsug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slide_dprsmlkddoycmrqdbcb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29" name="Google Shape;129;slide_dprsmlkddoycmrqdbcb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slide_nvnefmxcozvtqyirhbv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69" name="Google Shape;69;slide_nvnefmxcozvtqyirhbv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slide_ppltsibryquqehrvfdv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35" name="Google Shape;135;slide_ppltsibryquqehrvfdv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slide_lpenpyipsmkpovpfoaq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41" name="Google Shape;141;slide_lpenpyipsmkpovpfoaq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slide_xkuhsmtdbbvgjgxmpii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47" name="Google Shape;147;slide_xkuhsmtdbbvgjgxmpii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slide_fazddklsorhnavumqsr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53" name="Google Shape;153;slide_fazddklsorhnavumqsr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slide_mtqogehmrrzafosbnsy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59" name="Google Shape;159;slide_mtqogehmrrzafosbnsy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C847A0A5-6205-FB4A-AB11-8A54009D89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3314" name="Notes Placeholder 2">
            <a:extLst>
              <a:ext uri="{FF2B5EF4-FFF2-40B4-BE49-F238E27FC236}">
                <a16:creationId xmlns:a16="http://schemas.microsoft.com/office/drawing/2014/main" id="{3700EFD2-0F60-6342-8BAC-F52B425EE6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
        <p:nvSpPr>
          <p:cNvPr id="13315" name="Slide Number Placeholder 3">
            <a:extLst>
              <a:ext uri="{FF2B5EF4-FFF2-40B4-BE49-F238E27FC236}">
                <a16:creationId xmlns:a16="http://schemas.microsoft.com/office/drawing/2014/main" id="{687DC3EC-0AC0-6845-AF35-84F31E7075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fld id="{03BED113-EC34-2E44-A05C-3FCA191ACDC4}" type="slidenum">
              <a:rPr lang="en-US" altLang="el-GR">
                <a:latin typeface="Calibri" panose="020F0502020204030204" pitchFamily="34" charset="0"/>
              </a:rPr>
              <a:pPr/>
              <a:t>31</a:t>
            </a:fld>
            <a:endParaRPr lang="en-US" altLang="el-GR">
              <a:latin typeface="Calibri" panose="020F0502020204030204" pitchFamily="34" charset="0"/>
            </a:endParaRPr>
          </a:p>
        </p:txBody>
      </p:sp>
    </p:spTree>
    <p:extLst>
      <p:ext uri="{BB962C8B-B14F-4D97-AF65-F5344CB8AC3E}">
        <p14:creationId xmlns:p14="http://schemas.microsoft.com/office/powerpoint/2010/main" val="332583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823EB2C2-B2AB-C746-9682-F4EBB23118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5362" name="Notes Placeholder 2">
            <a:extLst>
              <a:ext uri="{FF2B5EF4-FFF2-40B4-BE49-F238E27FC236}">
                <a16:creationId xmlns:a16="http://schemas.microsoft.com/office/drawing/2014/main" id="{1EFFB9E2-5432-FC42-8863-71706E8592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
        <p:nvSpPr>
          <p:cNvPr id="15363" name="Slide Number Placeholder 3">
            <a:extLst>
              <a:ext uri="{FF2B5EF4-FFF2-40B4-BE49-F238E27FC236}">
                <a16:creationId xmlns:a16="http://schemas.microsoft.com/office/drawing/2014/main" id="{84A39EC6-8E15-FE45-9D69-06555AF2C6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fld id="{B57823FC-3A7A-0141-BC50-7CDEE58C74C7}" type="slidenum">
              <a:rPr lang="en-US" altLang="el-GR">
                <a:latin typeface="Calibri" panose="020F0502020204030204" pitchFamily="34" charset="0"/>
              </a:rPr>
              <a:pPr/>
              <a:t>32</a:t>
            </a:fld>
            <a:endParaRPr lang="en-US" altLang="el-GR">
              <a:latin typeface="Calibri" panose="020F0502020204030204" pitchFamily="34" charset="0"/>
            </a:endParaRPr>
          </a:p>
        </p:txBody>
      </p:sp>
    </p:spTree>
    <p:extLst>
      <p:ext uri="{BB962C8B-B14F-4D97-AF65-F5344CB8AC3E}">
        <p14:creationId xmlns:p14="http://schemas.microsoft.com/office/powerpoint/2010/main" val="3486020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A3852545-35A3-F044-BF80-3FD7A04264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8434" name="Notes Placeholder 2">
            <a:extLst>
              <a:ext uri="{FF2B5EF4-FFF2-40B4-BE49-F238E27FC236}">
                <a16:creationId xmlns:a16="http://schemas.microsoft.com/office/drawing/2014/main" id="{5280F131-3ECD-4540-B817-D491A7545F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
        <p:nvSpPr>
          <p:cNvPr id="18435" name="Slide Number Placeholder 3">
            <a:extLst>
              <a:ext uri="{FF2B5EF4-FFF2-40B4-BE49-F238E27FC236}">
                <a16:creationId xmlns:a16="http://schemas.microsoft.com/office/drawing/2014/main" id="{8A182D73-CA88-8047-A4B3-2AB5C855E5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fld id="{9644B0A6-DB56-C641-83F4-9D2270D46AF6}" type="slidenum">
              <a:rPr lang="en-US" altLang="el-GR">
                <a:latin typeface="Calibri" panose="020F0502020204030204" pitchFamily="34" charset="0"/>
              </a:rPr>
              <a:pPr/>
              <a:t>33</a:t>
            </a:fld>
            <a:endParaRPr lang="en-US" altLang="el-GR">
              <a:latin typeface="Calibri" panose="020F0502020204030204" pitchFamily="34" charset="0"/>
            </a:endParaRPr>
          </a:p>
        </p:txBody>
      </p:sp>
    </p:spTree>
    <p:extLst>
      <p:ext uri="{BB962C8B-B14F-4D97-AF65-F5344CB8AC3E}">
        <p14:creationId xmlns:p14="http://schemas.microsoft.com/office/powerpoint/2010/main" val="2132574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029DB664-656D-EC4C-BE00-0D2362BD0C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0482" name="Notes Placeholder 2">
            <a:extLst>
              <a:ext uri="{FF2B5EF4-FFF2-40B4-BE49-F238E27FC236}">
                <a16:creationId xmlns:a16="http://schemas.microsoft.com/office/drawing/2014/main" id="{D48E74D3-57AA-5C4F-A1A8-5AEAC9A36E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
        <p:nvSpPr>
          <p:cNvPr id="20483" name="Slide Number Placeholder 3">
            <a:extLst>
              <a:ext uri="{FF2B5EF4-FFF2-40B4-BE49-F238E27FC236}">
                <a16:creationId xmlns:a16="http://schemas.microsoft.com/office/drawing/2014/main" id="{7C4442FD-38CB-B045-B828-93A48A3BC5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fld id="{16D1EB69-A63D-354A-A78A-CBB3583D5108}" type="slidenum">
              <a:rPr lang="en-US" altLang="el-GR">
                <a:latin typeface="Calibri" panose="020F0502020204030204" pitchFamily="34" charset="0"/>
              </a:rPr>
              <a:pPr/>
              <a:t>34</a:t>
            </a:fld>
            <a:endParaRPr lang="en-US" altLang="el-GR">
              <a:latin typeface="Calibri" panose="020F0502020204030204" pitchFamily="34" charset="0"/>
            </a:endParaRPr>
          </a:p>
        </p:txBody>
      </p:sp>
    </p:spTree>
    <p:extLst>
      <p:ext uri="{BB962C8B-B14F-4D97-AF65-F5344CB8AC3E}">
        <p14:creationId xmlns:p14="http://schemas.microsoft.com/office/powerpoint/2010/main" val="3157758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7D532ED-1E5E-5B4B-8ECF-79AE596FB05F}" type="slidenum">
              <a:rPr lang="en-US" smtClean="0"/>
              <a:t>39</a:t>
            </a:fld>
            <a:endParaRPr lang="en-US"/>
          </a:p>
        </p:txBody>
      </p:sp>
    </p:spTree>
    <p:extLst>
      <p:ext uri="{BB962C8B-B14F-4D97-AF65-F5344CB8AC3E}">
        <p14:creationId xmlns:p14="http://schemas.microsoft.com/office/powerpoint/2010/main" val="33276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slide_riltuoklggbyiyhlqph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75" name="Google Shape;75;slide_riltuoklggbyiyhlqph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532ED-1E5E-5B4B-8ECF-79AE596FB05F}" type="slidenum">
              <a:rPr lang="en-US" smtClean="0"/>
              <a:t>60</a:t>
            </a:fld>
            <a:endParaRPr lang="en-US"/>
          </a:p>
        </p:txBody>
      </p:sp>
    </p:spTree>
    <p:extLst>
      <p:ext uri="{BB962C8B-B14F-4D97-AF65-F5344CB8AC3E}">
        <p14:creationId xmlns:p14="http://schemas.microsoft.com/office/powerpoint/2010/main" val="1171142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532ED-1E5E-5B4B-8ECF-79AE596FB05F}" type="slidenum">
              <a:rPr lang="en-US" smtClean="0"/>
              <a:t>70</a:t>
            </a:fld>
            <a:endParaRPr lang="en-US"/>
          </a:p>
        </p:txBody>
      </p:sp>
    </p:spTree>
    <p:extLst>
      <p:ext uri="{BB962C8B-B14F-4D97-AF65-F5344CB8AC3E}">
        <p14:creationId xmlns:p14="http://schemas.microsoft.com/office/powerpoint/2010/main" val="73070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532ED-1E5E-5B4B-8ECF-79AE596FB05F}" type="slidenum">
              <a:rPr lang="en-US" smtClean="0"/>
              <a:t>72</a:t>
            </a:fld>
            <a:endParaRPr lang="en-US"/>
          </a:p>
        </p:txBody>
      </p:sp>
    </p:spTree>
    <p:extLst>
      <p:ext uri="{BB962C8B-B14F-4D97-AF65-F5344CB8AC3E}">
        <p14:creationId xmlns:p14="http://schemas.microsoft.com/office/powerpoint/2010/main" val="1245093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532ED-1E5E-5B4B-8ECF-79AE596FB05F}" type="slidenum">
              <a:rPr lang="en-US" smtClean="0"/>
              <a:t>73</a:t>
            </a:fld>
            <a:endParaRPr lang="en-US"/>
          </a:p>
        </p:txBody>
      </p:sp>
    </p:spTree>
    <p:extLst>
      <p:ext uri="{BB962C8B-B14F-4D97-AF65-F5344CB8AC3E}">
        <p14:creationId xmlns:p14="http://schemas.microsoft.com/office/powerpoint/2010/main" val="590335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532ED-1E5E-5B4B-8ECF-79AE596FB05F}" type="slidenum">
              <a:rPr lang="en-US" smtClean="0"/>
              <a:t>74</a:t>
            </a:fld>
            <a:endParaRPr lang="en-US"/>
          </a:p>
        </p:txBody>
      </p:sp>
    </p:spTree>
    <p:extLst>
      <p:ext uri="{BB962C8B-B14F-4D97-AF65-F5344CB8AC3E}">
        <p14:creationId xmlns:p14="http://schemas.microsoft.com/office/powerpoint/2010/main" val="1469834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532ED-1E5E-5B4B-8ECF-79AE596FB05F}" type="slidenum">
              <a:rPr lang="en-US" smtClean="0"/>
              <a:t>75</a:t>
            </a:fld>
            <a:endParaRPr lang="en-US"/>
          </a:p>
        </p:txBody>
      </p:sp>
    </p:spTree>
    <p:extLst>
      <p:ext uri="{BB962C8B-B14F-4D97-AF65-F5344CB8AC3E}">
        <p14:creationId xmlns:p14="http://schemas.microsoft.com/office/powerpoint/2010/main" val="2067062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532ED-1E5E-5B4B-8ECF-79AE596FB05F}" type="slidenum">
              <a:rPr lang="en-US" smtClean="0"/>
              <a:t>76</a:t>
            </a:fld>
            <a:endParaRPr lang="en-US"/>
          </a:p>
        </p:txBody>
      </p:sp>
    </p:spTree>
    <p:extLst>
      <p:ext uri="{BB962C8B-B14F-4D97-AF65-F5344CB8AC3E}">
        <p14:creationId xmlns:p14="http://schemas.microsoft.com/office/powerpoint/2010/main" val="1010014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532ED-1E5E-5B4B-8ECF-79AE596FB05F}" type="slidenum">
              <a:rPr lang="en-US" smtClean="0"/>
              <a:t>77</a:t>
            </a:fld>
            <a:endParaRPr lang="en-US"/>
          </a:p>
        </p:txBody>
      </p:sp>
    </p:spTree>
    <p:extLst>
      <p:ext uri="{BB962C8B-B14F-4D97-AF65-F5344CB8AC3E}">
        <p14:creationId xmlns:p14="http://schemas.microsoft.com/office/powerpoint/2010/main" val="590721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D1685-337D-E327-19F5-B3130DBB6EA8}"/>
            </a:ext>
          </a:extLst>
        </p:cNvPr>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134CC5B5-B773-D778-6DDF-F7FA923730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0482" name="Notes Placeholder 2">
            <a:extLst>
              <a:ext uri="{FF2B5EF4-FFF2-40B4-BE49-F238E27FC236}">
                <a16:creationId xmlns:a16="http://schemas.microsoft.com/office/drawing/2014/main" id="{6D8378F7-BF02-EE6F-A7D5-EEBF66635F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
        <p:nvSpPr>
          <p:cNvPr id="20483" name="Slide Number Placeholder 3">
            <a:extLst>
              <a:ext uri="{FF2B5EF4-FFF2-40B4-BE49-F238E27FC236}">
                <a16:creationId xmlns:a16="http://schemas.microsoft.com/office/drawing/2014/main" id="{B03F22E9-3BB3-0DF6-FF62-C4B13C0CD1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fld id="{16D1EB69-A63D-354A-A78A-CBB3583D5108}" type="slidenum">
              <a:rPr lang="en-US" altLang="el-GR">
                <a:latin typeface="Calibri" panose="020F0502020204030204" pitchFamily="34" charset="0"/>
              </a:rPr>
              <a:pPr/>
              <a:t>121</a:t>
            </a:fld>
            <a:endParaRPr lang="en-US" altLang="el-GR">
              <a:latin typeface="Calibri" panose="020F0502020204030204" pitchFamily="34" charset="0"/>
            </a:endParaRPr>
          </a:p>
        </p:txBody>
      </p:sp>
    </p:spTree>
    <p:extLst>
      <p:ext uri="{BB962C8B-B14F-4D97-AF65-F5344CB8AC3E}">
        <p14:creationId xmlns:p14="http://schemas.microsoft.com/office/powerpoint/2010/main" val="581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slide_wbjzdnrsuvzpwxplimf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87" name="Google Shape;87;slide_wbjzdnrsuvzpwxplimfh: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slide_jefgvawwvqjvednlrqu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99" name="Google Shape;99;slide_jefgvawwvqjvednlrqu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slide_yrjjzblmchfnlnlziyz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05" name="Google Shape;105;slide_yrjjzblmchfnlnlziyz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slide_dvxanuxhxzdplptzzgq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23" name="Google Shape;123;slide_dvxanuxhxzdplptzzgq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slide_uzxmzrmvtlmmzrpymqz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57" name="Google Shape;57;slide_uzxmzrmvtlmmzrpymqz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slide_johrzqztbgmvdwmrbrq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63" name="Google Shape;63;slide_johrzqztbgmvdwmrbrq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3E379E-8899-73F1-71CB-2AFE9B20C55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2D2FB81-BD58-FFD6-7753-344610771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D234D7FE-BFA1-06EE-DE16-38AC5C091403}"/>
              </a:ext>
            </a:extLst>
          </p:cNvPr>
          <p:cNvSpPr>
            <a:spLocks noGrp="1"/>
          </p:cNvSpPr>
          <p:nvPr>
            <p:ph type="dt" sz="half" idx="10"/>
          </p:nvPr>
        </p:nvSpPr>
        <p:spPr/>
        <p:txBody>
          <a:bodyPr/>
          <a:lstStyle/>
          <a:p>
            <a:fld id="{C74DA17D-64FA-D14F-8474-FA7CCBA8F799}" type="datetimeFigureOut">
              <a:rPr lang="el-GR" smtClean="0"/>
              <a:t>8/3/26</a:t>
            </a:fld>
            <a:endParaRPr lang="el-GR"/>
          </a:p>
        </p:txBody>
      </p:sp>
      <p:sp>
        <p:nvSpPr>
          <p:cNvPr id="5" name="Θέση υποσέλιδου 4">
            <a:extLst>
              <a:ext uri="{FF2B5EF4-FFF2-40B4-BE49-F238E27FC236}">
                <a16:creationId xmlns:a16="http://schemas.microsoft.com/office/drawing/2014/main" id="{E5FE358E-D14C-A09F-5495-640BBF2E000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548A10A-8658-8697-D790-290F98040F2E}"/>
              </a:ext>
            </a:extLst>
          </p:cNvPr>
          <p:cNvSpPr>
            <a:spLocks noGrp="1"/>
          </p:cNvSpPr>
          <p:nvPr>
            <p:ph type="sldNum" sz="quarter" idx="12"/>
          </p:nvPr>
        </p:nvSpPr>
        <p:spPr/>
        <p:txBody>
          <a:bodyPr/>
          <a:lstStyle/>
          <a:p>
            <a:fld id="{F3F53B97-D582-DB41-9E7C-06FA66863363}" type="slidenum">
              <a:rPr lang="el-GR" smtClean="0"/>
              <a:t>‹#›</a:t>
            </a:fld>
            <a:endParaRPr lang="el-GR"/>
          </a:p>
        </p:txBody>
      </p:sp>
    </p:spTree>
    <p:extLst>
      <p:ext uri="{BB962C8B-B14F-4D97-AF65-F5344CB8AC3E}">
        <p14:creationId xmlns:p14="http://schemas.microsoft.com/office/powerpoint/2010/main" val="356868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8BFA62-709A-C705-5207-8D5380A224B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B1AFCC9-2CE0-F2E1-2D15-C36A3C778E6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33CA524-96B5-C7F3-EEFC-9BC7F9C21256}"/>
              </a:ext>
            </a:extLst>
          </p:cNvPr>
          <p:cNvSpPr>
            <a:spLocks noGrp="1"/>
          </p:cNvSpPr>
          <p:nvPr>
            <p:ph type="dt" sz="half" idx="10"/>
          </p:nvPr>
        </p:nvSpPr>
        <p:spPr/>
        <p:txBody>
          <a:bodyPr/>
          <a:lstStyle/>
          <a:p>
            <a:fld id="{C74DA17D-64FA-D14F-8474-FA7CCBA8F799}" type="datetimeFigureOut">
              <a:rPr lang="el-GR" smtClean="0"/>
              <a:t>8/3/26</a:t>
            </a:fld>
            <a:endParaRPr lang="el-GR"/>
          </a:p>
        </p:txBody>
      </p:sp>
      <p:sp>
        <p:nvSpPr>
          <p:cNvPr id="5" name="Θέση υποσέλιδου 4">
            <a:extLst>
              <a:ext uri="{FF2B5EF4-FFF2-40B4-BE49-F238E27FC236}">
                <a16:creationId xmlns:a16="http://schemas.microsoft.com/office/drawing/2014/main" id="{4184A72C-0A48-EB40-915C-4D14AB2E6DC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B68847F-FC5D-5154-9E52-4F57339389FB}"/>
              </a:ext>
            </a:extLst>
          </p:cNvPr>
          <p:cNvSpPr>
            <a:spLocks noGrp="1"/>
          </p:cNvSpPr>
          <p:nvPr>
            <p:ph type="sldNum" sz="quarter" idx="12"/>
          </p:nvPr>
        </p:nvSpPr>
        <p:spPr/>
        <p:txBody>
          <a:bodyPr/>
          <a:lstStyle/>
          <a:p>
            <a:fld id="{F3F53B97-D582-DB41-9E7C-06FA66863363}" type="slidenum">
              <a:rPr lang="el-GR" smtClean="0"/>
              <a:t>‹#›</a:t>
            </a:fld>
            <a:endParaRPr lang="el-GR"/>
          </a:p>
        </p:txBody>
      </p:sp>
    </p:spTree>
    <p:extLst>
      <p:ext uri="{BB962C8B-B14F-4D97-AF65-F5344CB8AC3E}">
        <p14:creationId xmlns:p14="http://schemas.microsoft.com/office/powerpoint/2010/main" val="287603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ACB2186-5121-E102-BD0E-220DAFA0C42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C3CF4DE-9F3F-F85C-178B-12F5F2C8556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877269C-3CFC-57B1-A4D4-AC72551A4E61}"/>
              </a:ext>
            </a:extLst>
          </p:cNvPr>
          <p:cNvSpPr>
            <a:spLocks noGrp="1"/>
          </p:cNvSpPr>
          <p:nvPr>
            <p:ph type="dt" sz="half" idx="10"/>
          </p:nvPr>
        </p:nvSpPr>
        <p:spPr/>
        <p:txBody>
          <a:bodyPr/>
          <a:lstStyle/>
          <a:p>
            <a:fld id="{C74DA17D-64FA-D14F-8474-FA7CCBA8F799}" type="datetimeFigureOut">
              <a:rPr lang="el-GR" smtClean="0"/>
              <a:t>8/3/26</a:t>
            </a:fld>
            <a:endParaRPr lang="el-GR"/>
          </a:p>
        </p:txBody>
      </p:sp>
      <p:sp>
        <p:nvSpPr>
          <p:cNvPr id="5" name="Θέση υποσέλιδου 4">
            <a:extLst>
              <a:ext uri="{FF2B5EF4-FFF2-40B4-BE49-F238E27FC236}">
                <a16:creationId xmlns:a16="http://schemas.microsoft.com/office/drawing/2014/main" id="{2CFF0125-D060-177B-3CCA-0F55FD299A8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F7F9454-4622-FF32-F8EC-9EAC0D16A40D}"/>
              </a:ext>
            </a:extLst>
          </p:cNvPr>
          <p:cNvSpPr>
            <a:spLocks noGrp="1"/>
          </p:cNvSpPr>
          <p:nvPr>
            <p:ph type="sldNum" sz="quarter" idx="12"/>
          </p:nvPr>
        </p:nvSpPr>
        <p:spPr/>
        <p:txBody>
          <a:bodyPr/>
          <a:lstStyle/>
          <a:p>
            <a:fld id="{F3F53B97-D582-DB41-9E7C-06FA66863363}" type="slidenum">
              <a:rPr lang="el-GR" smtClean="0"/>
              <a:t>‹#›</a:t>
            </a:fld>
            <a:endParaRPr lang="el-GR"/>
          </a:p>
        </p:txBody>
      </p:sp>
    </p:spTree>
    <p:extLst>
      <p:ext uri="{BB962C8B-B14F-4D97-AF65-F5344CB8AC3E}">
        <p14:creationId xmlns:p14="http://schemas.microsoft.com/office/powerpoint/2010/main" val="398545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EB62D1-643E-5679-0919-4EA10D790DE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D7102EC-37E2-1B32-37A9-6C5BE98777E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DDCDBF5-C429-203A-99BC-60F091F2D973}"/>
              </a:ext>
            </a:extLst>
          </p:cNvPr>
          <p:cNvSpPr>
            <a:spLocks noGrp="1"/>
          </p:cNvSpPr>
          <p:nvPr>
            <p:ph type="dt" sz="half" idx="10"/>
          </p:nvPr>
        </p:nvSpPr>
        <p:spPr/>
        <p:txBody>
          <a:bodyPr/>
          <a:lstStyle/>
          <a:p>
            <a:fld id="{C74DA17D-64FA-D14F-8474-FA7CCBA8F799}" type="datetimeFigureOut">
              <a:rPr lang="el-GR" smtClean="0"/>
              <a:t>8/3/26</a:t>
            </a:fld>
            <a:endParaRPr lang="el-GR"/>
          </a:p>
        </p:txBody>
      </p:sp>
      <p:sp>
        <p:nvSpPr>
          <p:cNvPr id="5" name="Θέση υποσέλιδου 4">
            <a:extLst>
              <a:ext uri="{FF2B5EF4-FFF2-40B4-BE49-F238E27FC236}">
                <a16:creationId xmlns:a16="http://schemas.microsoft.com/office/drawing/2014/main" id="{113CD583-3213-09B8-E799-4B1E9D36A8B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4C60019-FCFB-0FB3-0252-7F03584669B6}"/>
              </a:ext>
            </a:extLst>
          </p:cNvPr>
          <p:cNvSpPr>
            <a:spLocks noGrp="1"/>
          </p:cNvSpPr>
          <p:nvPr>
            <p:ph type="sldNum" sz="quarter" idx="12"/>
          </p:nvPr>
        </p:nvSpPr>
        <p:spPr/>
        <p:txBody>
          <a:bodyPr/>
          <a:lstStyle/>
          <a:p>
            <a:fld id="{F3F53B97-D582-DB41-9E7C-06FA66863363}" type="slidenum">
              <a:rPr lang="el-GR" smtClean="0"/>
              <a:t>‹#›</a:t>
            </a:fld>
            <a:endParaRPr lang="el-GR"/>
          </a:p>
        </p:txBody>
      </p:sp>
    </p:spTree>
    <p:extLst>
      <p:ext uri="{BB962C8B-B14F-4D97-AF65-F5344CB8AC3E}">
        <p14:creationId xmlns:p14="http://schemas.microsoft.com/office/powerpoint/2010/main" val="17655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DFD7BB-01BD-AD2F-F3F7-EF11ABCFEEC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210B641-860A-8DAC-408B-4CAFA09298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637AC41-7963-9B58-DF11-8213FFA7C495}"/>
              </a:ext>
            </a:extLst>
          </p:cNvPr>
          <p:cNvSpPr>
            <a:spLocks noGrp="1"/>
          </p:cNvSpPr>
          <p:nvPr>
            <p:ph type="dt" sz="half" idx="10"/>
          </p:nvPr>
        </p:nvSpPr>
        <p:spPr/>
        <p:txBody>
          <a:bodyPr/>
          <a:lstStyle/>
          <a:p>
            <a:fld id="{C74DA17D-64FA-D14F-8474-FA7CCBA8F799}" type="datetimeFigureOut">
              <a:rPr lang="el-GR" smtClean="0"/>
              <a:t>8/3/26</a:t>
            </a:fld>
            <a:endParaRPr lang="el-GR"/>
          </a:p>
        </p:txBody>
      </p:sp>
      <p:sp>
        <p:nvSpPr>
          <p:cNvPr id="5" name="Θέση υποσέλιδου 4">
            <a:extLst>
              <a:ext uri="{FF2B5EF4-FFF2-40B4-BE49-F238E27FC236}">
                <a16:creationId xmlns:a16="http://schemas.microsoft.com/office/drawing/2014/main" id="{95AE1EBD-CE7E-294C-8320-7B239FD65EF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646B46E-E5D5-1C22-6D98-6D8C44806047}"/>
              </a:ext>
            </a:extLst>
          </p:cNvPr>
          <p:cNvSpPr>
            <a:spLocks noGrp="1"/>
          </p:cNvSpPr>
          <p:nvPr>
            <p:ph type="sldNum" sz="quarter" idx="12"/>
          </p:nvPr>
        </p:nvSpPr>
        <p:spPr/>
        <p:txBody>
          <a:bodyPr/>
          <a:lstStyle/>
          <a:p>
            <a:fld id="{F3F53B97-D582-DB41-9E7C-06FA66863363}" type="slidenum">
              <a:rPr lang="el-GR" smtClean="0"/>
              <a:t>‹#›</a:t>
            </a:fld>
            <a:endParaRPr lang="el-GR"/>
          </a:p>
        </p:txBody>
      </p:sp>
    </p:spTree>
    <p:extLst>
      <p:ext uri="{BB962C8B-B14F-4D97-AF65-F5344CB8AC3E}">
        <p14:creationId xmlns:p14="http://schemas.microsoft.com/office/powerpoint/2010/main" val="2506526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C5A584-E0DB-41AA-42AC-F6FB1BE3F6D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0A1119E-FDD7-B309-5827-D12F1F53014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9DCE59A-30B7-699A-97EB-FB1A7FD6885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7EFB386-1EDF-905F-05D6-5269F349BBAD}"/>
              </a:ext>
            </a:extLst>
          </p:cNvPr>
          <p:cNvSpPr>
            <a:spLocks noGrp="1"/>
          </p:cNvSpPr>
          <p:nvPr>
            <p:ph type="dt" sz="half" idx="10"/>
          </p:nvPr>
        </p:nvSpPr>
        <p:spPr/>
        <p:txBody>
          <a:bodyPr/>
          <a:lstStyle/>
          <a:p>
            <a:fld id="{C74DA17D-64FA-D14F-8474-FA7CCBA8F799}" type="datetimeFigureOut">
              <a:rPr lang="el-GR" smtClean="0"/>
              <a:t>8/3/26</a:t>
            </a:fld>
            <a:endParaRPr lang="el-GR"/>
          </a:p>
        </p:txBody>
      </p:sp>
      <p:sp>
        <p:nvSpPr>
          <p:cNvPr id="6" name="Θέση υποσέλιδου 5">
            <a:extLst>
              <a:ext uri="{FF2B5EF4-FFF2-40B4-BE49-F238E27FC236}">
                <a16:creationId xmlns:a16="http://schemas.microsoft.com/office/drawing/2014/main" id="{E81592BD-48B0-D266-41CC-12EBB4BC7DA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3A3D486-1274-9903-4C99-541FD9351ABD}"/>
              </a:ext>
            </a:extLst>
          </p:cNvPr>
          <p:cNvSpPr>
            <a:spLocks noGrp="1"/>
          </p:cNvSpPr>
          <p:nvPr>
            <p:ph type="sldNum" sz="quarter" idx="12"/>
          </p:nvPr>
        </p:nvSpPr>
        <p:spPr/>
        <p:txBody>
          <a:bodyPr/>
          <a:lstStyle/>
          <a:p>
            <a:fld id="{F3F53B97-D582-DB41-9E7C-06FA66863363}" type="slidenum">
              <a:rPr lang="el-GR" smtClean="0"/>
              <a:t>‹#›</a:t>
            </a:fld>
            <a:endParaRPr lang="el-GR"/>
          </a:p>
        </p:txBody>
      </p:sp>
    </p:spTree>
    <p:extLst>
      <p:ext uri="{BB962C8B-B14F-4D97-AF65-F5344CB8AC3E}">
        <p14:creationId xmlns:p14="http://schemas.microsoft.com/office/powerpoint/2010/main" val="172979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6154CD-2D01-B07A-BF11-C10347CFFC1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561A9EF-372E-D5D0-5CE1-192C1EB903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2443AB9-B303-4AAA-8A8D-1E94CA7B07D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38D6889-3B02-97B0-669C-7E87B15C13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6B2768A-4BC5-8C19-59EA-5CC119D6751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4318F30-5939-7AB6-A2D2-DEBB7D7566A5}"/>
              </a:ext>
            </a:extLst>
          </p:cNvPr>
          <p:cNvSpPr>
            <a:spLocks noGrp="1"/>
          </p:cNvSpPr>
          <p:nvPr>
            <p:ph type="dt" sz="half" idx="10"/>
          </p:nvPr>
        </p:nvSpPr>
        <p:spPr/>
        <p:txBody>
          <a:bodyPr/>
          <a:lstStyle/>
          <a:p>
            <a:fld id="{C74DA17D-64FA-D14F-8474-FA7CCBA8F799}" type="datetimeFigureOut">
              <a:rPr lang="el-GR" smtClean="0"/>
              <a:t>8/3/26</a:t>
            </a:fld>
            <a:endParaRPr lang="el-GR"/>
          </a:p>
        </p:txBody>
      </p:sp>
      <p:sp>
        <p:nvSpPr>
          <p:cNvPr id="8" name="Θέση υποσέλιδου 7">
            <a:extLst>
              <a:ext uri="{FF2B5EF4-FFF2-40B4-BE49-F238E27FC236}">
                <a16:creationId xmlns:a16="http://schemas.microsoft.com/office/drawing/2014/main" id="{AE40C004-77CE-E14E-9C59-5D304F87D80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F65B3D7-4DBD-0E32-27B0-F06F36B305FF}"/>
              </a:ext>
            </a:extLst>
          </p:cNvPr>
          <p:cNvSpPr>
            <a:spLocks noGrp="1"/>
          </p:cNvSpPr>
          <p:nvPr>
            <p:ph type="sldNum" sz="quarter" idx="12"/>
          </p:nvPr>
        </p:nvSpPr>
        <p:spPr/>
        <p:txBody>
          <a:bodyPr/>
          <a:lstStyle/>
          <a:p>
            <a:fld id="{F3F53B97-D582-DB41-9E7C-06FA66863363}" type="slidenum">
              <a:rPr lang="el-GR" smtClean="0"/>
              <a:t>‹#›</a:t>
            </a:fld>
            <a:endParaRPr lang="el-GR"/>
          </a:p>
        </p:txBody>
      </p:sp>
    </p:spTree>
    <p:extLst>
      <p:ext uri="{BB962C8B-B14F-4D97-AF65-F5344CB8AC3E}">
        <p14:creationId xmlns:p14="http://schemas.microsoft.com/office/powerpoint/2010/main" val="98273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8F37CD-0748-5493-9CAC-FABB1A7C81B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DC3BD7F-6E57-1284-0932-5AEEE8C73479}"/>
              </a:ext>
            </a:extLst>
          </p:cNvPr>
          <p:cNvSpPr>
            <a:spLocks noGrp="1"/>
          </p:cNvSpPr>
          <p:nvPr>
            <p:ph type="dt" sz="half" idx="10"/>
          </p:nvPr>
        </p:nvSpPr>
        <p:spPr/>
        <p:txBody>
          <a:bodyPr/>
          <a:lstStyle/>
          <a:p>
            <a:fld id="{C74DA17D-64FA-D14F-8474-FA7CCBA8F799}" type="datetimeFigureOut">
              <a:rPr lang="el-GR" smtClean="0"/>
              <a:t>8/3/26</a:t>
            </a:fld>
            <a:endParaRPr lang="el-GR"/>
          </a:p>
        </p:txBody>
      </p:sp>
      <p:sp>
        <p:nvSpPr>
          <p:cNvPr id="4" name="Θέση υποσέλιδου 3">
            <a:extLst>
              <a:ext uri="{FF2B5EF4-FFF2-40B4-BE49-F238E27FC236}">
                <a16:creationId xmlns:a16="http://schemas.microsoft.com/office/drawing/2014/main" id="{373CE5AF-8F08-AF21-2D2E-BD997194524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95FC290-19F1-820E-BDC5-CDF6D0B13614}"/>
              </a:ext>
            </a:extLst>
          </p:cNvPr>
          <p:cNvSpPr>
            <a:spLocks noGrp="1"/>
          </p:cNvSpPr>
          <p:nvPr>
            <p:ph type="sldNum" sz="quarter" idx="12"/>
          </p:nvPr>
        </p:nvSpPr>
        <p:spPr/>
        <p:txBody>
          <a:bodyPr/>
          <a:lstStyle/>
          <a:p>
            <a:fld id="{F3F53B97-D582-DB41-9E7C-06FA66863363}" type="slidenum">
              <a:rPr lang="el-GR" smtClean="0"/>
              <a:t>‹#›</a:t>
            </a:fld>
            <a:endParaRPr lang="el-GR"/>
          </a:p>
        </p:txBody>
      </p:sp>
    </p:spTree>
    <p:extLst>
      <p:ext uri="{BB962C8B-B14F-4D97-AF65-F5344CB8AC3E}">
        <p14:creationId xmlns:p14="http://schemas.microsoft.com/office/powerpoint/2010/main" val="139890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5D996C1-E4C6-7702-13F0-D0C2678C91D6}"/>
              </a:ext>
            </a:extLst>
          </p:cNvPr>
          <p:cNvSpPr>
            <a:spLocks noGrp="1"/>
          </p:cNvSpPr>
          <p:nvPr>
            <p:ph type="dt" sz="half" idx="10"/>
          </p:nvPr>
        </p:nvSpPr>
        <p:spPr/>
        <p:txBody>
          <a:bodyPr/>
          <a:lstStyle/>
          <a:p>
            <a:fld id="{C74DA17D-64FA-D14F-8474-FA7CCBA8F799}" type="datetimeFigureOut">
              <a:rPr lang="el-GR" smtClean="0"/>
              <a:t>8/3/26</a:t>
            </a:fld>
            <a:endParaRPr lang="el-GR"/>
          </a:p>
        </p:txBody>
      </p:sp>
      <p:sp>
        <p:nvSpPr>
          <p:cNvPr id="3" name="Θέση υποσέλιδου 2">
            <a:extLst>
              <a:ext uri="{FF2B5EF4-FFF2-40B4-BE49-F238E27FC236}">
                <a16:creationId xmlns:a16="http://schemas.microsoft.com/office/drawing/2014/main" id="{FE92689D-5C55-3E2E-3010-5DCA6607840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D8D095E-B558-4CBE-7977-100D218D6FA6}"/>
              </a:ext>
            </a:extLst>
          </p:cNvPr>
          <p:cNvSpPr>
            <a:spLocks noGrp="1"/>
          </p:cNvSpPr>
          <p:nvPr>
            <p:ph type="sldNum" sz="quarter" idx="12"/>
          </p:nvPr>
        </p:nvSpPr>
        <p:spPr/>
        <p:txBody>
          <a:bodyPr/>
          <a:lstStyle/>
          <a:p>
            <a:fld id="{F3F53B97-D582-DB41-9E7C-06FA66863363}" type="slidenum">
              <a:rPr lang="el-GR" smtClean="0"/>
              <a:t>‹#›</a:t>
            </a:fld>
            <a:endParaRPr lang="el-GR"/>
          </a:p>
        </p:txBody>
      </p:sp>
    </p:spTree>
    <p:extLst>
      <p:ext uri="{BB962C8B-B14F-4D97-AF65-F5344CB8AC3E}">
        <p14:creationId xmlns:p14="http://schemas.microsoft.com/office/powerpoint/2010/main" val="3436285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74933A-CDBF-1CA5-1CDA-3BC4496F11D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CCC746F-58EB-8196-3392-CCE5A02FBD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345D36C-7BA2-112D-454C-434FC236C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BC3E049-C18D-81E4-4718-032AC37B137C}"/>
              </a:ext>
            </a:extLst>
          </p:cNvPr>
          <p:cNvSpPr>
            <a:spLocks noGrp="1"/>
          </p:cNvSpPr>
          <p:nvPr>
            <p:ph type="dt" sz="half" idx="10"/>
          </p:nvPr>
        </p:nvSpPr>
        <p:spPr/>
        <p:txBody>
          <a:bodyPr/>
          <a:lstStyle/>
          <a:p>
            <a:fld id="{C74DA17D-64FA-D14F-8474-FA7CCBA8F799}" type="datetimeFigureOut">
              <a:rPr lang="el-GR" smtClean="0"/>
              <a:t>8/3/26</a:t>
            </a:fld>
            <a:endParaRPr lang="el-GR"/>
          </a:p>
        </p:txBody>
      </p:sp>
      <p:sp>
        <p:nvSpPr>
          <p:cNvPr id="6" name="Θέση υποσέλιδου 5">
            <a:extLst>
              <a:ext uri="{FF2B5EF4-FFF2-40B4-BE49-F238E27FC236}">
                <a16:creationId xmlns:a16="http://schemas.microsoft.com/office/drawing/2014/main" id="{527D8D31-462D-3A07-E735-401320CCFE6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BBC37D2-37B6-2A01-EB62-A840E306B75D}"/>
              </a:ext>
            </a:extLst>
          </p:cNvPr>
          <p:cNvSpPr>
            <a:spLocks noGrp="1"/>
          </p:cNvSpPr>
          <p:nvPr>
            <p:ph type="sldNum" sz="quarter" idx="12"/>
          </p:nvPr>
        </p:nvSpPr>
        <p:spPr/>
        <p:txBody>
          <a:bodyPr/>
          <a:lstStyle/>
          <a:p>
            <a:fld id="{F3F53B97-D582-DB41-9E7C-06FA66863363}" type="slidenum">
              <a:rPr lang="el-GR" smtClean="0"/>
              <a:t>‹#›</a:t>
            </a:fld>
            <a:endParaRPr lang="el-GR"/>
          </a:p>
        </p:txBody>
      </p:sp>
    </p:spTree>
    <p:extLst>
      <p:ext uri="{BB962C8B-B14F-4D97-AF65-F5344CB8AC3E}">
        <p14:creationId xmlns:p14="http://schemas.microsoft.com/office/powerpoint/2010/main" val="146069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8E3BBF-285F-D261-4CB7-312A98AC11E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70DA9C66-6AA1-55E7-3E61-4E6C1A6C69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CC80411-0197-2837-854F-F657D49E0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83F82B2-5A50-66DA-C640-301576042FA1}"/>
              </a:ext>
            </a:extLst>
          </p:cNvPr>
          <p:cNvSpPr>
            <a:spLocks noGrp="1"/>
          </p:cNvSpPr>
          <p:nvPr>
            <p:ph type="dt" sz="half" idx="10"/>
          </p:nvPr>
        </p:nvSpPr>
        <p:spPr/>
        <p:txBody>
          <a:bodyPr/>
          <a:lstStyle/>
          <a:p>
            <a:fld id="{C74DA17D-64FA-D14F-8474-FA7CCBA8F799}" type="datetimeFigureOut">
              <a:rPr lang="el-GR" smtClean="0"/>
              <a:t>8/3/26</a:t>
            </a:fld>
            <a:endParaRPr lang="el-GR"/>
          </a:p>
        </p:txBody>
      </p:sp>
      <p:sp>
        <p:nvSpPr>
          <p:cNvPr id="6" name="Θέση υποσέλιδου 5">
            <a:extLst>
              <a:ext uri="{FF2B5EF4-FFF2-40B4-BE49-F238E27FC236}">
                <a16:creationId xmlns:a16="http://schemas.microsoft.com/office/drawing/2014/main" id="{E70E3373-0643-1BB2-81BB-3102C183389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44E8EFE-5386-4F48-5C6D-7E33CBF26316}"/>
              </a:ext>
            </a:extLst>
          </p:cNvPr>
          <p:cNvSpPr>
            <a:spLocks noGrp="1"/>
          </p:cNvSpPr>
          <p:nvPr>
            <p:ph type="sldNum" sz="quarter" idx="12"/>
          </p:nvPr>
        </p:nvSpPr>
        <p:spPr/>
        <p:txBody>
          <a:bodyPr/>
          <a:lstStyle/>
          <a:p>
            <a:fld id="{F3F53B97-D582-DB41-9E7C-06FA66863363}" type="slidenum">
              <a:rPr lang="el-GR" smtClean="0"/>
              <a:t>‹#›</a:t>
            </a:fld>
            <a:endParaRPr lang="el-GR"/>
          </a:p>
        </p:txBody>
      </p:sp>
    </p:spTree>
    <p:extLst>
      <p:ext uri="{BB962C8B-B14F-4D97-AF65-F5344CB8AC3E}">
        <p14:creationId xmlns:p14="http://schemas.microsoft.com/office/powerpoint/2010/main" val="39807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22C9283-5570-27E5-CC1A-7992526A3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9C12588-A5AE-57F3-9F08-A73CA3DC9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A901845-5EDA-A25E-978D-603F249284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4DA17D-64FA-D14F-8474-FA7CCBA8F799}" type="datetimeFigureOut">
              <a:rPr lang="el-GR" smtClean="0"/>
              <a:t>8/3/26</a:t>
            </a:fld>
            <a:endParaRPr lang="el-GR"/>
          </a:p>
        </p:txBody>
      </p:sp>
      <p:sp>
        <p:nvSpPr>
          <p:cNvPr id="5" name="Θέση υποσέλιδου 4">
            <a:extLst>
              <a:ext uri="{FF2B5EF4-FFF2-40B4-BE49-F238E27FC236}">
                <a16:creationId xmlns:a16="http://schemas.microsoft.com/office/drawing/2014/main" id="{54C0FAA6-EBE3-6BE9-FD50-CC75EBEC3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72E0C55-C975-0F5A-1FF3-21DFE6262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F53B97-D582-DB41-9E7C-06FA66863363}" type="slidenum">
              <a:rPr lang="el-GR" smtClean="0"/>
              <a:t>‹#›</a:t>
            </a:fld>
            <a:endParaRPr lang="el-GR"/>
          </a:p>
        </p:txBody>
      </p:sp>
    </p:spTree>
    <p:extLst>
      <p:ext uri="{BB962C8B-B14F-4D97-AF65-F5344CB8AC3E}">
        <p14:creationId xmlns:p14="http://schemas.microsoft.com/office/powerpoint/2010/main" val="3362685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docs.google.com/forms/d/e/1FAIpQLSc9X-sDF4zDFbS_eu8ItIgl6I33DGHAI1sxfTQUmcZM6d_mbg/viewform?usp=dialog"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s://drive.google.com/file/d/1e6Mus18nh6OQvv_nAI_M7m12qWWPut20/view?usp=sharing"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drive.google.com/drive/search?q=&#919;%20&#916;&#953;&#954;&#964;&#945;&#964;&#959;&#961;&#943;&#945;%20&#964;&#969;&#957;%20&#931;&#965;&#957;&#964;&#945;&#947;&#956;&#945;&#964;&#945;&#961;&#967;&#974;&#957;:%20&#924;&#953;&#945;%20&#922;&#961;&#943;&#963;&#953;&#956;&#951;%20&#928;&#949;&#961;&#943;&#959;&#948;&#959;&#962;%20&#963;&#964;&#951;&#957;%20&#917;&#955;&#955;&#951;&#957;&#953;&#954;&#942;%20&#921;&#963;&#964;&#959;&#961;&#943;&#945;"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1TlD0YjN_U" TargetMode="External"/><Relationship Id="rId2" Type="http://schemas.openxmlformats.org/officeDocument/2006/relationships/hyperlink" Target="https://docs.google.com/presentation/d/1L3hl3TcAW6EAI3549uAkK_Sy6581IrEzjPYgGrwVGUg/edit?slide=id.slide_bksngndfacmijejhkijv#slide=id.slide_bksngndfacmijejhkijv"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https://drive.google.com/file/d/14dRfjXpsCoG5ImoikZCN-MRVCRgcOcAq/view"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drive.google.com/file/d/1h6fAIiTgZvzTYSnc8MulkhVulbYy8N_H/view?usp=sharing"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hyperlink" Target="https://386944c7-cd3a-4388-96f0-1e127c4fec0c.filesusr.com/ugd/f914ca_77dc9f2d8d0e416d80dd410ad1e45e74.pdf"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m/url?sa=t&amp;source=web&amp;rct=j&amp;opi=89978449&amp;url=https://www.youtube.com/watch%3Fv%3D_94vyKbO0qA&amp;ved=2ahUKEwjaiNC-hpeOAxUK8wIHHZU7D7wQz40FegQIDRAe&amp;usg=AOvVaw09WQbgt31BVrt_NzdGRrBE" TargetMode="External"/><Relationship Id="rId2" Type="http://schemas.openxmlformats.org/officeDocument/2006/relationships/hyperlink" Target="https://docs.google.com/presentation/d/1pN0ldHrVLkAKn6x0WaA92iHUNjzQyQ59/edit?slide=id.p1#slide=id.p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archeia.moec.gov.cy/sd/202/c_taxi_didaktikes_protaseis_2013.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archeia.moec.gov.cy/sd/202/c_taxi_didaktikes_protaseis_2013.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archeia.moec.gov.cy/sd/202/c_taxi_didaktikes_protaseis_2013.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mQo-5P0K0c" TargetMode="External"/><Relationship Id="rId2" Type="http://schemas.openxmlformats.org/officeDocument/2006/relationships/hyperlink" Target="https://docs.google.com/presentation/d/18JUHPAYwkVloVOhJbvrPop4_G-RTksbKlqwa3A50vP0/edit?slide=id.slide_zdrknddvunmzfqnljbij#slide=id.slide_zdrknddvunmzfqnljbij"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ontent.e-me.edu.gr/wp-admin/admin-ajax.php?action=h5p_embed&amp;id=1505652" TargetMode="External"/><Relationship Id="rId2" Type="http://schemas.openxmlformats.org/officeDocument/2006/relationships/hyperlink" Target="https://drive.google.com/drive/search?q=Presentation%20-Brisk" TargetMode="External"/><Relationship Id="rId1" Type="http://schemas.openxmlformats.org/officeDocument/2006/relationships/slideLayout" Target="../slideLayouts/slideLayout2.xml"/><Relationship Id="rId4" Type="http://schemas.openxmlformats.org/officeDocument/2006/relationships/hyperlink" Target="https://www.google.com/search?client=safari&amp;rls=en&amp;q=video+brisk+teaching&amp;ie=UTF-8&amp;oe=UTF-8#fpstate=ive&amp;vld=cid:1266bc4f,vid:RxGCOyuXsPA,st:0"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drive.google.com/file/d/1Uti2SNKjFWYoBscEPw6TTE456P3dRInd/view?usp=sharin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drive.google.com/file/d/1TV6RM4bPVYwqPoF8OZIUs76EFJnjLU8K/view?usp=shar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E4A0A8-C176-1D42-903D-79B1B182D320}"/>
              </a:ext>
            </a:extLst>
          </p:cNvPr>
          <p:cNvSpPr>
            <a:spLocks noGrp="1"/>
          </p:cNvSpPr>
          <p:nvPr>
            <p:ph type="ctrTitle"/>
          </p:nvPr>
        </p:nvSpPr>
        <p:spPr/>
        <p:txBody>
          <a:bodyPr>
            <a:normAutofit/>
          </a:bodyPr>
          <a:lstStyle/>
          <a:p>
            <a:r>
              <a:rPr lang="el-GR" sz="3600" b="1" dirty="0">
                <a:solidFill>
                  <a:srgbClr val="C00000"/>
                </a:solidFill>
              </a:rPr>
              <a:t>Σχεδιασμός και Ανάπτυξη Εκπαιδευτικών Σεναρίων αξιοποιώντας την ιστορική διερεύνηση και εργαλεία Τεχνητής Νοημοσύνης</a:t>
            </a:r>
            <a:endParaRPr lang="el-GR" sz="3600" dirty="0">
              <a:solidFill>
                <a:srgbClr val="C00000"/>
              </a:solidFill>
            </a:endParaRPr>
          </a:p>
        </p:txBody>
      </p:sp>
      <p:sp>
        <p:nvSpPr>
          <p:cNvPr id="3" name="Υπότιτλος 2">
            <a:extLst>
              <a:ext uri="{FF2B5EF4-FFF2-40B4-BE49-F238E27FC236}">
                <a16:creationId xmlns:a16="http://schemas.microsoft.com/office/drawing/2014/main" id="{63020CE4-83E9-66AB-CB84-A7D063E5BA65}"/>
              </a:ext>
            </a:extLst>
          </p:cNvPr>
          <p:cNvSpPr>
            <a:spLocks noGrp="1"/>
          </p:cNvSpPr>
          <p:nvPr>
            <p:ph type="subTitle" idx="1"/>
          </p:nvPr>
        </p:nvSpPr>
        <p:spPr>
          <a:xfrm>
            <a:off x="1524000" y="4349262"/>
            <a:ext cx="9144000" cy="1899138"/>
          </a:xfrm>
        </p:spPr>
        <p:txBody>
          <a:bodyPr>
            <a:normAutofit/>
          </a:bodyPr>
          <a:lstStyle/>
          <a:p>
            <a:r>
              <a:rPr lang="el-GR" dirty="0"/>
              <a:t>Παιδαγωγικό Τμήμα Δημοτικής Εκπαίδευσης</a:t>
            </a:r>
          </a:p>
          <a:p>
            <a:r>
              <a:rPr lang="el-GR" dirty="0"/>
              <a:t>Δημοκρίτειο Πανεπιστήμιο Θράκης</a:t>
            </a:r>
          </a:p>
        </p:txBody>
      </p:sp>
    </p:spTree>
    <p:extLst>
      <p:ext uri="{BB962C8B-B14F-4D97-AF65-F5344CB8AC3E}">
        <p14:creationId xmlns:p14="http://schemas.microsoft.com/office/powerpoint/2010/main" val="208949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333" b="1" dirty="0" err="1">
                <a:solidFill>
                  <a:srgbClr val="C00000"/>
                </a:solidFill>
              </a:rPr>
              <a:t>Πλεονεκτήμ</a:t>
            </a:r>
            <a:r>
              <a:rPr lang="en" sz="3333" b="1" dirty="0">
                <a:solidFill>
                  <a:srgbClr val="C00000"/>
                </a:solidFill>
              </a:rPr>
              <a:t>α</a:t>
            </a:r>
            <a:r>
              <a:rPr lang="en" sz="3333" b="1" dirty="0" err="1">
                <a:solidFill>
                  <a:srgbClr val="C00000"/>
                </a:solidFill>
              </a:rPr>
              <a:t>τ</a:t>
            </a:r>
            <a:r>
              <a:rPr lang="en" sz="3333" b="1" dirty="0">
                <a:solidFill>
                  <a:srgbClr val="C00000"/>
                </a:solidFill>
              </a:rPr>
              <a:t>α </a:t>
            </a:r>
            <a:r>
              <a:rPr lang="en" sz="3333" b="1" dirty="0" err="1">
                <a:solidFill>
                  <a:srgbClr val="C00000"/>
                </a:solidFill>
              </a:rPr>
              <a:t>του</a:t>
            </a:r>
            <a:r>
              <a:rPr lang="en" sz="3333" b="1" dirty="0">
                <a:solidFill>
                  <a:srgbClr val="C00000"/>
                </a:solidFill>
              </a:rPr>
              <a:t> Backward Design</a:t>
            </a:r>
            <a:endParaRPr sz="3333" b="1" dirty="0">
              <a:solidFill>
                <a:srgbClr val="C00000"/>
              </a:solidFill>
            </a:endParaRPr>
          </a:p>
        </p:txBody>
      </p:sp>
      <p:sp>
        <p:nvSpPr>
          <p:cNvPr id="108" name="Google Shape;108;p22"/>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SzPts val="1800"/>
              <a:buChar char="●"/>
            </a:pPr>
            <a:r>
              <a:rPr lang="en" sz="2400" dirty="0" err="1"/>
              <a:t>Συνεκτική</a:t>
            </a:r>
            <a:r>
              <a:rPr lang="en" sz="2400" dirty="0"/>
              <a:t> </a:t>
            </a:r>
            <a:r>
              <a:rPr lang="en" sz="2400" dirty="0" err="1"/>
              <a:t>μ</a:t>
            </a:r>
            <a:r>
              <a:rPr lang="en" sz="2400" dirty="0"/>
              <a:t>α</a:t>
            </a:r>
            <a:r>
              <a:rPr lang="en" sz="2400" dirty="0" err="1"/>
              <a:t>θησι</a:t>
            </a:r>
            <a:r>
              <a:rPr lang="en" sz="2400" dirty="0"/>
              <a:t>α</a:t>
            </a:r>
            <a:r>
              <a:rPr lang="en" sz="2400" dirty="0" err="1"/>
              <a:t>κή</a:t>
            </a:r>
            <a:r>
              <a:rPr lang="en" sz="2400" dirty="0"/>
              <a:t> </a:t>
            </a:r>
            <a:r>
              <a:rPr lang="en" sz="2400" dirty="0" err="1"/>
              <a:t>εμ</a:t>
            </a:r>
            <a:r>
              <a:rPr lang="en" sz="2400" dirty="0"/>
              <a:t>π</a:t>
            </a:r>
            <a:r>
              <a:rPr lang="en" sz="2400" dirty="0" err="1"/>
              <a:t>ειρί</a:t>
            </a:r>
            <a:r>
              <a:rPr lang="en" sz="2400" dirty="0"/>
              <a:t>α</a:t>
            </a:r>
            <a:endParaRPr sz="2400" dirty="0"/>
          </a:p>
          <a:p>
            <a:pPr marL="609585" indent="-457189">
              <a:buSzPts val="1800"/>
              <a:buChar char="●"/>
            </a:pPr>
            <a:r>
              <a:rPr lang="en" sz="2400" dirty="0" err="1"/>
              <a:t>Σ</a:t>
            </a:r>
            <a:r>
              <a:rPr lang="en" sz="2400" dirty="0"/>
              <a:t>α</a:t>
            </a:r>
            <a:r>
              <a:rPr lang="en" sz="2400" dirty="0" err="1"/>
              <a:t>φής</a:t>
            </a:r>
            <a:r>
              <a:rPr lang="en" sz="2400" dirty="0"/>
              <a:t> </a:t>
            </a:r>
            <a:r>
              <a:rPr lang="en" sz="2400" dirty="0" err="1"/>
              <a:t>σύνδεση</a:t>
            </a:r>
            <a:r>
              <a:rPr lang="en" sz="2400" dirty="0"/>
              <a:t> </a:t>
            </a:r>
            <a:r>
              <a:rPr lang="en" sz="2400" dirty="0" err="1"/>
              <a:t>στόχων</a:t>
            </a:r>
            <a:r>
              <a:rPr lang="en" sz="2400" dirty="0"/>
              <a:t>-α</a:t>
            </a:r>
            <a:r>
              <a:rPr lang="en" sz="2400" dirty="0" err="1"/>
              <a:t>ξιολογήσεων-διδ</a:t>
            </a:r>
            <a:r>
              <a:rPr lang="en" sz="2400" dirty="0"/>
              <a:t>α</a:t>
            </a:r>
            <a:r>
              <a:rPr lang="en" sz="2400" dirty="0" err="1"/>
              <a:t>σκ</a:t>
            </a:r>
            <a:r>
              <a:rPr lang="en" sz="2400" dirty="0"/>
              <a:t>α</a:t>
            </a:r>
            <a:r>
              <a:rPr lang="en" sz="2400" dirty="0" err="1"/>
              <a:t>λί</a:t>
            </a:r>
            <a:r>
              <a:rPr lang="en" sz="2400" dirty="0"/>
              <a:t>α</a:t>
            </a:r>
            <a:r>
              <a:rPr lang="en" sz="2400" dirty="0" err="1"/>
              <a:t>ς</a:t>
            </a:r>
            <a:endParaRPr sz="2400" dirty="0"/>
          </a:p>
          <a:p>
            <a:pPr marL="609585" indent="-457189">
              <a:buSzPts val="1800"/>
              <a:buChar char="●"/>
            </a:pPr>
            <a:r>
              <a:rPr lang="en" sz="2400" dirty="0" err="1"/>
              <a:t>Μ</a:t>
            </a:r>
            <a:r>
              <a:rPr lang="en" sz="2400" dirty="0"/>
              <a:t>α</a:t>
            </a:r>
            <a:r>
              <a:rPr lang="en" sz="2400" dirty="0" err="1"/>
              <a:t>θητοκεντρική</a:t>
            </a:r>
            <a:r>
              <a:rPr lang="en" sz="2400" dirty="0"/>
              <a:t> π</a:t>
            </a:r>
            <a:r>
              <a:rPr lang="en" sz="2400" dirty="0" err="1"/>
              <a:t>ροσέγγιση</a:t>
            </a:r>
            <a:endParaRPr sz="2400" dirty="0"/>
          </a:p>
          <a:p>
            <a:pPr marL="609585" indent="-457189">
              <a:buSzPts val="1800"/>
              <a:buChar char="●"/>
            </a:pPr>
            <a:r>
              <a:rPr lang="en" sz="2400" dirty="0" err="1"/>
              <a:t>Κ</a:t>
            </a:r>
            <a:r>
              <a:rPr lang="en" sz="2400" dirty="0"/>
              <a:t>α</a:t>
            </a:r>
            <a:r>
              <a:rPr lang="en" sz="2400" dirty="0" err="1"/>
              <a:t>τ</a:t>
            </a:r>
            <a:r>
              <a:rPr lang="en" sz="2400" dirty="0"/>
              <a:t>α</a:t>
            </a:r>
            <a:r>
              <a:rPr lang="en" sz="2400" dirty="0" err="1"/>
              <a:t>νόηση</a:t>
            </a:r>
            <a:r>
              <a:rPr lang="en" sz="2400" dirty="0"/>
              <a:t> </a:t>
            </a:r>
            <a:r>
              <a:rPr lang="en" sz="2400" dirty="0" err="1"/>
              <a:t>του</a:t>
            </a:r>
            <a:r>
              <a:rPr lang="en" sz="2400" dirty="0"/>
              <a:t> "</a:t>
            </a:r>
            <a:r>
              <a:rPr lang="en" sz="2400" dirty="0" err="1"/>
              <a:t>γι</a:t>
            </a:r>
            <a:r>
              <a:rPr lang="en" sz="2400" dirty="0"/>
              <a:t>α</a:t>
            </a:r>
            <a:r>
              <a:rPr lang="en" sz="2400" dirty="0" err="1"/>
              <a:t>τί</a:t>
            </a:r>
            <a:r>
              <a:rPr lang="en" sz="2400" dirty="0"/>
              <a:t>" </a:t>
            </a:r>
            <a:r>
              <a:rPr lang="en" sz="2400" dirty="0" err="1"/>
              <a:t>των</a:t>
            </a:r>
            <a:r>
              <a:rPr lang="en" sz="2400" dirty="0"/>
              <a:t> </a:t>
            </a:r>
            <a:r>
              <a:rPr lang="en" sz="2400" dirty="0" err="1"/>
              <a:t>μ</a:t>
            </a:r>
            <a:r>
              <a:rPr lang="en" sz="2400" dirty="0"/>
              <a:t>α</a:t>
            </a:r>
            <a:r>
              <a:rPr lang="en" sz="2400" dirty="0" err="1"/>
              <a:t>θησι</a:t>
            </a:r>
            <a:r>
              <a:rPr lang="en" sz="2400" dirty="0"/>
              <a:t>α</a:t>
            </a:r>
            <a:r>
              <a:rPr lang="en" sz="2400" dirty="0" err="1"/>
              <a:t>κών</a:t>
            </a:r>
            <a:r>
              <a:rPr lang="en" sz="2400" dirty="0"/>
              <a:t> </a:t>
            </a:r>
            <a:r>
              <a:rPr lang="en" sz="2400" dirty="0" err="1"/>
              <a:t>δρ</a:t>
            </a:r>
            <a:r>
              <a:rPr lang="en" sz="2400" dirty="0"/>
              <a:t>α</a:t>
            </a:r>
            <a:r>
              <a:rPr lang="en" sz="2400" dirty="0" err="1"/>
              <a:t>στηριοτήτων</a:t>
            </a:r>
            <a:endParaRPr sz="24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E93179-459E-9235-6FAA-26F25CB8099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909AA05-DC4A-0280-5FA9-5307C6988441}"/>
              </a:ext>
            </a:extLst>
          </p:cNvPr>
          <p:cNvSpPr>
            <a:spLocks noGrp="1"/>
          </p:cNvSpPr>
          <p:nvPr>
            <p:ph idx="1"/>
          </p:nvPr>
        </p:nvSpPr>
        <p:spPr/>
        <p:txBody>
          <a:bodyPr/>
          <a:lstStyle/>
          <a:p>
            <a:r>
              <a:rPr lang="el-GR" dirty="0"/>
              <a:t>Προτεινόμενες Δραστηριότητες</a:t>
            </a:r>
          </a:p>
          <a:p>
            <a:r>
              <a:rPr lang="el-GR" dirty="0"/>
              <a:t>- Ατομικές:</a:t>
            </a:r>
          </a:p>
          <a:p>
            <a:r>
              <a:rPr lang="el-GR" dirty="0"/>
              <a:t>- Ομαδικές:</a:t>
            </a:r>
          </a:p>
          <a:p>
            <a:r>
              <a:rPr lang="el-GR" dirty="0"/>
              <a:t>- Ερευνητικές:</a:t>
            </a:r>
          </a:p>
          <a:p>
            <a:r>
              <a:rPr lang="el-GR" dirty="0"/>
              <a:t>Εκπαιδευτικό πλαίσιο: Φάσεις IBL</a:t>
            </a:r>
          </a:p>
          <a:p>
            <a:r>
              <a:rPr lang="el-GR" dirty="0"/>
              <a:t> </a:t>
            </a:r>
          </a:p>
          <a:p>
            <a:endParaRPr lang="el-GR" dirty="0"/>
          </a:p>
        </p:txBody>
      </p:sp>
    </p:spTree>
    <p:extLst>
      <p:ext uri="{BB962C8B-B14F-4D97-AF65-F5344CB8AC3E}">
        <p14:creationId xmlns:p14="http://schemas.microsoft.com/office/powerpoint/2010/main" val="31338920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A385B2-D21F-6341-0D90-F9DF8C6F1F17}"/>
              </a:ext>
            </a:extLst>
          </p:cNvPr>
          <p:cNvSpPr>
            <a:spLocks noGrp="1"/>
          </p:cNvSpPr>
          <p:nvPr>
            <p:ph type="title"/>
          </p:nvPr>
        </p:nvSpPr>
        <p:spPr/>
        <p:txBody>
          <a:bodyPr>
            <a:normAutofit fontScale="90000"/>
          </a:bodyPr>
          <a:lstStyle/>
          <a:p>
            <a:r>
              <a:rPr lang="el-GR" b="1" dirty="0"/>
              <a:t>Ακολουθεί παράδειγμα ανάπτυξης σχεδιασμού από το </a:t>
            </a:r>
            <a:r>
              <a:rPr lang="el-GR" b="1" dirty="0" err="1"/>
              <a:t>Brisk</a:t>
            </a:r>
            <a:br>
              <a:rPr lang="el-GR" dirty="0"/>
            </a:br>
            <a:endParaRPr lang="el-GR" dirty="0"/>
          </a:p>
        </p:txBody>
      </p:sp>
      <p:sp>
        <p:nvSpPr>
          <p:cNvPr id="3" name="Θέση περιεχομένου 2">
            <a:extLst>
              <a:ext uri="{FF2B5EF4-FFF2-40B4-BE49-F238E27FC236}">
                <a16:creationId xmlns:a16="http://schemas.microsoft.com/office/drawing/2014/main" id="{F8EFE44C-C49A-B403-46B3-2047ADD3C3AD}"/>
              </a:ext>
            </a:extLst>
          </p:cNvPr>
          <p:cNvSpPr>
            <a:spLocks noGrp="1"/>
          </p:cNvSpPr>
          <p:nvPr>
            <p:ph idx="1"/>
          </p:nvPr>
        </p:nvSpPr>
        <p:spPr/>
        <p:txBody>
          <a:bodyPr/>
          <a:lstStyle/>
          <a:p>
            <a:r>
              <a:rPr lang="el-GR" b="1" dirty="0"/>
              <a:t>Βασικά Στοιχεία Θέματος</a:t>
            </a:r>
            <a:endParaRPr lang="el-GR" dirty="0"/>
          </a:p>
          <a:p>
            <a:r>
              <a:rPr lang="el-GR" dirty="0"/>
              <a:t>- </a:t>
            </a:r>
            <a:r>
              <a:rPr lang="el-GR" b="1" dirty="0"/>
              <a:t>Τίτλος</a:t>
            </a:r>
            <a:r>
              <a:rPr lang="el-GR" dirty="0"/>
              <a:t>: Όταν η Δημοκρατία Σιωπά</a:t>
            </a:r>
          </a:p>
          <a:p>
            <a:r>
              <a:rPr lang="el-GR" dirty="0"/>
              <a:t>- </a:t>
            </a:r>
            <a:r>
              <a:rPr lang="el-GR" b="1" dirty="0"/>
              <a:t>Χρονική Περίοδος</a:t>
            </a:r>
            <a:r>
              <a:rPr lang="el-GR" dirty="0"/>
              <a:t>: 1967-1974</a:t>
            </a:r>
          </a:p>
          <a:p>
            <a:r>
              <a:rPr lang="el-GR" dirty="0"/>
              <a:t>- </a:t>
            </a:r>
            <a:r>
              <a:rPr lang="el-GR" b="1" dirty="0"/>
              <a:t>Κεντρικό Ερώτημα</a:t>
            </a:r>
            <a:r>
              <a:rPr lang="el-GR" dirty="0"/>
              <a:t>: Πώς και τι μπορώ να μάθω για την περίοδο της Δικτατορίας;</a:t>
            </a:r>
          </a:p>
          <a:p>
            <a:r>
              <a:rPr lang="el-GR" dirty="0"/>
              <a:t> </a:t>
            </a:r>
          </a:p>
          <a:p>
            <a:pPr marL="0" indent="0">
              <a:buNone/>
            </a:pPr>
            <a:endParaRPr lang="el-GR" dirty="0"/>
          </a:p>
        </p:txBody>
      </p:sp>
    </p:spTree>
    <p:extLst>
      <p:ext uri="{BB962C8B-B14F-4D97-AF65-F5344CB8AC3E}">
        <p14:creationId xmlns:p14="http://schemas.microsoft.com/office/powerpoint/2010/main" val="14410390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3F1862-FC00-4DCC-CE1D-8F76EFB43B5B}"/>
              </a:ext>
            </a:extLst>
          </p:cNvPr>
          <p:cNvSpPr>
            <a:spLocks noGrp="1"/>
          </p:cNvSpPr>
          <p:nvPr>
            <p:ph type="title"/>
          </p:nvPr>
        </p:nvSpPr>
        <p:spPr/>
        <p:txBody>
          <a:bodyPr/>
          <a:lstStyle/>
          <a:p>
            <a:r>
              <a:rPr lang="el-GR" b="1" dirty="0"/>
              <a:t>Μαθησιακά Αποτελέσματα</a:t>
            </a:r>
            <a:br>
              <a:rPr lang="el-GR" dirty="0"/>
            </a:br>
            <a:endParaRPr lang="el-GR" dirty="0"/>
          </a:p>
        </p:txBody>
      </p:sp>
      <p:sp>
        <p:nvSpPr>
          <p:cNvPr id="3" name="Θέση περιεχομένου 2">
            <a:extLst>
              <a:ext uri="{FF2B5EF4-FFF2-40B4-BE49-F238E27FC236}">
                <a16:creationId xmlns:a16="http://schemas.microsoft.com/office/drawing/2014/main" id="{AF608AAA-5722-8B28-C0EE-6D65FF2F0C6F}"/>
              </a:ext>
            </a:extLst>
          </p:cNvPr>
          <p:cNvSpPr>
            <a:spLocks noGrp="1"/>
          </p:cNvSpPr>
          <p:nvPr>
            <p:ph idx="1"/>
          </p:nvPr>
        </p:nvSpPr>
        <p:spPr>
          <a:xfrm>
            <a:off x="678180" y="1303020"/>
            <a:ext cx="10515600" cy="4931093"/>
          </a:xfrm>
        </p:spPr>
        <p:txBody>
          <a:bodyPr>
            <a:normAutofit fontScale="32500" lnSpcReduction="20000"/>
          </a:bodyPr>
          <a:lstStyle/>
          <a:p>
            <a:pPr marL="0" indent="0">
              <a:buNone/>
            </a:pPr>
            <a:r>
              <a:rPr lang="el-GR" sz="4900" b="1" dirty="0"/>
              <a:t>Γνωστικοί στόχοι</a:t>
            </a:r>
            <a:endParaRPr lang="el-GR" sz="4900" dirty="0"/>
          </a:p>
          <a:p>
            <a:r>
              <a:rPr lang="el-GR" sz="4900" dirty="0"/>
              <a:t>- Κατανόηση των βασικών γεγονότων της δικτατορίας</a:t>
            </a:r>
          </a:p>
          <a:p>
            <a:r>
              <a:rPr lang="el-GR" sz="4900" dirty="0"/>
              <a:t>- Αναγνώριση των παραβιάσεων των ανθρωπίνων δικαιωμάτων</a:t>
            </a:r>
          </a:p>
          <a:p>
            <a:r>
              <a:rPr lang="el-GR" sz="4900" dirty="0"/>
              <a:t>- Κατανόηση των επιπτώσεων της δικτατορίας στην ελληνική κοινωνία </a:t>
            </a:r>
          </a:p>
          <a:p>
            <a:pPr marL="0" indent="0">
              <a:buNone/>
            </a:pPr>
            <a:endParaRPr lang="el-GR" sz="4900" b="1" dirty="0"/>
          </a:p>
          <a:p>
            <a:pPr marL="0" indent="0">
              <a:buNone/>
            </a:pPr>
            <a:r>
              <a:rPr lang="el-GR" sz="4900" b="1" dirty="0"/>
              <a:t>Συναισθηματικοί στόχοι</a:t>
            </a:r>
            <a:endParaRPr lang="el-GR" sz="4900" dirty="0"/>
          </a:p>
          <a:p>
            <a:r>
              <a:rPr lang="el-GR" sz="4900" dirty="0"/>
              <a:t>- Ανάπτυξη </a:t>
            </a:r>
            <a:r>
              <a:rPr lang="el-GR" sz="4900" dirty="0" err="1"/>
              <a:t>ενσυναίσθησης</a:t>
            </a:r>
            <a:r>
              <a:rPr lang="el-GR" sz="4900" dirty="0"/>
              <a:t> προς τα θύματα της δικτατορίας</a:t>
            </a:r>
          </a:p>
          <a:p>
            <a:r>
              <a:rPr lang="el-GR" sz="4900" dirty="0"/>
              <a:t>- Καλλιέργεια σεβασμού στις δημοκρατικές αξίες</a:t>
            </a:r>
          </a:p>
          <a:p>
            <a:r>
              <a:rPr lang="el-GR" sz="4900" dirty="0"/>
              <a:t>- Κατανόηση της σημασίας της ατομικής ελευθερίας</a:t>
            </a:r>
          </a:p>
          <a:p>
            <a:pPr marL="0" indent="0">
              <a:buNone/>
            </a:pPr>
            <a:r>
              <a:rPr lang="el-GR" sz="4900" dirty="0"/>
              <a:t> </a:t>
            </a:r>
          </a:p>
          <a:p>
            <a:pPr marL="0" indent="0">
              <a:buNone/>
            </a:pPr>
            <a:r>
              <a:rPr lang="el-GR" sz="4900" b="1" dirty="0"/>
              <a:t>Δεξιότητες</a:t>
            </a:r>
            <a:endParaRPr lang="el-GR" sz="4900" dirty="0"/>
          </a:p>
          <a:p>
            <a:r>
              <a:rPr lang="el-GR" sz="4900" dirty="0"/>
              <a:t>- Κριτική σκέψη</a:t>
            </a:r>
          </a:p>
          <a:p>
            <a:r>
              <a:rPr lang="el-GR" sz="4900" dirty="0"/>
              <a:t>- Ιστορική ανάλυση</a:t>
            </a:r>
          </a:p>
          <a:p>
            <a:r>
              <a:rPr lang="el-GR" sz="4900" dirty="0"/>
              <a:t>- Συλλογή και αξιολόγηση ιστορικών πληροφοριών</a:t>
            </a:r>
          </a:p>
          <a:p>
            <a:r>
              <a:rPr lang="el-GR" sz="4900" dirty="0"/>
              <a:t>- Επικοινωνιακές δεξιότητες</a:t>
            </a:r>
          </a:p>
          <a:p>
            <a:pPr marL="0" indent="0">
              <a:buNone/>
            </a:pPr>
            <a:r>
              <a:rPr lang="el-GR" dirty="0"/>
              <a:t> </a:t>
            </a:r>
          </a:p>
          <a:p>
            <a:pPr marL="0" indent="0">
              <a:buNone/>
            </a:pPr>
            <a:endParaRPr lang="el-GR" dirty="0"/>
          </a:p>
        </p:txBody>
      </p:sp>
    </p:spTree>
    <p:extLst>
      <p:ext uri="{BB962C8B-B14F-4D97-AF65-F5344CB8AC3E}">
        <p14:creationId xmlns:p14="http://schemas.microsoft.com/office/powerpoint/2010/main" val="26309918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0329FA-6190-0C50-F7EE-82D681ACDB5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488E758-4629-56B1-E9A5-226EE8C2C328}"/>
              </a:ext>
            </a:extLst>
          </p:cNvPr>
          <p:cNvSpPr>
            <a:spLocks noGrp="1"/>
          </p:cNvSpPr>
          <p:nvPr>
            <p:ph idx="1"/>
          </p:nvPr>
        </p:nvSpPr>
        <p:spPr/>
        <p:txBody>
          <a:bodyPr>
            <a:normAutofit fontScale="92500" lnSpcReduction="20000"/>
          </a:bodyPr>
          <a:lstStyle/>
          <a:p>
            <a:r>
              <a:rPr lang="el-GR" b="1" dirty="0"/>
              <a:t>Μορφές Αξιολόγησης</a:t>
            </a:r>
            <a:endParaRPr lang="el-GR" dirty="0"/>
          </a:p>
          <a:p>
            <a:r>
              <a:rPr lang="el-GR" b="1" dirty="0"/>
              <a:t>Διαμορφωτική</a:t>
            </a:r>
            <a:endParaRPr lang="el-GR" dirty="0"/>
          </a:p>
          <a:p>
            <a:r>
              <a:rPr lang="el-GR" dirty="0"/>
              <a:t>- Συζητήσεις στην τάξη</a:t>
            </a:r>
          </a:p>
          <a:p>
            <a:r>
              <a:rPr lang="el-GR" dirty="0"/>
              <a:t>- Φύλλα εργασίας</a:t>
            </a:r>
          </a:p>
          <a:p>
            <a:r>
              <a:rPr lang="el-GR" dirty="0"/>
              <a:t>- Παρουσίαση προόδου ερευνητικών εργασιών</a:t>
            </a:r>
          </a:p>
          <a:p>
            <a:r>
              <a:rPr lang="el-GR" dirty="0"/>
              <a:t> </a:t>
            </a:r>
          </a:p>
          <a:p>
            <a:r>
              <a:rPr lang="el-GR" b="1" dirty="0"/>
              <a:t>Τελική</a:t>
            </a:r>
            <a:endParaRPr lang="el-GR" dirty="0"/>
          </a:p>
          <a:p>
            <a:r>
              <a:rPr lang="el-GR" dirty="0"/>
              <a:t>- Δημιουργία ιστορικού αφηγήματος</a:t>
            </a:r>
          </a:p>
          <a:p>
            <a:r>
              <a:rPr lang="el-GR" dirty="0"/>
              <a:t>- Παρουσίαση ομαδικού </a:t>
            </a:r>
            <a:r>
              <a:rPr lang="el-GR" dirty="0" err="1"/>
              <a:t>project</a:t>
            </a:r>
            <a:endParaRPr lang="el-GR" dirty="0"/>
          </a:p>
          <a:p>
            <a:r>
              <a:rPr lang="el-GR" dirty="0"/>
              <a:t>- Συγκριτική έκθεση για τη δημοκρατία</a:t>
            </a:r>
          </a:p>
          <a:p>
            <a:pPr marL="0" indent="0">
              <a:buNone/>
            </a:pPr>
            <a:endParaRPr lang="el-GR" dirty="0"/>
          </a:p>
        </p:txBody>
      </p:sp>
    </p:spTree>
    <p:extLst>
      <p:ext uri="{BB962C8B-B14F-4D97-AF65-F5344CB8AC3E}">
        <p14:creationId xmlns:p14="http://schemas.microsoft.com/office/powerpoint/2010/main" val="21279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336217-415F-64CE-6AD5-3E0C33DC6CE6}"/>
              </a:ext>
            </a:extLst>
          </p:cNvPr>
          <p:cNvSpPr>
            <a:spLocks noGrp="1"/>
          </p:cNvSpPr>
          <p:nvPr>
            <p:ph type="title"/>
          </p:nvPr>
        </p:nvSpPr>
        <p:spPr/>
        <p:txBody>
          <a:bodyPr/>
          <a:lstStyle/>
          <a:p>
            <a:r>
              <a:rPr lang="el-GR" b="1" dirty="0"/>
              <a:t>Προτεινόμενες Δραστηριότητες</a:t>
            </a:r>
            <a:endParaRPr lang="el-GR" dirty="0"/>
          </a:p>
        </p:txBody>
      </p:sp>
      <p:sp>
        <p:nvSpPr>
          <p:cNvPr id="3" name="Θέση περιεχομένου 2">
            <a:extLst>
              <a:ext uri="{FF2B5EF4-FFF2-40B4-BE49-F238E27FC236}">
                <a16:creationId xmlns:a16="http://schemas.microsoft.com/office/drawing/2014/main" id="{9A8DEC96-25EA-2DBE-6F03-F3FE57996775}"/>
              </a:ext>
            </a:extLst>
          </p:cNvPr>
          <p:cNvSpPr>
            <a:spLocks noGrp="1"/>
          </p:cNvSpPr>
          <p:nvPr>
            <p:ph idx="1"/>
          </p:nvPr>
        </p:nvSpPr>
        <p:spPr/>
        <p:txBody>
          <a:bodyPr>
            <a:normAutofit fontScale="55000" lnSpcReduction="20000"/>
          </a:bodyPr>
          <a:lstStyle/>
          <a:p>
            <a:pPr marL="0" indent="0">
              <a:buNone/>
            </a:pPr>
            <a:r>
              <a:rPr lang="el-GR" b="1" dirty="0"/>
              <a:t>Ατομικές</a:t>
            </a:r>
            <a:endParaRPr lang="el-GR" dirty="0"/>
          </a:p>
          <a:p>
            <a:r>
              <a:rPr lang="el-GR" dirty="0"/>
              <a:t>- Ημερολόγιο ιστορικής σκέψης</a:t>
            </a:r>
          </a:p>
          <a:p>
            <a:r>
              <a:rPr lang="el-GR" dirty="0"/>
              <a:t>- Συλλογή προσωπικών μαρτυριών από συγγενείς</a:t>
            </a:r>
          </a:p>
          <a:p>
            <a:r>
              <a:rPr lang="el-GR" dirty="0"/>
              <a:t>- Ατομική έρευνα για συγκεκριμένα γεγονότα</a:t>
            </a:r>
          </a:p>
          <a:p>
            <a:pPr marL="0" indent="0">
              <a:buNone/>
            </a:pPr>
            <a:r>
              <a:rPr lang="el-GR" dirty="0"/>
              <a:t> </a:t>
            </a:r>
          </a:p>
          <a:p>
            <a:pPr marL="0" indent="0">
              <a:buNone/>
            </a:pPr>
            <a:r>
              <a:rPr lang="el-GR" b="1" dirty="0"/>
              <a:t>Ομαδικές</a:t>
            </a:r>
            <a:endParaRPr lang="el-GR" dirty="0"/>
          </a:p>
          <a:p>
            <a:r>
              <a:rPr lang="el-GR" dirty="0"/>
              <a:t>- Δημιουργία </a:t>
            </a:r>
            <a:r>
              <a:rPr lang="el-GR" dirty="0" err="1"/>
              <a:t>χρονογραμμής</a:t>
            </a:r>
            <a:r>
              <a:rPr lang="el-GR" dirty="0"/>
              <a:t> της περιόδου</a:t>
            </a:r>
          </a:p>
          <a:p>
            <a:r>
              <a:rPr lang="el-GR" dirty="0"/>
              <a:t>- Θεατρικό δρώμενο με ιστορικούς ρόλους</a:t>
            </a:r>
          </a:p>
          <a:p>
            <a:r>
              <a:rPr lang="el-GR" dirty="0"/>
              <a:t>- </a:t>
            </a:r>
            <a:r>
              <a:rPr lang="el-GR" dirty="0" err="1"/>
              <a:t>Κολάζ</a:t>
            </a:r>
            <a:r>
              <a:rPr lang="el-GR" dirty="0"/>
              <a:t> με ιστορικό υλικό της εποχής</a:t>
            </a:r>
          </a:p>
          <a:p>
            <a:pPr marL="0" indent="0">
              <a:buNone/>
            </a:pPr>
            <a:r>
              <a:rPr lang="el-GR" dirty="0"/>
              <a:t> </a:t>
            </a:r>
          </a:p>
          <a:p>
            <a:pPr marL="0" indent="0">
              <a:buNone/>
            </a:pPr>
            <a:r>
              <a:rPr lang="el-GR" b="1" dirty="0"/>
              <a:t>Ερευνητικές</a:t>
            </a:r>
            <a:endParaRPr lang="el-GR" dirty="0"/>
          </a:p>
          <a:p>
            <a:r>
              <a:rPr lang="el-GR" dirty="0"/>
              <a:t>- Μελέτη ιστορικών πηγών</a:t>
            </a:r>
          </a:p>
          <a:p>
            <a:r>
              <a:rPr lang="el-GR" dirty="0"/>
              <a:t>- Συνεντεύξεις με ανθρώπους που έζησαν την περίοδο</a:t>
            </a:r>
          </a:p>
          <a:p>
            <a:r>
              <a:rPr lang="el-GR" dirty="0"/>
              <a:t>- Σύγκριση με άλλα δικτατορικά καθεστώτα</a:t>
            </a:r>
          </a:p>
          <a:p>
            <a:pPr marL="0" indent="0">
              <a:buNone/>
            </a:pPr>
            <a:r>
              <a:rPr lang="el-GR" dirty="0"/>
              <a:t> </a:t>
            </a:r>
          </a:p>
          <a:p>
            <a:endParaRPr lang="el-GR" dirty="0"/>
          </a:p>
        </p:txBody>
      </p:sp>
    </p:spTree>
    <p:extLst>
      <p:ext uri="{BB962C8B-B14F-4D97-AF65-F5344CB8AC3E}">
        <p14:creationId xmlns:p14="http://schemas.microsoft.com/office/powerpoint/2010/main" val="19673477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9E0F1C-75BA-466C-A088-EDCEF4F2DEE4}"/>
              </a:ext>
            </a:extLst>
          </p:cNvPr>
          <p:cNvSpPr>
            <a:spLocks noGrp="1"/>
          </p:cNvSpPr>
          <p:nvPr>
            <p:ph type="title"/>
          </p:nvPr>
        </p:nvSpPr>
        <p:spPr/>
        <p:txBody>
          <a:bodyPr>
            <a:normAutofit/>
          </a:bodyPr>
          <a:lstStyle/>
          <a:p>
            <a:r>
              <a:rPr lang="el-GR" b="1" dirty="0"/>
              <a:t>Εκπαιδευτικό πλαίσιο: Φάσεις IBL (</a:t>
            </a:r>
            <a:r>
              <a:rPr lang="el-GR" b="1" dirty="0" err="1"/>
              <a:t>Inquiry-Based</a:t>
            </a:r>
            <a:r>
              <a:rPr lang="el-GR" b="1" dirty="0"/>
              <a:t> </a:t>
            </a:r>
            <a:r>
              <a:rPr lang="el-GR" b="1" dirty="0" err="1"/>
              <a:t>Learning</a:t>
            </a:r>
            <a:r>
              <a:rPr lang="el-GR" b="1" dirty="0"/>
              <a:t>)</a:t>
            </a:r>
            <a:endParaRPr lang="el-GR" dirty="0"/>
          </a:p>
        </p:txBody>
      </p:sp>
      <p:sp>
        <p:nvSpPr>
          <p:cNvPr id="3" name="Θέση περιεχομένου 2">
            <a:extLst>
              <a:ext uri="{FF2B5EF4-FFF2-40B4-BE49-F238E27FC236}">
                <a16:creationId xmlns:a16="http://schemas.microsoft.com/office/drawing/2014/main" id="{C14AF2CE-AAA3-C1B2-E7B0-029F3B36EA21}"/>
              </a:ext>
            </a:extLst>
          </p:cNvPr>
          <p:cNvSpPr>
            <a:spLocks noGrp="1"/>
          </p:cNvSpPr>
          <p:nvPr>
            <p:ph idx="1"/>
          </p:nvPr>
        </p:nvSpPr>
        <p:spPr/>
        <p:txBody>
          <a:bodyPr/>
          <a:lstStyle/>
          <a:p>
            <a:r>
              <a:rPr lang="el-GR" dirty="0"/>
              <a:t>1. Διατύπωση ερευνητικών ερωτημάτων</a:t>
            </a:r>
          </a:p>
          <a:p>
            <a:r>
              <a:rPr lang="el-GR" dirty="0"/>
              <a:t>2. Συλλογή και ανάλυση πηγών</a:t>
            </a:r>
          </a:p>
          <a:p>
            <a:r>
              <a:rPr lang="el-GR" dirty="0"/>
              <a:t>3. Ερμηνεία και τεκμηρίωση ευρημάτων</a:t>
            </a:r>
          </a:p>
          <a:p>
            <a:r>
              <a:rPr lang="el-GR" dirty="0"/>
              <a:t>4. Συμπεράσματα και κριτική </a:t>
            </a:r>
            <a:r>
              <a:rPr lang="el-GR" dirty="0" err="1"/>
              <a:t>αναστοχασμού</a:t>
            </a:r>
            <a:endParaRPr lang="el-GR" dirty="0"/>
          </a:p>
          <a:p>
            <a:r>
              <a:rPr lang="el-GR" dirty="0"/>
              <a:t>5. Παρουσίαση και διάχυση της γνώσης</a:t>
            </a:r>
          </a:p>
          <a:p>
            <a:endParaRPr lang="el-GR" dirty="0"/>
          </a:p>
        </p:txBody>
      </p:sp>
    </p:spTree>
    <p:extLst>
      <p:ext uri="{BB962C8B-B14F-4D97-AF65-F5344CB8AC3E}">
        <p14:creationId xmlns:p14="http://schemas.microsoft.com/office/powerpoint/2010/main" val="22373692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91A4CF-3470-A678-DDD5-80F587EE6C50}"/>
              </a:ext>
            </a:extLst>
          </p:cNvPr>
          <p:cNvSpPr>
            <a:spLocks noGrp="1"/>
          </p:cNvSpPr>
          <p:nvPr>
            <p:ph type="title"/>
          </p:nvPr>
        </p:nvSpPr>
        <p:spPr/>
        <p:txBody>
          <a:bodyPr>
            <a:normAutofit/>
          </a:bodyPr>
          <a:lstStyle/>
          <a:p>
            <a:r>
              <a:rPr lang="el-GR" b="1" dirty="0">
                <a:solidFill>
                  <a:srgbClr val="C00000"/>
                </a:solidFill>
              </a:rPr>
              <a:t>Πώς συλλέγεις και αξιοποιείς τις πηγές για το ιστορικό σου θέμα;</a:t>
            </a:r>
            <a:endParaRPr lang="el-GR" dirty="0">
              <a:solidFill>
                <a:srgbClr val="C00000"/>
              </a:solidFill>
            </a:endParaRPr>
          </a:p>
        </p:txBody>
      </p:sp>
      <p:sp>
        <p:nvSpPr>
          <p:cNvPr id="3" name="Θέση περιεχομένου 2">
            <a:extLst>
              <a:ext uri="{FF2B5EF4-FFF2-40B4-BE49-F238E27FC236}">
                <a16:creationId xmlns:a16="http://schemas.microsoft.com/office/drawing/2014/main" id="{E3C0B48A-A37B-04AE-78D4-27C2378BC749}"/>
              </a:ext>
            </a:extLst>
          </p:cNvPr>
          <p:cNvSpPr>
            <a:spLocks noGrp="1"/>
          </p:cNvSpPr>
          <p:nvPr>
            <p:ph idx="1"/>
          </p:nvPr>
        </p:nvSpPr>
        <p:spPr/>
        <p:txBody>
          <a:bodyPr>
            <a:normAutofit fontScale="92500" lnSpcReduction="10000"/>
          </a:bodyPr>
          <a:lstStyle/>
          <a:p>
            <a:pPr marL="0" indent="0" fontAlgn="base">
              <a:buNone/>
            </a:pPr>
            <a:r>
              <a:rPr lang="el-GR" b="1" dirty="0"/>
              <a:t>Ιστορικές πηγές</a:t>
            </a:r>
            <a:endParaRPr lang="el-GR" dirty="0"/>
          </a:p>
          <a:p>
            <a:pPr marL="0" indent="0" fontAlgn="base">
              <a:buNone/>
            </a:pPr>
            <a:r>
              <a:rPr lang="el-GR" dirty="0"/>
              <a:t>​Παρουσιάζονται τα είδη των πηγών και η ανάλυση τους σύμφωνα με τη θεωρία της τριπλής ανάγνωσης </a:t>
            </a:r>
          </a:p>
          <a:p>
            <a:pPr marL="0" indent="0" fontAlgn="base">
              <a:buNone/>
            </a:pPr>
            <a:r>
              <a:rPr lang="el-GR" dirty="0"/>
              <a:t>«Οι βασικές κατηγορίες»</a:t>
            </a:r>
          </a:p>
          <a:p>
            <a:pPr fontAlgn="base"/>
            <a:r>
              <a:rPr lang="el-GR" dirty="0"/>
              <a:t>Α. Πρωτογενείς: Στην πρώτη κατηγορία περιλαμβάνονται οι πηγές που προέρχονται από τη συγκεκριμένη υπό μελέτη ή έρευνα περίοδο του παρελθόντος. </a:t>
            </a:r>
          </a:p>
          <a:p>
            <a:pPr fontAlgn="base"/>
            <a:r>
              <a:rPr lang="el-GR" dirty="0"/>
              <a:t>Β. Δευτερογενείς: Στη δεύτερη κατηγορία εντάσσονται όλες οι ιστορικές πηγές που ανασυνθέτουν ένα ιστορικό φαινόμενο, μια ιστορική περίοδο, ένα ιστορικό θέμα, στηριζόμενες στις πρωτογενείς πηγές. (</a:t>
            </a:r>
            <a:r>
              <a:rPr lang="el-GR" dirty="0" err="1"/>
              <a:t>Ρεπούση</a:t>
            </a:r>
            <a:r>
              <a:rPr lang="el-GR" dirty="0"/>
              <a:t>, Μαθήματα Ιστορίας,2004,σ. 311) </a:t>
            </a:r>
          </a:p>
          <a:p>
            <a:endParaRPr lang="el-GR" dirty="0"/>
          </a:p>
        </p:txBody>
      </p:sp>
    </p:spTree>
    <p:extLst>
      <p:ext uri="{BB962C8B-B14F-4D97-AF65-F5344CB8AC3E}">
        <p14:creationId xmlns:p14="http://schemas.microsoft.com/office/powerpoint/2010/main" val="31663075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1317CF-BBFD-6BDE-1766-CEB3E20269C5}"/>
              </a:ext>
            </a:extLst>
          </p:cNvPr>
          <p:cNvSpPr>
            <a:spLocks noGrp="1"/>
          </p:cNvSpPr>
          <p:nvPr>
            <p:ph type="title"/>
          </p:nvPr>
        </p:nvSpPr>
        <p:spPr/>
        <p:txBody>
          <a:bodyPr/>
          <a:lstStyle/>
          <a:p>
            <a:endParaRPr lang="el-GR"/>
          </a:p>
        </p:txBody>
      </p:sp>
      <p:pic>
        <p:nvPicPr>
          <p:cNvPr id="5" name="Θέση περιεχομένου 4" descr="Εικόνα που περιέχει κείμενο, επαγγελματική κάρτα, στιγμιότυπο οθόνης, γραμματοσειρά&#10;&#10;Το περιεχόμενο που δημιουργείται από AI ενδέχεται να είναι εσφαλμένο.">
            <a:extLst>
              <a:ext uri="{FF2B5EF4-FFF2-40B4-BE49-F238E27FC236}">
                <a16:creationId xmlns:a16="http://schemas.microsoft.com/office/drawing/2014/main" id="{52AB65EF-9389-2C14-6AA0-87292E2B1D72}"/>
              </a:ext>
            </a:extLst>
          </p:cNvPr>
          <p:cNvPicPr>
            <a:picLocks noGrp="1" noChangeAspect="1"/>
          </p:cNvPicPr>
          <p:nvPr>
            <p:ph idx="1"/>
          </p:nvPr>
        </p:nvPicPr>
        <p:blipFill>
          <a:blip r:embed="rId2"/>
          <a:stretch>
            <a:fillRect/>
          </a:stretch>
        </p:blipFill>
        <p:spPr>
          <a:xfrm>
            <a:off x="2156157" y="1825625"/>
            <a:ext cx="7879686" cy="4351338"/>
          </a:xfrm>
          <a:prstGeom prst="rect">
            <a:avLst/>
          </a:prstGeom>
        </p:spPr>
      </p:pic>
    </p:spTree>
    <p:extLst>
      <p:ext uri="{BB962C8B-B14F-4D97-AF65-F5344CB8AC3E}">
        <p14:creationId xmlns:p14="http://schemas.microsoft.com/office/powerpoint/2010/main" val="13039745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1F4ACA-234D-0B2E-DC0A-F08670A88B88}"/>
              </a:ext>
            </a:extLst>
          </p:cNvPr>
          <p:cNvSpPr>
            <a:spLocks noGrp="1"/>
          </p:cNvSpPr>
          <p:nvPr>
            <p:ph type="title"/>
          </p:nvPr>
        </p:nvSpPr>
        <p:spPr/>
        <p:txBody>
          <a:bodyPr/>
          <a:lstStyle/>
          <a:p>
            <a:r>
              <a:rPr lang="en-US" b="1" dirty="0">
                <a:solidFill>
                  <a:srgbClr val="C00000"/>
                </a:solidFill>
                <a:hlinkClick r:id="rId2"/>
              </a:rPr>
              <a:t>M</a:t>
            </a:r>
            <a:r>
              <a:rPr lang="el-GR" b="1" dirty="0" err="1">
                <a:solidFill>
                  <a:srgbClr val="C00000"/>
                </a:solidFill>
                <a:hlinkClick r:id="rId2"/>
              </a:rPr>
              <a:t>έθοδος</a:t>
            </a:r>
            <a:r>
              <a:rPr lang="el-GR" b="1" dirty="0">
                <a:solidFill>
                  <a:srgbClr val="C00000"/>
                </a:solidFill>
                <a:hlinkClick r:id="rId2"/>
              </a:rPr>
              <a:t> "Τριπλής ανάγνωσης των πηγών"</a:t>
            </a:r>
            <a:br>
              <a:rPr lang="el-GR" b="1" dirty="0">
                <a:solidFill>
                  <a:srgbClr val="C00000"/>
                </a:solidFill>
                <a:hlinkClick r:id="rId2"/>
              </a:rPr>
            </a:br>
            <a:endParaRPr lang="el-GR" b="1" dirty="0">
              <a:solidFill>
                <a:srgbClr val="C00000"/>
              </a:solidFill>
            </a:endParaRPr>
          </a:p>
        </p:txBody>
      </p:sp>
      <p:sp>
        <p:nvSpPr>
          <p:cNvPr id="3" name="Θέση περιεχομένου 2">
            <a:extLst>
              <a:ext uri="{FF2B5EF4-FFF2-40B4-BE49-F238E27FC236}">
                <a16:creationId xmlns:a16="http://schemas.microsoft.com/office/drawing/2014/main" id="{D0544B30-8F01-61C1-E538-4BB4A680BA48}"/>
              </a:ext>
            </a:extLst>
          </p:cNvPr>
          <p:cNvSpPr>
            <a:spLocks noGrp="1"/>
          </p:cNvSpPr>
          <p:nvPr>
            <p:ph idx="1"/>
          </p:nvPr>
        </p:nvSpPr>
        <p:spPr/>
        <p:txBody>
          <a:bodyPr/>
          <a:lstStyle/>
          <a:p>
            <a:pPr marL="0" indent="0">
              <a:buNone/>
            </a:pPr>
            <a:endParaRPr lang="el-GR" dirty="0"/>
          </a:p>
          <a:p>
            <a:pPr marL="0" indent="0">
              <a:buNone/>
            </a:pPr>
            <a:endParaRPr lang="el-GR" dirty="0"/>
          </a:p>
        </p:txBody>
      </p:sp>
    </p:spTree>
    <p:extLst>
      <p:ext uri="{BB962C8B-B14F-4D97-AF65-F5344CB8AC3E}">
        <p14:creationId xmlns:p14="http://schemas.microsoft.com/office/powerpoint/2010/main" val="29119302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b="1" dirty="0">
                <a:solidFill>
                  <a:srgbClr val="C00000"/>
                </a:solidFill>
              </a:rPr>
              <a:t>Ανάγνωση και ερμηνεία πηγώ</a:t>
            </a:r>
            <a:r>
              <a:rPr lang="el-GR" dirty="0">
                <a:solidFill>
                  <a:srgbClr val="C00000"/>
                </a:solidFill>
              </a:rPr>
              <a:t>ν</a:t>
            </a:r>
            <a:br>
              <a:rPr lang="el-GR" dirty="0">
                <a:solidFill>
                  <a:srgbClr val="C00000"/>
                </a:solidFill>
              </a:rPr>
            </a:br>
            <a:r>
              <a:rPr lang="el-GR" b="1" dirty="0">
                <a:solidFill>
                  <a:srgbClr val="C00000"/>
                </a:solidFill>
              </a:rPr>
              <a:t>Τριπλή ανάγνωση των ιστορικών πηγών (</a:t>
            </a:r>
            <a:r>
              <a:rPr lang="el-GR" b="1" dirty="0" err="1">
                <a:solidFill>
                  <a:srgbClr val="C00000"/>
                </a:solidFill>
              </a:rPr>
              <a:t>Ρεπούση</a:t>
            </a:r>
            <a:r>
              <a:rPr lang="el-GR" b="1" dirty="0">
                <a:solidFill>
                  <a:srgbClr val="C00000"/>
                </a:solidFill>
              </a:rPr>
              <a:t>, 2004)</a:t>
            </a:r>
            <a:endParaRPr lang="en-US" dirty="0">
              <a:solidFill>
                <a:srgbClr val="C00000"/>
              </a:solidFill>
            </a:endParaRPr>
          </a:p>
        </p:txBody>
      </p:sp>
    </p:spTree>
    <p:extLst>
      <p:ext uri="{BB962C8B-B14F-4D97-AF65-F5344CB8AC3E}">
        <p14:creationId xmlns:p14="http://schemas.microsoft.com/office/powerpoint/2010/main" val="305300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5"/>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333" b="1" dirty="0" err="1">
                <a:solidFill>
                  <a:srgbClr val="C00000"/>
                </a:solidFill>
              </a:rPr>
              <a:t>Σύνδεση</a:t>
            </a:r>
            <a:r>
              <a:rPr lang="en" sz="3333" b="1" dirty="0">
                <a:solidFill>
                  <a:srgbClr val="C00000"/>
                </a:solidFill>
              </a:rPr>
              <a:t> </a:t>
            </a:r>
            <a:r>
              <a:rPr lang="en" sz="3333" b="1" dirty="0" err="1">
                <a:solidFill>
                  <a:srgbClr val="C00000"/>
                </a:solidFill>
              </a:rPr>
              <a:t>με</a:t>
            </a:r>
            <a:r>
              <a:rPr lang="en" sz="3333" b="1" dirty="0">
                <a:solidFill>
                  <a:srgbClr val="C00000"/>
                </a:solidFill>
              </a:rPr>
              <a:t> </a:t>
            </a:r>
            <a:r>
              <a:rPr lang="en" sz="3333" b="1" dirty="0" err="1">
                <a:solidFill>
                  <a:srgbClr val="C00000"/>
                </a:solidFill>
              </a:rPr>
              <a:t>Τ</a:t>
            </a:r>
            <a:r>
              <a:rPr lang="en" sz="3333" b="1" dirty="0">
                <a:solidFill>
                  <a:srgbClr val="C00000"/>
                </a:solidFill>
              </a:rPr>
              <a:t>α</a:t>
            </a:r>
            <a:r>
              <a:rPr lang="en" sz="3333" b="1" dirty="0" err="1">
                <a:solidFill>
                  <a:srgbClr val="C00000"/>
                </a:solidFill>
              </a:rPr>
              <a:t>ξινομί</a:t>
            </a:r>
            <a:r>
              <a:rPr lang="en" sz="3333" b="1" dirty="0">
                <a:solidFill>
                  <a:srgbClr val="C00000"/>
                </a:solidFill>
              </a:rPr>
              <a:t>α Bloom</a:t>
            </a:r>
            <a:endParaRPr sz="3333" b="1" dirty="0">
              <a:solidFill>
                <a:srgbClr val="C00000"/>
              </a:solidFill>
            </a:endParaRPr>
          </a:p>
        </p:txBody>
      </p:sp>
      <p:sp>
        <p:nvSpPr>
          <p:cNvPr id="126" name="Google Shape;126;p25"/>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SzPts val="1800"/>
              <a:buChar char="●"/>
            </a:pPr>
            <a:r>
              <a:rPr lang="en" sz="2400" dirty="0" err="1"/>
              <a:t>Συνδυ</a:t>
            </a:r>
            <a:r>
              <a:rPr lang="en" sz="2400" dirty="0"/>
              <a:t>α</a:t>
            </a:r>
            <a:r>
              <a:rPr lang="en" sz="2400" dirty="0" err="1"/>
              <a:t>σμός</a:t>
            </a:r>
            <a:r>
              <a:rPr lang="en" sz="2400" dirty="0"/>
              <a:t> Backward Design </a:t>
            </a:r>
            <a:r>
              <a:rPr lang="en" sz="2400" dirty="0" err="1"/>
              <a:t>με</a:t>
            </a:r>
            <a:r>
              <a:rPr lang="en" sz="2400" dirty="0"/>
              <a:t> </a:t>
            </a:r>
            <a:r>
              <a:rPr lang="en" sz="2400" dirty="0" err="1"/>
              <a:t>Τ</a:t>
            </a:r>
            <a:r>
              <a:rPr lang="en" sz="2400" dirty="0"/>
              <a:t>α</a:t>
            </a:r>
            <a:r>
              <a:rPr lang="en" sz="2400" dirty="0" err="1"/>
              <a:t>ξινομί</a:t>
            </a:r>
            <a:r>
              <a:rPr lang="en" sz="2400" dirty="0"/>
              <a:t>α Bloom</a:t>
            </a:r>
            <a:endParaRPr lang="el-GR" sz="2400" dirty="0"/>
          </a:p>
          <a:p>
            <a:pPr marL="152396">
              <a:buSzPts val="1800"/>
            </a:pPr>
            <a:r>
              <a:rPr lang="el-GR" sz="2400" dirty="0"/>
              <a:t>Η </a:t>
            </a:r>
            <a:r>
              <a:rPr lang="el-GR" sz="2400" dirty="0" err="1"/>
              <a:t>ταξονομία</a:t>
            </a:r>
            <a:r>
              <a:rPr lang="el-GR" sz="2400" dirty="0"/>
              <a:t> του </a:t>
            </a:r>
            <a:r>
              <a:rPr lang="en-US" sz="2400" dirty="0"/>
              <a:t>Bloom </a:t>
            </a:r>
            <a:r>
              <a:rPr lang="el-GR" sz="2400" dirty="0"/>
              <a:t> αναφέρεται σε έξι διαφορετικά επίπεδα δομής μαθησιακών στόχων (Γνώση, Κατανόηση, Εφαρμογή, Ανάλυση, Σύνθεση, Αξιολόγηση) ( </a:t>
            </a:r>
            <a:r>
              <a:rPr lang="en-US" sz="2400" dirty="0"/>
              <a:t>Bloom</a:t>
            </a:r>
            <a:r>
              <a:rPr lang="el-GR" sz="2400" dirty="0"/>
              <a:t>, 1956; </a:t>
            </a:r>
            <a:r>
              <a:rPr lang="en-US" sz="2400" dirty="0"/>
              <a:t>Anderson</a:t>
            </a:r>
            <a:r>
              <a:rPr lang="el-GR" sz="2400" dirty="0"/>
              <a:t>, </a:t>
            </a:r>
            <a:r>
              <a:rPr lang="en-US" sz="2400" dirty="0"/>
              <a:t>Krathwohl</a:t>
            </a:r>
            <a:r>
              <a:rPr lang="el-GR" sz="2400" dirty="0"/>
              <a:t>, 2001).</a:t>
            </a:r>
          </a:p>
          <a:p>
            <a:pPr marL="152396">
              <a:buSzPts val="1800"/>
            </a:pPr>
            <a:endParaRPr sz="2400" dirty="0"/>
          </a:p>
          <a:p>
            <a:pPr marL="609585" indent="-457189">
              <a:buSzPts val="1800"/>
              <a:buChar char="●"/>
            </a:pPr>
            <a:r>
              <a:rPr lang="en" sz="2400" dirty="0" err="1"/>
              <a:t>Ιεράρχηση</a:t>
            </a:r>
            <a:r>
              <a:rPr lang="en" sz="2400" dirty="0"/>
              <a:t> </a:t>
            </a:r>
            <a:r>
              <a:rPr lang="en" sz="2400" dirty="0" err="1"/>
              <a:t>μ</a:t>
            </a:r>
            <a:r>
              <a:rPr lang="en" sz="2400" dirty="0"/>
              <a:t>α</a:t>
            </a:r>
            <a:r>
              <a:rPr lang="en" sz="2400" dirty="0" err="1"/>
              <a:t>θησι</a:t>
            </a:r>
            <a:r>
              <a:rPr lang="en" sz="2400" dirty="0"/>
              <a:t>α</a:t>
            </a:r>
            <a:r>
              <a:rPr lang="en" sz="2400" dirty="0" err="1"/>
              <a:t>κών</a:t>
            </a:r>
            <a:r>
              <a:rPr lang="en" sz="2400" dirty="0"/>
              <a:t> </a:t>
            </a:r>
            <a:r>
              <a:rPr lang="en" sz="2400" dirty="0" err="1"/>
              <a:t>στόχων</a:t>
            </a:r>
            <a:endParaRPr sz="2400" dirty="0"/>
          </a:p>
          <a:p>
            <a:pPr marL="609585" indent="-457189">
              <a:buSzPts val="1800"/>
              <a:buChar char="●"/>
            </a:pPr>
            <a:r>
              <a:rPr lang="en" sz="2400" dirty="0" err="1"/>
              <a:t>Α</a:t>
            </a:r>
            <a:r>
              <a:rPr lang="en" sz="2400" dirty="0"/>
              <a:t>π</a:t>
            </a:r>
            <a:r>
              <a:rPr lang="en" sz="2400" dirty="0" err="1"/>
              <a:t>ό</a:t>
            </a:r>
            <a:r>
              <a:rPr lang="en" sz="2400" dirty="0"/>
              <a:t> απ</a:t>
            </a:r>
            <a:r>
              <a:rPr lang="en" sz="2400" dirty="0" err="1"/>
              <a:t>λή</a:t>
            </a:r>
            <a:r>
              <a:rPr lang="en" sz="2400" dirty="0"/>
              <a:t> α</a:t>
            </a:r>
            <a:r>
              <a:rPr lang="en" sz="2400" dirty="0" err="1"/>
              <a:t>νάκληση</a:t>
            </a:r>
            <a:r>
              <a:rPr lang="en" sz="2400" dirty="0"/>
              <a:t> </a:t>
            </a:r>
            <a:r>
              <a:rPr lang="en" sz="2400" dirty="0" err="1"/>
              <a:t>σε</a:t>
            </a:r>
            <a:r>
              <a:rPr lang="en" sz="2400" dirty="0"/>
              <a:t> </a:t>
            </a:r>
            <a:r>
              <a:rPr lang="en" sz="2400" dirty="0" err="1"/>
              <a:t>σύνθετη</a:t>
            </a:r>
            <a:r>
              <a:rPr lang="en" sz="2400" dirty="0"/>
              <a:t> </a:t>
            </a:r>
            <a:r>
              <a:rPr lang="en" sz="2400" dirty="0" err="1"/>
              <a:t>δημιουργί</a:t>
            </a:r>
            <a:r>
              <a:rPr lang="en" sz="2400" dirty="0"/>
              <a:t>α</a:t>
            </a:r>
            <a:endParaRPr sz="24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931114-68E9-684D-AAFB-6349CCEAF9D6}"/>
              </a:ext>
            </a:extLst>
          </p:cNvPr>
          <p:cNvSpPr>
            <a:spLocks noGrp="1"/>
          </p:cNvSpPr>
          <p:nvPr>
            <p:ph type="title"/>
          </p:nvPr>
        </p:nvSpPr>
        <p:spPr/>
        <p:txBody>
          <a:bodyPr>
            <a:normAutofit/>
          </a:bodyPr>
          <a:lstStyle/>
          <a:p>
            <a:r>
              <a:rPr lang="el-GR" b="1" dirty="0">
                <a:solidFill>
                  <a:srgbClr val="C00000"/>
                </a:solidFill>
              </a:rPr>
              <a:t>1</a:t>
            </a:r>
            <a:r>
              <a:rPr lang="el-GR" b="1" baseline="30000" dirty="0">
                <a:solidFill>
                  <a:srgbClr val="C00000"/>
                </a:solidFill>
              </a:rPr>
              <a:t>η</a:t>
            </a:r>
            <a:r>
              <a:rPr lang="el-GR" b="1" dirty="0">
                <a:solidFill>
                  <a:srgbClr val="C00000"/>
                </a:solidFill>
              </a:rPr>
              <a:t> ανάγνωση</a:t>
            </a:r>
          </a:p>
        </p:txBody>
      </p:sp>
      <p:sp>
        <p:nvSpPr>
          <p:cNvPr id="3" name="Θέση περιεχομένου 2">
            <a:extLst>
              <a:ext uri="{FF2B5EF4-FFF2-40B4-BE49-F238E27FC236}">
                <a16:creationId xmlns:a16="http://schemas.microsoft.com/office/drawing/2014/main" id="{9D173851-AAD8-2646-A110-63E3DAAB160B}"/>
              </a:ext>
            </a:extLst>
          </p:cNvPr>
          <p:cNvSpPr>
            <a:spLocks noGrp="1"/>
          </p:cNvSpPr>
          <p:nvPr>
            <p:ph idx="1"/>
          </p:nvPr>
        </p:nvSpPr>
        <p:spPr/>
        <p:txBody>
          <a:bodyPr>
            <a:normAutofit/>
          </a:bodyPr>
          <a:lstStyle/>
          <a:p>
            <a:r>
              <a:rPr lang="el-GR" dirty="0"/>
              <a:t>Με την </a:t>
            </a:r>
            <a:r>
              <a:rPr lang="el-GR" dirty="0" err="1"/>
              <a:t>πρώτη</a:t>
            </a:r>
            <a:r>
              <a:rPr lang="el-GR" dirty="0"/>
              <a:t> </a:t>
            </a:r>
            <a:r>
              <a:rPr lang="el-GR" dirty="0" err="1"/>
              <a:t>ανάγνωση</a:t>
            </a:r>
            <a:r>
              <a:rPr lang="el-GR" dirty="0"/>
              <a:t> τοποθετούμε τη </a:t>
            </a:r>
            <a:r>
              <a:rPr lang="el-GR" dirty="0" err="1"/>
              <a:t>μαρτυρία</a:t>
            </a:r>
            <a:r>
              <a:rPr lang="el-GR" dirty="0"/>
              <a:t> στο </a:t>
            </a:r>
            <a:r>
              <a:rPr lang="el-GR" dirty="0" err="1"/>
              <a:t>ιστορικο</a:t>
            </a:r>
            <a:r>
              <a:rPr lang="el-GR" dirty="0"/>
              <a:t>́ της </a:t>
            </a:r>
            <a:r>
              <a:rPr lang="el-GR" dirty="0" err="1"/>
              <a:t>πλαίσιο</a:t>
            </a:r>
            <a:r>
              <a:rPr lang="el-GR" dirty="0"/>
              <a:t> και μελετούμε την πρόθεση δημιουργίας</a:t>
            </a:r>
          </a:p>
          <a:p>
            <a:endParaRPr lang="el-GR" dirty="0"/>
          </a:p>
          <a:p>
            <a:r>
              <a:rPr lang="el-GR" dirty="0"/>
              <a:t>Α. με ρητή  και συγκεκριμένη πρόθεση δημιουργίας</a:t>
            </a:r>
          </a:p>
          <a:p>
            <a:r>
              <a:rPr lang="el-GR" dirty="0"/>
              <a:t>Β. χωρίς ρητή και συγκεκριμένη πρόθεση δημιουργίας</a:t>
            </a:r>
          </a:p>
          <a:p>
            <a:pPr marL="0" indent="0">
              <a:buNone/>
            </a:pPr>
            <a:br>
              <a:rPr lang="el-GR" dirty="0"/>
            </a:br>
            <a:endParaRPr lang="el-GR" dirty="0"/>
          </a:p>
          <a:p>
            <a:endParaRPr lang="el-GR" dirty="0"/>
          </a:p>
          <a:p>
            <a:endParaRPr lang="el-GR" dirty="0"/>
          </a:p>
        </p:txBody>
      </p:sp>
      <p:sp>
        <p:nvSpPr>
          <p:cNvPr id="4" name="Θέση υποσέλιδου 3">
            <a:extLst>
              <a:ext uri="{FF2B5EF4-FFF2-40B4-BE49-F238E27FC236}">
                <a16:creationId xmlns:a16="http://schemas.microsoft.com/office/drawing/2014/main" id="{7E6ADC61-725A-244B-BEBC-5F1AFA45AA14}"/>
              </a:ext>
            </a:extLst>
          </p:cNvPr>
          <p:cNvSpPr>
            <a:spLocks noGrp="1"/>
          </p:cNvSpPr>
          <p:nvPr>
            <p:ph type="ftr" sz="quarter" idx="11"/>
          </p:nvPr>
        </p:nvSpPr>
        <p:spPr/>
        <p:txBody>
          <a:bodyPr/>
          <a:lstStyle/>
          <a:p>
            <a:r>
              <a:rPr lang="el-GR"/>
              <a:t>Κουσερή Γεωργία</a:t>
            </a:r>
            <a:endParaRPr lang="en-US" dirty="0"/>
          </a:p>
        </p:txBody>
      </p:sp>
    </p:spTree>
    <p:extLst>
      <p:ext uri="{BB962C8B-B14F-4D97-AF65-F5344CB8AC3E}">
        <p14:creationId xmlns:p14="http://schemas.microsoft.com/office/powerpoint/2010/main" val="38752579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1B8081-A6C7-3840-AEF8-47287F43C9AC}"/>
              </a:ext>
            </a:extLst>
          </p:cNvPr>
          <p:cNvSpPr>
            <a:spLocks noGrp="1"/>
          </p:cNvSpPr>
          <p:nvPr>
            <p:ph type="title"/>
          </p:nvPr>
        </p:nvSpPr>
        <p:spPr>
          <a:xfrm>
            <a:off x="761999" y="559678"/>
            <a:ext cx="9777663" cy="1265947"/>
          </a:xfrm>
        </p:spPr>
        <p:txBody>
          <a:bodyPr>
            <a:normAutofit/>
          </a:bodyPr>
          <a:lstStyle/>
          <a:p>
            <a:r>
              <a:rPr lang="el-GR" b="1" dirty="0">
                <a:solidFill>
                  <a:srgbClr val="C00000"/>
                </a:solidFill>
              </a:rPr>
              <a:t>Ερωτήματα για την πρώτη ανάγνωση</a:t>
            </a:r>
          </a:p>
        </p:txBody>
      </p:sp>
      <p:sp>
        <p:nvSpPr>
          <p:cNvPr id="3" name="Θέση περιεχομένου 2">
            <a:extLst>
              <a:ext uri="{FF2B5EF4-FFF2-40B4-BE49-F238E27FC236}">
                <a16:creationId xmlns:a16="http://schemas.microsoft.com/office/drawing/2014/main" id="{B6288DD4-722E-5E4C-9CF9-6E0A45715D1C}"/>
              </a:ext>
            </a:extLst>
          </p:cNvPr>
          <p:cNvSpPr>
            <a:spLocks noGrp="1"/>
          </p:cNvSpPr>
          <p:nvPr>
            <p:ph idx="1"/>
          </p:nvPr>
        </p:nvSpPr>
        <p:spPr>
          <a:xfrm>
            <a:off x="838200" y="1825625"/>
            <a:ext cx="10515600" cy="5164722"/>
          </a:xfrm>
        </p:spPr>
        <p:txBody>
          <a:bodyPr>
            <a:normAutofit/>
          </a:bodyPr>
          <a:lstStyle/>
          <a:p>
            <a:pPr marL="0" lvl="0" indent="0" eaLnBrk="0" fontAlgn="base" hangingPunct="0">
              <a:lnSpc>
                <a:spcPct val="100000"/>
              </a:lnSpc>
              <a:spcBef>
                <a:spcPct val="0"/>
              </a:spcBef>
              <a:spcAft>
                <a:spcPct val="0"/>
              </a:spcAft>
              <a:buNone/>
            </a:pPr>
            <a:r>
              <a:rPr lang="el-GR" altLang="el-GR" dirty="0">
                <a:latin typeface="TTE18E7940t00"/>
              </a:rPr>
              <a:t>Ι. </a:t>
            </a:r>
            <a:r>
              <a:rPr lang="el-GR" altLang="el-GR" sz="3100" u="sng" dirty="0">
                <a:solidFill>
                  <a:srgbClr val="C00000"/>
                </a:solidFill>
                <a:latin typeface="TTE18E7940t00"/>
              </a:rPr>
              <a:t>Τοποθέτηση της </a:t>
            </a:r>
            <a:r>
              <a:rPr lang="el-GR" altLang="el-GR" sz="3100" u="sng" dirty="0" err="1">
                <a:solidFill>
                  <a:srgbClr val="C00000"/>
                </a:solidFill>
                <a:latin typeface="TTE18E7940t00"/>
              </a:rPr>
              <a:t>πηγής</a:t>
            </a:r>
            <a:r>
              <a:rPr lang="el-GR" altLang="el-GR" sz="3100" u="sng" dirty="0">
                <a:solidFill>
                  <a:srgbClr val="C00000"/>
                </a:solidFill>
                <a:latin typeface="TTE18E7940t00"/>
              </a:rPr>
              <a:t> στο </a:t>
            </a:r>
            <a:r>
              <a:rPr lang="el-GR" altLang="el-GR" sz="3100" u="sng" dirty="0" err="1">
                <a:solidFill>
                  <a:srgbClr val="C00000"/>
                </a:solidFill>
                <a:latin typeface="TTE18E7940t00"/>
              </a:rPr>
              <a:t>ιστορικο</a:t>
            </a:r>
            <a:r>
              <a:rPr lang="el-GR" altLang="el-GR" sz="3100" u="sng" dirty="0">
                <a:solidFill>
                  <a:srgbClr val="C00000"/>
                </a:solidFill>
                <a:latin typeface="TTE18E7940t00"/>
              </a:rPr>
              <a:t>́ της </a:t>
            </a:r>
            <a:r>
              <a:rPr lang="el-GR" altLang="el-GR" sz="3100" u="sng" dirty="0" err="1">
                <a:solidFill>
                  <a:srgbClr val="C00000"/>
                </a:solidFill>
                <a:latin typeface="TTE18E7940t00"/>
              </a:rPr>
              <a:t>πλαίσιο</a:t>
            </a:r>
            <a:br>
              <a:rPr lang="el-GR" altLang="el-GR" sz="3100" dirty="0">
                <a:latin typeface="TTE18E7940t00"/>
              </a:rPr>
            </a:br>
            <a:r>
              <a:rPr lang="el-GR" altLang="el-GR" sz="3100" dirty="0">
                <a:latin typeface="TTE18E7940t00"/>
              </a:rPr>
              <a:t>1. Ποιος </a:t>
            </a:r>
            <a:r>
              <a:rPr lang="el-GR" altLang="el-GR" sz="3100" dirty="0" err="1">
                <a:latin typeface="TTE18E7940t00"/>
              </a:rPr>
              <a:t>υπήρξε</a:t>
            </a:r>
            <a:r>
              <a:rPr lang="el-GR" altLang="el-GR" sz="3100" dirty="0">
                <a:latin typeface="TTE18E7940t00"/>
              </a:rPr>
              <a:t> ο/η </a:t>
            </a:r>
            <a:r>
              <a:rPr lang="el-GR" altLang="el-GR" sz="3100" dirty="0" err="1">
                <a:latin typeface="TTE18E7940t00"/>
              </a:rPr>
              <a:t>δημιουργός</a:t>
            </a:r>
            <a:r>
              <a:rPr lang="el-GR" altLang="el-GR" sz="3100" dirty="0">
                <a:latin typeface="TTE18E7940t00"/>
              </a:rPr>
              <a:t> της </a:t>
            </a:r>
            <a:r>
              <a:rPr lang="el-GR" altLang="el-GR" sz="3100" dirty="0" err="1">
                <a:latin typeface="TTE18E7940t00"/>
              </a:rPr>
              <a:t>μαρτυρίας</a:t>
            </a:r>
            <a:r>
              <a:rPr lang="el-GR" altLang="el-GR" sz="3100" dirty="0">
                <a:latin typeface="TTE18E7940t00"/>
              </a:rPr>
              <a:t> και τι </a:t>
            </a:r>
            <a:r>
              <a:rPr lang="el-GR" altLang="el-GR" sz="3100" dirty="0" err="1">
                <a:latin typeface="TTE18E7940t00"/>
              </a:rPr>
              <a:t>γνωρίζουμε</a:t>
            </a:r>
            <a:r>
              <a:rPr lang="el-GR" altLang="el-GR" sz="3100" dirty="0">
                <a:latin typeface="TTE18E7940t00"/>
              </a:rPr>
              <a:t> </a:t>
            </a:r>
            <a:r>
              <a:rPr lang="el-GR" altLang="el-GR" sz="3100" dirty="0" err="1">
                <a:latin typeface="TTE18E7940t00"/>
              </a:rPr>
              <a:t>γι’αυτόν</a:t>
            </a:r>
            <a:r>
              <a:rPr lang="el-GR" altLang="el-GR" sz="3100" dirty="0">
                <a:latin typeface="TTE18E7940t00"/>
              </a:rPr>
              <a:t>/</a:t>
            </a:r>
            <a:r>
              <a:rPr lang="el-GR" altLang="el-GR" sz="3100" dirty="0" err="1">
                <a:latin typeface="TTE18E7940t00"/>
              </a:rPr>
              <a:t>τήν</a:t>
            </a:r>
            <a:r>
              <a:rPr lang="el-GR" altLang="el-GR" sz="3100" dirty="0">
                <a:latin typeface="TTE18E7940t00"/>
              </a:rPr>
              <a:t>; 2. Πού και </a:t>
            </a:r>
            <a:r>
              <a:rPr lang="el-GR" altLang="el-GR" sz="3100" dirty="0" err="1">
                <a:latin typeface="TTE18E7940t00"/>
              </a:rPr>
              <a:t>πότε</a:t>
            </a:r>
            <a:r>
              <a:rPr lang="el-GR" altLang="el-GR" sz="3100" dirty="0">
                <a:latin typeface="TTE18E7940t00"/>
              </a:rPr>
              <a:t> </a:t>
            </a:r>
            <a:r>
              <a:rPr lang="el-GR" altLang="el-GR" sz="3100" dirty="0" err="1">
                <a:latin typeface="TTE18E7940t00"/>
              </a:rPr>
              <a:t>δημιουργήθηκε</a:t>
            </a:r>
            <a:r>
              <a:rPr lang="el-GR" altLang="el-GR" sz="3100" dirty="0">
                <a:latin typeface="TTE18E7940t00"/>
              </a:rPr>
              <a:t>;</a:t>
            </a:r>
            <a:br>
              <a:rPr lang="el-GR" altLang="el-GR" sz="3100" dirty="0">
                <a:latin typeface="TTE18E7940t00"/>
              </a:rPr>
            </a:br>
            <a:r>
              <a:rPr lang="el-GR" altLang="el-GR" sz="3100" dirty="0">
                <a:latin typeface="TTE18E7940t00"/>
              </a:rPr>
              <a:t>3. Ποιος </a:t>
            </a:r>
            <a:r>
              <a:rPr lang="el-GR" altLang="el-GR" sz="3100" dirty="0" err="1">
                <a:latin typeface="TTE18E7940t00"/>
              </a:rPr>
              <a:t>υπήρξε</a:t>
            </a:r>
            <a:r>
              <a:rPr lang="el-GR" altLang="el-GR" sz="3100" dirty="0">
                <a:latin typeface="TTE18E7940t00"/>
              </a:rPr>
              <a:t> ο </a:t>
            </a:r>
            <a:r>
              <a:rPr lang="el-GR" altLang="el-GR" sz="3100" dirty="0" err="1">
                <a:latin typeface="TTE18E7940t00"/>
              </a:rPr>
              <a:t>σκοπός</a:t>
            </a:r>
            <a:r>
              <a:rPr lang="el-GR" altLang="el-GR" sz="3100" dirty="0">
                <a:latin typeface="TTE18E7940t00"/>
              </a:rPr>
              <a:t> της </a:t>
            </a:r>
            <a:r>
              <a:rPr lang="el-GR" altLang="el-GR" sz="3100" dirty="0" err="1">
                <a:latin typeface="TTE18E7940t00"/>
              </a:rPr>
              <a:t>δημιουργίας</a:t>
            </a:r>
            <a:r>
              <a:rPr lang="el-GR" altLang="el-GR" sz="3100" dirty="0">
                <a:latin typeface="TTE18E7940t00"/>
              </a:rPr>
              <a:t> της;</a:t>
            </a:r>
            <a:br>
              <a:rPr lang="el-GR" altLang="el-GR" sz="3100" dirty="0">
                <a:latin typeface="TTE18E7940t00"/>
              </a:rPr>
            </a:br>
            <a:r>
              <a:rPr lang="el-GR" altLang="el-GR" sz="3100" dirty="0">
                <a:latin typeface="TTE18E7940t00"/>
              </a:rPr>
              <a:t>4. Ποιο το </a:t>
            </a:r>
            <a:r>
              <a:rPr lang="el-GR" altLang="el-GR" sz="3100" dirty="0" err="1">
                <a:latin typeface="TTE18E7940t00"/>
              </a:rPr>
              <a:t>κοινο</a:t>
            </a:r>
            <a:r>
              <a:rPr lang="el-GR" altLang="el-GR" sz="3100" dirty="0">
                <a:latin typeface="TTE18E7940t00"/>
              </a:rPr>
              <a:t>́ στο </a:t>
            </a:r>
            <a:r>
              <a:rPr lang="el-GR" altLang="el-GR" sz="3100" dirty="0" err="1">
                <a:latin typeface="TTE18E7940t00"/>
              </a:rPr>
              <a:t>οποίο</a:t>
            </a:r>
            <a:r>
              <a:rPr lang="el-GR" altLang="el-GR" sz="3100" dirty="0">
                <a:latin typeface="TTE18E7940t00"/>
              </a:rPr>
              <a:t> </a:t>
            </a:r>
            <a:r>
              <a:rPr lang="el-GR" altLang="el-GR" sz="3100" dirty="0" err="1">
                <a:latin typeface="TTE18E7940t00"/>
              </a:rPr>
              <a:t>απευθυνόταν</a:t>
            </a:r>
            <a:r>
              <a:rPr lang="el-GR" altLang="el-GR" sz="3100" dirty="0">
                <a:latin typeface="TTE18E7940t00"/>
              </a:rPr>
              <a:t> και τι </a:t>
            </a:r>
            <a:r>
              <a:rPr lang="el-GR" altLang="el-GR" sz="3100" dirty="0" err="1">
                <a:latin typeface="TTE18E7940t00"/>
              </a:rPr>
              <a:t>γνωρίζουμε</a:t>
            </a:r>
            <a:r>
              <a:rPr lang="el-GR" altLang="el-GR" sz="3100" dirty="0">
                <a:latin typeface="TTE18E7940t00"/>
              </a:rPr>
              <a:t> </a:t>
            </a:r>
            <a:r>
              <a:rPr lang="el-GR" altLang="el-GR" sz="3100" dirty="0" err="1">
                <a:latin typeface="TTE18E7940t00"/>
              </a:rPr>
              <a:t>γι</a:t>
            </a:r>
            <a:r>
              <a:rPr lang="el-GR" altLang="el-GR" sz="3100" dirty="0">
                <a:latin typeface="TTE18E7940t00"/>
              </a:rPr>
              <a:t> </a:t>
            </a:r>
            <a:r>
              <a:rPr lang="el-GR" altLang="el-GR" sz="3100" dirty="0" err="1">
                <a:latin typeface="TTE18E7940t00"/>
              </a:rPr>
              <a:t>αυτο</a:t>
            </a:r>
            <a:r>
              <a:rPr lang="el-GR" altLang="el-GR" sz="3100" dirty="0">
                <a:latin typeface="TTE18E7940t00"/>
              </a:rPr>
              <a:t>́; </a:t>
            </a:r>
          </a:p>
          <a:p>
            <a:pPr marL="0" lvl="0" indent="0" eaLnBrk="0" fontAlgn="base" hangingPunct="0">
              <a:lnSpc>
                <a:spcPct val="100000"/>
              </a:lnSpc>
              <a:spcBef>
                <a:spcPct val="0"/>
              </a:spcBef>
              <a:spcAft>
                <a:spcPct val="0"/>
              </a:spcAft>
              <a:buNone/>
            </a:pPr>
            <a:endParaRPr lang="el-GR" altLang="el-GR" sz="3100" dirty="0"/>
          </a:p>
        </p:txBody>
      </p:sp>
      <p:sp>
        <p:nvSpPr>
          <p:cNvPr id="4" name="Θέση υποσέλιδου 3">
            <a:extLst>
              <a:ext uri="{FF2B5EF4-FFF2-40B4-BE49-F238E27FC236}">
                <a16:creationId xmlns:a16="http://schemas.microsoft.com/office/drawing/2014/main" id="{A3DEABD6-C61B-6749-B02C-E22F212F86F9}"/>
              </a:ext>
            </a:extLst>
          </p:cNvPr>
          <p:cNvSpPr>
            <a:spLocks noGrp="1"/>
          </p:cNvSpPr>
          <p:nvPr>
            <p:ph type="ftr" sz="quarter" idx="11"/>
          </p:nvPr>
        </p:nvSpPr>
        <p:spPr/>
        <p:txBody>
          <a:bodyPr/>
          <a:lstStyle/>
          <a:p>
            <a:r>
              <a:rPr lang="el-GR"/>
              <a:t>Κουσερή Γεωργία</a:t>
            </a:r>
            <a:endParaRPr lang="en-US" dirty="0"/>
          </a:p>
        </p:txBody>
      </p:sp>
    </p:spTree>
    <p:extLst>
      <p:ext uri="{BB962C8B-B14F-4D97-AF65-F5344CB8AC3E}">
        <p14:creationId xmlns:p14="http://schemas.microsoft.com/office/powerpoint/2010/main" val="15030846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A504B4-EA92-7B4E-918C-A6B41245224A}"/>
              </a:ext>
            </a:extLst>
          </p:cNvPr>
          <p:cNvSpPr>
            <a:spLocks noGrp="1"/>
          </p:cNvSpPr>
          <p:nvPr>
            <p:ph type="title"/>
          </p:nvPr>
        </p:nvSpPr>
        <p:spPr/>
        <p:txBody>
          <a:bodyPr/>
          <a:lstStyle/>
          <a:p>
            <a:r>
              <a:rPr lang="el-GR" b="1" dirty="0">
                <a:solidFill>
                  <a:srgbClr val="C00000"/>
                </a:solidFill>
              </a:rPr>
              <a:t>2</a:t>
            </a:r>
            <a:r>
              <a:rPr lang="el-GR" b="1" baseline="30000" dirty="0">
                <a:solidFill>
                  <a:srgbClr val="C00000"/>
                </a:solidFill>
              </a:rPr>
              <a:t>η</a:t>
            </a:r>
            <a:r>
              <a:rPr lang="el-GR" b="1" dirty="0">
                <a:solidFill>
                  <a:srgbClr val="C00000"/>
                </a:solidFill>
              </a:rPr>
              <a:t> ανάγνωση</a:t>
            </a:r>
          </a:p>
        </p:txBody>
      </p:sp>
      <p:sp>
        <p:nvSpPr>
          <p:cNvPr id="3" name="Θέση περιεχομένου 2">
            <a:extLst>
              <a:ext uri="{FF2B5EF4-FFF2-40B4-BE49-F238E27FC236}">
                <a16:creationId xmlns:a16="http://schemas.microsoft.com/office/drawing/2014/main" id="{9F8B69AC-D322-0548-910E-AA3548A29AC9}"/>
              </a:ext>
            </a:extLst>
          </p:cNvPr>
          <p:cNvSpPr>
            <a:spLocks noGrp="1"/>
          </p:cNvSpPr>
          <p:nvPr>
            <p:ph idx="1"/>
          </p:nvPr>
        </p:nvSpPr>
        <p:spPr/>
        <p:txBody>
          <a:bodyPr/>
          <a:lstStyle/>
          <a:p>
            <a:r>
              <a:rPr lang="el-GR" dirty="0"/>
              <a:t>Με τη </a:t>
            </a:r>
            <a:r>
              <a:rPr lang="el-GR" dirty="0" err="1"/>
              <a:t>δεύτερη</a:t>
            </a:r>
            <a:r>
              <a:rPr lang="el-GR" dirty="0"/>
              <a:t> </a:t>
            </a:r>
            <a:r>
              <a:rPr lang="el-GR" dirty="0" err="1"/>
              <a:t>ανάγνωση</a:t>
            </a:r>
            <a:r>
              <a:rPr lang="el-GR" dirty="0"/>
              <a:t>, </a:t>
            </a:r>
            <a:r>
              <a:rPr lang="el-GR" dirty="0" err="1"/>
              <a:t>προσπαθούμε</a:t>
            </a:r>
            <a:r>
              <a:rPr lang="el-GR" dirty="0"/>
              <a:t> να </a:t>
            </a:r>
            <a:r>
              <a:rPr lang="el-GR" dirty="0" err="1"/>
              <a:t>κατανοήσουμε</a:t>
            </a:r>
            <a:r>
              <a:rPr lang="el-GR" dirty="0"/>
              <a:t> το </a:t>
            </a:r>
            <a:r>
              <a:rPr lang="el-GR" dirty="0" err="1"/>
              <a:t>ρόλο</a:t>
            </a:r>
            <a:r>
              <a:rPr lang="el-GR" dirty="0"/>
              <a:t> της </a:t>
            </a:r>
            <a:r>
              <a:rPr lang="el-GR" dirty="0" err="1"/>
              <a:t>μαρτυρίας</a:t>
            </a:r>
            <a:r>
              <a:rPr lang="el-GR" dirty="0"/>
              <a:t> και τη </a:t>
            </a:r>
            <a:r>
              <a:rPr lang="el-GR" dirty="0" err="1"/>
              <a:t>συμβολη</a:t>
            </a:r>
            <a:r>
              <a:rPr lang="el-GR" dirty="0"/>
              <a:t>́ της στη </a:t>
            </a:r>
            <a:r>
              <a:rPr lang="el-GR" dirty="0" err="1"/>
              <a:t>διαμόρφωση</a:t>
            </a:r>
            <a:r>
              <a:rPr lang="el-GR" dirty="0"/>
              <a:t> </a:t>
            </a:r>
            <a:r>
              <a:rPr lang="el-GR" dirty="0" err="1"/>
              <a:t>ιστορικής</a:t>
            </a:r>
            <a:r>
              <a:rPr lang="el-GR" dirty="0"/>
              <a:t> </a:t>
            </a:r>
            <a:r>
              <a:rPr lang="el-GR" dirty="0" err="1"/>
              <a:t>γνώσης</a:t>
            </a:r>
            <a:r>
              <a:rPr lang="el-GR" dirty="0"/>
              <a:t>. </a:t>
            </a:r>
            <a:r>
              <a:rPr lang="el-GR" dirty="0" err="1"/>
              <a:t>Περιλαμβάνει</a:t>
            </a:r>
            <a:r>
              <a:rPr lang="el-GR" dirty="0"/>
              <a:t> </a:t>
            </a:r>
            <a:r>
              <a:rPr lang="el-GR" dirty="0" err="1"/>
              <a:t>γνωστικές</a:t>
            </a:r>
            <a:r>
              <a:rPr lang="el-GR" dirty="0"/>
              <a:t> </a:t>
            </a:r>
            <a:r>
              <a:rPr lang="el-GR" dirty="0" err="1"/>
              <a:t>διεργασίες</a:t>
            </a:r>
            <a:r>
              <a:rPr lang="el-GR" dirty="0"/>
              <a:t> </a:t>
            </a:r>
            <a:r>
              <a:rPr lang="el-GR" dirty="0" err="1"/>
              <a:t>κατάταξης</a:t>
            </a:r>
            <a:r>
              <a:rPr lang="el-GR" dirty="0"/>
              <a:t> της </a:t>
            </a:r>
            <a:r>
              <a:rPr lang="el-GR" dirty="0" err="1"/>
              <a:t>πηγής</a:t>
            </a:r>
            <a:r>
              <a:rPr lang="el-GR" dirty="0"/>
              <a:t> (</a:t>
            </a:r>
            <a:r>
              <a:rPr lang="el-GR" dirty="0" err="1"/>
              <a:t>μορφη</a:t>
            </a:r>
            <a:r>
              <a:rPr lang="el-GR" dirty="0"/>
              <a:t>́, </a:t>
            </a:r>
            <a:r>
              <a:rPr lang="el-GR" dirty="0" err="1"/>
              <a:t>είδος</a:t>
            </a:r>
            <a:r>
              <a:rPr lang="el-GR" dirty="0"/>
              <a:t>, </a:t>
            </a:r>
            <a:r>
              <a:rPr lang="el-GR" dirty="0" err="1"/>
              <a:t>τύπος</a:t>
            </a:r>
            <a:r>
              <a:rPr lang="el-GR" dirty="0"/>
              <a:t>, </a:t>
            </a:r>
            <a:r>
              <a:rPr lang="el-GR" dirty="0" err="1"/>
              <a:t>χαρακτήρας</a:t>
            </a:r>
            <a:r>
              <a:rPr lang="el-GR" dirty="0"/>
              <a:t>), </a:t>
            </a:r>
            <a:r>
              <a:rPr lang="el-GR" dirty="0" err="1"/>
              <a:t>κατανόησης</a:t>
            </a:r>
            <a:r>
              <a:rPr lang="el-GR" dirty="0"/>
              <a:t> (</a:t>
            </a:r>
            <a:r>
              <a:rPr lang="el-GR" dirty="0" err="1"/>
              <a:t>εύρεση</a:t>
            </a:r>
            <a:r>
              <a:rPr lang="el-GR" dirty="0"/>
              <a:t> </a:t>
            </a:r>
            <a:r>
              <a:rPr lang="el-GR" dirty="0" err="1"/>
              <a:t>κεντρικου</a:t>
            </a:r>
            <a:r>
              <a:rPr lang="el-GR" dirty="0"/>
              <a:t>́ </a:t>
            </a:r>
            <a:r>
              <a:rPr lang="el-GR" dirty="0" err="1"/>
              <a:t>θέματος</a:t>
            </a:r>
            <a:r>
              <a:rPr lang="el-GR" dirty="0"/>
              <a:t>, </a:t>
            </a:r>
            <a:r>
              <a:rPr lang="el-GR" dirty="0" err="1"/>
              <a:t>άποψη</a:t>
            </a:r>
            <a:r>
              <a:rPr lang="el-GR" dirty="0"/>
              <a:t> του </a:t>
            </a:r>
            <a:r>
              <a:rPr lang="el-GR" dirty="0" err="1"/>
              <a:t>ημιουργου</a:t>
            </a:r>
            <a:r>
              <a:rPr lang="el-GR" dirty="0"/>
              <a:t>́) και </a:t>
            </a:r>
            <a:r>
              <a:rPr lang="el-GR" dirty="0" err="1"/>
              <a:t>αξιολόγησης</a:t>
            </a:r>
            <a:r>
              <a:rPr lang="el-GR" dirty="0"/>
              <a:t> (</a:t>
            </a:r>
            <a:r>
              <a:rPr lang="el-GR" dirty="0" err="1"/>
              <a:t>θέση</a:t>
            </a:r>
            <a:r>
              <a:rPr lang="el-GR" dirty="0"/>
              <a:t> της </a:t>
            </a:r>
            <a:r>
              <a:rPr lang="el-GR" dirty="0" err="1"/>
              <a:t>μαρτυρίας</a:t>
            </a:r>
            <a:r>
              <a:rPr lang="el-GR" dirty="0"/>
              <a:t> στην </a:t>
            </a:r>
            <a:r>
              <a:rPr lang="el-GR" dirty="0" err="1"/>
              <a:t>εποχη</a:t>
            </a:r>
            <a:r>
              <a:rPr lang="el-GR" dirty="0"/>
              <a:t>́ της, </a:t>
            </a:r>
            <a:r>
              <a:rPr lang="el-GR" dirty="0" err="1"/>
              <a:t>σχέση</a:t>
            </a:r>
            <a:r>
              <a:rPr lang="el-GR" dirty="0"/>
              <a:t> της </a:t>
            </a:r>
            <a:r>
              <a:rPr lang="el-GR" dirty="0" err="1"/>
              <a:t>μαρτυρίας</a:t>
            </a:r>
            <a:r>
              <a:rPr lang="el-GR" dirty="0"/>
              <a:t> με </a:t>
            </a:r>
            <a:r>
              <a:rPr lang="el-GR" dirty="0" err="1"/>
              <a:t>άλλες</a:t>
            </a:r>
            <a:r>
              <a:rPr lang="el-GR" dirty="0"/>
              <a:t> </a:t>
            </a:r>
            <a:r>
              <a:rPr lang="el-GR" dirty="0" err="1"/>
              <a:t>συναφείς</a:t>
            </a:r>
            <a:r>
              <a:rPr lang="el-GR" dirty="0"/>
              <a:t>, </a:t>
            </a:r>
            <a:r>
              <a:rPr lang="el-GR" dirty="0" err="1"/>
              <a:t>επιρροη</a:t>
            </a:r>
            <a:r>
              <a:rPr lang="el-GR" dirty="0"/>
              <a:t>́ που </a:t>
            </a:r>
            <a:r>
              <a:rPr lang="el-GR" dirty="0" err="1"/>
              <a:t>άσκησε</a:t>
            </a:r>
            <a:r>
              <a:rPr lang="el-GR" dirty="0"/>
              <a:t>). </a:t>
            </a:r>
          </a:p>
          <a:p>
            <a:endParaRPr lang="el-GR" dirty="0"/>
          </a:p>
        </p:txBody>
      </p:sp>
    </p:spTree>
    <p:extLst>
      <p:ext uri="{BB962C8B-B14F-4D97-AF65-F5344CB8AC3E}">
        <p14:creationId xmlns:p14="http://schemas.microsoft.com/office/powerpoint/2010/main" val="7788830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6D9F88-3C38-764D-8756-E2686870D4F6}"/>
              </a:ext>
            </a:extLst>
          </p:cNvPr>
          <p:cNvSpPr>
            <a:spLocks noGrp="1"/>
          </p:cNvSpPr>
          <p:nvPr>
            <p:ph type="title"/>
          </p:nvPr>
        </p:nvSpPr>
        <p:spPr/>
        <p:txBody>
          <a:bodyPr/>
          <a:lstStyle/>
          <a:p>
            <a:r>
              <a:rPr lang="el-GR" b="1" dirty="0">
                <a:solidFill>
                  <a:srgbClr val="C00000"/>
                </a:solidFill>
              </a:rPr>
              <a:t>Ερωτήματα για τη δεύτερη ανάγνωση</a:t>
            </a:r>
            <a:endParaRPr lang="el-GR" dirty="0"/>
          </a:p>
        </p:txBody>
      </p:sp>
      <p:sp>
        <p:nvSpPr>
          <p:cNvPr id="3" name="Θέση περιεχομένου 2">
            <a:extLst>
              <a:ext uri="{FF2B5EF4-FFF2-40B4-BE49-F238E27FC236}">
                <a16:creationId xmlns:a16="http://schemas.microsoft.com/office/drawing/2014/main" id="{9F2879E8-A393-2A40-BA5E-4AD7B9BC77DA}"/>
              </a:ext>
            </a:extLst>
          </p:cNvPr>
          <p:cNvSpPr>
            <a:spLocks noGrp="1"/>
          </p:cNvSpPr>
          <p:nvPr>
            <p:ph idx="1"/>
          </p:nvPr>
        </p:nvSpPr>
        <p:spPr>
          <a:xfrm>
            <a:off x="637478" y="1814473"/>
            <a:ext cx="10515600" cy="4351338"/>
          </a:xfrm>
        </p:spPr>
        <p:txBody>
          <a:bodyPr>
            <a:normAutofit lnSpcReduction="10000"/>
          </a:bodyPr>
          <a:lstStyle/>
          <a:p>
            <a:pPr marL="0" lvl="0" indent="0" eaLnBrk="0" fontAlgn="base" hangingPunct="0">
              <a:lnSpc>
                <a:spcPct val="100000"/>
              </a:lnSpc>
              <a:spcBef>
                <a:spcPct val="0"/>
              </a:spcBef>
              <a:spcAft>
                <a:spcPct val="0"/>
              </a:spcAft>
              <a:buNone/>
            </a:pPr>
            <a:r>
              <a:rPr lang="el-GR" altLang="el-GR" dirty="0">
                <a:solidFill>
                  <a:srgbClr val="C00000"/>
                </a:solidFill>
                <a:latin typeface="TTE18E7940t00"/>
              </a:rPr>
              <a:t>Ι</a:t>
            </a:r>
            <a:r>
              <a:rPr lang="el-GR" altLang="el-GR" u="sng" dirty="0">
                <a:solidFill>
                  <a:srgbClr val="C00000"/>
                </a:solidFill>
                <a:latin typeface="TTE18E7940t00"/>
              </a:rPr>
              <a:t>. Κατάταξη της </a:t>
            </a:r>
            <a:r>
              <a:rPr lang="el-GR" altLang="el-GR" u="sng" dirty="0" err="1">
                <a:solidFill>
                  <a:srgbClr val="C00000"/>
                </a:solidFill>
                <a:latin typeface="TTE18E7940t00"/>
              </a:rPr>
              <a:t>πηγής</a:t>
            </a:r>
            <a:r>
              <a:rPr lang="el-GR" altLang="el-GR" u="sng" dirty="0">
                <a:solidFill>
                  <a:srgbClr val="C00000"/>
                </a:solidFill>
                <a:latin typeface="TTE18E7940t00"/>
              </a:rPr>
              <a:t> </a:t>
            </a:r>
            <a:endParaRPr lang="el-GR" altLang="el-GR" u="sng" dirty="0">
              <a:solidFill>
                <a:srgbClr val="C00000"/>
              </a:solidFill>
            </a:endParaRPr>
          </a:p>
          <a:p>
            <a:pPr marL="0" lvl="0" indent="0" eaLnBrk="0" fontAlgn="base" hangingPunct="0">
              <a:lnSpc>
                <a:spcPct val="100000"/>
              </a:lnSpc>
              <a:spcBef>
                <a:spcPct val="0"/>
              </a:spcBef>
              <a:spcAft>
                <a:spcPct val="0"/>
              </a:spcAft>
              <a:buFontTx/>
              <a:buAutoNum type="arabicPeriod"/>
            </a:pPr>
            <a:r>
              <a:rPr lang="el-GR" altLang="el-GR" dirty="0">
                <a:latin typeface="TTE18E7940t00"/>
              </a:rPr>
              <a:t>Τι </a:t>
            </a:r>
            <a:r>
              <a:rPr lang="el-GR" altLang="el-GR" dirty="0" err="1">
                <a:latin typeface="TTE18E7940t00"/>
              </a:rPr>
              <a:t>είδους</a:t>
            </a:r>
            <a:r>
              <a:rPr lang="el-GR" altLang="el-GR" dirty="0">
                <a:latin typeface="TTE18E7940t00"/>
              </a:rPr>
              <a:t> </a:t>
            </a:r>
            <a:r>
              <a:rPr lang="el-GR" altLang="el-GR" dirty="0" err="1">
                <a:latin typeface="TTE18E7940t00"/>
              </a:rPr>
              <a:t>είναι</a:t>
            </a:r>
            <a:r>
              <a:rPr lang="el-GR" altLang="el-GR" dirty="0">
                <a:latin typeface="TTE18E7940t00"/>
              </a:rPr>
              <a:t>; </a:t>
            </a:r>
          </a:p>
          <a:p>
            <a:pPr marL="0" lvl="0" indent="0" eaLnBrk="0" fontAlgn="base" hangingPunct="0">
              <a:lnSpc>
                <a:spcPct val="100000"/>
              </a:lnSpc>
              <a:spcBef>
                <a:spcPct val="0"/>
              </a:spcBef>
              <a:spcAft>
                <a:spcPct val="0"/>
              </a:spcAft>
              <a:buFontTx/>
              <a:buAutoNum type="arabicPeriod" startAt="2"/>
            </a:pPr>
            <a:r>
              <a:rPr lang="el-GR" altLang="el-GR" dirty="0">
                <a:latin typeface="TTE18E7940t00"/>
              </a:rPr>
              <a:t>∆</a:t>
            </a:r>
            <a:r>
              <a:rPr lang="el-GR" altLang="el-GR" dirty="0" err="1">
                <a:latin typeface="TTE18E7940t00"/>
              </a:rPr>
              <a:t>ημιουργήθηκε</a:t>
            </a:r>
            <a:r>
              <a:rPr lang="el-GR" altLang="el-GR" dirty="0">
                <a:latin typeface="TTE18E7940t00"/>
              </a:rPr>
              <a:t> </a:t>
            </a:r>
            <a:r>
              <a:rPr lang="el-GR" altLang="el-GR" dirty="0" err="1">
                <a:latin typeface="TTE18E7940t00"/>
              </a:rPr>
              <a:t>κατα</a:t>
            </a:r>
            <a:r>
              <a:rPr lang="el-GR" altLang="el-GR" dirty="0">
                <a:latin typeface="TTE18E7940t00"/>
              </a:rPr>
              <a:t>́ τη </a:t>
            </a:r>
            <a:r>
              <a:rPr lang="el-GR" altLang="el-GR" dirty="0" err="1">
                <a:latin typeface="TTE18E7940t00"/>
              </a:rPr>
              <a:t>διάρκεια</a:t>
            </a:r>
            <a:r>
              <a:rPr lang="el-GR" altLang="el-GR" dirty="0">
                <a:latin typeface="TTE18E7940t00"/>
              </a:rPr>
              <a:t>  των </a:t>
            </a:r>
            <a:r>
              <a:rPr lang="el-GR" altLang="el-GR" dirty="0" err="1">
                <a:latin typeface="TTE18E7940t00"/>
              </a:rPr>
              <a:t>παραστάσεων</a:t>
            </a:r>
            <a:r>
              <a:rPr lang="el-GR" altLang="el-GR" dirty="0">
                <a:latin typeface="TTE18E7940t00"/>
              </a:rPr>
              <a:t> που </a:t>
            </a:r>
            <a:r>
              <a:rPr lang="el-GR" altLang="el-GR" dirty="0" err="1">
                <a:latin typeface="TTE18E7940t00"/>
              </a:rPr>
              <a:t>απεικονίζει</a:t>
            </a:r>
            <a:r>
              <a:rPr lang="el-GR" altLang="el-GR" dirty="0">
                <a:latin typeface="TTE18E7940t00"/>
              </a:rPr>
              <a:t>; Των </a:t>
            </a:r>
            <a:r>
              <a:rPr lang="el-GR" altLang="el-GR" dirty="0" err="1">
                <a:latin typeface="TTE18E7940t00"/>
              </a:rPr>
              <a:t>φαινομένων</a:t>
            </a:r>
            <a:r>
              <a:rPr lang="el-GR" altLang="el-GR" dirty="0">
                <a:latin typeface="TTE18E7940t00"/>
              </a:rPr>
              <a:t> που </a:t>
            </a:r>
            <a:r>
              <a:rPr lang="el-GR" altLang="el-GR" dirty="0" err="1">
                <a:latin typeface="TTE18E7940t00"/>
              </a:rPr>
              <a:t>περιγράφει</a:t>
            </a:r>
            <a:r>
              <a:rPr lang="el-GR" altLang="el-GR" dirty="0">
                <a:latin typeface="TTE18E7940t00"/>
              </a:rPr>
              <a:t> ή </a:t>
            </a:r>
            <a:r>
              <a:rPr lang="el-GR" altLang="el-GR" dirty="0" err="1">
                <a:latin typeface="TTE18E7940t00"/>
              </a:rPr>
              <a:t>αναλύει</a:t>
            </a:r>
            <a:r>
              <a:rPr lang="el-GR" altLang="el-GR" dirty="0">
                <a:latin typeface="TTE18E7940t00"/>
              </a:rPr>
              <a:t>; των </a:t>
            </a:r>
            <a:r>
              <a:rPr lang="el-GR" altLang="el-GR" dirty="0" err="1">
                <a:latin typeface="TTE18E7940t00"/>
              </a:rPr>
              <a:t>εικόνων</a:t>
            </a:r>
            <a:r>
              <a:rPr lang="el-GR" altLang="el-GR" dirty="0">
                <a:latin typeface="TTE18E7940t00"/>
              </a:rPr>
              <a:t> που </a:t>
            </a:r>
            <a:r>
              <a:rPr lang="el-GR" altLang="el-GR" dirty="0" err="1">
                <a:latin typeface="TTE18E7940t00"/>
              </a:rPr>
              <a:t>εμπεριέχει</a:t>
            </a:r>
            <a:r>
              <a:rPr lang="el-GR" altLang="el-GR" dirty="0">
                <a:latin typeface="TTE18E7940t00"/>
              </a:rPr>
              <a:t>; των </a:t>
            </a:r>
            <a:r>
              <a:rPr lang="el-GR" altLang="el-GR" dirty="0" err="1">
                <a:latin typeface="TTE18E7940t00"/>
              </a:rPr>
              <a:t>πληροφοριών</a:t>
            </a:r>
            <a:r>
              <a:rPr lang="el-GR" altLang="el-GR" dirty="0">
                <a:latin typeface="TTE18E7940t00"/>
              </a:rPr>
              <a:t> που </a:t>
            </a:r>
            <a:r>
              <a:rPr lang="el-GR" altLang="el-GR" dirty="0" err="1">
                <a:latin typeface="TTE18E7940t00"/>
              </a:rPr>
              <a:t>διασώζει</a:t>
            </a:r>
            <a:r>
              <a:rPr lang="el-GR" altLang="el-GR" dirty="0">
                <a:latin typeface="TTE18E7940t00"/>
              </a:rPr>
              <a:t>; </a:t>
            </a:r>
            <a:r>
              <a:rPr lang="el-GR" altLang="el-GR" dirty="0" err="1">
                <a:latin typeface="TTE18E7940t00"/>
              </a:rPr>
              <a:t>κλπ</a:t>
            </a:r>
            <a:r>
              <a:rPr lang="el-GR" altLang="el-GR" dirty="0">
                <a:latin typeface="TTE18E7940t00"/>
              </a:rPr>
              <a:t> </a:t>
            </a:r>
          </a:p>
          <a:p>
            <a:pPr marL="0" lvl="0" indent="0" eaLnBrk="0" fontAlgn="base" hangingPunct="0">
              <a:lnSpc>
                <a:spcPct val="100000"/>
              </a:lnSpc>
              <a:spcBef>
                <a:spcPct val="0"/>
              </a:spcBef>
              <a:spcAft>
                <a:spcPct val="0"/>
              </a:spcAft>
              <a:buFontTx/>
              <a:buAutoNum type="arabicPeriod" startAt="3"/>
            </a:pPr>
            <a:r>
              <a:rPr lang="el-GR" altLang="el-GR" dirty="0">
                <a:latin typeface="TTE18E7940t00"/>
              </a:rPr>
              <a:t>Είναι </a:t>
            </a:r>
            <a:r>
              <a:rPr lang="el-GR" altLang="el-GR" dirty="0" err="1">
                <a:latin typeface="TTE18E7940t00"/>
              </a:rPr>
              <a:t>μεταγενέστερη</a:t>
            </a:r>
            <a:r>
              <a:rPr lang="el-GR" altLang="el-GR" dirty="0">
                <a:latin typeface="TTE18E7940t00"/>
              </a:rPr>
              <a:t> </a:t>
            </a:r>
            <a:r>
              <a:rPr lang="el-GR" altLang="el-GR" dirty="0" err="1">
                <a:latin typeface="TTE18E7940t00"/>
              </a:rPr>
              <a:t>μαρτυρία</a:t>
            </a:r>
            <a:r>
              <a:rPr lang="el-GR" altLang="el-GR" dirty="0">
                <a:latin typeface="TTE18E7940t00"/>
              </a:rPr>
              <a:t>; </a:t>
            </a:r>
            <a:r>
              <a:rPr lang="el-GR" altLang="el-GR" dirty="0" err="1">
                <a:latin typeface="TTE18E7940t00"/>
              </a:rPr>
              <a:t>Πόσο</a:t>
            </a:r>
            <a:r>
              <a:rPr lang="el-GR" altLang="el-GR" dirty="0">
                <a:latin typeface="TTE18E7940t00"/>
              </a:rPr>
              <a:t> </a:t>
            </a:r>
            <a:r>
              <a:rPr lang="el-GR" altLang="el-GR" dirty="0" err="1">
                <a:latin typeface="TTE18E7940t00"/>
              </a:rPr>
              <a:t>μεταγενέστερη</a:t>
            </a:r>
            <a:r>
              <a:rPr lang="el-GR" altLang="el-GR" dirty="0">
                <a:latin typeface="TTE18E7940t00"/>
              </a:rPr>
              <a:t>, σε ποιες </a:t>
            </a:r>
            <a:r>
              <a:rPr lang="el-GR" altLang="el-GR" dirty="0" err="1">
                <a:latin typeface="TTE18E7940t00"/>
              </a:rPr>
              <a:t>άλλες</a:t>
            </a:r>
            <a:r>
              <a:rPr lang="el-GR" altLang="el-GR" dirty="0">
                <a:latin typeface="TTE18E7940t00"/>
              </a:rPr>
              <a:t> </a:t>
            </a:r>
            <a:r>
              <a:rPr lang="el-GR" altLang="el-GR" dirty="0" err="1">
                <a:latin typeface="TTE18E7940t00"/>
              </a:rPr>
              <a:t>πηγές</a:t>
            </a:r>
            <a:r>
              <a:rPr lang="el-GR" altLang="el-GR" dirty="0">
                <a:latin typeface="TTE18E7940t00"/>
              </a:rPr>
              <a:t> </a:t>
            </a:r>
            <a:r>
              <a:rPr lang="el-GR" altLang="el-GR" dirty="0" err="1">
                <a:latin typeface="TTE18E7940t00"/>
              </a:rPr>
              <a:t>στηρίχθηκε</a:t>
            </a:r>
            <a:r>
              <a:rPr lang="el-GR" altLang="el-GR" dirty="0">
                <a:latin typeface="TTE18E7940t00"/>
              </a:rPr>
              <a:t>; </a:t>
            </a:r>
          </a:p>
          <a:p>
            <a:pPr marL="0" lvl="0" indent="0" eaLnBrk="0" fontAlgn="base" hangingPunct="0">
              <a:lnSpc>
                <a:spcPct val="100000"/>
              </a:lnSpc>
              <a:spcBef>
                <a:spcPct val="0"/>
              </a:spcBef>
              <a:spcAft>
                <a:spcPct val="0"/>
              </a:spcAft>
              <a:buFontTx/>
              <a:buAutoNum type="arabicPeriod" startAt="4"/>
            </a:pPr>
            <a:r>
              <a:rPr lang="el-GR" altLang="el-GR" dirty="0">
                <a:latin typeface="TTE18E7940t00"/>
              </a:rPr>
              <a:t>Πού </a:t>
            </a:r>
            <a:r>
              <a:rPr lang="el-GR" altLang="el-GR" dirty="0" err="1">
                <a:latin typeface="TTE18E7940t00"/>
              </a:rPr>
              <a:t>βρέθηκε</a:t>
            </a:r>
            <a:r>
              <a:rPr lang="el-GR" altLang="el-GR" dirty="0">
                <a:latin typeface="TTE18E7940t00"/>
              </a:rPr>
              <a:t> η </a:t>
            </a:r>
            <a:r>
              <a:rPr lang="el-GR" altLang="el-GR" dirty="0" err="1">
                <a:latin typeface="TTE18E7940t00"/>
              </a:rPr>
              <a:t>μαρτυρία</a:t>
            </a:r>
            <a:r>
              <a:rPr lang="el-GR" altLang="el-GR" dirty="0">
                <a:latin typeface="TTE18E7940t00"/>
              </a:rPr>
              <a:t>; πού </a:t>
            </a:r>
            <a:r>
              <a:rPr lang="el-GR" altLang="el-GR" dirty="0" err="1">
                <a:latin typeface="TTE18E7940t00"/>
              </a:rPr>
              <a:t>σώθηκε</a:t>
            </a:r>
            <a:r>
              <a:rPr lang="el-GR" altLang="el-GR" dirty="0">
                <a:latin typeface="TTE18E7940t00"/>
              </a:rPr>
              <a:t>; </a:t>
            </a:r>
            <a:r>
              <a:rPr lang="el-GR" altLang="el-GR" dirty="0" err="1">
                <a:latin typeface="TTE18E7940t00"/>
              </a:rPr>
              <a:t>γιατι</a:t>
            </a:r>
            <a:r>
              <a:rPr lang="el-GR" altLang="el-GR" dirty="0">
                <a:latin typeface="TTE18E7940t00"/>
              </a:rPr>
              <a:t> ́</a:t>
            </a:r>
            <a:r>
              <a:rPr lang="el-GR" altLang="el-GR" dirty="0" err="1">
                <a:latin typeface="TTE18E7940t00"/>
              </a:rPr>
              <a:t>σώθηκε</a:t>
            </a:r>
            <a:r>
              <a:rPr lang="el-GR" altLang="el-GR" dirty="0">
                <a:latin typeface="TTE18E7940t00"/>
              </a:rPr>
              <a:t>; Πού </a:t>
            </a:r>
            <a:r>
              <a:rPr lang="el-GR" altLang="el-GR" dirty="0" err="1">
                <a:latin typeface="TTE18E7940t00"/>
              </a:rPr>
              <a:t>βρίσκεται</a:t>
            </a:r>
            <a:r>
              <a:rPr lang="el-GR" altLang="el-GR" dirty="0">
                <a:latin typeface="TTE18E7940t00"/>
              </a:rPr>
              <a:t> </a:t>
            </a:r>
            <a:r>
              <a:rPr lang="el-GR" altLang="el-GR" dirty="0" err="1">
                <a:latin typeface="TTE18E7940t00"/>
              </a:rPr>
              <a:t>σήμερα</a:t>
            </a:r>
            <a:r>
              <a:rPr lang="el-GR" altLang="el-GR" dirty="0">
                <a:latin typeface="TTE18E7940t00"/>
              </a:rPr>
              <a:t>; Σε ποια </a:t>
            </a:r>
            <a:r>
              <a:rPr lang="el-GR" altLang="el-GR" dirty="0" err="1">
                <a:latin typeface="TTE18E7940t00"/>
              </a:rPr>
              <a:t>κατάσταση</a:t>
            </a:r>
            <a:r>
              <a:rPr lang="el-GR" altLang="el-GR" dirty="0">
                <a:latin typeface="TTE18E7940t00"/>
              </a:rPr>
              <a:t>; </a:t>
            </a:r>
          </a:p>
          <a:p>
            <a:pPr marL="0" lvl="0" indent="0" eaLnBrk="0" fontAlgn="base" hangingPunct="0">
              <a:lnSpc>
                <a:spcPct val="100000"/>
              </a:lnSpc>
              <a:spcBef>
                <a:spcPct val="0"/>
              </a:spcBef>
              <a:spcAft>
                <a:spcPct val="0"/>
              </a:spcAft>
              <a:buFontTx/>
              <a:buAutoNum type="arabicPeriod" startAt="5"/>
            </a:pPr>
            <a:r>
              <a:rPr lang="el-GR" altLang="el-GR" dirty="0" err="1">
                <a:latin typeface="TTE18E7940t00"/>
              </a:rPr>
              <a:t>Αποτελει</a:t>
            </a:r>
            <a:r>
              <a:rPr lang="el-GR" altLang="el-GR" dirty="0">
                <a:latin typeface="TTE18E7940t00"/>
              </a:rPr>
              <a:t> ́</a:t>
            </a:r>
            <a:r>
              <a:rPr lang="el-GR" altLang="el-GR" dirty="0" err="1">
                <a:latin typeface="TTE18E7940t00"/>
              </a:rPr>
              <a:t>μεμονωμένη</a:t>
            </a:r>
            <a:r>
              <a:rPr lang="el-GR" altLang="el-GR" dirty="0">
                <a:latin typeface="TTE18E7940t00"/>
              </a:rPr>
              <a:t> </a:t>
            </a:r>
            <a:r>
              <a:rPr lang="el-GR" altLang="el-GR" dirty="0" err="1">
                <a:latin typeface="TTE18E7940t00"/>
              </a:rPr>
              <a:t>περίπτωση</a:t>
            </a:r>
            <a:r>
              <a:rPr lang="el-GR" altLang="el-GR" dirty="0">
                <a:latin typeface="TTE18E7940t00"/>
              </a:rPr>
              <a:t> ή </a:t>
            </a:r>
            <a:r>
              <a:rPr lang="el-GR" altLang="el-GR" dirty="0" err="1">
                <a:latin typeface="TTE18E7940t00"/>
              </a:rPr>
              <a:t>εντάσσεται</a:t>
            </a:r>
            <a:r>
              <a:rPr lang="el-GR" altLang="el-GR" dirty="0">
                <a:latin typeface="TTE18E7940t00"/>
              </a:rPr>
              <a:t> σε </a:t>
            </a:r>
            <a:r>
              <a:rPr lang="el-GR" altLang="el-GR" dirty="0" err="1">
                <a:latin typeface="TTE18E7940t00"/>
              </a:rPr>
              <a:t>σχολη</a:t>
            </a:r>
            <a:r>
              <a:rPr lang="el-GR" altLang="el-GR" dirty="0">
                <a:latin typeface="TTE18E7940t00"/>
              </a:rPr>
              <a:t>́; </a:t>
            </a:r>
            <a:r>
              <a:rPr lang="el-GR" altLang="el-GR" dirty="0" err="1">
                <a:latin typeface="TTE18E7940t00"/>
              </a:rPr>
              <a:t>ρεύμα</a:t>
            </a:r>
            <a:r>
              <a:rPr lang="el-GR" altLang="el-GR" dirty="0">
                <a:latin typeface="TTE18E7940t00"/>
              </a:rPr>
              <a:t>; </a:t>
            </a:r>
            <a:r>
              <a:rPr lang="el-GR" altLang="el-GR" dirty="0" err="1">
                <a:latin typeface="TTE18E7940t00"/>
              </a:rPr>
              <a:t>κατηγορία;κλπ</a:t>
            </a:r>
            <a:endParaRPr lang="el-GR" dirty="0"/>
          </a:p>
          <a:p>
            <a:endParaRPr lang="el-GR" dirty="0"/>
          </a:p>
        </p:txBody>
      </p:sp>
    </p:spTree>
    <p:extLst>
      <p:ext uri="{BB962C8B-B14F-4D97-AF65-F5344CB8AC3E}">
        <p14:creationId xmlns:p14="http://schemas.microsoft.com/office/powerpoint/2010/main" val="8023119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4BD1E4-A5FB-CC4E-8619-5A12BBB47071}"/>
              </a:ext>
            </a:extLst>
          </p:cNvPr>
          <p:cNvSpPr>
            <a:spLocks noGrp="1"/>
          </p:cNvSpPr>
          <p:nvPr>
            <p:ph type="title"/>
          </p:nvPr>
        </p:nvSpPr>
        <p:spPr/>
        <p:txBody>
          <a:bodyPr>
            <a:normAutofit/>
          </a:bodyPr>
          <a:lstStyle/>
          <a:p>
            <a:endParaRPr lang="el-GR" b="1" dirty="0">
              <a:solidFill>
                <a:srgbClr val="C00000"/>
              </a:solidFill>
            </a:endParaRPr>
          </a:p>
        </p:txBody>
      </p:sp>
      <p:sp>
        <p:nvSpPr>
          <p:cNvPr id="3" name="Θέση περιεχομένου 2">
            <a:extLst>
              <a:ext uri="{FF2B5EF4-FFF2-40B4-BE49-F238E27FC236}">
                <a16:creationId xmlns:a16="http://schemas.microsoft.com/office/drawing/2014/main" id="{C9669450-9466-E84A-8651-3E7D75A33FC8}"/>
              </a:ext>
            </a:extLst>
          </p:cNvPr>
          <p:cNvSpPr>
            <a:spLocks noGrp="1"/>
          </p:cNvSpPr>
          <p:nvPr>
            <p:ph idx="1"/>
          </p:nvPr>
        </p:nvSpPr>
        <p:spPr/>
        <p:txBody>
          <a:bodyPr>
            <a:normAutofit/>
          </a:bodyPr>
          <a:lstStyle/>
          <a:p>
            <a:pPr marL="0" indent="0">
              <a:buNone/>
            </a:pPr>
            <a:r>
              <a:rPr lang="el-GR" u="sng" dirty="0">
                <a:solidFill>
                  <a:srgbClr val="C00000"/>
                </a:solidFill>
              </a:rPr>
              <a:t>Ι. Κατανόηση της </a:t>
            </a:r>
            <a:r>
              <a:rPr lang="el-GR" u="sng" dirty="0" err="1">
                <a:solidFill>
                  <a:srgbClr val="C00000"/>
                </a:solidFill>
              </a:rPr>
              <a:t>πηγής</a:t>
            </a:r>
            <a:r>
              <a:rPr lang="el-GR" u="sng" dirty="0">
                <a:solidFill>
                  <a:srgbClr val="C00000"/>
                </a:solidFill>
              </a:rPr>
              <a:t> </a:t>
            </a:r>
          </a:p>
          <a:p>
            <a:r>
              <a:rPr lang="el-GR" dirty="0"/>
              <a:t>Ποιο </a:t>
            </a:r>
            <a:r>
              <a:rPr lang="el-GR" dirty="0" err="1"/>
              <a:t>είναι</a:t>
            </a:r>
            <a:r>
              <a:rPr lang="el-GR" dirty="0"/>
              <a:t> το </a:t>
            </a:r>
            <a:r>
              <a:rPr lang="el-GR" dirty="0" err="1"/>
              <a:t>θέμα</a:t>
            </a:r>
            <a:r>
              <a:rPr lang="el-GR" dirty="0"/>
              <a:t> που </a:t>
            </a:r>
            <a:r>
              <a:rPr lang="el-GR" dirty="0" err="1"/>
              <a:t>πραγματεύεται</a:t>
            </a:r>
            <a:r>
              <a:rPr lang="el-GR" dirty="0"/>
              <a:t>; </a:t>
            </a:r>
          </a:p>
          <a:p>
            <a:r>
              <a:rPr lang="el-GR" dirty="0"/>
              <a:t>Ποιες </a:t>
            </a:r>
            <a:r>
              <a:rPr lang="el-GR" dirty="0" err="1"/>
              <a:t>είναι</a:t>
            </a:r>
            <a:r>
              <a:rPr lang="el-GR" dirty="0"/>
              <a:t> οι </a:t>
            </a:r>
            <a:r>
              <a:rPr lang="el-GR" dirty="0" err="1"/>
              <a:t>βασικές</a:t>
            </a:r>
            <a:r>
              <a:rPr lang="el-GR" dirty="0"/>
              <a:t> </a:t>
            </a:r>
            <a:r>
              <a:rPr lang="el-GR" dirty="0" err="1"/>
              <a:t>ιστορικές</a:t>
            </a:r>
            <a:r>
              <a:rPr lang="el-GR" dirty="0"/>
              <a:t> </a:t>
            </a:r>
            <a:r>
              <a:rPr lang="el-GR" dirty="0" err="1"/>
              <a:t>έννοιες</a:t>
            </a:r>
            <a:r>
              <a:rPr lang="el-GR" dirty="0"/>
              <a:t> που </a:t>
            </a:r>
            <a:r>
              <a:rPr lang="el-GR" dirty="0" err="1"/>
              <a:t>εμπεριέχονται</a:t>
            </a:r>
            <a:r>
              <a:rPr lang="el-GR" dirty="0"/>
              <a:t> και ποια η </a:t>
            </a:r>
            <a:r>
              <a:rPr lang="el-GR" dirty="0" err="1"/>
              <a:t>σημασία</a:t>
            </a:r>
            <a:r>
              <a:rPr lang="el-GR" dirty="0"/>
              <a:t> τους στο </a:t>
            </a:r>
            <a:r>
              <a:rPr lang="el-GR" dirty="0" err="1"/>
              <a:t>συγκεκριμένο</a:t>
            </a:r>
            <a:r>
              <a:rPr lang="el-GR" dirty="0"/>
              <a:t> </a:t>
            </a:r>
            <a:r>
              <a:rPr lang="el-GR" dirty="0" err="1"/>
              <a:t>χωρο</a:t>
            </a:r>
            <a:r>
              <a:rPr lang="el-GR" dirty="0"/>
              <a:t>- </a:t>
            </a:r>
            <a:r>
              <a:rPr lang="el-GR" dirty="0" err="1"/>
              <a:t>χρόνο</a:t>
            </a:r>
            <a:r>
              <a:rPr lang="el-GR" dirty="0"/>
              <a:t>; </a:t>
            </a:r>
          </a:p>
          <a:p>
            <a:r>
              <a:rPr lang="el-GR" dirty="0"/>
              <a:t>Ποια </a:t>
            </a:r>
            <a:r>
              <a:rPr lang="el-GR" dirty="0" err="1"/>
              <a:t>είναι</a:t>
            </a:r>
            <a:r>
              <a:rPr lang="el-GR" dirty="0"/>
              <a:t> η </a:t>
            </a:r>
            <a:r>
              <a:rPr lang="el-GR" dirty="0" err="1"/>
              <a:t>άποψη</a:t>
            </a:r>
            <a:r>
              <a:rPr lang="el-GR" dirty="0"/>
              <a:t> του </a:t>
            </a:r>
            <a:r>
              <a:rPr lang="el-GR" dirty="0" err="1"/>
              <a:t>δημιουργου</a:t>
            </a:r>
            <a:r>
              <a:rPr lang="el-GR" dirty="0"/>
              <a:t>́ για το </a:t>
            </a:r>
            <a:r>
              <a:rPr lang="el-GR" dirty="0" err="1"/>
              <a:t>θέμα</a:t>
            </a:r>
            <a:r>
              <a:rPr lang="el-GR" dirty="0"/>
              <a:t>; </a:t>
            </a:r>
          </a:p>
          <a:p>
            <a:r>
              <a:rPr lang="el-GR" dirty="0"/>
              <a:t>Ποιες </a:t>
            </a:r>
            <a:r>
              <a:rPr lang="el-GR" dirty="0" err="1"/>
              <a:t>αξίες</a:t>
            </a:r>
            <a:r>
              <a:rPr lang="el-GR" dirty="0"/>
              <a:t> </a:t>
            </a:r>
            <a:r>
              <a:rPr lang="el-GR" dirty="0" err="1"/>
              <a:t>ενυπάρχουν</a:t>
            </a:r>
            <a:r>
              <a:rPr lang="el-GR" dirty="0"/>
              <a:t>; </a:t>
            </a:r>
          </a:p>
          <a:p>
            <a:r>
              <a:rPr lang="el-GR" dirty="0"/>
              <a:t>Ποια </a:t>
            </a:r>
            <a:r>
              <a:rPr lang="el-GR" dirty="0" err="1"/>
              <a:t>προβλήματα</a:t>
            </a:r>
            <a:r>
              <a:rPr lang="el-GR" dirty="0"/>
              <a:t> </a:t>
            </a:r>
            <a:r>
              <a:rPr lang="el-GR" dirty="0" err="1"/>
              <a:t>επισημαίνονται</a:t>
            </a:r>
            <a:r>
              <a:rPr lang="el-GR" dirty="0"/>
              <a:t>; </a:t>
            </a:r>
          </a:p>
          <a:p>
            <a:r>
              <a:rPr lang="el-GR" dirty="0"/>
              <a:t>Ποιο </a:t>
            </a:r>
            <a:r>
              <a:rPr lang="el-GR" dirty="0" err="1"/>
              <a:t>αποτέλεσμα</a:t>
            </a:r>
            <a:r>
              <a:rPr lang="el-GR" dirty="0"/>
              <a:t> </a:t>
            </a:r>
            <a:r>
              <a:rPr lang="el-GR" dirty="0" err="1"/>
              <a:t>αναμένεται</a:t>
            </a:r>
            <a:r>
              <a:rPr lang="el-GR" dirty="0"/>
              <a:t> </a:t>
            </a:r>
            <a:r>
              <a:rPr lang="el-GR" dirty="0" err="1"/>
              <a:t>απο</a:t>
            </a:r>
            <a:r>
              <a:rPr lang="el-GR" dirty="0"/>
              <a:t>́ το </a:t>
            </a:r>
            <a:r>
              <a:rPr lang="el-GR" dirty="0" err="1"/>
              <a:t>δημιουργο</a:t>
            </a:r>
            <a:r>
              <a:rPr lang="el-GR" dirty="0"/>
              <a:t>́ της </a:t>
            </a:r>
            <a:r>
              <a:rPr lang="el-GR" dirty="0" err="1"/>
              <a:t>πηγής</a:t>
            </a:r>
            <a:r>
              <a:rPr lang="el-GR" dirty="0"/>
              <a:t>; </a:t>
            </a:r>
          </a:p>
          <a:p>
            <a:endParaRPr lang="el-GR" dirty="0"/>
          </a:p>
        </p:txBody>
      </p:sp>
      <p:sp>
        <p:nvSpPr>
          <p:cNvPr id="4" name="Θέση υποσέλιδου 3">
            <a:extLst>
              <a:ext uri="{FF2B5EF4-FFF2-40B4-BE49-F238E27FC236}">
                <a16:creationId xmlns:a16="http://schemas.microsoft.com/office/drawing/2014/main" id="{7DC27412-88AC-3749-AF4B-BA96A233AD3E}"/>
              </a:ext>
            </a:extLst>
          </p:cNvPr>
          <p:cNvSpPr>
            <a:spLocks noGrp="1"/>
          </p:cNvSpPr>
          <p:nvPr>
            <p:ph type="ftr" sz="quarter" idx="11"/>
          </p:nvPr>
        </p:nvSpPr>
        <p:spPr/>
        <p:txBody>
          <a:bodyPr/>
          <a:lstStyle/>
          <a:p>
            <a:r>
              <a:rPr lang="el-GR"/>
              <a:t>Κουσερή Γεωργία</a:t>
            </a:r>
            <a:endParaRPr lang="en-US" dirty="0"/>
          </a:p>
        </p:txBody>
      </p:sp>
    </p:spTree>
    <p:extLst>
      <p:ext uri="{BB962C8B-B14F-4D97-AF65-F5344CB8AC3E}">
        <p14:creationId xmlns:p14="http://schemas.microsoft.com/office/powerpoint/2010/main" val="26602300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56F89C-D61D-2146-9A3C-501B9F7225B7}"/>
              </a:ext>
            </a:extLst>
          </p:cNvPr>
          <p:cNvSpPr>
            <a:spLocks noGrp="1"/>
          </p:cNvSpPr>
          <p:nvPr>
            <p:ph type="title"/>
          </p:nvPr>
        </p:nvSpPr>
        <p:spPr/>
        <p:txBody>
          <a:bodyPr/>
          <a:lstStyle/>
          <a:p>
            <a:br>
              <a:rPr lang="el-GR" b="1" u="sng" dirty="0">
                <a:solidFill>
                  <a:schemeClr val="accent1"/>
                </a:solidFill>
              </a:rPr>
            </a:br>
            <a:endParaRPr lang="el-GR" b="1" dirty="0">
              <a:solidFill>
                <a:schemeClr val="accent1"/>
              </a:solidFill>
            </a:endParaRPr>
          </a:p>
        </p:txBody>
      </p:sp>
      <p:sp>
        <p:nvSpPr>
          <p:cNvPr id="3" name="Θέση περιεχομένου 2">
            <a:extLst>
              <a:ext uri="{FF2B5EF4-FFF2-40B4-BE49-F238E27FC236}">
                <a16:creationId xmlns:a16="http://schemas.microsoft.com/office/drawing/2014/main" id="{72ECFC06-1AEF-6047-B5CC-C564D988D49B}"/>
              </a:ext>
            </a:extLst>
          </p:cNvPr>
          <p:cNvSpPr>
            <a:spLocks noGrp="1"/>
          </p:cNvSpPr>
          <p:nvPr>
            <p:ph idx="1"/>
          </p:nvPr>
        </p:nvSpPr>
        <p:spPr>
          <a:xfrm>
            <a:off x="838200" y="1253331"/>
            <a:ext cx="10515600" cy="4351338"/>
          </a:xfrm>
        </p:spPr>
        <p:txBody>
          <a:bodyPr>
            <a:normAutofit/>
          </a:bodyPr>
          <a:lstStyle/>
          <a:p>
            <a:pPr marL="0" indent="0">
              <a:buNone/>
            </a:pPr>
            <a:r>
              <a:rPr lang="en-US" b="1" u="sng" dirty="0">
                <a:solidFill>
                  <a:srgbClr val="C00000"/>
                </a:solidFill>
              </a:rPr>
              <a:t>I</a:t>
            </a:r>
            <a:r>
              <a:rPr lang="el-GR" b="1" u="sng" dirty="0">
                <a:solidFill>
                  <a:srgbClr val="C00000"/>
                </a:solidFill>
              </a:rPr>
              <a:t>Ι</a:t>
            </a:r>
            <a:r>
              <a:rPr lang="en-US" b="1" u="sng" dirty="0">
                <a:solidFill>
                  <a:srgbClr val="C00000"/>
                </a:solidFill>
              </a:rPr>
              <a:t>. </a:t>
            </a:r>
            <a:r>
              <a:rPr lang="el-GR" b="1" u="sng" dirty="0" err="1">
                <a:solidFill>
                  <a:srgbClr val="C00000"/>
                </a:solidFill>
              </a:rPr>
              <a:t>Αξιολόγηση</a:t>
            </a:r>
            <a:r>
              <a:rPr lang="el-GR" b="1" u="sng" dirty="0">
                <a:solidFill>
                  <a:srgbClr val="C00000"/>
                </a:solidFill>
              </a:rPr>
              <a:t> της </a:t>
            </a:r>
            <a:r>
              <a:rPr lang="el-GR" b="1" u="sng" dirty="0" err="1">
                <a:solidFill>
                  <a:srgbClr val="C00000"/>
                </a:solidFill>
              </a:rPr>
              <a:t>πηγής</a:t>
            </a:r>
            <a:endParaRPr lang="el-GR" b="1" u="sng" dirty="0">
              <a:solidFill>
                <a:srgbClr val="C00000"/>
              </a:solidFill>
            </a:endParaRPr>
          </a:p>
          <a:p>
            <a:r>
              <a:rPr lang="el-GR" b="1" u="sng" dirty="0">
                <a:solidFill>
                  <a:srgbClr val="C00000"/>
                </a:solidFill>
              </a:rPr>
              <a:t> </a:t>
            </a:r>
            <a:r>
              <a:rPr lang="el-GR" dirty="0" err="1"/>
              <a:t>Πόσο</a:t>
            </a:r>
            <a:r>
              <a:rPr lang="el-GR" dirty="0"/>
              <a:t> </a:t>
            </a:r>
            <a:r>
              <a:rPr lang="el-GR" dirty="0" err="1"/>
              <a:t>χαρακτηριστικη</a:t>
            </a:r>
            <a:r>
              <a:rPr lang="el-GR" dirty="0"/>
              <a:t>́ της </a:t>
            </a:r>
            <a:r>
              <a:rPr lang="el-GR" dirty="0" err="1"/>
              <a:t>εποχής</a:t>
            </a:r>
            <a:r>
              <a:rPr lang="el-GR" dirty="0"/>
              <a:t> της </a:t>
            </a:r>
            <a:r>
              <a:rPr lang="el-GR" dirty="0" err="1"/>
              <a:t>είναι</a:t>
            </a:r>
            <a:r>
              <a:rPr lang="el-GR" dirty="0"/>
              <a:t> η </a:t>
            </a:r>
            <a:r>
              <a:rPr lang="el-GR" dirty="0" err="1"/>
              <a:t>πηγη</a:t>
            </a:r>
            <a:r>
              <a:rPr lang="el-GR" dirty="0"/>
              <a:t>́; </a:t>
            </a:r>
          </a:p>
          <a:p>
            <a:r>
              <a:rPr lang="el-GR" dirty="0" err="1"/>
              <a:t>Πόσο</a:t>
            </a:r>
            <a:r>
              <a:rPr lang="el-GR" dirty="0"/>
              <a:t> </a:t>
            </a:r>
            <a:r>
              <a:rPr lang="el-GR" dirty="0" err="1"/>
              <a:t>γνωστη</a:t>
            </a:r>
            <a:r>
              <a:rPr lang="el-GR" dirty="0"/>
              <a:t>́; </a:t>
            </a:r>
          </a:p>
          <a:p>
            <a:r>
              <a:rPr lang="el-GR" dirty="0" err="1"/>
              <a:t>Υπάρχουν</a:t>
            </a:r>
            <a:r>
              <a:rPr lang="el-GR" dirty="0"/>
              <a:t> </a:t>
            </a:r>
            <a:r>
              <a:rPr lang="el-GR" dirty="0" err="1"/>
              <a:t>άλλες</a:t>
            </a:r>
            <a:r>
              <a:rPr lang="el-GR" dirty="0"/>
              <a:t> </a:t>
            </a:r>
            <a:r>
              <a:rPr lang="el-GR" dirty="0" err="1"/>
              <a:t>πηγές</a:t>
            </a:r>
            <a:r>
              <a:rPr lang="el-GR" dirty="0"/>
              <a:t> </a:t>
            </a:r>
            <a:r>
              <a:rPr lang="el-GR" dirty="0" err="1"/>
              <a:t>αυτου</a:t>
            </a:r>
            <a:r>
              <a:rPr lang="el-GR" dirty="0"/>
              <a:t>́ του </a:t>
            </a:r>
            <a:r>
              <a:rPr lang="el-GR" dirty="0" err="1"/>
              <a:t>είδους</a:t>
            </a:r>
            <a:r>
              <a:rPr lang="el-GR" dirty="0"/>
              <a:t>; Με τις </a:t>
            </a:r>
            <a:r>
              <a:rPr lang="el-GR" dirty="0" err="1"/>
              <a:t>ίδιες</a:t>
            </a:r>
            <a:r>
              <a:rPr lang="el-GR" dirty="0"/>
              <a:t> </a:t>
            </a:r>
            <a:r>
              <a:rPr lang="el-GR" dirty="0" err="1"/>
              <a:t>απόψεις</a:t>
            </a:r>
            <a:r>
              <a:rPr lang="el-GR" dirty="0"/>
              <a:t>; Με τις </a:t>
            </a:r>
            <a:r>
              <a:rPr lang="el-GR" dirty="0" err="1"/>
              <a:t>ίδιες</a:t>
            </a:r>
            <a:r>
              <a:rPr lang="el-GR" dirty="0"/>
              <a:t> </a:t>
            </a:r>
            <a:r>
              <a:rPr lang="el-GR" dirty="0" err="1"/>
              <a:t>ανησυχίες</a:t>
            </a:r>
            <a:r>
              <a:rPr lang="el-GR" dirty="0"/>
              <a:t>; με τα </a:t>
            </a:r>
            <a:r>
              <a:rPr lang="el-GR" dirty="0" err="1"/>
              <a:t>ίδια</a:t>
            </a:r>
            <a:r>
              <a:rPr lang="el-GR" dirty="0"/>
              <a:t> </a:t>
            </a:r>
            <a:r>
              <a:rPr lang="el-GR" dirty="0" err="1"/>
              <a:t>προβλήματα</a:t>
            </a:r>
            <a:r>
              <a:rPr lang="el-GR" dirty="0"/>
              <a:t>; </a:t>
            </a:r>
          </a:p>
          <a:p>
            <a:r>
              <a:rPr lang="el-GR" dirty="0"/>
              <a:t>∆</a:t>
            </a:r>
            <a:r>
              <a:rPr lang="el-GR" dirty="0" err="1"/>
              <a:t>ιαφοροποιείται</a:t>
            </a:r>
            <a:r>
              <a:rPr lang="el-GR" dirty="0"/>
              <a:t> </a:t>
            </a:r>
            <a:r>
              <a:rPr lang="el-GR" dirty="0" err="1"/>
              <a:t>απο</a:t>
            </a:r>
            <a:r>
              <a:rPr lang="el-GR" dirty="0"/>
              <a:t>́ </a:t>
            </a:r>
            <a:r>
              <a:rPr lang="el-GR" dirty="0" err="1"/>
              <a:t>άλλες</a:t>
            </a:r>
            <a:r>
              <a:rPr lang="el-GR" dirty="0"/>
              <a:t> </a:t>
            </a:r>
            <a:r>
              <a:rPr lang="el-GR" dirty="0" err="1"/>
              <a:t>πηγές</a:t>
            </a:r>
            <a:r>
              <a:rPr lang="el-GR" dirty="0"/>
              <a:t> της </a:t>
            </a:r>
            <a:r>
              <a:rPr lang="el-GR" dirty="0" err="1"/>
              <a:t>εποχής</a:t>
            </a:r>
            <a:r>
              <a:rPr lang="el-GR" dirty="0"/>
              <a:t> της; </a:t>
            </a:r>
          </a:p>
          <a:p>
            <a:r>
              <a:rPr lang="el-GR" dirty="0"/>
              <a:t>∆</a:t>
            </a:r>
            <a:r>
              <a:rPr lang="el-GR" dirty="0" err="1"/>
              <a:t>ιακρίνεται</a:t>
            </a:r>
            <a:r>
              <a:rPr lang="el-GR" dirty="0"/>
              <a:t> </a:t>
            </a:r>
            <a:r>
              <a:rPr lang="el-GR" dirty="0" err="1"/>
              <a:t>προκατάληψη</a:t>
            </a:r>
            <a:r>
              <a:rPr lang="el-GR" dirty="0"/>
              <a:t>; </a:t>
            </a:r>
            <a:r>
              <a:rPr lang="el-GR" dirty="0" err="1"/>
              <a:t>μεροληψία</a:t>
            </a:r>
            <a:r>
              <a:rPr lang="el-GR" dirty="0"/>
              <a:t>; </a:t>
            </a:r>
            <a:r>
              <a:rPr lang="el-GR" dirty="0" err="1"/>
              <a:t>Προβάλλεται</a:t>
            </a:r>
            <a:r>
              <a:rPr lang="el-GR" dirty="0"/>
              <a:t> ως </a:t>
            </a:r>
            <a:r>
              <a:rPr lang="el-GR" dirty="0" err="1"/>
              <a:t>υποκειμενικη</a:t>
            </a:r>
            <a:r>
              <a:rPr lang="el-GR" dirty="0"/>
              <a:t>́; Ως </a:t>
            </a:r>
            <a:r>
              <a:rPr lang="el-GR" dirty="0" err="1"/>
              <a:t>αντικειμενικη</a:t>
            </a:r>
            <a:r>
              <a:rPr lang="el-GR" dirty="0"/>
              <a:t>́; </a:t>
            </a:r>
          </a:p>
          <a:p>
            <a:r>
              <a:rPr lang="el-GR" dirty="0"/>
              <a:t>∆</a:t>
            </a:r>
            <a:r>
              <a:rPr lang="el-GR" dirty="0" err="1"/>
              <a:t>ιασώζει</a:t>
            </a:r>
            <a:r>
              <a:rPr lang="el-GR" dirty="0"/>
              <a:t> την </a:t>
            </a:r>
            <a:r>
              <a:rPr lang="el-GR" dirty="0" err="1"/>
              <a:t>άποψη</a:t>
            </a:r>
            <a:r>
              <a:rPr lang="el-GR" dirty="0"/>
              <a:t> των </a:t>
            </a:r>
            <a:r>
              <a:rPr lang="el-GR" dirty="0" err="1"/>
              <a:t>νικητών</a:t>
            </a:r>
            <a:r>
              <a:rPr lang="el-GR" dirty="0"/>
              <a:t>; Των </a:t>
            </a:r>
            <a:r>
              <a:rPr lang="el-GR" dirty="0" err="1"/>
              <a:t>ηττημένων</a:t>
            </a:r>
            <a:r>
              <a:rPr lang="el-GR" dirty="0"/>
              <a:t>; </a:t>
            </a:r>
            <a:r>
              <a:rPr lang="el-GR" dirty="0" err="1"/>
              <a:t>άλλων</a:t>
            </a:r>
            <a:r>
              <a:rPr lang="el-GR" dirty="0"/>
              <a:t>; </a:t>
            </a:r>
          </a:p>
          <a:p>
            <a:endParaRPr lang="el-GR" dirty="0"/>
          </a:p>
        </p:txBody>
      </p:sp>
      <p:sp>
        <p:nvSpPr>
          <p:cNvPr id="4" name="Rectangle 1">
            <a:extLst>
              <a:ext uri="{FF2B5EF4-FFF2-40B4-BE49-F238E27FC236}">
                <a16:creationId xmlns:a16="http://schemas.microsoft.com/office/drawing/2014/main" id="{C4A9DBF9-F016-8945-96E6-5CFE609AD097}"/>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5" name="Θέση υποσέλιδου 4">
            <a:extLst>
              <a:ext uri="{FF2B5EF4-FFF2-40B4-BE49-F238E27FC236}">
                <a16:creationId xmlns:a16="http://schemas.microsoft.com/office/drawing/2014/main" id="{BA89D75E-317B-6A4D-868B-204FC208F162}"/>
              </a:ext>
            </a:extLst>
          </p:cNvPr>
          <p:cNvSpPr>
            <a:spLocks noGrp="1"/>
          </p:cNvSpPr>
          <p:nvPr>
            <p:ph type="ftr" sz="quarter" idx="11"/>
          </p:nvPr>
        </p:nvSpPr>
        <p:spPr/>
        <p:txBody>
          <a:bodyPr/>
          <a:lstStyle/>
          <a:p>
            <a:r>
              <a:rPr lang="el-GR"/>
              <a:t>Κουσερή Γεωργία</a:t>
            </a:r>
            <a:endParaRPr lang="en-US" dirty="0"/>
          </a:p>
        </p:txBody>
      </p:sp>
    </p:spTree>
    <p:extLst>
      <p:ext uri="{BB962C8B-B14F-4D97-AF65-F5344CB8AC3E}">
        <p14:creationId xmlns:p14="http://schemas.microsoft.com/office/powerpoint/2010/main" val="39886472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C0FC39-5A70-6F45-A81D-B8706B30FA8B}"/>
              </a:ext>
            </a:extLst>
          </p:cNvPr>
          <p:cNvSpPr>
            <a:spLocks noGrp="1"/>
          </p:cNvSpPr>
          <p:nvPr>
            <p:ph type="title"/>
          </p:nvPr>
        </p:nvSpPr>
        <p:spPr/>
        <p:txBody>
          <a:bodyPr/>
          <a:lstStyle/>
          <a:p>
            <a:r>
              <a:rPr lang="el-GR" b="1" dirty="0">
                <a:solidFill>
                  <a:srgbClr val="C00000"/>
                </a:solidFill>
              </a:rPr>
              <a:t>3</a:t>
            </a:r>
            <a:r>
              <a:rPr lang="el-GR" b="1" baseline="30000" dirty="0">
                <a:solidFill>
                  <a:srgbClr val="C00000"/>
                </a:solidFill>
              </a:rPr>
              <a:t>η</a:t>
            </a:r>
            <a:r>
              <a:rPr lang="el-GR" b="1" dirty="0">
                <a:solidFill>
                  <a:srgbClr val="C00000"/>
                </a:solidFill>
              </a:rPr>
              <a:t> ανάγνωση</a:t>
            </a:r>
          </a:p>
        </p:txBody>
      </p:sp>
      <p:sp>
        <p:nvSpPr>
          <p:cNvPr id="3" name="Θέση περιεχομένου 2">
            <a:extLst>
              <a:ext uri="{FF2B5EF4-FFF2-40B4-BE49-F238E27FC236}">
                <a16:creationId xmlns:a16="http://schemas.microsoft.com/office/drawing/2014/main" id="{AE265A62-0216-3F48-AAFB-5859462C77E2}"/>
              </a:ext>
            </a:extLst>
          </p:cNvPr>
          <p:cNvSpPr>
            <a:spLocks noGrp="1"/>
          </p:cNvSpPr>
          <p:nvPr>
            <p:ph idx="1"/>
          </p:nvPr>
        </p:nvSpPr>
        <p:spPr/>
        <p:txBody>
          <a:bodyPr/>
          <a:lstStyle/>
          <a:p>
            <a:r>
              <a:rPr lang="el-GR" dirty="0"/>
              <a:t>Με την </a:t>
            </a:r>
            <a:r>
              <a:rPr lang="el-GR" dirty="0" err="1"/>
              <a:t>τρίτη</a:t>
            </a:r>
            <a:r>
              <a:rPr lang="el-GR" dirty="0"/>
              <a:t> </a:t>
            </a:r>
            <a:r>
              <a:rPr lang="el-GR" dirty="0" err="1"/>
              <a:t>ανάγνωση</a:t>
            </a:r>
            <a:r>
              <a:rPr lang="el-GR" dirty="0"/>
              <a:t> </a:t>
            </a:r>
            <a:r>
              <a:rPr lang="el-GR" dirty="0" err="1"/>
              <a:t>στηριζόμενοι</a:t>
            </a:r>
            <a:r>
              <a:rPr lang="el-GR" dirty="0"/>
              <a:t> στο ερευνητικό μας ερώτημα και στις </a:t>
            </a:r>
            <a:r>
              <a:rPr lang="el-GR" dirty="0" err="1"/>
              <a:t>πληροφορίες</a:t>
            </a:r>
            <a:r>
              <a:rPr lang="el-GR" dirty="0"/>
              <a:t> που συγκεντρώθηκαν </a:t>
            </a:r>
            <a:r>
              <a:rPr lang="el-GR" dirty="0" err="1"/>
              <a:t>απο</a:t>
            </a:r>
            <a:r>
              <a:rPr lang="el-GR" dirty="0"/>
              <a:t>́ τις </a:t>
            </a:r>
            <a:r>
              <a:rPr lang="el-GR" dirty="0" err="1"/>
              <a:t>πηγές</a:t>
            </a:r>
            <a:r>
              <a:rPr lang="el-GR" dirty="0"/>
              <a:t>, </a:t>
            </a:r>
            <a:r>
              <a:rPr lang="el-GR" dirty="0" err="1"/>
              <a:t>καλούμαστε</a:t>
            </a:r>
            <a:r>
              <a:rPr lang="el-GR" dirty="0"/>
              <a:t> να </a:t>
            </a:r>
            <a:r>
              <a:rPr lang="el-GR" dirty="0" err="1"/>
              <a:t>γράψουμε</a:t>
            </a:r>
            <a:r>
              <a:rPr lang="el-GR" dirty="0"/>
              <a:t> </a:t>
            </a:r>
            <a:r>
              <a:rPr lang="el-GR" dirty="0" err="1"/>
              <a:t>ένα</a:t>
            </a:r>
            <a:r>
              <a:rPr lang="el-GR" dirty="0"/>
              <a:t> </a:t>
            </a:r>
            <a:r>
              <a:rPr lang="el-GR" dirty="0" err="1"/>
              <a:t>κείμενο</a:t>
            </a:r>
            <a:r>
              <a:rPr lang="el-GR" dirty="0"/>
              <a:t>, </a:t>
            </a:r>
            <a:r>
              <a:rPr lang="el-GR" dirty="0" err="1"/>
              <a:t>όπου</a:t>
            </a:r>
            <a:r>
              <a:rPr lang="el-GR" dirty="0"/>
              <a:t> θα απαντήσουμε στο ερώτημα για συγκεκριμένο ιστορικό θέμα.</a:t>
            </a:r>
            <a:br>
              <a:rPr lang="el-GR" dirty="0"/>
            </a:br>
            <a:r>
              <a:rPr lang="el-GR" dirty="0"/>
              <a:t>(</a:t>
            </a:r>
            <a:r>
              <a:rPr lang="el-GR" dirty="0" err="1"/>
              <a:t>Ρεπούση</a:t>
            </a:r>
            <a:r>
              <a:rPr lang="el-GR" dirty="0"/>
              <a:t>, 2004).</a:t>
            </a:r>
          </a:p>
          <a:p>
            <a:r>
              <a:rPr lang="el-GR" dirty="0">
                <a:solidFill>
                  <a:srgbClr val="C00000"/>
                </a:solidFill>
              </a:rPr>
              <a:t>Μελετώ, παρατηρώ, υπογραμμίζω, σημειώνω, συγκεντρώνω ιστορικές πληροφορίες, κατηγοριοποιώ, συσχετίζω, υποθέτω επαληθεύω</a:t>
            </a:r>
          </a:p>
          <a:p>
            <a:endParaRPr lang="el-GR" dirty="0"/>
          </a:p>
        </p:txBody>
      </p:sp>
    </p:spTree>
    <p:extLst>
      <p:ext uri="{BB962C8B-B14F-4D97-AF65-F5344CB8AC3E}">
        <p14:creationId xmlns:p14="http://schemas.microsoft.com/office/powerpoint/2010/main" val="36351818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1C0CBF-670D-34EB-7D84-16C56F375705}"/>
              </a:ext>
            </a:extLst>
          </p:cNvPr>
          <p:cNvSpPr>
            <a:spLocks noGrp="1"/>
          </p:cNvSpPr>
          <p:nvPr>
            <p:ph type="title"/>
          </p:nvPr>
        </p:nvSpPr>
        <p:spPr/>
        <p:txBody>
          <a:bodyPr/>
          <a:lstStyle/>
          <a:p>
            <a:r>
              <a:rPr lang="el-GR" dirty="0">
                <a:hlinkClick r:id="rId2"/>
              </a:rPr>
              <a:t>Συλλογή πηγών</a:t>
            </a:r>
            <a:endParaRPr lang="el-GR" dirty="0"/>
          </a:p>
        </p:txBody>
      </p:sp>
      <p:sp>
        <p:nvSpPr>
          <p:cNvPr id="3" name="Θέση περιεχομένου 2">
            <a:extLst>
              <a:ext uri="{FF2B5EF4-FFF2-40B4-BE49-F238E27FC236}">
                <a16:creationId xmlns:a16="http://schemas.microsoft.com/office/drawing/2014/main" id="{EEA88943-C28B-636D-0766-7D2652E2F4CA}"/>
              </a:ext>
            </a:extLst>
          </p:cNvPr>
          <p:cNvSpPr>
            <a:spLocks noGrp="1"/>
          </p:cNvSpPr>
          <p:nvPr>
            <p:ph idx="1"/>
          </p:nvPr>
        </p:nvSpPr>
        <p:spPr/>
        <p:txBody>
          <a:bodyPr/>
          <a:lstStyle/>
          <a:p>
            <a:pPr marL="0" indent="0">
              <a:buNone/>
            </a:pPr>
            <a:endParaRPr lang="el-GR" dirty="0"/>
          </a:p>
        </p:txBody>
      </p:sp>
    </p:spTree>
    <p:extLst>
      <p:ext uri="{BB962C8B-B14F-4D97-AF65-F5344CB8AC3E}">
        <p14:creationId xmlns:p14="http://schemas.microsoft.com/office/powerpoint/2010/main" val="28120527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0B60F8-1902-126A-1083-97081A4F07FF}"/>
              </a:ext>
            </a:extLst>
          </p:cNvPr>
          <p:cNvSpPr>
            <a:spLocks noGrp="1"/>
          </p:cNvSpPr>
          <p:nvPr>
            <p:ph type="title"/>
          </p:nvPr>
        </p:nvSpPr>
        <p:spPr/>
        <p:txBody>
          <a:bodyPr/>
          <a:lstStyle/>
          <a:p>
            <a:r>
              <a:rPr lang="el-GR" dirty="0">
                <a:hlinkClick r:id="rId2"/>
              </a:rPr>
              <a:t>Ιστορικό πλαίσιο</a:t>
            </a:r>
            <a:endParaRPr lang="el-GR" dirty="0"/>
          </a:p>
        </p:txBody>
      </p:sp>
      <p:sp>
        <p:nvSpPr>
          <p:cNvPr id="3" name="Θέση περιεχομένου 2">
            <a:extLst>
              <a:ext uri="{FF2B5EF4-FFF2-40B4-BE49-F238E27FC236}">
                <a16:creationId xmlns:a16="http://schemas.microsoft.com/office/drawing/2014/main" id="{C7F94604-AD4F-9829-1343-322B43BB9C2D}"/>
              </a:ext>
            </a:extLst>
          </p:cNvPr>
          <p:cNvSpPr>
            <a:spLocks noGrp="1"/>
          </p:cNvSpPr>
          <p:nvPr>
            <p:ph idx="1"/>
          </p:nvPr>
        </p:nvSpPr>
        <p:spPr/>
        <p:txBody>
          <a:bodyPr/>
          <a:lstStyle/>
          <a:p>
            <a:pPr marL="0" indent="0">
              <a:buNone/>
            </a:pPr>
            <a:endParaRPr lang="el-GR" dirty="0"/>
          </a:p>
        </p:txBody>
      </p:sp>
    </p:spTree>
    <p:extLst>
      <p:ext uri="{BB962C8B-B14F-4D97-AF65-F5344CB8AC3E}">
        <p14:creationId xmlns:p14="http://schemas.microsoft.com/office/powerpoint/2010/main" val="2630860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EEEA0C-C996-F0B5-5A49-45B22DB50977}"/>
              </a:ext>
            </a:extLst>
          </p:cNvPr>
          <p:cNvSpPr>
            <a:spLocks noGrp="1"/>
          </p:cNvSpPr>
          <p:nvPr>
            <p:ph type="title"/>
          </p:nvPr>
        </p:nvSpPr>
        <p:spPr/>
        <p:txBody>
          <a:bodyPr/>
          <a:lstStyle/>
          <a:p>
            <a:r>
              <a:rPr lang="el-GR" dirty="0">
                <a:solidFill>
                  <a:srgbClr val="C00000"/>
                </a:solidFill>
              </a:rPr>
              <a:t>3. Διερεύνηση</a:t>
            </a:r>
          </a:p>
        </p:txBody>
      </p:sp>
      <p:sp>
        <p:nvSpPr>
          <p:cNvPr id="3" name="Θέση περιεχομένου 2">
            <a:extLst>
              <a:ext uri="{FF2B5EF4-FFF2-40B4-BE49-F238E27FC236}">
                <a16:creationId xmlns:a16="http://schemas.microsoft.com/office/drawing/2014/main" id="{29E10D40-7F08-E0B4-C3E2-F1EE8A983FD0}"/>
              </a:ext>
            </a:extLst>
          </p:cNvPr>
          <p:cNvSpPr>
            <a:spLocks noGrp="1"/>
          </p:cNvSpPr>
          <p:nvPr>
            <p:ph idx="1"/>
          </p:nvPr>
        </p:nvSpPr>
        <p:spPr/>
        <p:txBody>
          <a:bodyPr/>
          <a:lstStyle/>
          <a:p>
            <a:pPr marL="0" indent="0">
              <a:buNone/>
            </a:pPr>
            <a:r>
              <a:rPr lang="el-GR" b="1" dirty="0"/>
              <a:t>Ερωτήσεις Ανάλυσης (με βάση δεξιότητες ιστορικής σκέψης)</a:t>
            </a:r>
            <a:r>
              <a:rPr lang="el-GR" dirty="0"/>
              <a:t> (τεκμηρίωση, αιτία–συνέπεια, αλλαγή–συνέχεια, σημαντικότητα, πολλαπλές οπτικές )</a:t>
            </a:r>
          </a:p>
        </p:txBody>
      </p:sp>
    </p:spTree>
    <p:extLst>
      <p:ext uri="{BB962C8B-B14F-4D97-AF65-F5344CB8AC3E}">
        <p14:creationId xmlns:p14="http://schemas.microsoft.com/office/powerpoint/2010/main" val="325065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414366-831A-7FF7-2856-7CCB05181E60}"/>
              </a:ext>
            </a:extLst>
          </p:cNvPr>
          <p:cNvSpPr>
            <a:spLocks noGrp="1"/>
          </p:cNvSpPr>
          <p:nvPr>
            <p:ph type="title"/>
          </p:nvPr>
        </p:nvSpPr>
        <p:spPr/>
        <p:txBody>
          <a:bodyPr/>
          <a:lstStyle/>
          <a:p>
            <a:r>
              <a:rPr lang="en-US" dirty="0">
                <a:solidFill>
                  <a:srgbClr val="C00000"/>
                </a:solidFill>
                <a:hlinkClick r:id="rId2"/>
              </a:rPr>
              <a:t>Inquiry Based learning</a:t>
            </a:r>
            <a:endParaRPr lang="el-GR" dirty="0">
              <a:solidFill>
                <a:srgbClr val="C00000"/>
              </a:solidFill>
            </a:endParaRPr>
          </a:p>
        </p:txBody>
      </p:sp>
      <p:sp>
        <p:nvSpPr>
          <p:cNvPr id="3" name="Θέση περιεχομένου 2">
            <a:extLst>
              <a:ext uri="{FF2B5EF4-FFF2-40B4-BE49-F238E27FC236}">
                <a16:creationId xmlns:a16="http://schemas.microsoft.com/office/drawing/2014/main" id="{5C8D2679-927C-3248-B218-2CB550015D17}"/>
              </a:ext>
            </a:extLst>
          </p:cNvPr>
          <p:cNvSpPr>
            <a:spLocks noGrp="1"/>
          </p:cNvSpPr>
          <p:nvPr>
            <p:ph idx="1"/>
          </p:nvPr>
        </p:nvSpPr>
        <p:spPr/>
        <p:txBody>
          <a:bodyPr/>
          <a:lstStyle/>
          <a:p>
            <a:pPr marL="0" indent="0">
              <a:buNone/>
            </a:pPr>
            <a:r>
              <a:rPr lang="en-US" dirty="0"/>
              <a:t>video</a:t>
            </a:r>
            <a:endParaRPr lang="el-GR" dirty="0"/>
          </a:p>
        </p:txBody>
      </p:sp>
      <p:sp>
        <p:nvSpPr>
          <p:cNvPr id="4" name="TextBox 3">
            <a:extLst>
              <a:ext uri="{FF2B5EF4-FFF2-40B4-BE49-F238E27FC236}">
                <a16:creationId xmlns:a16="http://schemas.microsoft.com/office/drawing/2014/main" id="{85696F1A-5FD5-66C1-DA7E-F36D4170342A}"/>
              </a:ext>
            </a:extLst>
          </p:cNvPr>
          <p:cNvSpPr txBox="1"/>
          <p:nvPr/>
        </p:nvSpPr>
        <p:spPr>
          <a:xfrm>
            <a:off x="1235777" y="3429000"/>
            <a:ext cx="9720445" cy="646331"/>
          </a:xfrm>
          <a:prstGeom prst="rect">
            <a:avLst/>
          </a:prstGeom>
          <a:noFill/>
        </p:spPr>
        <p:txBody>
          <a:bodyPr wrap="square" rtlCol="0">
            <a:spAutoFit/>
          </a:bodyPr>
          <a:lstStyle/>
          <a:p>
            <a:r>
              <a:rPr lang="en-US" dirty="0">
                <a:hlinkClick r:id="rId3"/>
              </a:rPr>
              <a:t>https://www.youtube.com/watch?v=t1TlD0YjN_U</a:t>
            </a:r>
            <a:endParaRPr lang="en-US" dirty="0"/>
          </a:p>
          <a:p>
            <a:endParaRPr lang="el-GR" dirty="0"/>
          </a:p>
        </p:txBody>
      </p:sp>
    </p:spTree>
    <p:extLst>
      <p:ext uri="{BB962C8B-B14F-4D97-AF65-F5344CB8AC3E}">
        <p14:creationId xmlns:p14="http://schemas.microsoft.com/office/powerpoint/2010/main" val="25262509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B2B6B2-B514-E888-5A1B-4C1C3B4BCE8D}"/>
              </a:ext>
            </a:extLst>
          </p:cNvPr>
          <p:cNvSpPr>
            <a:spLocks noGrp="1"/>
          </p:cNvSpPr>
          <p:nvPr>
            <p:ph type="title"/>
          </p:nvPr>
        </p:nvSpPr>
        <p:spPr/>
        <p:txBody>
          <a:bodyPr/>
          <a:lstStyle/>
          <a:p>
            <a:r>
              <a:rPr lang="el-GR" b="1" dirty="0">
                <a:solidFill>
                  <a:srgbClr val="C00000"/>
                </a:solidFill>
              </a:rPr>
              <a:t>Αναλύοντας τις πηγές</a:t>
            </a:r>
          </a:p>
        </p:txBody>
      </p:sp>
      <p:sp>
        <p:nvSpPr>
          <p:cNvPr id="3" name="Θέση περιεχομένου 2">
            <a:extLst>
              <a:ext uri="{FF2B5EF4-FFF2-40B4-BE49-F238E27FC236}">
                <a16:creationId xmlns:a16="http://schemas.microsoft.com/office/drawing/2014/main" id="{67B83A0D-537B-3EB9-D5F2-5BF31E396A4E}"/>
              </a:ext>
            </a:extLst>
          </p:cNvPr>
          <p:cNvSpPr>
            <a:spLocks noGrp="1"/>
          </p:cNvSpPr>
          <p:nvPr>
            <p:ph idx="1"/>
          </p:nvPr>
        </p:nvSpPr>
        <p:spPr/>
        <p:txBody>
          <a:bodyPr>
            <a:normAutofit/>
          </a:bodyPr>
          <a:lstStyle/>
          <a:p>
            <a:r>
              <a:rPr lang="el-GR" dirty="0"/>
              <a:t>Ποιες ιδέες πρέπει να αναπτυχθούν στους μαθητές σε σχέση με τις έννοιες δευτέρου βαθμού;</a:t>
            </a:r>
          </a:p>
          <a:p>
            <a:endParaRPr lang="el-GR" dirty="0"/>
          </a:p>
          <a:p>
            <a:r>
              <a:rPr lang="el-GR" dirty="0"/>
              <a:t>Απόσπασμα από το βιβλίο των Μακρυγιάννη, </a:t>
            </a:r>
            <a:r>
              <a:rPr lang="el-GR" dirty="0" err="1"/>
              <a:t>Περικλέους</a:t>
            </a:r>
            <a:r>
              <a:rPr lang="el-GR" dirty="0"/>
              <a:t>, </a:t>
            </a:r>
            <a:r>
              <a:rPr lang="el-GR" dirty="0" err="1"/>
              <a:t>Τινής</a:t>
            </a:r>
            <a:r>
              <a:rPr lang="el-GR" dirty="0"/>
              <a:t>, </a:t>
            </a:r>
            <a:r>
              <a:rPr lang="el-GR" dirty="0" err="1"/>
              <a:t>Φλουρέντζου</a:t>
            </a:r>
            <a:r>
              <a:rPr lang="el-GR" dirty="0"/>
              <a:t>, (2013 ). Διδακτικές προτάσεις και ιδέες για εκπαιδευτικούς που διδάσκουν Ιστορία, Ιστορία Γ ́ Δημοτικού. Υπουργείο Παιδείας και Πολιτισμού Κύπρου, σελ.15-16.</a:t>
            </a:r>
          </a:p>
          <a:p>
            <a:pPr marL="0" indent="0">
              <a:buNone/>
            </a:pPr>
            <a:endParaRPr lang="el-GR" dirty="0"/>
          </a:p>
        </p:txBody>
      </p:sp>
    </p:spTree>
    <p:extLst>
      <p:ext uri="{BB962C8B-B14F-4D97-AF65-F5344CB8AC3E}">
        <p14:creationId xmlns:p14="http://schemas.microsoft.com/office/powerpoint/2010/main" val="18714920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9856-2211-63F5-C007-51494BD9F8E5}"/>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00B859DB-DC55-7760-1AFA-4D0EC7D0DD68}"/>
              </a:ext>
            </a:extLst>
          </p:cNvPr>
          <p:cNvSpPr>
            <a:spLocks noGrp="1"/>
          </p:cNvSpPr>
          <p:nvPr>
            <p:ph type="title"/>
          </p:nvPr>
        </p:nvSpPr>
        <p:spPr>
          <a:xfrm>
            <a:off x="535258" y="560388"/>
            <a:ext cx="4646341" cy="4951412"/>
          </a:xfrm>
        </p:spPr>
        <p:txBody>
          <a:bodyPr>
            <a:normAutofit/>
          </a:bodyPr>
          <a:lstStyle/>
          <a:p>
            <a:r>
              <a:rPr lang="el-GR" altLang="el-GR" b="1" dirty="0">
                <a:solidFill>
                  <a:schemeClr val="accent1"/>
                </a:solidFill>
              </a:rPr>
              <a:t>Έννοιες δευτέρου βαθμού:</a:t>
            </a:r>
            <a:br>
              <a:rPr lang="el-GR" altLang="el-GR" b="1" dirty="0">
                <a:solidFill>
                  <a:schemeClr val="accent1"/>
                </a:solidFill>
              </a:rPr>
            </a:br>
            <a:r>
              <a:rPr lang="el-GR" altLang="el-GR" sz="2700" b="1" dirty="0">
                <a:solidFill>
                  <a:schemeClr val="accent1"/>
                </a:solidFill>
              </a:rPr>
              <a:t>είναι έννοιες που χρησιμοποιούνται από τους ιστορικούς στη μελέτη της ιστορίας σε σχέση με τη γνώση περιεχομένου κάτω από ένα ιστορικό </a:t>
            </a:r>
            <a:r>
              <a:rPr lang="el-GR" altLang="el-GR" sz="2700" b="1" dirty="0" err="1">
                <a:solidFill>
                  <a:schemeClr val="accent1"/>
                </a:solidFill>
              </a:rPr>
              <a:t>ε΄ρωτημα</a:t>
            </a:r>
            <a:br>
              <a:rPr lang="el-GR" altLang="el-GR" sz="2700" dirty="0">
                <a:solidFill>
                  <a:schemeClr val="accent1"/>
                </a:solidFill>
              </a:rPr>
            </a:br>
            <a:endParaRPr lang="en-US" altLang="el-GR" sz="2700" dirty="0">
              <a:solidFill>
                <a:schemeClr val="accent1"/>
              </a:solidFill>
            </a:endParaRPr>
          </a:p>
        </p:txBody>
      </p:sp>
      <p:sp>
        <p:nvSpPr>
          <p:cNvPr id="3" name="Content Placeholder 2">
            <a:extLst>
              <a:ext uri="{FF2B5EF4-FFF2-40B4-BE49-F238E27FC236}">
                <a16:creationId xmlns:a16="http://schemas.microsoft.com/office/drawing/2014/main" id="{5913D8D9-8623-7DE1-B6D5-A6A98FEB72E1}"/>
              </a:ext>
            </a:extLst>
          </p:cNvPr>
          <p:cNvSpPr>
            <a:spLocks noGrp="1"/>
          </p:cNvSpPr>
          <p:nvPr>
            <p:ph idx="1"/>
          </p:nvPr>
        </p:nvSpPr>
        <p:spPr>
          <a:xfrm>
            <a:off x="5910146" y="702527"/>
            <a:ext cx="5443654" cy="5474436"/>
          </a:xfrm>
        </p:spPr>
        <p:txBody>
          <a:bodyPr>
            <a:normAutofit fontScale="92500" lnSpcReduction="10000"/>
          </a:bodyPr>
          <a:lstStyle/>
          <a:p>
            <a:pPr marL="0" indent="0">
              <a:lnSpc>
                <a:spcPct val="102000"/>
              </a:lnSpc>
              <a:buFont typeface="Arial" panose="020B0604020202020204" pitchFamily="34" charset="0"/>
              <a:buNone/>
            </a:pPr>
            <a:endParaRPr lang="el-GR" altLang="el-GR" sz="3000" b="1" dirty="0">
              <a:solidFill>
                <a:schemeClr val="accent1"/>
              </a:solidFill>
            </a:endParaRPr>
          </a:p>
          <a:p>
            <a:pPr marL="0" indent="0">
              <a:lnSpc>
                <a:spcPct val="102000"/>
              </a:lnSpc>
            </a:pPr>
            <a:r>
              <a:rPr lang="el-GR" altLang="el-GR" sz="3000" b="1" dirty="0">
                <a:solidFill>
                  <a:schemeClr val="tx2">
                    <a:lumMod val="75000"/>
                  </a:schemeClr>
                </a:solidFill>
              </a:rPr>
              <a:t>Έννοια της ιστορικής μαρτυρίας</a:t>
            </a:r>
          </a:p>
          <a:p>
            <a:pPr marL="0" indent="0">
              <a:lnSpc>
                <a:spcPct val="102000"/>
              </a:lnSpc>
            </a:pPr>
            <a:r>
              <a:rPr lang="el-GR" altLang="el-GR" sz="3000" b="1" dirty="0">
                <a:solidFill>
                  <a:schemeClr val="tx2">
                    <a:lumMod val="75000"/>
                  </a:schemeClr>
                </a:solidFill>
              </a:rPr>
              <a:t>Ιστορική σημασία/σημαντικότητα</a:t>
            </a:r>
          </a:p>
          <a:p>
            <a:pPr marL="0" indent="0">
              <a:lnSpc>
                <a:spcPct val="102000"/>
              </a:lnSpc>
            </a:pPr>
            <a:r>
              <a:rPr lang="el-GR" altLang="el-GR" sz="3000" b="1" dirty="0">
                <a:solidFill>
                  <a:schemeClr val="tx2">
                    <a:lumMod val="75000"/>
                  </a:schemeClr>
                </a:solidFill>
              </a:rPr>
              <a:t>Αλλαγή και συνέχεια</a:t>
            </a:r>
          </a:p>
          <a:p>
            <a:pPr marL="0" indent="0">
              <a:lnSpc>
                <a:spcPct val="102000"/>
              </a:lnSpc>
            </a:pPr>
            <a:r>
              <a:rPr lang="el-GR" altLang="el-GR" sz="3000" b="1" dirty="0">
                <a:solidFill>
                  <a:schemeClr val="tx2">
                    <a:lumMod val="75000"/>
                  </a:schemeClr>
                </a:solidFill>
              </a:rPr>
              <a:t>Αιτίες και συνέπειες</a:t>
            </a:r>
          </a:p>
          <a:p>
            <a:pPr marL="0" indent="0">
              <a:lnSpc>
                <a:spcPct val="102000"/>
              </a:lnSpc>
            </a:pPr>
            <a:r>
              <a:rPr lang="el-GR" altLang="el-GR" sz="3000" b="1" dirty="0">
                <a:solidFill>
                  <a:schemeClr val="tx2">
                    <a:lumMod val="75000"/>
                  </a:schemeClr>
                </a:solidFill>
              </a:rPr>
              <a:t>Ιστορική προοπτική/</a:t>
            </a:r>
            <a:r>
              <a:rPr lang="el-GR" altLang="el-GR" sz="3000" b="1" dirty="0" err="1">
                <a:solidFill>
                  <a:schemeClr val="tx2">
                    <a:lumMod val="75000"/>
                  </a:schemeClr>
                </a:solidFill>
              </a:rPr>
              <a:t>ενσυναίσθηση</a:t>
            </a:r>
            <a:endParaRPr lang="el-GR" altLang="el-GR" sz="3000" b="1" dirty="0">
              <a:solidFill>
                <a:schemeClr val="tx2">
                  <a:lumMod val="75000"/>
                </a:schemeClr>
              </a:solidFill>
            </a:endParaRPr>
          </a:p>
          <a:p>
            <a:pPr marL="0" indent="0">
              <a:lnSpc>
                <a:spcPct val="102000"/>
              </a:lnSpc>
            </a:pPr>
            <a:r>
              <a:rPr lang="el-GR" altLang="el-GR" sz="3000" b="1" dirty="0">
                <a:solidFill>
                  <a:schemeClr val="tx2">
                    <a:lumMod val="75000"/>
                  </a:schemeClr>
                </a:solidFill>
              </a:rPr>
              <a:t>Ηθική διάσταση των ερμηνειών της Ιστορίας</a:t>
            </a:r>
          </a:p>
          <a:p>
            <a:pPr marL="0" indent="0">
              <a:lnSpc>
                <a:spcPct val="102000"/>
              </a:lnSpc>
              <a:buFont typeface="Arial" panose="020B0604020202020204" pitchFamily="34" charset="0"/>
              <a:buNone/>
            </a:pPr>
            <a:r>
              <a:rPr lang="en-US" altLang="el-GR" sz="3000" b="1" dirty="0">
                <a:solidFill>
                  <a:schemeClr val="tx2">
                    <a:lumMod val="75000"/>
                  </a:schemeClr>
                </a:solidFill>
              </a:rPr>
              <a:t>(Lee, 2005. </a:t>
            </a:r>
            <a:r>
              <a:rPr lang="en-US" altLang="el-GR" sz="3000" b="1" dirty="0" err="1">
                <a:solidFill>
                  <a:schemeClr val="tx2">
                    <a:lumMod val="75000"/>
                  </a:schemeClr>
                </a:solidFill>
              </a:rPr>
              <a:t>Seixas</a:t>
            </a:r>
            <a:r>
              <a:rPr lang="en-US" altLang="el-GR" sz="3000" b="1" dirty="0">
                <a:solidFill>
                  <a:schemeClr val="tx2">
                    <a:lumMod val="75000"/>
                  </a:schemeClr>
                </a:solidFill>
              </a:rPr>
              <a:t> 2006)</a:t>
            </a:r>
            <a:endParaRPr lang="el-GR" altLang="el-GR" sz="3000" b="1" dirty="0">
              <a:solidFill>
                <a:schemeClr val="tx2">
                  <a:lumMod val="75000"/>
                </a:schemeClr>
              </a:solidFill>
            </a:endParaRPr>
          </a:p>
          <a:p>
            <a:pPr marL="0" indent="0">
              <a:lnSpc>
                <a:spcPct val="102000"/>
              </a:lnSpc>
            </a:pPr>
            <a:endParaRPr lang="el-GR" altLang="el-GR" sz="2600" dirty="0">
              <a:solidFill>
                <a:schemeClr val="accent1"/>
              </a:solidFill>
            </a:endParaRPr>
          </a:p>
          <a:p>
            <a:pPr marL="0" indent="0">
              <a:lnSpc>
                <a:spcPct val="102000"/>
              </a:lnSpc>
            </a:pPr>
            <a:endParaRPr lang="en-US" altLang="el-GR" sz="1900" dirty="0">
              <a:solidFill>
                <a:schemeClr val="accent1"/>
              </a:solidFill>
            </a:endParaRPr>
          </a:p>
        </p:txBody>
      </p:sp>
    </p:spTree>
    <p:extLst>
      <p:ext uri="{BB962C8B-B14F-4D97-AF65-F5344CB8AC3E}">
        <p14:creationId xmlns:p14="http://schemas.microsoft.com/office/powerpoint/2010/main" val="42806938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E56BB6-5B28-D433-5C29-20D1967FD5A2}"/>
              </a:ext>
            </a:extLst>
          </p:cNvPr>
          <p:cNvSpPr>
            <a:spLocks noGrp="1"/>
          </p:cNvSpPr>
          <p:nvPr>
            <p:ph type="title"/>
          </p:nvPr>
        </p:nvSpPr>
        <p:spPr/>
        <p:txBody>
          <a:bodyPr>
            <a:normAutofit fontScale="90000"/>
          </a:bodyPr>
          <a:lstStyle/>
          <a:p>
            <a:r>
              <a:rPr lang="el-GR" b="1" dirty="0">
                <a:solidFill>
                  <a:srgbClr val="C00000"/>
                </a:solidFill>
              </a:rPr>
              <a:t>Διάλεξε μία έννοια και πηγές και πειραματίσου</a:t>
            </a:r>
            <a:br>
              <a:rPr lang="el-GR" b="1" dirty="0"/>
            </a:br>
            <a:endParaRPr lang="el-GR" dirty="0"/>
          </a:p>
        </p:txBody>
      </p:sp>
      <p:sp>
        <p:nvSpPr>
          <p:cNvPr id="3" name="Θέση περιεχομένου 2">
            <a:extLst>
              <a:ext uri="{FF2B5EF4-FFF2-40B4-BE49-F238E27FC236}">
                <a16:creationId xmlns:a16="http://schemas.microsoft.com/office/drawing/2014/main" id="{71FB8B43-AD7E-6B56-6880-E34730E828FF}"/>
              </a:ext>
            </a:extLst>
          </p:cNvPr>
          <p:cNvSpPr>
            <a:spLocks noGrp="1"/>
          </p:cNvSpPr>
          <p:nvPr>
            <p:ph idx="1"/>
          </p:nvPr>
        </p:nvSpPr>
        <p:spPr/>
        <p:txBody>
          <a:bodyPr/>
          <a:lstStyle/>
          <a:p>
            <a:pPr marL="0" indent="0">
              <a:buNone/>
            </a:pPr>
            <a:endParaRPr lang="el-GR" dirty="0"/>
          </a:p>
        </p:txBody>
      </p:sp>
    </p:spTree>
    <p:extLst>
      <p:ext uri="{BB962C8B-B14F-4D97-AF65-F5344CB8AC3E}">
        <p14:creationId xmlns:p14="http://schemas.microsoft.com/office/powerpoint/2010/main" val="9048311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868E6D-1C22-ED7C-CD1A-046BC6D8527E}"/>
              </a:ext>
            </a:extLst>
          </p:cNvPr>
          <p:cNvSpPr>
            <a:spLocks noGrp="1"/>
          </p:cNvSpPr>
          <p:nvPr>
            <p:ph type="title"/>
          </p:nvPr>
        </p:nvSpPr>
        <p:spPr/>
        <p:txBody>
          <a:bodyPr/>
          <a:lstStyle/>
          <a:p>
            <a:r>
              <a:rPr lang="el-GR" b="1" dirty="0">
                <a:solidFill>
                  <a:srgbClr val="C00000"/>
                </a:solidFill>
              </a:rPr>
              <a:t>4. Σύνθεση</a:t>
            </a:r>
          </a:p>
        </p:txBody>
      </p:sp>
      <p:sp>
        <p:nvSpPr>
          <p:cNvPr id="3" name="Θέση περιεχομένου 2">
            <a:extLst>
              <a:ext uri="{FF2B5EF4-FFF2-40B4-BE49-F238E27FC236}">
                <a16:creationId xmlns:a16="http://schemas.microsoft.com/office/drawing/2014/main" id="{BCA73FB2-3B6B-2BFE-D6E2-B6C26C3530C2}"/>
              </a:ext>
            </a:extLst>
          </p:cNvPr>
          <p:cNvSpPr>
            <a:spLocks noGrp="1"/>
          </p:cNvSpPr>
          <p:nvPr>
            <p:ph idx="1"/>
          </p:nvPr>
        </p:nvSpPr>
        <p:spPr/>
        <p:txBody>
          <a:bodyPr/>
          <a:lstStyle/>
          <a:p>
            <a:pPr lvl="0"/>
            <a:r>
              <a:rPr lang="el-GR" dirty="0"/>
              <a:t>Κατασκευή Επιχειρημάτων</a:t>
            </a:r>
          </a:p>
          <a:p>
            <a:pPr lvl="0"/>
            <a:r>
              <a:rPr lang="el-GR" dirty="0"/>
              <a:t>Συγκρίσεις διαφορετικών ερμηνειών</a:t>
            </a:r>
          </a:p>
          <a:p>
            <a:pPr lvl="0"/>
            <a:r>
              <a:rPr lang="el-GR" dirty="0"/>
              <a:t>Χρήση Brisk για υποστήριξη επιχειρηματολογίας</a:t>
            </a:r>
          </a:p>
        </p:txBody>
      </p:sp>
    </p:spTree>
    <p:extLst>
      <p:ext uri="{BB962C8B-B14F-4D97-AF65-F5344CB8AC3E}">
        <p14:creationId xmlns:p14="http://schemas.microsoft.com/office/powerpoint/2010/main" val="25439225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F32C63-7076-EED2-5C52-CFF0722CD7E6}"/>
              </a:ext>
            </a:extLst>
          </p:cNvPr>
          <p:cNvSpPr>
            <a:spLocks noGrp="1"/>
          </p:cNvSpPr>
          <p:nvPr>
            <p:ph type="title"/>
          </p:nvPr>
        </p:nvSpPr>
        <p:spPr/>
        <p:txBody>
          <a:bodyPr>
            <a:normAutofit fontScale="90000"/>
          </a:bodyPr>
          <a:lstStyle/>
          <a:p>
            <a:r>
              <a:rPr lang="el-GR" b="1" dirty="0">
                <a:solidFill>
                  <a:srgbClr val="C00000"/>
                </a:solidFill>
              </a:rPr>
              <a:t>Καθοδηγώντας τη σύνθεση: "δημιουργώντας επιχειρήματα για το παρελθόν" </a:t>
            </a:r>
          </a:p>
        </p:txBody>
      </p:sp>
      <p:sp>
        <p:nvSpPr>
          <p:cNvPr id="3" name="Θέση περιεχομένου 2">
            <a:extLst>
              <a:ext uri="{FF2B5EF4-FFF2-40B4-BE49-F238E27FC236}">
                <a16:creationId xmlns:a16="http://schemas.microsoft.com/office/drawing/2014/main" id="{F686DA8D-5D27-E589-3904-F5E8015662C5}"/>
              </a:ext>
            </a:extLst>
          </p:cNvPr>
          <p:cNvSpPr>
            <a:spLocks noGrp="1"/>
          </p:cNvSpPr>
          <p:nvPr>
            <p:ph idx="1"/>
          </p:nvPr>
        </p:nvSpPr>
        <p:spPr/>
        <p:txBody>
          <a:bodyPr/>
          <a:lstStyle/>
          <a:p>
            <a:r>
              <a:rPr lang="el-GR" dirty="0"/>
              <a:t>Η καθοδήγηση σύνθεσης επιχειρηματολογίας ξεκινά πρώτα από όλα από την ερμηνεία των πηγών που αναλύθηκαν σε προηγούμενο στάδιο. Από τη συλλογή πληροφοριών και τις έννοιες πρώτου βαθμού στην </a:t>
            </a:r>
            <a:r>
              <a:rPr lang="el-GR" dirty="0" err="1"/>
              <a:t>Εννοιολόγηση</a:t>
            </a:r>
            <a:r>
              <a:rPr lang="el-GR" dirty="0"/>
              <a:t> και την ανάλυση πηγών σε σχέση με τις έννοιες δευτέρου βαθμού στην Διερεύνηση ερχόμαστε στην ερμηνεία. Η ερμηνεία στηρίζεται στις αιτιώδεις εξηγήσεις με βάση τις έννοιες της αλλαγής και της συνέχειας, της εξήγησης των φαινομένων και των πράξεων του παρελθόντος ή τέλος τη σύγκριση ιστορικών φαινομένων ή περιόδων.</a:t>
            </a:r>
            <a:endParaRPr lang="en-US" dirty="0"/>
          </a:p>
          <a:p>
            <a:r>
              <a:rPr lang="el-GR" dirty="0">
                <a:hlinkClick r:id="rId2"/>
              </a:rPr>
              <a:t>Παρουσ</a:t>
            </a:r>
            <a:r>
              <a:rPr lang="en-US" dirty="0" err="1">
                <a:hlinkClick r:id="rId2"/>
              </a:rPr>
              <a:t>ί</a:t>
            </a:r>
            <a:r>
              <a:rPr lang="el-GR" dirty="0" err="1">
                <a:hlinkClick r:id="rId2"/>
              </a:rPr>
              <a:t>αση</a:t>
            </a:r>
            <a:endParaRPr lang="el-GR" dirty="0"/>
          </a:p>
        </p:txBody>
      </p:sp>
    </p:spTree>
    <p:extLst>
      <p:ext uri="{BB962C8B-B14F-4D97-AF65-F5344CB8AC3E}">
        <p14:creationId xmlns:p14="http://schemas.microsoft.com/office/powerpoint/2010/main" val="30018976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71625D-2D76-106C-2A84-E9D593B52FC1}"/>
              </a:ext>
            </a:extLst>
          </p:cNvPr>
          <p:cNvSpPr>
            <a:spLocks noGrp="1"/>
          </p:cNvSpPr>
          <p:nvPr>
            <p:ph type="title"/>
          </p:nvPr>
        </p:nvSpPr>
        <p:spPr>
          <a:xfrm>
            <a:off x="762000" y="500062"/>
            <a:ext cx="10515600" cy="1325563"/>
          </a:xfrm>
        </p:spPr>
        <p:txBody>
          <a:bodyPr>
            <a:normAutofit fontScale="90000"/>
          </a:bodyPr>
          <a:lstStyle/>
          <a:p>
            <a:r>
              <a:rPr lang="el-GR" b="1" dirty="0">
                <a:solidFill>
                  <a:srgbClr val="C00000"/>
                </a:solidFill>
              </a:rPr>
              <a:t>Πιθανές συνδέσεις, αιτιώδεις σχέσεις ή αντιφάσεις μεταξύ πληροφοριών των πηγών</a:t>
            </a:r>
            <a:br>
              <a:rPr lang="el-GR" b="1" dirty="0"/>
            </a:br>
            <a:endParaRPr lang="el-GR" dirty="0"/>
          </a:p>
        </p:txBody>
      </p:sp>
      <p:sp>
        <p:nvSpPr>
          <p:cNvPr id="3" name="Θέση περιεχομένου 2">
            <a:extLst>
              <a:ext uri="{FF2B5EF4-FFF2-40B4-BE49-F238E27FC236}">
                <a16:creationId xmlns:a16="http://schemas.microsoft.com/office/drawing/2014/main" id="{CDC9374F-7F74-550F-665E-F516D1943809}"/>
              </a:ext>
            </a:extLst>
          </p:cNvPr>
          <p:cNvSpPr>
            <a:spLocks noGrp="1"/>
          </p:cNvSpPr>
          <p:nvPr>
            <p:ph idx="1"/>
          </p:nvPr>
        </p:nvSpPr>
        <p:spPr/>
        <p:txBody>
          <a:bodyPr>
            <a:normAutofit fontScale="92500" lnSpcReduction="10000"/>
          </a:bodyPr>
          <a:lstStyle/>
          <a:p>
            <a:pPr marL="0" indent="0" fontAlgn="base">
              <a:buNone/>
            </a:pPr>
            <a:r>
              <a:rPr lang="el-GR" dirty="0"/>
              <a:t>Δημιούργησε ένα φύλλο εργασίας για μαθητές </a:t>
            </a:r>
            <a:r>
              <a:rPr lang="el-GR" dirty="0" err="1"/>
              <a:t>Στ</a:t>
            </a:r>
            <a:r>
              <a:rPr lang="el-GR" dirty="0"/>
              <a:t> Δημοτικού με βάση τις ιστορικές πηγές που αφορούν το ιστορικό ζήτημα που ερευνάτε. Το φύλλο εργασίας πρέπει να περιλαμβάνει ερωτήσεις σύμφωνα με τις οποίες οι μαθητές θα μπορούν: </a:t>
            </a:r>
          </a:p>
          <a:p>
            <a:pPr marL="0" indent="0" fontAlgn="base">
              <a:buNone/>
            </a:pPr>
            <a:r>
              <a:rPr lang="el-GR" dirty="0"/>
              <a:t> </a:t>
            </a:r>
          </a:p>
          <a:p>
            <a:pPr lvl="0" fontAlgn="base"/>
            <a:r>
              <a:rPr lang="el-GR" dirty="0"/>
              <a:t>να βρουν πιθανές συνδέσεις, αιτιώδεις σχέσεις ή αντιφάσεις μεταξύ των πληροφοριών των πηγών,</a:t>
            </a:r>
          </a:p>
          <a:p>
            <a:pPr lvl="0" fontAlgn="base"/>
            <a:r>
              <a:rPr lang="el-GR" dirty="0"/>
              <a:t>να δομήσουν ένα αρχικό επιχείρημα βασισμένο στα ευρήματά, παρέχοντας προτάσεις για τη ροή και τη λογική συνοχή,</a:t>
            </a:r>
          </a:p>
          <a:p>
            <a:pPr lvl="0" fontAlgn="base"/>
            <a:r>
              <a:rPr lang="el-GR" dirty="0"/>
              <a:t>να οργανώσουν μια συγκριτική ανάλυση των δύο απόψεων</a:t>
            </a:r>
          </a:p>
          <a:p>
            <a:pPr marL="0" indent="0">
              <a:buNone/>
            </a:pPr>
            <a:r>
              <a:rPr lang="el-GR" dirty="0"/>
              <a:t> </a:t>
            </a:r>
          </a:p>
          <a:p>
            <a:endParaRPr lang="el-GR" dirty="0"/>
          </a:p>
        </p:txBody>
      </p:sp>
    </p:spTree>
    <p:extLst>
      <p:ext uri="{BB962C8B-B14F-4D97-AF65-F5344CB8AC3E}">
        <p14:creationId xmlns:p14="http://schemas.microsoft.com/office/powerpoint/2010/main" val="313487515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698756-E243-C7A3-8026-E58ABD79080E}"/>
              </a:ext>
            </a:extLst>
          </p:cNvPr>
          <p:cNvSpPr>
            <a:spLocks noGrp="1"/>
          </p:cNvSpPr>
          <p:nvPr>
            <p:ph type="title"/>
          </p:nvPr>
        </p:nvSpPr>
        <p:spPr/>
        <p:txBody>
          <a:bodyPr>
            <a:normAutofit fontScale="90000"/>
          </a:bodyPr>
          <a:lstStyle/>
          <a:p>
            <a:r>
              <a:rPr lang="el-GR" b="1" dirty="0">
                <a:solidFill>
                  <a:srgbClr val="C00000"/>
                </a:solidFill>
              </a:rPr>
              <a:t>Ακολουθεί η σύνθεση της απάντησης στο ιστορικό ερώτημα που έχει αρχικά τεθεί</a:t>
            </a:r>
            <a:br>
              <a:rPr lang="el-GR" dirty="0"/>
            </a:br>
            <a:endParaRPr lang="el-GR" dirty="0"/>
          </a:p>
        </p:txBody>
      </p:sp>
      <p:sp>
        <p:nvSpPr>
          <p:cNvPr id="3" name="Θέση περιεχομένου 2">
            <a:extLst>
              <a:ext uri="{FF2B5EF4-FFF2-40B4-BE49-F238E27FC236}">
                <a16:creationId xmlns:a16="http://schemas.microsoft.com/office/drawing/2014/main" id="{0FA0C6D1-FDEF-1B7B-A05D-4AE05DA6DD2E}"/>
              </a:ext>
            </a:extLst>
          </p:cNvPr>
          <p:cNvSpPr>
            <a:spLocks noGrp="1"/>
          </p:cNvSpPr>
          <p:nvPr>
            <p:ph idx="1"/>
          </p:nvPr>
        </p:nvSpPr>
        <p:spPr/>
        <p:txBody>
          <a:bodyPr/>
          <a:lstStyle/>
          <a:p>
            <a:pPr fontAlgn="base"/>
            <a:r>
              <a:rPr lang="el-GR" dirty="0"/>
              <a:t>Μια καλή δομή σε έναν ιστορικό συλλογισμό σημαίνει ότι το κείμενο έχει σαφή αρχή, μέση και τέλος που σχετίζεται ωστόσο με το ιστορικό ερώτημα. Ξεκινά με μια εισαγωγή, όπου τίθεται το ιστορικό ερώτημα ή η θέση που θα υποστηριχθεί. Στη συνέχεια αναπτύσσεται το κύριο μέρος, το οποίο περιλαμβάνει τα επιχειρήματα οργανωμένα σε λογική σειρά. Τέλος, ολοκληρώνεται με ένα συμπέρασμα, το οποίο συνοψίζει και τεκμηριώνει την απάντηση στο αρχικό ερώτημα.</a:t>
            </a:r>
          </a:p>
          <a:p>
            <a:endParaRPr lang="el-GR" dirty="0"/>
          </a:p>
        </p:txBody>
      </p:sp>
    </p:spTree>
    <p:extLst>
      <p:ext uri="{BB962C8B-B14F-4D97-AF65-F5344CB8AC3E}">
        <p14:creationId xmlns:p14="http://schemas.microsoft.com/office/powerpoint/2010/main" val="930988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A4D10D-1B77-2A7F-C7F2-606F6CAE2B43}"/>
              </a:ext>
            </a:extLst>
          </p:cNvPr>
          <p:cNvSpPr>
            <a:spLocks noGrp="1"/>
          </p:cNvSpPr>
          <p:nvPr>
            <p:ph type="title"/>
          </p:nvPr>
        </p:nvSpPr>
        <p:spPr>
          <a:xfrm>
            <a:off x="838200" y="585043"/>
            <a:ext cx="10515600" cy="1325563"/>
          </a:xfrm>
        </p:spPr>
        <p:txBody>
          <a:bodyPr>
            <a:normAutofit fontScale="90000"/>
          </a:bodyPr>
          <a:lstStyle/>
          <a:p>
            <a:r>
              <a:rPr lang="el-GR" dirty="0">
                <a:solidFill>
                  <a:srgbClr val="C00000"/>
                </a:solidFill>
                <a:hlinkClick r:id="rId2"/>
              </a:rPr>
              <a:t>Πίνακας Αξιολόγησης Ιστορικού Συλλογισμού (</a:t>
            </a:r>
            <a:r>
              <a:rPr lang="en-US" dirty="0">
                <a:solidFill>
                  <a:srgbClr val="C00000"/>
                </a:solidFill>
                <a:hlinkClick r:id="rId2"/>
              </a:rPr>
              <a:t>Rubric)</a:t>
            </a:r>
            <a:br>
              <a:rPr lang="el-GR" dirty="0"/>
            </a:br>
            <a:endParaRPr lang="el-GR" dirty="0"/>
          </a:p>
        </p:txBody>
      </p:sp>
      <p:sp>
        <p:nvSpPr>
          <p:cNvPr id="3" name="Θέση περιεχομένου 2">
            <a:extLst>
              <a:ext uri="{FF2B5EF4-FFF2-40B4-BE49-F238E27FC236}">
                <a16:creationId xmlns:a16="http://schemas.microsoft.com/office/drawing/2014/main" id="{1E2B61F1-D489-3D7D-0A03-D851D56EF9E7}"/>
              </a:ext>
            </a:extLst>
          </p:cNvPr>
          <p:cNvSpPr>
            <a:spLocks noGrp="1"/>
          </p:cNvSpPr>
          <p:nvPr>
            <p:ph idx="1"/>
          </p:nvPr>
        </p:nvSpPr>
        <p:spPr/>
        <p:txBody>
          <a:bodyPr/>
          <a:lstStyle/>
          <a:p>
            <a:r>
              <a:rPr lang="en-US" dirty="0"/>
              <a:t>https://</a:t>
            </a:r>
            <a:r>
              <a:rPr lang="en-US" dirty="0" err="1"/>
              <a:t>drive.google.com</a:t>
            </a:r>
            <a:r>
              <a:rPr lang="en-US" dirty="0"/>
              <a:t>/file/d/1h6fAIiTgZvzTYSnc8MulkhVulbYy8N_H/view</a:t>
            </a:r>
            <a:endParaRPr lang="el-GR" dirty="0"/>
          </a:p>
        </p:txBody>
      </p:sp>
    </p:spTree>
    <p:extLst>
      <p:ext uri="{BB962C8B-B14F-4D97-AF65-F5344CB8AC3E}">
        <p14:creationId xmlns:p14="http://schemas.microsoft.com/office/powerpoint/2010/main" val="383929816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998169-5758-17A2-4D30-AC4F9A68B500}"/>
              </a:ext>
            </a:extLst>
          </p:cNvPr>
          <p:cNvSpPr>
            <a:spLocks noGrp="1"/>
          </p:cNvSpPr>
          <p:nvPr>
            <p:ph type="title"/>
          </p:nvPr>
        </p:nvSpPr>
        <p:spPr/>
        <p:txBody>
          <a:bodyPr/>
          <a:lstStyle/>
          <a:p>
            <a:r>
              <a:rPr lang="el-GR" dirty="0"/>
              <a:t>Συνοψίζοντας πώς εργάστηκες για να δημιουργήσεις το σενάριό σου;</a:t>
            </a:r>
          </a:p>
        </p:txBody>
      </p:sp>
      <p:sp>
        <p:nvSpPr>
          <p:cNvPr id="3" name="Θέση περιεχομένου 2">
            <a:extLst>
              <a:ext uri="{FF2B5EF4-FFF2-40B4-BE49-F238E27FC236}">
                <a16:creationId xmlns:a16="http://schemas.microsoft.com/office/drawing/2014/main" id="{E49263F0-0601-1EB4-AF5D-C5029D3CF80C}"/>
              </a:ext>
            </a:extLst>
          </p:cNvPr>
          <p:cNvSpPr>
            <a:spLocks noGrp="1"/>
          </p:cNvSpPr>
          <p:nvPr>
            <p:ph idx="1"/>
          </p:nvPr>
        </p:nvSpPr>
        <p:spPr/>
        <p:txBody>
          <a:bodyPr>
            <a:normAutofit fontScale="92500" lnSpcReduction="10000"/>
          </a:bodyPr>
          <a:lstStyle/>
          <a:p>
            <a:pPr fontAlgn="base"/>
            <a:r>
              <a:rPr lang="el-GR" dirty="0"/>
              <a:t>Αρχικά προσανατολίστηκες στο ιστορικό θέμα και ειδικότερα το ιστορικό ερώτημα που θα εξετάσεις. Στην </a:t>
            </a:r>
            <a:r>
              <a:rPr lang="el-GR" dirty="0" err="1"/>
              <a:t>εννοιολόγηση</a:t>
            </a:r>
            <a:r>
              <a:rPr lang="el-GR" dirty="0"/>
              <a:t> σχεδίασες το σενάριο με το </a:t>
            </a:r>
            <a:r>
              <a:rPr lang="el-GR" dirty="0" err="1"/>
              <a:t>Backward</a:t>
            </a:r>
            <a:r>
              <a:rPr lang="el-GR" dirty="0"/>
              <a:t> </a:t>
            </a:r>
            <a:r>
              <a:rPr lang="el-GR" dirty="0" err="1"/>
              <a:t>design</a:t>
            </a:r>
            <a:r>
              <a:rPr lang="el-GR" dirty="0"/>
              <a:t> με τα μαθησιακά αποτελέσματα, τον τρόπο αξιολόγησης και τις δραστηριότητες. Προχώρησες σε συλλογή των πηγών που θα αξιοποιήσεις. ​​Στη διερεύνηση δημιούργησες φύλλα εργασίας για την ανάγνωσή των πηγών και στη συνέχεια την ανάλυσή τους σύμφωνα με τις έννοιες δευτέρου βαθμού και διάφορες οπτικές από το ερευνητικό σου ερώτημα. Δημιούργησες ακόμα δραστηριότητες για να βοηθήσεις τους μαθητές σου να ερμηνεύσουν τα δεδομένα με επιχειρήματα από τη μελέτη των πηγών και να απαντήσουν στο ερευνητικό ερώτημα. Τέλος, σχεδίασες δραστηριότητες για ανατροφοδότηση στην ιστορική αφήγηση </a:t>
            </a:r>
          </a:p>
          <a:p>
            <a:endParaRPr lang="el-GR" dirty="0"/>
          </a:p>
        </p:txBody>
      </p:sp>
    </p:spTree>
    <p:extLst>
      <p:ext uri="{BB962C8B-B14F-4D97-AF65-F5344CB8AC3E}">
        <p14:creationId xmlns:p14="http://schemas.microsoft.com/office/powerpoint/2010/main" val="8394324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5A834A-906C-BF86-F409-4E164790201E}"/>
              </a:ext>
            </a:extLst>
          </p:cNvPr>
          <p:cNvSpPr>
            <a:spLocks noGrp="1"/>
          </p:cNvSpPr>
          <p:nvPr>
            <p:ph type="title"/>
          </p:nvPr>
        </p:nvSpPr>
        <p:spPr/>
        <p:txBody>
          <a:bodyPr/>
          <a:lstStyle/>
          <a:p>
            <a:r>
              <a:rPr lang="el-GR" b="1" dirty="0">
                <a:solidFill>
                  <a:srgbClr val="C00000"/>
                </a:solidFill>
              </a:rPr>
              <a:t>5.Συζήτηση/Τι μάθαμε και πώς το αξιολογούμε;</a:t>
            </a:r>
          </a:p>
        </p:txBody>
      </p:sp>
      <p:sp>
        <p:nvSpPr>
          <p:cNvPr id="3" name="Θέση περιεχομένου 2">
            <a:extLst>
              <a:ext uri="{FF2B5EF4-FFF2-40B4-BE49-F238E27FC236}">
                <a16:creationId xmlns:a16="http://schemas.microsoft.com/office/drawing/2014/main" id="{ADBF125D-A214-2EF1-2C37-BF2989F5919C}"/>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348619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p:nvPr/>
        </p:nvSpPr>
        <p:spPr>
          <a:xfrm>
            <a:off x="656167" y="762000"/>
            <a:ext cx="11176000" cy="762000"/>
          </a:xfrm>
          <a:prstGeom prst="rect">
            <a:avLst/>
          </a:prstGeom>
          <a:noFill/>
          <a:ln>
            <a:noFill/>
          </a:ln>
        </p:spPr>
        <p:txBody>
          <a:bodyPr spcFirstLastPara="1" wrap="square" lIns="121900" tIns="121900" rIns="121900" bIns="121900" anchor="t" anchorCtr="0">
            <a:noAutofit/>
          </a:bodyPr>
          <a:lstStyle/>
          <a:p>
            <a:pPr algn="ctr"/>
            <a:r>
              <a:rPr lang="en" sz="3333" b="1" dirty="0" err="1"/>
              <a:t>Εισ</a:t>
            </a:r>
            <a:r>
              <a:rPr lang="en" sz="3333" b="1" dirty="0"/>
              <a:t>α</a:t>
            </a:r>
            <a:r>
              <a:rPr lang="en" sz="3333" b="1" dirty="0" err="1"/>
              <a:t>γωγή</a:t>
            </a:r>
            <a:r>
              <a:rPr lang="en" sz="3333" b="1" dirty="0"/>
              <a:t> </a:t>
            </a:r>
            <a:r>
              <a:rPr lang="en" sz="3333" b="1" dirty="0" err="1"/>
              <a:t>στη</a:t>
            </a:r>
            <a:r>
              <a:rPr lang="en" sz="3333" b="1" dirty="0"/>
              <a:t> </a:t>
            </a:r>
            <a:r>
              <a:rPr lang="en" sz="3333" b="1" dirty="0" err="1"/>
              <a:t>Διερευνητική</a:t>
            </a:r>
            <a:r>
              <a:rPr lang="en" sz="3333" b="1" dirty="0"/>
              <a:t> </a:t>
            </a:r>
            <a:r>
              <a:rPr lang="en" sz="3333" b="1" dirty="0" err="1"/>
              <a:t>Μάθηση</a:t>
            </a:r>
            <a:endParaRPr sz="3333" b="1" dirty="0"/>
          </a:p>
        </p:txBody>
      </p:sp>
      <p:sp>
        <p:nvSpPr>
          <p:cNvPr id="60" name="Google Shape;60;p14"/>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a:t>Η </a:t>
            </a:r>
            <a:r>
              <a:rPr lang="en" sz="2400" dirty="0" err="1"/>
              <a:t>διερευνητική</a:t>
            </a:r>
            <a:r>
              <a:rPr lang="en" sz="2400" dirty="0"/>
              <a:t> </a:t>
            </a:r>
            <a:r>
              <a:rPr lang="en" sz="2400" dirty="0" err="1"/>
              <a:t>μάθηση</a:t>
            </a:r>
            <a:r>
              <a:rPr lang="en" sz="2400" dirty="0"/>
              <a:t> </a:t>
            </a:r>
            <a:r>
              <a:rPr lang="en" sz="2400" dirty="0" err="1"/>
              <a:t>έχει</a:t>
            </a:r>
            <a:r>
              <a:rPr lang="en" sz="2400" dirty="0"/>
              <a:t> </a:t>
            </a:r>
            <a:r>
              <a:rPr lang="en" sz="2400" dirty="0" err="1"/>
              <a:t>τις</a:t>
            </a:r>
            <a:r>
              <a:rPr lang="en" sz="2400" dirty="0"/>
              <a:t> </a:t>
            </a:r>
            <a:r>
              <a:rPr lang="en" sz="2400" dirty="0" err="1"/>
              <a:t>ρίζες</a:t>
            </a:r>
            <a:r>
              <a:rPr lang="en" sz="2400" dirty="0"/>
              <a:t> </a:t>
            </a:r>
            <a:r>
              <a:rPr lang="en" sz="2400" dirty="0" err="1"/>
              <a:t>της</a:t>
            </a:r>
            <a:r>
              <a:rPr lang="en" sz="2400" dirty="0"/>
              <a:t> </a:t>
            </a:r>
            <a:r>
              <a:rPr lang="en" sz="2400" dirty="0" err="1"/>
              <a:t>στον</a:t>
            </a:r>
            <a:r>
              <a:rPr lang="en" sz="2400" dirty="0"/>
              <a:t> </a:t>
            </a:r>
            <a:r>
              <a:rPr lang="en" sz="2400" dirty="0" err="1"/>
              <a:t>κονστρουκτι</a:t>
            </a:r>
            <a:r>
              <a:rPr lang="en" sz="2400" dirty="0"/>
              <a:t>β</a:t>
            </a:r>
            <a:r>
              <a:rPr lang="en" sz="2400" dirty="0" err="1"/>
              <a:t>ισμό</a:t>
            </a:r>
            <a:endParaRPr sz="2400" dirty="0"/>
          </a:p>
          <a:p>
            <a:pPr marL="609585" indent="-457189">
              <a:buClr>
                <a:srgbClr val="FFFFFF"/>
              </a:buClr>
              <a:buSzPts val="1800"/>
              <a:buChar char="●"/>
            </a:pPr>
            <a:r>
              <a:rPr lang="en" sz="2400" dirty="0" err="1"/>
              <a:t>Αν</a:t>
            </a:r>
            <a:r>
              <a:rPr lang="en" sz="2400" dirty="0"/>
              <a:t>απ</a:t>
            </a:r>
            <a:r>
              <a:rPr lang="en" sz="2400" dirty="0" err="1"/>
              <a:t>τύχθηκε</a:t>
            </a:r>
            <a:r>
              <a:rPr lang="en" sz="2400" dirty="0"/>
              <a:t> απ</a:t>
            </a:r>
            <a:r>
              <a:rPr lang="en" sz="2400" dirty="0" err="1"/>
              <a:t>ό</a:t>
            </a:r>
            <a:r>
              <a:rPr lang="en" sz="2400" dirty="0"/>
              <a:t> </a:t>
            </a:r>
            <a:r>
              <a:rPr lang="en" sz="2400" dirty="0" err="1"/>
              <a:t>τη</a:t>
            </a:r>
            <a:r>
              <a:rPr lang="en" sz="2400" dirty="0"/>
              <a:t> </a:t>
            </a:r>
            <a:r>
              <a:rPr lang="en" sz="2400" dirty="0" err="1"/>
              <a:t>δεκ</a:t>
            </a:r>
            <a:r>
              <a:rPr lang="en" sz="2400" dirty="0"/>
              <a:t>α</a:t>
            </a:r>
            <a:r>
              <a:rPr lang="en" sz="2400" dirty="0" err="1"/>
              <a:t>ετί</a:t>
            </a:r>
            <a:r>
              <a:rPr lang="en" sz="2400" dirty="0"/>
              <a:t>α </a:t>
            </a:r>
            <a:r>
              <a:rPr lang="en" sz="2400" dirty="0" err="1"/>
              <a:t>του</a:t>
            </a:r>
            <a:r>
              <a:rPr lang="en" sz="2400" dirty="0"/>
              <a:t> 1960</a:t>
            </a:r>
            <a:endParaRPr sz="2400" dirty="0"/>
          </a:p>
          <a:p>
            <a:pPr marL="609585" indent="-457189">
              <a:buClr>
                <a:srgbClr val="FFFFFF"/>
              </a:buClr>
              <a:buSzPts val="1800"/>
              <a:buChar char="●"/>
            </a:pPr>
            <a:r>
              <a:rPr lang="en" sz="2400" dirty="0" err="1"/>
              <a:t>Β</a:t>
            </a:r>
            <a:r>
              <a:rPr lang="en" sz="2400" dirty="0"/>
              <a:t>α</a:t>
            </a:r>
            <a:r>
              <a:rPr lang="en" sz="2400" dirty="0" err="1"/>
              <a:t>σίζετ</a:t>
            </a:r>
            <a:r>
              <a:rPr lang="en" sz="2400" dirty="0"/>
              <a:t>α</a:t>
            </a:r>
            <a:r>
              <a:rPr lang="en" sz="2400" dirty="0" err="1"/>
              <a:t>ι</a:t>
            </a:r>
            <a:r>
              <a:rPr lang="en" sz="2400" dirty="0"/>
              <a:t> </a:t>
            </a:r>
            <a:r>
              <a:rPr lang="en" sz="2400" dirty="0" err="1"/>
              <a:t>στις</a:t>
            </a:r>
            <a:r>
              <a:rPr lang="en" sz="2400" dirty="0"/>
              <a:t> </a:t>
            </a:r>
            <a:r>
              <a:rPr lang="en" sz="2400" dirty="0" err="1"/>
              <a:t>ιδέες</a:t>
            </a:r>
            <a:r>
              <a:rPr lang="en" sz="2400" dirty="0"/>
              <a:t> </a:t>
            </a:r>
            <a:r>
              <a:rPr lang="en" sz="2400" dirty="0" err="1"/>
              <a:t>των</a:t>
            </a:r>
            <a:r>
              <a:rPr lang="en" sz="2400" dirty="0"/>
              <a:t> Vygotsky </a:t>
            </a:r>
            <a:r>
              <a:rPr lang="en" sz="2400" dirty="0" err="1"/>
              <a:t>κ</a:t>
            </a:r>
            <a:r>
              <a:rPr lang="en" sz="2400" dirty="0"/>
              <a:t>α</a:t>
            </a:r>
            <a:r>
              <a:rPr lang="en" sz="2400" dirty="0" err="1"/>
              <a:t>ι</a:t>
            </a:r>
            <a:r>
              <a:rPr lang="en" sz="2400" dirty="0"/>
              <a:t> Piaget</a:t>
            </a:r>
            <a:endParaRPr sz="2400" dirty="0"/>
          </a:p>
          <a:p>
            <a:pPr marL="609585" indent="-457189">
              <a:buClr>
                <a:srgbClr val="FFFFFF"/>
              </a:buClr>
              <a:buSzPts val="1800"/>
              <a:buChar char="●"/>
            </a:pPr>
            <a:r>
              <a:rPr lang="en" sz="2400" dirty="0" err="1"/>
              <a:t>Δίνει</a:t>
            </a:r>
            <a:r>
              <a:rPr lang="en" sz="2400" dirty="0"/>
              <a:t> </a:t>
            </a:r>
            <a:r>
              <a:rPr lang="en" sz="2400" dirty="0" err="1"/>
              <a:t>έμφ</a:t>
            </a:r>
            <a:r>
              <a:rPr lang="en" sz="2400" dirty="0"/>
              <a:t>α</a:t>
            </a:r>
            <a:r>
              <a:rPr lang="en" sz="2400" dirty="0" err="1"/>
              <a:t>ση</a:t>
            </a:r>
            <a:r>
              <a:rPr lang="en" sz="2400" dirty="0"/>
              <a:t> </a:t>
            </a:r>
            <a:r>
              <a:rPr lang="en" sz="2400" dirty="0" err="1"/>
              <a:t>στην</a:t>
            </a:r>
            <a:r>
              <a:rPr lang="en" sz="2400" dirty="0"/>
              <a:t> </a:t>
            </a:r>
            <a:r>
              <a:rPr lang="en" sz="2400" dirty="0" err="1"/>
              <a:t>ενεργό</a:t>
            </a:r>
            <a:r>
              <a:rPr lang="en" sz="2400" dirty="0"/>
              <a:t> </a:t>
            </a:r>
            <a:r>
              <a:rPr lang="en" sz="2400" dirty="0" err="1"/>
              <a:t>συμμετοχή</a:t>
            </a:r>
            <a:r>
              <a:rPr lang="en" sz="2400" dirty="0"/>
              <a:t> </a:t>
            </a:r>
            <a:r>
              <a:rPr lang="en" sz="2400" dirty="0" err="1"/>
              <a:t>των</a:t>
            </a:r>
            <a:r>
              <a:rPr lang="en" sz="2400" dirty="0"/>
              <a:t> </a:t>
            </a:r>
            <a:r>
              <a:rPr lang="en" sz="2400" dirty="0" err="1"/>
              <a:t>μ</a:t>
            </a:r>
            <a:r>
              <a:rPr lang="en" sz="2400" dirty="0"/>
              <a:t>α</a:t>
            </a:r>
            <a:r>
              <a:rPr lang="en" sz="2400" dirty="0" err="1"/>
              <a:t>θητών</a:t>
            </a:r>
            <a:endParaRPr sz="24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841959-43E6-F726-D5A0-5E8B05D3A4A7}"/>
              </a:ext>
            </a:extLst>
          </p:cNvPr>
          <p:cNvSpPr>
            <a:spLocks noGrp="1"/>
          </p:cNvSpPr>
          <p:nvPr>
            <p:ph type="title"/>
          </p:nvPr>
        </p:nvSpPr>
        <p:spPr/>
        <p:txBody>
          <a:bodyPr>
            <a:normAutofit fontScale="90000"/>
          </a:bodyPr>
          <a:lstStyle/>
          <a:p>
            <a:r>
              <a:rPr lang="el-GR" dirty="0">
                <a:solidFill>
                  <a:srgbClr val="C00000"/>
                </a:solidFill>
              </a:rPr>
              <a:t>Είσαι έτοιμος να συνθέσεις το σενάριο σου και να κάνεις την  Αξιολόγησή του</a:t>
            </a:r>
            <a:br>
              <a:rPr lang="el-GR" dirty="0"/>
            </a:br>
            <a:endParaRPr lang="el-GR" dirty="0"/>
          </a:p>
        </p:txBody>
      </p:sp>
      <p:sp>
        <p:nvSpPr>
          <p:cNvPr id="3" name="Θέση περιεχομένου 2">
            <a:extLst>
              <a:ext uri="{FF2B5EF4-FFF2-40B4-BE49-F238E27FC236}">
                <a16:creationId xmlns:a16="http://schemas.microsoft.com/office/drawing/2014/main" id="{4CC6047C-87ED-11AF-09C5-54742765C59D}"/>
              </a:ext>
            </a:extLst>
          </p:cNvPr>
          <p:cNvSpPr>
            <a:spLocks noGrp="1"/>
          </p:cNvSpPr>
          <p:nvPr>
            <p:ph idx="1"/>
          </p:nvPr>
        </p:nvSpPr>
        <p:spPr/>
        <p:txBody>
          <a:bodyPr/>
          <a:lstStyle/>
          <a:p>
            <a:pPr fontAlgn="base"/>
            <a:r>
              <a:rPr lang="el-GR" dirty="0"/>
              <a:t>​</a:t>
            </a:r>
            <a:r>
              <a:rPr lang="el-GR" dirty="0">
                <a:hlinkClick r:id="rId2"/>
              </a:rPr>
              <a:t>Πρότυπο σχεδίασης</a:t>
            </a:r>
            <a:endParaRPr lang="el-GR" dirty="0"/>
          </a:p>
          <a:p>
            <a:pPr marL="0" indent="0" fontAlgn="base">
              <a:buNone/>
            </a:pPr>
            <a:endParaRPr lang="el-GR" dirty="0"/>
          </a:p>
        </p:txBody>
      </p:sp>
    </p:spTree>
    <p:extLst>
      <p:ext uri="{BB962C8B-B14F-4D97-AF65-F5344CB8AC3E}">
        <p14:creationId xmlns:p14="http://schemas.microsoft.com/office/powerpoint/2010/main" val="10118334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DE699D-9D9D-A0E1-FCBB-F32430E7A929}"/>
              </a:ext>
            </a:extLst>
          </p:cNvPr>
          <p:cNvSpPr>
            <a:spLocks noGrp="1"/>
          </p:cNvSpPr>
          <p:nvPr>
            <p:ph type="title"/>
          </p:nvPr>
        </p:nvSpPr>
        <p:spPr/>
        <p:txBody>
          <a:bodyPr/>
          <a:lstStyle/>
          <a:p>
            <a:r>
              <a:rPr lang="el-GR" dirty="0" err="1"/>
              <a:t>Πρ</a:t>
            </a:r>
            <a:r>
              <a:rPr lang="en-US" dirty="0" err="1"/>
              <a:t>ό</a:t>
            </a:r>
            <a:r>
              <a:rPr lang="el-GR" dirty="0" err="1"/>
              <a:t>τυπο</a:t>
            </a:r>
            <a:r>
              <a:rPr lang="el-GR" dirty="0"/>
              <a:t> σχεδίασης</a:t>
            </a:r>
          </a:p>
        </p:txBody>
      </p:sp>
      <p:sp>
        <p:nvSpPr>
          <p:cNvPr id="3" name="Θέση περιεχομένου 2">
            <a:extLst>
              <a:ext uri="{FF2B5EF4-FFF2-40B4-BE49-F238E27FC236}">
                <a16:creationId xmlns:a16="http://schemas.microsoft.com/office/drawing/2014/main" id="{3289D7CA-EFEB-7ADF-DDE3-ADCCAA211A2B}"/>
              </a:ext>
            </a:extLst>
          </p:cNvPr>
          <p:cNvSpPr>
            <a:spLocks noGrp="1"/>
          </p:cNvSpPr>
          <p:nvPr>
            <p:ph idx="1"/>
          </p:nvPr>
        </p:nvSpPr>
        <p:spPr/>
        <p:txBody>
          <a:bodyPr>
            <a:normAutofit fontScale="70000" lnSpcReduction="20000"/>
          </a:bodyPr>
          <a:lstStyle/>
          <a:p>
            <a:r>
              <a:rPr lang="el-GR" b="1" dirty="0" err="1"/>
              <a:t>Template</a:t>
            </a:r>
            <a:r>
              <a:rPr lang="el-GR" b="1" dirty="0"/>
              <a:t> Προτύπου Σχεδίασης </a:t>
            </a:r>
            <a:r>
              <a:rPr lang="el-GR" b="1" dirty="0" err="1"/>
              <a:t>Σενάριου</a:t>
            </a:r>
            <a:r>
              <a:rPr lang="el-GR" b="1" dirty="0"/>
              <a:t> Ιστορικής Διερεύνησης (IBL)</a:t>
            </a:r>
            <a:endParaRPr lang="el-GR" dirty="0"/>
          </a:p>
          <a:p>
            <a:r>
              <a:rPr lang="el-GR" dirty="0"/>
              <a:t>Γενικά Στοιχεία</a:t>
            </a:r>
          </a:p>
          <a:p>
            <a:pPr lvl="0"/>
            <a:r>
              <a:rPr lang="el-GR" dirty="0"/>
              <a:t>Τάξη / Ηλικιακή Ομάδα: ……………………………………………………………</a:t>
            </a:r>
          </a:p>
          <a:p>
            <a:pPr lvl="0"/>
            <a:r>
              <a:rPr lang="el-GR" dirty="0"/>
              <a:t>Διάρκεια Υλοποίησης: ……………………………………………………………</a:t>
            </a:r>
          </a:p>
          <a:p>
            <a:pPr lvl="0"/>
            <a:r>
              <a:rPr lang="el-GR" dirty="0"/>
              <a:t>Θέμα / Ιστορικό Ζήτημα: ……………………………………………………………</a:t>
            </a:r>
          </a:p>
          <a:p>
            <a:pPr lvl="0"/>
            <a:r>
              <a:rPr lang="el-GR" dirty="0"/>
              <a:t>Χρονολογικό &amp; Γεωγραφικό Πλαίσιο: ……………………………………………………………</a:t>
            </a:r>
          </a:p>
          <a:p>
            <a:br>
              <a:rPr lang="el-GR" dirty="0"/>
            </a:br>
            <a:endParaRPr lang="el-GR" dirty="0"/>
          </a:p>
          <a:p>
            <a:r>
              <a:rPr lang="el-GR" b="1" dirty="0"/>
              <a:t>1. Προσανατολισμός (Κριτήριο Ρουμπρίκας 1)</a:t>
            </a:r>
            <a:endParaRPr lang="el-GR" dirty="0"/>
          </a:p>
          <a:p>
            <a:pPr lvl="0"/>
            <a:r>
              <a:rPr lang="el-GR" dirty="0"/>
              <a:t>Κεντρικό Ερώτημα Διερεύνησης: ……………………………………………………………</a:t>
            </a:r>
            <a:br>
              <a:rPr lang="el-GR" dirty="0"/>
            </a:br>
            <a:r>
              <a:rPr lang="el-GR" dirty="0"/>
              <a:t>(π.χ. «Γιατί επιβλήθηκε η δικτατορία του 1967;»)</a:t>
            </a:r>
          </a:p>
          <a:p>
            <a:pPr lvl="0"/>
            <a:r>
              <a:rPr lang="el-GR" dirty="0"/>
              <a:t>Βοηθητικά Ερωτήματα: ……………………………………………………………</a:t>
            </a:r>
            <a:br>
              <a:rPr lang="el-GR" dirty="0"/>
            </a:br>
            <a:r>
              <a:rPr lang="el-GR" dirty="0"/>
              <a:t>(π.χ. Ποιες πηγές την υποστήριξαν; Ποιες την καταδίκασαν;)</a:t>
            </a:r>
          </a:p>
          <a:p>
            <a:pPr lvl="0"/>
            <a:r>
              <a:rPr lang="el-GR" dirty="0"/>
              <a:t>Σημαντικότητα για τη : ……………………………………………………………</a:t>
            </a:r>
          </a:p>
          <a:p>
            <a:endParaRPr lang="el-GR" dirty="0"/>
          </a:p>
        </p:txBody>
      </p:sp>
    </p:spTree>
    <p:extLst>
      <p:ext uri="{BB962C8B-B14F-4D97-AF65-F5344CB8AC3E}">
        <p14:creationId xmlns:p14="http://schemas.microsoft.com/office/powerpoint/2010/main" val="39041144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AB1B702-4C53-D884-13C9-7A43B8FE823E}"/>
              </a:ext>
            </a:extLst>
          </p:cNvPr>
          <p:cNvSpPr>
            <a:spLocks noGrp="1"/>
          </p:cNvSpPr>
          <p:nvPr>
            <p:ph idx="1"/>
          </p:nvPr>
        </p:nvSpPr>
        <p:spPr/>
        <p:txBody>
          <a:bodyPr>
            <a:normAutofit fontScale="77500" lnSpcReduction="20000"/>
          </a:bodyPr>
          <a:lstStyle/>
          <a:p>
            <a:r>
              <a:rPr lang="el-GR" b="1" dirty="0"/>
              <a:t>2. </a:t>
            </a:r>
            <a:r>
              <a:rPr lang="el-GR" b="1" dirty="0" err="1"/>
              <a:t>Εννοιολόγηση</a:t>
            </a:r>
            <a:r>
              <a:rPr lang="el-GR" b="1" dirty="0"/>
              <a:t> (Κριτήριο Ρουμπρίκας 2)</a:t>
            </a:r>
            <a:endParaRPr lang="el-GR" sz="2400" dirty="0"/>
          </a:p>
          <a:p>
            <a:pPr lvl="0"/>
            <a:r>
              <a:rPr lang="el-GR" dirty="0"/>
              <a:t>Μαθησιακά Αποτελέσματα (σύμφωνα με </a:t>
            </a:r>
            <a:r>
              <a:rPr lang="el-GR" dirty="0" err="1"/>
              <a:t>Bloom</a:t>
            </a:r>
            <a:r>
              <a:rPr lang="el-GR" dirty="0"/>
              <a:t>):</a:t>
            </a:r>
          </a:p>
          <a:p>
            <a:pPr lvl="1"/>
            <a:r>
              <a:rPr lang="el-GR" dirty="0"/>
              <a:t>Γνώση / Κατανόηση: ……………………………………………………………</a:t>
            </a:r>
          </a:p>
          <a:p>
            <a:pPr lvl="1"/>
            <a:r>
              <a:rPr lang="el-GR" dirty="0"/>
              <a:t>Ανάλυση: ……………………………………………………………</a:t>
            </a:r>
          </a:p>
          <a:p>
            <a:pPr lvl="1"/>
            <a:r>
              <a:rPr lang="el-GR" dirty="0"/>
              <a:t>Εφαρμογή: ……………………………………………………………</a:t>
            </a:r>
          </a:p>
          <a:p>
            <a:pPr lvl="1"/>
            <a:r>
              <a:rPr lang="el-GR" dirty="0"/>
              <a:t>Σύνθεση / Δημιουργία: ……………………………………………………………</a:t>
            </a:r>
          </a:p>
          <a:p>
            <a:pPr lvl="1"/>
            <a:r>
              <a:rPr lang="el-GR" dirty="0"/>
              <a:t>Αξιολόγηση / Κριτική Σκέψη: ……………………………………………………………</a:t>
            </a:r>
          </a:p>
          <a:p>
            <a:pPr lvl="0"/>
            <a:r>
              <a:rPr lang="el-GR" b="1" dirty="0"/>
              <a:t>Αξιολόγηση Μαθητών </a:t>
            </a:r>
            <a:endParaRPr lang="el-GR" dirty="0"/>
          </a:p>
          <a:p>
            <a:r>
              <a:rPr lang="el-GR" dirty="0" err="1"/>
              <a:t>Formative</a:t>
            </a:r>
            <a:r>
              <a:rPr lang="el-GR" dirty="0"/>
              <a:t> (διαμορφωτική): ……………………………………………………………</a:t>
            </a:r>
          </a:p>
          <a:p>
            <a:r>
              <a:rPr lang="el-GR" dirty="0" err="1"/>
              <a:t>Summative</a:t>
            </a:r>
            <a:r>
              <a:rPr lang="el-GR" dirty="0"/>
              <a:t> (τελική): ……………………………………………………………</a:t>
            </a:r>
          </a:p>
          <a:p>
            <a:pPr lvl="0"/>
            <a:r>
              <a:rPr lang="el-GR" b="1" dirty="0"/>
              <a:t>Εργαλεία Αξιολόγησης:</a:t>
            </a:r>
            <a:endParaRPr lang="el-GR" dirty="0"/>
          </a:p>
          <a:p>
            <a:pPr lvl="1"/>
            <a:r>
              <a:rPr lang="el-GR" dirty="0" err="1"/>
              <a:t>Rubric</a:t>
            </a:r>
            <a:r>
              <a:rPr lang="el-GR" dirty="0"/>
              <a:t> με άξονες: τεκμηρίωση, αιτία–συνέπεια, αλλαγή–συνέχεια, σημαντικότητα, </a:t>
            </a:r>
            <a:r>
              <a:rPr lang="el-GR" dirty="0" err="1"/>
              <a:t>πολυπρισματικότητα</a:t>
            </a:r>
            <a:r>
              <a:rPr lang="el-GR" dirty="0"/>
              <a:t>, ερμηνεία πηγών, σύνθεση αφήγησης.</a:t>
            </a:r>
          </a:p>
          <a:p>
            <a:pPr lvl="1"/>
            <a:r>
              <a:rPr lang="el-GR" dirty="0"/>
              <a:t>Αυτοαξιολόγηση / </a:t>
            </a:r>
            <a:r>
              <a:rPr lang="el-GR" dirty="0" err="1"/>
              <a:t>Ετεροαξιολόγηση</a:t>
            </a:r>
            <a:r>
              <a:rPr lang="el-GR" dirty="0"/>
              <a:t>: …………………………………………………………</a:t>
            </a:r>
          </a:p>
          <a:p>
            <a:endParaRPr lang="el-GR" dirty="0"/>
          </a:p>
        </p:txBody>
      </p:sp>
    </p:spTree>
    <p:extLst>
      <p:ext uri="{BB962C8B-B14F-4D97-AF65-F5344CB8AC3E}">
        <p14:creationId xmlns:p14="http://schemas.microsoft.com/office/powerpoint/2010/main" val="38792817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5A0F7D-CC39-7178-C5AA-6247AF84465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B420D44-BA65-96B8-E38A-61073C981126}"/>
              </a:ext>
            </a:extLst>
          </p:cNvPr>
          <p:cNvSpPr>
            <a:spLocks noGrp="1"/>
          </p:cNvSpPr>
          <p:nvPr>
            <p:ph idx="1"/>
          </p:nvPr>
        </p:nvSpPr>
        <p:spPr/>
        <p:txBody>
          <a:bodyPr>
            <a:normAutofit fontScale="55000" lnSpcReduction="20000"/>
          </a:bodyPr>
          <a:lstStyle/>
          <a:p>
            <a:r>
              <a:rPr lang="el-GR" dirty="0" err="1"/>
              <a:t>Summative</a:t>
            </a:r>
            <a:r>
              <a:rPr lang="el-GR" dirty="0"/>
              <a:t> (τελική): ……………………………………………………………</a:t>
            </a:r>
          </a:p>
          <a:p>
            <a:pPr lvl="0"/>
            <a:r>
              <a:rPr lang="el-GR" b="1" dirty="0"/>
              <a:t>Εργαλεία Αξιολόγησης:</a:t>
            </a:r>
            <a:endParaRPr lang="el-GR" dirty="0"/>
          </a:p>
          <a:p>
            <a:pPr lvl="1"/>
            <a:r>
              <a:rPr lang="el-GR" dirty="0" err="1"/>
              <a:t>Rubric</a:t>
            </a:r>
            <a:r>
              <a:rPr lang="el-GR" dirty="0"/>
              <a:t> με άξονες: τεκμηρίωση, αιτία–συνέπεια, αλλαγή–συνέχεια, σημαντικότητα, </a:t>
            </a:r>
            <a:r>
              <a:rPr lang="el-GR" dirty="0" err="1"/>
              <a:t>πολυπρισματικότητα</a:t>
            </a:r>
            <a:r>
              <a:rPr lang="el-GR" dirty="0"/>
              <a:t>, ερμηνεία πηγών, σύνθεση αφήγησης.</a:t>
            </a:r>
          </a:p>
          <a:p>
            <a:pPr lvl="1"/>
            <a:r>
              <a:rPr lang="el-GR" dirty="0"/>
              <a:t>Αυτοαξιολόγηση / </a:t>
            </a:r>
            <a:r>
              <a:rPr lang="el-GR" dirty="0" err="1"/>
              <a:t>Ετεροαξιολόγηση</a:t>
            </a:r>
            <a:r>
              <a:rPr lang="el-GR" dirty="0"/>
              <a:t>: …………………………………………………………</a:t>
            </a:r>
          </a:p>
          <a:p>
            <a:pPr lvl="0"/>
            <a:r>
              <a:rPr lang="el-GR" b="1" dirty="0"/>
              <a:t>Δραστηριότητες που συνδέονται με τα στάδια της ιστορικής </a:t>
            </a:r>
            <a:r>
              <a:rPr lang="el-GR" b="1" dirty="0" err="1"/>
              <a:t>διερύνησης</a:t>
            </a:r>
            <a:r>
              <a:rPr lang="el-GR" dirty="0"/>
              <a:t> (προσανατολισμός, </a:t>
            </a:r>
            <a:r>
              <a:rPr lang="el-GR" dirty="0" err="1"/>
              <a:t>εννοιολόγηση</a:t>
            </a:r>
            <a:r>
              <a:rPr lang="el-GR" dirty="0"/>
              <a:t>, </a:t>
            </a:r>
            <a:r>
              <a:rPr lang="el-GR" dirty="0" err="1"/>
              <a:t>διερέυνηση</a:t>
            </a:r>
            <a:r>
              <a:rPr lang="el-GR" dirty="0"/>
              <a:t>, σύνθεση, συζήτηση/ </a:t>
            </a:r>
            <a:r>
              <a:rPr lang="el-GR" dirty="0" err="1"/>
              <a:t>αναστοχασμός</a:t>
            </a:r>
            <a:r>
              <a:rPr lang="el-GR" dirty="0"/>
              <a:t>): ……………………………………………………………</a:t>
            </a:r>
          </a:p>
          <a:p>
            <a:pPr lvl="0"/>
            <a:r>
              <a:rPr lang="el-GR" b="1" dirty="0"/>
              <a:t>Επιλεγμένες Πηγές για την πλαισίωση του ιστορικού θέματος:</a:t>
            </a:r>
            <a:endParaRPr lang="el-GR" dirty="0"/>
          </a:p>
          <a:p>
            <a:pPr lvl="1"/>
            <a:r>
              <a:rPr lang="el-GR" dirty="0"/>
              <a:t>……………………………………………………………</a:t>
            </a:r>
          </a:p>
          <a:p>
            <a:pPr lvl="1"/>
            <a:r>
              <a:rPr lang="el-GR" dirty="0"/>
              <a:t>……………………………………………………………</a:t>
            </a:r>
          </a:p>
          <a:p>
            <a:br>
              <a:rPr lang="el-GR" dirty="0"/>
            </a:br>
            <a:endParaRPr lang="el-GR" dirty="0"/>
          </a:p>
          <a:p>
            <a:r>
              <a:rPr lang="el-GR" b="1" dirty="0"/>
              <a:t>3. Διερεύνηση (Κριτήριο Ρουμπρίκας 3)</a:t>
            </a:r>
            <a:endParaRPr lang="el-GR" sz="2400" dirty="0"/>
          </a:p>
          <a:p>
            <a:pPr lvl="0"/>
            <a:r>
              <a:rPr lang="el-GR" b="1" dirty="0"/>
              <a:t>Ερωτήσεις Ανάλυσης (με βάση δεξιότητες ιστορικής σκέψης)</a:t>
            </a:r>
            <a:r>
              <a:rPr lang="el-GR" dirty="0"/>
              <a:t> (τεκμηρίωση, αιτία–συνέπεια, αλλαγή–συνέχεια, σημαντικότητα, πολλαπλές οπτικές)</a:t>
            </a:r>
            <a:r>
              <a:rPr lang="el-GR" b="1" dirty="0"/>
              <a:t>:</a:t>
            </a:r>
            <a:endParaRPr lang="el-GR" dirty="0"/>
          </a:p>
          <a:p>
            <a:pPr lvl="1"/>
            <a:r>
              <a:rPr lang="el-GR" dirty="0"/>
              <a:t>……………………………………………………………</a:t>
            </a:r>
          </a:p>
          <a:p>
            <a:pPr lvl="1"/>
            <a:r>
              <a:rPr lang="el-GR" dirty="0"/>
              <a:t>……………………………………………………………</a:t>
            </a:r>
          </a:p>
          <a:p>
            <a:pPr lvl="1"/>
            <a:r>
              <a:rPr lang="el-GR" dirty="0"/>
              <a:t>……………………………………………………………</a:t>
            </a:r>
          </a:p>
          <a:p>
            <a:endParaRPr lang="el-GR" dirty="0"/>
          </a:p>
        </p:txBody>
      </p:sp>
    </p:spTree>
    <p:extLst>
      <p:ext uri="{BB962C8B-B14F-4D97-AF65-F5344CB8AC3E}">
        <p14:creationId xmlns:p14="http://schemas.microsoft.com/office/powerpoint/2010/main" val="21026711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6386B7-210B-3BD6-991C-E55C58014D7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D1D64D8-7636-CF83-6868-46EF63852DE3}"/>
              </a:ext>
            </a:extLst>
          </p:cNvPr>
          <p:cNvSpPr>
            <a:spLocks noGrp="1"/>
          </p:cNvSpPr>
          <p:nvPr>
            <p:ph idx="1"/>
          </p:nvPr>
        </p:nvSpPr>
        <p:spPr/>
        <p:txBody>
          <a:bodyPr>
            <a:normAutofit fontScale="55000" lnSpcReduction="20000"/>
          </a:bodyPr>
          <a:lstStyle/>
          <a:p>
            <a:r>
              <a:rPr lang="el-GR" b="1" dirty="0"/>
              <a:t>4. Σύνθεση (Κριτήριο Ρουμπρίκας 4)</a:t>
            </a:r>
            <a:endParaRPr lang="el-GR" sz="2400" dirty="0"/>
          </a:p>
          <a:p>
            <a:pPr lvl="0"/>
            <a:r>
              <a:rPr lang="el-GR" dirty="0"/>
              <a:t>Κατασκευή Επιχειρημάτων: ……………………………………………………………</a:t>
            </a:r>
          </a:p>
          <a:p>
            <a:pPr lvl="0"/>
            <a:r>
              <a:rPr lang="el-GR" dirty="0"/>
              <a:t>Συγκρίσεις διαφορετικών ερμηνειών: ……………………………………………………………</a:t>
            </a:r>
          </a:p>
          <a:p>
            <a:br>
              <a:rPr lang="el-GR" dirty="0"/>
            </a:br>
            <a:endParaRPr lang="el-GR" dirty="0"/>
          </a:p>
          <a:p>
            <a:r>
              <a:rPr lang="el-GR" b="1" dirty="0"/>
              <a:t>5. Δημιουργία Αφήγησης / Παρουσίαση (Κριτήριο Ρουμπρίκας 5)</a:t>
            </a:r>
            <a:endParaRPr lang="el-GR" sz="2400" dirty="0"/>
          </a:p>
          <a:p>
            <a:pPr lvl="0"/>
            <a:r>
              <a:rPr lang="el-GR" dirty="0"/>
              <a:t>Τελικό Προϊόν (π.χ. ιστορική αφήγηση, </a:t>
            </a:r>
            <a:r>
              <a:rPr lang="el-GR" dirty="0" err="1"/>
              <a:t>podcast</a:t>
            </a:r>
            <a:r>
              <a:rPr lang="el-GR" dirty="0"/>
              <a:t>, αφίσα, ψηφιακή παρουσίαση):……………………………………………………………</a:t>
            </a:r>
          </a:p>
          <a:p>
            <a:pPr lvl="0"/>
            <a:r>
              <a:rPr lang="el-GR" dirty="0"/>
              <a:t>Δομή και Συνοχή Αφήγησης: ………………………………………</a:t>
            </a:r>
          </a:p>
          <a:p>
            <a:br>
              <a:rPr lang="el-GR" dirty="0"/>
            </a:br>
            <a:endParaRPr lang="el-GR" dirty="0"/>
          </a:p>
          <a:p>
            <a:r>
              <a:rPr lang="el-GR" b="1" dirty="0"/>
              <a:t>6. Συμπεράσματα &amp; </a:t>
            </a:r>
            <a:r>
              <a:rPr lang="el-GR" b="1" dirty="0" err="1"/>
              <a:t>Αναστοχασμός</a:t>
            </a:r>
            <a:r>
              <a:rPr lang="el-GR" b="1" dirty="0"/>
              <a:t> (Κριτήριο Ρουμπρίκας 6)</a:t>
            </a:r>
            <a:endParaRPr lang="el-GR" sz="2400" dirty="0"/>
          </a:p>
          <a:p>
            <a:pPr lvl="0"/>
            <a:r>
              <a:rPr lang="el-GR" b="1" dirty="0" err="1"/>
              <a:t>Αναστοχασμός</a:t>
            </a:r>
            <a:r>
              <a:rPr lang="el-GR" b="1" dirty="0"/>
              <a:t> Εκπαιδευτικού:</a:t>
            </a:r>
            <a:endParaRPr lang="el-GR" dirty="0"/>
          </a:p>
          <a:p>
            <a:pPr lvl="1"/>
            <a:r>
              <a:rPr lang="el-GR" dirty="0"/>
              <a:t>Τι λειτούργησε καλά: ……………………………………………………………</a:t>
            </a:r>
          </a:p>
          <a:p>
            <a:pPr lvl="1"/>
            <a:r>
              <a:rPr lang="el-GR" dirty="0"/>
              <a:t>Τι χρειάζεται βελτίωση: ……………………………………………………………</a:t>
            </a:r>
          </a:p>
          <a:p>
            <a:pPr lvl="0"/>
            <a:r>
              <a:rPr lang="el-GR" b="1" dirty="0" err="1"/>
              <a:t>Αναστοχασμός</a:t>
            </a:r>
            <a:r>
              <a:rPr lang="el-GR" b="1" dirty="0"/>
              <a:t> Μαθητών:</a:t>
            </a:r>
            <a:r>
              <a:rPr lang="el-GR" dirty="0"/>
              <a:t> ……………………………………………………………</a:t>
            </a:r>
          </a:p>
        </p:txBody>
      </p:sp>
    </p:spTree>
    <p:extLst>
      <p:ext uri="{BB962C8B-B14F-4D97-AF65-F5344CB8AC3E}">
        <p14:creationId xmlns:p14="http://schemas.microsoft.com/office/powerpoint/2010/main" val="29470918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E34646-25BF-9E2F-BAAB-807F216B1AB5}"/>
              </a:ext>
            </a:extLst>
          </p:cNvPr>
          <p:cNvSpPr>
            <a:spLocks noGrp="1"/>
          </p:cNvSpPr>
          <p:nvPr>
            <p:ph type="title"/>
          </p:nvPr>
        </p:nvSpPr>
        <p:spPr/>
        <p:txBody>
          <a:bodyPr/>
          <a:lstStyle/>
          <a:p>
            <a:r>
              <a:rPr lang="el-GR" b="1" dirty="0">
                <a:solidFill>
                  <a:srgbClr val="C00000"/>
                </a:solidFill>
              </a:rPr>
              <a:t>Αναστοχασμός</a:t>
            </a:r>
            <a:br>
              <a:rPr lang="el-GR" dirty="0"/>
            </a:br>
            <a:endParaRPr lang="el-GR" dirty="0"/>
          </a:p>
        </p:txBody>
      </p:sp>
      <p:sp>
        <p:nvSpPr>
          <p:cNvPr id="3" name="Θέση περιεχομένου 2">
            <a:extLst>
              <a:ext uri="{FF2B5EF4-FFF2-40B4-BE49-F238E27FC236}">
                <a16:creationId xmlns:a16="http://schemas.microsoft.com/office/drawing/2014/main" id="{7D15C565-7201-340E-BAEB-1FF24AE7991A}"/>
              </a:ext>
            </a:extLst>
          </p:cNvPr>
          <p:cNvSpPr>
            <a:spLocks noGrp="1"/>
          </p:cNvSpPr>
          <p:nvPr>
            <p:ph idx="1"/>
          </p:nvPr>
        </p:nvSpPr>
        <p:spPr/>
        <p:txBody>
          <a:bodyPr/>
          <a:lstStyle/>
          <a:p>
            <a:r>
              <a:rPr lang="el-GR" b="1" dirty="0" err="1"/>
              <a:t>Αναστοχάζομαι</a:t>
            </a:r>
            <a:r>
              <a:rPr lang="el-GR" b="1" dirty="0"/>
              <a:t> για την τεχνητή νοημοσύνη</a:t>
            </a:r>
          </a:p>
          <a:p>
            <a:endParaRPr lang="el-GR" dirty="0"/>
          </a:p>
        </p:txBody>
      </p:sp>
    </p:spTree>
    <p:extLst>
      <p:ext uri="{BB962C8B-B14F-4D97-AF65-F5344CB8AC3E}">
        <p14:creationId xmlns:p14="http://schemas.microsoft.com/office/powerpoint/2010/main" val="331902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508000" y="528615"/>
            <a:ext cx="11176000" cy="762000"/>
          </a:xfrm>
          <a:prstGeom prst="rect">
            <a:avLst/>
          </a:prstGeom>
          <a:noFill/>
          <a:ln>
            <a:noFill/>
          </a:ln>
        </p:spPr>
        <p:txBody>
          <a:bodyPr spcFirstLastPara="1" wrap="square" lIns="121900" tIns="121900" rIns="121900" bIns="121900" anchor="t" anchorCtr="0">
            <a:noAutofit/>
          </a:bodyPr>
          <a:lstStyle/>
          <a:p>
            <a:pPr algn="ctr"/>
            <a:r>
              <a:rPr lang="en" sz="3333" b="1" dirty="0" err="1"/>
              <a:t>Β</a:t>
            </a:r>
            <a:r>
              <a:rPr lang="en" sz="3333" b="1" dirty="0"/>
              <a:t>α</a:t>
            </a:r>
            <a:r>
              <a:rPr lang="en" sz="3333" b="1" dirty="0" err="1"/>
              <a:t>σικές</a:t>
            </a:r>
            <a:r>
              <a:rPr lang="en" sz="3333" b="1" dirty="0"/>
              <a:t> </a:t>
            </a:r>
            <a:r>
              <a:rPr lang="en" sz="3333" b="1" dirty="0" err="1"/>
              <a:t>Αρχές</a:t>
            </a:r>
            <a:r>
              <a:rPr lang="en" sz="3333" b="1" dirty="0"/>
              <a:t> </a:t>
            </a:r>
            <a:r>
              <a:rPr lang="en" sz="3333" b="1" dirty="0" err="1"/>
              <a:t>του</a:t>
            </a:r>
            <a:r>
              <a:rPr lang="en" sz="3333" b="1" dirty="0"/>
              <a:t> </a:t>
            </a:r>
            <a:r>
              <a:rPr lang="en" sz="3333" b="1" dirty="0" err="1"/>
              <a:t>Κονστρουκτι</a:t>
            </a:r>
            <a:r>
              <a:rPr lang="en" sz="3333" b="1" dirty="0"/>
              <a:t>β</a:t>
            </a:r>
            <a:r>
              <a:rPr lang="en" sz="3333" b="1" dirty="0" err="1"/>
              <a:t>ισμού</a:t>
            </a:r>
            <a:endParaRPr sz="3333" b="1" dirty="0"/>
          </a:p>
        </p:txBody>
      </p:sp>
      <p:sp>
        <p:nvSpPr>
          <p:cNvPr id="66" name="Google Shape;66;p15"/>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a:t>Η </a:t>
            </a:r>
            <a:r>
              <a:rPr lang="en" sz="2400" dirty="0" err="1"/>
              <a:t>γνώση</a:t>
            </a:r>
            <a:r>
              <a:rPr lang="en" sz="2400" dirty="0"/>
              <a:t> </a:t>
            </a:r>
            <a:r>
              <a:rPr lang="en" sz="2400" dirty="0" err="1"/>
              <a:t>κ</a:t>
            </a:r>
            <a:r>
              <a:rPr lang="en" sz="2400" dirty="0"/>
              <a:t>α</a:t>
            </a:r>
            <a:r>
              <a:rPr lang="en" sz="2400" dirty="0" err="1"/>
              <a:t>τ</a:t>
            </a:r>
            <a:r>
              <a:rPr lang="en" sz="2400" dirty="0"/>
              <a:t>α</a:t>
            </a:r>
            <a:r>
              <a:rPr lang="en" sz="2400" dirty="0" err="1"/>
              <a:t>σκευάζετ</a:t>
            </a:r>
            <a:r>
              <a:rPr lang="en" sz="2400" dirty="0"/>
              <a:t>α</a:t>
            </a:r>
            <a:r>
              <a:rPr lang="en" sz="2400" dirty="0" err="1"/>
              <a:t>ι</a:t>
            </a:r>
            <a:r>
              <a:rPr lang="en" sz="2400" dirty="0"/>
              <a:t> απ</a:t>
            </a:r>
            <a:r>
              <a:rPr lang="en" sz="2400" dirty="0" err="1"/>
              <a:t>ό</a:t>
            </a:r>
            <a:r>
              <a:rPr lang="en" sz="2400" dirty="0"/>
              <a:t> </a:t>
            </a:r>
            <a:r>
              <a:rPr lang="en" sz="2400" dirty="0" err="1"/>
              <a:t>το</a:t>
            </a:r>
            <a:r>
              <a:rPr lang="en" sz="2400" dirty="0"/>
              <a:t> </a:t>
            </a:r>
            <a:r>
              <a:rPr lang="en" sz="2400" dirty="0" err="1"/>
              <a:t>άτομο</a:t>
            </a:r>
            <a:endParaRPr sz="2400" dirty="0"/>
          </a:p>
          <a:p>
            <a:pPr marL="609585" indent="-457189">
              <a:buClr>
                <a:srgbClr val="FFFFFF"/>
              </a:buClr>
              <a:buSzPts val="1800"/>
              <a:buChar char="●"/>
            </a:pPr>
            <a:r>
              <a:rPr lang="en" sz="2400" dirty="0"/>
              <a:t>Η </a:t>
            </a:r>
            <a:r>
              <a:rPr lang="en" sz="2400" dirty="0" err="1"/>
              <a:t>μάθηση</a:t>
            </a:r>
            <a:r>
              <a:rPr lang="en" sz="2400" dirty="0"/>
              <a:t> </a:t>
            </a:r>
            <a:r>
              <a:rPr lang="en" sz="2400" dirty="0" err="1"/>
              <a:t>είν</a:t>
            </a:r>
            <a:r>
              <a:rPr lang="en" sz="2400" dirty="0"/>
              <a:t>α</a:t>
            </a:r>
            <a:r>
              <a:rPr lang="en" sz="2400" dirty="0" err="1"/>
              <a:t>ι</a:t>
            </a:r>
            <a:r>
              <a:rPr lang="en" sz="2400" dirty="0"/>
              <a:t> </a:t>
            </a:r>
            <a:r>
              <a:rPr lang="en" sz="2400" dirty="0" err="1"/>
              <a:t>μι</a:t>
            </a:r>
            <a:r>
              <a:rPr lang="en" sz="2400" dirty="0"/>
              <a:t>α </a:t>
            </a:r>
            <a:r>
              <a:rPr lang="en" sz="2400" dirty="0" err="1"/>
              <a:t>ενεργή</a:t>
            </a:r>
            <a:r>
              <a:rPr lang="en" sz="2400" dirty="0"/>
              <a:t> </a:t>
            </a:r>
            <a:r>
              <a:rPr lang="en" sz="2400" dirty="0" err="1"/>
              <a:t>δι</a:t>
            </a:r>
            <a:r>
              <a:rPr lang="en" sz="2400" dirty="0"/>
              <a:t>α</a:t>
            </a:r>
            <a:r>
              <a:rPr lang="en" sz="2400" dirty="0" err="1"/>
              <a:t>δικ</a:t>
            </a:r>
            <a:r>
              <a:rPr lang="en" sz="2400" dirty="0"/>
              <a:t>α</a:t>
            </a:r>
            <a:r>
              <a:rPr lang="en" sz="2400" dirty="0" err="1"/>
              <a:t>σί</a:t>
            </a:r>
            <a:r>
              <a:rPr lang="en" sz="2400" dirty="0"/>
              <a:t>α</a:t>
            </a:r>
            <a:endParaRPr sz="2400" dirty="0"/>
          </a:p>
          <a:p>
            <a:pPr marL="609585" indent="-457189">
              <a:buClr>
                <a:srgbClr val="FFFFFF"/>
              </a:buClr>
              <a:buSzPts val="1800"/>
              <a:buChar char="●"/>
            </a:pPr>
            <a:r>
              <a:rPr lang="en" sz="2400" dirty="0" err="1"/>
              <a:t>Οι</a:t>
            </a:r>
            <a:r>
              <a:rPr lang="en" sz="2400" dirty="0"/>
              <a:t> </a:t>
            </a:r>
            <a:r>
              <a:rPr lang="en" sz="2400" dirty="0" err="1"/>
              <a:t>μ</a:t>
            </a:r>
            <a:r>
              <a:rPr lang="en" sz="2400" dirty="0"/>
              <a:t>α</a:t>
            </a:r>
            <a:r>
              <a:rPr lang="en" sz="2400" dirty="0" err="1"/>
              <a:t>θητές</a:t>
            </a:r>
            <a:r>
              <a:rPr lang="en" sz="2400" dirty="0"/>
              <a:t> </a:t>
            </a:r>
            <a:r>
              <a:rPr lang="en" sz="2400" dirty="0" err="1"/>
              <a:t>δημιουργούν</a:t>
            </a:r>
            <a:r>
              <a:rPr lang="en" sz="2400" dirty="0"/>
              <a:t> </a:t>
            </a:r>
            <a:r>
              <a:rPr lang="en" sz="2400" dirty="0" err="1"/>
              <a:t>νόημ</a:t>
            </a:r>
            <a:r>
              <a:rPr lang="en" sz="2400" dirty="0"/>
              <a:t>α </a:t>
            </a:r>
            <a:r>
              <a:rPr lang="en" sz="2400" dirty="0" err="1"/>
              <a:t>μέσω</a:t>
            </a:r>
            <a:r>
              <a:rPr lang="en" sz="2400" dirty="0"/>
              <a:t> </a:t>
            </a:r>
            <a:r>
              <a:rPr lang="en" sz="2400" dirty="0" err="1"/>
              <a:t>εμ</a:t>
            </a:r>
            <a:r>
              <a:rPr lang="en" sz="2400" dirty="0"/>
              <a:t>π</a:t>
            </a:r>
            <a:r>
              <a:rPr lang="en" sz="2400" dirty="0" err="1"/>
              <a:t>ειριών</a:t>
            </a:r>
            <a:endParaRPr sz="2400" dirty="0"/>
          </a:p>
          <a:p>
            <a:pPr marL="609585" indent="-457189">
              <a:buClr>
                <a:srgbClr val="FFFFFF"/>
              </a:buClr>
              <a:buSzPts val="1800"/>
              <a:buChar char="●"/>
            </a:pPr>
            <a:r>
              <a:rPr lang="en" sz="2400" dirty="0" err="1"/>
              <a:t>Αντίθεση</a:t>
            </a:r>
            <a:r>
              <a:rPr lang="en" sz="2400" dirty="0"/>
              <a:t> </a:t>
            </a:r>
            <a:r>
              <a:rPr lang="en" sz="2400" dirty="0" err="1"/>
              <a:t>με</a:t>
            </a:r>
            <a:r>
              <a:rPr lang="en" sz="2400" dirty="0"/>
              <a:t> </a:t>
            </a:r>
            <a:r>
              <a:rPr lang="en" sz="2400" dirty="0" err="1"/>
              <a:t>την</a:t>
            </a:r>
            <a:r>
              <a:rPr lang="en" sz="2400" dirty="0"/>
              <a:t> πα</a:t>
            </a:r>
            <a:r>
              <a:rPr lang="en" sz="2400" dirty="0" err="1"/>
              <a:t>ρ</a:t>
            </a:r>
            <a:r>
              <a:rPr lang="en" sz="2400" dirty="0"/>
              <a:t>α</a:t>
            </a:r>
            <a:r>
              <a:rPr lang="en" sz="2400" dirty="0" err="1"/>
              <a:t>δοσι</a:t>
            </a:r>
            <a:r>
              <a:rPr lang="en" sz="2400" dirty="0"/>
              <a:t>α</a:t>
            </a:r>
            <a:r>
              <a:rPr lang="en" sz="2400" dirty="0" err="1"/>
              <a:t>κή</a:t>
            </a:r>
            <a:r>
              <a:rPr lang="en" sz="2400" dirty="0"/>
              <a:t> </a:t>
            </a:r>
            <a:r>
              <a:rPr lang="en" sz="2400" dirty="0" err="1"/>
              <a:t>μέθοδο</a:t>
            </a:r>
            <a:r>
              <a:rPr lang="en" sz="2400" dirty="0"/>
              <a:t> </a:t>
            </a:r>
            <a:r>
              <a:rPr lang="en" sz="2400" dirty="0" err="1"/>
              <a:t>της</a:t>
            </a:r>
            <a:r>
              <a:rPr lang="en" sz="2400" dirty="0"/>
              <a:t> απ</a:t>
            </a:r>
            <a:r>
              <a:rPr lang="en" sz="2400" dirty="0" err="1"/>
              <a:t>ομνημόνευσης</a:t>
            </a:r>
            <a:endParaRPr sz="2400" dirty="0"/>
          </a:p>
          <a:p>
            <a:pPr marL="609585" indent="-457189">
              <a:buClr>
                <a:srgbClr val="FFFFFF"/>
              </a:buClr>
              <a:buSzPts val="1800"/>
              <a:buChar char="●"/>
            </a:pP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3600" dirty="0"/>
              <a:t>Ερώτηση: </a:t>
            </a:r>
            <a:r>
              <a:rPr lang="en" sz="3600" dirty="0" err="1"/>
              <a:t>Πώς</a:t>
            </a:r>
            <a:r>
              <a:rPr lang="en" sz="3600" dirty="0"/>
              <a:t> </a:t>
            </a:r>
            <a:r>
              <a:rPr lang="en" sz="3600" dirty="0" err="1"/>
              <a:t>δι</a:t>
            </a:r>
            <a:r>
              <a:rPr lang="en" sz="3600" dirty="0"/>
              <a:t>α</a:t>
            </a:r>
            <a:r>
              <a:rPr lang="en" sz="3600" dirty="0" err="1"/>
              <a:t>φέρει</a:t>
            </a:r>
            <a:r>
              <a:rPr lang="en" sz="3600" dirty="0"/>
              <a:t> </a:t>
            </a:r>
            <a:r>
              <a:rPr lang="en" sz="3600" dirty="0" err="1"/>
              <a:t>ο</a:t>
            </a:r>
            <a:r>
              <a:rPr lang="en" sz="3600" dirty="0"/>
              <a:t> </a:t>
            </a:r>
            <a:r>
              <a:rPr lang="en" sz="3600" dirty="0" err="1"/>
              <a:t>κονστρουκτι</a:t>
            </a:r>
            <a:r>
              <a:rPr lang="en" sz="3600" dirty="0"/>
              <a:t>β</a:t>
            </a:r>
            <a:r>
              <a:rPr lang="en" sz="3600" dirty="0" err="1"/>
              <a:t>ισμός</a:t>
            </a:r>
            <a:r>
              <a:rPr lang="en" sz="3600" dirty="0"/>
              <a:t> απ</a:t>
            </a:r>
            <a:r>
              <a:rPr lang="en" sz="3600" dirty="0" err="1"/>
              <a:t>ό</a:t>
            </a:r>
            <a:r>
              <a:rPr lang="en" sz="3600" dirty="0"/>
              <a:t> </a:t>
            </a:r>
            <a:r>
              <a:rPr lang="en" sz="3600" dirty="0" err="1"/>
              <a:t>την</a:t>
            </a:r>
            <a:r>
              <a:rPr lang="en" sz="3600" dirty="0"/>
              <a:t> πα</a:t>
            </a:r>
            <a:r>
              <a:rPr lang="en" sz="3600" dirty="0" err="1"/>
              <a:t>ρ</a:t>
            </a:r>
            <a:r>
              <a:rPr lang="en" sz="3600" dirty="0"/>
              <a:t>α</a:t>
            </a:r>
            <a:r>
              <a:rPr lang="en" sz="3600" dirty="0" err="1"/>
              <a:t>δοσι</a:t>
            </a:r>
            <a:r>
              <a:rPr lang="en" sz="3600" dirty="0"/>
              <a:t>α</a:t>
            </a:r>
            <a:r>
              <a:rPr lang="en" sz="3600" dirty="0" err="1"/>
              <a:t>κή</a:t>
            </a:r>
            <a:r>
              <a:rPr lang="en" sz="3600" dirty="0"/>
              <a:t> </a:t>
            </a:r>
            <a:r>
              <a:rPr lang="en" sz="3600" dirty="0" err="1"/>
              <a:t>διδ</a:t>
            </a:r>
            <a:r>
              <a:rPr lang="en" sz="3600" dirty="0"/>
              <a:t>α</a:t>
            </a:r>
            <a:r>
              <a:rPr lang="en" sz="3600" dirty="0" err="1"/>
              <a:t>σκ</a:t>
            </a:r>
            <a:r>
              <a:rPr lang="en" sz="3600" dirty="0"/>
              <a:t>α</a:t>
            </a:r>
            <a:r>
              <a:rPr lang="en" sz="3600" dirty="0" err="1"/>
              <a:t>λί</a:t>
            </a:r>
            <a:r>
              <a:rPr lang="en" sz="3600" dirty="0"/>
              <a:t>α;</a:t>
            </a:r>
            <a:endParaRPr lang="el-GR" sz="3600" dirty="0"/>
          </a:p>
        </p:txBody>
      </p:sp>
      <p:sp>
        <p:nvSpPr>
          <p:cNvPr id="78" name="Google Shape;78;p17"/>
          <p:cNvSpPr txBox="1"/>
          <p:nvPr/>
        </p:nvSpPr>
        <p:spPr>
          <a:xfrm>
            <a:off x="1022442" y="1744133"/>
            <a:ext cx="9499600"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l-GR" sz="2400" dirty="0"/>
              <a:t>Έμφαση στις κοινωνικές αλληλεπιδράσεις</a:t>
            </a:r>
          </a:p>
          <a:p>
            <a:pPr marL="609585" indent="-457189">
              <a:buClr>
                <a:srgbClr val="FFFFFF"/>
              </a:buClr>
              <a:buSzPts val="1800"/>
              <a:buChar char="●"/>
            </a:pPr>
            <a:r>
              <a:rPr lang="el-GR" sz="2400" dirty="0"/>
              <a:t>Η γνώση κατασκευάζεται μέσω κοινωνικών σχέσεων</a:t>
            </a:r>
          </a:p>
          <a:p>
            <a:pPr marL="609585" indent="-457189">
              <a:buClr>
                <a:srgbClr val="FFFFFF"/>
              </a:buClr>
              <a:buSzPts val="1800"/>
              <a:buChar char="●"/>
            </a:pPr>
            <a:r>
              <a:rPr lang="el-GR" sz="2400" dirty="0"/>
              <a:t>Το νόημα δημιουργείται από τις αντιδράσεις των άλλων</a:t>
            </a:r>
          </a:p>
          <a:p>
            <a:pPr marL="609585" indent="-457189">
              <a:buClr>
                <a:srgbClr val="FFFFFF"/>
              </a:buClr>
              <a:buSzPts val="1800"/>
              <a:buChar char="●"/>
            </a:pPr>
            <a:r>
              <a:rPr lang="en" sz="2400" dirty="0"/>
              <a:t>Έμφα</a:t>
            </a:r>
            <a:r>
              <a:rPr lang="en" sz="2400" dirty="0" err="1"/>
              <a:t>ση</a:t>
            </a:r>
            <a:r>
              <a:rPr lang="en" sz="2400" dirty="0"/>
              <a:t> </a:t>
            </a:r>
            <a:r>
              <a:rPr lang="en" sz="2400" dirty="0" err="1"/>
              <a:t>στην</a:t>
            </a:r>
            <a:r>
              <a:rPr lang="en" sz="2400" dirty="0"/>
              <a:t> α</a:t>
            </a:r>
            <a:r>
              <a:rPr lang="en" sz="2400" dirty="0" err="1"/>
              <a:t>λληλε</a:t>
            </a:r>
            <a:r>
              <a:rPr lang="en" sz="2400" dirty="0"/>
              <a:t>π</a:t>
            </a:r>
            <a:r>
              <a:rPr lang="en" sz="2400" dirty="0" err="1"/>
              <a:t>ίδρ</a:t>
            </a:r>
            <a:r>
              <a:rPr lang="en" sz="2400" dirty="0"/>
              <a:t>α</a:t>
            </a:r>
            <a:r>
              <a:rPr lang="en" sz="2400" dirty="0" err="1"/>
              <a:t>ση</a:t>
            </a:r>
            <a:r>
              <a:rPr lang="en" sz="2400" dirty="0"/>
              <a:t> </a:t>
            </a:r>
            <a:r>
              <a:rPr lang="en" sz="2400" dirty="0" err="1"/>
              <a:t>με</a:t>
            </a:r>
            <a:r>
              <a:rPr lang="en" sz="2400" dirty="0"/>
              <a:t> </a:t>
            </a:r>
            <a:r>
              <a:rPr lang="en" sz="2400" dirty="0" err="1"/>
              <a:t>το</a:t>
            </a:r>
            <a:r>
              <a:rPr lang="en" sz="2400" dirty="0"/>
              <a:t> π</a:t>
            </a:r>
            <a:r>
              <a:rPr lang="en" sz="2400" dirty="0" err="1"/>
              <a:t>ερι</a:t>
            </a:r>
            <a:r>
              <a:rPr lang="en" sz="2400" dirty="0"/>
              <a:t>β</a:t>
            </a:r>
            <a:r>
              <a:rPr lang="en" sz="2400" dirty="0" err="1"/>
              <a:t>άλλον</a:t>
            </a:r>
            <a:endParaRPr sz="2400" dirty="0"/>
          </a:p>
          <a:p>
            <a:pPr marL="609585" indent="-457189">
              <a:buClr>
                <a:srgbClr val="FFFFFF"/>
              </a:buClr>
              <a:buSzPts val="1800"/>
              <a:buChar char="●"/>
            </a:pPr>
            <a:r>
              <a:rPr lang="en" sz="2400" dirty="0" err="1"/>
              <a:t>Οι</a:t>
            </a:r>
            <a:r>
              <a:rPr lang="en" sz="2400" dirty="0"/>
              <a:t> </a:t>
            </a:r>
            <a:r>
              <a:rPr lang="en" sz="2400" dirty="0" err="1"/>
              <a:t>μ</a:t>
            </a:r>
            <a:r>
              <a:rPr lang="en" sz="2400" dirty="0"/>
              <a:t>α</a:t>
            </a:r>
            <a:r>
              <a:rPr lang="en" sz="2400" dirty="0" err="1"/>
              <a:t>θητές</a:t>
            </a:r>
            <a:r>
              <a:rPr lang="en" sz="2400" dirty="0"/>
              <a:t> </a:t>
            </a:r>
            <a:r>
              <a:rPr lang="en" sz="2400" dirty="0" err="1"/>
              <a:t>κ</a:t>
            </a:r>
            <a:r>
              <a:rPr lang="en" sz="2400" dirty="0"/>
              <a:t>α</a:t>
            </a:r>
            <a:r>
              <a:rPr lang="en" sz="2400" dirty="0" err="1"/>
              <a:t>τ</a:t>
            </a:r>
            <a:r>
              <a:rPr lang="en" sz="2400" dirty="0"/>
              <a:t>α</a:t>
            </a:r>
            <a:r>
              <a:rPr lang="en" sz="2400" dirty="0" err="1"/>
              <a:t>σκευάζουν</a:t>
            </a:r>
            <a:r>
              <a:rPr lang="en" sz="2400" dirty="0"/>
              <a:t> </a:t>
            </a:r>
            <a:r>
              <a:rPr lang="en" sz="2400" dirty="0" err="1"/>
              <a:t>γνώση</a:t>
            </a:r>
            <a:r>
              <a:rPr lang="en" sz="2400" dirty="0"/>
              <a:t> </a:t>
            </a:r>
            <a:r>
              <a:rPr lang="en" sz="2400" dirty="0" err="1"/>
              <a:t>μέσω</a:t>
            </a:r>
            <a:r>
              <a:rPr lang="en" sz="2400" dirty="0"/>
              <a:t> </a:t>
            </a:r>
            <a:r>
              <a:rPr lang="en" sz="2400" dirty="0" err="1"/>
              <a:t>εμ</a:t>
            </a:r>
            <a:r>
              <a:rPr lang="en" sz="2400" dirty="0"/>
              <a:t>π</a:t>
            </a:r>
            <a:r>
              <a:rPr lang="en" sz="2400" dirty="0" err="1"/>
              <a:t>ειριών</a:t>
            </a:r>
            <a:endParaRPr sz="2400" dirty="0"/>
          </a:p>
          <a:p>
            <a:pPr marL="609585" indent="-457189">
              <a:buClr>
                <a:srgbClr val="FFFFFF"/>
              </a:buClr>
              <a:buSzPts val="1800"/>
              <a:buChar char="●"/>
            </a:pPr>
            <a:r>
              <a:rPr lang="en" sz="2400" dirty="0" err="1"/>
              <a:t>Ο</a:t>
            </a:r>
            <a:r>
              <a:rPr lang="en" sz="2400" dirty="0"/>
              <a:t> </a:t>
            </a:r>
            <a:r>
              <a:rPr lang="en" sz="2400" dirty="0" err="1"/>
              <a:t>δάσκ</a:t>
            </a:r>
            <a:r>
              <a:rPr lang="en" sz="2400" dirty="0"/>
              <a:t>α</a:t>
            </a:r>
            <a:r>
              <a:rPr lang="en" sz="2400" dirty="0" err="1"/>
              <a:t>λος</a:t>
            </a:r>
            <a:r>
              <a:rPr lang="en" sz="2400" dirty="0"/>
              <a:t> </a:t>
            </a:r>
            <a:r>
              <a:rPr lang="en" sz="2400" dirty="0" err="1"/>
              <a:t>δεν</a:t>
            </a:r>
            <a:r>
              <a:rPr lang="en" sz="2400" dirty="0"/>
              <a:t> </a:t>
            </a:r>
            <a:r>
              <a:rPr lang="en" sz="2400" dirty="0" err="1"/>
              <a:t>μετ</a:t>
            </a:r>
            <a:r>
              <a:rPr lang="en" sz="2400" dirty="0"/>
              <a:t>α</a:t>
            </a:r>
            <a:r>
              <a:rPr lang="en" sz="2400" dirty="0" err="1"/>
              <a:t>δίδει</a:t>
            </a:r>
            <a:r>
              <a:rPr lang="en" sz="2400" dirty="0"/>
              <a:t> απ</a:t>
            </a:r>
            <a:r>
              <a:rPr lang="en" sz="2400" dirty="0" err="1"/>
              <a:t>λά</a:t>
            </a:r>
            <a:r>
              <a:rPr lang="en" sz="2400" dirty="0"/>
              <a:t> </a:t>
            </a:r>
            <a:r>
              <a:rPr lang="en" sz="2400" dirty="0" err="1"/>
              <a:t>γνώση</a:t>
            </a:r>
            <a:endParaRPr sz="2400" dirty="0"/>
          </a:p>
          <a:p>
            <a:pPr marL="609585" indent="-457189">
              <a:buClr>
                <a:srgbClr val="FFFFFF"/>
              </a:buClr>
              <a:buSzPts val="1800"/>
              <a:buChar char="●"/>
            </a:pPr>
            <a:r>
              <a:rPr lang="en" sz="2400" dirty="0" err="1"/>
              <a:t>Δημιουργεί</a:t>
            </a:r>
            <a:r>
              <a:rPr lang="en" sz="2400" dirty="0"/>
              <a:t> "</a:t>
            </a:r>
            <a:r>
              <a:rPr lang="en" sz="2400" dirty="0" err="1"/>
              <a:t>γνωστική</a:t>
            </a:r>
            <a:r>
              <a:rPr lang="en" sz="2400" dirty="0"/>
              <a:t> π</a:t>
            </a:r>
            <a:r>
              <a:rPr lang="en" sz="2400" dirty="0" err="1"/>
              <a:t>εριέργει</a:t>
            </a:r>
            <a:r>
              <a:rPr lang="en" sz="2400" dirty="0"/>
              <a:t>α" </a:t>
            </a:r>
            <a:r>
              <a:rPr lang="en" sz="2400" dirty="0" err="1"/>
              <a:t>στους</a:t>
            </a:r>
            <a:r>
              <a:rPr lang="en" sz="2400" dirty="0"/>
              <a:t> </a:t>
            </a:r>
            <a:r>
              <a:rPr lang="en" sz="2400" dirty="0" err="1"/>
              <a:t>μ</a:t>
            </a:r>
            <a:r>
              <a:rPr lang="en" sz="2400" dirty="0"/>
              <a:t>α</a:t>
            </a:r>
            <a:r>
              <a:rPr lang="en" sz="2400" dirty="0" err="1"/>
              <a:t>θητές</a:t>
            </a:r>
            <a:endParaRPr sz="2400" dirty="0"/>
          </a:p>
          <a:p>
            <a:pPr marL="609585" indent="-457189">
              <a:buClr>
                <a:srgbClr val="FFFFFF"/>
              </a:buClr>
              <a:buSzPts val="1800"/>
              <a:buChar char="●"/>
            </a:pPr>
            <a:r>
              <a:rPr lang="en" sz="2400" dirty="0"/>
              <a:t>Ερώτηση: </a:t>
            </a:r>
            <a:r>
              <a:rPr lang="en" sz="2400" dirty="0" err="1"/>
              <a:t>Πώς</a:t>
            </a:r>
            <a:r>
              <a:rPr lang="en" sz="2400" dirty="0"/>
              <a:t> </a:t>
            </a:r>
            <a:r>
              <a:rPr lang="en" sz="2400" dirty="0" err="1"/>
              <a:t>μ</a:t>
            </a:r>
            <a:r>
              <a:rPr lang="en" sz="2400" dirty="0"/>
              <a:t>π</a:t>
            </a:r>
            <a:r>
              <a:rPr lang="en" sz="2400" dirty="0" err="1"/>
              <a:t>ορεί</a:t>
            </a:r>
            <a:r>
              <a:rPr lang="en" sz="2400" dirty="0"/>
              <a:t> </a:t>
            </a:r>
            <a:r>
              <a:rPr lang="en" sz="2400" dirty="0" err="1"/>
              <a:t>έν</a:t>
            </a:r>
            <a:r>
              <a:rPr lang="en" sz="2400" dirty="0"/>
              <a:t>α</a:t>
            </a:r>
            <a:r>
              <a:rPr lang="en" sz="2400" dirty="0" err="1"/>
              <a:t>ς</a:t>
            </a:r>
            <a:r>
              <a:rPr lang="en" sz="2400" dirty="0"/>
              <a:t> </a:t>
            </a:r>
            <a:r>
              <a:rPr lang="en" sz="2400" dirty="0" err="1"/>
              <a:t>κ</a:t>
            </a:r>
            <a:r>
              <a:rPr lang="en" sz="2400" dirty="0"/>
              <a:t>α</a:t>
            </a:r>
            <a:r>
              <a:rPr lang="en" sz="2400" dirty="0" err="1"/>
              <a:t>θηγητής</a:t>
            </a:r>
            <a:r>
              <a:rPr lang="en" sz="2400" dirty="0"/>
              <a:t> </a:t>
            </a:r>
            <a:r>
              <a:rPr lang="en" sz="2400" dirty="0" err="1"/>
              <a:t>ν</a:t>
            </a:r>
            <a:r>
              <a:rPr lang="en" sz="2400" dirty="0"/>
              <a:t>α </a:t>
            </a:r>
            <a:r>
              <a:rPr lang="en" sz="2400" dirty="0" err="1"/>
              <a:t>δημιουργήσει</a:t>
            </a:r>
            <a:r>
              <a:rPr lang="en" sz="2400" dirty="0"/>
              <a:t> "</a:t>
            </a:r>
            <a:r>
              <a:rPr lang="en" sz="2400" dirty="0" err="1"/>
              <a:t>γνωστική</a:t>
            </a:r>
            <a:r>
              <a:rPr lang="en" sz="2400" dirty="0"/>
              <a:t> π</a:t>
            </a:r>
            <a:r>
              <a:rPr lang="en" sz="2400" dirty="0" err="1"/>
              <a:t>εριέργει</a:t>
            </a:r>
            <a:r>
              <a:rPr lang="en" sz="2400" dirty="0"/>
              <a:t>α";</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200" dirty="0" err="1"/>
              <a:t>Σύγκριση</a:t>
            </a:r>
            <a:r>
              <a:rPr lang="en" sz="3200" dirty="0"/>
              <a:t> </a:t>
            </a:r>
            <a:r>
              <a:rPr lang="en" sz="3200" dirty="0" err="1"/>
              <a:t>με</a:t>
            </a:r>
            <a:r>
              <a:rPr lang="en" sz="3200" dirty="0"/>
              <a:t> </a:t>
            </a:r>
            <a:r>
              <a:rPr lang="en" sz="3200" dirty="0" err="1"/>
              <a:t>Π</a:t>
            </a:r>
            <a:r>
              <a:rPr lang="en" sz="3200" dirty="0"/>
              <a:t>α</a:t>
            </a:r>
            <a:r>
              <a:rPr lang="en" sz="3200" dirty="0" err="1"/>
              <a:t>ρ</a:t>
            </a:r>
            <a:r>
              <a:rPr lang="en" sz="3200" dirty="0"/>
              <a:t>α</a:t>
            </a:r>
            <a:r>
              <a:rPr lang="en" sz="3200" dirty="0" err="1"/>
              <a:t>δοσι</a:t>
            </a:r>
            <a:r>
              <a:rPr lang="en" sz="3200" dirty="0"/>
              <a:t>α</a:t>
            </a:r>
            <a:r>
              <a:rPr lang="en" sz="3200" dirty="0" err="1"/>
              <a:t>κές</a:t>
            </a:r>
            <a:r>
              <a:rPr lang="en" sz="3200" dirty="0"/>
              <a:t> </a:t>
            </a:r>
            <a:r>
              <a:rPr lang="en" sz="3200" dirty="0" err="1"/>
              <a:t>Μεθόδους</a:t>
            </a:r>
            <a:endParaRPr sz="3200" dirty="0"/>
          </a:p>
        </p:txBody>
      </p:sp>
      <p:sp>
        <p:nvSpPr>
          <p:cNvPr id="84" name="Google Shape;84;p18"/>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err="1"/>
              <a:t>Π</a:t>
            </a:r>
            <a:r>
              <a:rPr lang="en" sz="2400" dirty="0"/>
              <a:t>α</a:t>
            </a:r>
            <a:r>
              <a:rPr lang="en" sz="2400" dirty="0" err="1"/>
              <a:t>ρ</a:t>
            </a:r>
            <a:r>
              <a:rPr lang="en" sz="2400" dirty="0"/>
              <a:t>α</a:t>
            </a:r>
            <a:r>
              <a:rPr lang="en" sz="2400" dirty="0" err="1"/>
              <a:t>δοσι</a:t>
            </a:r>
            <a:r>
              <a:rPr lang="en" sz="2400" dirty="0"/>
              <a:t>α</a:t>
            </a:r>
            <a:r>
              <a:rPr lang="en" sz="2400" dirty="0" err="1"/>
              <a:t>κή</a:t>
            </a:r>
            <a:r>
              <a:rPr lang="en" sz="2400" dirty="0"/>
              <a:t> </a:t>
            </a:r>
            <a:r>
              <a:rPr lang="en" sz="2400" dirty="0" err="1"/>
              <a:t>μέθοδος</a:t>
            </a:r>
            <a:r>
              <a:rPr lang="en" sz="2400" dirty="0"/>
              <a:t>: </a:t>
            </a:r>
            <a:r>
              <a:rPr lang="en" sz="2400" dirty="0" err="1"/>
              <a:t>άμεση</a:t>
            </a:r>
            <a:r>
              <a:rPr lang="en" sz="2400" dirty="0"/>
              <a:t> </a:t>
            </a:r>
            <a:r>
              <a:rPr lang="en" sz="2400" dirty="0" err="1"/>
              <a:t>μετ</a:t>
            </a:r>
            <a:r>
              <a:rPr lang="en" sz="2400" dirty="0"/>
              <a:t>α</a:t>
            </a:r>
            <a:r>
              <a:rPr lang="en" sz="2400" dirty="0" err="1"/>
              <a:t>φορά</a:t>
            </a:r>
            <a:r>
              <a:rPr lang="en" sz="2400" dirty="0"/>
              <a:t> </a:t>
            </a:r>
            <a:r>
              <a:rPr lang="en" sz="2400" dirty="0" err="1"/>
              <a:t>γνώσης</a:t>
            </a:r>
            <a:r>
              <a:rPr lang="en" sz="2400" dirty="0"/>
              <a:t> απ</a:t>
            </a:r>
            <a:r>
              <a:rPr lang="en" sz="2400" dirty="0" err="1"/>
              <a:t>ό</a:t>
            </a:r>
            <a:r>
              <a:rPr lang="en" sz="2400" dirty="0"/>
              <a:t> </a:t>
            </a:r>
            <a:r>
              <a:rPr lang="en" sz="2400" dirty="0" err="1"/>
              <a:t>δάσκ</a:t>
            </a:r>
            <a:r>
              <a:rPr lang="en" sz="2400" dirty="0"/>
              <a:t>α</a:t>
            </a:r>
            <a:r>
              <a:rPr lang="en" sz="2400" dirty="0" err="1"/>
              <a:t>λο</a:t>
            </a:r>
            <a:r>
              <a:rPr lang="en" sz="2400" dirty="0"/>
              <a:t> </a:t>
            </a:r>
            <a:r>
              <a:rPr lang="en" sz="2400" dirty="0" err="1"/>
              <a:t>σε</a:t>
            </a:r>
            <a:r>
              <a:rPr lang="en" sz="2400" dirty="0"/>
              <a:t> </a:t>
            </a:r>
            <a:r>
              <a:rPr lang="en" sz="2400" dirty="0" err="1"/>
              <a:t>μ</a:t>
            </a:r>
            <a:r>
              <a:rPr lang="en" sz="2400" dirty="0"/>
              <a:t>α</a:t>
            </a:r>
            <a:r>
              <a:rPr lang="en" sz="2400" dirty="0" err="1"/>
              <a:t>θητή</a:t>
            </a:r>
            <a:endParaRPr sz="2400" dirty="0"/>
          </a:p>
          <a:p>
            <a:pPr marL="609585" indent="-457189">
              <a:buClr>
                <a:srgbClr val="FFFFFF"/>
              </a:buClr>
              <a:buSzPts val="1800"/>
              <a:buChar char="●"/>
            </a:pPr>
            <a:r>
              <a:rPr lang="en" sz="2400" dirty="0" err="1"/>
              <a:t>Κονστρουκτι</a:t>
            </a:r>
            <a:r>
              <a:rPr lang="en" sz="2400" dirty="0"/>
              <a:t>β</a:t>
            </a:r>
            <a:r>
              <a:rPr lang="en" sz="2400" dirty="0" err="1"/>
              <a:t>ισμός</a:t>
            </a:r>
            <a:r>
              <a:rPr lang="en" sz="2400" dirty="0"/>
              <a:t>: </a:t>
            </a:r>
            <a:r>
              <a:rPr lang="en" sz="2400" dirty="0" err="1"/>
              <a:t>μ</a:t>
            </a:r>
            <a:r>
              <a:rPr lang="en" sz="2400" dirty="0"/>
              <a:t>α</a:t>
            </a:r>
            <a:r>
              <a:rPr lang="en" sz="2400" dirty="0" err="1"/>
              <a:t>θητές</a:t>
            </a:r>
            <a:r>
              <a:rPr lang="en" sz="2400" dirty="0"/>
              <a:t> </a:t>
            </a:r>
            <a:r>
              <a:rPr lang="en" sz="2400" dirty="0" err="1"/>
              <a:t>κ</a:t>
            </a:r>
            <a:r>
              <a:rPr lang="en" sz="2400" dirty="0"/>
              <a:t>α</a:t>
            </a:r>
            <a:r>
              <a:rPr lang="en" sz="2400" dirty="0" err="1"/>
              <a:t>τ</a:t>
            </a:r>
            <a:r>
              <a:rPr lang="en" sz="2400" dirty="0"/>
              <a:t>α</a:t>
            </a:r>
            <a:r>
              <a:rPr lang="en" sz="2400" dirty="0" err="1"/>
              <a:t>σκευάζουν</a:t>
            </a:r>
            <a:r>
              <a:rPr lang="en" sz="2400" dirty="0"/>
              <a:t> </a:t>
            </a:r>
            <a:r>
              <a:rPr lang="en" sz="2400" dirty="0" err="1"/>
              <a:t>τη</a:t>
            </a:r>
            <a:r>
              <a:rPr lang="en" sz="2400" dirty="0"/>
              <a:t> </a:t>
            </a:r>
            <a:r>
              <a:rPr lang="en" sz="2400" dirty="0" err="1"/>
              <a:t>δική</a:t>
            </a:r>
            <a:r>
              <a:rPr lang="en" sz="2400" dirty="0"/>
              <a:t> </a:t>
            </a:r>
            <a:r>
              <a:rPr lang="en" sz="2400" dirty="0" err="1"/>
              <a:t>τους</a:t>
            </a:r>
            <a:r>
              <a:rPr lang="en" sz="2400" dirty="0"/>
              <a:t> </a:t>
            </a:r>
            <a:r>
              <a:rPr lang="en" sz="2400" dirty="0" err="1"/>
              <a:t>κ</a:t>
            </a:r>
            <a:r>
              <a:rPr lang="en" sz="2400" dirty="0"/>
              <a:t>α</a:t>
            </a:r>
            <a:r>
              <a:rPr lang="en" sz="2400" dirty="0" err="1"/>
              <a:t>τ</a:t>
            </a:r>
            <a:r>
              <a:rPr lang="en" sz="2400" dirty="0"/>
              <a:t>α</a:t>
            </a:r>
            <a:r>
              <a:rPr lang="en" sz="2400" dirty="0" err="1"/>
              <a:t>νόηση</a:t>
            </a:r>
            <a:endParaRPr sz="2400" dirty="0"/>
          </a:p>
          <a:p>
            <a:pPr marL="609585" indent="-457189">
              <a:buClr>
                <a:srgbClr val="FFFFFF"/>
              </a:buClr>
              <a:buSzPts val="1800"/>
              <a:buChar char="●"/>
            </a:pPr>
            <a:r>
              <a:rPr lang="en" sz="2400" dirty="0" err="1"/>
              <a:t>Μετ</a:t>
            </a:r>
            <a:r>
              <a:rPr lang="en" sz="2400" dirty="0"/>
              <a:t>α</a:t>
            </a:r>
            <a:r>
              <a:rPr lang="en" sz="2400" dirty="0" err="1"/>
              <a:t>τό</a:t>
            </a:r>
            <a:r>
              <a:rPr lang="en" sz="2400" dirty="0"/>
              <a:t>π</a:t>
            </a:r>
            <a:r>
              <a:rPr lang="en" sz="2400" dirty="0" err="1"/>
              <a:t>ιση</a:t>
            </a:r>
            <a:r>
              <a:rPr lang="en" sz="2400" dirty="0"/>
              <a:t> </a:t>
            </a:r>
            <a:r>
              <a:rPr lang="en" sz="2400" dirty="0" err="1"/>
              <a:t>ευθύνης</a:t>
            </a:r>
            <a:r>
              <a:rPr lang="en" sz="2400" dirty="0"/>
              <a:t> απ</a:t>
            </a:r>
            <a:r>
              <a:rPr lang="en" sz="2400" dirty="0" err="1"/>
              <a:t>ό</a:t>
            </a:r>
            <a:r>
              <a:rPr lang="en" sz="2400" dirty="0"/>
              <a:t> </a:t>
            </a:r>
            <a:r>
              <a:rPr lang="en" sz="2400" dirty="0" err="1"/>
              <a:t>τον</a:t>
            </a:r>
            <a:r>
              <a:rPr lang="en" sz="2400" dirty="0"/>
              <a:t> </a:t>
            </a:r>
            <a:r>
              <a:rPr lang="en" sz="2400" dirty="0" err="1"/>
              <a:t>δάσκ</a:t>
            </a:r>
            <a:r>
              <a:rPr lang="en" sz="2400" dirty="0"/>
              <a:t>α</a:t>
            </a:r>
            <a:r>
              <a:rPr lang="en" sz="2400" dirty="0" err="1"/>
              <a:t>λο</a:t>
            </a:r>
            <a:r>
              <a:rPr lang="en" sz="2400" dirty="0"/>
              <a:t> </a:t>
            </a:r>
            <a:r>
              <a:rPr lang="en" sz="2400" dirty="0" err="1"/>
              <a:t>στον</a:t>
            </a:r>
            <a:r>
              <a:rPr lang="en" sz="2400" dirty="0"/>
              <a:t> </a:t>
            </a:r>
            <a:r>
              <a:rPr lang="en" sz="2400" dirty="0" err="1"/>
              <a:t>μ</a:t>
            </a:r>
            <a:r>
              <a:rPr lang="en" sz="2400" dirty="0"/>
              <a:t>α</a:t>
            </a:r>
            <a:r>
              <a:rPr lang="en" sz="2400" dirty="0" err="1"/>
              <a:t>θητή</a:t>
            </a:r>
            <a:endParaRPr sz="2400" dirty="0"/>
          </a:p>
          <a:p>
            <a:pPr marL="609585" indent="-457189">
              <a:buClr>
                <a:srgbClr val="FFFFFF"/>
              </a:buClr>
              <a:buSzPts val="1800"/>
              <a:buChar char="●"/>
            </a:pPr>
            <a:r>
              <a:rPr lang="en" sz="2400" dirty="0" err="1"/>
              <a:t>Αλλ</a:t>
            </a:r>
            <a:r>
              <a:rPr lang="en" sz="2400" dirty="0"/>
              <a:t>α</a:t>
            </a:r>
            <a:r>
              <a:rPr lang="en" sz="2400" dirty="0" err="1"/>
              <a:t>γή</a:t>
            </a:r>
            <a:r>
              <a:rPr lang="en" sz="2400" dirty="0"/>
              <a:t> </a:t>
            </a:r>
            <a:r>
              <a:rPr lang="en" sz="2400" dirty="0" err="1"/>
              <a:t>στον</a:t>
            </a:r>
            <a:r>
              <a:rPr lang="en" sz="2400" dirty="0"/>
              <a:t> </a:t>
            </a:r>
            <a:r>
              <a:rPr lang="en" sz="2400" dirty="0" err="1"/>
              <a:t>τρό</a:t>
            </a:r>
            <a:r>
              <a:rPr lang="en" sz="2400" dirty="0"/>
              <a:t>π</a:t>
            </a:r>
            <a:r>
              <a:rPr lang="en" sz="2400" dirty="0" err="1"/>
              <a:t>ο</a:t>
            </a:r>
            <a:r>
              <a:rPr lang="en" sz="2400" dirty="0"/>
              <a:t> </a:t>
            </a:r>
            <a:r>
              <a:rPr lang="en" sz="2400" dirty="0" err="1"/>
              <a:t>διδ</a:t>
            </a:r>
            <a:r>
              <a:rPr lang="en" sz="2400" dirty="0"/>
              <a:t>α</a:t>
            </a:r>
            <a:r>
              <a:rPr lang="en" sz="2400" dirty="0" err="1"/>
              <a:t>σκ</a:t>
            </a:r>
            <a:r>
              <a:rPr lang="en" sz="2400" dirty="0"/>
              <a:t>α</a:t>
            </a:r>
            <a:r>
              <a:rPr lang="en" sz="2400" dirty="0" err="1"/>
              <a:t>λί</a:t>
            </a:r>
            <a:r>
              <a:rPr lang="en" sz="2400" dirty="0"/>
              <a:t>α</a:t>
            </a:r>
            <a:r>
              <a:rPr lang="en" sz="2400" dirty="0" err="1"/>
              <a:t>ς</a:t>
            </a:r>
            <a:r>
              <a:rPr lang="en" sz="2400" dirty="0"/>
              <a:t> </a:t>
            </a:r>
            <a:r>
              <a:rPr lang="en" sz="2400" dirty="0" err="1"/>
              <a:t>κ</a:t>
            </a:r>
            <a:r>
              <a:rPr lang="en" sz="2400" dirty="0"/>
              <a:t>α</a:t>
            </a:r>
            <a:r>
              <a:rPr lang="en" sz="2400" dirty="0" err="1"/>
              <a:t>ι</a:t>
            </a:r>
            <a:r>
              <a:rPr lang="en" sz="2400" dirty="0"/>
              <a:t> α</a:t>
            </a:r>
            <a:r>
              <a:rPr lang="en" sz="2400" dirty="0" err="1"/>
              <a:t>ξιολόγησης</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333" dirty="0" err="1"/>
              <a:t>Ε</a:t>
            </a:r>
            <a:r>
              <a:rPr lang="en" sz="3333" dirty="0"/>
              <a:t>π</a:t>
            </a:r>
            <a:r>
              <a:rPr lang="en" sz="3333" dirty="0" err="1"/>
              <a:t>ι</a:t>
            </a:r>
            <a:r>
              <a:rPr lang="en" sz="3333" dirty="0"/>
              <a:t>π</a:t>
            </a:r>
            <a:r>
              <a:rPr lang="en" sz="3333" dirty="0" err="1"/>
              <a:t>τώσεις</a:t>
            </a:r>
            <a:r>
              <a:rPr lang="en" sz="3333" dirty="0"/>
              <a:t> </a:t>
            </a:r>
            <a:r>
              <a:rPr lang="en" sz="3333" dirty="0" err="1"/>
              <a:t>στη</a:t>
            </a:r>
            <a:r>
              <a:rPr lang="en" sz="3333" dirty="0"/>
              <a:t> </a:t>
            </a:r>
            <a:r>
              <a:rPr lang="en" sz="3333" dirty="0" err="1"/>
              <a:t>Διδ</a:t>
            </a:r>
            <a:r>
              <a:rPr lang="en" sz="3333" dirty="0"/>
              <a:t>α</a:t>
            </a:r>
            <a:r>
              <a:rPr lang="en" sz="3333" dirty="0" err="1"/>
              <a:t>σκ</a:t>
            </a:r>
            <a:r>
              <a:rPr lang="en" sz="3333" dirty="0"/>
              <a:t>α</a:t>
            </a:r>
            <a:r>
              <a:rPr lang="en" sz="3333" dirty="0" err="1"/>
              <a:t>λί</a:t>
            </a:r>
            <a:r>
              <a:rPr lang="en" sz="3333" dirty="0"/>
              <a:t>α</a:t>
            </a:r>
            <a:endParaRPr sz="3333" dirty="0"/>
          </a:p>
        </p:txBody>
      </p:sp>
      <p:sp>
        <p:nvSpPr>
          <p:cNvPr id="90" name="Google Shape;90;p19"/>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err="1"/>
              <a:t>Λιγότερες</a:t>
            </a:r>
            <a:r>
              <a:rPr lang="en" sz="2400" dirty="0"/>
              <a:t> </a:t>
            </a:r>
            <a:r>
              <a:rPr lang="en" sz="2400" dirty="0" err="1"/>
              <a:t>δι</a:t>
            </a:r>
            <a:r>
              <a:rPr lang="en" sz="2400" dirty="0"/>
              <a:t>α</a:t>
            </a:r>
            <a:r>
              <a:rPr lang="en" sz="2400" dirty="0" err="1"/>
              <a:t>λέξεις</a:t>
            </a:r>
            <a:r>
              <a:rPr lang="en" sz="2400" dirty="0"/>
              <a:t>, π</a:t>
            </a:r>
            <a:r>
              <a:rPr lang="en" sz="2400" dirty="0" err="1"/>
              <a:t>ερισσότερος</a:t>
            </a:r>
            <a:r>
              <a:rPr lang="en" sz="2400" dirty="0"/>
              <a:t> </a:t>
            </a:r>
            <a:r>
              <a:rPr lang="en" sz="2400" dirty="0" err="1"/>
              <a:t>διάλογος</a:t>
            </a:r>
            <a:endParaRPr sz="2400" dirty="0"/>
          </a:p>
          <a:p>
            <a:pPr marL="609585" indent="-457189">
              <a:buClr>
                <a:srgbClr val="FFFFFF"/>
              </a:buClr>
              <a:buSzPts val="1800"/>
              <a:buChar char="●"/>
            </a:pPr>
            <a:r>
              <a:rPr lang="en" sz="2400" dirty="0"/>
              <a:t>Έμφα</a:t>
            </a:r>
            <a:r>
              <a:rPr lang="en" sz="2400" dirty="0" err="1"/>
              <a:t>ση</a:t>
            </a:r>
            <a:r>
              <a:rPr lang="en" sz="2400" dirty="0"/>
              <a:t> </a:t>
            </a:r>
            <a:r>
              <a:rPr lang="en" sz="2400" dirty="0" err="1"/>
              <a:t>στην</a:t>
            </a:r>
            <a:r>
              <a:rPr lang="en" sz="2400" dirty="0"/>
              <a:t> π</a:t>
            </a:r>
            <a:r>
              <a:rPr lang="en" sz="2400" dirty="0" err="1"/>
              <a:t>ρ</a:t>
            </a:r>
            <a:r>
              <a:rPr lang="en" sz="2400" dirty="0"/>
              <a:t>α</a:t>
            </a:r>
            <a:r>
              <a:rPr lang="en" sz="2400" dirty="0" err="1"/>
              <a:t>κτική</a:t>
            </a:r>
            <a:r>
              <a:rPr lang="en" sz="2400" dirty="0"/>
              <a:t> </a:t>
            </a:r>
            <a:r>
              <a:rPr lang="en" sz="2400" dirty="0" err="1"/>
              <a:t>εφ</a:t>
            </a:r>
            <a:r>
              <a:rPr lang="en" sz="2400" dirty="0"/>
              <a:t>α</a:t>
            </a:r>
            <a:r>
              <a:rPr lang="en" sz="2400" dirty="0" err="1"/>
              <a:t>ρμογή</a:t>
            </a:r>
            <a:r>
              <a:rPr lang="en" sz="2400" dirty="0"/>
              <a:t> </a:t>
            </a:r>
            <a:r>
              <a:rPr lang="en" sz="2400" dirty="0" err="1"/>
              <a:t>της</a:t>
            </a:r>
            <a:r>
              <a:rPr lang="en" sz="2400" dirty="0"/>
              <a:t> </a:t>
            </a:r>
            <a:r>
              <a:rPr lang="en" sz="2400" dirty="0" err="1"/>
              <a:t>γνώσης</a:t>
            </a:r>
            <a:endParaRPr sz="2400" dirty="0"/>
          </a:p>
          <a:p>
            <a:pPr marL="609585" indent="-457189">
              <a:buClr>
                <a:srgbClr val="FFFFFF"/>
              </a:buClr>
              <a:buSzPts val="1800"/>
              <a:buChar char="●"/>
            </a:pPr>
            <a:r>
              <a:rPr lang="en" sz="2400" dirty="0" err="1"/>
              <a:t>Αξιολόγηση</a:t>
            </a:r>
            <a:r>
              <a:rPr lang="en" sz="2400" dirty="0"/>
              <a:t> βα</a:t>
            </a:r>
            <a:r>
              <a:rPr lang="en" sz="2400" dirty="0" err="1"/>
              <a:t>σισμένη</a:t>
            </a:r>
            <a:r>
              <a:rPr lang="en" sz="2400" dirty="0"/>
              <a:t> </a:t>
            </a:r>
            <a:r>
              <a:rPr lang="en" sz="2400" dirty="0" err="1"/>
              <a:t>στην</a:t>
            </a:r>
            <a:r>
              <a:rPr lang="en" sz="2400" dirty="0"/>
              <a:t> </a:t>
            </a:r>
            <a:r>
              <a:rPr lang="en" sz="2400" dirty="0" err="1"/>
              <a:t>εφ</a:t>
            </a:r>
            <a:r>
              <a:rPr lang="en" sz="2400" dirty="0"/>
              <a:t>α</a:t>
            </a:r>
            <a:r>
              <a:rPr lang="en" sz="2400" dirty="0" err="1"/>
              <a:t>ρμογή</a:t>
            </a:r>
            <a:r>
              <a:rPr lang="en" sz="2400" dirty="0"/>
              <a:t>, </a:t>
            </a:r>
            <a:r>
              <a:rPr lang="en" sz="2400" dirty="0" err="1"/>
              <a:t>όχι</a:t>
            </a:r>
            <a:r>
              <a:rPr lang="en" sz="2400" dirty="0"/>
              <a:t> </a:t>
            </a:r>
            <a:r>
              <a:rPr lang="en" sz="2400" dirty="0" err="1"/>
              <a:t>στην</a:t>
            </a:r>
            <a:r>
              <a:rPr lang="en" sz="2400" dirty="0"/>
              <a:t> απ</a:t>
            </a:r>
            <a:r>
              <a:rPr lang="en" sz="2400" dirty="0" err="1"/>
              <a:t>ομνημόνευση</a:t>
            </a:r>
            <a:endParaRPr sz="2400" dirty="0"/>
          </a:p>
          <a:p>
            <a:pPr marL="609585" indent="-457189">
              <a:buClr>
                <a:srgbClr val="FFFFFF"/>
              </a:buClr>
              <a:buSzPts val="1800"/>
              <a:buChar char="●"/>
            </a:pPr>
            <a:r>
              <a:rPr lang="en" sz="2400" dirty="0" err="1"/>
              <a:t>Προκλήσεις</a:t>
            </a:r>
            <a:r>
              <a:rPr lang="en" sz="2400" dirty="0"/>
              <a:t> </a:t>
            </a:r>
            <a:r>
              <a:rPr lang="en" sz="2400" dirty="0" err="1"/>
              <a:t>γι</a:t>
            </a:r>
            <a:r>
              <a:rPr lang="en" sz="2400" dirty="0"/>
              <a:t>α </a:t>
            </a:r>
            <a:r>
              <a:rPr lang="en" sz="2400" dirty="0" err="1"/>
              <a:t>την</a:t>
            </a:r>
            <a:r>
              <a:rPr lang="en" sz="2400" dirty="0"/>
              <a:t> online </a:t>
            </a:r>
            <a:r>
              <a:rPr lang="en" sz="2400" dirty="0" err="1"/>
              <a:t>μάθηση</a:t>
            </a:r>
            <a:endParaRPr sz="2400" dirty="0"/>
          </a:p>
          <a:p>
            <a:pPr marL="609585" indent="-457189">
              <a:buClr>
                <a:srgbClr val="FFFFFF"/>
              </a:buClr>
              <a:buSzPts val="1800"/>
              <a:buChar char="●"/>
            </a:pPr>
            <a:r>
              <a:rPr lang="en" sz="2400" dirty="0"/>
              <a:t>Ερώτηση: </a:t>
            </a:r>
            <a:r>
              <a:rPr lang="en" sz="2400" dirty="0" err="1"/>
              <a:t>Ποιες</a:t>
            </a:r>
            <a:r>
              <a:rPr lang="en" sz="2400" dirty="0"/>
              <a:t> π</a:t>
            </a:r>
            <a:r>
              <a:rPr lang="en" sz="2400" dirty="0" err="1"/>
              <a:t>ροκλήσεις</a:t>
            </a:r>
            <a:r>
              <a:rPr lang="en" sz="2400" dirty="0"/>
              <a:t> </a:t>
            </a:r>
            <a:r>
              <a:rPr lang="en" sz="2400" dirty="0" err="1"/>
              <a:t>μ</a:t>
            </a:r>
            <a:r>
              <a:rPr lang="en" sz="2400" dirty="0"/>
              <a:t>π</a:t>
            </a:r>
            <a:r>
              <a:rPr lang="en" sz="2400" dirty="0" err="1"/>
              <a:t>ορεί</a:t>
            </a:r>
            <a:r>
              <a:rPr lang="en" sz="2400" dirty="0"/>
              <a:t> </a:t>
            </a:r>
            <a:r>
              <a:rPr lang="en" sz="2400" dirty="0" err="1"/>
              <a:t>ν</a:t>
            </a:r>
            <a:r>
              <a:rPr lang="en" sz="2400" dirty="0"/>
              <a:t>α α</a:t>
            </a:r>
            <a:r>
              <a:rPr lang="en" sz="2400" dirty="0" err="1"/>
              <a:t>ντιμετω</a:t>
            </a:r>
            <a:r>
              <a:rPr lang="en" sz="2400" dirty="0"/>
              <a:t>π</a:t>
            </a:r>
            <a:r>
              <a:rPr lang="en" sz="2400" dirty="0" err="1"/>
              <a:t>ίσει</a:t>
            </a:r>
            <a:r>
              <a:rPr lang="en" sz="2400" dirty="0"/>
              <a:t> </a:t>
            </a:r>
            <a:r>
              <a:rPr lang="en" sz="2400" dirty="0" err="1"/>
              <a:t>η</a:t>
            </a:r>
            <a:r>
              <a:rPr lang="en" sz="2400" dirty="0"/>
              <a:t> </a:t>
            </a:r>
            <a:r>
              <a:rPr lang="en" sz="2400" dirty="0" err="1"/>
              <a:t>διερευνητική</a:t>
            </a:r>
            <a:r>
              <a:rPr lang="en" sz="2400" dirty="0"/>
              <a:t> </a:t>
            </a:r>
            <a:r>
              <a:rPr lang="en" sz="2400" dirty="0" err="1"/>
              <a:t>μάθηση</a:t>
            </a:r>
            <a:r>
              <a:rPr lang="en" sz="2400" dirty="0"/>
              <a:t> online</a:t>
            </a:r>
            <a:r>
              <a:rPr lang="en" sz="2400" dirty="0">
                <a:solidFill>
                  <a:srgbClr val="FFFFFF"/>
                </a:solidFill>
              </a:rPr>
              <a:t>;</a:t>
            </a:r>
            <a:endParaRPr sz="2400" dirty="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p:nvPr/>
        </p:nvSpPr>
        <p:spPr>
          <a:xfrm>
            <a:off x="0" y="475606"/>
            <a:ext cx="11176000" cy="762000"/>
          </a:xfrm>
          <a:prstGeom prst="rect">
            <a:avLst/>
          </a:prstGeom>
          <a:noFill/>
          <a:ln>
            <a:noFill/>
          </a:ln>
        </p:spPr>
        <p:txBody>
          <a:bodyPr spcFirstLastPara="1" wrap="square" lIns="121900" tIns="121900" rIns="121900" bIns="121900" anchor="t" anchorCtr="0">
            <a:noAutofit/>
          </a:bodyPr>
          <a:lstStyle/>
          <a:p>
            <a:pPr algn="ctr"/>
            <a:r>
              <a:rPr lang="en" sz="3200" dirty="0">
                <a:solidFill>
                  <a:srgbClr val="FFFFFF"/>
                </a:solidFill>
              </a:rPr>
              <a:t>Η </a:t>
            </a:r>
            <a:r>
              <a:rPr lang="en" sz="3200" dirty="0"/>
              <a:t>Δια</a:t>
            </a:r>
            <a:r>
              <a:rPr lang="en" sz="3200" dirty="0" err="1"/>
              <a:t>δικ</a:t>
            </a:r>
            <a:r>
              <a:rPr lang="en" sz="3200" dirty="0"/>
              <a:t>α</a:t>
            </a:r>
            <a:r>
              <a:rPr lang="en" sz="3200" dirty="0" err="1"/>
              <a:t>σί</a:t>
            </a:r>
            <a:r>
              <a:rPr lang="en" sz="3200" dirty="0"/>
              <a:t>α </a:t>
            </a:r>
            <a:r>
              <a:rPr lang="en" sz="3200" dirty="0" err="1"/>
              <a:t>της</a:t>
            </a:r>
            <a:r>
              <a:rPr lang="en" sz="3200" dirty="0"/>
              <a:t> </a:t>
            </a:r>
            <a:r>
              <a:rPr lang="en" sz="3200" dirty="0" err="1"/>
              <a:t>Διερευνητικής</a:t>
            </a:r>
            <a:r>
              <a:rPr lang="en" sz="3200" dirty="0"/>
              <a:t> </a:t>
            </a:r>
            <a:r>
              <a:rPr lang="en" sz="3200" dirty="0" err="1"/>
              <a:t>Μάθησης</a:t>
            </a:r>
            <a:endParaRPr sz="3200" dirty="0"/>
          </a:p>
        </p:txBody>
      </p:sp>
      <p:sp>
        <p:nvSpPr>
          <p:cNvPr id="96" name="Google Shape;96;p20"/>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err="1"/>
              <a:t>Ξεκινά</a:t>
            </a:r>
            <a:r>
              <a:rPr lang="en" sz="2400" dirty="0"/>
              <a:t> </a:t>
            </a:r>
            <a:r>
              <a:rPr lang="en" sz="2400" dirty="0" err="1"/>
              <a:t>με</a:t>
            </a:r>
            <a:r>
              <a:rPr lang="en" sz="2400" dirty="0"/>
              <a:t> </a:t>
            </a:r>
            <a:r>
              <a:rPr lang="en" sz="2400" dirty="0" err="1"/>
              <a:t>μι</a:t>
            </a:r>
            <a:r>
              <a:rPr lang="en" sz="2400" dirty="0"/>
              <a:t>α </a:t>
            </a:r>
            <a:r>
              <a:rPr lang="en" sz="2400" dirty="0" err="1"/>
              <a:t>ερώτηση</a:t>
            </a:r>
            <a:r>
              <a:rPr lang="en" sz="2400" dirty="0"/>
              <a:t> </a:t>
            </a:r>
            <a:r>
              <a:rPr lang="en" sz="2400" dirty="0" err="1"/>
              <a:t>ή</a:t>
            </a:r>
            <a:r>
              <a:rPr lang="en" sz="2400" dirty="0"/>
              <a:t> π</a:t>
            </a:r>
            <a:r>
              <a:rPr lang="en" sz="2400" dirty="0" err="1"/>
              <a:t>ρό</a:t>
            </a:r>
            <a:r>
              <a:rPr lang="en" sz="2400" dirty="0"/>
              <a:t>β</a:t>
            </a:r>
            <a:r>
              <a:rPr lang="en" sz="2400" dirty="0" err="1"/>
              <a:t>λημ</a:t>
            </a:r>
            <a:r>
              <a:rPr lang="en" sz="2400" dirty="0"/>
              <a:t>α</a:t>
            </a:r>
            <a:endParaRPr sz="2400" dirty="0"/>
          </a:p>
          <a:p>
            <a:pPr marL="609585" indent="-457189">
              <a:buClr>
                <a:srgbClr val="FFFFFF"/>
              </a:buClr>
              <a:buSzPts val="1800"/>
              <a:buChar char="●"/>
            </a:pPr>
            <a:r>
              <a:rPr lang="en" sz="2400" dirty="0" err="1"/>
              <a:t>Οι</a:t>
            </a:r>
            <a:r>
              <a:rPr lang="en" sz="2400" dirty="0"/>
              <a:t> </a:t>
            </a:r>
            <a:r>
              <a:rPr lang="en" sz="2400" dirty="0" err="1"/>
              <a:t>μ</a:t>
            </a:r>
            <a:r>
              <a:rPr lang="en" sz="2400" dirty="0"/>
              <a:t>α</a:t>
            </a:r>
            <a:r>
              <a:rPr lang="en" sz="2400" dirty="0" err="1"/>
              <a:t>θητές</a:t>
            </a:r>
            <a:r>
              <a:rPr lang="en" sz="2400" dirty="0"/>
              <a:t> </a:t>
            </a:r>
            <a:r>
              <a:rPr lang="en" sz="2400" dirty="0" err="1"/>
              <a:t>συλλέγουν</a:t>
            </a:r>
            <a:r>
              <a:rPr lang="en" sz="2400" dirty="0"/>
              <a:t> π</a:t>
            </a:r>
            <a:r>
              <a:rPr lang="en" sz="2400" dirty="0" err="1"/>
              <a:t>ληροφορίες</a:t>
            </a:r>
            <a:endParaRPr sz="2400" dirty="0"/>
          </a:p>
          <a:p>
            <a:pPr marL="609585" indent="-457189">
              <a:buClr>
                <a:srgbClr val="FFFFFF"/>
              </a:buClr>
              <a:buSzPts val="1800"/>
              <a:buChar char="●"/>
            </a:pPr>
            <a:r>
              <a:rPr lang="en" sz="2400" dirty="0" err="1"/>
              <a:t>Αξιολογούν</a:t>
            </a:r>
            <a:r>
              <a:rPr lang="en" sz="2400" dirty="0"/>
              <a:t> </a:t>
            </a:r>
            <a:r>
              <a:rPr lang="en" sz="2400" dirty="0" err="1"/>
              <a:t>κ</a:t>
            </a:r>
            <a:r>
              <a:rPr lang="en" sz="2400" dirty="0"/>
              <a:t>α</a:t>
            </a:r>
            <a:r>
              <a:rPr lang="en" sz="2400" dirty="0" err="1"/>
              <a:t>ι</a:t>
            </a:r>
            <a:r>
              <a:rPr lang="en" sz="2400" dirty="0"/>
              <a:t> </a:t>
            </a:r>
            <a:r>
              <a:rPr lang="en" sz="2400" dirty="0" err="1"/>
              <a:t>δι</a:t>
            </a:r>
            <a:r>
              <a:rPr lang="en" sz="2400" dirty="0"/>
              <a:t>α</a:t>
            </a:r>
            <a:r>
              <a:rPr lang="en" sz="2400" dirty="0" err="1"/>
              <a:t>κρίνουν</a:t>
            </a:r>
            <a:r>
              <a:rPr lang="en" sz="2400" dirty="0"/>
              <a:t> </a:t>
            </a:r>
            <a:r>
              <a:rPr lang="en" sz="2400" dirty="0" err="1"/>
              <a:t>σχετικές</a:t>
            </a:r>
            <a:r>
              <a:rPr lang="en" sz="2400" dirty="0"/>
              <a:t>/</a:t>
            </a:r>
            <a:r>
              <a:rPr lang="en" sz="2400" dirty="0" err="1"/>
              <a:t>άσχετες</a:t>
            </a:r>
            <a:r>
              <a:rPr lang="en" sz="2400" dirty="0"/>
              <a:t> π</a:t>
            </a:r>
            <a:r>
              <a:rPr lang="en" sz="2400" dirty="0" err="1"/>
              <a:t>ληροφορίες</a:t>
            </a:r>
            <a:endParaRPr sz="2400" dirty="0"/>
          </a:p>
          <a:p>
            <a:pPr marL="609585" indent="-457189">
              <a:buClr>
                <a:srgbClr val="FFFFFF"/>
              </a:buClr>
              <a:buSzPts val="1800"/>
              <a:buChar char="●"/>
            </a:pPr>
            <a:r>
              <a:rPr lang="en" sz="2400" dirty="0" err="1"/>
              <a:t>Αν</a:t>
            </a:r>
            <a:r>
              <a:rPr lang="en" sz="2400" dirty="0"/>
              <a:t>απ</a:t>
            </a:r>
            <a:r>
              <a:rPr lang="en" sz="2400" dirty="0" err="1"/>
              <a:t>τύσσουν</a:t>
            </a:r>
            <a:r>
              <a:rPr lang="en" sz="2400" dirty="0"/>
              <a:t> </a:t>
            </a:r>
            <a:r>
              <a:rPr lang="en" sz="2400" dirty="0" err="1"/>
              <a:t>μον</a:t>
            </a:r>
            <a:r>
              <a:rPr lang="en" sz="2400" dirty="0"/>
              <a:t>α</a:t>
            </a:r>
            <a:r>
              <a:rPr lang="en" sz="2400" dirty="0" err="1"/>
              <a:t>δικές</a:t>
            </a:r>
            <a:r>
              <a:rPr lang="en" sz="2400" dirty="0"/>
              <a:t> απα</a:t>
            </a:r>
            <a:r>
              <a:rPr lang="en" sz="2400" dirty="0" err="1"/>
              <a:t>ντήσεις</a:t>
            </a:r>
            <a:endParaRPr sz="2400" dirty="0"/>
          </a:p>
          <a:p>
            <a:pPr marL="609585" indent="-457189">
              <a:buClr>
                <a:srgbClr val="FFFFFF"/>
              </a:buClr>
              <a:buSzPts val="1800"/>
              <a:buChar char="●"/>
            </a:pPr>
            <a:r>
              <a:rPr lang="en" sz="2400" dirty="0" err="1"/>
              <a:t>Δημιουργούν</a:t>
            </a:r>
            <a:r>
              <a:rPr lang="en" sz="2400" dirty="0"/>
              <a:t> </a:t>
            </a:r>
            <a:r>
              <a:rPr lang="en" sz="2400" dirty="0" err="1"/>
              <a:t>νέες</a:t>
            </a:r>
            <a:r>
              <a:rPr lang="en" sz="2400" dirty="0"/>
              <a:t> </a:t>
            </a:r>
            <a:r>
              <a:rPr lang="en" sz="2400" dirty="0" err="1"/>
              <a:t>ερωτήσεις</a:t>
            </a:r>
            <a:r>
              <a:rPr lang="en" sz="2400" dirty="0"/>
              <a:t> </a:t>
            </a:r>
            <a:r>
              <a:rPr lang="en" sz="2400" dirty="0" err="1"/>
              <a:t>γι</a:t>
            </a:r>
            <a:r>
              <a:rPr lang="en" sz="2400" dirty="0"/>
              <a:t>α π</a:t>
            </a:r>
            <a:r>
              <a:rPr lang="en" sz="2400" dirty="0" err="1"/>
              <a:t>ερ</a:t>
            </a:r>
            <a:r>
              <a:rPr lang="en" sz="2400" dirty="0"/>
              <a:t>α</a:t>
            </a:r>
            <a:r>
              <a:rPr lang="en" sz="2400" dirty="0" err="1"/>
              <a:t>ιτέρω</a:t>
            </a:r>
            <a:r>
              <a:rPr lang="en" sz="2400" dirty="0"/>
              <a:t> </a:t>
            </a:r>
            <a:r>
              <a:rPr lang="en" sz="2400" dirty="0" err="1"/>
              <a:t>έρευν</a:t>
            </a:r>
            <a:r>
              <a:rPr lang="en" sz="2400" dirty="0"/>
              <a:t>α</a:t>
            </a:r>
            <a:endParaRP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200" dirty="0" err="1"/>
              <a:t>Πλεονεκτήμ</a:t>
            </a:r>
            <a:r>
              <a:rPr lang="en" sz="3200" dirty="0"/>
              <a:t>α</a:t>
            </a:r>
            <a:r>
              <a:rPr lang="en" sz="3200" dirty="0" err="1"/>
              <a:t>τ</a:t>
            </a:r>
            <a:r>
              <a:rPr lang="en" sz="3200" dirty="0"/>
              <a:t>α </a:t>
            </a:r>
            <a:r>
              <a:rPr lang="en" sz="3200" dirty="0" err="1"/>
              <a:t>της</a:t>
            </a:r>
            <a:r>
              <a:rPr lang="en" sz="3200" dirty="0"/>
              <a:t> </a:t>
            </a:r>
            <a:r>
              <a:rPr lang="en" sz="3200" dirty="0" err="1"/>
              <a:t>Διερευνητικής</a:t>
            </a:r>
            <a:r>
              <a:rPr lang="en" sz="3200" dirty="0"/>
              <a:t> </a:t>
            </a:r>
            <a:r>
              <a:rPr lang="en" sz="3200" dirty="0" err="1"/>
              <a:t>Μάθησης</a:t>
            </a:r>
            <a:endParaRPr sz="3200" dirty="0"/>
          </a:p>
        </p:txBody>
      </p:sp>
      <p:sp>
        <p:nvSpPr>
          <p:cNvPr id="102" name="Google Shape;102;p21"/>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err="1"/>
              <a:t>Ενθ</a:t>
            </a:r>
            <a:r>
              <a:rPr lang="en" sz="2400" dirty="0"/>
              <a:t>α</a:t>
            </a:r>
            <a:r>
              <a:rPr lang="en" sz="2400" dirty="0" err="1"/>
              <a:t>ρρύνει</a:t>
            </a:r>
            <a:r>
              <a:rPr lang="en" sz="2400" dirty="0"/>
              <a:t> </a:t>
            </a:r>
            <a:r>
              <a:rPr lang="en" sz="2400" dirty="0" err="1"/>
              <a:t>τον</a:t>
            </a:r>
            <a:r>
              <a:rPr lang="en" sz="2400" dirty="0"/>
              <a:t> </a:t>
            </a:r>
            <a:r>
              <a:rPr lang="en" sz="2400" dirty="0" err="1"/>
              <a:t>ενθουσι</a:t>
            </a:r>
            <a:r>
              <a:rPr lang="en" sz="2400" dirty="0"/>
              <a:t>α</a:t>
            </a:r>
            <a:r>
              <a:rPr lang="en" sz="2400" dirty="0" err="1"/>
              <a:t>σμό</a:t>
            </a:r>
            <a:r>
              <a:rPr lang="en" sz="2400" dirty="0"/>
              <a:t> </a:t>
            </a:r>
            <a:r>
              <a:rPr lang="en" sz="2400" dirty="0" err="1"/>
              <a:t>γι</a:t>
            </a:r>
            <a:r>
              <a:rPr lang="en" sz="2400" dirty="0"/>
              <a:t>α </a:t>
            </a:r>
            <a:r>
              <a:rPr lang="en" sz="2400" dirty="0" err="1"/>
              <a:t>μάθηση</a:t>
            </a:r>
            <a:endParaRPr sz="2400" dirty="0"/>
          </a:p>
          <a:p>
            <a:pPr marL="609585" indent="-457189">
              <a:buClr>
                <a:srgbClr val="FFFFFF"/>
              </a:buClr>
              <a:buSzPts val="1800"/>
              <a:buChar char="●"/>
            </a:pPr>
            <a:r>
              <a:rPr lang="en" sz="2400" dirty="0" err="1"/>
              <a:t>Προωθεί</a:t>
            </a:r>
            <a:r>
              <a:rPr lang="en" sz="2400" dirty="0"/>
              <a:t> </a:t>
            </a:r>
            <a:r>
              <a:rPr lang="en" sz="2400" dirty="0" err="1"/>
              <a:t>την</a:t>
            </a:r>
            <a:r>
              <a:rPr lang="en" sz="2400" dirty="0"/>
              <a:t> α</a:t>
            </a:r>
            <a:r>
              <a:rPr lang="en" sz="2400" dirty="0" err="1"/>
              <a:t>ν</a:t>
            </a:r>
            <a:r>
              <a:rPr lang="en" sz="2400" dirty="0"/>
              <a:t>α</a:t>
            </a:r>
            <a:r>
              <a:rPr lang="en" sz="2400" dirty="0" err="1"/>
              <a:t>κάλυψη</a:t>
            </a:r>
            <a:endParaRPr sz="2400" dirty="0"/>
          </a:p>
          <a:p>
            <a:pPr marL="609585" indent="-457189">
              <a:buClr>
                <a:srgbClr val="FFFFFF"/>
              </a:buClr>
              <a:buSzPts val="1800"/>
              <a:buChar char="●"/>
            </a:pPr>
            <a:r>
              <a:rPr lang="en" sz="2400" dirty="0" err="1"/>
              <a:t>Εξ</a:t>
            </a:r>
            <a:r>
              <a:rPr lang="en" sz="2400" dirty="0"/>
              <a:t>α</a:t>
            </a:r>
            <a:r>
              <a:rPr lang="en" sz="2400" dirty="0" err="1"/>
              <a:t>τομικευμένη</a:t>
            </a:r>
            <a:r>
              <a:rPr lang="en" sz="2400" dirty="0"/>
              <a:t> </a:t>
            </a:r>
            <a:r>
              <a:rPr lang="en" sz="2400" dirty="0" err="1"/>
              <a:t>μ</a:t>
            </a:r>
            <a:r>
              <a:rPr lang="en" sz="2400" dirty="0"/>
              <a:t>α</a:t>
            </a:r>
            <a:r>
              <a:rPr lang="en" sz="2400" dirty="0" err="1"/>
              <a:t>θησι</a:t>
            </a:r>
            <a:r>
              <a:rPr lang="en" sz="2400" dirty="0"/>
              <a:t>α</a:t>
            </a:r>
            <a:r>
              <a:rPr lang="en" sz="2400" dirty="0" err="1"/>
              <a:t>κή</a:t>
            </a:r>
            <a:r>
              <a:rPr lang="en" sz="2400" dirty="0"/>
              <a:t> </a:t>
            </a:r>
            <a:r>
              <a:rPr lang="en" sz="2400" dirty="0" err="1"/>
              <a:t>εμ</a:t>
            </a:r>
            <a:r>
              <a:rPr lang="en" sz="2400" dirty="0"/>
              <a:t>π</a:t>
            </a:r>
            <a:r>
              <a:rPr lang="en" sz="2400" dirty="0" err="1"/>
              <a:t>ειρί</a:t>
            </a:r>
            <a:r>
              <a:rPr lang="en" sz="2400" dirty="0"/>
              <a:t>α</a:t>
            </a:r>
            <a:endParaRPr sz="2400" dirty="0"/>
          </a:p>
          <a:p>
            <a:pPr marL="609585" indent="-457189">
              <a:buClr>
                <a:srgbClr val="FFFFFF"/>
              </a:buClr>
              <a:buSzPts val="1800"/>
              <a:buChar char="●"/>
            </a:pPr>
            <a:r>
              <a:rPr lang="en" sz="2400" dirty="0" err="1"/>
              <a:t>Πιο</a:t>
            </a:r>
            <a:r>
              <a:rPr lang="en" sz="2400" dirty="0"/>
              <a:t> </a:t>
            </a:r>
            <a:r>
              <a:rPr lang="en" sz="2400" dirty="0" err="1"/>
              <a:t>δημοκρ</a:t>
            </a:r>
            <a:r>
              <a:rPr lang="en" sz="2400" dirty="0"/>
              <a:t>α</a:t>
            </a:r>
            <a:r>
              <a:rPr lang="en" sz="2400" dirty="0" err="1"/>
              <a:t>τική</a:t>
            </a:r>
            <a:r>
              <a:rPr lang="en" sz="2400" dirty="0"/>
              <a:t> π</a:t>
            </a:r>
            <a:r>
              <a:rPr lang="en" sz="2400" dirty="0" err="1"/>
              <a:t>ροσέγγιση</a:t>
            </a:r>
            <a:r>
              <a:rPr lang="en" sz="2400" dirty="0"/>
              <a:t> </a:t>
            </a:r>
            <a:r>
              <a:rPr lang="en" sz="2400" dirty="0" err="1"/>
              <a:t>στην</a:t>
            </a:r>
            <a:r>
              <a:rPr lang="en" sz="2400" dirty="0"/>
              <a:t> </a:t>
            </a:r>
            <a:r>
              <a:rPr lang="en" sz="2400" dirty="0" err="1"/>
              <a:t>εκ</a:t>
            </a:r>
            <a:r>
              <a:rPr lang="en" sz="2400" dirty="0"/>
              <a:t>πα</a:t>
            </a:r>
            <a:r>
              <a:rPr lang="en" sz="2400" dirty="0" err="1"/>
              <a:t>ίδευση</a:t>
            </a:r>
            <a:endParaRPr sz="2400" dirty="0"/>
          </a:p>
          <a:p>
            <a:pPr marL="609585" indent="-457189">
              <a:buClr>
                <a:srgbClr val="FFFFFF"/>
              </a:buClr>
              <a:buSzPts val="1800"/>
              <a:buChar char="●"/>
            </a:pPr>
            <a:r>
              <a:rPr lang="en" sz="2400" dirty="0" err="1"/>
              <a:t>Αν</a:t>
            </a:r>
            <a:r>
              <a:rPr lang="en" sz="2400" dirty="0"/>
              <a:t>απ</a:t>
            </a:r>
            <a:r>
              <a:rPr lang="en" sz="2400" dirty="0" err="1"/>
              <a:t>τύσσει</a:t>
            </a:r>
            <a:r>
              <a:rPr lang="en" sz="2400" dirty="0"/>
              <a:t> </a:t>
            </a:r>
            <a:r>
              <a:rPr lang="en" sz="2400" dirty="0" err="1"/>
              <a:t>δεξιότητες</a:t>
            </a:r>
            <a:r>
              <a:rPr lang="en" sz="2400" dirty="0"/>
              <a:t> </a:t>
            </a:r>
            <a:r>
              <a:rPr lang="en" sz="2400" dirty="0" err="1"/>
              <a:t>κριτικής</a:t>
            </a:r>
            <a:r>
              <a:rPr lang="en" sz="2400" dirty="0"/>
              <a:t> </a:t>
            </a:r>
            <a:r>
              <a:rPr lang="en" sz="2400" dirty="0" err="1"/>
              <a:t>σκέψης</a:t>
            </a:r>
            <a:endParaRPr sz="2400" dirty="0"/>
          </a:p>
          <a:p>
            <a:pPr marL="609585" indent="-457189">
              <a:buClr>
                <a:srgbClr val="FFFFFF"/>
              </a:buClr>
              <a:buSzPts val="1800"/>
              <a:buChar char="●"/>
            </a:pPr>
            <a:r>
              <a:rPr lang="en" sz="2400" dirty="0"/>
              <a:t>Ερώτηση: </a:t>
            </a:r>
            <a:r>
              <a:rPr lang="en" sz="2400" dirty="0" err="1"/>
              <a:t>Πώς</a:t>
            </a:r>
            <a:r>
              <a:rPr lang="en" sz="2400" dirty="0"/>
              <a:t> </a:t>
            </a:r>
            <a:r>
              <a:rPr lang="en" sz="2400" dirty="0" err="1"/>
              <a:t>μ</a:t>
            </a:r>
            <a:r>
              <a:rPr lang="en" sz="2400" dirty="0"/>
              <a:t>π</a:t>
            </a:r>
            <a:r>
              <a:rPr lang="en" sz="2400" dirty="0" err="1"/>
              <a:t>ορεί</a:t>
            </a:r>
            <a:r>
              <a:rPr lang="en" sz="2400" dirty="0"/>
              <a:t> </a:t>
            </a:r>
            <a:r>
              <a:rPr lang="en" sz="2400" dirty="0" err="1"/>
              <a:t>η</a:t>
            </a:r>
            <a:r>
              <a:rPr lang="en" sz="2400" dirty="0"/>
              <a:t> </a:t>
            </a:r>
            <a:r>
              <a:rPr lang="en" sz="2400" dirty="0" err="1"/>
              <a:t>διερευνητική</a:t>
            </a:r>
            <a:r>
              <a:rPr lang="en" sz="2400" dirty="0"/>
              <a:t> </a:t>
            </a:r>
            <a:r>
              <a:rPr lang="en" sz="2400" dirty="0" err="1"/>
              <a:t>μάθηση</a:t>
            </a:r>
            <a:r>
              <a:rPr lang="en" sz="2400" dirty="0"/>
              <a:t> </a:t>
            </a:r>
            <a:r>
              <a:rPr lang="en" sz="2400" dirty="0" err="1"/>
              <a:t>ν</a:t>
            </a:r>
            <a:r>
              <a:rPr lang="en" sz="2400" dirty="0"/>
              <a:t>α </a:t>
            </a:r>
            <a:r>
              <a:rPr lang="en" sz="2400" dirty="0" err="1"/>
              <a:t>ενισχύσει</a:t>
            </a:r>
            <a:r>
              <a:rPr lang="en" sz="2400" dirty="0"/>
              <a:t> </a:t>
            </a:r>
            <a:r>
              <a:rPr lang="en" sz="2400" dirty="0" err="1"/>
              <a:t>την</a:t>
            </a:r>
            <a:r>
              <a:rPr lang="en" sz="2400" dirty="0"/>
              <a:t> </a:t>
            </a:r>
            <a:r>
              <a:rPr lang="en" sz="2400" dirty="0" err="1"/>
              <a:t>κριτική</a:t>
            </a:r>
            <a:r>
              <a:rPr lang="en" sz="2400" dirty="0"/>
              <a:t> </a:t>
            </a:r>
            <a:r>
              <a:rPr lang="en" sz="2400" dirty="0" err="1"/>
              <a:t>σκέψη</a:t>
            </a:r>
            <a:r>
              <a:rPr lang="en" sz="2400" dirty="0"/>
              <a:t>;</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D68265-41EB-F1B8-8D90-8585FDCA2F0D}"/>
              </a:ext>
            </a:extLst>
          </p:cNvPr>
          <p:cNvSpPr>
            <a:spLocks noGrp="1"/>
          </p:cNvSpPr>
          <p:nvPr>
            <p:ph type="title"/>
          </p:nvPr>
        </p:nvSpPr>
        <p:spPr/>
        <p:txBody>
          <a:bodyPr/>
          <a:lstStyle/>
          <a:p>
            <a:r>
              <a:rPr lang="el-GR" b="1" dirty="0">
                <a:solidFill>
                  <a:srgbClr val="C00000"/>
                </a:solidFill>
              </a:rPr>
              <a:t>Εισαγωγή</a:t>
            </a:r>
            <a:br>
              <a:rPr lang="el-GR" dirty="0">
                <a:solidFill>
                  <a:srgbClr val="C00000"/>
                </a:solidFill>
              </a:rPr>
            </a:br>
            <a:endParaRPr lang="el-GR" dirty="0">
              <a:solidFill>
                <a:srgbClr val="C00000"/>
              </a:solidFill>
            </a:endParaRPr>
          </a:p>
        </p:txBody>
      </p:sp>
      <p:sp>
        <p:nvSpPr>
          <p:cNvPr id="3" name="Θέση περιεχομένου 2">
            <a:extLst>
              <a:ext uri="{FF2B5EF4-FFF2-40B4-BE49-F238E27FC236}">
                <a16:creationId xmlns:a16="http://schemas.microsoft.com/office/drawing/2014/main" id="{1BDB8798-42E2-DF75-1CC0-16DE7072E9A0}"/>
              </a:ext>
            </a:extLst>
          </p:cNvPr>
          <p:cNvSpPr>
            <a:spLocks noGrp="1"/>
          </p:cNvSpPr>
          <p:nvPr>
            <p:ph idx="1"/>
          </p:nvPr>
        </p:nvSpPr>
        <p:spPr/>
        <p:txBody>
          <a:bodyPr/>
          <a:lstStyle/>
          <a:p>
            <a:pPr marL="0" lvl="0" indent="0">
              <a:buNone/>
            </a:pPr>
            <a:r>
              <a:rPr lang="el-GR" dirty="0"/>
              <a:t>Εισαγωγή στην αποτελεσματική διδασκαλία ιστορίας μέσω διερευνητικών σεναρίων</a:t>
            </a:r>
          </a:p>
          <a:p>
            <a:pPr marL="0" lvl="0" indent="0">
              <a:buNone/>
            </a:pPr>
            <a:r>
              <a:rPr lang="el-GR" dirty="0"/>
              <a:t>Σύνδεση με σύγχρονες θεωρίες (</a:t>
            </a:r>
            <a:r>
              <a:rPr lang="en-US" dirty="0"/>
              <a:t>Backward design, </a:t>
            </a:r>
            <a:r>
              <a:rPr lang="el-GR" dirty="0"/>
              <a:t>ιστορικές πηγές, έννοιες πρώτου και δευτέρου βαθμού) και ανάπτυξη διερευνητικών δεξιοτήτων (ιστορική σκέψη) </a:t>
            </a:r>
          </a:p>
          <a:p>
            <a:pPr marL="0" indent="0">
              <a:buNone/>
            </a:pPr>
            <a:r>
              <a:rPr lang="en-US" dirty="0"/>
              <a:t>H</a:t>
            </a:r>
            <a:r>
              <a:rPr lang="el-GR" dirty="0"/>
              <a:t> ΤΝ μεταμορφώνει ραγδαία το εκπαιδευτικό τοπίο </a:t>
            </a:r>
            <a:endParaRPr lang="en-US" dirty="0"/>
          </a:p>
          <a:p>
            <a:endParaRPr lang="el-GR" dirty="0"/>
          </a:p>
        </p:txBody>
      </p:sp>
    </p:spTree>
    <p:extLst>
      <p:ext uri="{BB962C8B-B14F-4D97-AF65-F5344CB8AC3E}">
        <p14:creationId xmlns:p14="http://schemas.microsoft.com/office/powerpoint/2010/main" val="486209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200" dirty="0" err="1"/>
              <a:t>Προκλήσεις</a:t>
            </a:r>
            <a:r>
              <a:rPr lang="en" sz="3200" dirty="0"/>
              <a:t> </a:t>
            </a:r>
            <a:r>
              <a:rPr lang="en" sz="3200" dirty="0" err="1"/>
              <a:t>της</a:t>
            </a:r>
            <a:r>
              <a:rPr lang="en" sz="3200" dirty="0"/>
              <a:t> </a:t>
            </a:r>
            <a:r>
              <a:rPr lang="en" sz="3200" dirty="0" err="1"/>
              <a:t>Διερευνητικής</a:t>
            </a:r>
            <a:r>
              <a:rPr lang="en" sz="3200" dirty="0"/>
              <a:t> </a:t>
            </a:r>
            <a:r>
              <a:rPr lang="en" sz="3200" dirty="0" err="1"/>
              <a:t>Μάθησης</a:t>
            </a:r>
            <a:endParaRPr sz="3200" dirty="0"/>
          </a:p>
        </p:txBody>
      </p:sp>
      <p:sp>
        <p:nvSpPr>
          <p:cNvPr id="108" name="Google Shape;108;p22"/>
          <p:cNvSpPr txBox="1"/>
          <p:nvPr/>
        </p:nvSpPr>
        <p:spPr>
          <a:xfrm>
            <a:off x="423333" y="1303867"/>
            <a:ext cx="10706285"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err="1"/>
              <a:t>Έλλειψη</a:t>
            </a:r>
            <a:r>
              <a:rPr lang="en" sz="2400" dirty="0"/>
              <a:t> </a:t>
            </a:r>
            <a:r>
              <a:rPr lang="en" sz="2400" dirty="0" err="1"/>
              <a:t>ισχυρών</a:t>
            </a:r>
            <a:r>
              <a:rPr lang="en" sz="2400" dirty="0"/>
              <a:t> απ</a:t>
            </a:r>
            <a:r>
              <a:rPr lang="en" sz="2400" dirty="0" err="1"/>
              <a:t>οδείξεων</a:t>
            </a:r>
            <a:r>
              <a:rPr lang="en" sz="2400" dirty="0"/>
              <a:t> απ</a:t>
            </a:r>
            <a:r>
              <a:rPr lang="en" sz="2400" dirty="0" err="1"/>
              <a:t>οτελεσμ</a:t>
            </a:r>
            <a:r>
              <a:rPr lang="en" sz="2400" dirty="0"/>
              <a:t>α</a:t>
            </a:r>
            <a:r>
              <a:rPr lang="en" sz="2400" dirty="0" err="1"/>
              <a:t>τικότητ</a:t>
            </a:r>
            <a:r>
              <a:rPr lang="en" sz="2400" dirty="0"/>
              <a:t>α</a:t>
            </a:r>
            <a:r>
              <a:rPr lang="en" sz="2400" dirty="0" err="1"/>
              <a:t>ς</a:t>
            </a:r>
            <a:endParaRPr sz="2400" dirty="0"/>
          </a:p>
          <a:p>
            <a:pPr marL="609585" indent="-457189">
              <a:buClr>
                <a:srgbClr val="FFFFFF"/>
              </a:buClr>
              <a:buSzPts val="1800"/>
              <a:buChar char="●"/>
            </a:pPr>
            <a:r>
              <a:rPr lang="en" sz="2400" dirty="0" err="1"/>
              <a:t>Χρονο</a:t>
            </a:r>
            <a:r>
              <a:rPr lang="en" sz="2400" dirty="0"/>
              <a:t>β</a:t>
            </a:r>
            <a:r>
              <a:rPr lang="en" sz="2400" dirty="0" err="1"/>
              <a:t>όρ</a:t>
            </a:r>
            <a:r>
              <a:rPr lang="en" sz="2400" dirty="0"/>
              <a:t>α </a:t>
            </a:r>
            <a:r>
              <a:rPr lang="en" sz="2400" dirty="0" err="1"/>
              <a:t>δι</a:t>
            </a:r>
            <a:r>
              <a:rPr lang="en" sz="2400" dirty="0"/>
              <a:t>α</a:t>
            </a:r>
            <a:r>
              <a:rPr lang="en" sz="2400" dirty="0" err="1"/>
              <a:t>δικ</a:t>
            </a:r>
            <a:r>
              <a:rPr lang="en" sz="2400" dirty="0"/>
              <a:t>α</a:t>
            </a:r>
            <a:r>
              <a:rPr lang="en" sz="2400" dirty="0" err="1"/>
              <a:t>σί</a:t>
            </a:r>
            <a:r>
              <a:rPr lang="en" sz="2400" dirty="0"/>
              <a:t>α</a:t>
            </a:r>
            <a:endParaRPr sz="2400" dirty="0"/>
          </a:p>
          <a:p>
            <a:pPr marL="609585" indent="-457189">
              <a:buClr>
                <a:srgbClr val="FFFFFF"/>
              </a:buClr>
              <a:buSzPts val="1800"/>
              <a:buChar char="●"/>
            </a:pPr>
            <a:r>
              <a:rPr lang="en" sz="2400" dirty="0" err="1"/>
              <a:t>Μ</a:t>
            </a:r>
            <a:r>
              <a:rPr lang="en" sz="2400" dirty="0"/>
              <a:t>π</a:t>
            </a:r>
            <a:r>
              <a:rPr lang="en" sz="2400" dirty="0" err="1"/>
              <a:t>ορεί</a:t>
            </a:r>
            <a:r>
              <a:rPr lang="en" sz="2400" dirty="0"/>
              <a:t> </a:t>
            </a:r>
            <a:r>
              <a:rPr lang="en" sz="2400" dirty="0" err="1"/>
              <a:t>ν</a:t>
            </a:r>
            <a:r>
              <a:rPr lang="en" sz="2400" dirty="0"/>
              <a:t>α </a:t>
            </a:r>
            <a:r>
              <a:rPr lang="en" sz="2400" dirty="0" err="1"/>
              <a:t>είν</a:t>
            </a:r>
            <a:r>
              <a:rPr lang="en" sz="2400" dirty="0"/>
              <a:t>α</a:t>
            </a:r>
            <a:r>
              <a:rPr lang="en" sz="2400" dirty="0" err="1"/>
              <a:t>ι</a:t>
            </a:r>
            <a:r>
              <a:rPr lang="en" sz="2400" dirty="0"/>
              <a:t> </a:t>
            </a:r>
            <a:r>
              <a:rPr lang="en" sz="2400" dirty="0" err="1"/>
              <a:t>εκφο</a:t>
            </a:r>
            <a:r>
              <a:rPr lang="en" sz="2400" dirty="0"/>
              <a:t>β</a:t>
            </a:r>
            <a:r>
              <a:rPr lang="en" sz="2400" dirty="0" err="1"/>
              <a:t>ιστική</a:t>
            </a:r>
            <a:r>
              <a:rPr lang="en" sz="2400" dirty="0"/>
              <a:t> </a:t>
            </a:r>
            <a:r>
              <a:rPr lang="en" sz="2400" dirty="0" err="1"/>
              <a:t>γι</a:t>
            </a:r>
            <a:r>
              <a:rPr lang="en" sz="2400" dirty="0"/>
              <a:t>α </a:t>
            </a:r>
            <a:r>
              <a:rPr lang="en" sz="2400" dirty="0" err="1"/>
              <a:t>τους</a:t>
            </a:r>
            <a:r>
              <a:rPr lang="en" sz="2400" dirty="0"/>
              <a:t> </a:t>
            </a:r>
            <a:r>
              <a:rPr lang="en" sz="2400" dirty="0" err="1"/>
              <a:t>μ</a:t>
            </a:r>
            <a:r>
              <a:rPr lang="en" sz="2400" dirty="0"/>
              <a:t>α</a:t>
            </a:r>
            <a:r>
              <a:rPr lang="en" sz="2400" dirty="0" err="1"/>
              <a:t>θητές</a:t>
            </a:r>
            <a:endParaRPr sz="2400" dirty="0"/>
          </a:p>
          <a:p>
            <a:pPr marL="609585" indent="-457189">
              <a:buClr>
                <a:srgbClr val="FFFFFF"/>
              </a:buClr>
              <a:buSzPts val="1800"/>
              <a:buChar char="●"/>
            </a:pPr>
            <a:r>
              <a:rPr lang="en" sz="2400" dirty="0" err="1"/>
              <a:t>Δυσκολί</a:t>
            </a:r>
            <a:r>
              <a:rPr lang="en" sz="2400" dirty="0"/>
              <a:t>α </a:t>
            </a:r>
            <a:r>
              <a:rPr lang="en" sz="2400" dirty="0" err="1"/>
              <a:t>στην</a:t>
            </a:r>
            <a:r>
              <a:rPr lang="en" sz="2400" dirty="0"/>
              <a:t> α</a:t>
            </a:r>
            <a:r>
              <a:rPr lang="en" sz="2400" dirty="0" err="1"/>
              <a:t>ξιολόγηση</a:t>
            </a:r>
            <a:endParaRPr sz="2400" dirty="0"/>
          </a:p>
          <a:p>
            <a:pPr marL="609585" indent="-457189">
              <a:buClr>
                <a:srgbClr val="FFFFFF"/>
              </a:buClr>
              <a:buSzPts val="1800"/>
              <a:buChar char="●"/>
            </a:pPr>
            <a:r>
              <a:rPr lang="en" sz="2400" dirty="0" err="1"/>
              <a:t>Ανάγκη</a:t>
            </a:r>
            <a:r>
              <a:rPr lang="en" sz="2400" dirty="0"/>
              <a:t> </a:t>
            </a:r>
            <a:r>
              <a:rPr lang="en" sz="2400" dirty="0" err="1"/>
              <a:t>γι</a:t>
            </a:r>
            <a:r>
              <a:rPr lang="en" sz="2400" dirty="0"/>
              <a:t>α </a:t>
            </a:r>
            <a:r>
              <a:rPr lang="en" sz="2400" dirty="0" err="1"/>
              <a:t>ισορρο</a:t>
            </a:r>
            <a:r>
              <a:rPr lang="en" sz="2400" dirty="0"/>
              <a:t>π</a:t>
            </a:r>
            <a:r>
              <a:rPr lang="en" sz="2400" dirty="0" err="1"/>
              <a:t>ί</a:t>
            </a:r>
            <a:r>
              <a:rPr lang="en" sz="2400" dirty="0"/>
              <a:t>α </a:t>
            </a:r>
            <a:r>
              <a:rPr lang="en" sz="2400" dirty="0" err="1"/>
              <a:t>με</a:t>
            </a:r>
            <a:r>
              <a:rPr lang="en" sz="2400" dirty="0"/>
              <a:t> </a:t>
            </a:r>
            <a:r>
              <a:rPr lang="en" sz="2400" dirty="0" err="1"/>
              <a:t>την</a:t>
            </a:r>
            <a:r>
              <a:rPr lang="en" sz="2400" dirty="0"/>
              <a:t> </a:t>
            </a:r>
            <a:r>
              <a:rPr lang="en" sz="2400" dirty="0" err="1"/>
              <a:t>κ</a:t>
            </a:r>
            <a:r>
              <a:rPr lang="en" sz="2400" dirty="0"/>
              <a:t>α</a:t>
            </a:r>
            <a:r>
              <a:rPr lang="en" sz="2400" dirty="0" err="1"/>
              <a:t>θοδήγηση</a:t>
            </a:r>
            <a:r>
              <a:rPr lang="en" sz="2400" dirty="0"/>
              <a:t> </a:t>
            </a:r>
            <a:r>
              <a:rPr lang="en" sz="2400" dirty="0" err="1"/>
              <a:t>του</a:t>
            </a:r>
            <a:r>
              <a:rPr lang="en" sz="2400" dirty="0"/>
              <a:t> </a:t>
            </a:r>
            <a:r>
              <a:rPr lang="en" sz="2400" dirty="0" err="1"/>
              <a:t>εκ</a:t>
            </a:r>
            <a:r>
              <a:rPr lang="en" sz="2400" dirty="0"/>
              <a:t>πα</a:t>
            </a:r>
            <a:r>
              <a:rPr lang="en" sz="2400" dirty="0" err="1"/>
              <a:t>ιδευτικού</a:t>
            </a:r>
            <a:endParaRP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333" dirty="0"/>
              <a:t>Η </a:t>
            </a:r>
            <a:r>
              <a:rPr lang="en" sz="3333" dirty="0" err="1"/>
              <a:t>Έρευν</a:t>
            </a:r>
            <a:r>
              <a:rPr lang="en" sz="3333" dirty="0"/>
              <a:t>α </a:t>
            </a:r>
            <a:r>
              <a:rPr lang="en" sz="3333" dirty="0" err="1"/>
              <a:t>του</a:t>
            </a:r>
            <a:r>
              <a:rPr lang="en" sz="3333" dirty="0"/>
              <a:t> Richard </a:t>
            </a:r>
            <a:r>
              <a:rPr lang="en" sz="3333" dirty="0">
                <a:solidFill>
                  <a:srgbClr val="FFFFFF"/>
                </a:solidFill>
              </a:rPr>
              <a:t>Mayer</a:t>
            </a:r>
            <a:endParaRPr sz="3333" dirty="0">
              <a:solidFill>
                <a:srgbClr val="FFFFFF"/>
              </a:solidFill>
            </a:endParaRPr>
          </a:p>
        </p:txBody>
      </p:sp>
      <p:sp>
        <p:nvSpPr>
          <p:cNvPr id="114" name="Google Shape;114;p23"/>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err="1"/>
              <a:t>Αν</a:t>
            </a:r>
            <a:r>
              <a:rPr lang="en" sz="2400" dirty="0"/>
              <a:t>α</a:t>
            </a:r>
            <a:r>
              <a:rPr lang="en" sz="2400" dirty="0" err="1"/>
              <a:t>σκό</a:t>
            </a:r>
            <a:r>
              <a:rPr lang="en" sz="2400" dirty="0"/>
              <a:t>π</a:t>
            </a:r>
            <a:r>
              <a:rPr lang="en" sz="2400" dirty="0" err="1"/>
              <a:t>ηση</a:t>
            </a:r>
            <a:r>
              <a:rPr lang="en" sz="2400" dirty="0"/>
              <a:t> </a:t>
            </a:r>
            <a:r>
              <a:rPr lang="en" sz="2400" dirty="0" err="1"/>
              <a:t>δι</a:t>
            </a:r>
            <a:r>
              <a:rPr lang="en" sz="2400" dirty="0"/>
              <a:t>α</a:t>
            </a:r>
            <a:r>
              <a:rPr lang="en" sz="2400" dirty="0" err="1"/>
              <a:t>θέσιμων</a:t>
            </a:r>
            <a:r>
              <a:rPr lang="en" sz="2400" dirty="0"/>
              <a:t> </a:t>
            </a:r>
            <a:r>
              <a:rPr lang="en" sz="2400" dirty="0" err="1"/>
              <a:t>στοιχείων</a:t>
            </a:r>
            <a:endParaRPr sz="2400" dirty="0"/>
          </a:p>
          <a:p>
            <a:pPr marL="609585" indent="-457189">
              <a:buClr>
                <a:srgbClr val="FFFFFF"/>
              </a:buClr>
              <a:buSzPts val="1800"/>
              <a:buChar char="●"/>
            </a:pPr>
            <a:r>
              <a:rPr lang="en" sz="2400" dirty="0" err="1"/>
              <a:t>Έλλειψη</a:t>
            </a:r>
            <a:r>
              <a:rPr lang="en" sz="2400" dirty="0"/>
              <a:t> απ</a:t>
            </a:r>
            <a:r>
              <a:rPr lang="en" sz="2400" dirty="0" err="1"/>
              <a:t>οδείξεων</a:t>
            </a:r>
            <a:r>
              <a:rPr lang="en" sz="2400" dirty="0"/>
              <a:t> </a:t>
            </a:r>
            <a:r>
              <a:rPr lang="en" sz="2400" dirty="0" err="1"/>
              <a:t>γι</a:t>
            </a:r>
            <a:r>
              <a:rPr lang="en" sz="2400" dirty="0"/>
              <a:t>α </a:t>
            </a:r>
            <a:r>
              <a:rPr lang="en" sz="2400" dirty="0" err="1"/>
              <a:t>την</a:t>
            </a:r>
            <a:r>
              <a:rPr lang="en" sz="2400" dirty="0"/>
              <a:t> απ</a:t>
            </a:r>
            <a:r>
              <a:rPr lang="en" sz="2400" dirty="0" err="1"/>
              <a:t>οτελεσμ</a:t>
            </a:r>
            <a:r>
              <a:rPr lang="en" sz="2400" dirty="0"/>
              <a:t>α</a:t>
            </a:r>
            <a:r>
              <a:rPr lang="en" sz="2400" dirty="0" err="1"/>
              <a:t>τικότητ</a:t>
            </a:r>
            <a:r>
              <a:rPr lang="en" sz="2400" dirty="0"/>
              <a:t>α </a:t>
            </a:r>
            <a:r>
              <a:rPr lang="en" sz="2400" dirty="0" err="1"/>
              <a:t>της</a:t>
            </a:r>
            <a:r>
              <a:rPr lang="en" sz="2400" dirty="0"/>
              <a:t> "</a:t>
            </a:r>
            <a:r>
              <a:rPr lang="en" sz="2400" dirty="0" err="1"/>
              <a:t>κ</a:t>
            </a:r>
            <a:r>
              <a:rPr lang="en" sz="2400" dirty="0"/>
              <a:t>α</a:t>
            </a:r>
            <a:r>
              <a:rPr lang="en" sz="2400" dirty="0" err="1"/>
              <a:t>θ</a:t>
            </a:r>
            <a:r>
              <a:rPr lang="en" sz="2400" dirty="0"/>
              <a:t>α</a:t>
            </a:r>
            <a:r>
              <a:rPr lang="en" sz="2400" dirty="0" err="1"/>
              <a:t>ρής</a:t>
            </a:r>
            <a:r>
              <a:rPr lang="en" sz="2400" dirty="0"/>
              <a:t> α</a:t>
            </a:r>
            <a:r>
              <a:rPr lang="en" sz="2400" dirty="0" err="1"/>
              <a:t>ν</a:t>
            </a:r>
            <a:r>
              <a:rPr lang="en" sz="2400" dirty="0"/>
              <a:t>α</a:t>
            </a:r>
            <a:r>
              <a:rPr lang="en" sz="2400" dirty="0" err="1"/>
              <a:t>κάλυψης</a:t>
            </a:r>
            <a:r>
              <a:rPr lang="en" sz="2400" dirty="0"/>
              <a:t>"</a:t>
            </a:r>
            <a:endParaRPr sz="2400" dirty="0"/>
          </a:p>
          <a:p>
            <a:pPr marL="609585" indent="-457189">
              <a:buClr>
                <a:srgbClr val="FFFFFF"/>
              </a:buClr>
              <a:buSzPts val="1800"/>
              <a:buChar char="●"/>
            </a:pPr>
            <a:r>
              <a:rPr lang="en" sz="2400" dirty="0" err="1"/>
              <a:t>Ανάγκη</a:t>
            </a:r>
            <a:r>
              <a:rPr lang="en" sz="2400" dirty="0"/>
              <a:t> </a:t>
            </a:r>
            <a:r>
              <a:rPr lang="en" sz="2400" dirty="0" err="1"/>
              <a:t>γι</a:t>
            </a:r>
            <a:r>
              <a:rPr lang="en" sz="2400" dirty="0"/>
              <a:t>α </a:t>
            </a:r>
            <a:r>
              <a:rPr lang="en" sz="2400" dirty="0" err="1"/>
              <a:t>ισορρο</a:t>
            </a:r>
            <a:r>
              <a:rPr lang="en" sz="2400" dirty="0"/>
              <a:t>π</a:t>
            </a:r>
            <a:r>
              <a:rPr lang="en" sz="2400" dirty="0" err="1"/>
              <a:t>ί</a:t>
            </a:r>
            <a:r>
              <a:rPr lang="en" sz="2400" dirty="0"/>
              <a:t>α </a:t>
            </a:r>
            <a:r>
              <a:rPr lang="en" sz="2400" dirty="0" err="1"/>
              <a:t>μετ</a:t>
            </a:r>
            <a:r>
              <a:rPr lang="en" sz="2400" dirty="0"/>
              <a:t>α</a:t>
            </a:r>
            <a:r>
              <a:rPr lang="en" sz="2400" dirty="0" err="1"/>
              <a:t>ξύ</a:t>
            </a:r>
            <a:r>
              <a:rPr lang="en" sz="2400" dirty="0"/>
              <a:t> α</a:t>
            </a:r>
            <a:r>
              <a:rPr lang="en" sz="2400" dirty="0" err="1"/>
              <a:t>ν</a:t>
            </a:r>
            <a:r>
              <a:rPr lang="en" sz="2400" dirty="0"/>
              <a:t>α</a:t>
            </a:r>
            <a:r>
              <a:rPr lang="en" sz="2400" dirty="0" err="1"/>
              <a:t>κάλυψης</a:t>
            </a:r>
            <a:r>
              <a:rPr lang="en" sz="2400" dirty="0"/>
              <a:t> </a:t>
            </a:r>
            <a:r>
              <a:rPr lang="en" sz="2400" dirty="0" err="1"/>
              <a:t>κ</a:t>
            </a:r>
            <a:r>
              <a:rPr lang="en" sz="2400" dirty="0"/>
              <a:t>α</a:t>
            </a:r>
            <a:r>
              <a:rPr lang="en" sz="2400" dirty="0" err="1"/>
              <a:t>ι</a:t>
            </a:r>
            <a:r>
              <a:rPr lang="en" sz="2400" dirty="0"/>
              <a:t> </a:t>
            </a:r>
            <a:r>
              <a:rPr lang="en" sz="2400" dirty="0" err="1"/>
              <a:t>κ</a:t>
            </a:r>
            <a:r>
              <a:rPr lang="en" sz="2400" dirty="0"/>
              <a:t>α</a:t>
            </a:r>
            <a:r>
              <a:rPr lang="en" sz="2400" dirty="0" err="1"/>
              <a:t>θοδήγησης</a:t>
            </a:r>
            <a:endParaRPr sz="2400" dirty="0"/>
          </a:p>
          <a:p>
            <a:pPr marL="609585" indent="-457189">
              <a:buClr>
                <a:srgbClr val="FFFFFF"/>
              </a:buClr>
              <a:buSzPts val="1800"/>
              <a:buChar char="●"/>
            </a:pPr>
            <a:r>
              <a:rPr lang="en" sz="2400" dirty="0" err="1"/>
              <a:t>Σημ</a:t>
            </a:r>
            <a:r>
              <a:rPr lang="en" sz="2400" dirty="0"/>
              <a:t>α</a:t>
            </a:r>
            <a:r>
              <a:rPr lang="en" sz="2400" dirty="0" err="1"/>
              <a:t>σί</a:t>
            </a:r>
            <a:r>
              <a:rPr lang="en" sz="2400" dirty="0"/>
              <a:t>α </a:t>
            </a:r>
            <a:r>
              <a:rPr lang="en" sz="2400" dirty="0" err="1"/>
              <a:t>της</a:t>
            </a:r>
            <a:r>
              <a:rPr lang="en" sz="2400" dirty="0"/>
              <a:t> α</a:t>
            </a:r>
            <a:r>
              <a:rPr lang="en" sz="2400" dirty="0" err="1"/>
              <a:t>ξιολόγησης</a:t>
            </a:r>
            <a:r>
              <a:rPr lang="en" sz="2400" dirty="0"/>
              <a:t> </a:t>
            </a:r>
            <a:r>
              <a:rPr lang="en" sz="2400" dirty="0" err="1"/>
              <a:t>των</a:t>
            </a:r>
            <a:r>
              <a:rPr lang="en" sz="2400" dirty="0"/>
              <a:t> </a:t>
            </a:r>
            <a:r>
              <a:rPr lang="en" sz="2400" dirty="0" err="1"/>
              <a:t>διδ</a:t>
            </a:r>
            <a:r>
              <a:rPr lang="en" sz="2400" dirty="0"/>
              <a:t>α</a:t>
            </a:r>
            <a:r>
              <a:rPr lang="en" sz="2400" dirty="0" err="1"/>
              <a:t>κτικών</a:t>
            </a:r>
            <a:r>
              <a:rPr lang="en" sz="2400" dirty="0"/>
              <a:t> </a:t>
            </a:r>
            <a:r>
              <a:rPr lang="en" sz="2400" dirty="0" err="1"/>
              <a:t>μεθόδων</a:t>
            </a:r>
            <a:endParaRPr sz="2400" dirty="0"/>
          </a:p>
          <a:p>
            <a:pPr marL="609585" indent="-457189">
              <a:buClr>
                <a:srgbClr val="FFFFFF"/>
              </a:buClr>
              <a:buSzPts val="1800"/>
              <a:buChar char="●"/>
            </a:pPr>
            <a:r>
              <a:rPr lang="en" sz="2400" dirty="0"/>
              <a:t>Ερώτηση: </a:t>
            </a:r>
            <a:r>
              <a:rPr lang="en" sz="2400" dirty="0" err="1"/>
              <a:t>Γι</a:t>
            </a:r>
            <a:r>
              <a:rPr lang="en" sz="2400" dirty="0"/>
              <a:t>α</a:t>
            </a:r>
            <a:r>
              <a:rPr lang="en" sz="2400" dirty="0" err="1"/>
              <a:t>τί</a:t>
            </a:r>
            <a:r>
              <a:rPr lang="en" sz="2400" dirty="0"/>
              <a:t> </a:t>
            </a:r>
            <a:r>
              <a:rPr lang="en" sz="2400" dirty="0" err="1"/>
              <a:t>είν</a:t>
            </a:r>
            <a:r>
              <a:rPr lang="en" sz="2400" dirty="0"/>
              <a:t>α</a:t>
            </a:r>
            <a:r>
              <a:rPr lang="en" sz="2400" dirty="0" err="1"/>
              <a:t>ι</a:t>
            </a:r>
            <a:r>
              <a:rPr lang="en" sz="2400" dirty="0"/>
              <a:t> </a:t>
            </a:r>
            <a:r>
              <a:rPr lang="en" sz="2400" dirty="0" err="1"/>
              <a:t>σημ</a:t>
            </a:r>
            <a:r>
              <a:rPr lang="en" sz="2400" dirty="0"/>
              <a:t>α</a:t>
            </a:r>
            <a:r>
              <a:rPr lang="en" sz="2400" dirty="0" err="1"/>
              <a:t>ντικό</a:t>
            </a:r>
            <a:r>
              <a:rPr lang="en" sz="2400" dirty="0"/>
              <a:t> </a:t>
            </a:r>
            <a:r>
              <a:rPr lang="en" sz="2400" dirty="0" err="1"/>
              <a:t>ν</a:t>
            </a:r>
            <a:r>
              <a:rPr lang="en" sz="2400" dirty="0"/>
              <a:t>α α</a:t>
            </a:r>
            <a:r>
              <a:rPr lang="en" sz="2400" dirty="0" err="1"/>
              <a:t>ξιολογούμε</a:t>
            </a:r>
            <a:r>
              <a:rPr lang="en" sz="2400" dirty="0"/>
              <a:t> </a:t>
            </a:r>
            <a:r>
              <a:rPr lang="en" sz="2400" dirty="0" err="1"/>
              <a:t>τις</a:t>
            </a:r>
            <a:r>
              <a:rPr lang="en" sz="2400" dirty="0"/>
              <a:t> </a:t>
            </a:r>
            <a:r>
              <a:rPr lang="en" sz="2400" dirty="0" err="1"/>
              <a:t>διδ</a:t>
            </a:r>
            <a:r>
              <a:rPr lang="en" sz="2400" dirty="0"/>
              <a:t>α</a:t>
            </a:r>
            <a:r>
              <a:rPr lang="en" sz="2400" dirty="0" err="1"/>
              <a:t>κτικές</a:t>
            </a:r>
            <a:r>
              <a:rPr lang="en" sz="2400" dirty="0"/>
              <a:t> </a:t>
            </a:r>
            <a:r>
              <a:rPr lang="en" sz="2400" dirty="0" err="1"/>
              <a:t>μεθόδους</a:t>
            </a:r>
            <a:r>
              <a:rPr lang="en" sz="2400" dirty="0"/>
              <a:t> π</a:t>
            </a:r>
            <a:r>
              <a:rPr lang="en" sz="2400" dirty="0" err="1"/>
              <a:t>ου</a:t>
            </a:r>
            <a:r>
              <a:rPr lang="en" sz="2400" dirty="0"/>
              <a:t> </a:t>
            </a:r>
            <a:r>
              <a:rPr lang="en" sz="2400" dirty="0" err="1"/>
              <a:t>χρησιμο</a:t>
            </a:r>
            <a:r>
              <a:rPr lang="en" sz="2400" dirty="0"/>
              <a:t>π</a:t>
            </a:r>
            <a:r>
              <a:rPr lang="en" sz="2400" dirty="0" err="1"/>
              <a:t>οιούμε</a:t>
            </a:r>
            <a:r>
              <a:rPr lang="en" sz="2400" dirty="0"/>
              <a:t>;</a:t>
            </a:r>
            <a:endParaRP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200" dirty="0" err="1"/>
              <a:t>Προσ</a:t>
            </a:r>
            <a:r>
              <a:rPr lang="en" sz="3200" dirty="0"/>
              <a:t>α</a:t>
            </a:r>
            <a:r>
              <a:rPr lang="en" sz="3200" dirty="0" err="1"/>
              <a:t>ρμογή</a:t>
            </a:r>
            <a:r>
              <a:rPr lang="en" sz="3200" dirty="0"/>
              <a:t> </a:t>
            </a:r>
            <a:r>
              <a:rPr lang="en" sz="3200" dirty="0" err="1"/>
              <a:t>της</a:t>
            </a:r>
            <a:r>
              <a:rPr lang="en" sz="3200" dirty="0"/>
              <a:t> </a:t>
            </a:r>
            <a:r>
              <a:rPr lang="en" sz="3200" dirty="0" err="1"/>
              <a:t>Διερευνητικής</a:t>
            </a:r>
            <a:r>
              <a:rPr lang="en" sz="3200" dirty="0"/>
              <a:t> </a:t>
            </a:r>
            <a:r>
              <a:rPr lang="en" sz="3200" dirty="0" err="1"/>
              <a:t>Μάθησης</a:t>
            </a:r>
            <a:endParaRPr sz="3200" dirty="0"/>
          </a:p>
        </p:txBody>
      </p:sp>
      <p:sp>
        <p:nvSpPr>
          <p:cNvPr id="120" name="Google Shape;120;p24"/>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err="1"/>
              <a:t>Έν</a:t>
            </a:r>
            <a:r>
              <a:rPr lang="en" sz="2400" dirty="0"/>
              <a:t>α</a:t>
            </a:r>
            <a:r>
              <a:rPr lang="en" sz="2400" dirty="0" err="1"/>
              <a:t>ρξη</a:t>
            </a:r>
            <a:r>
              <a:rPr lang="en" sz="2400" dirty="0"/>
              <a:t> </a:t>
            </a:r>
            <a:r>
              <a:rPr lang="en" sz="2400" dirty="0" err="1"/>
              <a:t>με</a:t>
            </a:r>
            <a:r>
              <a:rPr lang="en" sz="2400" dirty="0"/>
              <a:t> </a:t>
            </a:r>
            <a:r>
              <a:rPr lang="en" sz="2400" dirty="0" err="1"/>
              <a:t>μικρά</a:t>
            </a:r>
            <a:r>
              <a:rPr lang="en" sz="2400" dirty="0"/>
              <a:t> β</a:t>
            </a:r>
            <a:r>
              <a:rPr lang="en" sz="2400" dirty="0" err="1"/>
              <a:t>ήμ</a:t>
            </a:r>
            <a:r>
              <a:rPr lang="en" sz="2400" dirty="0"/>
              <a:t>α</a:t>
            </a:r>
            <a:r>
              <a:rPr lang="en" sz="2400" dirty="0" err="1"/>
              <a:t>τ</a:t>
            </a:r>
            <a:r>
              <a:rPr lang="en" sz="2400" dirty="0"/>
              <a:t>α</a:t>
            </a:r>
            <a:endParaRPr sz="2400" dirty="0"/>
          </a:p>
          <a:p>
            <a:pPr marL="609585" indent="-457189">
              <a:buClr>
                <a:srgbClr val="FFFFFF"/>
              </a:buClr>
              <a:buSzPts val="1800"/>
              <a:buChar char="●"/>
            </a:pPr>
            <a:r>
              <a:rPr lang="en" sz="2400" dirty="0" err="1"/>
              <a:t>Στ</a:t>
            </a:r>
            <a:r>
              <a:rPr lang="en" sz="2400" dirty="0"/>
              <a:t>α</a:t>
            </a:r>
            <a:r>
              <a:rPr lang="en" sz="2400" dirty="0" err="1"/>
              <a:t>δι</a:t>
            </a:r>
            <a:r>
              <a:rPr lang="en" sz="2400" dirty="0"/>
              <a:t>α</a:t>
            </a:r>
            <a:r>
              <a:rPr lang="en" sz="2400" dirty="0" err="1"/>
              <a:t>κή</a:t>
            </a:r>
            <a:r>
              <a:rPr lang="en" sz="2400" dirty="0"/>
              <a:t> α</a:t>
            </a:r>
            <a:r>
              <a:rPr lang="en" sz="2400" dirty="0" err="1"/>
              <a:t>νά</a:t>
            </a:r>
            <a:r>
              <a:rPr lang="en" sz="2400" dirty="0"/>
              <a:t>π</a:t>
            </a:r>
            <a:r>
              <a:rPr lang="en" sz="2400" dirty="0" err="1"/>
              <a:t>τυξη</a:t>
            </a:r>
            <a:r>
              <a:rPr lang="en" sz="2400" dirty="0"/>
              <a:t> α</a:t>
            </a:r>
            <a:r>
              <a:rPr lang="en" sz="2400" dirty="0" err="1"/>
              <a:t>νεξάρτητης</a:t>
            </a:r>
            <a:r>
              <a:rPr lang="en" sz="2400" dirty="0"/>
              <a:t> </a:t>
            </a:r>
            <a:r>
              <a:rPr lang="en" sz="2400" dirty="0" err="1"/>
              <a:t>μάθησης</a:t>
            </a:r>
            <a:endParaRPr sz="2400" dirty="0"/>
          </a:p>
          <a:p>
            <a:pPr marL="609585" indent="-457189">
              <a:buClr>
                <a:srgbClr val="FFFFFF"/>
              </a:buClr>
              <a:buSzPts val="1800"/>
              <a:buChar char="●"/>
            </a:pPr>
            <a:r>
              <a:rPr lang="en" sz="2400" dirty="0" err="1"/>
              <a:t>Προσ</a:t>
            </a:r>
            <a:r>
              <a:rPr lang="en" sz="2400" dirty="0"/>
              <a:t>α</a:t>
            </a:r>
            <a:r>
              <a:rPr lang="en" sz="2400" dirty="0" err="1"/>
              <a:t>ρμογή</a:t>
            </a:r>
            <a:r>
              <a:rPr lang="en" sz="2400" dirty="0"/>
              <a:t> </a:t>
            </a:r>
            <a:r>
              <a:rPr lang="en" sz="2400" dirty="0" err="1"/>
              <a:t>στο</a:t>
            </a:r>
            <a:r>
              <a:rPr lang="en" sz="2400" dirty="0"/>
              <a:t> </a:t>
            </a:r>
            <a:r>
              <a:rPr lang="en" sz="2400" dirty="0" err="1"/>
              <a:t>ε</a:t>
            </a:r>
            <a:r>
              <a:rPr lang="en" sz="2400" dirty="0"/>
              <a:t>π</a:t>
            </a:r>
            <a:r>
              <a:rPr lang="en" sz="2400" dirty="0" err="1"/>
              <a:t>ί</a:t>
            </a:r>
            <a:r>
              <a:rPr lang="en" sz="2400" dirty="0"/>
              <a:t>π</a:t>
            </a:r>
            <a:r>
              <a:rPr lang="en" sz="2400" dirty="0" err="1"/>
              <a:t>εδο</a:t>
            </a:r>
            <a:r>
              <a:rPr lang="en" sz="2400" dirty="0"/>
              <a:t> </a:t>
            </a:r>
            <a:r>
              <a:rPr lang="en" sz="2400" dirty="0" err="1"/>
              <a:t>των</a:t>
            </a:r>
            <a:r>
              <a:rPr lang="en" sz="2400" dirty="0"/>
              <a:t> </a:t>
            </a:r>
            <a:r>
              <a:rPr lang="en" sz="2400" dirty="0" err="1"/>
              <a:t>μ</a:t>
            </a:r>
            <a:r>
              <a:rPr lang="en" sz="2400" dirty="0"/>
              <a:t>α</a:t>
            </a:r>
            <a:r>
              <a:rPr lang="en" sz="2400" dirty="0" err="1"/>
              <a:t>θητών</a:t>
            </a:r>
            <a:endParaRPr sz="2400" dirty="0"/>
          </a:p>
          <a:p>
            <a:pPr marL="609585" indent="-457189">
              <a:buClr>
                <a:srgbClr val="FFFFFF"/>
              </a:buClr>
              <a:buSzPts val="1800"/>
              <a:buChar char="●"/>
            </a:pPr>
            <a:r>
              <a:rPr lang="en" sz="2400" dirty="0" err="1"/>
              <a:t>Συνδυ</a:t>
            </a:r>
            <a:r>
              <a:rPr lang="en" sz="2400" dirty="0"/>
              <a:t>α</a:t>
            </a:r>
            <a:r>
              <a:rPr lang="en" sz="2400" dirty="0" err="1"/>
              <a:t>σμός</a:t>
            </a:r>
            <a:r>
              <a:rPr lang="en" sz="2400" dirty="0"/>
              <a:t> </a:t>
            </a:r>
            <a:r>
              <a:rPr lang="en" sz="2400" dirty="0" err="1"/>
              <a:t>με</a:t>
            </a:r>
            <a:r>
              <a:rPr lang="en" sz="2400" dirty="0"/>
              <a:t> </a:t>
            </a:r>
            <a:r>
              <a:rPr lang="en" sz="2400" dirty="0" err="1"/>
              <a:t>σ</a:t>
            </a:r>
            <a:r>
              <a:rPr lang="en" sz="2400" dirty="0"/>
              <a:t>α</a:t>
            </a:r>
            <a:r>
              <a:rPr lang="en" sz="2400" dirty="0" err="1"/>
              <a:t>φή</a:t>
            </a:r>
            <a:r>
              <a:rPr lang="en" sz="2400" dirty="0"/>
              <a:t> </a:t>
            </a:r>
            <a:r>
              <a:rPr lang="en" sz="2400" dirty="0" err="1"/>
              <a:t>κ</a:t>
            </a:r>
            <a:r>
              <a:rPr lang="en" sz="2400" dirty="0"/>
              <a:t>α</a:t>
            </a:r>
            <a:r>
              <a:rPr lang="en" sz="2400" dirty="0" err="1"/>
              <a:t>θοδήγηση</a:t>
            </a:r>
            <a:r>
              <a:rPr lang="en" sz="2400" dirty="0"/>
              <a:t> απ</a:t>
            </a:r>
            <a:r>
              <a:rPr lang="en" sz="2400" dirty="0" err="1"/>
              <a:t>ό</a:t>
            </a:r>
            <a:r>
              <a:rPr lang="en" sz="2400" dirty="0"/>
              <a:t> </a:t>
            </a:r>
            <a:r>
              <a:rPr lang="en" sz="2400" dirty="0" err="1"/>
              <a:t>τον</a:t>
            </a:r>
            <a:r>
              <a:rPr lang="en" sz="2400" dirty="0"/>
              <a:t> </a:t>
            </a:r>
            <a:r>
              <a:rPr lang="en" sz="2400" dirty="0" err="1"/>
              <a:t>εκ</a:t>
            </a:r>
            <a:r>
              <a:rPr lang="en" sz="2400" dirty="0"/>
              <a:t>πα</a:t>
            </a:r>
            <a:r>
              <a:rPr lang="en" sz="2400" dirty="0" err="1"/>
              <a:t>ιδευτικό</a:t>
            </a:r>
            <a:endParaRPr sz="2400" dirty="0"/>
          </a:p>
          <a:p>
            <a:pPr marL="609585" indent="-457189">
              <a:buClr>
                <a:srgbClr val="FFFFFF"/>
              </a:buClr>
              <a:buSzPts val="1800"/>
              <a:buChar char="●"/>
            </a:pPr>
            <a:r>
              <a:rPr lang="en" sz="2400" dirty="0" err="1"/>
              <a:t>Εξισορρό</a:t>
            </a:r>
            <a:r>
              <a:rPr lang="en" sz="2400" dirty="0"/>
              <a:t>π</a:t>
            </a:r>
            <a:r>
              <a:rPr lang="en" sz="2400" dirty="0" err="1"/>
              <a:t>ηση</a:t>
            </a:r>
            <a:r>
              <a:rPr lang="en" sz="2400" dirty="0"/>
              <a:t> </a:t>
            </a:r>
            <a:r>
              <a:rPr lang="en" sz="2400" dirty="0" err="1"/>
              <a:t>μετ</a:t>
            </a:r>
            <a:r>
              <a:rPr lang="en" sz="2400" dirty="0"/>
              <a:t>α</a:t>
            </a:r>
            <a:r>
              <a:rPr lang="en" sz="2400" dirty="0" err="1"/>
              <a:t>ξύ</a:t>
            </a:r>
            <a:r>
              <a:rPr lang="en" sz="2400" dirty="0"/>
              <a:t> α</a:t>
            </a:r>
            <a:r>
              <a:rPr lang="en" sz="2400" dirty="0" err="1"/>
              <a:t>ν</a:t>
            </a:r>
            <a:r>
              <a:rPr lang="en" sz="2400" dirty="0"/>
              <a:t>α</a:t>
            </a:r>
            <a:r>
              <a:rPr lang="en" sz="2400" dirty="0" err="1"/>
              <a:t>κάλυψης</a:t>
            </a:r>
            <a:r>
              <a:rPr lang="en" sz="2400" dirty="0"/>
              <a:t> </a:t>
            </a:r>
            <a:r>
              <a:rPr lang="en" sz="2400" dirty="0" err="1"/>
              <a:t>κ</a:t>
            </a:r>
            <a:r>
              <a:rPr lang="en" sz="2400" dirty="0"/>
              <a:t>α</a:t>
            </a:r>
            <a:r>
              <a:rPr lang="en" sz="2400" dirty="0" err="1"/>
              <a:t>ι</a:t>
            </a:r>
            <a:r>
              <a:rPr lang="en" sz="2400" dirty="0"/>
              <a:t> </a:t>
            </a:r>
            <a:r>
              <a:rPr lang="en" sz="2400" dirty="0" err="1"/>
              <a:t>δομημένης</a:t>
            </a:r>
            <a:r>
              <a:rPr lang="en" sz="2400" dirty="0"/>
              <a:t> </a:t>
            </a:r>
            <a:r>
              <a:rPr lang="en" sz="2400" dirty="0" err="1"/>
              <a:t>μάθησης</a:t>
            </a:r>
            <a:endParaRP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5"/>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333" dirty="0" err="1"/>
              <a:t>Εφ</a:t>
            </a:r>
            <a:r>
              <a:rPr lang="en" sz="3333" dirty="0"/>
              <a:t>α</a:t>
            </a:r>
            <a:r>
              <a:rPr lang="en" sz="3333" dirty="0" err="1"/>
              <a:t>ρμογή</a:t>
            </a:r>
            <a:r>
              <a:rPr lang="en" sz="3333" dirty="0"/>
              <a:t> </a:t>
            </a:r>
            <a:r>
              <a:rPr lang="en" sz="3333" dirty="0" err="1"/>
              <a:t>στην</a:t>
            </a:r>
            <a:r>
              <a:rPr lang="en" sz="3333" dirty="0"/>
              <a:t> Online </a:t>
            </a:r>
            <a:r>
              <a:rPr lang="en" sz="3333" dirty="0" err="1"/>
              <a:t>Μάθηση</a:t>
            </a:r>
            <a:endParaRPr sz="3333" dirty="0"/>
          </a:p>
        </p:txBody>
      </p:sp>
      <p:sp>
        <p:nvSpPr>
          <p:cNvPr id="126" name="Google Shape;126;p25"/>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err="1"/>
              <a:t>Χρήση</a:t>
            </a:r>
            <a:r>
              <a:rPr lang="en" sz="2400" dirty="0"/>
              <a:t> </a:t>
            </a:r>
            <a:r>
              <a:rPr lang="en" sz="2400" dirty="0" err="1"/>
              <a:t>δι</a:t>
            </a:r>
            <a:r>
              <a:rPr lang="en" sz="2400" dirty="0"/>
              <a:t>α</a:t>
            </a:r>
            <a:r>
              <a:rPr lang="en" sz="2400" dirty="0" err="1"/>
              <a:t>δρ</a:t>
            </a:r>
            <a:r>
              <a:rPr lang="en" sz="2400" dirty="0"/>
              <a:t>α</a:t>
            </a:r>
            <a:r>
              <a:rPr lang="en" sz="2400" dirty="0" err="1"/>
              <a:t>στικών</a:t>
            </a:r>
            <a:r>
              <a:rPr lang="en" sz="2400" dirty="0"/>
              <a:t> </a:t>
            </a:r>
            <a:r>
              <a:rPr lang="en" sz="2400" dirty="0" err="1"/>
              <a:t>στοιχείων</a:t>
            </a:r>
            <a:r>
              <a:rPr lang="en" sz="2400" dirty="0"/>
              <a:t> </a:t>
            </a:r>
            <a:r>
              <a:rPr lang="en" sz="2400" dirty="0" err="1"/>
              <a:t>σε</a:t>
            </a:r>
            <a:r>
              <a:rPr lang="en" sz="2400" dirty="0"/>
              <a:t> β</a:t>
            </a:r>
            <a:r>
              <a:rPr lang="en" sz="2400" dirty="0" err="1"/>
              <a:t>ίντεο</a:t>
            </a:r>
            <a:endParaRPr sz="2400" dirty="0"/>
          </a:p>
          <a:p>
            <a:pPr marL="609585" indent="-457189">
              <a:buClr>
                <a:srgbClr val="FFFFFF"/>
              </a:buClr>
              <a:buSzPts val="1800"/>
              <a:buChar char="●"/>
            </a:pPr>
            <a:r>
              <a:rPr lang="en" sz="2400" dirty="0" err="1"/>
              <a:t>Ενσωμάτωση</a:t>
            </a:r>
            <a:r>
              <a:rPr lang="en" sz="2400" dirty="0"/>
              <a:t> </a:t>
            </a:r>
            <a:r>
              <a:rPr lang="en" sz="2400" dirty="0" err="1"/>
              <a:t>ερωτήσεων</a:t>
            </a:r>
            <a:r>
              <a:rPr lang="en" sz="2400" dirty="0"/>
              <a:t> </a:t>
            </a:r>
            <a:r>
              <a:rPr lang="en" sz="2400" dirty="0" err="1"/>
              <a:t>σε</a:t>
            </a:r>
            <a:r>
              <a:rPr lang="en" sz="2400" dirty="0"/>
              <a:t> </a:t>
            </a:r>
            <a:r>
              <a:rPr lang="en" sz="2400" dirty="0" err="1"/>
              <a:t>εκ</a:t>
            </a:r>
            <a:r>
              <a:rPr lang="en" sz="2400" dirty="0"/>
              <a:t>πα</a:t>
            </a:r>
            <a:r>
              <a:rPr lang="en" sz="2400" dirty="0" err="1"/>
              <a:t>ιδευτικό</a:t>
            </a:r>
            <a:r>
              <a:rPr lang="en" sz="2400" dirty="0"/>
              <a:t> </a:t>
            </a:r>
            <a:r>
              <a:rPr lang="en" sz="2400" dirty="0" err="1"/>
              <a:t>υλικό</a:t>
            </a:r>
            <a:endParaRPr sz="2400" dirty="0"/>
          </a:p>
          <a:p>
            <a:pPr marL="609585" indent="-457189">
              <a:buClr>
                <a:srgbClr val="FFFFFF"/>
              </a:buClr>
              <a:buSzPts val="1800"/>
              <a:buChar char="●"/>
            </a:pPr>
            <a:r>
              <a:rPr lang="en" sz="2400" dirty="0" err="1"/>
              <a:t>Χρήση</a:t>
            </a:r>
            <a:r>
              <a:rPr lang="en" sz="2400" dirty="0"/>
              <a:t> </a:t>
            </a:r>
            <a:r>
              <a:rPr lang="en" sz="2400" dirty="0" err="1"/>
              <a:t>σεν</a:t>
            </a:r>
            <a:r>
              <a:rPr lang="en" sz="2400" dirty="0"/>
              <a:t>α</a:t>
            </a:r>
            <a:r>
              <a:rPr lang="en" sz="2400" dirty="0" err="1"/>
              <a:t>ρίων</a:t>
            </a:r>
            <a:r>
              <a:rPr lang="en" sz="2400" dirty="0"/>
              <a:t> </a:t>
            </a:r>
            <a:r>
              <a:rPr lang="en" sz="2400" dirty="0" err="1"/>
              <a:t>δι</a:t>
            </a:r>
            <a:r>
              <a:rPr lang="en" sz="2400" dirty="0"/>
              <a:t>α</a:t>
            </a:r>
            <a:r>
              <a:rPr lang="en" sz="2400" dirty="0" err="1"/>
              <a:t>κλάδωσης</a:t>
            </a:r>
            <a:endParaRPr sz="2400" dirty="0"/>
          </a:p>
          <a:p>
            <a:pPr marL="609585" indent="-457189">
              <a:buClr>
                <a:srgbClr val="FFFFFF"/>
              </a:buClr>
              <a:buSzPts val="1800"/>
              <a:buChar char="●"/>
            </a:pPr>
            <a:r>
              <a:rPr lang="en" sz="2400" dirty="0" err="1"/>
              <a:t>Ενθάρρυνση</a:t>
            </a:r>
            <a:r>
              <a:rPr lang="en" sz="2400" dirty="0"/>
              <a:t> </a:t>
            </a:r>
            <a:r>
              <a:rPr lang="en" sz="2400" dirty="0" err="1"/>
              <a:t>ενεργής</a:t>
            </a:r>
            <a:r>
              <a:rPr lang="en" sz="2400" dirty="0"/>
              <a:t> </a:t>
            </a:r>
            <a:r>
              <a:rPr lang="en" sz="2400" dirty="0" err="1"/>
              <a:t>συμμετοχής</a:t>
            </a:r>
            <a:r>
              <a:rPr lang="en" sz="2400" dirty="0"/>
              <a:t> </a:t>
            </a:r>
            <a:r>
              <a:rPr lang="en" sz="2400" dirty="0" err="1"/>
              <a:t>των</a:t>
            </a:r>
            <a:r>
              <a:rPr lang="en" sz="2400" dirty="0"/>
              <a:t> </a:t>
            </a:r>
            <a:r>
              <a:rPr lang="en" sz="2400" dirty="0" err="1"/>
              <a:t>μ</a:t>
            </a:r>
            <a:r>
              <a:rPr lang="en" sz="2400" dirty="0"/>
              <a:t>α</a:t>
            </a:r>
            <a:r>
              <a:rPr lang="en" sz="2400" dirty="0" err="1"/>
              <a:t>θητών</a:t>
            </a:r>
            <a:endParaRPr sz="2400" dirty="0"/>
          </a:p>
          <a:p>
            <a:pPr marL="609585" indent="-457189">
              <a:buClr>
                <a:srgbClr val="FFFFFF"/>
              </a:buClr>
              <a:buSzPts val="1800"/>
              <a:buChar char="●"/>
            </a:pPr>
            <a:r>
              <a:rPr lang="en" sz="2400" dirty="0" err="1"/>
              <a:t>Αξιο</a:t>
            </a:r>
            <a:r>
              <a:rPr lang="en" sz="2400" dirty="0"/>
              <a:t>π</a:t>
            </a:r>
            <a:r>
              <a:rPr lang="en" sz="2400" dirty="0" err="1"/>
              <a:t>οίηση</a:t>
            </a:r>
            <a:r>
              <a:rPr lang="en" sz="2400" dirty="0"/>
              <a:t> </a:t>
            </a:r>
            <a:r>
              <a:rPr lang="en" sz="2400" dirty="0" err="1"/>
              <a:t>εργ</a:t>
            </a:r>
            <a:r>
              <a:rPr lang="en" sz="2400" dirty="0"/>
              <a:t>α</a:t>
            </a:r>
            <a:r>
              <a:rPr lang="en" sz="2400" dirty="0" err="1"/>
              <a:t>λείων</a:t>
            </a:r>
            <a:r>
              <a:rPr lang="en" sz="2400" dirty="0"/>
              <a:t> </a:t>
            </a:r>
            <a:r>
              <a:rPr lang="en" sz="2400" dirty="0" err="1"/>
              <a:t>ό</a:t>
            </a:r>
            <a:r>
              <a:rPr lang="en" sz="2400" dirty="0"/>
              <a:t>π</a:t>
            </a:r>
            <a:r>
              <a:rPr lang="en" sz="2400" dirty="0" err="1"/>
              <a:t>ως</a:t>
            </a:r>
            <a:r>
              <a:rPr lang="en" sz="2400" dirty="0"/>
              <a:t> </a:t>
            </a:r>
            <a:r>
              <a:rPr lang="en" sz="2400" dirty="0" err="1"/>
              <a:t>το</a:t>
            </a:r>
            <a:r>
              <a:rPr lang="en" sz="2400" dirty="0"/>
              <a:t> H5P </a:t>
            </a:r>
            <a:r>
              <a:rPr lang="en" sz="2400" dirty="0" err="1"/>
              <a:t>στο</a:t>
            </a:r>
            <a:r>
              <a:rPr lang="en" sz="2400" dirty="0"/>
              <a:t> Moodle</a:t>
            </a:r>
            <a:endParaRPr sz="2400" dirty="0"/>
          </a:p>
          <a:p>
            <a:pPr marL="609585" indent="-457189">
              <a:buClr>
                <a:srgbClr val="FFFFFF"/>
              </a:buClr>
              <a:buSzPts val="1800"/>
              <a:buChar char="●"/>
            </a:pPr>
            <a:r>
              <a:rPr lang="en" sz="2400" dirty="0"/>
              <a:t>Ερώτηση: </a:t>
            </a:r>
            <a:r>
              <a:rPr lang="en" sz="2400" dirty="0" err="1"/>
              <a:t>Ποι</a:t>
            </a:r>
            <a:r>
              <a:rPr lang="en" sz="2400" dirty="0"/>
              <a:t>α </a:t>
            </a:r>
            <a:r>
              <a:rPr lang="en" sz="2400" dirty="0" err="1"/>
              <a:t>άλλ</a:t>
            </a:r>
            <a:r>
              <a:rPr lang="en" sz="2400" dirty="0"/>
              <a:t>α online </a:t>
            </a:r>
            <a:r>
              <a:rPr lang="en" sz="2400" dirty="0" err="1"/>
              <a:t>εργ</a:t>
            </a:r>
            <a:r>
              <a:rPr lang="en" sz="2400" dirty="0"/>
              <a:t>α</a:t>
            </a:r>
            <a:r>
              <a:rPr lang="en" sz="2400" dirty="0" err="1"/>
              <a:t>λεί</a:t>
            </a:r>
            <a:r>
              <a:rPr lang="en" sz="2400" dirty="0"/>
              <a:t>α </a:t>
            </a:r>
            <a:r>
              <a:rPr lang="en" sz="2400" dirty="0" err="1"/>
              <a:t>θ</a:t>
            </a:r>
            <a:r>
              <a:rPr lang="en" sz="2400" dirty="0"/>
              <a:t>α </a:t>
            </a:r>
            <a:r>
              <a:rPr lang="en" sz="2400" dirty="0" err="1"/>
              <a:t>μ</a:t>
            </a:r>
            <a:r>
              <a:rPr lang="en" sz="2400" dirty="0"/>
              <a:t>π</a:t>
            </a:r>
            <a:r>
              <a:rPr lang="en" sz="2400" dirty="0" err="1"/>
              <a:t>ορούσ</a:t>
            </a:r>
            <a:r>
              <a:rPr lang="en" sz="2400" dirty="0"/>
              <a:t>α</a:t>
            </a:r>
            <a:r>
              <a:rPr lang="en" sz="2400" dirty="0" err="1"/>
              <a:t>ν</a:t>
            </a:r>
            <a:r>
              <a:rPr lang="en" sz="2400" dirty="0"/>
              <a:t> </a:t>
            </a:r>
            <a:r>
              <a:rPr lang="en" sz="2400" dirty="0" err="1"/>
              <a:t>ν</a:t>
            </a:r>
            <a:r>
              <a:rPr lang="en" sz="2400" dirty="0"/>
              <a:t>α </a:t>
            </a:r>
            <a:r>
              <a:rPr lang="en" sz="2400" dirty="0" err="1"/>
              <a:t>υ</a:t>
            </a:r>
            <a:r>
              <a:rPr lang="en" sz="2400" dirty="0"/>
              <a:t>π</a:t>
            </a:r>
            <a:r>
              <a:rPr lang="en" sz="2400" dirty="0" err="1"/>
              <a:t>οστηρίξουν</a:t>
            </a:r>
            <a:r>
              <a:rPr lang="en" sz="2400" dirty="0"/>
              <a:t> </a:t>
            </a:r>
            <a:r>
              <a:rPr lang="en" sz="2400" dirty="0" err="1"/>
              <a:t>τη</a:t>
            </a:r>
            <a:r>
              <a:rPr lang="en" sz="2400" dirty="0"/>
              <a:t> </a:t>
            </a:r>
            <a:r>
              <a:rPr lang="en" sz="2400" dirty="0" err="1"/>
              <a:t>διερευνητική</a:t>
            </a:r>
            <a:r>
              <a:rPr lang="en" sz="2400" dirty="0"/>
              <a:t> </a:t>
            </a:r>
            <a:r>
              <a:rPr lang="en" sz="2400" dirty="0" err="1"/>
              <a:t>μάθηση</a:t>
            </a:r>
            <a:r>
              <a:rPr lang="en" sz="2400" dirty="0"/>
              <a:t>;</a:t>
            </a:r>
            <a:endParaRP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6"/>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200" dirty="0" err="1"/>
              <a:t>Π</a:t>
            </a:r>
            <a:r>
              <a:rPr lang="en" sz="3200" dirty="0"/>
              <a:t>α</a:t>
            </a:r>
            <a:r>
              <a:rPr lang="en" sz="3200" dirty="0" err="1"/>
              <a:t>ρ</a:t>
            </a:r>
            <a:r>
              <a:rPr lang="en" sz="3200" dirty="0"/>
              <a:t>α</a:t>
            </a:r>
            <a:r>
              <a:rPr lang="en" sz="3200" dirty="0" err="1"/>
              <a:t>δείγμ</a:t>
            </a:r>
            <a:r>
              <a:rPr lang="en" sz="3200" dirty="0"/>
              <a:t>α</a:t>
            </a:r>
            <a:r>
              <a:rPr lang="en" sz="3200" dirty="0" err="1"/>
              <a:t>τ</a:t>
            </a:r>
            <a:r>
              <a:rPr lang="en" sz="3200" dirty="0"/>
              <a:t>α Δια</a:t>
            </a:r>
            <a:r>
              <a:rPr lang="en" sz="3200" dirty="0" err="1"/>
              <a:t>δρ</a:t>
            </a:r>
            <a:r>
              <a:rPr lang="en" sz="3200" dirty="0"/>
              <a:t>α</a:t>
            </a:r>
            <a:r>
              <a:rPr lang="en" sz="3200" dirty="0" err="1"/>
              <a:t>στικών</a:t>
            </a:r>
            <a:r>
              <a:rPr lang="en" sz="3200" dirty="0"/>
              <a:t> Δρα</a:t>
            </a:r>
            <a:r>
              <a:rPr lang="en" sz="3200" dirty="0" err="1"/>
              <a:t>στηριοτήτων</a:t>
            </a:r>
            <a:endParaRPr sz="3200" dirty="0"/>
          </a:p>
        </p:txBody>
      </p:sp>
      <p:sp>
        <p:nvSpPr>
          <p:cNvPr id="132" name="Google Shape;132;p26"/>
          <p:cNvSpPr txBox="1"/>
          <p:nvPr/>
        </p:nvSpPr>
        <p:spPr>
          <a:xfrm>
            <a:off x="530087" y="1744133"/>
            <a:ext cx="10315713"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err="1"/>
              <a:t>Βίντεο</a:t>
            </a:r>
            <a:r>
              <a:rPr lang="en" sz="2400" dirty="0"/>
              <a:t> </a:t>
            </a:r>
            <a:r>
              <a:rPr lang="en" sz="2400" dirty="0" err="1"/>
              <a:t>με</a:t>
            </a:r>
            <a:r>
              <a:rPr lang="en" sz="2400" dirty="0"/>
              <a:t> </a:t>
            </a:r>
            <a:r>
              <a:rPr lang="en" sz="2400" dirty="0" err="1"/>
              <a:t>ενσωμ</a:t>
            </a:r>
            <a:r>
              <a:rPr lang="en" sz="2400" dirty="0"/>
              <a:t>α</a:t>
            </a:r>
            <a:r>
              <a:rPr lang="en" sz="2400" dirty="0" err="1"/>
              <a:t>τωμένες</a:t>
            </a:r>
            <a:r>
              <a:rPr lang="en" sz="2400" dirty="0"/>
              <a:t> </a:t>
            </a:r>
            <a:r>
              <a:rPr lang="en" sz="2400" dirty="0" err="1"/>
              <a:t>ερωτήσεις</a:t>
            </a:r>
            <a:endParaRPr sz="2400" dirty="0"/>
          </a:p>
          <a:p>
            <a:pPr marL="609585" indent="-457189">
              <a:buClr>
                <a:srgbClr val="FFFFFF"/>
              </a:buClr>
              <a:buSzPts val="1800"/>
              <a:buChar char="●"/>
            </a:pPr>
            <a:r>
              <a:rPr lang="en" sz="2400" dirty="0"/>
              <a:t>Δια</a:t>
            </a:r>
            <a:r>
              <a:rPr lang="en" sz="2400" dirty="0" err="1"/>
              <a:t>δρ</a:t>
            </a:r>
            <a:r>
              <a:rPr lang="en" sz="2400" dirty="0"/>
              <a:t>α</a:t>
            </a:r>
            <a:r>
              <a:rPr lang="en" sz="2400" dirty="0" err="1"/>
              <a:t>στικές</a:t>
            </a:r>
            <a:r>
              <a:rPr lang="en" sz="2400" dirty="0"/>
              <a:t> πα</a:t>
            </a:r>
            <a:r>
              <a:rPr lang="en" sz="2400" dirty="0" err="1"/>
              <a:t>ρουσιάσεις</a:t>
            </a:r>
            <a:endParaRPr sz="2400" dirty="0"/>
          </a:p>
          <a:p>
            <a:pPr marL="609585" indent="-457189">
              <a:buClr>
                <a:srgbClr val="FFFFFF"/>
              </a:buClr>
              <a:buSzPts val="1800"/>
              <a:buChar char="●"/>
            </a:pPr>
            <a:r>
              <a:rPr lang="en" sz="2400" dirty="0"/>
              <a:t>Online </a:t>
            </a:r>
            <a:r>
              <a:rPr lang="en" sz="2400" dirty="0" err="1"/>
              <a:t>εργ</a:t>
            </a:r>
            <a:r>
              <a:rPr lang="en" sz="2400" dirty="0"/>
              <a:t>α</a:t>
            </a:r>
            <a:r>
              <a:rPr lang="en" sz="2400" dirty="0" err="1"/>
              <a:t>στήρι</a:t>
            </a:r>
            <a:r>
              <a:rPr lang="en" sz="2400" dirty="0"/>
              <a:t>α </a:t>
            </a:r>
            <a:r>
              <a:rPr lang="en" sz="2400" dirty="0" err="1"/>
              <a:t>με</a:t>
            </a:r>
            <a:r>
              <a:rPr lang="en" sz="2400" dirty="0"/>
              <a:t> </a:t>
            </a:r>
            <a:r>
              <a:rPr lang="en" sz="2400" dirty="0" err="1"/>
              <a:t>σενάρι</a:t>
            </a:r>
            <a:r>
              <a:rPr lang="en" sz="2400" dirty="0"/>
              <a:t>α </a:t>
            </a:r>
            <a:r>
              <a:rPr lang="en" sz="2400" dirty="0" err="1"/>
              <a:t>ε</a:t>
            </a:r>
            <a:r>
              <a:rPr lang="en" sz="2400" dirty="0"/>
              <a:t>π</a:t>
            </a:r>
            <a:r>
              <a:rPr lang="en" sz="2400" dirty="0" err="1"/>
              <a:t>ίλυσης</a:t>
            </a:r>
            <a:r>
              <a:rPr lang="en" sz="2400" dirty="0"/>
              <a:t> π</a:t>
            </a:r>
            <a:r>
              <a:rPr lang="en" sz="2400" dirty="0" err="1"/>
              <a:t>ρο</a:t>
            </a:r>
            <a:r>
              <a:rPr lang="en" sz="2400" dirty="0"/>
              <a:t>β</a:t>
            </a:r>
            <a:r>
              <a:rPr lang="en" sz="2400" dirty="0" err="1"/>
              <a:t>λημάτων</a:t>
            </a:r>
            <a:endParaRPr sz="2400" dirty="0"/>
          </a:p>
          <a:p>
            <a:pPr marL="609585" indent="-457189">
              <a:buClr>
                <a:srgbClr val="FFFFFF"/>
              </a:buClr>
              <a:buSzPts val="1800"/>
              <a:buChar char="●"/>
            </a:pPr>
            <a:r>
              <a:rPr lang="en" sz="2400" dirty="0" err="1"/>
              <a:t>Συνεργ</a:t>
            </a:r>
            <a:r>
              <a:rPr lang="en" sz="2400" dirty="0"/>
              <a:t>α</a:t>
            </a:r>
            <a:r>
              <a:rPr lang="en" sz="2400" dirty="0" err="1"/>
              <a:t>τικά</a:t>
            </a:r>
            <a:r>
              <a:rPr lang="en" sz="2400" dirty="0"/>
              <a:t> projects </a:t>
            </a:r>
            <a:r>
              <a:rPr lang="en" sz="2400" dirty="0" err="1"/>
              <a:t>μέσω</a:t>
            </a:r>
            <a:r>
              <a:rPr lang="en" sz="2400" dirty="0"/>
              <a:t> </a:t>
            </a:r>
            <a:r>
              <a:rPr lang="en" sz="2400" dirty="0" err="1"/>
              <a:t>ψηφι</a:t>
            </a:r>
            <a:r>
              <a:rPr lang="en" sz="2400" dirty="0"/>
              <a:t>α</a:t>
            </a:r>
            <a:r>
              <a:rPr lang="en" sz="2400" dirty="0" err="1"/>
              <a:t>κών</a:t>
            </a:r>
            <a:r>
              <a:rPr lang="en" sz="2400" dirty="0"/>
              <a:t> π</a:t>
            </a:r>
            <a:r>
              <a:rPr lang="en" sz="2400" dirty="0" err="1"/>
              <a:t>λ</a:t>
            </a:r>
            <a:r>
              <a:rPr lang="en" sz="2400" dirty="0"/>
              <a:t>α</a:t>
            </a:r>
            <a:r>
              <a:rPr lang="en" sz="2400" dirty="0" err="1"/>
              <a:t>τφορμών</a:t>
            </a:r>
            <a:endParaRPr sz="2400" dirty="0"/>
          </a:p>
          <a:p>
            <a:pPr marL="609585" indent="-457189">
              <a:buClr>
                <a:srgbClr val="FFFFFF"/>
              </a:buClr>
              <a:buSzPts val="1800"/>
              <a:buChar char="●"/>
            </a:pPr>
            <a:r>
              <a:rPr lang="en" sz="2400" dirty="0" err="1"/>
              <a:t>Ψηφι</a:t>
            </a:r>
            <a:r>
              <a:rPr lang="en" sz="2400" dirty="0"/>
              <a:t>α</a:t>
            </a:r>
            <a:r>
              <a:rPr lang="en" sz="2400" dirty="0" err="1"/>
              <a:t>κά</a:t>
            </a:r>
            <a:r>
              <a:rPr lang="en" sz="2400" dirty="0"/>
              <a:t> πα</a:t>
            </a:r>
            <a:r>
              <a:rPr lang="en" sz="2400" dirty="0" err="1"/>
              <a:t>ιχνίδι</a:t>
            </a:r>
            <a:r>
              <a:rPr lang="en" sz="2400" dirty="0"/>
              <a:t>α π</a:t>
            </a:r>
            <a:r>
              <a:rPr lang="en" sz="2400" dirty="0" err="1"/>
              <a:t>ου</a:t>
            </a:r>
            <a:r>
              <a:rPr lang="en" sz="2400" dirty="0"/>
              <a:t> π</a:t>
            </a:r>
            <a:r>
              <a:rPr lang="en" sz="2400" dirty="0" err="1"/>
              <a:t>ροωθούν</a:t>
            </a:r>
            <a:r>
              <a:rPr lang="en" sz="2400" dirty="0"/>
              <a:t> </a:t>
            </a:r>
            <a:r>
              <a:rPr lang="en" sz="2400" dirty="0" err="1"/>
              <a:t>την</a:t>
            </a:r>
            <a:r>
              <a:rPr lang="en" sz="2400" dirty="0"/>
              <a:t> </a:t>
            </a:r>
            <a:r>
              <a:rPr lang="en" sz="2400" dirty="0" err="1"/>
              <a:t>έρευν</a:t>
            </a:r>
            <a:r>
              <a:rPr lang="en" sz="2400" dirty="0"/>
              <a:t>α</a:t>
            </a:r>
            <a:endParaRP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7"/>
          <p:cNvSpPr txBox="1"/>
          <p:nvPr/>
        </p:nvSpPr>
        <p:spPr>
          <a:xfrm>
            <a:off x="0" y="521989"/>
            <a:ext cx="11176000" cy="762000"/>
          </a:xfrm>
          <a:prstGeom prst="rect">
            <a:avLst/>
          </a:prstGeom>
          <a:noFill/>
          <a:ln>
            <a:noFill/>
          </a:ln>
        </p:spPr>
        <p:txBody>
          <a:bodyPr spcFirstLastPara="1" wrap="square" lIns="121900" tIns="121900" rIns="121900" bIns="121900" anchor="t" anchorCtr="0">
            <a:noAutofit/>
          </a:bodyPr>
          <a:lstStyle/>
          <a:p>
            <a:pPr algn="ctr"/>
            <a:r>
              <a:rPr lang="en" sz="3333" dirty="0" err="1"/>
              <a:t>Ο</a:t>
            </a:r>
            <a:r>
              <a:rPr lang="en" sz="3333" dirty="0"/>
              <a:t> </a:t>
            </a:r>
            <a:r>
              <a:rPr lang="en" sz="3333" dirty="0" err="1"/>
              <a:t>Ρόλος</a:t>
            </a:r>
            <a:r>
              <a:rPr lang="en" sz="3333" dirty="0"/>
              <a:t> </a:t>
            </a:r>
            <a:r>
              <a:rPr lang="en" sz="3333" dirty="0" err="1"/>
              <a:t>του</a:t>
            </a:r>
            <a:r>
              <a:rPr lang="en" sz="3333" dirty="0"/>
              <a:t> </a:t>
            </a:r>
            <a:r>
              <a:rPr lang="en" sz="3333" dirty="0" err="1"/>
              <a:t>Εκ</a:t>
            </a:r>
            <a:r>
              <a:rPr lang="en" sz="3333" dirty="0"/>
              <a:t>πα</a:t>
            </a:r>
            <a:r>
              <a:rPr lang="en" sz="3333" dirty="0" err="1"/>
              <a:t>ιδευτικού</a:t>
            </a:r>
            <a:endParaRPr sz="3333" dirty="0"/>
          </a:p>
        </p:txBody>
      </p:sp>
      <p:sp>
        <p:nvSpPr>
          <p:cNvPr id="138" name="Google Shape;138;p27"/>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err="1"/>
              <a:t>Διευκολυντής</a:t>
            </a:r>
            <a:r>
              <a:rPr lang="en" sz="2400" dirty="0"/>
              <a:t> </a:t>
            </a:r>
            <a:r>
              <a:rPr lang="en" sz="2400" dirty="0" err="1"/>
              <a:t>κ</a:t>
            </a:r>
            <a:r>
              <a:rPr lang="en" sz="2400" dirty="0"/>
              <a:t>α</a:t>
            </a:r>
            <a:r>
              <a:rPr lang="en" sz="2400" dirty="0" err="1"/>
              <a:t>ι</a:t>
            </a:r>
            <a:r>
              <a:rPr lang="en" sz="2400" dirty="0"/>
              <a:t> </a:t>
            </a:r>
            <a:r>
              <a:rPr lang="en" sz="2400" dirty="0" err="1"/>
              <a:t>κ</a:t>
            </a:r>
            <a:r>
              <a:rPr lang="en" sz="2400" dirty="0"/>
              <a:t>α</a:t>
            </a:r>
            <a:r>
              <a:rPr lang="en" sz="2400" dirty="0" err="1"/>
              <a:t>θοδηγητής</a:t>
            </a:r>
            <a:endParaRPr sz="2400" dirty="0"/>
          </a:p>
          <a:p>
            <a:pPr marL="609585" indent="-457189">
              <a:buClr>
                <a:srgbClr val="FFFFFF"/>
              </a:buClr>
              <a:buSzPts val="1800"/>
              <a:buChar char="●"/>
            </a:pPr>
            <a:r>
              <a:rPr lang="en" sz="2400" dirty="0" err="1"/>
              <a:t>Δημιουργός</a:t>
            </a:r>
            <a:r>
              <a:rPr lang="en" sz="2400" dirty="0"/>
              <a:t> </a:t>
            </a:r>
            <a:r>
              <a:rPr lang="en" sz="2400" dirty="0" err="1"/>
              <a:t>ερεθισμάτων</a:t>
            </a:r>
            <a:r>
              <a:rPr lang="en" sz="2400" dirty="0"/>
              <a:t> </a:t>
            </a:r>
            <a:r>
              <a:rPr lang="en" sz="2400" dirty="0" err="1"/>
              <a:t>γι</a:t>
            </a:r>
            <a:r>
              <a:rPr lang="en" sz="2400" dirty="0"/>
              <a:t>α </a:t>
            </a:r>
            <a:r>
              <a:rPr lang="en" sz="2400" dirty="0" err="1"/>
              <a:t>έρευν</a:t>
            </a:r>
            <a:r>
              <a:rPr lang="en" sz="2400" dirty="0"/>
              <a:t>α</a:t>
            </a:r>
            <a:endParaRPr sz="2400" dirty="0"/>
          </a:p>
          <a:p>
            <a:pPr marL="609585" indent="-457189">
              <a:buClr>
                <a:srgbClr val="FFFFFF"/>
              </a:buClr>
              <a:buSzPts val="1800"/>
              <a:buChar char="●"/>
            </a:pPr>
            <a:r>
              <a:rPr lang="en" sz="2400" dirty="0" err="1"/>
              <a:t>Υ</a:t>
            </a:r>
            <a:r>
              <a:rPr lang="en" sz="2400" dirty="0"/>
              <a:t>π</a:t>
            </a:r>
            <a:r>
              <a:rPr lang="en" sz="2400" dirty="0" err="1"/>
              <a:t>οστηρικτής</a:t>
            </a:r>
            <a:r>
              <a:rPr lang="en" sz="2400" dirty="0"/>
              <a:t> </a:t>
            </a:r>
            <a:r>
              <a:rPr lang="en" sz="2400" dirty="0" err="1"/>
              <a:t>στη</a:t>
            </a:r>
            <a:r>
              <a:rPr lang="en" sz="2400" dirty="0"/>
              <a:t> </a:t>
            </a:r>
            <a:r>
              <a:rPr lang="en" sz="2400" dirty="0" err="1"/>
              <a:t>δι</a:t>
            </a:r>
            <a:r>
              <a:rPr lang="en" sz="2400" dirty="0"/>
              <a:t>α</a:t>
            </a:r>
            <a:r>
              <a:rPr lang="en" sz="2400" dirty="0" err="1"/>
              <a:t>δικ</a:t>
            </a:r>
            <a:r>
              <a:rPr lang="en" sz="2400" dirty="0"/>
              <a:t>α</a:t>
            </a:r>
            <a:r>
              <a:rPr lang="en" sz="2400" dirty="0" err="1"/>
              <a:t>σί</a:t>
            </a:r>
            <a:r>
              <a:rPr lang="en" sz="2400" dirty="0"/>
              <a:t>α α</a:t>
            </a:r>
            <a:r>
              <a:rPr lang="en" sz="2400" dirty="0" err="1"/>
              <a:t>ν</a:t>
            </a:r>
            <a:r>
              <a:rPr lang="en" sz="2400" dirty="0"/>
              <a:t>α</a:t>
            </a:r>
            <a:r>
              <a:rPr lang="en" sz="2400" dirty="0" err="1"/>
              <a:t>ζήτησης</a:t>
            </a:r>
            <a:endParaRPr sz="2400" dirty="0"/>
          </a:p>
          <a:p>
            <a:pPr marL="609585" indent="-457189">
              <a:buClr>
                <a:srgbClr val="FFFFFF"/>
              </a:buClr>
              <a:buSzPts val="1800"/>
              <a:buChar char="●"/>
            </a:pPr>
            <a:r>
              <a:rPr lang="en" sz="2400" dirty="0" err="1"/>
              <a:t>Αξιολογητής</a:t>
            </a:r>
            <a:r>
              <a:rPr lang="en" sz="2400" dirty="0"/>
              <a:t> </a:t>
            </a:r>
            <a:r>
              <a:rPr lang="en" sz="2400" dirty="0" err="1"/>
              <a:t>της</a:t>
            </a:r>
            <a:r>
              <a:rPr lang="en" sz="2400" dirty="0"/>
              <a:t> π</a:t>
            </a:r>
            <a:r>
              <a:rPr lang="en" sz="2400" dirty="0" err="1"/>
              <a:t>ροόδου</a:t>
            </a:r>
            <a:r>
              <a:rPr lang="en" sz="2400" dirty="0"/>
              <a:t> </a:t>
            </a:r>
            <a:r>
              <a:rPr lang="en" sz="2400" dirty="0" err="1"/>
              <a:t>κ</a:t>
            </a:r>
            <a:r>
              <a:rPr lang="en" sz="2400" dirty="0"/>
              <a:t>α</a:t>
            </a:r>
            <a:r>
              <a:rPr lang="en" sz="2400" dirty="0" err="1"/>
              <a:t>ι</a:t>
            </a:r>
            <a:r>
              <a:rPr lang="en" sz="2400" dirty="0"/>
              <a:t> </a:t>
            </a:r>
            <a:r>
              <a:rPr lang="en" sz="2400" dirty="0" err="1"/>
              <a:t>κ</a:t>
            </a:r>
            <a:r>
              <a:rPr lang="en" sz="2400" dirty="0"/>
              <a:t>α</a:t>
            </a:r>
            <a:r>
              <a:rPr lang="en" sz="2400" dirty="0" err="1"/>
              <a:t>τ</a:t>
            </a:r>
            <a:r>
              <a:rPr lang="en" sz="2400" dirty="0"/>
              <a:t>α</a:t>
            </a:r>
            <a:r>
              <a:rPr lang="en" sz="2400" dirty="0" err="1"/>
              <a:t>νόησης</a:t>
            </a:r>
            <a:endParaRPr sz="2400" dirty="0"/>
          </a:p>
          <a:p>
            <a:pPr marL="609585" indent="-457189">
              <a:buClr>
                <a:srgbClr val="FFFFFF"/>
              </a:buClr>
              <a:buSzPts val="1800"/>
              <a:buChar char="●"/>
            </a:pPr>
            <a:r>
              <a:rPr lang="en" sz="2400" dirty="0" err="1"/>
              <a:t>Προσ</a:t>
            </a:r>
            <a:r>
              <a:rPr lang="en" sz="2400" dirty="0"/>
              <a:t>α</a:t>
            </a:r>
            <a:r>
              <a:rPr lang="en" sz="2400" dirty="0" err="1"/>
              <a:t>ρμογή</a:t>
            </a:r>
            <a:r>
              <a:rPr lang="en" sz="2400" dirty="0"/>
              <a:t> </a:t>
            </a:r>
            <a:r>
              <a:rPr lang="en" sz="2400" dirty="0" err="1"/>
              <a:t>της</a:t>
            </a:r>
            <a:r>
              <a:rPr lang="en" sz="2400" dirty="0"/>
              <a:t> </a:t>
            </a:r>
            <a:r>
              <a:rPr lang="en" sz="2400" dirty="0" err="1"/>
              <a:t>κ</a:t>
            </a:r>
            <a:r>
              <a:rPr lang="en" sz="2400" dirty="0"/>
              <a:t>α</a:t>
            </a:r>
            <a:r>
              <a:rPr lang="en" sz="2400" dirty="0" err="1"/>
              <a:t>θοδήγησης</a:t>
            </a:r>
            <a:r>
              <a:rPr lang="en" sz="2400" dirty="0"/>
              <a:t> α</a:t>
            </a:r>
            <a:r>
              <a:rPr lang="en" sz="2400" dirty="0" err="1"/>
              <a:t>νάλογ</a:t>
            </a:r>
            <a:r>
              <a:rPr lang="en" sz="2400" dirty="0"/>
              <a:t>α </a:t>
            </a:r>
            <a:r>
              <a:rPr lang="en" sz="2400" dirty="0" err="1"/>
              <a:t>με</a:t>
            </a:r>
            <a:r>
              <a:rPr lang="en" sz="2400" dirty="0"/>
              <a:t> </a:t>
            </a:r>
            <a:r>
              <a:rPr lang="en" sz="2400" dirty="0" err="1"/>
              <a:t>τις</a:t>
            </a:r>
            <a:r>
              <a:rPr lang="en" sz="2400" dirty="0"/>
              <a:t> α</a:t>
            </a:r>
            <a:r>
              <a:rPr lang="en" sz="2400" dirty="0" err="1"/>
              <a:t>νάγκες</a:t>
            </a:r>
            <a:endParaRPr sz="2400" dirty="0"/>
          </a:p>
          <a:p>
            <a:pPr marL="609585" indent="-457189">
              <a:buClr>
                <a:srgbClr val="FFFFFF"/>
              </a:buClr>
              <a:buSzPts val="1800"/>
              <a:buChar char="●"/>
            </a:pPr>
            <a:r>
              <a:rPr lang="en" sz="2400" dirty="0"/>
              <a:t>Ερώτηση: </a:t>
            </a:r>
            <a:r>
              <a:rPr lang="en" sz="2400" dirty="0" err="1"/>
              <a:t>Πώς</a:t>
            </a:r>
            <a:r>
              <a:rPr lang="en" sz="2400" dirty="0"/>
              <a:t> α</a:t>
            </a:r>
            <a:r>
              <a:rPr lang="en" sz="2400" dirty="0" err="1"/>
              <a:t>λλάζει</a:t>
            </a:r>
            <a:r>
              <a:rPr lang="en" sz="2400" dirty="0"/>
              <a:t> </a:t>
            </a:r>
            <a:r>
              <a:rPr lang="en" sz="2400" dirty="0" err="1"/>
              <a:t>ο</a:t>
            </a:r>
            <a:r>
              <a:rPr lang="en" sz="2400" dirty="0"/>
              <a:t> </a:t>
            </a:r>
            <a:r>
              <a:rPr lang="en" sz="2400" dirty="0" err="1"/>
              <a:t>ρόλος</a:t>
            </a:r>
            <a:r>
              <a:rPr lang="en" sz="2400" dirty="0"/>
              <a:t> </a:t>
            </a:r>
            <a:r>
              <a:rPr lang="en" sz="2400" dirty="0" err="1"/>
              <a:t>του</a:t>
            </a:r>
            <a:r>
              <a:rPr lang="en" sz="2400" dirty="0"/>
              <a:t> </a:t>
            </a:r>
            <a:r>
              <a:rPr lang="en" sz="2400" dirty="0" err="1"/>
              <a:t>εκ</a:t>
            </a:r>
            <a:r>
              <a:rPr lang="en" sz="2400" dirty="0"/>
              <a:t>πα</a:t>
            </a:r>
            <a:r>
              <a:rPr lang="en" sz="2400" dirty="0" err="1"/>
              <a:t>ιδευτικού</a:t>
            </a:r>
            <a:r>
              <a:rPr lang="en" sz="2400" dirty="0"/>
              <a:t> </a:t>
            </a:r>
            <a:r>
              <a:rPr lang="en" sz="2400" dirty="0" err="1"/>
              <a:t>στη</a:t>
            </a:r>
            <a:r>
              <a:rPr lang="en" sz="2400" dirty="0"/>
              <a:t> </a:t>
            </a:r>
            <a:r>
              <a:rPr lang="en" sz="2400" dirty="0" err="1"/>
              <a:t>διερευνητική</a:t>
            </a:r>
            <a:r>
              <a:rPr lang="en" sz="2400" dirty="0"/>
              <a:t> </a:t>
            </a:r>
            <a:r>
              <a:rPr lang="en" sz="2400" dirty="0" err="1"/>
              <a:t>μάθηση</a:t>
            </a:r>
            <a:r>
              <a:rPr lang="en" sz="2400" dirty="0"/>
              <a:t>;</a:t>
            </a:r>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333" dirty="0" err="1"/>
              <a:t>Αξιολόγηση</a:t>
            </a:r>
            <a:r>
              <a:rPr lang="en" sz="3333" dirty="0"/>
              <a:t> </a:t>
            </a:r>
            <a:r>
              <a:rPr lang="en" sz="3333" dirty="0" err="1"/>
              <a:t>στη</a:t>
            </a:r>
            <a:r>
              <a:rPr lang="en" sz="3333" dirty="0"/>
              <a:t> </a:t>
            </a:r>
            <a:r>
              <a:rPr lang="en" sz="3333" dirty="0" err="1"/>
              <a:t>Διερευνητική</a:t>
            </a:r>
            <a:r>
              <a:rPr lang="en" sz="3333" dirty="0"/>
              <a:t> </a:t>
            </a:r>
            <a:r>
              <a:rPr lang="en" sz="3333" dirty="0" err="1"/>
              <a:t>Μάθηση</a:t>
            </a:r>
            <a:endParaRPr sz="3333" dirty="0"/>
          </a:p>
        </p:txBody>
      </p:sp>
      <p:sp>
        <p:nvSpPr>
          <p:cNvPr id="144" name="Google Shape;144;p28"/>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a:t>Έμφα</a:t>
            </a:r>
            <a:r>
              <a:rPr lang="en" sz="2400" dirty="0" err="1"/>
              <a:t>ση</a:t>
            </a:r>
            <a:r>
              <a:rPr lang="en" sz="2400" dirty="0"/>
              <a:t> </a:t>
            </a:r>
            <a:r>
              <a:rPr lang="en" sz="2400" dirty="0" err="1"/>
              <a:t>στη</a:t>
            </a:r>
            <a:r>
              <a:rPr lang="en" sz="2400" dirty="0"/>
              <a:t> </a:t>
            </a:r>
            <a:r>
              <a:rPr lang="en" sz="2400" dirty="0" err="1"/>
              <a:t>δι</a:t>
            </a:r>
            <a:r>
              <a:rPr lang="en" sz="2400" dirty="0"/>
              <a:t>α</a:t>
            </a:r>
            <a:r>
              <a:rPr lang="en" sz="2400" dirty="0" err="1"/>
              <a:t>δικ</a:t>
            </a:r>
            <a:r>
              <a:rPr lang="en" sz="2400" dirty="0"/>
              <a:t>α</a:t>
            </a:r>
            <a:r>
              <a:rPr lang="en" sz="2400" dirty="0" err="1"/>
              <a:t>σί</a:t>
            </a:r>
            <a:r>
              <a:rPr lang="en" sz="2400" dirty="0"/>
              <a:t>α, </a:t>
            </a:r>
            <a:r>
              <a:rPr lang="en" sz="2400" dirty="0" err="1"/>
              <a:t>όχι</a:t>
            </a:r>
            <a:r>
              <a:rPr lang="en" sz="2400" dirty="0"/>
              <a:t> </a:t>
            </a:r>
            <a:r>
              <a:rPr lang="en" sz="2400" dirty="0" err="1"/>
              <a:t>μόνο</a:t>
            </a:r>
            <a:r>
              <a:rPr lang="en" sz="2400" dirty="0"/>
              <a:t> </a:t>
            </a:r>
            <a:r>
              <a:rPr lang="en" sz="2400" dirty="0" err="1"/>
              <a:t>στο</a:t>
            </a:r>
            <a:r>
              <a:rPr lang="en" sz="2400" dirty="0"/>
              <a:t> απ</a:t>
            </a:r>
            <a:r>
              <a:rPr lang="en" sz="2400" dirty="0" err="1"/>
              <a:t>οτέλεσμ</a:t>
            </a:r>
            <a:r>
              <a:rPr lang="en" sz="2400" dirty="0"/>
              <a:t>α</a:t>
            </a:r>
            <a:endParaRPr sz="2400" dirty="0"/>
          </a:p>
          <a:p>
            <a:pPr marL="609585" indent="-457189">
              <a:buClr>
                <a:srgbClr val="FFFFFF"/>
              </a:buClr>
              <a:buSzPts val="1800"/>
              <a:buChar char="●"/>
            </a:pPr>
            <a:r>
              <a:rPr lang="en" sz="2400" dirty="0" err="1"/>
              <a:t>Αξιολόγηση</a:t>
            </a:r>
            <a:r>
              <a:rPr lang="en" sz="2400" dirty="0"/>
              <a:t> </a:t>
            </a:r>
            <a:r>
              <a:rPr lang="en" sz="2400" dirty="0" err="1"/>
              <a:t>δεξιοτήτων</a:t>
            </a:r>
            <a:r>
              <a:rPr lang="en" sz="2400" dirty="0"/>
              <a:t> </a:t>
            </a:r>
            <a:r>
              <a:rPr lang="en" sz="2400" dirty="0" err="1"/>
              <a:t>έρευν</a:t>
            </a:r>
            <a:r>
              <a:rPr lang="en" sz="2400" dirty="0"/>
              <a:t>α</a:t>
            </a:r>
            <a:r>
              <a:rPr lang="en" sz="2400" dirty="0" err="1"/>
              <a:t>ς</a:t>
            </a:r>
            <a:r>
              <a:rPr lang="en" sz="2400" dirty="0"/>
              <a:t> </a:t>
            </a:r>
            <a:r>
              <a:rPr lang="en" sz="2400" dirty="0" err="1"/>
              <a:t>κ</a:t>
            </a:r>
            <a:r>
              <a:rPr lang="en" sz="2400" dirty="0"/>
              <a:t>α</a:t>
            </a:r>
            <a:r>
              <a:rPr lang="en" sz="2400" dirty="0" err="1"/>
              <a:t>ι</a:t>
            </a:r>
            <a:r>
              <a:rPr lang="en" sz="2400" dirty="0"/>
              <a:t> </a:t>
            </a:r>
            <a:r>
              <a:rPr lang="en" sz="2400" dirty="0" err="1"/>
              <a:t>κριτικής</a:t>
            </a:r>
            <a:r>
              <a:rPr lang="en" sz="2400" dirty="0"/>
              <a:t> </a:t>
            </a:r>
            <a:r>
              <a:rPr lang="en" sz="2400" dirty="0" err="1"/>
              <a:t>σκέψης</a:t>
            </a:r>
            <a:endParaRPr sz="2400" dirty="0"/>
          </a:p>
          <a:p>
            <a:pPr marL="609585" indent="-457189">
              <a:buClr>
                <a:srgbClr val="FFFFFF"/>
              </a:buClr>
              <a:buSzPts val="1800"/>
              <a:buChar char="●"/>
            </a:pPr>
            <a:r>
              <a:rPr lang="en" sz="2400" dirty="0" err="1"/>
              <a:t>Χρήση</a:t>
            </a:r>
            <a:r>
              <a:rPr lang="en" sz="2400" dirty="0"/>
              <a:t> π</a:t>
            </a:r>
            <a:r>
              <a:rPr lang="en" sz="2400" dirty="0" err="1"/>
              <a:t>ολλ</a:t>
            </a:r>
            <a:r>
              <a:rPr lang="en" sz="2400" dirty="0"/>
              <a:t>απ</a:t>
            </a:r>
            <a:r>
              <a:rPr lang="en" sz="2400" dirty="0" err="1"/>
              <a:t>λών</a:t>
            </a:r>
            <a:r>
              <a:rPr lang="en" sz="2400" dirty="0"/>
              <a:t> </a:t>
            </a:r>
            <a:r>
              <a:rPr lang="en" sz="2400" dirty="0" err="1"/>
              <a:t>μεθόδων</a:t>
            </a:r>
            <a:r>
              <a:rPr lang="en" sz="2400" dirty="0"/>
              <a:t> α</a:t>
            </a:r>
            <a:r>
              <a:rPr lang="en" sz="2400" dirty="0" err="1"/>
              <a:t>ξιολόγησης</a:t>
            </a:r>
            <a:endParaRPr sz="2400" dirty="0"/>
          </a:p>
          <a:p>
            <a:pPr marL="609585" indent="-457189">
              <a:buClr>
                <a:srgbClr val="FFFFFF"/>
              </a:buClr>
              <a:buSzPts val="1800"/>
              <a:buChar char="●"/>
            </a:pPr>
            <a:r>
              <a:rPr lang="en" sz="2400" dirty="0" err="1"/>
              <a:t>Ενθάρρυνση</a:t>
            </a:r>
            <a:r>
              <a:rPr lang="en" sz="2400" dirty="0"/>
              <a:t> </a:t>
            </a:r>
            <a:r>
              <a:rPr lang="en" sz="2400" dirty="0" err="1"/>
              <a:t>της</a:t>
            </a:r>
            <a:r>
              <a:rPr lang="en" sz="2400" dirty="0"/>
              <a:t> α</a:t>
            </a:r>
            <a:r>
              <a:rPr lang="en" sz="2400" dirty="0" err="1"/>
              <a:t>υτο</a:t>
            </a:r>
            <a:r>
              <a:rPr lang="en" sz="2400" dirty="0"/>
              <a:t>α</a:t>
            </a:r>
            <a:r>
              <a:rPr lang="en" sz="2400" dirty="0" err="1"/>
              <a:t>ξιολόγησης</a:t>
            </a:r>
            <a:endParaRPr sz="2400" dirty="0"/>
          </a:p>
          <a:p>
            <a:pPr marL="609585" indent="-457189">
              <a:buClr>
                <a:srgbClr val="FFFFFF"/>
              </a:buClr>
              <a:buSzPts val="1800"/>
              <a:buChar char="●"/>
            </a:pPr>
            <a:r>
              <a:rPr lang="en" sz="2400" dirty="0" err="1"/>
              <a:t>Π</a:t>
            </a:r>
            <a:r>
              <a:rPr lang="en" sz="2400" dirty="0"/>
              <a:t>α</a:t>
            </a:r>
            <a:r>
              <a:rPr lang="en" sz="2400" dirty="0" err="1"/>
              <a:t>ροχή</a:t>
            </a:r>
            <a:r>
              <a:rPr lang="en" sz="2400" dirty="0"/>
              <a:t> </a:t>
            </a:r>
            <a:r>
              <a:rPr lang="en" sz="2400" dirty="0" err="1"/>
              <a:t>ε</a:t>
            </a:r>
            <a:r>
              <a:rPr lang="en" sz="2400" dirty="0"/>
              <a:t>π</a:t>
            </a:r>
            <a:r>
              <a:rPr lang="en" sz="2400" dirty="0" err="1"/>
              <a:t>οικοδομητικής</a:t>
            </a:r>
            <a:r>
              <a:rPr lang="en" sz="2400" dirty="0"/>
              <a:t> α</a:t>
            </a:r>
            <a:r>
              <a:rPr lang="en" sz="2400" dirty="0" err="1"/>
              <a:t>ν</a:t>
            </a:r>
            <a:r>
              <a:rPr lang="en" sz="2400" dirty="0"/>
              <a:t>α</a:t>
            </a:r>
            <a:r>
              <a:rPr lang="en" sz="2400" dirty="0" err="1"/>
              <a:t>τροφοδότησης</a:t>
            </a:r>
            <a:endParaRP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333" dirty="0" err="1"/>
              <a:t>Προκλήσεις</a:t>
            </a:r>
            <a:r>
              <a:rPr lang="en" sz="3333" dirty="0"/>
              <a:t> </a:t>
            </a:r>
            <a:r>
              <a:rPr lang="en" sz="3333" dirty="0" err="1"/>
              <a:t>Εφ</a:t>
            </a:r>
            <a:r>
              <a:rPr lang="en" sz="3333" dirty="0"/>
              <a:t>α</a:t>
            </a:r>
            <a:r>
              <a:rPr lang="en" sz="3333" dirty="0" err="1"/>
              <a:t>ρμογής</a:t>
            </a:r>
            <a:endParaRPr sz="3333" dirty="0"/>
          </a:p>
        </p:txBody>
      </p:sp>
      <p:sp>
        <p:nvSpPr>
          <p:cNvPr id="150" name="Google Shape;150;p29"/>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err="1"/>
              <a:t>Ανάγκη</a:t>
            </a:r>
            <a:r>
              <a:rPr lang="en" sz="2400" dirty="0"/>
              <a:t> </a:t>
            </a:r>
            <a:r>
              <a:rPr lang="en" sz="2400" dirty="0" err="1"/>
              <a:t>γι</a:t>
            </a:r>
            <a:r>
              <a:rPr lang="en" sz="2400" dirty="0"/>
              <a:t>α </a:t>
            </a:r>
            <a:r>
              <a:rPr lang="en" sz="2400" dirty="0" err="1"/>
              <a:t>ε</a:t>
            </a:r>
            <a:r>
              <a:rPr lang="en" sz="2400" dirty="0"/>
              <a:t>π</a:t>
            </a:r>
            <a:r>
              <a:rPr lang="en" sz="2400" dirty="0" err="1"/>
              <a:t>ιμόρφωση</a:t>
            </a:r>
            <a:r>
              <a:rPr lang="en" sz="2400" dirty="0"/>
              <a:t> </a:t>
            </a:r>
            <a:r>
              <a:rPr lang="en" sz="2400" dirty="0" err="1"/>
              <a:t>εκ</a:t>
            </a:r>
            <a:r>
              <a:rPr lang="en" sz="2400" dirty="0"/>
              <a:t>πα</a:t>
            </a:r>
            <a:r>
              <a:rPr lang="en" sz="2400" dirty="0" err="1"/>
              <a:t>ιδευτικών</a:t>
            </a:r>
            <a:endParaRPr sz="2400" dirty="0"/>
          </a:p>
          <a:p>
            <a:pPr marL="609585" indent="-457189">
              <a:buClr>
                <a:srgbClr val="FFFFFF"/>
              </a:buClr>
              <a:buSzPts val="1800"/>
              <a:buChar char="●"/>
            </a:pPr>
            <a:r>
              <a:rPr lang="en" sz="2400" dirty="0" err="1"/>
              <a:t>Προσ</a:t>
            </a:r>
            <a:r>
              <a:rPr lang="en" sz="2400" dirty="0"/>
              <a:t>α</a:t>
            </a:r>
            <a:r>
              <a:rPr lang="en" sz="2400" dirty="0" err="1"/>
              <a:t>ρμογή</a:t>
            </a:r>
            <a:r>
              <a:rPr lang="en" sz="2400" dirty="0"/>
              <a:t> </a:t>
            </a:r>
            <a:r>
              <a:rPr lang="en" sz="2400" dirty="0" err="1"/>
              <a:t>του</a:t>
            </a:r>
            <a:r>
              <a:rPr lang="en" sz="2400" dirty="0"/>
              <a:t> </a:t>
            </a:r>
            <a:r>
              <a:rPr lang="en" sz="2400" dirty="0" err="1"/>
              <a:t>εκ</a:t>
            </a:r>
            <a:r>
              <a:rPr lang="en" sz="2400" dirty="0"/>
              <a:t>πα</a:t>
            </a:r>
            <a:r>
              <a:rPr lang="en" sz="2400" dirty="0" err="1"/>
              <a:t>ιδευτικού</a:t>
            </a:r>
            <a:r>
              <a:rPr lang="en" sz="2400" dirty="0"/>
              <a:t> </a:t>
            </a:r>
            <a:r>
              <a:rPr lang="en" sz="2400" dirty="0" err="1"/>
              <a:t>συστήμ</a:t>
            </a:r>
            <a:r>
              <a:rPr lang="en" sz="2400" dirty="0"/>
              <a:t>α</a:t>
            </a:r>
            <a:r>
              <a:rPr lang="en" sz="2400" dirty="0" err="1"/>
              <a:t>τος</a:t>
            </a:r>
            <a:endParaRPr sz="2400" dirty="0"/>
          </a:p>
          <a:p>
            <a:pPr marL="609585" indent="-457189">
              <a:buClr>
                <a:srgbClr val="FFFFFF"/>
              </a:buClr>
              <a:buSzPts val="1800"/>
              <a:buChar char="●"/>
            </a:pPr>
            <a:r>
              <a:rPr lang="en" sz="2400" dirty="0" err="1"/>
              <a:t>Εξισορρό</a:t>
            </a:r>
            <a:r>
              <a:rPr lang="en" sz="2400" dirty="0"/>
              <a:t>π</a:t>
            </a:r>
            <a:r>
              <a:rPr lang="en" sz="2400" dirty="0" err="1"/>
              <a:t>ηση</a:t>
            </a:r>
            <a:r>
              <a:rPr lang="en" sz="2400" dirty="0"/>
              <a:t> </a:t>
            </a:r>
            <a:r>
              <a:rPr lang="en" sz="2400" dirty="0" err="1"/>
              <a:t>με</a:t>
            </a:r>
            <a:r>
              <a:rPr lang="en" sz="2400" dirty="0"/>
              <a:t> </a:t>
            </a:r>
            <a:r>
              <a:rPr lang="en" sz="2400" dirty="0" err="1"/>
              <a:t>τις</a:t>
            </a:r>
            <a:r>
              <a:rPr lang="en" sz="2400" dirty="0"/>
              <a:t> απα</a:t>
            </a:r>
            <a:r>
              <a:rPr lang="en" sz="2400" dirty="0" err="1"/>
              <a:t>ιτήσεις</a:t>
            </a:r>
            <a:r>
              <a:rPr lang="en" sz="2400" dirty="0"/>
              <a:t> </a:t>
            </a:r>
            <a:r>
              <a:rPr lang="en" sz="2400" dirty="0" err="1"/>
              <a:t>του</a:t>
            </a:r>
            <a:r>
              <a:rPr lang="en" sz="2400" dirty="0"/>
              <a:t> π</a:t>
            </a:r>
            <a:r>
              <a:rPr lang="en" sz="2400" dirty="0" err="1"/>
              <a:t>ρογράμμ</a:t>
            </a:r>
            <a:r>
              <a:rPr lang="en" sz="2400" dirty="0"/>
              <a:t>α</a:t>
            </a:r>
            <a:r>
              <a:rPr lang="en" sz="2400" dirty="0" err="1"/>
              <a:t>τος</a:t>
            </a:r>
            <a:r>
              <a:rPr lang="en" sz="2400" dirty="0"/>
              <a:t> </a:t>
            </a:r>
            <a:r>
              <a:rPr lang="en" sz="2400" dirty="0" err="1"/>
              <a:t>σ</a:t>
            </a:r>
            <a:r>
              <a:rPr lang="en" sz="2400" dirty="0"/>
              <a:t>π</a:t>
            </a:r>
            <a:r>
              <a:rPr lang="en" sz="2400" dirty="0" err="1"/>
              <a:t>ουδών</a:t>
            </a:r>
            <a:endParaRPr sz="2400" dirty="0"/>
          </a:p>
          <a:p>
            <a:pPr marL="609585" indent="-457189">
              <a:buClr>
                <a:srgbClr val="FFFFFF"/>
              </a:buClr>
              <a:buSzPts val="1800"/>
              <a:buChar char="●"/>
            </a:pPr>
            <a:r>
              <a:rPr lang="en" sz="2400" dirty="0"/>
              <a:t>Δια</a:t>
            </a:r>
            <a:r>
              <a:rPr lang="en" sz="2400" dirty="0" err="1"/>
              <a:t>χείριση</a:t>
            </a:r>
            <a:r>
              <a:rPr lang="en" sz="2400" dirty="0"/>
              <a:t> </a:t>
            </a:r>
            <a:r>
              <a:rPr lang="en" sz="2400" dirty="0" err="1"/>
              <a:t>χρόνου</a:t>
            </a:r>
            <a:r>
              <a:rPr lang="en" sz="2400" dirty="0"/>
              <a:t> </a:t>
            </a:r>
            <a:r>
              <a:rPr lang="en" sz="2400" dirty="0" err="1"/>
              <a:t>κ</a:t>
            </a:r>
            <a:r>
              <a:rPr lang="en" sz="2400" dirty="0"/>
              <a:t>α</a:t>
            </a:r>
            <a:r>
              <a:rPr lang="en" sz="2400" dirty="0" err="1"/>
              <a:t>ι</a:t>
            </a:r>
            <a:r>
              <a:rPr lang="en" sz="2400" dirty="0"/>
              <a:t> π</a:t>
            </a:r>
            <a:r>
              <a:rPr lang="en" sz="2400" dirty="0" err="1"/>
              <a:t>όρων</a:t>
            </a:r>
            <a:endParaRPr sz="2400" dirty="0"/>
          </a:p>
          <a:p>
            <a:pPr marL="609585" indent="-457189">
              <a:buClr>
                <a:srgbClr val="FFFFFF"/>
              </a:buClr>
              <a:buSzPts val="1800"/>
              <a:buChar char="●"/>
            </a:pPr>
            <a:r>
              <a:rPr lang="en" sz="2400" dirty="0" err="1"/>
              <a:t>Αντιμετώ</a:t>
            </a:r>
            <a:r>
              <a:rPr lang="en" sz="2400" dirty="0"/>
              <a:t>π</a:t>
            </a:r>
            <a:r>
              <a:rPr lang="en" sz="2400" dirty="0" err="1"/>
              <a:t>ιση</a:t>
            </a:r>
            <a:r>
              <a:rPr lang="en" sz="2400" dirty="0"/>
              <a:t> α</a:t>
            </a:r>
            <a:r>
              <a:rPr lang="en" sz="2400" dirty="0" err="1"/>
              <a:t>ντιστάσεων</a:t>
            </a:r>
            <a:r>
              <a:rPr lang="en" sz="2400" dirty="0"/>
              <a:t> </a:t>
            </a:r>
            <a:r>
              <a:rPr lang="en" sz="2400" dirty="0" err="1"/>
              <a:t>στην</a:t>
            </a:r>
            <a:r>
              <a:rPr lang="en" sz="2400" dirty="0"/>
              <a:t> α</a:t>
            </a:r>
            <a:r>
              <a:rPr lang="en" sz="2400" dirty="0" err="1"/>
              <a:t>λλ</a:t>
            </a:r>
            <a:r>
              <a:rPr lang="en" sz="2400" dirty="0"/>
              <a:t>α</a:t>
            </a:r>
            <a:r>
              <a:rPr lang="en" sz="2400" dirty="0" err="1"/>
              <a:t>γή</a:t>
            </a:r>
            <a:endParaRPr sz="2400" dirty="0"/>
          </a:p>
          <a:p>
            <a:pPr marL="609585" indent="-457189">
              <a:buClr>
                <a:srgbClr val="FFFFFF"/>
              </a:buClr>
              <a:buSzPts val="1800"/>
              <a:buChar char="●"/>
            </a:pPr>
            <a:r>
              <a:rPr lang="en" sz="2400" dirty="0"/>
              <a:t>Ερώτηση: </a:t>
            </a:r>
            <a:r>
              <a:rPr lang="en" sz="2400" dirty="0" err="1"/>
              <a:t>Ποιες</a:t>
            </a:r>
            <a:r>
              <a:rPr lang="en" sz="2400" dirty="0"/>
              <a:t> </a:t>
            </a:r>
            <a:r>
              <a:rPr lang="en" sz="2400" dirty="0" err="1"/>
              <a:t>στρ</a:t>
            </a:r>
            <a:r>
              <a:rPr lang="en" sz="2400" dirty="0"/>
              <a:t>α</a:t>
            </a:r>
            <a:r>
              <a:rPr lang="en" sz="2400" dirty="0" err="1"/>
              <a:t>τηγικές</a:t>
            </a:r>
            <a:r>
              <a:rPr lang="en" sz="2400" dirty="0"/>
              <a:t> </a:t>
            </a:r>
            <a:r>
              <a:rPr lang="en" sz="2400" dirty="0" err="1"/>
              <a:t>θ</a:t>
            </a:r>
            <a:r>
              <a:rPr lang="en" sz="2400" dirty="0"/>
              <a:t>α π</a:t>
            </a:r>
            <a:r>
              <a:rPr lang="en" sz="2400" dirty="0" err="1"/>
              <a:t>ροτείν</a:t>
            </a:r>
            <a:r>
              <a:rPr lang="en" sz="2400" dirty="0"/>
              <a:t>α</a:t>
            </a:r>
            <a:r>
              <a:rPr lang="en" sz="2400" dirty="0" err="1"/>
              <a:t>τε</a:t>
            </a:r>
            <a:r>
              <a:rPr lang="en" sz="2400" dirty="0"/>
              <a:t> </a:t>
            </a:r>
            <a:r>
              <a:rPr lang="en" sz="2400" dirty="0" err="1"/>
              <a:t>γι</a:t>
            </a:r>
            <a:r>
              <a:rPr lang="en" sz="2400" dirty="0"/>
              <a:t>α </a:t>
            </a:r>
            <a:r>
              <a:rPr lang="en" sz="2400" dirty="0" err="1"/>
              <a:t>την</a:t>
            </a:r>
            <a:r>
              <a:rPr lang="en" sz="2400" dirty="0"/>
              <a:t> α</a:t>
            </a:r>
            <a:r>
              <a:rPr lang="en" sz="2400" dirty="0" err="1"/>
              <a:t>ντιμετώ</a:t>
            </a:r>
            <a:r>
              <a:rPr lang="en" sz="2400" dirty="0"/>
              <a:t>π</a:t>
            </a:r>
            <a:r>
              <a:rPr lang="en" sz="2400" dirty="0" err="1"/>
              <a:t>ιση</a:t>
            </a:r>
            <a:r>
              <a:rPr lang="en" sz="2400" dirty="0"/>
              <a:t> α</a:t>
            </a:r>
            <a:r>
              <a:rPr lang="en" sz="2400" dirty="0" err="1"/>
              <a:t>υτών</a:t>
            </a:r>
            <a:r>
              <a:rPr lang="en" sz="2400" dirty="0"/>
              <a:t> </a:t>
            </a:r>
            <a:r>
              <a:rPr lang="en" sz="2400" dirty="0" err="1"/>
              <a:t>των</a:t>
            </a:r>
            <a:r>
              <a:rPr lang="en" sz="2400" dirty="0"/>
              <a:t> π</a:t>
            </a:r>
            <a:r>
              <a:rPr lang="en" sz="2400" dirty="0" err="1"/>
              <a:t>ροκλήσεων</a:t>
            </a:r>
            <a:r>
              <a:rPr lang="en" sz="2400" dirty="0"/>
              <a:t>;</a:t>
            </a:r>
            <a:endParaRP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p:nvPr/>
        </p:nvSpPr>
        <p:spPr>
          <a:xfrm>
            <a:off x="0" y="621380"/>
            <a:ext cx="11176000" cy="762000"/>
          </a:xfrm>
          <a:prstGeom prst="rect">
            <a:avLst/>
          </a:prstGeom>
          <a:noFill/>
          <a:ln>
            <a:noFill/>
          </a:ln>
        </p:spPr>
        <p:txBody>
          <a:bodyPr spcFirstLastPara="1" wrap="square" lIns="121900" tIns="121900" rIns="121900" bIns="121900" anchor="t" anchorCtr="0">
            <a:noAutofit/>
          </a:bodyPr>
          <a:lstStyle/>
          <a:p>
            <a:pPr algn="ctr"/>
            <a:r>
              <a:rPr lang="en" sz="3333" dirty="0" err="1"/>
              <a:t>Μελλοντικές</a:t>
            </a:r>
            <a:r>
              <a:rPr lang="en" sz="3333" dirty="0"/>
              <a:t> </a:t>
            </a:r>
            <a:r>
              <a:rPr lang="en" sz="3333" dirty="0" err="1"/>
              <a:t>Τάσεις</a:t>
            </a:r>
            <a:endParaRPr sz="3333" dirty="0"/>
          </a:p>
        </p:txBody>
      </p:sp>
      <p:sp>
        <p:nvSpPr>
          <p:cNvPr id="156" name="Google Shape;156;p30"/>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err="1"/>
              <a:t>Ενσωμάτωση</a:t>
            </a:r>
            <a:r>
              <a:rPr lang="en" sz="2400" dirty="0"/>
              <a:t> </a:t>
            </a:r>
            <a:r>
              <a:rPr lang="en" sz="2400" dirty="0" err="1"/>
              <a:t>τεχνητής</a:t>
            </a:r>
            <a:r>
              <a:rPr lang="en" sz="2400" dirty="0"/>
              <a:t> </a:t>
            </a:r>
            <a:r>
              <a:rPr lang="en" sz="2400" dirty="0" err="1"/>
              <a:t>νοημοσύνης</a:t>
            </a:r>
            <a:r>
              <a:rPr lang="en" sz="2400" dirty="0"/>
              <a:t> </a:t>
            </a:r>
            <a:r>
              <a:rPr lang="en" sz="2400" dirty="0" err="1"/>
              <a:t>στη</a:t>
            </a:r>
            <a:r>
              <a:rPr lang="en" sz="2400" dirty="0"/>
              <a:t> </a:t>
            </a:r>
            <a:r>
              <a:rPr lang="en" sz="2400" dirty="0" err="1"/>
              <a:t>διερευνητική</a:t>
            </a:r>
            <a:r>
              <a:rPr lang="en" sz="2400" dirty="0"/>
              <a:t> </a:t>
            </a:r>
            <a:r>
              <a:rPr lang="en" sz="2400" dirty="0" err="1"/>
              <a:t>μάθηση</a:t>
            </a:r>
            <a:endParaRPr sz="2400" dirty="0"/>
          </a:p>
          <a:p>
            <a:pPr marL="609585" indent="-457189">
              <a:buClr>
                <a:srgbClr val="FFFFFF"/>
              </a:buClr>
              <a:buSzPts val="1800"/>
              <a:buChar char="●"/>
            </a:pPr>
            <a:r>
              <a:rPr lang="en" sz="2400" dirty="0" err="1"/>
              <a:t>Ανά</a:t>
            </a:r>
            <a:r>
              <a:rPr lang="en" sz="2400" dirty="0"/>
              <a:t>π</a:t>
            </a:r>
            <a:r>
              <a:rPr lang="en" sz="2400" dirty="0" err="1"/>
              <a:t>τυξη</a:t>
            </a:r>
            <a:r>
              <a:rPr lang="en" sz="2400" dirty="0"/>
              <a:t> </a:t>
            </a:r>
            <a:r>
              <a:rPr lang="en" sz="2400" dirty="0" err="1"/>
              <a:t>εξ</a:t>
            </a:r>
            <a:r>
              <a:rPr lang="en" sz="2400" dirty="0"/>
              <a:t>α</a:t>
            </a:r>
            <a:r>
              <a:rPr lang="en" sz="2400" dirty="0" err="1"/>
              <a:t>τομικευμένων</a:t>
            </a:r>
            <a:r>
              <a:rPr lang="en" sz="2400" dirty="0"/>
              <a:t> </a:t>
            </a:r>
            <a:r>
              <a:rPr lang="en" sz="2400" dirty="0" err="1"/>
              <a:t>μ</a:t>
            </a:r>
            <a:r>
              <a:rPr lang="en" sz="2400" dirty="0"/>
              <a:t>α</a:t>
            </a:r>
            <a:r>
              <a:rPr lang="en" sz="2400" dirty="0" err="1"/>
              <a:t>θησι</a:t>
            </a:r>
            <a:r>
              <a:rPr lang="en" sz="2400" dirty="0"/>
              <a:t>α</a:t>
            </a:r>
            <a:r>
              <a:rPr lang="en" sz="2400" dirty="0" err="1"/>
              <a:t>κών</a:t>
            </a:r>
            <a:r>
              <a:rPr lang="en" sz="2400" dirty="0"/>
              <a:t> </a:t>
            </a:r>
            <a:r>
              <a:rPr lang="en" sz="2400" dirty="0" err="1"/>
              <a:t>μονο</a:t>
            </a:r>
            <a:r>
              <a:rPr lang="en" sz="2400" dirty="0"/>
              <a:t>πα</a:t>
            </a:r>
            <a:r>
              <a:rPr lang="en" sz="2400" dirty="0" err="1"/>
              <a:t>τιών</a:t>
            </a:r>
            <a:endParaRPr sz="2400" dirty="0"/>
          </a:p>
          <a:p>
            <a:pPr marL="609585" indent="-457189">
              <a:buClr>
                <a:srgbClr val="FFFFFF"/>
              </a:buClr>
              <a:buSzPts val="1800"/>
              <a:buChar char="●"/>
            </a:pPr>
            <a:r>
              <a:rPr lang="en" sz="2400" dirty="0" err="1"/>
              <a:t>Αυξημένη</a:t>
            </a:r>
            <a:r>
              <a:rPr lang="en" sz="2400" dirty="0"/>
              <a:t> </a:t>
            </a:r>
            <a:r>
              <a:rPr lang="en" sz="2400" dirty="0" err="1"/>
              <a:t>χρήση</a:t>
            </a:r>
            <a:r>
              <a:rPr lang="en" sz="2400" dirty="0"/>
              <a:t> </a:t>
            </a:r>
            <a:r>
              <a:rPr lang="en" sz="2400" dirty="0" err="1"/>
              <a:t>εικονικής</a:t>
            </a:r>
            <a:r>
              <a:rPr lang="en" sz="2400" dirty="0"/>
              <a:t> </a:t>
            </a:r>
            <a:r>
              <a:rPr lang="en" sz="2400" dirty="0" err="1"/>
              <a:t>κ</a:t>
            </a:r>
            <a:r>
              <a:rPr lang="en" sz="2400" dirty="0"/>
              <a:t>α</a:t>
            </a:r>
            <a:r>
              <a:rPr lang="en" sz="2400" dirty="0" err="1"/>
              <a:t>ι</a:t>
            </a:r>
            <a:r>
              <a:rPr lang="en" sz="2400" dirty="0"/>
              <a:t> </a:t>
            </a:r>
            <a:r>
              <a:rPr lang="en" sz="2400" dirty="0" err="1"/>
              <a:t>ε</a:t>
            </a:r>
            <a:r>
              <a:rPr lang="en" sz="2400" dirty="0"/>
              <a:t>πα</a:t>
            </a:r>
            <a:r>
              <a:rPr lang="en" sz="2400" dirty="0" err="1"/>
              <a:t>υξημένης</a:t>
            </a:r>
            <a:r>
              <a:rPr lang="en" sz="2400" dirty="0"/>
              <a:t> π</a:t>
            </a:r>
            <a:r>
              <a:rPr lang="en" sz="2400" dirty="0" err="1"/>
              <a:t>ρ</a:t>
            </a:r>
            <a:r>
              <a:rPr lang="en" sz="2400" dirty="0"/>
              <a:t>α</a:t>
            </a:r>
            <a:r>
              <a:rPr lang="en" sz="2400" dirty="0" err="1"/>
              <a:t>γμ</a:t>
            </a:r>
            <a:r>
              <a:rPr lang="en" sz="2400" dirty="0"/>
              <a:t>α</a:t>
            </a:r>
            <a:r>
              <a:rPr lang="en" sz="2400" dirty="0" err="1"/>
              <a:t>τικότητ</a:t>
            </a:r>
            <a:r>
              <a:rPr lang="en" sz="2400" dirty="0"/>
              <a:t>α</a:t>
            </a:r>
            <a:r>
              <a:rPr lang="en" sz="2400" dirty="0" err="1"/>
              <a:t>ς</a:t>
            </a:r>
            <a:endParaRPr sz="2400" dirty="0"/>
          </a:p>
          <a:p>
            <a:pPr marL="609585" indent="-457189">
              <a:buClr>
                <a:srgbClr val="FFFFFF"/>
              </a:buClr>
              <a:buSzPts val="1800"/>
              <a:buChar char="●"/>
            </a:pPr>
            <a:r>
              <a:rPr lang="en" sz="2400" dirty="0"/>
              <a:t>Έμφα</a:t>
            </a:r>
            <a:r>
              <a:rPr lang="en" sz="2400" dirty="0" err="1"/>
              <a:t>ση</a:t>
            </a:r>
            <a:r>
              <a:rPr lang="en" sz="2400" dirty="0"/>
              <a:t> </a:t>
            </a:r>
            <a:r>
              <a:rPr lang="en" sz="2400" dirty="0" err="1"/>
              <a:t>στην</a:t>
            </a:r>
            <a:r>
              <a:rPr lang="en" sz="2400" dirty="0"/>
              <a:t> α</a:t>
            </a:r>
            <a:r>
              <a:rPr lang="en" sz="2400" dirty="0" err="1"/>
              <a:t>νά</a:t>
            </a:r>
            <a:r>
              <a:rPr lang="en" sz="2400" dirty="0"/>
              <a:t>π</a:t>
            </a:r>
            <a:r>
              <a:rPr lang="en" sz="2400" dirty="0" err="1"/>
              <a:t>τυξη</a:t>
            </a:r>
            <a:r>
              <a:rPr lang="en" sz="2400" dirty="0"/>
              <a:t> </a:t>
            </a:r>
            <a:r>
              <a:rPr lang="en" sz="2400" dirty="0" err="1"/>
              <a:t>δεξιοτήτων</a:t>
            </a:r>
            <a:r>
              <a:rPr lang="en" sz="2400" dirty="0"/>
              <a:t> </a:t>
            </a:r>
            <a:r>
              <a:rPr lang="en" sz="2400" dirty="0" err="1"/>
              <a:t>του</a:t>
            </a:r>
            <a:r>
              <a:rPr lang="en" sz="2400" dirty="0"/>
              <a:t> 21ου α</a:t>
            </a:r>
            <a:r>
              <a:rPr lang="en" sz="2400" dirty="0" err="1"/>
              <a:t>ιών</a:t>
            </a:r>
            <a:r>
              <a:rPr lang="en" sz="2400" dirty="0"/>
              <a:t>α</a:t>
            </a:r>
            <a:endParaRPr sz="2400" dirty="0"/>
          </a:p>
          <a:p>
            <a:pPr marL="609585" indent="-457189">
              <a:buClr>
                <a:srgbClr val="FFFFFF"/>
              </a:buClr>
              <a:buSzPts val="1800"/>
              <a:buChar char="●"/>
            </a:pPr>
            <a:r>
              <a:rPr lang="en" sz="2400" dirty="0" err="1"/>
              <a:t>Συνεχής</a:t>
            </a:r>
            <a:r>
              <a:rPr lang="en" sz="2400" dirty="0"/>
              <a:t> α</a:t>
            </a:r>
            <a:r>
              <a:rPr lang="en" sz="2400" dirty="0" err="1"/>
              <a:t>ξιολόγηση</a:t>
            </a:r>
            <a:r>
              <a:rPr lang="en" sz="2400" dirty="0"/>
              <a:t> </a:t>
            </a:r>
            <a:r>
              <a:rPr lang="en" sz="2400" dirty="0" err="1"/>
              <a:t>κ</a:t>
            </a:r>
            <a:r>
              <a:rPr lang="en" sz="2400" dirty="0"/>
              <a:t>α</a:t>
            </a:r>
            <a:r>
              <a:rPr lang="en" sz="2400" dirty="0" err="1"/>
              <a:t>ι</a:t>
            </a:r>
            <a:r>
              <a:rPr lang="en" sz="2400" dirty="0"/>
              <a:t> π</a:t>
            </a:r>
            <a:r>
              <a:rPr lang="en" sz="2400" dirty="0" err="1"/>
              <a:t>ροσ</a:t>
            </a:r>
            <a:r>
              <a:rPr lang="en" sz="2400" dirty="0"/>
              <a:t>α</a:t>
            </a:r>
            <a:r>
              <a:rPr lang="en" sz="2400" dirty="0" err="1"/>
              <a:t>ρμογή</a:t>
            </a:r>
            <a:r>
              <a:rPr lang="en" sz="2400" dirty="0"/>
              <a:t> </a:t>
            </a:r>
            <a:r>
              <a:rPr lang="en" sz="2400" dirty="0" err="1"/>
              <a:t>των</a:t>
            </a:r>
            <a:r>
              <a:rPr lang="en" sz="2400" dirty="0"/>
              <a:t> </a:t>
            </a:r>
            <a:r>
              <a:rPr lang="en" sz="2400" dirty="0" err="1"/>
              <a:t>μεθόδων</a:t>
            </a:r>
            <a:endParaRP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333" dirty="0" err="1"/>
              <a:t>Συμ</a:t>
            </a:r>
            <a:r>
              <a:rPr lang="en" sz="3333" dirty="0"/>
              <a:t>π</a:t>
            </a:r>
            <a:r>
              <a:rPr lang="en" sz="3333" dirty="0" err="1"/>
              <a:t>εράσμ</a:t>
            </a:r>
            <a:r>
              <a:rPr lang="en" sz="3333" dirty="0"/>
              <a:t>α</a:t>
            </a:r>
            <a:r>
              <a:rPr lang="en" sz="3333" dirty="0" err="1"/>
              <a:t>τ</a:t>
            </a:r>
            <a:r>
              <a:rPr lang="en" sz="3333" dirty="0"/>
              <a:t>α</a:t>
            </a:r>
            <a:endParaRPr sz="3333" dirty="0"/>
          </a:p>
        </p:txBody>
      </p:sp>
      <p:sp>
        <p:nvSpPr>
          <p:cNvPr id="162" name="Google Shape;162;p31"/>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Clr>
                <a:srgbClr val="FFFFFF"/>
              </a:buClr>
              <a:buSzPts val="1800"/>
              <a:buChar char="●"/>
            </a:pPr>
            <a:r>
              <a:rPr lang="en" sz="2400" dirty="0"/>
              <a:t>Η </a:t>
            </a:r>
            <a:r>
              <a:rPr lang="en" sz="2400" dirty="0" err="1"/>
              <a:t>διερευνητική</a:t>
            </a:r>
            <a:r>
              <a:rPr lang="en" sz="2400" dirty="0"/>
              <a:t> </a:t>
            </a:r>
            <a:r>
              <a:rPr lang="en" sz="2400" dirty="0" err="1"/>
              <a:t>μάθηση</a:t>
            </a:r>
            <a:r>
              <a:rPr lang="en" sz="2400" dirty="0"/>
              <a:t> π</a:t>
            </a:r>
            <a:r>
              <a:rPr lang="en" sz="2400" dirty="0" err="1"/>
              <a:t>ροσφέρει</a:t>
            </a:r>
            <a:r>
              <a:rPr lang="en" sz="2400" dirty="0"/>
              <a:t> </a:t>
            </a:r>
            <a:r>
              <a:rPr lang="en" sz="2400" dirty="0" err="1"/>
              <a:t>μι</a:t>
            </a:r>
            <a:r>
              <a:rPr lang="en" sz="2400" dirty="0"/>
              <a:t>α </a:t>
            </a:r>
            <a:r>
              <a:rPr lang="en" sz="2400" dirty="0" err="1"/>
              <a:t>δυν</a:t>
            </a:r>
            <a:r>
              <a:rPr lang="en" sz="2400" dirty="0"/>
              <a:t>α</a:t>
            </a:r>
            <a:r>
              <a:rPr lang="en" sz="2400" dirty="0" err="1"/>
              <a:t>μική</a:t>
            </a:r>
            <a:r>
              <a:rPr lang="en" sz="2400" dirty="0"/>
              <a:t> π</a:t>
            </a:r>
            <a:r>
              <a:rPr lang="en" sz="2400" dirty="0" err="1"/>
              <a:t>ροσέγγιση</a:t>
            </a:r>
            <a:r>
              <a:rPr lang="en" sz="2400" dirty="0"/>
              <a:t> </a:t>
            </a:r>
            <a:r>
              <a:rPr lang="en" sz="2400" dirty="0" err="1"/>
              <a:t>στην</a:t>
            </a:r>
            <a:r>
              <a:rPr lang="en" sz="2400" dirty="0"/>
              <a:t> </a:t>
            </a:r>
            <a:r>
              <a:rPr lang="en" sz="2400" dirty="0" err="1"/>
              <a:t>εκ</a:t>
            </a:r>
            <a:r>
              <a:rPr lang="en" sz="2400" dirty="0"/>
              <a:t>πα</a:t>
            </a:r>
            <a:r>
              <a:rPr lang="en" sz="2400" dirty="0" err="1"/>
              <a:t>ίδευση</a:t>
            </a:r>
            <a:endParaRPr sz="2400" dirty="0"/>
          </a:p>
          <a:p>
            <a:pPr marL="609585" indent="-457189">
              <a:buClr>
                <a:srgbClr val="FFFFFF"/>
              </a:buClr>
              <a:buSzPts val="1800"/>
              <a:buChar char="●"/>
            </a:pPr>
            <a:r>
              <a:rPr lang="en" sz="2400" dirty="0" err="1"/>
              <a:t>Α</a:t>
            </a:r>
            <a:r>
              <a:rPr lang="en" sz="2400" dirty="0"/>
              <a:t>πα</a:t>
            </a:r>
            <a:r>
              <a:rPr lang="en" sz="2400" dirty="0" err="1"/>
              <a:t>ιτείτ</a:t>
            </a:r>
            <a:r>
              <a:rPr lang="en" sz="2400" dirty="0"/>
              <a:t>α</a:t>
            </a:r>
            <a:r>
              <a:rPr lang="en" sz="2400" dirty="0" err="1"/>
              <a:t>ι</a:t>
            </a:r>
            <a:r>
              <a:rPr lang="en" sz="2400" dirty="0"/>
              <a:t> </a:t>
            </a:r>
            <a:r>
              <a:rPr lang="en" sz="2400" dirty="0" err="1"/>
              <a:t>ισορρο</a:t>
            </a:r>
            <a:r>
              <a:rPr lang="en" sz="2400" dirty="0"/>
              <a:t>π</a:t>
            </a:r>
            <a:r>
              <a:rPr lang="en" sz="2400" dirty="0" err="1"/>
              <a:t>ί</a:t>
            </a:r>
            <a:r>
              <a:rPr lang="en" sz="2400" dirty="0"/>
              <a:t>α </a:t>
            </a:r>
            <a:r>
              <a:rPr lang="en" sz="2400" dirty="0" err="1"/>
              <a:t>μετ</a:t>
            </a:r>
            <a:r>
              <a:rPr lang="en" sz="2400" dirty="0"/>
              <a:t>α</a:t>
            </a:r>
            <a:r>
              <a:rPr lang="en" sz="2400" dirty="0" err="1"/>
              <a:t>ξύ</a:t>
            </a:r>
            <a:r>
              <a:rPr lang="en" sz="2400" dirty="0"/>
              <a:t> α</a:t>
            </a:r>
            <a:r>
              <a:rPr lang="en" sz="2400" dirty="0" err="1"/>
              <a:t>ν</a:t>
            </a:r>
            <a:r>
              <a:rPr lang="en" sz="2400" dirty="0"/>
              <a:t>α</a:t>
            </a:r>
            <a:r>
              <a:rPr lang="en" sz="2400" dirty="0" err="1"/>
              <a:t>κάλυψης</a:t>
            </a:r>
            <a:r>
              <a:rPr lang="en" sz="2400" dirty="0"/>
              <a:t> </a:t>
            </a:r>
            <a:r>
              <a:rPr lang="en" sz="2400" dirty="0" err="1"/>
              <a:t>κ</a:t>
            </a:r>
            <a:r>
              <a:rPr lang="en" sz="2400" dirty="0"/>
              <a:t>α</a:t>
            </a:r>
            <a:r>
              <a:rPr lang="en" sz="2400" dirty="0" err="1"/>
              <a:t>ι</a:t>
            </a:r>
            <a:r>
              <a:rPr lang="en" sz="2400" dirty="0"/>
              <a:t> </a:t>
            </a:r>
            <a:r>
              <a:rPr lang="en" sz="2400" dirty="0" err="1"/>
              <a:t>κ</a:t>
            </a:r>
            <a:r>
              <a:rPr lang="en" sz="2400" dirty="0"/>
              <a:t>α</a:t>
            </a:r>
            <a:r>
              <a:rPr lang="en" sz="2400" dirty="0" err="1"/>
              <a:t>θοδήγησης</a:t>
            </a:r>
            <a:endParaRPr sz="2400" dirty="0"/>
          </a:p>
          <a:p>
            <a:pPr marL="609585" indent="-457189">
              <a:buClr>
                <a:srgbClr val="FFFFFF"/>
              </a:buClr>
              <a:buSzPts val="1800"/>
              <a:buChar char="●"/>
            </a:pPr>
            <a:r>
              <a:rPr lang="en" sz="2400" dirty="0" err="1"/>
              <a:t>Σημ</a:t>
            </a:r>
            <a:r>
              <a:rPr lang="en" sz="2400" dirty="0"/>
              <a:t>α</a:t>
            </a:r>
            <a:r>
              <a:rPr lang="en" sz="2400" dirty="0" err="1"/>
              <a:t>ντική</a:t>
            </a:r>
            <a:r>
              <a:rPr lang="en" sz="2400" dirty="0"/>
              <a:t> </a:t>
            </a:r>
            <a:r>
              <a:rPr lang="en" sz="2400" dirty="0" err="1"/>
              <a:t>η</a:t>
            </a:r>
            <a:r>
              <a:rPr lang="en" sz="2400" dirty="0"/>
              <a:t> π</a:t>
            </a:r>
            <a:r>
              <a:rPr lang="en" sz="2400" dirty="0" err="1"/>
              <a:t>ροσ</a:t>
            </a:r>
            <a:r>
              <a:rPr lang="en" sz="2400" dirty="0"/>
              <a:t>α</a:t>
            </a:r>
            <a:r>
              <a:rPr lang="en" sz="2400" dirty="0" err="1"/>
              <a:t>ρμογή</a:t>
            </a:r>
            <a:r>
              <a:rPr lang="en" sz="2400" dirty="0"/>
              <a:t> </a:t>
            </a:r>
            <a:r>
              <a:rPr lang="en" sz="2400" dirty="0" err="1"/>
              <a:t>στις</a:t>
            </a:r>
            <a:r>
              <a:rPr lang="en" sz="2400" dirty="0"/>
              <a:t> α</a:t>
            </a:r>
            <a:r>
              <a:rPr lang="en" sz="2400" dirty="0" err="1"/>
              <a:t>νάγκες</a:t>
            </a:r>
            <a:r>
              <a:rPr lang="en" sz="2400" dirty="0"/>
              <a:t> </a:t>
            </a:r>
            <a:r>
              <a:rPr lang="en" sz="2400" dirty="0" err="1"/>
              <a:t>των</a:t>
            </a:r>
            <a:r>
              <a:rPr lang="en" sz="2400" dirty="0"/>
              <a:t> </a:t>
            </a:r>
            <a:r>
              <a:rPr lang="en" sz="2400" dirty="0" err="1"/>
              <a:t>μ</a:t>
            </a:r>
            <a:r>
              <a:rPr lang="en" sz="2400" dirty="0"/>
              <a:t>α</a:t>
            </a:r>
            <a:r>
              <a:rPr lang="en" sz="2400" dirty="0" err="1"/>
              <a:t>θητών</a:t>
            </a:r>
            <a:endParaRPr sz="2400" dirty="0"/>
          </a:p>
          <a:p>
            <a:pPr marL="609585" indent="-457189">
              <a:buClr>
                <a:srgbClr val="FFFFFF"/>
              </a:buClr>
              <a:buSzPts val="1800"/>
              <a:buChar char="●"/>
            </a:pPr>
            <a:r>
              <a:rPr lang="en" sz="2400" dirty="0" err="1"/>
              <a:t>Συνεχής</a:t>
            </a:r>
            <a:r>
              <a:rPr lang="en" sz="2400" dirty="0"/>
              <a:t> α</a:t>
            </a:r>
            <a:r>
              <a:rPr lang="en" sz="2400" dirty="0" err="1"/>
              <a:t>ξιολόγηση</a:t>
            </a:r>
            <a:r>
              <a:rPr lang="en" sz="2400" dirty="0"/>
              <a:t> </a:t>
            </a:r>
            <a:r>
              <a:rPr lang="en" sz="2400" dirty="0" err="1"/>
              <a:t>κ</a:t>
            </a:r>
            <a:r>
              <a:rPr lang="en" sz="2400" dirty="0"/>
              <a:t>α</a:t>
            </a:r>
            <a:r>
              <a:rPr lang="en" sz="2400" dirty="0" err="1"/>
              <a:t>ι</a:t>
            </a:r>
            <a:r>
              <a:rPr lang="en" sz="2400" dirty="0"/>
              <a:t> β</a:t>
            </a:r>
            <a:r>
              <a:rPr lang="en" sz="2400" dirty="0" err="1"/>
              <a:t>ελτίωση</a:t>
            </a:r>
            <a:r>
              <a:rPr lang="en" sz="2400" dirty="0"/>
              <a:t> </a:t>
            </a:r>
            <a:r>
              <a:rPr lang="en" sz="2400" dirty="0" err="1"/>
              <a:t>των</a:t>
            </a:r>
            <a:r>
              <a:rPr lang="en" sz="2400" dirty="0"/>
              <a:t> </a:t>
            </a:r>
            <a:r>
              <a:rPr lang="en" sz="2400" dirty="0" err="1"/>
              <a:t>μεθόδων</a:t>
            </a:r>
            <a:endParaRPr sz="2400" dirty="0"/>
          </a:p>
          <a:p>
            <a:pPr marL="609585" indent="-457189">
              <a:buClr>
                <a:srgbClr val="FFFFFF"/>
              </a:buClr>
              <a:buSzPts val="1800"/>
              <a:buChar char="●"/>
            </a:pPr>
            <a:r>
              <a:rPr lang="en" sz="2400" dirty="0"/>
              <a:t>Η </a:t>
            </a:r>
            <a:r>
              <a:rPr lang="en" sz="2400" dirty="0" err="1"/>
              <a:t>τεχνολογί</a:t>
            </a:r>
            <a:r>
              <a:rPr lang="en" sz="2400" dirty="0"/>
              <a:t>α π</a:t>
            </a:r>
            <a:r>
              <a:rPr lang="en" sz="2400" dirty="0" err="1"/>
              <a:t>ροσφέρει</a:t>
            </a:r>
            <a:r>
              <a:rPr lang="en" sz="2400" dirty="0"/>
              <a:t> </a:t>
            </a:r>
            <a:r>
              <a:rPr lang="en" sz="2400" dirty="0" err="1"/>
              <a:t>νέες</a:t>
            </a:r>
            <a:r>
              <a:rPr lang="en" sz="2400" dirty="0"/>
              <a:t> </a:t>
            </a:r>
            <a:r>
              <a:rPr lang="en" sz="2400" dirty="0" err="1"/>
              <a:t>ευκ</a:t>
            </a:r>
            <a:r>
              <a:rPr lang="en" sz="2400" dirty="0"/>
              <a:t>α</a:t>
            </a:r>
            <a:r>
              <a:rPr lang="en" sz="2400" dirty="0" err="1"/>
              <a:t>ιρίες</a:t>
            </a:r>
            <a:r>
              <a:rPr lang="en" sz="2400" dirty="0"/>
              <a:t> </a:t>
            </a:r>
            <a:r>
              <a:rPr lang="en" sz="2400" dirty="0" err="1"/>
              <a:t>γι</a:t>
            </a:r>
            <a:r>
              <a:rPr lang="en" sz="2400" dirty="0"/>
              <a:t>α </a:t>
            </a:r>
            <a:r>
              <a:rPr lang="en" sz="2400" dirty="0" err="1"/>
              <a:t>εφ</a:t>
            </a:r>
            <a:r>
              <a:rPr lang="en" sz="2400" dirty="0"/>
              <a:t>α</a:t>
            </a:r>
            <a:r>
              <a:rPr lang="en" sz="2400" dirty="0" err="1"/>
              <a:t>ρμογή</a:t>
            </a:r>
            <a:endParaRPr sz="2400" dirty="0"/>
          </a:p>
          <a:p>
            <a:pPr marL="609585" indent="-457189">
              <a:buClr>
                <a:srgbClr val="FFFFFF"/>
              </a:buClr>
              <a:buSzPts val="1800"/>
              <a:buChar char="●"/>
            </a:pPr>
            <a:r>
              <a:rPr lang="en" sz="2400" dirty="0"/>
              <a:t>Ερώτηση: </a:t>
            </a:r>
            <a:r>
              <a:rPr lang="en" sz="2400" dirty="0" err="1"/>
              <a:t>Πώς</a:t>
            </a:r>
            <a:r>
              <a:rPr lang="en" sz="2400" dirty="0"/>
              <a:t> β</a:t>
            </a:r>
            <a:r>
              <a:rPr lang="en" sz="2400" dirty="0" err="1"/>
              <a:t>λέ</a:t>
            </a:r>
            <a:r>
              <a:rPr lang="en" sz="2400" dirty="0"/>
              <a:t>π</a:t>
            </a:r>
            <a:r>
              <a:rPr lang="en" sz="2400" dirty="0" err="1"/>
              <a:t>ετε</a:t>
            </a:r>
            <a:r>
              <a:rPr lang="en" sz="2400" dirty="0"/>
              <a:t> </a:t>
            </a:r>
            <a:r>
              <a:rPr lang="en" sz="2400" dirty="0" err="1"/>
              <a:t>το</a:t>
            </a:r>
            <a:r>
              <a:rPr lang="en" sz="2400" dirty="0"/>
              <a:t> </a:t>
            </a:r>
            <a:r>
              <a:rPr lang="en" sz="2400" dirty="0" err="1"/>
              <a:t>μέλλον</a:t>
            </a:r>
            <a:r>
              <a:rPr lang="en" sz="2400" dirty="0"/>
              <a:t> </a:t>
            </a:r>
            <a:r>
              <a:rPr lang="en" sz="2400" dirty="0" err="1"/>
              <a:t>της</a:t>
            </a:r>
            <a:r>
              <a:rPr lang="en" sz="2400" dirty="0"/>
              <a:t> </a:t>
            </a:r>
            <a:r>
              <a:rPr lang="en" sz="2400" dirty="0" err="1"/>
              <a:t>διερευνητικής</a:t>
            </a:r>
            <a:r>
              <a:rPr lang="en" sz="2400" dirty="0"/>
              <a:t> </a:t>
            </a:r>
            <a:r>
              <a:rPr lang="en" sz="2400" dirty="0" err="1"/>
              <a:t>μάθησης</a:t>
            </a:r>
            <a:r>
              <a:rPr lang="en" sz="2400" dirty="0"/>
              <a:t> </a:t>
            </a:r>
            <a:r>
              <a:rPr lang="en" sz="2400" dirty="0" err="1"/>
              <a:t>στην</a:t>
            </a:r>
            <a:r>
              <a:rPr lang="en" sz="2400" dirty="0"/>
              <a:t> α</a:t>
            </a:r>
            <a:r>
              <a:rPr lang="en" sz="2400" dirty="0" err="1"/>
              <a:t>νώτ</a:t>
            </a:r>
            <a:r>
              <a:rPr lang="en" sz="2400" dirty="0"/>
              <a:t>α</a:t>
            </a:r>
            <a:r>
              <a:rPr lang="en" sz="2400" dirty="0" err="1"/>
              <a:t>τη</a:t>
            </a:r>
            <a:r>
              <a:rPr lang="en" sz="2400" dirty="0"/>
              <a:t> </a:t>
            </a:r>
            <a:r>
              <a:rPr lang="en" sz="2400" dirty="0" err="1"/>
              <a:t>εκ</a:t>
            </a:r>
            <a:r>
              <a:rPr lang="en" sz="2400" dirty="0"/>
              <a:t>πα</a:t>
            </a:r>
            <a:r>
              <a:rPr lang="en" sz="2400" dirty="0" err="1"/>
              <a:t>ίδευση</a:t>
            </a:r>
            <a:r>
              <a:rPr lang="en" sz="2400" dirty="0"/>
              <a:t>;</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02D4F0-701A-C0AA-4491-7A4756FE4559}"/>
              </a:ext>
            </a:extLst>
          </p:cNvPr>
          <p:cNvSpPr>
            <a:spLocks noGrp="1"/>
          </p:cNvSpPr>
          <p:nvPr>
            <p:ph type="title"/>
          </p:nvPr>
        </p:nvSpPr>
        <p:spPr/>
        <p:txBody>
          <a:bodyPr>
            <a:normAutofit/>
          </a:bodyPr>
          <a:lstStyle/>
          <a:p>
            <a:r>
              <a:rPr lang="el-GR" b="1" dirty="0">
                <a:solidFill>
                  <a:srgbClr val="C00000"/>
                </a:solidFill>
              </a:rPr>
              <a:t>Τι χρειάζεσαι για να σχεδιάσεις σενάρια ιστορικής διερεύνησης;</a:t>
            </a:r>
            <a:endParaRPr lang="el-GR" dirty="0">
              <a:solidFill>
                <a:srgbClr val="C00000"/>
              </a:solidFill>
            </a:endParaRPr>
          </a:p>
        </p:txBody>
      </p:sp>
      <p:sp>
        <p:nvSpPr>
          <p:cNvPr id="4" name="Rectangle 1">
            <a:extLst>
              <a:ext uri="{FF2B5EF4-FFF2-40B4-BE49-F238E27FC236}">
                <a16:creationId xmlns:a16="http://schemas.microsoft.com/office/drawing/2014/main" id="{A58132C2-85F0-9890-F0D9-C226229EDF7B}"/>
              </a:ext>
            </a:extLst>
          </p:cNvPr>
          <p:cNvSpPr>
            <a:spLocks noGrp="1" noChangeArrowheads="1"/>
          </p:cNvSpPr>
          <p:nvPr>
            <p:ph idx="1"/>
          </p:nvPr>
        </p:nvSpPr>
        <p:spPr bwMode="auto">
          <a:xfrm>
            <a:off x="838200" y="2939465"/>
            <a:ext cx="1029664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Για το σκοπό αυτό θα μάθεις: </a:t>
            </a:r>
            <a:r>
              <a:rPr kumimoji="0" lang="el-GR" altLang="el-GR" sz="2000" b="0" i="0" u="none" strike="noStrike" cap="none" normalizeH="0" baseline="0" dirty="0">
                <a:ln>
                  <a:noFill/>
                </a:ln>
                <a:solidFill>
                  <a:schemeClr val="tx1"/>
                </a:solidFill>
                <a:effectLst/>
              </a:rPr>
              <a:t>​</a:t>
            </a:r>
            <a:endParaRPr kumimoji="0" lang="el-GR" altLang="el-GR"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τις βασικές έννοιες του εκπαιδευτικού σχεδιασμού </a:t>
            </a:r>
            <a:r>
              <a:rPr kumimoji="0" lang="el-GR" altLang="el-GR"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Backward</a:t>
            </a:r>
            <a:r>
              <a:rPr kumimoji="0" lang="el-GR" altLang="el-G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l-GR" altLang="el-GR"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design</a:t>
            </a:r>
            <a:r>
              <a:rPr kumimoji="0" lang="el-GR" altLang="el-G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του </a:t>
            </a:r>
            <a:r>
              <a:rPr kumimoji="0" lang="el-GR" altLang="el-GR"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IBL,</a:t>
            </a:r>
            <a:r>
              <a:rPr kumimoji="0" lang="el-GR" altLang="el-G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της</a:t>
            </a: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l-GR" altLang="el-G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ιστορικής σκέψης</a:t>
            </a: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αρχικά σε μορφή παρουσίασης για την κατανόηση των εννοιών και αντίστοιχα με </a:t>
            </a:r>
            <a:r>
              <a:rPr kumimoji="0" lang="el-GR" altLang="el-G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διαδραστικά</a:t>
            </a: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βίντεο για την εξάσκηση των εννοιών αυτών.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στη συνέχεια θα γνωρίσεις το εργαλείο τεχνητής νοημοσύνης </a:t>
            </a:r>
            <a:r>
              <a:rPr kumimoji="0" lang="el-GR" altLang="el-G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Brisk </a:t>
            </a:r>
            <a:r>
              <a:rPr kumimoji="0" lang="el-GR" altLang="el-GR"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teaching</a:t>
            </a: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που θα αξιοποιήσεις για να δημιουργήσεις το σενάριό σου.</a:t>
            </a:r>
            <a:endParaRPr kumimoji="0" lang="el-GR" altLang="el-G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8178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3663D8-EC67-9823-6829-18B606413C1B}"/>
              </a:ext>
            </a:extLst>
          </p:cNvPr>
          <p:cNvSpPr>
            <a:spLocks noGrp="1"/>
          </p:cNvSpPr>
          <p:nvPr>
            <p:ph type="title"/>
          </p:nvPr>
        </p:nvSpPr>
        <p:spPr/>
        <p:txBody>
          <a:bodyPr/>
          <a:lstStyle/>
          <a:p>
            <a:r>
              <a:rPr lang="el-GR" dirty="0">
                <a:solidFill>
                  <a:srgbClr val="C00000"/>
                </a:solidFill>
                <a:hlinkClick r:id="rId2"/>
              </a:rPr>
              <a:t>Ιστορικ</a:t>
            </a:r>
            <a:r>
              <a:rPr lang="en-US" dirty="0" err="1">
                <a:solidFill>
                  <a:srgbClr val="C00000"/>
                </a:solidFill>
                <a:hlinkClick r:id="rId2"/>
              </a:rPr>
              <a:t>ή</a:t>
            </a:r>
            <a:r>
              <a:rPr lang="el-GR" dirty="0">
                <a:solidFill>
                  <a:srgbClr val="C00000"/>
                </a:solidFill>
                <a:hlinkClick r:id="rId2"/>
              </a:rPr>
              <a:t> σκέψη και Ιστορικός συλλογισμός</a:t>
            </a:r>
            <a:endParaRPr lang="el-GR" dirty="0">
              <a:solidFill>
                <a:srgbClr val="C00000"/>
              </a:solidFill>
            </a:endParaRPr>
          </a:p>
        </p:txBody>
      </p:sp>
      <p:sp>
        <p:nvSpPr>
          <p:cNvPr id="3" name="Θέση περιεχομένου 2">
            <a:extLst>
              <a:ext uri="{FF2B5EF4-FFF2-40B4-BE49-F238E27FC236}">
                <a16:creationId xmlns:a16="http://schemas.microsoft.com/office/drawing/2014/main" id="{2F4E2C4B-E3F4-035B-EF03-434F3007EA76}"/>
              </a:ext>
            </a:extLst>
          </p:cNvPr>
          <p:cNvSpPr>
            <a:spLocks noGrp="1"/>
          </p:cNvSpPr>
          <p:nvPr>
            <p:ph idx="1"/>
          </p:nvPr>
        </p:nvSpPr>
        <p:spPr/>
        <p:txBody>
          <a:bodyPr>
            <a:normAutofit/>
          </a:bodyPr>
          <a:lstStyle/>
          <a:p>
            <a:pPr marL="0" indent="0">
              <a:buNone/>
            </a:pPr>
            <a:endParaRPr lang="el-GR" dirty="0"/>
          </a:p>
          <a:p>
            <a:r>
              <a:rPr lang="en-US" b="1" dirty="0">
                <a:hlinkClick r:id="rId3"/>
              </a:rPr>
              <a:t>Historian's Toolbox: Thinking Like a Historian - Historical Thinking Skills for High School</a:t>
            </a:r>
            <a:endParaRPr lang="el-GR" dirty="0"/>
          </a:p>
          <a:p>
            <a:pPr marL="0" indent="0">
              <a:buNone/>
            </a:pPr>
            <a:endParaRPr lang="el-GR" dirty="0"/>
          </a:p>
        </p:txBody>
      </p:sp>
    </p:spTree>
    <p:extLst>
      <p:ext uri="{BB962C8B-B14F-4D97-AF65-F5344CB8AC3E}">
        <p14:creationId xmlns:p14="http://schemas.microsoft.com/office/powerpoint/2010/main" val="300362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DC81898-5CBE-D949-BD89-459400DAD20C}"/>
              </a:ext>
            </a:extLst>
          </p:cNvPr>
          <p:cNvSpPr>
            <a:spLocks noGrp="1"/>
          </p:cNvSpPr>
          <p:nvPr>
            <p:ph type="title"/>
          </p:nvPr>
        </p:nvSpPr>
        <p:spPr>
          <a:xfrm>
            <a:off x="762000" y="560388"/>
            <a:ext cx="10826750" cy="4951412"/>
          </a:xfrm>
        </p:spPr>
        <p:txBody>
          <a:bodyPr>
            <a:normAutofit/>
          </a:bodyPr>
          <a:lstStyle/>
          <a:p>
            <a:pPr algn="ctr"/>
            <a:br>
              <a:rPr lang="el-GR" altLang="el-GR" dirty="0">
                <a:solidFill>
                  <a:schemeClr val="accent1"/>
                </a:solidFill>
              </a:rPr>
            </a:br>
            <a:r>
              <a:rPr lang="el-GR" altLang="el-GR" b="1" dirty="0">
                <a:solidFill>
                  <a:schemeClr val="accent1"/>
                </a:solidFill>
              </a:rPr>
              <a:t>«Επιστημονική προσέγγιση»</a:t>
            </a:r>
            <a:r>
              <a:rPr lang="en-US" altLang="el-GR" b="1" dirty="0">
                <a:solidFill>
                  <a:schemeClr val="accent1"/>
                </a:solidFill>
              </a:rPr>
              <a:t> (disciplinary approach) </a:t>
            </a:r>
            <a:br>
              <a:rPr lang="en-US" altLang="el-GR" b="1" dirty="0">
                <a:solidFill>
                  <a:schemeClr val="accent1"/>
                </a:solidFill>
              </a:rPr>
            </a:br>
            <a:r>
              <a:rPr lang="en-US" altLang="el-GR" b="1" dirty="0">
                <a:solidFill>
                  <a:schemeClr val="accent1"/>
                </a:solidFill>
              </a:rPr>
              <a:t>(Lee, 2005, 2011)</a:t>
            </a:r>
            <a:br>
              <a:rPr lang="el-GR" altLang="el-GR" b="1" dirty="0">
                <a:solidFill>
                  <a:schemeClr val="accent1"/>
                </a:solidFill>
              </a:rPr>
            </a:br>
            <a:r>
              <a:rPr lang="el-GR" altLang="el-GR" b="1" dirty="0">
                <a:solidFill>
                  <a:schemeClr val="accent1"/>
                </a:solidFill>
              </a:rPr>
              <a:t>Α. </a:t>
            </a:r>
            <a:r>
              <a:rPr lang="el-GR" altLang="el-GR" b="1" dirty="0" err="1">
                <a:solidFill>
                  <a:schemeClr val="accent1"/>
                </a:solidFill>
              </a:rPr>
              <a:t>Γν</a:t>
            </a:r>
            <a:r>
              <a:rPr lang="en-US" altLang="el-GR" b="1" dirty="0" err="1">
                <a:solidFill>
                  <a:schemeClr val="accent1"/>
                </a:solidFill>
              </a:rPr>
              <a:t>ώ</a:t>
            </a:r>
            <a:r>
              <a:rPr lang="el-GR" altLang="el-GR" b="1" dirty="0" err="1">
                <a:solidFill>
                  <a:schemeClr val="accent1"/>
                </a:solidFill>
              </a:rPr>
              <a:t>ση</a:t>
            </a:r>
            <a:r>
              <a:rPr lang="el-GR" altLang="el-GR" b="1" dirty="0">
                <a:solidFill>
                  <a:schemeClr val="accent1"/>
                </a:solidFill>
              </a:rPr>
              <a:t> περιεχομένου</a:t>
            </a:r>
            <a:br>
              <a:rPr lang="el-GR" altLang="el-GR" b="1" dirty="0">
                <a:solidFill>
                  <a:schemeClr val="accent1"/>
                </a:solidFill>
              </a:rPr>
            </a:br>
            <a:r>
              <a:rPr lang="el-GR" altLang="el-GR" b="1" dirty="0">
                <a:solidFill>
                  <a:schemeClr val="accent1"/>
                </a:solidFill>
              </a:rPr>
              <a:t>Β. Ανάπτυξη ιστορικής σκέψης</a:t>
            </a:r>
            <a:endParaRPr lang="en-US" altLang="el-GR" b="1" dirty="0">
              <a:solidFill>
                <a:schemeClr val="accent1"/>
              </a:solidFill>
            </a:endParaRPr>
          </a:p>
        </p:txBody>
      </p:sp>
    </p:spTree>
    <p:extLst>
      <p:ext uri="{BB962C8B-B14F-4D97-AF65-F5344CB8AC3E}">
        <p14:creationId xmlns:p14="http://schemas.microsoft.com/office/powerpoint/2010/main" val="1118016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DF0D793-3A07-C14F-88C5-048A7AEF4020}"/>
              </a:ext>
            </a:extLst>
          </p:cNvPr>
          <p:cNvSpPr>
            <a:spLocks noGrp="1"/>
          </p:cNvSpPr>
          <p:nvPr>
            <p:ph type="title"/>
          </p:nvPr>
        </p:nvSpPr>
        <p:spPr>
          <a:xfrm>
            <a:off x="762000" y="560388"/>
            <a:ext cx="4419600" cy="4951412"/>
          </a:xfrm>
        </p:spPr>
        <p:txBody>
          <a:bodyPr/>
          <a:lstStyle/>
          <a:p>
            <a:br>
              <a:rPr lang="el-GR" altLang="el-GR" b="1" dirty="0">
                <a:solidFill>
                  <a:schemeClr val="tx1"/>
                </a:solidFill>
              </a:rPr>
            </a:br>
            <a:r>
              <a:rPr lang="el-GR" altLang="el-GR" b="1" dirty="0">
                <a:solidFill>
                  <a:schemeClr val="tx2">
                    <a:lumMod val="75000"/>
                  </a:schemeClr>
                </a:solidFill>
              </a:rPr>
              <a:t>Ζητούμενα</a:t>
            </a:r>
            <a:br>
              <a:rPr lang="el-GR" altLang="el-GR" b="1" dirty="0">
                <a:solidFill>
                  <a:schemeClr val="tx2">
                    <a:lumMod val="75000"/>
                  </a:schemeClr>
                </a:solidFill>
              </a:rPr>
            </a:br>
            <a:r>
              <a:rPr lang="el-GR" altLang="el-GR" b="1" dirty="0">
                <a:solidFill>
                  <a:schemeClr val="tx2">
                    <a:lumMod val="75000"/>
                  </a:schemeClr>
                </a:solidFill>
              </a:rPr>
              <a:t>της επιστημονικής προσέγγισης</a:t>
            </a:r>
            <a:endParaRPr lang="en-US" altLang="el-GR" b="1" dirty="0">
              <a:solidFill>
                <a:schemeClr val="tx2">
                  <a:lumMod val="75000"/>
                </a:schemeClr>
              </a:solidFill>
            </a:endParaRPr>
          </a:p>
        </p:txBody>
      </p:sp>
      <p:sp>
        <p:nvSpPr>
          <p:cNvPr id="3" name="Content Placeholder 2">
            <a:extLst>
              <a:ext uri="{FF2B5EF4-FFF2-40B4-BE49-F238E27FC236}">
                <a16:creationId xmlns:a16="http://schemas.microsoft.com/office/drawing/2014/main" id="{669A7D62-7F89-8643-939C-585EBF3DA249}"/>
              </a:ext>
            </a:extLst>
          </p:cNvPr>
          <p:cNvSpPr>
            <a:spLocks noGrp="1"/>
          </p:cNvSpPr>
          <p:nvPr>
            <p:ph idx="1"/>
          </p:nvPr>
        </p:nvSpPr>
        <p:spPr>
          <a:xfrm>
            <a:off x="5376230" y="747132"/>
            <a:ext cx="5977569" cy="5429831"/>
          </a:xfrm>
        </p:spPr>
        <p:txBody>
          <a:bodyPr>
            <a:normAutofit/>
          </a:bodyPr>
          <a:lstStyle/>
          <a:p>
            <a:pPr marL="0" indent="0">
              <a:buFont typeface="Arial" panose="020B0604020202020204" pitchFamily="34" charset="0"/>
              <a:buNone/>
            </a:pPr>
            <a:endParaRPr lang="el-GR" altLang="el-GR" sz="3600" b="1" dirty="0">
              <a:solidFill>
                <a:schemeClr val="accent1"/>
              </a:solidFill>
            </a:endParaRPr>
          </a:p>
          <a:p>
            <a:pPr marL="0" indent="0">
              <a:buNone/>
            </a:pPr>
            <a:r>
              <a:rPr lang="el-GR" altLang="el-GR" sz="3600" b="1" dirty="0">
                <a:solidFill>
                  <a:schemeClr val="accent1"/>
                </a:solidFill>
              </a:rPr>
              <a:t>Α. Γνώση περιεχομένου</a:t>
            </a:r>
          </a:p>
          <a:p>
            <a:pPr marL="0" indent="0"/>
            <a:r>
              <a:rPr lang="el-GR" altLang="el-GR" sz="2800" dirty="0"/>
              <a:t>Γνώση περιεχομένου παρελθόντος (γεγονότα, καταστάσεις, πρόσωπα, κ.λπ.</a:t>
            </a:r>
          </a:p>
          <a:p>
            <a:pPr marL="0" indent="0"/>
            <a:r>
              <a:rPr lang="el-GR" altLang="el-GR" sz="2800" dirty="0"/>
              <a:t>Έννοιες περιεχομένου (βασιλιάς, δημοκρατία, εμπόριο, οικονομία κ.λπ.)</a:t>
            </a:r>
          </a:p>
          <a:p>
            <a:pPr marL="0" indent="0">
              <a:buNone/>
            </a:pPr>
            <a:endParaRPr lang="el-GR" altLang="el-GR" sz="3600" b="1" dirty="0">
              <a:solidFill>
                <a:schemeClr val="accent1"/>
              </a:solidFill>
            </a:endParaRPr>
          </a:p>
          <a:p>
            <a:pPr marL="0" indent="0">
              <a:buFont typeface="Arial" panose="020B0604020202020204" pitchFamily="34" charset="0"/>
              <a:buNone/>
            </a:pPr>
            <a:endParaRPr lang="el-GR" altLang="el-GR" sz="3600" b="1" dirty="0">
              <a:solidFill>
                <a:schemeClr val="accent1"/>
              </a:solidFill>
            </a:endParaRPr>
          </a:p>
        </p:txBody>
      </p:sp>
    </p:spTree>
    <p:extLst>
      <p:ext uri="{BB962C8B-B14F-4D97-AF65-F5344CB8AC3E}">
        <p14:creationId xmlns:p14="http://schemas.microsoft.com/office/powerpoint/2010/main" val="1584207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62001A4-72FE-6347-A4DA-D9CB772A12A4}"/>
              </a:ext>
            </a:extLst>
          </p:cNvPr>
          <p:cNvSpPr>
            <a:spLocks noGrp="1"/>
          </p:cNvSpPr>
          <p:nvPr>
            <p:ph type="title"/>
          </p:nvPr>
        </p:nvSpPr>
        <p:spPr/>
        <p:txBody>
          <a:bodyPr/>
          <a:lstStyle/>
          <a:p>
            <a:endParaRPr lang="en-US" altLang="el-GR" dirty="0">
              <a:solidFill>
                <a:schemeClr val="bg1"/>
              </a:solidFill>
            </a:endParaRPr>
          </a:p>
        </p:txBody>
      </p:sp>
      <p:sp>
        <p:nvSpPr>
          <p:cNvPr id="3" name="Content Placeholder 2">
            <a:extLst>
              <a:ext uri="{FF2B5EF4-FFF2-40B4-BE49-F238E27FC236}">
                <a16:creationId xmlns:a16="http://schemas.microsoft.com/office/drawing/2014/main" id="{FD186A22-5CF8-6F42-836F-216BA30F6D0D}"/>
              </a:ext>
            </a:extLst>
          </p:cNvPr>
          <p:cNvSpPr>
            <a:spLocks noGrp="1"/>
          </p:cNvSpPr>
          <p:nvPr>
            <p:ph idx="1"/>
          </p:nvPr>
        </p:nvSpPr>
        <p:spPr>
          <a:xfrm>
            <a:off x="838200" y="2118732"/>
            <a:ext cx="10515600" cy="4058231"/>
          </a:xfrm>
        </p:spPr>
        <p:txBody>
          <a:bodyPr>
            <a:normAutofit/>
          </a:bodyPr>
          <a:lstStyle/>
          <a:p>
            <a:r>
              <a:rPr lang="el-GR" altLang="el-GR" sz="3600" dirty="0" err="1"/>
              <a:t>Προϋπάρχουσες</a:t>
            </a:r>
            <a:r>
              <a:rPr lang="el-GR" altLang="el-GR" sz="3600" dirty="0"/>
              <a:t> ιδέες και παρανοήσεις των μαθητών</a:t>
            </a:r>
          </a:p>
          <a:p>
            <a:r>
              <a:rPr lang="el-GR" altLang="el-GR" sz="3600" dirty="0"/>
              <a:t>Έννοιες δευτέρου βαθμού σε σχέση με τη γνώση περιεχομένου</a:t>
            </a:r>
          </a:p>
          <a:p>
            <a:r>
              <a:rPr lang="el-GR" altLang="el-GR" sz="3600" dirty="0"/>
              <a:t>Δεξιότητες</a:t>
            </a:r>
          </a:p>
          <a:p>
            <a:r>
              <a:rPr lang="el-GR" altLang="el-GR" sz="3600" dirty="0"/>
              <a:t>Στάσεις</a:t>
            </a:r>
            <a:endParaRPr lang="en-US" altLang="el-GR" sz="3600" dirty="0"/>
          </a:p>
          <a:p>
            <a:pPr>
              <a:buFont typeface="Arial" panose="020B0604020202020204" pitchFamily="34" charset="0"/>
              <a:buNone/>
            </a:pPr>
            <a:r>
              <a:rPr lang="en-US" altLang="el-GR" sz="3600" dirty="0"/>
              <a:t>(Lee, 2005)</a:t>
            </a:r>
            <a:endParaRPr lang="el-GR" altLang="el-GR" sz="3600" dirty="0"/>
          </a:p>
          <a:p>
            <a:endParaRPr lang="en-US" altLang="el-GR" dirty="0">
              <a:solidFill>
                <a:schemeClr val="accent1"/>
              </a:solidFill>
            </a:endParaRPr>
          </a:p>
        </p:txBody>
      </p:sp>
      <p:sp>
        <p:nvSpPr>
          <p:cNvPr id="2" name="TextBox 1">
            <a:extLst>
              <a:ext uri="{FF2B5EF4-FFF2-40B4-BE49-F238E27FC236}">
                <a16:creationId xmlns:a16="http://schemas.microsoft.com/office/drawing/2014/main" id="{C7E5D237-5A96-4240-A49D-E9073E63297E}"/>
              </a:ext>
            </a:extLst>
          </p:cNvPr>
          <p:cNvSpPr txBox="1"/>
          <p:nvPr/>
        </p:nvSpPr>
        <p:spPr>
          <a:xfrm>
            <a:off x="2453269" y="1393902"/>
            <a:ext cx="6312332" cy="584775"/>
          </a:xfrm>
          <a:prstGeom prst="rect">
            <a:avLst/>
          </a:prstGeom>
          <a:noFill/>
        </p:spPr>
        <p:txBody>
          <a:bodyPr wrap="square" rtlCol="0">
            <a:spAutoFit/>
          </a:bodyPr>
          <a:lstStyle/>
          <a:p>
            <a:r>
              <a:rPr lang="el-GR" sz="3200" b="1" dirty="0">
                <a:solidFill>
                  <a:schemeClr val="accent1"/>
                </a:solidFill>
              </a:rPr>
              <a:t>Β. Ανάπτυξη ιστορικής σκέψης</a:t>
            </a:r>
          </a:p>
        </p:txBody>
      </p:sp>
    </p:spTree>
    <p:extLst>
      <p:ext uri="{BB962C8B-B14F-4D97-AF65-F5344CB8AC3E}">
        <p14:creationId xmlns:p14="http://schemas.microsoft.com/office/powerpoint/2010/main" val="2824252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86503C1-6EE4-1248-A84B-04705DA9885A}"/>
              </a:ext>
            </a:extLst>
          </p:cNvPr>
          <p:cNvSpPr>
            <a:spLocks noGrp="1"/>
          </p:cNvSpPr>
          <p:nvPr>
            <p:ph type="title"/>
          </p:nvPr>
        </p:nvSpPr>
        <p:spPr>
          <a:xfrm>
            <a:off x="535258" y="560388"/>
            <a:ext cx="4646341" cy="4951412"/>
          </a:xfrm>
        </p:spPr>
        <p:txBody>
          <a:bodyPr>
            <a:normAutofit/>
          </a:bodyPr>
          <a:lstStyle/>
          <a:p>
            <a:r>
              <a:rPr lang="el-GR" altLang="el-GR" b="1" dirty="0">
                <a:solidFill>
                  <a:schemeClr val="accent1"/>
                </a:solidFill>
              </a:rPr>
              <a:t>Έννοιες δευτέρου βαθμού:</a:t>
            </a:r>
            <a:br>
              <a:rPr lang="el-GR" altLang="el-GR" b="1" dirty="0">
                <a:solidFill>
                  <a:schemeClr val="accent1"/>
                </a:solidFill>
              </a:rPr>
            </a:br>
            <a:r>
              <a:rPr lang="el-GR" altLang="el-GR" sz="2700" b="1" dirty="0">
                <a:solidFill>
                  <a:schemeClr val="accent1"/>
                </a:solidFill>
              </a:rPr>
              <a:t>είναι έννοιες που χρησιμοποιούνται από τους ιστορικούς στη μελέτη της ιστορίας σε σχέση με τη γνώση περιεχομένου κάτω από ένα ιστορικό </a:t>
            </a:r>
            <a:r>
              <a:rPr lang="el-GR" altLang="el-GR" sz="2700" b="1" dirty="0" err="1">
                <a:solidFill>
                  <a:schemeClr val="accent1"/>
                </a:solidFill>
              </a:rPr>
              <a:t>ε΄ρωτημα</a:t>
            </a:r>
            <a:br>
              <a:rPr lang="el-GR" altLang="el-GR" sz="2700" dirty="0">
                <a:solidFill>
                  <a:schemeClr val="accent1"/>
                </a:solidFill>
              </a:rPr>
            </a:br>
            <a:endParaRPr lang="en-US" altLang="el-GR" sz="2700" dirty="0">
              <a:solidFill>
                <a:schemeClr val="accent1"/>
              </a:solidFill>
            </a:endParaRPr>
          </a:p>
        </p:txBody>
      </p:sp>
      <p:sp>
        <p:nvSpPr>
          <p:cNvPr id="3" name="Content Placeholder 2">
            <a:extLst>
              <a:ext uri="{FF2B5EF4-FFF2-40B4-BE49-F238E27FC236}">
                <a16:creationId xmlns:a16="http://schemas.microsoft.com/office/drawing/2014/main" id="{562410EC-EFE5-CF40-BE5A-E1927AB33CCD}"/>
              </a:ext>
            </a:extLst>
          </p:cNvPr>
          <p:cNvSpPr>
            <a:spLocks noGrp="1"/>
          </p:cNvSpPr>
          <p:nvPr>
            <p:ph idx="1"/>
          </p:nvPr>
        </p:nvSpPr>
        <p:spPr>
          <a:xfrm>
            <a:off x="5910146" y="702527"/>
            <a:ext cx="5443654" cy="5474436"/>
          </a:xfrm>
        </p:spPr>
        <p:txBody>
          <a:bodyPr>
            <a:normAutofit fontScale="92500" lnSpcReduction="10000"/>
          </a:bodyPr>
          <a:lstStyle/>
          <a:p>
            <a:pPr marL="0" indent="0">
              <a:lnSpc>
                <a:spcPct val="102000"/>
              </a:lnSpc>
              <a:buFont typeface="Arial" panose="020B0604020202020204" pitchFamily="34" charset="0"/>
              <a:buNone/>
            </a:pPr>
            <a:endParaRPr lang="el-GR" altLang="el-GR" sz="3000" b="1" dirty="0">
              <a:solidFill>
                <a:schemeClr val="accent1"/>
              </a:solidFill>
            </a:endParaRPr>
          </a:p>
          <a:p>
            <a:pPr marL="0" indent="0">
              <a:lnSpc>
                <a:spcPct val="102000"/>
              </a:lnSpc>
            </a:pPr>
            <a:r>
              <a:rPr lang="el-GR" altLang="el-GR" sz="3000" b="1" dirty="0">
                <a:solidFill>
                  <a:schemeClr val="tx2">
                    <a:lumMod val="75000"/>
                  </a:schemeClr>
                </a:solidFill>
              </a:rPr>
              <a:t>Έννοια της ιστορικής μαρτυρίας</a:t>
            </a:r>
          </a:p>
          <a:p>
            <a:pPr marL="0" indent="0">
              <a:lnSpc>
                <a:spcPct val="102000"/>
              </a:lnSpc>
            </a:pPr>
            <a:r>
              <a:rPr lang="el-GR" altLang="el-GR" sz="3000" b="1" dirty="0">
                <a:solidFill>
                  <a:schemeClr val="tx2">
                    <a:lumMod val="75000"/>
                  </a:schemeClr>
                </a:solidFill>
              </a:rPr>
              <a:t>Ιστορική σημασία/σημαντικότητα</a:t>
            </a:r>
          </a:p>
          <a:p>
            <a:pPr marL="0" indent="0">
              <a:lnSpc>
                <a:spcPct val="102000"/>
              </a:lnSpc>
            </a:pPr>
            <a:r>
              <a:rPr lang="el-GR" altLang="el-GR" sz="3000" b="1" dirty="0">
                <a:solidFill>
                  <a:schemeClr val="tx2">
                    <a:lumMod val="75000"/>
                  </a:schemeClr>
                </a:solidFill>
              </a:rPr>
              <a:t>Αλλαγή και συνέχεια</a:t>
            </a:r>
          </a:p>
          <a:p>
            <a:pPr marL="0" indent="0">
              <a:lnSpc>
                <a:spcPct val="102000"/>
              </a:lnSpc>
            </a:pPr>
            <a:r>
              <a:rPr lang="el-GR" altLang="el-GR" sz="3000" b="1" dirty="0">
                <a:solidFill>
                  <a:schemeClr val="tx2">
                    <a:lumMod val="75000"/>
                  </a:schemeClr>
                </a:solidFill>
              </a:rPr>
              <a:t>Αιτίες και συνέπειες</a:t>
            </a:r>
          </a:p>
          <a:p>
            <a:pPr marL="0" indent="0">
              <a:lnSpc>
                <a:spcPct val="102000"/>
              </a:lnSpc>
            </a:pPr>
            <a:r>
              <a:rPr lang="el-GR" altLang="el-GR" sz="3000" b="1" dirty="0">
                <a:solidFill>
                  <a:schemeClr val="tx2">
                    <a:lumMod val="75000"/>
                  </a:schemeClr>
                </a:solidFill>
              </a:rPr>
              <a:t>Ιστορική προοπτική/</a:t>
            </a:r>
            <a:r>
              <a:rPr lang="el-GR" altLang="el-GR" sz="3000" b="1" dirty="0" err="1">
                <a:solidFill>
                  <a:schemeClr val="tx2">
                    <a:lumMod val="75000"/>
                  </a:schemeClr>
                </a:solidFill>
              </a:rPr>
              <a:t>ενσυναίσθηση</a:t>
            </a:r>
            <a:endParaRPr lang="el-GR" altLang="el-GR" sz="3000" b="1" dirty="0">
              <a:solidFill>
                <a:schemeClr val="tx2">
                  <a:lumMod val="75000"/>
                </a:schemeClr>
              </a:solidFill>
            </a:endParaRPr>
          </a:p>
          <a:p>
            <a:pPr marL="0" indent="0">
              <a:lnSpc>
                <a:spcPct val="102000"/>
              </a:lnSpc>
            </a:pPr>
            <a:r>
              <a:rPr lang="el-GR" altLang="el-GR" sz="3000" b="1" dirty="0">
                <a:solidFill>
                  <a:schemeClr val="tx2">
                    <a:lumMod val="75000"/>
                  </a:schemeClr>
                </a:solidFill>
              </a:rPr>
              <a:t>Ηθική διάσταση των ερμηνειών της Ιστορίας</a:t>
            </a:r>
          </a:p>
          <a:p>
            <a:pPr marL="0" indent="0">
              <a:lnSpc>
                <a:spcPct val="102000"/>
              </a:lnSpc>
              <a:buFont typeface="Arial" panose="020B0604020202020204" pitchFamily="34" charset="0"/>
              <a:buNone/>
            </a:pPr>
            <a:r>
              <a:rPr lang="en-US" altLang="el-GR" sz="3000" b="1" dirty="0">
                <a:solidFill>
                  <a:schemeClr val="tx2">
                    <a:lumMod val="75000"/>
                  </a:schemeClr>
                </a:solidFill>
              </a:rPr>
              <a:t>(Lee, 2005. </a:t>
            </a:r>
            <a:r>
              <a:rPr lang="en-US" altLang="el-GR" sz="3000" b="1" dirty="0" err="1">
                <a:solidFill>
                  <a:schemeClr val="tx2">
                    <a:lumMod val="75000"/>
                  </a:schemeClr>
                </a:solidFill>
              </a:rPr>
              <a:t>Seixas</a:t>
            </a:r>
            <a:r>
              <a:rPr lang="en-US" altLang="el-GR" sz="3000" b="1" dirty="0">
                <a:solidFill>
                  <a:schemeClr val="tx2">
                    <a:lumMod val="75000"/>
                  </a:schemeClr>
                </a:solidFill>
              </a:rPr>
              <a:t> 2006)</a:t>
            </a:r>
            <a:endParaRPr lang="el-GR" altLang="el-GR" sz="3000" b="1" dirty="0">
              <a:solidFill>
                <a:schemeClr val="tx2">
                  <a:lumMod val="75000"/>
                </a:schemeClr>
              </a:solidFill>
            </a:endParaRPr>
          </a:p>
          <a:p>
            <a:pPr marL="0" indent="0">
              <a:lnSpc>
                <a:spcPct val="102000"/>
              </a:lnSpc>
            </a:pPr>
            <a:endParaRPr lang="el-GR" altLang="el-GR" sz="2600" dirty="0">
              <a:solidFill>
                <a:schemeClr val="accent1"/>
              </a:solidFill>
            </a:endParaRPr>
          </a:p>
          <a:p>
            <a:pPr marL="0" indent="0">
              <a:lnSpc>
                <a:spcPct val="102000"/>
              </a:lnSpc>
            </a:pPr>
            <a:endParaRPr lang="en-US" altLang="el-GR" sz="1900" dirty="0">
              <a:solidFill>
                <a:schemeClr val="accent1"/>
              </a:solidFill>
            </a:endParaRPr>
          </a:p>
        </p:txBody>
      </p:sp>
    </p:spTree>
    <p:extLst>
      <p:ext uri="{BB962C8B-B14F-4D97-AF65-F5344CB8AC3E}">
        <p14:creationId xmlns:p14="http://schemas.microsoft.com/office/powerpoint/2010/main" val="600851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46735-14D9-2E4A-A8D1-E1665D47970E}"/>
              </a:ext>
            </a:extLst>
          </p:cNvPr>
          <p:cNvSpPr>
            <a:spLocks noGrp="1"/>
          </p:cNvSpPr>
          <p:nvPr>
            <p:ph type="title"/>
          </p:nvPr>
        </p:nvSpPr>
        <p:spPr/>
        <p:txBody>
          <a:bodyPr/>
          <a:lstStyle/>
          <a:p>
            <a:r>
              <a:rPr lang="el-GR" b="1" dirty="0">
                <a:solidFill>
                  <a:schemeClr val="accent1"/>
                </a:solidFill>
              </a:rPr>
              <a:t>Δεξιότητες</a:t>
            </a:r>
          </a:p>
        </p:txBody>
      </p:sp>
      <p:sp>
        <p:nvSpPr>
          <p:cNvPr id="3" name="Θέση περιεχομένου 2">
            <a:extLst>
              <a:ext uri="{FF2B5EF4-FFF2-40B4-BE49-F238E27FC236}">
                <a16:creationId xmlns:a16="http://schemas.microsoft.com/office/drawing/2014/main" id="{0DC517A9-5512-544F-95AE-AF09C3864E95}"/>
              </a:ext>
            </a:extLst>
          </p:cNvPr>
          <p:cNvSpPr>
            <a:spLocks noGrp="1"/>
          </p:cNvSpPr>
          <p:nvPr>
            <p:ph idx="1"/>
          </p:nvPr>
        </p:nvSpPr>
        <p:spPr/>
        <p:txBody>
          <a:bodyPr>
            <a:normAutofit fontScale="92500" lnSpcReduction="20000"/>
          </a:bodyPr>
          <a:lstStyle/>
          <a:p>
            <a:r>
              <a:rPr lang="el-GR" dirty="0"/>
              <a:t>«χρησιμοποιούν τις ιδέες τους γύρω από τις έννοιες της Ιστορίας για να κτίζουν τις δικές τους ερμηνείες σχετικά με ιστορικά ερωτήματα, αξιολογώντας και χρησιμοποιώντας ποικιλία πηγών ανάλογα με την ηλικία τους και το επίπεδο κατανόησής τους·</a:t>
            </a:r>
          </a:p>
          <a:p>
            <a:r>
              <a:rPr lang="el-GR" dirty="0"/>
              <a:t>παρουσιάζουν τα αποτελέσματα της δουλειάς τους με ποικιλία μεθόδων και χρησιμοποιώντας την κατάλληλη ιστορική γλώσσα και συμβάσεις·</a:t>
            </a:r>
          </a:p>
          <a:p>
            <a:r>
              <a:rPr lang="el-GR" dirty="0"/>
              <a:t>προβάλλουν τα επιχειρήματά τους σχετικά με τις ερμηνείες τους μέσα από ελεύθερο διάλογο και συζήτηση·»</a:t>
            </a:r>
          </a:p>
          <a:p>
            <a:pPr marL="0" indent="0">
              <a:buNone/>
            </a:pPr>
            <a:r>
              <a:rPr lang="el-GR" dirty="0">
                <a:solidFill>
                  <a:schemeClr val="accent1"/>
                </a:solidFill>
              </a:rPr>
              <a:t>Μακρυγιάννη, </a:t>
            </a:r>
            <a:r>
              <a:rPr lang="el-GR" dirty="0" err="1">
                <a:solidFill>
                  <a:schemeClr val="accent1"/>
                </a:solidFill>
              </a:rPr>
              <a:t>Περικλέους</a:t>
            </a:r>
            <a:r>
              <a:rPr lang="el-GR" dirty="0">
                <a:solidFill>
                  <a:schemeClr val="accent1"/>
                </a:solidFill>
              </a:rPr>
              <a:t>, </a:t>
            </a:r>
            <a:r>
              <a:rPr lang="el-GR" dirty="0" err="1">
                <a:solidFill>
                  <a:schemeClr val="accent1"/>
                </a:solidFill>
              </a:rPr>
              <a:t>Τινής</a:t>
            </a:r>
            <a:r>
              <a:rPr lang="el-GR" dirty="0">
                <a:solidFill>
                  <a:schemeClr val="accent1"/>
                </a:solidFill>
              </a:rPr>
              <a:t>, </a:t>
            </a:r>
            <a:r>
              <a:rPr lang="el-GR" dirty="0" err="1">
                <a:solidFill>
                  <a:schemeClr val="accent1"/>
                </a:solidFill>
              </a:rPr>
              <a:t>Φλουρέντζου</a:t>
            </a:r>
            <a:r>
              <a:rPr lang="el-GR" dirty="0">
                <a:solidFill>
                  <a:schemeClr val="accent1"/>
                </a:solidFill>
              </a:rPr>
              <a:t>, Διδακτικές προτάσεις και ιδέες για εκπαιδευτικούς, </a:t>
            </a:r>
            <a:r>
              <a:rPr lang="el-GR" dirty="0" err="1">
                <a:solidFill>
                  <a:schemeClr val="accent1"/>
                </a:solidFill>
              </a:rPr>
              <a:t>Παιδααγωγικό</a:t>
            </a:r>
            <a:r>
              <a:rPr lang="el-GR" dirty="0">
                <a:solidFill>
                  <a:schemeClr val="accent1"/>
                </a:solidFill>
              </a:rPr>
              <a:t> Ινστιτούτο Κύπρου, διαθέσιμο στο</a:t>
            </a:r>
            <a:r>
              <a:rPr lang="en-US" dirty="0">
                <a:solidFill>
                  <a:schemeClr val="accent1"/>
                </a:solidFill>
              </a:rPr>
              <a:t> </a:t>
            </a:r>
            <a:r>
              <a:rPr lang="en-US" dirty="0">
                <a:solidFill>
                  <a:schemeClr val="accent1"/>
                </a:solidFill>
                <a:hlinkClick r:id="rId2">
                  <a:extLst>
                    <a:ext uri="{A12FA001-AC4F-418D-AE19-62706E023703}">
                      <ahyp:hlinkClr xmlns:ahyp="http://schemas.microsoft.com/office/drawing/2018/hyperlinkcolor" val="tx"/>
                    </a:ext>
                  </a:extLst>
                </a:hlinkClick>
              </a:rPr>
              <a:t>http://archeia.moec.gov.cy/sd/202/c_taxi_didaktikes_protaseis_2013.pdf</a:t>
            </a:r>
            <a:endParaRPr lang="en-US" dirty="0">
              <a:solidFill>
                <a:schemeClr val="accent1"/>
              </a:solidFill>
            </a:endParaRPr>
          </a:p>
          <a:p>
            <a:pPr marL="0" indent="0">
              <a:buNone/>
            </a:pPr>
            <a:endParaRPr lang="el-GR" dirty="0">
              <a:solidFill>
                <a:schemeClr val="accent1"/>
              </a:solidFill>
            </a:endParaRPr>
          </a:p>
          <a:p>
            <a:endParaRPr lang="el-GR" dirty="0"/>
          </a:p>
        </p:txBody>
      </p:sp>
    </p:spTree>
    <p:extLst>
      <p:ext uri="{BB962C8B-B14F-4D97-AF65-F5344CB8AC3E}">
        <p14:creationId xmlns:p14="http://schemas.microsoft.com/office/powerpoint/2010/main" val="84250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F4AB1-AEFF-5F4D-A051-E2FFB650C7A9}"/>
              </a:ext>
            </a:extLst>
          </p:cNvPr>
          <p:cNvSpPr>
            <a:spLocks noGrp="1"/>
          </p:cNvSpPr>
          <p:nvPr>
            <p:ph type="title"/>
          </p:nvPr>
        </p:nvSpPr>
        <p:spPr/>
        <p:txBody>
          <a:bodyPr/>
          <a:lstStyle/>
          <a:p>
            <a:r>
              <a:rPr lang="el-GR" b="1" dirty="0">
                <a:solidFill>
                  <a:schemeClr val="accent1"/>
                </a:solidFill>
              </a:rPr>
              <a:t>Δεξιότητες</a:t>
            </a:r>
          </a:p>
        </p:txBody>
      </p:sp>
      <p:sp>
        <p:nvSpPr>
          <p:cNvPr id="3" name="Θέση περιεχομένου 2">
            <a:extLst>
              <a:ext uri="{FF2B5EF4-FFF2-40B4-BE49-F238E27FC236}">
                <a16:creationId xmlns:a16="http://schemas.microsoft.com/office/drawing/2014/main" id="{31F113E3-7235-5D4D-8AB7-8433973F5922}"/>
              </a:ext>
            </a:extLst>
          </p:cNvPr>
          <p:cNvSpPr>
            <a:spLocks noGrp="1"/>
          </p:cNvSpPr>
          <p:nvPr>
            <p:ph idx="1"/>
          </p:nvPr>
        </p:nvSpPr>
        <p:spPr/>
        <p:txBody>
          <a:bodyPr>
            <a:normAutofit fontScale="70000" lnSpcReduction="20000"/>
          </a:bodyPr>
          <a:lstStyle/>
          <a:p>
            <a:r>
              <a:rPr lang="el-GR" dirty="0"/>
              <a:t>«αξιοποιούν τις ευκαιρίες που τους προσφέρονται εκτός του σχολείου (μουσεία,</a:t>
            </a:r>
          </a:p>
          <a:p>
            <a:pPr marL="0" indent="0">
              <a:buNone/>
            </a:pPr>
            <a:r>
              <a:rPr lang="el-GR" dirty="0"/>
              <a:t>αρχαιολογικούς χώρους, ιστορικά κτήρια, μνημεία πολιτιστικής κληρονομιάς,</a:t>
            </a:r>
          </a:p>
          <a:p>
            <a:pPr marL="0" indent="0">
              <a:buNone/>
            </a:pPr>
            <a:r>
              <a:rPr lang="el-GR" dirty="0"/>
              <a:t>διάφορες εκθέσεις, ντοκιμαντέρ και ιστοσελίδες που σχετίζονται με την Ιστορία κ.τ.λ..),</a:t>
            </a:r>
          </a:p>
          <a:p>
            <a:pPr marL="0" indent="0">
              <a:buNone/>
            </a:pPr>
            <a:r>
              <a:rPr lang="el-GR" dirty="0"/>
              <a:t>έχοντας ταυτόχρονα κατά νου ότι οι πηγές που προσφέρουν αυτά τα μέσα δεν</a:t>
            </a:r>
          </a:p>
          <a:p>
            <a:pPr marL="0" indent="0">
              <a:buNone/>
            </a:pPr>
            <a:r>
              <a:rPr lang="el-GR" dirty="0"/>
              <a:t>παύουν να αποτελούν ερμηνείες, και όχι απόλυτες αλήθειες ή ακριβή αντίγραφα του</a:t>
            </a:r>
          </a:p>
          <a:p>
            <a:pPr marL="0" indent="0">
              <a:buNone/>
            </a:pPr>
            <a:r>
              <a:rPr lang="el-GR" dirty="0"/>
              <a:t>παρελθόντος·</a:t>
            </a:r>
          </a:p>
          <a:p>
            <a:r>
              <a:rPr lang="el-GR" dirty="0"/>
              <a:t> χρησιμοποιούν τις σύγχρονες τεχνολογίες ως εργαλεία ιστορικής διερεύνησης, αλλά</a:t>
            </a:r>
          </a:p>
          <a:p>
            <a:pPr marL="0" indent="0">
              <a:buNone/>
            </a:pPr>
            <a:r>
              <a:rPr lang="el-GR" dirty="0"/>
              <a:t>και ως μέσα με τα οποία μπορούν να παρουσιάζουν και να μοιράζονται τα ευρήματα</a:t>
            </a:r>
          </a:p>
          <a:p>
            <a:pPr marL="0" indent="0">
              <a:buNone/>
            </a:pPr>
            <a:r>
              <a:rPr lang="el-GR" dirty="0"/>
              <a:t>της ιστορικής τους διερεύνησης.»</a:t>
            </a:r>
          </a:p>
          <a:p>
            <a:pPr marL="0" indent="0">
              <a:buNone/>
            </a:pPr>
            <a:endParaRPr lang="el-GR" dirty="0"/>
          </a:p>
          <a:p>
            <a:pPr marL="0" indent="0">
              <a:buNone/>
            </a:pPr>
            <a:r>
              <a:rPr lang="el-GR" dirty="0">
                <a:solidFill>
                  <a:schemeClr val="accent1"/>
                </a:solidFill>
              </a:rPr>
              <a:t>Μακρυγιάννη, </a:t>
            </a:r>
            <a:r>
              <a:rPr lang="el-GR" dirty="0" err="1">
                <a:solidFill>
                  <a:schemeClr val="accent1"/>
                </a:solidFill>
              </a:rPr>
              <a:t>Περικλέους</a:t>
            </a:r>
            <a:r>
              <a:rPr lang="el-GR" dirty="0">
                <a:solidFill>
                  <a:schemeClr val="accent1"/>
                </a:solidFill>
              </a:rPr>
              <a:t>, </a:t>
            </a:r>
            <a:r>
              <a:rPr lang="el-GR" dirty="0" err="1">
                <a:solidFill>
                  <a:schemeClr val="accent1"/>
                </a:solidFill>
              </a:rPr>
              <a:t>Τινής</a:t>
            </a:r>
            <a:r>
              <a:rPr lang="el-GR" dirty="0">
                <a:solidFill>
                  <a:schemeClr val="accent1"/>
                </a:solidFill>
              </a:rPr>
              <a:t>, </a:t>
            </a:r>
            <a:r>
              <a:rPr lang="el-GR" dirty="0" err="1">
                <a:solidFill>
                  <a:schemeClr val="accent1"/>
                </a:solidFill>
              </a:rPr>
              <a:t>Φλουρέντζου</a:t>
            </a:r>
            <a:r>
              <a:rPr lang="el-GR" dirty="0">
                <a:solidFill>
                  <a:schemeClr val="accent1"/>
                </a:solidFill>
              </a:rPr>
              <a:t>, Διδακτικές προτάσεις και ιδέες για εκπαιδευτικούς, </a:t>
            </a:r>
            <a:r>
              <a:rPr lang="el-GR" dirty="0" err="1">
                <a:solidFill>
                  <a:schemeClr val="accent1"/>
                </a:solidFill>
              </a:rPr>
              <a:t>Παιδααγωγικό</a:t>
            </a:r>
            <a:r>
              <a:rPr lang="el-GR" dirty="0">
                <a:solidFill>
                  <a:schemeClr val="accent1"/>
                </a:solidFill>
              </a:rPr>
              <a:t> Ινστιτούτο Κύπρου, διαθέσιμο στο</a:t>
            </a:r>
            <a:r>
              <a:rPr lang="en-US" dirty="0">
                <a:solidFill>
                  <a:schemeClr val="accent1"/>
                </a:solidFill>
              </a:rPr>
              <a:t> </a:t>
            </a:r>
            <a:r>
              <a:rPr lang="en-US" dirty="0">
                <a:solidFill>
                  <a:schemeClr val="accent1"/>
                </a:solidFill>
                <a:hlinkClick r:id="rId2">
                  <a:extLst>
                    <a:ext uri="{A12FA001-AC4F-418D-AE19-62706E023703}">
                      <ahyp:hlinkClr xmlns:ahyp="http://schemas.microsoft.com/office/drawing/2018/hyperlinkcolor" val="tx"/>
                    </a:ext>
                  </a:extLst>
                </a:hlinkClick>
              </a:rPr>
              <a:t>http://archeia.moec.gov.cy/sd/202/c_taxi_didaktikes_protaseis_2013.pdf</a:t>
            </a:r>
            <a:endParaRPr lang="en-US" dirty="0">
              <a:solidFill>
                <a:schemeClr val="accent1"/>
              </a:solidFill>
            </a:endParaRPr>
          </a:p>
          <a:p>
            <a:pPr marL="0" indent="0">
              <a:buNone/>
            </a:pPr>
            <a:endParaRPr lang="el-GR" dirty="0"/>
          </a:p>
          <a:p>
            <a:endParaRPr lang="el-GR" dirty="0"/>
          </a:p>
        </p:txBody>
      </p:sp>
    </p:spTree>
    <p:extLst>
      <p:ext uri="{BB962C8B-B14F-4D97-AF65-F5344CB8AC3E}">
        <p14:creationId xmlns:p14="http://schemas.microsoft.com/office/powerpoint/2010/main" val="3936218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F14F9D-24A7-694F-B2D0-8F0A8D0851DC}"/>
              </a:ext>
            </a:extLst>
          </p:cNvPr>
          <p:cNvSpPr>
            <a:spLocks noGrp="1"/>
          </p:cNvSpPr>
          <p:nvPr>
            <p:ph type="title"/>
          </p:nvPr>
        </p:nvSpPr>
        <p:spPr>
          <a:xfrm>
            <a:off x="1066800" y="642594"/>
            <a:ext cx="10058400" cy="580278"/>
          </a:xfrm>
        </p:spPr>
        <p:txBody>
          <a:bodyPr>
            <a:normAutofit fontScale="90000"/>
          </a:bodyPr>
          <a:lstStyle/>
          <a:p>
            <a:r>
              <a:rPr lang="el-GR" dirty="0">
                <a:solidFill>
                  <a:schemeClr val="accent1"/>
                </a:solidFill>
              </a:rPr>
              <a:t>Στάσεις </a:t>
            </a:r>
          </a:p>
        </p:txBody>
      </p:sp>
      <p:sp>
        <p:nvSpPr>
          <p:cNvPr id="3" name="Θέση περιεχομένου 2">
            <a:extLst>
              <a:ext uri="{FF2B5EF4-FFF2-40B4-BE49-F238E27FC236}">
                <a16:creationId xmlns:a16="http://schemas.microsoft.com/office/drawing/2014/main" id="{6326CDF3-217B-4545-9FF8-C54F34DA3660}"/>
              </a:ext>
            </a:extLst>
          </p:cNvPr>
          <p:cNvSpPr>
            <a:spLocks noGrp="1"/>
          </p:cNvSpPr>
          <p:nvPr>
            <p:ph idx="1"/>
          </p:nvPr>
        </p:nvSpPr>
        <p:spPr>
          <a:xfrm>
            <a:off x="838200" y="1315844"/>
            <a:ext cx="10515600" cy="5542156"/>
          </a:xfrm>
        </p:spPr>
        <p:txBody>
          <a:bodyPr>
            <a:normAutofit fontScale="70000" lnSpcReduction="20000"/>
          </a:bodyPr>
          <a:lstStyle/>
          <a:p>
            <a:r>
              <a:rPr lang="el-GR" dirty="0"/>
              <a:t>«επιδεικνύουν σεβασμό προς τα τεκμήρια και είναι σε θέση να κατασκευάζουν αμερόληπτες ιστορικές αναφορές·</a:t>
            </a:r>
          </a:p>
          <a:p>
            <a:r>
              <a:rPr lang="el-GR" dirty="0"/>
              <a:t>εκτιμούν τους καλά τεκμηριωμένους ιστορικούς ισχυρισμούς και καταβάλλουν κάθε προσπάθεια να τους επιτυγχάνουν·</a:t>
            </a:r>
          </a:p>
          <a:p>
            <a:r>
              <a:rPr lang="el-GR" dirty="0"/>
              <a:t> αποδέχονται την ύπαρξη ποικίλων απόψεων και στάσεων, και υιοθετούν μια </a:t>
            </a:r>
            <a:r>
              <a:rPr lang="el-GR" dirty="0" err="1"/>
              <a:t>πολυπρισματική</a:t>
            </a:r>
            <a:r>
              <a:rPr lang="el-GR" dirty="0"/>
              <a:t> προσέγγιση ως προς την ερμηνεία των γεγονότων·</a:t>
            </a:r>
          </a:p>
          <a:p>
            <a:r>
              <a:rPr lang="el-GR" dirty="0"/>
              <a:t> επιδεικνύουν σεβασμό προς το παρελθόν, τους ανθρώπους του και τα επιτεύγματά τους·</a:t>
            </a:r>
          </a:p>
          <a:p>
            <a:r>
              <a:rPr lang="el-GR" dirty="0"/>
              <a:t>αναγνωρίζουν την απόσταση που υπάρχει ανάμεσα σε εμάς και το παρελθόν, αλλά και ανάμεσα σε εμάς και τους ανθρώπους του παρελθόντος· </a:t>
            </a:r>
          </a:p>
          <a:p>
            <a:r>
              <a:rPr lang="el-GR" dirty="0"/>
              <a:t>και αναγνωρίζουν ότι υπάρχουν όρια σχετικά με τη γνώση που μπορούμε να έχουμε για το παρελθόν·</a:t>
            </a:r>
          </a:p>
          <a:p>
            <a:r>
              <a:rPr lang="el-GR" dirty="0"/>
              <a:t>στέκονται κριτικά απέναντι στις διάφορες περιπτώσεις κακής χρήσης της Ιστορίας, είτε αυτές οφείλονται στην απόρριψη συγκεκριμένων ιστορικών γεγονότων, στη διαστρέβλωση, την παράλειψη και την άγνοια· </a:t>
            </a:r>
          </a:p>
          <a:p>
            <a:r>
              <a:rPr lang="el-GR" dirty="0"/>
              <a:t>είτε αυτές προέρχονται από το σφετερισμό του παρελθόντος για ιδεολογικούς σκοπούς.»</a:t>
            </a:r>
          </a:p>
          <a:p>
            <a:pPr marL="0" indent="0">
              <a:buNone/>
            </a:pPr>
            <a:r>
              <a:rPr lang="el-GR" dirty="0">
                <a:solidFill>
                  <a:schemeClr val="accent1"/>
                </a:solidFill>
              </a:rPr>
              <a:t>Μακρυγιάννη, </a:t>
            </a:r>
            <a:r>
              <a:rPr lang="el-GR" dirty="0" err="1">
                <a:solidFill>
                  <a:schemeClr val="accent1"/>
                </a:solidFill>
              </a:rPr>
              <a:t>Περικλέους</a:t>
            </a:r>
            <a:r>
              <a:rPr lang="el-GR" dirty="0">
                <a:solidFill>
                  <a:schemeClr val="accent1"/>
                </a:solidFill>
              </a:rPr>
              <a:t>, </a:t>
            </a:r>
            <a:r>
              <a:rPr lang="el-GR" dirty="0" err="1">
                <a:solidFill>
                  <a:schemeClr val="accent1"/>
                </a:solidFill>
              </a:rPr>
              <a:t>Τινής</a:t>
            </a:r>
            <a:r>
              <a:rPr lang="el-GR" dirty="0">
                <a:solidFill>
                  <a:schemeClr val="accent1"/>
                </a:solidFill>
              </a:rPr>
              <a:t>, </a:t>
            </a:r>
            <a:r>
              <a:rPr lang="el-GR" dirty="0" err="1">
                <a:solidFill>
                  <a:schemeClr val="accent1"/>
                </a:solidFill>
              </a:rPr>
              <a:t>Φλουρέντζου</a:t>
            </a:r>
            <a:r>
              <a:rPr lang="el-GR" dirty="0">
                <a:solidFill>
                  <a:schemeClr val="accent1"/>
                </a:solidFill>
              </a:rPr>
              <a:t>, Διδακτικές προτάσεις και ιδέες για εκπαιδευτικούς, </a:t>
            </a:r>
            <a:r>
              <a:rPr lang="el-GR" dirty="0" err="1">
                <a:solidFill>
                  <a:schemeClr val="accent1"/>
                </a:solidFill>
              </a:rPr>
              <a:t>Παιδααγωγικό</a:t>
            </a:r>
            <a:r>
              <a:rPr lang="el-GR" dirty="0">
                <a:solidFill>
                  <a:schemeClr val="accent1"/>
                </a:solidFill>
              </a:rPr>
              <a:t> Ινστιτούτο Κύπρου, διαθέσιμο στο</a:t>
            </a:r>
            <a:r>
              <a:rPr lang="en-US" dirty="0">
                <a:solidFill>
                  <a:schemeClr val="accent1"/>
                </a:solidFill>
              </a:rPr>
              <a:t> </a:t>
            </a:r>
            <a:r>
              <a:rPr lang="en-US" dirty="0">
                <a:solidFill>
                  <a:srgbClr val="0563C1"/>
                </a:solidFill>
                <a:hlinkClick r:id="rId2">
                  <a:extLst>
                    <a:ext uri="{A12FA001-AC4F-418D-AE19-62706E023703}">
                      <ahyp:hlinkClr xmlns:ahyp="http://schemas.microsoft.com/office/drawing/2018/hyperlinkcolor" val="tx"/>
                    </a:ext>
                  </a:extLst>
                </a:hlinkClick>
              </a:rPr>
              <a:t>http://archeia.moec.gov.cy/sd/202/c_taxi_didaktikes_protaseis_2013.</a:t>
            </a:r>
            <a:r>
              <a:rPr lang="en-US" dirty="0">
                <a:solidFill>
                  <a:schemeClr val="accent1"/>
                </a:solidFill>
                <a:hlinkClick r:id="rId2">
                  <a:extLst>
                    <a:ext uri="{A12FA001-AC4F-418D-AE19-62706E023703}">
                      <ahyp:hlinkClr xmlns:ahyp="http://schemas.microsoft.com/office/drawing/2018/hyperlinkcolor" val="tx"/>
                    </a:ext>
                  </a:extLst>
                </a:hlinkClick>
              </a:rPr>
              <a:t>pdf</a:t>
            </a:r>
            <a:endParaRPr lang="en-US" dirty="0">
              <a:solidFill>
                <a:schemeClr val="accent1"/>
              </a:solidFill>
            </a:endParaRPr>
          </a:p>
          <a:p>
            <a:pPr marL="0" indent="0">
              <a:buNone/>
            </a:pPr>
            <a:endParaRPr lang="el-GR" dirty="0"/>
          </a:p>
        </p:txBody>
      </p:sp>
    </p:spTree>
    <p:extLst>
      <p:ext uri="{BB962C8B-B14F-4D97-AF65-F5344CB8AC3E}">
        <p14:creationId xmlns:p14="http://schemas.microsoft.com/office/powerpoint/2010/main" val="3329769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1D7C96-EDFC-8B42-82B8-076A1E3F0EFB}"/>
              </a:ext>
            </a:extLst>
          </p:cNvPr>
          <p:cNvSpPr>
            <a:spLocks noGrp="1"/>
          </p:cNvSpPr>
          <p:nvPr>
            <p:ph type="title"/>
          </p:nvPr>
        </p:nvSpPr>
        <p:spPr/>
        <p:txBody>
          <a:bodyPr/>
          <a:lstStyle/>
          <a:p>
            <a:r>
              <a:rPr lang="el-GR" b="1" dirty="0">
                <a:solidFill>
                  <a:schemeClr val="accent1"/>
                </a:solidFill>
              </a:rPr>
              <a:t>Ιστορική σκέψη και έννοιες</a:t>
            </a:r>
          </a:p>
        </p:txBody>
      </p:sp>
      <p:sp>
        <p:nvSpPr>
          <p:cNvPr id="3" name="Θέση περιεχομένου 2">
            <a:extLst>
              <a:ext uri="{FF2B5EF4-FFF2-40B4-BE49-F238E27FC236}">
                <a16:creationId xmlns:a16="http://schemas.microsoft.com/office/drawing/2014/main" id="{AD00E80D-BB9B-974E-8D59-E73935A79A78}"/>
              </a:ext>
            </a:extLst>
          </p:cNvPr>
          <p:cNvSpPr>
            <a:spLocks noGrp="1"/>
          </p:cNvSpPr>
          <p:nvPr>
            <p:ph idx="1"/>
          </p:nvPr>
        </p:nvSpPr>
        <p:spPr/>
        <p:txBody>
          <a:bodyPr>
            <a:normAutofit/>
          </a:bodyPr>
          <a:lstStyle/>
          <a:p>
            <a:r>
              <a:rPr lang="el-GR" dirty="0"/>
              <a:t>Βασικό εργαλείο της ιστορικής σκέψης θεωρούνται οι ιστορικές «έννοιες». Ειδικότερα, η βρετανική ερευνητική ομάδα της ιστορικής εκπαίδευσης (</a:t>
            </a:r>
            <a:r>
              <a:rPr lang="en-US" dirty="0"/>
              <a:t>Lee</a:t>
            </a:r>
            <a:r>
              <a:rPr lang="el-GR" dirty="0"/>
              <a:t> &amp; </a:t>
            </a:r>
            <a:r>
              <a:rPr lang="en-US" dirty="0"/>
              <a:t>Ashby</a:t>
            </a:r>
            <a:r>
              <a:rPr lang="el-GR" dirty="0"/>
              <a:t>, 2000:199. </a:t>
            </a:r>
            <a:r>
              <a:rPr lang="el-GR" dirty="0" err="1"/>
              <a:t>Lee</a:t>
            </a:r>
            <a:r>
              <a:rPr lang="el-GR" dirty="0"/>
              <a:t>, 2005:32-33,41,61) έκανε το διαχωρισμό μεταξύ των πρώτου και δεύτερου βαθμού εννοιών (ουσιαστική και διαδικαστική γνώση), η γνώση των οποίων μπορεί να βοηθήσει την έκφραση της ιστορικής σκέψης. </a:t>
            </a:r>
          </a:p>
          <a:p>
            <a:r>
              <a:rPr lang="el-GR" dirty="0"/>
              <a:t>Οι έννοιες δευτέρου βαθμού είναι γνωστές και με άλλους ορισμούς, όπως «μετά-έννοιες» και «διαδικαστικές έννοιες»</a:t>
            </a:r>
            <a:r>
              <a:rPr lang="en-US" dirty="0"/>
              <a:t>.</a:t>
            </a:r>
            <a:endParaRPr lang="el-GR" dirty="0"/>
          </a:p>
          <a:p>
            <a:endParaRPr lang="el-GR" dirty="0"/>
          </a:p>
        </p:txBody>
      </p:sp>
    </p:spTree>
    <p:extLst>
      <p:ext uri="{BB962C8B-B14F-4D97-AF65-F5344CB8AC3E}">
        <p14:creationId xmlns:p14="http://schemas.microsoft.com/office/powerpoint/2010/main" val="739197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7C37B9-FCE9-DE42-A923-4F931A33890B}"/>
              </a:ext>
            </a:extLst>
          </p:cNvPr>
          <p:cNvSpPr>
            <a:spLocks noGrp="1"/>
          </p:cNvSpPr>
          <p:nvPr>
            <p:ph type="title"/>
          </p:nvPr>
        </p:nvSpPr>
        <p:spPr>
          <a:xfrm>
            <a:off x="1371597" y="348865"/>
            <a:ext cx="10044023" cy="877729"/>
          </a:xfrm>
        </p:spPr>
        <p:txBody>
          <a:bodyPr anchor="ctr">
            <a:normAutofit/>
          </a:bodyPr>
          <a:lstStyle/>
          <a:p>
            <a:r>
              <a:rPr lang="el-GR" sz="4000">
                <a:solidFill>
                  <a:srgbClr val="FFFFFF"/>
                </a:solidFill>
              </a:rPr>
              <a:t>Ιστορική διερεύνηση</a:t>
            </a:r>
          </a:p>
        </p:txBody>
      </p:sp>
      <p:sp>
        <p:nvSpPr>
          <p:cNvPr id="4" name="Θέση υποσέλιδου 3">
            <a:extLst>
              <a:ext uri="{FF2B5EF4-FFF2-40B4-BE49-F238E27FC236}">
                <a16:creationId xmlns:a16="http://schemas.microsoft.com/office/drawing/2014/main" id="{5EDC2AAF-F2DA-FC4C-96DD-4FAEB9BB5D74}"/>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l-GR" sz="1100">
                <a:solidFill>
                  <a:srgbClr val="FFFFFF"/>
                </a:solidFill>
              </a:rPr>
              <a:t>Κουσερή Γεωργία</a:t>
            </a:r>
            <a:endParaRPr lang="en-US" sz="1100">
              <a:solidFill>
                <a:srgbClr val="FFFFFF"/>
              </a:solidFill>
            </a:endParaRPr>
          </a:p>
        </p:txBody>
      </p:sp>
      <p:graphicFrame>
        <p:nvGraphicFramePr>
          <p:cNvPr id="5" name="Θέση περιεχομένου 4">
            <a:extLst>
              <a:ext uri="{FF2B5EF4-FFF2-40B4-BE49-F238E27FC236}">
                <a16:creationId xmlns:a16="http://schemas.microsoft.com/office/drawing/2014/main" id="{E8C276B5-0FFE-3840-B6D4-AAE97A9290B9}"/>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402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05A9FF-6239-B593-B005-E9F10291928A}"/>
              </a:ext>
            </a:extLst>
          </p:cNvPr>
          <p:cNvSpPr>
            <a:spLocks noGrp="1"/>
          </p:cNvSpPr>
          <p:nvPr>
            <p:ph type="title"/>
          </p:nvPr>
        </p:nvSpPr>
        <p:spPr/>
        <p:txBody>
          <a:bodyPr/>
          <a:lstStyle/>
          <a:p>
            <a:r>
              <a:rPr lang="en-US" dirty="0">
                <a:solidFill>
                  <a:srgbClr val="C00000"/>
                </a:solidFill>
                <a:hlinkClick r:id="rId2"/>
              </a:rPr>
              <a:t>Backward design</a:t>
            </a:r>
            <a:endParaRPr lang="el-GR" dirty="0">
              <a:solidFill>
                <a:srgbClr val="C00000"/>
              </a:solidFill>
            </a:endParaRPr>
          </a:p>
        </p:txBody>
      </p:sp>
      <p:sp>
        <p:nvSpPr>
          <p:cNvPr id="3" name="Θέση περιεχομένου 2">
            <a:extLst>
              <a:ext uri="{FF2B5EF4-FFF2-40B4-BE49-F238E27FC236}">
                <a16:creationId xmlns:a16="http://schemas.microsoft.com/office/drawing/2014/main" id="{F85AF2F8-DE64-BB33-8B5B-3F56900424F9}"/>
              </a:ext>
            </a:extLst>
          </p:cNvPr>
          <p:cNvSpPr>
            <a:spLocks noGrp="1"/>
          </p:cNvSpPr>
          <p:nvPr>
            <p:ph idx="1"/>
          </p:nvPr>
        </p:nvSpPr>
        <p:spPr/>
        <p:txBody>
          <a:bodyPr/>
          <a:lstStyle/>
          <a:p>
            <a:pPr marL="0" indent="0">
              <a:buNone/>
            </a:pPr>
            <a:endParaRPr lang="el-GR" dirty="0"/>
          </a:p>
          <a:p>
            <a:pPr marL="0" indent="0">
              <a:buNone/>
            </a:pPr>
            <a:endParaRPr lang="el-GR" dirty="0"/>
          </a:p>
        </p:txBody>
      </p:sp>
      <p:sp>
        <p:nvSpPr>
          <p:cNvPr id="4" name="TextBox 3">
            <a:extLst>
              <a:ext uri="{FF2B5EF4-FFF2-40B4-BE49-F238E27FC236}">
                <a16:creationId xmlns:a16="http://schemas.microsoft.com/office/drawing/2014/main" id="{9A1629A1-F5C4-879F-2C0D-A3C258CEF8C4}"/>
              </a:ext>
            </a:extLst>
          </p:cNvPr>
          <p:cNvSpPr txBox="1"/>
          <p:nvPr/>
        </p:nvSpPr>
        <p:spPr>
          <a:xfrm>
            <a:off x="702365" y="1590261"/>
            <a:ext cx="6088787" cy="1569660"/>
          </a:xfrm>
          <a:prstGeom prst="rect">
            <a:avLst/>
          </a:prstGeom>
          <a:noFill/>
        </p:spPr>
        <p:txBody>
          <a:bodyPr wrap="square" rtlCol="0">
            <a:spAutoFit/>
          </a:bodyPr>
          <a:lstStyle/>
          <a:p>
            <a:r>
              <a:rPr lang="el-GR" sz="3200" dirty="0">
                <a:solidFill>
                  <a:schemeClr val="tx2"/>
                </a:solidFill>
                <a:hlinkClick r:id="rId3">
                  <a:extLst>
                    <a:ext uri="{A12FA001-AC4F-418D-AE19-62706E023703}">
                      <ahyp:hlinkClr xmlns:ahyp="http://schemas.microsoft.com/office/drawing/2018/hyperlinkcolor" val="tx"/>
                    </a:ext>
                  </a:extLst>
                </a:hlinkClick>
              </a:rPr>
              <a:t>Β</a:t>
            </a:r>
            <a:r>
              <a:rPr lang="en-US" sz="3200" dirty="0">
                <a:solidFill>
                  <a:schemeClr val="tx2"/>
                </a:solidFill>
                <a:hlinkClick r:id="rId3">
                  <a:extLst>
                    <a:ext uri="{A12FA001-AC4F-418D-AE19-62706E023703}">
                      <ahyp:hlinkClr xmlns:ahyp="http://schemas.microsoft.com/office/drawing/2018/hyperlinkcolor" val="tx"/>
                    </a:ext>
                  </a:extLst>
                </a:hlinkClick>
              </a:rPr>
              <a:t>ί</a:t>
            </a:r>
            <a:r>
              <a:rPr lang="el-GR" sz="3200" dirty="0">
                <a:solidFill>
                  <a:schemeClr val="tx2"/>
                </a:solidFill>
                <a:hlinkClick r:id="rId3">
                  <a:extLst>
                    <a:ext uri="{A12FA001-AC4F-418D-AE19-62706E023703}">
                      <ahyp:hlinkClr xmlns:ahyp="http://schemas.microsoft.com/office/drawing/2018/hyperlinkcolor" val="tx"/>
                    </a:ext>
                  </a:extLst>
                </a:hlinkClick>
              </a:rPr>
              <a:t>ντεο</a:t>
            </a:r>
            <a:endParaRPr lang="el-GR" sz="3200" dirty="0">
              <a:solidFill>
                <a:schemeClr val="tx2"/>
              </a:solidFill>
            </a:endParaRPr>
          </a:p>
          <a:p>
            <a:r>
              <a:rPr lang="en-US" sz="3200" dirty="0">
                <a:solidFill>
                  <a:schemeClr val="tx2"/>
                </a:solidFill>
                <a:hlinkClick r:id="rId3">
                  <a:extLst>
                    <a:ext uri="{A12FA001-AC4F-418D-AE19-62706E023703}">
                      <ahyp:hlinkClr xmlns:ahyp="http://schemas.microsoft.com/office/drawing/2018/hyperlinkcolor" val="tx"/>
                    </a:ext>
                  </a:extLst>
                </a:hlinkClick>
              </a:rPr>
              <a:t>https://www.youtube.com/watch?v=ImQo-5P0K0c</a:t>
            </a:r>
            <a:endParaRPr lang="el-GR" sz="3200" dirty="0">
              <a:solidFill>
                <a:schemeClr val="tx2"/>
              </a:solidFill>
            </a:endParaRPr>
          </a:p>
        </p:txBody>
      </p:sp>
    </p:spTree>
    <p:extLst>
      <p:ext uri="{BB962C8B-B14F-4D97-AF65-F5344CB8AC3E}">
        <p14:creationId xmlns:p14="http://schemas.microsoft.com/office/powerpoint/2010/main" val="1939771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278CC5-CE6E-AABD-0889-4417BB07C72A}"/>
              </a:ext>
            </a:extLst>
          </p:cNvPr>
          <p:cNvSpPr>
            <a:spLocks noGrp="1"/>
          </p:cNvSpPr>
          <p:nvPr>
            <p:ph type="title"/>
          </p:nvPr>
        </p:nvSpPr>
        <p:spPr>
          <a:xfrm>
            <a:off x="1043631" y="809898"/>
            <a:ext cx="9942716" cy="1554480"/>
          </a:xfrm>
        </p:spPr>
        <p:txBody>
          <a:bodyPr anchor="ctr">
            <a:normAutofit/>
          </a:bodyPr>
          <a:lstStyle/>
          <a:p>
            <a:r>
              <a:rPr lang="el-GR" sz="4800" b="1"/>
              <a:t> Ιστορικός συλλογισμός</a:t>
            </a:r>
            <a:br>
              <a:rPr lang="el-GR" sz="4800" b="1"/>
            </a:br>
            <a:endParaRPr lang="el-GR" sz="4800" b="1"/>
          </a:p>
        </p:txBody>
      </p:sp>
      <p:sp>
        <p:nvSpPr>
          <p:cNvPr id="3" name="Θέση περιεχομένου 2">
            <a:extLst>
              <a:ext uri="{FF2B5EF4-FFF2-40B4-BE49-F238E27FC236}">
                <a16:creationId xmlns:a16="http://schemas.microsoft.com/office/drawing/2014/main" id="{1697E863-45A7-7F6C-C3FA-5D9BBC94F849}"/>
              </a:ext>
            </a:extLst>
          </p:cNvPr>
          <p:cNvSpPr>
            <a:spLocks noGrp="1"/>
          </p:cNvSpPr>
          <p:nvPr>
            <p:ph idx="1"/>
          </p:nvPr>
        </p:nvSpPr>
        <p:spPr>
          <a:xfrm>
            <a:off x="1045028" y="3017522"/>
            <a:ext cx="9941319" cy="3124658"/>
          </a:xfrm>
        </p:spPr>
        <p:txBody>
          <a:bodyPr anchor="ctr">
            <a:normAutofit/>
          </a:bodyPr>
          <a:lstStyle/>
          <a:p>
            <a:r>
              <a:rPr lang="el-GR" sz="2400"/>
              <a:t>Ο ιστορικός  συλλογισμός αποτελεί υποκατηγορία της έννοιας τη ιστορικής σκέψης σύμφωνα με τις </a:t>
            </a:r>
            <a:r>
              <a:rPr lang="en-US" sz="2400"/>
              <a:t>van Boxtel</a:t>
            </a:r>
            <a:r>
              <a:rPr lang="el-GR" sz="2400"/>
              <a:t> &amp; </a:t>
            </a:r>
            <a:r>
              <a:rPr lang="en-US" sz="2400"/>
              <a:t>van Drie</a:t>
            </a:r>
            <a:r>
              <a:rPr lang="el-GR" sz="2400"/>
              <a:t> (2021). Και οι δύο έννοιες στοχεύουν στην ιστορική κατανόηση του παρελθόντος. Η συλλογιστική είναι μια μορφή σκέψης ή ένα σύνολο δραστηριοτήτων σκέψης που στόχο έχουν την εμπεριστατωμένη υποστήριξη επιχειρημάτων για το  παρελθόν σύμφωνα με τους κανόνες που έχει ο επιστημονικός κλάδος της ιστορίας. </a:t>
            </a:r>
          </a:p>
        </p:txBody>
      </p:sp>
    </p:spTree>
    <p:extLst>
      <p:ext uri="{BB962C8B-B14F-4D97-AF65-F5344CB8AC3E}">
        <p14:creationId xmlns:p14="http://schemas.microsoft.com/office/powerpoint/2010/main" val="2017871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7F59B1-BB78-DE6D-EF37-9B2291F61BB4}"/>
              </a:ext>
            </a:extLst>
          </p:cNvPr>
          <p:cNvSpPr>
            <a:spLocks noGrp="1"/>
          </p:cNvSpPr>
          <p:nvPr>
            <p:ph type="title"/>
          </p:nvPr>
        </p:nvSpPr>
        <p:spPr>
          <a:xfrm>
            <a:off x="808638" y="386930"/>
            <a:ext cx="9236700" cy="1188950"/>
          </a:xfrm>
        </p:spPr>
        <p:txBody>
          <a:bodyPr anchor="b">
            <a:normAutofit/>
          </a:bodyPr>
          <a:lstStyle/>
          <a:p>
            <a:r>
              <a:rPr lang="el-GR" sz="5400" b="1" dirty="0"/>
              <a:t>Ιστορικός συλλογισμός</a:t>
            </a:r>
          </a:p>
        </p:txBody>
      </p:sp>
      <p:sp>
        <p:nvSpPr>
          <p:cNvPr id="3" name="Θέση περιεχομένου 2">
            <a:extLst>
              <a:ext uri="{FF2B5EF4-FFF2-40B4-BE49-F238E27FC236}">
                <a16:creationId xmlns:a16="http://schemas.microsoft.com/office/drawing/2014/main" id="{F985DE45-B8B6-AFBF-B1E8-36684A88D041}"/>
              </a:ext>
            </a:extLst>
          </p:cNvPr>
          <p:cNvSpPr>
            <a:spLocks noGrp="1"/>
          </p:cNvSpPr>
          <p:nvPr>
            <p:ph idx="1"/>
          </p:nvPr>
        </p:nvSpPr>
        <p:spPr>
          <a:xfrm>
            <a:off x="793660" y="2599509"/>
            <a:ext cx="10143668" cy="3435531"/>
          </a:xfrm>
        </p:spPr>
        <p:txBody>
          <a:bodyPr anchor="ctr">
            <a:normAutofit/>
          </a:bodyPr>
          <a:lstStyle/>
          <a:p>
            <a:r>
              <a:rPr lang="el-GR" sz="2400"/>
              <a:t>Ο ιστορικός συλλογισμός είναι ένα συνεκτικό σύνολο δραστηριοτήτων ιστορικής σκέψης. Οι </a:t>
            </a:r>
            <a:r>
              <a:rPr lang="en-US" sz="2400"/>
              <a:t>van Boxtel</a:t>
            </a:r>
            <a:r>
              <a:rPr lang="el-GR" sz="2400"/>
              <a:t> &amp; </a:t>
            </a:r>
            <a:r>
              <a:rPr lang="en-US" sz="2400"/>
              <a:t>van Drie</a:t>
            </a:r>
            <a:r>
              <a:rPr lang="el-GR" sz="2400"/>
              <a:t> (2013) προτείνουν τον όρο ιστορικός συλλογισμό παρά τον όρο ιστορική σκέψη καθώς ο όρος αυτός μπορεί να περιγραφεί με συγκεκριμένες δραστηριότητες που εκφράζονται άλλοτε προφορικά άλλοτε γραπτά και, επομένως, μπορεί να αξιολογηθεί ως προς την ποιότητά της.</a:t>
            </a:r>
          </a:p>
        </p:txBody>
      </p:sp>
    </p:spTree>
    <p:extLst>
      <p:ext uri="{BB962C8B-B14F-4D97-AF65-F5344CB8AC3E}">
        <p14:creationId xmlns:p14="http://schemas.microsoft.com/office/powerpoint/2010/main" val="2852024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EF6D78-8EA9-6ADF-17CF-3118732F5C9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kern="1200">
                <a:solidFill>
                  <a:schemeClr val="tx1"/>
                </a:solidFill>
                <a:latin typeface="+mj-lt"/>
                <a:ea typeface="+mj-ea"/>
                <a:cs typeface="+mj-cs"/>
              </a:rPr>
              <a:t>Σχηματοποίηση ιστορικού συλλογισμού </a:t>
            </a:r>
          </a:p>
        </p:txBody>
      </p:sp>
      <p:sp>
        <p:nvSpPr>
          <p:cNvPr id="9" name="Content Placeholder 8">
            <a:extLst>
              <a:ext uri="{FF2B5EF4-FFF2-40B4-BE49-F238E27FC236}">
                <a16:creationId xmlns:a16="http://schemas.microsoft.com/office/drawing/2014/main" id="{C35908FE-F32C-FE3D-A60D-5544EBCCF6B3}"/>
              </a:ext>
            </a:extLst>
          </p:cNvPr>
          <p:cNvSpPr>
            <a:spLocks noGrp="1"/>
          </p:cNvSpPr>
          <p:nvPr>
            <p:ph idx="1"/>
          </p:nvPr>
        </p:nvSpPr>
        <p:spPr>
          <a:xfrm>
            <a:off x="477981" y="4872922"/>
            <a:ext cx="3933306" cy="1208141"/>
          </a:xfrm>
        </p:spPr>
        <p:txBody>
          <a:bodyPr vert="horz" lIns="91440" tIns="45720" rIns="91440" bIns="45720" rtlCol="0">
            <a:normAutofit/>
          </a:bodyPr>
          <a:lstStyle/>
          <a:p>
            <a:pPr marL="0" indent="0">
              <a:buNone/>
            </a:pPr>
            <a:r>
              <a:rPr lang="en-US" sz="2000" kern="1200" dirty="0">
                <a:solidFill>
                  <a:schemeClr val="tx1"/>
                </a:solidFill>
                <a:latin typeface="+mn-lt"/>
                <a:ea typeface="+mn-ea"/>
                <a:cs typeface="+mn-cs"/>
              </a:rPr>
              <a:t>(van Boxtel &amp; van Drie,2021)</a:t>
            </a:r>
          </a:p>
        </p:txBody>
      </p:sp>
      <p:pic>
        <p:nvPicPr>
          <p:cNvPr id="5" name="Θέση περιεχομένου 4" descr="Εικόνα που περιέχει κείμενο, κύκλος, στιγμιότυπο οθόνης, λογότυπο&#10;&#10;Το περιεχόμενο που δημιουργείται από AI ενδέχεται να είναι εσφαλμένο.">
            <a:extLst>
              <a:ext uri="{FF2B5EF4-FFF2-40B4-BE49-F238E27FC236}">
                <a16:creationId xmlns:a16="http://schemas.microsoft.com/office/drawing/2014/main" id="{1DB46521-B1ED-EBF7-C529-9A17882D944E}"/>
              </a:ext>
            </a:extLst>
          </p:cNvPr>
          <p:cNvPicPr>
            <a:picLocks noChangeAspect="1"/>
          </p:cNvPicPr>
          <p:nvPr/>
        </p:nvPicPr>
        <p:blipFill>
          <a:blip r:embed="rId2"/>
          <a:srcRect l="9227" r="19223" b="-1"/>
          <a:stretch>
            <a:fillRect/>
          </a:stretch>
        </p:blipFill>
        <p:spPr>
          <a:xfrm>
            <a:off x="4864608" y="650206"/>
            <a:ext cx="6846363" cy="5406334"/>
          </a:xfrm>
          <a:prstGeom prst="rect">
            <a:avLst/>
          </a:prstGeom>
        </p:spPr>
      </p:pic>
    </p:spTree>
    <p:extLst>
      <p:ext uri="{BB962C8B-B14F-4D97-AF65-F5344CB8AC3E}">
        <p14:creationId xmlns:p14="http://schemas.microsoft.com/office/powerpoint/2010/main" val="4258236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E017D5-3C99-1F3A-FD1A-B4611D17E208}"/>
              </a:ext>
            </a:extLst>
          </p:cNvPr>
          <p:cNvSpPr>
            <a:spLocks noGrp="1"/>
          </p:cNvSpPr>
          <p:nvPr>
            <p:ph type="title"/>
          </p:nvPr>
        </p:nvSpPr>
        <p:spPr/>
        <p:txBody>
          <a:bodyPr/>
          <a:lstStyle/>
          <a:p>
            <a:r>
              <a:rPr lang="el-GR" b="1" dirty="0"/>
              <a:t>Ιστορικός συλλογισμός</a:t>
            </a:r>
          </a:p>
        </p:txBody>
      </p:sp>
      <p:sp>
        <p:nvSpPr>
          <p:cNvPr id="3" name="Θέση περιεχομένου 2">
            <a:extLst>
              <a:ext uri="{FF2B5EF4-FFF2-40B4-BE49-F238E27FC236}">
                <a16:creationId xmlns:a16="http://schemas.microsoft.com/office/drawing/2014/main" id="{3FBC172B-9C45-03FB-ABFF-B40DA9AD1538}"/>
              </a:ext>
            </a:extLst>
          </p:cNvPr>
          <p:cNvSpPr>
            <a:spLocks noGrp="1"/>
          </p:cNvSpPr>
          <p:nvPr>
            <p:ph idx="1"/>
          </p:nvPr>
        </p:nvSpPr>
        <p:spPr/>
        <p:txBody>
          <a:bodyPr/>
          <a:lstStyle/>
          <a:p>
            <a:r>
              <a:rPr lang="el-GR" dirty="0"/>
              <a:t>Ο ιστορικός συλλογισμός στοχεύει στην ιστορική κατανόηση και αφορά, όπως αναδεικνύεται από το προηγούμενο σχήμα, την εξήγηση με βάση τις έννοιες της αλλαγής και της συνέχειας, της εξήγησης των φαινομένων και των πράξεων του παρελθόντος ή τέλος τη σύγκριση ιστορικών φαινομένων ή περιόδων. Το σχήμα δεν συμπεριλαμβάνει εδώ την έννοια της αιτιολόγησης γιατί σύμφωνα με τις ερευνήτριες ως έννοια συμβάλλει στην κατασκευή των άλλων τύπων (</a:t>
            </a:r>
            <a:r>
              <a:rPr lang="en-US" dirty="0"/>
              <a:t>van Boxtel</a:t>
            </a:r>
            <a:r>
              <a:rPr lang="el-GR" dirty="0"/>
              <a:t> &amp; </a:t>
            </a:r>
            <a:r>
              <a:rPr lang="en-US" dirty="0"/>
              <a:t>van </a:t>
            </a:r>
            <a:r>
              <a:rPr lang="en-US" dirty="0" err="1"/>
              <a:t>Drie</a:t>
            </a:r>
            <a:r>
              <a:rPr lang="el-GR" dirty="0"/>
              <a:t>,2021).</a:t>
            </a:r>
          </a:p>
        </p:txBody>
      </p:sp>
    </p:spTree>
    <p:extLst>
      <p:ext uri="{BB962C8B-B14F-4D97-AF65-F5344CB8AC3E}">
        <p14:creationId xmlns:p14="http://schemas.microsoft.com/office/powerpoint/2010/main" val="2371566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4A1EF4-C9E7-4C79-61A7-95E49EF41469}"/>
              </a:ext>
            </a:extLst>
          </p:cNvPr>
          <p:cNvSpPr>
            <a:spLocks noGrp="1"/>
          </p:cNvSpPr>
          <p:nvPr>
            <p:ph type="title"/>
          </p:nvPr>
        </p:nvSpPr>
        <p:spPr>
          <a:xfrm>
            <a:off x="841248" y="334644"/>
            <a:ext cx="10509504" cy="1076914"/>
          </a:xfrm>
        </p:spPr>
        <p:txBody>
          <a:bodyPr anchor="ctr">
            <a:normAutofit/>
          </a:bodyPr>
          <a:lstStyle/>
          <a:p>
            <a:r>
              <a:rPr lang="el-GR" sz="4000" b="1"/>
              <a:t>Ιστορικός συλλογισμός</a:t>
            </a:r>
          </a:p>
        </p:txBody>
      </p:sp>
      <p:graphicFrame>
        <p:nvGraphicFramePr>
          <p:cNvPr id="21" name="Θέση περιεχομένου 2">
            <a:extLst>
              <a:ext uri="{FF2B5EF4-FFF2-40B4-BE49-F238E27FC236}">
                <a16:creationId xmlns:a16="http://schemas.microsoft.com/office/drawing/2014/main" id="{C2B56ABD-E264-9A88-6365-013C645FC993}"/>
              </a:ext>
            </a:extLst>
          </p:cNvPr>
          <p:cNvGraphicFramePr>
            <a:graphicFrameLocks noGrp="1"/>
          </p:cNvGraphicFramePr>
          <p:nvPr>
            <p:ph idx="1"/>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561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6EF7CD-7C4D-6AC8-2C8C-BA877672365B}"/>
              </a:ext>
            </a:extLst>
          </p:cNvPr>
          <p:cNvSpPr>
            <a:spLocks noGrp="1"/>
          </p:cNvSpPr>
          <p:nvPr>
            <p:ph type="title"/>
          </p:nvPr>
        </p:nvSpPr>
        <p:spPr/>
        <p:txBody>
          <a:bodyPr/>
          <a:lstStyle/>
          <a:p>
            <a:r>
              <a:rPr lang="el-GR" b="1" dirty="0">
                <a:solidFill>
                  <a:srgbClr val="C00000"/>
                </a:solidFill>
              </a:rPr>
              <a:t>Εργαλεία τεχνητής νοημοσύνης που αξιοποιούνται στο σχεδιασμό σεναρίων</a:t>
            </a:r>
          </a:p>
        </p:txBody>
      </p:sp>
      <p:pic>
        <p:nvPicPr>
          <p:cNvPr id="5" name="Θέση περιεχομένου 4" descr="Εικόνα που περιέχει κείμενο, στιγμιότυπο οθόνης, γραμματοσειρά, αριθμός&#10;&#10;Το περιεχόμενο που δημιουργείται από AI ενδέχεται να είναι εσφαλμένο.">
            <a:extLst>
              <a:ext uri="{FF2B5EF4-FFF2-40B4-BE49-F238E27FC236}">
                <a16:creationId xmlns:a16="http://schemas.microsoft.com/office/drawing/2014/main" id="{323EFD43-B799-ECD5-F234-407B50239CA4}"/>
              </a:ext>
            </a:extLst>
          </p:cNvPr>
          <p:cNvPicPr>
            <a:picLocks noGrp="1" noChangeAspect="1"/>
          </p:cNvPicPr>
          <p:nvPr>
            <p:ph idx="1"/>
          </p:nvPr>
        </p:nvPicPr>
        <p:blipFill>
          <a:blip r:embed="rId2"/>
          <a:stretch>
            <a:fillRect/>
          </a:stretch>
        </p:blipFill>
        <p:spPr>
          <a:xfrm>
            <a:off x="1704814" y="1825624"/>
            <a:ext cx="8167605" cy="4885141"/>
          </a:xfrm>
          <a:prstGeom prst="rect">
            <a:avLst/>
          </a:prstGeom>
        </p:spPr>
      </p:pic>
    </p:spTree>
    <p:extLst>
      <p:ext uri="{BB962C8B-B14F-4D97-AF65-F5344CB8AC3E}">
        <p14:creationId xmlns:p14="http://schemas.microsoft.com/office/powerpoint/2010/main" val="1889399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1BD033-B39A-79CB-921A-A94AEE517D5F}"/>
              </a:ext>
            </a:extLst>
          </p:cNvPr>
          <p:cNvSpPr>
            <a:spLocks noGrp="1"/>
          </p:cNvSpPr>
          <p:nvPr>
            <p:ph type="title"/>
          </p:nvPr>
        </p:nvSpPr>
        <p:spPr/>
        <p:txBody>
          <a:bodyPr/>
          <a:lstStyle/>
          <a:p>
            <a:r>
              <a:rPr lang="en-US" dirty="0">
                <a:solidFill>
                  <a:srgbClr val="C00000"/>
                </a:solidFill>
                <a:hlinkClick r:id="rId2"/>
              </a:rPr>
              <a:t>Brisk Teaching</a:t>
            </a:r>
            <a:endParaRPr lang="el-GR" dirty="0">
              <a:solidFill>
                <a:srgbClr val="C00000"/>
              </a:solidFill>
            </a:endParaRPr>
          </a:p>
        </p:txBody>
      </p:sp>
      <p:sp>
        <p:nvSpPr>
          <p:cNvPr id="3" name="Θέση περιεχομένου 2">
            <a:extLst>
              <a:ext uri="{FF2B5EF4-FFF2-40B4-BE49-F238E27FC236}">
                <a16:creationId xmlns:a16="http://schemas.microsoft.com/office/drawing/2014/main" id="{54875F04-0AAB-E1EF-10F0-A3E804DF468E}"/>
              </a:ext>
            </a:extLst>
          </p:cNvPr>
          <p:cNvSpPr>
            <a:spLocks noGrp="1"/>
          </p:cNvSpPr>
          <p:nvPr>
            <p:ph idx="1"/>
          </p:nvPr>
        </p:nvSpPr>
        <p:spPr/>
        <p:txBody>
          <a:bodyPr/>
          <a:lstStyle/>
          <a:p>
            <a:pPr marL="0" indent="0">
              <a:buNone/>
            </a:pPr>
            <a:endParaRPr lang="en-US" dirty="0">
              <a:hlinkClick r:id="rId3"/>
            </a:endParaRPr>
          </a:p>
          <a:p>
            <a:pPr marL="0" indent="0">
              <a:buNone/>
            </a:pPr>
            <a:r>
              <a:rPr lang="el-GR" dirty="0"/>
              <a:t> </a:t>
            </a:r>
          </a:p>
        </p:txBody>
      </p:sp>
      <p:sp>
        <p:nvSpPr>
          <p:cNvPr id="4" name="TextBox 3">
            <a:extLst>
              <a:ext uri="{FF2B5EF4-FFF2-40B4-BE49-F238E27FC236}">
                <a16:creationId xmlns:a16="http://schemas.microsoft.com/office/drawing/2014/main" id="{95D5A8FB-A3D6-F59E-EABA-AF398AA3D35F}"/>
              </a:ext>
            </a:extLst>
          </p:cNvPr>
          <p:cNvSpPr txBox="1"/>
          <p:nvPr/>
        </p:nvSpPr>
        <p:spPr>
          <a:xfrm>
            <a:off x="1073426" y="2385391"/>
            <a:ext cx="9054859" cy="1477328"/>
          </a:xfrm>
          <a:prstGeom prst="rect">
            <a:avLst/>
          </a:prstGeom>
          <a:noFill/>
        </p:spPr>
        <p:txBody>
          <a:bodyPr wrap="square" rtlCol="0">
            <a:spAutoFit/>
          </a:bodyPr>
          <a:lstStyle/>
          <a:p>
            <a:r>
              <a:rPr lang="en-US" dirty="0">
                <a:hlinkClick r:id="rId4"/>
              </a:rPr>
              <a:t>https://www.google.com/search?client=safari&amp;rls=en&amp;q=video+brisk+teaching&amp;ie=UTF-8&amp;oe=UTF-8#fpstate=ive&amp;vld=cid:1266bc4f,vid:RxGCOyuXsPA,st:0</a:t>
            </a:r>
            <a:endParaRPr lang="en-US" dirty="0"/>
          </a:p>
          <a:p>
            <a:endParaRPr lang="en-US" dirty="0"/>
          </a:p>
          <a:p>
            <a:endParaRPr lang="en-US" dirty="0"/>
          </a:p>
          <a:p>
            <a:endParaRPr lang="el-GR" dirty="0"/>
          </a:p>
        </p:txBody>
      </p:sp>
      <p:sp>
        <p:nvSpPr>
          <p:cNvPr id="5" name="TextBox 4">
            <a:extLst>
              <a:ext uri="{FF2B5EF4-FFF2-40B4-BE49-F238E27FC236}">
                <a16:creationId xmlns:a16="http://schemas.microsoft.com/office/drawing/2014/main" id="{78A3ABA7-79FF-E0CF-18DF-1367557A60AD}"/>
              </a:ext>
            </a:extLst>
          </p:cNvPr>
          <p:cNvSpPr txBox="1"/>
          <p:nvPr/>
        </p:nvSpPr>
        <p:spPr>
          <a:xfrm>
            <a:off x="1550504" y="2014330"/>
            <a:ext cx="721672" cy="369332"/>
          </a:xfrm>
          <a:prstGeom prst="rect">
            <a:avLst/>
          </a:prstGeom>
          <a:noFill/>
        </p:spPr>
        <p:txBody>
          <a:bodyPr wrap="none" rtlCol="0">
            <a:spAutoFit/>
          </a:bodyPr>
          <a:lstStyle/>
          <a:p>
            <a:r>
              <a:rPr lang="en-US" dirty="0"/>
              <a:t>video</a:t>
            </a:r>
            <a:endParaRPr lang="el-GR" dirty="0"/>
          </a:p>
        </p:txBody>
      </p:sp>
    </p:spTree>
    <p:extLst>
      <p:ext uri="{BB962C8B-B14F-4D97-AF65-F5344CB8AC3E}">
        <p14:creationId xmlns:p14="http://schemas.microsoft.com/office/powerpoint/2010/main" val="3825238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DDD97D-77E0-39B4-C6C9-F33CE117511C}"/>
              </a:ext>
            </a:extLst>
          </p:cNvPr>
          <p:cNvSpPr>
            <a:spLocks noGrp="1"/>
          </p:cNvSpPr>
          <p:nvPr>
            <p:ph type="title"/>
          </p:nvPr>
        </p:nvSpPr>
        <p:spPr/>
        <p:txBody>
          <a:bodyPr/>
          <a:lstStyle/>
          <a:p>
            <a:r>
              <a:rPr lang="el-GR" dirty="0"/>
              <a:t>Τι είναι το </a:t>
            </a:r>
            <a:r>
              <a:rPr lang="en-US" dirty="0"/>
              <a:t>Brisk Teaching AI;</a:t>
            </a:r>
            <a:br>
              <a:rPr lang="en-US" dirty="0"/>
            </a:br>
            <a:endParaRPr lang="el-GR" dirty="0"/>
          </a:p>
        </p:txBody>
      </p:sp>
      <p:sp>
        <p:nvSpPr>
          <p:cNvPr id="3" name="Θέση περιεχομένου 2">
            <a:extLst>
              <a:ext uri="{FF2B5EF4-FFF2-40B4-BE49-F238E27FC236}">
                <a16:creationId xmlns:a16="http://schemas.microsoft.com/office/drawing/2014/main" id="{B35C16FA-34E1-BE36-1FBF-D90F80F14A29}"/>
              </a:ext>
            </a:extLst>
          </p:cNvPr>
          <p:cNvSpPr>
            <a:spLocks noGrp="1"/>
          </p:cNvSpPr>
          <p:nvPr>
            <p:ph idx="1"/>
          </p:nvPr>
        </p:nvSpPr>
        <p:spPr/>
        <p:txBody>
          <a:bodyPr/>
          <a:lstStyle/>
          <a:p>
            <a:r>
              <a:rPr lang="el-GR" dirty="0" err="1"/>
              <a:t>Καινοτόμοεργαλείοτεχνητήςνοημοσύνηςγια</a:t>
            </a:r>
            <a:r>
              <a:rPr lang="el-GR" dirty="0"/>
              <a:t> εκπαιδευτικούς</a:t>
            </a:r>
          </a:p>
          <a:p>
            <a:r>
              <a:rPr lang="el-GR" dirty="0" err="1"/>
              <a:t>Υποστηρίζειδιαδραστικήκαιεξατομικευμένημάθηση</a:t>
            </a:r>
            <a:endParaRPr lang="el-GR" dirty="0"/>
          </a:p>
          <a:p>
            <a:r>
              <a:rPr lang="el-GR" dirty="0"/>
              <a:t>Λειτουργείσεπερισσότερεςαπό30 γλώσσες</a:t>
            </a:r>
          </a:p>
          <a:p>
            <a:r>
              <a:rPr lang="el-GR" dirty="0" err="1"/>
              <a:t>Ενσωματώνεταιεύκολα</a:t>
            </a:r>
            <a:r>
              <a:rPr lang="el-GR" dirty="0"/>
              <a:t> </a:t>
            </a:r>
            <a:r>
              <a:rPr lang="el-GR" dirty="0" err="1"/>
              <a:t>σεπλατφόρμεςόπωςτο</a:t>
            </a:r>
            <a:r>
              <a:rPr lang="en-US" dirty="0"/>
              <a:t>Google Classroom</a:t>
            </a:r>
          </a:p>
          <a:p>
            <a:endParaRPr lang="el-GR" dirty="0"/>
          </a:p>
        </p:txBody>
      </p:sp>
    </p:spTree>
    <p:extLst>
      <p:ext uri="{BB962C8B-B14F-4D97-AF65-F5344CB8AC3E}">
        <p14:creationId xmlns:p14="http://schemas.microsoft.com/office/powerpoint/2010/main" val="2005511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17AE3B-2841-30DB-A8D8-31CDC34C969E}"/>
              </a:ext>
            </a:extLst>
          </p:cNvPr>
          <p:cNvSpPr>
            <a:spLocks noGrp="1"/>
          </p:cNvSpPr>
          <p:nvPr>
            <p:ph type="title"/>
          </p:nvPr>
        </p:nvSpPr>
        <p:spPr/>
        <p:txBody>
          <a:bodyPr/>
          <a:lstStyle/>
          <a:p>
            <a:r>
              <a:rPr lang="el-GR" dirty="0"/>
              <a:t>Βασικές Λειτουργίες του </a:t>
            </a:r>
            <a:r>
              <a:rPr lang="en-US" dirty="0"/>
              <a:t>Brisk</a:t>
            </a:r>
            <a:br>
              <a:rPr lang="en-US" dirty="0"/>
            </a:br>
            <a:endParaRPr lang="el-GR" dirty="0"/>
          </a:p>
        </p:txBody>
      </p:sp>
      <p:sp>
        <p:nvSpPr>
          <p:cNvPr id="3" name="Θέση περιεχομένου 2">
            <a:extLst>
              <a:ext uri="{FF2B5EF4-FFF2-40B4-BE49-F238E27FC236}">
                <a16:creationId xmlns:a16="http://schemas.microsoft.com/office/drawing/2014/main" id="{54082A96-B93E-A1C9-56FC-A5827067CC01}"/>
              </a:ext>
            </a:extLst>
          </p:cNvPr>
          <p:cNvSpPr>
            <a:spLocks noGrp="1"/>
          </p:cNvSpPr>
          <p:nvPr>
            <p:ph idx="1"/>
          </p:nvPr>
        </p:nvSpPr>
        <p:spPr/>
        <p:txBody>
          <a:bodyPr>
            <a:normAutofit/>
          </a:bodyPr>
          <a:lstStyle/>
          <a:p>
            <a:r>
              <a:rPr lang="el-GR" dirty="0"/>
              <a:t>Δημιουργία παρουσιάσεων από κείμενα, βίντεο, ιστοσελίδες</a:t>
            </a:r>
          </a:p>
          <a:p>
            <a:r>
              <a:rPr lang="el-GR" dirty="0"/>
              <a:t>Δημιουργία </a:t>
            </a:r>
            <a:r>
              <a:rPr lang="en-US" dirty="0"/>
              <a:t>quiz </a:t>
            </a:r>
            <a:r>
              <a:rPr lang="el-GR" dirty="0"/>
              <a:t>και ερωτήσεων από κείμενα</a:t>
            </a:r>
          </a:p>
          <a:p>
            <a:r>
              <a:rPr lang="el-GR" dirty="0"/>
              <a:t>Δημιουργεί διαφορετικές ερωτήσεις (πχ. ερωτήσεις </a:t>
            </a:r>
            <a:r>
              <a:rPr lang="en-US" dirty="0"/>
              <a:t>DOK (</a:t>
            </a:r>
            <a:r>
              <a:rPr lang="en-US" dirty="0" err="1"/>
              <a:t>Depthof</a:t>
            </a:r>
            <a:r>
              <a:rPr lang="en-US" dirty="0"/>
              <a:t> Knowledge)</a:t>
            </a:r>
            <a:r>
              <a:rPr lang="el-GR" dirty="0"/>
              <a:t>για την εμβάθυνση στην κατανόηση εννοιών και φυλλάδια εργασίας διερεύνησης για επιστημονικά θέματα) </a:t>
            </a:r>
          </a:p>
          <a:p>
            <a:r>
              <a:rPr lang="el-GR" dirty="0"/>
              <a:t>Διαφοροποίηση διδακτικού υλικού για διαφορετικά μαθησιακά επίπεδα</a:t>
            </a:r>
          </a:p>
          <a:p>
            <a:r>
              <a:rPr lang="el-GR" dirty="0"/>
              <a:t>Αυτόματη παραγωγή σχεδίων μαθήματος</a:t>
            </a:r>
          </a:p>
          <a:p>
            <a:r>
              <a:rPr lang="el-GR" dirty="0"/>
              <a:t>Εξατομικευμένη ανατροφοδότηση</a:t>
            </a:r>
          </a:p>
          <a:p>
            <a:endParaRPr lang="el-GR" dirty="0"/>
          </a:p>
        </p:txBody>
      </p:sp>
    </p:spTree>
    <p:extLst>
      <p:ext uri="{BB962C8B-B14F-4D97-AF65-F5344CB8AC3E}">
        <p14:creationId xmlns:p14="http://schemas.microsoft.com/office/powerpoint/2010/main" val="268753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32D5B7-D325-F7D6-D32F-34E2A14C59EB}"/>
              </a:ext>
            </a:extLst>
          </p:cNvPr>
          <p:cNvSpPr>
            <a:spLocks noGrp="1"/>
          </p:cNvSpPr>
          <p:nvPr>
            <p:ph type="title"/>
          </p:nvPr>
        </p:nvSpPr>
        <p:spPr/>
        <p:txBody>
          <a:bodyPr/>
          <a:lstStyle/>
          <a:p>
            <a:r>
              <a:rPr lang="el-GR" dirty="0"/>
              <a:t>Βασικές Λειτουργίες του </a:t>
            </a:r>
            <a:r>
              <a:rPr lang="en-US" dirty="0"/>
              <a:t>Brisk</a:t>
            </a:r>
            <a:br>
              <a:rPr lang="en-US" dirty="0"/>
            </a:br>
            <a:endParaRPr lang="el-GR" dirty="0"/>
          </a:p>
        </p:txBody>
      </p:sp>
      <p:sp>
        <p:nvSpPr>
          <p:cNvPr id="3" name="Θέση περιεχομένου 2">
            <a:extLst>
              <a:ext uri="{FF2B5EF4-FFF2-40B4-BE49-F238E27FC236}">
                <a16:creationId xmlns:a16="http://schemas.microsoft.com/office/drawing/2014/main" id="{792ED63B-9F42-B992-7368-BE80A3BF5280}"/>
              </a:ext>
            </a:extLst>
          </p:cNvPr>
          <p:cNvSpPr>
            <a:spLocks noGrp="1"/>
          </p:cNvSpPr>
          <p:nvPr>
            <p:ph idx="1"/>
          </p:nvPr>
        </p:nvSpPr>
        <p:spPr/>
        <p:txBody>
          <a:bodyPr/>
          <a:lstStyle/>
          <a:p>
            <a:r>
              <a:rPr lang="en-US" dirty="0"/>
              <a:t>1. </a:t>
            </a:r>
            <a:r>
              <a:rPr lang="el-GR" dirty="0"/>
              <a:t>Διαθέτει μια γεννήτρια </a:t>
            </a:r>
            <a:r>
              <a:rPr lang="el-GR" dirty="0" err="1"/>
              <a:t>αποκωδικοποιημένων</a:t>
            </a:r>
            <a:r>
              <a:rPr lang="el-GR" dirty="0"/>
              <a:t> κειμένων που βοηθά τους μαθητές στην ανάπτυξη φωνητικών δεξιοτήτων. </a:t>
            </a:r>
          </a:p>
          <a:p>
            <a:r>
              <a:rPr lang="el-GR" dirty="0"/>
              <a:t>2.Το εργαλείο βοηθά στον σχεδιασμό ασφαλών και </a:t>
            </a:r>
            <a:r>
              <a:rPr lang="el-GR" dirty="0" err="1"/>
              <a:t>διαδραστικών</a:t>
            </a:r>
            <a:r>
              <a:rPr lang="el-GR" dirty="0"/>
              <a:t> δραστηριοτήτων με τεχνητή νοημοσύνη, οι οποίες ευθυγραμμίζονται με τους μαθησιακούς στόχους και ενισχύουν την εμπλοκή των μαθητών.</a:t>
            </a:r>
          </a:p>
          <a:p>
            <a:endParaRPr lang="el-GR" dirty="0"/>
          </a:p>
        </p:txBody>
      </p:sp>
    </p:spTree>
    <p:extLst>
      <p:ext uri="{BB962C8B-B14F-4D97-AF65-F5344CB8AC3E}">
        <p14:creationId xmlns:p14="http://schemas.microsoft.com/office/powerpoint/2010/main" val="2085887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200" b="1" dirty="0" err="1">
                <a:solidFill>
                  <a:srgbClr val="C00000"/>
                </a:solidFill>
              </a:rPr>
              <a:t>Τι</a:t>
            </a:r>
            <a:r>
              <a:rPr lang="en" sz="3200" b="1" dirty="0">
                <a:solidFill>
                  <a:srgbClr val="C00000"/>
                </a:solidFill>
              </a:rPr>
              <a:t> </a:t>
            </a:r>
            <a:r>
              <a:rPr lang="en" sz="3200" b="1" dirty="0" err="1">
                <a:solidFill>
                  <a:srgbClr val="C00000"/>
                </a:solidFill>
              </a:rPr>
              <a:t>είν</a:t>
            </a:r>
            <a:r>
              <a:rPr lang="en" sz="3200" b="1" dirty="0">
                <a:solidFill>
                  <a:srgbClr val="C00000"/>
                </a:solidFill>
              </a:rPr>
              <a:t>α</a:t>
            </a:r>
            <a:r>
              <a:rPr lang="en" sz="3200" b="1" dirty="0" err="1">
                <a:solidFill>
                  <a:srgbClr val="C00000"/>
                </a:solidFill>
              </a:rPr>
              <a:t>ι</a:t>
            </a:r>
            <a:r>
              <a:rPr lang="en" sz="3200" b="1" dirty="0">
                <a:solidFill>
                  <a:srgbClr val="C00000"/>
                </a:solidFill>
              </a:rPr>
              <a:t> </a:t>
            </a:r>
            <a:r>
              <a:rPr lang="en" sz="3200" b="1" dirty="0" err="1">
                <a:solidFill>
                  <a:srgbClr val="C00000"/>
                </a:solidFill>
              </a:rPr>
              <a:t>ο</a:t>
            </a:r>
            <a:r>
              <a:rPr lang="en" sz="3200" b="1" dirty="0">
                <a:solidFill>
                  <a:srgbClr val="C00000"/>
                </a:solidFill>
              </a:rPr>
              <a:t> </a:t>
            </a:r>
            <a:r>
              <a:rPr lang="en" sz="3200" b="1" dirty="0" err="1">
                <a:solidFill>
                  <a:srgbClr val="C00000"/>
                </a:solidFill>
              </a:rPr>
              <a:t>Αντίστροφος</a:t>
            </a:r>
            <a:r>
              <a:rPr lang="en" sz="3200" b="1" dirty="0">
                <a:solidFill>
                  <a:srgbClr val="C00000"/>
                </a:solidFill>
              </a:rPr>
              <a:t> </a:t>
            </a:r>
            <a:r>
              <a:rPr lang="en" sz="3200" b="1" dirty="0" err="1">
                <a:solidFill>
                  <a:srgbClr val="C00000"/>
                </a:solidFill>
              </a:rPr>
              <a:t>Σχεδι</a:t>
            </a:r>
            <a:r>
              <a:rPr lang="en" sz="3200" b="1" dirty="0">
                <a:solidFill>
                  <a:srgbClr val="C00000"/>
                </a:solidFill>
              </a:rPr>
              <a:t>α</a:t>
            </a:r>
            <a:r>
              <a:rPr lang="en" sz="3200" b="1" dirty="0" err="1">
                <a:solidFill>
                  <a:srgbClr val="C00000"/>
                </a:solidFill>
              </a:rPr>
              <a:t>σμός</a:t>
            </a:r>
            <a:r>
              <a:rPr lang="en" sz="3200" b="1" dirty="0">
                <a:solidFill>
                  <a:srgbClr val="C00000"/>
                </a:solidFill>
              </a:rPr>
              <a:t>;</a:t>
            </a:r>
            <a:endParaRPr sz="3200" b="1" dirty="0">
              <a:solidFill>
                <a:srgbClr val="C00000"/>
              </a:solidFill>
            </a:endParaRPr>
          </a:p>
        </p:txBody>
      </p:sp>
      <p:sp>
        <p:nvSpPr>
          <p:cNvPr id="60" name="Google Shape;60;p14"/>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SzPts val="1800"/>
              <a:buChar char="●"/>
            </a:pPr>
            <a:r>
              <a:rPr lang="en" sz="2400"/>
              <a:t>Μοντέλο σχεδιασμού εκπαιδευτικού προγράμματος</a:t>
            </a:r>
            <a:endParaRPr sz="2400"/>
          </a:p>
          <a:p>
            <a:pPr marL="609585" indent="-457189">
              <a:buSzPts val="1800"/>
              <a:buChar char="●"/>
            </a:pPr>
            <a:r>
              <a:rPr lang="en" sz="2400"/>
              <a:t>Προτάθηκε από τους Grant Wiggins και Jay McTighe</a:t>
            </a:r>
            <a:endParaRPr sz="2400"/>
          </a:p>
          <a:p>
            <a:pPr marL="609585" indent="-457189">
              <a:buSzPts val="1800"/>
              <a:buChar char="●"/>
            </a:pPr>
            <a:r>
              <a:rPr lang="en" sz="2400"/>
              <a:t>Ανατρέπει τον παραδοσιακό τρόπο σχεδιασμού διδασκαλίας</a:t>
            </a:r>
            <a:endParaRPr sz="2400"/>
          </a:p>
          <a:p>
            <a:pPr marL="609585" indent="-457189">
              <a:buSzPts val="1800"/>
              <a:buChar char="●"/>
            </a:pPr>
            <a:r>
              <a:rPr lang="en" sz="2400"/>
              <a:t>Εστιάζει στους μαθησιακούς στόχους πριν από το περιεχόμενο</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B95D57-6C43-4D55-39DE-D7BDACB7EDD9}"/>
              </a:ext>
            </a:extLst>
          </p:cNvPr>
          <p:cNvSpPr>
            <a:spLocks noGrp="1"/>
          </p:cNvSpPr>
          <p:nvPr>
            <p:ph type="title"/>
          </p:nvPr>
        </p:nvSpPr>
        <p:spPr/>
        <p:txBody>
          <a:bodyPr/>
          <a:lstStyle/>
          <a:p>
            <a:r>
              <a:rPr lang="el-GR" dirty="0"/>
              <a:t>Πλεονεκτήματα του </a:t>
            </a:r>
            <a:r>
              <a:rPr lang="en-US" dirty="0"/>
              <a:t>Brisk</a:t>
            </a:r>
            <a:br>
              <a:rPr lang="en-US" dirty="0"/>
            </a:br>
            <a:endParaRPr lang="el-GR" dirty="0"/>
          </a:p>
        </p:txBody>
      </p:sp>
      <p:sp>
        <p:nvSpPr>
          <p:cNvPr id="3" name="Θέση περιεχομένου 2">
            <a:extLst>
              <a:ext uri="{FF2B5EF4-FFF2-40B4-BE49-F238E27FC236}">
                <a16:creationId xmlns:a16="http://schemas.microsoft.com/office/drawing/2014/main" id="{C0C3C924-DAA2-F963-2DFE-5B6401C24F87}"/>
              </a:ext>
            </a:extLst>
          </p:cNvPr>
          <p:cNvSpPr>
            <a:spLocks noGrp="1"/>
          </p:cNvSpPr>
          <p:nvPr>
            <p:ph idx="1"/>
          </p:nvPr>
        </p:nvSpPr>
        <p:spPr/>
        <p:txBody>
          <a:bodyPr/>
          <a:lstStyle/>
          <a:p>
            <a:r>
              <a:rPr lang="el-GR" dirty="0" err="1"/>
              <a:t>Εξατομικευμένημάθηση</a:t>
            </a:r>
            <a:endParaRPr lang="el-GR" dirty="0"/>
          </a:p>
          <a:p>
            <a:r>
              <a:rPr lang="el-GR" dirty="0" err="1"/>
              <a:t>Άμεσηανατροφοδότηση</a:t>
            </a:r>
            <a:endParaRPr lang="el-GR" dirty="0"/>
          </a:p>
          <a:p>
            <a:r>
              <a:rPr lang="el-GR" dirty="0" err="1"/>
              <a:t>Υποστήριξηδιαφορετικώνμαθησιακώνστυλ</a:t>
            </a:r>
            <a:endParaRPr lang="el-GR" dirty="0"/>
          </a:p>
          <a:p>
            <a:r>
              <a:rPr lang="el-GR" dirty="0" err="1"/>
              <a:t>Εύκοληενσωμάτωσησεψηφιακάπεριβάλλοντα</a:t>
            </a:r>
            <a:endParaRPr lang="el-GR" dirty="0"/>
          </a:p>
          <a:p>
            <a:endParaRPr lang="el-GR" dirty="0"/>
          </a:p>
        </p:txBody>
      </p:sp>
    </p:spTree>
    <p:extLst>
      <p:ext uri="{BB962C8B-B14F-4D97-AF65-F5344CB8AC3E}">
        <p14:creationId xmlns:p14="http://schemas.microsoft.com/office/powerpoint/2010/main" val="1924064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E7316F-1962-0D48-BD3A-A3F595C88088}"/>
              </a:ext>
            </a:extLst>
          </p:cNvPr>
          <p:cNvSpPr>
            <a:spLocks noGrp="1"/>
          </p:cNvSpPr>
          <p:nvPr>
            <p:ph type="title"/>
          </p:nvPr>
        </p:nvSpPr>
        <p:spPr/>
        <p:txBody>
          <a:bodyPr/>
          <a:lstStyle/>
          <a:p>
            <a:r>
              <a:rPr lang="el-GR" dirty="0"/>
              <a:t>Προκλήσεις και Περιορισμοί</a:t>
            </a:r>
            <a:br>
              <a:rPr lang="el-GR" dirty="0"/>
            </a:br>
            <a:endParaRPr lang="el-GR" dirty="0"/>
          </a:p>
        </p:txBody>
      </p:sp>
      <p:sp>
        <p:nvSpPr>
          <p:cNvPr id="3" name="Θέση περιεχομένου 2">
            <a:extLst>
              <a:ext uri="{FF2B5EF4-FFF2-40B4-BE49-F238E27FC236}">
                <a16:creationId xmlns:a16="http://schemas.microsoft.com/office/drawing/2014/main" id="{6430EB2C-E7B3-86EA-3D04-6F9C3AF42D00}"/>
              </a:ext>
            </a:extLst>
          </p:cNvPr>
          <p:cNvSpPr>
            <a:spLocks noGrp="1"/>
          </p:cNvSpPr>
          <p:nvPr>
            <p:ph idx="1"/>
          </p:nvPr>
        </p:nvSpPr>
        <p:spPr/>
        <p:txBody>
          <a:bodyPr/>
          <a:lstStyle/>
          <a:p>
            <a:r>
              <a:rPr lang="el-GR" dirty="0" err="1"/>
              <a:t>Ανάγκητεχνολογικούεγγραμματισμού</a:t>
            </a:r>
            <a:endParaRPr lang="el-GR" dirty="0"/>
          </a:p>
          <a:p>
            <a:r>
              <a:rPr lang="el-GR" dirty="0" err="1"/>
              <a:t>Πιθανήαπώλεια</a:t>
            </a:r>
            <a:r>
              <a:rPr lang="el-GR" dirty="0"/>
              <a:t> </a:t>
            </a:r>
            <a:r>
              <a:rPr lang="el-GR" dirty="0" err="1"/>
              <a:t>προσωπικήςεπαφής</a:t>
            </a:r>
            <a:endParaRPr lang="el-GR" dirty="0"/>
          </a:p>
          <a:p>
            <a:r>
              <a:rPr lang="el-GR" dirty="0" err="1"/>
              <a:t>Εξάρτησηαπότηντεχνολογία</a:t>
            </a:r>
            <a:endParaRPr lang="el-GR" dirty="0"/>
          </a:p>
          <a:p>
            <a:r>
              <a:rPr lang="el-GR" dirty="0" err="1"/>
              <a:t>Ανάγκησυνεχούςεπιμόρφωσης</a:t>
            </a:r>
            <a:endParaRPr lang="el-GR" dirty="0"/>
          </a:p>
          <a:p>
            <a:endParaRPr lang="el-GR" dirty="0"/>
          </a:p>
        </p:txBody>
      </p:sp>
    </p:spTree>
    <p:extLst>
      <p:ext uri="{BB962C8B-B14F-4D97-AF65-F5344CB8AC3E}">
        <p14:creationId xmlns:p14="http://schemas.microsoft.com/office/powerpoint/2010/main" val="1618356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B5F468-66D7-B860-9E18-7EED1AF2B72E}"/>
              </a:ext>
            </a:extLst>
          </p:cNvPr>
          <p:cNvSpPr>
            <a:spLocks noGrp="1"/>
          </p:cNvSpPr>
          <p:nvPr>
            <p:ph type="title"/>
          </p:nvPr>
        </p:nvSpPr>
        <p:spPr/>
        <p:txBody>
          <a:bodyPr/>
          <a:lstStyle/>
          <a:p>
            <a:r>
              <a:rPr lang="el-GR" dirty="0"/>
              <a:t>Ηθικά Ζητήματα</a:t>
            </a:r>
            <a:br>
              <a:rPr lang="el-GR" dirty="0"/>
            </a:br>
            <a:endParaRPr lang="el-GR" dirty="0"/>
          </a:p>
        </p:txBody>
      </p:sp>
      <p:sp>
        <p:nvSpPr>
          <p:cNvPr id="3" name="Θέση περιεχομένου 2">
            <a:extLst>
              <a:ext uri="{FF2B5EF4-FFF2-40B4-BE49-F238E27FC236}">
                <a16:creationId xmlns:a16="http://schemas.microsoft.com/office/drawing/2014/main" id="{0A25A69D-8FB3-63DA-C065-F7B990196A87}"/>
              </a:ext>
            </a:extLst>
          </p:cNvPr>
          <p:cNvSpPr>
            <a:spLocks noGrp="1"/>
          </p:cNvSpPr>
          <p:nvPr>
            <p:ph idx="1"/>
          </p:nvPr>
        </p:nvSpPr>
        <p:spPr/>
        <p:txBody>
          <a:bodyPr/>
          <a:lstStyle/>
          <a:p>
            <a:r>
              <a:rPr lang="el-GR" dirty="0" err="1"/>
              <a:t>Κίνδυνοςλογοκλοπής</a:t>
            </a:r>
            <a:endParaRPr lang="el-GR" dirty="0"/>
          </a:p>
          <a:p>
            <a:r>
              <a:rPr lang="el-GR" dirty="0"/>
              <a:t>Σημασία </a:t>
            </a:r>
            <a:r>
              <a:rPr lang="el-GR" dirty="0" err="1"/>
              <a:t>τηςπρωτότυπηςσκέψης</a:t>
            </a:r>
            <a:endParaRPr lang="el-GR" dirty="0"/>
          </a:p>
          <a:p>
            <a:r>
              <a:rPr lang="el-GR" dirty="0" err="1"/>
              <a:t>Ανάγκηκριτικήςπροσέγγισης</a:t>
            </a:r>
            <a:endParaRPr lang="el-GR" dirty="0"/>
          </a:p>
          <a:p>
            <a:r>
              <a:rPr lang="el-GR" dirty="0"/>
              <a:t>Το</a:t>
            </a:r>
            <a:r>
              <a:rPr lang="en-US" dirty="0"/>
              <a:t>Brisk </a:t>
            </a:r>
            <a:r>
              <a:rPr lang="el-GR" dirty="0" err="1"/>
              <a:t>ωςεργαλείουποστήριξης</a:t>
            </a:r>
            <a:r>
              <a:rPr lang="el-GR" dirty="0"/>
              <a:t>, </a:t>
            </a:r>
            <a:r>
              <a:rPr lang="el-GR" dirty="0" err="1"/>
              <a:t>όχιυποκατάστασης</a:t>
            </a:r>
            <a:endParaRPr lang="el-GR" dirty="0"/>
          </a:p>
          <a:p>
            <a:endParaRPr lang="el-GR" dirty="0"/>
          </a:p>
        </p:txBody>
      </p:sp>
    </p:spTree>
    <p:extLst>
      <p:ext uri="{BB962C8B-B14F-4D97-AF65-F5344CB8AC3E}">
        <p14:creationId xmlns:p14="http://schemas.microsoft.com/office/powerpoint/2010/main" val="3299972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99F5A7-3FC6-C521-EC38-1CE91101CF1C}"/>
              </a:ext>
            </a:extLst>
          </p:cNvPr>
          <p:cNvSpPr>
            <a:spLocks noGrp="1"/>
          </p:cNvSpPr>
          <p:nvPr>
            <p:ph type="title"/>
          </p:nvPr>
        </p:nvSpPr>
        <p:spPr/>
        <p:txBody>
          <a:bodyPr/>
          <a:lstStyle/>
          <a:p>
            <a:r>
              <a:rPr lang="el-GR" dirty="0"/>
              <a:t>Εφαρμογές στα Διδακτικά Αντικείμενα</a:t>
            </a:r>
            <a:br>
              <a:rPr lang="el-GR" dirty="0"/>
            </a:br>
            <a:endParaRPr lang="el-GR" dirty="0"/>
          </a:p>
        </p:txBody>
      </p:sp>
      <p:sp>
        <p:nvSpPr>
          <p:cNvPr id="3" name="Θέση περιεχομένου 2">
            <a:extLst>
              <a:ext uri="{FF2B5EF4-FFF2-40B4-BE49-F238E27FC236}">
                <a16:creationId xmlns:a16="http://schemas.microsoft.com/office/drawing/2014/main" id="{007F6333-480E-4C7B-69B1-71601C058CD8}"/>
              </a:ext>
            </a:extLst>
          </p:cNvPr>
          <p:cNvSpPr>
            <a:spLocks noGrp="1"/>
          </p:cNvSpPr>
          <p:nvPr>
            <p:ph idx="1"/>
          </p:nvPr>
        </p:nvSpPr>
        <p:spPr/>
        <p:txBody>
          <a:bodyPr/>
          <a:lstStyle/>
          <a:p>
            <a:r>
              <a:rPr lang="el-GR" dirty="0"/>
              <a:t>Ιστορία: </a:t>
            </a:r>
            <a:r>
              <a:rPr lang="el-GR" dirty="0" err="1"/>
              <a:t>Ανάλυσηπηγώνκαικριτικήσκέψη</a:t>
            </a:r>
            <a:endParaRPr lang="el-GR" dirty="0"/>
          </a:p>
          <a:p>
            <a:r>
              <a:rPr lang="el-GR" dirty="0"/>
              <a:t>Γλώσσα: </a:t>
            </a:r>
            <a:r>
              <a:rPr lang="el-GR" dirty="0" err="1"/>
              <a:t>Βελτίωσησυγγραφικώνδεξιοτήτων</a:t>
            </a:r>
            <a:endParaRPr lang="el-GR" dirty="0"/>
          </a:p>
          <a:p>
            <a:r>
              <a:rPr lang="el-GR" dirty="0" err="1"/>
              <a:t>ΘετικέςΕπιστήμες</a:t>
            </a:r>
            <a:r>
              <a:rPr lang="el-GR" dirty="0"/>
              <a:t>: Δημιουργία </a:t>
            </a:r>
            <a:r>
              <a:rPr lang="el-GR" dirty="0" err="1"/>
              <a:t>προσαρμοσμένωνασκήσεων</a:t>
            </a:r>
            <a:endParaRPr lang="el-GR" dirty="0"/>
          </a:p>
          <a:p>
            <a:r>
              <a:rPr lang="el-GR" dirty="0" err="1"/>
              <a:t>ΚοινωνικέςΕπιστήμες</a:t>
            </a:r>
            <a:r>
              <a:rPr lang="el-GR" dirty="0"/>
              <a:t>: </a:t>
            </a:r>
            <a:r>
              <a:rPr lang="el-GR" dirty="0" err="1"/>
              <a:t>Διερευνητικήμάθησ</a:t>
            </a:r>
            <a:endParaRPr lang="el-GR" dirty="0"/>
          </a:p>
          <a:p>
            <a:endParaRPr lang="el-GR" dirty="0"/>
          </a:p>
        </p:txBody>
      </p:sp>
    </p:spTree>
    <p:extLst>
      <p:ext uri="{BB962C8B-B14F-4D97-AF65-F5344CB8AC3E}">
        <p14:creationId xmlns:p14="http://schemas.microsoft.com/office/powerpoint/2010/main" val="2982332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995AAF-6557-86AD-5D48-71EC15D3B9F0}"/>
              </a:ext>
            </a:extLst>
          </p:cNvPr>
          <p:cNvSpPr>
            <a:spLocks noGrp="1"/>
          </p:cNvSpPr>
          <p:nvPr>
            <p:ph type="title"/>
          </p:nvPr>
        </p:nvSpPr>
        <p:spPr/>
        <p:txBody>
          <a:bodyPr/>
          <a:lstStyle/>
          <a:p>
            <a:r>
              <a:rPr lang="el-GR" dirty="0"/>
              <a:t>Εφαρμογές στην Ιστορία</a:t>
            </a:r>
            <a:br>
              <a:rPr lang="el-GR" dirty="0"/>
            </a:br>
            <a:endParaRPr lang="el-GR" dirty="0"/>
          </a:p>
        </p:txBody>
      </p:sp>
      <p:sp>
        <p:nvSpPr>
          <p:cNvPr id="3" name="Θέση περιεχομένου 2">
            <a:extLst>
              <a:ext uri="{FF2B5EF4-FFF2-40B4-BE49-F238E27FC236}">
                <a16:creationId xmlns:a16="http://schemas.microsoft.com/office/drawing/2014/main" id="{5BC65480-505D-84BE-4AFD-39A319417101}"/>
              </a:ext>
            </a:extLst>
          </p:cNvPr>
          <p:cNvSpPr>
            <a:spLocks noGrp="1"/>
          </p:cNvSpPr>
          <p:nvPr>
            <p:ph idx="1"/>
          </p:nvPr>
        </p:nvSpPr>
        <p:spPr/>
        <p:txBody>
          <a:bodyPr/>
          <a:lstStyle/>
          <a:p>
            <a:r>
              <a:rPr lang="el-GR" dirty="0"/>
              <a:t>1.Υποστηρίζει τη δημιουργία ερωτημάτων κριτικής σκέψης από πηγές, ηθικών διλημμάτων και σύγκριση αφηγήσεων.</a:t>
            </a:r>
          </a:p>
          <a:p>
            <a:r>
              <a:rPr lang="el-GR" dirty="0"/>
              <a:t>2. Διευκολύνει </a:t>
            </a:r>
            <a:r>
              <a:rPr lang="en-US" dirty="0"/>
              <a:t>inquiry-based</a:t>
            </a:r>
            <a:r>
              <a:rPr lang="el-GR" dirty="0"/>
              <a:t>και </a:t>
            </a:r>
            <a:r>
              <a:rPr lang="en-US" dirty="0"/>
              <a:t>project-</a:t>
            </a:r>
            <a:r>
              <a:rPr lang="en-US" dirty="0" err="1"/>
              <a:t>basedlearning</a:t>
            </a:r>
            <a:r>
              <a:rPr lang="el-GR" dirty="0"/>
              <a:t> με </a:t>
            </a:r>
          </a:p>
          <a:p>
            <a:r>
              <a:rPr lang="el-GR" dirty="0"/>
              <a:t>καθοδηγούμενες ερωτήσεις και διαβαθμισμένα στάδια </a:t>
            </a:r>
          </a:p>
          <a:p>
            <a:r>
              <a:rPr lang="el-GR" dirty="0"/>
              <a:t>εξερεύνησης και ανάλυσης.</a:t>
            </a:r>
          </a:p>
          <a:p>
            <a:endParaRPr lang="el-GR" dirty="0"/>
          </a:p>
        </p:txBody>
      </p:sp>
    </p:spTree>
    <p:extLst>
      <p:ext uri="{BB962C8B-B14F-4D97-AF65-F5344CB8AC3E}">
        <p14:creationId xmlns:p14="http://schemas.microsoft.com/office/powerpoint/2010/main" val="2721449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B81D29-7708-E0F3-CC7D-2F549122FF00}"/>
              </a:ext>
            </a:extLst>
          </p:cNvPr>
          <p:cNvSpPr>
            <a:spLocks noGrp="1"/>
          </p:cNvSpPr>
          <p:nvPr>
            <p:ph type="title"/>
          </p:nvPr>
        </p:nvSpPr>
        <p:spPr/>
        <p:txBody>
          <a:bodyPr/>
          <a:lstStyle/>
          <a:p>
            <a:r>
              <a:rPr lang="el-GR" dirty="0"/>
              <a:t>Εφαρμογές στην Ιστορία</a:t>
            </a:r>
          </a:p>
        </p:txBody>
      </p:sp>
      <p:sp>
        <p:nvSpPr>
          <p:cNvPr id="3" name="Θέση περιεχομένου 2">
            <a:extLst>
              <a:ext uri="{FF2B5EF4-FFF2-40B4-BE49-F238E27FC236}">
                <a16:creationId xmlns:a16="http://schemas.microsoft.com/office/drawing/2014/main" id="{BB050403-DC7C-E450-68E4-FEA1816EBB60}"/>
              </a:ext>
            </a:extLst>
          </p:cNvPr>
          <p:cNvSpPr>
            <a:spLocks noGrp="1"/>
          </p:cNvSpPr>
          <p:nvPr>
            <p:ph idx="1"/>
          </p:nvPr>
        </p:nvSpPr>
        <p:spPr/>
        <p:txBody>
          <a:bodyPr/>
          <a:lstStyle/>
          <a:p>
            <a:r>
              <a:rPr lang="el-GR" dirty="0"/>
              <a:t>1. Από κείμενο σε </a:t>
            </a:r>
            <a:r>
              <a:rPr lang="en-US" dirty="0"/>
              <a:t>quiz/ </a:t>
            </a:r>
            <a:r>
              <a:rPr lang="el-GR" dirty="0"/>
              <a:t>ερωτήσεις (Ερωτήσεις πολλαπλής επιλογής, Ανοιχτού τύπου ερωτήσεις, ερωτήσεις με βάση τις 6 έννοιες της ιστορικής σκέψης (</a:t>
            </a:r>
            <a:r>
              <a:rPr lang="en-US" dirty="0"/>
              <a:t>Seixas&amp; Morton, 2013)</a:t>
            </a:r>
          </a:p>
          <a:p>
            <a:r>
              <a:rPr lang="en-US" dirty="0"/>
              <a:t>2. </a:t>
            </a:r>
            <a:r>
              <a:rPr lang="el-GR" dirty="0"/>
              <a:t>Διαφοροποίηση κειμένου </a:t>
            </a:r>
          </a:p>
          <a:p>
            <a:r>
              <a:rPr lang="el-GR" dirty="0"/>
              <a:t>3. </a:t>
            </a:r>
            <a:r>
              <a:rPr lang="el-GR" dirty="0" err="1"/>
              <a:t>Ανατροφόδησηγραπτών</a:t>
            </a:r>
            <a:r>
              <a:rPr lang="el-GR" dirty="0"/>
              <a:t> μαθητών</a:t>
            </a:r>
          </a:p>
          <a:p>
            <a:r>
              <a:rPr lang="el-GR" dirty="0"/>
              <a:t>4. Σχέδια μαθήματος (</a:t>
            </a:r>
            <a:r>
              <a:rPr lang="en-US" dirty="0" err="1"/>
              <a:t>lessonplan</a:t>
            </a:r>
            <a:r>
              <a:rPr lang="en-US" dirty="0"/>
              <a:t>)</a:t>
            </a:r>
          </a:p>
          <a:p>
            <a:r>
              <a:rPr lang="en-US" dirty="0"/>
              <a:t>5. </a:t>
            </a:r>
            <a:r>
              <a:rPr lang="el-GR" dirty="0"/>
              <a:t>Ενσωμάτωση με </a:t>
            </a:r>
            <a:r>
              <a:rPr lang="en-US" dirty="0" err="1"/>
              <a:t>GoogleClassroom</a:t>
            </a:r>
            <a:endParaRPr lang="en-US" dirty="0"/>
          </a:p>
          <a:p>
            <a:endParaRPr lang="el-GR" dirty="0"/>
          </a:p>
        </p:txBody>
      </p:sp>
    </p:spTree>
    <p:extLst>
      <p:ext uri="{BB962C8B-B14F-4D97-AF65-F5344CB8AC3E}">
        <p14:creationId xmlns:p14="http://schemas.microsoft.com/office/powerpoint/2010/main" val="31248881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9B7F245-4DCA-69CA-611A-8BD0609EAF90}"/>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IBL, </a:t>
            </a:r>
            <a:r>
              <a:rPr lang="el-GR" sz="3600" kern="1200" dirty="0">
                <a:solidFill>
                  <a:srgbClr val="FFFFFF"/>
                </a:solidFill>
                <a:latin typeface="+mj-lt"/>
                <a:ea typeface="+mj-ea"/>
                <a:cs typeface="+mj-cs"/>
              </a:rPr>
              <a:t>Ιστορικός συλλογισμός, </a:t>
            </a:r>
            <a:r>
              <a:rPr lang="en-US" sz="3600" kern="1200" dirty="0">
                <a:solidFill>
                  <a:srgbClr val="FFFFFF"/>
                </a:solidFill>
                <a:latin typeface="+mj-lt"/>
                <a:ea typeface="+mj-ea"/>
                <a:cs typeface="+mj-cs"/>
              </a:rPr>
              <a:t>Brisk teaching</a:t>
            </a:r>
          </a:p>
        </p:txBody>
      </p:sp>
      <p:pic>
        <p:nvPicPr>
          <p:cNvPr id="5" name="Θέση περιεχομένου 4" descr="Εικόνα που περιέχει κείμενο, στιγμιότυπο οθόνης, γραμματοσειρά, σχεδίαση&#10;&#10;Το περιεχόμενο που δημιουργείται από AI ενδέχεται να είναι εσφαλμένο.">
            <a:extLst>
              <a:ext uri="{FF2B5EF4-FFF2-40B4-BE49-F238E27FC236}">
                <a16:creationId xmlns:a16="http://schemas.microsoft.com/office/drawing/2014/main" id="{0671F4CD-6674-15EE-793F-C832A355DF80}"/>
              </a:ext>
            </a:extLst>
          </p:cNvPr>
          <p:cNvPicPr>
            <a:picLocks noGrp="1" noChangeAspect="1"/>
          </p:cNvPicPr>
          <p:nvPr>
            <p:ph idx="1"/>
          </p:nvPr>
        </p:nvPicPr>
        <p:blipFill>
          <a:blip r:embed="rId2"/>
          <a:stretch>
            <a:fillRect/>
          </a:stretch>
        </p:blipFill>
        <p:spPr>
          <a:xfrm>
            <a:off x="4339524" y="643466"/>
            <a:ext cx="7135053" cy="6005307"/>
          </a:xfrm>
          <a:prstGeom prst="rect">
            <a:avLst/>
          </a:prstGeom>
        </p:spPr>
      </p:pic>
    </p:spTree>
    <p:extLst>
      <p:ext uri="{BB962C8B-B14F-4D97-AF65-F5344CB8AC3E}">
        <p14:creationId xmlns:p14="http://schemas.microsoft.com/office/powerpoint/2010/main" val="3705519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C7E019-E3E8-298F-E4BA-420C617CFC05}"/>
              </a:ext>
            </a:extLst>
          </p:cNvPr>
          <p:cNvSpPr>
            <a:spLocks noGrp="1"/>
          </p:cNvSpPr>
          <p:nvPr>
            <p:ph type="title"/>
          </p:nvPr>
        </p:nvSpPr>
        <p:spPr/>
        <p:txBody>
          <a:bodyPr/>
          <a:lstStyle/>
          <a:p>
            <a:r>
              <a:rPr lang="en-US" b="1" dirty="0">
                <a:solidFill>
                  <a:srgbClr val="C00000"/>
                </a:solidFill>
              </a:rPr>
              <a:t>1. </a:t>
            </a:r>
            <a:r>
              <a:rPr lang="el-GR" b="1" dirty="0">
                <a:solidFill>
                  <a:srgbClr val="C00000"/>
                </a:solidFill>
              </a:rPr>
              <a:t>Προσανατολισμός</a:t>
            </a:r>
          </a:p>
        </p:txBody>
      </p:sp>
      <p:sp>
        <p:nvSpPr>
          <p:cNvPr id="4" name="Rectangle 1">
            <a:extLst>
              <a:ext uri="{FF2B5EF4-FFF2-40B4-BE49-F238E27FC236}">
                <a16:creationId xmlns:a16="http://schemas.microsoft.com/office/drawing/2014/main" id="{82F9B851-8D88-04B9-BD5E-FC2692DCDDAF}"/>
              </a:ext>
            </a:extLst>
          </p:cNvPr>
          <p:cNvSpPr>
            <a:spLocks noGrp="1" noChangeArrowheads="1"/>
          </p:cNvSpPr>
          <p:nvPr>
            <p:ph idx="1"/>
          </p:nvPr>
        </p:nvSpPr>
        <p:spPr bwMode="auto">
          <a:xfrm>
            <a:off x="838200" y="1767790"/>
            <a:ext cx="789190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Σε αυτή την ενότητα: </a:t>
            </a:r>
            <a:endParaRPr kumimoji="0" lang="el-GR" altLang="el-G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 θα μάθεις να επιλέγεις το ιστορικό σου θέμα</a:t>
            </a:r>
            <a:endParaRPr kumimoji="0" lang="el-GR" altLang="el-G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πως να διατυπώνεις τα ιστορικά σου ερωτήματα και τις υποθέσεις σου, </a:t>
            </a:r>
            <a:endParaRPr kumimoji="0" lang="el-GR" altLang="el-G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Arial" panose="020B0604020202020204" pitchFamily="34" charset="0"/>
              </a:rPr>
              <a:t>3. θα δεις παραδείγματα για να κατανοήσεις τη δημιουργία τους, </a:t>
            </a:r>
            <a:endParaRPr kumimoji="0" lang="el-GR" altLang="el-GR"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Arial" panose="020B0604020202020204" pitchFamily="34" charset="0"/>
              </a:rPr>
              <a:t>4. θα δεις πώς να σχεδιάζεις τα σενάρια σου βάσει αυτών</a:t>
            </a:r>
            <a:endParaRPr kumimoji="0" lang="el-GR" altLang="el-GR"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Arial" panose="020B0604020202020204" pitchFamily="34" charset="0"/>
              </a:rPr>
              <a:t>5. θα εξασκηθείς στο δικό σου ερευνητικό ερώτημα με το κατάλληλο </a:t>
            </a:r>
            <a:r>
              <a:rPr kumimoji="0" lang="el-GR" altLang="el-GR" sz="1600" b="0" i="0" u="none" strike="noStrike" cap="none" normalizeH="0" baseline="0" dirty="0" err="1">
                <a:ln>
                  <a:noFill/>
                </a:ln>
                <a:solidFill>
                  <a:schemeClr val="tx1"/>
                </a:solidFill>
                <a:effectLst/>
                <a:latin typeface="Arial" panose="020B0604020202020204" pitchFamily="34" charset="0"/>
              </a:rPr>
              <a:t>prompting</a:t>
            </a:r>
            <a:endParaRPr kumimoji="0" lang="el-GR" altLang="el-GR"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Arial" panose="020B0604020202020204" pitchFamily="34" charset="0"/>
              </a:rPr>
              <a:t>6. και τέλος, θα </a:t>
            </a:r>
            <a:r>
              <a:rPr kumimoji="0" lang="el-GR" altLang="el-GR" sz="1600" b="0" i="0" u="none" strike="noStrike" cap="none" normalizeH="0" baseline="0" dirty="0" err="1">
                <a:ln>
                  <a:noFill/>
                </a:ln>
                <a:solidFill>
                  <a:schemeClr val="tx1"/>
                </a:solidFill>
                <a:effectLst/>
                <a:latin typeface="Arial" panose="020B0604020202020204" pitchFamily="34" charset="0"/>
              </a:rPr>
              <a:t>αναστοχαστείς</a:t>
            </a:r>
            <a:r>
              <a:rPr kumimoji="0" lang="el-GR" altLang="el-GR" sz="1600" b="0" i="0" u="none" strike="noStrike" cap="none" normalizeH="0" baseline="0" dirty="0">
                <a:ln>
                  <a:noFill/>
                </a:ln>
                <a:solidFill>
                  <a:schemeClr val="tx1"/>
                </a:solidFill>
                <a:effectLst/>
                <a:latin typeface="Arial" panose="020B0604020202020204" pitchFamily="34" charset="0"/>
              </a:rPr>
              <a:t> για το τι κάνει ένα ερώτημα ενδιαφέρον και ουσιαστικό</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3615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11093E-7F18-EE94-2DF9-18ECCE4A2533}"/>
              </a:ext>
            </a:extLst>
          </p:cNvPr>
          <p:cNvSpPr>
            <a:spLocks noGrp="1"/>
          </p:cNvSpPr>
          <p:nvPr>
            <p:ph type="title"/>
          </p:nvPr>
        </p:nvSpPr>
        <p:spPr/>
        <p:txBody>
          <a:bodyPr/>
          <a:lstStyle/>
          <a:p>
            <a:r>
              <a:rPr lang="el-GR" b="1" dirty="0">
                <a:solidFill>
                  <a:srgbClr val="C00000"/>
                </a:solidFill>
                <a:hlinkClick r:id="rId2"/>
              </a:rPr>
              <a:t>Πώς θα διαλέξω ένα ιστορικό θέμα για το σενάριό μου;</a:t>
            </a:r>
            <a:endParaRPr lang="el-GR" dirty="0">
              <a:solidFill>
                <a:srgbClr val="C00000"/>
              </a:solidFill>
            </a:endParaRPr>
          </a:p>
        </p:txBody>
      </p:sp>
      <p:sp>
        <p:nvSpPr>
          <p:cNvPr id="4" name="Rectangle 1">
            <a:extLst>
              <a:ext uri="{FF2B5EF4-FFF2-40B4-BE49-F238E27FC236}">
                <a16:creationId xmlns:a16="http://schemas.microsoft.com/office/drawing/2014/main" id="{E5C5E45B-8D8E-586F-A487-DD6399A801EC}"/>
              </a:ext>
            </a:extLst>
          </p:cNvPr>
          <p:cNvSpPr>
            <a:spLocks noGrp="1" noChangeArrowheads="1"/>
          </p:cNvSpPr>
          <p:nvPr>
            <p:ph idx="1"/>
          </p:nvPr>
        </p:nvSpPr>
        <p:spPr bwMode="auto">
          <a:xfrm>
            <a:off x="838200" y="1662187"/>
            <a:ext cx="9759462"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endParaRPr kumimoji="0" lang="el-GR" altLang="el-GR" sz="1400" b="1" i="0" u="none" strike="noStrike" cap="none" normalizeH="0" baseline="0" dirty="0">
              <a:ln>
                <a:noFill/>
              </a:ln>
              <a:solidFill>
                <a:srgbClr val="000000"/>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a:ln>
                  <a:noFill/>
                </a:ln>
                <a:solidFill>
                  <a:srgbClr val="000000"/>
                </a:solidFill>
                <a:effectLst/>
                <a:latin typeface="Candara" panose="020E0502030303020204" pitchFamily="34" charset="0"/>
              </a:rPr>
              <a:t>Προσδιορισμός Ιστορικού Θέματος </a:t>
            </a:r>
            <a:endParaRPr kumimoji="0" lang="el-GR" altLang="el-GR" sz="1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rgbClr val="000000"/>
              </a:solidFill>
              <a:effectLst/>
              <a:highlight>
                <a:srgbClr val="FFFF00"/>
              </a:highligh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000000"/>
                </a:solidFill>
                <a:effectLst/>
                <a:latin typeface="Candara" panose="020E0502030303020204" pitchFamily="34" charset="0"/>
              </a:rPr>
              <a:t>Στόχος του Φύλλου Εργασίας</a:t>
            </a:r>
            <a:endParaRPr kumimoji="0" lang="el-GR" altLang="el-GR" sz="1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0000"/>
                </a:solidFill>
                <a:effectLst/>
                <a:latin typeface="Candara" panose="020E0502030303020204" pitchFamily="34" charset="0"/>
              </a:rPr>
              <a:t>Να βοηθήσει τους εκπαιδευτικούς να οριοθετήσουν με σαφήνεια το ιστορικό θέμα για ένα εκπαιδευτικό σενάριο.</a:t>
            </a:r>
            <a:endParaRPr kumimoji="0" lang="el-GR" altLang="el-GR" sz="1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rgbClr val="000000"/>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000000"/>
                </a:solidFill>
                <a:effectLst/>
                <a:latin typeface="Candara" panose="020E0502030303020204" pitchFamily="34" charset="0"/>
              </a:rPr>
              <a:t>Κριτήρια Επιλογής Ιστορικού Θέματος</a:t>
            </a:r>
            <a:endParaRPr kumimoji="0" lang="el-GR" altLang="el-GR" sz="1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000000"/>
                </a:solidFill>
                <a:effectLst/>
                <a:latin typeface="Candara" panose="020E0502030303020204" pitchFamily="34" charset="0"/>
              </a:rPr>
              <a:t>1. Προσδιορισμός Χρονικής Περιόδου</a:t>
            </a:r>
            <a:endParaRPr kumimoji="0" lang="el-GR" altLang="el-GR" sz="1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0000"/>
                </a:solidFill>
                <a:effectLst/>
                <a:latin typeface="Candara" panose="020E0502030303020204" pitchFamily="34" charset="0"/>
              </a:rPr>
              <a:t>- Ακριβές χρονικό διάστημα</a:t>
            </a:r>
            <a:endParaRPr kumimoji="0" lang="el-GR" altLang="el-GR" sz="1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0000"/>
                </a:solidFill>
                <a:effectLst/>
                <a:latin typeface="Candara" panose="020E0502030303020204" pitchFamily="34" charset="0"/>
              </a:rPr>
              <a:t>- Ιστορικό πλαίσιο</a:t>
            </a:r>
            <a:endParaRPr kumimoji="0" lang="el-GR" altLang="el-GR" sz="1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0000"/>
                </a:solidFill>
                <a:effectLst/>
                <a:latin typeface="Candara" panose="020E0502030303020204" pitchFamily="34" charset="0"/>
              </a:rPr>
              <a:t>- Κοινωνικοπολιτικές συνθήκες</a:t>
            </a:r>
            <a:endParaRPr kumimoji="0" lang="el-GR" altLang="el-GR" sz="1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000000"/>
                </a:solidFill>
                <a:effectLst/>
                <a:latin typeface="Candara" panose="020E0502030303020204" pitchFamily="34" charset="0"/>
              </a:rPr>
              <a:t>2. Επιλογή Θεματικής Ενότητας</a:t>
            </a:r>
            <a:endParaRPr kumimoji="0" lang="el-GR" altLang="el-GR" sz="1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0000"/>
                </a:solidFill>
                <a:effectLst/>
                <a:latin typeface="Candara" panose="020E0502030303020204" pitchFamily="34" charset="0"/>
              </a:rPr>
              <a:t>- Πολιτική ιστορία</a:t>
            </a:r>
            <a:endParaRPr kumimoji="0" lang="el-GR" altLang="el-GR" sz="1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0000"/>
                </a:solidFill>
                <a:effectLst/>
                <a:latin typeface="Candara" panose="020E0502030303020204" pitchFamily="34" charset="0"/>
              </a:rPr>
              <a:t>- Κοινωνική ιστορία</a:t>
            </a:r>
            <a:endParaRPr kumimoji="0" lang="el-GR" altLang="el-GR" sz="1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0000"/>
                </a:solidFill>
                <a:effectLst/>
                <a:latin typeface="Candara" panose="020E0502030303020204" pitchFamily="34" charset="0"/>
              </a:rPr>
              <a:t>- Οικονομική ιστορία</a:t>
            </a:r>
            <a:endParaRPr kumimoji="0" lang="el-GR" altLang="el-GR" sz="1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0000"/>
                </a:solidFill>
                <a:effectLst/>
                <a:latin typeface="Candara" panose="020E0502030303020204" pitchFamily="34" charset="0"/>
              </a:rPr>
              <a:t>- Πολιτιστική ιστορία</a:t>
            </a:r>
            <a:endParaRPr kumimoji="0" lang="el-GR" altLang="el-GR" sz="1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000000"/>
                </a:solidFill>
                <a:effectLst/>
                <a:latin typeface="Candara" panose="020E0502030303020204" pitchFamily="34" charset="0"/>
              </a:rPr>
              <a:t>3. Εστίαση σε Συγκεκριμένο Ζήτημα</a:t>
            </a:r>
            <a:endParaRPr kumimoji="0" lang="el-GR" altLang="el-GR" sz="1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0000"/>
                </a:solidFill>
                <a:effectLst/>
                <a:latin typeface="Candara" panose="020E0502030303020204" pitchFamily="34" charset="0"/>
              </a:rPr>
              <a:t>- Κεντρικό ερευνητικό ερώτημα</a:t>
            </a:r>
            <a:endParaRPr kumimoji="0" lang="el-GR" altLang="el-GR" sz="1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0000"/>
                </a:solidFill>
                <a:effectLst/>
                <a:latin typeface="Candara" panose="020E0502030303020204" pitchFamily="34" charset="0"/>
              </a:rPr>
              <a:t>- Υποθέσεις προς διερεύνηση</a:t>
            </a:r>
            <a:endParaRPr kumimoji="0" lang="el-GR" altLang="el-GR" sz="1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0000"/>
                </a:solidFill>
                <a:effectLst/>
                <a:latin typeface="Candara" panose="020E0502030303020204" pitchFamily="34" charset="0"/>
              </a:rPr>
              <a:t>- Σημαντικότητα του θέματος</a:t>
            </a:r>
            <a:endParaRPr kumimoji="0" lang="el-GR" altLang="el-GR" sz="1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000000"/>
                </a:solidFill>
                <a:effectLst/>
                <a:latin typeface="Candara" panose="020E0502030303020204" pitchFamily="34" charset="0"/>
              </a:rPr>
              <a:t>4. Γιατί είναι σημαντικό για τη διδασκαλία;</a:t>
            </a:r>
            <a:endParaRPr kumimoji="0" lang="el-GR" altLang="el-GR" sz="1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0000"/>
                </a:solidFill>
                <a:effectLst/>
                <a:latin typeface="Candara" panose="020E0502030303020204" pitchFamily="34" charset="0"/>
              </a:rPr>
              <a:t>- έχει παιδαγωγική αξία;</a:t>
            </a:r>
            <a:endParaRPr kumimoji="0" lang="el-GR" altLang="el-GR" sz="1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0000"/>
                </a:solidFill>
                <a:effectLst/>
                <a:latin typeface="Candara" panose="020E0502030303020204" pitchFamily="34" charset="0"/>
              </a:rPr>
              <a:t>-εστιάζει σε συγκεκριμένη πτυχή;</a:t>
            </a:r>
            <a:endParaRPr kumimoji="0" lang="el-GR" altLang="el-GR" sz="10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0000"/>
                </a:solidFill>
                <a:effectLst/>
                <a:latin typeface="Candara" panose="020E0502030303020204" pitchFamily="34" charset="0"/>
              </a:rPr>
              <a:t>-προωθεί την ιστορική σκέψη;</a:t>
            </a:r>
            <a:endParaRPr kumimoji="0" lang="el-GR" altLang="el-GR" sz="1000" b="0" i="0" u="none" strike="noStrike" cap="none" normalizeH="0" baseline="0" dirty="0">
              <a:ln>
                <a:noFill/>
              </a:ln>
              <a:solidFill>
                <a:srgbClr val="000000"/>
              </a:solidFill>
              <a:effectLst/>
            </a:endParaRPr>
          </a:p>
        </p:txBody>
      </p:sp>
    </p:spTree>
    <p:extLst>
      <p:ext uri="{BB962C8B-B14F-4D97-AF65-F5344CB8AC3E}">
        <p14:creationId xmlns:p14="http://schemas.microsoft.com/office/powerpoint/2010/main" val="14935228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71DFCD-FD54-9194-25A1-BAB258940E8D}"/>
              </a:ext>
            </a:extLst>
          </p:cNvPr>
          <p:cNvSpPr>
            <a:spLocks noGrp="1"/>
          </p:cNvSpPr>
          <p:nvPr>
            <p:ph type="title"/>
          </p:nvPr>
        </p:nvSpPr>
        <p:spPr/>
        <p:txBody>
          <a:bodyPr/>
          <a:lstStyle/>
          <a:p>
            <a:r>
              <a:rPr lang="el-GR" b="1" dirty="0">
                <a:solidFill>
                  <a:srgbClr val="C00000"/>
                </a:solidFill>
                <a:hlinkClick r:id="rId2"/>
              </a:rPr>
              <a:t>Το ιστορικό ερώτημα</a:t>
            </a:r>
            <a:endParaRPr lang="el-GR" b="1" dirty="0">
              <a:solidFill>
                <a:srgbClr val="C00000"/>
              </a:solidFill>
            </a:endParaRPr>
          </a:p>
        </p:txBody>
      </p:sp>
      <p:sp>
        <p:nvSpPr>
          <p:cNvPr id="3" name="Θέση περιεχομένου 2">
            <a:extLst>
              <a:ext uri="{FF2B5EF4-FFF2-40B4-BE49-F238E27FC236}">
                <a16:creationId xmlns:a16="http://schemas.microsoft.com/office/drawing/2014/main" id="{6D3F84EF-1335-E2F7-B8F8-03FDD47352BB}"/>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12406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333" b="1" dirty="0" err="1">
                <a:solidFill>
                  <a:srgbClr val="C00000"/>
                </a:solidFill>
              </a:rPr>
              <a:t>Τ</a:t>
            </a:r>
            <a:r>
              <a:rPr lang="en" sz="3333" b="1" dirty="0">
                <a:solidFill>
                  <a:srgbClr val="C00000"/>
                </a:solidFill>
              </a:rPr>
              <a:t>α </a:t>
            </a:r>
            <a:r>
              <a:rPr lang="en" sz="3333" b="1" dirty="0" err="1">
                <a:solidFill>
                  <a:srgbClr val="C00000"/>
                </a:solidFill>
              </a:rPr>
              <a:t>Τρί</a:t>
            </a:r>
            <a:r>
              <a:rPr lang="en" sz="3333" b="1" dirty="0">
                <a:solidFill>
                  <a:srgbClr val="C00000"/>
                </a:solidFill>
              </a:rPr>
              <a:t>α </a:t>
            </a:r>
            <a:r>
              <a:rPr lang="en" sz="3333" b="1" dirty="0" err="1">
                <a:solidFill>
                  <a:srgbClr val="C00000"/>
                </a:solidFill>
              </a:rPr>
              <a:t>Β</a:t>
            </a:r>
            <a:r>
              <a:rPr lang="en" sz="3333" b="1" dirty="0">
                <a:solidFill>
                  <a:srgbClr val="C00000"/>
                </a:solidFill>
              </a:rPr>
              <a:t>α</a:t>
            </a:r>
            <a:r>
              <a:rPr lang="en" sz="3333" b="1" dirty="0" err="1">
                <a:solidFill>
                  <a:srgbClr val="C00000"/>
                </a:solidFill>
              </a:rPr>
              <a:t>σικά</a:t>
            </a:r>
            <a:r>
              <a:rPr lang="en" sz="3333" b="1" dirty="0">
                <a:solidFill>
                  <a:srgbClr val="C00000"/>
                </a:solidFill>
              </a:rPr>
              <a:t> </a:t>
            </a:r>
            <a:r>
              <a:rPr lang="en" sz="3333" b="1" dirty="0" err="1">
                <a:solidFill>
                  <a:srgbClr val="C00000"/>
                </a:solidFill>
              </a:rPr>
              <a:t>Στάδι</a:t>
            </a:r>
            <a:r>
              <a:rPr lang="en" sz="3333" b="1" dirty="0">
                <a:solidFill>
                  <a:srgbClr val="C00000"/>
                </a:solidFill>
              </a:rPr>
              <a:t>α</a:t>
            </a:r>
            <a:endParaRPr sz="3333" b="1" dirty="0">
              <a:solidFill>
                <a:srgbClr val="C00000"/>
              </a:solidFill>
            </a:endParaRPr>
          </a:p>
        </p:txBody>
      </p:sp>
      <p:sp>
        <p:nvSpPr>
          <p:cNvPr id="72" name="Google Shape;72;p16"/>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SzPts val="1800"/>
              <a:buChar char="●"/>
            </a:pPr>
            <a:r>
              <a:rPr lang="en" sz="2400" dirty="0"/>
              <a:t>1ο </a:t>
            </a:r>
            <a:r>
              <a:rPr lang="en" sz="2400" dirty="0" err="1"/>
              <a:t>Στάδιο</a:t>
            </a:r>
            <a:r>
              <a:rPr lang="en" sz="2400" dirty="0"/>
              <a:t>: </a:t>
            </a:r>
            <a:r>
              <a:rPr lang="en" sz="2400" dirty="0" err="1"/>
              <a:t>Κ</a:t>
            </a:r>
            <a:r>
              <a:rPr lang="en" sz="2400" dirty="0"/>
              <a:t>α</a:t>
            </a:r>
            <a:r>
              <a:rPr lang="en" sz="2400" dirty="0" err="1"/>
              <a:t>θορισμός</a:t>
            </a:r>
            <a:r>
              <a:rPr lang="en" sz="2400" dirty="0"/>
              <a:t> </a:t>
            </a:r>
            <a:r>
              <a:rPr lang="en" sz="2400" dirty="0" err="1"/>
              <a:t>Ε</a:t>
            </a:r>
            <a:r>
              <a:rPr lang="en" sz="2400" dirty="0"/>
              <a:t>π</a:t>
            </a:r>
            <a:r>
              <a:rPr lang="en" sz="2400" dirty="0" err="1"/>
              <a:t>ιθυμητών</a:t>
            </a:r>
            <a:r>
              <a:rPr lang="en" sz="2400" dirty="0"/>
              <a:t> </a:t>
            </a:r>
            <a:r>
              <a:rPr lang="en" sz="2400" dirty="0" err="1"/>
              <a:t>Α</a:t>
            </a:r>
            <a:r>
              <a:rPr lang="en" sz="2400" dirty="0"/>
              <a:t>π</a:t>
            </a:r>
            <a:r>
              <a:rPr lang="en" sz="2400" dirty="0" err="1"/>
              <a:t>οτελεσμάτων</a:t>
            </a:r>
            <a:endParaRPr sz="2400" dirty="0"/>
          </a:p>
          <a:p>
            <a:pPr marL="609585" indent="-457189">
              <a:buSzPts val="1800"/>
              <a:buChar char="●"/>
            </a:pPr>
            <a:r>
              <a:rPr lang="en" sz="2400" dirty="0"/>
              <a:t>2ο </a:t>
            </a:r>
            <a:r>
              <a:rPr lang="en" sz="2400" dirty="0" err="1"/>
              <a:t>Στάδιο</a:t>
            </a:r>
            <a:r>
              <a:rPr lang="en" sz="2400" dirty="0"/>
              <a:t>: </a:t>
            </a:r>
            <a:r>
              <a:rPr lang="en" sz="2400" dirty="0" err="1"/>
              <a:t>Προσδιορισμός</a:t>
            </a:r>
            <a:r>
              <a:rPr lang="en" sz="2400" dirty="0"/>
              <a:t> </a:t>
            </a:r>
            <a:r>
              <a:rPr lang="en" sz="2400" dirty="0" err="1"/>
              <a:t>Α</a:t>
            </a:r>
            <a:r>
              <a:rPr lang="en" sz="2400" dirty="0"/>
              <a:t>π</a:t>
            </a:r>
            <a:r>
              <a:rPr lang="en" sz="2400" dirty="0" err="1"/>
              <a:t>οδεκτής</a:t>
            </a:r>
            <a:r>
              <a:rPr lang="en" sz="2400" dirty="0"/>
              <a:t> </a:t>
            </a:r>
            <a:r>
              <a:rPr lang="en" sz="2400" dirty="0" err="1"/>
              <a:t>Α</a:t>
            </a:r>
            <a:r>
              <a:rPr lang="en" sz="2400" dirty="0"/>
              <a:t>π</a:t>
            </a:r>
            <a:r>
              <a:rPr lang="en" sz="2400" dirty="0" err="1"/>
              <a:t>όδειξης</a:t>
            </a:r>
            <a:endParaRPr sz="2400" dirty="0"/>
          </a:p>
          <a:p>
            <a:pPr marL="609585" indent="-457189">
              <a:buSzPts val="1800"/>
              <a:buChar char="●"/>
            </a:pPr>
            <a:r>
              <a:rPr lang="en" sz="2400" dirty="0"/>
              <a:t>3ο </a:t>
            </a:r>
            <a:r>
              <a:rPr lang="en" sz="2400" dirty="0" err="1"/>
              <a:t>Στάδιο</a:t>
            </a:r>
            <a:r>
              <a:rPr lang="en" sz="2400" dirty="0"/>
              <a:t>: </a:t>
            </a:r>
            <a:r>
              <a:rPr lang="en" sz="2400" dirty="0" err="1"/>
              <a:t>Σχεδι</a:t>
            </a:r>
            <a:r>
              <a:rPr lang="en" sz="2400" dirty="0"/>
              <a:t>α</a:t>
            </a:r>
            <a:r>
              <a:rPr lang="en" sz="2400" dirty="0" err="1"/>
              <a:t>σμός</a:t>
            </a:r>
            <a:r>
              <a:rPr lang="en" sz="2400" dirty="0"/>
              <a:t> </a:t>
            </a:r>
            <a:r>
              <a:rPr lang="en" sz="2400" dirty="0" err="1"/>
              <a:t>Μ</a:t>
            </a:r>
            <a:r>
              <a:rPr lang="en" sz="2400" dirty="0"/>
              <a:t>α</a:t>
            </a:r>
            <a:r>
              <a:rPr lang="en" sz="2400" dirty="0" err="1"/>
              <a:t>θησι</a:t>
            </a:r>
            <a:r>
              <a:rPr lang="en" sz="2400" dirty="0"/>
              <a:t>α</a:t>
            </a:r>
            <a:r>
              <a:rPr lang="en" sz="2400" dirty="0" err="1"/>
              <a:t>κών</a:t>
            </a:r>
            <a:r>
              <a:rPr lang="en" sz="2400" dirty="0"/>
              <a:t> </a:t>
            </a:r>
            <a:r>
              <a:rPr lang="en" sz="2400" dirty="0" err="1"/>
              <a:t>Εμ</a:t>
            </a:r>
            <a:r>
              <a:rPr lang="en" sz="2400" dirty="0"/>
              <a:t>π</a:t>
            </a:r>
            <a:r>
              <a:rPr lang="en" sz="2400" dirty="0" err="1"/>
              <a:t>ειριών</a:t>
            </a:r>
            <a:endParaRPr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C00000"/>
                </a:solidFill>
              </a:rPr>
              <a:t>Το ιστορικό ερώτημα</a:t>
            </a:r>
            <a:endParaRPr lang="en-US" b="1" dirty="0">
              <a:solidFill>
                <a:srgbClr val="C00000"/>
              </a:solidFill>
            </a:endParaRPr>
          </a:p>
        </p:txBody>
      </p:sp>
      <p:sp>
        <p:nvSpPr>
          <p:cNvPr id="3" name="Content Placeholder 2"/>
          <p:cNvSpPr>
            <a:spLocks noGrp="1"/>
          </p:cNvSpPr>
          <p:nvPr>
            <p:ph idx="1"/>
          </p:nvPr>
        </p:nvSpPr>
        <p:spPr>
          <a:xfrm>
            <a:off x="6010506" y="244365"/>
            <a:ext cx="6181493" cy="6369269"/>
          </a:xfrm>
        </p:spPr>
        <p:txBody>
          <a:bodyPr>
            <a:normAutofit fontScale="70000" lnSpcReduction="20000"/>
          </a:bodyPr>
          <a:lstStyle/>
          <a:p>
            <a:pPr marL="0" indent="0">
              <a:buNone/>
            </a:pPr>
            <a:r>
              <a:rPr lang="el-GR" sz="3600" dirty="0">
                <a:solidFill>
                  <a:schemeClr val="bg1"/>
                </a:solidFill>
              </a:rPr>
              <a:t>«</a:t>
            </a:r>
            <a:r>
              <a:rPr lang="el-GR" sz="4000" b="1" dirty="0"/>
              <a:t>Η ερώτηση είναι ένα </a:t>
            </a:r>
            <a:r>
              <a:rPr lang="el-GR" sz="4000" b="1" dirty="0" err="1"/>
              <a:t>προαπαιτούμενο</a:t>
            </a:r>
            <a:r>
              <a:rPr lang="el-GR" sz="4000" b="1" dirty="0"/>
              <a:t> στοιχείο τόσο για τη διαμόρφωση βασικής γενικής ιστορικής γνώσης και τη διατύπωση θεμάτων προς διερεύνηση, στην αρχή της ιστορι­κής εργασίας, όσο και για τον έλεγχο των πηγών, των μαρτυριών και των ιστορικών υποθέσεων ή συμπερασμάτων σε όλη την ερευνητική διαδικασία. Επιπλέον, κατά την ολοκλήρωση του ιστορικού έργου, η ιστορική σκέψη καταλήγει στη διατύ­πωση νέων ιστορικών ερωτήσεων. Επομένως, η ερώτηση μπορεί να θεωρηθεί ως ένα θεμελιώδες ειδικό χαρακτηριστικό της ιστορικής σκέψης»</a:t>
            </a:r>
          </a:p>
          <a:p>
            <a:pPr marL="0" indent="0">
              <a:buNone/>
            </a:pPr>
            <a:r>
              <a:rPr lang="el-GR" sz="4000" b="1" dirty="0"/>
              <a:t>	(Νάκου</a:t>
            </a:r>
            <a:r>
              <a:rPr lang="el-GR" sz="4000" b="1" i="1" dirty="0"/>
              <a:t>, </a:t>
            </a:r>
            <a:r>
              <a:rPr lang="el-GR" sz="4000" b="1" dirty="0"/>
              <a:t>2000:49-50). </a:t>
            </a:r>
          </a:p>
          <a:p>
            <a:pPr marL="0" indent="0">
              <a:buNone/>
            </a:pPr>
            <a:r>
              <a:rPr lang="el-GR" sz="4000" b="1" dirty="0"/>
              <a:t> </a:t>
            </a:r>
          </a:p>
          <a:p>
            <a:endParaRPr lang="en-US" dirty="0"/>
          </a:p>
        </p:txBody>
      </p:sp>
    </p:spTree>
    <p:extLst>
      <p:ext uri="{BB962C8B-B14F-4D97-AF65-F5344CB8AC3E}">
        <p14:creationId xmlns:p14="http://schemas.microsoft.com/office/powerpoint/2010/main" val="847228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58BD14-AFA3-B52A-62DA-22DCF4A1B27F}"/>
              </a:ext>
            </a:extLst>
          </p:cNvPr>
          <p:cNvSpPr>
            <a:spLocks noGrp="1"/>
          </p:cNvSpPr>
          <p:nvPr>
            <p:ph type="title"/>
          </p:nvPr>
        </p:nvSpPr>
        <p:spPr/>
        <p:txBody>
          <a:bodyPr/>
          <a:lstStyle/>
          <a:p>
            <a:r>
              <a:rPr lang="el-GR" b="1" dirty="0"/>
              <a:t>Τύποι ιστορικών ερωτημάτων </a:t>
            </a:r>
          </a:p>
        </p:txBody>
      </p:sp>
      <p:sp>
        <p:nvSpPr>
          <p:cNvPr id="3" name="Θέση περιεχομένου 2">
            <a:extLst>
              <a:ext uri="{FF2B5EF4-FFF2-40B4-BE49-F238E27FC236}">
                <a16:creationId xmlns:a16="http://schemas.microsoft.com/office/drawing/2014/main" id="{AAE89835-8C97-675D-AF3A-B9A0FD115C96}"/>
              </a:ext>
            </a:extLst>
          </p:cNvPr>
          <p:cNvSpPr>
            <a:spLocks noGrp="1"/>
          </p:cNvSpPr>
          <p:nvPr>
            <p:ph idx="1"/>
          </p:nvPr>
        </p:nvSpPr>
        <p:spPr>
          <a:xfrm>
            <a:off x="776514" y="1690688"/>
            <a:ext cx="10515600" cy="4351338"/>
          </a:xfrm>
        </p:spPr>
        <p:txBody>
          <a:bodyPr/>
          <a:lstStyle/>
          <a:p>
            <a:r>
              <a:rPr lang="el-GR" dirty="0"/>
              <a:t>Ανοικτό ερώτημα</a:t>
            </a:r>
          </a:p>
          <a:p>
            <a:r>
              <a:rPr lang="el-GR" dirty="0"/>
              <a:t>Καθοδηγούμενο ερώτημα</a:t>
            </a:r>
          </a:p>
          <a:p>
            <a:r>
              <a:rPr lang="el-GR" dirty="0"/>
              <a:t>Δεδομένο ερώτημα</a:t>
            </a:r>
          </a:p>
          <a:p>
            <a:pPr marL="0" indent="0">
              <a:buNone/>
            </a:pPr>
            <a:r>
              <a:rPr lang="el-GR" dirty="0"/>
              <a:t>(</a:t>
            </a:r>
            <a:r>
              <a:rPr lang="el-GR" dirty="0" err="1"/>
              <a:t>Ρεπούση</a:t>
            </a:r>
            <a:r>
              <a:rPr lang="el-GR" dirty="0"/>
              <a:t>, 2004: 296- 301)</a:t>
            </a:r>
          </a:p>
          <a:p>
            <a:endParaRPr lang="el-GR" dirty="0"/>
          </a:p>
        </p:txBody>
      </p:sp>
    </p:spTree>
    <p:extLst>
      <p:ext uri="{BB962C8B-B14F-4D97-AF65-F5344CB8AC3E}">
        <p14:creationId xmlns:p14="http://schemas.microsoft.com/office/powerpoint/2010/main" val="2630016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762B50-9E07-E7D8-DCA3-96730ED018D3}"/>
              </a:ext>
            </a:extLst>
          </p:cNvPr>
          <p:cNvSpPr>
            <a:spLocks noGrp="1"/>
          </p:cNvSpPr>
          <p:nvPr>
            <p:ph type="title"/>
          </p:nvPr>
        </p:nvSpPr>
        <p:spPr/>
        <p:txBody>
          <a:bodyPr/>
          <a:lstStyle/>
          <a:p>
            <a:r>
              <a:rPr lang="el-GR" b="1" dirty="0"/>
              <a:t>Το καθοδηγούμενο και δεδομένο ιστορικό ερώτημα</a:t>
            </a:r>
          </a:p>
        </p:txBody>
      </p:sp>
      <p:sp>
        <p:nvSpPr>
          <p:cNvPr id="3" name="Θέση περιεχομένου 2">
            <a:extLst>
              <a:ext uri="{FF2B5EF4-FFF2-40B4-BE49-F238E27FC236}">
                <a16:creationId xmlns:a16="http://schemas.microsoft.com/office/drawing/2014/main" id="{6F360B7D-746A-2C28-C085-A49576031F45}"/>
              </a:ext>
            </a:extLst>
          </p:cNvPr>
          <p:cNvSpPr>
            <a:spLocks noGrp="1"/>
          </p:cNvSpPr>
          <p:nvPr>
            <p:ph idx="1"/>
          </p:nvPr>
        </p:nvSpPr>
        <p:spPr/>
        <p:txBody>
          <a:bodyPr/>
          <a:lstStyle/>
          <a:p>
            <a:r>
              <a:rPr lang="el-GR" dirty="0"/>
              <a:t>Το καθοδηγούμενο σχεδιάζετε από τον ίδιο τον εκπαιδευτικό</a:t>
            </a:r>
          </a:p>
          <a:p>
            <a:r>
              <a:rPr lang="el-GR" dirty="0"/>
              <a:t>Το δεδομένο ερώτημα υποβάλλεται από το αναλυτικό πρόγραμμα, αποτυπώνεται στο σχολικό βιβλίο και καθοδηγείται/ εκφράζεται από τον εκπαιδευτικό</a:t>
            </a:r>
          </a:p>
          <a:p>
            <a:r>
              <a:rPr lang="el-GR" dirty="0"/>
              <a:t>Επικεντρώνεται στη γνώση περιεχομένου</a:t>
            </a:r>
          </a:p>
          <a:p>
            <a:pPr marL="0" indent="0">
              <a:buNone/>
            </a:pPr>
            <a:r>
              <a:rPr lang="el-GR" dirty="0"/>
              <a:t>(</a:t>
            </a:r>
            <a:r>
              <a:rPr lang="el-GR" dirty="0" err="1"/>
              <a:t>Ρεπούση</a:t>
            </a:r>
            <a:r>
              <a:rPr lang="el-GR" dirty="0"/>
              <a:t>, 2004: 296- 301)</a:t>
            </a:r>
          </a:p>
          <a:p>
            <a:pPr marL="0" indent="0">
              <a:buNone/>
            </a:pPr>
            <a:endParaRPr lang="el-GR" dirty="0">
              <a:solidFill>
                <a:schemeClr val="bg1"/>
              </a:solidFill>
            </a:endParaRPr>
          </a:p>
        </p:txBody>
      </p:sp>
    </p:spTree>
    <p:extLst>
      <p:ext uri="{BB962C8B-B14F-4D97-AF65-F5344CB8AC3E}">
        <p14:creationId xmlns:p14="http://schemas.microsoft.com/office/powerpoint/2010/main" val="9215037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7B6E59-1C00-6302-4B1B-2ACB73A8CCBB}"/>
              </a:ext>
            </a:extLst>
          </p:cNvPr>
          <p:cNvSpPr>
            <a:spLocks noGrp="1"/>
          </p:cNvSpPr>
          <p:nvPr>
            <p:ph type="title"/>
          </p:nvPr>
        </p:nvSpPr>
        <p:spPr/>
        <p:txBody>
          <a:bodyPr/>
          <a:lstStyle/>
          <a:p>
            <a:r>
              <a:rPr lang="el-GR" b="1" dirty="0"/>
              <a:t>Ανοικτό ιστορικό ερώτημα</a:t>
            </a:r>
          </a:p>
        </p:txBody>
      </p:sp>
      <p:sp>
        <p:nvSpPr>
          <p:cNvPr id="3" name="Θέση περιεχομένου 2">
            <a:extLst>
              <a:ext uri="{FF2B5EF4-FFF2-40B4-BE49-F238E27FC236}">
                <a16:creationId xmlns:a16="http://schemas.microsoft.com/office/drawing/2014/main" id="{43260F0B-A32E-9B7B-F832-3F5985310680}"/>
              </a:ext>
            </a:extLst>
          </p:cNvPr>
          <p:cNvSpPr>
            <a:spLocks noGrp="1"/>
          </p:cNvSpPr>
          <p:nvPr>
            <p:ph idx="1"/>
          </p:nvPr>
        </p:nvSpPr>
        <p:spPr/>
        <p:txBody>
          <a:bodyPr/>
          <a:lstStyle/>
          <a:p>
            <a:r>
              <a:rPr lang="el-GR" dirty="0"/>
              <a:t>Αξιοποιείται ως εισαγωγή σε ένα ιστορικό θέμα, συζήτηση</a:t>
            </a:r>
          </a:p>
          <a:p>
            <a:r>
              <a:rPr lang="el-GR" dirty="0"/>
              <a:t>Διατυπώνεται από τους μαθητές ως απορία ή ως προβληματισμός με την υποστήριξη του εκπαιδευτικού</a:t>
            </a:r>
          </a:p>
          <a:p>
            <a:pPr marL="0" indent="0">
              <a:buNone/>
            </a:pPr>
            <a:r>
              <a:rPr lang="el-GR" dirty="0"/>
              <a:t>(</a:t>
            </a:r>
            <a:r>
              <a:rPr lang="el-GR" dirty="0" err="1"/>
              <a:t>Ρεπούση</a:t>
            </a:r>
            <a:r>
              <a:rPr lang="el-GR" dirty="0"/>
              <a:t>, 2004: 296- 301)</a:t>
            </a:r>
          </a:p>
          <a:p>
            <a:pPr marL="0" indent="0">
              <a:buNone/>
            </a:pPr>
            <a:endParaRPr lang="el-GR" dirty="0"/>
          </a:p>
          <a:p>
            <a:endParaRPr lang="el-GR" dirty="0"/>
          </a:p>
        </p:txBody>
      </p:sp>
    </p:spTree>
    <p:extLst>
      <p:ext uri="{BB962C8B-B14F-4D97-AF65-F5344CB8AC3E}">
        <p14:creationId xmlns:p14="http://schemas.microsoft.com/office/powerpoint/2010/main" val="36479689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664FABC-AC50-868E-DE95-93CBB8679E5E}"/>
              </a:ext>
            </a:extLst>
          </p:cNvPr>
          <p:cNvSpPr>
            <a:spLocks noGrp="1"/>
          </p:cNvSpPr>
          <p:nvPr>
            <p:ph idx="1"/>
          </p:nvPr>
        </p:nvSpPr>
        <p:spPr/>
        <p:txBody>
          <a:bodyPr/>
          <a:lstStyle/>
          <a:p>
            <a:r>
              <a:rPr lang="el-GR" dirty="0"/>
              <a:t>Αναδιατυπώνεται από διάφορες φάσεις της ιστορικής έρευνας και αποκτά πιο σύνθετο χαρακτήρα. Δεν αφορά μόνο τη γνώση αλλά τα στάδια της ιστορικής σκέψης και των ερμηνευτικών συλλογισμών που διατυπώνονται από το μαθητή κατά τη διερεύνηση του σχετικού ιστορικού θέματος.</a:t>
            </a:r>
          </a:p>
          <a:p>
            <a:r>
              <a:rPr lang="el-GR" dirty="0"/>
              <a:t>Οργανώνει το ιστορικό κείμενο που γράφει ο μαθητής αλλά και τον ιστορικό διάλογο που αναπτύσσεται στην σχολική ομάδα σε σχέση με το υπό διερεύνηση θέμα</a:t>
            </a:r>
          </a:p>
          <a:p>
            <a:r>
              <a:rPr lang="el-GR" dirty="0"/>
              <a:t>Υποστηρίζεται από </a:t>
            </a:r>
            <a:r>
              <a:rPr lang="el-GR" dirty="0" err="1"/>
              <a:t>ομαδοσυνεργατικές</a:t>
            </a:r>
            <a:r>
              <a:rPr lang="el-GR" dirty="0"/>
              <a:t> διαδικασίες</a:t>
            </a:r>
          </a:p>
          <a:p>
            <a:pPr marL="0" indent="0">
              <a:buNone/>
            </a:pPr>
            <a:r>
              <a:rPr lang="el-GR" dirty="0"/>
              <a:t>(</a:t>
            </a:r>
            <a:r>
              <a:rPr lang="el-GR" dirty="0" err="1"/>
              <a:t>Ρεπούση</a:t>
            </a:r>
            <a:r>
              <a:rPr lang="el-GR" dirty="0"/>
              <a:t>, 2004: 296- 301)</a:t>
            </a:r>
          </a:p>
          <a:p>
            <a:pPr marL="0" indent="0">
              <a:buNone/>
            </a:pPr>
            <a:endParaRPr lang="el-GR" dirty="0">
              <a:solidFill>
                <a:schemeClr val="bg1"/>
              </a:solidFill>
            </a:endParaRPr>
          </a:p>
        </p:txBody>
      </p:sp>
      <p:sp>
        <p:nvSpPr>
          <p:cNvPr id="4" name="Τίτλος 1">
            <a:extLst>
              <a:ext uri="{FF2B5EF4-FFF2-40B4-BE49-F238E27FC236}">
                <a16:creationId xmlns:a16="http://schemas.microsoft.com/office/drawing/2014/main" id="{DB748D02-80E2-4DB6-8976-EE558000A0CF}"/>
              </a:ext>
            </a:extLst>
          </p:cNvPr>
          <p:cNvSpPr>
            <a:spLocks noGrp="1"/>
          </p:cNvSpPr>
          <p:nvPr>
            <p:ph type="title"/>
          </p:nvPr>
        </p:nvSpPr>
        <p:spPr/>
        <p:txBody>
          <a:bodyPr/>
          <a:lstStyle/>
          <a:p>
            <a:r>
              <a:rPr lang="el-GR" b="1" dirty="0"/>
              <a:t>Ανοικτό ιστορικό ερώτημα</a:t>
            </a:r>
          </a:p>
        </p:txBody>
      </p:sp>
    </p:spTree>
    <p:extLst>
      <p:ext uri="{BB962C8B-B14F-4D97-AF65-F5344CB8AC3E}">
        <p14:creationId xmlns:p14="http://schemas.microsoft.com/office/powerpoint/2010/main" val="34211698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5B0A3B-77AD-093A-C6AB-9C6AFB4B4FE4}"/>
              </a:ext>
            </a:extLst>
          </p:cNvPr>
          <p:cNvSpPr>
            <a:spLocks noGrp="1"/>
          </p:cNvSpPr>
          <p:nvPr>
            <p:ph type="title"/>
          </p:nvPr>
        </p:nvSpPr>
        <p:spPr/>
        <p:txBody>
          <a:bodyPr/>
          <a:lstStyle/>
          <a:p>
            <a:r>
              <a:rPr lang="el-GR" b="1" dirty="0"/>
              <a:t>Ανοικτό ιστορικό ερώτημα και επεξεργασία ιστορικών πηγών</a:t>
            </a:r>
          </a:p>
        </p:txBody>
      </p:sp>
      <p:sp>
        <p:nvSpPr>
          <p:cNvPr id="3" name="Θέση περιεχομένου 2">
            <a:extLst>
              <a:ext uri="{FF2B5EF4-FFF2-40B4-BE49-F238E27FC236}">
                <a16:creationId xmlns:a16="http://schemas.microsoft.com/office/drawing/2014/main" id="{D603DC81-77F4-F8ED-5F19-75E8F8484404}"/>
              </a:ext>
            </a:extLst>
          </p:cNvPr>
          <p:cNvSpPr>
            <a:spLocks noGrp="1"/>
          </p:cNvSpPr>
          <p:nvPr>
            <p:ph idx="1"/>
          </p:nvPr>
        </p:nvSpPr>
        <p:spPr/>
        <p:txBody>
          <a:bodyPr>
            <a:normAutofit lnSpcReduction="10000"/>
          </a:bodyPr>
          <a:lstStyle/>
          <a:p>
            <a:r>
              <a:rPr lang="el-GR" dirty="0"/>
              <a:t>Χρησιμοποιείται </a:t>
            </a:r>
            <a:r>
              <a:rPr lang="el-GR" dirty="0" err="1"/>
              <a:t>πολυτροπικό</a:t>
            </a:r>
            <a:r>
              <a:rPr lang="el-GR" dirty="0"/>
              <a:t> εκπαιδευτικό υλικό (έντυπο υλικό, οπτικοακουστικό, </a:t>
            </a:r>
            <a:r>
              <a:rPr lang="el-GR" dirty="0" err="1"/>
              <a:t>ηλεκτονικό</a:t>
            </a:r>
            <a:r>
              <a:rPr lang="el-GR" dirty="0"/>
              <a:t>…) το οποίο προσαρμόζεται στις απαιτήσεις του προς μάθηση αντικειμένου καθώς και στις δυνατότητες κάθε τάξης και βαθμίδας.</a:t>
            </a:r>
          </a:p>
          <a:p>
            <a:r>
              <a:rPr lang="el-GR" dirty="0"/>
              <a:t>Πρωτογενείς και δευτερογενείς πηγές προς μελέτη και ερμηνεία τους ως ιστορικές μαρτυρίες </a:t>
            </a:r>
          </a:p>
          <a:p>
            <a:r>
              <a:rPr lang="el-GR" dirty="0"/>
              <a:t>Το ενδιαφέρον εστιάζεται στη διαδικασία αναδόμησης του παρελθόντος αξιοποιώντας την ιστορική πληροφορία του βιβλίου, την ιστορική πληροφορία των πηγών και την κριτική ικανότητα . Ολοκληρώνεται με τη συγγραφή των σχετικών κειμένων.</a:t>
            </a:r>
          </a:p>
          <a:p>
            <a:pPr marL="0" indent="0">
              <a:buNone/>
            </a:pPr>
            <a:r>
              <a:rPr lang="el-GR" dirty="0"/>
              <a:t>(</a:t>
            </a:r>
            <a:r>
              <a:rPr lang="el-GR" dirty="0" err="1"/>
              <a:t>Ρεπούση</a:t>
            </a:r>
            <a:r>
              <a:rPr lang="el-GR" dirty="0"/>
              <a:t>, 2004: 296- 301)</a:t>
            </a:r>
          </a:p>
          <a:p>
            <a:pPr marL="0" indent="0">
              <a:buNone/>
            </a:pPr>
            <a:endParaRPr lang="el-GR" dirty="0">
              <a:solidFill>
                <a:schemeClr val="bg1"/>
              </a:solidFill>
            </a:endParaRPr>
          </a:p>
        </p:txBody>
      </p:sp>
    </p:spTree>
    <p:extLst>
      <p:ext uri="{BB962C8B-B14F-4D97-AF65-F5344CB8AC3E}">
        <p14:creationId xmlns:p14="http://schemas.microsoft.com/office/powerpoint/2010/main" val="287895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C93920-5123-95BA-5E10-3FCADDF556DA}"/>
              </a:ext>
            </a:extLst>
          </p:cNvPr>
          <p:cNvSpPr>
            <a:spLocks noGrp="1"/>
          </p:cNvSpPr>
          <p:nvPr>
            <p:ph type="title"/>
          </p:nvPr>
        </p:nvSpPr>
        <p:spPr/>
        <p:txBody>
          <a:bodyPr/>
          <a:lstStyle/>
          <a:p>
            <a:r>
              <a:rPr lang="el-GR" dirty="0"/>
              <a:t>Αξιολογικά ερωτήματα</a:t>
            </a:r>
          </a:p>
        </p:txBody>
      </p:sp>
      <p:sp>
        <p:nvSpPr>
          <p:cNvPr id="3" name="Θέση περιεχομένου 2">
            <a:extLst>
              <a:ext uri="{FF2B5EF4-FFF2-40B4-BE49-F238E27FC236}">
                <a16:creationId xmlns:a16="http://schemas.microsoft.com/office/drawing/2014/main" id="{C3FB43A8-BC2E-95FE-4B01-3C341408004F}"/>
              </a:ext>
            </a:extLst>
          </p:cNvPr>
          <p:cNvSpPr>
            <a:spLocks noGrp="1"/>
          </p:cNvSpPr>
          <p:nvPr>
            <p:ph idx="1"/>
          </p:nvPr>
        </p:nvSpPr>
        <p:spPr/>
        <p:txBody>
          <a:bodyPr>
            <a:normAutofit/>
          </a:bodyPr>
          <a:lstStyle/>
          <a:p>
            <a:pPr marL="0" indent="0">
              <a:buNone/>
            </a:pPr>
            <a:r>
              <a:rPr lang="el-GR" dirty="0">
                <a:solidFill>
                  <a:schemeClr val="bg1"/>
                </a:solidFill>
              </a:rPr>
              <a:t>Τα </a:t>
            </a:r>
            <a:r>
              <a:rPr lang="el-GR" dirty="0"/>
              <a:t>ιστορικά ερωτήματα είναι σημαντικά σημεία εκκίνησης για την ιστορική έρευνα. Τα ιστορικά ερωτήματα μπορούν να προέρχονται από το γνωστικό αντικείμενο της ιστορίας ή από την καθημερινή ζωή ή τα ενδιαφέροντα των μαθητών. Οι </a:t>
            </a:r>
            <a:r>
              <a:rPr lang="en-US" dirty="0"/>
              <a:t>Van </a:t>
            </a:r>
            <a:r>
              <a:rPr lang="en-US" dirty="0" err="1"/>
              <a:t>Drie</a:t>
            </a:r>
            <a:r>
              <a:rPr lang="en-US" dirty="0"/>
              <a:t>, Van Boxtel </a:t>
            </a:r>
            <a:r>
              <a:rPr lang="el-GR" dirty="0"/>
              <a:t>και </a:t>
            </a:r>
            <a:r>
              <a:rPr lang="en-US" dirty="0"/>
              <a:t>Van der</a:t>
            </a:r>
            <a:r>
              <a:rPr lang="el-GR" dirty="0"/>
              <a:t> </a:t>
            </a:r>
            <a:r>
              <a:rPr lang="en-US" dirty="0"/>
              <a:t>Linden (2006) </a:t>
            </a:r>
            <a:r>
              <a:rPr lang="el-GR" dirty="0"/>
              <a:t>έδειξαν ότι ένα αξιολογικό ιστορικό ερώτημα ("σε ποιο βαθμό οι αλλαγές στη δεκαετία του 1960 ήταν επαναστατικές ή όχι;") ήταν πιο αποτελεσματικό στην τόνωση της ιστορικής συλλογιστικής από ό,τι ένα περιγραφικό ιστορικό ερώτημα ("τι άλλαξε στη δεκαετία του 1960;"). </a:t>
            </a:r>
          </a:p>
        </p:txBody>
      </p:sp>
    </p:spTree>
    <p:extLst>
      <p:ext uri="{BB962C8B-B14F-4D97-AF65-F5344CB8AC3E}">
        <p14:creationId xmlns:p14="http://schemas.microsoft.com/office/powerpoint/2010/main" val="19882046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446637-B2CE-F9AF-D55B-F55B4D40491C}"/>
              </a:ext>
            </a:extLst>
          </p:cNvPr>
          <p:cNvSpPr>
            <a:spLocks noGrp="1"/>
          </p:cNvSpPr>
          <p:nvPr>
            <p:ph type="title"/>
          </p:nvPr>
        </p:nvSpPr>
        <p:spPr/>
        <p:txBody>
          <a:bodyPr/>
          <a:lstStyle/>
          <a:p>
            <a:r>
              <a:rPr lang="el-GR" dirty="0"/>
              <a:t>Αξιολογικά ερωτήματα</a:t>
            </a:r>
          </a:p>
        </p:txBody>
      </p:sp>
      <p:sp>
        <p:nvSpPr>
          <p:cNvPr id="3" name="Θέση περιεχομένου 2">
            <a:extLst>
              <a:ext uri="{FF2B5EF4-FFF2-40B4-BE49-F238E27FC236}">
                <a16:creationId xmlns:a16="http://schemas.microsoft.com/office/drawing/2014/main" id="{E8FD5DA7-CCDB-752E-5806-C060B7BC837F}"/>
              </a:ext>
            </a:extLst>
          </p:cNvPr>
          <p:cNvSpPr>
            <a:spLocks noGrp="1"/>
          </p:cNvSpPr>
          <p:nvPr>
            <p:ph idx="1"/>
          </p:nvPr>
        </p:nvSpPr>
        <p:spPr/>
        <p:txBody>
          <a:bodyPr/>
          <a:lstStyle/>
          <a:p>
            <a:r>
              <a:rPr lang="el-GR" dirty="0"/>
              <a:t>Παρομοίως, οι </a:t>
            </a:r>
            <a:r>
              <a:rPr lang="en-US" dirty="0"/>
              <a:t>Monte-Sano </a:t>
            </a:r>
            <a:r>
              <a:rPr lang="el-GR" dirty="0"/>
              <a:t>και </a:t>
            </a:r>
            <a:r>
              <a:rPr lang="en-US" dirty="0"/>
              <a:t>De La Paz (2012) </a:t>
            </a:r>
            <a:r>
              <a:rPr lang="el-GR" dirty="0"/>
              <a:t>διαπίστωσαν ότι οι αναλυτικές ερωτήσεις (δηλ. που ζητούσαν να εξεταστούν διάφορες αιτίες, να συγκριθούν πολλαπλές πηγές ή να διερευνηθεί η προκατάληψη στις πηγές) προκάλεσαν μεγαλύτερη συνειδητοποίηση των διαφορετικών προοπτικών στις ιστορικές πηγές από ό,τι μια ερώτηση στην οποία οι μαθητές έπρεπε να φανταστούν τον εαυτό τους ως ιστορικό παράγοντα.</a:t>
            </a:r>
          </a:p>
          <a:p>
            <a:endParaRPr lang="el-GR" dirty="0"/>
          </a:p>
        </p:txBody>
      </p:sp>
    </p:spTree>
    <p:extLst>
      <p:ext uri="{BB962C8B-B14F-4D97-AF65-F5344CB8AC3E}">
        <p14:creationId xmlns:p14="http://schemas.microsoft.com/office/powerpoint/2010/main" val="36246973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B466B0-0297-28D4-2BB0-81674884A816}"/>
              </a:ext>
            </a:extLst>
          </p:cNvPr>
          <p:cNvSpPr>
            <a:spLocks noGrp="1"/>
          </p:cNvSpPr>
          <p:nvPr>
            <p:ph type="title"/>
          </p:nvPr>
        </p:nvSpPr>
        <p:spPr/>
        <p:txBody>
          <a:bodyPr/>
          <a:lstStyle/>
          <a:p>
            <a:r>
              <a:rPr lang="el-GR" dirty="0"/>
              <a:t>Ερωτήματα που έχουν νόημα για τους μαθητές</a:t>
            </a:r>
          </a:p>
        </p:txBody>
      </p:sp>
      <p:sp>
        <p:nvSpPr>
          <p:cNvPr id="3" name="Θέση περιεχομένου 2">
            <a:extLst>
              <a:ext uri="{FF2B5EF4-FFF2-40B4-BE49-F238E27FC236}">
                <a16:creationId xmlns:a16="http://schemas.microsoft.com/office/drawing/2014/main" id="{A57D651C-A5D0-E65C-C8DE-BE36F33C1B9F}"/>
              </a:ext>
            </a:extLst>
          </p:cNvPr>
          <p:cNvSpPr>
            <a:spLocks noGrp="1"/>
          </p:cNvSpPr>
          <p:nvPr>
            <p:ph idx="1"/>
          </p:nvPr>
        </p:nvSpPr>
        <p:spPr/>
        <p:txBody>
          <a:bodyPr/>
          <a:lstStyle/>
          <a:p>
            <a:r>
              <a:rPr lang="el-GR" dirty="0"/>
              <a:t>Οι</a:t>
            </a:r>
            <a:r>
              <a:rPr lang="el-GR" dirty="0">
                <a:solidFill>
                  <a:schemeClr val="bg1"/>
                </a:solidFill>
              </a:rPr>
              <a:t> </a:t>
            </a:r>
            <a:r>
              <a:rPr lang="en-US" dirty="0"/>
              <a:t>Barton </a:t>
            </a:r>
            <a:r>
              <a:rPr lang="el-GR" dirty="0"/>
              <a:t>και </a:t>
            </a:r>
            <a:r>
              <a:rPr lang="en-US" dirty="0"/>
              <a:t>Levstik (2004) </a:t>
            </a:r>
            <a:r>
              <a:rPr lang="el-GR" dirty="0"/>
              <a:t>υποστήριξαν ότι οι ερωτήσεις από την ακαδημαϊκή ιστορία δεν έχουν απαραίτητα νόημα για τους μαθητές. Αντίθετα, ερωτήσεις που σχετίζονται με τη δική τους πραγματικότητα ή τα ενδιαφέροντα των μαθητών μπορεί να είναι πιο ικανές να δημιουργήσουν ενδιαφέρον για την ιστορική έρευνα.</a:t>
            </a:r>
          </a:p>
          <a:p>
            <a:endParaRPr lang="el-GR" dirty="0"/>
          </a:p>
        </p:txBody>
      </p:sp>
    </p:spTree>
    <p:extLst>
      <p:ext uri="{BB962C8B-B14F-4D97-AF65-F5344CB8AC3E}">
        <p14:creationId xmlns:p14="http://schemas.microsoft.com/office/powerpoint/2010/main" val="22183227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F14553-228B-B27C-DD0C-B39A0ED120AD}"/>
              </a:ext>
            </a:extLst>
          </p:cNvPr>
          <p:cNvSpPr>
            <a:spLocks noGrp="1"/>
          </p:cNvSpPr>
          <p:nvPr>
            <p:ph type="title"/>
          </p:nvPr>
        </p:nvSpPr>
        <p:spPr/>
        <p:txBody>
          <a:bodyPr/>
          <a:lstStyle/>
          <a:p>
            <a:r>
              <a:rPr lang="el-GR" dirty="0"/>
              <a:t>Ερωτήματα που έχουν νόημα για τους μαθητές</a:t>
            </a:r>
          </a:p>
        </p:txBody>
      </p:sp>
      <p:sp>
        <p:nvSpPr>
          <p:cNvPr id="3" name="Θέση περιεχομένου 2">
            <a:extLst>
              <a:ext uri="{FF2B5EF4-FFF2-40B4-BE49-F238E27FC236}">
                <a16:creationId xmlns:a16="http://schemas.microsoft.com/office/drawing/2014/main" id="{1E2BD67E-E345-4B75-DA42-2202FD3CF963}"/>
              </a:ext>
            </a:extLst>
          </p:cNvPr>
          <p:cNvSpPr>
            <a:spLocks noGrp="1"/>
          </p:cNvSpPr>
          <p:nvPr>
            <p:ph idx="1"/>
          </p:nvPr>
        </p:nvSpPr>
        <p:spPr/>
        <p:txBody>
          <a:bodyPr/>
          <a:lstStyle/>
          <a:p>
            <a:pPr marL="0" indent="0">
              <a:buNone/>
            </a:pPr>
            <a:r>
              <a:rPr lang="el-GR" dirty="0"/>
              <a:t>Ο</a:t>
            </a:r>
            <a:r>
              <a:rPr lang="el-GR" dirty="0">
                <a:solidFill>
                  <a:schemeClr val="bg1"/>
                </a:solidFill>
              </a:rPr>
              <a:t> </a:t>
            </a:r>
            <a:r>
              <a:rPr lang="en-US" dirty="0" err="1"/>
              <a:t>Logtenberg</a:t>
            </a:r>
            <a:r>
              <a:rPr lang="en-US" dirty="0"/>
              <a:t> (2012) </a:t>
            </a:r>
            <a:r>
              <a:rPr lang="el-GR" dirty="0"/>
              <a:t>προτείνει ότι πρέπει να δίνεται στους μαθητές η ευκαιρία να διατυπώνουν τις δικές τους ερωτήσεις. Από την άποψή του, η διαδικασία διατύπωσης προσωπικών ιστορικών ερωτημάτων όχι μόνο καθιστά την έρευνα πιο σχετική, αλλά μπορεί επίσης να χρησιμεύσει ως κινητήριος μοχλός που ενεργοποιεί άλλες διαδικασίες ιστορικού συλλογισμού</a:t>
            </a:r>
          </a:p>
          <a:p>
            <a:endParaRPr lang="el-GR" dirty="0"/>
          </a:p>
        </p:txBody>
      </p:sp>
    </p:spTree>
    <p:extLst>
      <p:ext uri="{BB962C8B-B14F-4D97-AF65-F5344CB8AC3E}">
        <p14:creationId xmlns:p14="http://schemas.microsoft.com/office/powerpoint/2010/main" val="291079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200" b="1" dirty="0">
                <a:solidFill>
                  <a:srgbClr val="C00000"/>
                </a:solidFill>
              </a:rPr>
              <a:t>1ο </a:t>
            </a:r>
            <a:r>
              <a:rPr lang="en" sz="3200" b="1" dirty="0" err="1">
                <a:solidFill>
                  <a:srgbClr val="C00000"/>
                </a:solidFill>
              </a:rPr>
              <a:t>Στάδιο</a:t>
            </a:r>
            <a:r>
              <a:rPr lang="en" sz="3200" b="1" dirty="0">
                <a:solidFill>
                  <a:srgbClr val="C00000"/>
                </a:solidFill>
              </a:rPr>
              <a:t>: </a:t>
            </a:r>
            <a:r>
              <a:rPr lang="en" sz="3200" b="1" dirty="0" err="1">
                <a:solidFill>
                  <a:srgbClr val="C00000"/>
                </a:solidFill>
              </a:rPr>
              <a:t>Κ</a:t>
            </a:r>
            <a:r>
              <a:rPr lang="en" sz="3200" b="1" dirty="0">
                <a:solidFill>
                  <a:srgbClr val="C00000"/>
                </a:solidFill>
              </a:rPr>
              <a:t>α</a:t>
            </a:r>
            <a:r>
              <a:rPr lang="en" sz="3200" b="1" dirty="0" err="1">
                <a:solidFill>
                  <a:srgbClr val="C00000"/>
                </a:solidFill>
              </a:rPr>
              <a:t>θορισμός</a:t>
            </a:r>
            <a:r>
              <a:rPr lang="en" sz="3200" b="1" dirty="0">
                <a:solidFill>
                  <a:srgbClr val="C00000"/>
                </a:solidFill>
              </a:rPr>
              <a:t> </a:t>
            </a:r>
            <a:r>
              <a:rPr lang="en" sz="3200" b="1" dirty="0" err="1">
                <a:solidFill>
                  <a:srgbClr val="C00000"/>
                </a:solidFill>
              </a:rPr>
              <a:t>Ε</a:t>
            </a:r>
            <a:r>
              <a:rPr lang="en" sz="3200" b="1" dirty="0">
                <a:solidFill>
                  <a:srgbClr val="C00000"/>
                </a:solidFill>
              </a:rPr>
              <a:t>π</a:t>
            </a:r>
            <a:r>
              <a:rPr lang="en" sz="3200" b="1" dirty="0" err="1">
                <a:solidFill>
                  <a:srgbClr val="C00000"/>
                </a:solidFill>
              </a:rPr>
              <a:t>ιθυμητών</a:t>
            </a:r>
            <a:r>
              <a:rPr lang="en" sz="3200" b="1" dirty="0">
                <a:solidFill>
                  <a:srgbClr val="C00000"/>
                </a:solidFill>
              </a:rPr>
              <a:t> </a:t>
            </a:r>
            <a:r>
              <a:rPr lang="en" sz="3200" b="1" dirty="0" err="1">
                <a:solidFill>
                  <a:srgbClr val="C00000"/>
                </a:solidFill>
              </a:rPr>
              <a:t>Α</a:t>
            </a:r>
            <a:r>
              <a:rPr lang="en" sz="3200" b="1" dirty="0">
                <a:solidFill>
                  <a:srgbClr val="C00000"/>
                </a:solidFill>
              </a:rPr>
              <a:t>π</a:t>
            </a:r>
            <a:r>
              <a:rPr lang="en" sz="3200" b="1" dirty="0" err="1">
                <a:solidFill>
                  <a:srgbClr val="C00000"/>
                </a:solidFill>
              </a:rPr>
              <a:t>οτελεσμάτων</a:t>
            </a:r>
            <a:endParaRPr sz="3200" b="1" dirty="0">
              <a:solidFill>
                <a:srgbClr val="C00000"/>
              </a:solidFill>
            </a:endParaRPr>
          </a:p>
        </p:txBody>
      </p:sp>
      <p:sp>
        <p:nvSpPr>
          <p:cNvPr id="78" name="Google Shape;78;p17"/>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SzPts val="1800"/>
              <a:buChar char="●"/>
            </a:pPr>
            <a:r>
              <a:rPr lang="en" sz="2400"/>
              <a:t>Βασικές ερωτήσεις:</a:t>
            </a:r>
            <a:endParaRPr sz="2400"/>
          </a:p>
          <a:p>
            <a:pPr marL="609585" indent="-457189">
              <a:buSzPts val="1800"/>
              <a:buChar char="●"/>
            </a:pPr>
            <a:r>
              <a:rPr lang="en" sz="2400"/>
              <a:t>* Τι πρέπει να γνωρίζουν οι μαθητές;</a:t>
            </a:r>
            <a:endParaRPr sz="2400"/>
          </a:p>
          <a:p>
            <a:pPr marL="609585" indent="-457189">
              <a:buSzPts val="1800"/>
              <a:buChar char="●"/>
            </a:pPr>
            <a:r>
              <a:rPr lang="en" sz="2400"/>
              <a:t>* Ποιες είναι οι "μεγάλες ιδέες";</a:t>
            </a:r>
            <a:endParaRPr sz="2400"/>
          </a:p>
          <a:p>
            <a:pPr marL="609585" indent="-457189">
              <a:buSzPts val="1800"/>
              <a:buChar char="●"/>
            </a:pPr>
            <a:r>
              <a:rPr lang="en" sz="2400"/>
              <a:t>* Ποιες δεξιότητες είναι απαραίτητες;</a:t>
            </a:r>
            <a:endParaRPr sz="2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037" y="701748"/>
            <a:ext cx="11787963" cy="5565003"/>
          </a:xfrm>
        </p:spPr>
        <p:txBody>
          <a:bodyPr>
            <a:normAutofit/>
          </a:bodyPr>
          <a:lstStyle/>
          <a:p>
            <a:pPr marL="0" indent="0">
              <a:buNone/>
            </a:pPr>
            <a:r>
              <a:rPr lang="el-GR" sz="3200" b="1" dirty="0"/>
              <a:t>Σύμφωνα με τον </a:t>
            </a:r>
            <a:r>
              <a:rPr lang="en-US" sz="3200" b="1" dirty="0" err="1"/>
              <a:t>Vansledright</a:t>
            </a:r>
            <a:r>
              <a:rPr lang="el-GR" sz="3200" b="1" dirty="0"/>
              <a:t> (2011)</a:t>
            </a:r>
            <a:r>
              <a:rPr lang="en-US" sz="3200" b="1" dirty="0"/>
              <a:t>,</a:t>
            </a:r>
            <a:r>
              <a:rPr lang="el-GR" sz="3200" b="1" dirty="0"/>
              <a:t> τα ερωτήματα προβάλλουν την κατανόηση του παρελθόντος με διαφορετικό τρόπο, δηλαδή </a:t>
            </a:r>
            <a:r>
              <a:rPr lang="el-GR" sz="3200" b="1" dirty="0" err="1"/>
              <a:t>σχετικοποιούν</a:t>
            </a:r>
            <a:r>
              <a:rPr lang="el-GR" sz="3200" b="1" dirty="0"/>
              <a:t>, ως επιστημονικό εργαλείο, το «αντικειμενικό» παρελθόν. Υπάρχει, βέβαια, σε αυτή την περίπτωση ο κίνδυνος της απόλυτης </a:t>
            </a:r>
            <a:r>
              <a:rPr lang="el-GR" sz="3200" b="1" dirty="0" err="1"/>
              <a:t>σχετικοποίησης</a:t>
            </a:r>
            <a:r>
              <a:rPr lang="el-GR" sz="3200" b="1" dirty="0"/>
              <a:t> ο οποίος, ωστόσο, μπορεί να ξεπεραστεί χρησιμοποιώντας ως κριτήρια για την διατύπωση των ερωτημάτων τις δευτέρου βαθμού έννοιες,  (όπως «αιτιότητα, αλλαγή και συνέχεια, πρόοδος και παρακμή» κ.α.). </a:t>
            </a:r>
            <a:endParaRPr lang="en-US" sz="3200" dirty="0"/>
          </a:p>
        </p:txBody>
      </p:sp>
    </p:spTree>
    <p:extLst>
      <p:ext uri="{BB962C8B-B14F-4D97-AF65-F5344CB8AC3E}">
        <p14:creationId xmlns:p14="http://schemas.microsoft.com/office/powerpoint/2010/main" val="15991844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5A3937-1496-5C70-F5E2-35DFE2416D8A}"/>
              </a:ext>
            </a:extLst>
          </p:cNvPr>
          <p:cNvSpPr>
            <a:spLocks noGrp="1"/>
          </p:cNvSpPr>
          <p:nvPr>
            <p:ph type="title"/>
          </p:nvPr>
        </p:nvSpPr>
        <p:spPr/>
        <p:txBody>
          <a:bodyPr/>
          <a:lstStyle/>
          <a:p>
            <a:r>
              <a:rPr lang="el-GR" b="1" dirty="0">
                <a:solidFill>
                  <a:srgbClr val="C00000"/>
                </a:solidFill>
              </a:rPr>
              <a:t>Διατύπωση ιστορικών ερωτημάτων</a:t>
            </a:r>
          </a:p>
        </p:txBody>
      </p:sp>
      <p:sp>
        <p:nvSpPr>
          <p:cNvPr id="3" name="Θέση περιεχομένου 2">
            <a:extLst>
              <a:ext uri="{FF2B5EF4-FFF2-40B4-BE49-F238E27FC236}">
                <a16:creationId xmlns:a16="http://schemas.microsoft.com/office/drawing/2014/main" id="{3B1A5384-81BE-56E6-FDDA-C892F5493414}"/>
              </a:ext>
            </a:extLst>
          </p:cNvPr>
          <p:cNvSpPr>
            <a:spLocks noGrp="1"/>
          </p:cNvSpPr>
          <p:nvPr>
            <p:ph idx="1"/>
          </p:nvPr>
        </p:nvSpPr>
        <p:spPr/>
        <p:txBody>
          <a:bodyPr/>
          <a:lstStyle/>
          <a:p>
            <a:pPr marL="0" indent="0">
              <a:buNone/>
            </a:pPr>
            <a:endParaRPr lang="el-GR" dirty="0"/>
          </a:p>
        </p:txBody>
      </p:sp>
    </p:spTree>
    <p:extLst>
      <p:ext uri="{BB962C8B-B14F-4D97-AF65-F5344CB8AC3E}">
        <p14:creationId xmlns:p14="http://schemas.microsoft.com/office/powerpoint/2010/main" val="16144826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 y="0"/>
          <a:ext cx="12192000" cy="6857999"/>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965916">
                <a:tc>
                  <a:txBody>
                    <a:bodyPr/>
                    <a:lstStyle/>
                    <a:p>
                      <a:r>
                        <a:rPr lang="el-GR" sz="2400" baseline="0" dirty="0"/>
                        <a:t>ΕΝΝΟΙΑ</a:t>
                      </a:r>
                      <a:endParaRPr lang="en-US" sz="2400" dirty="0"/>
                    </a:p>
                  </a:txBody>
                  <a:tcPr/>
                </a:tc>
                <a:tc>
                  <a:txBody>
                    <a:bodyPr/>
                    <a:lstStyle/>
                    <a:p>
                      <a:r>
                        <a:rPr lang="el-GR" sz="2400" dirty="0"/>
                        <a:t>ΤΙ</a:t>
                      </a:r>
                      <a:r>
                        <a:rPr lang="el-GR" sz="2400" baseline="0" dirty="0"/>
                        <a:t> ΑΝΑΜΕΝΟΥΜΕ ΑΠΟ ΤΟΥΣ ΜΑΘΗΤΕΣ</a:t>
                      </a:r>
                      <a:endParaRPr lang="en-US" sz="2400" dirty="0"/>
                    </a:p>
                  </a:txBody>
                  <a:tcPr/>
                </a:tc>
                <a:tc>
                  <a:txBody>
                    <a:bodyPr/>
                    <a:lstStyle/>
                    <a:p>
                      <a:r>
                        <a:rPr lang="el-GR" sz="2400" dirty="0"/>
                        <a:t>ΕΝΔΕΙΚΤΙΚΑ</a:t>
                      </a:r>
                      <a:r>
                        <a:rPr lang="el-GR" sz="2400" baseline="0" dirty="0"/>
                        <a:t> ΙΣΤΟΡΙΚΑ</a:t>
                      </a:r>
                      <a:r>
                        <a:rPr lang="el-GR" sz="2400" dirty="0"/>
                        <a:t> ΕΡΩΤΗΜΑΤΑ</a:t>
                      </a:r>
                      <a:endParaRPr lang="en-US" sz="2400" dirty="0"/>
                    </a:p>
                  </a:txBody>
                  <a:tcPr/>
                </a:tc>
                <a:extLst>
                  <a:ext uri="{0D108BD9-81ED-4DB2-BD59-A6C34878D82A}">
                    <a16:rowId xmlns:a16="http://schemas.microsoft.com/office/drawing/2014/main" val="10000"/>
                  </a:ext>
                </a:extLst>
              </a:tr>
              <a:tr h="5892083">
                <a:tc>
                  <a:txBody>
                    <a:bodyPr/>
                    <a:lstStyle/>
                    <a:p>
                      <a:endParaRPr lang="el-GR" dirty="0"/>
                    </a:p>
                    <a:p>
                      <a:r>
                        <a:rPr lang="el-GR" sz="2400" dirty="0"/>
                        <a:t>Η έννοια της ιστορικής πηγής </a:t>
                      </a:r>
                    </a:p>
                    <a:p>
                      <a:endParaRPr lang="el-GR" dirty="0"/>
                    </a:p>
                  </a:txBody>
                  <a:tcPr/>
                </a:tc>
                <a:tc>
                  <a:txBody>
                    <a:bodyPr/>
                    <a:lstStyle/>
                    <a:p>
                      <a:r>
                        <a:rPr lang="el-GR" sz="2400" dirty="0"/>
                        <a:t>Α) οι μαθητές διερευνούν πηγές που απαντούν στις ιστορικές τους ερωτήσεις</a:t>
                      </a:r>
                    </a:p>
                    <a:p>
                      <a:endParaRPr lang="el-GR" sz="2400" dirty="0"/>
                    </a:p>
                    <a:p>
                      <a:r>
                        <a:rPr lang="el-GR" sz="2400" dirty="0"/>
                        <a:t>Β)</a:t>
                      </a:r>
                      <a:r>
                        <a:rPr lang="el-GR" sz="2400" baseline="0" dirty="0"/>
                        <a:t> Συγκρίνουν απόψεις των πηγών που μελετούν.</a:t>
                      </a:r>
                    </a:p>
                    <a:p>
                      <a:endParaRPr lang="el-GR" sz="2400" baseline="0" dirty="0"/>
                    </a:p>
                    <a:p>
                      <a:r>
                        <a:rPr lang="el-GR" sz="2400" baseline="0" dirty="0"/>
                        <a:t>Γ) Υποθέτουν το τι μπορεί και τι δεν μπορεί να απαντηθεί από τις  πηγές που μελετούν</a:t>
                      </a:r>
                    </a:p>
                    <a:p>
                      <a:endParaRPr lang="el-GR" sz="2400" baseline="0" dirty="0"/>
                    </a:p>
                    <a:p>
                      <a:r>
                        <a:rPr lang="el-GR" sz="2400" baseline="0" dirty="0"/>
                        <a:t>Δ) χρησιμοποιούν πηγές για να δομήσουν ένα επιχείρημα ή μία αφήγηση.</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baseline="0" dirty="0"/>
                        <a:t>Ποιες ερωτήσεις θα υπέβαλες στην πηγή με σκοπό να απαντήσεις στο ερευνητικό ερώτημα;</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2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sz="2400" kern="1200" dirty="0">
                          <a:solidFill>
                            <a:schemeClr val="dk1"/>
                          </a:solidFill>
                          <a:effectLst/>
                          <a:latin typeface="+mn-lt"/>
                          <a:ea typeface="+mn-ea"/>
                          <a:cs typeface="+mn-cs"/>
                        </a:rPr>
                        <a:t>Τι μπορεί και τι δεν μπορεί να απαντηθεί από τις  πηγές που μελετάς;</a:t>
                      </a:r>
                    </a:p>
                    <a:p>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286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12192000" cy="7033846"/>
        </p:xfrm>
        <a:graphic>
          <a:graphicData uri="http://schemas.openxmlformats.org/drawingml/2006/table">
            <a:tbl>
              <a:tblPr firstRow="1" bandRow="1">
                <a:tableStyleId>{073A0DAA-6AF3-43AB-8588-CEC1D06C72B9}</a:tableStyleId>
              </a:tblPr>
              <a:tblGrid>
                <a:gridCol w="3101620">
                  <a:extLst>
                    <a:ext uri="{9D8B030D-6E8A-4147-A177-3AD203B41FA5}">
                      <a16:colId xmlns:a16="http://schemas.microsoft.com/office/drawing/2014/main" val="20000"/>
                    </a:ext>
                  </a:extLst>
                </a:gridCol>
                <a:gridCol w="4875394">
                  <a:extLst>
                    <a:ext uri="{9D8B030D-6E8A-4147-A177-3AD203B41FA5}">
                      <a16:colId xmlns:a16="http://schemas.microsoft.com/office/drawing/2014/main" val="20001"/>
                    </a:ext>
                  </a:extLst>
                </a:gridCol>
                <a:gridCol w="4214986">
                  <a:extLst>
                    <a:ext uri="{9D8B030D-6E8A-4147-A177-3AD203B41FA5}">
                      <a16:colId xmlns:a16="http://schemas.microsoft.com/office/drawing/2014/main" val="20002"/>
                    </a:ext>
                  </a:extLst>
                </a:gridCol>
              </a:tblGrid>
              <a:tr h="1034389">
                <a:tc>
                  <a:txBody>
                    <a:bodyPr/>
                    <a:lstStyle/>
                    <a:p>
                      <a:r>
                        <a:rPr lang="el-GR" sz="2400" baseline="0" dirty="0"/>
                        <a:t> ΕΝΝΟΙΑ</a:t>
                      </a:r>
                      <a:endParaRPr lang="en-US" sz="2400" dirty="0"/>
                    </a:p>
                  </a:txBody>
                  <a:tcPr/>
                </a:tc>
                <a:tc>
                  <a:txBody>
                    <a:bodyPr/>
                    <a:lstStyle/>
                    <a:p>
                      <a:r>
                        <a:rPr lang="el-GR" sz="2400" dirty="0"/>
                        <a:t>ΤΙ</a:t>
                      </a:r>
                      <a:r>
                        <a:rPr lang="el-GR" sz="2400" baseline="0" dirty="0"/>
                        <a:t>  ΑΝΑΜΕΝΟΥΜΕ ΑΠΟ  ΤΟΥΣ ΜΑΘΗΤΕΣ</a:t>
                      </a:r>
                      <a:endParaRPr lang="en-US" sz="2400" dirty="0"/>
                    </a:p>
                  </a:txBody>
                  <a:tcPr/>
                </a:tc>
                <a:tc>
                  <a:txBody>
                    <a:bodyPr/>
                    <a:lstStyle/>
                    <a:p>
                      <a:r>
                        <a:rPr lang="el-GR" sz="2400" dirty="0"/>
                        <a:t>ΕΝΔΕΙΚΤΙΚΑ</a:t>
                      </a:r>
                      <a:r>
                        <a:rPr lang="el-GR" sz="2400" baseline="0" dirty="0"/>
                        <a:t> ΙΣΤΟΡΙΚΑ </a:t>
                      </a:r>
                      <a:r>
                        <a:rPr lang="el-GR" sz="2400" dirty="0"/>
                        <a:t>ΕΡΩΤΗΜΑΤΑ</a:t>
                      </a:r>
                      <a:endParaRPr lang="en-US" sz="2400" dirty="0"/>
                    </a:p>
                  </a:txBody>
                  <a:tcPr/>
                </a:tc>
                <a:extLst>
                  <a:ext uri="{0D108BD9-81ED-4DB2-BD59-A6C34878D82A}">
                    <a16:rowId xmlns:a16="http://schemas.microsoft.com/office/drawing/2014/main" val="10000"/>
                  </a:ext>
                </a:extLst>
              </a:tr>
              <a:tr h="5999457">
                <a:tc>
                  <a:txBody>
                    <a:bodyPr/>
                    <a:lstStyle/>
                    <a:p>
                      <a:r>
                        <a:rPr lang="el-GR" sz="2400" dirty="0"/>
                        <a:t>Σημασία/ σημαντικότητα:</a:t>
                      </a:r>
                    </a:p>
                    <a:p>
                      <a:endParaRPr lang="el-GR" dirty="0"/>
                    </a:p>
                    <a:p>
                      <a:endParaRPr lang="en-US" dirty="0"/>
                    </a:p>
                  </a:txBody>
                  <a:tcPr/>
                </a:tc>
                <a:tc>
                  <a:txBody>
                    <a:bodyPr/>
                    <a:lstStyle/>
                    <a:p>
                      <a:r>
                        <a:rPr lang="el-GR" sz="2400" dirty="0"/>
                        <a:t>Α) να</a:t>
                      </a:r>
                      <a:r>
                        <a:rPr lang="el-GR" sz="2400" baseline="0" dirty="0"/>
                        <a:t> </a:t>
                      </a:r>
                      <a:r>
                        <a:rPr lang="el-GR" sz="2400" dirty="0"/>
                        <a:t>κατανοούν πώς ένα γεγονός ή πρόσωπο ή μια καινοτομία είναι σημαντική και πώς ενσωματώνεται στην μεγάλη αφήγηση</a:t>
                      </a:r>
                    </a:p>
                    <a:p>
                      <a:endParaRPr lang="el-GR" sz="2400" dirty="0"/>
                    </a:p>
                    <a:p>
                      <a:endParaRPr lang="el-GR" sz="2400" dirty="0"/>
                    </a:p>
                    <a:p>
                      <a:r>
                        <a:rPr lang="el-GR" sz="2400" dirty="0"/>
                        <a:t>Β) να εξηγούν</a:t>
                      </a:r>
                      <a:r>
                        <a:rPr lang="el-GR" sz="2400" baseline="0" dirty="0"/>
                        <a:t> πώς η ιστορική σημασία διαφοροποιείται μέσα στο χρόνο και από ομάδα σε ομάδα.</a:t>
                      </a:r>
                      <a:endParaRPr lang="en-US" sz="2400" dirty="0"/>
                    </a:p>
                  </a:txBody>
                  <a:tcPr/>
                </a:tc>
                <a:tc>
                  <a:txBody>
                    <a:bodyPr/>
                    <a:lstStyle/>
                    <a:p>
                      <a:r>
                        <a:rPr lang="el-GR" sz="2400" dirty="0"/>
                        <a:t>Επέλεξε τα πιο «σημαντικά» γεγονότα/ πρόσωπα/</a:t>
                      </a:r>
                      <a:r>
                        <a:rPr lang="el-GR" sz="2400" baseline="0" dirty="0"/>
                        <a:t> αποτελέσματα. </a:t>
                      </a:r>
                      <a:r>
                        <a:rPr lang="el-GR" sz="2400" dirty="0"/>
                        <a:t>Εξήγησε γιατί είναι σημαντικά;</a:t>
                      </a:r>
                    </a:p>
                    <a:p>
                      <a:endParaRPr lang="el-GR" sz="2400" baseline="0" dirty="0"/>
                    </a:p>
                    <a:p>
                      <a:r>
                        <a:rPr lang="el-GR" sz="2400" baseline="0" dirty="0"/>
                        <a:t>Αναγνώρισε και εξήγησε διαφορές στη σημασία της έννοιας... στο πέρασμα του χρόνου από ομάδα σε ομάδα. </a:t>
                      </a:r>
                    </a:p>
                    <a:p>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15852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12191999" cy="7014455"/>
        </p:xfrm>
        <a:graphic>
          <a:graphicData uri="http://schemas.openxmlformats.org/drawingml/2006/table">
            <a:tbl>
              <a:tblPr firstRow="1" bandRow="1">
                <a:tableStyleId>{073A0DAA-6AF3-43AB-8588-CEC1D06C72B9}</a:tableStyleId>
              </a:tblPr>
              <a:tblGrid>
                <a:gridCol w="1954924">
                  <a:extLst>
                    <a:ext uri="{9D8B030D-6E8A-4147-A177-3AD203B41FA5}">
                      <a16:colId xmlns:a16="http://schemas.microsoft.com/office/drawing/2014/main" val="20000"/>
                    </a:ext>
                  </a:extLst>
                </a:gridCol>
                <a:gridCol w="6767045">
                  <a:extLst>
                    <a:ext uri="{9D8B030D-6E8A-4147-A177-3AD203B41FA5}">
                      <a16:colId xmlns:a16="http://schemas.microsoft.com/office/drawing/2014/main" val="20001"/>
                    </a:ext>
                  </a:extLst>
                </a:gridCol>
                <a:gridCol w="3470030">
                  <a:extLst>
                    <a:ext uri="{9D8B030D-6E8A-4147-A177-3AD203B41FA5}">
                      <a16:colId xmlns:a16="http://schemas.microsoft.com/office/drawing/2014/main" val="20002"/>
                    </a:ext>
                  </a:extLst>
                </a:gridCol>
              </a:tblGrid>
              <a:tr h="945931">
                <a:tc>
                  <a:txBody>
                    <a:bodyPr/>
                    <a:lstStyle/>
                    <a:p>
                      <a:r>
                        <a:rPr lang="el-GR" sz="2400" baseline="0" dirty="0"/>
                        <a:t> ΕΝΝΟΙΑ</a:t>
                      </a:r>
                      <a:endParaRPr lang="en-US" sz="2400" dirty="0"/>
                    </a:p>
                  </a:txBody>
                  <a:tcPr/>
                </a:tc>
                <a:tc>
                  <a:txBody>
                    <a:bodyPr/>
                    <a:lstStyle/>
                    <a:p>
                      <a:r>
                        <a:rPr lang="el-GR" sz="2400" dirty="0"/>
                        <a:t>ΤΙ  ΑΝΑΜΕΝΟΥΜΕ ΑΠΟ ΤΟΥΣ ΜΑΘΗΤΕΣ</a:t>
                      </a:r>
                      <a:endParaRPr lang="en-US" sz="2400" dirty="0"/>
                    </a:p>
                  </a:txBody>
                  <a:tcPr/>
                </a:tc>
                <a:tc>
                  <a:txBody>
                    <a:bodyPr/>
                    <a:lstStyle/>
                    <a:p>
                      <a:r>
                        <a:rPr lang="el-GR" sz="2400" dirty="0"/>
                        <a:t>ΕΝΔΕΙΚΤΙΚΑ</a:t>
                      </a:r>
                      <a:r>
                        <a:rPr lang="el-GR" sz="2400" baseline="0" dirty="0"/>
                        <a:t> ΙΣΤΟΡΙΚΑ</a:t>
                      </a:r>
                      <a:r>
                        <a:rPr lang="el-GR" sz="2400" dirty="0"/>
                        <a:t> ΕΡΩΤΗΜΑΤΑ</a:t>
                      </a:r>
                      <a:endParaRPr lang="en-US" sz="2400" dirty="0"/>
                    </a:p>
                  </a:txBody>
                  <a:tcPr/>
                </a:tc>
                <a:extLst>
                  <a:ext uri="{0D108BD9-81ED-4DB2-BD59-A6C34878D82A}">
                    <a16:rowId xmlns:a16="http://schemas.microsoft.com/office/drawing/2014/main" val="10000"/>
                  </a:ext>
                </a:extLst>
              </a:tr>
              <a:tr h="6068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a:t>Συνέχεια και αλλαγή</a:t>
                      </a:r>
                      <a:endParaRPr lang="en-US" sz="2400" dirty="0"/>
                    </a:p>
                    <a:p>
                      <a:endParaRPr lang="el-GR" dirty="0"/>
                    </a:p>
                    <a:p>
                      <a:endParaRPr lang="el-GR" baseline="0"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a:t>Α) να κατανοούν ότι οι</a:t>
                      </a:r>
                      <a:r>
                        <a:rPr lang="el-GR" sz="2400" baseline="0" dirty="0"/>
                        <a:t> αλλαγές στην ιστορία είναι ακούσιες και εκούσιες και ακολουθούν ποικίλες πορείες και ρυθμούς.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2400" dirty="0"/>
                    </a:p>
                    <a:p>
                      <a:r>
                        <a:rPr lang="el-GR" sz="2400" dirty="0"/>
                        <a:t>Β)</a:t>
                      </a:r>
                      <a:r>
                        <a:rPr lang="el-GR" sz="2400" baseline="0" dirty="0"/>
                        <a:t> να κατανοούν ότι οι αλλαγές της ιστορίας είναι πολύ μεγαλύτερες από αυτές που συντελούνται στην καθημερινή ζωή των μαθητών (αφορούν θεματικές και όχι μόνο γεγονότα). Η ιστορία λειτουργεί , επίσης, με την έννοια της ασυνέχειας (την απουσία της αλλαγής).</a:t>
                      </a:r>
                    </a:p>
                    <a:p>
                      <a:endParaRPr lang="el-GR" sz="2400" baseline="0" dirty="0"/>
                    </a:p>
                    <a:p>
                      <a:r>
                        <a:rPr lang="el-GR" sz="2400" baseline="0" dirty="0"/>
                        <a:t>Γ) να αναγνωρίζουν ότι η πρόοδος και η παρακμή μπορεί να διαφοροποιούνται  κάτω από διαφορετικές  οπτικές και σκοπούς.</a:t>
                      </a:r>
                      <a:endParaRPr lang="en-US" sz="2400" dirty="0"/>
                    </a:p>
                  </a:txBody>
                  <a:tcPr/>
                </a:tc>
                <a:tc>
                  <a:txBody>
                    <a:bodyPr/>
                    <a:lstStyle/>
                    <a:p>
                      <a:r>
                        <a:rPr lang="el-GR" sz="2400" dirty="0"/>
                        <a:t>Τοποθετήστε μια σειρά από φωτογραφίες σε χρονολογική σειρά και προσπαθήστε να αιτιολογήσετε γιατί τις βάλατε σε αυτή τη σειρά;</a:t>
                      </a:r>
                    </a:p>
                    <a:p>
                      <a:endParaRPr lang="el-GR" sz="2400" dirty="0"/>
                    </a:p>
                    <a:p>
                      <a:r>
                        <a:rPr lang="el-GR" sz="2400" dirty="0"/>
                        <a:t>Συγκρίνετε δύο (ή περισσότερες)</a:t>
                      </a:r>
                      <a:r>
                        <a:rPr lang="el-GR" sz="2400" baseline="0" dirty="0"/>
                        <a:t> πηγές από διαφορετικές ιστορικές περιόδους και εξηγήστε τι έχει αλλάξει και τι έχει μείνει ίδιο στη διάρκεια του χρόνου;</a:t>
                      </a:r>
                    </a:p>
                    <a:p>
                      <a:endParaRPr lang="el-GR" sz="2000" baseline="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88014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12192000" cy="6858000"/>
        </p:xfrm>
        <a:graphic>
          <a:graphicData uri="http://schemas.openxmlformats.org/drawingml/2006/table">
            <a:tbl>
              <a:tblPr firstRow="1" bandRow="1">
                <a:tableStyleId>{073A0DAA-6AF3-43AB-8588-CEC1D06C72B9}</a:tableStyleId>
              </a:tblPr>
              <a:tblGrid>
                <a:gridCol w="1852246">
                  <a:extLst>
                    <a:ext uri="{9D8B030D-6E8A-4147-A177-3AD203B41FA5}">
                      <a16:colId xmlns:a16="http://schemas.microsoft.com/office/drawing/2014/main" val="20000"/>
                    </a:ext>
                  </a:extLst>
                </a:gridCol>
                <a:gridCol w="3634154">
                  <a:extLst>
                    <a:ext uri="{9D8B030D-6E8A-4147-A177-3AD203B41FA5}">
                      <a16:colId xmlns:a16="http://schemas.microsoft.com/office/drawing/2014/main" val="20001"/>
                    </a:ext>
                  </a:extLst>
                </a:gridCol>
                <a:gridCol w="6705600">
                  <a:extLst>
                    <a:ext uri="{9D8B030D-6E8A-4147-A177-3AD203B41FA5}">
                      <a16:colId xmlns:a16="http://schemas.microsoft.com/office/drawing/2014/main" val="20002"/>
                    </a:ext>
                  </a:extLst>
                </a:gridCol>
              </a:tblGrid>
              <a:tr h="1188255">
                <a:tc>
                  <a:txBody>
                    <a:bodyPr/>
                    <a:lstStyle/>
                    <a:p>
                      <a:r>
                        <a:rPr lang="el-GR" sz="2400" dirty="0"/>
                        <a:t> ΕΝΝΟΙΑ</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a:t>ΤΙ ΑΝΑΜΕΝΟΥΜΕ ΑΠΟ ΤΟΥΣ ΜΑΘΗΤΕΣ</a:t>
                      </a:r>
                      <a:endParaRPr lang="en-US" sz="2400" dirty="0"/>
                    </a:p>
                    <a:p>
                      <a:endParaRPr lang="en-US" dirty="0"/>
                    </a:p>
                  </a:txBody>
                  <a:tcPr/>
                </a:tc>
                <a:tc>
                  <a:txBody>
                    <a:bodyPr/>
                    <a:lstStyle/>
                    <a:p>
                      <a:r>
                        <a:rPr lang="el-GR" sz="2400" dirty="0"/>
                        <a:t>ΕΝΔΕΙΚΤΙΚΑ</a:t>
                      </a:r>
                      <a:r>
                        <a:rPr lang="el-GR" sz="2400" baseline="0" dirty="0"/>
                        <a:t> ΙΣΤΟΡΙΚΑ ΕΡΩΤΗΜΑΤΑ</a:t>
                      </a:r>
                      <a:r>
                        <a:rPr lang="el-GR" sz="2400" dirty="0"/>
                        <a:t> </a:t>
                      </a:r>
                      <a:endParaRPr lang="en-US" sz="2400" dirty="0"/>
                    </a:p>
                  </a:txBody>
                  <a:tcPr/>
                </a:tc>
                <a:extLst>
                  <a:ext uri="{0D108BD9-81ED-4DB2-BD59-A6C34878D82A}">
                    <a16:rowId xmlns:a16="http://schemas.microsoft.com/office/drawing/2014/main" val="10000"/>
                  </a:ext>
                </a:extLst>
              </a:tr>
              <a:tr h="5669745">
                <a:tc>
                  <a:txBody>
                    <a:bodyPr/>
                    <a:lstStyle/>
                    <a:p>
                      <a:r>
                        <a:rPr lang="el-GR" sz="2400" dirty="0"/>
                        <a:t>Αίτια και συνέπειες</a:t>
                      </a:r>
                    </a:p>
                    <a:p>
                      <a:endParaRPr lang="el-GR" dirty="0"/>
                    </a:p>
                    <a:p>
                      <a:endParaRPr lang="en-US" dirty="0"/>
                    </a:p>
                  </a:txBody>
                  <a:tcPr/>
                </a:tc>
                <a:tc>
                  <a:txBody>
                    <a:bodyPr/>
                    <a:lstStyle/>
                    <a:p>
                      <a:r>
                        <a:rPr lang="el-GR" sz="2400" dirty="0"/>
                        <a:t>Α) να κατανοούν ότι οι αιτίες προκύπτουν από αλληλοσχετιζόμενα γεγονότα, καταστάσεις και διαδικασίες  και όχι από γεγονότα σε μία γραμμική σειρά. </a:t>
                      </a:r>
                    </a:p>
                    <a:p>
                      <a:r>
                        <a:rPr lang="el-GR" sz="2400" dirty="0"/>
                        <a:t>(δηλ. στην περίπτωση αυτή ενδιαφέρουν</a:t>
                      </a:r>
                      <a:r>
                        <a:rPr lang="el-GR" sz="2400" baseline="0" dirty="0"/>
                        <a:t> </a:t>
                      </a:r>
                      <a:r>
                        <a:rPr lang="el-GR" sz="2400" dirty="0"/>
                        <a:t>οι σχέσεις γεγονότων</a:t>
                      </a:r>
                      <a:r>
                        <a:rPr lang="el-GR" sz="2400" baseline="0" dirty="0"/>
                        <a:t> και η επιλογή αυτών σε μία κατάσταση)</a:t>
                      </a:r>
                      <a:endParaRPr lang="el-GR" sz="2400" dirty="0"/>
                    </a:p>
                    <a:p>
                      <a:endParaRPr lang="en-US" dirty="0"/>
                    </a:p>
                  </a:txBody>
                  <a:tcPr/>
                </a:tc>
                <a:tc>
                  <a:txBody>
                    <a:bodyPr/>
                    <a:lstStyle/>
                    <a:p>
                      <a:r>
                        <a:rPr lang="el-GR" sz="2400" dirty="0"/>
                        <a:t>Εξέτασε ένα καθημερινό γεγονός τα</a:t>
                      </a:r>
                      <a:r>
                        <a:rPr lang="el-GR" sz="2400" baseline="0" dirty="0"/>
                        <a:t> αίτια</a:t>
                      </a:r>
                      <a:r>
                        <a:rPr lang="el-GR" sz="2400" dirty="0"/>
                        <a:t> και τις συνέπειές του. Εξέτασε ένα ιστορικό γεγονός και τους διαφορετικούς τύπους αιτίων (οικονομικά, πολιτικά, πολιτιστικά κλπ.). Τι διαφορές παρατηρείς;</a:t>
                      </a:r>
                    </a:p>
                    <a:p>
                      <a:endParaRPr lang="el-GR" sz="2400" dirty="0"/>
                    </a:p>
                    <a:p>
                      <a:r>
                        <a:rPr lang="el-GR" sz="2400" dirty="0"/>
                        <a:t>Εξέτασε κίνητρα, προθέσεις,</a:t>
                      </a:r>
                      <a:r>
                        <a:rPr lang="el-GR" sz="2400" baseline="0" dirty="0"/>
                        <a:t> τα </a:t>
                      </a:r>
                      <a:r>
                        <a:rPr lang="el-GR" sz="2400" dirty="0"/>
                        <a:t> αίτια και τις συνέπειες για το συγκεκριμένο ιστορικό γεγονός, στο ιστορικό  του πλαίσιο.</a:t>
                      </a:r>
                    </a:p>
                    <a:p>
                      <a:endParaRPr lang="el-GR" sz="2400" dirty="0"/>
                    </a:p>
                    <a:p>
                      <a:r>
                        <a:rPr lang="el-GR" sz="2400" dirty="0"/>
                        <a:t>Σχηματοποίησε</a:t>
                      </a:r>
                      <a:r>
                        <a:rPr lang="el-GR" sz="2400" baseline="0" dirty="0"/>
                        <a:t> τα αίτια και τις συνέπειες.</a:t>
                      </a:r>
                    </a:p>
                    <a:p>
                      <a:r>
                        <a:rPr lang="el-GR" sz="2400" baseline="0" dirty="0"/>
                        <a:t>Πώς θα εξηγούσαν οι άνθρωποι τότε τις αιτίες και πώς διαφέρει αυτό από το πώς θα το εξηγούσαμε εμείς σήμερα;</a:t>
                      </a:r>
                      <a:endParaRPr lang="en-US" sz="2400"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73531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12192000" cy="685800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1327380">
                <a:tc>
                  <a:txBody>
                    <a:bodyPr/>
                    <a:lstStyle/>
                    <a:p>
                      <a:r>
                        <a:rPr lang="el-GR" sz="2400" baseline="0" dirty="0"/>
                        <a:t> ΕΝΝΟΙΑ</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a:t>ΤΙ ΑΝΑΜΕΝΟΥΜΕ ΑΠΟ ΤΟΥΣ ΜΑΘΗΤΕΣ</a:t>
                      </a:r>
                      <a:endParaRPr lang="en-US" sz="2400" dirty="0"/>
                    </a:p>
                    <a:p>
                      <a:endParaRPr lang="en-US" sz="2400" dirty="0"/>
                    </a:p>
                  </a:txBody>
                  <a:tcPr/>
                </a:tc>
                <a:tc>
                  <a:txBody>
                    <a:bodyPr/>
                    <a:lstStyle/>
                    <a:p>
                      <a:r>
                        <a:rPr lang="el-GR" sz="2400" dirty="0"/>
                        <a:t>ΕΝΔΕΙΚΤΙΚΑ</a:t>
                      </a:r>
                      <a:r>
                        <a:rPr lang="el-GR" sz="2400" baseline="0" dirty="0"/>
                        <a:t> ΙΣΤΟΡΙΚΑ </a:t>
                      </a:r>
                      <a:r>
                        <a:rPr lang="el-GR" sz="2400" dirty="0"/>
                        <a:t>ΕΡΩΤΗΜΑΤΑ</a:t>
                      </a:r>
                      <a:endParaRPr lang="en-US" sz="2400" dirty="0"/>
                    </a:p>
                  </a:txBody>
                  <a:tcPr/>
                </a:tc>
                <a:extLst>
                  <a:ext uri="{0D108BD9-81ED-4DB2-BD59-A6C34878D82A}">
                    <a16:rowId xmlns:a16="http://schemas.microsoft.com/office/drawing/2014/main" val="10000"/>
                  </a:ext>
                </a:extLst>
              </a:tr>
              <a:tr h="5530620">
                <a:tc>
                  <a:txBody>
                    <a:bodyPr/>
                    <a:lstStyle/>
                    <a:p>
                      <a:r>
                        <a:rPr lang="el-GR" sz="2400" dirty="0"/>
                        <a:t>Ιστορική προοπτική/ </a:t>
                      </a:r>
                      <a:r>
                        <a:rPr lang="el-GR" sz="2400" dirty="0" err="1"/>
                        <a:t>ενσυναίσθηση</a:t>
                      </a:r>
                      <a:endParaRPr lang="en-US" sz="2400" b="1" dirty="0"/>
                    </a:p>
                  </a:txBody>
                  <a:tcPr/>
                </a:tc>
                <a:tc>
                  <a:txBody>
                    <a:bodyPr/>
                    <a:lstStyle/>
                    <a:p>
                      <a:r>
                        <a:rPr lang="el-GR" sz="2400" dirty="0"/>
                        <a:t>Α) να αναγνωρίζουν τις διαφορετικές ιδέες και πεποιθήσεις που είχαν οι άνθρωποι εκείνης της εποχής στο ιστορικό τους πλαίσιο.</a:t>
                      </a:r>
                    </a:p>
                    <a:p>
                      <a:endParaRPr lang="el-GR" sz="2400" dirty="0"/>
                    </a:p>
                    <a:p>
                      <a:r>
                        <a:rPr lang="el-GR" sz="2400" dirty="0"/>
                        <a:t>Β) εάν καταλάβουν τους στόχους και τις προθέσεις τους θα είναι ικανοί να καταλάβουν και τις πράξεις τους.</a:t>
                      </a:r>
                    </a:p>
                    <a:p>
                      <a:endParaRPr lang="en-US" dirty="0"/>
                    </a:p>
                  </a:txBody>
                  <a:tcPr/>
                </a:tc>
                <a:tc>
                  <a:txBody>
                    <a:bodyPr/>
                    <a:lstStyle/>
                    <a:p>
                      <a:r>
                        <a:rPr lang="el-GR" sz="2400" dirty="0"/>
                        <a:t>Γράψε ένα γράμμα/ ημερολόγιο/αφίσα βασισμένο</a:t>
                      </a:r>
                      <a:r>
                        <a:rPr lang="el-GR" sz="2400" baseline="0" dirty="0"/>
                        <a:t> στην  μελέτη των πηγών που μελέτησες.</a:t>
                      </a:r>
                    </a:p>
                    <a:p>
                      <a:endParaRPr lang="el-GR" sz="2400" baseline="0" dirty="0"/>
                    </a:p>
                    <a:p>
                      <a:r>
                        <a:rPr lang="el-GR" sz="2400" baseline="0" dirty="0"/>
                        <a:t>Σύγκρινε πηγές από διαφορετικές οπτικές σχετικά με το υπό μελέτη ιστορικό γεγονός. Ποιες διαφορές παρατηρείς;</a:t>
                      </a:r>
                      <a:endParaRPr lang="en-US" sz="2400"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43357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12191999" cy="6860524"/>
        </p:xfrm>
        <a:graphic>
          <a:graphicData uri="http://schemas.openxmlformats.org/drawingml/2006/table">
            <a:tbl>
              <a:tblPr firstRow="1" bandRow="1">
                <a:tableStyleId>{073A0DAA-6AF3-43AB-8588-CEC1D06C72B9}</a:tableStyleId>
              </a:tblPr>
              <a:tblGrid>
                <a:gridCol w="2774731">
                  <a:extLst>
                    <a:ext uri="{9D8B030D-6E8A-4147-A177-3AD203B41FA5}">
                      <a16:colId xmlns:a16="http://schemas.microsoft.com/office/drawing/2014/main" val="20000"/>
                    </a:ext>
                  </a:extLst>
                </a:gridCol>
                <a:gridCol w="3234109">
                  <a:extLst>
                    <a:ext uri="{9D8B030D-6E8A-4147-A177-3AD203B41FA5}">
                      <a16:colId xmlns:a16="http://schemas.microsoft.com/office/drawing/2014/main" val="20001"/>
                    </a:ext>
                  </a:extLst>
                </a:gridCol>
                <a:gridCol w="6183159">
                  <a:extLst>
                    <a:ext uri="{9D8B030D-6E8A-4147-A177-3AD203B41FA5}">
                      <a16:colId xmlns:a16="http://schemas.microsoft.com/office/drawing/2014/main" val="20002"/>
                    </a:ext>
                  </a:extLst>
                </a:gridCol>
              </a:tblGrid>
              <a:tr h="2014204">
                <a:tc>
                  <a:txBody>
                    <a:bodyPr/>
                    <a:lstStyle/>
                    <a:p>
                      <a:r>
                        <a:rPr lang="el-GR" sz="2400" dirty="0"/>
                        <a:t>ΕΝΝΟΙΑ</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a:t>ΤΙ ΑΝΑΜΕΝΟΥΜΕ ΑΠΟ ΤΟΥΣ ΜΑΘΗΤΕΣ</a:t>
                      </a:r>
                      <a:endParaRPr lang="en-US" sz="2400" dirty="0"/>
                    </a:p>
                    <a:p>
                      <a:endParaRPr lang="en-US" sz="2400" dirty="0"/>
                    </a:p>
                  </a:txBody>
                  <a:tcPr/>
                </a:tc>
                <a:tc>
                  <a:txBody>
                    <a:bodyPr/>
                    <a:lstStyle/>
                    <a:p>
                      <a:r>
                        <a:rPr lang="el-GR" sz="2400" dirty="0"/>
                        <a:t>ΕΝΔΕΙΚΤΙΚΑ</a:t>
                      </a:r>
                      <a:r>
                        <a:rPr lang="el-GR" sz="2400" baseline="0" dirty="0"/>
                        <a:t>  ΙΣΤΟΡΙΚΑ </a:t>
                      </a:r>
                      <a:r>
                        <a:rPr lang="el-GR" sz="2400" dirty="0"/>
                        <a:t> ΕΡΩΤΗΜΑΤΑ</a:t>
                      </a:r>
                      <a:endParaRPr lang="en-US" sz="2400" dirty="0"/>
                    </a:p>
                  </a:txBody>
                  <a:tcPr/>
                </a:tc>
                <a:extLst>
                  <a:ext uri="{0D108BD9-81ED-4DB2-BD59-A6C34878D82A}">
                    <a16:rowId xmlns:a16="http://schemas.microsoft.com/office/drawing/2014/main" val="10000"/>
                  </a:ext>
                </a:extLst>
              </a:tr>
              <a:tr h="4843796">
                <a:tc>
                  <a:txBody>
                    <a:bodyPr/>
                    <a:lstStyle/>
                    <a:p>
                      <a:r>
                        <a:rPr lang="el-GR" sz="2400" dirty="0"/>
                        <a:t>Ηθική διάσταση των</a:t>
                      </a:r>
                      <a:r>
                        <a:rPr lang="el-GR" sz="2400" baseline="0" dirty="0"/>
                        <a:t> ερμηνειών της ιστορίας</a:t>
                      </a:r>
                      <a:endParaRPr lang="en-US" sz="2400" b="1" dirty="0"/>
                    </a:p>
                  </a:txBody>
                  <a:tcPr/>
                </a:tc>
                <a:tc>
                  <a:txBody>
                    <a:bodyPr/>
                    <a:lstStyle/>
                    <a:p>
                      <a:r>
                        <a:rPr lang="el-GR" sz="2400" dirty="0"/>
                        <a:t>Α) να αξιολογούν τις πράξεις των ανθρώπων του παρελθόντος, κατανοώντας το ιστορικό τους πλαίσιο</a:t>
                      </a:r>
                    </a:p>
                    <a:p>
                      <a:endParaRPr lang="el-GR" sz="2400" dirty="0"/>
                    </a:p>
                    <a:p>
                      <a:r>
                        <a:rPr lang="el-GR" sz="2400" dirty="0"/>
                        <a:t>Β) Να</a:t>
                      </a:r>
                      <a:r>
                        <a:rPr lang="el-GR" sz="2400" baseline="0" dirty="0"/>
                        <a:t> χρησιμοποιούν ιστορικές αφηγήσεις  για να εκφράζουν κρίσεις για αντίστοιχες καταστάσεις του παρόντος</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a:t>Εξέτασε ένα σημερινό γεγονός</a:t>
                      </a:r>
                      <a:r>
                        <a:rPr lang="el-GR" sz="2400" baseline="0" dirty="0"/>
                        <a:t> και</a:t>
                      </a:r>
                      <a:r>
                        <a:rPr lang="el-GR" sz="2400" dirty="0"/>
                        <a:t> το ιστορικό του υπόβαθρο και απάντησε: Ποιες</a:t>
                      </a:r>
                      <a:r>
                        <a:rPr lang="el-GR" sz="2400" baseline="0" dirty="0"/>
                        <a:t> είναι οι </a:t>
                      </a:r>
                      <a:r>
                        <a:rPr lang="el-GR" sz="2400" dirty="0"/>
                        <a:t> </a:t>
                      </a:r>
                      <a:r>
                        <a:rPr lang="el-GR" sz="2400" baseline="0" dirty="0"/>
                        <a:t> επιπτώσεις αυτού του γεγονότος για τις ζωές μας σήμερα;</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24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a:p>
                    <a:p>
                      <a:r>
                        <a:rPr lang="el-GR" sz="2400" dirty="0"/>
                        <a:t>Εξέτασε ένα συγκρουσιακό γεγονός στο παρελθόν, εξέτασε ποιες οπτικές του υπάρχουν στο παρόν και εξήγησε πώς μπορεί να μας διδάξει σήμερα;</a:t>
                      </a:r>
                    </a:p>
                    <a:p>
                      <a:endParaRPr lang="el-GR" sz="2400" dirty="0"/>
                    </a:p>
                    <a:p>
                      <a:endParaRPr lang="el-GR"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41999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E6FB0F-455E-0476-5A42-60DF0D5D5EE6}"/>
              </a:ext>
            </a:extLst>
          </p:cNvPr>
          <p:cNvSpPr>
            <a:spLocks noGrp="1"/>
          </p:cNvSpPr>
          <p:nvPr>
            <p:ph type="title"/>
          </p:nvPr>
        </p:nvSpPr>
        <p:spPr/>
        <p:txBody>
          <a:bodyPr/>
          <a:lstStyle/>
          <a:p>
            <a:r>
              <a:rPr lang="el-GR" b="1" dirty="0">
                <a:solidFill>
                  <a:srgbClr val="C00000"/>
                </a:solidFill>
              </a:rPr>
              <a:t>Ιστορικό ερώτημα και </a:t>
            </a:r>
            <a:r>
              <a:rPr lang="en-US" b="1" dirty="0">
                <a:solidFill>
                  <a:srgbClr val="C00000"/>
                </a:solidFill>
              </a:rPr>
              <a:t>prompting</a:t>
            </a:r>
            <a:endParaRPr lang="el-GR" b="1" dirty="0">
              <a:solidFill>
                <a:srgbClr val="C00000"/>
              </a:solidFill>
            </a:endParaRPr>
          </a:p>
        </p:txBody>
      </p:sp>
      <p:sp>
        <p:nvSpPr>
          <p:cNvPr id="4" name="Rectangle 1">
            <a:extLst>
              <a:ext uri="{FF2B5EF4-FFF2-40B4-BE49-F238E27FC236}">
                <a16:creationId xmlns:a16="http://schemas.microsoft.com/office/drawing/2014/main" id="{D5D10FEE-4BB7-E1CA-AFDE-40E06E1A6272}"/>
              </a:ext>
            </a:extLst>
          </p:cNvPr>
          <p:cNvSpPr>
            <a:spLocks noGrp="1" noChangeArrowheads="1"/>
          </p:cNvSpPr>
          <p:nvPr>
            <p:ph idx="1"/>
          </p:nvPr>
        </p:nvSpPr>
        <p:spPr bwMode="auto">
          <a:xfrm>
            <a:off x="838200" y="1708359"/>
            <a:ext cx="10861431"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Δομή του </a:t>
            </a:r>
            <a:r>
              <a:rPr kumimoji="0" lang="el-GR" altLang="el-G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Prompt</a:t>
            </a: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Το </a:t>
            </a:r>
            <a:r>
              <a:rPr kumimoji="0" lang="el-GR" altLang="el-G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prompt</a:t>
            </a: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πρέπει να περιλαμβάνει τα εξής στοιχεία:</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Ρόλος: "Είσαι ένας/μία εκπαιδευτικός που δημιουργεί ένα φύλλο εργασίας για μαθητές."</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Στόχος: "Δημιούργησε ένα φυλλάδιο εργασίας για την εισαγωγή ενός ιστορικού θέματος."</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Θέμα: "Το ιστορικό ζήτημα είναι η Δικτατορία στην Ελλάδα."</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Ερώτημα-Πρόκληση: "Το κεντρικό ερώτημα που θα πρέπει να εξερευνήσουν οι μαθητές σου είναι:</a:t>
            </a:r>
            <a:endParaRPr kumimoji="0" lang="en-US"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Γιατί είναι σημαντικό να μαθαίνουμε...................................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Επίπεδο: "Το φυλλάδιο απευθύνεται σε μαθητές ΣΤ Δημοτικού."</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Απαιτήσεις: "Το φυλλάδιο πρέπει να έχει μια σύντομη εισαγωγή και να θέτει το κεντρικό ερώτημα. Θα πρέπει επίσης </a:t>
            </a:r>
            <a:r>
              <a:rPr lang="el-GR" altLang="el-GR" sz="2000" dirty="0">
                <a:latin typeface="Arial" panose="020B0604020202020204" pitchFamily="34" charset="0"/>
                <a:cs typeface="Arial" panose="020B0604020202020204" pitchFamily="34" charset="0"/>
              </a:rPr>
              <a:t>ν</a:t>
            </a: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α ζητά από τους μαθητές σου να κάνουν μια αρχική υπόθεση (</a:t>
            </a:r>
            <a:r>
              <a:rPr kumimoji="0" lang="el-GR" altLang="el-G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hypothesis</a:t>
            </a:r>
            <a:r>
              <a:rPr kumimoji="0" lang="el-GR" altLang="el-G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και να σημειώσουν τι πιστεύουν πριν ξεκινήσουν την έρευνα. Τέλος, μπορείς να ζητήσεις από τους μαθητές σου να αναφέρουν δύο πηγές που θα χρησιμοποιήσουν για να ξεκινήσουν την έρευνά τους.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60719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01ABA3-F969-2C6C-3386-E6F5EEDDBC22}"/>
              </a:ext>
            </a:extLst>
          </p:cNvPr>
          <p:cNvSpPr>
            <a:spLocks noGrp="1"/>
          </p:cNvSpPr>
          <p:nvPr>
            <p:ph type="ctrTitle"/>
          </p:nvPr>
        </p:nvSpPr>
        <p:spPr/>
        <p:txBody>
          <a:bodyPr>
            <a:normAutofit fontScale="90000"/>
          </a:bodyPr>
          <a:lstStyle/>
          <a:p>
            <a:r>
              <a:rPr lang="en-US" dirty="0">
                <a:solidFill>
                  <a:srgbClr val="C00000"/>
                </a:solidFill>
              </a:rPr>
              <a:t>T</a:t>
            </a:r>
            <a:r>
              <a:rPr lang="el-GR" dirty="0">
                <a:solidFill>
                  <a:srgbClr val="C00000"/>
                </a:solidFill>
              </a:rPr>
              <a:t>ι κάνει καλό ένα </a:t>
            </a:r>
            <a:r>
              <a:rPr lang="en-US" dirty="0">
                <a:solidFill>
                  <a:srgbClr val="C00000"/>
                </a:solidFill>
              </a:rPr>
              <a:t>prompt; </a:t>
            </a:r>
            <a:r>
              <a:rPr lang="el-GR" dirty="0">
                <a:solidFill>
                  <a:srgbClr val="C00000"/>
                </a:solidFill>
              </a:rPr>
              <a:t>Δες τα κριτήρια  και τη ρουμπρίκα εδώ</a:t>
            </a:r>
          </a:p>
        </p:txBody>
      </p:sp>
      <p:sp>
        <p:nvSpPr>
          <p:cNvPr id="3" name="Υπότιτλος 2">
            <a:extLst>
              <a:ext uri="{FF2B5EF4-FFF2-40B4-BE49-F238E27FC236}">
                <a16:creationId xmlns:a16="http://schemas.microsoft.com/office/drawing/2014/main" id="{5B41863B-91BE-866E-BC05-2632147E548F}"/>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190696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200" b="1" dirty="0">
                <a:solidFill>
                  <a:srgbClr val="C00000"/>
                </a:solidFill>
              </a:rPr>
              <a:t>2ο </a:t>
            </a:r>
            <a:r>
              <a:rPr lang="en" sz="3200" b="1" dirty="0" err="1">
                <a:solidFill>
                  <a:srgbClr val="C00000"/>
                </a:solidFill>
              </a:rPr>
              <a:t>Στάδιο</a:t>
            </a:r>
            <a:r>
              <a:rPr lang="en" sz="3200" b="1" dirty="0">
                <a:solidFill>
                  <a:srgbClr val="C00000"/>
                </a:solidFill>
              </a:rPr>
              <a:t>: </a:t>
            </a:r>
            <a:r>
              <a:rPr lang="en" sz="3200" b="1" dirty="0" err="1">
                <a:solidFill>
                  <a:srgbClr val="C00000"/>
                </a:solidFill>
              </a:rPr>
              <a:t>Προσδιορισμός</a:t>
            </a:r>
            <a:r>
              <a:rPr lang="en" sz="3200" b="1" dirty="0">
                <a:solidFill>
                  <a:srgbClr val="C00000"/>
                </a:solidFill>
              </a:rPr>
              <a:t> </a:t>
            </a:r>
            <a:r>
              <a:rPr lang="en" sz="3200" b="1" dirty="0" err="1">
                <a:solidFill>
                  <a:srgbClr val="C00000"/>
                </a:solidFill>
              </a:rPr>
              <a:t>Α</a:t>
            </a:r>
            <a:r>
              <a:rPr lang="en" sz="3200" b="1" dirty="0">
                <a:solidFill>
                  <a:srgbClr val="C00000"/>
                </a:solidFill>
              </a:rPr>
              <a:t>π</a:t>
            </a:r>
            <a:r>
              <a:rPr lang="en" sz="3200" b="1" dirty="0" err="1">
                <a:solidFill>
                  <a:srgbClr val="C00000"/>
                </a:solidFill>
              </a:rPr>
              <a:t>οδεκτής</a:t>
            </a:r>
            <a:r>
              <a:rPr lang="en" sz="3200" b="1" dirty="0">
                <a:solidFill>
                  <a:srgbClr val="C00000"/>
                </a:solidFill>
              </a:rPr>
              <a:t> </a:t>
            </a:r>
            <a:r>
              <a:rPr lang="en" sz="3200" b="1" dirty="0" err="1">
                <a:solidFill>
                  <a:srgbClr val="C00000"/>
                </a:solidFill>
              </a:rPr>
              <a:t>Α</a:t>
            </a:r>
            <a:r>
              <a:rPr lang="en" sz="3200" b="1" dirty="0">
                <a:solidFill>
                  <a:srgbClr val="C00000"/>
                </a:solidFill>
              </a:rPr>
              <a:t>π</a:t>
            </a:r>
            <a:r>
              <a:rPr lang="en" sz="3200" b="1" dirty="0" err="1">
                <a:solidFill>
                  <a:srgbClr val="C00000"/>
                </a:solidFill>
              </a:rPr>
              <a:t>όδειξης</a:t>
            </a:r>
            <a:endParaRPr sz="3200" b="1" dirty="0">
              <a:solidFill>
                <a:srgbClr val="C00000"/>
              </a:solidFill>
            </a:endParaRPr>
          </a:p>
        </p:txBody>
      </p:sp>
      <p:sp>
        <p:nvSpPr>
          <p:cNvPr id="90" name="Google Shape;90;p19"/>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SzPts val="1800"/>
              <a:buChar char="●"/>
            </a:pPr>
            <a:r>
              <a:rPr lang="en" sz="2400" dirty="0" err="1"/>
              <a:t>Σχεδι</a:t>
            </a:r>
            <a:r>
              <a:rPr lang="en" sz="2400" dirty="0"/>
              <a:t>α</a:t>
            </a:r>
            <a:r>
              <a:rPr lang="en" sz="2400" dirty="0" err="1"/>
              <a:t>σμός</a:t>
            </a:r>
            <a:r>
              <a:rPr lang="en" sz="2400" dirty="0"/>
              <a:t> α</a:t>
            </a:r>
            <a:r>
              <a:rPr lang="en" sz="2400" dirty="0" err="1"/>
              <a:t>ξιολογήσεων</a:t>
            </a:r>
            <a:r>
              <a:rPr lang="en" sz="2400" dirty="0"/>
              <a:t> π</a:t>
            </a:r>
            <a:r>
              <a:rPr lang="en" sz="2400" dirty="0" err="1"/>
              <a:t>ου</a:t>
            </a:r>
            <a:r>
              <a:rPr lang="en" sz="2400" dirty="0"/>
              <a:t>:</a:t>
            </a:r>
            <a:endParaRPr sz="2400" dirty="0"/>
          </a:p>
          <a:p>
            <a:pPr marL="609585" indent="-457189">
              <a:buSzPts val="1800"/>
              <a:buChar char="●"/>
            </a:pPr>
            <a:r>
              <a:rPr lang="en" sz="2400" dirty="0"/>
              <a:t>* </a:t>
            </a:r>
            <a:r>
              <a:rPr lang="en" sz="2400" dirty="0" err="1"/>
              <a:t>Ευθυγρ</a:t>
            </a:r>
            <a:r>
              <a:rPr lang="en" sz="2400" dirty="0"/>
              <a:t>α</a:t>
            </a:r>
            <a:r>
              <a:rPr lang="en" sz="2400" dirty="0" err="1"/>
              <a:t>μμίζοντ</a:t>
            </a:r>
            <a:r>
              <a:rPr lang="en" sz="2400" dirty="0"/>
              <a:t>α</a:t>
            </a:r>
            <a:r>
              <a:rPr lang="en" sz="2400" dirty="0" err="1"/>
              <a:t>ι</a:t>
            </a:r>
            <a:r>
              <a:rPr lang="en" sz="2400" dirty="0"/>
              <a:t> </a:t>
            </a:r>
            <a:r>
              <a:rPr lang="en" sz="2400" dirty="0" err="1"/>
              <a:t>άμεσ</a:t>
            </a:r>
            <a:r>
              <a:rPr lang="en" sz="2400" dirty="0"/>
              <a:t>α </a:t>
            </a:r>
            <a:r>
              <a:rPr lang="en" sz="2400" dirty="0" err="1"/>
              <a:t>με</a:t>
            </a:r>
            <a:r>
              <a:rPr lang="en" sz="2400" dirty="0"/>
              <a:t> </a:t>
            </a:r>
            <a:r>
              <a:rPr lang="en" sz="2400" dirty="0" err="1"/>
              <a:t>τους</a:t>
            </a:r>
            <a:r>
              <a:rPr lang="en" sz="2400" dirty="0"/>
              <a:t> </a:t>
            </a:r>
            <a:r>
              <a:rPr lang="en" sz="2400" dirty="0" err="1"/>
              <a:t>στόχους</a:t>
            </a:r>
            <a:endParaRPr sz="2400" dirty="0"/>
          </a:p>
          <a:p>
            <a:pPr marL="609585" indent="-457189">
              <a:buSzPts val="1800"/>
              <a:buChar char="●"/>
            </a:pPr>
            <a:r>
              <a:rPr lang="en" sz="2400" dirty="0"/>
              <a:t>* </a:t>
            </a:r>
            <a:r>
              <a:rPr lang="en" sz="2400" dirty="0" err="1"/>
              <a:t>Α</a:t>
            </a:r>
            <a:r>
              <a:rPr lang="en" sz="2400" dirty="0"/>
              <a:t>π</a:t>
            </a:r>
            <a:r>
              <a:rPr lang="en" sz="2400" dirty="0" err="1"/>
              <a:t>οδεικνύουν</a:t>
            </a:r>
            <a:r>
              <a:rPr lang="en" sz="2400" dirty="0"/>
              <a:t> </a:t>
            </a:r>
            <a:r>
              <a:rPr lang="en" sz="2400" dirty="0" err="1"/>
              <a:t>την</a:t>
            </a:r>
            <a:r>
              <a:rPr lang="en" sz="2400" dirty="0"/>
              <a:t> </a:t>
            </a:r>
            <a:r>
              <a:rPr lang="en" sz="2400" dirty="0" err="1"/>
              <a:t>κ</a:t>
            </a:r>
            <a:r>
              <a:rPr lang="en" sz="2400" dirty="0"/>
              <a:t>α</a:t>
            </a:r>
            <a:r>
              <a:rPr lang="en" sz="2400" dirty="0" err="1"/>
              <a:t>τάκτηση</a:t>
            </a:r>
            <a:r>
              <a:rPr lang="en" sz="2400" dirty="0"/>
              <a:t> </a:t>
            </a:r>
            <a:r>
              <a:rPr lang="en" sz="2400" dirty="0" err="1"/>
              <a:t>της</a:t>
            </a:r>
            <a:r>
              <a:rPr lang="en" sz="2400" dirty="0"/>
              <a:t> </a:t>
            </a:r>
            <a:r>
              <a:rPr lang="en" sz="2400" dirty="0" err="1"/>
              <a:t>γνώσης</a:t>
            </a:r>
            <a:endParaRPr sz="2400" dirty="0"/>
          </a:p>
          <a:p>
            <a:pPr marL="609585" indent="-457189">
              <a:buSzPts val="1800"/>
              <a:buChar char="●"/>
            </a:pPr>
            <a:r>
              <a:rPr lang="en" sz="2400" dirty="0"/>
              <a:t>* </a:t>
            </a:r>
            <a:r>
              <a:rPr lang="en" sz="2400" dirty="0" err="1"/>
              <a:t>Μετρούν</a:t>
            </a:r>
            <a:r>
              <a:rPr lang="en" sz="2400" dirty="0"/>
              <a:t> α</a:t>
            </a:r>
            <a:r>
              <a:rPr lang="en" sz="2400" dirty="0" err="1"/>
              <a:t>κρι</a:t>
            </a:r>
            <a:r>
              <a:rPr lang="en" sz="2400" dirty="0"/>
              <a:t>β</a:t>
            </a:r>
            <a:r>
              <a:rPr lang="en" sz="2400" dirty="0" err="1"/>
              <a:t>ώς</a:t>
            </a:r>
            <a:r>
              <a:rPr lang="en" sz="2400" dirty="0"/>
              <a:t> </a:t>
            </a:r>
            <a:r>
              <a:rPr lang="en" sz="2400" dirty="0" err="1"/>
              <a:t>τη</a:t>
            </a:r>
            <a:r>
              <a:rPr lang="en" sz="2400" dirty="0"/>
              <a:t> </a:t>
            </a:r>
            <a:r>
              <a:rPr lang="en" sz="2400" dirty="0" err="1"/>
              <a:t>μάθηση</a:t>
            </a:r>
            <a:endParaRPr sz="2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B8E01A-02E6-FDB1-0E69-8F28B4D261A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B40AF77-8008-3665-4CE7-DCF5921BCE74}"/>
              </a:ext>
            </a:extLst>
          </p:cNvPr>
          <p:cNvSpPr>
            <a:spLocks noGrp="1"/>
          </p:cNvSpPr>
          <p:nvPr>
            <p:ph idx="1"/>
          </p:nvPr>
        </p:nvSpPr>
        <p:spPr/>
        <p:txBody>
          <a:bodyPr>
            <a:normAutofit/>
          </a:bodyPr>
          <a:lstStyle/>
          <a:p>
            <a:r>
              <a:rPr lang="el-GR" b="1" i="1" dirty="0"/>
              <a:t>Κριτήρια Αποτελεσματικού </a:t>
            </a:r>
            <a:r>
              <a:rPr lang="el-GR" b="1" i="1" dirty="0" err="1"/>
              <a:t>Prompting</a:t>
            </a:r>
            <a:r>
              <a:rPr lang="el-GR" b="1" i="1" dirty="0"/>
              <a:t> στο </a:t>
            </a:r>
            <a:r>
              <a:rPr lang="el-GR" b="1" i="1" dirty="0" err="1"/>
              <a:t>Brisk</a:t>
            </a:r>
            <a:endParaRPr lang="el-GR" dirty="0"/>
          </a:p>
          <a:p>
            <a:r>
              <a:rPr lang="el-GR" i="1" dirty="0"/>
              <a:t>1. Σαφήνεια και Ακρίβεια</a:t>
            </a:r>
            <a:endParaRPr lang="el-GR" dirty="0"/>
          </a:p>
          <a:p>
            <a:r>
              <a:rPr lang="el-GR" i="1" dirty="0"/>
              <a:t>- Διατύπωση σαφών και συγκεκριμένων ερωτημάτων</a:t>
            </a:r>
            <a:endParaRPr lang="el-GR" dirty="0"/>
          </a:p>
          <a:p>
            <a:r>
              <a:rPr lang="el-GR" i="1" dirty="0"/>
              <a:t>- Αποφυγή ασαφών ή πολύπλοκων διατυπώσεων</a:t>
            </a:r>
            <a:endParaRPr lang="el-GR" dirty="0"/>
          </a:p>
          <a:p>
            <a:r>
              <a:rPr lang="el-GR" i="1" dirty="0"/>
              <a:t>- Προσδιορισμός του επιθυμητού αποτελέσματος</a:t>
            </a:r>
            <a:endParaRPr lang="el-GR" dirty="0"/>
          </a:p>
          <a:p>
            <a:endParaRPr lang="el-GR" dirty="0"/>
          </a:p>
        </p:txBody>
      </p:sp>
    </p:spTree>
    <p:extLst>
      <p:ext uri="{BB962C8B-B14F-4D97-AF65-F5344CB8AC3E}">
        <p14:creationId xmlns:p14="http://schemas.microsoft.com/office/powerpoint/2010/main" val="8543161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CE78E1-9973-896D-136D-B3D001503424}"/>
              </a:ext>
            </a:extLst>
          </p:cNvPr>
          <p:cNvSpPr>
            <a:spLocks noGrp="1"/>
          </p:cNvSpPr>
          <p:nvPr>
            <p:ph type="title"/>
          </p:nvPr>
        </p:nvSpPr>
        <p:spPr/>
        <p:txBody>
          <a:bodyPr/>
          <a:lstStyle/>
          <a:p>
            <a:r>
              <a:rPr lang="el-GR" b="1" i="1" dirty="0"/>
              <a:t>2. Δομή </a:t>
            </a:r>
            <a:r>
              <a:rPr lang="el-GR" b="1" i="1" dirty="0" err="1"/>
              <a:t>Prompt</a:t>
            </a:r>
            <a:br>
              <a:rPr lang="el-GR" dirty="0"/>
            </a:br>
            <a:endParaRPr lang="el-GR" dirty="0"/>
          </a:p>
        </p:txBody>
      </p:sp>
      <p:sp>
        <p:nvSpPr>
          <p:cNvPr id="3" name="Θέση περιεχομένου 2">
            <a:extLst>
              <a:ext uri="{FF2B5EF4-FFF2-40B4-BE49-F238E27FC236}">
                <a16:creationId xmlns:a16="http://schemas.microsoft.com/office/drawing/2014/main" id="{09CBB1E5-E4CF-A2F1-F23D-286713CF2AEE}"/>
              </a:ext>
            </a:extLst>
          </p:cNvPr>
          <p:cNvSpPr>
            <a:spLocks noGrp="1"/>
          </p:cNvSpPr>
          <p:nvPr>
            <p:ph idx="1"/>
          </p:nvPr>
        </p:nvSpPr>
        <p:spPr/>
        <p:txBody>
          <a:bodyPr/>
          <a:lstStyle/>
          <a:p>
            <a:r>
              <a:rPr lang="el-GR" i="1" dirty="0"/>
              <a:t>Βασικά Στοιχεία</a:t>
            </a:r>
            <a:endParaRPr lang="el-GR" dirty="0"/>
          </a:p>
          <a:p>
            <a:r>
              <a:rPr lang="el-GR" i="1" dirty="0"/>
              <a:t>- Σαφές ερευνητικό ερώτημα</a:t>
            </a:r>
            <a:endParaRPr lang="el-GR" dirty="0"/>
          </a:p>
          <a:p>
            <a:r>
              <a:rPr lang="el-GR" i="1" dirty="0"/>
              <a:t>- Πλαίσιο και πληροφοριακό υπόβαθρο</a:t>
            </a:r>
            <a:endParaRPr lang="el-GR" dirty="0"/>
          </a:p>
          <a:p>
            <a:r>
              <a:rPr lang="el-GR" i="1" dirty="0"/>
              <a:t>- Προσδοκώμενη μορφή απάντησης</a:t>
            </a:r>
            <a:endParaRPr lang="el-GR" dirty="0"/>
          </a:p>
          <a:p>
            <a:r>
              <a:rPr lang="el-GR" i="1" dirty="0"/>
              <a:t>- Επίπεδο λεπτομέρειας</a:t>
            </a:r>
            <a:endParaRPr lang="el-GR" dirty="0"/>
          </a:p>
          <a:p>
            <a:pPr marL="0" indent="0">
              <a:buNone/>
            </a:pPr>
            <a:endParaRPr lang="el-GR" dirty="0"/>
          </a:p>
        </p:txBody>
      </p:sp>
    </p:spTree>
    <p:extLst>
      <p:ext uri="{BB962C8B-B14F-4D97-AF65-F5344CB8AC3E}">
        <p14:creationId xmlns:p14="http://schemas.microsoft.com/office/powerpoint/2010/main" val="24950890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3EFA5B-BC1B-ADFF-283A-BB8D33087A27}"/>
              </a:ext>
            </a:extLst>
          </p:cNvPr>
          <p:cNvSpPr>
            <a:spLocks noGrp="1"/>
          </p:cNvSpPr>
          <p:nvPr>
            <p:ph type="title"/>
          </p:nvPr>
        </p:nvSpPr>
        <p:spPr/>
        <p:txBody>
          <a:bodyPr/>
          <a:lstStyle/>
          <a:p>
            <a:r>
              <a:rPr lang="el-GR" i="1" dirty="0"/>
              <a:t>3. </a:t>
            </a:r>
            <a:r>
              <a:rPr lang="el-GR" b="1" i="1" dirty="0"/>
              <a:t>Τεχνικές Καθοδήγησης</a:t>
            </a:r>
            <a:br>
              <a:rPr lang="el-GR" dirty="0"/>
            </a:br>
            <a:endParaRPr lang="el-GR" dirty="0"/>
          </a:p>
        </p:txBody>
      </p:sp>
      <p:sp>
        <p:nvSpPr>
          <p:cNvPr id="3" name="Θέση περιεχομένου 2">
            <a:extLst>
              <a:ext uri="{FF2B5EF4-FFF2-40B4-BE49-F238E27FC236}">
                <a16:creationId xmlns:a16="http://schemas.microsoft.com/office/drawing/2014/main" id="{755D0479-0F5F-1141-CB4A-D6F2FCA6E68B}"/>
              </a:ext>
            </a:extLst>
          </p:cNvPr>
          <p:cNvSpPr>
            <a:spLocks noGrp="1"/>
          </p:cNvSpPr>
          <p:nvPr>
            <p:ph idx="1"/>
          </p:nvPr>
        </p:nvSpPr>
        <p:spPr/>
        <p:txBody>
          <a:bodyPr/>
          <a:lstStyle/>
          <a:p>
            <a:r>
              <a:rPr lang="el-GR" i="1" dirty="0"/>
              <a:t>- Χρήση συγκεκριμένων οδηγιών</a:t>
            </a:r>
            <a:endParaRPr lang="el-GR" dirty="0"/>
          </a:p>
          <a:p>
            <a:r>
              <a:rPr lang="el-GR" i="1" dirty="0"/>
              <a:t>- Παροχή παραδειγμάτων</a:t>
            </a:r>
            <a:endParaRPr lang="el-GR" dirty="0"/>
          </a:p>
          <a:p>
            <a:r>
              <a:rPr lang="el-GR" i="1" dirty="0"/>
              <a:t>- Καθορισμός επιστημονικού/ακαδημαϊκού τόνου</a:t>
            </a:r>
            <a:endParaRPr lang="el-GR" dirty="0"/>
          </a:p>
          <a:p>
            <a:r>
              <a:rPr lang="el-GR" i="1" dirty="0"/>
              <a:t>- Προσδιορισμός κοινού-στόχου</a:t>
            </a:r>
            <a:endParaRPr lang="el-GR" dirty="0"/>
          </a:p>
          <a:p>
            <a:endParaRPr lang="el-GR" dirty="0"/>
          </a:p>
        </p:txBody>
      </p:sp>
    </p:spTree>
    <p:extLst>
      <p:ext uri="{BB962C8B-B14F-4D97-AF65-F5344CB8AC3E}">
        <p14:creationId xmlns:p14="http://schemas.microsoft.com/office/powerpoint/2010/main" val="16145794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3DAF78-333D-37C6-302B-73966847F259}"/>
              </a:ext>
            </a:extLst>
          </p:cNvPr>
          <p:cNvSpPr>
            <a:spLocks noGrp="1"/>
          </p:cNvSpPr>
          <p:nvPr>
            <p:ph type="title"/>
          </p:nvPr>
        </p:nvSpPr>
        <p:spPr/>
        <p:txBody>
          <a:bodyPr/>
          <a:lstStyle/>
          <a:p>
            <a:r>
              <a:rPr lang="el-GR" b="1" i="1" dirty="0"/>
              <a:t>4. Πλαίσιο Πληροφοριών</a:t>
            </a:r>
            <a:br>
              <a:rPr lang="el-GR" dirty="0"/>
            </a:br>
            <a:endParaRPr lang="el-GR" dirty="0"/>
          </a:p>
        </p:txBody>
      </p:sp>
      <p:sp>
        <p:nvSpPr>
          <p:cNvPr id="3" name="Θέση περιεχομένου 2">
            <a:extLst>
              <a:ext uri="{FF2B5EF4-FFF2-40B4-BE49-F238E27FC236}">
                <a16:creationId xmlns:a16="http://schemas.microsoft.com/office/drawing/2014/main" id="{FF40D209-98AC-E56D-57C3-91D8376EC4A2}"/>
              </a:ext>
            </a:extLst>
          </p:cNvPr>
          <p:cNvSpPr>
            <a:spLocks noGrp="1"/>
          </p:cNvSpPr>
          <p:nvPr>
            <p:ph idx="1"/>
          </p:nvPr>
        </p:nvSpPr>
        <p:spPr/>
        <p:txBody>
          <a:bodyPr>
            <a:normAutofit/>
          </a:bodyPr>
          <a:lstStyle/>
          <a:p>
            <a:r>
              <a:rPr lang="el-GR" i="1" dirty="0"/>
              <a:t>- Παράθεση σχετικών πηγών</a:t>
            </a:r>
            <a:endParaRPr lang="el-GR" dirty="0"/>
          </a:p>
          <a:p>
            <a:r>
              <a:rPr lang="el-GR" i="1" dirty="0"/>
              <a:t>- Ιστορικό πλαίσιο</a:t>
            </a:r>
            <a:endParaRPr lang="el-GR" dirty="0"/>
          </a:p>
          <a:p>
            <a:r>
              <a:rPr lang="el-GR" i="1" dirty="0"/>
              <a:t>- Θεωρητικό υπόβαθρο</a:t>
            </a:r>
            <a:endParaRPr lang="el-GR" dirty="0"/>
          </a:p>
          <a:p>
            <a:r>
              <a:rPr lang="el-GR" i="1" dirty="0"/>
              <a:t>- Ερευνητικοί περιορισμοί</a:t>
            </a:r>
            <a:endParaRPr lang="el-GR" dirty="0"/>
          </a:p>
          <a:p>
            <a:endParaRPr lang="el-GR" dirty="0"/>
          </a:p>
        </p:txBody>
      </p:sp>
    </p:spTree>
    <p:extLst>
      <p:ext uri="{BB962C8B-B14F-4D97-AF65-F5344CB8AC3E}">
        <p14:creationId xmlns:p14="http://schemas.microsoft.com/office/powerpoint/2010/main" val="37356435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037F96-2AD6-5964-4790-65FEC92390E5}"/>
              </a:ext>
            </a:extLst>
          </p:cNvPr>
          <p:cNvSpPr>
            <a:spLocks noGrp="1"/>
          </p:cNvSpPr>
          <p:nvPr>
            <p:ph type="title"/>
          </p:nvPr>
        </p:nvSpPr>
        <p:spPr/>
        <p:txBody>
          <a:bodyPr/>
          <a:lstStyle/>
          <a:p>
            <a:r>
              <a:rPr lang="el-GR" b="1" i="1" dirty="0"/>
              <a:t>5. Μεθοδολογικά Κριτήρια</a:t>
            </a:r>
            <a:br>
              <a:rPr lang="el-GR" dirty="0"/>
            </a:br>
            <a:endParaRPr lang="el-GR" dirty="0"/>
          </a:p>
        </p:txBody>
      </p:sp>
      <p:sp>
        <p:nvSpPr>
          <p:cNvPr id="3" name="Θέση περιεχομένου 2">
            <a:extLst>
              <a:ext uri="{FF2B5EF4-FFF2-40B4-BE49-F238E27FC236}">
                <a16:creationId xmlns:a16="http://schemas.microsoft.com/office/drawing/2014/main" id="{126433AD-88D8-B102-7F1A-A6D9DA59A35F}"/>
              </a:ext>
            </a:extLst>
          </p:cNvPr>
          <p:cNvSpPr>
            <a:spLocks noGrp="1"/>
          </p:cNvSpPr>
          <p:nvPr>
            <p:ph idx="1"/>
          </p:nvPr>
        </p:nvSpPr>
        <p:spPr/>
        <p:txBody>
          <a:bodyPr/>
          <a:lstStyle/>
          <a:p>
            <a:r>
              <a:rPr lang="el-GR" i="1" dirty="0"/>
              <a:t>- Σαφής προσδιορισμός μεθοδολογίας</a:t>
            </a:r>
            <a:endParaRPr lang="el-GR" dirty="0"/>
          </a:p>
          <a:p>
            <a:r>
              <a:rPr lang="el-GR" i="1" dirty="0"/>
              <a:t>- Καθορισμός ερευνητικών στόχων</a:t>
            </a:r>
            <a:endParaRPr lang="el-GR" dirty="0"/>
          </a:p>
          <a:p>
            <a:r>
              <a:rPr lang="el-GR" i="1" dirty="0"/>
              <a:t>- Προσδιορισμός αναλυτικών προσεγγίσεων</a:t>
            </a:r>
            <a:endParaRPr lang="el-GR" dirty="0"/>
          </a:p>
          <a:p>
            <a:endParaRPr lang="el-GR" dirty="0"/>
          </a:p>
        </p:txBody>
      </p:sp>
    </p:spTree>
    <p:extLst>
      <p:ext uri="{BB962C8B-B14F-4D97-AF65-F5344CB8AC3E}">
        <p14:creationId xmlns:p14="http://schemas.microsoft.com/office/powerpoint/2010/main" val="4598918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346FE7-9F21-97DD-9CC2-9C710A3F935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41C9D78-579F-1B6D-55C6-EB997777D267}"/>
              </a:ext>
            </a:extLst>
          </p:cNvPr>
          <p:cNvSpPr>
            <a:spLocks noGrp="1"/>
          </p:cNvSpPr>
          <p:nvPr>
            <p:ph idx="1"/>
          </p:nvPr>
        </p:nvSpPr>
        <p:spPr/>
        <p:txBody>
          <a:bodyPr>
            <a:normAutofit/>
          </a:bodyPr>
          <a:lstStyle/>
          <a:p>
            <a:r>
              <a:rPr lang="el-GR" i="1" dirty="0"/>
              <a:t>6. Προηγμένες Τεχνικές</a:t>
            </a:r>
            <a:endParaRPr lang="el-GR" dirty="0"/>
          </a:p>
          <a:p>
            <a:r>
              <a:rPr lang="el-GR" i="1" dirty="0"/>
              <a:t>- Χρήση </a:t>
            </a:r>
            <a:r>
              <a:rPr lang="el-GR" i="1" dirty="0" err="1"/>
              <a:t>πολυεπίπεδων</a:t>
            </a:r>
            <a:r>
              <a:rPr lang="el-GR" i="1" dirty="0"/>
              <a:t> προτροπών</a:t>
            </a:r>
            <a:endParaRPr lang="el-GR" dirty="0"/>
          </a:p>
          <a:p>
            <a:r>
              <a:rPr lang="el-GR" i="1" dirty="0"/>
              <a:t>- Διαδοχικό </a:t>
            </a:r>
            <a:r>
              <a:rPr lang="el-GR" i="1" dirty="0" err="1"/>
              <a:t>prompting</a:t>
            </a:r>
            <a:endParaRPr lang="el-GR" dirty="0"/>
          </a:p>
          <a:p>
            <a:r>
              <a:rPr lang="el-GR" i="1" dirty="0"/>
              <a:t>- Επαναληπτική βελτίωση ερωτημάτων</a:t>
            </a:r>
            <a:endParaRPr lang="el-GR" dirty="0"/>
          </a:p>
          <a:p>
            <a:r>
              <a:rPr lang="el-GR" i="1" dirty="0"/>
              <a:t>- Έλεγχος και επικύρωση απαντήσεων</a:t>
            </a:r>
            <a:endParaRPr lang="el-GR" dirty="0"/>
          </a:p>
          <a:p>
            <a:r>
              <a:rPr lang="el-GR" i="1" dirty="0"/>
              <a:t>```</a:t>
            </a:r>
            <a:endParaRPr lang="el-GR" dirty="0"/>
          </a:p>
          <a:p>
            <a:endParaRPr lang="el-GR" dirty="0"/>
          </a:p>
        </p:txBody>
      </p:sp>
    </p:spTree>
    <p:extLst>
      <p:ext uri="{BB962C8B-B14F-4D97-AF65-F5344CB8AC3E}">
        <p14:creationId xmlns:p14="http://schemas.microsoft.com/office/powerpoint/2010/main" val="2282895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2F778D-5C4F-3072-C33D-DE73DEB0C829}"/>
              </a:ext>
            </a:extLst>
          </p:cNvPr>
          <p:cNvSpPr>
            <a:spLocks noGrp="1"/>
          </p:cNvSpPr>
          <p:nvPr>
            <p:ph type="title"/>
          </p:nvPr>
        </p:nvSpPr>
        <p:spPr/>
        <p:txBody>
          <a:bodyPr/>
          <a:lstStyle/>
          <a:p>
            <a:r>
              <a:rPr lang="el-GR" b="1" i="1" dirty="0"/>
              <a:t>7. Ηθικά Κριτήρια</a:t>
            </a:r>
            <a:br>
              <a:rPr lang="el-GR" dirty="0"/>
            </a:br>
            <a:endParaRPr lang="el-GR" dirty="0"/>
          </a:p>
        </p:txBody>
      </p:sp>
      <p:sp>
        <p:nvSpPr>
          <p:cNvPr id="3" name="Θέση περιεχομένου 2">
            <a:extLst>
              <a:ext uri="{FF2B5EF4-FFF2-40B4-BE49-F238E27FC236}">
                <a16:creationId xmlns:a16="http://schemas.microsoft.com/office/drawing/2014/main" id="{9DC536E1-E021-3F55-A813-3FD15DA41018}"/>
              </a:ext>
            </a:extLst>
          </p:cNvPr>
          <p:cNvSpPr>
            <a:spLocks noGrp="1"/>
          </p:cNvSpPr>
          <p:nvPr>
            <p:ph idx="1"/>
          </p:nvPr>
        </p:nvSpPr>
        <p:spPr/>
        <p:txBody>
          <a:bodyPr/>
          <a:lstStyle/>
          <a:p>
            <a:r>
              <a:rPr lang="el-GR" i="1" dirty="0"/>
              <a:t>- Σεβασμός επιστημονικής δεοντολογίας</a:t>
            </a:r>
            <a:endParaRPr lang="el-GR" dirty="0"/>
          </a:p>
          <a:p>
            <a:r>
              <a:rPr lang="el-GR" i="1" dirty="0"/>
              <a:t>- Αποφυγή προκατειλημμένων διατυπώσεων</a:t>
            </a:r>
            <a:endParaRPr lang="el-GR" dirty="0"/>
          </a:p>
          <a:p>
            <a:r>
              <a:rPr lang="el-GR" i="1" dirty="0"/>
              <a:t>- Διασφάλιση αντικειμενικότητας</a:t>
            </a:r>
            <a:endParaRPr lang="el-GR" dirty="0"/>
          </a:p>
          <a:p>
            <a:r>
              <a:rPr lang="el-GR" i="1" dirty="0"/>
              <a:t>- Τήρηση ακαδημαϊκών προτύπων</a:t>
            </a:r>
            <a:endParaRPr lang="el-GR" dirty="0"/>
          </a:p>
          <a:p>
            <a:endParaRPr lang="el-GR" dirty="0"/>
          </a:p>
        </p:txBody>
      </p:sp>
    </p:spTree>
    <p:extLst>
      <p:ext uri="{BB962C8B-B14F-4D97-AF65-F5344CB8AC3E}">
        <p14:creationId xmlns:p14="http://schemas.microsoft.com/office/powerpoint/2010/main" val="11131448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20F136-9D5F-BE56-23D8-96EA5D49EAEE}"/>
              </a:ext>
            </a:extLst>
          </p:cNvPr>
          <p:cNvSpPr>
            <a:spLocks noGrp="1"/>
          </p:cNvSpPr>
          <p:nvPr>
            <p:ph type="title"/>
          </p:nvPr>
        </p:nvSpPr>
        <p:spPr/>
        <p:txBody>
          <a:bodyPr/>
          <a:lstStyle/>
          <a:p>
            <a:r>
              <a:rPr lang="el-GR" b="1" i="1" dirty="0"/>
              <a:t>8. Παράδειγμα Βέλτιστου </a:t>
            </a:r>
            <a:r>
              <a:rPr lang="el-GR" b="1" i="1" dirty="0" err="1"/>
              <a:t>Prompt</a:t>
            </a:r>
            <a:br>
              <a:rPr lang="el-GR" dirty="0"/>
            </a:br>
            <a:endParaRPr lang="el-GR" dirty="0"/>
          </a:p>
        </p:txBody>
      </p:sp>
      <p:sp>
        <p:nvSpPr>
          <p:cNvPr id="3" name="Θέση περιεχομένου 2">
            <a:extLst>
              <a:ext uri="{FF2B5EF4-FFF2-40B4-BE49-F238E27FC236}">
                <a16:creationId xmlns:a16="http://schemas.microsoft.com/office/drawing/2014/main" id="{97F81C8D-5FFF-099E-8847-B8E40B0AC7CF}"/>
              </a:ext>
            </a:extLst>
          </p:cNvPr>
          <p:cNvSpPr>
            <a:spLocks noGrp="1"/>
          </p:cNvSpPr>
          <p:nvPr>
            <p:ph idx="1"/>
          </p:nvPr>
        </p:nvSpPr>
        <p:spPr/>
        <p:txBody>
          <a:bodyPr/>
          <a:lstStyle/>
          <a:p>
            <a:r>
              <a:rPr lang="el-GR" i="1" dirty="0"/>
              <a:t>Ερευνητικό Ερώτημα: [Σαφής διατύπωση]</a:t>
            </a:r>
            <a:endParaRPr lang="el-GR" dirty="0"/>
          </a:p>
          <a:p>
            <a:r>
              <a:rPr lang="el-GR" i="1" dirty="0"/>
              <a:t>Πλαίσιο: [Συνοπτική περιγραφή]</a:t>
            </a:r>
            <a:endParaRPr lang="el-GR" dirty="0"/>
          </a:p>
          <a:p>
            <a:r>
              <a:rPr lang="el-GR" i="1" dirty="0"/>
              <a:t>Μεθοδολογία: [Προσέγγιση ανάλυσης]</a:t>
            </a:r>
            <a:endParaRPr lang="el-GR" dirty="0"/>
          </a:p>
          <a:p>
            <a:r>
              <a:rPr lang="el-GR" i="1" dirty="0"/>
              <a:t>Προσδοκώμενο Αποτέλεσμα: [Μορφή και έκταση]</a:t>
            </a:r>
            <a:endParaRPr lang="el-GR" dirty="0"/>
          </a:p>
          <a:p>
            <a:r>
              <a:rPr lang="el-GR" i="1" dirty="0"/>
              <a:t>Πρόσθετες Οδηγίες: [Ειδικές απαιτήσεις]</a:t>
            </a:r>
            <a:endParaRPr lang="el-GR" dirty="0"/>
          </a:p>
        </p:txBody>
      </p:sp>
    </p:spTree>
    <p:extLst>
      <p:ext uri="{BB962C8B-B14F-4D97-AF65-F5344CB8AC3E}">
        <p14:creationId xmlns:p14="http://schemas.microsoft.com/office/powerpoint/2010/main" val="36294050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B7AB4B-6A65-EAD1-D098-508117880568}"/>
              </a:ext>
            </a:extLst>
          </p:cNvPr>
          <p:cNvSpPr>
            <a:spLocks noGrp="1"/>
          </p:cNvSpPr>
          <p:nvPr>
            <p:ph type="title"/>
          </p:nvPr>
        </p:nvSpPr>
        <p:spPr/>
        <p:txBody>
          <a:bodyPr/>
          <a:lstStyle/>
          <a:p>
            <a:r>
              <a:rPr lang="el-GR" b="1" i="1" dirty="0"/>
              <a:t>9. Συχνά Λάθη</a:t>
            </a:r>
            <a:br>
              <a:rPr lang="el-GR" dirty="0"/>
            </a:br>
            <a:endParaRPr lang="el-GR" dirty="0"/>
          </a:p>
        </p:txBody>
      </p:sp>
      <p:sp>
        <p:nvSpPr>
          <p:cNvPr id="3" name="Θέση περιεχομένου 2">
            <a:extLst>
              <a:ext uri="{FF2B5EF4-FFF2-40B4-BE49-F238E27FC236}">
                <a16:creationId xmlns:a16="http://schemas.microsoft.com/office/drawing/2014/main" id="{A68ED8B7-429D-B893-6B4B-A568B3BB1D1C}"/>
              </a:ext>
            </a:extLst>
          </p:cNvPr>
          <p:cNvSpPr>
            <a:spLocks noGrp="1"/>
          </p:cNvSpPr>
          <p:nvPr>
            <p:ph idx="1"/>
          </p:nvPr>
        </p:nvSpPr>
        <p:spPr/>
        <p:txBody>
          <a:bodyPr>
            <a:normAutofit/>
          </a:bodyPr>
          <a:lstStyle/>
          <a:p>
            <a:r>
              <a:rPr lang="el-GR" i="1" dirty="0"/>
              <a:t>- Ασαφή ερωτήματα</a:t>
            </a:r>
            <a:endParaRPr lang="el-GR" dirty="0"/>
          </a:p>
          <a:p>
            <a:r>
              <a:rPr lang="el-GR" i="1" dirty="0"/>
              <a:t>- Έλλειψη πλαισίου</a:t>
            </a:r>
            <a:endParaRPr lang="el-GR" dirty="0"/>
          </a:p>
          <a:p>
            <a:r>
              <a:rPr lang="el-GR" i="1" dirty="0"/>
              <a:t>- Υπερβολικά γενικές οδηγίες</a:t>
            </a:r>
            <a:endParaRPr lang="el-GR" dirty="0"/>
          </a:p>
          <a:p>
            <a:r>
              <a:rPr lang="el-GR" i="1" dirty="0"/>
              <a:t>- Μη ρεαλιστικές προσδοκίες</a:t>
            </a:r>
            <a:endParaRPr lang="el-GR" dirty="0"/>
          </a:p>
          <a:p>
            <a:pPr marL="0" indent="0">
              <a:buNone/>
            </a:pPr>
            <a:r>
              <a:rPr lang="el-GR" i="1" dirty="0"/>
              <a:t> </a:t>
            </a:r>
            <a:endParaRPr lang="el-GR" dirty="0"/>
          </a:p>
          <a:p>
            <a:endParaRPr lang="el-GR" dirty="0"/>
          </a:p>
        </p:txBody>
      </p:sp>
    </p:spTree>
    <p:extLst>
      <p:ext uri="{BB962C8B-B14F-4D97-AF65-F5344CB8AC3E}">
        <p14:creationId xmlns:p14="http://schemas.microsoft.com/office/powerpoint/2010/main" val="5088864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D2BC22-05C7-95FA-25EA-2D91C449E030}"/>
              </a:ext>
            </a:extLst>
          </p:cNvPr>
          <p:cNvSpPr>
            <a:spLocks noGrp="1"/>
          </p:cNvSpPr>
          <p:nvPr>
            <p:ph type="title"/>
          </p:nvPr>
        </p:nvSpPr>
        <p:spPr/>
        <p:txBody>
          <a:bodyPr/>
          <a:lstStyle/>
          <a:p>
            <a:r>
              <a:rPr lang="el-GR" b="1" i="1" dirty="0"/>
              <a:t>10. Συμβουλές Βελτιστοποίησης</a:t>
            </a:r>
            <a:br>
              <a:rPr lang="el-GR" dirty="0"/>
            </a:br>
            <a:endParaRPr lang="el-GR" dirty="0"/>
          </a:p>
        </p:txBody>
      </p:sp>
      <p:sp>
        <p:nvSpPr>
          <p:cNvPr id="3" name="Θέση περιεχομένου 2">
            <a:extLst>
              <a:ext uri="{FF2B5EF4-FFF2-40B4-BE49-F238E27FC236}">
                <a16:creationId xmlns:a16="http://schemas.microsoft.com/office/drawing/2014/main" id="{F82BF988-3017-AB5C-8107-D1CF081C26A2}"/>
              </a:ext>
            </a:extLst>
          </p:cNvPr>
          <p:cNvSpPr>
            <a:spLocks noGrp="1"/>
          </p:cNvSpPr>
          <p:nvPr>
            <p:ph idx="1"/>
          </p:nvPr>
        </p:nvSpPr>
        <p:spPr/>
        <p:txBody>
          <a:bodyPr/>
          <a:lstStyle/>
          <a:p>
            <a:r>
              <a:rPr lang="el-GR" i="1" dirty="0"/>
              <a:t>- Επανεξέταση και επεξεργασία </a:t>
            </a:r>
            <a:r>
              <a:rPr lang="el-GR" i="1" dirty="0" err="1"/>
              <a:t>prompt</a:t>
            </a:r>
            <a:endParaRPr lang="el-GR" dirty="0"/>
          </a:p>
          <a:p>
            <a:r>
              <a:rPr lang="el-GR" i="1" dirty="0"/>
              <a:t>- Δοκιμή διαφορετικών διατυπώσεων</a:t>
            </a:r>
            <a:endParaRPr lang="el-GR" dirty="0"/>
          </a:p>
          <a:p>
            <a:r>
              <a:rPr lang="el-GR" i="1" dirty="0"/>
              <a:t>- Προοδευτική εξειδίκευση</a:t>
            </a:r>
            <a:endParaRPr lang="el-GR" dirty="0"/>
          </a:p>
          <a:p>
            <a:r>
              <a:rPr lang="el-GR" i="1" dirty="0"/>
              <a:t>- Συνεχής μάθηση από τα αποτελέσματα</a:t>
            </a:r>
            <a:endParaRPr lang="el-GR" dirty="0"/>
          </a:p>
          <a:p>
            <a:endParaRPr lang="el-GR" dirty="0"/>
          </a:p>
        </p:txBody>
      </p:sp>
    </p:spTree>
    <p:extLst>
      <p:ext uri="{BB962C8B-B14F-4D97-AF65-F5344CB8AC3E}">
        <p14:creationId xmlns:p14="http://schemas.microsoft.com/office/powerpoint/2010/main" val="73494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p:nvPr/>
        </p:nvSpPr>
        <p:spPr>
          <a:xfrm>
            <a:off x="423333" y="541867"/>
            <a:ext cx="11176000" cy="762000"/>
          </a:xfrm>
          <a:prstGeom prst="rect">
            <a:avLst/>
          </a:prstGeom>
          <a:noFill/>
          <a:ln>
            <a:noFill/>
          </a:ln>
        </p:spPr>
        <p:txBody>
          <a:bodyPr spcFirstLastPara="1" wrap="square" lIns="121900" tIns="121900" rIns="121900" bIns="121900" anchor="t" anchorCtr="0">
            <a:noAutofit/>
          </a:bodyPr>
          <a:lstStyle/>
          <a:p>
            <a:pPr algn="ctr"/>
            <a:r>
              <a:rPr lang="en" sz="3200" b="1" dirty="0">
                <a:solidFill>
                  <a:srgbClr val="C00000"/>
                </a:solidFill>
              </a:rPr>
              <a:t>3ο </a:t>
            </a:r>
            <a:r>
              <a:rPr lang="en" sz="3200" b="1" dirty="0" err="1">
                <a:solidFill>
                  <a:srgbClr val="C00000"/>
                </a:solidFill>
              </a:rPr>
              <a:t>Στάδιο</a:t>
            </a:r>
            <a:r>
              <a:rPr lang="en" sz="3200" b="1" dirty="0">
                <a:solidFill>
                  <a:srgbClr val="C00000"/>
                </a:solidFill>
              </a:rPr>
              <a:t>: </a:t>
            </a:r>
            <a:r>
              <a:rPr lang="en" sz="3200" b="1" dirty="0" err="1">
                <a:solidFill>
                  <a:srgbClr val="C00000"/>
                </a:solidFill>
              </a:rPr>
              <a:t>Σχεδι</a:t>
            </a:r>
            <a:r>
              <a:rPr lang="en" sz="3200" b="1" dirty="0">
                <a:solidFill>
                  <a:srgbClr val="C00000"/>
                </a:solidFill>
              </a:rPr>
              <a:t>α</a:t>
            </a:r>
            <a:r>
              <a:rPr lang="en" sz="3200" b="1" dirty="0" err="1">
                <a:solidFill>
                  <a:srgbClr val="C00000"/>
                </a:solidFill>
              </a:rPr>
              <a:t>σμός</a:t>
            </a:r>
            <a:r>
              <a:rPr lang="en" sz="3200" b="1" dirty="0">
                <a:solidFill>
                  <a:srgbClr val="C00000"/>
                </a:solidFill>
              </a:rPr>
              <a:t> </a:t>
            </a:r>
            <a:r>
              <a:rPr lang="en" sz="3200" b="1" dirty="0" err="1">
                <a:solidFill>
                  <a:srgbClr val="C00000"/>
                </a:solidFill>
              </a:rPr>
              <a:t>Μ</a:t>
            </a:r>
            <a:r>
              <a:rPr lang="en" sz="3200" b="1" dirty="0">
                <a:solidFill>
                  <a:srgbClr val="C00000"/>
                </a:solidFill>
              </a:rPr>
              <a:t>α</a:t>
            </a:r>
            <a:r>
              <a:rPr lang="en" sz="3200" b="1" dirty="0" err="1">
                <a:solidFill>
                  <a:srgbClr val="C00000"/>
                </a:solidFill>
              </a:rPr>
              <a:t>θησι</a:t>
            </a:r>
            <a:r>
              <a:rPr lang="en" sz="3200" b="1" dirty="0">
                <a:solidFill>
                  <a:srgbClr val="C00000"/>
                </a:solidFill>
              </a:rPr>
              <a:t>α</a:t>
            </a:r>
            <a:r>
              <a:rPr lang="en" sz="3200" b="1" dirty="0" err="1">
                <a:solidFill>
                  <a:srgbClr val="C00000"/>
                </a:solidFill>
              </a:rPr>
              <a:t>κών</a:t>
            </a:r>
            <a:r>
              <a:rPr lang="en" sz="3200" b="1" dirty="0">
                <a:solidFill>
                  <a:srgbClr val="C00000"/>
                </a:solidFill>
              </a:rPr>
              <a:t> </a:t>
            </a:r>
            <a:r>
              <a:rPr lang="en" sz="3200" b="1" dirty="0" err="1">
                <a:solidFill>
                  <a:srgbClr val="C00000"/>
                </a:solidFill>
              </a:rPr>
              <a:t>Εμ</a:t>
            </a:r>
            <a:r>
              <a:rPr lang="en" sz="3200" b="1" dirty="0">
                <a:solidFill>
                  <a:srgbClr val="C00000"/>
                </a:solidFill>
              </a:rPr>
              <a:t>π</a:t>
            </a:r>
            <a:r>
              <a:rPr lang="en" sz="3200" b="1" dirty="0" err="1">
                <a:solidFill>
                  <a:srgbClr val="C00000"/>
                </a:solidFill>
              </a:rPr>
              <a:t>ειριών</a:t>
            </a:r>
            <a:endParaRPr sz="3200" b="1" dirty="0">
              <a:solidFill>
                <a:srgbClr val="C00000"/>
              </a:solidFill>
            </a:endParaRPr>
          </a:p>
        </p:txBody>
      </p:sp>
      <p:sp>
        <p:nvSpPr>
          <p:cNvPr id="102" name="Google Shape;102;p21"/>
          <p:cNvSpPr txBox="1"/>
          <p:nvPr/>
        </p:nvSpPr>
        <p:spPr>
          <a:xfrm>
            <a:off x="359833" y="1524000"/>
            <a:ext cx="9499600" cy="4572000"/>
          </a:xfrm>
          <a:prstGeom prst="rect">
            <a:avLst/>
          </a:prstGeom>
          <a:noFill/>
          <a:ln>
            <a:noFill/>
          </a:ln>
        </p:spPr>
        <p:txBody>
          <a:bodyPr spcFirstLastPara="1" wrap="square" lIns="121900" tIns="121900" rIns="121900" bIns="121900" anchor="t" anchorCtr="0">
            <a:noAutofit/>
          </a:bodyPr>
          <a:lstStyle/>
          <a:p>
            <a:pPr marL="609585" indent="-457189">
              <a:buSzPts val="1800"/>
              <a:buChar char="●"/>
            </a:pPr>
            <a:r>
              <a:rPr lang="en" sz="2400"/>
              <a:t>Επιλογή διδακτικών στρατηγικών με βάση:</a:t>
            </a:r>
            <a:endParaRPr sz="2400"/>
          </a:p>
          <a:p>
            <a:pPr marL="609585" indent="-457189">
              <a:buSzPts val="1800"/>
              <a:buChar char="●"/>
            </a:pPr>
            <a:r>
              <a:rPr lang="en" sz="2400"/>
              <a:t>* Τους προκαθορισμένους στόχους</a:t>
            </a:r>
            <a:endParaRPr sz="2400"/>
          </a:p>
          <a:p>
            <a:pPr marL="609585" indent="-457189">
              <a:buSzPts val="1800"/>
              <a:buChar char="●"/>
            </a:pPr>
            <a:r>
              <a:rPr lang="en" sz="2400"/>
              <a:t>* Τις σχεδιασμένες αξιολογήσεις</a:t>
            </a:r>
            <a:endParaRPr sz="2400"/>
          </a:p>
          <a:p>
            <a:pPr marL="609585" indent="-457189">
              <a:buSzPts val="1800"/>
              <a:buChar char="●"/>
            </a:pPr>
            <a:r>
              <a:rPr lang="en" sz="2400"/>
              <a:t>* Τις ανάγκες των μαθητών</a:t>
            </a:r>
            <a:endParaRPr sz="24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698323-21D2-7034-E2B7-7E744A70E334}"/>
              </a:ext>
            </a:extLst>
          </p:cNvPr>
          <p:cNvSpPr>
            <a:spLocks noGrp="1"/>
          </p:cNvSpPr>
          <p:nvPr>
            <p:ph type="title"/>
          </p:nvPr>
        </p:nvSpPr>
        <p:spPr/>
        <p:txBody>
          <a:bodyPr/>
          <a:lstStyle/>
          <a:p>
            <a:r>
              <a:rPr lang="el-GR" b="1" i="1" dirty="0"/>
              <a:t>Ρουμπρίκα Αξιολόγησης </a:t>
            </a:r>
            <a:r>
              <a:rPr lang="el-GR" b="1" i="1" dirty="0" err="1"/>
              <a:t>Prompting</a:t>
            </a:r>
            <a:br>
              <a:rPr lang="el-GR" dirty="0"/>
            </a:br>
            <a:endParaRPr lang="el-GR" dirty="0"/>
          </a:p>
        </p:txBody>
      </p:sp>
      <p:sp>
        <p:nvSpPr>
          <p:cNvPr id="3" name="Θέση περιεχομένου 2">
            <a:extLst>
              <a:ext uri="{FF2B5EF4-FFF2-40B4-BE49-F238E27FC236}">
                <a16:creationId xmlns:a16="http://schemas.microsoft.com/office/drawing/2014/main" id="{13BDBDC1-D96B-1BC0-C182-DD2D4F0F5513}"/>
              </a:ext>
            </a:extLst>
          </p:cNvPr>
          <p:cNvSpPr>
            <a:spLocks noGrp="1"/>
          </p:cNvSpPr>
          <p:nvPr>
            <p:ph idx="1"/>
          </p:nvPr>
        </p:nvSpPr>
        <p:spPr/>
        <p:txBody>
          <a:bodyPr>
            <a:normAutofit fontScale="77500" lnSpcReduction="20000"/>
          </a:bodyPr>
          <a:lstStyle/>
          <a:p>
            <a:pPr marL="0" indent="0">
              <a:buNone/>
            </a:pPr>
            <a:r>
              <a:rPr lang="el-GR" b="1" i="1" dirty="0"/>
              <a:t>Κριτήρια Αξιολόγησης</a:t>
            </a:r>
            <a:endParaRPr lang="el-GR" b="1" dirty="0"/>
          </a:p>
          <a:p>
            <a:pPr marL="0" indent="0">
              <a:buNone/>
            </a:pPr>
            <a:r>
              <a:rPr lang="el-GR" i="1" dirty="0"/>
              <a:t>1. Σαφήνεια και Ακρίβεια (25 πόντοι)</a:t>
            </a:r>
            <a:endParaRPr lang="el-GR" dirty="0"/>
          </a:p>
          <a:p>
            <a:r>
              <a:rPr lang="el-GR" i="1" dirty="0"/>
              <a:t>- Άριστη σαφήνεια και ακρίβεια: 21-25 πόντοι</a:t>
            </a:r>
            <a:endParaRPr lang="el-GR" dirty="0"/>
          </a:p>
          <a:p>
            <a:r>
              <a:rPr lang="el-GR" i="1" dirty="0"/>
              <a:t>- Πολύ καλή σαφήνεια: 16-20 πόντοι</a:t>
            </a:r>
            <a:endParaRPr lang="el-GR" dirty="0"/>
          </a:p>
          <a:p>
            <a:r>
              <a:rPr lang="el-GR" i="1" dirty="0"/>
              <a:t>- Μέτρια σαφήνεια: 11-15 πόντοι</a:t>
            </a:r>
            <a:endParaRPr lang="el-GR" dirty="0"/>
          </a:p>
          <a:p>
            <a:r>
              <a:rPr lang="el-GR" i="1" dirty="0"/>
              <a:t>- Ασαφές και ανακριβές: 0-10 πόντοι</a:t>
            </a:r>
            <a:endParaRPr lang="en-US" i="1" dirty="0"/>
          </a:p>
          <a:p>
            <a:endParaRPr lang="el-GR" dirty="0"/>
          </a:p>
          <a:p>
            <a:pPr marL="0" indent="0">
              <a:buNone/>
            </a:pPr>
            <a:r>
              <a:rPr lang="el-GR" i="1" dirty="0"/>
              <a:t>2. Δομή </a:t>
            </a:r>
            <a:r>
              <a:rPr lang="el-GR" i="1" dirty="0" err="1"/>
              <a:t>Prompt</a:t>
            </a:r>
            <a:r>
              <a:rPr lang="el-GR" i="1" dirty="0"/>
              <a:t> (20 πόντοι)</a:t>
            </a:r>
            <a:endParaRPr lang="el-GR" dirty="0"/>
          </a:p>
          <a:p>
            <a:r>
              <a:rPr lang="el-GR" i="1" dirty="0"/>
              <a:t>- Πλήρης και οργανωμένη δομή: 16-20 πόντοι</a:t>
            </a:r>
            <a:endParaRPr lang="el-GR" dirty="0"/>
          </a:p>
          <a:p>
            <a:r>
              <a:rPr lang="el-GR" i="1" dirty="0"/>
              <a:t>- Καλή δομή με μικρές ελλείψεις: 11-15 πόντοι</a:t>
            </a:r>
            <a:endParaRPr lang="el-GR" dirty="0"/>
          </a:p>
          <a:p>
            <a:r>
              <a:rPr lang="el-GR" i="1" dirty="0"/>
              <a:t>- Ατελής δομή: 6-10 πόντοι</a:t>
            </a:r>
            <a:endParaRPr lang="el-GR" dirty="0"/>
          </a:p>
          <a:p>
            <a:r>
              <a:rPr lang="el-GR" i="1" dirty="0"/>
              <a:t>- Ανεπαρκής δομή: 0-5 πόντοι</a:t>
            </a:r>
            <a:endParaRPr lang="el-GR" dirty="0"/>
          </a:p>
          <a:p>
            <a:endParaRPr lang="el-GR" dirty="0"/>
          </a:p>
        </p:txBody>
      </p:sp>
    </p:spTree>
    <p:extLst>
      <p:ext uri="{BB962C8B-B14F-4D97-AF65-F5344CB8AC3E}">
        <p14:creationId xmlns:p14="http://schemas.microsoft.com/office/powerpoint/2010/main" val="39996500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6E6511-A689-A700-E313-1D31BC5E58B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08B3789-EEC0-2703-22BD-9AAF28C5B5B1}"/>
              </a:ext>
            </a:extLst>
          </p:cNvPr>
          <p:cNvSpPr>
            <a:spLocks noGrp="1"/>
          </p:cNvSpPr>
          <p:nvPr>
            <p:ph idx="1"/>
          </p:nvPr>
        </p:nvSpPr>
        <p:spPr/>
        <p:txBody>
          <a:bodyPr>
            <a:normAutofit fontScale="85000" lnSpcReduction="20000"/>
          </a:bodyPr>
          <a:lstStyle/>
          <a:p>
            <a:pPr marL="0" indent="0">
              <a:buNone/>
            </a:pPr>
            <a:r>
              <a:rPr lang="el-GR" b="1" i="1" dirty="0"/>
              <a:t>3. Μεθοδολογική Προσέγγιση (20 πόντοι)</a:t>
            </a:r>
            <a:endParaRPr lang="el-GR" b="1" dirty="0"/>
          </a:p>
          <a:p>
            <a:r>
              <a:rPr lang="el-GR" i="1" dirty="0"/>
              <a:t>- Άρτια μεθοδολογική προσέγγιση: 16-20 πόντοι</a:t>
            </a:r>
            <a:endParaRPr lang="el-GR" dirty="0"/>
          </a:p>
          <a:p>
            <a:r>
              <a:rPr lang="el-GR" i="1" dirty="0"/>
              <a:t>- Καλή μεθοδολογική κατεύθυνση: 11-15 πόντοι</a:t>
            </a:r>
            <a:endParaRPr lang="el-GR" dirty="0"/>
          </a:p>
          <a:p>
            <a:r>
              <a:rPr lang="el-GR" i="1" dirty="0"/>
              <a:t>- Περιορισμένη μεθοδολογική τεκμηρίωση: 6-10 πόντοι</a:t>
            </a:r>
            <a:endParaRPr lang="el-GR" dirty="0"/>
          </a:p>
          <a:p>
            <a:r>
              <a:rPr lang="el-GR" i="1" dirty="0"/>
              <a:t>- Ανεπαρκής μεθοδολογική προσέγγιση: 0-5 πόντοι</a:t>
            </a:r>
            <a:endParaRPr lang="en-US" i="1" dirty="0"/>
          </a:p>
          <a:p>
            <a:endParaRPr lang="el-GR" dirty="0"/>
          </a:p>
          <a:p>
            <a:pPr marL="0" indent="0">
              <a:buNone/>
            </a:pPr>
            <a:r>
              <a:rPr lang="el-GR" b="1" i="1" dirty="0"/>
              <a:t>4. Πληροφοριακό Πλαίσιο (15 πόντοι)</a:t>
            </a:r>
            <a:endParaRPr lang="el-GR" b="1" dirty="0"/>
          </a:p>
          <a:p>
            <a:r>
              <a:rPr lang="el-GR" i="1" dirty="0"/>
              <a:t>- Εκτεταμένο και σχετικό πλαίσιο: 11-15 πόντοι</a:t>
            </a:r>
            <a:endParaRPr lang="el-GR" dirty="0"/>
          </a:p>
          <a:p>
            <a:r>
              <a:rPr lang="el-GR" i="1" dirty="0"/>
              <a:t>- Επαρκές πληροφοριακό υπόβαθρο: 8-10 πόντοι</a:t>
            </a:r>
            <a:endParaRPr lang="el-GR" dirty="0"/>
          </a:p>
          <a:p>
            <a:r>
              <a:rPr lang="el-GR" i="1" dirty="0"/>
              <a:t>- Περιορισμένο πλαίσιο: 4-7 πόντοι</a:t>
            </a:r>
            <a:endParaRPr lang="el-GR" dirty="0"/>
          </a:p>
          <a:p>
            <a:r>
              <a:rPr lang="el-GR" i="1" dirty="0"/>
              <a:t>- Ανύπαρκτο πλαίσιο: 0-3 πόντοι</a:t>
            </a:r>
            <a:endParaRPr lang="el-GR" dirty="0"/>
          </a:p>
          <a:p>
            <a:endParaRPr lang="el-GR" dirty="0"/>
          </a:p>
        </p:txBody>
      </p:sp>
    </p:spTree>
    <p:extLst>
      <p:ext uri="{BB962C8B-B14F-4D97-AF65-F5344CB8AC3E}">
        <p14:creationId xmlns:p14="http://schemas.microsoft.com/office/powerpoint/2010/main" val="38915147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AE8249-F2F4-DDF7-EC33-61E9F958501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7E8FE79-437F-C1A4-EDAA-2EC8133448FC}"/>
              </a:ext>
            </a:extLst>
          </p:cNvPr>
          <p:cNvSpPr>
            <a:spLocks noGrp="1"/>
          </p:cNvSpPr>
          <p:nvPr>
            <p:ph idx="1"/>
          </p:nvPr>
        </p:nvSpPr>
        <p:spPr/>
        <p:txBody>
          <a:bodyPr>
            <a:normAutofit fontScale="85000" lnSpcReduction="20000"/>
          </a:bodyPr>
          <a:lstStyle/>
          <a:p>
            <a:pPr marL="0" indent="0">
              <a:buNone/>
            </a:pPr>
            <a:r>
              <a:rPr lang="el-GR" b="1" i="1" dirty="0"/>
              <a:t>5. Ηθική και Επιστημονική Εγκυρότητα (10 πόντοι)</a:t>
            </a:r>
            <a:endParaRPr lang="el-GR" b="1" dirty="0"/>
          </a:p>
          <a:p>
            <a:r>
              <a:rPr lang="el-GR" i="1" dirty="0"/>
              <a:t>- Πλήρης τήρηση ηθικών προτύπων: 8-10 πόντοι</a:t>
            </a:r>
            <a:endParaRPr lang="el-GR" dirty="0"/>
          </a:p>
          <a:p>
            <a:r>
              <a:rPr lang="el-GR" i="1" dirty="0"/>
              <a:t>- Καλή συμμόρφωση με ηθικές αρχές: 5-7 πόντοι</a:t>
            </a:r>
            <a:endParaRPr lang="el-GR" dirty="0"/>
          </a:p>
          <a:p>
            <a:r>
              <a:rPr lang="el-GR" i="1" dirty="0"/>
              <a:t>- Μερική συμμόρφωση: 3-4 πόντοι</a:t>
            </a:r>
            <a:endParaRPr lang="el-GR" dirty="0"/>
          </a:p>
          <a:p>
            <a:r>
              <a:rPr lang="el-GR" i="1" dirty="0"/>
              <a:t>- Ανεπαρκής ηθική προσέγγιση: 0-2 πόντοι</a:t>
            </a:r>
            <a:endParaRPr lang="en-US" i="1" dirty="0"/>
          </a:p>
          <a:p>
            <a:pPr marL="0" indent="0">
              <a:buNone/>
            </a:pPr>
            <a:endParaRPr lang="el-GR" dirty="0"/>
          </a:p>
          <a:p>
            <a:pPr marL="0" indent="0">
              <a:buNone/>
            </a:pPr>
            <a:r>
              <a:rPr lang="el-GR" b="1" i="1" dirty="0"/>
              <a:t>6. Καινοτομία και Πρωτοτυπία (10 πόντοι)</a:t>
            </a:r>
            <a:endParaRPr lang="el-GR" b="1" dirty="0"/>
          </a:p>
          <a:p>
            <a:r>
              <a:rPr lang="el-GR" i="1" dirty="0"/>
              <a:t>- Εξαιρετικά καινοτόμο: 8-10 πόντοι</a:t>
            </a:r>
            <a:endParaRPr lang="el-GR" dirty="0"/>
          </a:p>
          <a:p>
            <a:r>
              <a:rPr lang="el-GR" i="1" dirty="0"/>
              <a:t>- Αρκετά πρωτότυπο: 5-7 πόντοι</a:t>
            </a:r>
            <a:endParaRPr lang="el-GR" dirty="0"/>
          </a:p>
          <a:p>
            <a:r>
              <a:rPr lang="el-GR" i="1" dirty="0"/>
              <a:t>- Μέτρια πρωτοτυπία: 3-4 πόντοι</a:t>
            </a:r>
            <a:endParaRPr lang="el-GR" dirty="0"/>
          </a:p>
          <a:p>
            <a:r>
              <a:rPr lang="el-GR" i="1" dirty="0"/>
              <a:t>- Χαμηλή καινοτομία: 0-2 πόντοι</a:t>
            </a:r>
            <a:endParaRPr lang="el-GR" dirty="0"/>
          </a:p>
          <a:p>
            <a:endParaRPr lang="el-GR" dirty="0"/>
          </a:p>
        </p:txBody>
      </p:sp>
    </p:spTree>
    <p:extLst>
      <p:ext uri="{BB962C8B-B14F-4D97-AF65-F5344CB8AC3E}">
        <p14:creationId xmlns:p14="http://schemas.microsoft.com/office/powerpoint/2010/main" val="7201354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EB80EB-840A-D953-978E-93BA14C4543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8B8E8F8-FBBA-5941-AA87-C7C76B078B2A}"/>
              </a:ext>
            </a:extLst>
          </p:cNvPr>
          <p:cNvSpPr>
            <a:spLocks noGrp="1"/>
          </p:cNvSpPr>
          <p:nvPr>
            <p:ph idx="1"/>
          </p:nvPr>
        </p:nvSpPr>
        <p:spPr/>
        <p:txBody>
          <a:bodyPr>
            <a:normAutofit fontScale="85000" lnSpcReduction="20000"/>
          </a:bodyPr>
          <a:lstStyle/>
          <a:p>
            <a:pPr marL="0" indent="0">
              <a:buNone/>
            </a:pPr>
            <a:r>
              <a:rPr lang="el-GR" b="1" i="1" dirty="0"/>
              <a:t>Συνολική Βαθμολογία</a:t>
            </a:r>
            <a:endParaRPr lang="el-GR" b="1" dirty="0"/>
          </a:p>
          <a:p>
            <a:r>
              <a:rPr lang="el-GR" i="1" dirty="0"/>
              <a:t>- Άριστο: 90-100 πόντοι</a:t>
            </a:r>
            <a:endParaRPr lang="el-GR" dirty="0"/>
          </a:p>
          <a:p>
            <a:r>
              <a:rPr lang="el-GR" i="1" dirty="0"/>
              <a:t>- Πολύ Καλό: 75-89 πόντοι</a:t>
            </a:r>
            <a:endParaRPr lang="el-GR" dirty="0"/>
          </a:p>
          <a:p>
            <a:r>
              <a:rPr lang="el-GR" i="1" dirty="0"/>
              <a:t>- Καλό: 60-74 πόντοι</a:t>
            </a:r>
            <a:endParaRPr lang="el-GR" dirty="0"/>
          </a:p>
          <a:p>
            <a:r>
              <a:rPr lang="el-GR" i="1" dirty="0"/>
              <a:t>- Μέτριο: 45-59 πόντοι</a:t>
            </a:r>
            <a:endParaRPr lang="el-GR" dirty="0"/>
          </a:p>
          <a:p>
            <a:r>
              <a:rPr lang="el-GR" i="1" dirty="0"/>
              <a:t>- Χαμηλό: 0-44 πόντοι</a:t>
            </a:r>
            <a:endParaRPr lang="el-GR" dirty="0"/>
          </a:p>
          <a:p>
            <a:pPr marL="0" indent="0">
              <a:buNone/>
            </a:pPr>
            <a:r>
              <a:rPr lang="el-GR" b="1" i="1" dirty="0"/>
              <a:t>Οδηγίες Χρήσης της Ρουμπρίκας</a:t>
            </a:r>
            <a:endParaRPr lang="el-GR" b="1" dirty="0"/>
          </a:p>
          <a:p>
            <a:r>
              <a:rPr lang="el-GR" i="1" dirty="0"/>
              <a:t>1. Αξιολογήστε κάθε κριτήριο ξεχωριστά</a:t>
            </a:r>
            <a:endParaRPr lang="el-GR" dirty="0"/>
          </a:p>
          <a:p>
            <a:r>
              <a:rPr lang="el-GR" i="1" dirty="0"/>
              <a:t>2. Καταγράψτε τους πόντους σε κάθε κατηγορία</a:t>
            </a:r>
            <a:endParaRPr lang="el-GR" dirty="0"/>
          </a:p>
          <a:p>
            <a:r>
              <a:rPr lang="el-GR" i="1" dirty="0"/>
              <a:t>3. Υπολογίστε το συνολικό άθροισμα</a:t>
            </a:r>
            <a:endParaRPr lang="el-GR" dirty="0"/>
          </a:p>
          <a:p>
            <a:r>
              <a:rPr lang="el-GR" i="1" dirty="0"/>
              <a:t>4. Προσδιορίστε το τελικό επίπεδο ποιότητας του </a:t>
            </a:r>
            <a:r>
              <a:rPr lang="el-GR" i="1" dirty="0" err="1"/>
              <a:t>prompt</a:t>
            </a:r>
            <a:endParaRPr lang="el-GR" dirty="0"/>
          </a:p>
          <a:p>
            <a:endParaRPr lang="el-GR" dirty="0"/>
          </a:p>
        </p:txBody>
      </p:sp>
    </p:spTree>
    <p:extLst>
      <p:ext uri="{BB962C8B-B14F-4D97-AF65-F5344CB8AC3E}">
        <p14:creationId xmlns:p14="http://schemas.microsoft.com/office/powerpoint/2010/main" val="17186860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301607-4964-5512-9001-2477B1BAAE45}"/>
              </a:ext>
            </a:extLst>
          </p:cNvPr>
          <p:cNvSpPr>
            <a:spLocks noGrp="1"/>
          </p:cNvSpPr>
          <p:nvPr>
            <p:ph type="title"/>
          </p:nvPr>
        </p:nvSpPr>
        <p:spPr/>
        <p:txBody>
          <a:bodyPr/>
          <a:lstStyle/>
          <a:p>
            <a:r>
              <a:rPr lang="en-US" b="1" dirty="0">
                <a:solidFill>
                  <a:srgbClr val="C00000"/>
                </a:solidFill>
              </a:rPr>
              <a:t>2. </a:t>
            </a:r>
            <a:r>
              <a:rPr lang="el-GR" b="1" dirty="0" err="1">
                <a:solidFill>
                  <a:srgbClr val="C00000"/>
                </a:solidFill>
              </a:rPr>
              <a:t>Εννοιολ</a:t>
            </a:r>
            <a:r>
              <a:rPr lang="en-US" b="1" dirty="0" err="1">
                <a:solidFill>
                  <a:srgbClr val="C00000"/>
                </a:solidFill>
              </a:rPr>
              <a:t>ό</a:t>
            </a:r>
            <a:r>
              <a:rPr lang="el-GR" b="1" dirty="0" err="1">
                <a:solidFill>
                  <a:srgbClr val="C00000"/>
                </a:solidFill>
              </a:rPr>
              <a:t>γηση</a:t>
            </a:r>
            <a:endParaRPr lang="el-GR" b="1" dirty="0">
              <a:solidFill>
                <a:srgbClr val="C00000"/>
              </a:solidFill>
            </a:endParaRPr>
          </a:p>
        </p:txBody>
      </p:sp>
      <p:sp>
        <p:nvSpPr>
          <p:cNvPr id="3" name="Θέση περιεχομένου 2">
            <a:extLst>
              <a:ext uri="{FF2B5EF4-FFF2-40B4-BE49-F238E27FC236}">
                <a16:creationId xmlns:a16="http://schemas.microsoft.com/office/drawing/2014/main" id="{A837D6B9-158A-6433-6E59-E8CEF3875E6C}"/>
              </a:ext>
            </a:extLst>
          </p:cNvPr>
          <p:cNvSpPr>
            <a:spLocks noGrp="1"/>
          </p:cNvSpPr>
          <p:nvPr>
            <p:ph idx="1"/>
          </p:nvPr>
        </p:nvSpPr>
        <p:spPr/>
        <p:txBody>
          <a:bodyPr/>
          <a:lstStyle/>
          <a:p>
            <a:pPr fontAlgn="base"/>
            <a:r>
              <a:rPr lang="el-GR" b="1" dirty="0"/>
              <a:t>Σχεδιάζοντας το σενάριό σου</a:t>
            </a:r>
            <a:endParaRPr lang="el-GR" dirty="0"/>
          </a:p>
          <a:p>
            <a:pPr marL="0" indent="0" fontAlgn="base">
              <a:buNone/>
            </a:pPr>
            <a:r>
              <a:rPr lang="el-GR" dirty="0"/>
              <a:t>Γνωρίζοντας το ιστορικό θέμα και το ιστορικό ερώτημα ήρθε η ώρα να σχεδιάσεις το σενάριο σου. Για το σκοπό αυτό θέτεις τα μαθησιακά αποτελέσματα που θέλεις να πετύχεις, τον τρόπο που θα τα αξιολογήσεις και τις δραστηριότητες που θα αξιοποιήσεις. Με λίγα λόγια σχεδιάζεις μια ιστορική διερεύνηση με </a:t>
            </a:r>
            <a:r>
              <a:rPr lang="en-US" dirty="0"/>
              <a:t>Backward design</a:t>
            </a:r>
            <a:endParaRPr lang="el-GR" dirty="0"/>
          </a:p>
          <a:p>
            <a:pPr marL="0" indent="0">
              <a:buNone/>
            </a:pPr>
            <a:endParaRPr lang="el-GR" dirty="0"/>
          </a:p>
          <a:p>
            <a:endParaRPr lang="el-GR" dirty="0"/>
          </a:p>
        </p:txBody>
      </p:sp>
    </p:spTree>
    <p:extLst>
      <p:ext uri="{BB962C8B-B14F-4D97-AF65-F5344CB8AC3E}">
        <p14:creationId xmlns:p14="http://schemas.microsoft.com/office/powerpoint/2010/main" val="8344944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6B20E9-862A-9BBD-DF63-F8CC847BB979}"/>
              </a:ext>
            </a:extLst>
          </p:cNvPr>
          <p:cNvSpPr>
            <a:spLocks noGrp="1"/>
          </p:cNvSpPr>
          <p:nvPr>
            <p:ph type="title"/>
          </p:nvPr>
        </p:nvSpPr>
        <p:spPr/>
        <p:txBody>
          <a:bodyPr>
            <a:normAutofit fontScale="90000"/>
          </a:bodyPr>
          <a:lstStyle/>
          <a:p>
            <a:r>
              <a:rPr lang="el-GR" b="1" dirty="0">
                <a:solidFill>
                  <a:srgbClr val="C00000"/>
                </a:solidFill>
              </a:rPr>
              <a:t>Σχεδιασμός σεναρίου ιστορικής διερεύνησης με </a:t>
            </a:r>
            <a:r>
              <a:rPr lang="en-US" b="1" dirty="0">
                <a:solidFill>
                  <a:srgbClr val="C00000"/>
                </a:solidFill>
              </a:rPr>
              <a:t>Backward design</a:t>
            </a:r>
            <a:r>
              <a:rPr lang="el-GR" b="1" dirty="0">
                <a:solidFill>
                  <a:srgbClr val="C00000"/>
                </a:solidFill>
              </a:rPr>
              <a:t> (</a:t>
            </a:r>
            <a:r>
              <a:rPr lang="en-US" b="1" dirty="0">
                <a:solidFill>
                  <a:srgbClr val="C00000"/>
                </a:solidFill>
              </a:rPr>
              <a:t>google form)</a:t>
            </a:r>
            <a:endParaRPr lang="el-GR" b="1" dirty="0">
              <a:solidFill>
                <a:srgbClr val="C00000"/>
              </a:solidFill>
            </a:endParaRPr>
          </a:p>
        </p:txBody>
      </p:sp>
      <p:sp>
        <p:nvSpPr>
          <p:cNvPr id="3" name="Θέση περιεχομένου 2">
            <a:extLst>
              <a:ext uri="{FF2B5EF4-FFF2-40B4-BE49-F238E27FC236}">
                <a16:creationId xmlns:a16="http://schemas.microsoft.com/office/drawing/2014/main" id="{8F1B3576-21A9-F0DD-AFDA-1EF5ED5C9917}"/>
              </a:ext>
            </a:extLst>
          </p:cNvPr>
          <p:cNvSpPr>
            <a:spLocks noGrp="1"/>
          </p:cNvSpPr>
          <p:nvPr>
            <p:ph idx="1"/>
          </p:nvPr>
        </p:nvSpPr>
        <p:spPr/>
        <p:txBody>
          <a:bodyPr/>
          <a:lstStyle/>
          <a:p>
            <a:endParaRPr lang="el-GR" dirty="0"/>
          </a:p>
        </p:txBody>
      </p:sp>
    </p:spTree>
    <p:extLst>
      <p:ext uri="{BB962C8B-B14F-4D97-AF65-F5344CB8AC3E}">
        <p14:creationId xmlns:p14="http://schemas.microsoft.com/office/powerpoint/2010/main" val="18318019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10446A-517A-59AE-75F3-BCCCBFF0A9E5}"/>
              </a:ext>
            </a:extLst>
          </p:cNvPr>
          <p:cNvSpPr>
            <a:spLocks noGrp="1"/>
          </p:cNvSpPr>
          <p:nvPr>
            <p:ph type="ctrTitle"/>
          </p:nvPr>
        </p:nvSpPr>
        <p:spPr/>
        <p:txBody>
          <a:bodyPr>
            <a:normAutofit fontScale="90000"/>
          </a:bodyPr>
          <a:lstStyle/>
          <a:p>
            <a:r>
              <a:rPr lang="el-GR" b="1" dirty="0"/>
              <a:t>Φόρμα Καταγραφής σχεδιασμού </a:t>
            </a:r>
            <a:r>
              <a:rPr lang="el-GR" b="1" dirty="0" err="1"/>
              <a:t>Backward</a:t>
            </a:r>
            <a:r>
              <a:rPr lang="el-GR" b="1" dirty="0"/>
              <a:t> </a:t>
            </a:r>
            <a:r>
              <a:rPr lang="el-GR" b="1" dirty="0" err="1"/>
              <a:t>design</a:t>
            </a:r>
            <a:r>
              <a:rPr lang="el-GR" b="1" dirty="0"/>
              <a:t> για τ</a:t>
            </a:r>
            <a:r>
              <a:rPr lang="en-US" b="1" dirty="0"/>
              <a:t>o</a:t>
            </a:r>
            <a:r>
              <a:rPr lang="el-GR" b="1" dirty="0"/>
              <a:t> σενάριό μου</a:t>
            </a:r>
            <a:endParaRPr lang="el-GR" dirty="0"/>
          </a:p>
        </p:txBody>
      </p:sp>
      <p:sp>
        <p:nvSpPr>
          <p:cNvPr id="3" name="Υπότιτλος 2">
            <a:extLst>
              <a:ext uri="{FF2B5EF4-FFF2-40B4-BE49-F238E27FC236}">
                <a16:creationId xmlns:a16="http://schemas.microsoft.com/office/drawing/2014/main" id="{291C3AEC-76E9-2B7C-8DF4-84AB26AB6BC0}"/>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12609394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D98CBB-ACE7-E2A3-811A-225651F85E7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605457C-A167-92FF-D351-04630BFBBEFE}"/>
              </a:ext>
            </a:extLst>
          </p:cNvPr>
          <p:cNvSpPr>
            <a:spLocks noGrp="1"/>
          </p:cNvSpPr>
          <p:nvPr>
            <p:ph idx="1"/>
          </p:nvPr>
        </p:nvSpPr>
        <p:spPr/>
        <p:txBody>
          <a:bodyPr>
            <a:normAutofit/>
          </a:bodyPr>
          <a:lstStyle/>
          <a:p>
            <a:r>
              <a:rPr lang="el-GR" b="1" dirty="0"/>
              <a:t>Φόρμα Καταγραφής σχεδιασμού </a:t>
            </a:r>
            <a:r>
              <a:rPr lang="el-GR" b="1" dirty="0" err="1"/>
              <a:t>Backward</a:t>
            </a:r>
            <a:r>
              <a:rPr lang="el-GR" b="1" dirty="0"/>
              <a:t> </a:t>
            </a:r>
            <a:r>
              <a:rPr lang="el-GR" b="1" dirty="0" err="1"/>
              <a:t>design</a:t>
            </a:r>
            <a:r>
              <a:rPr lang="el-GR" b="1" dirty="0"/>
              <a:t> για </a:t>
            </a:r>
            <a:r>
              <a:rPr lang="el-GR" b="1" dirty="0" err="1"/>
              <a:t>τΟ</a:t>
            </a:r>
            <a:r>
              <a:rPr lang="el-GR" b="1" dirty="0"/>
              <a:t> σενάριό μου</a:t>
            </a:r>
            <a:endParaRPr lang="el-GR" dirty="0"/>
          </a:p>
          <a:p>
            <a:r>
              <a:rPr lang="el-GR" dirty="0"/>
              <a:t>Βασικά Στοιχεία Θέματος</a:t>
            </a:r>
          </a:p>
          <a:p>
            <a:r>
              <a:rPr lang="el-GR" dirty="0"/>
              <a:t>- Τίτλος:</a:t>
            </a:r>
          </a:p>
          <a:p>
            <a:r>
              <a:rPr lang="el-GR" dirty="0"/>
              <a:t>- Χρονική Περίοδος:</a:t>
            </a:r>
          </a:p>
          <a:p>
            <a:r>
              <a:rPr lang="el-GR" dirty="0"/>
              <a:t>- Κεντρικό Ερώτημα:</a:t>
            </a:r>
          </a:p>
          <a:p>
            <a:endParaRPr lang="el-GR" dirty="0"/>
          </a:p>
        </p:txBody>
      </p:sp>
    </p:spTree>
    <p:extLst>
      <p:ext uri="{BB962C8B-B14F-4D97-AF65-F5344CB8AC3E}">
        <p14:creationId xmlns:p14="http://schemas.microsoft.com/office/powerpoint/2010/main" val="37582971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BAF1E5-3951-F997-49C1-F8F311E4F89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FEEC69D-C9FE-931A-1A93-A43064703EC4}"/>
              </a:ext>
            </a:extLst>
          </p:cNvPr>
          <p:cNvSpPr>
            <a:spLocks noGrp="1"/>
          </p:cNvSpPr>
          <p:nvPr>
            <p:ph idx="1"/>
          </p:nvPr>
        </p:nvSpPr>
        <p:spPr/>
        <p:txBody>
          <a:bodyPr/>
          <a:lstStyle/>
          <a:p>
            <a:r>
              <a:rPr lang="el-GR" dirty="0"/>
              <a:t>Μαθησιακά </a:t>
            </a:r>
            <a:r>
              <a:rPr lang="el-GR" dirty="0" err="1"/>
              <a:t>Αποτελέσμτα</a:t>
            </a:r>
            <a:endParaRPr lang="el-GR" dirty="0"/>
          </a:p>
          <a:p>
            <a:r>
              <a:rPr lang="el-GR" dirty="0"/>
              <a:t>- Γνωστικοί στόχοι:</a:t>
            </a:r>
          </a:p>
          <a:p>
            <a:r>
              <a:rPr lang="el-GR" dirty="0"/>
              <a:t>- Συναισθηματικοί στόχοι:</a:t>
            </a:r>
          </a:p>
          <a:p>
            <a:r>
              <a:rPr lang="el-GR" dirty="0"/>
              <a:t>- Δεξιότητες:</a:t>
            </a:r>
          </a:p>
          <a:p>
            <a:endParaRPr lang="el-GR" dirty="0"/>
          </a:p>
        </p:txBody>
      </p:sp>
    </p:spTree>
    <p:extLst>
      <p:ext uri="{BB962C8B-B14F-4D97-AF65-F5344CB8AC3E}">
        <p14:creationId xmlns:p14="http://schemas.microsoft.com/office/powerpoint/2010/main" val="29855737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36A52A-83F1-C0E3-04E9-E160F74EFDB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A4BC165-7B13-3A14-DDD2-B87EB52A170E}"/>
              </a:ext>
            </a:extLst>
          </p:cNvPr>
          <p:cNvSpPr>
            <a:spLocks noGrp="1"/>
          </p:cNvSpPr>
          <p:nvPr>
            <p:ph idx="1"/>
          </p:nvPr>
        </p:nvSpPr>
        <p:spPr/>
        <p:txBody>
          <a:bodyPr/>
          <a:lstStyle/>
          <a:p>
            <a:r>
              <a:rPr lang="el-GR" dirty="0"/>
              <a:t>Μορφές Αξιολόγησης</a:t>
            </a:r>
          </a:p>
          <a:p>
            <a:r>
              <a:rPr lang="el-GR" dirty="0"/>
              <a:t>-Διαμορφωτική:</a:t>
            </a:r>
          </a:p>
          <a:p>
            <a:r>
              <a:rPr lang="el-GR" dirty="0"/>
              <a:t>-Τελική :</a:t>
            </a:r>
          </a:p>
          <a:p>
            <a:pPr marL="0" indent="0">
              <a:buNone/>
            </a:pPr>
            <a:endParaRPr lang="el-GR" dirty="0"/>
          </a:p>
        </p:txBody>
      </p:sp>
    </p:spTree>
    <p:extLst>
      <p:ext uri="{BB962C8B-B14F-4D97-AF65-F5344CB8AC3E}">
        <p14:creationId xmlns:p14="http://schemas.microsoft.com/office/powerpoint/2010/main" val="267316714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10985</TotalTime>
  <Words>6691</Words>
  <Application>Microsoft Macintosh PowerPoint</Application>
  <PresentationFormat>Ευρεία οθόνη</PresentationFormat>
  <Paragraphs>773</Paragraphs>
  <Slides>135</Slides>
  <Notes>38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135</vt:i4>
      </vt:variant>
    </vt:vector>
  </HeadingPairs>
  <TitlesOfParts>
    <vt:vector size="142" baseType="lpstr">
      <vt:lpstr>Aptos</vt:lpstr>
      <vt:lpstr>Aptos Display</vt:lpstr>
      <vt:lpstr>Arial</vt:lpstr>
      <vt:lpstr>Calibri</vt:lpstr>
      <vt:lpstr>Candara</vt:lpstr>
      <vt:lpstr>TTE18E7940t00</vt:lpstr>
      <vt:lpstr>Θέμα του Office</vt:lpstr>
      <vt:lpstr>Σχεδιασμός και Ανάπτυξη Εκπαιδευτικών Σεναρίων αξιοποιώντας την ιστορική διερεύνηση και εργαλεία Τεχνητής Νοημοσύνης</vt:lpstr>
      <vt:lpstr>Εισαγωγή </vt:lpstr>
      <vt:lpstr>Τι χρειάζεσαι για να σχεδιάσεις σενάρια ιστορικής διερεύνησης;</vt:lpstr>
      <vt:lpstr>Backward design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Inquiry Based learning</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Ιστορική σκέψη και Ιστορικός συλλογισμός</vt:lpstr>
      <vt:lpstr> «Επιστημονική προσέγγιση» (disciplinary approach)  (Lee, 2005, 2011) Α. Γνώση περιεχομένου Β. Ανάπτυξη ιστορικής σκέψης</vt:lpstr>
      <vt:lpstr> Ζητούμενα της επιστημονικής προσέγγισης</vt:lpstr>
      <vt:lpstr>Παρουσίαση του PowerPoint</vt:lpstr>
      <vt:lpstr>Έννοιες δευτέρου βαθμού: είναι έννοιες που χρησιμοποιούνται από τους ιστορικούς στη μελέτη της ιστορίας σε σχέση με τη γνώση περιεχομένου κάτω από ένα ιστορικό ε΄ρωτημα </vt:lpstr>
      <vt:lpstr>Δεξιότητες</vt:lpstr>
      <vt:lpstr>Δεξιότητες</vt:lpstr>
      <vt:lpstr>Στάσεις </vt:lpstr>
      <vt:lpstr>Ιστορική σκέψη και έννοιες</vt:lpstr>
      <vt:lpstr>Ιστορική διερεύνηση</vt:lpstr>
      <vt:lpstr> Ιστορικός συλλογισμός </vt:lpstr>
      <vt:lpstr>Ιστορικός συλλογισμός</vt:lpstr>
      <vt:lpstr>Σχηματοποίηση ιστορικού συλλογισμού </vt:lpstr>
      <vt:lpstr>Ιστορικός συλλογισμός</vt:lpstr>
      <vt:lpstr>Ιστορικός συλλογισμός</vt:lpstr>
      <vt:lpstr>Εργαλεία τεχνητής νοημοσύνης που αξιοποιούνται στο σχεδιασμό σεναρίων</vt:lpstr>
      <vt:lpstr>Brisk Teaching</vt:lpstr>
      <vt:lpstr>Τι είναι το Brisk Teaching AI; </vt:lpstr>
      <vt:lpstr>Βασικές Λειτουργίες του Brisk </vt:lpstr>
      <vt:lpstr>Βασικές Λειτουργίες του Brisk </vt:lpstr>
      <vt:lpstr>Πλεονεκτήματα του Brisk </vt:lpstr>
      <vt:lpstr>Προκλήσεις και Περιορισμοί </vt:lpstr>
      <vt:lpstr>Ηθικά Ζητήματα </vt:lpstr>
      <vt:lpstr>Εφαρμογές στα Διδακτικά Αντικείμενα </vt:lpstr>
      <vt:lpstr>Εφαρμογές στην Ιστορία </vt:lpstr>
      <vt:lpstr>Εφαρμογές στην Ιστορία</vt:lpstr>
      <vt:lpstr>IBL, Ιστορικός συλλογισμός, Brisk teaching</vt:lpstr>
      <vt:lpstr>1. Προσανατολισμός</vt:lpstr>
      <vt:lpstr>Πώς θα διαλέξω ένα ιστορικό θέμα για το σενάριό μου;</vt:lpstr>
      <vt:lpstr>Το ιστορικό ερώτημα</vt:lpstr>
      <vt:lpstr>Το ιστορικό ερώτημα</vt:lpstr>
      <vt:lpstr>Τύποι ιστορικών ερωτημάτων </vt:lpstr>
      <vt:lpstr>Το καθοδηγούμενο και δεδομένο ιστορικό ερώτημα</vt:lpstr>
      <vt:lpstr>Ανοικτό ιστορικό ερώτημα</vt:lpstr>
      <vt:lpstr>Ανοικτό ιστορικό ερώτημα</vt:lpstr>
      <vt:lpstr>Ανοικτό ιστορικό ερώτημα και επεξεργασία ιστορικών πηγών</vt:lpstr>
      <vt:lpstr>Αξιολογικά ερωτήματα</vt:lpstr>
      <vt:lpstr>Αξιολογικά ερωτήματα</vt:lpstr>
      <vt:lpstr>Ερωτήματα που έχουν νόημα για τους μαθητές</vt:lpstr>
      <vt:lpstr>Ερωτήματα που έχουν νόημα για τους μαθητές</vt:lpstr>
      <vt:lpstr>Παρουσίαση του PowerPoint</vt:lpstr>
      <vt:lpstr>Διατύπωση ιστορικών ερωτημάτων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Ιστορικό ερώτημα και prompting</vt:lpstr>
      <vt:lpstr>Tι κάνει καλό ένα prompt; Δες τα κριτήρια  και τη ρουμπρίκα εδώ</vt:lpstr>
      <vt:lpstr>Παρουσίαση του PowerPoint</vt:lpstr>
      <vt:lpstr>2. Δομή Prompt </vt:lpstr>
      <vt:lpstr>3. Τεχνικές Καθοδήγησης </vt:lpstr>
      <vt:lpstr>4. Πλαίσιο Πληροφοριών </vt:lpstr>
      <vt:lpstr>5. Μεθοδολογικά Κριτήρια </vt:lpstr>
      <vt:lpstr>Παρουσίαση του PowerPoint</vt:lpstr>
      <vt:lpstr>7. Ηθικά Κριτήρια </vt:lpstr>
      <vt:lpstr>8. Παράδειγμα Βέλτιστου Prompt </vt:lpstr>
      <vt:lpstr>9. Συχνά Λάθη </vt:lpstr>
      <vt:lpstr>10. Συμβουλές Βελτιστοποίησης </vt:lpstr>
      <vt:lpstr>Ρουμπρίκα Αξιολόγησης Prompting </vt:lpstr>
      <vt:lpstr>Παρουσίαση του PowerPoint</vt:lpstr>
      <vt:lpstr>Παρουσίαση του PowerPoint</vt:lpstr>
      <vt:lpstr>Παρουσίαση του PowerPoint</vt:lpstr>
      <vt:lpstr>2. Εννοιολόγηση</vt:lpstr>
      <vt:lpstr>Σχεδιασμός σεναρίου ιστορικής διερεύνησης με Backward design (google form)</vt:lpstr>
      <vt:lpstr>Φόρμα Καταγραφής σχεδιασμού Backward design για τo σενάριό μου</vt:lpstr>
      <vt:lpstr>Παρουσίαση του PowerPoint</vt:lpstr>
      <vt:lpstr>Παρουσίαση του PowerPoint</vt:lpstr>
      <vt:lpstr>Παρουσίαση του PowerPoint</vt:lpstr>
      <vt:lpstr>Παρουσίαση του PowerPoint</vt:lpstr>
      <vt:lpstr>Ακολουθεί παράδειγμα ανάπτυξης σχεδιασμού από το Brisk </vt:lpstr>
      <vt:lpstr>Μαθησιακά Αποτελέσματα </vt:lpstr>
      <vt:lpstr>Παρουσίαση του PowerPoint</vt:lpstr>
      <vt:lpstr>Προτεινόμενες Δραστηριότητες</vt:lpstr>
      <vt:lpstr>Εκπαιδευτικό πλαίσιο: Φάσεις IBL (Inquiry-Based Learning)</vt:lpstr>
      <vt:lpstr>Πώς συλλέγεις και αξιοποιείς τις πηγές για το ιστορικό σου θέμα;</vt:lpstr>
      <vt:lpstr>Παρουσίαση του PowerPoint</vt:lpstr>
      <vt:lpstr>Mέθοδος "Τριπλής ανάγνωσης των πηγών" </vt:lpstr>
      <vt:lpstr>Ανάγνωση και ερμηνεία πηγών Τριπλή ανάγνωση των ιστορικών πηγών (Ρεπούση, 2004)</vt:lpstr>
      <vt:lpstr>1η ανάγνωση</vt:lpstr>
      <vt:lpstr>Ερωτήματα για την πρώτη ανάγνωση</vt:lpstr>
      <vt:lpstr>2η ανάγνωση</vt:lpstr>
      <vt:lpstr>Ερωτήματα για τη δεύτερη ανάγνωση</vt:lpstr>
      <vt:lpstr>Παρουσίαση του PowerPoint</vt:lpstr>
      <vt:lpstr> </vt:lpstr>
      <vt:lpstr>3η ανάγνωση</vt:lpstr>
      <vt:lpstr>Συλλογή πηγών</vt:lpstr>
      <vt:lpstr>Ιστορικό πλαίσιο</vt:lpstr>
      <vt:lpstr>3. Διερεύνηση</vt:lpstr>
      <vt:lpstr>Αναλύοντας τις πηγές</vt:lpstr>
      <vt:lpstr>Έννοιες δευτέρου βαθμού: είναι έννοιες που χρησιμοποιούνται από τους ιστορικούς στη μελέτη της ιστορίας σε σχέση με τη γνώση περιεχομένου κάτω από ένα ιστορικό ε΄ρωτημα </vt:lpstr>
      <vt:lpstr>Διάλεξε μία έννοια και πηγές και πειραματίσου </vt:lpstr>
      <vt:lpstr>4. Σύνθεση</vt:lpstr>
      <vt:lpstr>Καθοδηγώντας τη σύνθεση: "δημιουργώντας επιχειρήματα για το παρελθόν" </vt:lpstr>
      <vt:lpstr>Πιθανές συνδέσεις, αιτιώδεις σχέσεις ή αντιφάσεις μεταξύ πληροφοριών των πηγών </vt:lpstr>
      <vt:lpstr>Ακολουθεί η σύνθεση της απάντησης στο ιστορικό ερώτημα που έχει αρχικά τεθεί </vt:lpstr>
      <vt:lpstr>Πίνακας Αξιολόγησης Ιστορικού Συλλογισμού (Rubric) </vt:lpstr>
      <vt:lpstr>Συνοψίζοντας πώς εργάστηκες για να δημιουργήσεις το σενάριό σου;</vt:lpstr>
      <vt:lpstr>5.Συζήτηση/Τι μάθαμε και πώς το αξιολογούμε;</vt:lpstr>
      <vt:lpstr>Είσαι έτοιμος να συνθέσεις το σενάριο σου και να κάνεις την  Αξιολόγησή του </vt:lpstr>
      <vt:lpstr>Πρότυπο σχεδίασης</vt:lpstr>
      <vt:lpstr>Παρουσίαση του PowerPoint</vt:lpstr>
      <vt:lpstr>Παρουσίαση του PowerPoint</vt:lpstr>
      <vt:lpstr>Παρουσίαση του PowerPoint</vt:lpstr>
      <vt:lpstr>Αναστοχασμός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GEORGIA KOUSERI</dc:creator>
  <cp:lastModifiedBy>GEORGIA KOUSERI</cp:lastModifiedBy>
  <cp:revision>45</cp:revision>
  <dcterms:created xsi:type="dcterms:W3CDTF">2026-02-23T05:38:33Z</dcterms:created>
  <dcterms:modified xsi:type="dcterms:W3CDTF">2026-03-09T08:11:21Z</dcterms:modified>
</cp:coreProperties>
</file>