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9144000" cy="6858000" type="screen4x3"/>
  <p:notesSz cx="9144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62" y="4762"/>
            <a:ext cx="9139237" cy="685323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7523" y="561338"/>
            <a:ext cx="7468953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0052" y="1538114"/>
            <a:ext cx="8403894" cy="2587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6684" y="121959"/>
            <a:ext cx="9139237" cy="645346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3474" y="2233993"/>
            <a:ext cx="7899400" cy="1256754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728345" marR="5080" indent="-716280" algn="ctr">
              <a:lnSpc>
                <a:spcPts val="4790"/>
              </a:lnSpc>
              <a:spcBef>
                <a:spcPts val="200"/>
              </a:spcBef>
            </a:pPr>
            <a:r>
              <a:rPr sz="4000" b="1" spc="-275" dirty="0">
                <a:latin typeface="+mn-lt"/>
                <a:cs typeface="Verdana"/>
              </a:rPr>
              <a:t>Δ</a:t>
            </a:r>
            <a:r>
              <a:rPr sz="4000" b="1" spc="-409" dirty="0">
                <a:latin typeface="+mn-lt"/>
                <a:cs typeface="Verdana"/>
              </a:rPr>
              <a:t>ι</a:t>
            </a:r>
            <a:r>
              <a:rPr sz="4000" b="1" spc="-245" dirty="0">
                <a:latin typeface="+mn-lt"/>
                <a:cs typeface="Verdana"/>
              </a:rPr>
              <a:t>α</a:t>
            </a:r>
            <a:r>
              <a:rPr sz="4000" b="1" spc="-229" dirty="0">
                <a:latin typeface="+mn-lt"/>
                <a:cs typeface="Verdana"/>
              </a:rPr>
              <a:t>χ</a:t>
            </a:r>
            <a:r>
              <a:rPr sz="4000" b="1" spc="-590" dirty="0">
                <a:latin typeface="+mn-lt"/>
                <a:cs typeface="Verdana"/>
              </a:rPr>
              <a:t>ε</a:t>
            </a:r>
            <a:r>
              <a:rPr sz="4000" b="1" spc="-409" dirty="0">
                <a:latin typeface="+mn-lt"/>
                <a:cs typeface="Verdana"/>
              </a:rPr>
              <a:t>ί</a:t>
            </a:r>
            <a:r>
              <a:rPr sz="4000" b="1" spc="-200" dirty="0">
                <a:latin typeface="+mn-lt"/>
                <a:cs typeface="Verdana"/>
              </a:rPr>
              <a:t>ρ</a:t>
            </a:r>
            <a:r>
              <a:rPr sz="4000" b="1" spc="-409" dirty="0">
                <a:latin typeface="+mn-lt"/>
                <a:cs typeface="Verdana"/>
              </a:rPr>
              <a:t>ι</a:t>
            </a:r>
            <a:r>
              <a:rPr sz="4000" b="1" spc="-245" dirty="0">
                <a:latin typeface="+mn-lt"/>
                <a:cs typeface="Verdana"/>
              </a:rPr>
              <a:t>ση</a:t>
            </a:r>
            <a:r>
              <a:rPr sz="4000" b="1" spc="-210" dirty="0">
                <a:latin typeface="+mn-lt"/>
                <a:cs typeface="Verdana"/>
              </a:rPr>
              <a:t> </a:t>
            </a:r>
            <a:r>
              <a:rPr sz="4000" b="1" spc="-240" dirty="0">
                <a:latin typeface="+mn-lt"/>
                <a:cs typeface="Verdana"/>
              </a:rPr>
              <a:t>τ</a:t>
            </a:r>
            <a:r>
              <a:rPr sz="4000" b="1" spc="-390" dirty="0">
                <a:latin typeface="+mn-lt"/>
                <a:cs typeface="Verdana"/>
              </a:rPr>
              <a:t>ω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60" dirty="0">
                <a:latin typeface="+mn-lt"/>
                <a:cs typeface="Verdana"/>
              </a:rPr>
              <a:t> </a:t>
            </a:r>
            <a:r>
              <a:rPr sz="4000" b="1" spc="-480" dirty="0">
                <a:latin typeface="+mn-lt"/>
                <a:cs typeface="Verdana"/>
              </a:rPr>
              <a:t>φ</a:t>
            </a:r>
            <a:r>
              <a:rPr sz="4000" b="1" spc="-295" dirty="0">
                <a:latin typeface="+mn-lt"/>
                <a:cs typeface="Verdana"/>
              </a:rPr>
              <a:t>υσι</a:t>
            </a:r>
            <a:r>
              <a:rPr sz="4000" b="1" spc="-375" dirty="0">
                <a:latin typeface="+mn-lt"/>
                <a:cs typeface="Verdana"/>
              </a:rPr>
              <a:t>κ</a:t>
            </a:r>
            <a:r>
              <a:rPr sz="4000" b="1" spc="-145" dirty="0">
                <a:latin typeface="+mn-lt"/>
                <a:cs typeface="Verdana"/>
              </a:rPr>
              <a:t>ώ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35" dirty="0">
                <a:latin typeface="+mn-lt"/>
                <a:cs typeface="Verdana"/>
              </a:rPr>
              <a:t> </a:t>
            </a:r>
            <a:r>
              <a:rPr sz="4000" b="1" spc="-190" dirty="0">
                <a:latin typeface="+mn-lt"/>
                <a:cs typeface="Verdana"/>
              </a:rPr>
              <a:t>πό</a:t>
            </a:r>
            <a:r>
              <a:rPr sz="4000" b="1" spc="-200" dirty="0">
                <a:latin typeface="+mn-lt"/>
                <a:cs typeface="Verdana"/>
              </a:rPr>
              <a:t>ρ</a:t>
            </a:r>
            <a:r>
              <a:rPr sz="4000" b="1" spc="-145" dirty="0">
                <a:latin typeface="+mn-lt"/>
                <a:cs typeface="Verdana"/>
              </a:rPr>
              <a:t>ω</a:t>
            </a:r>
            <a:r>
              <a:rPr sz="4000" b="1" spc="-250" dirty="0">
                <a:latin typeface="+mn-lt"/>
                <a:cs typeface="Verdana"/>
              </a:rPr>
              <a:t>ν  </a:t>
            </a:r>
            <a:r>
              <a:rPr sz="4000" b="1" spc="-375" dirty="0">
                <a:latin typeface="+mn-lt"/>
                <a:cs typeface="Verdana"/>
              </a:rPr>
              <a:t>κ</a:t>
            </a:r>
            <a:r>
              <a:rPr sz="4000" b="1" spc="-285" dirty="0">
                <a:latin typeface="+mn-lt"/>
                <a:cs typeface="Verdana"/>
              </a:rPr>
              <a:t>αι</a:t>
            </a:r>
            <a:r>
              <a:rPr sz="4000" b="1" spc="-240" dirty="0">
                <a:latin typeface="+mn-lt"/>
                <a:cs typeface="Verdana"/>
              </a:rPr>
              <a:t> τ</a:t>
            </a:r>
            <a:r>
              <a:rPr sz="4000" b="1" spc="-390" dirty="0">
                <a:latin typeface="+mn-lt"/>
                <a:cs typeface="Verdana"/>
              </a:rPr>
              <a:t>ω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50" dirty="0">
                <a:latin typeface="+mn-lt"/>
                <a:cs typeface="Verdana"/>
              </a:rPr>
              <a:t> </a:t>
            </a:r>
            <a:r>
              <a:rPr sz="4000" b="1" spc="-195" dirty="0">
                <a:latin typeface="+mn-lt"/>
                <a:cs typeface="Verdana"/>
              </a:rPr>
              <a:t>ο</a:t>
            </a:r>
            <a:r>
              <a:rPr sz="4000" b="1" spc="-409" dirty="0">
                <a:latin typeface="+mn-lt"/>
                <a:cs typeface="Verdana"/>
              </a:rPr>
              <a:t>ι</a:t>
            </a:r>
            <a:r>
              <a:rPr sz="4000" b="1" spc="-375" dirty="0">
                <a:latin typeface="+mn-lt"/>
                <a:cs typeface="Verdana"/>
              </a:rPr>
              <a:t>κ</a:t>
            </a:r>
            <a:r>
              <a:rPr sz="4000" b="1" spc="-195" dirty="0">
                <a:latin typeface="+mn-lt"/>
                <a:cs typeface="Verdana"/>
              </a:rPr>
              <a:t>ο</a:t>
            </a:r>
            <a:r>
              <a:rPr sz="4000" b="1" spc="-290" dirty="0">
                <a:latin typeface="+mn-lt"/>
                <a:cs typeface="Verdana"/>
              </a:rPr>
              <a:t>συστημάτ</a:t>
            </a:r>
            <a:r>
              <a:rPr sz="4000" b="1" spc="-385" dirty="0">
                <a:latin typeface="+mn-lt"/>
                <a:cs typeface="Verdana"/>
              </a:rPr>
              <a:t>ω</a:t>
            </a:r>
            <a:r>
              <a:rPr sz="4000" b="1" spc="-365" dirty="0">
                <a:latin typeface="+mn-lt"/>
                <a:cs typeface="Verdana"/>
              </a:rPr>
              <a:t>ν</a:t>
            </a:r>
            <a:r>
              <a:rPr sz="4000" b="1" spc="-275" dirty="0">
                <a:latin typeface="+mn-lt"/>
                <a:cs typeface="Verdana"/>
              </a:rPr>
              <a:t> </a:t>
            </a:r>
            <a:r>
              <a:rPr sz="4000" b="1" spc="-1070" dirty="0">
                <a:latin typeface="+mn-lt"/>
                <a:cs typeface="Verdana"/>
              </a:rPr>
              <a:t>Ι</a:t>
            </a:r>
            <a:endParaRPr sz="4000" dirty="0">
              <a:latin typeface="+mn-lt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37134" y="121394"/>
            <a:ext cx="8901430" cy="6552565"/>
            <a:chOff x="137134" y="121394"/>
            <a:chExt cx="8901430" cy="655256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5784" y="121394"/>
              <a:ext cx="5429250" cy="151447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41897" y="3886200"/>
              <a:ext cx="8891905" cy="2783205"/>
            </a:xfrm>
            <a:custGeom>
              <a:avLst/>
              <a:gdLst/>
              <a:ahLst/>
              <a:cxnLst/>
              <a:rect l="l" t="t" r="r" b="b"/>
              <a:pathLst>
                <a:path w="8891905" h="2783204">
                  <a:moveTo>
                    <a:pt x="0" y="0"/>
                  </a:moveTo>
                  <a:lnTo>
                    <a:pt x="8891752" y="0"/>
                  </a:lnTo>
                  <a:lnTo>
                    <a:pt x="8891752" y="2782608"/>
                  </a:lnTo>
                  <a:lnTo>
                    <a:pt x="0" y="2782608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FF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87971" y="3943148"/>
            <a:ext cx="8199755" cy="7431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l-GR" sz="2800" b="1" spc="-10" dirty="0" smtClean="0">
                <a:solidFill>
                  <a:srgbClr val="002060"/>
                </a:solidFill>
                <a:cs typeface="Times New Roman"/>
              </a:rPr>
              <a:t>Διάλεξη: </a:t>
            </a:r>
            <a:r>
              <a:rPr sz="2800" b="1" spc="-10" dirty="0" err="1" smtClean="0">
                <a:solidFill>
                  <a:srgbClr val="002060"/>
                </a:solidFill>
                <a:cs typeface="Times New Roman"/>
              </a:rPr>
              <a:t>Δι</a:t>
            </a:r>
            <a:r>
              <a:rPr sz="2800" b="1" spc="-10" dirty="0" smtClean="0">
                <a:solidFill>
                  <a:srgbClr val="002060"/>
                </a:solidFill>
                <a:cs typeface="Times New Roman"/>
              </a:rPr>
              <a:t>ατήρηση</a:t>
            </a:r>
            <a:r>
              <a:rPr sz="2800" b="1" spc="20" dirty="0" smtClean="0">
                <a:solidFill>
                  <a:srgbClr val="002060"/>
                </a:solidFill>
                <a:cs typeface="Times New Roman"/>
              </a:rPr>
              <a:t> </a:t>
            </a:r>
            <a:r>
              <a:rPr sz="2800" b="1" spc="-35" dirty="0">
                <a:solidFill>
                  <a:srgbClr val="002060"/>
                </a:solidFill>
                <a:cs typeface="Times New Roman"/>
              </a:rPr>
              <a:t>και</a:t>
            </a:r>
            <a:r>
              <a:rPr sz="2800" b="1" spc="-10" dirty="0">
                <a:solidFill>
                  <a:srgbClr val="002060"/>
                </a:solidFill>
                <a:cs typeface="Times New Roman"/>
              </a:rPr>
              <a:t> </a:t>
            </a:r>
            <a:r>
              <a:rPr sz="2800" b="1" spc="-5" dirty="0">
                <a:solidFill>
                  <a:srgbClr val="002060"/>
                </a:solidFill>
                <a:cs typeface="Times New Roman"/>
              </a:rPr>
              <a:t>προστασία</a:t>
            </a:r>
            <a:r>
              <a:rPr sz="2800" b="1" spc="5" dirty="0">
                <a:solidFill>
                  <a:srgbClr val="002060"/>
                </a:solidFill>
                <a:cs typeface="Times New Roman"/>
              </a:rPr>
              <a:t> </a:t>
            </a:r>
            <a:r>
              <a:rPr sz="2800" b="1" spc="-5" dirty="0" smtClean="0">
                <a:solidFill>
                  <a:srgbClr val="002060"/>
                </a:solidFill>
                <a:cs typeface="Times New Roman"/>
              </a:rPr>
              <a:t>βιοποικιλότητας</a:t>
            </a:r>
            <a:endParaRPr sz="4200" dirty="0"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 dirty="0">
              <a:latin typeface="Verdana"/>
              <a:cs typeface="Verdan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6048" y="4775093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Καθηγητής Σπυρίδων </a:t>
            </a:r>
            <a:r>
              <a:rPr lang="el-GR" sz="2400" dirty="0" err="1" smtClean="0"/>
              <a:t>Ντούγιας</a:t>
            </a:r>
            <a:r>
              <a:rPr lang="el-GR" sz="2400" dirty="0" smtClean="0"/>
              <a:t> </a:t>
            </a:r>
          </a:p>
          <a:p>
            <a:pPr algn="ctr"/>
            <a:endParaRPr lang="el-GR" sz="2400" dirty="0" smtClean="0"/>
          </a:p>
          <a:p>
            <a:pPr algn="ctr"/>
            <a:r>
              <a:rPr lang="en-US" sz="2400" smtClean="0"/>
              <a:t>15</a:t>
            </a:r>
            <a:r>
              <a:rPr lang="el-GR" sz="2400" smtClean="0"/>
              <a:t> </a:t>
            </a:r>
            <a:r>
              <a:rPr lang="el-GR" sz="2400" dirty="0" smtClean="0"/>
              <a:t>Δεκεμβρίου 2022</a:t>
            </a:r>
            <a:endParaRPr lang="el-G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0533" y="1459412"/>
            <a:ext cx="562673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Κοινότητα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κλίμακας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ωριμότητα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οικοσυστήματος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πλήρη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εξέλιξη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κοινότητα</a:t>
            </a:r>
            <a:r>
              <a:rPr sz="2400" spc="-5" dirty="0">
                <a:latin typeface="Times New Roman"/>
                <a:cs typeface="Times New Roman"/>
              </a:rPr>
              <a:t> ειδών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εγκαθίσταται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τέλος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διαδοχής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15" dirty="0">
                <a:latin typeface="Times New Roman"/>
                <a:cs typeface="Times New Roman"/>
              </a:rPr>
              <a:t>τελικό</a:t>
            </a:r>
            <a:r>
              <a:rPr sz="2400" spc="-5" dirty="0">
                <a:latin typeface="Times New Roman"/>
                <a:cs typeface="Times New Roman"/>
              </a:rPr>
              <a:t> στάδιο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εξέλιξης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υποβάλλεται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μικρές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μεταβολές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840" y="1351863"/>
            <a:ext cx="8186420" cy="508635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3937/2011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000" spc="-5" dirty="0">
                <a:latin typeface="Times New Roman"/>
                <a:cs typeface="Times New Roman"/>
              </a:rPr>
              <a:t>«Διατήρηση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βιοποικιλότητας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άλλες διατάξεις»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789"/>
              </a:spcBef>
            </a:pPr>
            <a:r>
              <a:rPr sz="2000" spc="-5" dirty="0">
                <a:latin typeface="Times New Roman"/>
                <a:cs typeface="Times New Roman"/>
              </a:rPr>
              <a:t>«Ενσωμάτωση </a:t>
            </a:r>
            <a:r>
              <a:rPr sz="2000" dirty="0">
                <a:latin typeface="Times New Roman"/>
                <a:cs typeface="Times New Roman"/>
              </a:rPr>
              <a:t>στόχων </a:t>
            </a:r>
            <a:r>
              <a:rPr sz="2000" spc="-5" dirty="0">
                <a:latin typeface="Times New Roman"/>
                <a:cs typeface="Times New Roman"/>
              </a:rPr>
              <a:t>διατήρησης της </a:t>
            </a:r>
            <a:r>
              <a:rPr sz="2000" dirty="0">
                <a:latin typeface="Times New Roman"/>
                <a:cs typeface="Times New Roman"/>
              </a:rPr>
              <a:t>βιοποικιλότητας </a:t>
            </a:r>
            <a:r>
              <a:rPr sz="2000" spc="-5" dirty="0">
                <a:latin typeface="Times New Roman"/>
                <a:cs typeface="Times New Roman"/>
              </a:rPr>
              <a:t>σε </a:t>
            </a:r>
            <a:r>
              <a:rPr sz="2000" dirty="0">
                <a:latin typeface="Times New Roman"/>
                <a:cs typeface="Times New Roman"/>
              </a:rPr>
              <a:t>όλα </a:t>
            </a:r>
            <a:r>
              <a:rPr sz="2000" spc="-5" dirty="0">
                <a:latin typeface="Times New Roman"/>
                <a:cs typeface="Times New Roman"/>
              </a:rPr>
              <a:t>τα επίπεδα» </a:t>
            </a:r>
            <a:r>
              <a:rPr sz="2000" dirty="0">
                <a:latin typeface="Times New Roman"/>
                <a:cs typeface="Times New Roman"/>
              </a:rPr>
              <a:t>του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κρατικού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σχεδιασμού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 marR="365760">
              <a:lnSpc>
                <a:spcPct val="100299"/>
              </a:lnSpc>
              <a:spcBef>
                <a:spcPts val="1785"/>
              </a:spcBef>
            </a:pPr>
            <a:r>
              <a:rPr sz="2000" spc="-5" dirty="0">
                <a:latin typeface="Times New Roman"/>
                <a:cs typeface="Times New Roman"/>
              </a:rPr>
              <a:t>«Απόκτηση επαρκούς </a:t>
            </a:r>
            <a:r>
              <a:rPr sz="2000" dirty="0">
                <a:latin typeface="Times New Roman"/>
                <a:cs typeface="Times New Roman"/>
              </a:rPr>
              <a:t>γνώσης για </a:t>
            </a:r>
            <a:r>
              <a:rPr sz="2000" spc="-5" dirty="0">
                <a:latin typeface="Times New Roman"/>
                <a:cs typeface="Times New Roman"/>
              </a:rPr>
              <a:t>την κατάσταση </a:t>
            </a:r>
            <a:r>
              <a:rPr sz="2000" dirty="0">
                <a:latin typeface="Times New Roman"/>
                <a:cs typeface="Times New Roman"/>
              </a:rPr>
              <a:t>των ειδών </a:t>
            </a:r>
            <a:r>
              <a:rPr sz="2000" spc="-5" dirty="0">
                <a:latin typeface="Times New Roman"/>
                <a:cs typeface="Times New Roman"/>
              </a:rPr>
              <a:t>και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οικοσυστημάτων,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ως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κύριο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εργαλείο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για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αποτελεσματική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διατήρηση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διαχείριση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βιοποικιλότητας»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 καταγραφή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έρευνα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0"/>
              </a:spcBef>
            </a:pPr>
            <a:r>
              <a:rPr sz="2000" spc="-5" dirty="0">
                <a:latin typeface="Times New Roman"/>
                <a:cs typeface="Times New Roman"/>
              </a:rPr>
              <a:t>Διατήρηση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διαχείριση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των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σημαντικών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περιοχών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για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βιοποικιλότητα</a:t>
            </a:r>
            <a:endParaRPr sz="2000">
              <a:latin typeface="Times New Roman"/>
              <a:cs typeface="Times New Roman"/>
            </a:endParaRPr>
          </a:p>
          <a:p>
            <a:pPr marL="12700" marR="759460">
              <a:lnSpc>
                <a:spcPts val="2390"/>
              </a:lnSpc>
              <a:spcBef>
                <a:spcPts val="1060"/>
              </a:spcBef>
            </a:pPr>
            <a:r>
              <a:rPr sz="2000" dirty="0">
                <a:latin typeface="Symbol"/>
                <a:cs typeface="Symbol"/>
              </a:rPr>
              <a:t></a:t>
            </a:r>
            <a:r>
              <a:rPr sz="2000" dirty="0">
                <a:latin typeface="Times New Roman"/>
                <a:cs typeface="Times New Roman"/>
              </a:rPr>
              <a:t> οργάνωση </a:t>
            </a:r>
            <a:r>
              <a:rPr sz="2000" spc="-5" dirty="0">
                <a:latin typeface="Times New Roman"/>
                <a:cs typeface="Times New Roman"/>
              </a:rPr>
              <a:t>και </a:t>
            </a:r>
            <a:r>
              <a:rPr sz="2000" dirty="0">
                <a:latin typeface="Times New Roman"/>
                <a:cs typeface="Times New Roman"/>
              </a:rPr>
              <a:t>λειτουργία του εθνικού </a:t>
            </a:r>
            <a:r>
              <a:rPr sz="2000" spc="-5" dirty="0">
                <a:latin typeface="Times New Roman"/>
                <a:cs typeface="Times New Roman"/>
              </a:rPr>
              <a:t>συστήματος προστατευόμενων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περιοχών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0908" y="1493444"/>
            <a:ext cx="833945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“Βιολογική ποικιλότητα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" dirty="0">
                <a:latin typeface="Times New Roman"/>
                <a:cs typeface="Times New Roman"/>
              </a:rPr>
              <a:t>βιοποικιλότητα: </a:t>
            </a: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5" dirty="0">
                <a:latin typeface="Times New Roman"/>
                <a:cs typeface="Times New Roman"/>
              </a:rPr>
              <a:t>ποικιλία </a:t>
            </a:r>
            <a:r>
              <a:rPr sz="2400" dirty="0">
                <a:latin typeface="Times New Roman"/>
                <a:cs typeface="Times New Roman"/>
              </a:rPr>
              <a:t>των </a:t>
            </a:r>
            <a:r>
              <a:rPr sz="2400" spc="-15" dirty="0">
                <a:latin typeface="Times New Roman"/>
                <a:cs typeface="Times New Roman"/>
              </a:rPr>
              <a:t>ζώντων 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οργανισμών</a:t>
            </a:r>
            <a:r>
              <a:rPr sz="2400" dirty="0">
                <a:latin typeface="Times New Roman"/>
                <a:cs typeface="Times New Roman"/>
              </a:rPr>
              <a:t> πάσης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προελεύσεως,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παραλαμβανομένων,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μεταξύ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άλλων,</a:t>
            </a:r>
            <a:r>
              <a:rPr sz="2400" dirty="0">
                <a:latin typeface="Times New Roman"/>
                <a:cs typeface="Times New Roman"/>
              </a:rPr>
              <a:t> των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χερσαίων,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θαλασσίων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άλλων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υδατικών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οικοσυστημάτων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οικολογικών</a:t>
            </a:r>
            <a:r>
              <a:rPr sz="2400" spc="-5" dirty="0">
                <a:latin typeface="Times New Roman"/>
                <a:cs typeface="Times New Roman"/>
              </a:rPr>
              <a:t> συμπλεγμάτων,</a:t>
            </a:r>
            <a:r>
              <a:rPr sz="2400" dirty="0">
                <a:latin typeface="Times New Roman"/>
                <a:cs typeface="Times New Roman"/>
              </a:rPr>
              <a:t> των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οποίων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αποτελούν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μέρος”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8255" algn="just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“Επίσης, </a:t>
            </a:r>
            <a:r>
              <a:rPr sz="2400" dirty="0">
                <a:latin typeface="Times New Roman"/>
                <a:cs typeface="Times New Roman"/>
              </a:rPr>
              <a:t>περιλαμβάνεται η </a:t>
            </a:r>
            <a:r>
              <a:rPr sz="2400" spc="-5" dirty="0">
                <a:latin typeface="Times New Roman"/>
                <a:cs typeface="Times New Roman"/>
              </a:rPr>
              <a:t>ποικιλότητα εντός </a:t>
            </a:r>
            <a:r>
              <a:rPr sz="2400" dirty="0">
                <a:latin typeface="Times New Roman"/>
                <a:cs typeface="Times New Roman"/>
              </a:rPr>
              <a:t>των </a:t>
            </a:r>
            <a:r>
              <a:rPr sz="2400" spc="-5" dirty="0">
                <a:latin typeface="Times New Roman"/>
                <a:cs typeface="Times New Roman"/>
              </a:rPr>
              <a:t>ειδών, μεταξύ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</a:t>
            </a:r>
            <a:r>
              <a:rPr sz="2400" spc="-10" dirty="0">
                <a:latin typeface="Times New Roman"/>
                <a:cs typeface="Times New Roman"/>
              </a:rPr>
              <a:t>και οικοσυστημάτων </a:t>
            </a:r>
            <a:r>
              <a:rPr sz="2400" dirty="0">
                <a:latin typeface="Times New Roman"/>
                <a:cs typeface="Times New Roman"/>
              </a:rPr>
              <a:t>(άρθρο 2 </a:t>
            </a:r>
            <a:r>
              <a:rPr sz="2400" spc="-5" dirty="0">
                <a:latin typeface="Times New Roman"/>
                <a:cs typeface="Times New Roman"/>
              </a:rPr>
              <a:t>του ν. 2204/1994, ΦΕΚ </a:t>
            </a:r>
            <a:r>
              <a:rPr sz="2400" dirty="0">
                <a:latin typeface="Times New Roman"/>
                <a:cs typeface="Times New Roman"/>
              </a:rPr>
              <a:t>59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Α΄)”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</a:pPr>
            <a:r>
              <a:rPr sz="2400" spc="-15" dirty="0">
                <a:latin typeface="Times New Roman"/>
                <a:cs typeface="Times New Roman"/>
              </a:rPr>
              <a:t>“Στη </a:t>
            </a:r>
            <a:r>
              <a:rPr sz="2400" spc="-5" dirty="0">
                <a:latin typeface="Times New Roman"/>
                <a:cs typeface="Times New Roman"/>
              </a:rPr>
              <a:t>βιολογική ποικιλότητα περιλαμβάνεται </a:t>
            </a:r>
            <a:r>
              <a:rPr sz="2400" dirty="0">
                <a:latin typeface="Times New Roman"/>
                <a:cs typeface="Times New Roman"/>
              </a:rPr>
              <a:t>τέλος η </a:t>
            </a:r>
            <a:r>
              <a:rPr sz="2400" spc="-5" dirty="0">
                <a:latin typeface="Times New Roman"/>
                <a:cs typeface="Times New Roman"/>
              </a:rPr>
              <a:t>ποικιλότητα </a:t>
            </a:r>
            <a:r>
              <a:rPr sz="2400" dirty="0">
                <a:latin typeface="Times New Roman"/>
                <a:cs typeface="Times New Roman"/>
              </a:rPr>
              <a:t> 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γονιδίων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μέσα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μεταξύ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2063" y="1500289"/>
            <a:ext cx="748792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Ex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situ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998219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διατήρηση πολλαπλασιαστικού </a:t>
            </a:r>
            <a:r>
              <a:rPr sz="2400" spc="-15" dirty="0">
                <a:latin typeface="Times New Roman"/>
                <a:cs typeface="Times New Roman"/>
              </a:rPr>
              <a:t>υλικού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" dirty="0">
                <a:latin typeface="Times New Roman"/>
                <a:cs typeface="Times New Roman"/>
              </a:rPr>
              <a:t>πληθυσμών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φυτικών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ζωικών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εκτός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φυσικού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τους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περιβάλλοντος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οι </a:t>
            </a:r>
            <a:r>
              <a:rPr sz="2400" spc="-10" dirty="0">
                <a:latin typeface="Times New Roman"/>
                <a:cs typeface="Times New Roman"/>
              </a:rPr>
              <a:t>βοτανικοί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κήποι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οι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τράπεζες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γενετικού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υλικού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464820" algn="l"/>
              </a:tabLst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Times New Roman"/>
                <a:cs typeface="Times New Roman"/>
              </a:rPr>
              <a:t>επαναφορά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ατόμων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φυσικό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για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ενίσχυση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αυτοχθόνων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πληθυσμών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8239" y="1490224"/>
            <a:ext cx="706755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situ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85280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Διατήρηση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οικοσυστημάτων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οικοτόπων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 marR="66040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άγρια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είδη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συντήρηση</a:t>
            </a:r>
            <a:r>
              <a:rPr sz="2400" spc="-10" dirty="0">
                <a:latin typeface="Times New Roman"/>
                <a:cs typeface="Times New Roman"/>
              </a:rPr>
              <a:t> 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αποκατάσταση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πληθυσμών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φυσικό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περιβάλλον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ts val="2870"/>
              </a:lnSpc>
            </a:pPr>
            <a:r>
              <a:rPr sz="2400" spc="-10" dirty="0">
                <a:latin typeface="Times New Roman"/>
                <a:cs typeface="Times New Roman"/>
              </a:rPr>
              <a:t>Καλλιεργούμενα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φυτικά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είδη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διατήρηση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ανάπτυξη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φυσικό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περιβάλλον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6836" y="241299"/>
            <a:ext cx="72796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0174" y="1584452"/>
            <a:ext cx="7593965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Κόκκινος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κατάλογος: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«Κατάλογος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παρέχει </a:t>
            </a:r>
            <a:r>
              <a:rPr sz="2400" spc="-5" dirty="0">
                <a:latin typeface="Times New Roman"/>
                <a:cs typeface="Times New Roman"/>
              </a:rPr>
              <a:t>πληροφορίες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για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ταξινομία,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κατάσταση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διατήρησης</a:t>
            </a:r>
            <a:r>
              <a:rPr sz="2400" spc="-10" dirty="0">
                <a:latin typeface="Times New Roman"/>
                <a:cs typeface="Times New Roman"/>
              </a:rPr>
              <a:t> 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κατανομή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χλωρίδας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πανίδας,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άλλων</a:t>
            </a:r>
            <a:r>
              <a:rPr sz="2400" spc="-5" dirty="0">
                <a:latin typeface="Times New Roman"/>
                <a:cs typeface="Times New Roman"/>
              </a:rPr>
              <a:t> στοιχείων της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βιοποικιλότητας,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οποία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κατατάσσονται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κατηγορίες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επικινδυνότητας,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σύμφωνα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κριτήρια </a:t>
            </a:r>
            <a:r>
              <a:rPr sz="2400" dirty="0">
                <a:latin typeface="Times New Roman"/>
                <a:cs typeface="Times New Roman"/>
              </a:rPr>
              <a:t>που έχει </a:t>
            </a:r>
            <a:r>
              <a:rPr sz="2400" spc="-5" dirty="0">
                <a:latin typeface="Times New Roman"/>
                <a:cs typeface="Times New Roman"/>
              </a:rPr>
              <a:t>θέσει </a:t>
            </a: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5" dirty="0">
                <a:latin typeface="Times New Roman"/>
                <a:cs typeface="Times New Roman"/>
              </a:rPr>
              <a:t>Διεθνής Ένωση για τη Διατήρηση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(IUCN)»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5640" y="1501535"/>
            <a:ext cx="6982459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Κρίσιμη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παράκτια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ζώνη: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60" dirty="0">
                <a:latin typeface="Times New Roman"/>
                <a:cs typeface="Times New Roman"/>
              </a:rPr>
              <a:t>«Το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τμήμα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παράκτιας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ζώνης,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οποίο </a:t>
            </a:r>
            <a:r>
              <a:rPr sz="2400" spc="-5" dirty="0">
                <a:latin typeface="Times New Roman"/>
                <a:cs typeface="Times New Roman"/>
              </a:rPr>
              <a:t>συναντώνται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άμεση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μεταξύ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τους </a:t>
            </a:r>
            <a:r>
              <a:rPr sz="2400" dirty="0">
                <a:latin typeface="Times New Roman"/>
                <a:cs typeface="Times New Roman"/>
              </a:rPr>
              <a:t>σχέση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αλληλεπίδραση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 </a:t>
            </a:r>
            <a:r>
              <a:rPr sz="2400" dirty="0">
                <a:latin typeface="Times New Roman"/>
                <a:cs typeface="Times New Roman"/>
              </a:rPr>
              <a:t> θαλάσσιο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 </a:t>
            </a:r>
            <a:r>
              <a:rPr sz="2400" dirty="0">
                <a:latin typeface="Times New Roman"/>
                <a:cs typeface="Times New Roman"/>
              </a:rPr>
              <a:t>χερσαίο </a:t>
            </a:r>
            <a:r>
              <a:rPr sz="2400" spc="-5" dirty="0">
                <a:latin typeface="Times New Roman"/>
                <a:cs typeface="Times New Roman"/>
              </a:rPr>
              <a:t>τμήμα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αυτής»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15" dirty="0">
                <a:latin typeface="Times New Roman"/>
                <a:cs typeface="Times New Roman"/>
              </a:rPr>
              <a:t>Οικολογικός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διάδρομος: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106870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«Διάδρομος γης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5" dirty="0">
                <a:latin typeface="Times New Roman"/>
                <a:cs typeface="Times New Roman"/>
              </a:rPr>
              <a:t>συνδέει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υπάρχουσες </a:t>
            </a:r>
            <a:r>
              <a:rPr sz="2400" spc="-5" dirty="0">
                <a:latin typeface="Times New Roman"/>
                <a:cs typeface="Times New Roman"/>
              </a:rPr>
              <a:t> προστατευόμενες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επιτρέπει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ισορροπημένη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ελευθεροεπικοινωνία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840" y="1328483"/>
            <a:ext cx="8178800" cy="4923790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400" spc="-5" dirty="0">
                <a:latin typeface="Times New Roman"/>
                <a:cs typeface="Times New Roman"/>
              </a:rPr>
              <a:t>Εθνικό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Σύστημα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Προστατευόμενων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Περιοχών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 marL="12700" marR="666750">
              <a:lnSpc>
                <a:spcPct val="100000"/>
              </a:lnSpc>
              <a:spcBef>
                <a:spcPts val="1140"/>
              </a:spcBef>
            </a:pPr>
            <a:r>
              <a:rPr sz="2400" spc="-5" dirty="0">
                <a:latin typeface="Times New Roman"/>
                <a:cs typeface="Times New Roman"/>
              </a:rPr>
              <a:t>αποτελείται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υπάγονται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στις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κατηγορίες του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άρθρου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19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ν.1650/1986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2195"/>
              </a:spcBef>
            </a:pPr>
            <a:r>
              <a:rPr sz="2400" spc="-5" dirty="0">
                <a:latin typeface="Times New Roman"/>
                <a:cs typeface="Times New Roman"/>
              </a:rPr>
              <a:t>Εποπτεία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λειτουργίας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Εθνικού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Συστήματος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Προστατευόμενων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Υπουργείο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Περιβάλλοντος,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Ενέργειας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και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Κλιματικής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Αλλαγής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12700" marR="199390">
              <a:lnSpc>
                <a:spcPct val="100000"/>
              </a:lnSpc>
              <a:spcBef>
                <a:spcPts val="2190"/>
              </a:spcBef>
            </a:pPr>
            <a:r>
              <a:rPr sz="2400" spc="-5" dirty="0">
                <a:latin typeface="Times New Roman"/>
                <a:cs typeface="Times New Roman"/>
              </a:rPr>
              <a:t>Δίνει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τις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κατευθύνσεις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για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αειφορική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διαχείριση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περιοχών,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ύστερα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 </a:t>
            </a:r>
            <a:r>
              <a:rPr sz="2400" spc="-5" dirty="0">
                <a:latin typeface="Times New Roman"/>
                <a:cs typeface="Times New Roman"/>
              </a:rPr>
              <a:t>γνωμοδότηση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Επιτροπής «Φύση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2000» (άρθρο 5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κ.υ.α.</a:t>
            </a:r>
            <a:r>
              <a:rPr sz="2400" spc="-5" dirty="0">
                <a:latin typeface="Times New Roman"/>
                <a:cs typeface="Times New Roman"/>
              </a:rPr>
              <a:t> της </a:t>
            </a:r>
            <a:r>
              <a:rPr sz="2400" dirty="0">
                <a:latin typeface="Times New Roman"/>
                <a:cs typeface="Times New Roman"/>
              </a:rPr>
              <a:t>11.12.1998,</a:t>
            </a:r>
            <a:r>
              <a:rPr sz="2400" spc="-5" dirty="0">
                <a:latin typeface="Times New Roman"/>
                <a:cs typeface="Times New Roman"/>
              </a:rPr>
              <a:t> ΦΕΚ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1289 </a:t>
            </a:r>
            <a:r>
              <a:rPr sz="2400" spc="-5" dirty="0">
                <a:latin typeface="Times New Roman"/>
                <a:cs typeface="Times New Roman"/>
              </a:rPr>
              <a:t>Β΄)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797" y="1763471"/>
            <a:ext cx="4918075" cy="404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Βιοποικιλότητα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 marL="12700" marR="5080">
              <a:lnSpc>
                <a:spcPts val="5760"/>
              </a:lnSpc>
              <a:spcBef>
                <a:spcPts val="459"/>
              </a:spcBef>
            </a:pPr>
            <a:r>
              <a:rPr sz="2400" spc="-5" dirty="0">
                <a:latin typeface="Times New Roman"/>
                <a:cs typeface="Times New Roman"/>
              </a:rPr>
              <a:t>Προστασία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το τοπίου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Διασφάλιση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διεργασιών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Αποδοτικότητα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πόρων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Ισορροπία </a:t>
            </a:r>
            <a:r>
              <a:rPr sz="2400" spc="-10" dirty="0">
                <a:latin typeface="Times New Roman"/>
                <a:cs typeface="Times New Roman"/>
              </a:rPr>
              <a:t>και </a:t>
            </a:r>
            <a:r>
              <a:rPr sz="2400" spc="-5" dirty="0">
                <a:latin typeface="Times New Roman"/>
                <a:cs typeface="Times New Roman"/>
              </a:rPr>
              <a:t>εξέλιξη οικοσυστημάτων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ποικιλομορφίας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3595" y="1358874"/>
            <a:ext cx="537400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Οι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χαρακτηρίζονται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ως: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80" dirty="0">
                <a:latin typeface="Wingdings"/>
                <a:cs typeface="Wingdings"/>
              </a:rPr>
              <a:t></a:t>
            </a:r>
            <a:r>
              <a:rPr sz="2400" spc="-80" dirty="0">
                <a:latin typeface="Times New Roman"/>
                <a:cs typeface="Times New Roman"/>
              </a:rPr>
              <a:t>Περιοχές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απόλυτης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85" dirty="0">
                <a:latin typeface="Wingdings"/>
                <a:cs typeface="Wingdings"/>
              </a:rPr>
              <a:t></a:t>
            </a:r>
            <a:r>
              <a:rPr sz="2400" spc="-85" dirty="0">
                <a:latin typeface="Times New Roman"/>
                <a:cs typeface="Times New Roman"/>
              </a:rPr>
              <a:t>Περιοχές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φύσης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10" dirty="0">
                <a:latin typeface="Wingdings"/>
                <a:cs typeface="Wingdings"/>
              </a:rPr>
              <a:t></a:t>
            </a:r>
            <a:r>
              <a:rPr sz="2400" spc="-110" dirty="0">
                <a:latin typeface="Times New Roman"/>
                <a:cs typeface="Times New Roman"/>
              </a:rPr>
              <a:t>Φυσικά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ειδικότερα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ως: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εθνικά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περιφερειακά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09051" y="5747994"/>
            <a:ext cx="14884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5085" algn="l"/>
              </a:tabLst>
            </a:pP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οπίου	ή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3595" y="5016474"/>
            <a:ext cx="585152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indent="-107314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οικοτόπων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2769235" algn="l"/>
                <a:tab pos="3928745" algn="l"/>
                <a:tab pos="4811395" algn="l"/>
              </a:tabLst>
            </a:pPr>
            <a:r>
              <a:rPr sz="2400" spc="-710" dirty="0">
                <a:latin typeface="Wingdings"/>
                <a:cs typeface="Wingdings"/>
              </a:rPr>
              <a:t></a:t>
            </a:r>
            <a:r>
              <a:rPr sz="2400" spc="-10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ροσ</a:t>
            </a:r>
            <a:r>
              <a:rPr sz="2400" spc="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ευ</a:t>
            </a:r>
            <a:r>
              <a:rPr sz="2400" spc="10" dirty="0">
                <a:latin typeface="Times New Roman"/>
                <a:cs typeface="Times New Roman"/>
              </a:rPr>
              <a:t>ό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dirty="0">
                <a:latin typeface="Times New Roman"/>
                <a:cs typeface="Times New Roman"/>
              </a:rPr>
              <a:t>ε</a:t>
            </a:r>
            <a:r>
              <a:rPr sz="2400" spc="-5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α	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10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ία	</a:t>
            </a:r>
            <a:r>
              <a:rPr sz="2400" spc="-2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αι	σ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οιχ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ία  </a:t>
            </a:r>
            <a:r>
              <a:rPr sz="2400" spc="-5" dirty="0">
                <a:latin typeface="Times New Roman"/>
                <a:cs typeface="Times New Roman"/>
              </a:rPr>
              <a:t>προστατευόμενοι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φυσικοί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σχηματισμοί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0840" y="1477836"/>
            <a:ext cx="767460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Lucida Sans Unicode"/>
              <a:buChar char="•"/>
              <a:tabLst>
                <a:tab pos="354965" algn="l"/>
                <a:tab pos="355600" algn="l"/>
              </a:tabLst>
            </a:pPr>
            <a:r>
              <a:rPr sz="1800" i="1" spc="-10" dirty="0">
                <a:latin typeface="Verdana"/>
                <a:cs typeface="Verdana"/>
              </a:rPr>
              <a:t>οικοσύστημα</a:t>
            </a:r>
            <a:r>
              <a:rPr sz="1800" i="1" spc="-100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Verdana"/>
                <a:cs typeface="Verdana"/>
              </a:rPr>
              <a:t>σύστημα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οργανισμών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που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βιώνει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σε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65" dirty="0">
                <a:latin typeface="Verdana"/>
                <a:cs typeface="Verdana"/>
              </a:rPr>
              <a:t>συγκεκριμένο </a:t>
            </a:r>
            <a:r>
              <a:rPr sz="1800" spc="-62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αβιοτικό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περιβάλλον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επηρεάζεται</a:t>
            </a:r>
            <a:r>
              <a:rPr sz="1800" spc="-105" dirty="0">
                <a:latin typeface="Verdana"/>
                <a:cs typeface="Verdana"/>
              </a:rPr>
              <a:t> </a:t>
            </a:r>
            <a:r>
              <a:rPr sz="1800" spc="80" dirty="0">
                <a:latin typeface="Verdana"/>
                <a:cs typeface="Verdana"/>
              </a:rPr>
              <a:t>από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αυτό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0840" y="2904299"/>
            <a:ext cx="6959600" cy="2110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Lucida Sans Unicode"/>
              <a:buChar char="•"/>
              <a:tabLst>
                <a:tab pos="354965" algn="l"/>
                <a:tab pos="355600" algn="l"/>
              </a:tabLst>
            </a:pPr>
            <a:r>
              <a:rPr sz="1800" spc="-195" dirty="0">
                <a:latin typeface="Verdana"/>
                <a:cs typeface="Verdana"/>
              </a:rPr>
              <a:t>Γ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360" dirty="0">
                <a:latin typeface="Verdana"/>
                <a:cs typeface="Verdana"/>
              </a:rPr>
              <a:t>Τ</a:t>
            </a:r>
            <a:r>
              <a:rPr sz="1800" spc="85" dirty="0">
                <a:latin typeface="Verdana"/>
                <a:cs typeface="Verdana"/>
              </a:rPr>
              <a:t>ο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105" dirty="0">
                <a:latin typeface="Verdana"/>
                <a:cs typeface="Verdana"/>
              </a:rPr>
              <a:t>μεγ</a:t>
            </a:r>
            <a:r>
              <a:rPr sz="1800" spc="-30" dirty="0">
                <a:latin typeface="Verdana"/>
                <a:cs typeface="Verdana"/>
              </a:rPr>
              <a:t>αλ</a:t>
            </a:r>
            <a:r>
              <a:rPr sz="1800" spc="-25" dirty="0">
                <a:latin typeface="Verdana"/>
                <a:cs typeface="Verdana"/>
              </a:rPr>
              <a:t>ύ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10" dirty="0">
                <a:latin typeface="Verdana"/>
                <a:cs typeface="Verdana"/>
              </a:rPr>
              <a:t>ερ</a:t>
            </a:r>
            <a:r>
              <a:rPr sz="1800" dirty="0">
                <a:latin typeface="Verdana"/>
                <a:cs typeface="Verdana"/>
              </a:rPr>
              <a:t>ο</a:t>
            </a:r>
            <a:r>
              <a:rPr sz="1800" spc="-100" dirty="0">
                <a:latin typeface="Verdana"/>
                <a:cs typeface="Verdana"/>
              </a:rPr>
              <a:t> 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-30" dirty="0">
                <a:latin typeface="Verdana"/>
                <a:cs typeface="Verdana"/>
              </a:rPr>
              <a:t>α</a:t>
            </a:r>
            <a:r>
              <a:rPr sz="1800" spc="-10" dirty="0">
                <a:latin typeface="Verdana"/>
                <a:cs typeface="Verdana"/>
              </a:rPr>
              <a:t>ι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α</a:t>
            </a:r>
            <a:r>
              <a:rPr sz="1800" spc="15" dirty="0">
                <a:latin typeface="Verdana"/>
                <a:cs typeface="Verdana"/>
              </a:rPr>
              <a:t>ύ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5" dirty="0">
                <a:latin typeface="Verdana"/>
                <a:cs typeface="Verdana"/>
              </a:rPr>
              <a:t>αρ</a:t>
            </a:r>
            <a:r>
              <a:rPr sz="1800" dirty="0">
                <a:latin typeface="Verdana"/>
                <a:cs typeface="Verdana"/>
              </a:rPr>
              <a:t>κ</a:t>
            </a:r>
            <a:r>
              <a:rPr sz="1800" spc="-30" dirty="0">
                <a:latin typeface="Verdana"/>
                <a:cs typeface="Verdana"/>
              </a:rPr>
              <a:t>ε</a:t>
            </a:r>
            <a:r>
              <a:rPr sz="1800" spc="-20" dirty="0">
                <a:latin typeface="Verdana"/>
                <a:cs typeface="Verdana"/>
              </a:rPr>
              <a:t>ς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-70" dirty="0">
                <a:latin typeface="Verdana"/>
                <a:cs typeface="Verdana"/>
              </a:rPr>
              <a:t>ύ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55" dirty="0">
                <a:latin typeface="Verdana"/>
                <a:cs typeface="Verdana"/>
              </a:rPr>
              <a:t>ημα</a:t>
            </a:r>
            <a:r>
              <a:rPr sz="1800" spc="-25" dirty="0">
                <a:latin typeface="Verdana"/>
                <a:cs typeface="Verdana"/>
              </a:rPr>
              <a:t>,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π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65" dirty="0">
                <a:latin typeface="Verdana"/>
                <a:cs typeface="Verdana"/>
              </a:rPr>
              <a:t>υ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φ</a:t>
            </a:r>
            <a:r>
              <a:rPr sz="1800" spc="-70" dirty="0">
                <a:latin typeface="Verdana"/>
                <a:cs typeface="Verdana"/>
              </a:rPr>
              <a:t>υ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75" dirty="0">
                <a:latin typeface="Verdana"/>
                <a:cs typeface="Verdana"/>
              </a:rPr>
              <a:t>ά  </a:t>
            </a:r>
            <a:r>
              <a:rPr sz="1800" spc="-50" dirty="0">
                <a:latin typeface="Verdana"/>
                <a:cs typeface="Verdana"/>
              </a:rPr>
              <a:t>περιλαμβάνει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όλα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τα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φυτά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και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τα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ζώα</a:t>
            </a:r>
            <a:endParaRPr sz="1800">
              <a:latin typeface="Verdana"/>
              <a:cs typeface="Verdana"/>
            </a:endParaRPr>
          </a:p>
          <a:p>
            <a:pPr marL="393065" marR="1088390" indent="63500">
              <a:lnSpc>
                <a:spcPct val="280000"/>
              </a:lnSpc>
            </a:pPr>
            <a:r>
              <a:rPr sz="1800" dirty="0">
                <a:latin typeface="Symbol"/>
                <a:cs typeface="Symbol"/>
              </a:rPr>
              <a:t>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Verdana"/>
                <a:cs typeface="Verdana"/>
              </a:rPr>
              <a:t>αλληλεπίδραση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14" dirty="0">
                <a:latin typeface="Verdana"/>
                <a:cs typeface="Verdana"/>
              </a:rPr>
              <a:t>με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το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φυσικό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τους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περιβάλλον. </a:t>
            </a:r>
            <a:r>
              <a:rPr sz="1800" spc="-615" dirty="0">
                <a:latin typeface="Verdana"/>
                <a:cs typeface="Verdana"/>
              </a:rPr>
              <a:t> </a:t>
            </a:r>
            <a:r>
              <a:rPr sz="1800" spc="-195" dirty="0">
                <a:latin typeface="Verdana"/>
                <a:cs typeface="Verdana"/>
              </a:rPr>
              <a:t>Γ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-45" dirty="0">
                <a:latin typeface="Verdana"/>
                <a:cs typeface="Verdana"/>
              </a:rPr>
              <a:t>φ</a:t>
            </a:r>
            <a:r>
              <a:rPr sz="1800" spc="-30" dirty="0">
                <a:latin typeface="Verdana"/>
                <a:cs typeface="Verdana"/>
              </a:rPr>
              <a:t>α</a:t>
            </a:r>
            <a:r>
              <a:rPr sz="1800" dirty="0">
                <a:latin typeface="Verdana"/>
                <a:cs typeface="Verdana"/>
              </a:rPr>
              <a:t>ι</a:t>
            </a:r>
            <a:r>
              <a:rPr sz="1800" spc="80" dirty="0">
                <a:latin typeface="Verdana"/>
                <a:cs typeface="Verdana"/>
              </a:rPr>
              <a:t>ρ</a:t>
            </a:r>
            <a:r>
              <a:rPr sz="1800" spc="90" dirty="0">
                <a:latin typeface="Verdana"/>
                <a:cs typeface="Verdana"/>
              </a:rPr>
              <a:t>α</a:t>
            </a:r>
            <a:r>
              <a:rPr sz="1800" spc="-17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ή</a:t>
            </a:r>
            <a:r>
              <a:rPr sz="1800" spc="-135" dirty="0">
                <a:latin typeface="Verdana"/>
                <a:cs typeface="Verdana"/>
              </a:rPr>
              <a:t> β</a:t>
            </a:r>
            <a:r>
              <a:rPr sz="1800" spc="-45" dirty="0">
                <a:latin typeface="Verdana"/>
                <a:cs typeface="Verdana"/>
              </a:rPr>
              <a:t>ι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-45" dirty="0">
                <a:latin typeface="Verdana"/>
                <a:cs typeface="Verdana"/>
              </a:rPr>
              <a:t>φ</a:t>
            </a:r>
            <a:r>
              <a:rPr sz="1800" spc="-30" dirty="0">
                <a:latin typeface="Verdana"/>
                <a:cs typeface="Verdana"/>
              </a:rPr>
              <a:t>α</a:t>
            </a:r>
            <a:r>
              <a:rPr sz="1800" dirty="0">
                <a:latin typeface="Verdana"/>
                <a:cs typeface="Verdana"/>
              </a:rPr>
              <a:t>ι</a:t>
            </a:r>
            <a:r>
              <a:rPr sz="1800" spc="80" dirty="0">
                <a:latin typeface="Verdana"/>
                <a:cs typeface="Verdana"/>
              </a:rPr>
              <a:t>ρα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0601" y="1511853"/>
            <a:ext cx="535940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οικοτόπων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ειδών:</a:t>
            </a:r>
            <a:endParaRPr sz="2400">
              <a:latin typeface="Times New Roman"/>
              <a:cs typeface="Times New Roman"/>
            </a:endParaRPr>
          </a:p>
          <a:p>
            <a:pPr marL="12700" marR="931544">
              <a:lnSpc>
                <a:spcPct val="200000"/>
              </a:lnSpc>
              <a:tabLst>
                <a:tab pos="937260" algn="l"/>
              </a:tabLst>
            </a:pPr>
            <a:r>
              <a:rPr sz="2400" spc="-5" dirty="0">
                <a:latin typeface="Times New Roman"/>
                <a:cs typeface="Times New Roman"/>
              </a:rPr>
              <a:t>Ειδικές </a:t>
            </a:r>
            <a:r>
              <a:rPr sz="2400" spc="-20" dirty="0">
                <a:latin typeface="Times New Roman"/>
                <a:cs typeface="Times New Roman"/>
              </a:rPr>
              <a:t>ζώνες </a:t>
            </a:r>
            <a:r>
              <a:rPr sz="2400" spc="-5" dirty="0">
                <a:latin typeface="Times New Roman"/>
                <a:cs typeface="Times New Roman"/>
              </a:rPr>
              <a:t>διατήρησης (Ε.Ζ.Δ.)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Ζώνες	ειδικής 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(Ζ.Ε.Π.)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Kαταφύγια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ζωής 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Συνδυασμός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αυτών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6082"/>
            <a:ext cx="7783195" cy="477901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107950" indent="76200">
              <a:lnSpc>
                <a:spcPts val="2870"/>
              </a:lnSpc>
              <a:spcBef>
                <a:spcPts val="204"/>
              </a:spcBef>
              <a:tabLst>
                <a:tab pos="5793105" algn="l"/>
              </a:tabLst>
            </a:pPr>
            <a:r>
              <a:rPr sz="2400" dirty="0">
                <a:latin typeface="Times New Roman"/>
                <a:cs typeface="Times New Roman"/>
              </a:rPr>
              <a:t>Ως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απόλυτης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	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Strict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nature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reserves)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Eκτάσεις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εξαιρετικά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ευαίσθητα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οικοσυστήματα: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ενδιαιτήματα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σπάνιων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 απειλούμενων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εξαφάνιση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αυτοφυούς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χλωρίδας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πανίδας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469900" marR="340995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εκτάσεις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10" dirty="0">
                <a:latin typeface="Times New Roman"/>
                <a:cs typeface="Times New Roman"/>
              </a:rPr>
              <a:t>έχουν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σημαίνουσα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θέση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κύκλο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ζωής 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σπάνιων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" dirty="0">
                <a:latin typeface="Times New Roman"/>
                <a:cs typeface="Times New Roman"/>
              </a:rPr>
              <a:t>απειλούμενων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εξαφάνιση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πανίδας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98145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6808" y="1532535"/>
            <a:ext cx="6507480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Αυστηρή φύλαξη</a:t>
            </a:r>
            <a:r>
              <a:rPr sz="2400" dirty="0">
                <a:latin typeface="Times New Roman"/>
                <a:cs typeface="Times New Roman"/>
              </a:rPr>
              <a:t> από </a:t>
            </a:r>
            <a:r>
              <a:rPr sz="2400" spc="-5" dirty="0">
                <a:latin typeface="Times New Roman"/>
                <a:cs typeface="Times New Roman"/>
              </a:rPr>
              <a:t>τις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αρμόδιες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υπηρεσίες: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«απόλυτης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φύσης»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απαγορεύεται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κάθε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δραστηριότητα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9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’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</a:t>
            </a:r>
            <a:r>
              <a:rPr sz="2400" spc="-90" dirty="0">
                <a:latin typeface="Times New Roman"/>
                <a:cs typeface="Times New Roman"/>
              </a:rPr>
              <a:t>ξ</a:t>
            </a:r>
            <a:r>
              <a:rPr sz="2400" dirty="0">
                <a:latin typeface="Times New Roman"/>
                <a:cs typeface="Times New Roman"/>
              </a:rPr>
              <a:t>αίρεση επι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ρ</a:t>
            </a:r>
            <a:r>
              <a:rPr sz="2400" spc="-5" dirty="0">
                <a:latin typeface="Times New Roman"/>
                <a:cs typeface="Times New Roman"/>
              </a:rPr>
              <a:t>έ</a:t>
            </a:r>
            <a:r>
              <a:rPr sz="2400" dirty="0">
                <a:latin typeface="Times New Roman"/>
                <a:cs typeface="Times New Roman"/>
              </a:rPr>
              <a:t>π</a:t>
            </a:r>
            <a:r>
              <a:rPr sz="2400" spc="-5" dirty="0">
                <a:latin typeface="Times New Roman"/>
                <a:cs typeface="Times New Roman"/>
              </a:rPr>
              <a:t>ο</a:t>
            </a:r>
            <a:r>
              <a:rPr sz="2400" spc="-10" dirty="0">
                <a:latin typeface="Times New Roman"/>
                <a:cs typeface="Times New Roman"/>
              </a:rPr>
              <a:t>ν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αι: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διεξαγωγή</a:t>
            </a:r>
            <a:r>
              <a:rPr sz="2400" spc="-5" dirty="0">
                <a:latin typeface="Times New Roman"/>
                <a:cs typeface="Times New Roman"/>
              </a:rPr>
              <a:t> επιστημονικών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ερευνών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εκτέλεση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spc="-10" dirty="0">
                <a:latin typeface="Times New Roman"/>
                <a:cs typeface="Times New Roman"/>
              </a:rPr>
              <a:t> απολύτων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αναγκαίων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εργασιών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κρίνονται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απολύτως</a:t>
            </a:r>
            <a:r>
              <a:rPr sz="2400" spc="-5" dirty="0">
                <a:latin typeface="Times New Roman"/>
                <a:cs typeface="Times New Roman"/>
              </a:rPr>
              <a:t> αναγκαίες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5638" y="1249564"/>
            <a:ext cx="8035290" cy="5388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φύσης </a:t>
            </a:r>
            <a:r>
              <a:rPr sz="2400" dirty="0">
                <a:latin typeface="Times New Roman"/>
                <a:cs typeface="Times New Roman"/>
              </a:rPr>
              <a:t>(Nature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reserves)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εκτάσεις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μεγάλης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οικολογικής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βιολογικής αξίας.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Προστασία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φυσικού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περιβάλλοντος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κάθε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δραστηριότητα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επέμβαση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5" dirty="0">
                <a:latin typeface="Times New Roman"/>
                <a:cs typeface="Times New Roman"/>
              </a:rPr>
              <a:t>μπορεί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αλλοιώσει </a:t>
            </a:r>
            <a:r>
              <a:rPr sz="2400" spc="-5" dirty="0">
                <a:latin typeface="Times New Roman"/>
                <a:cs typeface="Times New Roman"/>
              </a:rPr>
              <a:t>τη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δομή</a:t>
            </a:r>
            <a:r>
              <a:rPr sz="2400" dirty="0">
                <a:latin typeface="Times New Roman"/>
                <a:cs typeface="Times New Roman"/>
              </a:rPr>
              <a:t> 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εξέλιξή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οικοσυστήματος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2400" spc="-9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’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</a:t>
            </a:r>
            <a:r>
              <a:rPr sz="2400" spc="-90" dirty="0">
                <a:latin typeface="Times New Roman"/>
                <a:cs typeface="Times New Roman"/>
              </a:rPr>
              <a:t>ξ</a:t>
            </a:r>
            <a:r>
              <a:rPr sz="2400" dirty="0">
                <a:latin typeface="Times New Roman"/>
                <a:cs typeface="Times New Roman"/>
              </a:rPr>
              <a:t>αίρεση, επι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ρέπο</a:t>
            </a:r>
            <a:r>
              <a:rPr sz="2400" spc="-5" dirty="0">
                <a:latin typeface="Times New Roman"/>
                <a:cs typeface="Times New Roman"/>
              </a:rPr>
              <a:t>ντ</a:t>
            </a:r>
            <a:r>
              <a:rPr sz="2400" dirty="0">
                <a:latin typeface="Times New Roman"/>
                <a:cs typeface="Times New Roman"/>
              </a:rPr>
              <a:t>αι: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εκτέλεση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εργασιών που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κρίνονται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αναγκαίες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οι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επιστημονικές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έρευνες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άσκηση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ήπιων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ασχολιών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δραστηριοτήτων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0155" y="1389056"/>
            <a:ext cx="8253730" cy="36817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4320" marR="267335" algn="ctr">
              <a:lnSpc>
                <a:spcPct val="99800"/>
              </a:lnSpc>
              <a:spcBef>
                <a:spcPts val="105"/>
              </a:spcBef>
            </a:pPr>
            <a:r>
              <a:rPr sz="2400" spc="-10" dirty="0">
                <a:latin typeface="Times New Roman"/>
                <a:cs typeface="Times New Roman"/>
              </a:rPr>
              <a:t>Φυσικά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(Natural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parks)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χερσαίες,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υδάτινες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 μεικτού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χαρακτήρα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10" dirty="0">
                <a:latin typeface="Times New Roman"/>
                <a:cs typeface="Times New Roman"/>
              </a:rPr>
              <a:t>παρουσιάζουν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ιδιαίτερη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αξία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 </a:t>
            </a:r>
            <a:r>
              <a:rPr sz="2400" spc="-5" dirty="0">
                <a:latin typeface="Times New Roman"/>
                <a:cs typeface="Times New Roman"/>
              </a:rPr>
              <a:t> ενδιαφέρον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λόγω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Α)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ποιότητας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ποικιλίας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φυσικών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πολιτιστικών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χαρακτηριστικών </a:t>
            </a:r>
            <a:r>
              <a:rPr sz="2400" spc="-5" dirty="0">
                <a:latin typeface="Times New Roman"/>
                <a:cs typeface="Times New Roman"/>
              </a:rPr>
              <a:t>(βιολογικών,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οικολογικών,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γεωλογικών,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γεωμορφολογικών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αισθητικών)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01295" marR="193675" algn="ctr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Β)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προσφέρουν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δυνατότητες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για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ανάπτυξη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δραστηριοτήτων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εναρμονίζονται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 προστασία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τοπίου.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2883" y="5776652"/>
            <a:ext cx="1228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Α)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εθνικά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1515" y="5410892"/>
            <a:ext cx="37382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Διακρίνονται:</a:t>
            </a:r>
            <a:endParaRPr sz="2400">
              <a:latin typeface="Times New Roman"/>
              <a:cs typeface="Times New Roman"/>
            </a:endParaRPr>
          </a:p>
          <a:p>
            <a:pPr marL="1661160">
              <a:lnSpc>
                <a:spcPct val="100000"/>
              </a:lnSpc>
              <a:tabLst>
                <a:tab pos="2071370" algn="l"/>
              </a:tabLst>
            </a:pPr>
            <a:r>
              <a:rPr sz="2400" dirty="0">
                <a:latin typeface="Times New Roman"/>
                <a:cs typeface="Times New Roman"/>
              </a:rPr>
              <a:t>β)	</a:t>
            </a:r>
            <a:r>
              <a:rPr sz="2400" spc="-5" dirty="0">
                <a:latin typeface="Times New Roman"/>
                <a:cs typeface="Times New Roman"/>
              </a:rPr>
              <a:t>περιφερειακά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4384" y="1599476"/>
            <a:ext cx="4776470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85" dirty="0">
                <a:latin typeface="Times New Roman"/>
                <a:cs typeface="Times New Roman"/>
              </a:rPr>
              <a:t>Τα</a:t>
            </a:r>
            <a:r>
              <a:rPr sz="2400" spc="-10" dirty="0">
                <a:latin typeface="Times New Roman"/>
                <a:cs typeface="Times New Roman"/>
              </a:rPr>
              <a:t> φυσικά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αποσκοπούν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διαφύλαξη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φυσικής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κληρονομιάς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διατήρηση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βιοποικιλότητας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2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διατήρηση της οικολογικής ποιότητας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Αποτελούν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χώροι: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περιβαλλοντικής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εκπαίδευσης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φυσιολατρικών δραστηριοτήτων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9325" y="1563286"/>
            <a:ext cx="5888990" cy="404749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spc="-10" dirty="0">
                <a:latin typeface="Times New Roman"/>
                <a:cs typeface="Times New Roman"/>
              </a:rPr>
              <a:t>Φυσικά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Πάρκα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Επιτρέπεται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άσκηση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ήπιων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ασχολιών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Εναρμονίζονται: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15" dirty="0">
                <a:latin typeface="Times New Roman"/>
                <a:cs typeface="Times New Roman"/>
              </a:rPr>
              <a:t>φυσικό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περιβάλλον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τοπική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αρχιτεκτονική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459740">
              <a:lnSpc>
                <a:spcPct val="100000"/>
              </a:lnSpc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Προϋπόθεση: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να προβλέπονται στην πράξη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χαρακτηρισμού</a:t>
            </a:r>
            <a:r>
              <a:rPr sz="2400" spc="-10" dirty="0">
                <a:latin typeface="Times New Roman"/>
                <a:cs typeface="Times New Roman"/>
              </a:rPr>
              <a:t> 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σχέδιο διαχείρισης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3497" y="1432402"/>
            <a:ext cx="636079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00225" algn="l"/>
              </a:tabLst>
            </a:pPr>
            <a:r>
              <a:rPr sz="2400" spc="-5" dirty="0">
                <a:latin typeface="Times New Roman"/>
                <a:cs typeface="Times New Roman"/>
              </a:rPr>
              <a:t>Επιτρέπονται	υπό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προϋποθέσεις: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λατομικές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δραστηριότητες</a:t>
            </a:r>
            <a:endParaRPr sz="2400">
              <a:latin typeface="Times New Roman"/>
              <a:cs typeface="Times New Roman"/>
            </a:endParaRPr>
          </a:p>
          <a:p>
            <a:pPr marL="12700" marR="2458085">
              <a:lnSpc>
                <a:spcPct val="2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μεταλλευτικές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δραστηριότητες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Με</a:t>
            </a:r>
            <a:r>
              <a:rPr sz="2400" spc="-5" dirty="0">
                <a:latin typeface="Times New Roman"/>
                <a:cs typeface="Times New Roman"/>
              </a:rPr>
              <a:t> την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προϋπόθεση: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SzPct val="95833"/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να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συμβάλλουν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σημαντικά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τοπική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οικονομία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να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μην προκαλούν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υποβάθμιση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περιβάλλοντος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0275" y="1556321"/>
            <a:ext cx="592772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Προβλέπεται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206375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οριοθέτηση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ζωνών</a:t>
            </a:r>
            <a:r>
              <a:rPr sz="2400" spc="-5" dirty="0">
                <a:latin typeface="Times New Roman"/>
                <a:cs typeface="Times New Roman"/>
              </a:rPr>
              <a:t> 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φυσικά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837565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dirty="0">
                <a:latin typeface="Times New Roman"/>
                <a:cs typeface="Times New Roman"/>
              </a:rPr>
              <a:t>ο </a:t>
            </a:r>
            <a:r>
              <a:rPr sz="2400" spc="-5" dirty="0">
                <a:latin typeface="Times New Roman"/>
                <a:cs typeface="Times New Roman"/>
              </a:rPr>
              <a:t>καθορισμός ικανής </a:t>
            </a:r>
            <a:r>
              <a:rPr sz="2400" dirty="0">
                <a:latin typeface="Times New Roman"/>
                <a:cs typeface="Times New Roman"/>
              </a:rPr>
              <a:t>έκτασης </a:t>
            </a:r>
            <a:r>
              <a:rPr sz="2400" spc="-10" dirty="0">
                <a:latin typeface="Times New Roman"/>
                <a:cs typeface="Times New Roman"/>
              </a:rPr>
              <a:t>απόλυτης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(πυρήνας)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5" dirty="0">
                <a:latin typeface="Times New Roman"/>
                <a:cs typeface="Times New Roman"/>
              </a:rPr>
              <a:t> καθορισμός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ζωνών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ανάπτυξης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περιφερειακά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 πυρήνα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5839" y="1391423"/>
            <a:ext cx="6487795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καθορισμένες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ζώνες</a:t>
            </a:r>
            <a:r>
              <a:rPr sz="2400" spc="-5" dirty="0">
                <a:latin typeface="Times New Roman"/>
                <a:cs typeface="Times New Roman"/>
              </a:rPr>
              <a:t> ανάπτυξης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περιφερειακά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πυρήνα: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να οριοθετούνται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σαφώς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να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υπάρχει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κλιμάκωση</a:t>
            </a:r>
            <a:r>
              <a:rPr sz="2400" spc="-5" dirty="0">
                <a:latin typeface="Times New Roman"/>
                <a:cs typeface="Times New Roman"/>
              </a:rPr>
              <a:t> 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βαθμού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2700" marR="989330">
              <a:lnSpc>
                <a:spcPts val="2870"/>
              </a:lnSpc>
              <a:tabLst>
                <a:tab pos="4060190" algn="l"/>
              </a:tabLst>
            </a:pP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Εθνικά</a:t>
            </a:r>
            <a:r>
              <a:rPr sz="240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πάρκα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National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parks)	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μεγάλης</a:t>
            </a:r>
            <a:r>
              <a:rPr sz="2400" dirty="0">
                <a:latin typeface="Times New Roman"/>
                <a:cs typeface="Times New Roman"/>
              </a:rPr>
              <a:t> έκτασης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διασυνοριακές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187325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10" dirty="0">
                <a:latin typeface="Times New Roman"/>
                <a:cs typeface="Times New Roman"/>
              </a:rPr>
              <a:t>εξέχουσας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οικολογικής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σπουδαιότητάς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(σε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εθνικό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επίπεδο)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440" y="1408176"/>
            <a:ext cx="8260715" cy="514477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698875" marR="232410" indent="-3461385">
              <a:lnSpc>
                <a:spcPts val="2870"/>
              </a:lnSpc>
              <a:spcBef>
                <a:spcPts val="204"/>
              </a:spcBef>
            </a:pPr>
            <a:r>
              <a:rPr sz="2400" spc="-5" dirty="0">
                <a:latin typeface="Times New Roman"/>
                <a:cs typeface="Times New Roman"/>
              </a:rPr>
              <a:t>Βιοποικιλότητα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ποικιλομορφία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διαφοροποίηση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ζωής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</a:t>
            </a:r>
            <a:r>
              <a:rPr sz="2400" dirty="0">
                <a:latin typeface="Times New Roman"/>
                <a:cs typeface="Times New Roman"/>
              </a:rPr>
              <a:t> Γη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Διερεύνηση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-5" dirty="0">
                <a:latin typeface="Times New Roman"/>
                <a:cs typeface="Times New Roman"/>
              </a:rPr>
              <a:t> βιοποικιλότητας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Διερεύνηση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της</a:t>
            </a:r>
            <a:r>
              <a:rPr sz="2400" spc="3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ποικιλομορφίας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στελεχών</a:t>
            </a:r>
            <a:r>
              <a:rPr sz="2400" spc="3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μεταξύ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οικοσυστημάτων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25" dirty="0">
                <a:latin typeface="Times New Roman"/>
                <a:cs typeface="Times New Roman"/>
              </a:rPr>
              <a:t>Αναφέρεται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σε:</a:t>
            </a:r>
            <a:endParaRPr sz="24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Γενετική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ποικιλομορφία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Ποικιλία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Ποικιλία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1375383"/>
            <a:ext cx="6934200" cy="477901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spc="-5" dirty="0">
                <a:latin typeface="Times New Roman"/>
                <a:cs typeface="Times New Roman"/>
              </a:rPr>
              <a:t>Περιφερειακά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(Regional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parks)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σημαντικές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περιφερειακό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επίπεδο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822325">
              <a:lnSpc>
                <a:spcPct val="100400"/>
              </a:lnSpc>
            </a:pPr>
            <a:r>
              <a:rPr sz="2400" spc="-5" dirty="0">
                <a:latin typeface="Times New Roman"/>
                <a:cs typeface="Times New Roman"/>
              </a:rPr>
              <a:t>διατήρηση του οικοσυστήματος </a:t>
            </a:r>
            <a:r>
              <a:rPr sz="2400" dirty="0">
                <a:latin typeface="Times New Roman"/>
                <a:cs typeface="Times New Roman"/>
              </a:rPr>
              <a:t>σε </a:t>
            </a:r>
            <a:r>
              <a:rPr sz="2400" spc="-5" dirty="0">
                <a:latin typeface="Times New Roman"/>
                <a:cs typeface="Times New Roman"/>
              </a:rPr>
              <a:t>ικανοποιητική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κατάσταση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οικολογικές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υπηρεσίες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βελτίωση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ποιότητας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αέρα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ρύθμιση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κλίματος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ρύθμιση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 κύκλου νερού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παροχή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δυνατοτήτων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αναψυχής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2554" y="1364180"/>
            <a:ext cx="6592570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4465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Times New Roman"/>
                <a:cs typeface="Times New Roman"/>
              </a:rPr>
              <a:t>Στα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περιφερειακά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πάρκα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εντάσσονται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αγροτικές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υψηλής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φυσικής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αξία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75" dirty="0">
                <a:latin typeface="Wingdings"/>
                <a:cs typeface="Wingdings"/>
              </a:rPr>
              <a:t></a:t>
            </a:r>
            <a:r>
              <a:rPr sz="2400" spc="-75" dirty="0">
                <a:latin typeface="Times New Roman"/>
                <a:cs typeface="Times New Roman"/>
              </a:rPr>
              <a:t>διατήρηση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τοπικών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ποικιλιών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75" dirty="0">
                <a:latin typeface="Wingdings"/>
                <a:cs typeface="Wingdings"/>
              </a:rPr>
              <a:t></a:t>
            </a:r>
            <a:r>
              <a:rPr sz="2400" spc="-75" dirty="0">
                <a:latin typeface="Times New Roman"/>
                <a:cs typeface="Times New Roman"/>
              </a:rPr>
              <a:t>διατήρηση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αυτόχθονων φυλών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αγροτικών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ζώων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75" dirty="0">
                <a:latin typeface="Wingdings"/>
                <a:cs typeface="Wingdings"/>
              </a:rPr>
              <a:t></a:t>
            </a:r>
            <a:r>
              <a:rPr sz="2400" spc="-75" dirty="0">
                <a:latin typeface="Times New Roman"/>
                <a:cs typeface="Times New Roman"/>
              </a:rPr>
              <a:t>διατήρηση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δομικών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στοιχείων του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αγροτικού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τοπίου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φυτοφράχτες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ακαλλιέργητες λωρίδες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όρια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αγρών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νησίδες φυσικής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βλάστησης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4401" y="1282572"/>
            <a:ext cx="6829425" cy="4779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Περιοχές </a:t>
            </a:r>
            <a:r>
              <a:rPr sz="2400" spc="-10" dirty="0">
                <a:latin typeface="Times New Roman"/>
                <a:cs typeface="Times New Roman"/>
              </a:rPr>
              <a:t>οικοανάπτυξης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κίνητρα για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άσκηση ήπιων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περιβαλλοντικά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φιλικών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ασχολιών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δραστηριοτήτων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αναψυχή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οικοτουρισμός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ολοκληρωμένη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γεωργία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64516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βιολογική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καλλιέργεια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(αγροτικών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εκτάσεων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υδρόβιων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οργανισμών)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740" y="1458633"/>
            <a:ext cx="746569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οικοτόπων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</a:t>
            </a:r>
            <a:r>
              <a:rPr sz="2400" dirty="0">
                <a:latin typeface="Times New Roman"/>
                <a:cs typeface="Times New Roman"/>
              </a:rPr>
              <a:t>(Habitat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/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species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management</a:t>
            </a:r>
            <a:r>
              <a:rPr sz="2400" dirty="0">
                <a:latin typeface="Times New Roman"/>
                <a:cs typeface="Times New Roman"/>
              </a:rPr>
              <a:t> areas)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Εκτάσεις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χερσαίες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2400" spc="-25" dirty="0">
                <a:latin typeface="Times New Roman"/>
                <a:cs typeface="Times New Roman"/>
              </a:rPr>
              <a:t>Υγροτοπικές</a:t>
            </a:r>
            <a:r>
              <a:rPr sz="2400" spc="-5" dirty="0">
                <a:latin typeface="Times New Roman"/>
                <a:cs typeface="Times New Roman"/>
              </a:rPr>
              <a:t> εκτάσεις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Θαλάσσιες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 marR="620395">
              <a:lnSpc>
                <a:spcPts val="287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διασφάλιση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ικανοποιητικής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κατάστασης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προστατευόμενων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οικοτόπων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439" y="1642536"/>
            <a:ext cx="5651500" cy="3315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οικοτόπων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Διακρίνονται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σε:</a:t>
            </a:r>
            <a:endParaRPr sz="2400">
              <a:latin typeface="Times New Roman"/>
              <a:cs typeface="Times New Roman"/>
            </a:endParaRPr>
          </a:p>
          <a:p>
            <a:pPr marL="12700" marR="1026794">
              <a:lnSpc>
                <a:spcPct val="200000"/>
              </a:lnSpc>
            </a:pPr>
            <a:r>
              <a:rPr sz="2400" spc="-5" dirty="0">
                <a:latin typeface="Times New Roman"/>
                <a:cs typeface="Times New Roman"/>
              </a:rPr>
              <a:t>Ε. Ζ. </a:t>
            </a:r>
            <a:r>
              <a:rPr sz="2400" dirty="0">
                <a:latin typeface="Times New Roman"/>
                <a:cs typeface="Times New Roman"/>
              </a:rPr>
              <a:t>Δ. </a:t>
            </a:r>
            <a:r>
              <a:rPr sz="2400" spc="-5" dirty="0">
                <a:latin typeface="Times New Roman"/>
                <a:cs typeface="Times New Roman"/>
              </a:rPr>
              <a:t>(Ειδικές Ζώνες Διατήρησης)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Ζ. Ε. Π. (Ζώνες Ειδικής Προστασίας)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Κ.Α.Ζ.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(Καταφύγια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Άγριας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Ζωής)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355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Ε.</a:t>
            </a:r>
            <a:r>
              <a:rPr dirty="0"/>
              <a:t> </a:t>
            </a:r>
            <a:r>
              <a:rPr spc="-5" dirty="0"/>
              <a:t>Ζ.</a:t>
            </a:r>
            <a:r>
              <a:rPr spc="-135" dirty="0"/>
              <a:t> </a:t>
            </a:r>
            <a:r>
              <a:rPr dirty="0"/>
              <a:t>Δ.</a:t>
            </a:r>
            <a:r>
              <a:rPr spc="-15" dirty="0"/>
              <a:t> </a:t>
            </a:r>
            <a:r>
              <a:rPr spc="-5" dirty="0"/>
              <a:t>(Ειδικές Ζώνες</a:t>
            </a:r>
            <a:r>
              <a:rPr spc="-135" dirty="0"/>
              <a:t> </a:t>
            </a:r>
            <a:r>
              <a:rPr spc="-5" dirty="0"/>
              <a:t>Διατήρησης)</a:t>
            </a:r>
          </a:p>
          <a:p>
            <a:pPr marL="45085">
              <a:lnSpc>
                <a:spcPct val="100000"/>
              </a:lnSpc>
            </a:pPr>
            <a:endParaRPr sz="2600"/>
          </a:p>
          <a:p>
            <a:pPr marL="45085">
              <a:lnSpc>
                <a:spcPct val="100000"/>
              </a:lnSpc>
              <a:spcBef>
                <a:spcPts val="10"/>
              </a:spcBef>
            </a:pPr>
            <a:endParaRPr sz="2600"/>
          </a:p>
          <a:p>
            <a:pPr marL="337820" marR="283845" algn="ctr">
              <a:lnSpc>
                <a:spcPct val="100000"/>
              </a:lnSpc>
            </a:pPr>
            <a:r>
              <a:rPr dirty="0"/>
              <a:t>περιοχές</a:t>
            </a:r>
            <a:r>
              <a:rPr spc="5" dirty="0"/>
              <a:t> </a:t>
            </a:r>
            <a:r>
              <a:rPr dirty="0"/>
              <a:t>που</a:t>
            </a:r>
            <a:r>
              <a:rPr spc="5" dirty="0"/>
              <a:t> </a:t>
            </a:r>
            <a:r>
              <a:rPr spc="-10" dirty="0"/>
              <a:t>περιέχονται</a:t>
            </a:r>
            <a:r>
              <a:rPr spc="15" dirty="0"/>
              <a:t> </a:t>
            </a:r>
            <a:r>
              <a:rPr spc="-5" dirty="0"/>
              <a:t>στον</a:t>
            </a:r>
            <a:r>
              <a:rPr spc="10" dirty="0"/>
              <a:t> </a:t>
            </a:r>
            <a:r>
              <a:rPr spc="-5" dirty="0"/>
              <a:t>κατάλογο</a:t>
            </a:r>
            <a:r>
              <a:rPr spc="25" dirty="0"/>
              <a:t> </a:t>
            </a:r>
            <a:r>
              <a:rPr spc="-5" dirty="0"/>
              <a:t>των τόπων </a:t>
            </a:r>
            <a:r>
              <a:rPr spc="-10" dirty="0"/>
              <a:t>κοινοτικής </a:t>
            </a:r>
            <a:r>
              <a:rPr spc="-585" dirty="0"/>
              <a:t> </a:t>
            </a:r>
            <a:r>
              <a:rPr spc="-5" dirty="0"/>
              <a:t>σημασίας</a:t>
            </a:r>
          </a:p>
          <a:p>
            <a:pPr marL="45085">
              <a:lnSpc>
                <a:spcPct val="100000"/>
              </a:lnSpc>
              <a:spcBef>
                <a:spcPts val="15"/>
              </a:spcBef>
            </a:pPr>
            <a:endParaRPr sz="2500"/>
          </a:p>
          <a:p>
            <a:pPr marL="57785">
              <a:lnSpc>
                <a:spcPct val="100000"/>
              </a:lnSpc>
            </a:pPr>
            <a:r>
              <a:rPr dirty="0">
                <a:latin typeface="Symbol"/>
                <a:cs typeface="Symbol"/>
              </a:rPr>
              <a:t></a:t>
            </a:r>
            <a:r>
              <a:rPr dirty="0"/>
              <a:t> </a:t>
            </a:r>
            <a:r>
              <a:rPr spc="-5" dirty="0"/>
              <a:t>παράρτημα</a:t>
            </a:r>
            <a:r>
              <a:rPr spc="10" dirty="0"/>
              <a:t> </a:t>
            </a:r>
            <a:r>
              <a:rPr dirty="0"/>
              <a:t>1</a:t>
            </a:r>
            <a:r>
              <a:rPr spc="5" dirty="0"/>
              <a:t> </a:t>
            </a:r>
            <a:r>
              <a:rPr spc="-5" dirty="0"/>
              <a:t>της</a:t>
            </a:r>
            <a:r>
              <a:rPr spc="5" dirty="0"/>
              <a:t> </a:t>
            </a:r>
            <a:r>
              <a:rPr spc="-5" dirty="0"/>
              <a:t>απόφασης</a:t>
            </a:r>
            <a:r>
              <a:rPr spc="15" dirty="0"/>
              <a:t> </a:t>
            </a:r>
            <a:r>
              <a:rPr spc="-5" dirty="0"/>
              <a:t>2006/613/ΕΚ</a:t>
            </a:r>
            <a:r>
              <a:rPr spc="-15" dirty="0"/>
              <a:t> </a:t>
            </a:r>
            <a:r>
              <a:rPr spc="-5" dirty="0"/>
              <a:t>της Επιτροπής</a:t>
            </a:r>
            <a:r>
              <a:rPr spc="5" dirty="0"/>
              <a:t> </a:t>
            </a:r>
            <a:r>
              <a:rPr dirty="0"/>
              <a:t>(L</a:t>
            </a:r>
            <a:r>
              <a:rPr spc="-95" dirty="0"/>
              <a:t> </a:t>
            </a:r>
            <a:r>
              <a:rPr dirty="0"/>
              <a:t>259)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8" y="1426724"/>
            <a:ext cx="555561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spc="-27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T</a:t>
            </a:r>
            <a:r>
              <a:rPr sz="2400" spc="-10" dirty="0">
                <a:latin typeface="Times New Roman"/>
                <a:cs typeface="Times New Roman"/>
              </a:rPr>
              <a:t>U</a:t>
            </a: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2000 &gt;400 ε</a:t>
            </a:r>
            <a:r>
              <a:rPr sz="2400" spc="-5" dirty="0">
                <a:latin typeface="Times New Roman"/>
                <a:cs typeface="Times New Roman"/>
              </a:rPr>
              <a:t>ντ</a:t>
            </a:r>
            <a:r>
              <a:rPr sz="2400" dirty="0">
                <a:latin typeface="Times New Roman"/>
                <a:cs typeface="Times New Roman"/>
              </a:rPr>
              <a:t>ασσό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dirty="0">
                <a:latin typeface="Times New Roman"/>
                <a:cs typeface="Times New Roman"/>
              </a:rPr>
              <a:t>ε</a:t>
            </a:r>
            <a:r>
              <a:rPr sz="2400" spc="-5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ες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&gt;230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ΕΖΔ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Περίπου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200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ΖΕΠ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Είκοσι</a:t>
            </a:r>
            <a:r>
              <a:rPr sz="2400" spc="-5" dirty="0">
                <a:latin typeface="Times New Roman"/>
                <a:cs typeface="Times New Roman"/>
              </a:rPr>
              <a:t> οκτώ </a:t>
            </a:r>
            <a:r>
              <a:rPr sz="2400" dirty="0">
                <a:latin typeface="Times New Roman"/>
                <a:cs typeface="Times New Roman"/>
              </a:rPr>
              <a:t>(28)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φορείς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διαχείρισης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3436" y="1621477"/>
            <a:ext cx="6864350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5" dirty="0">
                <a:latin typeface="Times New Roman"/>
                <a:cs typeface="Times New Roman"/>
              </a:rPr>
              <a:t>Κ.Υ.Α. </a:t>
            </a:r>
            <a:r>
              <a:rPr sz="2400" dirty="0">
                <a:latin typeface="Times New Roman"/>
                <a:cs typeface="Times New Roman"/>
              </a:rPr>
              <a:t>33318/3028/1998)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38100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5" dirty="0">
                <a:latin typeface="Times New Roman"/>
                <a:cs typeface="Times New Roman"/>
              </a:rPr>
              <a:t>Κατάρτιση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εθνικού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καταλόγου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τόπων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προς</a:t>
            </a:r>
            <a:r>
              <a:rPr sz="2400" spc="-5" dirty="0">
                <a:latin typeface="Times New Roman"/>
                <a:cs typeface="Times New Roman"/>
              </a:rPr>
              <a:t> ένταξη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ίκ</a:t>
            </a:r>
            <a:r>
              <a:rPr sz="2400" spc="-5" dirty="0">
                <a:latin typeface="Times New Roman"/>
                <a:cs typeface="Times New Roman"/>
              </a:rPr>
              <a:t>τυ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Ν</a:t>
            </a:r>
            <a:r>
              <a:rPr sz="2400" spc="-27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T</a:t>
            </a:r>
            <a:r>
              <a:rPr sz="2400" spc="-10" dirty="0">
                <a:latin typeface="Times New Roman"/>
                <a:cs typeface="Times New Roman"/>
              </a:rPr>
              <a:t>U</a:t>
            </a: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2000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5833"/>
              <a:buFont typeface="Arial MT"/>
              <a:buChar char="•"/>
              <a:tabLst>
                <a:tab pos="179070" algn="l"/>
              </a:tabLst>
            </a:pPr>
            <a:r>
              <a:rPr sz="2400" dirty="0">
                <a:latin typeface="Times New Roman"/>
                <a:cs typeface="Times New Roman"/>
              </a:rPr>
              <a:t>Διαβίβαση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εθνικού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καταλόγου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Επιτροπή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Ευρωπαϊκών Κοινοτήτων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κατάρτιση κατάλογου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τόπων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προς</a:t>
            </a:r>
            <a:r>
              <a:rPr sz="2400" spc="-5" dirty="0">
                <a:latin typeface="Times New Roman"/>
                <a:cs typeface="Times New Roman"/>
              </a:rPr>
              <a:t> ένταξη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κοινοτικού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καταλόγου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(τόποι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κοινοτικής </a:t>
            </a:r>
            <a:r>
              <a:rPr sz="2400" spc="-5" dirty="0">
                <a:latin typeface="Times New Roman"/>
                <a:cs typeface="Times New Roman"/>
              </a:rPr>
              <a:t>σημασίας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ΤΚΣ)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582930">
              <a:lnSpc>
                <a:spcPct val="100000"/>
              </a:lnSpc>
              <a:buSzPct val="95833"/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Times New Roman"/>
                <a:cs typeface="Times New Roman"/>
              </a:rPr>
              <a:t>Υποχρέωση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κρατών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μελών</a:t>
            </a:r>
            <a:r>
              <a:rPr sz="2400" spc="-5" dirty="0">
                <a:latin typeface="Times New Roman"/>
                <a:cs typeface="Times New Roman"/>
              </a:rPr>
              <a:t> 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κράτη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μέλη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να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εντάξουν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εντός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6</a:t>
            </a:r>
            <a:r>
              <a:rPr sz="2400" spc="-5" dirty="0">
                <a:latin typeface="Times New Roman"/>
                <a:cs typeface="Times New Roman"/>
              </a:rPr>
              <a:t> ετών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τις</a:t>
            </a:r>
            <a:r>
              <a:rPr sz="2400" dirty="0">
                <a:latin typeface="Times New Roman"/>
                <a:cs typeface="Times New Roman"/>
              </a:rPr>
              <a:t> περιοχές</a:t>
            </a:r>
            <a:r>
              <a:rPr sz="2400" spc="-5" dirty="0">
                <a:latin typeface="Times New Roman"/>
                <a:cs typeface="Times New Roman"/>
              </a:rPr>
              <a:t> αυτές</a:t>
            </a:r>
            <a:r>
              <a:rPr sz="2400" dirty="0">
                <a:latin typeface="Times New Roman"/>
                <a:cs typeface="Times New Roman"/>
              </a:rPr>
              <a:t> ως</a:t>
            </a:r>
            <a:r>
              <a:rPr sz="2400" spc="-5" dirty="0">
                <a:latin typeface="Times New Roman"/>
                <a:cs typeface="Times New Roman"/>
              </a:rPr>
              <a:t> ΕΖΔ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2326" y="1432052"/>
            <a:ext cx="6804659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Ζώνες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Ειδικής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ΖΕΠ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 marR="706755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ταξινόμηση </a:t>
            </a:r>
            <a:r>
              <a:rPr sz="2400" dirty="0">
                <a:latin typeface="Times New Roman"/>
                <a:cs typeface="Times New Roman"/>
              </a:rPr>
              <a:t>ως </a:t>
            </a:r>
            <a:r>
              <a:rPr sz="2400" spc="-5" dirty="0">
                <a:latin typeface="Times New Roman"/>
                <a:cs typeface="Times New Roman"/>
              </a:rPr>
              <a:t>Ζ.Ε.Π.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βάσει </a:t>
            </a:r>
            <a:r>
              <a:rPr sz="2400" spc="-5" dirty="0">
                <a:latin typeface="Times New Roman"/>
                <a:cs typeface="Times New Roman"/>
              </a:rPr>
              <a:t>του </a:t>
            </a:r>
            <a:r>
              <a:rPr sz="2400" dirty="0">
                <a:latin typeface="Times New Roman"/>
                <a:cs typeface="Times New Roman"/>
              </a:rPr>
              <a:t>άρθρου 4 </a:t>
            </a:r>
            <a:r>
              <a:rPr sz="2400" spc="-5" dirty="0">
                <a:latin typeface="Times New Roman"/>
                <a:cs typeface="Times New Roman"/>
              </a:rPr>
              <a:t>της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Οδηγίας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2009/147/ΕΚ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(L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περιλαμβάνονται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παραρτήματα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Β΄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Γ΄ </a:t>
            </a:r>
            <a:r>
              <a:rPr sz="2400" spc="-5" dirty="0">
                <a:latin typeface="Times New Roman"/>
                <a:cs typeface="Times New Roman"/>
              </a:rPr>
              <a:t>του </a:t>
            </a:r>
            <a:r>
              <a:rPr sz="2400" dirty="0">
                <a:latin typeface="Times New Roman"/>
                <a:cs typeface="Times New Roman"/>
              </a:rPr>
              <a:t> άρθρου 14 </a:t>
            </a:r>
            <a:r>
              <a:rPr sz="2400" spc="-5" dirty="0">
                <a:latin typeface="Times New Roman"/>
                <a:cs typeface="Times New Roman"/>
              </a:rPr>
              <a:t>της </a:t>
            </a:r>
            <a:r>
              <a:rPr sz="2400" dirty="0">
                <a:latin typeface="Times New Roman"/>
                <a:cs typeface="Times New Roman"/>
              </a:rPr>
              <a:t>κ.υ.α. </a:t>
            </a:r>
            <a:r>
              <a:rPr sz="2400" spc="-5" dirty="0">
                <a:latin typeface="Times New Roman"/>
                <a:cs typeface="Times New Roman"/>
              </a:rPr>
              <a:t>Η.Π.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37338/ </a:t>
            </a:r>
            <a:r>
              <a:rPr sz="2400" spc="-5" dirty="0">
                <a:latin typeface="Times New Roman"/>
                <a:cs typeface="Times New Roman"/>
              </a:rPr>
              <a:t>1807/Ε.103/1.9.2010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(ΦΕΚ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1495 </a:t>
            </a:r>
            <a:r>
              <a:rPr sz="2400" spc="-5" dirty="0">
                <a:latin typeface="Times New Roman"/>
                <a:cs typeface="Times New Roman"/>
              </a:rPr>
              <a:t>Β΄)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 marR="308610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Ζώνες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Ειδικής Προστασίας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(ΖΕΠ)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79/409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για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πουλιών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636" y="1497315"/>
            <a:ext cx="7275830" cy="295021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  <a:buFont typeface="Arial MT"/>
              <a:buChar char="•"/>
              <a:tabLst>
                <a:tab pos="195580" algn="l"/>
                <a:tab pos="1126490" algn="l"/>
                <a:tab pos="1446530" algn="l"/>
                <a:tab pos="2018030" algn="l"/>
                <a:tab pos="3138170" algn="l"/>
                <a:tab pos="4861560" algn="l"/>
                <a:tab pos="5329555" algn="l"/>
                <a:tab pos="6803390" algn="l"/>
              </a:tabLst>
            </a:pPr>
            <a:r>
              <a:rPr sz="2400" dirty="0">
                <a:latin typeface="Times New Roman"/>
                <a:cs typeface="Times New Roman"/>
              </a:rPr>
              <a:t>άρθρο	4	</a:t>
            </a:r>
            <a:r>
              <a:rPr sz="2400" spc="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ης	ο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γ</a:t>
            </a:r>
            <a:r>
              <a:rPr sz="2400" dirty="0">
                <a:latin typeface="Times New Roman"/>
                <a:cs typeface="Times New Roman"/>
              </a:rPr>
              <a:t>ίας	79</a:t>
            </a:r>
            <a:r>
              <a:rPr sz="2400" spc="5" dirty="0">
                <a:latin typeface="Times New Roman"/>
                <a:cs typeface="Times New Roman"/>
              </a:rPr>
              <a:t>/</a:t>
            </a:r>
            <a:r>
              <a:rPr sz="2400" dirty="0">
                <a:latin typeface="Times New Roman"/>
                <a:cs typeface="Times New Roman"/>
              </a:rPr>
              <a:t>409</a:t>
            </a:r>
            <a:r>
              <a:rPr sz="2400" spc="5" dirty="0">
                <a:latin typeface="Times New Roman"/>
                <a:cs typeface="Times New Roman"/>
              </a:rPr>
              <a:t>/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20" dirty="0">
                <a:latin typeface="Times New Roman"/>
                <a:cs typeface="Times New Roman"/>
              </a:rPr>
              <a:t>Ο</a:t>
            </a:r>
            <a:r>
              <a:rPr sz="2400" dirty="0">
                <a:latin typeface="Times New Roman"/>
                <a:cs typeface="Times New Roman"/>
              </a:rPr>
              <a:t>Κ	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ια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spc="15" dirty="0">
                <a:latin typeface="Times New Roman"/>
                <a:cs typeface="Times New Roman"/>
              </a:rPr>
              <a:t>ή</a:t>
            </a:r>
            <a:r>
              <a:rPr sz="2400" dirty="0">
                <a:latin typeface="Times New Roman"/>
                <a:cs typeface="Times New Roman"/>
              </a:rPr>
              <a:t>ρηση	</a:t>
            </a:r>
            <a:r>
              <a:rPr sz="2400" spc="-20" dirty="0">
                <a:latin typeface="Times New Roman"/>
                <a:cs typeface="Times New Roman"/>
              </a:rPr>
              <a:t>τ</a:t>
            </a:r>
            <a:r>
              <a:rPr sz="2400" spc="5" dirty="0">
                <a:latin typeface="Times New Roman"/>
                <a:cs typeface="Times New Roman"/>
              </a:rPr>
              <a:t>ω</a:t>
            </a:r>
            <a:r>
              <a:rPr sz="2400" dirty="0">
                <a:latin typeface="Times New Roman"/>
                <a:cs typeface="Times New Roman"/>
              </a:rPr>
              <a:t>ν  </a:t>
            </a:r>
            <a:r>
              <a:rPr sz="2400" spc="-5" dirty="0">
                <a:latin typeface="Times New Roman"/>
                <a:cs typeface="Times New Roman"/>
              </a:rPr>
              <a:t>άγριων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πτηνών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195580" indent="-182880">
              <a:lnSpc>
                <a:spcPts val="2875"/>
              </a:lnSpc>
              <a:buFont typeface="Arial MT"/>
              <a:buChar char="•"/>
              <a:tabLst>
                <a:tab pos="195580" algn="l"/>
                <a:tab pos="1626235" algn="l"/>
                <a:tab pos="2120265" algn="l"/>
                <a:tab pos="3025140" algn="l"/>
                <a:tab pos="4098290" algn="l"/>
                <a:tab pos="5733415" algn="l"/>
                <a:tab pos="6958965" algn="l"/>
              </a:tabLst>
            </a:pPr>
            <a:r>
              <a:rPr sz="2400" spc="-90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ά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spc="10" dirty="0">
                <a:latin typeface="Times New Roman"/>
                <a:cs typeface="Times New Roman"/>
              </a:rPr>
              <a:t>α</a:t>
            </a:r>
            <a:r>
              <a:rPr sz="2400" spc="-5" dirty="0">
                <a:latin typeface="Times New Roman"/>
                <a:cs typeface="Times New Roman"/>
              </a:rPr>
              <a:t>ξ</a:t>
            </a:r>
            <a:r>
              <a:rPr sz="2400" dirty="0">
                <a:latin typeface="Times New Roman"/>
                <a:cs typeface="Times New Roman"/>
              </a:rPr>
              <a:t>η	σε	</a:t>
            </a:r>
            <a:r>
              <a:rPr sz="2400" spc="-85" dirty="0">
                <a:latin typeface="Times New Roman"/>
                <a:cs typeface="Times New Roman"/>
              </a:rPr>
              <a:t>ζ</a:t>
            </a:r>
            <a:r>
              <a:rPr sz="2400" dirty="0">
                <a:latin typeface="Times New Roman"/>
                <a:cs typeface="Times New Roman"/>
              </a:rPr>
              <a:t>ώ</a:t>
            </a:r>
            <a:r>
              <a:rPr sz="2400" spc="-10" dirty="0">
                <a:latin typeface="Times New Roman"/>
                <a:cs typeface="Times New Roman"/>
              </a:rPr>
              <a:t>ν</a:t>
            </a:r>
            <a:r>
              <a:rPr sz="2400" spc="10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ς	</a:t>
            </a:r>
            <a:r>
              <a:rPr sz="2400" spc="10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ι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ικής	πρ</a:t>
            </a:r>
            <a:r>
              <a:rPr sz="2400" spc="-5" dirty="0">
                <a:latin typeface="Times New Roman"/>
                <a:cs typeface="Times New Roman"/>
              </a:rPr>
              <a:t>ο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ασί</a:t>
            </a:r>
            <a:r>
              <a:rPr sz="2400" spc="10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ς	(</a:t>
            </a:r>
            <a:r>
              <a:rPr sz="2400" spc="-5" dirty="0">
                <a:latin typeface="Times New Roman"/>
                <a:cs typeface="Times New Roman"/>
              </a:rPr>
              <a:t>Ζ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-10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.)	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διατήρηση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15" dirty="0">
                <a:latin typeface="Times New Roman"/>
                <a:cs typeface="Times New Roman"/>
              </a:rPr>
              <a:t>χρήζουν</a:t>
            </a:r>
            <a:r>
              <a:rPr sz="2400" spc="-5" dirty="0">
                <a:latin typeface="Times New Roman"/>
                <a:cs typeface="Times New Roman"/>
              </a:rPr>
              <a:t> προστασίας.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buFont typeface="Arial MT"/>
              <a:buChar char="•"/>
              <a:tabLst>
                <a:tab pos="179070" algn="l"/>
                <a:tab pos="952500" algn="l"/>
                <a:tab pos="2109470" algn="l"/>
                <a:tab pos="3301365" algn="l"/>
                <a:tab pos="4883150" algn="l"/>
                <a:tab pos="6835140" algn="l"/>
              </a:tabLst>
            </a:pPr>
            <a:r>
              <a:rPr sz="2400" dirty="0">
                <a:latin typeface="Times New Roman"/>
                <a:cs typeface="Times New Roman"/>
              </a:rPr>
              <a:t>Δεν	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ίθ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αι	</a:t>
            </a:r>
            <a:r>
              <a:rPr sz="2400" spc="-95" dirty="0">
                <a:latin typeface="Times New Roman"/>
                <a:cs typeface="Times New Roman"/>
              </a:rPr>
              <a:t>ζ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dirty="0">
                <a:latin typeface="Times New Roman"/>
                <a:cs typeface="Times New Roman"/>
              </a:rPr>
              <a:t>α	</a:t>
            </a:r>
            <a:r>
              <a:rPr sz="2400" spc="-2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αθο</a:t>
            </a:r>
            <a:r>
              <a:rPr sz="2400" spc="-25" dirty="0">
                <a:latin typeface="Times New Roman"/>
                <a:cs typeface="Times New Roman"/>
              </a:rPr>
              <a:t>λ</a:t>
            </a:r>
            <a:r>
              <a:rPr sz="2400" dirty="0">
                <a:latin typeface="Times New Roman"/>
                <a:cs typeface="Times New Roman"/>
              </a:rPr>
              <a:t>ικ</a:t>
            </a:r>
            <a:r>
              <a:rPr sz="2400" spc="-10" dirty="0">
                <a:latin typeface="Times New Roman"/>
                <a:cs typeface="Times New Roman"/>
              </a:rPr>
              <a:t>ή</a:t>
            </a:r>
            <a:r>
              <a:rPr sz="2400" dirty="0">
                <a:latin typeface="Times New Roman"/>
                <a:cs typeface="Times New Roman"/>
              </a:rPr>
              <a:t>ς	απα</a:t>
            </a:r>
            <a:r>
              <a:rPr sz="2400" spc="-5" dirty="0">
                <a:latin typeface="Times New Roman"/>
                <a:cs typeface="Times New Roman"/>
              </a:rPr>
              <a:t>γ</a:t>
            </a:r>
            <a:r>
              <a:rPr sz="2400" dirty="0">
                <a:latin typeface="Times New Roman"/>
                <a:cs typeface="Times New Roman"/>
              </a:rPr>
              <a:t>ό</a:t>
            </a:r>
            <a:r>
              <a:rPr sz="2400" spc="10" dirty="0">
                <a:latin typeface="Times New Roman"/>
                <a:cs typeface="Times New Roman"/>
              </a:rPr>
              <a:t>ρε</a:t>
            </a:r>
            <a:r>
              <a:rPr sz="2400" spc="-5" dirty="0">
                <a:latin typeface="Times New Roman"/>
                <a:cs typeface="Times New Roman"/>
              </a:rPr>
              <a:t>υ</a:t>
            </a:r>
            <a:r>
              <a:rPr sz="2400" dirty="0">
                <a:latin typeface="Times New Roman"/>
                <a:cs typeface="Times New Roman"/>
              </a:rPr>
              <a:t>σης	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  </a:t>
            </a:r>
            <a:r>
              <a:rPr sz="2400" spc="-5" dirty="0">
                <a:latin typeface="Times New Roman"/>
                <a:cs typeface="Times New Roman"/>
              </a:rPr>
              <a:t>κυνηγίου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7040" y="1439736"/>
            <a:ext cx="8173720" cy="3427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35" dirty="0">
                <a:latin typeface="Verdana"/>
                <a:cs typeface="Verdana"/>
              </a:rPr>
              <a:t>Οικολογικοί</a:t>
            </a:r>
            <a:r>
              <a:rPr sz="1800" b="1" spc="-90" dirty="0">
                <a:latin typeface="Verdana"/>
                <a:cs typeface="Verdana"/>
              </a:rPr>
              <a:t> </a:t>
            </a:r>
            <a:r>
              <a:rPr sz="1800" b="1" spc="-215" dirty="0">
                <a:latin typeface="Verdana"/>
                <a:cs typeface="Verdana"/>
              </a:rPr>
              <a:t>δε</a:t>
            </a:r>
            <a:r>
              <a:rPr sz="1800" b="1" spc="-185" dirty="0">
                <a:latin typeface="Verdana"/>
                <a:cs typeface="Verdana"/>
              </a:rPr>
              <a:t>ίκ</a:t>
            </a:r>
            <a:r>
              <a:rPr sz="1800" b="1" spc="-200" dirty="0">
                <a:latin typeface="Verdana"/>
                <a:cs typeface="Verdana"/>
              </a:rPr>
              <a:t>τ</a:t>
            </a:r>
            <a:r>
              <a:rPr sz="1800" b="1" spc="-265" dirty="0">
                <a:latin typeface="Verdana"/>
                <a:cs typeface="Verdana"/>
              </a:rPr>
              <a:t>ε</a:t>
            </a:r>
            <a:r>
              <a:rPr sz="1800" b="1" spc="40" dirty="0">
                <a:latin typeface="Verdana"/>
                <a:cs typeface="Verdana"/>
              </a:rPr>
              <a:t>ς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5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Lucida Sans Unicode"/>
              <a:buChar char="•"/>
              <a:tabLst>
                <a:tab pos="354965" algn="l"/>
                <a:tab pos="355600" algn="l"/>
              </a:tabLst>
            </a:pPr>
            <a:r>
              <a:rPr sz="1800" spc="65" dirty="0">
                <a:latin typeface="Verdana"/>
                <a:cs typeface="Verdana"/>
              </a:rPr>
              <a:t>Δ</a:t>
            </a:r>
            <a:r>
              <a:rPr sz="1800" spc="-204" dirty="0">
                <a:latin typeface="Verdana"/>
                <a:cs typeface="Verdana"/>
              </a:rPr>
              <a:t>ε</a:t>
            </a:r>
            <a:r>
              <a:rPr sz="1800" spc="-95" dirty="0">
                <a:latin typeface="Verdana"/>
                <a:cs typeface="Verdana"/>
              </a:rPr>
              <a:t>ί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30" dirty="0">
                <a:latin typeface="Verdana"/>
                <a:cs typeface="Verdana"/>
              </a:rPr>
              <a:t>ε</a:t>
            </a:r>
            <a:r>
              <a:rPr sz="1800" spc="-20" dirty="0">
                <a:latin typeface="Verdana"/>
                <a:cs typeface="Verdana"/>
              </a:rPr>
              <a:t>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π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20" dirty="0">
                <a:latin typeface="Verdana"/>
                <a:cs typeface="Verdana"/>
              </a:rPr>
              <a:t>λ</a:t>
            </a:r>
            <a:r>
              <a:rPr sz="1800" spc="-15" dirty="0">
                <a:latin typeface="Verdana"/>
                <a:cs typeface="Verdana"/>
              </a:rPr>
              <a:t>ό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-100" dirty="0">
                <a:latin typeface="Verdana"/>
                <a:cs typeface="Verdana"/>
              </a:rPr>
              <a:t>τ</a:t>
            </a:r>
            <a:r>
              <a:rPr sz="1800" spc="114" dirty="0">
                <a:latin typeface="Verdana"/>
                <a:cs typeface="Verdana"/>
              </a:rPr>
              <a:t>α</a:t>
            </a:r>
            <a:r>
              <a:rPr sz="1800" spc="105" dirty="0">
                <a:latin typeface="Verdana"/>
                <a:cs typeface="Verdana"/>
              </a:rPr>
              <a:t>ς</a:t>
            </a:r>
            <a:r>
              <a:rPr sz="1800" spc="-445" dirty="0">
                <a:latin typeface="Lucida Sans Unicode"/>
                <a:cs typeface="Lucida Sans Unicode"/>
              </a:rPr>
              <a:t>-</a:t>
            </a:r>
            <a:r>
              <a:rPr sz="1800" spc="60" dirty="0">
                <a:latin typeface="Verdana"/>
                <a:cs typeface="Verdana"/>
              </a:rPr>
              <a:t>π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20" dirty="0">
                <a:latin typeface="Verdana"/>
                <a:cs typeface="Verdana"/>
              </a:rPr>
              <a:t>λ</a:t>
            </a:r>
            <a:r>
              <a:rPr sz="1800" spc="-15" dirty="0">
                <a:latin typeface="Verdana"/>
                <a:cs typeface="Verdana"/>
              </a:rPr>
              <a:t>ο</a:t>
            </a:r>
            <a:r>
              <a:rPr sz="1800" spc="5" dirty="0">
                <a:latin typeface="Verdana"/>
                <a:cs typeface="Verdana"/>
              </a:rPr>
              <a:t>μ</a:t>
            </a:r>
            <a:r>
              <a:rPr sz="1800" spc="10" dirty="0">
                <a:latin typeface="Verdana"/>
                <a:cs typeface="Verdana"/>
              </a:rPr>
              <a:t>ο</a:t>
            </a:r>
            <a:r>
              <a:rPr sz="1800" spc="5" dirty="0">
                <a:latin typeface="Verdana"/>
                <a:cs typeface="Verdana"/>
              </a:rPr>
              <a:t>ρ</a:t>
            </a:r>
            <a:r>
              <a:rPr sz="1800" spc="20" dirty="0">
                <a:latin typeface="Verdana"/>
                <a:cs typeface="Verdana"/>
              </a:rPr>
              <a:t>φ</a:t>
            </a:r>
            <a:r>
              <a:rPr sz="1800" spc="-125" dirty="0">
                <a:latin typeface="Verdana"/>
                <a:cs typeface="Verdana"/>
              </a:rPr>
              <a:t>ί</a:t>
            </a:r>
            <a:r>
              <a:rPr sz="1800" spc="114" dirty="0">
                <a:latin typeface="Verdana"/>
                <a:cs typeface="Verdana"/>
              </a:rPr>
              <a:t>α</a:t>
            </a:r>
            <a:r>
              <a:rPr sz="1800" spc="105" dirty="0">
                <a:latin typeface="Verdana"/>
                <a:cs typeface="Verdana"/>
              </a:rPr>
              <a:t>ς</a:t>
            </a:r>
            <a:r>
              <a:rPr sz="1800" spc="-165" dirty="0">
                <a:latin typeface="Verdana"/>
                <a:cs typeface="Verdana"/>
              </a:rPr>
              <a:t> </a:t>
            </a:r>
            <a:r>
              <a:rPr sz="1800" spc="-145" dirty="0">
                <a:latin typeface="Verdana"/>
                <a:cs typeface="Verdana"/>
              </a:rPr>
              <a:t>(</a:t>
            </a:r>
            <a:r>
              <a:rPr sz="1800" dirty="0">
                <a:latin typeface="Lucida Sans Unicode"/>
                <a:cs typeface="Lucida Sans Unicode"/>
              </a:rPr>
              <a:t>d</a:t>
            </a:r>
            <a:r>
              <a:rPr sz="1800" spc="-110" dirty="0">
                <a:latin typeface="Lucida Sans Unicode"/>
                <a:cs typeface="Lucida Sans Unicode"/>
              </a:rPr>
              <a:t>i</a:t>
            </a:r>
            <a:r>
              <a:rPr sz="1800" spc="105" dirty="0">
                <a:latin typeface="Lucida Sans Unicode"/>
                <a:cs typeface="Lucida Sans Unicode"/>
              </a:rPr>
              <a:t>v</a:t>
            </a:r>
            <a:r>
              <a:rPr sz="1800" spc="75" dirty="0">
                <a:latin typeface="Lucida Sans Unicode"/>
                <a:cs typeface="Lucida Sans Unicode"/>
              </a:rPr>
              <a:t>e</a:t>
            </a:r>
            <a:r>
              <a:rPr sz="1800" spc="-200" dirty="0">
                <a:latin typeface="Lucida Sans Unicode"/>
                <a:cs typeface="Lucida Sans Unicode"/>
              </a:rPr>
              <a:t>r</a:t>
            </a:r>
            <a:r>
              <a:rPr sz="1800" spc="-225" dirty="0">
                <a:latin typeface="Lucida Sans Unicode"/>
                <a:cs typeface="Lucida Sans Unicode"/>
              </a:rPr>
              <a:t>s</a:t>
            </a:r>
            <a:r>
              <a:rPr sz="1800" spc="-145" dirty="0">
                <a:latin typeface="Lucida Sans Unicode"/>
                <a:cs typeface="Lucida Sans Unicode"/>
              </a:rPr>
              <a:t>i</a:t>
            </a:r>
            <a:r>
              <a:rPr sz="1800" spc="-80" dirty="0">
                <a:latin typeface="Lucida Sans Unicode"/>
                <a:cs typeface="Lucida Sans Unicode"/>
              </a:rPr>
              <a:t>t</a:t>
            </a:r>
            <a:r>
              <a:rPr sz="1800" dirty="0">
                <a:latin typeface="Lucida Sans Unicode"/>
                <a:cs typeface="Lucida Sans Unicode"/>
              </a:rPr>
              <a:t>y</a:t>
            </a:r>
            <a:r>
              <a:rPr sz="1800" spc="-50" dirty="0">
                <a:latin typeface="Lucida Sans Unicode"/>
                <a:cs typeface="Lucida Sans Unicode"/>
              </a:rPr>
              <a:t> </a:t>
            </a:r>
            <a:r>
              <a:rPr sz="1800" spc="-145" dirty="0">
                <a:latin typeface="Lucida Sans Unicode"/>
                <a:cs typeface="Lucida Sans Unicode"/>
              </a:rPr>
              <a:t>i</a:t>
            </a:r>
            <a:r>
              <a:rPr sz="1800" spc="20" dirty="0">
                <a:latin typeface="Lucida Sans Unicode"/>
                <a:cs typeface="Lucida Sans Unicode"/>
              </a:rPr>
              <a:t>n</a:t>
            </a:r>
            <a:r>
              <a:rPr sz="1800" spc="85" dirty="0">
                <a:latin typeface="Lucida Sans Unicode"/>
                <a:cs typeface="Lucida Sans Unicode"/>
              </a:rPr>
              <a:t>d</a:t>
            </a:r>
            <a:r>
              <a:rPr sz="1800" spc="75" dirty="0">
                <a:latin typeface="Lucida Sans Unicode"/>
                <a:cs typeface="Lucida Sans Unicode"/>
              </a:rPr>
              <a:t>e</a:t>
            </a:r>
            <a:r>
              <a:rPr sz="1800" spc="-204" dirty="0">
                <a:latin typeface="Lucida Sans Unicode"/>
                <a:cs typeface="Lucida Sans Unicode"/>
              </a:rPr>
              <a:t>x</a:t>
            </a:r>
            <a:r>
              <a:rPr sz="1800" dirty="0">
                <a:latin typeface="Lucida Sans Unicode"/>
                <a:cs typeface="Lucida Sans Unicode"/>
              </a:rPr>
              <a:t>)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</a:pPr>
            <a:r>
              <a:rPr sz="1800" spc="-90" dirty="0">
                <a:latin typeface="Verdana"/>
                <a:cs typeface="Verdana"/>
              </a:rPr>
              <a:t>Δείκτες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ποικιλότητας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Verdana"/>
                <a:cs typeface="Verdana"/>
              </a:rPr>
              <a:t>αναφέρεται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30" dirty="0">
                <a:latin typeface="Verdana"/>
                <a:cs typeface="Verdana"/>
              </a:rPr>
              <a:t>στα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διαφορετικά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105" dirty="0">
                <a:latin typeface="Verdana"/>
                <a:cs typeface="Verdana"/>
              </a:rPr>
              <a:t>είδη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που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5" dirty="0">
                <a:latin typeface="Verdana"/>
                <a:cs typeface="Verdana"/>
              </a:rPr>
              <a:t>υπάρχουν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σε </a:t>
            </a:r>
            <a:r>
              <a:rPr sz="1800" spc="-615" dirty="0">
                <a:latin typeface="Verdana"/>
                <a:cs typeface="Verdana"/>
              </a:rPr>
              <a:t> </a:t>
            </a:r>
            <a:r>
              <a:rPr sz="1800" spc="-120" dirty="0">
                <a:latin typeface="Verdana"/>
                <a:cs typeface="Verdana"/>
              </a:rPr>
              <a:t>έ</a:t>
            </a:r>
            <a:r>
              <a:rPr sz="1800" spc="-105" dirty="0">
                <a:latin typeface="Verdana"/>
                <a:cs typeface="Verdana"/>
              </a:rPr>
              <a:t>ν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60" dirty="0">
                <a:latin typeface="Verdana"/>
                <a:cs typeface="Verdana"/>
              </a:rPr>
              <a:t>π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60" dirty="0">
                <a:latin typeface="Verdana"/>
                <a:cs typeface="Verdana"/>
              </a:rPr>
              <a:t>,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λαμβά</a:t>
            </a:r>
            <a:r>
              <a:rPr sz="1800" spc="10" dirty="0">
                <a:latin typeface="Verdana"/>
                <a:cs typeface="Verdana"/>
              </a:rPr>
              <a:t>ν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114" dirty="0">
                <a:latin typeface="Verdana"/>
                <a:cs typeface="Verdana"/>
              </a:rPr>
              <a:t>α</a:t>
            </a:r>
            <a:r>
              <a:rPr sz="1800" spc="105" dirty="0">
                <a:latin typeface="Verdana"/>
                <a:cs typeface="Verdana"/>
              </a:rPr>
              <a:t>ς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ε</a:t>
            </a:r>
            <a:r>
              <a:rPr sz="1800" spc="-55" dirty="0">
                <a:latin typeface="Verdana"/>
                <a:cs typeface="Verdana"/>
              </a:rPr>
              <a:t>π</a:t>
            </a:r>
            <a:r>
              <a:rPr sz="1800" spc="-125" dirty="0">
                <a:latin typeface="Verdana"/>
                <a:cs typeface="Verdana"/>
              </a:rPr>
              <a:t>ί</a:t>
            </a:r>
            <a:r>
              <a:rPr sz="1800" spc="160" dirty="0">
                <a:latin typeface="Verdana"/>
                <a:cs typeface="Verdana"/>
              </a:rPr>
              <a:t>σ</a:t>
            </a:r>
            <a:r>
              <a:rPr sz="1800" spc="35" dirty="0">
                <a:latin typeface="Verdana"/>
                <a:cs typeface="Verdana"/>
              </a:rPr>
              <a:t>ης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υ</a:t>
            </a:r>
            <a:r>
              <a:rPr sz="1800" spc="60" dirty="0">
                <a:latin typeface="Verdana"/>
                <a:cs typeface="Verdana"/>
              </a:rPr>
              <a:t>π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-120" dirty="0">
                <a:latin typeface="Verdana"/>
                <a:cs typeface="Verdana"/>
              </a:rPr>
              <a:t>ψ</a:t>
            </a:r>
            <a:r>
              <a:rPr sz="1800" spc="-90" dirty="0">
                <a:latin typeface="Verdana"/>
                <a:cs typeface="Verdana"/>
              </a:rPr>
              <a:t>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70" dirty="0">
                <a:latin typeface="Verdana"/>
                <a:cs typeface="Verdana"/>
              </a:rPr>
              <a:t>η</a:t>
            </a:r>
            <a:r>
              <a:rPr sz="1800" spc="-55" dirty="0">
                <a:latin typeface="Verdana"/>
                <a:cs typeface="Verdana"/>
              </a:rPr>
              <a:t>ν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10" dirty="0">
                <a:latin typeface="Verdana"/>
                <a:cs typeface="Verdana"/>
              </a:rPr>
              <a:t>α</a:t>
            </a:r>
            <a:r>
              <a:rPr sz="1800" spc="35" dirty="0">
                <a:latin typeface="Verdana"/>
                <a:cs typeface="Verdana"/>
              </a:rPr>
              <a:t>ν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-140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-100" dirty="0">
                <a:latin typeface="Verdana"/>
                <a:cs typeface="Verdana"/>
              </a:rPr>
              <a:t>τ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50" dirty="0">
                <a:latin typeface="Verdana"/>
                <a:cs typeface="Verdana"/>
              </a:rPr>
              <a:t>υ  </a:t>
            </a:r>
            <a:r>
              <a:rPr sz="1800" spc="-5" dirty="0">
                <a:latin typeface="Verdana"/>
                <a:cs typeface="Verdana"/>
              </a:rPr>
              <a:t>πληθυσμού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3200">
              <a:latin typeface="Verdana"/>
              <a:cs typeface="Verdana"/>
            </a:endParaRPr>
          </a:p>
          <a:p>
            <a:pPr marL="12700" marR="508634">
              <a:lnSpc>
                <a:spcPct val="100000"/>
              </a:lnSpc>
            </a:pPr>
            <a:r>
              <a:rPr sz="1800" spc="-125" dirty="0">
                <a:latin typeface="Verdana"/>
                <a:cs typeface="Verdana"/>
              </a:rPr>
              <a:t>Η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100" dirty="0">
                <a:latin typeface="Verdana"/>
                <a:cs typeface="Verdana"/>
              </a:rPr>
              <a:t>τιμή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του</a:t>
            </a:r>
            <a:r>
              <a:rPr sz="1800" spc="-125" dirty="0">
                <a:latin typeface="Verdana"/>
                <a:cs typeface="Verdana"/>
              </a:rPr>
              <a:t> δείκτη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ποικιλότητας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αυξάνει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114" dirty="0">
                <a:latin typeface="Verdana"/>
                <a:cs typeface="Verdana"/>
              </a:rPr>
              <a:t>με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00" dirty="0">
                <a:latin typeface="Verdana"/>
                <a:cs typeface="Verdana"/>
              </a:rPr>
              <a:t>την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αύξηση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του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αριθμού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των </a:t>
            </a:r>
            <a:r>
              <a:rPr sz="1800" spc="-620" dirty="0">
                <a:latin typeface="Verdana"/>
                <a:cs typeface="Verdana"/>
              </a:rPr>
              <a:t> </a:t>
            </a:r>
            <a:r>
              <a:rPr sz="1800" spc="-204" dirty="0">
                <a:latin typeface="Verdana"/>
                <a:cs typeface="Verdana"/>
              </a:rPr>
              <a:t>ε</a:t>
            </a:r>
            <a:r>
              <a:rPr sz="1800" spc="-95" dirty="0">
                <a:latin typeface="Verdana"/>
                <a:cs typeface="Verdana"/>
              </a:rPr>
              <a:t>ι</a:t>
            </a:r>
            <a:r>
              <a:rPr sz="1800" spc="-65" dirty="0">
                <a:latin typeface="Verdana"/>
                <a:cs typeface="Verdana"/>
              </a:rPr>
              <a:t>δ</a:t>
            </a:r>
            <a:r>
              <a:rPr sz="1800" spc="75" dirty="0">
                <a:latin typeface="Verdana"/>
                <a:cs typeface="Verdana"/>
              </a:rPr>
              <a:t>ώ</a:t>
            </a:r>
            <a:r>
              <a:rPr sz="1800" spc="-70" dirty="0">
                <a:latin typeface="Verdana"/>
                <a:cs typeface="Verdana"/>
              </a:rPr>
              <a:t>ν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-30" dirty="0">
                <a:latin typeface="Verdana"/>
                <a:cs typeface="Verdana"/>
              </a:rPr>
              <a:t>α</a:t>
            </a:r>
            <a:r>
              <a:rPr sz="1800" spc="-10" dirty="0">
                <a:latin typeface="Verdana"/>
                <a:cs typeface="Verdana"/>
              </a:rPr>
              <a:t>ι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70" dirty="0">
                <a:latin typeface="Verdana"/>
                <a:cs typeface="Verdana"/>
              </a:rPr>
              <a:t>η</a:t>
            </a:r>
            <a:r>
              <a:rPr sz="1800" spc="-55" dirty="0">
                <a:latin typeface="Verdana"/>
                <a:cs typeface="Verdana"/>
              </a:rPr>
              <a:t>ν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α</a:t>
            </a:r>
            <a:r>
              <a:rPr sz="1800" spc="15" dirty="0">
                <a:latin typeface="Verdana"/>
                <a:cs typeface="Verdana"/>
              </a:rPr>
              <a:t>ύ</a:t>
            </a:r>
            <a:r>
              <a:rPr sz="1800" spc="-70" dirty="0">
                <a:latin typeface="Verdana"/>
                <a:cs typeface="Verdana"/>
              </a:rPr>
              <a:t>ξ</a:t>
            </a:r>
            <a:r>
              <a:rPr sz="1800" spc="45" dirty="0">
                <a:latin typeface="Verdana"/>
                <a:cs typeface="Verdana"/>
              </a:rPr>
              <a:t>η</a:t>
            </a:r>
            <a:r>
              <a:rPr sz="1800" spc="60" dirty="0">
                <a:latin typeface="Verdana"/>
                <a:cs typeface="Verdana"/>
              </a:rPr>
              <a:t>σ</a:t>
            </a:r>
            <a:r>
              <a:rPr sz="1800" spc="-45" dirty="0">
                <a:latin typeface="Verdana"/>
                <a:cs typeface="Verdana"/>
              </a:rPr>
              <a:t>η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35" dirty="0">
                <a:latin typeface="Verdana"/>
                <a:cs typeface="Verdana"/>
              </a:rPr>
              <a:t>ης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10" dirty="0">
                <a:latin typeface="Verdana"/>
                <a:cs typeface="Verdana"/>
              </a:rPr>
              <a:t>α</a:t>
            </a:r>
            <a:r>
              <a:rPr sz="1800" spc="35" dirty="0">
                <a:latin typeface="Verdana"/>
                <a:cs typeface="Verdana"/>
              </a:rPr>
              <a:t>ν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50" dirty="0">
                <a:latin typeface="Verdana"/>
                <a:cs typeface="Verdana"/>
              </a:rPr>
              <a:t>ν</a:t>
            </a:r>
            <a:r>
              <a:rPr sz="1800" spc="-140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-100" dirty="0">
                <a:latin typeface="Verdana"/>
                <a:cs typeface="Verdana"/>
              </a:rPr>
              <a:t>τ</a:t>
            </a:r>
            <a:r>
              <a:rPr sz="1800" spc="105" dirty="0">
                <a:latin typeface="Verdana"/>
                <a:cs typeface="Verdana"/>
              </a:rPr>
              <a:t>ας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2862" y="1248040"/>
            <a:ext cx="7882255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Καταφύγια</a:t>
            </a:r>
            <a:r>
              <a:rPr sz="2400" b="1" u="heavy" spc="-1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Άγριας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Ζωής</a:t>
            </a:r>
            <a:r>
              <a:rPr sz="2400" b="1" u="heavy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(Wildlife</a:t>
            </a:r>
            <a:r>
              <a:rPr sz="2400" b="1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refuges)</a:t>
            </a:r>
            <a:endParaRPr sz="2400">
              <a:latin typeface="Times New Roman"/>
              <a:cs typeface="Times New Roman"/>
            </a:endParaRPr>
          </a:p>
          <a:p>
            <a:pPr marL="12700" marR="984885">
              <a:lnSpc>
                <a:spcPct val="199600"/>
              </a:lnSpc>
              <a:spcBef>
                <a:spcPts val="20"/>
              </a:spcBef>
            </a:pPr>
            <a:r>
              <a:rPr sz="2400" spc="-5" dirty="0">
                <a:latin typeface="Times New Roman"/>
                <a:cs typeface="Times New Roman"/>
              </a:rPr>
              <a:t>φυσικές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χερσαίες,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υγροτοπικές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θαλάσσιες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Ιδιαίτερη σημασία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ως: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Α)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σημαντικοί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τόποι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ανάπτυξης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χλωρίδας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19367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Β)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βιότοποι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αναπαραγωγής,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διατροφής,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διαχείμασης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πανίδας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200000"/>
              </a:lnSpc>
            </a:pPr>
            <a:r>
              <a:rPr sz="2400" dirty="0">
                <a:latin typeface="Times New Roman"/>
                <a:cs typeface="Times New Roman"/>
              </a:rPr>
              <a:t>Γ)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ως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αναπαραγωγής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ψαριών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συγκέντρωσης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γόνου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Δ)</a:t>
            </a:r>
            <a:r>
              <a:rPr sz="2400" spc="-10" dirty="0">
                <a:latin typeface="Times New Roman"/>
                <a:cs typeface="Times New Roman"/>
              </a:rPr>
              <a:t> σημαντικοί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θαλάσσιοι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οικότοποι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7240" y="1383108"/>
            <a:ext cx="6907530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Times New Roman"/>
                <a:cs typeface="Times New Roman"/>
              </a:rPr>
              <a:t>Καταφύγια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ζωής: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Απαγόρευση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θήρας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«Οι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αγώνες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κυνηγετικών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ικανοτήτων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σκύλων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δεικτών»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αλιεία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παγίδευση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πανίδας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συλλογή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χλωρίδας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440" y="1567098"/>
            <a:ext cx="534098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indent="-107314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καταστροφή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ζώνης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φυσική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βλάστηση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καταστροφή</a:t>
            </a:r>
            <a:r>
              <a:rPr sz="2400" dirty="0">
                <a:latin typeface="Times New Roman"/>
                <a:cs typeface="Times New Roman"/>
              </a:rPr>
              <a:t> των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φυτοφρακτών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αμμοληψία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αποστράγγιση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επιχωμάτωση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αποξήρανση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ελωδών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εκτάσεων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8" y="1470657"/>
            <a:ext cx="6824980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indent="-107314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ρύπανση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υδατικών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συστημάτων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διάθεση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απόρριψη αποβλήτων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ανάπτυξη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ιχθυοκαλλιεργειών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διενέργεια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στρατιωτικών </a:t>
            </a:r>
            <a:r>
              <a:rPr sz="2400" dirty="0">
                <a:latin typeface="Times New Roman"/>
                <a:cs typeface="Times New Roman"/>
              </a:rPr>
              <a:t>ασκήσεων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υπαγωγή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έκτασης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καταφυγίου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πολεοδομικό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ρυμοτομικό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σχεδιασμό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700" marR="248920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Επιτρέπεται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5" dirty="0">
                <a:latin typeface="Times New Roman"/>
                <a:cs typeface="Times New Roman"/>
              </a:rPr>
              <a:t>εγκατάσταση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παρατηρητηρίων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πανίδας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5427" y="1372829"/>
            <a:ext cx="8168005" cy="3180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latin typeface="Times New Roman"/>
                <a:cs typeface="Times New Roman"/>
              </a:rPr>
              <a:t>Μέσα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στα</a:t>
            </a:r>
            <a:r>
              <a:rPr sz="2300" spc="-2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καταφύγια</a:t>
            </a:r>
            <a:r>
              <a:rPr sz="2300" spc="-5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άγριας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spc="-20" dirty="0">
                <a:latin typeface="Times New Roman"/>
                <a:cs typeface="Times New Roman"/>
              </a:rPr>
              <a:t>ζωής: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5652"/>
              <a:buFont typeface="Arial MT"/>
              <a:buChar char="•"/>
              <a:tabLst>
                <a:tab pos="116205" algn="l"/>
              </a:tabLst>
            </a:pPr>
            <a:r>
              <a:rPr sz="2300" dirty="0">
                <a:latin typeface="Times New Roman"/>
                <a:cs typeface="Times New Roman"/>
              </a:rPr>
              <a:t>οι </a:t>
            </a:r>
            <a:r>
              <a:rPr sz="2300" spc="-5" dirty="0">
                <a:latin typeface="Times New Roman"/>
                <a:cs typeface="Times New Roman"/>
              </a:rPr>
              <a:t>αρμόδιες </a:t>
            </a:r>
            <a:r>
              <a:rPr sz="2300" dirty="0">
                <a:latin typeface="Times New Roman"/>
                <a:cs typeface="Times New Roman"/>
              </a:rPr>
              <a:t>υπηρεσίες </a:t>
            </a:r>
            <a:r>
              <a:rPr sz="2300" spc="-5" dirty="0">
                <a:latin typeface="Times New Roman"/>
                <a:cs typeface="Times New Roman"/>
              </a:rPr>
              <a:t>μπορούν </a:t>
            </a:r>
            <a:r>
              <a:rPr sz="2300" dirty="0">
                <a:latin typeface="Times New Roman"/>
                <a:cs typeface="Times New Roman"/>
              </a:rPr>
              <a:t>να εγκρίνουν ή να </a:t>
            </a:r>
            <a:r>
              <a:rPr sz="2300" spc="-10" dirty="0">
                <a:latin typeface="Times New Roman"/>
                <a:cs typeface="Times New Roman"/>
              </a:rPr>
              <a:t>προγραμματίζουν </a:t>
            </a:r>
            <a:r>
              <a:rPr sz="2300" spc="-56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και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να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εκτελούν: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115570" indent="-103505">
              <a:lnSpc>
                <a:spcPct val="100000"/>
              </a:lnSpc>
              <a:buSzPct val="95652"/>
              <a:buFont typeface="Arial MT"/>
              <a:buChar char="•"/>
              <a:tabLst>
                <a:tab pos="116205" algn="l"/>
              </a:tabLst>
            </a:pPr>
            <a:r>
              <a:rPr sz="2300" spc="-5" dirty="0">
                <a:latin typeface="Times New Roman"/>
                <a:cs typeface="Times New Roman"/>
              </a:rPr>
              <a:t>ειδικά</a:t>
            </a:r>
            <a:r>
              <a:rPr sz="2300" spc="-2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έργα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βελτίωσης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του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βιοτόπου</a:t>
            </a:r>
            <a:endParaRPr sz="2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12700" marR="296545">
              <a:lnSpc>
                <a:spcPct val="100000"/>
              </a:lnSpc>
              <a:buSzPct val="95652"/>
              <a:buFont typeface="Arial MT"/>
              <a:buChar char="•"/>
              <a:tabLst>
                <a:tab pos="116205" algn="l"/>
              </a:tabLst>
            </a:pPr>
            <a:r>
              <a:rPr sz="2300" dirty="0">
                <a:latin typeface="Times New Roman"/>
                <a:cs typeface="Times New Roman"/>
              </a:rPr>
              <a:t>έργα </a:t>
            </a:r>
            <a:r>
              <a:rPr sz="2300" spc="-5" dirty="0">
                <a:latin typeface="Times New Roman"/>
                <a:cs typeface="Times New Roman"/>
              </a:rPr>
              <a:t>ικανοποίησης των </a:t>
            </a:r>
            <a:r>
              <a:rPr sz="2300" spc="-10" dirty="0">
                <a:latin typeface="Times New Roman"/>
                <a:cs typeface="Times New Roman"/>
              </a:rPr>
              <a:t>οικολογικών </a:t>
            </a:r>
            <a:r>
              <a:rPr sz="2300" spc="-5" dirty="0">
                <a:latin typeface="Times New Roman"/>
                <a:cs typeface="Times New Roman"/>
              </a:rPr>
              <a:t>αναγκών </a:t>
            </a:r>
            <a:r>
              <a:rPr sz="2300" dirty="0">
                <a:latin typeface="Times New Roman"/>
                <a:cs typeface="Times New Roman"/>
              </a:rPr>
              <a:t>του </a:t>
            </a:r>
            <a:r>
              <a:rPr sz="2300" spc="-5" dirty="0">
                <a:latin typeface="Times New Roman"/>
                <a:cs typeface="Times New Roman"/>
              </a:rPr>
              <a:t>βιολογικού </a:t>
            </a:r>
            <a:r>
              <a:rPr sz="2300" dirty="0">
                <a:latin typeface="Times New Roman"/>
                <a:cs typeface="Times New Roman"/>
              </a:rPr>
              <a:t> κύκλου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των ειδών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της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άγριας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πανίδας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και</a:t>
            </a:r>
            <a:r>
              <a:rPr sz="2300" spc="-5" dirty="0">
                <a:latin typeface="Times New Roman"/>
                <a:cs typeface="Times New Roman"/>
              </a:rPr>
              <a:t> της</a:t>
            </a:r>
            <a:r>
              <a:rPr sz="2300" spc="1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αυτοφυούς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χλωρίδας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2940" y="1467379"/>
            <a:ext cx="7009765" cy="490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2235" indent="-90170">
              <a:lnSpc>
                <a:spcPct val="100000"/>
              </a:lnSpc>
              <a:spcBef>
                <a:spcPts val="105"/>
              </a:spcBef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spc="-5" dirty="0">
                <a:latin typeface="Times New Roman"/>
                <a:cs typeface="Times New Roman"/>
              </a:rPr>
              <a:t>ιδίως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αναδάσωση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spc="-5" dirty="0">
                <a:latin typeface="Times New Roman"/>
                <a:cs typeface="Times New Roman"/>
              </a:rPr>
              <a:t>διατήρηση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ακαλλιέργητων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εκτάσεων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65100" indent="-153035">
              <a:lnSpc>
                <a:spcPct val="100000"/>
              </a:lnSpc>
              <a:spcBef>
                <a:spcPts val="5"/>
              </a:spcBef>
              <a:buSzPct val="95000"/>
              <a:buFont typeface="Arial MT"/>
              <a:buChar char="•"/>
              <a:tabLst>
                <a:tab pos="165735" algn="l"/>
              </a:tabLst>
            </a:pPr>
            <a:r>
              <a:rPr sz="2000" spc="-5" dirty="0">
                <a:latin typeface="Times New Roman"/>
                <a:cs typeface="Times New Roman"/>
              </a:rPr>
              <a:t>διατήρηση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εκτάσεων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με</a:t>
            </a:r>
            <a:r>
              <a:rPr sz="2000" spc="-5" dirty="0">
                <a:latin typeface="Times New Roman"/>
                <a:cs typeface="Times New Roman"/>
              </a:rPr>
              <a:t> τοπικές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ποικιλίες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spc="-5" dirty="0">
                <a:latin typeface="Times New Roman"/>
                <a:cs typeface="Times New Roman"/>
              </a:rPr>
              <a:t>διατήρηση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φυτοφρακτών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02235" indent="-90170">
              <a:lnSpc>
                <a:spcPct val="100000"/>
              </a:lnSpc>
              <a:spcBef>
                <a:spcPts val="5"/>
              </a:spcBef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spc="-5" dirty="0">
                <a:latin typeface="Times New Roman"/>
                <a:cs typeface="Times New Roman"/>
              </a:rPr>
              <a:t>έργα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αναβάθμισης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spc="-5" dirty="0">
                <a:latin typeface="Times New Roman"/>
                <a:cs typeface="Times New Roman"/>
              </a:rPr>
              <a:t>αποκατάστασης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υγροτοπικών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εκτάσεων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dirty="0">
                <a:latin typeface="Times New Roman"/>
                <a:cs typeface="Times New Roman"/>
              </a:rPr>
              <a:t>δημιουργία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ζωνών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φυσικής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βλάστησης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2700" marR="5080" indent="-635">
              <a:lnSpc>
                <a:spcPct val="100000"/>
              </a:lnSpc>
              <a:buSzPct val="95000"/>
              <a:buFont typeface="Arial MT"/>
              <a:buChar char="•"/>
              <a:tabLst>
                <a:tab pos="102870" algn="l"/>
              </a:tabLst>
            </a:pPr>
            <a:r>
              <a:rPr sz="2000" dirty="0">
                <a:latin typeface="Times New Roman"/>
                <a:cs typeface="Times New Roman"/>
              </a:rPr>
              <a:t>δημιουργία </a:t>
            </a:r>
            <a:r>
              <a:rPr sz="2000" spc="-5" dirty="0">
                <a:latin typeface="Times New Roman"/>
                <a:cs typeface="Times New Roman"/>
              </a:rPr>
              <a:t>δενδροστοιχιών </a:t>
            </a:r>
            <a:r>
              <a:rPr sz="2000" spc="-10" dirty="0">
                <a:latin typeface="Times New Roman"/>
                <a:cs typeface="Times New Roman"/>
              </a:rPr>
              <a:t>κατά μήκος </a:t>
            </a:r>
            <a:r>
              <a:rPr sz="2000" dirty="0">
                <a:latin typeface="Times New Roman"/>
                <a:cs typeface="Times New Roman"/>
              </a:rPr>
              <a:t>των </a:t>
            </a:r>
            <a:r>
              <a:rPr sz="2000" spc="-5" dirty="0">
                <a:latin typeface="Times New Roman"/>
                <a:cs typeface="Times New Roman"/>
              </a:rPr>
              <a:t>αγροτικών </a:t>
            </a:r>
            <a:r>
              <a:rPr sz="2000" dirty="0">
                <a:latin typeface="Times New Roman"/>
                <a:cs typeface="Times New Roman"/>
              </a:rPr>
              <a:t>δρόμων </a:t>
            </a:r>
            <a:r>
              <a:rPr sz="2000" spc="-10" dirty="0">
                <a:latin typeface="Times New Roman"/>
                <a:cs typeface="Times New Roman"/>
              </a:rPr>
              <a:t>και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ελωδών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εκτάσεων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4843" y="1552284"/>
            <a:ext cx="777494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230" indent="-1771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9865" algn="l"/>
              </a:tabLst>
            </a:pPr>
            <a:r>
              <a:rPr sz="2400" spc="-85" dirty="0">
                <a:latin typeface="Times New Roman"/>
                <a:cs typeface="Times New Roman"/>
              </a:rPr>
              <a:t>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έργα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αυτά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περιγράφονται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 </a:t>
            </a:r>
            <a:r>
              <a:rPr sz="2400" spc="-5" dirty="0">
                <a:latin typeface="Times New Roman"/>
                <a:cs typeface="Times New Roman"/>
              </a:rPr>
              <a:t>ειδικές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μελέτες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διαχείρισης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3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Εγκρίνονται </a:t>
            </a:r>
            <a:r>
              <a:rPr sz="2400" dirty="0">
                <a:latin typeface="Times New Roman"/>
                <a:cs typeface="Times New Roman"/>
              </a:rPr>
              <a:t>από </a:t>
            </a:r>
            <a:r>
              <a:rPr sz="2400" spc="-5" dirty="0">
                <a:latin typeface="Times New Roman"/>
                <a:cs typeface="Times New Roman"/>
              </a:rPr>
              <a:t>τον </a:t>
            </a:r>
            <a:r>
              <a:rPr sz="2400" spc="-10" dirty="0">
                <a:latin typeface="Times New Roman"/>
                <a:cs typeface="Times New Roman"/>
              </a:rPr>
              <a:t>Γενικό </a:t>
            </a:r>
            <a:r>
              <a:rPr sz="2400" spc="-5" dirty="0">
                <a:latin typeface="Times New Roman"/>
                <a:cs typeface="Times New Roman"/>
              </a:rPr>
              <a:t>Γραμματέα </a:t>
            </a:r>
            <a:r>
              <a:rPr sz="2400" dirty="0">
                <a:latin typeface="Times New Roman"/>
                <a:cs typeface="Times New Roman"/>
              </a:rPr>
              <a:t>της </a:t>
            </a:r>
            <a:r>
              <a:rPr sz="2400" spc="-5" dirty="0">
                <a:latin typeface="Times New Roman"/>
                <a:cs typeface="Times New Roman"/>
              </a:rPr>
              <a:t>Αποκεντρωμένης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Διοίκησης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12700" marR="452120">
              <a:lnSpc>
                <a:spcPct val="100000"/>
              </a:lnSpc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Οι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προδιαγραφές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καθορίζονται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απόφαση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Υπουργού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Περιβάλλοντος,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Ενέργειας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Κλιματικής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Αλλαγής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101" y="1545714"/>
            <a:ext cx="8033384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Ως</a:t>
            </a:r>
            <a:r>
              <a:rPr sz="24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προστατευόμενα</a:t>
            </a:r>
            <a:r>
              <a:rPr sz="2400" b="1" u="heavy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τοπία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(Protected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landscapes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/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seascapes)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93091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περιοχές </a:t>
            </a:r>
            <a:r>
              <a:rPr sz="2400" spc="-5" dirty="0">
                <a:latin typeface="Times New Roman"/>
                <a:cs typeface="Times New Roman"/>
              </a:rPr>
              <a:t>μεγάλης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οικο </a:t>
            </a:r>
            <a:r>
              <a:rPr sz="2400" spc="-5" dirty="0">
                <a:latin typeface="Times New Roman"/>
                <a:cs typeface="Times New Roman"/>
              </a:rPr>
              <a:t>λογικής, γεωλογικής,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αισθητικής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πολιτισμικής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αξίας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εκτάσεις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πρόσφορες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για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αναψυχή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κοινού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2857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εκτάσεις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συμβάλλουν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πόρων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λόγω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ιδιαίτερων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 ανθρωπογενών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χαρακτηριστικών</a:t>
            </a:r>
            <a:r>
              <a:rPr sz="2400" spc="-5" dirty="0">
                <a:latin typeface="Times New Roman"/>
                <a:cs typeface="Times New Roman"/>
              </a:rPr>
              <a:t> τους.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9039" y="1358739"/>
            <a:ext cx="6384290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Times New Roman"/>
                <a:cs typeface="Times New Roman"/>
              </a:rPr>
              <a:t>Στα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προστατευόμενα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τοπία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δίνονται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ειδικότερες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ονομασίες,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όπως: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αισθητικό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δάσος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5" dirty="0">
                <a:latin typeface="Times New Roman"/>
                <a:cs typeface="Times New Roman"/>
              </a:rPr>
              <a:t>γεωπάρκο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τοπίο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άγριας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τοπίο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αγροτικό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τοπίο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αστικό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1840" y="1248040"/>
            <a:ext cx="740600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17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Ως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προστατευόμενα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στοιχεία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τοπίου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είναι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στοιχεία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ιδιαίτερη:</a:t>
            </a:r>
            <a:endParaRPr sz="2400">
              <a:latin typeface="Times New Roman"/>
              <a:cs typeface="Times New Roman"/>
            </a:endParaRPr>
          </a:p>
          <a:p>
            <a:pPr marL="2546985" marR="2523490" algn="ctr">
              <a:lnSpc>
                <a:spcPct val="200000"/>
              </a:lnSpc>
            </a:pPr>
            <a:r>
              <a:rPr sz="2400" dirty="0">
                <a:latin typeface="Times New Roman"/>
                <a:cs typeface="Times New Roman"/>
              </a:rPr>
              <a:t>Ι) </a:t>
            </a:r>
            <a:r>
              <a:rPr sz="2400" spc="-10" dirty="0">
                <a:latin typeface="Times New Roman"/>
                <a:cs typeface="Times New Roman"/>
              </a:rPr>
              <a:t>Οικολογική </a:t>
            </a:r>
            <a:r>
              <a:rPr sz="2400" spc="-5" dirty="0">
                <a:latin typeface="Times New Roman"/>
                <a:cs typeface="Times New Roman"/>
              </a:rPr>
              <a:t>αξία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ΙΙ)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ισθη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ική α</a:t>
            </a:r>
            <a:r>
              <a:rPr sz="2400" spc="-5" dirty="0">
                <a:latin typeface="Times New Roman"/>
                <a:cs typeface="Times New Roman"/>
              </a:rPr>
              <a:t>ξ</a:t>
            </a:r>
            <a:r>
              <a:rPr sz="2400" dirty="0">
                <a:latin typeface="Times New Roman"/>
                <a:cs typeface="Times New Roman"/>
              </a:rPr>
              <a:t>ία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9209" marR="508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ΙΙΙ)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Με </a:t>
            </a:r>
            <a:r>
              <a:rPr sz="2400" spc="-5" dirty="0">
                <a:latin typeface="Times New Roman"/>
                <a:cs typeface="Times New Roman"/>
              </a:rPr>
              <a:t>συμβολή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πόρων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λόγω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ιδιαίτερων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ή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ανθρωπογενών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χαρακτηριστικών </a:t>
            </a:r>
            <a:r>
              <a:rPr sz="2400" spc="-5" dirty="0">
                <a:latin typeface="Times New Roman"/>
                <a:cs typeface="Times New Roman"/>
              </a:rPr>
              <a:t> τους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240" y="1414336"/>
            <a:ext cx="4966335" cy="260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20" dirty="0">
                <a:latin typeface="Verdana"/>
                <a:cs typeface="Verdana"/>
              </a:rPr>
              <a:t>Α</a:t>
            </a:r>
            <a:r>
              <a:rPr sz="1800" spc="-45" dirty="0">
                <a:latin typeface="Verdana"/>
                <a:cs typeface="Verdana"/>
              </a:rPr>
              <a:t>φ</a:t>
            </a:r>
            <a:r>
              <a:rPr sz="1800" spc="50" dirty="0">
                <a:latin typeface="Verdana"/>
                <a:cs typeface="Verdana"/>
              </a:rPr>
              <a:t>θ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60" dirty="0">
                <a:latin typeface="Verdana"/>
                <a:cs typeface="Verdana"/>
              </a:rPr>
              <a:t>ν</a:t>
            </a:r>
            <a:r>
              <a:rPr sz="1800" spc="-140" dirty="0">
                <a:latin typeface="Verdana"/>
                <a:cs typeface="Verdana"/>
              </a:rPr>
              <a:t>ί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75" dirty="0">
                <a:latin typeface="Verdana"/>
                <a:cs typeface="Verdana"/>
              </a:rPr>
              <a:t> </a:t>
            </a:r>
            <a:r>
              <a:rPr sz="1800" spc="-204" dirty="0">
                <a:latin typeface="Verdana"/>
                <a:cs typeface="Verdana"/>
              </a:rPr>
              <a:t>ε</a:t>
            </a:r>
            <a:r>
              <a:rPr sz="1800" spc="-95" dirty="0">
                <a:latin typeface="Verdana"/>
                <a:cs typeface="Verdana"/>
              </a:rPr>
              <a:t>ι</a:t>
            </a:r>
            <a:r>
              <a:rPr sz="1800" spc="-65" dirty="0">
                <a:latin typeface="Verdana"/>
                <a:cs typeface="Verdana"/>
              </a:rPr>
              <a:t>δ</a:t>
            </a:r>
            <a:r>
              <a:rPr sz="1800" spc="75" dirty="0">
                <a:latin typeface="Verdana"/>
                <a:cs typeface="Verdana"/>
              </a:rPr>
              <a:t>ώ</a:t>
            </a:r>
            <a:r>
              <a:rPr sz="1800" spc="-70" dirty="0">
                <a:latin typeface="Verdana"/>
                <a:cs typeface="Verdana"/>
              </a:rPr>
              <a:t>ν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200" dirty="0">
                <a:latin typeface="Verdana"/>
                <a:cs typeface="Verdana"/>
              </a:rPr>
              <a:t>(</a:t>
            </a:r>
            <a:r>
              <a:rPr sz="1800" spc="-25" dirty="0">
                <a:latin typeface="Lucida Sans Unicode"/>
                <a:cs typeface="Lucida Sans Unicode"/>
              </a:rPr>
              <a:t>S</a:t>
            </a:r>
            <a:r>
              <a:rPr sz="1800" spc="80" dirty="0">
                <a:latin typeface="Lucida Sans Unicode"/>
                <a:cs typeface="Lucida Sans Unicode"/>
              </a:rPr>
              <a:t>p</a:t>
            </a:r>
            <a:r>
              <a:rPr sz="1800" spc="195" dirty="0">
                <a:latin typeface="Lucida Sans Unicode"/>
                <a:cs typeface="Lucida Sans Unicode"/>
              </a:rPr>
              <a:t>e</a:t>
            </a:r>
            <a:r>
              <a:rPr sz="1800" spc="-5" dirty="0">
                <a:latin typeface="Lucida Sans Unicode"/>
                <a:cs typeface="Lucida Sans Unicode"/>
              </a:rPr>
              <a:t>c</a:t>
            </a:r>
            <a:r>
              <a:rPr sz="1800" spc="-60" dirty="0">
                <a:latin typeface="Lucida Sans Unicode"/>
                <a:cs typeface="Lucida Sans Unicode"/>
              </a:rPr>
              <a:t>i</a:t>
            </a:r>
            <a:r>
              <a:rPr sz="1800" spc="75" dirty="0">
                <a:latin typeface="Lucida Sans Unicode"/>
                <a:cs typeface="Lucida Sans Unicode"/>
              </a:rPr>
              <a:t>e</a:t>
            </a:r>
            <a:r>
              <a:rPr sz="1800" spc="-220" dirty="0">
                <a:latin typeface="Lucida Sans Unicode"/>
                <a:cs typeface="Lucida Sans Unicode"/>
              </a:rPr>
              <a:t>s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spc="-200" dirty="0">
                <a:latin typeface="Lucida Sans Unicode"/>
                <a:cs typeface="Lucida Sans Unicode"/>
              </a:rPr>
              <a:t>r</a:t>
            </a:r>
            <a:r>
              <a:rPr sz="1800" spc="-20" dirty="0">
                <a:latin typeface="Lucida Sans Unicode"/>
                <a:cs typeface="Lucida Sans Unicode"/>
              </a:rPr>
              <a:t>i</a:t>
            </a:r>
            <a:r>
              <a:rPr sz="1800" spc="-5" dirty="0">
                <a:latin typeface="Lucida Sans Unicode"/>
                <a:cs typeface="Lucida Sans Unicode"/>
              </a:rPr>
              <a:t>c</a:t>
            </a:r>
            <a:r>
              <a:rPr sz="1800" spc="-30" dirty="0">
                <a:latin typeface="Lucida Sans Unicode"/>
                <a:cs typeface="Lucida Sans Unicode"/>
              </a:rPr>
              <a:t>h</a:t>
            </a:r>
            <a:r>
              <a:rPr sz="1800" spc="55" dirty="0">
                <a:latin typeface="Lucida Sans Unicode"/>
                <a:cs typeface="Lucida Sans Unicode"/>
              </a:rPr>
              <a:t>n</a:t>
            </a:r>
            <a:r>
              <a:rPr sz="1800" spc="75" dirty="0">
                <a:latin typeface="Lucida Sans Unicode"/>
                <a:cs typeface="Lucida Sans Unicode"/>
              </a:rPr>
              <a:t>e</a:t>
            </a:r>
            <a:r>
              <a:rPr sz="1800" spc="-225" dirty="0">
                <a:latin typeface="Lucida Sans Unicode"/>
                <a:cs typeface="Lucida Sans Unicode"/>
              </a:rPr>
              <a:t>s</a:t>
            </a:r>
            <a:r>
              <a:rPr sz="1800" spc="-220" dirty="0">
                <a:latin typeface="Lucida Sans Unicode"/>
                <a:cs typeface="Lucida Sans Unicode"/>
              </a:rPr>
              <a:t>s</a:t>
            </a:r>
            <a:r>
              <a:rPr sz="1800" spc="-25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)</a:t>
            </a:r>
            <a:endParaRPr sz="1800">
              <a:latin typeface="Lucida Sans Unicode"/>
              <a:cs typeface="Lucida Sans Unicode"/>
            </a:endParaRPr>
          </a:p>
          <a:p>
            <a:pPr marL="12700" marR="734060">
              <a:lnSpc>
                <a:spcPct val="280000"/>
              </a:lnSpc>
            </a:pPr>
            <a:r>
              <a:rPr sz="1800" dirty="0">
                <a:latin typeface="Symbol"/>
                <a:cs typeface="Symbol"/>
              </a:rPr>
              <a:t>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145" dirty="0">
                <a:latin typeface="Verdana"/>
                <a:cs typeface="Verdana"/>
              </a:rPr>
              <a:t>Ο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αρ</a:t>
            </a:r>
            <a:r>
              <a:rPr sz="1800" spc="20" dirty="0">
                <a:latin typeface="Verdana"/>
                <a:cs typeface="Verdana"/>
              </a:rPr>
              <a:t>ι</a:t>
            </a:r>
            <a:r>
              <a:rPr sz="1800" spc="50" dirty="0">
                <a:latin typeface="Verdana"/>
                <a:cs typeface="Verdana"/>
              </a:rPr>
              <a:t>θ</a:t>
            </a:r>
            <a:r>
              <a:rPr sz="1800" spc="5" dirty="0">
                <a:latin typeface="Verdana"/>
                <a:cs typeface="Verdana"/>
              </a:rPr>
              <a:t>μ</a:t>
            </a:r>
            <a:r>
              <a:rPr sz="1800" spc="10" dirty="0">
                <a:latin typeface="Verdana"/>
                <a:cs typeface="Verdana"/>
              </a:rPr>
              <a:t>ό</a:t>
            </a:r>
            <a:r>
              <a:rPr sz="1800" spc="125" dirty="0">
                <a:latin typeface="Verdana"/>
                <a:cs typeface="Verdana"/>
              </a:rPr>
              <a:t>ς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75" dirty="0">
                <a:latin typeface="Verdana"/>
                <a:cs typeface="Verdana"/>
              </a:rPr>
              <a:t>ω</a:t>
            </a:r>
            <a:r>
              <a:rPr sz="1800" spc="-70" dirty="0">
                <a:latin typeface="Verdana"/>
                <a:cs typeface="Verdana"/>
              </a:rPr>
              <a:t>ν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65" dirty="0">
                <a:latin typeface="Verdana"/>
                <a:cs typeface="Verdana"/>
              </a:rPr>
              <a:t>δ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15" dirty="0">
                <a:latin typeface="Verdana"/>
                <a:cs typeface="Verdana"/>
              </a:rPr>
              <a:t>α</a:t>
            </a:r>
            <a:r>
              <a:rPr sz="1800" spc="35" dirty="0">
                <a:latin typeface="Verdana"/>
                <a:cs typeface="Verdana"/>
              </a:rPr>
              <a:t>φ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100" dirty="0">
                <a:latin typeface="Verdana"/>
                <a:cs typeface="Verdana"/>
              </a:rPr>
              <a:t>ρε</a:t>
            </a:r>
            <a:r>
              <a:rPr sz="1800" spc="-85" dirty="0">
                <a:latin typeface="Verdana"/>
                <a:cs typeface="Verdana"/>
              </a:rPr>
              <a:t>τ</a:t>
            </a:r>
            <a:r>
              <a:rPr sz="1800" spc="-125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75" dirty="0">
                <a:latin typeface="Verdana"/>
                <a:cs typeface="Verdana"/>
              </a:rPr>
              <a:t>ώ</a:t>
            </a:r>
            <a:r>
              <a:rPr sz="1800" spc="-70" dirty="0">
                <a:latin typeface="Verdana"/>
                <a:cs typeface="Verdana"/>
              </a:rPr>
              <a:t>ν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204" dirty="0">
                <a:latin typeface="Verdana"/>
                <a:cs typeface="Verdana"/>
              </a:rPr>
              <a:t>ε</a:t>
            </a:r>
            <a:r>
              <a:rPr sz="1800" spc="-95" dirty="0">
                <a:latin typeface="Verdana"/>
                <a:cs typeface="Verdana"/>
              </a:rPr>
              <a:t>ι</a:t>
            </a:r>
            <a:r>
              <a:rPr sz="1800" spc="-65" dirty="0">
                <a:latin typeface="Verdana"/>
                <a:cs typeface="Verdana"/>
              </a:rPr>
              <a:t>δ</a:t>
            </a:r>
            <a:r>
              <a:rPr sz="1800" spc="75" dirty="0">
                <a:latin typeface="Verdana"/>
                <a:cs typeface="Verdana"/>
              </a:rPr>
              <a:t>ώ</a:t>
            </a:r>
            <a:r>
              <a:rPr sz="1800" spc="-50" dirty="0">
                <a:latin typeface="Verdana"/>
                <a:cs typeface="Verdana"/>
              </a:rPr>
              <a:t>ν  </a:t>
            </a:r>
            <a:r>
              <a:rPr sz="1800" spc="-185" dirty="0">
                <a:latin typeface="Verdana"/>
                <a:cs typeface="Verdana"/>
              </a:rPr>
              <a:t>Κ</a:t>
            </a:r>
            <a:r>
              <a:rPr sz="1800" spc="10" dirty="0">
                <a:latin typeface="Verdana"/>
                <a:cs typeface="Verdana"/>
              </a:rPr>
              <a:t>α</a:t>
            </a:r>
            <a:r>
              <a:rPr sz="1800" spc="35" dirty="0">
                <a:latin typeface="Verdana"/>
                <a:cs typeface="Verdana"/>
              </a:rPr>
              <a:t>ν</a:t>
            </a:r>
            <a:r>
              <a:rPr sz="1800" spc="80" dirty="0">
                <a:latin typeface="Verdana"/>
                <a:cs typeface="Verdana"/>
              </a:rPr>
              <a:t>ο</a:t>
            </a:r>
            <a:r>
              <a:rPr sz="1800" spc="-60" dirty="0">
                <a:latin typeface="Verdana"/>
                <a:cs typeface="Verdana"/>
              </a:rPr>
              <a:t>ν</a:t>
            </a:r>
            <a:r>
              <a:rPr sz="1800" spc="-140" dirty="0">
                <a:latin typeface="Verdana"/>
                <a:cs typeface="Verdana"/>
              </a:rPr>
              <a:t>ι</a:t>
            </a:r>
            <a:r>
              <a:rPr sz="1800" spc="-170" dirty="0">
                <a:latin typeface="Verdana"/>
                <a:cs typeface="Verdana"/>
              </a:rPr>
              <a:t>κ</a:t>
            </a:r>
            <a:r>
              <a:rPr sz="1800" spc="80" dirty="0">
                <a:latin typeface="Verdana"/>
                <a:cs typeface="Verdana"/>
              </a:rPr>
              <a:t>ό</a:t>
            </a:r>
            <a:r>
              <a:rPr sz="1800" spc="-175" dirty="0">
                <a:latin typeface="Verdana"/>
                <a:cs typeface="Verdana"/>
              </a:rPr>
              <a:t>τ</a:t>
            </a:r>
            <a:r>
              <a:rPr sz="1800" spc="-130" dirty="0">
                <a:latin typeface="Verdana"/>
                <a:cs typeface="Verdana"/>
              </a:rPr>
              <a:t>η</a:t>
            </a:r>
            <a:r>
              <a:rPr sz="1800" spc="-100" dirty="0">
                <a:latin typeface="Verdana"/>
                <a:cs typeface="Verdana"/>
              </a:rPr>
              <a:t>τ</a:t>
            </a:r>
            <a:r>
              <a:rPr sz="1800" spc="105" dirty="0">
                <a:latin typeface="Verdana"/>
                <a:cs typeface="Verdana"/>
              </a:rPr>
              <a:t>α</a:t>
            </a:r>
            <a:r>
              <a:rPr sz="1800" spc="-150" dirty="0">
                <a:latin typeface="Verdana"/>
                <a:cs typeface="Verdana"/>
              </a:rPr>
              <a:t> </a:t>
            </a:r>
            <a:r>
              <a:rPr sz="1800" spc="-114" dirty="0">
                <a:latin typeface="Verdana"/>
                <a:cs typeface="Verdana"/>
              </a:rPr>
              <a:t>(</a:t>
            </a:r>
            <a:r>
              <a:rPr sz="1800" spc="110" dirty="0">
                <a:latin typeface="Lucida Sans Unicode"/>
                <a:cs typeface="Lucida Sans Unicode"/>
              </a:rPr>
              <a:t>e</a:t>
            </a:r>
            <a:r>
              <a:rPr sz="1800" spc="105" dirty="0">
                <a:latin typeface="Lucida Sans Unicode"/>
                <a:cs typeface="Lucida Sans Unicode"/>
              </a:rPr>
              <a:t>v</a:t>
            </a:r>
            <a:r>
              <a:rPr sz="1800" spc="75" dirty="0">
                <a:latin typeface="Lucida Sans Unicode"/>
                <a:cs typeface="Lucida Sans Unicode"/>
              </a:rPr>
              <a:t>e</a:t>
            </a:r>
            <a:r>
              <a:rPr sz="1800" spc="-30" dirty="0">
                <a:latin typeface="Lucida Sans Unicode"/>
                <a:cs typeface="Lucida Sans Unicode"/>
              </a:rPr>
              <a:t>n</a:t>
            </a:r>
            <a:r>
              <a:rPr sz="1800" spc="55" dirty="0">
                <a:latin typeface="Lucida Sans Unicode"/>
                <a:cs typeface="Lucida Sans Unicode"/>
              </a:rPr>
              <a:t>n</a:t>
            </a:r>
            <a:r>
              <a:rPr sz="1800" spc="5" dirty="0">
                <a:latin typeface="Lucida Sans Unicode"/>
                <a:cs typeface="Lucida Sans Unicode"/>
              </a:rPr>
              <a:t>e</a:t>
            </a:r>
            <a:r>
              <a:rPr sz="1800" spc="-225" dirty="0">
                <a:latin typeface="Lucida Sans Unicode"/>
                <a:cs typeface="Lucida Sans Unicode"/>
              </a:rPr>
              <a:t>s</a:t>
            </a:r>
            <a:r>
              <a:rPr sz="1800" spc="-175" dirty="0">
                <a:latin typeface="Lucida Sans Unicode"/>
                <a:cs typeface="Lucida Sans Unicode"/>
              </a:rPr>
              <a:t>s</a:t>
            </a:r>
            <a:r>
              <a:rPr sz="1800" dirty="0">
                <a:latin typeface="Lucida Sans Unicode"/>
                <a:cs typeface="Lucida Sans Unicode"/>
              </a:rPr>
              <a:t>)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Symbol"/>
                <a:cs typeface="Symbol"/>
              </a:rPr>
              <a:t>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Verdana"/>
                <a:cs typeface="Verdana"/>
              </a:rPr>
              <a:t>Πόσο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45" dirty="0">
                <a:latin typeface="Verdana"/>
                <a:cs typeface="Verdana"/>
              </a:rPr>
              <a:t>ίσα</a:t>
            </a:r>
            <a:r>
              <a:rPr sz="1800" spc="-145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αριθμητικά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είναι</a:t>
            </a:r>
            <a:r>
              <a:rPr sz="1800" spc="-15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τα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15" dirty="0">
                <a:latin typeface="Verdana"/>
                <a:cs typeface="Verdana"/>
              </a:rPr>
              <a:t>διάφορα</a:t>
            </a:r>
            <a:r>
              <a:rPr sz="1800" spc="-160" dirty="0">
                <a:latin typeface="Verdana"/>
                <a:cs typeface="Verdana"/>
              </a:rPr>
              <a:t> </a:t>
            </a:r>
            <a:r>
              <a:rPr sz="1800" spc="-105" dirty="0">
                <a:latin typeface="Verdana"/>
                <a:cs typeface="Verdana"/>
              </a:rPr>
              <a:t>είδη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840" y="1403387"/>
            <a:ext cx="3510279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indent="-107314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αλσύλλια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παραδοσιακές </a:t>
            </a:r>
            <a:r>
              <a:rPr sz="2400" spc="-10" dirty="0">
                <a:latin typeface="Times New Roman"/>
                <a:cs typeface="Times New Roman"/>
              </a:rPr>
              <a:t>καλλιέργειες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SzPct val="95833"/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αγροικίες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SzPct val="95833"/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μονοπάτια,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πέτρινοι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φράχτες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ξερολιθιές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 </a:t>
            </a:r>
            <a:r>
              <a:rPr sz="2400" spc="-5" dirty="0">
                <a:latin typeface="Times New Roman"/>
                <a:cs typeface="Times New Roman"/>
              </a:rPr>
              <a:t>αναβαθμίδες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κρήνες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8546" y="1248040"/>
            <a:ext cx="705040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05710" algn="l"/>
              </a:tabLst>
            </a:pPr>
            <a:r>
              <a:rPr sz="2400" spc="-5" dirty="0">
                <a:latin typeface="Times New Roman"/>
                <a:cs typeface="Times New Roman"/>
              </a:rPr>
              <a:t>Προστατευόμενοι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φυσικοί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σχηματισμοί</a:t>
            </a:r>
            <a:r>
              <a:rPr sz="2400" spc="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(Protected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natural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formations)	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λειτουργικά τμήματα της φύσης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μεμονωμένα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δημιουργήματά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με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ιδιαίτερη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αξία: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επιστημονική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οικολογική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γεωλογική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γεωμορφολογική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αισθητική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3594" y="1419175"/>
            <a:ext cx="660971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Συμβάλλουν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διατήρηση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διεργασιών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προστασία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φυσικών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πόρων: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δέντρα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συστάδες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δέντρων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θάμνων,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Θαλάσσια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spc="-5" dirty="0">
                <a:latin typeface="Times New Roman"/>
                <a:cs typeface="Times New Roman"/>
              </a:rPr>
              <a:t>προστατευτική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βλάστηση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Font typeface="Arial MT"/>
              <a:buChar char="•"/>
              <a:tabLst>
                <a:tab pos="195580" algn="l"/>
              </a:tabLst>
            </a:pPr>
            <a:r>
              <a:rPr sz="2400" dirty="0">
                <a:latin typeface="Times New Roman"/>
                <a:cs typeface="Times New Roman"/>
              </a:rPr>
              <a:t>παρόχθια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παράκτια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βλάστηση,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9718" y="1484661"/>
            <a:ext cx="2159635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indent="-107314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φυσικοί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φράχτες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καταρράκτες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dirty="0">
                <a:latin typeface="Times New Roman"/>
                <a:cs typeface="Times New Roman"/>
              </a:rPr>
              <a:t>πηγές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φαράγγια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ύφαλοι,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σπηλιές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βράχοι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8188" y="1389847"/>
            <a:ext cx="634746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indent="-107314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απολιθωμένα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δάση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παλαιοντολογικά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ευρήματα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SzPct val="95833"/>
              <a:buFont typeface="Arial MT"/>
              <a:buChar char="•"/>
              <a:tabLst>
                <a:tab pos="195580" algn="l"/>
              </a:tabLst>
            </a:pPr>
            <a:r>
              <a:rPr sz="2400" spc="-10" dirty="0">
                <a:latin typeface="Times New Roman"/>
                <a:cs typeface="Times New Roman"/>
              </a:rPr>
              <a:t>κοραλλιογενείς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γεωμορφολογικοί</a:t>
            </a:r>
            <a:r>
              <a:rPr sz="2400" spc="-5" dirty="0">
                <a:latin typeface="Times New Roman"/>
                <a:cs typeface="Times New Roman"/>
              </a:rPr>
              <a:t> σχηματισμοί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0" dirty="0">
                <a:latin typeface="Times New Roman"/>
                <a:cs typeface="Times New Roman"/>
              </a:rPr>
              <a:t>γεώτοποι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οικότοποι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κοινοτικού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ενδιαφέροντος.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38" y="1407707"/>
            <a:ext cx="7582534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Προστατευόμενοι </a:t>
            </a:r>
            <a:r>
              <a:rPr sz="2400" spc="-10" dirty="0">
                <a:latin typeface="Times New Roman"/>
                <a:cs typeface="Times New Roman"/>
              </a:rPr>
              <a:t>φυσικοί </a:t>
            </a:r>
            <a:r>
              <a:rPr sz="2400" spc="-5" dirty="0">
                <a:latin typeface="Times New Roman"/>
                <a:cs typeface="Times New Roman"/>
              </a:rPr>
              <a:t>σχηματισμοί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10" dirty="0">
                <a:latin typeface="Times New Roman"/>
                <a:cs typeface="Times New Roman"/>
              </a:rPr>
              <a:t>έχουν </a:t>
            </a:r>
            <a:r>
              <a:rPr sz="2400" spc="-5" dirty="0">
                <a:latin typeface="Times New Roman"/>
                <a:cs typeface="Times New Roman"/>
              </a:rPr>
              <a:t>μνημειακό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χαρακτήρα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χαρακτηρίζονται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ως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διατηρητέα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μνημεία</a:t>
            </a:r>
            <a:r>
              <a:rPr sz="2400" dirty="0">
                <a:latin typeface="Times New Roman"/>
                <a:cs typeface="Times New Roman"/>
              </a:rPr>
              <a:t> της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φύσης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(Protected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natural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monuments).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137795" algn="just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Απαγορεύονται </a:t>
            </a:r>
            <a:r>
              <a:rPr sz="2400" spc="-10" dirty="0">
                <a:latin typeface="Times New Roman"/>
                <a:cs typeface="Times New Roman"/>
              </a:rPr>
              <a:t>ενέργειες </a:t>
            </a:r>
            <a:r>
              <a:rPr sz="2400" dirty="0">
                <a:latin typeface="Times New Roman"/>
                <a:cs typeface="Times New Roman"/>
              </a:rPr>
              <a:t>ή </a:t>
            </a:r>
            <a:r>
              <a:rPr sz="2400" spc="-5" dirty="0">
                <a:latin typeface="Times New Roman"/>
                <a:cs typeface="Times New Roman"/>
              </a:rPr>
              <a:t>δραστηριότητες </a:t>
            </a:r>
            <a:r>
              <a:rPr sz="2400" dirty="0">
                <a:latin typeface="Times New Roman"/>
                <a:cs typeface="Times New Roman"/>
              </a:rPr>
              <a:t>που </a:t>
            </a:r>
            <a:r>
              <a:rPr sz="2400" spc="-5" dirty="0">
                <a:latin typeface="Times New Roman"/>
                <a:cs typeface="Times New Roman"/>
              </a:rPr>
              <a:t>μπορούν να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επιφέρουν: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15" dirty="0">
                <a:latin typeface="Times New Roman"/>
                <a:cs typeface="Times New Roman"/>
              </a:rPr>
              <a:t>Καταστροφή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Φθορά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120014" indent="-107314">
              <a:lnSpc>
                <a:spcPct val="100000"/>
              </a:lnSpc>
              <a:buSzPct val="95833"/>
              <a:buFont typeface="Arial MT"/>
              <a:buChar char="•"/>
              <a:tabLst>
                <a:tab pos="120014" algn="l"/>
              </a:tabLst>
            </a:pPr>
            <a:r>
              <a:rPr sz="2400" spc="-5" dirty="0">
                <a:latin typeface="Times New Roman"/>
                <a:cs typeface="Times New Roman"/>
              </a:rPr>
              <a:t>Αλλοίωση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240" y="1320439"/>
            <a:ext cx="7912734" cy="296672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330"/>
              </a:spcBef>
            </a:pPr>
            <a:r>
              <a:rPr sz="2400" i="1" dirty="0">
                <a:latin typeface="Times New Roman"/>
                <a:cs typeface="Times New Roman"/>
              </a:rPr>
              <a:t>α-ποικιλότητα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(α-diversity)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500" spc="-100" dirty="0">
                <a:latin typeface="Symbol"/>
                <a:cs typeface="Symbol"/>
              </a:rPr>
              <a:t>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αριθμός</a:t>
            </a:r>
            <a:r>
              <a:rPr sz="2400" i="1" spc="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ειδών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μιας</a:t>
            </a:r>
            <a:r>
              <a:rPr sz="2400" i="1" spc="-5" dirty="0">
                <a:latin typeface="Times New Roman"/>
                <a:cs typeface="Times New Roman"/>
              </a:rPr>
              <a:t> συγκεκριμένης </a:t>
            </a:r>
            <a:r>
              <a:rPr sz="2400" i="1" spc="-58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βιοκοινότητας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669925">
              <a:lnSpc>
                <a:spcPts val="2870"/>
              </a:lnSpc>
              <a:spcBef>
                <a:spcPts val="5"/>
              </a:spcBef>
              <a:tabLst>
                <a:tab pos="4130040" algn="l"/>
              </a:tabLst>
            </a:pPr>
            <a:r>
              <a:rPr sz="2400" i="1" dirty="0">
                <a:latin typeface="Times New Roman"/>
                <a:cs typeface="Times New Roman"/>
              </a:rPr>
              <a:t>•β-ποικιλότητα </a:t>
            </a:r>
            <a:r>
              <a:rPr sz="2400" i="1" spc="-5" dirty="0">
                <a:latin typeface="Times New Roman"/>
                <a:cs typeface="Times New Roman"/>
              </a:rPr>
              <a:t>(β-diversity) </a:t>
            </a:r>
            <a:r>
              <a:rPr sz="2500" spc="-100" dirty="0">
                <a:latin typeface="Symbol"/>
                <a:cs typeface="Symbol"/>
              </a:rPr>
              <a:t></a:t>
            </a:r>
            <a:r>
              <a:rPr sz="2500" spc="-10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αριθμός </a:t>
            </a:r>
            <a:r>
              <a:rPr sz="2400" i="1" dirty="0">
                <a:latin typeface="Times New Roman"/>
                <a:cs typeface="Times New Roman"/>
              </a:rPr>
              <a:t>ειδών </a:t>
            </a:r>
            <a:r>
              <a:rPr sz="2400" i="1" spc="-5" dirty="0">
                <a:latin typeface="Times New Roman"/>
                <a:cs typeface="Times New Roman"/>
              </a:rPr>
              <a:t>που </a:t>
            </a:r>
            <a:r>
              <a:rPr sz="2400" i="1" dirty="0">
                <a:latin typeface="Times New Roman"/>
                <a:cs typeface="Times New Roman"/>
              </a:rPr>
              <a:t>δεν είναι </a:t>
            </a:r>
            <a:r>
              <a:rPr sz="2400" i="1" spc="-58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κοινά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μεταξύ δυο</a:t>
            </a:r>
            <a:r>
              <a:rPr sz="2400" i="1" spc="1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συγκεκριμένων	</a:t>
            </a:r>
            <a:r>
              <a:rPr sz="2400" i="1" dirty="0">
                <a:latin typeface="Times New Roman"/>
                <a:cs typeface="Times New Roman"/>
              </a:rPr>
              <a:t>βιοκοινοτήτων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377190">
              <a:lnSpc>
                <a:spcPts val="2870"/>
              </a:lnSpc>
              <a:spcBef>
                <a:spcPts val="5"/>
              </a:spcBef>
              <a:buChar char="•"/>
              <a:tabLst>
                <a:tab pos="195580" algn="l"/>
              </a:tabLst>
            </a:pPr>
            <a:r>
              <a:rPr sz="2400" i="1" dirty="0">
                <a:latin typeface="Times New Roman"/>
                <a:cs typeface="Times New Roman"/>
              </a:rPr>
              <a:t>γ-ποικιλότητα </a:t>
            </a:r>
            <a:r>
              <a:rPr sz="2400" i="1" spc="-5" dirty="0">
                <a:latin typeface="Times New Roman"/>
                <a:cs typeface="Times New Roman"/>
              </a:rPr>
              <a:t>(γ-diversity) </a:t>
            </a:r>
            <a:r>
              <a:rPr sz="2500" spc="-100" dirty="0">
                <a:latin typeface="Symbol"/>
                <a:cs typeface="Symbol"/>
              </a:rPr>
              <a:t></a:t>
            </a:r>
            <a:r>
              <a:rPr sz="2500" spc="-100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αριθμός </a:t>
            </a:r>
            <a:r>
              <a:rPr sz="2400" i="1" dirty="0">
                <a:latin typeface="Times New Roman"/>
                <a:cs typeface="Times New Roman"/>
              </a:rPr>
              <a:t>ειδών </a:t>
            </a:r>
            <a:r>
              <a:rPr sz="2400" i="1" spc="-5" dirty="0">
                <a:latin typeface="Times New Roman"/>
                <a:cs typeface="Times New Roman"/>
              </a:rPr>
              <a:t>που </a:t>
            </a:r>
            <a:r>
              <a:rPr sz="2400" i="1" dirty="0">
                <a:latin typeface="Times New Roman"/>
                <a:cs typeface="Times New Roman"/>
              </a:rPr>
              <a:t>είναι κοινά </a:t>
            </a:r>
            <a:r>
              <a:rPr sz="2400" i="1" spc="-58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μεταξύ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δυο </a:t>
            </a:r>
            <a:r>
              <a:rPr sz="2400" i="1" spc="-5" dirty="0">
                <a:latin typeface="Times New Roman"/>
                <a:cs typeface="Times New Roman"/>
              </a:rPr>
              <a:t>συγκεκριμένων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βιοκοινοτήτων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080" y="1425885"/>
            <a:ext cx="800671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Μικρή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περιβαλλοντική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σταθερότητα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Προσαρμογή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μικρότερου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αριθμού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ειδών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Μεγάλη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ποικιλομορφία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κανονικότητα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ειδών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Προσαρμοσμένος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πληθυσμός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σταθερότητα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βιοκοινότητα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174" y="1333732"/>
            <a:ext cx="7750809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imes New Roman"/>
                <a:cs typeface="Times New Roman"/>
              </a:rPr>
              <a:t>Οικολογική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διαδοχή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i="1" spc="-5" dirty="0">
                <a:latin typeface="Times New Roman"/>
                <a:cs typeface="Times New Roman"/>
              </a:rPr>
              <a:t>Πρωτογενής</a:t>
            </a:r>
            <a:r>
              <a:rPr sz="2400" i="1" spc="-10" dirty="0">
                <a:latin typeface="Times New Roman"/>
                <a:cs typeface="Times New Roman"/>
              </a:rPr>
              <a:t> διαδοχή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250190">
              <a:lnSpc>
                <a:spcPct val="100000"/>
              </a:lnSpc>
            </a:pPr>
            <a:r>
              <a:rPr sz="2400" spc="-5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διαδικασία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της οικολογικής διαδοχής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περιοχές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πριν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δεν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είχαν</a:t>
            </a:r>
            <a:r>
              <a:rPr sz="2400" spc="-5" dirty="0">
                <a:latin typeface="Times New Roman"/>
                <a:cs typeface="Times New Roman"/>
              </a:rPr>
              <a:t> αναπτυχθεί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οικοσυστήματα</a:t>
            </a:r>
            <a:endParaRPr sz="24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10"/>
              </a:spcBef>
            </a:pPr>
            <a:r>
              <a:rPr sz="2400" dirty="0">
                <a:latin typeface="Symbol"/>
                <a:cs typeface="Symbol"/>
              </a:rPr>
              <a:t>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βιοτικά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ανενεργές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99400"/>
              </a:lnSpc>
            </a:pPr>
            <a:r>
              <a:rPr sz="2400" i="1" spc="-5" dirty="0">
                <a:latin typeface="Times New Roman"/>
                <a:cs typeface="Times New Roman"/>
              </a:rPr>
              <a:t>Δευτερογενής</a:t>
            </a:r>
            <a:r>
              <a:rPr sz="2400" i="1" spc="1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διαδοχή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500" spc="-100" dirty="0">
                <a:latin typeface="Symbol"/>
                <a:cs typeface="Symbol"/>
              </a:rPr>
              <a:t>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οικολογική</a:t>
            </a:r>
            <a:r>
              <a:rPr sz="2400" spc="-5" dirty="0">
                <a:latin typeface="Times New Roman"/>
                <a:cs typeface="Times New Roman"/>
              </a:rPr>
              <a:t> διαδοχή </a:t>
            </a:r>
            <a:r>
              <a:rPr sz="2400" dirty="0">
                <a:latin typeface="Times New Roman"/>
                <a:cs typeface="Times New Roman"/>
              </a:rPr>
              <a:t>σε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περιοχές που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ήδη </a:t>
            </a:r>
            <a:r>
              <a:rPr sz="2400" spc="-10" dirty="0">
                <a:latin typeface="Times New Roman"/>
                <a:cs typeface="Times New Roman"/>
              </a:rPr>
              <a:t>υπάρχουν </a:t>
            </a:r>
            <a:r>
              <a:rPr sz="2400" spc="-5" dirty="0">
                <a:latin typeface="Times New Roman"/>
                <a:cs typeface="Times New Roman"/>
              </a:rPr>
              <a:t>οικοσυστήματα, </a:t>
            </a:r>
            <a:r>
              <a:rPr sz="2400" dirty="0">
                <a:latin typeface="Times New Roman"/>
                <a:cs typeface="Times New Roman"/>
              </a:rPr>
              <a:t>αλλά η </a:t>
            </a:r>
            <a:r>
              <a:rPr sz="2400" spc="-5" dirty="0">
                <a:latin typeface="Times New Roman"/>
                <a:cs typeface="Times New Roman"/>
              </a:rPr>
              <a:t>εξέλιξη </a:t>
            </a:r>
            <a:r>
              <a:rPr sz="2400" dirty="0">
                <a:latin typeface="Times New Roman"/>
                <a:cs typeface="Times New Roman"/>
              </a:rPr>
              <a:t>έχει </a:t>
            </a:r>
            <a:r>
              <a:rPr sz="2400" spc="-5" dirty="0">
                <a:latin typeface="Times New Roman"/>
                <a:cs typeface="Times New Roman"/>
              </a:rPr>
              <a:t>περιοριστεί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-5" dirty="0">
                <a:latin typeface="Times New Roman"/>
                <a:cs typeface="Times New Roman"/>
              </a:rPr>
              <a:t> κάποιο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εξωτερικό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παράγοντα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(βόσκηση,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φωτιά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κ.ά)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spc="-15" dirty="0">
                <a:latin typeface="Times New Roman"/>
                <a:cs typeface="Times New Roman"/>
              </a:rPr>
              <a:t>Εξάλειψη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 περιοριστικού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παράγοντα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Ωριμότητα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οικοσυστήματος</a:t>
            </a:r>
            <a:r>
              <a:rPr sz="2400" i="1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93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Δ</a:t>
            </a:r>
            <a:r>
              <a:rPr spc="-220" dirty="0"/>
              <a:t>ι</a:t>
            </a:r>
            <a:r>
              <a:rPr spc="160" dirty="0"/>
              <a:t>α</a:t>
            </a:r>
            <a:r>
              <a:rPr spc="-270" dirty="0"/>
              <a:t>τ</a:t>
            </a:r>
            <a:r>
              <a:rPr spc="-75" dirty="0"/>
              <a:t>ή</a:t>
            </a:r>
            <a:r>
              <a:rPr spc="114" dirty="0"/>
              <a:t>ρ</a:t>
            </a:r>
            <a:r>
              <a:rPr spc="-75" dirty="0"/>
              <a:t>η</a:t>
            </a:r>
            <a:r>
              <a:rPr spc="85" dirty="0"/>
              <a:t>ση</a:t>
            </a:r>
            <a:r>
              <a:rPr spc="-150" dirty="0"/>
              <a:t> </a:t>
            </a:r>
            <a:r>
              <a:rPr spc="-45" dirty="0"/>
              <a:t>κ</a:t>
            </a:r>
            <a:r>
              <a:rPr spc="-55" dirty="0"/>
              <a:t>α</a:t>
            </a:r>
            <a:r>
              <a:rPr spc="-210" dirty="0"/>
              <a:t>ι</a:t>
            </a:r>
            <a:r>
              <a:rPr spc="-215" dirty="0"/>
              <a:t> </a:t>
            </a:r>
            <a:r>
              <a:rPr spc="100" dirty="0"/>
              <a:t>πρ</a:t>
            </a:r>
            <a:r>
              <a:rPr spc="135" dirty="0"/>
              <a:t>ο</a:t>
            </a:r>
            <a:r>
              <a:rPr spc="-15" dirty="0"/>
              <a:t>στ</a:t>
            </a:r>
            <a:r>
              <a:rPr spc="160" dirty="0"/>
              <a:t>α</a:t>
            </a:r>
            <a:r>
              <a:rPr spc="20" dirty="0"/>
              <a:t>σ</a:t>
            </a:r>
            <a:r>
              <a:rPr spc="-5" dirty="0"/>
              <a:t>ί</a:t>
            </a:r>
            <a:r>
              <a:rPr spc="165" dirty="0"/>
              <a:t>α</a:t>
            </a:r>
            <a:r>
              <a:rPr spc="-175" dirty="0"/>
              <a:t> </a:t>
            </a:r>
            <a:r>
              <a:rPr spc="-70" dirty="0"/>
              <a:t>β</a:t>
            </a:r>
            <a:r>
              <a:rPr spc="-220" dirty="0"/>
              <a:t>ι</a:t>
            </a:r>
            <a:r>
              <a:rPr spc="135" dirty="0"/>
              <a:t>ο</a:t>
            </a:r>
            <a:r>
              <a:rPr spc="85" dirty="0"/>
              <a:t>π</a:t>
            </a:r>
            <a:r>
              <a:rPr spc="135" dirty="0"/>
              <a:t>ο</a:t>
            </a:r>
            <a:r>
              <a:rPr spc="-220" dirty="0"/>
              <a:t>ι</a:t>
            </a:r>
            <a:r>
              <a:rPr spc="-320" dirty="0"/>
              <a:t>κ</a:t>
            </a:r>
            <a:r>
              <a:rPr spc="-160" dirty="0"/>
              <a:t>ι</a:t>
            </a:r>
            <a:r>
              <a:rPr spc="-20" dirty="0"/>
              <a:t>λ</a:t>
            </a:r>
            <a:r>
              <a:rPr spc="-15" dirty="0"/>
              <a:t>ό</a:t>
            </a:r>
            <a:r>
              <a:rPr spc="-270" dirty="0"/>
              <a:t>τ</a:t>
            </a:r>
            <a:r>
              <a:rPr spc="-75" dirty="0"/>
              <a:t>η</a:t>
            </a:r>
            <a:r>
              <a:rPr spc="-270" dirty="0"/>
              <a:t>τ</a:t>
            </a:r>
            <a:r>
              <a:rPr spc="160" dirty="0"/>
              <a:t>α</a:t>
            </a:r>
            <a:r>
              <a:rPr spc="195" dirty="0"/>
              <a:t>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7829" y="1537559"/>
            <a:ext cx="7309484" cy="441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Σειρά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ακολουθία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των </a:t>
            </a:r>
            <a:r>
              <a:rPr sz="2400" spc="-10" dirty="0">
                <a:latin typeface="Times New Roman"/>
                <a:cs typeface="Times New Roman"/>
              </a:rPr>
              <a:t>κοινοτήτων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κατά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διαδοχή</a:t>
            </a:r>
            <a:endParaRPr sz="2400">
              <a:latin typeface="Times New Roman"/>
              <a:cs typeface="Times New Roman"/>
            </a:endParaRPr>
          </a:p>
          <a:p>
            <a:pPr marL="12700" marR="351790">
              <a:lnSpc>
                <a:spcPts val="5770"/>
              </a:lnSpc>
              <a:spcBef>
                <a:spcPts val="650"/>
              </a:spcBef>
            </a:pPr>
            <a:r>
              <a:rPr sz="2400" spc="-30" dirty="0">
                <a:latin typeface="Times New Roman"/>
                <a:cs typeface="Times New Roman"/>
              </a:rPr>
              <a:t>Ανάλογα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τις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συνθήκες </a:t>
            </a:r>
            <a:r>
              <a:rPr sz="2400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λαμβάνει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χώρα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διαδοχή: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Ξηροσειρά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5" dirty="0">
                <a:latin typeface="Times New Roman"/>
                <a:cs typeface="Times New Roman"/>
              </a:rPr>
              <a:t> ξηρές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συνθήκες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400" spc="-25" dirty="0">
                <a:latin typeface="Times New Roman"/>
                <a:cs typeface="Times New Roman"/>
              </a:rPr>
              <a:t>Υδροσειρά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υγρές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συνθήκες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5760"/>
              </a:lnSpc>
              <a:spcBef>
                <a:spcPts val="670"/>
              </a:spcBef>
            </a:pPr>
            <a:r>
              <a:rPr sz="2400" spc="-15" dirty="0">
                <a:latin typeface="Times New Roman"/>
                <a:cs typeface="Times New Roman"/>
              </a:rPr>
              <a:t>Στάδιο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εξέλιξης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500" spc="-100" dirty="0">
                <a:latin typeface="Symbol"/>
                <a:cs typeface="Symbol"/>
              </a:rPr>
              <a:t></a:t>
            </a:r>
            <a:r>
              <a:rPr sz="25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επιμέρους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κοινότητες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κατά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τη διαδοχή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Συχνά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διακριτά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στάδια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εξέλιξης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συνεχή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μεταβολή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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195"/>
              </a:lnSpc>
            </a:pPr>
            <a:r>
              <a:rPr sz="2400" spc="-5" dirty="0">
                <a:latin typeface="Times New Roman"/>
                <a:cs typeface="Times New Roman"/>
              </a:rPr>
              <a:t>δυναμική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του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οικοσυστήματος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2021</Words>
  <Application>Microsoft Office PowerPoint</Application>
  <PresentationFormat>Προβολή στην οθόνη (4:3)</PresentationFormat>
  <Paragraphs>503</Paragraphs>
  <Slides>55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55</vt:i4>
      </vt:variant>
    </vt:vector>
  </HeadingPairs>
  <TitlesOfParts>
    <vt:vector size="63" baseType="lpstr">
      <vt:lpstr>Arial MT</vt:lpstr>
      <vt:lpstr>Calibri</vt:lpstr>
      <vt:lpstr>Lucida Sans Unicode</vt:lpstr>
      <vt:lpstr>Symbol</vt:lpstr>
      <vt:lpstr>Times New Roman</vt:lpstr>
      <vt:lpstr>Verdana</vt:lpstr>
      <vt:lpstr>Wingdings</vt:lpstr>
      <vt:lpstr>Office Theme</vt:lpstr>
      <vt:lpstr>Διαχείριση των φυσικών πόρων  και των οικοσυστημάτων Ι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  <vt:lpstr>Διατήρηση και προστασία βιοποικιλότητας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Harry Krisna</dc:creator>
  <cp:lastModifiedBy>Λογαριασμός Microsoft</cp:lastModifiedBy>
  <cp:revision>5</cp:revision>
  <dcterms:created xsi:type="dcterms:W3CDTF">2022-10-14T11:49:36Z</dcterms:created>
  <dcterms:modified xsi:type="dcterms:W3CDTF">2022-12-17T14:12:01Z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2016-12-05T00:00:00Z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2022-10-14T00:00:00Z</vt:filetime>
  </property>
</Properties>
</file>