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733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849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6637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897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976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00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3426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0600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616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800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651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6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481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71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818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832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03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8760BD7-0EE7-4390-9F40-6A6AA18DC49C}" type="datetimeFigureOut">
              <a:rPr lang="el-GR" smtClean="0"/>
              <a:t>14/11/2023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85293-BF37-4D27-9258-7057ECB7BC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647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C92B46-0A57-47CD-8813-D25B67DC6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329813"/>
            <a:ext cx="8825658" cy="3329581"/>
          </a:xfrm>
        </p:spPr>
        <p:txBody>
          <a:bodyPr/>
          <a:lstStyle/>
          <a:p>
            <a:r>
              <a:rPr lang="el-GR" dirty="0">
                <a:latin typeface="Palatino Linotype" panose="02040502050505030304" pitchFamily="18" charset="0"/>
              </a:rPr>
              <a:t>Ρωμαϊκά </a:t>
            </a:r>
            <a:r>
              <a:rPr lang="el-GR" dirty="0" err="1">
                <a:latin typeface="Palatino Linotype" panose="02040502050505030304" pitchFamily="18" charset="0"/>
              </a:rPr>
              <a:t>Επύλλια</a:t>
            </a:r>
            <a:r>
              <a:rPr lang="el-GR" dirty="0">
                <a:latin typeface="Palatino Linotype" panose="02040502050505030304" pitchFamily="18" charset="0"/>
              </a:rPr>
              <a:t> ΚΦΙ501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F3CE67-FDF1-443A-8FF7-C9B06B312D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>
                <a:latin typeface="Palatino Linotype" panose="02040502050505030304" pitchFamily="18" charset="0"/>
              </a:rPr>
              <a:t>Κατουλλοσ</a:t>
            </a:r>
            <a:r>
              <a:rPr lang="el-GR">
                <a:latin typeface="Palatino Linotype" panose="02040502050505030304" pitchFamily="18" charset="0"/>
              </a:rPr>
              <a:t> 64.1-49</a:t>
            </a:r>
            <a:endParaRPr lang="el-G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7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6343D1-A0DE-4649-9F52-9383937EC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>
                <a:latin typeface="Palatino Linotype" panose="02040502050505030304" pitchFamily="18" charset="0"/>
              </a:rPr>
              <a:t>Cat. 64.</a:t>
            </a:r>
            <a:r>
              <a:rPr lang="el-GR" dirty="0">
                <a:latin typeface="Palatino Linotype" panose="02040502050505030304" pitchFamily="18" charset="0"/>
              </a:rPr>
              <a:t>1-30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Peliaco quondam prognatae vertice pinus 1 </a:t>
            </a:r>
          </a:p>
          <a:p>
            <a:pPr marL="0" indent="0" algn="just">
              <a:buNone/>
            </a:pP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dicuntur</a:t>
            </a:r>
            <a:r>
              <a:rPr lang="it-IT" dirty="0">
                <a:latin typeface="Palatino Linotype" panose="02040502050505030304" pitchFamily="18" charset="0"/>
              </a:rPr>
              <a:t> liquidas Neptuni nasse per undas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Phasidos ad fluctus et fines Aeeteos,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cum lecti iuvenes, Argivae robora pubis,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auratam optantes Colchis avertere pellem 5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ausi sunt vada salsa cita decurrere puppi,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caerula verrentes abiegnis aequora palmis.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Πεύκα που κάποτε γεννήθηκαν στα κορφοβούνια του </a:t>
            </a:r>
            <a:r>
              <a:rPr lang="el-GR" dirty="0" err="1">
                <a:latin typeface="Palatino Linotype" panose="02040502050505030304" pitchFamily="18" charset="0"/>
              </a:rPr>
              <a:t>Πηλίου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έπλευσαν όπως λέγεται τα υγρά κύματα του </a:t>
            </a:r>
            <a:r>
              <a:rPr lang="el-GR" dirty="0" err="1">
                <a:latin typeface="Palatino Linotype" panose="02040502050505030304" pitchFamily="18" charset="0"/>
              </a:rPr>
              <a:t>Ποσειδώνα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προς τα νερά του Φάση και την </a:t>
            </a:r>
            <a:r>
              <a:rPr lang="el-GR" dirty="0" err="1">
                <a:latin typeface="Palatino Linotype" panose="02040502050505030304" pitchFamily="18" charset="0"/>
              </a:rPr>
              <a:t>Αιήτεια</a:t>
            </a:r>
            <a:r>
              <a:rPr lang="el-GR" dirty="0">
                <a:latin typeface="Palatino Linotype" panose="02040502050505030304" pitchFamily="18" charset="0"/>
              </a:rPr>
              <a:t> χώρα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όταν τα διαλεκτά παλικάρια η ρώμη της αργείτικης νεολαίας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τόλμησαν να τρέξουν με γοργό πλεούμενο στην αλμυρή θάλασσα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ποθώντας να αρπάξουν τη χρυσή προβιά από τους </a:t>
            </a:r>
            <a:r>
              <a:rPr lang="el-GR" dirty="0" err="1">
                <a:latin typeface="Palatino Linotype" panose="02040502050505030304" pitchFamily="18" charset="0"/>
              </a:rPr>
              <a:t>Κόλχους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σαρώνοντας τα γαλάζια πέλαγα με ελάτινα κουπιά</a:t>
            </a:r>
            <a:endParaRPr lang="it-IT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endParaRPr lang="el-G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0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68FD38-90B8-4FFA-8E7F-3B30CEAE3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diva quibus retinens in summis urbibus arces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ipsa levi fecit volitantem flamine currum,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pinea coniungens inflexae texta carinae. 10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illa rudem cursu prima imbuit Amphitriten.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quae simul ac rostro ventosum proscidit aequor,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tortaque remigio spumis incanuit unda,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emersere freti candenti e gurgite vultus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i="1" dirty="0">
                <a:latin typeface="Palatino Linotype" panose="02040502050505030304" pitchFamily="18" charset="0"/>
              </a:rPr>
              <a:t>aequoreae monstrum Nereides admirantes. 15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illa, haud ante alia, viderunt luce marinas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mortales oculis nudato corpore Nymphas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nutricum tenus exstantes e gurgite cano.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Η ίδια η θεά που εξουσιάζει τα φρούρια στις ακροπόλεις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έφτιαξε το καράβι τους ανάλαφρο στις αύρες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συνδέοντας πεύκινους κορμούς με την κυρτή καρίνα. 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Πρώτη η Αργώ έπλευσε την άμαθη Αμφιτρίτη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και κατευθείαν μόλις έσκισε το ανεμώδες πέλαγος με το έμβολό της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και τα γυρτά κύματα άσπρισαν αφρίζοντας τα κουπιά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οι θαλάσσιες </a:t>
            </a:r>
            <a:r>
              <a:rPr lang="el-GR" dirty="0" err="1">
                <a:latin typeface="Palatino Linotype" panose="02040502050505030304" pitchFamily="18" charset="0"/>
              </a:rPr>
              <a:t>Νηρηίδες</a:t>
            </a:r>
            <a:r>
              <a:rPr lang="el-GR" dirty="0">
                <a:latin typeface="Palatino Linotype" panose="02040502050505030304" pitchFamily="18" charset="0"/>
              </a:rPr>
              <a:t> σαστισμένες σήκωσαν τα κεφάλια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μέσα στην τρομερή </a:t>
            </a:r>
            <a:r>
              <a:rPr lang="el-GR" dirty="0" err="1">
                <a:latin typeface="Palatino Linotype" panose="02040502050505030304" pitchFamily="18" charset="0"/>
              </a:rPr>
              <a:t>νεροταραχή</a:t>
            </a:r>
            <a:r>
              <a:rPr lang="el-GR" dirty="0">
                <a:latin typeface="Palatino Linotype" panose="02040502050505030304" pitchFamily="18" charset="0"/>
              </a:rPr>
              <a:t> για να δουν το φοβερό θέαμα. 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Εκείνη τη μέρα και όχι πιο μπροστά οι θνητοί είδαν με τα μάτια τους</a:t>
            </a:r>
            <a:endParaRPr lang="en-GB" dirty="0"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τις θαλάσσιες Νύμφες να στέκονται πάνω στον αφρό με γυμνό σώμα μέχρι τα στήθη.</a:t>
            </a:r>
          </a:p>
        </p:txBody>
      </p:sp>
    </p:spTree>
    <p:extLst>
      <p:ext uri="{BB962C8B-B14F-4D97-AF65-F5344CB8AC3E}">
        <p14:creationId xmlns:p14="http://schemas.microsoft.com/office/powerpoint/2010/main" val="39995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889512-344D-45F2-841B-14314FB7E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tum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Thetidis Peleus</a:t>
            </a:r>
            <a:r>
              <a:rPr lang="it-IT" dirty="0">
                <a:latin typeface="Palatino Linotype" panose="02040502050505030304" pitchFamily="18" charset="0"/>
              </a:rPr>
              <a:t> incensus fertur amore,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tum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Thetis</a:t>
            </a:r>
            <a:r>
              <a:rPr lang="it-IT" dirty="0">
                <a:latin typeface="Palatino Linotype" panose="02040502050505030304" pitchFamily="18" charset="0"/>
              </a:rPr>
              <a:t> humanos non despexit hymenaeos, </a:t>
            </a:r>
            <a:r>
              <a:rPr lang="el-GR" dirty="0">
                <a:latin typeface="Palatino Linotype" panose="02040502050505030304" pitchFamily="18" charset="0"/>
              </a:rPr>
              <a:t>20</a:t>
            </a:r>
            <a:endParaRPr lang="it-IT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tum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Thetidi</a:t>
            </a:r>
            <a:r>
              <a:rPr lang="it-IT" dirty="0">
                <a:latin typeface="Palatino Linotype" panose="02040502050505030304" pitchFamily="18" charset="0"/>
              </a:rPr>
              <a:t> pater ipse iugandum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Pelea</a:t>
            </a:r>
            <a:r>
              <a:rPr lang="it-IT" dirty="0">
                <a:latin typeface="Palatino Linotype" panose="02040502050505030304" pitchFamily="18" charset="0"/>
              </a:rPr>
              <a:t> sensit.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o nimis optato saeclorum tempore nati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heroes, salvete, deum genus! o bona matrum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progenies, salvete iterum, salvete, bonarum!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vos ego saepe mero, vos carmine compellabo. </a:t>
            </a:r>
            <a:r>
              <a:rPr lang="el-GR" dirty="0">
                <a:latin typeface="Palatino Linotype" panose="02040502050505030304" pitchFamily="18" charset="0"/>
              </a:rPr>
              <a:t>25</a:t>
            </a:r>
            <a:endParaRPr lang="it-IT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teque adeo, eximie taedis felicibus aucte,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Thessaliae columen,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Peleu</a:t>
            </a:r>
            <a:r>
              <a:rPr lang="it-IT" dirty="0">
                <a:latin typeface="Palatino Linotype" panose="02040502050505030304" pitchFamily="18" charset="0"/>
              </a:rPr>
              <a:t>, cui Iuppiter ipse,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ipse suos divum genitor concessit amores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tene </a:t>
            </a:r>
            <a:r>
              <a:rPr lang="it-IT" dirty="0">
                <a:solidFill>
                  <a:srgbClr val="FF0000"/>
                </a:solidFill>
                <a:latin typeface="Palatino Linotype" panose="02040502050505030304" pitchFamily="18" charset="0"/>
              </a:rPr>
              <a:t>Thetis</a:t>
            </a:r>
            <a:r>
              <a:rPr lang="it-IT" dirty="0">
                <a:latin typeface="Palatino Linotype" panose="02040502050505030304" pitchFamily="18" charset="0"/>
              </a:rPr>
              <a:t> tenuit pulcherrima Nereine,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tene suam Tethys concessit ducere neptem,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latin typeface="Palatino Linotype" panose="02040502050505030304" pitchFamily="18" charset="0"/>
              </a:rPr>
              <a:t>Oceanusque, mari totum qui amplectitur orbem?</a:t>
            </a:r>
            <a:r>
              <a:rPr lang="el-GR" dirty="0">
                <a:latin typeface="Palatino Linotype" panose="02040502050505030304" pitchFamily="18" charset="0"/>
              </a:rPr>
              <a:t> 30</a:t>
            </a:r>
            <a:endParaRPr lang="it-IT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Τότε </a:t>
            </a:r>
            <a:r>
              <a:rPr lang="el-GR" dirty="0">
                <a:solidFill>
                  <a:schemeClr val="accent1"/>
                </a:solidFill>
                <a:latin typeface="Palatino Linotype" panose="02040502050505030304" pitchFamily="18" charset="0"/>
              </a:rPr>
              <a:t>όπως λένε</a:t>
            </a:r>
            <a:r>
              <a:rPr lang="el-GR" dirty="0">
                <a:latin typeface="Palatino Linotype" panose="02040502050505030304" pitchFamily="18" charset="0"/>
              </a:rPr>
              <a:t> ο </a:t>
            </a:r>
            <a:r>
              <a:rPr lang="el-GR" dirty="0" err="1">
                <a:latin typeface="Palatino Linotype" panose="02040502050505030304" pitchFamily="18" charset="0"/>
              </a:rPr>
              <a:t>Πηλέας</a:t>
            </a:r>
            <a:r>
              <a:rPr lang="el-GR" dirty="0">
                <a:latin typeface="Palatino Linotype" panose="02040502050505030304" pitchFamily="18" charset="0"/>
              </a:rPr>
              <a:t> ερωτεύτηκε τη Θέτιδα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τότε και η Θέτιδα δεν περιφρόνησε τους θνητούς υμέναιους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τότε και ο ίδιος ο πατέρας έκρινε να παντρευτούν ο </a:t>
            </a:r>
            <a:r>
              <a:rPr lang="el-GR" dirty="0" err="1">
                <a:latin typeface="Palatino Linotype" panose="02040502050505030304" pitchFamily="18" charset="0"/>
              </a:rPr>
              <a:t>Πηλέας</a:t>
            </a:r>
            <a:r>
              <a:rPr lang="el-GR" dirty="0">
                <a:latin typeface="Palatino Linotype" panose="02040502050505030304" pitchFamily="18" charset="0"/>
              </a:rPr>
              <a:t> και η Θέτιδα.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Ω ήρωες που έχετε γεννηθεί σε ευλογημένους χρόνους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χαρείτε, θεών γένος. Ω ευτυχισμένη μητέρα,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ευτυχισμένοι απόγονοι χαρείτε ξανά και ξανά.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Εγώ συχνά θα πω σε σας το τραγούδι μου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και σε σένα ακόμη πάρα πολύ ευλογημένε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με τον ευτυχισμένο γάμο θεσσαλικέ κίονα </a:t>
            </a:r>
            <a:r>
              <a:rPr lang="el-GR" dirty="0" err="1">
                <a:latin typeface="Palatino Linotype" panose="02040502050505030304" pitchFamily="18" charset="0"/>
              </a:rPr>
              <a:t>Πηλέα</a:t>
            </a:r>
            <a:endParaRPr lang="el-GR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στον οποίο ο ίδιος ο Δίας ο γεννήτορας των θεών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έδωσε την εκλεκτή του. Η πανέμορφη Νηρηίδα η Θέτιδα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άραγε κράτησε εσένα στην αγκαλιά της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και η </a:t>
            </a:r>
            <a:r>
              <a:rPr lang="el-GR" dirty="0" err="1">
                <a:latin typeface="Palatino Linotype" panose="02040502050505030304" pitchFamily="18" charset="0"/>
              </a:rPr>
              <a:t>Τυθής</a:t>
            </a:r>
            <a:r>
              <a:rPr lang="el-GR" dirty="0">
                <a:latin typeface="Palatino Linotype" panose="02040502050505030304" pitchFamily="18" charset="0"/>
              </a:rPr>
              <a:t> άραγε δέχτηκε εσένα και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σου έδωσε την εγγονή της σε γάμο;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dirty="0">
                <a:latin typeface="Palatino Linotype" panose="02040502050505030304" pitchFamily="18" charset="0"/>
              </a:rPr>
              <a:t>Και ο Ωκεανός αγκαλιάζει όλο τον κόσμο με θάλασσα;</a:t>
            </a:r>
          </a:p>
        </p:txBody>
      </p:sp>
    </p:spTree>
    <p:extLst>
      <p:ext uri="{BB962C8B-B14F-4D97-AF65-F5344CB8AC3E}">
        <p14:creationId xmlns:p14="http://schemas.microsoft.com/office/powerpoint/2010/main" val="1220981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07CFE6-7129-4E33-B248-E60651D18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numCol="1"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quis simul optatae finito tempore luces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advenere, domum conventu tota frequentat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Thessalia, oppletur laetanti regia coetu: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dona ferunt prae se, declarant gaudia vultu.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deseritur Cieros, linquunt Pthiotica Tempe </a:t>
            </a:r>
            <a:r>
              <a:rPr lang="el-GR" sz="1800" dirty="0">
                <a:latin typeface="Palatino Linotype" panose="02040502050505030304" pitchFamily="18" charset="0"/>
              </a:rPr>
              <a:t>35</a:t>
            </a:r>
            <a:endParaRPr lang="it-IT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Crannonisque domos ac moenia Larisaea,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Pharsalum coeunt, Pharsalia tecta frequentant.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rura colit nemo, mollescunt colla iuvencis,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non humilis curvis purgatur vinea rastris,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non falx attenuat frondatorum arboris umbram,</a:t>
            </a:r>
            <a:r>
              <a:rPr lang="el-GR" sz="1800" dirty="0">
                <a:latin typeface="Palatino Linotype" panose="02040502050505030304" pitchFamily="18" charset="0"/>
              </a:rPr>
              <a:t> 40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non glebam prono convellit vomere taurus,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sz="1800" dirty="0">
                <a:latin typeface="Palatino Linotype" panose="02040502050505030304" pitchFamily="18" charset="0"/>
              </a:rPr>
              <a:t>squalida desertis robigo infertur aratris.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Μόλις τελείωσε ο χρόνος αναμονής και έφτασε η ποθητή γαμήλια ημέρα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ολόκληρη η Θεσσαλία μαζεύτηκε στο σπίτι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και γέμισε το ανάκτορο χαρούμενες συντροφιές.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Φέρνουν μαζί τους δώρα και τα πρόσωπά τους δείχνουν τη χαρά τους.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Η </a:t>
            </a:r>
            <a:r>
              <a:rPr lang="el-GR" sz="1800" dirty="0" err="1">
                <a:latin typeface="Palatino Linotype" panose="02040502050505030304" pitchFamily="18" charset="0"/>
              </a:rPr>
              <a:t>Κίερος</a:t>
            </a:r>
            <a:r>
              <a:rPr lang="el-GR" sz="1800" dirty="0">
                <a:latin typeface="Palatino Linotype" panose="02040502050505030304" pitchFamily="18" charset="0"/>
              </a:rPr>
              <a:t> ερημώνει, τα </a:t>
            </a:r>
            <a:r>
              <a:rPr lang="el-GR" sz="1800" dirty="0" err="1">
                <a:latin typeface="Palatino Linotype" panose="02040502050505030304" pitchFamily="18" charset="0"/>
              </a:rPr>
              <a:t>Φθιωτικά</a:t>
            </a:r>
            <a:r>
              <a:rPr lang="el-GR" sz="1800" dirty="0">
                <a:latin typeface="Palatino Linotype" panose="02040502050505030304" pitchFamily="18" charset="0"/>
              </a:rPr>
              <a:t> Τέμπη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αφήνουν τα σπίτια της </a:t>
            </a:r>
            <a:r>
              <a:rPr lang="el-GR" sz="1800" dirty="0" err="1">
                <a:latin typeface="Palatino Linotype" panose="02040502050505030304" pitchFamily="18" charset="0"/>
              </a:rPr>
              <a:t>Κρανώνας</a:t>
            </a:r>
            <a:r>
              <a:rPr lang="el-GR" sz="1800" dirty="0">
                <a:latin typeface="Palatino Linotype" panose="02040502050505030304" pitchFamily="18" charset="0"/>
              </a:rPr>
              <a:t> και τα </a:t>
            </a:r>
            <a:r>
              <a:rPr lang="el-GR" sz="1800" dirty="0" err="1">
                <a:latin typeface="Palatino Linotype" panose="02040502050505030304" pitchFamily="18" charset="0"/>
              </a:rPr>
              <a:t>Λαρισσαία</a:t>
            </a:r>
            <a:r>
              <a:rPr lang="el-GR" sz="1800" dirty="0">
                <a:latin typeface="Palatino Linotype" panose="02040502050505030304" pitchFamily="18" charset="0"/>
              </a:rPr>
              <a:t> τείχη.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Όλοι έρχονται στη </a:t>
            </a:r>
            <a:r>
              <a:rPr lang="el-GR" sz="1800" dirty="0" err="1">
                <a:latin typeface="Palatino Linotype" panose="02040502050505030304" pitchFamily="18" charset="0"/>
              </a:rPr>
              <a:t>Φάρσαλο</a:t>
            </a:r>
            <a:r>
              <a:rPr lang="el-GR" sz="1800" dirty="0">
                <a:latin typeface="Palatino Linotype" panose="02040502050505030304" pitchFamily="18" charset="0"/>
              </a:rPr>
              <a:t> και συχνάζουν στα </a:t>
            </a:r>
            <a:r>
              <a:rPr lang="el-GR" sz="1800" dirty="0" err="1">
                <a:latin typeface="Palatino Linotype" panose="02040502050505030304" pitchFamily="18" charset="0"/>
              </a:rPr>
              <a:t>Φαρσάλια</a:t>
            </a:r>
            <a:r>
              <a:rPr lang="el-GR" sz="1800" dirty="0">
                <a:latin typeface="Palatino Linotype" panose="02040502050505030304" pitchFamily="18" charset="0"/>
              </a:rPr>
              <a:t> ανάκτορα.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Κανείς δεν πάει στους αγρούς, τα ζώα </a:t>
            </a:r>
            <a:r>
              <a:rPr lang="el-GR" sz="1800" dirty="0" err="1">
                <a:latin typeface="Palatino Linotype" panose="02040502050505030304" pitchFamily="18" charset="0"/>
              </a:rPr>
              <a:t>νωθρεύουν</a:t>
            </a:r>
            <a:endParaRPr lang="el-GR" sz="1800" dirty="0">
              <a:latin typeface="Palatino Linotype" panose="020405020505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και αμπέλι δεν τσαπίζεται πια με την κυρτή αξίνα.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Ο ταύρος δε οργώνει τη γη με βαθύ άροτρο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ούτε το ψαλίδι του κλαδευτή κλαδεύει τα δέντρα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l-GR" sz="1800" dirty="0">
                <a:latin typeface="Palatino Linotype" panose="02040502050505030304" pitchFamily="18" charset="0"/>
              </a:rPr>
              <a:t>και τα άροτρα έτσι παρατημένα σκούριασαν.</a:t>
            </a:r>
          </a:p>
          <a:p>
            <a:pPr marL="0" indent="0" algn="just">
              <a:spcBef>
                <a:spcPts val="0"/>
              </a:spcBef>
              <a:buNone/>
            </a:pPr>
            <a:endParaRPr lang="el-GR" sz="1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96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6A0EF0-2F1C-4817-8718-19F3FE84E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ipsius at sedes, quacumque opulenta recessit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regia, fulgenti splendent auro atque argento.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candet ebur soliis, collucent pocula mensae, </a:t>
            </a:r>
            <a:r>
              <a:rPr lang="el-GR" dirty="0">
                <a:latin typeface="Palatino Linotype" panose="02040502050505030304" pitchFamily="18" charset="0"/>
              </a:rPr>
              <a:t>45</a:t>
            </a:r>
            <a:endParaRPr lang="it-IT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tota domus gaudet regali splendida gaza.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pulvinar vero divae geniale locatur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sedibus in mediis, Indo quod dente politum </a:t>
            </a:r>
          </a:p>
          <a:p>
            <a:pPr marL="0" indent="0" algn="just">
              <a:buNone/>
            </a:pPr>
            <a:r>
              <a:rPr lang="it-IT" dirty="0">
                <a:latin typeface="Palatino Linotype" panose="02040502050505030304" pitchFamily="18" charset="0"/>
              </a:rPr>
              <a:t>tincta tegit roseo conchyli purpura fuco.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Όμως η κατοικία εκείνου το πάμπλουτο βασιλικό ανάκτορο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αστράφτει εξαιτίας του χρυσού και του αργύρου.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Οι βασιλικοί θρόνοι και τα ποτήρια στα τραπέζια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αστράφτουν από ελεφαντόδοντο και χαίρεται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και το σπίτι καθώς αστράφτει μέσα στα βασιλικά ανάκτορα.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Η νυφική κλίνη της θεάς στήνεται στη μέση του ανακτόρου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φτιαγμένη από ινδικό ελεφαντόδοντο και</a:t>
            </a:r>
          </a:p>
          <a:p>
            <a:pPr marL="0" indent="0" algn="just">
              <a:buNone/>
            </a:pPr>
            <a:r>
              <a:rPr lang="el-GR" dirty="0">
                <a:latin typeface="Palatino Linotype" panose="02040502050505030304" pitchFamily="18" charset="0"/>
              </a:rPr>
              <a:t>καλύπτεται από ροδαλή πορφύρα βαμμένη στο χρώμα του </a:t>
            </a:r>
            <a:r>
              <a:rPr lang="el-GR" dirty="0" err="1">
                <a:latin typeface="Palatino Linotype" panose="02040502050505030304" pitchFamily="18" charset="0"/>
              </a:rPr>
              <a:t>κοχυλιού</a:t>
            </a:r>
            <a:r>
              <a:rPr lang="el-GR" dirty="0">
                <a:latin typeface="Palatino Linotype" panose="02040502050505030304" pitchFamily="18" charset="0"/>
              </a:rPr>
              <a:t>.</a:t>
            </a:r>
          </a:p>
          <a:p>
            <a:pPr marL="0" indent="0" algn="just">
              <a:buNone/>
            </a:pPr>
            <a:endParaRPr lang="el-G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746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1355</TotalTime>
  <Words>827</Words>
  <Application>Microsoft Office PowerPoint</Application>
  <PresentationFormat>Ευρεία οθόνη</PresentationFormat>
  <Paragraphs>105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Palatino Linotype</vt:lpstr>
      <vt:lpstr>Wingdings 3</vt:lpstr>
      <vt:lpstr>Ιόν</vt:lpstr>
      <vt:lpstr>Ρωμαϊκά Επύλλια ΚΦΙ501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Ρωμαϊκά Επύλλια ΚΦΙ504</dc:title>
  <dc:creator>Γεώργιος Παρασκευιώτης</dc:creator>
  <cp:lastModifiedBy>Γεώργιος Παρασκευιώτης</cp:lastModifiedBy>
  <cp:revision>55</cp:revision>
  <dcterms:created xsi:type="dcterms:W3CDTF">2022-02-23T06:39:12Z</dcterms:created>
  <dcterms:modified xsi:type="dcterms:W3CDTF">2023-11-14T16:35:04Z</dcterms:modified>
</cp:coreProperties>
</file>