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26/4/2023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el-GR" dirty="0" smtClean="0"/>
              <a:t>ΟΡΓΑΝΩΣΗ ΕΤΑΙΡΙΩΝ ΑΝΑΨΥΧΗΣ ΚΑΙ ΔΙΟΡΓΑΝΩΣΗ ΔΡΟΜΙΚΩΝ ΓΕΓΟΝΟΤΩΝ    Ν 069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Κώστα Γεώργιος </a:t>
            </a:r>
          </a:p>
          <a:p>
            <a:r>
              <a:rPr lang="el-GR" dirty="0" smtClean="0"/>
              <a:t>Καθηγητής ΣΕΦΑΑ</a:t>
            </a:r>
          </a:p>
          <a:p>
            <a:r>
              <a:rPr lang="el-GR" dirty="0" smtClean="0"/>
              <a:t>Δημοκρίτειο Πανεπιστήμιο Θράκης</a:t>
            </a:r>
          </a:p>
        </p:txBody>
      </p:sp>
      <p:pic>
        <p:nvPicPr>
          <p:cNvPr id="4" name="3 - Θέση περιεχομένου" descr="maratho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7" y="0"/>
            <a:ext cx="8358214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Τμήμα Παραγωγής </a:t>
            </a:r>
            <a:br>
              <a:rPr lang="el-GR" dirty="0" smtClean="0"/>
            </a:br>
            <a:r>
              <a:rPr lang="el-GR" dirty="0" smtClean="0"/>
              <a:t>Αθλητικού Προϊόντος 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5)Δημοτικά προγράμματα. (Α.Δ.Ο. Κομοτηνής)</a:t>
            </a:r>
          </a:p>
          <a:p>
            <a:r>
              <a:rPr lang="el-GR" dirty="0" smtClean="0"/>
              <a:t>6) Ιδιωτικά γυμναστήρια (</a:t>
            </a:r>
            <a:r>
              <a:rPr lang="en-US" dirty="0" smtClean="0"/>
              <a:t>Gymnasium)</a:t>
            </a:r>
          </a:p>
          <a:p>
            <a:r>
              <a:rPr lang="el-GR" dirty="0" smtClean="0"/>
              <a:t>7) Εταιρείες Αθλητικής Αναψυχής  (</a:t>
            </a:r>
            <a:r>
              <a:rPr lang="en-US" dirty="0" smtClean="0"/>
              <a:t>Trekking Hellas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8) Επαγγελματίες Αθλητές (</a:t>
            </a:r>
            <a:r>
              <a:rPr lang="el-GR" dirty="0" err="1" smtClean="0"/>
              <a:t>Ατνετοκούνμπο</a:t>
            </a:r>
            <a:r>
              <a:rPr lang="el-GR" dirty="0" smtClean="0"/>
              <a:t>)</a:t>
            </a:r>
          </a:p>
          <a:p>
            <a:r>
              <a:rPr lang="el-GR" dirty="0" smtClean="0"/>
              <a:t>9) Αγώνες Αυτοκινήτου ( </a:t>
            </a:r>
            <a:r>
              <a:rPr lang="en-US" dirty="0" smtClean="0"/>
              <a:t>formula 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6" name="Picture 6" descr="C:\Program Files\Microsoft Office\Clipart\standard\stddir4\ph01460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429132"/>
            <a:ext cx="57150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Επαγγελματικά Σωματεία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Τηλεοπτικά, Χορηγοί, </a:t>
            </a:r>
          </a:p>
          <a:p>
            <a:r>
              <a:rPr lang="el-GR" dirty="0" smtClean="0"/>
              <a:t>Χρηματοδότηση από το κράτος ή </a:t>
            </a:r>
            <a:r>
              <a:rPr lang="el-GR" dirty="0" err="1" smtClean="0"/>
              <a:t>Στοιχηματικές</a:t>
            </a:r>
            <a:r>
              <a:rPr lang="el-GR" dirty="0" smtClean="0"/>
              <a:t> εταιρείες (ΟΠΑΠ),</a:t>
            </a:r>
          </a:p>
          <a:p>
            <a:r>
              <a:rPr lang="el-GR" dirty="0" smtClean="0"/>
              <a:t>Πωλήσεις εισιτηρίων</a:t>
            </a:r>
          </a:p>
          <a:p>
            <a:r>
              <a:rPr lang="el-GR" dirty="0" smtClean="0"/>
              <a:t>Μπουτίκ (αναμνηστικά)</a:t>
            </a:r>
          </a:p>
          <a:p>
            <a:r>
              <a:rPr lang="el-GR" dirty="0" smtClean="0"/>
              <a:t>Ενοικιάσεις χώρων (εμπορικών, συνοδευτικών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5" descr="C:\Program Files\Microsoft Office\Clipart\standard\stddir4\ph01446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00570"/>
            <a:ext cx="70723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Επαγγελματικά Σωματεία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Εκμετάλλευση Ονόματος</a:t>
            </a:r>
          </a:p>
          <a:p>
            <a:r>
              <a:rPr lang="el-GR" dirty="0" smtClean="0"/>
              <a:t>Συνδρομές φιλάθλων.</a:t>
            </a:r>
          </a:p>
          <a:p>
            <a:r>
              <a:rPr lang="el-GR" dirty="0" smtClean="0"/>
              <a:t>Συμμετοχή σε Ευρωπαϊκές και παγκόσμιές Λίγκες (</a:t>
            </a:r>
            <a:r>
              <a:rPr lang="en-US" dirty="0" smtClean="0"/>
              <a:t>champion league)</a:t>
            </a:r>
          </a:p>
          <a:p>
            <a:r>
              <a:rPr lang="el-GR" dirty="0" smtClean="0"/>
              <a:t>Συμμετοχή σε τουρνουά</a:t>
            </a:r>
          </a:p>
          <a:p>
            <a:r>
              <a:rPr lang="el-GR" dirty="0" smtClean="0"/>
              <a:t>Πωλήσεις παικτών. 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5" descr="C:\Program Files\Microsoft Office\Clipart\standard\stddir4\ph01945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7286676" cy="22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Πανεπιστημιακός Αθλητισμός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Εσωτερικά πρωταθλήματα (</a:t>
            </a:r>
            <a:r>
              <a:rPr lang="en-US" dirty="0" smtClean="0"/>
              <a:t>intramurals)</a:t>
            </a:r>
          </a:p>
          <a:p>
            <a:r>
              <a:rPr lang="el-GR" dirty="0" smtClean="0"/>
              <a:t>Πανελλήνιο πανεπιστημιακό πρωτάθλημα</a:t>
            </a:r>
          </a:p>
          <a:p>
            <a:r>
              <a:rPr lang="el-GR" dirty="0" smtClean="0"/>
              <a:t>Προγράμματα ατομικής και ομαδικής άσκησης από τα γραφεία φυσικής αγωγής κάθε πανεπιστημίου.</a:t>
            </a:r>
          </a:p>
          <a:p>
            <a:r>
              <a:rPr lang="el-GR" dirty="0" smtClean="0"/>
              <a:t>Δυστυχώς στην Ελλάδα δεν υπάρχει η ανάπτυξη που θα έπρεπε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Σχολικός Αθλητισμός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Μέσα από την σχολική φυσική αγωγή και τα σχολικά πρωταθλήματα που πολλές φορές έχουν και κίνητρα εισαγωγής στο πανεπιστήμιο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6" descr="C:\Program Files\Microsoft Office\Clipart\standard\stddir4\ph01458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71810"/>
            <a:ext cx="55007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Δημοτικά Αθλητικά προγράμματα και γυμναστήρια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προγράμματα είναι γνωστά εδώ και χρόνια με την ονομασία «Μαζικός Αθλητισμός» και αργότερα «Άθληση για όλους». Στην αρχή υπήρχε χρηματοδότηση από την Γενική Γραμματεία Αθλητισμού ή τους δήμους. Σήμερα τα πιο πολλά είναι συγχρηματοδοτούμενα.  Χρειάζονται εκσυγχρονισμό και καλή στελέχωση.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6 - Θέση περιεχομένου" descr="marathon1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286256"/>
            <a:ext cx="8215338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Ιδιωτικά γυμναστήρια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Είναι ιδιωτικές εταιρείες αυτόνομες ή οργανωμένες σε αλυσίδες με το σύστημα δικαιοδοσίας </a:t>
            </a:r>
            <a:r>
              <a:rPr lang="en-US" dirty="0" smtClean="0"/>
              <a:t> (franchise). </a:t>
            </a:r>
            <a:r>
              <a:rPr lang="el-GR" dirty="0" smtClean="0"/>
              <a:t> Ο χώρος του </a:t>
            </a:r>
            <a:r>
              <a:rPr lang="en-US" dirty="0" smtClean="0"/>
              <a:t>fitness </a:t>
            </a:r>
            <a:r>
              <a:rPr lang="el-GR" dirty="0" smtClean="0"/>
              <a:t>έχει τρομερή ανάπτυξη παγκοσμίως.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5" descr="C:\Program Files\Microsoft Office\Clipart\standard\stddir4\ph01461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55626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Εταιρείες Αθλητικής Αναψυχής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γήπεδα 5χ5</a:t>
            </a:r>
          </a:p>
          <a:p>
            <a:r>
              <a:rPr lang="el-GR" dirty="0" smtClean="0"/>
              <a:t>Παιδικές κατασκηνώσεις</a:t>
            </a:r>
          </a:p>
          <a:p>
            <a:r>
              <a:rPr lang="el-GR" dirty="0" smtClean="0"/>
              <a:t>Εταιρείες υπαιθρίων δραστηριοτήτων και </a:t>
            </a:r>
          </a:p>
          <a:p>
            <a:r>
              <a:rPr lang="el-GR" dirty="0" smtClean="0"/>
              <a:t>Χιονοδρομικά κέντρα</a:t>
            </a:r>
          </a:p>
          <a:p>
            <a:r>
              <a:rPr lang="el-GR" dirty="0" smtClean="0"/>
              <a:t>Εναλλακτικές μορφές τουρισμού</a:t>
            </a:r>
          </a:p>
          <a:p>
            <a:r>
              <a:rPr lang="el-GR" dirty="0" smtClean="0"/>
              <a:t>Πισίνες</a:t>
            </a:r>
          </a:p>
          <a:p>
            <a:r>
              <a:rPr lang="el-GR" dirty="0" smtClean="0"/>
              <a:t>Εταιρείες θαλασσίων </a:t>
            </a:r>
            <a:r>
              <a:rPr lang="el-GR" dirty="0" err="1" smtClean="0"/>
              <a:t>σπόρ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1029" descr="C:\Program Files\Microsoft Office\Clipart\Pub60Cor\j010186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41900"/>
            <a:ext cx="6572296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Εταιρείες Αθλητικής Αναψυχής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Άσκηση σε ξενοδοχεία</a:t>
            </a:r>
          </a:p>
          <a:p>
            <a:r>
              <a:rPr lang="en-US" dirty="0" smtClean="0"/>
              <a:t>SPA </a:t>
            </a:r>
            <a:r>
              <a:rPr lang="el-GR" dirty="0" smtClean="0"/>
              <a:t>και κέντρα </a:t>
            </a:r>
            <a:r>
              <a:rPr lang="el-GR" dirty="0" err="1" smtClean="0"/>
              <a:t>θαλασσο</a:t>
            </a:r>
            <a:r>
              <a:rPr lang="el-GR" dirty="0" smtClean="0"/>
              <a:t>- θεραπείας.</a:t>
            </a:r>
          </a:p>
          <a:p>
            <a:r>
              <a:rPr lang="el-GR" dirty="0" smtClean="0"/>
              <a:t>Θεματικά πάρκα.</a:t>
            </a:r>
          </a:p>
          <a:p>
            <a:r>
              <a:rPr lang="el-GR" dirty="0" smtClean="0"/>
              <a:t>Εταιρείες που διοργανώνουν αγώνες δρομικού κινήματος</a:t>
            </a:r>
          </a:p>
          <a:p>
            <a:r>
              <a:rPr lang="el-GR" dirty="0" smtClean="0"/>
              <a:t>;;;;;;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5" descr="C:\Program Files\Microsoft Office\Clipart\WebArt\bd1956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29066"/>
            <a:ext cx="5286412" cy="24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Επαγγελματίες αθλητές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Πυγμαχία. Οι αγώνες βασίζονται σχεδόν αποκλειστικά στην εμπορική εκμετάλλευση του ονόματος των πυγμάχων.</a:t>
            </a:r>
          </a:p>
          <a:p>
            <a:r>
              <a:rPr lang="el-GR" dirty="0" smtClean="0"/>
              <a:t>Γκολφ (</a:t>
            </a:r>
            <a:r>
              <a:rPr lang="en-US" dirty="0" smtClean="0"/>
              <a:t>Tiger Woods)</a:t>
            </a:r>
          </a:p>
          <a:p>
            <a:r>
              <a:rPr lang="el-GR" dirty="0" smtClean="0"/>
              <a:t>Στίβος </a:t>
            </a:r>
            <a:r>
              <a:rPr lang="en-US" dirty="0" smtClean="0"/>
              <a:t>(IAAF Golden League)</a:t>
            </a:r>
          </a:p>
          <a:p>
            <a:r>
              <a:rPr lang="el-GR" dirty="0" smtClean="0"/>
              <a:t>Αθλητές ποδοσφαίρου, μπάσκετ, </a:t>
            </a:r>
            <a:r>
              <a:rPr lang="el-GR" dirty="0" smtClean="0"/>
              <a:t>…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2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6BAF685-11FB-47C2-87AC-C81AF9F2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357694"/>
            <a:ext cx="728017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Αθλητική Βιομηχανία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Αθλητική Βιομηχανία έχει αναπτυχθεί ραγδαία τα τελευταία χρόνια.</a:t>
            </a:r>
          </a:p>
          <a:p>
            <a:r>
              <a:rPr lang="el-GR" dirty="0" smtClean="0"/>
              <a:t>Παγκοσμίως θεωρείται ότι είναι  μια από τις 10 μεγαλύτερες βιομηχανίες.</a:t>
            </a:r>
          </a:p>
          <a:p>
            <a:r>
              <a:rPr lang="el-GR" dirty="0" smtClean="0"/>
              <a:t>Στην Ελλάδα δεν υπάρχουν πολλά δεδομένα αλλά σύμφωνα με το Ινστιτούτο Οικονομικών και Βιομηχανικών Ερευνών (ΙΟΒΕ) η συμμετοχή στον αθλητισμό ανήλθε στο </a:t>
            </a:r>
            <a:r>
              <a:rPr lang="el-GR" dirty="0" smtClean="0"/>
              <a:t>1,7</a:t>
            </a:r>
            <a:r>
              <a:rPr lang="el-GR" dirty="0" smtClean="0"/>
              <a:t>% του ΑΕΠ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22" descr="http://www.krassanakis.gr/olympic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714884"/>
            <a:ext cx="7286676" cy="1979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Αγώνες Αυτοκινήτου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Φόρμουλα 1</a:t>
            </a:r>
          </a:p>
          <a:p>
            <a:r>
              <a:rPr lang="en-US" dirty="0" smtClean="0"/>
              <a:t>NASCAR</a:t>
            </a:r>
          </a:p>
          <a:p>
            <a:r>
              <a:rPr lang="el-GR" dirty="0" smtClean="0"/>
              <a:t>Είναι άθλημα η οδήγηση αυτοκινήτου;;;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e sports</a:t>
            </a:r>
            <a:r>
              <a:rPr lang="el-GR" dirty="0" smtClean="0"/>
              <a:t>;;;;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2" descr="C:\Users\Kostas Alexandris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714752"/>
            <a:ext cx="6858048" cy="26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Τμήμα υποστήριξης του </a:t>
            </a:r>
            <a:br>
              <a:rPr lang="el-GR" dirty="0" smtClean="0"/>
            </a:br>
            <a:r>
              <a:rPr lang="el-GR" dirty="0" smtClean="0"/>
              <a:t>Αθλητικού Προϊόντος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1)Διοικητικοί Αθλητικοί οργανισμοί</a:t>
            </a:r>
          </a:p>
          <a:p>
            <a:pPr lvl="1"/>
            <a:r>
              <a:rPr lang="el-GR" dirty="0" smtClean="0"/>
              <a:t>Α) Γενική Γραμματεία Αθλητισμού</a:t>
            </a:r>
          </a:p>
          <a:p>
            <a:pPr lvl="1"/>
            <a:r>
              <a:rPr lang="el-GR" dirty="0" smtClean="0"/>
              <a:t>Β) Ομοσπονδίες</a:t>
            </a:r>
          </a:p>
          <a:p>
            <a:pPr lvl="1"/>
            <a:r>
              <a:rPr lang="el-GR" dirty="0" smtClean="0"/>
              <a:t>Γ) Τοπικές οργανώσεις Ερασιτεχνικών Σωματίων </a:t>
            </a:r>
          </a:p>
          <a:p>
            <a:pPr lvl="1"/>
            <a:r>
              <a:rPr lang="el-GR" dirty="0" smtClean="0"/>
              <a:t>Δ) Οργανισμοί με το Ολυμπιακό κίνημα </a:t>
            </a:r>
          </a:p>
          <a:p>
            <a:pPr lvl="1"/>
            <a:r>
              <a:rPr lang="el-GR" dirty="0" smtClean="0"/>
              <a:t>Ε) Αθλητικοί Δημοτικοί </a:t>
            </a:r>
            <a:r>
              <a:rPr lang="el-GR" dirty="0" smtClean="0"/>
              <a:t>Οργανισμοί</a:t>
            </a:r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4" name="Εικόνα 15" descr="Εικόνα που περιέχει εσωτερικό, άτομο, πορτοκαλί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A8913B5-0823-46CE-A9DD-12B85156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71942"/>
            <a:ext cx="6572296" cy="2378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Τμήμα υποστήριξης του </a:t>
            </a:r>
            <a:br>
              <a:rPr lang="el-GR" dirty="0" smtClean="0"/>
            </a:br>
            <a:r>
              <a:rPr lang="el-GR" dirty="0" smtClean="0"/>
              <a:t>Αθλητικού Προϊόντος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2) Εταιρίες Παραγωγής Αθλητικών Προϊόντων και εξοπλισμού.</a:t>
            </a:r>
          </a:p>
          <a:p>
            <a:r>
              <a:rPr lang="el-GR" dirty="0" smtClean="0"/>
              <a:t> 3) Αθλητικές εγκαταστάσεις.</a:t>
            </a:r>
          </a:p>
          <a:p>
            <a:r>
              <a:rPr lang="el-GR" dirty="0" smtClean="0"/>
              <a:t>4) Αθλητικά Μέσα Μαζικής Ενημέρωσης.</a:t>
            </a:r>
          </a:p>
          <a:p>
            <a:r>
              <a:rPr lang="el-GR" dirty="0" smtClean="0"/>
              <a:t>5) Εταιρίες Αθλητικών Συμβούλων. 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13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83484AF-2A65-4483-BE85-9303C64450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272" y="4145139"/>
            <a:ext cx="7671190" cy="2224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Αθλητικές Εγκαταστάσεις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err="1" smtClean="0"/>
              <a:t>Παμπελοποννησικό</a:t>
            </a:r>
            <a:r>
              <a:rPr lang="el-GR" dirty="0" smtClean="0"/>
              <a:t> Στάδιο Πάτρας: Κόστισε 31 εκατομμύρια ευρώ και έχει παραχωρηθεί στο Δήμο.</a:t>
            </a:r>
          </a:p>
          <a:p>
            <a:r>
              <a:rPr lang="el-GR" dirty="0" err="1" smtClean="0"/>
              <a:t>Πανθεσσαλικό</a:t>
            </a:r>
            <a:r>
              <a:rPr lang="el-GR" dirty="0" smtClean="0"/>
              <a:t>  Στάδιο Βόλου: Κόστισε 50 εκατομμύρια και έχει παραχωρηθεί στο Δήμο.</a:t>
            </a:r>
          </a:p>
          <a:p>
            <a:r>
              <a:rPr lang="el-GR" dirty="0" err="1" smtClean="0"/>
              <a:t>Παγκρήτιο</a:t>
            </a:r>
            <a:r>
              <a:rPr lang="el-GR" dirty="0" smtClean="0"/>
              <a:t> Γήπεδο Ηρακλείου: Κόστισε 41 εκατομμύρια και έχει παραχωρηθεί στον Δήμο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3 - Θέση περιεχομένου" descr="marathon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4572008"/>
            <a:ext cx="7821641" cy="18097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Αθλητικές Εγκαταστάσεις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el-GR" dirty="0" smtClean="0"/>
              <a:t>Γήπεδο </a:t>
            </a:r>
            <a:r>
              <a:rPr lang="en-US" dirty="0" smtClean="0"/>
              <a:t>Beach Volley</a:t>
            </a:r>
            <a:r>
              <a:rPr lang="el-GR" dirty="0" smtClean="0"/>
              <a:t>: Κόστισε 36 εκατομμύρια και είναι κλειστό</a:t>
            </a:r>
          </a:p>
          <a:p>
            <a:r>
              <a:rPr lang="el-GR" dirty="0" smtClean="0"/>
              <a:t>Γήπεδο </a:t>
            </a:r>
            <a:r>
              <a:rPr lang="en-US" dirty="0" smtClean="0"/>
              <a:t>Tae Kwon Do</a:t>
            </a:r>
            <a:r>
              <a:rPr lang="el-GR" dirty="0" smtClean="0"/>
              <a:t>: Κόστισε 37 εκατομμύρια και έχει γίνει συνεδριακό και εκθεσιακό  κέντρο.</a:t>
            </a:r>
          </a:p>
          <a:p>
            <a:r>
              <a:rPr lang="el-GR" dirty="0" smtClean="0"/>
              <a:t>Γήπεδο  </a:t>
            </a:r>
            <a:r>
              <a:rPr lang="en-US" dirty="0" smtClean="0"/>
              <a:t>soft ball</a:t>
            </a:r>
            <a:r>
              <a:rPr lang="el-GR" dirty="0" smtClean="0"/>
              <a:t>: Κόστισε 22 εκατομμύρια και χρησιμοποιείται για εκθέσεις και εκδηλώσεις.</a:t>
            </a:r>
          </a:p>
          <a:p>
            <a:r>
              <a:rPr lang="el-GR" dirty="0" smtClean="0"/>
              <a:t>Γήπεδο  </a:t>
            </a:r>
            <a:r>
              <a:rPr lang="en-US" dirty="0" smtClean="0"/>
              <a:t>Canoe Kayak</a:t>
            </a:r>
            <a:r>
              <a:rPr lang="el-GR" dirty="0" smtClean="0"/>
              <a:t>: Κόστισε 35 εκατομμύρια και είναι στα πλάνα του νέου Ελληνικού πάρκου.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Αθλητικές Εγκαταστάσεις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Γήπεδο </a:t>
            </a:r>
            <a:r>
              <a:rPr lang="en-US" dirty="0" smtClean="0"/>
              <a:t>Baseball</a:t>
            </a:r>
            <a:r>
              <a:rPr lang="el-GR" dirty="0" smtClean="0"/>
              <a:t>: Κόστισε 10 εκατομμύρια και ανήκει στο Εθνικό Πειραιώς.</a:t>
            </a:r>
          </a:p>
          <a:p>
            <a:r>
              <a:rPr lang="el-GR" dirty="0" smtClean="0"/>
              <a:t>Κέντρο Ξιφασκίας: Κόστισε 8 εκατομμύρια και εικονίζεται για πολιτιστικές εκδηλώσεις.</a:t>
            </a:r>
          </a:p>
          <a:p>
            <a:r>
              <a:rPr lang="el-GR" dirty="0" smtClean="0"/>
              <a:t>Γήπεδο  </a:t>
            </a:r>
            <a:r>
              <a:rPr lang="en-US" dirty="0" smtClean="0"/>
              <a:t>Hokey</a:t>
            </a:r>
            <a:r>
              <a:rPr lang="el-GR" dirty="0" smtClean="0"/>
              <a:t>: Κόστισε 10 εκατομμύρια και είναι έδρα της ομοσπονδίας χόκεϊ και ξιφασκίας.</a:t>
            </a:r>
          </a:p>
          <a:p>
            <a:r>
              <a:rPr lang="el-GR" dirty="0" smtClean="0"/>
              <a:t>Ολυμπιακό κέντρο Γαλατσίου: Κόστισε 54 εκατομμύρια και χρησιμοποιείται περιστασιακά για εκδηλώσεις.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Αθλητικές Εγκαταστάσεις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Ιστιοπλοϊκό Κέντρο Αγίου Κοσμά: Κόστισε 50 εκατομμύρια και είναι στα πλάνα το νέου κέντρου του Ελληνικού.</a:t>
            </a:r>
          </a:p>
          <a:p>
            <a:r>
              <a:rPr lang="el-GR" dirty="0" smtClean="0"/>
              <a:t>Ποδηλατοδρόμιο </a:t>
            </a:r>
            <a:r>
              <a:rPr lang="el-GR" dirty="0" err="1" smtClean="0"/>
              <a:t>Σχινιά</a:t>
            </a:r>
            <a:r>
              <a:rPr lang="el-GR" dirty="0" smtClean="0"/>
              <a:t> : Κόστισε 54 εκατομμύρια και άνοιξε για το κοινό αλλά δεν συντηρείται. </a:t>
            </a:r>
          </a:p>
          <a:p>
            <a:r>
              <a:rPr lang="el-GR" dirty="0" smtClean="0"/>
              <a:t>Σκοπευτήριο Μαρκόπουλου: Κόστισε 51 εκατομμύρια και λειτουργεί ως σκοπευτήριο της αστυνομίας. 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http://www.rafting.com/wp-content/gallery/penn/2006_0721image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57760"/>
            <a:ext cx="7429552" cy="178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Αθλητικές Εγκαταστάσεις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Ιππικό κέντρο: Κόστισε 182 εκατομμύρια και είναι έδρα της Ελληνικής Ιππικής Ομοσπονδίας.</a:t>
            </a:r>
          </a:p>
          <a:p>
            <a:r>
              <a:rPr lang="el-GR" dirty="0" smtClean="0"/>
              <a:t>Γήπεδο </a:t>
            </a:r>
            <a:r>
              <a:rPr lang="en-US" dirty="0" smtClean="0"/>
              <a:t>Badminton </a:t>
            </a:r>
            <a:r>
              <a:rPr lang="el-GR" dirty="0" smtClean="0"/>
              <a:t>στο Γουδί: Κόστισε 24 εκατομμύρια και λειτουργεί ως </a:t>
            </a:r>
            <a:r>
              <a:rPr lang="el-GR" dirty="0" err="1" smtClean="0"/>
              <a:t>χόρος</a:t>
            </a:r>
            <a:r>
              <a:rPr lang="el-GR" dirty="0" smtClean="0"/>
              <a:t> μουσικών και θεατρικών εκδηλώσεων.</a:t>
            </a:r>
          </a:p>
          <a:p>
            <a:r>
              <a:rPr lang="el-GR" dirty="0" smtClean="0"/>
              <a:t>Ολυμπιακό Στάδιο ;;;;;;;;;;; 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Αθλητικά Μέσα Μαζικής Επικοινωνίας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Σημαντικό τμήμα της αθλητικής βιομηχανίας.</a:t>
            </a:r>
          </a:p>
          <a:p>
            <a:r>
              <a:rPr lang="el-GR" dirty="0" smtClean="0"/>
              <a:t>Τηλεοπτικά δικαιώματα.</a:t>
            </a:r>
          </a:p>
          <a:p>
            <a:r>
              <a:rPr lang="el-GR" dirty="0" smtClean="0"/>
              <a:t>Το 2004 οι έξι αγώνες της εθνικής Ελλάδος στο ευρωπαϊκό πρωτάθλημα στην Πορτογαλία προσέλκυσαν διαφημίσεις αξίας 2.333.337 ευρώ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7">
            <a:extLst>
              <a:ext uri="{FF2B5EF4-FFF2-40B4-BE49-F238E27FC236}">
                <a16:creationId xmlns:a16="http://schemas.microsoft.com/office/drawing/2014/main" xmlns="" id="{0E0ABB30-966D-4BB5-A0FB-34A4E081C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783" b="10834"/>
          <a:stretch/>
        </p:blipFill>
        <p:spPr>
          <a:xfrm>
            <a:off x="1142976" y="4286256"/>
            <a:ext cx="6286544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Δείκτες Εκτίμησης της Ανάπτυξης της Αθλητικής Βιομηχανίας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1) Αριθμός εργαζομένων. </a:t>
            </a:r>
          </a:p>
          <a:p>
            <a:r>
              <a:rPr lang="el-GR" dirty="0" smtClean="0"/>
              <a:t>2) Μισθοί  στελεχών.</a:t>
            </a:r>
          </a:p>
          <a:p>
            <a:r>
              <a:rPr lang="el-GR" dirty="0" smtClean="0"/>
              <a:t>3) Αριθμός θεατών και εισιτηρίων. </a:t>
            </a:r>
          </a:p>
          <a:p>
            <a:r>
              <a:rPr lang="el-GR" dirty="0" smtClean="0"/>
              <a:t>4) Αριθμός τηλεθεατών.</a:t>
            </a:r>
          </a:p>
          <a:p>
            <a:r>
              <a:rPr lang="el-GR" dirty="0" smtClean="0"/>
              <a:t>5) Αριθμός συμμετοχής σε αθλητικά προγράμματα.</a:t>
            </a:r>
          </a:p>
          <a:p>
            <a:r>
              <a:rPr lang="el-GR" dirty="0" smtClean="0"/>
              <a:t>6) Ανάπτυξη νέων αθλητικών δραστηριοτήτων.</a:t>
            </a:r>
          </a:p>
          <a:p>
            <a:r>
              <a:rPr lang="el-GR" dirty="0" smtClean="0"/>
              <a:t>7) Ανάπτυξη του δρομικού κινήματος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9">
            <a:extLst>
              <a:ext uri="{FF2B5EF4-FFF2-40B4-BE49-F238E27FC236}">
                <a16:creationId xmlns:a16="http://schemas.microsoft.com/office/drawing/2014/main" xmlns="" id="{5A7630A4-A13D-4D9E-8E4D-C9338989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72074"/>
            <a:ext cx="6228883" cy="1366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Αθλητική Βιομηχανία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Υπάρχουν εξαγωγές και εισαγωγές αθλητικών προϊόντων.</a:t>
            </a:r>
          </a:p>
          <a:p>
            <a:r>
              <a:rPr lang="el-GR" dirty="0" smtClean="0"/>
              <a:t>Γυμναστήρια: Το 2000 λειτουργούσαν 1.300 με 311.000 αθλούμενους και 8.500 εργαζόμενους με τζίρους 164,5 εκατομμύρια ευρώ.</a:t>
            </a:r>
          </a:p>
          <a:p>
            <a:r>
              <a:rPr lang="el-GR" dirty="0" smtClean="0"/>
              <a:t>Διαφημίσεις, τηλεοπτικά δικαιώματα, εφημερίδες ….  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4" descr="http://www.crashonline.gr/wp-content/uploads/2014/11/Marathon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4214818"/>
            <a:ext cx="7358114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Λόγοι που ώθησαν την ανάπτυξη της Αθλητικής Βιομηχανίας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1) Αύξηση ελεύθερου χρόνου.</a:t>
            </a:r>
          </a:p>
          <a:p>
            <a:r>
              <a:rPr lang="el-GR" dirty="0" smtClean="0"/>
              <a:t>2) Κατανόηση της αξίας της άσκησης.</a:t>
            </a:r>
          </a:p>
          <a:p>
            <a:r>
              <a:rPr lang="el-GR" dirty="0" smtClean="0"/>
              <a:t>3) Βελτίωση των οικονομικών.</a:t>
            </a:r>
          </a:p>
          <a:p>
            <a:r>
              <a:rPr lang="el-GR" dirty="0" smtClean="0"/>
              <a:t>4) Αυξανόμενη κάλυψη αθλητικών γεγονότων από τα ΜΜΕ.</a:t>
            </a:r>
          </a:p>
          <a:p>
            <a:r>
              <a:rPr lang="el-GR" dirty="0" smtClean="0"/>
              <a:t>5) Βελτίωση της ποιότητας των αθλητικών εγκαταστάσεων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4 - Εικόνα" descr="marathon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764383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Λόγοι που ώθησαν την ανάπτυξη της Αθλητικής Βιομηχανίας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6) Αυξανόμενος αριθμός των αθλητικών διοργανώσεων.</a:t>
            </a:r>
          </a:p>
          <a:p>
            <a:r>
              <a:rPr lang="el-GR" dirty="0" smtClean="0"/>
              <a:t>7) Εκπαίδευση στελεχών που εργάζονται στην αθλητική αγορά.</a:t>
            </a:r>
          </a:p>
          <a:p>
            <a:r>
              <a:rPr lang="el-GR" dirty="0" smtClean="0"/>
              <a:t>8) Ανάπτυξη του αθλητικού Μάρκετινγκ και προβολής του αθλητισμού.</a:t>
            </a:r>
          </a:p>
          <a:p>
            <a:r>
              <a:rPr lang="el-GR" dirty="0" smtClean="0"/>
              <a:t>9) Παγκοσμιοποίηση (Ολυμπιακοί αγώνες ..).</a:t>
            </a:r>
          </a:p>
          <a:p>
            <a:r>
              <a:rPr lang="el-GR" dirty="0" smtClean="0"/>
              <a:t>10) Εξειδίκευση αθλητικών προϊόντων.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1) Ορισμός και ιδιαιτερότητες της Αθλητικής Βιομηχανίας.</a:t>
            </a:r>
          </a:p>
          <a:p>
            <a:r>
              <a:rPr lang="el-GR" dirty="0" smtClean="0"/>
              <a:t>2) Ποιες είναι οι 2 βασικές κατηγορίες του μοντέλου Α.Β.;;;</a:t>
            </a:r>
          </a:p>
          <a:p>
            <a:r>
              <a:rPr lang="el-GR" dirty="0" smtClean="0"/>
              <a:t>3)Τι περιλαμβάνει το τμήμα παραγωγής του Α.Β. στο μοντέλο;;;</a:t>
            </a:r>
          </a:p>
          <a:p>
            <a:r>
              <a:rPr lang="el-GR" dirty="0" smtClean="0"/>
              <a:t>4)Τι περιλαμβάνει το τμήμα υποστήριξης του Α.Β. στο μοντέλο;;;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5) Βασικές πηγές χρηματοδοτήσεις των Ανώνυμων Εταιρειών;;;</a:t>
            </a:r>
          </a:p>
          <a:p>
            <a:r>
              <a:rPr lang="el-GR" dirty="0" smtClean="0"/>
              <a:t>6) Αναφέρεται παράδειγμα αθλητικού οργανισμού για κάθε </a:t>
            </a:r>
            <a:r>
              <a:rPr lang="el-GR" dirty="0" err="1" smtClean="0"/>
              <a:t>υπο</a:t>
            </a:r>
            <a:r>
              <a:rPr lang="el-GR" dirty="0" smtClean="0"/>
              <a:t> κατηγορία.</a:t>
            </a:r>
          </a:p>
          <a:p>
            <a:r>
              <a:rPr lang="el-GR" dirty="0" smtClean="0"/>
              <a:t>7) Ποιοι είναι οι βασικοί δείκτες εκτίμησης ανάπτυξης της Α.Β.;;;;</a:t>
            </a:r>
          </a:p>
          <a:p>
            <a:r>
              <a:rPr lang="el-GR" dirty="0" smtClean="0"/>
              <a:t>8) Ποιοι είναι οι βασικοί λόγοι που ώθησαν την ανάπτυξη της Α.Β.;;;;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l-GR" smtClean="0"/>
              <a:t>;;;;;    Ευχαριστώ </a:t>
            </a:r>
            <a:r>
              <a:rPr lang="el-GR" dirty="0" smtClean="0"/>
              <a:t>!!!!</a:t>
            </a:r>
            <a:endParaRPr lang="el-GR" dirty="0"/>
          </a:p>
        </p:txBody>
      </p:sp>
      <p:pic>
        <p:nvPicPr>
          <p:cNvPr id="4" name="Picture 2" descr="B:\Τα έγγραφά μου\ΒΙΟΓΡΑΦΙΚΑ\ΑΘΛΗΤΙΚΟΣ ΤΟΥΡΙΣΜΟΣ ΕΛΛΕΔΑ\ΓΑΜΗΛΙΟ ΓΑΛΛΙΑ 0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1916" y="1600200"/>
            <a:ext cx="6498167" cy="48736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βιομηχανία;;;;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Σύμφωνα με </a:t>
            </a:r>
            <a:r>
              <a:rPr lang="en-US" dirty="0" smtClean="0"/>
              <a:t>Li, </a:t>
            </a:r>
            <a:r>
              <a:rPr lang="en-US" dirty="0" err="1" smtClean="0"/>
              <a:t>Hofarce</a:t>
            </a:r>
            <a:r>
              <a:rPr lang="en-US" dirty="0" smtClean="0"/>
              <a:t>, </a:t>
            </a:r>
            <a:r>
              <a:rPr lang="en-US" dirty="0" err="1" smtClean="0"/>
              <a:t>Mahony</a:t>
            </a:r>
            <a:r>
              <a:rPr lang="en-US" dirty="0" smtClean="0"/>
              <a:t> (2001) </a:t>
            </a:r>
            <a:r>
              <a:rPr lang="el-GR" dirty="0" smtClean="0"/>
              <a:t>η βιομηχανία  έχει τρεις διαστάσεις:</a:t>
            </a:r>
          </a:p>
          <a:p>
            <a:r>
              <a:rPr lang="el-GR" dirty="0" smtClean="0"/>
              <a:t>1) Ομοιότητα προϊόντων  (αυτοκίνητα).</a:t>
            </a:r>
          </a:p>
          <a:p>
            <a:r>
              <a:rPr lang="el-GR" dirty="0" smtClean="0"/>
              <a:t>2) Ομοιότητα στον τρόπο παραγωγής (τουρισμός).</a:t>
            </a:r>
          </a:p>
          <a:p>
            <a:r>
              <a:rPr lang="el-GR" dirty="0" smtClean="0"/>
              <a:t>3)Παρόμοια οικονομική δραστηριότητα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7 - Εικόνα" descr="marathon1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686436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Αθλητική Βιομηχανία;;;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Μεγάλη ανομοιογένεια προϊόντων και υπηρεσιών ως προς την παραγωγή, διανομή και το μέγεθος.</a:t>
            </a:r>
          </a:p>
          <a:p>
            <a:r>
              <a:rPr lang="el-GR" dirty="0" smtClean="0"/>
              <a:t>Σχέση ανάμεσα σε μια επαγγελματική ομάδα, ένα δημοτικό οργανισμό και μια εταιρεία που πουλάει αθλητικά ρούχα και εξοπλισμό.</a:t>
            </a:r>
          </a:p>
          <a:p>
            <a:r>
              <a:rPr lang="el-GR" dirty="0" smtClean="0"/>
              <a:t>Το ποδόσφαιρο παίζεται στο γήπεδο, τα ρούχα παρασκευάζονται στο εργοστάσιο  και αθλητικός οργανισμός υλοποιεί προγράμματα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2" descr="http://4.bp.blogspot.com/-8YqCv0NvNRE/TZMfJqOVp0I/AAAAAAAAB6g/yvLvgnZFz0M/s1600/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14884"/>
            <a:ext cx="7286676" cy="193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της Αθλητικής Βιομηχανίας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Είναι η αγορά που τα προϊόντα που προσφέρονται είναι α) αθλητικές δραστηριότητες και το θέαμα, β) τα προγράμματα φυσικής δραστηριότητας και άσκησης και οι γ) δραστηριότητες αναψυχής (</a:t>
            </a:r>
            <a:r>
              <a:rPr lang="en-US" dirty="0" smtClean="0"/>
              <a:t>Pitts &amp; </a:t>
            </a:r>
            <a:r>
              <a:rPr lang="en-US" dirty="0" err="1" smtClean="0"/>
              <a:t>Stotlar</a:t>
            </a:r>
            <a:r>
              <a:rPr lang="en-US" dirty="0" smtClean="0"/>
              <a:t> 1996).</a:t>
            </a:r>
            <a:r>
              <a:rPr lang="el-GR" dirty="0" smtClean="0"/>
              <a:t>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2" descr="http://media-cdn.tripadvisor.com/media/photo-s/02/53/e0/c1/aerob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7286676" cy="277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βασικές έννοιες.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1) Το θέαμα περιλαμβάνει ψυχαγωγία θεατών (παθητική)</a:t>
            </a:r>
          </a:p>
          <a:p>
            <a:r>
              <a:rPr lang="el-GR" dirty="0" smtClean="0"/>
              <a:t>2) Προγράμματα που έχουν στόχο την ευεξία και βελτίωση φυσικής κατάστασης (</a:t>
            </a:r>
            <a:r>
              <a:rPr lang="en-US" dirty="0" smtClean="0"/>
              <a:t>fitness) </a:t>
            </a:r>
            <a:r>
              <a:rPr lang="el-GR" dirty="0" smtClean="0"/>
              <a:t>Ενεργητική συμμετοχή</a:t>
            </a:r>
          </a:p>
          <a:p>
            <a:r>
              <a:rPr lang="el-GR" dirty="0" smtClean="0"/>
              <a:t>3) Αθλητισμός Αναψυχής που περιλαμβάνει συμμετοχή σε δραστηριότητες με στόχο την αναψυχή (αθλητικός τουρισμός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2" descr="C:\Users\Kostas Alexandris\Desktop\olym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944297"/>
            <a:ext cx="7072363" cy="15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Μοντέλο περιγραφής της </a:t>
            </a:r>
            <a:br>
              <a:rPr lang="el-GR" dirty="0" smtClean="0"/>
            </a:br>
            <a:r>
              <a:rPr lang="el-GR" dirty="0" smtClean="0"/>
              <a:t>Αθλητικής Βιομηχανίας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Li, </a:t>
            </a:r>
            <a:r>
              <a:rPr lang="en-US" dirty="0" err="1" smtClean="0"/>
              <a:t>Hofarce</a:t>
            </a:r>
            <a:r>
              <a:rPr lang="en-US" dirty="0" smtClean="0"/>
              <a:t>, </a:t>
            </a:r>
            <a:r>
              <a:rPr lang="en-US" dirty="0" err="1" smtClean="0"/>
              <a:t>Mahony</a:t>
            </a:r>
            <a:r>
              <a:rPr lang="en-US" dirty="0" smtClean="0"/>
              <a:t> (2001) </a:t>
            </a:r>
            <a:r>
              <a:rPr lang="el-GR" dirty="0" smtClean="0"/>
              <a:t>πρότειναν ένα μοντέλο με δύο μεγάλες κατηγορίες:</a:t>
            </a:r>
          </a:p>
          <a:p>
            <a:r>
              <a:rPr lang="el-GR" dirty="0" smtClean="0"/>
              <a:t>1) Οργανισμοί που παράγουν αθλητικό προϊόν.</a:t>
            </a:r>
          </a:p>
          <a:p>
            <a:r>
              <a:rPr lang="el-GR" dirty="0" smtClean="0"/>
              <a:t>2) Οργανισμοί που υποστηρίζουν το αθλητικό Προϊόν.   </a:t>
            </a:r>
            <a:r>
              <a:rPr lang="en-US" dirty="0" smtClean="0"/>
              <a:t>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Picture 2" descr="C:\Users\Kostas Alexandris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7500990" cy="24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Τμήμα Παραγωγής </a:t>
            </a:r>
            <a:br>
              <a:rPr lang="el-GR" dirty="0" smtClean="0"/>
            </a:br>
            <a:r>
              <a:rPr lang="el-GR" dirty="0" smtClean="0"/>
              <a:t>Αθλητικού Προϊόντος 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Αθλητικοί οργανισμοί (ομάδες, σωματεία, συλλόγους)  9 κατηγορίες</a:t>
            </a:r>
          </a:p>
          <a:p>
            <a:r>
              <a:rPr lang="el-GR" dirty="0" smtClean="0"/>
              <a:t>1) Επαγγελματικά σωματεία (ΠΑΕ ΑΡΗΣ)</a:t>
            </a:r>
          </a:p>
          <a:p>
            <a:r>
              <a:rPr lang="el-GR" dirty="0" smtClean="0"/>
              <a:t>2) Ερασιτεχνικά σωματεία (Γυμναστικός Σύλλογος Κομοτηνής)</a:t>
            </a:r>
          </a:p>
          <a:p>
            <a:r>
              <a:rPr lang="el-GR" dirty="0" smtClean="0"/>
              <a:t>3) Πανεπιστημιακός Αθλητισμός (Πανεπιστημιακοί αγώνες)</a:t>
            </a:r>
          </a:p>
          <a:p>
            <a:r>
              <a:rPr lang="el-GR" dirty="0" smtClean="0"/>
              <a:t>4) Σχολικός Αθλητισμός (σχολικοί αγώνες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3 - Θέση περιεχομένου" descr="marathon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1" y="4929198"/>
            <a:ext cx="7472390" cy="14525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344</TotalTime>
  <Words>1262</Words>
  <PresentationFormat>Προβολή στην οθόνη (4:3)</PresentationFormat>
  <Paragraphs>161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Προεξοχή</vt:lpstr>
      <vt:lpstr>ΟΡΓΑΝΩΣΗ ΕΤΑΙΡΙΩΝ ΑΝΑΨΥΧΗΣ ΚΑΙ ΔΙΟΡΓΑΝΩΣΗ ΔΡΟΜΙΚΩΝ ΓΕΓΟΝΟΤΩΝ    Ν 069</vt:lpstr>
      <vt:lpstr>Αθλητική Βιομηχανία</vt:lpstr>
      <vt:lpstr>Αθλητική Βιομηχανία</vt:lpstr>
      <vt:lpstr>Τι είναι βιομηχανία;;;;</vt:lpstr>
      <vt:lpstr>Αθλητική Βιομηχανία;;;</vt:lpstr>
      <vt:lpstr>Ορισμός της Αθλητικής Βιομηχανίας</vt:lpstr>
      <vt:lpstr>Τρεις βασικές έννοιες.</vt:lpstr>
      <vt:lpstr>Μοντέλο περιγραφής της  Αθλητικής Βιομηχανίας</vt:lpstr>
      <vt:lpstr>Τμήμα Παραγωγής  Αθλητικού Προϊόντος  (1)</vt:lpstr>
      <vt:lpstr>Τμήμα Παραγωγής  Αθλητικού Προϊόντος  (2)</vt:lpstr>
      <vt:lpstr>Επαγγελματικά Σωματεία</vt:lpstr>
      <vt:lpstr>Επαγγελματικά Σωματεία</vt:lpstr>
      <vt:lpstr>Πανεπιστημιακός Αθλητισμός </vt:lpstr>
      <vt:lpstr>Σχολικός Αθλητισμός</vt:lpstr>
      <vt:lpstr>Δημοτικά Αθλητικά προγράμματα και γυμναστήρια</vt:lpstr>
      <vt:lpstr>Ιδιωτικά γυμναστήρια</vt:lpstr>
      <vt:lpstr>Εταιρείες Αθλητικής Αναψυχής</vt:lpstr>
      <vt:lpstr>Εταιρείες Αθλητικής Αναψυχής</vt:lpstr>
      <vt:lpstr>Επαγγελματίες αθλητές</vt:lpstr>
      <vt:lpstr>Αγώνες Αυτοκινήτου</vt:lpstr>
      <vt:lpstr>Τμήμα υποστήριξης του  Αθλητικού Προϊόντος </vt:lpstr>
      <vt:lpstr>Τμήμα υποστήριξης του  Αθλητικού Προϊόντος </vt:lpstr>
      <vt:lpstr>Αθλητικές Εγκαταστάσεις</vt:lpstr>
      <vt:lpstr>Αθλητικές Εγκαταστάσεις</vt:lpstr>
      <vt:lpstr>Αθλητικές Εγκαταστάσεις</vt:lpstr>
      <vt:lpstr>Αθλητικές Εγκαταστάσεις</vt:lpstr>
      <vt:lpstr>Αθλητικές Εγκαταστάσεις</vt:lpstr>
      <vt:lpstr>Αθλητικά Μέσα Μαζικής Επικοινωνίας</vt:lpstr>
      <vt:lpstr>Δείκτες Εκτίμησης της Ανάπτυξης της Αθλητικής Βιομηχανίας </vt:lpstr>
      <vt:lpstr>Λόγοι που ώθησαν την ανάπτυξη της Αθλητικής Βιομηχανίας </vt:lpstr>
      <vt:lpstr>Λόγοι που ώθησαν την ανάπτυξη της Αθλητικής Βιομηχανίας </vt:lpstr>
      <vt:lpstr>Ερωτήσεις</vt:lpstr>
      <vt:lpstr>Ερωτήσεις</vt:lpstr>
      <vt:lpstr>Ερωτήσεις;;;;;    Ευχαριστώ 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ΟΡΓΑΝΩΣΗ ΕΤΑΙΡΙΩΝ ΑΝΑΨΥΧΗΣ ΚΑΙ ΔΙΟΡΓΑΝΩΣΗ ΔΡΟΜΙΚΩΝ ΓΕΓΟΝΟΤΩΝ    Ν 069</dc:title>
  <dc:creator>User</dc:creator>
  <cp:lastModifiedBy>User</cp:lastModifiedBy>
  <cp:revision>47</cp:revision>
  <dcterms:created xsi:type="dcterms:W3CDTF">2021-03-04T06:52:16Z</dcterms:created>
  <dcterms:modified xsi:type="dcterms:W3CDTF">2023-04-26T09:43:55Z</dcterms:modified>
</cp:coreProperties>
</file>