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81" r:id="rId2"/>
    <p:sldId id="282" r:id="rId3"/>
    <p:sldId id="283" r:id="rId4"/>
    <p:sldId id="284" r:id="rId5"/>
    <p:sldId id="287" r:id="rId6"/>
    <p:sldId id="285" r:id="rId7"/>
    <p:sldId id="286" r:id="rId8"/>
    <p:sldId id="28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  <p:sldId id="278" r:id="rId29"/>
    <p:sldId id="279" r:id="rId30"/>
    <p:sldId id="280" r:id="rId31"/>
  </p:sldIdLst>
  <p:sldSz cx="9144000" cy="6858000" type="screen4x3"/>
  <p:notesSz cx="9144000" cy="68580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6" d="100"/>
          <a:sy n="116" d="100"/>
        </p:scale>
        <p:origin x="-1494" y="-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4996062992125983"/>
          <c:y val="5.1400554097404488E-2"/>
          <c:w val="0.71699868766404196"/>
          <c:h val="0.8326195683872849"/>
        </c:manualLayout>
      </c:layout>
      <c:scatterChart>
        <c:scatterStyle val="lineMarker"/>
        <c:varyColors val="0"/>
        <c:ser>
          <c:idx val="0"/>
          <c:order val="0"/>
          <c:spPr>
            <a:ln w="28575">
              <a:noFill/>
            </a:ln>
          </c:spPr>
          <c:xVal>
            <c:numRef>
              <c:f>Sheet1!$G$14:$G$17</c:f>
              <c:numCache>
                <c:formatCode>General</c:formatCode>
                <c:ptCount val="4"/>
                <c:pt idx="0">
                  <c:v>0</c:v>
                </c:pt>
                <c:pt idx="1">
                  <c:v>100</c:v>
                </c:pt>
                <c:pt idx="2">
                  <c:v>150</c:v>
                </c:pt>
                <c:pt idx="3">
                  <c:v>180</c:v>
                </c:pt>
              </c:numCache>
            </c:numRef>
          </c:xVal>
          <c:yVal>
            <c:numRef>
              <c:f>Sheet1!$H$14:$H$17</c:f>
              <c:numCache>
                <c:formatCode>General</c:formatCode>
                <c:ptCount val="4"/>
                <c:pt idx="0">
                  <c:v>500</c:v>
                </c:pt>
                <c:pt idx="1">
                  <c:v>300</c:v>
                </c:pt>
                <c:pt idx="2">
                  <c:v>150</c:v>
                </c:pt>
                <c:pt idx="3">
                  <c:v>0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82912896"/>
        <c:axId val="182914432"/>
      </c:scatterChart>
      <c:valAx>
        <c:axId val="18291289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82914432"/>
        <c:crosses val="autoZero"/>
        <c:crossBetween val="midCat"/>
      </c:valAx>
      <c:valAx>
        <c:axId val="18291443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82912896"/>
        <c:crosses val="autoZero"/>
        <c:crossBetween val="midCat"/>
      </c:val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1" i="0">
                <a:solidFill>
                  <a:srgbClr val="5075BB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rgbClr val="5075BB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045"/>
              </a:lnSpc>
            </a:pPr>
            <a:r>
              <a:rPr spc="-10" dirty="0"/>
              <a:t>Θεωρία</a:t>
            </a:r>
            <a:r>
              <a:rPr spc="-40" dirty="0"/>
              <a:t> </a:t>
            </a:r>
            <a:r>
              <a:rPr dirty="0"/>
              <a:t>Παραγωγής και</a:t>
            </a:r>
            <a:r>
              <a:rPr spc="-30" dirty="0"/>
              <a:t> </a:t>
            </a:r>
            <a:r>
              <a:rPr spc="-10" dirty="0"/>
              <a:t>Κόστους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3/15/2024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5075BB"/>
                </a:solidFill>
                <a:latin typeface="Calibri"/>
                <a:cs typeface="Calibri"/>
              </a:defRPr>
            </a:lvl1pPr>
          </a:lstStyle>
          <a:p>
            <a:pPr marL="76200">
              <a:lnSpc>
                <a:spcPts val="1240"/>
              </a:lnSpc>
            </a:pPr>
            <a:fld id="{81D60167-4931-47E6-BA6A-407CBD079E47}" type="slidenum">
              <a:rPr spc="-50" dirty="0"/>
              <a:t>‹#›</a:t>
            </a:fld>
            <a:endParaRPr spc="-50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1" i="0">
                <a:solidFill>
                  <a:srgbClr val="5075BB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7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rgbClr val="5075BB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045"/>
              </a:lnSpc>
            </a:pPr>
            <a:r>
              <a:rPr spc="-10" dirty="0"/>
              <a:t>Θεωρία</a:t>
            </a:r>
            <a:r>
              <a:rPr spc="-40" dirty="0"/>
              <a:t> </a:t>
            </a:r>
            <a:r>
              <a:rPr dirty="0"/>
              <a:t>Παραγωγής και</a:t>
            </a:r>
            <a:r>
              <a:rPr spc="-30" dirty="0"/>
              <a:t> </a:t>
            </a:r>
            <a:r>
              <a:rPr spc="-10" dirty="0"/>
              <a:t>Κόστους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3/15/2024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5075BB"/>
                </a:solidFill>
                <a:latin typeface="Calibri"/>
                <a:cs typeface="Calibri"/>
              </a:defRPr>
            </a:lvl1pPr>
          </a:lstStyle>
          <a:p>
            <a:pPr marL="76200">
              <a:lnSpc>
                <a:spcPts val="1240"/>
              </a:lnSpc>
            </a:pPr>
            <a:fld id="{81D60167-4931-47E6-BA6A-407CBD079E47}" type="slidenum">
              <a:rPr spc="-50" dirty="0"/>
              <a:t>‹#›</a:t>
            </a:fld>
            <a:endParaRPr spc="-50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1" i="0">
                <a:solidFill>
                  <a:srgbClr val="5075BB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443854" y="1512569"/>
            <a:ext cx="3411220" cy="44215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rgbClr val="5075BB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045"/>
              </a:lnSpc>
            </a:pPr>
            <a:r>
              <a:rPr spc="-10" dirty="0"/>
              <a:t>Θεωρία</a:t>
            </a:r>
            <a:r>
              <a:rPr spc="-40" dirty="0"/>
              <a:t> </a:t>
            </a:r>
            <a:r>
              <a:rPr dirty="0"/>
              <a:t>Παραγωγής και</a:t>
            </a:r>
            <a:r>
              <a:rPr spc="-30" dirty="0"/>
              <a:t> </a:t>
            </a:r>
            <a:r>
              <a:rPr spc="-10" dirty="0"/>
              <a:t>Κόστους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3/15/2024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5075BB"/>
                </a:solidFill>
                <a:latin typeface="Calibri"/>
                <a:cs typeface="Calibri"/>
              </a:defRPr>
            </a:lvl1pPr>
          </a:lstStyle>
          <a:p>
            <a:pPr marL="76200">
              <a:lnSpc>
                <a:spcPts val="1240"/>
              </a:lnSpc>
            </a:pPr>
            <a:fld id="{81D60167-4931-47E6-BA6A-407CBD079E47}" type="slidenum">
              <a:rPr spc="-50" dirty="0"/>
              <a:t>‹#›</a:t>
            </a:fld>
            <a:endParaRPr spc="-50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1" i="0">
                <a:solidFill>
                  <a:srgbClr val="5075BB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rgbClr val="5075BB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045"/>
              </a:lnSpc>
            </a:pPr>
            <a:r>
              <a:rPr spc="-10" dirty="0"/>
              <a:t>Θεωρία</a:t>
            </a:r>
            <a:r>
              <a:rPr spc="-40" dirty="0"/>
              <a:t> </a:t>
            </a:r>
            <a:r>
              <a:rPr dirty="0"/>
              <a:t>Παραγωγής και</a:t>
            </a:r>
            <a:r>
              <a:rPr spc="-30" dirty="0"/>
              <a:t> </a:t>
            </a:r>
            <a:r>
              <a:rPr spc="-10" dirty="0"/>
              <a:t>Κόστους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3/15/2024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5075BB"/>
                </a:solidFill>
                <a:latin typeface="Calibri"/>
                <a:cs typeface="Calibri"/>
              </a:defRPr>
            </a:lvl1pPr>
          </a:lstStyle>
          <a:p>
            <a:pPr marL="76200">
              <a:lnSpc>
                <a:spcPts val="1240"/>
              </a:lnSpc>
            </a:pPr>
            <a:fld id="{81D60167-4931-47E6-BA6A-407CBD079E47}" type="slidenum">
              <a:rPr spc="-50" dirty="0"/>
              <a:t>‹#›</a:t>
            </a:fld>
            <a:endParaRPr spc="-50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rgbClr val="5075BB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045"/>
              </a:lnSpc>
            </a:pPr>
            <a:r>
              <a:rPr spc="-10" dirty="0"/>
              <a:t>Θεωρία</a:t>
            </a:r>
            <a:r>
              <a:rPr spc="-40" dirty="0"/>
              <a:t> </a:t>
            </a:r>
            <a:r>
              <a:rPr dirty="0"/>
              <a:t>Παραγωγής και</a:t>
            </a:r>
            <a:r>
              <a:rPr spc="-30" dirty="0"/>
              <a:t> </a:t>
            </a:r>
            <a:r>
              <a:rPr spc="-10" dirty="0"/>
              <a:t>Κόστους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3/15/2024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5075BB"/>
                </a:solidFill>
                <a:latin typeface="Calibri"/>
                <a:cs typeface="Calibri"/>
              </a:defRPr>
            </a:lvl1pPr>
          </a:lstStyle>
          <a:p>
            <a:pPr marL="76200">
              <a:lnSpc>
                <a:spcPts val="1240"/>
              </a:lnSpc>
            </a:pPr>
            <a:fld id="{81D60167-4931-47E6-BA6A-407CBD079E47}" type="slidenum">
              <a:rPr spc="-50" dirty="0"/>
              <a:t>‹#›</a:t>
            </a:fld>
            <a:endParaRPr spc="-50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8644890" y="6441973"/>
            <a:ext cx="433070" cy="268605"/>
          </a:xfrm>
          <a:custGeom>
            <a:avLst/>
            <a:gdLst/>
            <a:ahLst/>
            <a:cxnLst/>
            <a:rect l="l" t="t" r="r" b="b"/>
            <a:pathLst>
              <a:path w="433070" h="268604">
                <a:moveTo>
                  <a:pt x="432866" y="0"/>
                </a:moveTo>
                <a:lnTo>
                  <a:pt x="0" y="0"/>
                </a:lnTo>
                <a:lnTo>
                  <a:pt x="0" y="268135"/>
                </a:lnTo>
                <a:lnTo>
                  <a:pt x="432866" y="268135"/>
                </a:lnTo>
                <a:lnTo>
                  <a:pt x="432866" y="0"/>
                </a:lnTo>
                <a:close/>
              </a:path>
            </a:pathLst>
          </a:custGeom>
          <a:solidFill>
            <a:srgbClr val="F1F1F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539546" y="6441605"/>
            <a:ext cx="7993380" cy="268605"/>
          </a:xfrm>
          <a:custGeom>
            <a:avLst/>
            <a:gdLst/>
            <a:ahLst/>
            <a:cxnLst/>
            <a:rect l="l" t="t" r="r" b="b"/>
            <a:pathLst>
              <a:path w="7993380" h="268604">
                <a:moveTo>
                  <a:pt x="7992872" y="0"/>
                </a:moveTo>
                <a:lnTo>
                  <a:pt x="0" y="0"/>
                </a:lnTo>
                <a:lnTo>
                  <a:pt x="0" y="268135"/>
                </a:lnTo>
                <a:lnTo>
                  <a:pt x="7992872" y="268135"/>
                </a:lnTo>
                <a:lnTo>
                  <a:pt x="7992872" y="0"/>
                </a:lnTo>
                <a:close/>
              </a:path>
            </a:pathLst>
          </a:custGeom>
          <a:solidFill>
            <a:srgbClr val="F1F1F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41426" y="191846"/>
            <a:ext cx="8061147" cy="1244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1" i="0">
                <a:solidFill>
                  <a:srgbClr val="5075BB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42950" y="1527809"/>
            <a:ext cx="7952740" cy="46640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675126" y="6512077"/>
            <a:ext cx="1722120" cy="1524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000" b="0" i="0">
                <a:solidFill>
                  <a:srgbClr val="5075BB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045"/>
              </a:lnSpc>
            </a:pPr>
            <a:r>
              <a:rPr spc="-10" dirty="0"/>
              <a:t>Θεωρία</a:t>
            </a:r>
            <a:r>
              <a:rPr spc="-40" dirty="0"/>
              <a:t> </a:t>
            </a:r>
            <a:r>
              <a:rPr dirty="0"/>
              <a:t>Παραγωγής και</a:t>
            </a:r>
            <a:r>
              <a:rPr spc="-30" dirty="0"/>
              <a:t> </a:t>
            </a:r>
            <a:r>
              <a:rPr spc="-10" dirty="0"/>
              <a:t>Κόστους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3/15/2024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47125" y="6505219"/>
            <a:ext cx="244475" cy="1784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5075BB"/>
                </a:solidFill>
                <a:latin typeface="Calibri"/>
                <a:cs typeface="Calibri"/>
              </a:defRPr>
            </a:lvl1pPr>
          </a:lstStyle>
          <a:p>
            <a:pPr marL="76200">
              <a:lnSpc>
                <a:spcPts val="1240"/>
              </a:lnSpc>
            </a:pPr>
            <a:fld id="{81D60167-4931-47E6-BA6A-407CBD079E47}" type="slidenum">
              <a:rPr spc="-50" dirty="0"/>
              <a:t>‹#›</a:t>
            </a:fld>
            <a:endParaRPr spc="-5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econacademy.gr/typologio/22-kefalaio-1-kostos-efkairias-enallaktiko-kostos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426" y="191846"/>
            <a:ext cx="8061147" cy="2031325"/>
          </a:xfrm>
        </p:spPr>
        <p:txBody>
          <a:bodyPr/>
          <a:lstStyle/>
          <a:p>
            <a:r>
              <a:rPr lang="el-GR" dirty="0"/>
              <a:t>Εναλλακτικό κόστος ή κόστος ευκαιρίας</a:t>
            </a:r>
            <a:br>
              <a:rPr lang="el-GR" dirty="0"/>
            </a:b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2950" y="1527809"/>
            <a:ext cx="7952740" cy="4570482"/>
          </a:xfrm>
        </p:spPr>
        <p:txBody>
          <a:bodyPr/>
          <a:lstStyle/>
          <a:p>
            <a:r>
              <a:rPr lang="el-GR" b="1" dirty="0" smtClean="0"/>
              <a:t>Εναλλακτικό </a:t>
            </a:r>
            <a:r>
              <a:rPr lang="el-GR" b="1" dirty="0"/>
              <a:t>κόστος</a:t>
            </a:r>
            <a:r>
              <a:rPr lang="el-GR" dirty="0"/>
              <a:t> ή </a:t>
            </a:r>
            <a:r>
              <a:rPr lang="el-GR" b="1" dirty="0"/>
              <a:t>κόστος ευκαιρίας</a:t>
            </a:r>
            <a:r>
              <a:rPr lang="el-GR" dirty="0"/>
              <a:t> ονομάζεται η αξία της θυσίας που πραγματοποιείται όταν επιλέγεται μία επιλογή αντί για μια άλλη. Με άλλα λόγια, είναι η αξία της </a:t>
            </a:r>
            <a:r>
              <a:rPr lang="el-GR" b="1" dirty="0"/>
              <a:t>καλύτερης εναλλακτικής λύσης</a:t>
            </a:r>
            <a:r>
              <a:rPr lang="el-GR" dirty="0"/>
              <a:t> που απορρίπτεται.</a:t>
            </a:r>
          </a:p>
          <a:p>
            <a:r>
              <a:rPr lang="el-GR" dirty="0"/>
              <a:t>Στην περίπτωση της παραγωγής 2 αγαθών με δεδομένη τεχνολογία και αξιοποίηση παραγωγικών συντελεστών, το εναλλακτικό κόστος ενός αγαθού μετράται σε όρους του </a:t>
            </a:r>
            <a:r>
              <a:rPr lang="el-GR" b="1" dirty="0"/>
              <a:t>πόσα</a:t>
            </a:r>
            <a:r>
              <a:rPr lang="el-GR" dirty="0"/>
              <a:t> από το </a:t>
            </a:r>
            <a:r>
              <a:rPr lang="el-GR" b="1" dirty="0"/>
              <a:t>άλλο αγαθό</a:t>
            </a:r>
            <a:r>
              <a:rPr lang="el-GR" dirty="0"/>
              <a:t> πρέπει να θυσιαστούν για να παραχθεί μία επιπλέον μονάδα του πρώτου.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8765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899285" y="191846"/>
            <a:ext cx="5346700" cy="12446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75285" marR="5080" indent="-363220">
              <a:lnSpc>
                <a:spcPct val="100000"/>
              </a:lnSpc>
              <a:spcBef>
                <a:spcPts val="95"/>
              </a:spcBef>
            </a:pPr>
            <a:r>
              <a:rPr sz="4000" dirty="0"/>
              <a:t>Μέσο</a:t>
            </a:r>
            <a:r>
              <a:rPr sz="4000" spc="-175" dirty="0"/>
              <a:t> </a:t>
            </a:r>
            <a:r>
              <a:rPr sz="4000" dirty="0"/>
              <a:t>και</a:t>
            </a:r>
            <a:r>
              <a:rPr sz="4000" spc="-180" dirty="0"/>
              <a:t> </a:t>
            </a:r>
            <a:r>
              <a:rPr sz="4000" dirty="0"/>
              <a:t>Οριακό</a:t>
            </a:r>
            <a:r>
              <a:rPr sz="4000" spc="-160" dirty="0"/>
              <a:t> </a:t>
            </a:r>
            <a:r>
              <a:rPr sz="4000" spc="-10" dirty="0"/>
              <a:t>Προϊόν Εργασίας/Κεφαλαίου</a:t>
            </a:r>
            <a:endParaRPr sz="4000"/>
          </a:p>
        </p:txBody>
      </p:sp>
      <p:sp>
        <p:nvSpPr>
          <p:cNvPr id="3" name="object 3"/>
          <p:cNvSpPr/>
          <p:nvPr/>
        </p:nvSpPr>
        <p:spPr>
          <a:xfrm>
            <a:off x="1667419" y="2086063"/>
            <a:ext cx="87630" cy="271780"/>
          </a:xfrm>
          <a:custGeom>
            <a:avLst/>
            <a:gdLst/>
            <a:ahLst/>
            <a:cxnLst/>
            <a:rect l="l" t="t" r="r" b="b"/>
            <a:pathLst>
              <a:path w="87630" h="271780">
                <a:moveTo>
                  <a:pt x="87109" y="0"/>
                </a:moveTo>
                <a:lnTo>
                  <a:pt x="0" y="271262"/>
                </a:lnTo>
              </a:path>
            </a:pathLst>
          </a:custGeom>
          <a:ln w="739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705133" y="2655912"/>
            <a:ext cx="87630" cy="271780"/>
          </a:xfrm>
          <a:custGeom>
            <a:avLst/>
            <a:gdLst/>
            <a:ahLst/>
            <a:cxnLst/>
            <a:rect l="l" t="t" r="r" b="b"/>
            <a:pathLst>
              <a:path w="87630" h="271780">
                <a:moveTo>
                  <a:pt x="87125" y="0"/>
                </a:moveTo>
                <a:lnTo>
                  <a:pt x="0" y="271262"/>
                </a:lnTo>
              </a:path>
            </a:pathLst>
          </a:custGeom>
          <a:ln w="739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919741" y="3089363"/>
            <a:ext cx="87630" cy="271780"/>
          </a:xfrm>
          <a:custGeom>
            <a:avLst/>
            <a:gdLst/>
            <a:ahLst/>
            <a:cxnLst/>
            <a:rect l="l" t="t" r="r" b="b"/>
            <a:pathLst>
              <a:path w="87630" h="271779">
                <a:moveTo>
                  <a:pt x="87456" y="0"/>
                </a:moveTo>
                <a:lnTo>
                  <a:pt x="0" y="271262"/>
                </a:lnTo>
              </a:path>
            </a:pathLst>
          </a:custGeom>
          <a:ln w="739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936861" y="3583013"/>
            <a:ext cx="87630" cy="271780"/>
          </a:xfrm>
          <a:custGeom>
            <a:avLst/>
            <a:gdLst/>
            <a:ahLst/>
            <a:cxnLst/>
            <a:rect l="l" t="t" r="r" b="b"/>
            <a:pathLst>
              <a:path w="87630" h="271779">
                <a:moveTo>
                  <a:pt x="87458" y="0"/>
                </a:moveTo>
                <a:lnTo>
                  <a:pt x="0" y="271262"/>
                </a:lnTo>
              </a:path>
            </a:pathLst>
          </a:custGeom>
          <a:ln w="739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530250" y="1388900"/>
            <a:ext cx="7980045" cy="4916805"/>
          </a:xfrm>
          <a:prstGeom prst="rect">
            <a:avLst/>
          </a:prstGeom>
        </p:spPr>
        <p:txBody>
          <a:bodyPr vert="horz" wrap="square" lIns="0" tIns="135890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1070"/>
              </a:spcBef>
            </a:pPr>
            <a:r>
              <a:rPr sz="2200" dirty="0">
                <a:latin typeface="Calibri"/>
                <a:cs typeface="Calibri"/>
              </a:rPr>
              <a:t>Με</a:t>
            </a:r>
            <a:r>
              <a:rPr sz="2200" spc="-9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βάση</a:t>
            </a:r>
            <a:r>
              <a:rPr sz="2200" spc="-4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την</a:t>
            </a:r>
            <a:r>
              <a:rPr sz="2200" spc="-6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συνάρτηση</a:t>
            </a:r>
            <a:r>
              <a:rPr sz="2200" spc="-3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παραγωγής</a:t>
            </a:r>
            <a:r>
              <a:rPr sz="2200" spc="-4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ορίζονται</a:t>
            </a:r>
            <a:r>
              <a:rPr sz="2200" spc="-6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τα</a:t>
            </a:r>
            <a:r>
              <a:rPr sz="2200" spc="-7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παρακάτω</a:t>
            </a:r>
            <a:r>
              <a:rPr sz="2200" spc="-4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μεγέθη:</a:t>
            </a:r>
            <a:endParaRPr sz="2200">
              <a:latin typeface="Calibri"/>
              <a:cs typeface="Calibri"/>
            </a:endParaRPr>
          </a:p>
          <a:p>
            <a:pPr marL="436245">
              <a:lnSpc>
                <a:spcPct val="100000"/>
              </a:lnSpc>
              <a:spcBef>
                <a:spcPts val="1065"/>
              </a:spcBef>
            </a:pPr>
            <a:r>
              <a:rPr sz="2400" spc="-30" dirty="0">
                <a:solidFill>
                  <a:srgbClr val="4F71B9"/>
                </a:solidFill>
                <a:latin typeface="Calibri"/>
                <a:cs typeface="Calibri"/>
              </a:rPr>
              <a:t>AP</a:t>
            </a:r>
            <a:r>
              <a:rPr sz="2850" spc="-44" baseline="-27777" dirty="0">
                <a:solidFill>
                  <a:srgbClr val="4F71B9"/>
                </a:solidFill>
                <a:latin typeface="Calibri"/>
                <a:cs typeface="Calibri"/>
              </a:rPr>
              <a:t>L</a:t>
            </a:r>
            <a:r>
              <a:rPr sz="2400" spc="-30" dirty="0">
                <a:solidFill>
                  <a:srgbClr val="4F71B9"/>
                </a:solidFill>
                <a:latin typeface="Calibri"/>
                <a:cs typeface="Calibri"/>
              </a:rPr>
              <a:t>=Υ </a:t>
            </a:r>
            <a:r>
              <a:rPr sz="2400" dirty="0">
                <a:solidFill>
                  <a:srgbClr val="4F71B9"/>
                </a:solidFill>
                <a:latin typeface="Calibri"/>
                <a:cs typeface="Calibri"/>
              </a:rPr>
              <a:t>L</a:t>
            </a:r>
            <a:r>
              <a:rPr sz="2400" spc="-45" dirty="0">
                <a:solidFill>
                  <a:srgbClr val="4F71B9"/>
                </a:solidFill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,</a:t>
            </a:r>
            <a:r>
              <a:rPr sz="2400" spc="-4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(μέσο</a:t>
            </a:r>
            <a:r>
              <a:rPr sz="2400" spc="-5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προϊόν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της</a:t>
            </a:r>
            <a:r>
              <a:rPr sz="2400" spc="-6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εργασίας)</a:t>
            </a:r>
            <a:endParaRPr sz="2400">
              <a:latin typeface="Calibri"/>
              <a:cs typeface="Calibri"/>
            </a:endParaRPr>
          </a:p>
          <a:p>
            <a:pPr marL="447040" marR="1987550" indent="7620">
              <a:lnSpc>
                <a:spcPct val="126699"/>
              </a:lnSpc>
              <a:spcBef>
                <a:spcPts val="840"/>
              </a:spcBef>
            </a:pPr>
            <a:r>
              <a:rPr sz="2400" spc="-45" dirty="0">
                <a:solidFill>
                  <a:srgbClr val="4F71B9"/>
                </a:solidFill>
                <a:latin typeface="Calibri"/>
                <a:cs typeface="Calibri"/>
              </a:rPr>
              <a:t>AP</a:t>
            </a:r>
            <a:r>
              <a:rPr sz="2850" spc="-67" baseline="-27777" dirty="0">
                <a:solidFill>
                  <a:srgbClr val="4F71B9"/>
                </a:solidFill>
                <a:latin typeface="Calibri"/>
                <a:cs typeface="Calibri"/>
              </a:rPr>
              <a:t>K</a:t>
            </a:r>
            <a:r>
              <a:rPr sz="2400" spc="-45" dirty="0">
                <a:solidFill>
                  <a:srgbClr val="4F71B9"/>
                </a:solidFill>
                <a:latin typeface="Calibri"/>
                <a:cs typeface="Calibri"/>
              </a:rPr>
              <a:t>=Υ</a:t>
            </a:r>
            <a:r>
              <a:rPr sz="2400" spc="-10" dirty="0">
                <a:solidFill>
                  <a:srgbClr val="4F71B9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4F71B9"/>
                </a:solidFill>
                <a:latin typeface="Calibri"/>
                <a:cs typeface="Calibri"/>
              </a:rPr>
              <a:t>K</a:t>
            </a:r>
            <a:r>
              <a:rPr sz="2400" spc="-55" dirty="0">
                <a:solidFill>
                  <a:srgbClr val="4F71B9"/>
                </a:solidFill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,</a:t>
            </a:r>
            <a:r>
              <a:rPr sz="2400" spc="-2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(μέσο</a:t>
            </a:r>
            <a:r>
              <a:rPr sz="2400" spc="-3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προϊόν</a:t>
            </a:r>
            <a:r>
              <a:rPr sz="2400" spc="-3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του</a:t>
            </a:r>
            <a:r>
              <a:rPr sz="2400" spc="-3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κεφαλαίου) </a:t>
            </a:r>
            <a:r>
              <a:rPr sz="2400" spc="-25" dirty="0">
                <a:solidFill>
                  <a:srgbClr val="4F71B9"/>
                </a:solidFill>
                <a:latin typeface="Calibri"/>
                <a:cs typeface="Calibri"/>
              </a:rPr>
              <a:t>ΜP</a:t>
            </a:r>
            <a:r>
              <a:rPr sz="2850" spc="-37" baseline="-27777" dirty="0">
                <a:solidFill>
                  <a:srgbClr val="4F71B9"/>
                </a:solidFill>
                <a:latin typeface="Calibri"/>
                <a:cs typeface="Calibri"/>
              </a:rPr>
              <a:t>L</a:t>
            </a:r>
            <a:r>
              <a:rPr sz="2400" spc="-25" dirty="0">
                <a:solidFill>
                  <a:srgbClr val="4F71B9"/>
                </a:solidFill>
                <a:latin typeface="Calibri"/>
                <a:cs typeface="Calibri"/>
              </a:rPr>
              <a:t>=dΥ</a:t>
            </a:r>
            <a:r>
              <a:rPr sz="2400" spc="50" dirty="0">
                <a:solidFill>
                  <a:srgbClr val="4F71B9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4F71B9"/>
                </a:solidFill>
                <a:latin typeface="Calibri"/>
                <a:cs typeface="Calibri"/>
              </a:rPr>
              <a:t>dL</a:t>
            </a:r>
            <a:r>
              <a:rPr sz="2400" spc="-55" dirty="0">
                <a:solidFill>
                  <a:srgbClr val="4F71B9"/>
                </a:solidFill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,</a:t>
            </a:r>
            <a:r>
              <a:rPr sz="2400" spc="-4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(οριακό</a:t>
            </a:r>
            <a:r>
              <a:rPr sz="2400" spc="-5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προϊόν</a:t>
            </a:r>
            <a:r>
              <a:rPr sz="2400" spc="-5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της</a:t>
            </a:r>
            <a:r>
              <a:rPr sz="2400" spc="-7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εργασίας) </a:t>
            </a:r>
            <a:r>
              <a:rPr sz="2400" spc="-25" dirty="0">
                <a:solidFill>
                  <a:srgbClr val="4F71B9"/>
                </a:solidFill>
                <a:latin typeface="Calibri"/>
                <a:cs typeface="Calibri"/>
              </a:rPr>
              <a:t>ΜP</a:t>
            </a:r>
            <a:r>
              <a:rPr sz="2850" spc="-37" baseline="-27777" dirty="0">
                <a:solidFill>
                  <a:srgbClr val="4F71B9"/>
                </a:solidFill>
                <a:latin typeface="Calibri"/>
                <a:cs typeface="Calibri"/>
              </a:rPr>
              <a:t>Κ</a:t>
            </a:r>
            <a:r>
              <a:rPr sz="2400" spc="-25" dirty="0">
                <a:solidFill>
                  <a:srgbClr val="4F71B9"/>
                </a:solidFill>
                <a:latin typeface="Calibri"/>
                <a:cs typeface="Calibri"/>
              </a:rPr>
              <a:t>=dΥ</a:t>
            </a:r>
            <a:r>
              <a:rPr sz="2400" spc="50" dirty="0">
                <a:solidFill>
                  <a:srgbClr val="4F71B9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4F71B9"/>
                </a:solidFill>
                <a:latin typeface="Calibri"/>
                <a:cs typeface="Calibri"/>
              </a:rPr>
              <a:t>dΚ</a:t>
            </a:r>
            <a:r>
              <a:rPr sz="2400" spc="-70" dirty="0">
                <a:solidFill>
                  <a:srgbClr val="4F71B9"/>
                </a:solidFill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,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(οριακό</a:t>
            </a:r>
            <a:r>
              <a:rPr sz="2400" spc="-5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προϊόν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του</a:t>
            </a:r>
            <a:r>
              <a:rPr sz="2400" spc="-5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κεφαλαίου)</a:t>
            </a:r>
            <a:endParaRPr sz="2400">
              <a:latin typeface="Calibri"/>
              <a:cs typeface="Calibri"/>
            </a:endParaRPr>
          </a:p>
          <a:p>
            <a:pPr marL="25400">
              <a:lnSpc>
                <a:spcPts val="2375"/>
              </a:lnSpc>
              <a:spcBef>
                <a:spcPts val="540"/>
              </a:spcBef>
            </a:pPr>
            <a:r>
              <a:rPr sz="2200" spc="-95" dirty="0">
                <a:latin typeface="Calibri"/>
                <a:cs typeface="Calibri"/>
              </a:rPr>
              <a:t>Το</a:t>
            </a:r>
            <a:r>
              <a:rPr sz="2200" spc="-3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οριακό</a:t>
            </a:r>
            <a:r>
              <a:rPr sz="2200" spc="-10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προϊόν</a:t>
            </a:r>
            <a:r>
              <a:rPr sz="2200" spc="-7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ενός</a:t>
            </a:r>
            <a:r>
              <a:rPr sz="2200" spc="-6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μεταβλητού</a:t>
            </a:r>
            <a:r>
              <a:rPr sz="2200" spc="-6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συντελεστή</a:t>
            </a:r>
            <a:r>
              <a:rPr sz="2200" spc="-5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είναι</a:t>
            </a:r>
            <a:r>
              <a:rPr sz="2200" spc="-55" dirty="0">
                <a:latin typeface="Calibri"/>
                <a:cs typeface="Calibri"/>
              </a:rPr>
              <a:t> </a:t>
            </a:r>
            <a:r>
              <a:rPr sz="2200" b="1" dirty="0">
                <a:latin typeface="Calibri"/>
                <a:cs typeface="Calibri"/>
              </a:rPr>
              <a:t>η</a:t>
            </a:r>
            <a:r>
              <a:rPr sz="2200" b="1" spc="-60" dirty="0">
                <a:latin typeface="Calibri"/>
                <a:cs typeface="Calibri"/>
              </a:rPr>
              <a:t> </a:t>
            </a:r>
            <a:r>
              <a:rPr sz="2200" b="1" dirty="0">
                <a:latin typeface="Calibri"/>
                <a:cs typeface="Calibri"/>
              </a:rPr>
              <a:t>αύξηση</a:t>
            </a:r>
            <a:r>
              <a:rPr sz="2200" b="1" spc="-55" dirty="0">
                <a:latin typeface="Calibri"/>
                <a:cs typeface="Calibri"/>
              </a:rPr>
              <a:t> </a:t>
            </a:r>
            <a:r>
              <a:rPr sz="2200" b="1" spc="-25" dirty="0">
                <a:latin typeface="Calibri"/>
                <a:cs typeface="Calibri"/>
              </a:rPr>
              <a:t>του</a:t>
            </a:r>
            <a:endParaRPr sz="2200">
              <a:latin typeface="Calibri"/>
              <a:cs typeface="Calibri"/>
            </a:endParaRPr>
          </a:p>
          <a:p>
            <a:pPr marL="25400">
              <a:lnSpc>
                <a:spcPts val="2115"/>
              </a:lnSpc>
            </a:pPr>
            <a:r>
              <a:rPr sz="2200" b="1" dirty="0">
                <a:latin typeface="Calibri"/>
                <a:cs typeface="Calibri"/>
              </a:rPr>
              <a:t>προϊόντος</a:t>
            </a:r>
            <a:r>
              <a:rPr sz="2200" b="1" spc="-25" dirty="0">
                <a:latin typeface="Calibri"/>
                <a:cs typeface="Calibri"/>
              </a:rPr>
              <a:t> </a:t>
            </a:r>
            <a:r>
              <a:rPr sz="2200" b="1" dirty="0">
                <a:latin typeface="Calibri"/>
                <a:cs typeface="Calibri"/>
              </a:rPr>
              <a:t>που</a:t>
            </a:r>
            <a:r>
              <a:rPr sz="2200" b="1" spc="-40" dirty="0">
                <a:latin typeface="Calibri"/>
                <a:cs typeface="Calibri"/>
              </a:rPr>
              <a:t> </a:t>
            </a:r>
            <a:r>
              <a:rPr sz="2200" b="1" spc="-10" dirty="0">
                <a:latin typeface="Calibri"/>
                <a:cs typeface="Calibri"/>
              </a:rPr>
              <a:t>επιτυγχάνει</a:t>
            </a:r>
            <a:r>
              <a:rPr sz="2200" b="1" spc="-20" dirty="0">
                <a:latin typeface="Calibri"/>
                <a:cs typeface="Calibri"/>
              </a:rPr>
              <a:t> </a:t>
            </a:r>
            <a:r>
              <a:rPr sz="2200" b="1" dirty="0">
                <a:latin typeface="Calibri"/>
                <a:cs typeface="Calibri"/>
              </a:rPr>
              <a:t>η</a:t>
            </a:r>
            <a:r>
              <a:rPr sz="2200" b="1" spc="-65" dirty="0">
                <a:latin typeface="Calibri"/>
                <a:cs typeface="Calibri"/>
              </a:rPr>
              <a:t> </a:t>
            </a:r>
            <a:r>
              <a:rPr sz="2200" b="1" spc="-10" dirty="0">
                <a:latin typeface="Calibri"/>
                <a:cs typeface="Calibri"/>
              </a:rPr>
              <a:t>επιχείρηση</a:t>
            </a:r>
            <a:r>
              <a:rPr sz="2200" b="1" spc="-35" dirty="0">
                <a:latin typeface="Calibri"/>
                <a:cs typeface="Calibri"/>
              </a:rPr>
              <a:t> </a:t>
            </a:r>
            <a:r>
              <a:rPr sz="2200" b="1" spc="-10" dirty="0">
                <a:latin typeface="Calibri"/>
                <a:cs typeface="Calibri"/>
              </a:rPr>
              <a:t>προσθέτοντας</a:t>
            </a:r>
            <a:r>
              <a:rPr sz="2200" b="1" spc="-30" dirty="0">
                <a:latin typeface="Calibri"/>
                <a:cs typeface="Calibri"/>
              </a:rPr>
              <a:t> </a:t>
            </a:r>
            <a:r>
              <a:rPr sz="2200" b="1" dirty="0">
                <a:latin typeface="Calibri"/>
                <a:cs typeface="Calibri"/>
              </a:rPr>
              <a:t>μία</a:t>
            </a:r>
            <a:r>
              <a:rPr sz="2200" b="1" spc="-55" dirty="0">
                <a:latin typeface="Calibri"/>
                <a:cs typeface="Calibri"/>
              </a:rPr>
              <a:t> </a:t>
            </a:r>
            <a:r>
              <a:rPr sz="2200" b="1" spc="-10" dirty="0">
                <a:latin typeface="Calibri"/>
                <a:cs typeface="Calibri"/>
              </a:rPr>
              <a:t>μονάδα</a:t>
            </a:r>
            <a:endParaRPr sz="2200">
              <a:latin typeface="Calibri"/>
              <a:cs typeface="Calibri"/>
            </a:endParaRPr>
          </a:p>
          <a:p>
            <a:pPr marL="25400" marR="476250">
              <a:lnSpc>
                <a:spcPct val="80000"/>
              </a:lnSpc>
              <a:spcBef>
                <a:spcPts val="260"/>
              </a:spcBef>
            </a:pPr>
            <a:r>
              <a:rPr sz="2200" b="1" dirty="0">
                <a:latin typeface="Calibri"/>
                <a:cs typeface="Calibri"/>
              </a:rPr>
              <a:t>του</a:t>
            </a:r>
            <a:r>
              <a:rPr sz="2200" b="1" spc="-75" dirty="0">
                <a:latin typeface="Calibri"/>
                <a:cs typeface="Calibri"/>
              </a:rPr>
              <a:t> </a:t>
            </a:r>
            <a:r>
              <a:rPr sz="2200" b="1" spc="-10" dirty="0">
                <a:latin typeface="Calibri"/>
                <a:cs typeface="Calibri"/>
              </a:rPr>
              <a:t>μεταβλητού</a:t>
            </a:r>
            <a:r>
              <a:rPr sz="2200" b="1" spc="-45" dirty="0">
                <a:latin typeface="Calibri"/>
                <a:cs typeface="Calibri"/>
              </a:rPr>
              <a:t> </a:t>
            </a:r>
            <a:r>
              <a:rPr sz="2200" b="1" dirty="0">
                <a:latin typeface="Calibri"/>
                <a:cs typeface="Calibri"/>
              </a:rPr>
              <a:t>συντελεστή</a:t>
            </a:r>
            <a:r>
              <a:rPr sz="2200" dirty="0">
                <a:latin typeface="Calibri"/>
                <a:cs typeface="Calibri"/>
              </a:rPr>
              <a:t>,</a:t>
            </a:r>
            <a:r>
              <a:rPr sz="2200" spc="-5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αφήνοντας</a:t>
            </a:r>
            <a:r>
              <a:rPr sz="2200" spc="-5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τις</a:t>
            </a:r>
            <a:r>
              <a:rPr sz="2200" spc="-8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ποσότητες</a:t>
            </a:r>
            <a:r>
              <a:rPr sz="2200" spc="-6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όλων</a:t>
            </a:r>
            <a:r>
              <a:rPr sz="2200" spc="-70" dirty="0">
                <a:latin typeface="Calibri"/>
                <a:cs typeface="Calibri"/>
              </a:rPr>
              <a:t> </a:t>
            </a:r>
            <a:r>
              <a:rPr sz="2200" spc="-25" dirty="0">
                <a:latin typeface="Calibri"/>
                <a:cs typeface="Calibri"/>
              </a:rPr>
              <a:t>των </a:t>
            </a:r>
            <a:r>
              <a:rPr sz="2200" dirty="0">
                <a:latin typeface="Calibri"/>
                <a:cs typeface="Calibri"/>
              </a:rPr>
              <a:t>άλλων</a:t>
            </a:r>
            <a:r>
              <a:rPr sz="2200" spc="-10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συντελεστών</a:t>
            </a:r>
            <a:r>
              <a:rPr sz="2200" spc="-6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σταθερές.</a:t>
            </a:r>
            <a:endParaRPr sz="2200">
              <a:latin typeface="Calibri"/>
              <a:cs typeface="Calibri"/>
            </a:endParaRPr>
          </a:p>
          <a:p>
            <a:pPr marL="25400" marR="914400">
              <a:lnSpc>
                <a:spcPts val="2110"/>
              </a:lnSpc>
              <a:spcBef>
                <a:spcPts val="1185"/>
              </a:spcBef>
            </a:pPr>
            <a:r>
              <a:rPr sz="2200" dirty="0">
                <a:latin typeface="Calibri"/>
                <a:cs typeface="Calibri"/>
              </a:rPr>
              <a:t>Σύμφωνα</a:t>
            </a:r>
            <a:r>
              <a:rPr sz="2200" spc="-5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με</a:t>
            </a:r>
            <a:r>
              <a:rPr sz="2200" spc="-8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το</a:t>
            </a:r>
            <a:r>
              <a:rPr sz="2200" spc="-65" dirty="0">
                <a:latin typeface="Calibri"/>
                <a:cs typeface="Calibri"/>
              </a:rPr>
              <a:t> </a:t>
            </a:r>
            <a:r>
              <a:rPr sz="2200" b="1" dirty="0">
                <a:latin typeface="Calibri"/>
                <a:cs typeface="Calibri"/>
              </a:rPr>
              <a:t>νόμο</a:t>
            </a:r>
            <a:r>
              <a:rPr sz="2200" b="1" spc="-60" dirty="0">
                <a:latin typeface="Calibri"/>
                <a:cs typeface="Calibri"/>
              </a:rPr>
              <a:t> </a:t>
            </a:r>
            <a:r>
              <a:rPr sz="2200" b="1" dirty="0">
                <a:latin typeface="Calibri"/>
                <a:cs typeface="Calibri"/>
              </a:rPr>
              <a:t>των</a:t>
            </a:r>
            <a:r>
              <a:rPr sz="2200" b="1" spc="-75" dirty="0">
                <a:latin typeface="Calibri"/>
                <a:cs typeface="Calibri"/>
              </a:rPr>
              <a:t> </a:t>
            </a:r>
            <a:r>
              <a:rPr sz="2200" b="1" dirty="0">
                <a:latin typeface="Calibri"/>
                <a:cs typeface="Calibri"/>
              </a:rPr>
              <a:t>φθινουσών</a:t>
            </a:r>
            <a:r>
              <a:rPr sz="2200" b="1" spc="-35" dirty="0">
                <a:latin typeface="Calibri"/>
                <a:cs typeface="Calibri"/>
              </a:rPr>
              <a:t> </a:t>
            </a:r>
            <a:r>
              <a:rPr sz="2200" b="1" dirty="0">
                <a:latin typeface="Calibri"/>
                <a:cs typeface="Calibri"/>
              </a:rPr>
              <a:t>αποδόσεων</a:t>
            </a:r>
            <a:r>
              <a:rPr sz="2200" dirty="0">
                <a:latin typeface="Calibri"/>
                <a:cs typeface="Calibri"/>
              </a:rPr>
              <a:t>,</a:t>
            </a:r>
            <a:r>
              <a:rPr sz="2200" spc="-3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αν</a:t>
            </a:r>
            <a:r>
              <a:rPr sz="2200" spc="-7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όλοι</a:t>
            </a:r>
            <a:r>
              <a:rPr sz="2200" spc="-75" dirty="0">
                <a:latin typeface="Calibri"/>
                <a:cs typeface="Calibri"/>
              </a:rPr>
              <a:t> </a:t>
            </a:r>
            <a:r>
              <a:rPr sz="2200" spc="-25" dirty="0">
                <a:latin typeface="Calibri"/>
                <a:cs typeface="Calibri"/>
              </a:rPr>
              <a:t>οι </a:t>
            </a:r>
            <a:r>
              <a:rPr sz="2200" dirty="0">
                <a:latin typeface="Calibri"/>
                <a:cs typeface="Calibri"/>
              </a:rPr>
              <a:t>συντελεστές</a:t>
            </a:r>
            <a:r>
              <a:rPr sz="2200" spc="-7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εκτός</a:t>
            </a:r>
            <a:r>
              <a:rPr sz="2200" spc="-6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από</a:t>
            </a:r>
            <a:r>
              <a:rPr sz="2200" spc="-4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έναν</a:t>
            </a:r>
            <a:r>
              <a:rPr sz="2200" spc="-6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είναι</a:t>
            </a:r>
            <a:r>
              <a:rPr sz="2200" spc="-4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σταθεροί,</a:t>
            </a:r>
            <a:r>
              <a:rPr sz="2200" spc="-2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η</a:t>
            </a:r>
            <a:r>
              <a:rPr sz="2200" spc="-6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αύξηση</a:t>
            </a:r>
            <a:r>
              <a:rPr sz="2200" spc="-30" dirty="0">
                <a:latin typeface="Calibri"/>
                <a:cs typeface="Calibri"/>
              </a:rPr>
              <a:t> </a:t>
            </a:r>
            <a:r>
              <a:rPr sz="2200" spc="-25" dirty="0">
                <a:latin typeface="Calibri"/>
                <a:cs typeface="Calibri"/>
              </a:rPr>
              <a:t>του</a:t>
            </a:r>
            <a:endParaRPr sz="2200">
              <a:latin typeface="Calibri"/>
              <a:cs typeface="Calibri"/>
            </a:endParaRPr>
          </a:p>
          <a:p>
            <a:pPr marL="25400">
              <a:lnSpc>
                <a:spcPts val="1870"/>
              </a:lnSpc>
            </a:pPr>
            <a:r>
              <a:rPr sz="2200" spc="-10" dirty="0">
                <a:latin typeface="Calibri"/>
                <a:cs typeface="Calibri"/>
              </a:rPr>
              <a:t>μεταβλητού</a:t>
            </a:r>
            <a:r>
              <a:rPr sz="2200" spc="-7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συντελεστή</a:t>
            </a:r>
            <a:r>
              <a:rPr sz="2200" spc="-5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πάνω</a:t>
            </a:r>
            <a:r>
              <a:rPr sz="2200" spc="-6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από</a:t>
            </a:r>
            <a:r>
              <a:rPr sz="2200" spc="-8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ένα</a:t>
            </a:r>
            <a:r>
              <a:rPr sz="2200" spc="-7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επίπεδο,</a:t>
            </a:r>
            <a:r>
              <a:rPr sz="2200" spc="-5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οδηγεί</a:t>
            </a:r>
            <a:r>
              <a:rPr sz="2200" spc="-7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στη</a:t>
            </a:r>
            <a:r>
              <a:rPr sz="2200" spc="-7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σταθερή</a:t>
            </a:r>
            <a:endParaRPr sz="2200">
              <a:latin typeface="Calibri"/>
              <a:cs typeface="Calibri"/>
            </a:endParaRPr>
          </a:p>
          <a:p>
            <a:pPr marL="25400">
              <a:lnSpc>
                <a:spcPts val="2375"/>
              </a:lnSpc>
            </a:pPr>
            <a:r>
              <a:rPr sz="2200" dirty="0">
                <a:latin typeface="Calibri"/>
                <a:cs typeface="Calibri"/>
              </a:rPr>
              <a:t>μείωση</a:t>
            </a:r>
            <a:r>
              <a:rPr sz="2200" spc="-5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του</a:t>
            </a:r>
            <a:r>
              <a:rPr sz="2200" spc="-7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οριακού</a:t>
            </a:r>
            <a:r>
              <a:rPr sz="2200" spc="-6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προϊόντος</a:t>
            </a:r>
            <a:r>
              <a:rPr sz="2200" spc="-7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αυτού</a:t>
            </a:r>
            <a:r>
              <a:rPr sz="2200" spc="-7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του</a:t>
            </a:r>
            <a:r>
              <a:rPr sz="2200" spc="-7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συντελεστή.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8" name="object 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76200">
              <a:lnSpc>
                <a:spcPts val="1240"/>
              </a:lnSpc>
            </a:pPr>
            <a:fld id="{81D60167-4931-47E6-BA6A-407CBD079E47}" type="slidenum">
              <a:rPr spc="-50" dirty="0"/>
              <a:t>10</a:t>
            </a:fld>
            <a:endParaRPr spc="-50" dirty="0"/>
          </a:p>
        </p:txBody>
      </p:sp>
      <p:sp>
        <p:nvSpPr>
          <p:cNvPr id="9" name="object 9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045"/>
              </a:lnSpc>
            </a:pPr>
            <a:r>
              <a:rPr spc="-10" dirty="0"/>
              <a:t>Θεωρία</a:t>
            </a:r>
            <a:r>
              <a:rPr spc="-40" dirty="0"/>
              <a:t> </a:t>
            </a:r>
            <a:r>
              <a:rPr dirty="0"/>
              <a:t>Παραγωγής και</a:t>
            </a:r>
            <a:r>
              <a:rPr spc="-30" dirty="0"/>
              <a:t> </a:t>
            </a:r>
            <a:r>
              <a:rPr spc="-10" dirty="0"/>
              <a:t>Κόστους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622042" y="461594"/>
            <a:ext cx="3899535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Ένα</a:t>
            </a:r>
            <a:r>
              <a:rPr spc="-25" dirty="0"/>
              <a:t> </a:t>
            </a:r>
            <a:r>
              <a:rPr spc="-10" dirty="0"/>
              <a:t>παράδειγμα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42950" y="5047615"/>
            <a:ext cx="7974330" cy="1306830"/>
          </a:xfrm>
          <a:prstGeom prst="rect">
            <a:avLst/>
          </a:prstGeom>
        </p:spPr>
        <p:txBody>
          <a:bodyPr vert="horz" wrap="square" lIns="0" tIns="74295" rIns="0" bIns="0" rtlCol="0">
            <a:spAutoFit/>
          </a:bodyPr>
          <a:lstStyle/>
          <a:p>
            <a:pPr marL="12700" marR="5080">
              <a:lnSpc>
                <a:spcPct val="80000"/>
              </a:lnSpc>
              <a:spcBef>
                <a:spcPts val="585"/>
              </a:spcBef>
            </a:pPr>
            <a:r>
              <a:rPr sz="2000" dirty="0">
                <a:latin typeface="Calibri"/>
                <a:cs typeface="Calibri"/>
              </a:rPr>
              <a:t>Καθώς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αυξάνεται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ο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μεταβλητός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συντελεστής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(εργασία)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το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συνολικό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προϊόν </a:t>
            </a:r>
            <a:r>
              <a:rPr sz="2000" dirty="0">
                <a:latin typeface="Calibri"/>
                <a:cs typeface="Calibri"/>
              </a:rPr>
              <a:t>στην</a:t>
            </a:r>
            <a:r>
              <a:rPr sz="2000" spc="-9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αρχή</a:t>
            </a:r>
            <a:r>
              <a:rPr sz="2000" spc="-7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αυξάνεται</a:t>
            </a:r>
            <a:r>
              <a:rPr sz="2000" spc="-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και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στην</a:t>
            </a:r>
            <a:r>
              <a:rPr sz="2000" spc="-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συνέχεια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φθίνει.</a:t>
            </a:r>
            <a:r>
              <a:rPr sz="2000" spc="-8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Την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ίδια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συμπεριφορά</a:t>
            </a:r>
            <a:r>
              <a:rPr sz="2000" spc="-9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έχουν </a:t>
            </a:r>
            <a:r>
              <a:rPr sz="2000" dirty="0">
                <a:latin typeface="Calibri"/>
                <a:cs typeface="Calibri"/>
              </a:rPr>
              <a:t>το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μέσο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προϊόν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και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το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οριακό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προϊόν.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Όταν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το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συνολικό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προϊόν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είναι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μέγιστο </a:t>
            </a:r>
            <a:r>
              <a:rPr sz="2000" dirty="0">
                <a:latin typeface="Calibri"/>
                <a:cs typeface="Calibri"/>
              </a:rPr>
              <a:t>το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οριακό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προϊόν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είναι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μηδέν,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ενώ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καθώς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φθίνει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το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συνολικό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προϊόν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το </a:t>
            </a:r>
            <a:r>
              <a:rPr sz="2000" spc="-10" dirty="0">
                <a:latin typeface="Calibri"/>
                <a:cs typeface="Calibri"/>
              </a:rPr>
              <a:t>οριακό</a:t>
            </a:r>
            <a:r>
              <a:rPr sz="2000" spc="-8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προϊόν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γίνεται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αρνητικό.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083563" y="4011167"/>
            <a:ext cx="243840" cy="0"/>
          </a:xfrm>
          <a:custGeom>
            <a:avLst/>
            <a:gdLst/>
            <a:ahLst/>
            <a:cxnLst/>
            <a:rect l="l" t="t" r="r" b="b"/>
            <a:pathLst>
              <a:path w="243840">
                <a:moveTo>
                  <a:pt x="0" y="0"/>
                </a:moveTo>
                <a:lnTo>
                  <a:pt x="243840" y="0"/>
                </a:lnTo>
              </a:path>
            </a:pathLst>
          </a:custGeom>
          <a:ln w="27432">
            <a:solidFill>
              <a:srgbClr val="4F81B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083563" y="4239767"/>
            <a:ext cx="243840" cy="0"/>
          </a:xfrm>
          <a:custGeom>
            <a:avLst/>
            <a:gdLst/>
            <a:ahLst/>
            <a:cxnLst/>
            <a:rect l="l" t="t" r="r" b="b"/>
            <a:pathLst>
              <a:path w="243840">
                <a:moveTo>
                  <a:pt x="0" y="0"/>
                </a:moveTo>
                <a:lnTo>
                  <a:pt x="243840" y="0"/>
                </a:lnTo>
              </a:path>
            </a:pathLst>
          </a:custGeom>
          <a:ln w="27432">
            <a:solidFill>
              <a:srgbClr val="C050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6" name="object 6"/>
          <p:cNvGraphicFramePr>
            <a:graphicFrameLocks noGrp="1"/>
          </p:cNvGraphicFramePr>
          <p:nvPr/>
        </p:nvGraphicFramePr>
        <p:xfrm>
          <a:off x="1039367" y="1828800"/>
          <a:ext cx="7161527" cy="275145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15950"/>
                <a:gridCol w="654050"/>
                <a:gridCol w="655319"/>
                <a:gridCol w="654050"/>
                <a:gridCol w="654050"/>
                <a:gridCol w="655319"/>
                <a:gridCol w="654050"/>
                <a:gridCol w="655320"/>
                <a:gridCol w="654050"/>
                <a:gridCol w="654049"/>
                <a:gridCol w="655320"/>
              </a:tblGrid>
              <a:tr h="263525">
                <a:tc rowSpan="9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9525">
                      <a:solidFill>
                        <a:srgbClr val="404040"/>
                      </a:solidFill>
                      <a:prstDash val="solid"/>
                    </a:lnR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 gridSpan="10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404040"/>
                      </a:solidFill>
                      <a:prstDash val="solid"/>
                    </a:lnL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26352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R w="9525">
                      <a:solidFill>
                        <a:srgbClr val="404040"/>
                      </a:solidFill>
                      <a:prstDash val="solid"/>
                    </a:lnR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 gridSpan="10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404040"/>
                      </a:solidFill>
                      <a:prstDash val="solid"/>
                    </a:lnL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26352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R w="9525">
                      <a:solidFill>
                        <a:srgbClr val="404040"/>
                      </a:solidFill>
                      <a:prstDash val="solid"/>
                    </a:lnR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 gridSpan="10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404040"/>
                      </a:solidFill>
                      <a:prstDash val="solid"/>
                    </a:lnL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26352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R w="9525">
                      <a:solidFill>
                        <a:srgbClr val="404040"/>
                      </a:solidFill>
                      <a:prstDash val="solid"/>
                    </a:lnR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 gridSpan="10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404040"/>
                      </a:solidFill>
                      <a:prstDash val="solid"/>
                    </a:lnL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26162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R w="9525">
                      <a:solidFill>
                        <a:srgbClr val="404040"/>
                      </a:solidFill>
                      <a:prstDash val="solid"/>
                    </a:lnR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 gridSpan="10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404040"/>
                      </a:solidFill>
                      <a:prstDash val="solid"/>
                    </a:lnL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26352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R w="9525">
                      <a:solidFill>
                        <a:srgbClr val="404040"/>
                      </a:solidFill>
                      <a:prstDash val="solid"/>
                    </a:lnR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 gridSpan="10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404040"/>
                      </a:solidFill>
                      <a:prstDash val="solid"/>
                    </a:lnL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211454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R w="9525">
                      <a:solidFill>
                        <a:srgbClr val="404040"/>
                      </a:solidFill>
                      <a:prstDash val="solid"/>
                    </a:lnR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 gridSpan="10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404040"/>
                      </a:solidFill>
                      <a:prstDash val="solid"/>
                    </a:lnL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40404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5143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R w="9525">
                      <a:solidFill>
                        <a:srgbClr val="404040"/>
                      </a:solidFill>
                      <a:prstDash val="solid"/>
                    </a:lnR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 gridSpan="10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404040"/>
                      </a:solidFill>
                      <a:prstDash val="solid"/>
                    </a:lnL>
                    <a:lnT w="9525">
                      <a:solidFill>
                        <a:srgbClr val="404040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22225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R w="9525">
                      <a:solidFill>
                        <a:srgbClr val="404040"/>
                      </a:solidFill>
                      <a:prstDash val="solid"/>
                    </a:lnR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sz="1200" spc="-50" dirty="0">
                          <a:solidFill>
                            <a:srgbClr val="585858"/>
                          </a:solidFill>
                          <a:latin typeface="Calibri"/>
                          <a:cs typeface="Calibri"/>
                        </a:rPr>
                        <a:t>0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381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sz="1200" spc="-50" dirty="0">
                          <a:solidFill>
                            <a:srgbClr val="585858"/>
                          </a:solidFill>
                          <a:latin typeface="Calibri"/>
                          <a:cs typeface="Calibri"/>
                        </a:rPr>
                        <a:t>1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381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sz="1200" spc="-50" dirty="0">
                          <a:solidFill>
                            <a:srgbClr val="585858"/>
                          </a:solidFill>
                          <a:latin typeface="Calibri"/>
                          <a:cs typeface="Calibri"/>
                        </a:rPr>
                        <a:t>2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381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sz="1200" spc="-50" dirty="0">
                          <a:solidFill>
                            <a:srgbClr val="585858"/>
                          </a:solidFill>
                          <a:latin typeface="Calibri"/>
                          <a:cs typeface="Calibri"/>
                        </a:rPr>
                        <a:t>3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381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sz="1200" spc="-50" dirty="0">
                          <a:solidFill>
                            <a:srgbClr val="585858"/>
                          </a:solidFill>
                          <a:latin typeface="Calibri"/>
                          <a:cs typeface="Calibri"/>
                        </a:rPr>
                        <a:t>4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381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sz="1200" spc="-50" dirty="0">
                          <a:solidFill>
                            <a:srgbClr val="585858"/>
                          </a:solidFill>
                          <a:latin typeface="Calibri"/>
                          <a:cs typeface="Calibri"/>
                        </a:rPr>
                        <a:t>5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381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sz="1200" spc="-50" dirty="0">
                          <a:solidFill>
                            <a:srgbClr val="585858"/>
                          </a:solidFill>
                          <a:latin typeface="Calibri"/>
                          <a:cs typeface="Calibri"/>
                        </a:rPr>
                        <a:t>6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381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sz="1200" spc="-50" dirty="0">
                          <a:solidFill>
                            <a:srgbClr val="585858"/>
                          </a:solidFill>
                          <a:latin typeface="Calibri"/>
                          <a:cs typeface="Calibri"/>
                        </a:rPr>
                        <a:t>7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381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sz="1200" spc="-50" dirty="0">
                          <a:solidFill>
                            <a:srgbClr val="585858"/>
                          </a:solidFill>
                          <a:latin typeface="Calibri"/>
                          <a:cs typeface="Calibri"/>
                        </a:rPr>
                        <a:t>8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381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sz="1200" spc="-50" dirty="0">
                          <a:solidFill>
                            <a:srgbClr val="585858"/>
                          </a:solidFill>
                          <a:latin typeface="Calibri"/>
                          <a:cs typeface="Calibri"/>
                        </a:rPr>
                        <a:t>9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381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</a:tr>
              <a:tr h="229870">
                <a:tc>
                  <a:txBody>
                    <a:bodyPr/>
                    <a:lstStyle/>
                    <a:p>
                      <a:pPr marL="308610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sz="1200" spc="-50" dirty="0">
                          <a:solidFill>
                            <a:srgbClr val="585858"/>
                          </a:solidFill>
                          <a:latin typeface="Calibri"/>
                          <a:cs typeface="Calibri"/>
                        </a:rPr>
                        <a:t>Y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3175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200" spc="-50" dirty="0">
                          <a:solidFill>
                            <a:srgbClr val="585858"/>
                          </a:solidFill>
                          <a:latin typeface="Calibri"/>
                          <a:cs typeface="Calibri"/>
                        </a:rPr>
                        <a:t>0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200" spc="-50" dirty="0">
                          <a:solidFill>
                            <a:srgbClr val="585858"/>
                          </a:solidFill>
                          <a:latin typeface="Calibri"/>
                          <a:cs typeface="Calibri"/>
                        </a:rPr>
                        <a:t>6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200" spc="-25" dirty="0">
                          <a:solidFill>
                            <a:srgbClr val="585858"/>
                          </a:solidFill>
                          <a:latin typeface="Calibri"/>
                          <a:cs typeface="Calibri"/>
                        </a:rPr>
                        <a:t>22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200" spc="-25" dirty="0">
                          <a:solidFill>
                            <a:srgbClr val="585858"/>
                          </a:solidFill>
                          <a:latin typeface="Calibri"/>
                          <a:cs typeface="Calibri"/>
                        </a:rPr>
                        <a:t>36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200" spc="-25" dirty="0">
                          <a:solidFill>
                            <a:srgbClr val="585858"/>
                          </a:solidFill>
                          <a:latin typeface="Calibri"/>
                          <a:cs typeface="Calibri"/>
                        </a:rPr>
                        <a:t>46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200" spc="-25" dirty="0">
                          <a:solidFill>
                            <a:srgbClr val="585858"/>
                          </a:solidFill>
                          <a:latin typeface="Calibri"/>
                          <a:cs typeface="Calibri"/>
                        </a:rPr>
                        <a:t>55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200" spc="-25" dirty="0">
                          <a:solidFill>
                            <a:srgbClr val="585858"/>
                          </a:solidFill>
                          <a:latin typeface="Calibri"/>
                          <a:cs typeface="Calibri"/>
                        </a:rPr>
                        <a:t>60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200" spc="-25" dirty="0">
                          <a:solidFill>
                            <a:srgbClr val="585858"/>
                          </a:solidFill>
                          <a:latin typeface="Calibri"/>
                          <a:cs typeface="Calibri"/>
                        </a:rPr>
                        <a:t>63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200" spc="-25" dirty="0">
                          <a:solidFill>
                            <a:srgbClr val="585858"/>
                          </a:solidFill>
                          <a:latin typeface="Calibri"/>
                          <a:cs typeface="Calibri"/>
                        </a:rPr>
                        <a:t>64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200" spc="-25" dirty="0">
                          <a:solidFill>
                            <a:srgbClr val="585858"/>
                          </a:solidFill>
                          <a:latin typeface="Calibri"/>
                          <a:cs typeface="Calibri"/>
                        </a:rPr>
                        <a:t>63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30797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sz="1200" spc="-25" dirty="0">
                          <a:solidFill>
                            <a:srgbClr val="585858"/>
                          </a:solidFill>
                          <a:latin typeface="Calibri"/>
                          <a:cs typeface="Calibri"/>
                        </a:rPr>
                        <a:t>APL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1905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1200" spc="-50" dirty="0">
                          <a:solidFill>
                            <a:srgbClr val="585858"/>
                          </a:solidFill>
                          <a:latin typeface="Calibri"/>
                          <a:cs typeface="Calibri"/>
                        </a:rPr>
                        <a:t>6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08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1200" spc="-25" dirty="0">
                          <a:solidFill>
                            <a:srgbClr val="585858"/>
                          </a:solidFill>
                          <a:latin typeface="Calibri"/>
                          <a:cs typeface="Calibri"/>
                        </a:rPr>
                        <a:t>11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08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1200" spc="-25" dirty="0">
                          <a:solidFill>
                            <a:srgbClr val="585858"/>
                          </a:solidFill>
                          <a:latin typeface="Calibri"/>
                          <a:cs typeface="Calibri"/>
                        </a:rPr>
                        <a:t>12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08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1200" spc="-20" dirty="0">
                          <a:solidFill>
                            <a:srgbClr val="585858"/>
                          </a:solidFill>
                          <a:latin typeface="Calibri"/>
                          <a:cs typeface="Calibri"/>
                        </a:rPr>
                        <a:t>11.5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08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1200" spc="-25" dirty="0">
                          <a:solidFill>
                            <a:srgbClr val="585858"/>
                          </a:solidFill>
                          <a:latin typeface="Calibri"/>
                          <a:cs typeface="Calibri"/>
                        </a:rPr>
                        <a:t>11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08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1200" spc="-25" dirty="0">
                          <a:solidFill>
                            <a:srgbClr val="585858"/>
                          </a:solidFill>
                          <a:latin typeface="Calibri"/>
                          <a:cs typeface="Calibri"/>
                        </a:rPr>
                        <a:t>10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08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1200" spc="-50" dirty="0">
                          <a:solidFill>
                            <a:srgbClr val="585858"/>
                          </a:solidFill>
                          <a:latin typeface="Calibri"/>
                          <a:cs typeface="Calibri"/>
                        </a:rPr>
                        <a:t>9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08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1200" spc="-50" dirty="0">
                          <a:solidFill>
                            <a:srgbClr val="585858"/>
                          </a:solidFill>
                          <a:latin typeface="Calibri"/>
                          <a:cs typeface="Calibri"/>
                        </a:rPr>
                        <a:t>8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08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1200" spc="-50" dirty="0">
                          <a:solidFill>
                            <a:srgbClr val="585858"/>
                          </a:solidFill>
                          <a:latin typeface="Calibri"/>
                          <a:cs typeface="Calibri"/>
                        </a:rPr>
                        <a:t>7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08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30734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200" spc="-25" dirty="0">
                          <a:solidFill>
                            <a:srgbClr val="585858"/>
                          </a:solidFill>
                          <a:latin typeface="Calibri"/>
                          <a:cs typeface="Calibri"/>
                        </a:rPr>
                        <a:t>MPL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254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1200" spc="-50" dirty="0">
                          <a:solidFill>
                            <a:srgbClr val="585858"/>
                          </a:solidFill>
                          <a:latin typeface="Calibri"/>
                          <a:cs typeface="Calibri"/>
                        </a:rPr>
                        <a:t>6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1200" spc="-25" dirty="0">
                          <a:solidFill>
                            <a:srgbClr val="585858"/>
                          </a:solidFill>
                          <a:latin typeface="Calibri"/>
                          <a:cs typeface="Calibri"/>
                        </a:rPr>
                        <a:t>16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1200" spc="-25" dirty="0">
                          <a:solidFill>
                            <a:srgbClr val="585858"/>
                          </a:solidFill>
                          <a:latin typeface="Calibri"/>
                          <a:cs typeface="Calibri"/>
                        </a:rPr>
                        <a:t>14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1200" spc="-25" dirty="0">
                          <a:solidFill>
                            <a:srgbClr val="585858"/>
                          </a:solidFill>
                          <a:latin typeface="Calibri"/>
                          <a:cs typeface="Calibri"/>
                        </a:rPr>
                        <a:t>10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1200" spc="-50" dirty="0">
                          <a:solidFill>
                            <a:srgbClr val="585858"/>
                          </a:solidFill>
                          <a:latin typeface="Calibri"/>
                          <a:cs typeface="Calibri"/>
                        </a:rPr>
                        <a:t>9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1200" spc="-50" dirty="0">
                          <a:solidFill>
                            <a:srgbClr val="585858"/>
                          </a:solidFill>
                          <a:latin typeface="Calibri"/>
                          <a:cs typeface="Calibri"/>
                        </a:rPr>
                        <a:t>5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1200" spc="-50" dirty="0">
                          <a:solidFill>
                            <a:srgbClr val="585858"/>
                          </a:solidFill>
                          <a:latin typeface="Calibri"/>
                          <a:cs typeface="Calibri"/>
                        </a:rPr>
                        <a:t>3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1200" spc="-50" dirty="0">
                          <a:solidFill>
                            <a:srgbClr val="585858"/>
                          </a:solidFill>
                          <a:latin typeface="Calibri"/>
                          <a:cs typeface="Calibri"/>
                        </a:rPr>
                        <a:t>1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1200" dirty="0">
                          <a:solidFill>
                            <a:srgbClr val="585858"/>
                          </a:solidFill>
                          <a:latin typeface="Calibri"/>
                          <a:cs typeface="Calibri"/>
                        </a:rPr>
                        <a:t>-</a:t>
                      </a:r>
                      <a:r>
                        <a:rPr sz="1200" spc="-50" dirty="0">
                          <a:solidFill>
                            <a:srgbClr val="585858"/>
                          </a:solidFill>
                          <a:latin typeface="Calibri"/>
                          <a:cs typeface="Calibri"/>
                        </a:rPr>
                        <a:t>1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7" name="object 7"/>
          <p:cNvSpPr/>
          <p:nvPr/>
        </p:nvSpPr>
        <p:spPr>
          <a:xfrm>
            <a:off x="1083563" y="4469891"/>
            <a:ext cx="243840" cy="0"/>
          </a:xfrm>
          <a:custGeom>
            <a:avLst/>
            <a:gdLst/>
            <a:ahLst/>
            <a:cxnLst/>
            <a:rect l="l" t="t" r="r" b="b"/>
            <a:pathLst>
              <a:path w="243840">
                <a:moveTo>
                  <a:pt x="0" y="0"/>
                </a:moveTo>
                <a:lnTo>
                  <a:pt x="243840" y="0"/>
                </a:lnTo>
              </a:path>
            </a:pathLst>
          </a:custGeom>
          <a:ln w="27432">
            <a:solidFill>
              <a:srgbClr val="9BBA5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8" name="object 8"/>
          <p:cNvGrpSpPr/>
          <p:nvPr/>
        </p:nvGrpSpPr>
        <p:grpSpPr>
          <a:xfrm>
            <a:off x="1973579" y="1924811"/>
            <a:ext cx="5916295" cy="1740535"/>
            <a:chOff x="1973579" y="1924811"/>
            <a:chExt cx="5916295" cy="1740535"/>
          </a:xfrm>
        </p:grpSpPr>
        <p:sp>
          <p:nvSpPr>
            <p:cNvPr id="9" name="object 9"/>
            <p:cNvSpPr/>
            <p:nvPr/>
          </p:nvSpPr>
          <p:spPr>
            <a:xfrm>
              <a:off x="1987295" y="1938527"/>
              <a:ext cx="5888990" cy="1687195"/>
            </a:xfrm>
            <a:custGeom>
              <a:avLst/>
              <a:gdLst/>
              <a:ahLst/>
              <a:cxnLst/>
              <a:rect l="l" t="t" r="r" b="b"/>
              <a:pathLst>
                <a:path w="5888990" h="1687195">
                  <a:moveTo>
                    <a:pt x="0" y="1687068"/>
                  </a:moveTo>
                  <a:lnTo>
                    <a:pt x="653796" y="1528572"/>
                  </a:lnTo>
                  <a:lnTo>
                    <a:pt x="1307592" y="1106424"/>
                  </a:lnTo>
                  <a:lnTo>
                    <a:pt x="1962912" y="737616"/>
                  </a:lnTo>
                  <a:lnTo>
                    <a:pt x="2616708" y="473963"/>
                  </a:lnTo>
                  <a:lnTo>
                    <a:pt x="3270504" y="237744"/>
                  </a:lnTo>
                  <a:lnTo>
                    <a:pt x="3925824" y="105156"/>
                  </a:lnTo>
                  <a:lnTo>
                    <a:pt x="4579620" y="25908"/>
                  </a:lnTo>
                  <a:lnTo>
                    <a:pt x="5234939" y="0"/>
                  </a:lnTo>
                  <a:lnTo>
                    <a:pt x="5888735" y="25908"/>
                  </a:lnTo>
                </a:path>
              </a:pathLst>
            </a:custGeom>
            <a:ln w="27432">
              <a:solidFill>
                <a:srgbClr val="4F81B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2641091" y="3308603"/>
              <a:ext cx="5234940" cy="158750"/>
            </a:xfrm>
            <a:custGeom>
              <a:avLst/>
              <a:gdLst/>
              <a:ahLst/>
              <a:cxnLst/>
              <a:rect l="l" t="t" r="r" b="b"/>
              <a:pathLst>
                <a:path w="5234940" h="158750">
                  <a:moveTo>
                    <a:pt x="0" y="158496"/>
                  </a:moveTo>
                  <a:lnTo>
                    <a:pt x="653795" y="27432"/>
                  </a:lnTo>
                  <a:lnTo>
                    <a:pt x="1309116" y="0"/>
                  </a:lnTo>
                  <a:lnTo>
                    <a:pt x="1962911" y="13716"/>
                  </a:lnTo>
                  <a:lnTo>
                    <a:pt x="2616708" y="27432"/>
                  </a:lnTo>
                  <a:lnTo>
                    <a:pt x="3272028" y="53340"/>
                  </a:lnTo>
                  <a:lnTo>
                    <a:pt x="3925824" y="79248"/>
                  </a:lnTo>
                  <a:lnTo>
                    <a:pt x="4581143" y="105156"/>
                  </a:lnTo>
                  <a:lnTo>
                    <a:pt x="5234939" y="132587"/>
                  </a:lnTo>
                </a:path>
              </a:pathLst>
            </a:custGeom>
            <a:ln w="27432">
              <a:solidFill>
                <a:srgbClr val="C0504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2641091" y="3203447"/>
              <a:ext cx="5234940" cy="448309"/>
            </a:xfrm>
            <a:custGeom>
              <a:avLst/>
              <a:gdLst/>
              <a:ahLst/>
              <a:cxnLst/>
              <a:rect l="l" t="t" r="r" b="b"/>
              <a:pathLst>
                <a:path w="5234940" h="448310">
                  <a:moveTo>
                    <a:pt x="0" y="263651"/>
                  </a:moveTo>
                  <a:lnTo>
                    <a:pt x="653795" y="0"/>
                  </a:lnTo>
                  <a:lnTo>
                    <a:pt x="1309116" y="53339"/>
                  </a:lnTo>
                  <a:lnTo>
                    <a:pt x="1962911" y="158496"/>
                  </a:lnTo>
                  <a:lnTo>
                    <a:pt x="2616708" y="184403"/>
                  </a:lnTo>
                  <a:lnTo>
                    <a:pt x="3272028" y="289560"/>
                  </a:lnTo>
                  <a:lnTo>
                    <a:pt x="3925824" y="342900"/>
                  </a:lnTo>
                  <a:lnTo>
                    <a:pt x="4581143" y="396239"/>
                  </a:lnTo>
                  <a:lnTo>
                    <a:pt x="5234939" y="448056"/>
                  </a:lnTo>
                </a:path>
              </a:pathLst>
            </a:custGeom>
            <a:ln w="27431">
              <a:solidFill>
                <a:srgbClr val="9BBA5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2" name="object 12"/>
          <p:cNvSpPr txBox="1"/>
          <p:nvPr/>
        </p:nvSpPr>
        <p:spPr>
          <a:xfrm>
            <a:off x="1424177" y="1738376"/>
            <a:ext cx="142240" cy="200850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-25" dirty="0">
                <a:solidFill>
                  <a:srgbClr val="585858"/>
                </a:solidFill>
                <a:latin typeface="Calibri"/>
                <a:cs typeface="Calibri"/>
              </a:rPr>
              <a:t>68</a:t>
            </a:r>
            <a:endParaRPr sz="9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994"/>
              </a:spcBef>
            </a:pPr>
            <a:r>
              <a:rPr sz="900" spc="-25" dirty="0">
                <a:solidFill>
                  <a:srgbClr val="585858"/>
                </a:solidFill>
                <a:latin typeface="Calibri"/>
                <a:cs typeface="Calibri"/>
              </a:rPr>
              <a:t>58</a:t>
            </a:r>
            <a:endParaRPr sz="9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994"/>
              </a:spcBef>
            </a:pPr>
            <a:r>
              <a:rPr sz="900" spc="-25" dirty="0">
                <a:solidFill>
                  <a:srgbClr val="585858"/>
                </a:solidFill>
                <a:latin typeface="Calibri"/>
                <a:cs typeface="Calibri"/>
              </a:rPr>
              <a:t>48</a:t>
            </a:r>
            <a:endParaRPr sz="9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994"/>
              </a:spcBef>
            </a:pPr>
            <a:r>
              <a:rPr sz="900" spc="-25" dirty="0">
                <a:solidFill>
                  <a:srgbClr val="585858"/>
                </a:solidFill>
                <a:latin typeface="Calibri"/>
                <a:cs typeface="Calibri"/>
              </a:rPr>
              <a:t>38</a:t>
            </a:r>
            <a:endParaRPr sz="9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000"/>
              </a:spcBef>
            </a:pPr>
            <a:r>
              <a:rPr sz="900" spc="-25" dirty="0">
                <a:solidFill>
                  <a:srgbClr val="585858"/>
                </a:solidFill>
                <a:latin typeface="Calibri"/>
                <a:cs typeface="Calibri"/>
              </a:rPr>
              <a:t>28</a:t>
            </a:r>
            <a:endParaRPr sz="9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995"/>
              </a:spcBef>
            </a:pPr>
            <a:r>
              <a:rPr sz="900" spc="-25" dirty="0">
                <a:solidFill>
                  <a:srgbClr val="585858"/>
                </a:solidFill>
                <a:latin typeface="Calibri"/>
                <a:cs typeface="Calibri"/>
              </a:rPr>
              <a:t>18</a:t>
            </a:r>
            <a:endParaRPr sz="900">
              <a:latin typeface="Calibri"/>
              <a:cs typeface="Calibri"/>
            </a:endParaRPr>
          </a:p>
          <a:p>
            <a:pPr marL="70485">
              <a:lnSpc>
                <a:spcPct val="100000"/>
              </a:lnSpc>
              <a:spcBef>
                <a:spcPts val="994"/>
              </a:spcBef>
            </a:pPr>
            <a:r>
              <a:rPr sz="900" spc="-50" dirty="0">
                <a:solidFill>
                  <a:srgbClr val="585858"/>
                </a:solidFill>
                <a:latin typeface="Calibri"/>
                <a:cs typeface="Calibri"/>
              </a:rPr>
              <a:t>8</a:t>
            </a:r>
            <a:endParaRPr sz="900">
              <a:latin typeface="Calibri"/>
              <a:cs typeface="Calibri"/>
            </a:endParaRPr>
          </a:p>
          <a:p>
            <a:pPr marL="36195">
              <a:lnSpc>
                <a:spcPct val="100000"/>
              </a:lnSpc>
              <a:spcBef>
                <a:spcPts val="994"/>
              </a:spcBef>
            </a:pPr>
            <a:r>
              <a:rPr sz="900" dirty="0">
                <a:solidFill>
                  <a:srgbClr val="585858"/>
                </a:solidFill>
                <a:latin typeface="Calibri"/>
                <a:cs typeface="Calibri"/>
              </a:rPr>
              <a:t>-</a:t>
            </a:r>
            <a:r>
              <a:rPr sz="900" spc="-50" dirty="0">
                <a:solidFill>
                  <a:srgbClr val="585858"/>
                </a:solidFill>
                <a:latin typeface="Calibri"/>
                <a:cs typeface="Calibri"/>
              </a:rPr>
              <a:t>2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981580" y="1339341"/>
            <a:ext cx="520827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spc="-10" dirty="0">
                <a:solidFill>
                  <a:srgbClr val="585858"/>
                </a:solidFill>
                <a:latin typeface="Calibri"/>
                <a:cs typeface="Calibri"/>
              </a:rPr>
              <a:t>Συνολικό,</a:t>
            </a:r>
            <a:r>
              <a:rPr sz="2000" b="1" spc="-9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585858"/>
                </a:solidFill>
                <a:latin typeface="Calibri"/>
                <a:cs typeface="Calibri"/>
              </a:rPr>
              <a:t>Μέσο</a:t>
            </a:r>
            <a:r>
              <a:rPr sz="2000" b="1" spc="-5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585858"/>
                </a:solidFill>
                <a:latin typeface="Calibri"/>
                <a:cs typeface="Calibri"/>
              </a:rPr>
              <a:t>και</a:t>
            </a:r>
            <a:r>
              <a:rPr sz="2000" b="1" spc="-5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585858"/>
                </a:solidFill>
                <a:latin typeface="Calibri"/>
                <a:cs typeface="Calibri"/>
              </a:rPr>
              <a:t>Οριακό</a:t>
            </a:r>
            <a:r>
              <a:rPr sz="2000" b="1" spc="-7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585858"/>
                </a:solidFill>
                <a:latin typeface="Calibri"/>
                <a:cs typeface="Calibri"/>
              </a:rPr>
              <a:t>Προϊόν</a:t>
            </a:r>
            <a:r>
              <a:rPr sz="2000" b="1" spc="-6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585858"/>
                </a:solidFill>
                <a:latin typeface="Calibri"/>
                <a:cs typeface="Calibri"/>
              </a:rPr>
              <a:t>της</a:t>
            </a:r>
            <a:r>
              <a:rPr sz="2000" b="1" spc="-6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2000" b="1" spc="-10" dirty="0">
                <a:solidFill>
                  <a:srgbClr val="585858"/>
                </a:solidFill>
                <a:latin typeface="Calibri"/>
                <a:cs typeface="Calibri"/>
              </a:rPr>
              <a:t>Εργασίας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3883152" y="4757928"/>
            <a:ext cx="243840" cy="0"/>
          </a:xfrm>
          <a:custGeom>
            <a:avLst/>
            <a:gdLst/>
            <a:ahLst/>
            <a:cxnLst/>
            <a:rect l="l" t="t" r="r" b="b"/>
            <a:pathLst>
              <a:path w="243839">
                <a:moveTo>
                  <a:pt x="0" y="0"/>
                </a:moveTo>
                <a:lnTo>
                  <a:pt x="243839" y="0"/>
                </a:lnTo>
              </a:path>
            </a:pathLst>
          </a:custGeom>
          <a:ln w="27432">
            <a:solidFill>
              <a:srgbClr val="4F81B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 txBox="1"/>
          <p:nvPr/>
        </p:nvSpPr>
        <p:spPr>
          <a:xfrm>
            <a:off x="4141089" y="4663820"/>
            <a:ext cx="81280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-50" dirty="0">
                <a:solidFill>
                  <a:srgbClr val="585858"/>
                </a:solidFill>
                <a:latin typeface="Calibri"/>
                <a:cs typeface="Calibri"/>
              </a:rPr>
              <a:t>Y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4311396" y="4757928"/>
            <a:ext cx="243840" cy="0"/>
          </a:xfrm>
          <a:custGeom>
            <a:avLst/>
            <a:gdLst/>
            <a:ahLst/>
            <a:cxnLst/>
            <a:rect l="l" t="t" r="r" b="b"/>
            <a:pathLst>
              <a:path w="243839">
                <a:moveTo>
                  <a:pt x="0" y="0"/>
                </a:moveTo>
                <a:lnTo>
                  <a:pt x="243839" y="0"/>
                </a:lnTo>
              </a:path>
            </a:pathLst>
          </a:custGeom>
          <a:ln w="27432">
            <a:solidFill>
              <a:srgbClr val="C050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 txBox="1"/>
          <p:nvPr/>
        </p:nvSpPr>
        <p:spPr>
          <a:xfrm>
            <a:off x="4569078" y="4663820"/>
            <a:ext cx="198120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-25" dirty="0">
                <a:solidFill>
                  <a:srgbClr val="585858"/>
                </a:solidFill>
                <a:latin typeface="Calibri"/>
                <a:cs typeface="Calibri"/>
              </a:rPr>
              <a:t>APL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4856988" y="4757928"/>
            <a:ext cx="243840" cy="0"/>
          </a:xfrm>
          <a:custGeom>
            <a:avLst/>
            <a:gdLst/>
            <a:ahLst/>
            <a:cxnLst/>
            <a:rect l="l" t="t" r="r" b="b"/>
            <a:pathLst>
              <a:path w="243839">
                <a:moveTo>
                  <a:pt x="0" y="0"/>
                </a:moveTo>
                <a:lnTo>
                  <a:pt x="243839" y="0"/>
                </a:lnTo>
              </a:path>
            </a:pathLst>
          </a:custGeom>
          <a:ln w="27432">
            <a:solidFill>
              <a:srgbClr val="9BBA5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 txBox="1"/>
          <p:nvPr/>
        </p:nvSpPr>
        <p:spPr>
          <a:xfrm>
            <a:off x="5114671" y="4663820"/>
            <a:ext cx="230504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-25" dirty="0">
                <a:solidFill>
                  <a:srgbClr val="585858"/>
                </a:solidFill>
                <a:latin typeface="Calibri"/>
                <a:cs typeface="Calibri"/>
              </a:rPr>
              <a:t>MPL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20" name="object 20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11</a:t>
            </a:fld>
            <a:endParaRPr spc="-25" dirty="0"/>
          </a:p>
        </p:txBody>
      </p:sp>
      <p:sp>
        <p:nvSpPr>
          <p:cNvPr id="21" name="object 21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045"/>
              </a:lnSpc>
            </a:pPr>
            <a:r>
              <a:rPr spc="-10" dirty="0"/>
              <a:t>Θεωρία</a:t>
            </a:r>
            <a:r>
              <a:rPr spc="-40" dirty="0"/>
              <a:t> </a:t>
            </a:r>
            <a:r>
              <a:rPr dirty="0"/>
              <a:t>Παραγωγής και</a:t>
            </a:r>
            <a:r>
              <a:rPr spc="-30" dirty="0"/>
              <a:t> </a:t>
            </a:r>
            <a:r>
              <a:rPr spc="-10" dirty="0"/>
              <a:t>Κόστους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049905" marR="5080" indent="-2323465">
              <a:lnSpc>
                <a:spcPct val="100000"/>
              </a:lnSpc>
              <a:spcBef>
                <a:spcPts val="95"/>
              </a:spcBef>
            </a:pPr>
            <a:r>
              <a:rPr sz="4000" spc="-10" dirty="0"/>
              <a:t>Μακροχρόνια</a:t>
            </a:r>
            <a:r>
              <a:rPr sz="4000" spc="-75" dirty="0"/>
              <a:t> </a:t>
            </a:r>
            <a:r>
              <a:rPr sz="4000" dirty="0"/>
              <a:t>vs.</a:t>
            </a:r>
            <a:r>
              <a:rPr sz="4000" spc="-114" dirty="0"/>
              <a:t> </a:t>
            </a:r>
            <a:r>
              <a:rPr sz="4000" spc="-10" dirty="0"/>
              <a:t>Βραχυχρόνια περίοδος</a:t>
            </a:r>
            <a:endParaRPr sz="4000"/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12</a:t>
            </a:fld>
            <a:endParaRPr spc="-25" dirty="0"/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045"/>
              </a:lnSpc>
            </a:pPr>
            <a:r>
              <a:rPr spc="-10" dirty="0"/>
              <a:t>Θεωρία</a:t>
            </a:r>
            <a:r>
              <a:rPr spc="-40" dirty="0"/>
              <a:t> </a:t>
            </a:r>
            <a:r>
              <a:rPr dirty="0"/>
              <a:t>Παραγωγής και</a:t>
            </a:r>
            <a:r>
              <a:rPr spc="-30" dirty="0"/>
              <a:t> </a:t>
            </a:r>
            <a:r>
              <a:rPr spc="-10" dirty="0"/>
              <a:t>Κόστους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85725" rIns="0" bIns="0" rtlCol="0">
            <a:spAutoFit/>
          </a:bodyPr>
          <a:lstStyle/>
          <a:p>
            <a:pPr marL="12700" marR="251460">
              <a:lnSpc>
                <a:spcPts val="2400"/>
              </a:lnSpc>
              <a:spcBef>
                <a:spcPts val="675"/>
              </a:spcBef>
            </a:pPr>
            <a:r>
              <a:rPr sz="2500" dirty="0"/>
              <a:t>Στην</a:t>
            </a:r>
            <a:r>
              <a:rPr sz="2500" spc="-85" dirty="0"/>
              <a:t> </a:t>
            </a:r>
            <a:r>
              <a:rPr sz="2500" dirty="0"/>
              <a:t>θεωρία</a:t>
            </a:r>
            <a:r>
              <a:rPr sz="2500" spc="-95" dirty="0"/>
              <a:t> </a:t>
            </a:r>
            <a:r>
              <a:rPr sz="2500" dirty="0"/>
              <a:t>παραγωγής</a:t>
            </a:r>
            <a:r>
              <a:rPr sz="2500" spc="-95" dirty="0"/>
              <a:t> </a:t>
            </a:r>
            <a:r>
              <a:rPr sz="2500" dirty="0"/>
              <a:t>κάνουμε</a:t>
            </a:r>
            <a:r>
              <a:rPr sz="2500" spc="-80" dirty="0"/>
              <a:t> </a:t>
            </a:r>
            <a:r>
              <a:rPr sz="2500" dirty="0"/>
              <a:t>διάκριση</a:t>
            </a:r>
            <a:r>
              <a:rPr sz="2500" spc="-75" dirty="0"/>
              <a:t> </a:t>
            </a:r>
            <a:r>
              <a:rPr sz="2500" dirty="0"/>
              <a:t>ανάμεσα</a:t>
            </a:r>
            <a:r>
              <a:rPr sz="2500" spc="-85" dirty="0"/>
              <a:t> </a:t>
            </a:r>
            <a:r>
              <a:rPr sz="2500" spc="-25" dirty="0"/>
              <a:t>στο </a:t>
            </a:r>
            <a:r>
              <a:rPr sz="2500" b="1" spc="-10" dirty="0">
                <a:latin typeface="Calibri"/>
                <a:cs typeface="Calibri"/>
              </a:rPr>
              <a:t>μακροχρόνιο</a:t>
            </a:r>
            <a:r>
              <a:rPr sz="2500" b="1" spc="-80" dirty="0">
                <a:latin typeface="Calibri"/>
                <a:cs typeface="Calibri"/>
              </a:rPr>
              <a:t> </a:t>
            </a:r>
            <a:r>
              <a:rPr sz="2500" dirty="0"/>
              <a:t>και</a:t>
            </a:r>
            <a:r>
              <a:rPr sz="2500" spc="-85" dirty="0"/>
              <a:t> </a:t>
            </a:r>
            <a:r>
              <a:rPr sz="2500" b="1" dirty="0">
                <a:latin typeface="Calibri"/>
                <a:cs typeface="Calibri"/>
              </a:rPr>
              <a:t>βραχυχρόνιο</a:t>
            </a:r>
            <a:r>
              <a:rPr sz="2500" b="1" spc="-75" dirty="0">
                <a:latin typeface="Calibri"/>
                <a:cs typeface="Calibri"/>
              </a:rPr>
              <a:t> </a:t>
            </a:r>
            <a:r>
              <a:rPr sz="2500" dirty="0"/>
              <a:t>διάστημα</a:t>
            </a:r>
            <a:r>
              <a:rPr sz="2500" spc="-95" dirty="0"/>
              <a:t> </a:t>
            </a:r>
            <a:r>
              <a:rPr sz="2500" dirty="0"/>
              <a:t>στην</a:t>
            </a:r>
            <a:r>
              <a:rPr sz="2500" spc="-105" dirty="0"/>
              <a:t> </a:t>
            </a:r>
            <a:r>
              <a:rPr sz="2500" spc="-10" dirty="0"/>
              <a:t>παραγωγική διαδικασία.</a:t>
            </a:r>
            <a:endParaRPr sz="2500">
              <a:latin typeface="Calibri"/>
              <a:cs typeface="Calibri"/>
            </a:endParaRPr>
          </a:p>
          <a:p>
            <a:pPr marL="354965" marR="697230" indent="-342900">
              <a:lnSpc>
                <a:spcPts val="2400"/>
              </a:lnSpc>
              <a:spcBef>
                <a:spcPts val="1200"/>
              </a:spcBef>
              <a:buFont typeface="Arial MT"/>
              <a:buChar char="•"/>
              <a:tabLst>
                <a:tab pos="354965" algn="l"/>
              </a:tabLst>
            </a:pPr>
            <a:r>
              <a:rPr sz="2500" b="1" spc="-10" dirty="0">
                <a:latin typeface="Calibri"/>
                <a:cs typeface="Calibri"/>
              </a:rPr>
              <a:t>Βραχυχρόνιο</a:t>
            </a:r>
            <a:r>
              <a:rPr sz="2500" b="1" spc="-45" dirty="0">
                <a:latin typeface="Calibri"/>
                <a:cs typeface="Calibri"/>
              </a:rPr>
              <a:t> </a:t>
            </a:r>
            <a:r>
              <a:rPr sz="2500" dirty="0"/>
              <a:t>θεωρείται</a:t>
            </a:r>
            <a:r>
              <a:rPr sz="2500" spc="-75" dirty="0"/>
              <a:t> </a:t>
            </a:r>
            <a:r>
              <a:rPr sz="2500" dirty="0"/>
              <a:t>το</a:t>
            </a:r>
            <a:r>
              <a:rPr sz="2500" spc="-55" dirty="0"/>
              <a:t> </a:t>
            </a:r>
            <a:r>
              <a:rPr sz="2500" dirty="0"/>
              <a:t>διάστημα</a:t>
            </a:r>
            <a:r>
              <a:rPr sz="2500" spc="-60" dirty="0"/>
              <a:t> </a:t>
            </a:r>
            <a:r>
              <a:rPr sz="2500" dirty="0"/>
              <a:t>στο</a:t>
            </a:r>
            <a:r>
              <a:rPr sz="2500" spc="-45" dirty="0"/>
              <a:t> </a:t>
            </a:r>
            <a:r>
              <a:rPr sz="2500" dirty="0"/>
              <a:t>οποίο</a:t>
            </a:r>
            <a:r>
              <a:rPr sz="2500" spc="-50" dirty="0"/>
              <a:t> η </a:t>
            </a:r>
            <a:r>
              <a:rPr sz="2500" spc="-10" dirty="0"/>
              <a:t>επιχείρηση</a:t>
            </a:r>
            <a:r>
              <a:rPr sz="2500" spc="-75" dirty="0"/>
              <a:t> </a:t>
            </a:r>
            <a:r>
              <a:rPr sz="2500" dirty="0"/>
              <a:t>μπορεί</a:t>
            </a:r>
            <a:r>
              <a:rPr sz="2500" spc="-45" dirty="0"/>
              <a:t> </a:t>
            </a:r>
            <a:r>
              <a:rPr sz="2500" dirty="0"/>
              <a:t>μόνο</a:t>
            </a:r>
            <a:r>
              <a:rPr sz="2500" spc="-45" dirty="0"/>
              <a:t> </a:t>
            </a:r>
            <a:r>
              <a:rPr sz="2500" dirty="0"/>
              <a:t>μερικώς</a:t>
            </a:r>
            <a:r>
              <a:rPr sz="2500" spc="-65" dirty="0"/>
              <a:t> </a:t>
            </a:r>
            <a:r>
              <a:rPr sz="2500" dirty="0"/>
              <a:t>να</a:t>
            </a:r>
            <a:r>
              <a:rPr sz="2500" spc="-50" dirty="0"/>
              <a:t> </a:t>
            </a:r>
            <a:r>
              <a:rPr sz="2500" spc="-10" dirty="0"/>
              <a:t>προσαρμόσει</a:t>
            </a:r>
            <a:r>
              <a:rPr sz="2500" spc="-70" dirty="0"/>
              <a:t> </a:t>
            </a:r>
            <a:r>
              <a:rPr sz="2500" spc="-25" dirty="0"/>
              <a:t>τις </a:t>
            </a:r>
            <a:r>
              <a:rPr sz="2500" dirty="0"/>
              <a:t>εισροές</a:t>
            </a:r>
            <a:r>
              <a:rPr sz="2500" spc="-95" dirty="0"/>
              <a:t> </a:t>
            </a:r>
            <a:r>
              <a:rPr sz="2500" dirty="0"/>
              <a:t>της.</a:t>
            </a:r>
            <a:r>
              <a:rPr sz="2500" spc="-75" dirty="0"/>
              <a:t> </a:t>
            </a:r>
            <a:r>
              <a:rPr sz="2500" dirty="0"/>
              <a:t>Καθώς</a:t>
            </a:r>
            <a:r>
              <a:rPr sz="2500" spc="-60" dirty="0"/>
              <a:t> </a:t>
            </a:r>
            <a:r>
              <a:rPr sz="2500" dirty="0"/>
              <a:t>το</a:t>
            </a:r>
            <a:r>
              <a:rPr sz="2500" spc="-75" dirty="0"/>
              <a:t> </a:t>
            </a:r>
            <a:r>
              <a:rPr sz="2500" spc="-10" dirty="0"/>
              <a:t>κεφάλαιο</a:t>
            </a:r>
            <a:r>
              <a:rPr sz="2500" spc="-45" dirty="0"/>
              <a:t> </a:t>
            </a:r>
            <a:r>
              <a:rPr sz="2500" dirty="0"/>
              <a:t>θεωρείται</a:t>
            </a:r>
            <a:r>
              <a:rPr sz="2500" spc="-90" dirty="0"/>
              <a:t> </a:t>
            </a:r>
            <a:r>
              <a:rPr sz="2500" spc="-10" dirty="0"/>
              <a:t>σταθερός </a:t>
            </a:r>
            <a:r>
              <a:rPr sz="2500" dirty="0"/>
              <a:t>συντελεστής,</a:t>
            </a:r>
            <a:r>
              <a:rPr sz="2500" spc="-95" dirty="0"/>
              <a:t> </a:t>
            </a:r>
            <a:r>
              <a:rPr sz="2500" dirty="0"/>
              <a:t>ενώ</a:t>
            </a:r>
            <a:r>
              <a:rPr sz="2500" spc="-40" dirty="0"/>
              <a:t> </a:t>
            </a:r>
            <a:r>
              <a:rPr sz="2500" dirty="0"/>
              <a:t>η</a:t>
            </a:r>
            <a:r>
              <a:rPr sz="2500" spc="-60" dirty="0"/>
              <a:t> </a:t>
            </a:r>
            <a:r>
              <a:rPr sz="2500" dirty="0"/>
              <a:t>εργασία</a:t>
            </a:r>
            <a:r>
              <a:rPr sz="2500" spc="-55" dirty="0"/>
              <a:t> </a:t>
            </a:r>
            <a:r>
              <a:rPr sz="2500" spc="-10" dirty="0"/>
              <a:t>θεωρείται</a:t>
            </a:r>
            <a:r>
              <a:rPr sz="2500" spc="-80" dirty="0"/>
              <a:t> </a:t>
            </a:r>
            <a:r>
              <a:rPr sz="2500" spc="-10" dirty="0"/>
              <a:t>μεταβλητός</a:t>
            </a:r>
            <a:endParaRPr sz="2500">
              <a:latin typeface="Calibri"/>
              <a:cs typeface="Calibri"/>
            </a:endParaRPr>
          </a:p>
          <a:p>
            <a:pPr marL="354965" marR="641350">
              <a:lnSpc>
                <a:spcPts val="2400"/>
              </a:lnSpc>
            </a:pPr>
            <a:r>
              <a:rPr sz="2500" dirty="0"/>
              <a:t>συντελεστής</a:t>
            </a:r>
            <a:r>
              <a:rPr sz="2500" spc="-95" dirty="0"/>
              <a:t> </a:t>
            </a:r>
            <a:r>
              <a:rPr sz="2500" dirty="0"/>
              <a:t>στο</a:t>
            </a:r>
            <a:r>
              <a:rPr sz="2500" spc="-50" dirty="0"/>
              <a:t> </a:t>
            </a:r>
            <a:r>
              <a:rPr sz="2500" dirty="0"/>
              <a:t>βραχυχρόνιο</a:t>
            </a:r>
            <a:r>
              <a:rPr sz="2500" spc="-80" dirty="0"/>
              <a:t> </a:t>
            </a:r>
            <a:r>
              <a:rPr sz="2500" dirty="0"/>
              <a:t>διάστημα</a:t>
            </a:r>
            <a:r>
              <a:rPr sz="2500" spc="-60" dirty="0"/>
              <a:t> </a:t>
            </a:r>
            <a:r>
              <a:rPr sz="2500" dirty="0"/>
              <a:t>η</a:t>
            </a:r>
            <a:r>
              <a:rPr sz="2500" spc="-45" dirty="0"/>
              <a:t> </a:t>
            </a:r>
            <a:r>
              <a:rPr sz="2500" spc="-10" dirty="0"/>
              <a:t>εργασία </a:t>
            </a:r>
            <a:r>
              <a:rPr sz="2500" dirty="0"/>
              <a:t>θεωρείται</a:t>
            </a:r>
            <a:r>
              <a:rPr sz="2500" spc="-95" dirty="0"/>
              <a:t> </a:t>
            </a:r>
            <a:r>
              <a:rPr sz="2500" dirty="0"/>
              <a:t>ότι</a:t>
            </a:r>
            <a:r>
              <a:rPr sz="2500" spc="-60" dirty="0"/>
              <a:t> </a:t>
            </a:r>
            <a:r>
              <a:rPr sz="2500" dirty="0"/>
              <a:t>μπορεί</a:t>
            </a:r>
            <a:r>
              <a:rPr sz="2500" spc="-60" dirty="0"/>
              <a:t> </a:t>
            </a:r>
            <a:r>
              <a:rPr sz="2500" dirty="0"/>
              <a:t>να</a:t>
            </a:r>
            <a:r>
              <a:rPr sz="2500" spc="-50" dirty="0"/>
              <a:t> </a:t>
            </a:r>
            <a:r>
              <a:rPr sz="2500" dirty="0"/>
              <a:t>μεταβληθεί</a:t>
            </a:r>
            <a:r>
              <a:rPr sz="2500" spc="-60" dirty="0"/>
              <a:t> </a:t>
            </a:r>
            <a:r>
              <a:rPr sz="2500" dirty="0"/>
              <a:t>ενώ</a:t>
            </a:r>
            <a:r>
              <a:rPr sz="2500" spc="-55" dirty="0"/>
              <a:t> </a:t>
            </a:r>
            <a:r>
              <a:rPr sz="2500" dirty="0"/>
              <a:t>το</a:t>
            </a:r>
            <a:r>
              <a:rPr sz="2500" spc="-60" dirty="0"/>
              <a:t> </a:t>
            </a:r>
            <a:r>
              <a:rPr sz="2500" spc="-10" dirty="0"/>
              <a:t>κεφάλαιο παραμένει</a:t>
            </a:r>
            <a:r>
              <a:rPr sz="2500" spc="-85" dirty="0"/>
              <a:t> </a:t>
            </a:r>
            <a:r>
              <a:rPr sz="2500" spc="-10" dirty="0"/>
              <a:t>σταθερό.</a:t>
            </a:r>
            <a:endParaRPr sz="2500"/>
          </a:p>
          <a:p>
            <a:pPr marL="354965" marR="5080" indent="-342900">
              <a:lnSpc>
                <a:spcPts val="2400"/>
              </a:lnSpc>
              <a:spcBef>
                <a:spcPts val="1205"/>
              </a:spcBef>
              <a:buFont typeface="Arial MT"/>
              <a:buChar char="•"/>
              <a:tabLst>
                <a:tab pos="354965" algn="l"/>
              </a:tabLst>
            </a:pPr>
            <a:r>
              <a:rPr sz="2500" b="1" spc="-10" dirty="0">
                <a:latin typeface="Calibri"/>
                <a:cs typeface="Calibri"/>
              </a:rPr>
              <a:t>Μακροχρόνιο</a:t>
            </a:r>
            <a:r>
              <a:rPr sz="2500" b="1" spc="-50" dirty="0">
                <a:latin typeface="Calibri"/>
                <a:cs typeface="Calibri"/>
              </a:rPr>
              <a:t> </a:t>
            </a:r>
            <a:r>
              <a:rPr sz="2500" dirty="0"/>
              <a:t>είναι</a:t>
            </a:r>
            <a:r>
              <a:rPr sz="2500" spc="-60" dirty="0"/>
              <a:t> </a:t>
            </a:r>
            <a:r>
              <a:rPr sz="2500" dirty="0"/>
              <a:t>το</a:t>
            </a:r>
            <a:r>
              <a:rPr sz="2500" spc="-60" dirty="0"/>
              <a:t> </a:t>
            </a:r>
            <a:r>
              <a:rPr sz="2500" dirty="0"/>
              <a:t>χρονικό</a:t>
            </a:r>
            <a:r>
              <a:rPr sz="2500" spc="-60" dirty="0"/>
              <a:t> </a:t>
            </a:r>
            <a:r>
              <a:rPr sz="2500" dirty="0"/>
              <a:t>διάστημα</a:t>
            </a:r>
            <a:r>
              <a:rPr sz="2500" spc="-60" dirty="0"/>
              <a:t> </a:t>
            </a:r>
            <a:r>
              <a:rPr sz="2500" dirty="0"/>
              <a:t>στο</a:t>
            </a:r>
            <a:r>
              <a:rPr sz="2500" spc="-75" dirty="0"/>
              <a:t> </a:t>
            </a:r>
            <a:r>
              <a:rPr sz="2500" dirty="0"/>
              <a:t>οποίο</a:t>
            </a:r>
            <a:r>
              <a:rPr sz="2500" spc="-60" dirty="0"/>
              <a:t> </a:t>
            </a:r>
            <a:r>
              <a:rPr sz="2500" spc="-50" dirty="0"/>
              <a:t>η </a:t>
            </a:r>
            <a:r>
              <a:rPr sz="2500" spc="-10" dirty="0"/>
              <a:t>επιχείρηση</a:t>
            </a:r>
            <a:r>
              <a:rPr sz="2500" spc="-80" dirty="0"/>
              <a:t> </a:t>
            </a:r>
            <a:r>
              <a:rPr sz="2500" dirty="0"/>
              <a:t>έχει</a:t>
            </a:r>
            <a:r>
              <a:rPr sz="2500" spc="-55" dirty="0"/>
              <a:t> </a:t>
            </a:r>
            <a:r>
              <a:rPr sz="2500" dirty="0"/>
              <a:t>την</a:t>
            </a:r>
            <a:r>
              <a:rPr sz="2500" spc="-70" dirty="0"/>
              <a:t> </a:t>
            </a:r>
            <a:r>
              <a:rPr sz="2500" spc="-10" dirty="0"/>
              <a:t>δυνατότητα</a:t>
            </a:r>
            <a:r>
              <a:rPr sz="2500" spc="-95" dirty="0"/>
              <a:t> </a:t>
            </a:r>
            <a:r>
              <a:rPr sz="2500" dirty="0"/>
              <a:t>να</a:t>
            </a:r>
            <a:r>
              <a:rPr sz="2500" spc="-55" dirty="0"/>
              <a:t> </a:t>
            </a:r>
            <a:r>
              <a:rPr sz="2500" dirty="0"/>
              <a:t>μεταβάλλει</a:t>
            </a:r>
            <a:r>
              <a:rPr sz="2500" spc="-50" dirty="0"/>
              <a:t> </a:t>
            </a:r>
            <a:r>
              <a:rPr sz="2500" dirty="0"/>
              <a:t>όλους</a:t>
            </a:r>
            <a:r>
              <a:rPr sz="2500" spc="-65" dirty="0"/>
              <a:t> </a:t>
            </a:r>
            <a:r>
              <a:rPr sz="2500" spc="-20" dirty="0"/>
              <a:t>τους </a:t>
            </a:r>
            <a:r>
              <a:rPr sz="2500" spc="-10" dirty="0"/>
              <a:t>παραγωγικούς</a:t>
            </a:r>
            <a:r>
              <a:rPr sz="2500" spc="-75" dirty="0"/>
              <a:t> </a:t>
            </a:r>
            <a:r>
              <a:rPr sz="2500" dirty="0"/>
              <a:t>συντελεστές</a:t>
            </a:r>
            <a:r>
              <a:rPr sz="2500" spc="-60" dirty="0"/>
              <a:t> </a:t>
            </a:r>
            <a:r>
              <a:rPr sz="2500" spc="-10" dirty="0"/>
              <a:t>δηλαδή</a:t>
            </a:r>
            <a:r>
              <a:rPr sz="2500" spc="-45" dirty="0"/>
              <a:t> </a:t>
            </a:r>
            <a:r>
              <a:rPr sz="2500" dirty="0"/>
              <a:t>οι</a:t>
            </a:r>
            <a:r>
              <a:rPr sz="2500" spc="-50" dirty="0"/>
              <a:t> </a:t>
            </a:r>
            <a:r>
              <a:rPr sz="2500" spc="-10" dirty="0"/>
              <a:t>παραγωγικοί</a:t>
            </a:r>
            <a:endParaRPr sz="2500">
              <a:latin typeface="Calibri"/>
              <a:cs typeface="Calibri"/>
            </a:endParaRPr>
          </a:p>
          <a:p>
            <a:pPr marL="354965">
              <a:lnSpc>
                <a:spcPts val="2425"/>
              </a:lnSpc>
            </a:pPr>
            <a:r>
              <a:rPr sz="2500" dirty="0"/>
              <a:t>συντελεστές</a:t>
            </a:r>
            <a:r>
              <a:rPr sz="2500" spc="-125" dirty="0"/>
              <a:t> </a:t>
            </a:r>
            <a:r>
              <a:rPr sz="2500" dirty="0"/>
              <a:t>είναι</a:t>
            </a:r>
            <a:r>
              <a:rPr sz="2500" spc="-85" dirty="0"/>
              <a:t> </a:t>
            </a:r>
            <a:r>
              <a:rPr sz="2500" dirty="0"/>
              <a:t>όλοι</a:t>
            </a:r>
            <a:r>
              <a:rPr sz="2500" spc="-85" dirty="0"/>
              <a:t> </a:t>
            </a:r>
            <a:r>
              <a:rPr sz="2500" spc="-10" dirty="0"/>
              <a:t>μεταβλητοί).</a:t>
            </a:r>
            <a:endParaRPr sz="250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83083" rIns="0" bIns="0" rtlCol="0">
            <a:spAutoFit/>
          </a:bodyPr>
          <a:lstStyle/>
          <a:p>
            <a:pPr marL="1327150">
              <a:lnSpc>
                <a:spcPct val="100000"/>
              </a:lnSpc>
              <a:spcBef>
                <a:spcPts val="105"/>
              </a:spcBef>
            </a:pPr>
            <a:r>
              <a:rPr dirty="0"/>
              <a:t>Καμπύλη</a:t>
            </a:r>
            <a:r>
              <a:rPr spc="-185" dirty="0"/>
              <a:t> </a:t>
            </a:r>
            <a:r>
              <a:rPr spc="-10" dirty="0"/>
              <a:t>ισοπαραγωγής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724069" y="6017031"/>
            <a:ext cx="2701290" cy="87630"/>
            <a:chOff x="724069" y="6017031"/>
            <a:chExt cx="2701290" cy="87630"/>
          </a:xfrm>
        </p:grpSpPr>
        <p:sp>
          <p:nvSpPr>
            <p:cNvPr id="4" name="object 4"/>
            <p:cNvSpPr/>
            <p:nvPr/>
          </p:nvSpPr>
          <p:spPr>
            <a:xfrm>
              <a:off x="729149" y="6060819"/>
              <a:ext cx="2630805" cy="0"/>
            </a:xfrm>
            <a:custGeom>
              <a:avLst/>
              <a:gdLst/>
              <a:ahLst/>
              <a:cxnLst/>
              <a:rect l="l" t="t" r="r" b="b"/>
              <a:pathLst>
                <a:path w="2630804">
                  <a:moveTo>
                    <a:pt x="0" y="0"/>
                  </a:moveTo>
                  <a:lnTo>
                    <a:pt x="2630551" y="0"/>
                  </a:lnTo>
                </a:path>
              </a:pathLst>
            </a:custGeom>
            <a:ln w="10043">
              <a:solidFill>
                <a:srgbClr val="40404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3350303" y="6017031"/>
              <a:ext cx="75565" cy="87630"/>
            </a:xfrm>
            <a:custGeom>
              <a:avLst/>
              <a:gdLst/>
              <a:ahLst/>
              <a:cxnLst/>
              <a:rect l="l" t="t" r="r" b="b"/>
              <a:pathLst>
                <a:path w="75564" h="87629">
                  <a:moveTo>
                    <a:pt x="0" y="0"/>
                  </a:moveTo>
                  <a:lnTo>
                    <a:pt x="0" y="87576"/>
                  </a:lnTo>
                  <a:lnTo>
                    <a:pt x="74945" y="4378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0404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1329386" y="6069548"/>
            <a:ext cx="1301115" cy="41148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2500" spc="-170" dirty="0">
                <a:latin typeface="Calibri"/>
                <a:cs typeface="Calibri"/>
              </a:rPr>
              <a:t>Εργασια</a:t>
            </a:r>
            <a:r>
              <a:rPr sz="2500" spc="-75" dirty="0">
                <a:latin typeface="Calibri"/>
                <a:cs typeface="Calibri"/>
              </a:rPr>
              <a:t> </a:t>
            </a:r>
            <a:r>
              <a:rPr sz="2500" spc="-85" dirty="0">
                <a:latin typeface="Calibri"/>
                <a:cs typeface="Calibri"/>
              </a:rPr>
              <a:t>(L)</a:t>
            </a:r>
            <a:endParaRPr sz="2500">
              <a:latin typeface="Calibri"/>
              <a:cs typeface="Calibri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691676" y="3555502"/>
            <a:ext cx="75565" cy="2510155"/>
            <a:chOff x="691676" y="3555502"/>
            <a:chExt cx="75565" cy="2510155"/>
          </a:xfrm>
        </p:grpSpPr>
        <p:sp>
          <p:nvSpPr>
            <p:cNvPr id="8" name="object 8"/>
            <p:cNvSpPr/>
            <p:nvPr/>
          </p:nvSpPr>
          <p:spPr>
            <a:xfrm>
              <a:off x="729149" y="3632232"/>
              <a:ext cx="0" cy="2428875"/>
            </a:xfrm>
            <a:custGeom>
              <a:avLst/>
              <a:gdLst/>
              <a:ahLst/>
              <a:cxnLst/>
              <a:rect l="l" t="t" r="r" b="b"/>
              <a:pathLst>
                <a:path h="2428875">
                  <a:moveTo>
                    <a:pt x="0" y="2428586"/>
                  </a:moveTo>
                  <a:lnTo>
                    <a:pt x="0" y="0"/>
                  </a:lnTo>
                </a:path>
              </a:pathLst>
            </a:custGeom>
            <a:ln w="8594">
              <a:solidFill>
                <a:srgbClr val="40404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691676" y="3555502"/>
              <a:ext cx="75565" cy="87630"/>
            </a:xfrm>
            <a:custGeom>
              <a:avLst/>
              <a:gdLst/>
              <a:ahLst/>
              <a:cxnLst/>
              <a:rect l="l" t="t" r="r" b="b"/>
              <a:pathLst>
                <a:path w="75565" h="87629">
                  <a:moveTo>
                    <a:pt x="37472" y="0"/>
                  </a:moveTo>
                  <a:lnTo>
                    <a:pt x="0" y="87576"/>
                  </a:lnTo>
                  <a:lnTo>
                    <a:pt x="74945" y="87576"/>
                  </a:lnTo>
                  <a:lnTo>
                    <a:pt x="37472" y="0"/>
                  </a:lnTo>
                  <a:close/>
                </a:path>
              </a:pathLst>
            </a:custGeom>
            <a:solidFill>
              <a:srgbClr val="40404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" name="object 10"/>
          <p:cNvSpPr txBox="1"/>
          <p:nvPr/>
        </p:nvSpPr>
        <p:spPr>
          <a:xfrm>
            <a:off x="392100" y="4045131"/>
            <a:ext cx="300990" cy="1753870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2155"/>
              </a:lnSpc>
            </a:pPr>
            <a:r>
              <a:rPr sz="2150" spc="185" dirty="0">
                <a:latin typeface="Calibri"/>
                <a:cs typeface="Calibri"/>
              </a:rPr>
              <a:t>Κεφάλαιο</a:t>
            </a:r>
            <a:r>
              <a:rPr sz="2150" spc="100" dirty="0">
                <a:latin typeface="Calibri"/>
                <a:cs typeface="Calibri"/>
              </a:rPr>
              <a:t> </a:t>
            </a:r>
            <a:r>
              <a:rPr sz="2150" spc="114" dirty="0">
                <a:latin typeface="Calibri"/>
                <a:cs typeface="Calibri"/>
              </a:rPr>
              <a:t>(Κ)</a:t>
            </a:r>
            <a:endParaRPr sz="2150">
              <a:latin typeface="Calibri"/>
              <a:cs typeface="Calibri"/>
            </a:endParaRPr>
          </a:p>
        </p:txBody>
      </p:sp>
      <p:grpSp>
        <p:nvGrpSpPr>
          <p:cNvPr id="11" name="object 11"/>
          <p:cNvGrpSpPr/>
          <p:nvPr/>
        </p:nvGrpSpPr>
        <p:grpSpPr>
          <a:xfrm>
            <a:off x="1114245" y="3778569"/>
            <a:ext cx="2137410" cy="2160905"/>
            <a:chOff x="1114245" y="3778569"/>
            <a:chExt cx="2137410" cy="2160905"/>
          </a:xfrm>
        </p:grpSpPr>
        <p:sp>
          <p:nvSpPr>
            <p:cNvPr id="12" name="object 12"/>
            <p:cNvSpPr/>
            <p:nvPr/>
          </p:nvSpPr>
          <p:spPr>
            <a:xfrm>
              <a:off x="1135459" y="3802564"/>
              <a:ext cx="2112010" cy="2132330"/>
            </a:xfrm>
            <a:custGeom>
              <a:avLst/>
              <a:gdLst/>
              <a:ahLst/>
              <a:cxnLst/>
              <a:rect l="l" t="t" r="r" b="b"/>
              <a:pathLst>
                <a:path w="2112010" h="2132329">
                  <a:moveTo>
                    <a:pt x="2111479" y="2087748"/>
                  </a:moveTo>
                  <a:lnTo>
                    <a:pt x="2071572" y="2097764"/>
                  </a:lnTo>
                  <a:lnTo>
                    <a:pt x="2031719" y="2106478"/>
                  </a:lnTo>
                  <a:lnTo>
                    <a:pt x="1991932" y="2113901"/>
                  </a:lnTo>
                  <a:lnTo>
                    <a:pt x="1952219" y="2120044"/>
                  </a:lnTo>
                  <a:lnTo>
                    <a:pt x="1912593" y="2124916"/>
                  </a:lnTo>
                  <a:lnTo>
                    <a:pt x="1873065" y="2128528"/>
                  </a:lnTo>
                  <a:lnTo>
                    <a:pt x="1833644" y="2130892"/>
                  </a:lnTo>
                  <a:lnTo>
                    <a:pt x="1794341" y="2132018"/>
                  </a:lnTo>
                  <a:lnTo>
                    <a:pt x="1755168" y="2131915"/>
                  </a:lnTo>
                  <a:lnTo>
                    <a:pt x="1716134" y="2130596"/>
                  </a:lnTo>
                  <a:lnTo>
                    <a:pt x="1677252" y="2128070"/>
                  </a:lnTo>
                  <a:lnTo>
                    <a:pt x="1638530" y="2124349"/>
                  </a:lnTo>
                  <a:lnTo>
                    <a:pt x="1599981" y="2119442"/>
                  </a:lnTo>
                  <a:lnTo>
                    <a:pt x="1561615" y="2113360"/>
                  </a:lnTo>
                  <a:lnTo>
                    <a:pt x="1523442" y="2106115"/>
                  </a:lnTo>
                  <a:lnTo>
                    <a:pt x="1485474" y="2097716"/>
                  </a:lnTo>
                  <a:lnTo>
                    <a:pt x="1447721" y="2088174"/>
                  </a:lnTo>
                  <a:lnTo>
                    <a:pt x="1410193" y="2077500"/>
                  </a:lnTo>
                  <a:lnTo>
                    <a:pt x="1372903" y="2065704"/>
                  </a:lnTo>
                  <a:lnTo>
                    <a:pt x="1335859" y="2052797"/>
                  </a:lnTo>
                  <a:lnTo>
                    <a:pt x="1299073" y="2038790"/>
                  </a:lnTo>
                  <a:lnTo>
                    <a:pt x="1262556" y="2023693"/>
                  </a:lnTo>
                  <a:lnTo>
                    <a:pt x="1226318" y="2007517"/>
                  </a:lnTo>
                  <a:lnTo>
                    <a:pt x="1190371" y="1990272"/>
                  </a:lnTo>
                  <a:lnTo>
                    <a:pt x="1154724" y="1971970"/>
                  </a:lnTo>
                  <a:lnTo>
                    <a:pt x="1119389" y="1952620"/>
                  </a:lnTo>
                  <a:lnTo>
                    <a:pt x="1084376" y="1932233"/>
                  </a:lnTo>
                  <a:lnTo>
                    <a:pt x="1049697" y="1910820"/>
                  </a:lnTo>
                  <a:lnTo>
                    <a:pt x="1015361" y="1888391"/>
                  </a:lnTo>
                  <a:lnTo>
                    <a:pt x="981380" y="1864958"/>
                  </a:lnTo>
                  <a:lnTo>
                    <a:pt x="947763" y="1840530"/>
                  </a:lnTo>
                  <a:lnTo>
                    <a:pt x="914523" y="1815119"/>
                  </a:lnTo>
                  <a:lnTo>
                    <a:pt x="881670" y="1788734"/>
                  </a:lnTo>
                  <a:lnTo>
                    <a:pt x="849214" y="1761387"/>
                  </a:lnTo>
                  <a:lnTo>
                    <a:pt x="817166" y="1733088"/>
                  </a:lnTo>
                  <a:lnTo>
                    <a:pt x="785537" y="1703847"/>
                  </a:lnTo>
                  <a:lnTo>
                    <a:pt x="754337" y="1673676"/>
                  </a:lnTo>
                  <a:lnTo>
                    <a:pt x="723578" y="1642585"/>
                  </a:lnTo>
                  <a:lnTo>
                    <a:pt x="693270" y="1610584"/>
                  </a:lnTo>
                  <a:lnTo>
                    <a:pt x="663424" y="1577685"/>
                  </a:lnTo>
                  <a:lnTo>
                    <a:pt x="634050" y="1543897"/>
                  </a:lnTo>
                  <a:lnTo>
                    <a:pt x="605159" y="1509231"/>
                  </a:lnTo>
                  <a:lnTo>
                    <a:pt x="576763" y="1473699"/>
                  </a:lnTo>
                  <a:lnTo>
                    <a:pt x="548871" y="1437310"/>
                  </a:lnTo>
                  <a:lnTo>
                    <a:pt x="521494" y="1400075"/>
                  </a:lnTo>
                  <a:lnTo>
                    <a:pt x="494644" y="1362005"/>
                  </a:lnTo>
                  <a:lnTo>
                    <a:pt x="468330" y="1323110"/>
                  </a:lnTo>
                  <a:lnTo>
                    <a:pt x="442565" y="1283402"/>
                  </a:lnTo>
                  <a:lnTo>
                    <a:pt x="417357" y="1242889"/>
                  </a:lnTo>
                  <a:lnTo>
                    <a:pt x="392718" y="1201584"/>
                  </a:lnTo>
                  <a:lnTo>
                    <a:pt x="368660" y="1159497"/>
                  </a:lnTo>
                  <a:lnTo>
                    <a:pt x="345191" y="1116639"/>
                  </a:lnTo>
                  <a:lnTo>
                    <a:pt x="322324" y="1073019"/>
                  </a:lnTo>
                  <a:lnTo>
                    <a:pt x="300069" y="1028649"/>
                  </a:lnTo>
                  <a:lnTo>
                    <a:pt x="278437" y="983539"/>
                  </a:lnTo>
                  <a:lnTo>
                    <a:pt x="257438" y="937700"/>
                  </a:lnTo>
                  <a:lnTo>
                    <a:pt x="237083" y="891142"/>
                  </a:lnTo>
                  <a:lnTo>
                    <a:pt x="217383" y="843876"/>
                  </a:lnTo>
                  <a:lnTo>
                    <a:pt x="198349" y="795913"/>
                  </a:lnTo>
                  <a:lnTo>
                    <a:pt x="179991" y="747264"/>
                  </a:lnTo>
                  <a:lnTo>
                    <a:pt x="162320" y="697938"/>
                  </a:lnTo>
                  <a:lnTo>
                    <a:pt x="145347" y="647947"/>
                  </a:lnTo>
                  <a:lnTo>
                    <a:pt x="129082" y="597300"/>
                  </a:lnTo>
                  <a:lnTo>
                    <a:pt x="113537" y="546010"/>
                  </a:lnTo>
                  <a:lnTo>
                    <a:pt x="98721" y="494085"/>
                  </a:lnTo>
                  <a:lnTo>
                    <a:pt x="84646" y="441538"/>
                  </a:lnTo>
                  <a:lnTo>
                    <a:pt x="71323" y="388378"/>
                  </a:lnTo>
                  <a:lnTo>
                    <a:pt x="58762" y="334616"/>
                  </a:lnTo>
                  <a:lnTo>
                    <a:pt x="46973" y="280263"/>
                  </a:lnTo>
                  <a:lnTo>
                    <a:pt x="35968" y="225329"/>
                  </a:lnTo>
                  <a:lnTo>
                    <a:pt x="25758" y="169825"/>
                  </a:lnTo>
                  <a:lnTo>
                    <a:pt x="16352" y="113762"/>
                  </a:lnTo>
                  <a:lnTo>
                    <a:pt x="7763" y="57150"/>
                  </a:lnTo>
                  <a:lnTo>
                    <a:pt x="0" y="0"/>
                  </a:lnTo>
                </a:path>
              </a:pathLst>
            </a:custGeom>
            <a:ln w="9311">
              <a:solidFill>
                <a:srgbClr val="CDCDC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1118957" y="3783281"/>
              <a:ext cx="2112010" cy="2132330"/>
            </a:xfrm>
            <a:custGeom>
              <a:avLst/>
              <a:gdLst/>
              <a:ahLst/>
              <a:cxnLst/>
              <a:rect l="l" t="t" r="r" b="b"/>
              <a:pathLst>
                <a:path w="2112010" h="2132329">
                  <a:moveTo>
                    <a:pt x="2111479" y="2087748"/>
                  </a:moveTo>
                  <a:lnTo>
                    <a:pt x="2071572" y="2097764"/>
                  </a:lnTo>
                  <a:lnTo>
                    <a:pt x="2031719" y="2106478"/>
                  </a:lnTo>
                  <a:lnTo>
                    <a:pt x="1991932" y="2113901"/>
                  </a:lnTo>
                  <a:lnTo>
                    <a:pt x="1952219" y="2120044"/>
                  </a:lnTo>
                  <a:lnTo>
                    <a:pt x="1912593" y="2124916"/>
                  </a:lnTo>
                  <a:lnTo>
                    <a:pt x="1873065" y="2128528"/>
                  </a:lnTo>
                  <a:lnTo>
                    <a:pt x="1833644" y="2130892"/>
                  </a:lnTo>
                  <a:lnTo>
                    <a:pt x="1794341" y="2132018"/>
                  </a:lnTo>
                  <a:lnTo>
                    <a:pt x="1755168" y="2131915"/>
                  </a:lnTo>
                  <a:lnTo>
                    <a:pt x="1716134" y="2130596"/>
                  </a:lnTo>
                  <a:lnTo>
                    <a:pt x="1677252" y="2128070"/>
                  </a:lnTo>
                  <a:lnTo>
                    <a:pt x="1638530" y="2124349"/>
                  </a:lnTo>
                  <a:lnTo>
                    <a:pt x="1599981" y="2119442"/>
                  </a:lnTo>
                  <a:lnTo>
                    <a:pt x="1561615" y="2113360"/>
                  </a:lnTo>
                  <a:lnTo>
                    <a:pt x="1523442" y="2106115"/>
                  </a:lnTo>
                  <a:lnTo>
                    <a:pt x="1485474" y="2097716"/>
                  </a:lnTo>
                  <a:lnTo>
                    <a:pt x="1447721" y="2088174"/>
                  </a:lnTo>
                  <a:lnTo>
                    <a:pt x="1410193" y="2077500"/>
                  </a:lnTo>
                  <a:lnTo>
                    <a:pt x="1372903" y="2065704"/>
                  </a:lnTo>
                  <a:lnTo>
                    <a:pt x="1335859" y="2052797"/>
                  </a:lnTo>
                  <a:lnTo>
                    <a:pt x="1299073" y="2038790"/>
                  </a:lnTo>
                  <a:lnTo>
                    <a:pt x="1262556" y="2023693"/>
                  </a:lnTo>
                  <a:lnTo>
                    <a:pt x="1226318" y="2007517"/>
                  </a:lnTo>
                  <a:lnTo>
                    <a:pt x="1190371" y="1990272"/>
                  </a:lnTo>
                  <a:lnTo>
                    <a:pt x="1154724" y="1971970"/>
                  </a:lnTo>
                  <a:lnTo>
                    <a:pt x="1119389" y="1952620"/>
                  </a:lnTo>
                  <a:lnTo>
                    <a:pt x="1084376" y="1932233"/>
                  </a:lnTo>
                  <a:lnTo>
                    <a:pt x="1049697" y="1910820"/>
                  </a:lnTo>
                  <a:lnTo>
                    <a:pt x="1015361" y="1888391"/>
                  </a:lnTo>
                  <a:lnTo>
                    <a:pt x="981380" y="1864958"/>
                  </a:lnTo>
                  <a:lnTo>
                    <a:pt x="947763" y="1840530"/>
                  </a:lnTo>
                  <a:lnTo>
                    <a:pt x="914523" y="1815119"/>
                  </a:lnTo>
                  <a:lnTo>
                    <a:pt x="881670" y="1788734"/>
                  </a:lnTo>
                  <a:lnTo>
                    <a:pt x="849214" y="1761387"/>
                  </a:lnTo>
                  <a:lnTo>
                    <a:pt x="817166" y="1733088"/>
                  </a:lnTo>
                  <a:lnTo>
                    <a:pt x="785537" y="1703847"/>
                  </a:lnTo>
                  <a:lnTo>
                    <a:pt x="754337" y="1673676"/>
                  </a:lnTo>
                  <a:lnTo>
                    <a:pt x="723578" y="1642585"/>
                  </a:lnTo>
                  <a:lnTo>
                    <a:pt x="693270" y="1610584"/>
                  </a:lnTo>
                  <a:lnTo>
                    <a:pt x="663424" y="1577685"/>
                  </a:lnTo>
                  <a:lnTo>
                    <a:pt x="634050" y="1543897"/>
                  </a:lnTo>
                  <a:lnTo>
                    <a:pt x="605159" y="1509231"/>
                  </a:lnTo>
                  <a:lnTo>
                    <a:pt x="576763" y="1473699"/>
                  </a:lnTo>
                  <a:lnTo>
                    <a:pt x="548871" y="1437310"/>
                  </a:lnTo>
                  <a:lnTo>
                    <a:pt x="521494" y="1400075"/>
                  </a:lnTo>
                  <a:lnTo>
                    <a:pt x="494644" y="1362005"/>
                  </a:lnTo>
                  <a:lnTo>
                    <a:pt x="468330" y="1323110"/>
                  </a:lnTo>
                  <a:lnTo>
                    <a:pt x="442565" y="1283402"/>
                  </a:lnTo>
                  <a:lnTo>
                    <a:pt x="417357" y="1242889"/>
                  </a:lnTo>
                  <a:lnTo>
                    <a:pt x="392718" y="1201584"/>
                  </a:lnTo>
                  <a:lnTo>
                    <a:pt x="368660" y="1159497"/>
                  </a:lnTo>
                  <a:lnTo>
                    <a:pt x="345191" y="1116639"/>
                  </a:lnTo>
                  <a:lnTo>
                    <a:pt x="322324" y="1073019"/>
                  </a:lnTo>
                  <a:lnTo>
                    <a:pt x="300069" y="1028649"/>
                  </a:lnTo>
                  <a:lnTo>
                    <a:pt x="278437" y="983539"/>
                  </a:lnTo>
                  <a:lnTo>
                    <a:pt x="257438" y="937700"/>
                  </a:lnTo>
                  <a:lnTo>
                    <a:pt x="237083" y="891142"/>
                  </a:lnTo>
                  <a:lnTo>
                    <a:pt x="217383" y="843876"/>
                  </a:lnTo>
                  <a:lnTo>
                    <a:pt x="198349" y="795913"/>
                  </a:lnTo>
                  <a:lnTo>
                    <a:pt x="179991" y="747264"/>
                  </a:lnTo>
                  <a:lnTo>
                    <a:pt x="162320" y="697938"/>
                  </a:lnTo>
                  <a:lnTo>
                    <a:pt x="145347" y="647947"/>
                  </a:lnTo>
                  <a:lnTo>
                    <a:pt x="129082" y="597300"/>
                  </a:lnTo>
                  <a:lnTo>
                    <a:pt x="113537" y="546010"/>
                  </a:lnTo>
                  <a:lnTo>
                    <a:pt x="98721" y="494085"/>
                  </a:lnTo>
                  <a:lnTo>
                    <a:pt x="84646" y="441538"/>
                  </a:lnTo>
                  <a:lnTo>
                    <a:pt x="71323" y="388378"/>
                  </a:lnTo>
                  <a:lnTo>
                    <a:pt x="58762" y="334616"/>
                  </a:lnTo>
                  <a:lnTo>
                    <a:pt x="46973" y="280263"/>
                  </a:lnTo>
                  <a:lnTo>
                    <a:pt x="35968" y="225329"/>
                  </a:lnTo>
                  <a:lnTo>
                    <a:pt x="25758" y="169825"/>
                  </a:lnTo>
                  <a:lnTo>
                    <a:pt x="16352" y="113762"/>
                  </a:lnTo>
                  <a:lnTo>
                    <a:pt x="7763" y="57150"/>
                  </a:lnTo>
                  <a:lnTo>
                    <a:pt x="0" y="0"/>
                  </a:lnTo>
                </a:path>
              </a:pathLst>
            </a:custGeom>
            <a:ln w="9311">
              <a:solidFill>
                <a:srgbClr val="5075B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4" name="object 14"/>
          <p:cNvSpPr txBox="1"/>
          <p:nvPr/>
        </p:nvSpPr>
        <p:spPr>
          <a:xfrm>
            <a:off x="1997793" y="4972223"/>
            <a:ext cx="994410" cy="37909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20"/>
              </a:spcBef>
            </a:pPr>
            <a:r>
              <a:rPr sz="2300" spc="-135" dirty="0">
                <a:latin typeface="Calibri"/>
                <a:cs typeface="Calibri"/>
              </a:rPr>
              <a:t>Y</a:t>
            </a:r>
            <a:r>
              <a:rPr sz="2250" spc="-202" baseline="-11111" dirty="0">
                <a:latin typeface="Calibri"/>
                <a:cs typeface="Calibri"/>
              </a:rPr>
              <a:t>0</a:t>
            </a:r>
            <a:r>
              <a:rPr sz="2300" spc="-135" dirty="0">
                <a:latin typeface="Calibri"/>
                <a:cs typeface="Calibri"/>
              </a:rPr>
              <a:t>=f(K,</a:t>
            </a:r>
            <a:r>
              <a:rPr sz="2300" spc="-65" dirty="0">
                <a:latin typeface="Calibri"/>
                <a:cs typeface="Calibri"/>
              </a:rPr>
              <a:t> </a:t>
            </a:r>
            <a:r>
              <a:rPr sz="2300" spc="-25" dirty="0">
                <a:latin typeface="Calibri"/>
                <a:cs typeface="Calibri"/>
              </a:rPr>
              <a:t>L)</a:t>
            </a:r>
            <a:endParaRPr sz="2300">
              <a:latin typeface="Calibri"/>
              <a:cs typeface="Calibri"/>
            </a:endParaRPr>
          </a:p>
        </p:txBody>
      </p:sp>
      <p:sp>
        <p:nvSpPr>
          <p:cNvPr id="17" name="object 1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13</a:t>
            </a:fld>
            <a:endParaRPr spc="-25" dirty="0"/>
          </a:p>
        </p:txBody>
      </p:sp>
      <p:sp>
        <p:nvSpPr>
          <p:cNvPr id="18" name="object 18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045"/>
              </a:lnSpc>
            </a:pPr>
            <a:r>
              <a:rPr spc="-10" dirty="0"/>
              <a:t>Θεωρία</a:t>
            </a:r>
            <a:r>
              <a:rPr spc="-40" dirty="0"/>
              <a:t> </a:t>
            </a:r>
            <a:r>
              <a:rPr dirty="0"/>
              <a:t>Παραγωγής και</a:t>
            </a:r>
            <a:r>
              <a:rPr spc="-30" dirty="0"/>
              <a:t> </a:t>
            </a:r>
            <a:r>
              <a:rPr spc="-10" dirty="0"/>
              <a:t>Κόστους</a:t>
            </a:r>
          </a:p>
        </p:txBody>
      </p:sp>
      <p:sp>
        <p:nvSpPr>
          <p:cNvPr id="15" name="object 15"/>
          <p:cNvSpPr txBox="1"/>
          <p:nvPr/>
        </p:nvSpPr>
        <p:spPr>
          <a:xfrm>
            <a:off x="3689984" y="5015610"/>
            <a:ext cx="4917440" cy="12604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2700" spc="-10" dirty="0">
                <a:latin typeface="Calibri"/>
                <a:cs typeface="Calibri"/>
              </a:rPr>
              <a:t>προκειμένου</a:t>
            </a:r>
            <a:r>
              <a:rPr sz="2700" spc="-60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η</a:t>
            </a:r>
            <a:r>
              <a:rPr sz="2700" spc="-30" dirty="0">
                <a:latin typeface="Calibri"/>
                <a:cs typeface="Calibri"/>
              </a:rPr>
              <a:t> </a:t>
            </a:r>
            <a:r>
              <a:rPr sz="2700" spc="-10" dirty="0">
                <a:latin typeface="Calibri"/>
                <a:cs typeface="Calibri"/>
              </a:rPr>
              <a:t>επιχείρηση</a:t>
            </a:r>
            <a:r>
              <a:rPr sz="2700" spc="-55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να</a:t>
            </a:r>
            <a:r>
              <a:rPr sz="2700" spc="-10" dirty="0">
                <a:latin typeface="Calibri"/>
                <a:cs typeface="Calibri"/>
              </a:rPr>
              <a:t> είναι </a:t>
            </a:r>
            <a:r>
              <a:rPr sz="2700" dirty="0">
                <a:latin typeface="Calibri"/>
                <a:cs typeface="Calibri"/>
              </a:rPr>
              <a:t>σε</a:t>
            </a:r>
            <a:r>
              <a:rPr sz="2700" spc="-65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θέση</a:t>
            </a:r>
            <a:r>
              <a:rPr sz="2700" spc="-65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να</a:t>
            </a:r>
            <a:r>
              <a:rPr sz="2700" spc="-40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παράγει</a:t>
            </a:r>
            <a:r>
              <a:rPr sz="2700" spc="-55" dirty="0">
                <a:latin typeface="Calibri"/>
                <a:cs typeface="Calibri"/>
              </a:rPr>
              <a:t> </a:t>
            </a:r>
            <a:r>
              <a:rPr sz="2700" spc="-10" dirty="0">
                <a:latin typeface="Calibri"/>
                <a:cs typeface="Calibri"/>
              </a:rPr>
              <a:t>δεδομένο</a:t>
            </a:r>
            <a:endParaRPr sz="27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2700" dirty="0">
                <a:latin typeface="Calibri"/>
                <a:cs typeface="Calibri"/>
              </a:rPr>
              <a:t>επίπεδο</a:t>
            </a:r>
            <a:r>
              <a:rPr sz="2700" spc="-114" dirty="0">
                <a:latin typeface="Calibri"/>
                <a:cs typeface="Calibri"/>
              </a:rPr>
              <a:t> </a:t>
            </a:r>
            <a:r>
              <a:rPr sz="2700" spc="-10" dirty="0">
                <a:latin typeface="Calibri"/>
                <a:cs typeface="Calibri"/>
              </a:rPr>
              <a:t>προϊόντος</a:t>
            </a:r>
            <a:endParaRPr sz="2700">
              <a:latin typeface="Calibri"/>
              <a:cs typeface="Calibri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542950" y="1567434"/>
            <a:ext cx="8373109" cy="347408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4965" marR="507365" indent="-342900">
              <a:lnSpc>
                <a:spcPct val="100000"/>
              </a:lnSpc>
              <a:spcBef>
                <a:spcPts val="95"/>
              </a:spcBef>
              <a:buFont typeface="Arial MT"/>
              <a:buChar char="•"/>
              <a:tabLst>
                <a:tab pos="354965" algn="l"/>
              </a:tabLst>
            </a:pPr>
            <a:r>
              <a:rPr sz="2800" b="1" spc="-10" dirty="0">
                <a:latin typeface="Calibri"/>
                <a:cs typeface="Calibri"/>
              </a:rPr>
              <a:t>Καμπύλη</a:t>
            </a:r>
            <a:r>
              <a:rPr sz="2800" b="1" spc="-6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ισοπαραγωγής</a:t>
            </a:r>
            <a:r>
              <a:rPr sz="2800" b="1" spc="-5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ή</a:t>
            </a:r>
            <a:r>
              <a:rPr sz="2800" spc="-8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ίσου</a:t>
            </a:r>
            <a:r>
              <a:rPr sz="2800" spc="-7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προϊόντος</a:t>
            </a:r>
            <a:r>
              <a:rPr sz="2800" spc="-6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είναι</a:t>
            </a:r>
            <a:r>
              <a:rPr sz="2800" spc="-75" dirty="0">
                <a:latin typeface="Calibri"/>
                <a:cs typeface="Calibri"/>
              </a:rPr>
              <a:t> </a:t>
            </a:r>
            <a:r>
              <a:rPr sz="2800" spc="-50" dirty="0">
                <a:latin typeface="Calibri"/>
                <a:cs typeface="Calibri"/>
              </a:rPr>
              <a:t>ο </a:t>
            </a:r>
            <a:r>
              <a:rPr sz="2800" spc="-20" dirty="0">
                <a:latin typeface="Calibri"/>
                <a:cs typeface="Calibri"/>
              </a:rPr>
              <a:t>γεωμετρικός</a:t>
            </a:r>
            <a:r>
              <a:rPr sz="2800" spc="-6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τόπος</a:t>
            </a:r>
            <a:r>
              <a:rPr sz="2800" spc="-5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των</a:t>
            </a:r>
            <a:r>
              <a:rPr sz="2800" spc="-5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σημείων</a:t>
            </a:r>
            <a:r>
              <a:rPr sz="2800" spc="-5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που</a:t>
            </a:r>
            <a:r>
              <a:rPr sz="2800" spc="-6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φανερώνουν </a:t>
            </a:r>
            <a:r>
              <a:rPr sz="2800" dirty="0">
                <a:latin typeface="Calibri"/>
                <a:cs typeface="Calibri"/>
              </a:rPr>
              <a:t>τους</a:t>
            </a:r>
            <a:r>
              <a:rPr sz="2800" spc="-7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συνδυασμούς</a:t>
            </a:r>
            <a:r>
              <a:rPr sz="2800" spc="-7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Κ</a:t>
            </a:r>
            <a:r>
              <a:rPr sz="2800" spc="-7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και</a:t>
            </a:r>
            <a:r>
              <a:rPr sz="2800" spc="-7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L</a:t>
            </a:r>
            <a:r>
              <a:rPr sz="2800" spc="-6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που</a:t>
            </a:r>
            <a:r>
              <a:rPr sz="2800" spc="-7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παράγουν</a:t>
            </a:r>
            <a:r>
              <a:rPr sz="2800" spc="-5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δεδομένο </a:t>
            </a:r>
            <a:r>
              <a:rPr sz="2800" dirty="0">
                <a:latin typeface="Calibri"/>
                <a:cs typeface="Calibri"/>
              </a:rPr>
              <a:t>επίπεδο</a:t>
            </a:r>
            <a:r>
              <a:rPr sz="2800" spc="-114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προϊόντος.</a:t>
            </a:r>
            <a:endParaRPr sz="2800" dirty="0">
              <a:latin typeface="Calibri"/>
              <a:cs typeface="Calibri"/>
            </a:endParaRPr>
          </a:p>
          <a:p>
            <a:pPr marL="3159125" marR="5080">
              <a:lnSpc>
                <a:spcPct val="100000"/>
              </a:lnSpc>
              <a:spcBef>
                <a:spcPts val="750"/>
              </a:spcBef>
            </a:pPr>
            <a:r>
              <a:rPr sz="2700" dirty="0">
                <a:latin typeface="Calibri"/>
                <a:cs typeface="Calibri"/>
              </a:rPr>
              <a:t>Η</a:t>
            </a:r>
            <a:r>
              <a:rPr sz="2700" spc="-50" dirty="0">
                <a:latin typeface="Calibri"/>
                <a:cs typeface="Calibri"/>
              </a:rPr>
              <a:t> </a:t>
            </a:r>
            <a:r>
              <a:rPr sz="2700" i="1" dirty="0">
                <a:latin typeface="Calibri"/>
                <a:cs typeface="Calibri"/>
              </a:rPr>
              <a:t>κλίση</a:t>
            </a:r>
            <a:r>
              <a:rPr sz="2700" i="1" spc="-45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της</a:t>
            </a:r>
            <a:r>
              <a:rPr sz="2700" spc="-35" dirty="0">
                <a:latin typeface="Calibri"/>
                <a:cs typeface="Calibri"/>
              </a:rPr>
              <a:t> </a:t>
            </a:r>
            <a:r>
              <a:rPr sz="2700" spc="-20" dirty="0">
                <a:latin typeface="Calibri"/>
                <a:cs typeface="Calibri"/>
              </a:rPr>
              <a:t>καμπύλης</a:t>
            </a:r>
            <a:r>
              <a:rPr sz="2700" spc="-40" dirty="0">
                <a:latin typeface="Calibri"/>
                <a:cs typeface="Calibri"/>
              </a:rPr>
              <a:t> </a:t>
            </a:r>
            <a:r>
              <a:rPr sz="2700" spc="-10" dirty="0">
                <a:latin typeface="Calibri"/>
                <a:cs typeface="Calibri"/>
              </a:rPr>
              <a:t>ισοπαραγωγής </a:t>
            </a:r>
            <a:r>
              <a:rPr sz="4050" baseline="1028" dirty="0">
                <a:latin typeface="Calibri"/>
                <a:cs typeface="Calibri"/>
              </a:rPr>
              <a:t>είναι</a:t>
            </a:r>
            <a:r>
              <a:rPr sz="4050" spc="-52" baseline="1028" dirty="0">
                <a:latin typeface="Calibri"/>
                <a:cs typeface="Calibri"/>
              </a:rPr>
              <a:t> </a:t>
            </a:r>
            <a:r>
              <a:rPr sz="4050" spc="-30" baseline="1028" dirty="0">
                <a:latin typeface="Calibri"/>
                <a:cs typeface="Calibri"/>
              </a:rPr>
              <a:t>αρνητική</a:t>
            </a:r>
            <a:r>
              <a:rPr sz="4050" spc="-382" baseline="1028" dirty="0">
                <a:latin typeface="Calibri"/>
                <a:cs typeface="Calibri"/>
              </a:rPr>
              <a:t> </a:t>
            </a:r>
            <a:r>
              <a:rPr sz="2000" spc="55" dirty="0">
                <a:solidFill>
                  <a:srgbClr val="4F71B9"/>
                </a:solidFill>
                <a:latin typeface="Calibri"/>
                <a:cs typeface="Calibri"/>
              </a:rPr>
              <a:t>(dΚ/dL&lt;0)</a:t>
            </a:r>
            <a:r>
              <a:rPr sz="2000" spc="-165" dirty="0">
                <a:solidFill>
                  <a:srgbClr val="4F71B9"/>
                </a:solidFill>
                <a:latin typeface="Calibri"/>
                <a:cs typeface="Calibri"/>
              </a:rPr>
              <a:t> </a:t>
            </a:r>
            <a:r>
              <a:rPr sz="4050" baseline="1028" dirty="0">
                <a:latin typeface="Calibri"/>
                <a:cs typeface="Calibri"/>
              </a:rPr>
              <a:t>που </a:t>
            </a:r>
            <a:r>
              <a:rPr sz="4050" spc="-15" baseline="1028" dirty="0">
                <a:latin typeface="Calibri"/>
                <a:cs typeface="Calibri"/>
              </a:rPr>
              <a:t>σημαίνει </a:t>
            </a:r>
            <a:r>
              <a:rPr sz="2700" dirty="0">
                <a:latin typeface="Calibri"/>
                <a:cs typeface="Calibri"/>
              </a:rPr>
              <a:t>ότι</a:t>
            </a:r>
            <a:r>
              <a:rPr sz="2700" spc="-40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η</a:t>
            </a:r>
            <a:r>
              <a:rPr sz="2700" spc="-35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αύξηση</a:t>
            </a:r>
            <a:r>
              <a:rPr sz="2700" spc="-40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του</a:t>
            </a:r>
            <a:r>
              <a:rPr sz="2700" spc="-30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ενός</a:t>
            </a:r>
            <a:r>
              <a:rPr sz="2700" spc="-25" dirty="0">
                <a:latin typeface="Calibri"/>
                <a:cs typeface="Calibri"/>
              </a:rPr>
              <a:t> </a:t>
            </a:r>
            <a:r>
              <a:rPr sz="2700" spc="-10" dirty="0">
                <a:latin typeface="Calibri"/>
                <a:cs typeface="Calibri"/>
              </a:rPr>
              <a:t>συντελεστή</a:t>
            </a:r>
            <a:endParaRPr sz="2700" dirty="0">
              <a:latin typeface="Calibri"/>
              <a:cs typeface="Calibri"/>
            </a:endParaRPr>
          </a:p>
          <a:p>
            <a:pPr marL="3159125">
              <a:lnSpc>
                <a:spcPct val="100000"/>
              </a:lnSpc>
            </a:pPr>
            <a:r>
              <a:rPr sz="2700" spc="-10" dirty="0">
                <a:latin typeface="Calibri"/>
                <a:cs typeface="Calibri"/>
              </a:rPr>
              <a:t>συνεπάγεται</a:t>
            </a:r>
            <a:r>
              <a:rPr sz="2700" spc="-65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μείωση</a:t>
            </a:r>
            <a:r>
              <a:rPr sz="2700" spc="-65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του</a:t>
            </a:r>
            <a:r>
              <a:rPr sz="2700" spc="-25" dirty="0">
                <a:latin typeface="Calibri"/>
                <a:cs typeface="Calibri"/>
              </a:rPr>
              <a:t> </a:t>
            </a:r>
            <a:r>
              <a:rPr sz="2700" spc="-10" dirty="0">
                <a:latin typeface="Calibri"/>
                <a:cs typeface="Calibri"/>
              </a:rPr>
              <a:t>άλλου,</a:t>
            </a:r>
            <a:endParaRPr sz="27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330450" marR="5080" indent="-802005">
              <a:lnSpc>
                <a:spcPct val="100000"/>
              </a:lnSpc>
              <a:spcBef>
                <a:spcPts val="95"/>
              </a:spcBef>
            </a:pPr>
            <a:r>
              <a:rPr sz="4000" dirty="0"/>
              <a:t>Οριακός</a:t>
            </a:r>
            <a:r>
              <a:rPr sz="4000" spc="-170" dirty="0"/>
              <a:t> </a:t>
            </a:r>
            <a:r>
              <a:rPr sz="4000" dirty="0"/>
              <a:t>λόγος</a:t>
            </a:r>
            <a:r>
              <a:rPr sz="4000" spc="-170" dirty="0"/>
              <a:t> </a:t>
            </a:r>
            <a:r>
              <a:rPr sz="4000" spc="-10" dirty="0"/>
              <a:t>τεχνικής υποκατάστασης</a:t>
            </a:r>
            <a:endParaRPr sz="4000"/>
          </a:p>
        </p:txBody>
      </p:sp>
      <p:sp>
        <p:nvSpPr>
          <p:cNvPr id="3" name="object 3"/>
          <p:cNvSpPr/>
          <p:nvPr/>
        </p:nvSpPr>
        <p:spPr>
          <a:xfrm>
            <a:off x="2558015" y="5579596"/>
            <a:ext cx="563880" cy="0"/>
          </a:xfrm>
          <a:custGeom>
            <a:avLst/>
            <a:gdLst/>
            <a:ahLst/>
            <a:cxnLst/>
            <a:rect l="l" t="t" r="r" b="b"/>
            <a:pathLst>
              <a:path w="563880">
                <a:moveTo>
                  <a:pt x="0" y="0"/>
                </a:moveTo>
                <a:lnTo>
                  <a:pt x="563396" y="0"/>
                </a:lnTo>
              </a:path>
            </a:pathLst>
          </a:custGeom>
          <a:ln w="7324">
            <a:solidFill>
              <a:srgbClr val="4F71B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3356572" y="5579596"/>
            <a:ext cx="3914140" cy="0"/>
          </a:xfrm>
          <a:custGeom>
            <a:avLst/>
            <a:gdLst/>
            <a:ahLst/>
            <a:cxnLst/>
            <a:rect l="l" t="t" r="r" b="b"/>
            <a:pathLst>
              <a:path w="3914140">
                <a:moveTo>
                  <a:pt x="0" y="0"/>
                </a:moveTo>
                <a:lnTo>
                  <a:pt x="3913636" y="0"/>
                </a:lnTo>
              </a:path>
            </a:pathLst>
          </a:custGeom>
          <a:ln w="7324">
            <a:solidFill>
              <a:srgbClr val="4F71B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2517142" y="5466720"/>
            <a:ext cx="607695" cy="40703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2500" i="1" spc="-25" dirty="0">
                <a:solidFill>
                  <a:srgbClr val="4F71B9"/>
                </a:solidFill>
                <a:latin typeface="Calibri"/>
                <a:cs typeface="Calibri"/>
              </a:rPr>
              <a:t>MP</a:t>
            </a:r>
            <a:r>
              <a:rPr sz="3000" i="1" spc="-37" baseline="-27777" dirty="0">
                <a:solidFill>
                  <a:srgbClr val="4F71B9"/>
                </a:solidFill>
                <a:latin typeface="Calibri"/>
                <a:cs typeface="Calibri"/>
              </a:rPr>
              <a:t>K</a:t>
            </a:r>
            <a:endParaRPr sz="3000" baseline="-27777">
              <a:latin typeface="Calibri"/>
              <a:cs typeface="Calibri"/>
            </a:endParaRPr>
          </a:p>
        </p:txBody>
      </p:sp>
      <p:sp>
        <p:nvSpPr>
          <p:cNvPr id="8" name="object 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14</a:t>
            </a:fld>
            <a:endParaRPr spc="-25" dirty="0"/>
          </a:p>
        </p:txBody>
      </p:sp>
      <p:sp>
        <p:nvSpPr>
          <p:cNvPr id="9" name="object 9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045"/>
              </a:lnSpc>
            </a:pPr>
            <a:r>
              <a:rPr spc="-10" dirty="0"/>
              <a:t>Θεωρία</a:t>
            </a:r>
            <a:r>
              <a:rPr spc="-40" dirty="0"/>
              <a:t> </a:t>
            </a:r>
            <a:r>
              <a:rPr dirty="0"/>
              <a:t>Παραγωγής και</a:t>
            </a:r>
            <a:r>
              <a:rPr spc="-30" dirty="0"/>
              <a:t> </a:t>
            </a:r>
            <a:r>
              <a:rPr spc="-10" dirty="0"/>
              <a:t>Κόστους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1985654" y="5491095"/>
            <a:ext cx="5312410" cy="40703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367790" algn="l"/>
              </a:tabLst>
            </a:pPr>
            <a:r>
              <a:rPr sz="3750" i="1" spc="-37" baseline="2222" dirty="0">
                <a:solidFill>
                  <a:srgbClr val="4F71B9"/>
                </a:solidFill>
                <a:latin typeface="Calibri"/>
                <a:cs typeface="Calibri"/>
              </a:rPr>
              <a:t>dL</a:t>
            </a:r>
            <a:r>
              <a:rPr sz="3750" i="1" baseline="2222" dirty="0">
                <a:solidFill>
                  <a:srgbClr val="4F71B9"/>
                </a:solidFill>
                <a:latin typeface="Calibri"/>
                <a:cs typeface="Calibri"/>
              </a:rPr>
              <a:t>	</a:t>
            </a:r>
            <a:r>
              <a:rPr sz="2500" dirty="0">
                <a:solidFill>
                  <a:srgbClr val="4F71B9"/>
                </a:solidFill>
                <a:latin typeface="Calibri"/>
                <a:cs typeface="Calibri"/>
              </a:rPr>
              <a:t>οριακό</a:t>
            </a:r>
            <a:r>
              <a:rPr sz="2500" spc="-15" dirty="0">
                <a:solidFill>
                  <a:srgbClr val="4F71B9"/>
                </a:solidFill>
                <a:latin typeface="Calibri"/>
                <a:cs typeface="Calibri"/>
              </a:rPr>
              <a:t> </a:t>
            </a:r>
            <a:r>
              <a:rPr sz="2500" dirty="0">
                <a:solidFill>
                  <a:srgbClr val="4F71B9"/>
                </a:solidFill>
                <a:latin typeface="Calibri"/>
                <a:cs typeface="Calibri"/>
              </a:rPr>
              <a:t>προϊόν</a:t>
            </a:r>
            <a:r>
              <a:rPr sz="2500" spc="-15" dirty="0">
                <a:solidFill>
                  <a:srgbClr val="4F71B9"/>
                </a:solidFill>
                <a:latin typeface="Calibri"/>
                <a:cs typeface="Calibri"/>
              </a:rPr>
              <a:t> </a:t>
            </a:r>
            <a:r>
              <a:rPr sz="2500" dirty="0">
                <a:solidFill>
                  <a:srgbClr val="4F71B9"/>
                </a:solidFill>
                <a:latin typeface="Calibri"/>
                <a:cs typeface="Calibri"/>
              </a:rPr>
              <a:t>του</a:t>
            </a:r>
            <a:r>
              <a:rPr sz="2500" spc="-15" dirty="0">
                <a:solidFill>
                  <a:srgbClr val="4F71B9"/>
                </a:solidFill>
                <a:latin typeface="Calibri"/>
                <a:cs typeface="Calibri"/>
              </a:rPr>
              <a:t> </a:t>
            </a:r>
            <a:r>
              <a:rPr sz="2500" spc="-10" dirty="0">
                <a:solidFill>
                  <a:srgbClr val="4F71B9"/>
                </a:solidFill>
                <a:latin typeface="Calibri"/>
                <a:cs typeface="Calibri"/>
              </a:rPr>
              <a:t>κεφαλαίου</a:t>
            </a:r>
            <a:endParaRPr sz="25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30250" y="1564386"/>
            <a:ext cx="7823200" cy="401320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67665" marR="17780" indent="-342900">
              <a:lnSpc>
                <a:spcPct val="100000"/>
              </a:lnSpc>
              <a:spcBef>
                <a:spcPts val="105"/>
              </a:spcBef>
              <a:buFont typeface="Arial MT"/>
              <a:buChar char="•"/>
              <a:tabLst>
                <a:tab pos="367665" algn="l"/>
              </a:tabLst>
            </a:pPr>
            <a:r>
              <a:rPr sz="3200" b="1" dirty="0">
                <a:latin typeface="Calibri"/>
                <a:cs typeface="Calibri"/>
              </a:rPr>
              <a:t>Οριακός</a:t>
            </a:r>
            <a:r>
              <a:rPr sz="3200" b="1" spc="-95" dirty="0">
                <a:latin typeface="Calibri"/>
                <a:cs typeface="Calibri"/>
              </a:rPr>
              <a:t> </a:t>
            </a:r>
            <a:r>
              <a:rPr sz="3200" b="1" dirty="0">
                <a:latin typeface="Calibri"/>
                <a:cs typeface="Calibri"/>
              </a:rPr>
              <a:t>λόγος</a:t>
            </a:r>
            <a:r>
              <a:rPr sz="3200" b="1" spc="-55" dirty="0">
                <a:latin typeface="Calibri"/>
                <a:cs typeface="Calibri"/>
              </a:rPr>
              <a:t> </a:t>
            </a:r>
            <a:r>
              <a:rPr sz="3200" b="1" dirty="0">
                <a:latin typeface="Calibri"/>
                <a:cs typeface="Calibri"/>
              </a:rPr>
              <a:t>τεχνικής</a:t>
            </a:r>
            <a:r>
              <a:rPr sz="3200" b="1" spc="-70" dirty="0">
                <a:latin typeface="Calibri"/>
                <a:cs typeface="Calibri"/>
              </a:rPr>
              <a:t> </a:t>
            </a:r>
            <a:r>
              <a:rPr sz="3200" b="1" spc="-10" dirty="0">
                <a:latin typeface="Calibri"/>
                <a:cs typeface="Calibri"/>
              </a:rPr>
              <a:t>υποκατάστασης </a:t>
            </a:r>
            <a:r>
              <a:rPr sz="3200" dirty="0">
                <a:latin typeface="Calibri"/>
                <a:cs typeface="Calibri"/>
              </a:rPr>
              <a:t>(marginal</a:t>
            </a:r>
            <a:r>
              <a:rPr sz="3200" spc="-11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rate</a:t>
            </a:r>
            <a:r>
              <a:rPr sz="3200" spc="-12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of</a:t>
            </a:r>
            <a:r>
              <a:rPr sz="3200" spc="-114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technical</a:t>
            </a:r>
            <a:r>
              <a:rPr sz="3200" spc="-114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substitution)</a:t>
            </a:r>
            <a:r>
              <a:rPr sz="3200" spc="-70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είναι </a:t>
            </a:r>
            <a:r>
              <a:rPr sz="3200" dirty="0">
                <a:latin typeface="Calibri"/>
                <a:cs typeface="Calibri"/>
              </a:rPr>
              <a:t>ο</a:t>
            </a:r>
            <a:r>
              <a:rPr sz="3200" spc="-8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λόγος</a:t>
            </a:r>
            <a:r>
              <a:rPr sz="3200" spc="-8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των</a:t>
            </a:r>
            <a:r>
              <a:rPr sz="3200" spc="-6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μεταβολών</a:t>
            </a:r>
            <a:r>
              <a:rPr sz="3200" spc="-8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των</a:t>
            </a:r>
            <a:r>
              <a:rPr sz="3200" spc="-6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ποσοτήτων</a:t>
            </a:r>
            <a:r>
              <a:rPr sz="3200" spc="-70" dirty="0">
                <a:latin typeface="Calibri"/>
                <a:cs typeface="Calibri"/>
              </a:rPr>
              <a:t> </a:t>
            </a:r>
            <a:r>
              <a:rPr sz="3200" spc="-25" dirty="0">
                <a:latin typeface="Calibri"/>
                <a:cs typeface="Calibri"/>
              </a:rPr>
              <a:t>των </a:t>
            </a:r>
            <a:r>
              <a:rPr sz="3200" dirty="0">
                <a:latin typeface="Calibri"/>
                <a:cs typeface="Calibri"/>
              </a:rPr>
              <a:t>συντελεστών</a:t>
            </a:r>
            <a:r>
              <a:rPr sz="3200" spc="-13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κατά</a:t>
            </a:r>
            <a:r>
              <a:rPr sz="3200" spc="-10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μήκος</a:t>
            </a:r>
            <a:r>
              <a:rPr sz="3200" spc="-9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μιας</a:t>
            </a:r>
            <a:r>
              <a:rPr sz="3200" spc="-100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καμπύλης</a:t>
            </a:r>
            <a:endParaRPr sz="3200">
              <a:latin typeface="Calibri"/>
              <a:cs typeface="Calibri"/>
            </a:endParaRPr>
          </a:p>
          <a:p>
            <a:pPr marL="367665" marR="111125">
              <a:lnSpc>
                <a:spcPct val="100000"/>
              </a:lnSpc>
            </a:pPr>
            <a:r>
              <a:rPr sz="3200" dirty="0">
                <a:latin typeface="Calibri"/>
                <a:cs typeface="Calibri"/>
              </a:rPr>
              <a:t>ισοπαραγωγής</a:t>
            </a:r>
            <a:r>
              <a:rPr sz="3200" spc="-10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(=αντίστροφο</a:t>
            </a:r>
            <a:r>
              <a:rPr sz="3200" spc="-7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του</a:t>
            </a:r>
            <a:r>
              <a:rPr sz="3200" spc="-7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λόγου</a:t>
            </a:r>
            <a:r>
              <a:rPr sz="3200" spc="-70" dirty="0">
                <a:latin typeface="Calibri"/>
                <a:cs typeface="Calibri"/>
              </a:rPr>
              <a:t> </a:t>
            </a:r>
            <a:r>
              <a:rPr sz="3200" spc="-25" dirty="0">
                <a:latin typeface="Calibri"/>
                <a:cs typeface="Calibri"/>
              </a:rPr>
              <a:t>των </a:t>
            </a:r>
            <a:r>
              <a:rPr sz="3200" dirty="0">
                <a:latin typeface="Calibri"/>
                <a:cs typeface="Calibri"/>
              </a:rPr>
              <a:t>οριακών</a:t>
            </a:r>
            <a:r>
              <a:rPr sz="3200" spc="-8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προϊόντων)</a:t>
            </a:r>
            <a:r>
              <a:rPr sz="3200" spc="-7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(=</a:t>
            </a:r>
            <a:r>
              <a:rPr sz="3200" spc="-4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κλίση</a:t>
            </a:r>
            <a:r>
              <a:rPr sz="3200" spc="-7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της</a:t>
            </a:r>
            <a:r>
              <a:rPr sz="3200" spc="-45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καμπύλης </a:t>
            </a:r>
            <a:r>
              <a:rPr sz="3200" dirty="0">
                <a:latin typeface="Calibri"/>
                <a:cs typeface="Calibri"/>
              </a:rPr>
              <a:t>ισοπαραγωγής</a:t>
            </a:r>
            <a:r>
              <a:rPr sz="3200" spc="-7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σε</a:t>
            </a:r>
            <a:r>
              <a:rPr sz="3200" spc="-3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οποιοδήποτε</a:t>
            </a:r>
            <a:r>
              <a:rPr sz="3200" spc="-35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σημείο</a:t>
            </a:r>
            <a:endParaRPr sz="3200">
              <a:latin typeface="Calibri"/>
              <a:cs typeface="Calibri"/>
            </a:endParaRPr>
          </a:p>
          <a:p>
            <a:pPr marL="113664" algn="ctr">
              <a:lnSpc>
                <a:spcPct val="100000"/>
              </a:lnSpc>
              <a:spcBef>
                <a:spcPts val="1515"/>
              </a:spcBef>
              <a:tabLst>
                <a:tab pos="1736089" algn="l"/>
              </a:tabLst>
            </a:pPr>
            <a:r>
              <a:rPr sz="3750" spc="82" baseline="-20000" dirty="0">
                <a:solidFill>
                  <a:srgbClr val="4F71B9"/>
                </a:solidFill>
                <a:latin typeface="Calibri"/>
                <a:cs typeface="Calibri"/>
              </a:rPr>
              <a:t>-</a:t>
            </a:r>
            <a:r>
              <a:rPr sz="3750" i="1" u="sng" baseline="-3333" dirty="0">
                <a:solidFill>
                  <a:srgbClr val="4F71B9"/>
                </a:solidFill>
                <a:uFill>
                  <a:solidFill>
                    <a:srgbClr val="4F71B9"/>
                  </a:solidFill>
                </a:uFill>
                <a:latin typeface="Calibri"/>
                <a:cs typeface="Calibri"/>
              </a:rPr>
              <a:t>dK</a:t>
            </a:r>
            <a:r>
              <a:rPr sz="3750" i="1" spc="-217" baseline="-3333" dirty="0">
                <a:solidFill>
                  <a:srgbClr val="4F71B9"/>
                </a:solidFill>
                <a:latin typeface="Calibri"/>
                <a:cs typeface="Calibri"/>
              </a:rPr>
              <a:t> </a:t>
            </a:r>
            <a:r>
              <a:rPr sz="3750" baseline="-20000" dirty="0">
                <a:solidFill>
                  <a:srgbClr val="4F71B9"/>
                </a:solidFill>
                <a:latin typeface="Symbol"/>
                <a:cs typeface="Symbol"/>
              </a:rPr>
              <a:t></a:t>
            </a:r>
            <a:r>
              <a:rPr sz="3750" spc="-405" baseline="-20000" dirty="0">
                <a:solidFill>
                  <a:srgbClr val="4F71B9"/>
                </a:solidFill>
                <a:latin typeface="Times New Roman"/>
                <a:cs typeface="Times New Roman"/>
              </a:rPr>
              <a:t> </a:t>
            </a:r>
            <a:r>
              <a:rPr sz="3750" i="1" spc="-67" baseline="12222" dirty="0">
                <a:solidFill>
                  <a:srgbClr val="4F71B9"/>
                </a:solidFill>
                <a:latin typeface="Calibri"/>
                <a:cs typeface="Calibri"/>
              </a:rPr>
              <a:t>MP</a:t>
            </a:r>
            <a:r>
              <a:rPr sz="3000" i="1" spc="-67" baseline="-12500" dirty="0">
                <a:solidFill>
                  <a:srgbClr val="4F71B9"/>
                </a:solidFill>
                <a:latin typeface="Calibri"/>
                <a:cs typeface="Calibri"/>
              </a:rPr>
              <a:t>L</a:t>
            </a:r>
            <a:r>
              <a:rPr sz="3000" i="1" spc="-15" baseline="-12500" dirty="0">
                <a:solidFill>
                  <a:srgbClr val="4F71B9"/>
                </a:solidFill>
                <a:latin typeface="Calibri"/>
                <a:cs typeface="Calibri"/>
              </a:rPr>
              <a:t> </a:t>
            </a:r>
            <a:r>
              <a:rPr sz="3750" spc="-75" baseline="-20000" dirty="0">
                <a:solidFill>
                  <a:srgbClr val="4F71B9"/>
                </a:solidFill>
                <a:latin typeface="Symbol"/>
                <a:cs typeface="Symbol"/>
              </a:rPr>
              <a:t></a:t>
            </a:r>
            <a:r>
              <a:rPr sz="3750" baseline="-20000" dirty="0">
                <a:solidFill>
                  <a:srgbClr val="4F71B9"/>
                </a:solidFill>
                <a:latin typeface="Times New Roman"/>
                <a:cs typeface="Times New Roman"/>
              </a:rPr>
              <a:t>	</a:t>
            </a:r>
            <a:r>
              <a:rPr sz="2500" dirty="0">
                <a:solidFill>
                  <a:srgbClr val="4F71B9"/>
                </a:solidFill>
                <a:latin typeface="Calibri"/>
                <a:cs typeface="Calibri"/>
              </a:rPr>
              <a:t>οριακό</a:t>
            </a:r>
            <a:r>
              <a:rPr sz="2500" spc="-25" dirty="0">
                <a:solidFill>
                  <a:srgbClr val="4F71B9"/>
                </a:solidFill>
                <a:latin typeface="Calibri"/>
                <a:cs typeface="Calibri"/>
              </a:rPr>
              <a:t> </a:t>
            </a:r>
            <a:r>
              <a:rPr sz="2500" dirty="0">
                <a:solidFill>
                  <a:srgbClr val="4F71B9"/>
                </a:solidFill>
                <a:latin typeface="Calibri"/>
                <a:cs typeface="Calibri"/>
              </a:rPr>
              <a:t>προϊόν</a:t>
            </a:r>
            <a:r>
              <a:rPr sz="2500" spc="-25" dirty="0">
                <a:solidFill>
                  <a:srgbClr val="4F71B9"/>
                </a:solidFill>
                <a:latin typeface="Calibri"/>
                <a:cs typeface="Calibri"/>
              </a:rPr>
              <a:t> </a:t>
            </a:r>
            <a:r>
              <a:rPr sz="2500" dirty="0">
                <a:solidFill>
                  <a:srgbClr val="4F71B9"/>
                </a:solidFill>
                <a:latin typeface="Calibri"/>
                <a:cs typeface="Calibri"/>
              </a:rPr>
              <a:t>της</a:t>
            </a:r>
            <a:r>
              <a:rPr sz="2500" spc="-35" dirty="0">
                <a:solidFill>
                  <a:srgbClr val="4F71B9"/>
                </a:solidFill>
                <a:latin typeface="Calibri"/>
                <a:cs typeface="Calibri"/>
              </a:rPr>
              <a:t> </a:t>
            </a:r>
            <a:r>
              <a:rPr sz="2500" spc="-10" dirty="0">
                <a:solidFill>
                  <a:srgbClr val="4F71B9"/>
                </a:solidFill>
                <a:latin typeface="Calibri"/>
                <a:cs typeface="Calibri"/>
              </a:rPr>
              <a:t>εργασίας</a:t>
            </a:r>
            <a:endParaRPr sz="25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372870" marR="5080" indent="-1028700">
              <a:lnSpc>
                <a:spcPct val="100000"/>
              </a:lnSpc>
              <a:spcBef>
                <a:spcPts val="95"/>
              </a:spcBef>
            </a:pPr>
            <a:r>
              <a:rPr sz="4000" dirty="0"/>
              <a:t>Η</a:t>
            </a:r>
            <a:r>
              <a:rPr sz="4000" spc="-125" dirty="0"/>
              <a:t> </a:t>
            </a:r>
            <a:r>
              <a:rPr sz="4000" dirty="0"/>
              <a:t>απόφαση</a:t>
            </a:r>
            <a:r>
              <a:rPr sz="4000" spc="-100" dirty="0"/>
              <a:t> </a:t>
            </a:r>
            <a:r>
              <a:rPr sz="4000" dirty="0"/>
              <a:t>της</a:t>
            </a:r>
            <a:r>
              <a:rPr sz="4000" spc="-100" dirty="0"/>
              <a:t> </a:t>
            </a:r>
            <a:r>
              <a:rPr sz="4000" dirty="0"/>
              <a:t>επιχείρησης</a:t>
            </a:r>
            <a:r>
              <a:rPr sz="4000" spc="-85" dirty="0"/>
              <a:t> </a:t>
            </a:r>
            <a:r>
              <a:rPr sz="4000" dirty="0"/>
              <a:t>για</a:t>
            </a:r>
            <a:r>
              <a:rPr sz="4000" spc="-100" dirty="0"/>
              <a:t> </a:t>
            </a:r>
            <a:r>
              <a:rPr sz="4000" spc="-25" dirty="0"/>
              <a:t>το </a:t>
            </a:r>
            <a:r>
              <a:rPr sz="4000" dirty="0"/>
              <a:t>ύψος</a:t>
            </a:r>
            <a:r>
              <a:rPr sz="4000" spc="-90" dirty="0"/>
              <a:t> </a:t>
            </a:r>
            <a:r>
              <a:rPr sz="4000" dirty="0"/>
              <a:t>της</a:t>
            </a:r>
            <a:r>
              <a:rPr sz="4000" spc="-75" dirty="0"/>
              <a:t> </a:t>
            </a:r>
            <a:r>
              <a:rPr sz="4000" spc="-10" dirty="0"/>
              <a:t>παραγωγής</a:t>
            </a:r>
            <a:r>
              <a:rPr sz="4000" spc="-80" dirty="0"/>
              <a:t> </a:t>
            </a:r>
            <a:r>
              <a:rPr sz="4000" spc="-25" dirty="0"/>
              <a:t>της</a:t>
            </a:r>
            <a:endParaRPr sz="4000"/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15</a:t>
            </a:fld>
            <a:endParaRPr spc="-25" dirty="0"/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045"/>
              </a:lnSpc>
            </a:pPr>
            <a:r>
              <a:rPr spc="-10" dirty="0"/>
              <a:t>Θεωρία</a:t>
            </a:r>
            <a:r>
              <a:rPr spc="-40" dirty="0"/>
              <a:t> </a:t>
            </a:r>
            <a:r>
              <a:rPr dirty="0"/>
              <a:t>Παραγωγής και</a:t>
            </a:r>
            <a:r>
              <a:rPr spc="-30" dirty="0"/>
              <a:t> </a:t>
            </a:r>
            <a:r>
              <a:rPr spc="-10" dirty="0"/>
              <a:t>Κόστους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42950" y="1494282"/>
            <a:ext cx="8003540" cy="4363720"/>
          </a:xfrm>
          <a:prstGeom prst="rect">
            <a:avLst/>
          </a:prstGeom>
        </p:spPr>
        <p:txBody>
          <a:bodyPr vert="horz" wrap="square" lIns="0" tIns="94615" rIns="0" bIns="0" rtlCol="0">
            <a:spAutoFit/>
          </a:bodyPr>
          <a:lstStyle/>
          <a:p>
            <a:pPr marL="354965" marR="5080" indent="-342900">
              <a:lnSpc>
                <a:spcPct val="80000"/>
              </a:lnSpc>
              <a:spcBef>
                <a:spcPts val="745"/>
              </a:spcBef>
              <a:buFont typeface="Arial MT"/>
              <a:buChar char="•"/>
              <a:tabLst>
                <a:tab pos="354965" algn="l"/>
              </a:tabLst>
            </a:pPr>
            <a:r>
              <a:rPr sz="2700" dirty="0">
                <a:latin typeface="Calibri"/>
                <a:cs typeface="Calibri"/>
              </a:rPr>
              <a:t>Όσο</a:t>
            </a:r>
            <a:r>
              <a:rPr sz="2700" spc="-95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το</a:t>
            </a:r>
            <a:r>
              <a:rPr sz="2700" spc="-85" dirty="0">
                <a:latin typeface="Calibri"/>
                <a:cs typeface="Calibri"/>
              </a:rPr>
              <a:t> </a:t>
            </a:r>
            <a:r>
              <a:rPr sz="2700" b="1" dirty="0">
                <a:latin typeface="Calibri"/>
                <a:cs typeface="Calibri"/>
              </a:rPr>
              <a:t>οριακό</a:t>
            </a:r>
            <a:r>
              <a:rPr sz="2700" b="1" spc="-75" dirty="0">
                <a:latin typeface="Calibri"/>
                <a:cs typeface="Calibri"/>
              </a:rPr>
              <a:t> </a:t>
            </a:r>
            <a:r>
              <a:rPr sz="2700" b="1" dirty="0">
                <a:latin typeface="Calibri"/>
                <a:cs typeface="Calibri"/>
              </a:rPr>
              <a:t>έσοδο</a:t>
            </a:r>
            <a:r>
              <a:rPr sz="2700" b="1" spc="-90" dirty="0">
                <a:latin typeface="Calibri"/>
                <a:cs typeface="Calibri"/>
              </a:rPr>
              <a:t> </a:t>
            </a:r>
            <a:r>
              <a:rPr sz="2700" b="1" dirty="0">
                <a:latin typeface="Calibri"/>
                <a:cs typeface="Calibri"/>
              </a:rPr>
              <a:t>είναι</a:t>
            </a:r>
            <a:r>
              <a:rPr sz="2700" b="1" spc="-85" dirty="0">
                <a:latin typeface="Calibri"/>
                <a:cs typeface="Calibri"/>
              </a:rPr>
              <a:t> </a:t>
            </a:r>
            <a:r>
              <a:rPr sz="2700" b="1" dirty="0">
                <a:latin typeface="Calibri"/>
                <a:cs typeface="Calibri"/>
              </a:rPr>
              <a:t>μεγαλύτερο</a:t>
            </a:r>
            <a:r>
              <a:rPr sz="2700" b="1" spc="-70" dirty="0">
                <a:latin typeface="Calibri"/>
                <a:cs typeface="Calibri"/>
              </a:rPr>
              <a:t> </a:t>
            </a:r>
            <a:r>
              <a:rPr sz="2700" b="1" dirty="0">
                <a:latin typeface="Calibri"/>
                <a:cs typeface="Calibri"/>
              </a:rPr>
              <a:t>του</a:t>
            </a:r>
            <a:r>
              <a:rPr sz="2700" b="1" spc="-95" dirty="0">
                <a:latin typeface="Calibri"/>
                <a:cs typeface="Calibri"/>
              </a:rPr>
              <a:t> </a:t>
            </a:r>
            <a:r>
              <a:rPr sz="2700" b="1" spc="-10" dirty="0">
                <a:latin typeface="Calibri"/>
                <a:cs typeface="Calibri"/>
              </a:rPr>
              <a:t>οριακού </a:t>
            </a:r>
            <a:r>
              <a:rPr sz="2700" b="1" dirty="0">
                <a:latin typeface="Calibri"/>
                <a:cs typeface="Calibri"/>
              </a:rPr>
              <a:t>κόστους</a:t>
            </a:r>
            <a:r>
              <a:rPr sz="2700" dirty="0">
                <a:latin typeface="Calibri"/>
                <a:cs typeface="Calibri"/>
              </a:rPr>
              <a:t>,</a:t>
            </a:r>
            <a:r>
              <a:rPr sz="2700" spc="-85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η</a:t>
            </a:r>
            <a:r>
              <a:rPr sz="2700" spc="-70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επιχείρηση</a:t>
            </a:r>
            <a:r>
              <a:rPr sz="2700" spc="-90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πρέπει</a:t>
            </a:r>
            <a:r>
              <a:rPr sz="2700" spc="-85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να</a:t>
            </a:r>
            <a:r>
              <a:rPr sz="2700" spc="-70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αυξάνει</a:t>
            </a:r>
            <a:r>
              <a:rPr sz="2700" spc="-90" dirty="0">
                <a:latin typeface="Calibri"/>
                <a:cs typeface="Calibri"/>
              </a:rPr>
              <a:t> </a:t>
            </a:r>
            <a:r>
              <a:rPr sz="2700" spc="-25" dirty="0">
                <a:latin typeface="Calibri"/>
                <a:cs typeface="Calibri"/>
              </a:rPr>
              <a:t>την </a:t>
            </a:r>
            <a:r>
              <a:rPr sz="2700" spc="-10" dirty="0">
                <a:latin typeface="Calibri"/>
                <a:cs typeface="Calibri"/>
              </a:rPr>
              <a:t>παραγωγή</a:t>
            </a:r>
            <a:r>
              <a:rPr sz="2700" spc="-75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της</a:t>
            </a:r>
            <a:r>
              <a:rPr sz="2700" spc="-55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.Επειδή</a:t>
            </a:r>
            <a:r>
              <a:rPr sz="2700" spc="-95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η</a:t>
            </a:r>
            <a:r>
              <a:rPr sz="2700" spc="-70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παραγωγή</a:t>
            </a:r>
            <a:r>
              <a:rPr sz="2700" spc="-60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και</a:t>
            </a:r>
            <a:r>
              <a:rPr sz="2700" spc="-75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η</a:t>
            </a:r>
            <a:r>
              <a:rPr sz="2700" spc="-50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πώληση</a:t>
            </a:r>
            <a:r>
              <a:rPr sz="2700" spc="-70" dirty="0">
                <a:latin typeface="Calibri"/>
                <a:cs typeface="Calibri"/>
              </a:rPr>
              <a:t> </a:t>
            </a:r>
            <a:r>
              <a:rPr sz="2700" spc="-20" dirty="0">
                <a:latin typeface="Calibri"/>
                <a:cs typeface="Calibri"/>
              </a:rPr>
              <a:t>μιας </a:t>
            </a:r>
            <a:r>
              <a:rPr sz="2700" dirty="0">
                <a:latin typeface="Calibri"/>
                <a:cs typeface="Calibri"/>
              </a:rPr>
              <a:t>πρόσθετης</a:t>
            </a:r>
            <a:r>
              <a:rPr sz="2700" spc="-85" dirty="0">
                <a:latin typeface="Calibri"/>
                <a:cs typeface="Calibri"/>
              </a:rPr>
              <a:t> </a:t>
            </a:r>
            <a:r>
              <a:rPr sz="2700" spc="-10" dirty="0">
                <a:latin typeface="Calibri"/>
                <a:cs typeface="Calibri"/>
              </a:rPr>
              <a:t>μονάδας</a:t>
            </a:r>
            <a:r>
              <a:rPr sz="2700" spc="-60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προϊόντος</a:t>
            </a:r>
            <a:r>
              <a:rPr sz="2700" spc="-65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αυξάνει</a:t>
            </a:r>
            <a:r>
              <a:rPr sz="2700" spc="-85" dirty="0">
                <a:latin typeface="Calibri"/>
                <a:cs typeface="Calibri"/>
              </a:rPr>
              <a:t> </a:t>
            </a:r>
            <a:r>
              <a:rPr sz="2700" spc="-10" dirty="0">
                <a:latin typeface="Calibri"/>
                <a:cs typeface="Calibri"/>
              </a:rPr>
              <a:t>περισσότερο </a:t>
            </a:r>
            <a:r>
              <a:rPr sz="2700" dirty="0">
                <a:latin typeface="Calibri"/>
                <a:cs typeface="Calibri"/>
              </a:rPr>
              <a:t>τα</a:t>
            </a:r>
            <a:r>
              <a:rPr sz="2700" spc="-80" dirty="0">
                <a:latin typeface="Calibri"/>
                <a:cs typeface="Calibri"/>
              </a:rPr>
              <a:t> </a:t>
            </a:r>
            <a:r>
              <a:rPr sz="2700" spc="-20" dirty="0">
                <a:latin typeface="Calibri"/>
                <a:cs typeface="Calibri"/>
              </a:rPr>
              <a:t>συνολικά</a:t>
            </a:r>
            <a:r>
              <a:rPr sz="2700" spc="-75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έσοδα</a:t>
            </a:r>
            <a:r>
              <a:rPr sz="2700" spc="-90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απ’</a:t>
            </a:r>
            <a:r>
              <a:rPr sz="2700" spc="-50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το</a:t>
            </a:r>
            <a:r>
              <a:rPr sz="2700" spc="-80" dirty="0">
                <a:latin typeface="Calibri"/>
                <a:cs typeface="Calibri"/>
              </a:rPr>
              <a:t> </a:t>
            </a:r>
            <a:r>
              <a:rPr sz="2700" spc="-20" dirty="0">
                <a:latin typeface="Calibri"/>
                <a:cs typeface="Calibri"/>
              </a:rPr>
              <a:t>συνολικό</a:t>
            </a:r>
            <a:r>
              <a:rPr sz="2700" spc="-75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κόστος</a:t>
            </a:r>
            <a:r>
              <a:rPr sz="2700" spc="-65" dirty="0">
                <a:latin typeface="Calibri"/>
                <a:cs typeface="Calibri"/>
              </a:rPr>
              <a:t> </a:t>
            </a:r>
            <a:r>
              <a:rPr sz="2700" spc="-25" dirty="0">
                <a:latin typeface="Calibri"/>
                <a:cs typeface="Calibri"/>
              </a:rPr>
              <a:t>και</a:t>
            </a:r>
            <a:endParaRPr sz="2700">
              <a:latin typeface="Calibri"/>
              <a:cs typeface="Calibri"/>
            </a:endParaRPr>
          </a:p>
          <a:p>
            <a:pPr marL="354965">
              <a:lnSpc>
                <a:spcPts val="2590"/>
              </a:lnSpc>
            </a:pPr>
            <a:r>
              <a:rPr sz="2700" dirty="0">
                <a:latin typeface="Calibri"/>
                <a:cs typeface="Calibri"/>
              </a:rPr>
              <a:t>συνεπώς</a:t>
            </a:r>
            <a:r>
              <a:rPr sz="2700" spc="-95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αυξάνει</a:t>
            </a:r>
            <a:r>
              <a:rPr sz="2700" spc="-85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τα</a:t>
            </a:r>
            <a:r>
              <a:rPr sz="2700" spc="-45" dirty="0">
                <a:latin typeface="Calibri"/>
                <a:cs typeface="Calibri"/>
              </a:rPr>
              <a:t> </a:t>
            </a:r>
            <a:r>
              <a:rPr sz="2700" spc="-20" dirty="0">
                <a:latin typeface="Calibri"/>
                <a:cs typeface="Calibri"/>
              </a:rPr>
              <a:t>συνολικά</a:t>
            </a:r>
            <a:r>
              <a:rPr sz="2700" spc="-55" dirty="0">
                <a:latin typeface="Calibri"/>
                <a:cs typeface="Calibri"/>
              </a:rPr>
              <a:t> </a:t>
            </a:r>
            <a:r>
              <a:rPr sz="2700" spc="-10" dirty="0">
                <a:latin typeface="Calibri"/>
                <a:cs typeface="Calibri"/>
              </a:rPr>
              <a:t>κέρδη.</a:t>
            </a:r>
            <a:endParaRPr sz="2700">
              <a:latin typeface="Calibri"/>
              <a:cs typeface="Calibri"/>
            </a:endParaRPr>
          </a:p>
          <a:p>
            <a:pPr marL="354965" marR="116205" indent="-342900">
              <a:lnSpc>
                <a:spcPct val="80000"/>
              </a:lnSpc>
              <a:spcBef>
                <a:spcPts val="1200"/>
              </a:spcBef>
              <a:buFont typeface="Arial MT"/>
              <a:buChar char="•"/>
              <a:tabLst>
                <a:tab pos="354965" algn="l"/>
              </a:tabLst>
            </a:pPr>
            <a:r>
              <a:rPr sz="2700" dirty="0">
                <a:latin typeface="Calibri"/>
                <a:cs typeface="Calibri"/>
              </a:rPr>
              <a:t>Αντιστρόφως,</a:t>
            </a:r>
            <a:r>
              <a:rPr sz="2700" spc="-85" dirty="0">
                <a:latin typeface="Calibri"/>
                <a:cs typeface="Calibri"/>
              </a:rPr>
              <a:t> </a:t>
            </a:r>
            <a:r>
              <a:rPr sz="2700" b="1" dirty="0">
                <a:latin typeface="Calibri"/>
                <a:cs typeface="Calibri"/>
              </a:rPr>
              <a:t>αν</a:t>
            </a:r>
            <a:r>
              <a:rPr sz="2700" b="1" spc="-100" dirty="0">
                <a:latin typeface="Calibri"/>
                <a:cs typeface="Calibri"/>
              </a:rPr>
              <a:t> </a:t>
            </a:r>
            <a:r>
              <a:rPr sz="2700" b="1" dirty="0">
                <a:latin typeface="Calibri"/>
                <a:cs typeface="Calibri"/>
              </a:rPr>
              <a:t>το</a:t>
            </a:r>
            <a:r>
              <a:rPr sz="2700" b="1" spc="-85" dirty="0">
                <a:latin typeface="Calibri"/>
                <a:cs typeface="Calibri"/>
              </a:rPr>
              <a:t> </a:t>
            </a:r>
            <a:r>
              <a:rPr sz="2700" b="1" dirty="0">
                <a:latin typeface="Calibri"/>
                <a:cs typeface="Calibri"/>
              </a:rPr>
              <a:t>οριακό</a:t>
            </a:r>
            <a:r>
              <a:rPr sz="2700" b="1" spc="-75" dirty="0">
                <a:latin typeface="Calibri"/>
                <a:cs typeface="Calibri"/>
              </a:rPr>
              <a:t> </a:t>
            </a:r>
            <a:r>
              <a:rPr sz="2700" b="1" spc="-10" dirty="0">
                <a:latin typeface="Calibri"/>
                <a:cs typeface="Calibri"/>
              </a:rPr>
              <a:t>κόστος</a:t>
            </a:r>
            <a:r>
              <a:rPr sz="2700" b="1" spc="-95" dirty="0">
                <a:latin typeface="Calibri"/>
                <a:cs typeface="Calibri"/>
              </a:rPr>
              <a:t> </a:t>
            </a:r>
            <a:r>
              <a:rPr sz="2700" b="1" dirty="0">
                <a:latin typeface="Calibri"/>
                <a:cs typeface="Calibri"/>
              </a:rPr>
              <a:t>είναι</a:t>
            </a:r>
            <a:r>
              <a:rPr sz="2700" b="1" spc="-80" dirty="0">
                <a:latin typeface="Calibri"/>
                <a:cs typeface="Calibri"/>
              </a:rPr>
              <a:t> </a:t>
            </a:r>
            <a:r>
              <a:rPr sz="2700" b="1" spc="-10" dirty="0">
                <a:latin typeface="Calibri"/>
                <a:cs typeface="Calibri"/>
              </a:rPr>
              <a:t>μεγαλύτερο </a:t>
            </a:r>
            <a:r>
              <a:rPr sz="2700" b="1" dirty="0">
                <a:latin typeface="Calibri"/>
                <a:cs typeface="Calibri"/>
              </a:rPr>
              <a:t>απ’</a:t>
            </a:r>
            <a:r>
              <a:rPr sz="2700" b="1" spc="-75" dirty="0">
                <a:latin typeface="Calibri"/>
                <a:cs typeface="Calibri"/>
              </a:rPr>
              <a:t> </a:t>
            </a:r>
            <a:r>
              <a:rPr sz="2700" b="1" dirty="0">
                <a:latin typeface="Calibri"/>
                <a:cs typeface="Calibri"/>
              </a:rPr>
              <a:t>το</a:t>
            </a:r>
            <a:r>
              <a:rPr sz="2700" b="1" spc="-70" dirty="0">
                <a:latin typeface="Calibri"/>
                <a:cs typeface="Calibri"/>
              </a:rPr>
              <a:t> </a:t>
            </a:r>
            <a:r>
              <a:rPr sz="2700" b="1" dirty="0">
                <a:latin typeface="Calibri"/>
                <a:cs typeface="Calibri"/>
              </a:rPr>
              <a:t>οριακό</a:t>
            </a:r>
            <a:r>
              <a:rPr sz="2700" b="1" spc="-55" dirty="0">
                <a:latin typeface="Calibri"/>
                <a:cs typeface="Calibri"/>
              </a:rPr>
              <a:t> </a:t>
            </a:r>
            <a:r>
              <a:rPr sz="2700" b="1" dirty="0">
                <a:latin typeface="Calibri"/>
                <a:cs typeface="Calibri"/>
              </a:rPr>
              <a:t>έσοδο</a:t>
            </a:r>
            <a:r>
              <a:rPr sz="2700" dirty="0">
                <a:latin typeface="Calibri"/>
                <a:cs typeface="Calibri"/>
              </a:rPr>
              <a:t>,</a:t>
            </a:r>
            <a:r>
              <a:rPr sz="2700" spc="-75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η</a:t>
            </a:r>
            <a:r>
              <a:rPr sz="2700" spc="-70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παραγωγή</a:t>
            </a:r>
            <a:r>
              <a:rPr sz="2700" spc="-70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μιας</a:t>
            </a:r>
            <a:r>
              <a:rPr sz="2700" spc="-70" dirty="0">
                <a:latin typeface="Calibri"/>
                <a:cs typeface="Calibri"/>
              </a:rPr>
              <a:t> </a:t>
            </a:r>
            <a:r>
              <a:rPr sz="2700" spc="-10" dirty="0">
                <a:latin typeface="Calibri"/>
                <a:cs typeface="Calibri"/>
              </a:rPr>
              <a:t>πρόσθετης μονάδας</a:t>
            </a:r>
            <a:r>
              <a:rPr sz="2700" spc="-80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προϊόντος</a:t>
            </a:r>
            <a:r>
              <a:rPr sz="2700" spc="-65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μειώνει</a:t>
            </a:r>
            <a:r>
              <a:rPr sz="2700" spc="-120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τα</a:t>
            </a:r>
            <a:r>
              <a:rPr sz="2700" spc="-60" dirty="0">
                <a:latin typeface="Calibri"/>
                <a:cs typeface="Calibri"/>
              </a:rPr>
              <a:t> </a:t>
            </a:r>
            <a:r>
              <a:rPr sz="2700" spc="-20" dirty="0">
                <a:latin typeface="Calibri"/>
                <a:cs typeface="Calibri"/>
              </a:rPr>
              <a:t>συνολικά</a:t>
            </a:r>
            <a:r>
              <a:rPr sz="2700" spc="-80" dirty="0">
                <a:latin typeface="Calibri"/>
                <a:cs typeface="Calibri"/>
              </a:rPr>
              <a:t> </a:t>
            </a:r>
            <a:r>
              <a:rPr sz="2700" spc="-10" dirty="0">
                <a:latin typeface="Calibri"/>
                <a:cs typeface="Calibri"/>
              </a:rPr>
              <a:t>κέρδη.</a:t>
            </a:r>
            <a:endParaRPr sz="2700">
              <a:latin typeface="Calibri"/>
              <a:cs typeface="Calibri"/>
            </a:endParaRPr>
          </a:p>
          <a:p>
            <a:pPr marL="354965" indent="-342265">
              <a:lnSpc>
                <a:spcPts val="2915"/>
              </a:lnSpc>
              <a:spcBef>
                <a:spcPts val="555"/>
              </a:spcBef>
              <a:buFont typeface="Arial MT"/>
              <a:buChar char="•"/>
              <a:tabLst>
                <a:tab pos="354965" algn="l"/>
              </a:tabLst>
            </a:pPr>
            <a:r>
              <a:rPr sz="2700" dirty="0">
                <a:latin typeface="Calibri"/>
                <a:cs typeface="Calibri"/>
              </a:rPr>
              <a:t>Όταν</a:t>
            </a:r>
            <a:r>
              <a:rPr sz="2700" spc="-90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το</a:t>
            </a:r>
            <a:r>
              <a:rPr sz="2700" spc="-80" dirty="0">
                <a:latin typeface="Calibri"/>
                <a:cs typeface="Calibri"/>
              </a:rPr>
              <a:t> </a:t>
            </a:r>
            <a:r>
              <a:rPr sz="2700" b="1" dirty="0">
                <a:latin typeface="Calibri"/>
                <a:cs typeface="Calibri"/>
              </a:rPr>
              <a:t>οριακό</a:t>
            </a:r>
            <a:r>
              <a:rPr sz="2700" b="1" spc="-70" dirty="0">
                <a:latin typeface="Calibri"/>
                <a:cs typeface="Calibri"/>
              </a:rPr>
              <a:t> </a:t>
            </a:r>
            <a:r>
              <a:rPr sz="2700" b="1" dirty="0">
                <a:latin typeface="Calibri"/>
                <a:cs typeface="Calibri"/>
              </a:rPr>
              <a:t>έσοδο</a:t>
            </a:r>
            <a:r>
              <a:rPr sz="2700" b="1" spc="-80" dirty="0">
                <a:latin typeface="Calibri"/>
                <a:cs typeface="Calibri"/>
              </a:rPr>
              <a:t> </a:t>
            </a:r>
            <a:r>
              <a:rPr sz="2700" b="1" dirty="0">
                <a:latin typeface="Calibri"/>
                <a:cs typeface="Calibri"/>
              </a:rPr>
              <a:t>ισούται</a:t>
            </a:r>
            <a:r>
              <a:rPr sz="2700" b="1" spc="-75" dirty="0">
                <a:latin typeface="Calibri"/>
                <a:cs typeface="Calibri"/>
              </a:rPr>
              <a:t> </a:t>
            </a:r>
            <a:r>
              <a:rPr sz="2700" b="1" dirty="0">
                <a:latin typeface="Calibri"/>
                <a:cs typeface="Calibri"/>
              </a:rPr>
              <a:t>με</a:t>
            </a:r>
            <a:r>
              <a:rPr sz="2700" b="1" spc="-85" dirty="0">
                <a:latin typeface="Calibri"/>
                <a:cs typeface="Calibri"/>
              </a:rPr>
              <a:t> </a:t>
            </a:r>
            <a:r>
              <a:rPr sz="2700" b="1" dirty="0">
                <a:latin typeface="Calibri"/>
                <a:cs typeface="Calibri"/>
              </a:rPr>
              <a:t>το</a:t>
            </a:r>
            <a:r>
              <a:rPr sz="2700" b="1" spc="-90" dirty="0">
                <a:latin typeface="Calibri"/>
                <a:cs typeface="Calibri"/>
              </a:rPr>
              <a:t> </a:t>
            </a:r>
            <a:r>
              <a:rPr sz="2700" b="1" dirty="0">
                <a:latin typeface="Calibri"/>
                <a:cs typeface="Calibri"/>
              </a:rPr>
              <a:t>οριακό</a:t>
            </a:r>
            <a:r>
              <a:rPr sz="2700" b="1" spc="-70" dirty="0">
                <a:latin typeface="Calibri"/>
                <a:cs typeface="Calibri"/>
              </a:rPr>
              <a:t> </a:t>
            </a:r>
            <a:r>
              <a:rPr sz="2700" b="1" spc="-10" dirty="0">
                <a:latin typeface="Calibri"/>
                <a:cs typeface="Calibri"/>
              </a:rPr>
              <a:t>κόστος</a:t>
            </a:r>
            <a:endParaRPr sz="2700">
              <a:latin typeface="Calibri"/>
              <a:cs typeface="Calibri"/>
            </a:endParaRPr>
          </a:p>
          <a:p>
            <a:pPr marL="354965" marR="1191260">
              <a:lnSpc>
                <a:spcPts val="2590"/>
              </a:lnSpc>
              <a:spcBef>
                <a:spcPts val="300"/>
              </a:spcBef>
            </a:pPr>
            <a:r>
              <a:rPr sz="2700" dirty="0">
                <a:latin typeface="Calibri"/>
                <a:cs typeface="Calibri"/>
              </a:rPr>
              <a:t>τότε</a:t>
            </a:r>
            <a:r>
              <a:rPr sz="2700" spc="-75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η</a:t>
            </a:r>
            <a:r>
              <a:rPr sz="2700" spc="-70" dirty="0">
                <a:latin typeface="Calibri"/>
                <a:cs typeface="Calibri"/>
              </a:rPr>
              <a:t> </a:t>
            </a:r>
            <a:r>
              <a:rPr sz="2700" spc="-10" dirty="0">
                <a:latin typeface="Calibri"/>
                <a:cs typeface="Calibri"/>
              </a:rPr>
              <a:t>επιχείρηση</a:t>
            </a:r>
            <a:r>
              <a:rPr sz="2700" spc="-95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παράγει</a:t>
            </a:r>
            <a:r>
              <a:rPr sz="2700" spc="-75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το</a:t>
            </a:r>
            <a:r>
              <a:rPr sz="2700" spc="-30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ιδανικό</a:t>
            </a:r>
            <a:r>
              <a:rPr sz="2700" spc="-85" dirty="0">
                <a:latin typeface="Calibri"/>
                <a:cs typeface="Calibri"/>
              </a:rPr>
              <a:t> </a:t>
            </a:r>
            <a:r>
              <a:rPr sz="2700" spc="-10" dirty="0">
                <a:latin typeface="Calibri"/>
                <a:cs typeface="Calibri"/>
              </a:rPr>
              <a:t>επίπεδο προϊόντος.</a:t>
            </a:r>
            <a:endParaRPr sz="27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83083" rIns="0" bIns="0" rtlCol="0">
            <a:spAutoFit/>
          </a:bodyPr>
          <a:lstStyle/>
          <a:p>
            <a:pPr marL="879475">
              <a:lnSpc>
                <a:spcPct val="100000"/>
              </a:lnSpc>
              <a:spcBef>
                <a:spcPts val="105"/>
              </a:spcBef>
            </a:pPr>
            <a:r>
              <a:rPr dirty="0"/>
              <a:t>Ισορροπία</a:t>
            </a:r>
            <a:r>
              <a:rPr spc="-35" dirty="0"/>
              <a:t> </a:t>
            </a:r>
            <a:r>
              <a:rPr dirty="0"/>
              <a:t>της</a:t>
            </a:r>
            <a:r>
              <a:rPr spc="-20" dirty="0"/>
              <a:t> </a:t>
            </a:r>
            <a:r>
              <a:rPr spc="-10" dirty="0"/>
              <a:t>επιχείρησης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16</a:t>
            </a:fld>
            <a:endParaRPr spc="-25" dirty="0"/>
          </a:p>
        </p:txBody>
      </p:sp>
      <p:sp>
        <p:nvSpPr>
          <p:cNvPr id="6" name="object 6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045"/>
              </a:lnSpc>
            </a:pPr>
            <a:r>
              <a:rPr spc="-10" dirty="0"/>
              <a:t>Θεωρία</a:t>
            </a:r>
            <a:r>
              <a:rPr spc="-40" dirty="0"/>
              <a:t> </a:t>
            </a:r>
            <a:r>
              <a:rPr dirty="0"/>
              <a:t>Παραγωγής και</a:t>
            </a:r>
            <a:r>
              <a:rPr spc="-30" dirty="0"/>
              <a:t> </a:t>
            </a:r>
            <a:r>
              <a:rPr spc="-10" dirty="0"/>
              <a:t>Κόστους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71576" y="1568957"/>
            <a:ext cx="7812405" cy="12147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065" marR="5080" algn="ctr">
              <a:lnSpc>
                <a:spcPct val="100000"/>
              </a:lnSpc>
              <a:spcBef>
                <a:spcPts val="105"/>
              </a:spcBef>
            </a:pPr>
            <a:r>
              <a:rPr sz="2600" b="1" dirty="0">
                <a:latin typeface="Calibri"/>
                <a:cs typeface="Calibri"/>
              </a:rPr>
              <a:t>Στόχος</a:t>
            </a:r>
            <a:r>
              <a:rPr sz="2600" b="1" spc="-7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της</a:t>
            </a:r>
            <a:r>
              <a:rPr sz="2600" spc="-7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παραγωγικής</a:t>
            </a:r>
            <a:r>
              <a:rPr sz="2600" spc="-7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μονάδας</a:t>
            </a:r>
            <a:r>
              <a:rPr sz="2600" spc="-7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είναι</a:t>
            </a:r>
            <a:r>
              <a:rPr sz="2600" spc="-8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η</a:t>
            </a:r>
            <a:r>
              <a:rPr sz="2600" spc="-65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μεγιστοποίησης </a:t>
            </a:r>
            <a:r>
              <a:rPr sz="2600" dirty="0">
                <a:latin typeface="Calibri"/>
                <a:cs typeface="Calibri"/>
              </a:rPr>
              <a:t>του</a:t>
            </a:r>
            <a:r>
              <a:rPr sz="2600" spc="-7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προϊόντος</a:t>
            </a:r>
            <a:r>
              <a:rPr sz="2600" spc="-6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λαμβάνοντας</a:t>
            </a:r>
            <a:r>
              <a:rPr sz="2600" spc="-7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υπόψη</a:t>
            </a:r>
            <a:r>
              <a:rPr sz="2600" spc="-7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το</a:t>
            </a:r>
            <a:r>
              <a:rPr sz="2600" spc="-7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κόστος</a:t>
            </a:r>
            <a:r>
              <a:rPr sz="2600" spc="-55" dirty="0">
                <a:latin typeface="Calibri"/>
                <a:cs typeface="Calibri"/>
              </a:rPr>
              <a:t> </a:t>
            </a:r>
            <a:r>
              <a:rPr sz="2600" spc="-25" dirty="0">
                <a:latin typeface="Calibri"/>
                <a:cs typeface="Calibri"/>
              </a:rPr>
              <a:t>των </a:t>
            </a:r>
            <a:r>
              <a:rPr sz="2600" spc="-10" dirty="0">
                <a:latin typeface="Calibri"/>
                <a:cs typeface="Calibri"/>
              </a:rPr>
              <a:t>παραγωγικών</a:t>
            </a:r>
            <a:r>
              <a:rPr sz="2600" spc="-75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συντελεστών</a:t>
            </a:r>
            <a:endParaRPr sz="2600">
              <a:latin typeface="Calibri"/>
              <a:cs typeface="Calibri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605739" y="3062604"/>
          <a:ext cx="8065134" cy="325945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527300"/>
                <a:gridCol w="1684020"/>
                <a:gridCol w="3853814"/>
              </a:tblGrid>
              <a:tr h="325755">
                <a:tc>
                  <a:txBody>
                    <a:bodyPr/>
                    <a:lstStyle/>
                    <a:p>
                      <a:pPr marL="373380">
                        <a:lnSpc>
                          <a:spcPts val="2335"/>
                        </a:lnSpc>
                      </a:pPr>
                      <a:r>
                        <a:rPr sz="2000" b="1" dirty="0">
                          <a:solidFill>
                            <a:srgbClr val="5075BB"/>
                          </a:solidFill>
                          <a:latin typeface="Calibri"/>
                          <a:cs typeface="Calibri"/>
                        </a:rPr>
                        <a:t>Οριακή</a:t>
                      </a:r>
                      <a:r>
                        <a:rPr sz="2000" b="1" spc="-55" dirty="0">
                          <a:solidFill>
                            <a:srgbClr val="5075BB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10" dirty="0">
                          <a:solidFill>
                            <a:srgbClr val="5075BB"/>
                          </a:solidFill>
                          <a:latin typeface="Calibri"/>
                          <a:cs typeface="Calibri"/>
                        </a:rPr>
                        <a:t>Συνθήκη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1915" algn="ctr">
                        <a:lnSpc>
                          <a:spcPts val="2335"/>
                        </a:lnSpc>
                      </a:pPr>
                      <a:r>
                        <a:rPr sz="2000" b="1" spc="-10" dirty="0">
                          <a:solidFill>
                            <a:srgbClr val="5075BB"/>
                          </a:solidFill>
                          <a:latin typeface="Calibri"/>
                          <a:cs typeface="Calibri"/>
                        </a:rPr>
                        <a:t>Απόφαση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0330" algn="ctr">
                        <a:lnSpc>
                          <a:spcPts val="2335"/>
                        </a:lnSpc>
                      </a:pPr>
                      <a:r>
                        <a:rPr sz="2000" b="1" spc="-10" dirty="0">
                          <a:solidFill>
                            <a:srgbClr val="5075BB"/>
                          </a:solidFill>
                          <a:latin typeface="Calibri"/>
                          <a:cs typeface="Calibri"/>
                        </a:rPr>
                        <a:t>Έλεγχος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977900">
                <a:tc>
                  <a:txBody>
                    <a:bodyPr/>
                    <a:lstStyle/>
                    <a:p>
                      <a:pPr marR="10160" algn="ctr">
                        <a:lnSpc>
                          <a:spcPts val="2335"/>
                        </a:lnSpc>
                      </a:pPr>
                      <a:r>
                        <a:rPr sz="2000" spc="-10" dirty="0">
                          <a:latin typeface="Calibri"/>
                          <a:cs typeface="Calibri"/>
                        </a:rPr>
                        <a:t>Οριακό</a:t>
                      </a:r>
                      <a:r>
                        <a:rPr sz="2000" spc="-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Έσοδο</a:t>
                      </a:r>
                      <a:r>
                        <a:rPr sz="20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20" dirty="0">
                          <a:latin typeface="Calibri"/>
                          <a:cs typeface="Calibri"/>
                        </a:rPr>
                        <a:t>(MR)</a:t>
                      </a:r>
                      <a:endParaRPr sz="2000">
                        <a:latin typeface="Calibri"/>
                        <a:cs typeface="Calibri"/>
                      </a:endParaRPr>
                    </a:p>
                    <a:p>
                      <a:pPr marR="66040"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2000" spc="-50" dirty="0">
                          <a:latin typeface="Calibri"/>
                          <a:cs typeface="Calibri"/>
                        </a:rPr>
                        <a:t>&gt;</a:t>
                      </a:r>
                      <a:endParaRPr sz="2000">
                        <a:latin typeface="Calibri"/>
                        <a:cs typeface="Calibri"/>
                      </a:endParaRPr>
                    </a:p>
                    <a:p>
                      <a:pPr marR="10160" algn="ctr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2000" spc="-10" dirty="0">
                          <a:latin typeface="Calibri"/>
                          <a:cs typeface="Calibri"/>
                        </a:rPr>
                        <a:t>Οριακό</a:t>
                      </a:r>
                      <a:r>
                        <a:rPr sz="2000" spc="-8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Κόστος</a:t>
                      </a:r>
                      <a:r>
                        <a:rPr sz="2000" spc="-8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20" dirty="0">
                          <a:latin typeface="Calibri"/>
                          <a:cs typeface="Calibri"/>
                        </a:rPr>
                        <a:t>(MC)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  <a:p>
                      <a:pPr marL="81280" algn="ctr">
                        <a:lnSpc>
                          <a:spcPct val="100000"/>
                        </a:lnSpc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↑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60" dirty="0">
                          <a:latin typeface="Calibri"/>
                          <a:cs typeface="Calibri"/>
                        </a:rPr>
                        <a:t>Q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26034" marB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9065">
                        <a:lnSpc>
                          <a:spcPts val="2335"/>
                        </a:lnSpc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Αν</a:t>
                      </a:r>
                      <a:r>
                        <a:rPr sz="2000" spc="-8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υπάρχουν</a:t>
                      </a:r>
                      <a:r>
                        <a:rPr sz="20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θετικά</a:t>
                      </a:r>
                      <a:r>
                        <a:rPr sz="2000" spc="-8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κέρδη,</a:t>
                      </a:r>
                      <a:r>
                        <a:rPr sz="2000" spc="-8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50" dirty="0">
                          <a:latin typeface="Calibri"/>
                          <a:cs typeface="Calibri"/>
                        </a:rPr>
                        <a:t>η</a:t>
                      </a:r>
                      <a:endParaRPr sz="2000">
                        <a:latin typeface="Calibri"/>
                        <a:cs typeface="Calibri"/>
                      </a:endParaRPr>
                    </a:p>
                    <a:p>
                      <a:pPr marL="139065" marR="563880">
                        <a:lnSpc>
                          <a:spcPts val="2570"/>
                        </a:lnSpc>
                        <a:spcBef>
                          <a:spcPts val="110"/>
                        </a:spcBef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επιχείρηση</a:t>
                      </a:r>
                      <a:r>
                        <a:rPr sz="2000" spc="-1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παράγει</a:t>
                      </a:r>
                      <a:r>
                        <a:rPr sz="2000" spc="-8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αυτήν</a:t>
                      </a:r>
                      <a:r>
                        <a:rPr sz="2000" spc="-7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25" dirty="0">
                          <a:latin typeface="Calibri"/>
                          <a:cs typeface="Calibri"/>
                        </a:rPr>
                        <a:t>την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ποσότητα</a:t>
                      </a:r>
                      <a:r>
                        <a:rPr sz="20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προϊόντος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977900">
                <a:tc>
                  <a:txBody>
                    <a:bodyPr/>
                    <a:lstStyle/>
                    <a:p>
                      <a:pPr marR="10160" algn="ctr">
                        <a:lnSpc>
                          <a:spcPts val="2340"/>
                        </a:lnSpc>
                      </a:pPr>
                      <a:r>
                        <a:rPr sz="2000" spc="-10" dirty="0">
                          <a:latin typeface="Calibri"/>
                          <a:cs typeface="Calibri"/>
                        </a:rPr>
                        <a:t>Οριακό</a:t>
                      </a:r>
                      <a:r>
                        <a:rPr sz="2000" spc="-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Έσοδο</a:t>
                      </a:r>
                      <a:r>
                        <a:rPr sz="20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20" dirty="0">
                          <a:latin typeface="Calibri"/>
                          <a:cs typeface="Calibri"/>
                        </a:rPr>
                        <a:t>(MR)</a:t>
                      </a:r>
                      <a:endParaRPr sz="2000">
                        <a:latin typeface="Calibri"/>
                        <a:cs typeface="Calibri"/>
                      </a:endParaRPr>
                    </a:p>
                    <a:p>
                      <a:pPr marL="38100"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2000" spc="-50" dirty="0">
                          <a:latin typeface="Calibri"/>
                          <a:cs typeface="Calibri"/>
                        </a:rPr>
                        <a:t>&lt;</a:t>
                      </a:r>
                      <a:endParaRPr sz="2000">
                        <a:latin typeface="Calibri"/>
                        <a:cs typeface="Calibri"/>
                      </a:endParaRPr>
                    </a:p>
                    <a:p>
                      <a:pPr marR="10160" algn="ctr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2000" spc="-10" dirty="0">
                          <a:latin typeface="Calibri"/>
                          <a:cs typeface="Calibri"/>
                        </a:rPr>
                        <a:t>Οριακό</a:t>
                      </a:r>
                      <a:r>
                        <a:rPr sz="2000" spc="-8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Κόστος</a:t>
                      </a:r>
                      <a:r>
                        <a:rPr sz="2000" spc="-8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20" dirty="0">
                          <a:latin typeface="Calibri"/>
                          <a:cs typeface="Calibri"/>
                        </a:rPr>
                        <a:t>(MC)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  <a:p>
                      <a:pPr marL="81280" algn="ctr">
                        <a:lnSpc>
                          <a:spcPct val="100000"/>
                        </a:lnSpc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↓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60" dirty="0">
                          <a:latin typeface="Calibri"/>
                          <a:cs typeface="Calibri"/>
                        </a:rPr>
                        <a:t>Q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26034" marB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9065">
                        <a:lnSpc>
                          <a:spcPts val="2340"/>
                        </a:lnSpc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Αν</a:t>
                      </a:r>
                      <a:r>
                        <a:rPr sz="20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όχι,</a:t>
                      </a:r>
                      <a:r>
                        <a:rPr sz="20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εξετάζει</a:t>
                      </a:r>
                      <a:r>
                        <a:rPr sz="20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την</a:t>
                      </a:r>
                      <a:r>
                        <a:rPr sz="20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περίπτωση</a:t>
                      </a:r>
                      <a:r>
                        <a:rPr sz="20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25" dirty="0">
                          <a:latin typeface="Calibri"/>
                          <a:cs typeface="Calibri"/>
                        </a:rPr>
                        <a:t>να</a:t>
                      </a:r>
                      <a:endParaRPr sz="2000">
                        <a:latin typeface="Calibri"/>
                        <a:cs typeface="Calibri"/>
                      </a:endParaRPr>
                    </a:p>
                    <a:p>
                      <a:pPr marL="139065" marR="93980">
                        <a:lnSpc>
                          <a:spcPct val="107000"/>
                        </a:lnSpc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σταματήσει</a:t>
                      </a:r>
                      <a:r>
                        <a:rPr sz="2000" spc="-7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να</a:t>
                      </a:r>
                      <a:r>
                        <a:rPr sz="20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παράγει</a:t>
                      </a:r>
                      <a:r>
                        <a:rPr sz="20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για</a:t>
                      </a:r>
                      <a:r>
                        <a:rPr sz="20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κάποιο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διάστημα</a:t>
                      </a:r>
                      <a:r>
                        <a:rPr sz="2000" spc="-9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ή</a:t>
                      </a:r>
                      <a:r>
                        <a:rPr sz="20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και</a:t>
                      </a:r>
                      <a:r>
                        <a:rPr sz="20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οριστικά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977900">
                <a:tc>
                  <a:txBody>
                    <a:bodyPr/>
                    <a:lstStyle/>
                    <a:p>
                      <a:pPr marR="10160" algn="ctr">
                        <a:lnSpc>
                          <a:spcPts val="2340"/>
                        </a:lnSpc>
                      </a:pPr>
                      <a:r>
                        <a:rPr sz="2000" spc="-10" dirty="0">
                          <a:latin typeface="Calibri"/>
                          <a:cs typeface="Calibri"/>
                        </a:rPr>
                        <a:t>Οριακό</a:t>
                      </a:r>
                      <a:r>
                        <a:rPr sz="2000" spc="-7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Έσοδο</a:t>
                      </a:r>
                      <a:r>
                        <a:rPr sz="20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20" dirty="0">
                          <a:latin typeface="Calibri"/>
                          <a:cs typeface="Calibri"/>
                        </a:rPr>
                        <a:t>(MR)</a:t>
                      </a:r>
                      <a:endParaRPr sz="2000">
                        <a:latin typeface="Calibri"/>
                        <a:cs typeface="Calibri"/>
                      </a:endParaRPr>
                    </a:p>
                    <a:p>
                      <a:pPr marL="38100"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2000" spc="-50" dirty="0">
                          <a:latin typeface="Calibri"/>
                          <a:cs typeface="Calibri"/>
                        </a:rPr>
                        <a:t>=</a:t>
                      </a:r>
                      <a:endParaRPr sz="2000">
                        <a:latin typeface="Calibri"/>
                        <a:cs typeface="Calibri"/>
                      </a:endParaRPr>
                    </a:p>
                    <a:p>
                      <a:pPr marR="10160" algn="ctr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2000" spc="-10" dirty="0">
                          <a:latin typeface="Calibri"/>
                          <a:cs typeface="Calibri"/>
                        </a:rPr>
                        <a:t>Οριακό</a:t>
                      </a:r>
                      <a:r>
                        <a:rPr sz="2000" spc="-8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Κόστος</a:t>
                      </a:r>
                      <a:r>
                        <a:rPr sz="2000" spc="-8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20" dirty="0">
                          <a:latin typeface="Calibri"/>
                          <a:cs typeface="Calibri"/>
                        </a:rPr>
                        <a:t>(MC)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1915" algn="ctr">
                        <a:lnSpc>
                          <a:spcPts val="2340"/>
                        </a:lnSpc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άριστο</a:t>
                      </a:r>
                      <a:r>
                        <a:rPr sz="20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20" dirty="0">
                          <a:latin typeface="Calibri"/>
                          <a:cs typeface="Calibri"/>
                        </a:rPr>
                        <a:t>ύψος</a:t>
                      </a:r>
                      <a:endParaRPr sz="2000">
                        <a:latin typeface="Calibri"/>
                        <a:cs typeface="Calibri"/>
                      </a:endParaRPr>
                    </a:p>
                    <a:p>
                      <a:pPr marL="83820"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2000" spc="-10" dirty="0">
                          <a:latin typeface="Calibri"/>
                          <a:cs typeface="Calibri"/>
                        </a:rPr>
                        <a:t>προϊόντος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  <a:p>
                      <a:pPr marL="154940" algn="ctr">
                        <a:lnSpc>
                          <a:spcPct val="100000"/>
                        </a:lnSpc>
                      </a:pPr>
                      <a:r>
                        <a:rPr sz="2000" spc="-50" dirty="0">
                          <a:latin typeface="Calibri"/>
                          <a:cs typeface="Calibri"/>
                        </a:rPr>
                        <a:t>-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26670" marB="0"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83083" rIns="0" bIns="0" rtlCol="0">
            <a:spAutoFit/>
          </a:bodyPr>
          <a:lstStyle/>
          <a:p>
            <a:pPr marL="1339850">
              <a:lnSpc>
                <a:spcPct val="100000"/>
              </a:lnSpc>
              <a:spcBef>
                <a:spcPts val="105"/>
              </a:spcBef>
            </a:pPr>
            <a:r>
              <a:rPr dirty="0"/>
              <a:t>Καμπύλη</a:t>
            </a:r>
            <a:r>
              <a:rPr spc="-125" dirty="0"/>
              <a:t> </a:t>
            </a:r>
            <a:r>
              <a:rPr dirty="0"/>
              <a:t>ίσου</a:t>
            </a:r>
            <a:r>
              <a:rPr spc="-70" dirty="0"/>
              <a:t> </a:t>
            </a:r>
            <a:r>
              <a:rPr spc="-10" dirty="0"/>
              <a:t>κόστους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17</a:t>
            </a:fld>
            <a:endParaRPr spc="-25" dirty="0"/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045"/>
              </a:lnSpc>
            </a:pPr>
            <a:r>
              <a:rPr spc="-10" dirty="0"/>
              <a:t>Θεωρία</a:t>
            </a:r>
            <a:r>
              <a:rPr spc="-40" dirty="0"/>
              <a:t> </a:t>
            </a:r>
            <a:r>
              <a:rPr dirty="0"/>
              <a:t>Παραγωγής και</a:t>
            </a:r>
            <a:r>
              <a:rPr spc="-30" dirty="0"/>
              <a:t> </a:t>
            </a:r>
            <a:r>
              <a:rPr spc="-10" dirty="0"/>
              <a:t>Κόστους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60960" rIns="0" bIns="0" rtlCol="0">
            <a:spAutoFit/>
          </a:bodyPr>
          <a:lstStyle/>
          <a:p>
            <a:pPr marL="12700" marR="402590">
              <a:lnSpc>
                <a:spcPts val="3020"/>
              </a:lnSpc>
              <a:spcBef>
                <a:spcPts val="480"/>
              </a:spcBef>
            </a:pPr>
            <a:r>
              <a:rPr sz="2800" dirty="0"/>
              <a:t>Ως</a:t>
            </a:r>
            <a:r>
              <a:rPr sz="2800" spc="-95" dirty="0"/>
              <a:t> </a:t>
            </a:r>
            <a:r>
              <a:rPr sz="2800" b="1" spc="-20" dirty="0">
                <a:latin typeface="Calibri"/>
                <a:cs typeface="Calibri"/>
              </a:rPr>
              <a:t>καμπύλη</a:t>
            </a:r>
            <a:r>
              <a:rPr sz="2800" b="1" spc="-70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ίσου</a:t>
            </a:r>
            <a:r>
              <a:rPr sz="2800" b="1" spc="-70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κόστους</a:t>
            </a:r>
            <a:r>
              <a:rPr sz="2800" b="1" spc="-70" dirty="0">
                <a:latin typeface="Calibri"/>
                <a:cs typeface="Calibri"/>
              </a:rPr>
              <a:t> </a:t>
            </a:r>
            <a:r>
              <a:rPr sz="2800" dirty="0"/>
              <a:t>ορίζουμε</a:t>
            </a:r>
            <a:r>
              <a:rPr sz="2800" spc="-85" dirty="0"/>
              <a:t> </a:t>
            </a:r>
            <a:r>
              <a:rPr sz="2800" dirty="0"/>
              <a:t>το</a:t>
            </a:r>
            <a:r>
              <a:rPr sz="2800" spc="-85" dirty="0"/>
              <a:t> </a:t>
            </a:r>
            <a:r>
              <a:rPr sz="2800" spc="-10" dirty="0"/>
              <a:t>γεωμετρικό </a:t>
            </a:r>
            <a:r>
              <a:rPr sz="2800" dirty="0"/>
              <a:t>τόπο</a:t>
            </a:r>
            <a:r>
              <a:rPr sz="2800" spc="-100" dirty="0"/>
              <a:t> </a:t>
            </a:r>
            <a:r>
              <a:rPr sz="2800" dirty="0"/>
              <a:t>όλων</a:t>
            </a:r>
            <a:r>
              <a:rPr sz="2800" spc="-80" dirty="0"/>
              <a:t> </a:t>
            </a:r>
            <a:r>
              <a:rPr sz="2800" dirty="0"/>
              <a:t>των</a:t>
            </a:r>
            <a:r>
              <a:rPr sz="2800" spc="-90" dirty="0"/>
              <a:t> </a:t>
            </a:r>
            <a:r>
              <a:rPr sz="2800" spc="-10" dirty="0"/>
              <a:t>συνδυασμών</a:t>
            </a:r>
            <a:r>
              <a:rPr sz="2800" spc="-75" dirty="0"/>
              <a:t> </a:t>
            </a:r>
            <a:r>
              <a:rPr sz="2800" dirty="0"/>
              <a:t>των</a:t>
            </a:r>
            <a:r>
              <a:rPr sz="2800" spc="-90" dirty="0"/>
              <a:t> </a:t>
            </a:r>
            <a:r>
              <a:rPr sz="2800" dirty="0"/>
              <a:t>εισροών</a:t>
            </a:r>
            <a:r>
              <a:rPr sz="2800" spc="-95" dirty="0"/>
              <a:t> </a:t>
            </a:r>
            <a:r>
              <a:rPr sz="2800" spc="-20" dirty="0"/>
              <a:t>τους </a:t>
            </a:r>
            <a:r>
              <a:rPr sz="2800" dirty="0"/>
              <a:t>οποίους</a:t>
            </a:r>
            <a:r>
              <a:rPr sz="2800" spc="-100" dirty="0"/>
              <a:t> </a:t>
            </a:r>
            <a:r>
              <a:rPr sz="2800" dirty="0"/>
              <a:t>η</a:t>
            </a:r>
            <a:r>
              <a:rPr sz="2800" spc="-80" dirty="0"/>
              <a:t> </a:t>
            </a:r>
            <a:r>
              <a:rPr sz="2800" dirty="0"/>
              <a:t>επιχείρηση</a:t>
            </a:r>
            <a:r>
              <a:rPr sz="2800" spc="-85" dirty="0"/>
              <a:t> </a:t>
            </a:r>
            <a:r>
              <a:rPr sz="2800" dirty="0"/>
              <a:t>έχει</a:t>
            </a:r>
            <a:r>
              <a:rPr sz="2800" spc="-85" dirty="0"/>
              <a:t> </a:t>
            </a:r>
            <a:r>
              <a:rPr sz="2800" dirty="0"/>
              <a:t>τη</a:t>
            </a:r>
            <a:r>
              <a:rPr sz="2800" spc="-70" dirty="0"/>
              <a:t> </a:t>
            </a:r>
            <a:r>
              <a:rPr sz="2800" spc="-10" dirty="0"/>
              <a:t>δυνατότητα</a:t>
            </a:r>
            <a:r>
              <a:rPr sz="2800" spc="-55" dirty="0"/>
              <a:t> </a:t>
            </a:r>
            <a:r>
              <a:rPr sz="2800" spc="-25" dirty="0"/>
              <a:t>να</a:t>
            </a:r>
            <a:endParaRPr sz="2800">
              <a:latin typeface="Calibri"/>
              <a:cs typeface="Calibri"/>
            </a:endParaRPr>
          </a:p>
          <a:p>
            <a:pPr marL="12700" marR="161925">
              <a:lnSpc>
                <a:spcPts val="3020"/>
              </a:lnSpc>
              <a:spcBef>
                <a:spcPts val="15"/>
              </a:spcBef>
            </a:pPr>
            <a:r>
              <a:rPr sz="2800" dirty="0"/>
              <a:t>χρησιμοποιήσει</a:t>
            </a:r>
            <a:r>
              <a:rPr sz="2800" spc="-90" dirty="0"/>
              <a:t> </a:t>
            </a:r>
            <a:r>
              <a:rPr sz="2800" dirty="0"/>
              <a:t>με</a:t>
            </a:r>
            <a:r>
              <a:rPr sz="2800" spc="-70" dirty="0"/>
              <a:t> </a:t>
            </a:r>
            <a:r>
              <a:rPr sz="2800" spc="-10" dirty="0"/>
              <a:t>δεδομένο</a:t>
            </a:r>
            <a:r>
              <a:rPr sz="2800" spc="-70" dirty="0"/>
              <a:t> </a:t>
            </a:r>
            <a:r>
              <a:rPr sz="2800" dirty="0"/>
              <a:t>το</a:t>
            </a:r>
            <a:r>
              <a:rPr sz="2800" spc="-55" dirty="0"/>
              <a:t> </a:t>
            </a:r>
            <a:r>
              <a:rPr sz="2800" spc="-10" dirty="0"/>
              <a:t>χρηματικό</a:t>
            </a:r>
            <a:r>
              <a:rPr sz="2800" spc="-75" dirty="0"/>
              <a:t> </a:t>
            </a:r>
            <a:r>
              <a:rPr sz="2800" dirty="0"/>
              <a:t>κόστος</a:t>
            </a:r>
            <a:r>
              <a:rPr sz="2800" spc="-75" dirty="0"/>
              <a:t> </a:t>
            </a:r>
            <a:r>
              <a:rPr sz="2800" spc="-25" dirty="0"/>
              <a:t>C. Αλγεβρικά</a:t>
            </a:r>
            <a:r>
              <a:rPr sz="2800" spc="-100" dirty="0"/>
              <a:t> </a:t>
            </a:r>
            <a:r>
              <a:rPr sz="2800" dirty="0"/>
              <a:t>η</a:t>
            </a:r>
            <a:r>
              <a:rPr sz="2800" spc="-75" dirty="0"/>
              <a:t> </a:t>
            </a:r>
            <a:r>
              <a:rPr sz="2800" dirty="0"/>
              <a:t>συνάρτηση</a:t>
            </a:r>
            <a:r>
              <a:rPr sz="2800" spc="-90" dirty="0"/>
              <a:t> </a:t>
            </a:r>
            <a:r>
              <a:rPr sz="2800" spc="-10" dirty="0"/>
              <a:t>κόστους</a:t>
            </a:r>
            <a:r>
              <a:rPr sz="2800" spc="-70" dirty="0"/>
              <a:t> </a:t>
            </a:r>
            <a:r>
              <a:rPr sz="2800" dirty="0"/>
              <a:t>ορίζεται</a:t>
            </a:r>
            <a:r>
              <a:rPr sz="2800" spc="-90" dirty="0"/>
              <a:t> </a:t>
            </a:r>
            <a:r>
              <a:rPr sz="2800" spc="-25" dirty="0"/>
              <a:t>ως:</a:t>
            </a:r>
            <a:endParaRPr sz="2800"/>
          </a:p>
          <a:p>
            <a:pPr marL="2088514">
              <a:lnSpc>
                <a:spcPts val="2465"/>
              </a:lnSpc>
            </a:pPr>
            <a:r>
              <a:rPr i="1" dirty="0">
                <a:solidFill>
                  <a:srgbClr val="4F71B9"/>
                </a:solidFill>
                <a:latin typeface="Calibri"/>
                <a:cs typeface="Calibri"/>
              </a:rPr>
              <a:t>C</a:t>
            </a:r>
            <a:r>
              <a:rPr i="1" spc="-240" dirty="0">
                <a:solidFill>
                  <a:srgbClr val="4F71B9"/>
                </a:solidFill>
                <a:latin typeface="Calibri"/>
                <a:cs typeface="Calibri"/>
              </a:rPr>
              <a:t> </a:t>
            </a:r>
            <a:r>
              <a:rPr dirty="0">
                <a:solidFill>
                  <a:srgbClr val="4F71B9"/>
                </a:solidFill>
                <a:latin typeface="Symbol"/>
                <a:cs typeface="Symbol"/>
              </a:rPr>
              <a:t></a:t>
            </a:r>
            <a:r>
              <a:rPr i="1" dirty="0">
                <a:solidFill>
                  <a:srgbClr val="4F71B9"/>
                </a:solidFill>
                <a:latin typeface="Calibri"/>
                <a:cs typeface="Calibri"/>
              </a:rPr>
              <a:t>rK</a:t>
            </a:r>
            <a:r>
              <a:rPr i="1" spc="-280" dirty="0">
                <a:solidFill>
                  <a:srgbClr val="4F71B9"/>
                </a:solidFill>
                <a:latin typeface="Calibri"/>
                <a:cs typeface="Calibri"/>
              </a:rPr>
              <a:t> </a:t>
            </a:r>
            <a:r>
              <a:rPr dirty="0">
                <a:solidFill>
                  <a:srgbClr val="4F71B9"/>
                </a:solidFill>
                <a:latin typeface="Symbol"/>
                <a:cs typeface="Symbol"/>
              </a:rPr>
              <a:t></a:t>
            </a:r>
            <a:r>
              <a:rPr i="1" dirty="0">
                <a:solidFill>
                  <a:srgbClr val="4F71B9"/>
                </a:solidFill>
                <a:latin typeface="Calibri"/>
                <a:cs typeface="Calibri"/>
              </a:rPr>
              <a:t>wL</a:t>
            </a:r>
            <a:r>
              <a:rPr dirty="0"/>
              <a:t>,</a:t>
            </a:r>
            <a:r>
              <a:rPr spc="25" dirty="0"/>
              <a:t> </a:t>
            </a:r>
            <a:r>
              <a:rPr spc="-20" dirty="0"/>
              <a:t>όπου</a:t>
            </a:r>
          </a:p>
          <a:p>
            <a:pPr marL="2099310" marR="2279650" indent="-16510">
              <a:lnSpc>
                <a:spcPts val="2920"/>
              </a:lnSpc>
              <a:spcBef>
                <a:spcPts val="160"/>
              </a:spcBef>
            </a:pPr>
            <a:r>
              <a:rPr dirty="0">
                <a:solidFill>
                  <a:srgbClr val="4F71B9"/>
                </a:solidFill>
              </a:rPr>
              <a:t>r=</a:t>
            </a:r>
            <a:r>
              <a:rPr dirty="0"/>
              <a:t>κόστος</a:t>
            </a:r>
            <a:r>
              <a:rPr spc="-70" dirty="0"/>
              <a:t> </a:t>
            </a:r>
            <a:r>
              <a:rPr dirty="0"/>
              <a:t>του</a:t>
            </a:r>
            <a:r>
              <a:rPr spc="-35" dirty="0"/>
              <a:t> </a:t>
            </a:r>
            <a:r>
              <a:rPr spc="-10" dirty="0"/>
              <a:t>κεφαλαίου </a:t>
            </a:r>
            <a:r>
              <a:rPr dirty="0">
                <a:solidFill>
                  <a:srgbClr val="4F71B9"/>
                </a:solidFill>
              </a:rPr>
              <a:t>w=</a:t>
            </a:r>
            <a:r>
              <a:rPr dirty="0"/>
              <a:t>κόστος</a:t>
            </a:r>
            <a:r>
              <a:rPr spc="-75" dirty="0"/>
              <a:t> </a:t>
            </a:r>
            <a:r>
              <a:rPr dirty="0"/>
              <a:t>της</a:t>
            </a:r>
            <a:r>
              <a:rPr spc="-65" dirty="0"/>
              <a:t> </a:t>
            </a:r>
            <a:r>
              <a:rPr spc="-10" dirty="0"/>
              <a:t>εργασίας</a:t>
            </a:r>
          </a:p>
          <a:p>
            <a:pPr marL="12700" marR="5080">
              <a:lnSpc>
                <a:spcPct val="90000"/>
              </a:lnSpc>
              <a:spcBef>
                <a:spcPts val="1145"/>
              </a:spcBef>
            </a:pPr>
            <a:r>
              <a:rPr sz="2800" dirty="0"/>
              <a:t>Δηλαδή,</a:t>
            </a:r>
            <a:r>
              <a:rPr sz="2800" spc="-114" dirty="0"/>
              <a:t> </a:t>
            </a:r>
            <a:r>
              <a:rPr sz="2800" dirty="0"/>
              <a:t>το</a:t>
            </a:r>
            <a:r>
              <a:rPr sz="2800" spc="-90" dirty="0"/>
              <a:t> </a:t>
            </a:r>
            <a:r>
              <a:rPr sz="2800" dirty="0"/>
              <a:t>κόστος</a:t>
            </a:r>
            <a:r>
              <a:rPr sz="2800" spc="-85" dirty="0"/>
              <a:t> </a:t>
            </a:r>
            <a:r>
              <a:rPr sz="2800" dirty="0"/>
              <a:t>των</a:t>
            </a:r>
            <a:r>
              <a:rPr sz="2800" spc="-80" dirty="0"/>
              <a:t> </a:t>
            </a:r>
            <a:r>
              <a:rPr sz="2800" spc="-10" dirty="0"/>
              <a:t>μηχανών,</a:t>
            </a:r>
            <a:r>
              <a:rPr sz="2800" spc="-75" dirty="0"/>
              <a:t> </a:t>
            </a:r>
            <a:r>
              <a:rPr sz="2800" dirty="0"/>
              <a:t>τα</a:t>
            </a:r>
            <a:r>
              <a:rPr sz="2800" spc="-95" dirty="0"/>
              <a:t> </a:t>
            </a:r>
            <a:r>
              <a:rPr sz="2800" dirty="0"/>
              <a:t>ενοίκια</a:t>
            </a:r>
            <a:r>
              <a:rPr sz="2800" spc="-100" dirty="0"/>
              <a:t> </a:t>
            </a:r>
            <a:r>
              <a:rPr sz="2800" spc="-25" dirty="0"/>
              <a:t>των </a:t>
            </a:r>
            <a:r>
              <a:rPr sz="2800" dirty="0"/>
              <a:t>κτηρίων</a:t>
            </a:r>
            <a:r>
              <a:rPr sz="2800" spc="-70" dirty="0"/>
              <a:t> </a:t>
            </a:r>
            <a:r>
              <a:rPr sz="2800" dirty="0"/>
              <a:t>είναι</a:t>
            </a:r>
            <a:r>
              <a:rPr sz="2800" spc="-65" dirty="0"/>
              <a:t> </a:t>
            </a:r>
            <a:r>
              <a:rPr sz="2800" dirty="0"/>
              <a:t>το</a:t>
            </a:r>
            <a:r>
              <a:rPr sz="2800" spc="-55" dirty="0"/>
              <a:t> </a:t>
            </a:r>
            <a:r>
              <a:rPr sz="2800" spc="-105" dirty="0"/>
              <a:t>r,</a:t>
            </a:r>
            <a:r>
              <a:rPr sz="2800" spc="-55" dirty="0"/>
              <a:t> </a:t>
            </a:r>
            <a:r>
              <a:rPr sz="2800" dirty="0"/>
              <a:t>ενώ</a:t>
            </a:r>
            <a:r>
              <a:rPr sz="2800" spc="-60" dirty="0"/>
              <a:t> </a:t>
            </a:r>
            <a:r>
              <a:rPr sz="2800" dirty="0"/>
              <a:t>το</a:t>
            </a:r>
            <a:r>
              <a:rPr sz="2800" spc="-55" dirty="0"/>
              <a:t> </a:t>
            </a:r>
            <a:r>
              <a:rPr sz="2800" dirty="0"/>
              <a:t>w</a:t>
            </a:r>
            <a:r>
              <a:rPr sz="2800" spc="-65" dirty="0"/>
              <a:t> </a:t>
            </a:r>
            <a:r>
              <a:rPr sz="2800" dirty="0"/>
              <a:t>είναι</a:t>
            </a:r>
            <a:r>
              <a:rPr sz="2800" spc="-65" dirty="0"/>
              <a:t> </a:t>
            </a:r>
            <a:r>
              <a:rPr sz="2800" dirty="0"/>
              <a:t>τα</a:t>
            </a:r>
            <a:r>
              <a:rPr sz="2800" spc="-60" dirty="0"/>
              <a:t> </a:t>
            </a:r>
            <a:r>
              <a:rPr sz="2800" dirty="0"/>
              <a:t>ημερομίσθια</a:t>
            </a:r>
            <a:r>
              <a:rPr sz="2800" spc="-65" dirty="0"/>
              <a:t> </a:t>
            </a:r>
            <a:r>
              <a:rPr sz="2800" spc="-25" dirty="0"/>
              <a:t>των </a:t>
            </a:r>
            <a:r>
              <a:rPr sz="2800" spc="-10" dirty="0"/>
              <a:t>εργαζομένων.</a:t>
            </a:r>
            <a:endParaRPr sz="280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554985" y="461594"/>
            <a:ext cx="4036060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10" dirty="0"/>
              <a:t>Διαγραμματικά…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69468" y="4042409"/>
            <a:ext cx="8277859" cy="1062355"/>
          </a:xfrm>
          <a:prstGeom prst="rect">
            <a:avLst/>
          </a:prstGeom>
        </p:spPr>
        <p:txBody>
          <a:bodyPr vert="horz" wrap="square" lIns="0" tIns="71755" rIns="0" bIns="0" rtlCol="0">
            <a:spAutoFit/>
          </a:bodyPr>
          <a:lstStyle/>
          <a:p>
            <a:pPr marL="12700" marR="5080">
              <a:lnSpc>
                <a:spcPts val="1920"/>
              </a:lnSpc>
              <a:spcBef>
                <a:spcPts val="565"/>
              </a:spcBef>
            </a:pPr>
            <a:r>
              <a:rPr sz="2000" dirty="0">
                <a:latin typeface="Calibri"/>
                <a:cs typeface="Calibri"/>
              </a:rPr>
              <a:t>Σκοπός</a:t>
            </a:r>
            <a:r>
              <a:rPr sz="2000" spc="-7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της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επιχείρησης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είναι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η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μεγιστοποίηση</a:t>
            </a:r>
            <a:r>
              <a:rPr sz="2000" spc="-8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της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παραγωγής</a:t>
            </a:r>
            <a:r>
              <a:rPr sz="2000" spc="-8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με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δεδομένη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τη </a:t>
            </a:r>
            <a:r>
              <a:rPr sz="2000" spc="-10" dirty="0">
                <a:latin typeface="Calibri"/>
                <a:cs typeface="Calibri"/>
              </a:rPr>
              <a:t>καμπύλη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ίσου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κόστους.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Στο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σημείο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επαφής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της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καμπύλης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ισοπαραγωγής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με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την </a:t>
            </a:r>
            <a:r>
              <a:rPr sz="2000" spc="-10" dirty="0">
                <a:latin typeface="Calibri"/>
                <a:cs typeface="Calibri"/>
              </a:rPr>
              <a:t>καμπύλη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ίσου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κόστους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(σημείο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Ε)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spc="-20" dirty="0">
                <a:latin typeface="Calibri"/>
                <a:cs typeface="Calibri"/>
              </a:rPr>
              <a:t>επιτυγχάνεται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ο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άριστος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συνδυασμός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των</a:t>
            </a:r>
            <a:endParaRPr sz="2000">
              <a:latin typeface="Calibri"/>
              <a:cs typeface="Calibri"/>
            </a:endParaRPr>
          </a:p>
          <a:p>
            <a:pPr marL="12700">
              <a:lnSpc>
                <a:spcPts val="1935"/>
              </a:lnSpc>
            </a:pPr>
            <a:r>
              <a:rPr sz="2000" dirty="0">
                <a:latin typeface="Calibri"/>
                <a:cs typeface="Calibri"/>
              </a:rPr>
              <a:t>εισροών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που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μεγιστοποιεί</a:t>
            </a:r>
            <a:r>
              <a:rPr sz="2000" spc="-7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το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παραγόμενο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προϊόν.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69468" y="5170170"/>
            <a:ext cx="5320665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dirty="0">
                <a:latin typeface="Calibri"/>
                <a:cs typeface="Calibri"/>
              </a:rPr>
              <a:t>Ξέρουμε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ότι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η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καμπύλη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ίσου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προϊόντος</a:t>
            </a:r>
            <a:r>
              <a:rPr sz="2000" spc="-7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ισούται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με: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69468" y="5566359"/>
            <a:ext cx="5116830" cy="3314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latin typeface="Calibri"/>
                <a:cs typeface="Calibri"/>
              </a:rPr>
              <a:t>Ξέρουμε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ότι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η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καμπύλη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ίσου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κόστους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ισούται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με: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69468" y="5962903"/>
            <a:ext cx="5953760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dirty="0">
                <a:latin typeface="Calibri"/>
                <a:cs typeface="Calibri"/>
              </a:rPr>
              <a:t>Άρα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στο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σημείο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Ε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που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εφάπτονται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οι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καμπύλες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ισχύει</a:t>
            </a:r>
            <a:r>
              <a:rPr sz="2000" spc="-25" dirty="0">
                <a:latin typeface="Calibri"/>
                <a:cs typeface="Calibri"/>
              </a:rPr>
              <a:t> ότι</a:t>
            </a:r>
            <a:endParaRPr sz="2000">
              <a:latin typeface="Calibri"/>
              <a:cs typeface="Calibri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1442403" y="1210273"/>
            <a:ext cx="2952115" cy="2284095"/>
            <a:chOff x="1442403" y="1210273"/>
            <a:chExt cx="2952115" cy="2284095"/>
          </a:xfrm>
        </p:grpSpPr>
        <p:sp>
          <p:nvSpPr>
            <p:cNvPr id="8" name="object 8"/>
            <p:cNvSpPr/>
            <p:nvPr/>
          </p:nvSpPr>
          <p:spPr>
            <a:xfrm>
              <a:off x="1493109" y="3454922"/>
              <a:ext cx="2812415" cy="0"/>
            </a:xfrm>
            <a:custGeom>
              <a:avLst/>
              <a:gdLst/>
              <a:ahLst/>
              <a:cxnLst/>
              <a:rect l="l" t="t" r="r" b="b"/>
              <a:pathLst>
                <a:path w="2812415">
                  <a:moveTo>
                    <a:pt x="0" y="0"/>
                  </a:moveTo>
                  <a:lnTo>
                    <a:pt x="2812362" y="0"/>
                  </a:lnTo>
                </a:path>
              </a:pathLst>
            </a:custGeom>
            <a:ln w="8998">
              <a:solidFill>
                <a:srgbClr val="40404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4292757" y="3415689"/>
              <a:ext cx="101600" cy="78740"/>
            </a:xfrm>
            <a:custGeom>
              <a:avLst/>
              <a:gdLst/>
              <a:ahLst/>
              <a:cxnLst/>
              <a:rect l="l" t="t" r="r" b="b"/>
              <a:pathLst>
                <a:path w="101600" h="78739">
                  <a:moveTo>
                    <a:pt x="0" y="0"/>
                  </a:moveTo>
                  <a:lnTo>
                    <a:pt x="0" y="78464"/>
                  </a:lnTo>
                  <a:lnTo>
                    <a:pt x="101411" y="3923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0404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1493109" y="1279020"/>
              <a:ext cx="0" cy="2176145"/>
            </a:xfrm>
            <a:custGeom>
              <a:avLst/>
              <a:gdLst/>
              <a:ahLst/>
              <a:cxnLst/>
              <a:rect l="l" t="t" r="r" b="b"/>
              <a:pathLst>
                <a:path h="2176145">
                  <a:moveTo>
                    <a:pt x="0" y="2175901"/>
                  </a:moveTo>
                  <a:lnTo>
                    <a:pt x="0" y="0"/>
                  </a:lnTo>
                </a:path>
              </a:pathLst>
            </a:custGeom>
            <a:ln w="11629">
              <a:solidFill>
                <a:srgbClr val="40404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1442403" y="1210273"/>
              <a:ext cx="101600" cy="78740"/>
            </a:xfrm>
            <a:custGeom>
              <a:avLst/>
              <a:gdLst/>
              <a:ahLst/>
              <a:cxnLst/>
              <a:rect l="l" t="t" r="r" b="b"/>
              <a:pathLst>
                <a:path w="101600" h="78740">
                  <a:moveTo>
                    <a:pt x="50705" y="0"/>
                  </a:moveTo>
                  <a:lnTo>
                    <a:pt x="0" y="78464"/>
                  </a:lnTo>
                  <a:lnTo>
                    <a:pt x="101411" y="78464"/>
                  </a:lnTo>
                  <a:lnTo>
                    <a:pt x="50705" y="0"/>
                  </a:lnTo>
                  <a:close/>
                </a:path>
              </a:pathLst>
            </a:custGeom>
            <a:solidFill>
              <a:srgbClr val="40404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1493109" y="1924496"/>
              <a:ext cx="1648460" cy="1530985"/>
            </a:xfrm>
            <a:custGeom>
              <a:avLst/>
              <a:gdLst/>
              <a:ahLst/>
              <a:cxnLst/>
              <a:rect l="l" t="t" r="r" b="b"/>
              <a:pathLst>
                <a:path w="1648460" h="1530985">
                  <a:moveTo>
                    <a:pt x="0" y="0"/>
                  </a:moveTo>
                  <a:lnTo>
                    <a:pt x="1648304" y="1530425"/>
                  </a:lnTo>
                </a:path>
              </a:pathLst>
            </a:custGeom>
            <a:ln w="30649">
              <a:solidFill>
                <a:srgbClr val="5075B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" name="object 13"/>
          <p:cNvSpPr txBox="1"/>
          <p:nvPr/>
        </p:nvSpPr>
        <p:spPr>
          <a:xfrm>
            <a:off x="1936186" y="3461094"/>
            <a:ext cx="1751330" cy="5810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141730">
              <a:lnSpc>
                <a:spcPts val="1855"/>
              </a:lnSpc>
              <a:spcBef>
                <a:spcPts val="100"/>
              </a:spcBef>
            </a:pPr>
            <a:r>
              <a:rPr sz="1700" spc="235" dirty="0">
                <a:latin typeface="Calibri"/>
                <a:cs typeface="Calibri"/>
              </a:rPr>
              <a:t>C/w</a:t>
            </a:r>
            <a:endParaRPr sz="1700">
              <a:latin typeface="Calibri"/>
              <a:cs typeface="Calibri"/>
            </a:endParaRPr>
          </a:p>
          <a:p>
            <a:pPr marL="12700">
              <a:lnSpc>
                <a:spcPts val="2515"/>
              </a:lnSpc>
            </a:pPr>
            <a:r>
              <a:rPr sz="2250" spc="320" dirty="0">
                <a:latin typeface="Calibri"/>
                <a:cs typeface="Calibri"/>
              </a:rPr>
              <a:t>Εργασία</a:t>
            </a:r>
            <a:r>
              <a:rPr sz="2250" spc="175" dirty="0">
                <a:latin typeface="Calibri"/>
                <a:cs typeface="Calibri"/>
              </a:rPr>
              <a:t> </a:t>
            </a:r>
            <a:r>
              <a:rPr sz="2250" spc="195" dirty="0">
                <a:latin typeface="Calibri"/>
                <a:cs typeface="Calibri"/>
              </a:rPr>
              <a:t>(L)</a:t>
            </a:r>
            <a:endParaRPr sz="2250">
              <a:latin typeface="Calibri"/>
              <a:cs typeface="Calibri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683295" y="1647639"/>
            <a:ext cx="398145" cy="1574165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2880"/>
              </a:lnSpc>
            </a:pPr>
            <a:r>
              <a:rPr sz="2900" spc="-335" dirty="0">
                <a:latin typeface="Calibri"/>
                <a:cs typeface="Calibri"/>
              </a:rPr>
              <a:t>Κεφάλαιο</a:t>
            </a:r>
            <a:r>
              <a:rPr sz="2900" spc="-110" dirty="0">
                <a:latin typeface="Calibri"/>
                <a:cs typeface="Calibri"/>
              </a:rPr>
              <a:t> </a:t>
            </a:r>
            <a:r>
              <a:rPr sz="2900" spc="-195" dirty="0">
                <a:latin typeface="Calibri"/>
                <a:cs typeface="Calibri"/>
              </a:rPr>
              <a:t>(Κ)</a:t>
            </a:r>
            <a:endParaRPr sz="2900">
              <a:latin typeface="Calibri"/>
              <a:cs typeface="Calibri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083680" y="1760625"/>
            <a:ext cx="379730" cy="2851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700" spc="175" dirty="0">
                <a:latin typeface="Calibri"/>
                <a:cs typeface="Calibri"/>
              </a:rPr>
              <a:t>C/r</a:t>
            </a:r>
            <a:endParaRPr sz="1700">
              <a:latin typeface="Calibri"/>
              <a:cs typeface="Calibri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2372626" y="2440774"/>
            <a:ext cx="1318260" cy="2851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700" spc="140" dirty="0">
                <a:latin typeface="Calibri"/>
                <a:cs typeface="Calibri"/>
              </a:rPr>
              <a:t>-</a:t>
            </a:r>
            <a:r>
              <a:rPr sz="1700" spc="220" dirty="0">
                <a:latin typeface="Calibri"/>
                <a:cs typeface="Calibri"/>
              </a:rPr>
              <a:t>dK/dL=w/r</a:t>
            </a:r>
            <a:endParaRPr sz="1700">
              <a:latin typeface="Calibri"/>
              <a:cs typeface="Calibri"/>
            </a:endParaRPr>
          </a:p>
        </p:txBody>
      </p:sp>
      <p:grpSp>
        <p:nvGrpSpPr>
          <p:cNvPr id="17" name="object 17"/>
          <p:cNvGrpSpPr/>
          <p:nvPr/>
        </p:nvGrpSpPr>
        <p:grpSpPr>
          <a:xfrm>
            <a:off x="5420375" y="1210273"/>
            <a:ext cx="3128010" cy="2284095"/>
            <a:chOff x="5420375" y="1210273"/>
            <a:chExt cx="3128010" cy="2284095"/>
          </a:xfrm>
        </p:grpSpPr>
        <p:sp>
          <p:nvSpPr>
            <p:cNvPr id="18" name="object 18"/>
            <p:cNvSpPr/>
            <p:nvPr/>
          </p:nvSpPr>
          <p:spPr>
            <a:xfrm>
              <a:off x="5471080" y="3454922"/>
              <a:ext cx="2988310" cy="0"/>
            </a:xfrm>
            <a:custGeom>
              <a:avLst/>
              <a:gdLst/>
              <a:ahLst/>
              <a:cxnLst/>
              <a:rect l="l" t="t" r="r" b="b"/>
              <a:pathLst>
                <a:path w="2988309">
                  <a:moveTo>
                    <a:pt x="0" y="0"/>
                  </a:moveTo>
                  <a:lnTo>
                    <a:pt x="2988064" y="0"/>
                  </a:lnTo>
                </a:path>
              </a:pathLst>
            </a:custGeom>
            <a:ln w="8998">
              <a:solidFill>
                <a:srgbClr val="40404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8446430" y="3415689"/>
              <a:ext cx="101600" cy="78740"/>
            </a:xfrm>
            <a:custGeom>
              <a:avLst/>
              <a:gdLst/>
              <a:ahLst/>
              <a:cxnLst/>
              <a:rect l="l" t="t" r="r" b="b"/>
              <a:pathLst>
                <a:path w="101600" h="78739">
                  <a:moveTo>
                    <a:pt x="0" y="0"/>
                  </a:moveTo>
                  <a:lnTo>
                    <a:pt x="0" y="78464"/>
                  </a:lnTo>
                  <a:lnTo>
                    <a:pt x="101411" y="3923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0404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5471080" y="1279020"/>
              <a:ext cx="0" cy="2176145"/>
            </a:xfrm>
            <a:custGeom>
              <a:avLst/>
              <a:gdLst/>
              <a:ahLst/>
              <a:cxnLst/>
              <a:rect l="l" t="t" r="r" b="b"/>
              <a:pathLst>
                <a:path h="2176145">
                  <a:moveTo>
                    <a:pt x="0" y="2175901"/>
                  </a:moveTo>
                  <a:lnTo>
                    <a:pt x="0" y="0"/>
                  </a:lnTo>
                </a:path>
              </a:pathLst>
            </a:custGeom>
            <a:ln w="11629">
              <a:solidFill>
                <a:srgbClr val="40404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5420375" y="1210273"/>
              <a:ext cx="101600" cy="78740"/>
            </a:xfrm>
            <a:custGeom>
              <a:avLst/>
              <a:gdLst/>
              <a:ahLst/>
              <a:cxnLst/>
              <a:rect l="l" t="t" r="r" b="b"/>
              <a:pathLst>
                <a:path w="101600" h="78740">
                  <a:moveTo>
                    <a:pt x="50705" y="0"/>
                  </a:moveTo>
                  <a:lnTo>
                    <a:pt x="0" y="78464"/>
                  </a:lnTo>
                  <a:lnTo>
                    <a:pt x="101411" y="78464"/>
                  </a:lnTo>
                  <a:lnTo>
                    <a:pt x="50705" y="0"/>
                  </a:lnTo>
                  <a:close/>
                </a:path>
              </a:pathLst>
            </a:custGeom>
            <a:solidFill>
              <a:srgbClr val="40404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5492944" y="1924496"/>
              <a:ext cx="1593850" cy="1530985"/>
            </a:xfrm>
            <a:custGeom>
              <a:avLst/>
              <a:gdLst/>
              <a:ahLst/>
              <a:cxnLst/>
              <a:rect l="l" t="t" r="r" b="b"/>
              <a:pathLst>
                <a:path w="1593850" h="1530985">
                  <a:moveTo>
                    <a:pt x="0" y="0"/>
                  </a:moveTo>
                  <a:lnTo>
                    <a:pt x="1593427" y="1530425"/>
                  </a:lnTo>
                </a:path>
              </a:pathLst>
            </a:custGeom>
            <a:ln w="13681">
              <a:solidFill>
                <a:srgbClr val="40404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5772608" y="1567685"/>
              <a:ext cx="1720850" cy="1649730"/>
            </a:xfrm>
            <a:custGeom>
              <a:avLst/>
              <a:gdLst/>
              <a:ahLst/>
              <a:cxnLst/>
              <a:rect l="l" t="t" r="r" b="b"/>
              <a:pathLst>
                <a:path w="1720850" h="1649730">
                  <a:moveTo>
                    <a:pt x="1720649" y="1649442"/>
                  </a:moveTo>
                  <a:lnTo>
                    <a:pt x="1658807" y="1633109"/>
                  </a:lnTo>
                  <a:lnTo>
                    <a:pt x="1597820" y="1616060"/>
                  </a:lnTo>
                  <a:lnTo>
                    <a:pt x="1537705" y="1598313"/>
                  </a:lnTo>
                  <a:lnTo>
                    <a:pt x="1478478" y="1579885"/>
                  </a:lnTo>
                  <a:lnTo>
                    <a:pt x="1420155" y="1560790"/>
                  </a:lnTo>
                  <a:lnTo>
                    <a:pt x="1362754" y="1541048"/>
                  </a:lnTo>
                  <a:lnTo>
                    <a:pt x="1306291" y="1520672"/>
                  </a:lnTo>
                  <a:lnTo>
                    <a:pt x="1250783" y="1499681"/>
                  </a:lnTo>
                  <a:lnTo>
                    <a:pt x="1196245" y="1478091"/>
                  </a:lnTo>
                  <a:lnTo>
                    <a:pt x="1142694" y="1455918"/>
                  </a:lnTo>
                  <a:lnTo>
                    <a:pt x="1090148" y="1433179"/>
                  </a:lnTo>
                  <a:lnTo>
                    <a:pt x="1038621" y="1409891"/>
                  </a:lnTo>
                  <a:lnTo>
                    <a:pt x="988132" y="1386069"/>
                  </a:lnTo>
                  <a:lnTo>
                    <a:pt x="938697" y="1361731"/>
                  </a:lnTo>
                  <a:lnTo>
                    <a:pt x="890331" y="1336893"/>
                  </a:lnTo>
                  <a:lnTo>
                    <a:pt x="843052" y="1311571"/>
                  </a:lnTo>
                  <a:lnTo>
                    <a:pt x="796875" y="1285782"/>
                  </a:lnTo>
                  <a:lnTo>
                    <a:pt x="751819" y="1259543"/>
                  </a:lnTo>
                  <a:lnTo>
                    <a:pt x="707898" y="1232870"/>
                  </a:lnTo>
                  <a:lnTo>
                    <a:pt x="665131" y="1205780"/>
                  </a:lnTo>
                  <a:lnTo>
                    <a:pt x="623532" y="1178289"/>
                  </a:lnTo>
                  <a:lnTo>
                    <a:pt x="583119" y="1150414"/>
                  </a:lnTo>
                  <a:lnTo>
                    <a:pt x="543908" y="1122171"/>
                  </a:lnTo>
                  <a:lnTo>
                    <a:pt x="505915" y="1093577"/>
                  </a:lnTo>
                  <a:lnTo>
                    <a:pt x="469158" y="1064648"/>
                  </a:lnTo>
                  <a:lnTo>
                    <a:pt x="433653" y="1035401"/>
                  </a:lnTo>
                  <a:lnTo>
                    <a:pt x="399416" y="1005852"/>
                  </a:lnTo>
                  <a:lnTo>
                    <a:pt x="366464" y="976019"/>
                  </a:lnTo>
                  <a:lnTo>
                    <a:pt x="334813" y="945917"/>
                  </a:lnTo>
                  <a:lnTo>
                    <a:pt x="304479" y="915562"/>
                  </a:lnTo>
                  <a:lnTo>
                    <a:pt x="275481" y="884973"/>
                  </a:lnTo>
                  <a:lnTo>
                    <a:pt x="247833" y="854164"/>
                  </a:lnTo>
                  <a:lnTo>
                    <a:pt x="221552" y="823154"/>
                  </a:lnTo>
                  <a:lnTo>
                    <a:pt x="196655" y="791957"/>
                  </a:lnTo>
                  <a:lnTo>
                    <a:pt x="173159" y="760591"/>
                  </a:lnTo>
                  <a:lnTo>
                    <a:pt x="151080" y="729072"/>
                  </a:lnTo>
                  <a:lnTo>
                    <a:pt x="111238" y="665642"/>
                  </a:lnTo>
                  <a:lnTo>
                    <a:pt x="77262" y="601799"/>
                  </a:lnTo>
                  <a:lnTo>
                    <a:pt x="49285" y="537676"/>
                  </a:lnTo>
                  <a:lnTo>
                    <a:pt x="27437" y="473405"/>
                  </a:lnTo>
                  <a:lnTo>
                    <a:pt x="11853" y="409118"/>
                  </a:lnTo>
                  <a:lnTo>
                    <a:pt x="2663" y="344947"/>
                  </a:lnTo>
                  <a:lnTo>
                    <a:pt x="0" y="281025"/>
                  </a:lnTo>
                  <a:lnTo>
                    <a:pt x="1157" y="249199"/>
                  </a:lnTo>
                  <a:lnTo>
                    <a:pt x="8532" y="185898"/>
                  </a:lnTo>
                  <a:lnTo>
                    <a:pt x="22764" y="123176"/>
                  </a:lnTo>
                  <a:lnTo>
                    <a:pt x="43986" y="61166"/>
                  </a:lnTo>
                  <a:lnTo>
                    <a:pt x="57259" y="30469"/>
                  </a:lnTo>
                  <a:lnTo>
                    <a:pt x="72329" y="0"/>
                  </a:lnTo>
                </a:path>
              </a:pathLst>
            </a:custGeom>
            <a:ln w="20516">
              <a:solidFill>
                <a:srgbClr val="CDCDC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5750279" y="1550408"/>
              <a:ext cx="1720850" cy="1649730"/>
            </a:xfrm>
            <a:custGeom>
              <a:avLst/>
              <a:gdLst/>
              <a:ahLst/>
              <a:cxnLst/>
              <a:rect l="l" t="t" r="r" b="b"/>
              <a:pathLst>
                <a:path w="1720850" h="1649730">
                  <a:moveTo>
                    <a:pt x="1720649" y="1649442"/>
                  </a:moveTo>
                  <a:lnTo>
                    <a:pt x="1658807" y="1633109"/>
                  </a:lnTo>
                  <a:lnTo>
                    <a:pt x="1597820" y="1616060"/>
                  </a:lnTo>
                  <a:lnTo>
                    <a:pt x="1537705" y="1598313"/>
                  </a:lnTo>
                  <a:lnTo>
                    <a:pt x="1478478" y="1579885"/>
                  </a:lnTo>
                  <a:lnTo>
                    <a:pt x="1420155" y="1560790"/>
                  </a:lnTo>
                  <a:lnTo>
                    <a:pt x="1362754" y="1541048"/>
                  </a:lnTo>
                  <a:lnTo>
                    <a:pt x="1306291" y="1520672"/>
                  </a:lnTo>
                  <a:lnTo>
                    <a:pt x="1250783" y="1499681"/>
                  </a:lnTo>
                  <a:lnTo>
                    <a:pt x="1196245" y="1478091"/>
                  </a:lnTo>
                  <a:lnTo>
                    <a:pt x="1142694" y="1455918"/>
                  </a:lnTo>
                  <a:lnTo>
                    <a:pt x="1090148" y="1433179"/>
                  </a:lnTo>
                  <a:lnTo>
                    <a:pt x="1038621" y="1409891"/>
                  </a:lnTo>
                  <a:lnTo>
                    <a:pt x="988132" y="1386069"/>
                  </a:lnTo>
                  <a:lnTo>
                    <a:pt x="938697" y="1361731"/>
                  </a:lnTo>
                  <a:lnTo>
                    <a:pt x="890331" y="1336893"/>
                  </a:lnTo>
                  <a:lnTo>
                    <a:pt x="843052" y="1311571"/>
                  </a:lnTo>
                  <a:lnTo>
                    <a:pt x="796875" y="1285782"/>
                  </a:lnTo>
                  <a:lnTo>
                    <a:pt x="751819" y="1259543"/>
                  </a:lnTo>
                  <a:lnTo>
                    <a:pt x="707898" y="1232870"/>
                  </a:lnTo>
                  <a:lnTo>
                    <a:pt x="665131" y="1205780"/>
                  </a:lnTo>
                  <a:lnTo>
                    <a:pt x="623532" y="1178289"/>
                  </a:lnTo>
                  <a:lnTo>
                    <a:pt x="583119" y="1150414"/>
                  </a:lnTo>
                  <a:lnTo>
                    <a:pt x="543908" y="1122171"/>
                  </a:lnTo>
                  <a:lnTo>
                    <a:pt x="505915" y="1093577"/>
                  </a:lnTo>
                  <a:lnTo>
                    <a:pt x="469158" y="1064648"/>
                  </a:lnTo>
                  <a:lnTo>
                    <a:pt x="433653" y="1035401"/>
                  </a:lnTo>
                  <a:lnTo>
                    <a:pt x="399416" y="1005852"/>
                  </a:lnTo>
                  <a:lnTo>
                    <a:pt x="366464" y="976019"/>
                  </a:lnTo>
                  <a:lnTo>
                    <a:pt x="334813" y="945917"/>
                  </a:lnTo>
                  <a:lnTo>
                    <a:pt x="304479" y="915562"/>
                  </a:lnTo>
                  <a:lnTo>
                    <a:pt x="275481" y="884973"/>
                  </a:lnTo>
                  <a:lnTo>
                    <a:pt x="247833" y="854164"/>
                  </a:lnTo>
                  <a:lnTo>
                    <a:pt x="221552" y="823154"/>
                  </a:lnTo>
                  <a:lnTo>
                    <a:pt x="196655" y="791957"/>
                  </a:lnTo>
                  <a:lnTo>
                    <a:pt x="173159" y="760591"/>
                  </a:lnTo>
                  <a:lnTo>
                    <a:pt x="151080" y="729072"/>
                  </a:lnTo>
                  <a:lnTo>
                    <a:pt x="111238" y="665642"/>
                  </a:lnTo>
                  <a:lnTo>
                    <a:pt x="77262" y="601799"/>
                  </a:lnTo>
                  <a:lnTo>
                    <a:pt x="49285" y="537676"/>
                  </a:lnTo>
                  <a:lnTo>
                    <a:pt x="27437" y="473405"/>
                  </a:lnTo>
                  <a:lnTo>
                    <a:pt x="11853" y="409118"/>
                  </a:lnTo>
                  <a:lnTo>
                    <a:pt x="2663" y="344947"/>
                  </a:lnTo>
                  <a:lnTo>
                    <a:pt x="0" y="281025"/>
                  </a:lnTo>
                  <a:lnTo>
                    <a:pt x="1157" y="249199"/>
                  </a:lnTo>
                  <a:lnTo>
                    <a:pt x="8532" y="185898"/>
                  </a:lnTo>
                  <a:lnTo>
                    <a:pt x="22764" y="123176"/>
                  </a:lnTo>
                  <a:lnTo>
                    <a:pt x="43986" y="61166"/>
                  </a:lnTo>
                  <a:lnTo>
                    <a:pt x="57259" y="30469"/>
                  </a:lnTo>
                  <a:lnTo>
                    <a:pt x="72329" y="0"/>
                  </a:lnTo>
                </a:path>
              </a:pathLst>
            </a:custGeom>
            <a:ln w="20516">
              <a:solidFill>
                <a:srgbClr val="5075B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5" name="object 25"/>
          <p:cNvSpPr txBox="1"/>
          <p:nvPr/>
        </p:nvSpPr>
        <p:spPr>
          <a:xfrm>
            <a:off x="4639185" y="1698630"/>
            <a:ext cx="398145" cy="1574165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2880"/>
              </a:lnSpc>
            </a:pPr>
            <a:r>
              <a:rPr sz="2900" spc="-335" dirty="0">
                <a:latin typeface="Calibri"/>
                <a:cs typeface="Calibri"/>
              </a:rPr>
              <a:t>Κεφάλαιο</a:t>
            </a:r>
            <a:r>
              <a:rPr sz="2900" spc="-110" dirty="0">
                <a:latin typeface="Calibri"/>
                <a:cs typeface="Calibri"/>
              </a:rPr>
              <a:t> </a:t>
            </a:r>
            <a:r>
              <a:rPr sz="2900" spc="-195" dirty="0">
                <a:latin typeface="Calibri"/>
                <a:cs typeface="Calibri"/>
              </a:rPr>
              <a:t>(Κ)</a:t>
            </a:r>
            <a:endParaRPr sz="2900">
              <a:latin typeface="Calibri"/>
              <a:cs typeface="Calibri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5862630" y="2423857"/>
            <a:ext cx="161925" cy="2851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700" spc="195" dirty="0">
                <a:latin typeface="Calibri"/>
                <a:cs typeface="Calibri"/>
              </a:rPr>
              <a:t>E</a:t>
            </a:r>
            <a:endParaRPr sz="1700">
              <a:latin typeface="Calibri"/>
              <a:cs typeface="Calibri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5892092" y="3427081"/>
            <a:ext cx="1751330" cy="5524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031875">
              <a:lnSpc>
                <a:spcPts val="1745"/>
              </a:lnSpc>
              <a:spcBef>
                <a:spcPts val="100"/>
              </a:spcBef>
            </a:pPr>
            <a:r>
              <a:rPr sz="1700" spc="235" dirty="0">
                <a:latin typeface="Calibri"/>
                <a:cs typeface="Calibri"/>
              </a:rPr>
              <a:t>C/w</a:t>
            </a:r>
            <a:endParaRPr sz="1700">
              <a:latin typeface="Calibri"/>
              <a:cs typeface="Calibri"/>
            </a:endParaRPr>
          </a:p>
          <a:p>
            <a:pPr marL="12700">
              <a:lnSpc>
                <a:spcPts val="2405"/>
              </a:lnSpc>
            </a:pPr>
            <a:r>
              <a:rPr sz="2250" spc="320" dirty="0">
                <a:latin typeface="Calibri"/>
                <a:cs typeface="Calibri"/>
              </a:rPr>
              <a:t>Εργασία</a:t>
            </a:r>
            <a:r>
              <a:rPr sz="2250" spc="175" dirty="0">
                <a:latin typeface="Calibri"/>
                <a:cs typeface="Calibri"/>
              </a:rPr>
              <a:t> </a:t>
            </a:r>
            <a:r>
              <a:rPr sz="2250" spc="195" dirty="0">
                <a:latin typeface="Calibri"/>
                <a:cs typeface="Calibri"/>
              </a:rPr>
              <a:t>(L)</a:t>
            </a:r>
            <a:endParaRPr sz="2250">
              <a:latin typeface="Calibri"/>
              <a:cs typeface="Calibri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5039555" y="1760625"/>
            <a:ext cx="379730" cy="2851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700" spc="175" dirty="0">
                <a:latin typeface="Calibri"/>
                <a:cs typeface="Calibri"/>
              </a:rPr>
              <a:t>C/r</a:t>
            </a:r>
            <a:endParaRPr sz="1700">
              <a:latin typeface="Calibri"/>
              <a:cs typeface="Calibri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7059562" y="3171807"/>
            <a:ext cx="1174750" cy="255904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500" spc="130" dirty="0">
                <a:latin typeface="Calibri"/>
                <a:cs typeface="Calibri"/>
              </a:rPr>
              <a:t>-</a:t>
            </a:r>
            <a:r>
              <a:rPr sz="1500" spc="200" dirty="0">
                <a:latin typeface="Calibri"/>
                <a:cs typeface="Calibri"/>
              </a:rPr>
              <a:t>dK/dL=w/r</a:t>
            </a:r>
            <a:endParaRPr sz="1500">
              <a:latin typeface="Calibri"/>
              <a:cs typeface="Calibri"/>
            </a:endParaRPr>
          </a:p>
        </p:txBody>
      </p:sp>
      <p:grpSp>
        <p:nvGrpSpPr>
          <p:cNvPr id="30" name="object 30"/>
          <p:cNvGrpSpPr/>
          <p:nvPr/>
        </p:nvGrpSpPr>
        <p:grpSpPr>
          <a:xfrm>
            <a:off x="5822608" y="1799129"/>
            <a:ext cx="402590" cy="134620"/>
            <a:chOff x="5822608" y="1799129"/>
            <a:chExt cx="402590" cy="134620"/>
          </a:xfrm>
        </p:grpSpPr>
        <p:sp>
          <p:nvSpPr>
            <p:cNvPr id="31" name="object 31"/>
            <p:cNvSpPr/>
            <p:nvPr/>
          </p:nvSpPr>
          <p:spPr>
            <a:xfrm>
              <a:off x="5899675" y="1805479"/>
              <a:ext cx="318770" cy="95885"/>
            </a:xfrm>
            <a:custGeom>
              <a:avLst/>
              <a:gdLst/>
              <a:ahLst/>
              <a:cxnLst/>
              <a:rect l="l" t="t" r="r" b="b"/>
              <a:pathLst>
                <a:path w="318770" h="95885">
                  <a:moveTo>
                    <a:pt x="318654" y="0"/>
                  </a:moveTo>
                  <a:lnTo>
                    <a:pt x="0" y="95861"/>
                  </a:lnTo>
                </a:path>
              </a:pathLst>
            </a:custGeom>
            <a:ln w="12288">
              <a:solidFill>
                <a:srgbClr val="40404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2" name="object 32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822608" y="1854549"/>
              <a:ext cx="121569" cy="78704"/>
            </a:xfrm>
            <a:prstGeom prst="rect">
              <a:avLst/>
            </a:prstGeom>
          </p:spPr>
        </p:pic>
      </p:grpSp>
      <p:sp>
        <p:nvSpPr>
          <p:cNvPr id="33" name="object 33"/>
          <p:cNvSpPr txBox="1"/>
          <p:nvPr/>
        </p:nvSpPr>
        <p:spPr>
          <a:xfrm>
            <a:off x="6200698" y="1621574"/>
            <a:ext cx="1793875" cy="255904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10"/>
              </a:spcBef>
            </a:pPr>
            <a:r>
              <a:rPr sz="1500" spc="130" dirty="0">
                <a:latin typeface="Calibri"/>
                <a:cs typeface="Calibri"/>
              </a:rPr>
              <a:t>-</a:t>
            </a:r>
            <a:r>
              <a:rPr sz="1500" spc="215" dirty="0">
                <a:latin typeface="Calibri"/>
                <a:cs typeface="Calibri"/>
              </a:rPr>
              <a:t>dK/dL=MP</a:t>
            </a:r>
            <a:r>
              <a:rPr sz="1425" spc="322" baseline="-11695" dirty="0">
                <a:latin typeface="Calibri"/>
                <a:cs typeface="Calibri"/>
              </a:rPr>
              <a:t>L</a:t>
            </a:r>
            <a:r>
              <a:rPr sz="1500" spc="215" dirty="0">
                <a:latin typeface="Calibri"/>
                <a:cs typeface="Calibri"/>
              </a:rPr>
              <a:t>/MP</a:t>
            </a:r>
            <a:r>
              <a:rPr sz="1425" spc="322" baseline="-11695" dirty="0">
                <a:latin typeface="Calibri"/>
                <a:cs typeface="Calibri"/>
              </a:rPr>
              <a:t>K</a:t>
            </a:r>
            <a:endParaRPr sz="1425" baseline="-11695">
              <a:latin typeface="Calibri"/>
              <a:cs typeface="Calibri"/>
            </a:endParaRPr>
          </a:p>
        </p:txBody>
      </p:sp>
      <p:grpSp>
        <p:nvGrpSpPr>
          <p:cNvPr id="34" name="object 34"/>
          <p:cNvGrpSpPr/>
          <p:nvPr/>
        </p:nvGrpSpPr>
        <p:grpSpPr>
          <a:xfrm>
            <a:off x="6152272" y="2343345"/>
            <a:ext cx="401955" cy="134620"/>
            <a:chOff x="6152272" y="2343345"/>
            <a:chExt cx="401955" cy="134620"/>
          </a:xfrm>
        </p:grpSpPr>
        <p:sp>
          <p:nvSpPr>
            <p:cNvPr id="35" name="object 35"/>
            <p:cNvSpPr/>
            <p:nvPr/>
          </p:nvSpPr>
          <p:spPr>
            <a:xfrm>
              <a:off x="6229339" y="2349574"/>
              <a:ext cx="318770" cy="95885"/>
            </a:xfrm>
            <a:custGeom>
              <a:avLst/>
              <a:gdLst/>
              <a:ahLst/>
              <a:cxnLst/>
              <a:rect l="l" t="t" r="r" b="b"/>
              <a:pathLst>
                <a:path w="318770" h="95885">
                  <a:moveTo>
                    <a:pt x="318654" y="0"/>
                  </a:moveTo>
                  <a:lnTo>
                    <a:pt x="0" y="95861"/>
                  </a:lnTo>
                </a:path>
              </a:pathLst>
            </a:custGeom>
            <a:ln w="12288">
              <a:solidFill>
                <a:srgbClr val="40404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6" name="object 3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152272" y="2398645"/>
              <a:ext cx="121569" cy="78704"/>
            </a:xfrm>
            <a:prstGeom prst="rect">
              <a:avLst/>
            </a:prstGeom>
          </p:spPr>
        </p:pic>
      </p:grpSp>
      <p:sp>
        <p:nvSpPr>
          <p:cNvPr id="37" name="object 37"/>
          <p:cNvSpPr txBox="1"/>
          <p:nvPr/>
        </p:nvSpPr>
        <p:spPr>
          <a:xfrm>
            <a:off x="6628362" y="2188345"/>
            <a:ext cx="1487805" cy="255904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10"/>
              </a:spcBef>
            </a:pPr>
            <a:r>
              <a:rPr sz="1500" spc="220" dirty="0">
                <a:latin typeface="Calibri"/>
                <a:cs typeface="Calibri"/>
              </a:rPr>
              <a:t>MP</a:t>
            </a:r>
            <a:r>
              <a:rPr sz="1425" spc="330" baseline="-11695" dirty="0">
                <a:latin typeface="Calibri"/>
                <a:cs typeface="Calibri"/>
              </a:rPr>
              <a:t>L</a:t>
            </a:r>
            <a:r>
              <a:rPr sz="1500" spc="220" dirty="0">
                <a:latin typeface="Calibri"/>
                <a:cs typeface="Calibri"/>
              </a:rPr>
              <a:t>/MP</a:t>
            </a:r>
            <a:r>
              <a:rPr sz="1425" spc="330" baseline="-11695" dirty="0">
                <a:latin typeface="Calibri"/>
                <a:cs typeface="Calibri"/>
              </a:rPr>
              <a:t>K</a:t>
            </a:r>
            <a:r>
              <a:rPr sz="1500" spc="220" dirty="0">
                <a:latin typeface="Calibri"/>
                <a:cs typeface="Calibri"/>
              </a:rPr>
              <a:t>=w/r</a:t>
            </a:r>
            <a:endParaRPr sz="1500">
              <a:latin typeface="Calibri"/>
              <a:cs typeface="Calibri"/>
            </a:endParaRPr>
          </a:p>
        </p:txBody>
      </p:sp>
      <p:sp>
        <p:nvSpPr>
          <p:cNvPr id="38" name="object 38"/>
          <p:cNvSpPr/>
          <p:nvPr/>
        </p:nvSpPr>
        <p:spPr>
          <a:xfrm>
            <a:off x="6531822" y="5307434"/>
            <a:ext cx="384175" cy="0"/>
          </a:xfrm>
          <a:custGeom>
            <a:avLst/>
            <a:gdLst/>
            <a:ahLst/>
            <a:cxnLst/>
            <a:rect l="l" t="t" r="r" b="b"/>
            <a:pathLst>
              <a:path w="384175">
                <a:moveTo>
                  <a:pt x="0" y="0"/>
                </a:moveTo>
                <a:lnTo>
                  <a:pt x="383958" y="0"/>
                </a:lnTo>
              </a:path>
            </a:pathLst>
          </a:custGeom>
          <a:ln w="7576">
            <a:solidFill>
              <a:srgbClr val="4F71B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 txBox="1"/>
          <p:nvPr/>
        </p:nvSpPr>
        <p:spPr>
          <a:xfrm>
            <a:off x="6023013" y="4972437"/>
            <a:ext cx="901700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2700" spc="179" baseline="-32407" dirty="0">
                <a:solidFill>
                  <a:srgbClr val="4F71B9"/>
                </a:solidFill>
                <a:latin typeface="Calibri"/>
                <a:cs typeface="Calibri"/>
              </a:rPr>
              <a:t>-</a:t>
            </a:r>
            <a:r>
              <a:rPr sz="2700" u="sng" spc="-15" baseline="-9259" dirty="0">
                <a:solidFill>
                  <a:srgbClr val="4F71B9"/>
                </a:solidFill>
                <a:uFill>
                  <a:solidFill>
                    <a:srgbClr val="4F71B9"/>
                  </a:solidFill>
                </a:uFill>
                <a:latin typeface="Calibri"/>
                <a:cs typeface="Calibri"/>
              </a:rPr>
              <a:t>dK</a:t>
            </a:r>
            <a:r>
              <a:rPr sz="2700" spc="-15" baseline="-32407" dirty="0">
                <a:solidFill>
                  <a:srgbClr val="4F71B9"/>
                </a:solidFill>
                <a:latin typeface="Calibri"/>
                <a:cs typeface="Calibri"/>
              </a:rPr>
              <a:t>=</a:t>
            </a:r>
            <a:r>
              <a:rPr sz="1800" spc="-10" dirty="0">
                <a:solidFill>
                  <a:srgbClr val="4F71B9"/>
                </a:solidFill>
                <a:latin typeface="Calibri"/>
                <a:cs typeface="Calibri"/>
              </a:rPr>
              <a:t>MP</a:t>
            </a:r>
            <a:r>
              <a:rPr sz="1950" spc="-15" baseline="-25641" dirty="0">
                <a:solidFill>
                  <a:srgbClr val="4F71B9"/>
                </a:solidFill>
                <a:latin typeface="Calibri"/>
                <a:cs typeface="Calibri"/>
              </a:rPr>
              <a:t>L</a:t>
            </a:r>
            <a:endParaRPr sz="1950" baseline="-25641">
              <a:latin typeface="Calibri"/>
              <a:cs typeface="Calibri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6487914" y="5227787"/>
            <a:ext cx="447040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1800" spc="-25" dirty="0">
                <a:solidFill>
                  <a:srgbClr val="4F71B9"/>
                </a:solidFill>
                <a:latin typeface="Calibri"/>
                <a:cs typeface="Calibri"/>
              </a:rPr>
              <a:t>MP</a:t>
            </a:r>
            <a:r>
              <a:rPr sz="1950" spc="-37" baseline="-25641" dirty="0">
                <a:solidFill>
                  <a:srgbClr val="4F71B9"/>
                </a:solidFill>
                <a:latin typeface="Calibri"/>
                <a:cs typeface="Calibri"/>
              </a:rPr>
              <a:t>K</a:t>
            </a:r>
            <a:endParaRPr sz="1950" baseline="-25641">
              <a:latin typeface="Calibri"/>
              <a:cs typeface="Calibri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6143411" y="5238377"/>
            <a:ext cx="244475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25" dirty="0">
                <a:solidFill>
                  <a:srgbClr val="4F71B9"/>
                </a:solidFill>
                <a:latin typeface="Calibri"/>
                <a:cs typeface="Calibri"/>
              </a:rPr>
              <a:t>dL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6312092" y="5730747"/>
            <a:ext cx="106045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50" dirty="0">
                <a:solidFill>
                  <a:srgbClr val="4F71B9"/>
                </a:solidFill>
                <a:latin typeface="Calibri"/>
                <a:cs typeface="Calibri"/>
              </a:rPr>
              <a:t>r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5895609" y="5746408"/>
            <a:ext cx="245110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25" dirty="0">
                <a:solidFill>
                  <a:srgbClr val="4F71B9"/>
                </a:solidFill>
                <a:latin typeface="Calibri"/>
                <a:cs typeface="Calibri"/>
              </a:rPr>
              <a:t>dL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5775290" y="5516016"/>
            <a:ext cx="709930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2700" spc="179" baseline="-23148" dirty="0">
                <a:solidFill>
                  <a:srgbClr val="4F71B9"/>
                </a:solidFill>
                <a:latin typeface="Calibri"/>
                <a:cs typeface="Calibri"/>
              </a:rPr>
              <a:t>-</a:t>
            </a:r>
            <a:r>
              <a:rPr sz="1800" u="sng" spc="25" dirty="0">
                <a:solidFill>
                  <a:srgbClr val="4F71B9"/>
                </a:solidFill>
                <a:uFill>
                  <a:solidFill>
                    <a:srgbClr val="4F71B9"/>
                  </a:solidFill>
                </a:uFill>
                <a:latin typeface="Calibri"/>
                <a:cs typeface="Calibri"/>
              </a:rPr>
              <a:t>dK</a:t>
            </a:r>
            <a:r>
              <a:rPr sz="2700" spc="37" baseline="-23148" dirty="0">
                <a:solidFill>
                  <a:srgbClr val="4F71B9"/>
                </a:solidFill>
                <a:latin typeface="Calibri"/>
                <a:cs typeface="Calibri"/>
              </a:rPr>
              <a:t>=</a:t>
            </a:r>
            <a:r>
              <a:rPr sz="1800" i="1" u="sng" spc="25" dirty="0">
                <a:solidFill>
                  <a:srgbClr val="4F71B9"/>
                </a:solidFill>
                <a:uFill>
                  <a:solidFill>
                    <a:srgbClr val="4F71B9"/>
                  </a:solidFill>
                </a:uFill>
                <a:latin typeface="Calibri"/>
                <a:cs typeface="Calibri"/>
              </a:rPr>
              <a:t>w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45" name="object 45"/>
          <p:cNvSpPr/>
          <p:nvPr/>
        </p:nvSpPr>
        <p:spPr>
          <a:xfrm>
            <a:off x="7077202" y="6145800"/>
            <a:ext cx="384175" cy="0"/>
          </a:xfrm>
          <a:custGeom>
            <a:avLst/>
            <a:gdLst/>
            <a:ahLst/>
            <a:cxnLst/>
            <a:rect l="l" t="t" r="r" b="b"/>
            <a:pathLst>
              <a:path w="384175">
                <a:moveTo>
                  <a:pt x="0" y="0"/>
                </a:moveTo>
                <a:lnTo>
                  <a:pt x="383809" y="0"/>
                </a:lnTo>
              </a:path>
            </a:pathLst>
          </a:custGeom>
          <a:ln w="7576">
            <a:solidFill>
              <a:srgbClr val="4F71B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 txBox="1"/>
          <p:nvPr/>
        </p:nvSpPr>
        <p:spPr>
          <a:xfrm>
            <a:off x="6568544" y="5846505"/>
            <a:ext cx="1242060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2700" spc="179" baseline="-23148" dirty="0">
                <a:solidFill>
                  <a:srgbClr val="4F71B9"/>
                </a:solidFill>
                <a:latin typeface="Calibri"/>
                <a:cs typeface="Calibri"/>
              </a:rPr>
              <a:t>-</a:t>
            </a:r>
            <a:r>
              <a:rPr sz="1800" u="sng" dirty="0">
                <a:solidFill>
                  <a:srgbClr val="4F71B9"/>
                </a:solidFill>
                <a:uFill>
                  <a:solidFill>
                    <a:srgbClr val="4F71B9"/>
                  </a:solidFill>
                </a:uFill>
                <a:latin typeface="Calibri"/>
                <a:cs typeface="Calibri"/>
              </a:rPr>
              <a:t>dK</a:t>
            </a:r>
            <a:r>
              <a:rPr sz="2700" baseline="-23148" dirty="0">
                <a:solidFill>
                  <a:srgbClr val="4F71B9"/>
                </a:solidFill>
                <a:latin typeface="Calibri"/>
                <a:cs typeface="Calibri"/>
              </a:rPr>
              <a:t>=</a:t>
            </a:r>
            <a:r>
              <a:rPr sz="2700" baseline="9259" dirty="0">
                <a:solidFill>
                  <a:srgbClr val="4F71B9"/>
                </a:solidFill>
                <a:latin typeface="Calibri"/>
                <a:cs typeface="Calibri"/>
              </a:rPr>
              <a:t>MP</a:t>
            </a:r>
            <a:r>
              <a:rPr sz="1950" baseline="-12820" dirty="0">
                <a:solidFill>
                  <a:srgbClr val="4F71B9"/>
                </a:solidFill>
                <a:latin typeface="Calibri"/>
                <a:cs typeface="Calibri"/>
              </a:rPr>
              <a:t>L</a:t>
            </a:r>
            <a:r>
              <a:rPr sz="1950" spc="7" baseline="-12820" dirty="0">
                <a:solidFill>
                  <a:srgbClr val="4F71B9"/>
                </a:solidFill>
                <a:latin typeface="Calibri"/>
                <a:cs typeface="Calibri"/>
              </a:rPr>
              <a:t> </a:t>
            </a:r>
            <a:r>
              <a:rPr sz="2700" spc="67" baseline="-23148" dirty="0">
                <a:solidFill>
                  <a:srgbClr val="4F71B9"/>
                </a:solidFill>
                <a:latin typeface="Calibri"/>
                <a:cs typeface="Calibri"/>
              </a:rPr>
              <a:t>=</a:t>
            </a:r>
            <a:r>
              <a:rPr sz="1800" u="sng" spc="45" dirty="0">
                <a:solidFill>
                  <a:srgbClr val="4F71B9"/>
                </a:solidFill>
                <a:uFill>
                  <a:solidFill>
                    <a:srgbClr val="4F71B9"/>
                  </a:solidFill>
                </a:uFill>
                <a:latin typeface="Calibri"/>
                <a:cs typeface="Calibri"/>
              </a:rPr>
              <a:t>w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49" name="object 49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18</a:t>
            </a:fld>
            <a:endParaRPr spc="-25" dirty="0"/>
          </a:p>
        </p:txBody>
      </p:sp>
      <p:sp>
        <p:nvSpPr>
          <p:cNvPr id="50" name="object 50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045"/>
              </a:lnSpc>
            </a:pPr>
            <a:r>
              <a:rPr spc="-10" dirty="0"/>
              <a:t>Θεωρία</a:t>
            </a:r>
            <a:r>
              <a:rPr spc="-40" dirty="0"/>
              <a:t> </a:t>
            </a:r>
            <a:r>
              <a:rPr dirty="0"/>
              <a:t>Παραγωγής και</a:t>
            </a:r>
            <a:r>
              <a:rPr spc="-30" dirty="0"/>
              <a:t> </a:t>
            </a:r>
            <a:r>
              <a:rPr spc="-10" dirty="0"/>
              <a:t>Κόστους</a:t>
            </a:r>
          </a:p>
        </p:txBody>
      </p:sp>
      <p:sp>
        <p:nvSpPr>
          <p:cNvPr id="47" name="object 47"/>
          <p:cNvSpPr txBox="1"/>
          <p:nvPr/>
        </p:nvSpPr>
        <p:spPr>
          <a:xfrm>
            <a:off x="7629489" y="6061312"/>
            <a:ext cx="106680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50" dirty="0">
                <a:solidFill>
                  <a:srgbClr val="4F71B9"/>
                </a:solidFill>
                <a:latin typeface="Calibri"/>
                <a:cs typeface="Calibri"/>
              </a:rPr>
              <a:t>r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48" name="object 48"/>
          <p:cNvSpPr txBox="1"/>
          <p:nvPr/>
        </p:nvSpPr>
        <p:spPr>
          <a:xfrm>
            <a:off x="6663270" y="6076742"/>
            <a:ext cx="829944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  <a:tabLst>
                <a:tab pos="407670" algn="l"/>
              </a:tabLst>
            </a:pPr>
            <a:r>
              <a:rPr sz="1800" spc="-25" dirty="0">
                <a:solidFill>
                  <a:srgbClr val="4F71B9"/>
                </a:solidFill>
                <a:latin typeface="Calibri"/>
                <a:cs typeface="Calibri"/>
              </a:rPr>
              <a:t>dL</a:t>
            </a:r>
            <a:r>
              <a:rPr sz="1800" dirty="0">
                <a:solidFill>
                  <a:srgbClr val="4F71B9"/>
                </a:solidFill>
                <a:latin typeface="Calibri"/>
                <a:cs typeface="Calibri"/>
              </a:rPr>
              <a:t>	</a:t>
            </a:r>
            <a:r>
              <a:rPr sz="2700" spc="-37" baseline="3086" dirty="0">
                <a:solidFill>
                  <a:srgbClr val="4F71B9"/>
                </a:solidFill>
                <a:latin typeface="Calibri"/>
                <a:cs typeface="Calibri"/>
              </a:rPr>
              <a:t>MP</a:t>
            </a:r>
            <a:r>
              <a:rPr sz="1950" spc="-37" baseline="-21367" dirty="0">
                <a:solidFill>
                  <a:srgbClr val="4F71B9"/>
                </a:solidFill>
                <a:latin typeface="Calibri"/>
                <a:cs typeface="Calibri"/>
              </a:rPr>
              <a:t>K</a:t>
            </a:r>
            <a:endParaRPr sz="1950" baseline="-21367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609850" y="461594"/>
            <a:ext cx="3925570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Θεωρία</a:t>
            </a:r>
            <a:r>
              <a:rPr spc="-25" dirty="0"/>
              <a:t> </a:t>
            </a:r>
            <a:r>
              <a:rPr spc="-10" dirty="0"/>
              <a:t>Κόστους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19</a:t>
            </a:fld>
            <a:endParaRPr spc="-25" dirty="0"/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045"/>
              </a:lnSpc>
            </a:pPr>
            <a:r>
              <a:rPr spc="-10" dirty="0"/>
              <a:t>Θεωρία</a:t>
            </a:r>
            <a:r>
              <a:rPr spc="-40" dirty="0"/>
              <a:t> </a:t>
            </a:r>
            <a:r>
              <a:rPr dirty="0"/>
              <a:t>Παραγωγής και</a:t>
            </a:r>
            <a:r>
              <a:rPr spc="-30" dirty="0"/>
              <a:t> </a:t>
            </a:r>
            <a:r>
              <a:rPr spc="-10" dirty="0"/>
              <a:t>Κόστους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42950" y="1527809"/>
            <a:ext cx="7823200" cy="45986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3080"/>
              </a:lnSpc>
              <a:spcBef>
                <a:spcPts val="100"/>
              </a:spcBef>
            </a:pPr>
            <a:r>
              <a:rPr sz="2700" dirty="0">
                <a:latin typeface="Calibri"/>
                <a:cs typeface="Calibri"/>
              </a:rPr>
              <a:t>Κόστος</a:t>
            </a:r>
            <a:r>
              <a:rPr sz="2700" spc="-70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για</a:t>
            </a:r>
            <a:r>
              <a:rPr sz="2700" spc="-75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τις</a:t>
            </a:r>
            <a:r>
              <a:rPr sz="2700" spc="-65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επιχειρήσεις</a:t>
            </a:r>
            <a:r>
              <a:rPr sz="2700" spc="-120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είναι</a:t>
            </a:r>
            <a:r>
              <a:rPr sz="2700" spc="-75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οι</a:t>
            </a:r>
            <a:r>
              <a:rPr sz="2700" spc="-75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δαπάνες</a:t>
            </a:r>
            <a:r>
              <a:rPr sz="2700" spc="-85" dirty="0">
                <a:latin typeface="Calibri"/>
                <a:cs typeface="Calibri"/>
              </a:rPr>
              <a:t> </a:t>
            </a:r>
            <a:r>
              <a:rPr sz="2700" spc="-25" dirty="0">
                <a:latin typeface="Calibri"/>
                <a:cs typeface="Calibri"/>
              </a:rPr>
              <a:t>που</a:t>
            </a:r>
            <a:endParaRPr sz="2700">
              <a:latin typeface="Calibri"/>
              <a:cs typeface="Calibri"/>
            </a:endParaRPr>
          </a:p>
          <a:p>
            <a:pPr marL="12700" marR="227329">
              <a:lnSpc>
                <a:spcPts val="2920"/>
              </a:lnSpc>
              <a:spcBef>
                <a:spcPts val="200"/>
              </a:spcBef>
            </a:pPr>
            <a:r>
              <a:rPr sz="2700" spc="-10" dirty="0">
                <a:latin typeface="Calibri"/>
                <a:cs typeface="Calibri"/>
              </a:rPr>
              <a:t>πραγματοποιούνται</a:t>
            </a:r>
            <a:r>
              <a:rPr sz="2700" spc="-70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για</a:t>
            </a:r>
            <a:r>
              <a:rPr sz="2700" spc="-70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την</a:t>
            </a:r>
            <a:r>
              <a:rPr sz="2700" spc="-60" dirty="0">
                <a:latin typeface="Calibri"/>
                <a:cs typeface="Calibri"/>
              </a:rPr>
              <a:t> </a:t>
            </a:r>
            <a:r>
              <a:rPr sz="2700" spc="-10" dirty="0">
                <a:latin typeface="Calibri"/>
                <a:cs typeface="Calibri"/>
              </a:rPr>
              <a:t>παραγωγή</a:t>
            </a:r>
            <a:r>
              <a:rPr sz="2700" spc="-70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και</a:t>
            </a:r>
            <a:r>
              <a:rPr sz="2700" spc="-65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τη</a:t>
            </a:r>
            <a:r>
              <a:rPr sz="2700" spc="-70" dirty="0">
                <a:latin typeface="Calibri"/>
                <a:cs typeface="Calibri"/>
              </a:rPr>
              <a:t> </a:t>
            </a:r>
            <a:r>
              <a:rPr sz="2700" spc="-10" dirty="0">
                <a:latin typeface="Calibri"/>
                <a:cs typeface="Calibri"/>
              </a:rPr>
              <a:t>διάθεση </a:t>
            </a:r>
            <a:r>
              <a:rPr sz="2700" dirty="0">
                <a:latin typeface="Calibri"/>
                <a:cs typeface="Calibri"/>
              </a:rPr>
              <a:t>του</a:t>
            </a:r>
            <a:r>
              <a:rPr sz="2700" spc="-105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προϊόντος</a:t>
            </a:r>
            <a:r>
              <a:rPr sz="2700" spc="-90" dirty="0">
                <a:latin typeface="Calibri"/>
                <a:cs typeface="Calibri"/>
              </a:rPr>
              <a:t> </a:t>
            </a:r>
            <a:r>
              <a:rPr sz="2700" spc="-10" dirty="0">
                <a:latin typeface="Calibri"/>
                <a:cs typeface="Calibri"/>
              </a:rPr>
              <a:t>τους.</a:t>
            </a:r>
            <a:endParaRPr sz="2700">
              <a:latin typeface="Calibri"/>
              <a:cs typeface="Calibri"/>
            </a:endParaRPr>
          </a:p>
          <a:p>
            <a:pPr marL="354965" marR="211454" indent="-342900">
              <a:lnSpc>
                <a:spcPts val="2920"/>
              </a:lnSpc>
              <a:spcBef>
                <a:spcPts val="1195"/>
              </a:spcBef>
              <a:buFont typeface="Arial MT"/>
              <a:buChar char="•"/>
              <a:tabLst>
                <a:tab pos="354965" algn="l"/>
              </a:tabLst>
            </a:pPr>
            <a:r>
              <a:rPr sz="2700" b="1" dirty="0">
                <a:latin typeface="Calibri"/>
                <a:cs typeface="Calibri"/>
              </a:rPr>
              <a:t>Άμεσο</a:t>
            </a:r>
            <a:r>
              <a:rPr sz="2700" b="1" spc="-65" dirty="0">
                <a:latin typeface="Calibri"/>
                <a:cs typeface="Calibri"/>
              </a:rPr>
              <a:t> </a:t>
            </a:r>
            <a:r>
              <a:rPr sz="2700" b="1" dirty="0">
                <a:latin typeface="Calibri"/>
                <a:cs typeface="Calibri"/>
              </a:rPr>
              <a:t>κόστος</a:t>
            </a:r>
            <a:r>
              <a:rPr sz="2700" b="1" spc="-55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είναι</a:t>
            </a:r>
            <a:r>
              <a:rPr sz="2700" spc="-80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οι</a:t>
            </a:r>
            <a:r>
              <a:rPr sz="2700" spc="-65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πληρωμές</a:t>
            </a:r>
            <a:r>
              <a:rPr sz="2700" spc="-65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για</a:t>
            </a:r>
            <a:r>
              <a:rPr sz="2700" spc="-75" dirty="0">
                <a:latin typeface="Calibri"/>
                <a:cs typeface="Calibri"/>
              </a:rPr>
              <a:t> </a:t>
            </a:r>
            <a:r>
              <a:rPr sz="2700" spc="-10" dirty="0">
                <a:latin typeface="Calibri"/>
                <a:cs typeface="Calibri"/>
              </a:rPr>
              <a:t>παραγωγικούς </a:t>
            </a:r>
            <a:r>
              <a:rPr sz="2700" dirty="0">
                <a:latin typeface="Calibri"/>
                <a:cs typeface="Calibri"/>
              </a:rPr>
              <a:t>συντελεστές</a:t>
            </a:r>
            <a:r>
              <a:rPr sz="2700" spc="-80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που</a:t>
            </a:r>
            <a:r>
              <a:rPr sz="2700" spc="-45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δεν</a:t>
            </a:r>
            <a:r>
              <a:rPr sz="2700" spc="-70" dirty="0">
                <a:latin typeface="Calibri"/>
                <a:cs typeface="Calibri"/>
              </a:rPr>
              <a:t> </a:t>
            </a:r>
            <a:r>
              <a:rPr sz="2700" spc="-10" dirty="0">
                <a:latin typeface="Calibri"/>
                <a:cs typeface="Calibri"/>
              </a:rPr>
              <a:t>κατέχει</a:t>
            </a:r>
            <a:r>
              <a:rPr sz="2700" spc="-65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η</a:t>
            </a:r>
            <a:r>
              <a:rPr sz="2700" spc="-60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επιχείρηση.</a:t>
            </a:r>
            <a:r>
              <a:rPr sz="2700" spc="-60" dirty="0">
                <a:latin typeface="Calibri"/>
                <a:cs typeface="Calibri"/>
              </a:rPr>
              <a:t> </a:t>
            </a:r>
            <a:r>
              <a:rPr sz="2700" spc="-10" dirty="0">
                <a:latin typeface="Calibri"/>
                <a:cs typeface="Calibri"/>
              </a:rPr>
              <a:t>(τιμή αγοράς)</a:t>
            </a:r>
            <a:endParaRPr sz="2700">
              <a:latin typeface="Calibri"/>
              <a:cs typeface="Calibri"/>
            </a:endParaRPr>
          </a:p>
          <a:p>
            <a:pPr marL="354965" marR="5080" indent="-342900">
              <a:lnSpc>
                <a:spcPts val="2920"/>
              </a:lnSpc>
              <a:spcBef>
                <a:spcPts val="1190"/>
              </a:spcBef>
              <a:buFont typeface="Arial MT"/>
              <a:buChar char="•"/>
              <a:tabLst>
                <a:tab pos="354965" algn="l"/>
              </a:tabLst>
            </a:pPr>
            <a:r>
              <a:rPr sz="2700" b="1" dirty="0">
                <a:latin typeface="Calibri"/>
                <a:cs typeface="Calibri"/>
              </a:rPr>
              <a:t>Έμμεσο</a:t>
            </a:r>
            <a:r>
              <a:rPr sz="2700" b="1" spc="-75" dirty="0">
                <a:latin typeface="Calibri"/>
                <a:cs typeface="Calibri"/>
              </a:rPr>
              <a:t> </a:t>
            </a:r>
            <a:r>
              <a:rPr sz="2700" b="1" dirty="0">
                <a:latin typeface="Calibri"/>
                <a:cs typeface="Calibri"/>
              </a:rPr>
              <a:t>κόστος</a:t>
            </a:r>
            <a:r>
              <a:rPr sz="2700" b="1" spc="-60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είναι</a:t>
            </a:r>
            <a:r>
              <a:rPr sz="2700" spc="-85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οι</a:t>
            </a:r>
            <a:r>
              <a:rPr sz="2700" spc="-85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πληρωμές</a:t>
            </a:r>
            <a:r>
              <a:rPr sz="2700" spc="-70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για</a:t>
            </a:r>
            <a:r>
              <a:rPr sz="2700" spc="-80" dirty="0">
                <a:latin typeface="Calibri"/>
                <a:cs typeface="Calibri"/>
              </a:rPr>
              <a:t> </a:t>
            </a:r>
            <a:r>
              <a:rPr sz="2700" spc="-10" dirty="0">
                <a:latin typeface="Calibri"/>
                <a:cs typeface="Calibri"/>
              </a:rPr>
              <a:t>παραγωγικούς </a:t>
            </a:r>
            <a:r>
              <a:rPr sz="2700" dirty="0">
                <a:latin typeface="Calibri"/>
                <a:cs typeface="Calibri"/>
              </a:rPr>
              <a:t>συντελεστές</a:t>
            </a:r>
            <a:r>
              <a:rPr sz="2700" spc="-60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που</a:t>
            </a:r>
            <a:r>
              <a:rPr sz="2700" spc="-40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διαθέτει</a:t>
            </a:r>
            <a:r>
              <a:rPr sz="2700" spc="-65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η</a:t>
            </a:r>
            <a:r>
              <a:rPr sz="2700" spc="-45" dirty="0">
                <a:latin typeface="Calibri"/>
                <a:cs typeface="Calibri"/>
              </a:rPr>
              <a:t> </a:t>
            </a:r>
            <a:r>
              <a:rPr sz="2700" spc="-10" dirty="0">
                <a:latin typeface="Calibri"/>
                <a:cs typeface="Calibri"/>
              </a:rPr>
              <a:t>επιχείρηση.</a:t>
            </a:r>
            <a:r>
              <a:rPr sz="2700" spc="-70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(απόσβεση</a:t>
            </a:r>
            <a:r>
              <a:rPr sz="2700" spc="-60" dirty="0">
                <a:latin typeface="Calibri"/>
                <a:cs typeface="Calibri"/>
              </a:rPr>
              <a:t> </a:t>
            </a:r>
            <a:r>
              <a:rPr sz="2700" spc="-50" dirty="0">
                <a:latin typeface="Calibri"/>
                <a:cs typeface="Calibri"/>
              </a:rPr>
              <a:t>/ </a:t>
            </a:r>
            <a:r>
              <a:rPr sz="2700" dirty="0">
                <a:latin typeface="Calibri"/>
                <a:cs typeface="Calibri"/>
              </a:rPr>
              <a:t>απώλεια</a:t>
            </a:r>
            <a:r>
              <a:rPr sz="2700" spc="-100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αξίας</a:t>
            </a:r>
            <a:r>
              <a:rPr sz="2700" spc="-90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που</a:t>
            </a:r>
            <a:r>
              <a:rPr sz="2700" spc="-75" dirty="0">
                <a:latin typeface="Calibri"/>
                <a:cs typeface="Calibri"/>
              </a:rPr>
              <a:t> </a:t>
            </a:r>
            <a:r>
              <a:rPr sz="2700" spc="-10" dirty="0">
                <a:latin typeface="Calibri"/>
                <a:cs typeface="Calibri"/>
              </a:rPr>
              <a:t>προκαλείται</a:t>
            </a:r>
            <a:r>
              <a:rPr sz="2700" spc="-90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από</a:t>
            </a:r>
            <a:r>
              <a:rPr sz="2700" spc="-50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την</a:t>
            </a:r>
            <a:r>
              <a:rPr sz="2700" spc="-75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χρήση</a:t>
            </a:r>
            <a:r>
              <a:rPr sz="2700" spc="-65" dirty="0">
                <a:latin typeface="Calibri"/>
                <a:cs typeface="Calibri"/>
              </a:rPr>
              <a:t> </a:t>
            </a:r>
            <a:r>
              <a:rPr sz="2700" spc="-25" dirty="0">
                <a:latin typeface="Calibri"/>
                <a:cs typeface="Calibri"/>
              </a:rPr>
              <a:t>των </a:t>
            </a:r>
            <a:r>
              <a:rPr sz="2700" spc="-20" dirty="0">
                <a:latin typeface="Calibri"/>
                <a:cs typeface="Calibri"/>
              </a:rPr>
              <a:t>κεφαλαιουχικών</a:t>
            </a:r>
            <a:r>
              <a:rPr sz="2700" spc="-10" dirty="0">
                <a:latin typeface="Calibri"/>
                <a:cs typeface="Calibri"/>
              </a:rPr>
              <a:t> αγαθών)</a:t>
            </a:r>
            <a:endParaRPr sz="2700">
              <a:latin typeface="Calibri"/>
              <a:cs typeface="Calibri"/>
            </a:endParaRPr>
          </a:p>
          <a:p>
            <a:pPr marL="550545">
              <a:lnSpc>
                <a:spcPct val="100000"/>
              </a:lnSpc>
              <a:spcBef>
                <a:spcPts val="819"/>
              </a:spcBef>
            </a:pPr>
            <a:r>
              <a:rPr sz="2700" b="1" spc="-10" dirty="0">
                <a:solidFill>
                  <a:srgbClr val="5075BB"/>
                </a:solidFill>
                <a:latin typeface="Calibri"/>
                <a:cs typeface="Calibri"/>
              </a:rPr>
              <a:t>Συνολικό</a:t>
            </a:r>
            <a:r>
              <a:rPr sz="2700" b="1" spc="-60" dirty="0">
                <a:solidFill>
                  <a:srgbClr val="5075BB"/>
                </a:solidFill>
                <a:latin typeface="Calibri"/>
                <a:cs typeface="Calibri"/>
              </a:rPr>
              <a:t> </a:t>
            </a:r>
            <a:r>
              <a:rPr sz="2700" b="1" dirty="0">
                <a:solidFill>
                  <a:srgbClr val="5075BB"/>
                </a:solidFill>
                <a:latin typeface="Calibri"/>
                <a:cs typeface="Calibri"/>
              </a:rPr>
              <a:t>κόστος</a:t>
            </a:r>
            <a:r>
              <a:rPr sz="2700" b="1" spc="-55" dirty="0">
                <a:solidFill>
                  <a:srgbClr val="5075BB"/>
                </a:solidFill>
                <a:latin typeface="Calibri"/>
                <a:cs typeface="Calibri"/>
              </a:rPr>
              <a:t> </a:t>
            </a:r>
            <a:r>
              <a:rPr sz="2700" dirty="0">
                <a:solidFill>
                  <a:srgbClr val="5075BB"/>
                </a:solidFill>
                <a:latin typeface="Calibri"/>
                <a:cs typeface="Calibri"/>
              </a:rPr>
              <a:t>=</a:t>
            </a:r>
            <a:r>
              <a:rPr sz="2700" spc="-65" dirty="0">
                <a:solidFill>
                  <a:srgbClr val="5075BB"/>
                </a:solidFill>
                <a:latin typeface="Calibri"/>
                <a:cs typeface="Calibri"/>
              </a:rPr>
              <a:t> </a:t>
            </a:r>
            <a:r>
              <a:rPr sz="2700" dirty="0">
                <a:solidFill>
                  <a:srgbClr val="5075BB"/>
                </a:solidFill>
                <a:latin typeface="Calibri"/>
                <a:cs typeface="Calibri"/>
              </a:rPr>
              <a:t>άμεσο</a:t>
            </a:r>
            <a:r>
              <a:rPr sz="2700" spc="-85" dirty="0">
                <a:solidFill>
                  <a:srgbClr val="5075BB"/>
                </a:solidFill>
                <a:latin typeface="Calibri"/>
                <a:cs typeface="Calibri"/>
              </a:rPr>
              <a:t> </a:t>
            </a:r>
            <a:r>
              <a:rPr sz="2700" spc="-10" dirty="0">
                <a:solidFill>
                  <a:srgbClr val="5075BB"/>
                </a:solidFill>
                <a:latin typeface="Calibri"/>
                <a:cs typeface="Calibri"/>
              </a:rPr>
              <a:t>κόστος</a:t>
            </a:r>
            <a:r>
              <a:rPr sz="2700" spc="-60" dirty="0">
                <a:solidFill>
                  <a:srgbClr val="5075BB"/>
                </a:solidFill>
                <a:latin typeface="Calibri"/>
                <a:cs typeface="Calibri"/>
              </a:rPr>
              <a:t> </a:t>
            </a:r>
            <a:r>
              <a:rPr sz="2700" dirty="0">
                <a:solidFill>
                  <a:srgbClr val="5075BB"/>
                </a:solidFill>
                <a:latin typeface="Calibri"/>
                <a:cs typeface="Calibri"/>
              </a:rPr>
              <a:t>+</a:t>
            </a:r>
            <a:r>
              <a:rPr sz="2700" spc="-60" dirty="0">
                <a:solidFill>
                  <a:srgbClr val="5075BB"/>
                </a:solidFill>
                <a:latin typeface="Calibri"/>
                <a:cs typeface="Calibri"/>
              </a:rPr>
              <a:t> </a:t>
            </a:r>
            <a:r>
              <a:rPr sz="2700" dirty="0">
                <a:solidFill>
                  <a:srgbClr val="5075BB"/>
                </a:solidFill>
                <a:latin typeface="Calibri"/>
                <a:cs typeface="Calibri"/>
              </a:rPr>
              <a:t>έμμεσο</a:t>
            </a:r>
            <a:r>
              <a:rPr sz="2700" spc="-85" dirty="0">
                <a:solidFill>
                  <a:srgbClr val="5075BB"/>
                </a:solidFill>
                <a:latin typeface="Calibri"/>
                <a:cs typeface="Calibri"/>
              </a:rPr>
              <a:t> </a:t>
            </a:r>
            <a:r>
              <a:rPr sz="2700" spc="-10" dirty="0">
                <a:solidFill>
                  <a:srgbClr val="5075BB"/>
                </a:solidFill>
                <a:latin typeface="Calibri"/>
                <a:cs typeface="Calibri"/>
              </a:rPr>
              <a:t>κόστος</a:t>
            </a:r>
            <a:endParaRPr sz="27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426" y="191846"/>
            <a:ext cx="8061147" cy="1354217"/>
          </a:xfrm>
        </p:spPr>
        <p:txBody>
          <a:bodyPr/>
          <a:lstStyle/>
          <a:p>
            <a:r>
              <a:rPr lang="el-GR" dirty="0"/>
              <a:t>Παράδειγμα:</a:t>
            </a:r>
            <a:br>
              <a:rPr lang="el-GR" dirty="0"/>
            </a:b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2950" y="1527809"/>
            <a:ext cx="7952740" cy="4154984"/>
          </a:xfrm>
        </p:spPr>
        <p:txBody>
          <a:bodyPr/>
          <a:lstStyle/>
          <a:p>
            <a:r>
              <a:rPr lang="el-GR" dirty="0" smtClean="0"/>
              <a:t>Έστω </a:t>
            </a:r>
            <a:r>
              <a:rPr lang="el-GR" dirty="0"/>
              <a:t>ότι μια οικονομία μπορεί να παράγει μόνο 2 αγαθά: </a:t>
            </a:r>
            <a:r>
              <a:rPr lang="el-GR" b="1" dirty="0"/>
              <a:t>ψωμί</a:t>
            </a:r>
            <a:r>
              <a:rPr lang="el-GR" dirty="0"/>
              <a:t> και </a:t>
            </a:r>
            <a:r>
              <a:rPr lang="el-GR" b="1" dirty="0"/>
              <a:t>γάλα</a:t>
            </a:r>
            <a:r>
              <a:rPr lang="el-GR" dirty="0" smtClean="0"/>
              <a:t>.</a:t>
            </a:r>
          </a:p>
          <a:p>
            <a:r>
              <a:rPr lang="el-GR" dirty="0" smtClean="0"/>
              <a:t> </a:t>
            </a:r>
            <a:r>
              <a:rPr lang="el-GR" dirty="0"/>
              <a:t>Η παραγωγή 1 μονάδας ψωμιού απαιτεί 2 μονάδες εργασίας και 1 μονάδα γης. </a:t>
            </a:r>
            <a:endParaRPr lang="el-GR" dirty="0" smtClean="0"/>
          </a:p>
          <a:p>
            <a:r>
              <a:rPr lang="el-GR" dirty="0" smtClean="0"/>
              <a:t>Η </a:t>
            </a:r>
            <a:r>
              <a:rPr lang="el-GR" dirty="0"/>
              <a:t>παραγωγή 1 μονάδας γάλακτος απαιτεί 1 μονάδα εργασίας και 2 μονάδες γης.</a:t>
            </a:r>
          </a:p>
          <a:p>
            <a:r>
              <a:rPr lang="el-GR" b="1" dirty="0"/>
              <a:t>Ερώτηση:</a:t>
            </a:r>
            <a:r>
              <a:rPr lang="el-GR" dirty="0"/>
              <a:t> Πόσο γάλα πρέπει να θυσιαστεί για να παραχθεί 1 επιπλέον μονάδα ψωμιού;</a:t>
            </a:r>
          </a:p>
          <a:p>
            <a:r>
              <a:rPr lang="el-GR" b="1" dirty="0"/>
              <a:t>Απάντηση:</a:t>
            </a:r>
            <a:r>
              <a:rPr lang="el-GR" dirty="0"/>
              <a:t> 2 μονάδες γάλακτος.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683711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049905" marR="5080" indent="-2323465">
              <a:lnSpc>
                <a:spcPct val="100000"/>
              </a:lnSpc>
              <a:spcBef>
                <a:spcPts val="95"/>
              </a:spcBef>
            </a:pPr>
            <a:r>
              <a:rPr sz="4000" spc="-10" dirty="0"/>
              <a:t>Μακροχρόνια</a:t>
            </a:r>
            <a:r>
              <a:rPr sz="4000" spc="-75" dirty="0"/>
              <a:t> </a:t>
            </a:r>
            <a:r>
              <a:rPr sz="4000" dirty="0"/>
              <a:t>vs.</a:t>
            </a:r>
            <a:r>
              <a:rPr sz="4000" spc="-114" dirty="0"/>
              <a:t> </a:t>
            </a:r>
            <a:r>
              <a:rPr sz="4000" spc="-10" dirty="0"/>
              <a:t>Βραχυχρόνια περίοδος</a:t>
            </a:r>
            <a:endParaRPr sz="4000"/>
          </a:p>
        </p:txBody>
      </p:sp>
      <p:sp>
        <p:nvSpPr>
          <p:cNvPr id="3" name="object 3"/>
          <p:cNvSpPr/>
          <p:nvPr/>
        </p:nvSpPr>
        <p:spPr>
          <a:xfrm>
            <a:off x="3346397" y="4063782"/>
            <a:ext cx="76200" cy="0"/>
          </a:xfrm>
          <a:custGeom>
            <a:avLst/>
            <a:gdLst/>
            <a:ahLst/>
            <a:cxnLst/>
            <a:rect l="l" t="t" r="r" b="b"/>
            <a:pathLst>
              <a:path w="76200">
                <a:moveTo>
                  <a:pt x="0" y="0"/>
                </a:moveTo>
                <a:lnTo>
                  <a:pt x="76112" y="0"/>
                </a:lnTo>
              </a:path>
            </a:pathLst>
          </a:custGeom>
          <a:ln w="7458">
            <a:solidFill>
              <a:srgbClr val="4F71B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3507526" y="4013745"/>
            <a:ext cx="76200" cy="0"/>
          </a:xfrm>
          <a:custGeom>
            <a:avLst/>
            <a:gdLst/>
            <a:ahLst/>
            <a:cxnLst/>
            <a:rect l="l" t="t" r="r" b="b"/>
            <a:pathLst>
              <a:path w="76200">
                <a:moveTo>
                  <a:pt x="0" y="0"/>
                </a:moveTo>
                <a:lnTo>
                  <a:pt x="76112" y="0"/>
                </a:lnTo>
              </a:path>
            </a:pathLst>
          </a:custGeom>
          <a:ln w="7458">
            <a:solidFill>
              <a:srgbClr val="4F71B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3946720" y="4069149"/>
            <a:ext cx="76200" cy="0"/>
          </a:xfrm>
          <a:custGeom>
            <a:avLst/>
            <a:gdLst/>
            <a:ahLst/>
            <a:cxnLst/>
            <a:rect l="l" t="t" r="r" b="b"/>
            <a:pathLst>
              <a:path w="76200">
                <a:moveTo>
                  <a:pt x="0" y="0"/>
                </a:moveTo>
                <a:lnTo>
                  <a:pt x="76112" y="0"/>
                </a:lnTo>
              </a:path>
            </a:pathLst>
          </a:custGeom>
          <a:ln w="7458">
            <a:solidFill>
              <a:srgbClr val="4F71B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58419" rIns="0" bIns="0" rtlCol="0">
            <a:spAutoFit/>
          </a:bodyPr>
          <a:lstStyle/>
          <a:p>
            <a:pPr marL="12700" marR="401320">
              <a:lnSpc>
                <a:spcPts val="2920"/>
              </a:lnSpc>
              <a:spcBef>
                <a:spcPts val="459"/>
              </a:spcBef>
            </a:pPr>
            <a:r>
              <a:rPr dirty="0"/>
              <a:t>Όπως</a:t>
            </a:r>
            <a:r>
              <a:rPr spc="-75" dirty="0"/>
              <a:t> </a:t>
            </a:r>
            <a:r>
              <a:rPr dirty="0"/>
              <a:t>και</a:t>
            </a:r>
            <a:r>
              <a:rPr spc="-70" dirty="0"/>
              <a:t> </a:t>
            </a:r>
            <a:r>
              <a:rPr dirty="0"/>
              <a:t>στην</a:t>
            </a:r>
            <a:r>
              <a:rPr spc="-55" dirty="0"/>
              <a:t> </a:t>
            </a:r>
            <a:r>
              <a:rPr dirty="0"/>
              <a:t>θεωρία</a:t>
            </a:r>
            <a:r>
              <a:rPr spc="-75" dirty="0"/>
              <a:t> </a:t>
            </a:r>
            <a:r>
              <a:rPr spc="-10" dirty="0"/>
              <a:t>παραγωγής</a:t>
            </a:r>
            <a:r>
              <a:rPr spc="-60" dirty="0"/>
              <a:t> </a:t>
            </a:r>
            <a:r>
              <a:rPr dirty="0"/>
              <a:t>μεγάλης</a:t>
            </a:r>
            <a:r>
              <a:rPr spc="-60" dirty="0"/>
              <a:t> </a:t>
            </a:r>
            <a:r>
              <a:rPr spc="-10" dirty="0"/>
              <a:t>σημασίας </a:t>
            </a:r>
            <a:r>
              <a:rPr dirty="0"/>
              <a:t>είναι</a:t>
            </a:r>
            <a:r>
              <a:rPr spc="-55" dirty="0"/>
              <a:t> </a:t>
            </a:r>
            <a:r>
              <a:rPr dirty="0"/>
              <a:t>η</a:t>
            </a:r>
            <a:r>
              <a:rPr spc="-35" dirty="0"/>
              <a:t> </a:t>
            </a:r>
            <a:r>
              <a:rPr dirty="0"/>
              <a:t>περίοδος</a:t>
            </a:r>
            <a:r>
              <a:rPr spc="-40" dirty="0"/>
              <a:t> </a:t>
            </a:r>
            <a:r>
              <a:rPr dirty="0"/>
              <a:t>που</a:t>
            </a:r>
            <a:r>
              <a:rPr spc="-35" dirty="0"/>
              <a:t> </a:t>
            </a:r>
            <a:r>
              <a:rPr spc="-10" dirty="0"/>
              <a:t>εξετάζουμε</a:t>
            </a:r>
          </a:p>
          <a:p>
            <a:pPr marL="12700">
              <a:lnSpc>
                <a:spcPts val="2705"/>
              </a:lnSpc>
            </a:pPr>
            <a:r>
              <a:rPr spc="-10" dirty="0"/>
              <a:t>(</a:t>
            </a:r>
            <a:r>
              <a:rPr i="1" spc="-10" dirty="0">
                <a:latin typeface="Calibri"/>
                <a:cs typeface="Calibri"/>
              </a:rPr>
              <a:t>βραχυχρόνια/μακροχρόνια</a:t>
            </a:r>
            <a:r>
              <a:rPr spc="-10" dirty="0"/>
              <a:t>)</a:t>
            </a:r>
            <a:r>
              <a:rPr spc="-45" dirty="0"/>
              <a:t> </a:t>
            </a:r>
            <a:r>
              <a:rPr dirty="0"/>
              <a:t>στην</a:t>
            </a:r>
            <a:r>
              <a:rPr spc="-35" dirty="0"/>
              <a:t> </a:t>
            </a:r>
            <a:r>
              <a:rPr dirty="0"/>
              <a:t>οποία</a:t>
            </a:r>
            <a:r>
              <a:rPr spc="-50" dirty="0"/>
              <a:t> </a:t>
            </a:r>
            <a:r>
              <a:rPr dirty="0"/>
              <a:t>η</a:t>
            </a:r>
            <a:r>
              <a:rPr spc="-35" dirty="0"/>
              <a:t> </a:t>
            </a:r>
            <a:r>
              <a:rPr spc="-10" dirty="0"/>
              <a:t>επιχείρηση</a:t>
            </a:r>
          </a:p>
          <a:p>
            <a:pPr marL="12700" marR="1057275">
              <a:lnSpc>
                <a:spcPts val="2920"/>
              </a:lnSpc>
              <a:spcBef>
                <a:spcPts val="204"/>
              </a:spcBef>
            </a:pPr>
            <a:r>
              <a:rPr spc="-20" dirty="0"/>
              <a:t>καλείται</a:t>
            </a:r>
            <a:r>
              <a:rPr spc="-90" dirty="0"/>
              <a:t> </a:t>
            </a:r>
            <a:r>
              <a:rPr dirty="0"/>
              <a:t>να</a:t>
            </a:r>
            <a:r>
              <a:rPr spc="-55" dirty="0"/>
              <a:t> </a:t>
            </a:r>
            <a:r>
              <a:rPr dirty="0"/>
              <a:t>πάρει</a:t>
            </a:r>
            <a:r>
              <a:rPr spc="-55" dirty="0"/>
              <a:t> </a:t>
            </a:r>
            <a:r>
              <a:rPr dirty="0"/>
              <a:t>αποφάσεις</a:t>
            </a:r>
            <a:r>
              <a:rPr spc="-65" dirty="0"/>
              <a:t> </a:t>
            </a:r>
            <a:r>
              <a:rPr spc="-10" dirty="0"/>
              <a:t>αναφορικά</a:t>
            </a:r>
            <a:r>
              <a:rPr spc="-55" dirty="0"/>
              <a:t> </a:t>
            </a:r>
            <a:r>
              <a:rPr dirty="0"/>
              <a:t>με</a:t>
            </a:r>
            <a:r>
              <a:rPr spc="-55" dirty="0"/>
              <a:t> </a:t>
            </a:r>
            <a:r>
              <a:rPr spc="-20" dirty="0"/>
              <a:t>τους </a:t>
            </a:r>
            <a:r>
              <a:rPr dirty="0"/>
              <a:t>συντελεστές</a:t>
            </a:r>
            <a:r>
              <a:rPr spc="-110" dirty="0"/>
              <a:t> </a:t>
            </a:r>
            <a:r>
              <a:rPr spc="-10" dirty="0"/>
              <a:t>παραγωγής.</a:t>
            </a:r>
          </a:p>
          <a:p>
            <a:pPr marL="12700" marR="354330" algn="just">
              <a:lnSpc>
                <a:spcPct val="88400"/>
              </a:lnSpc>
              <a:spcBef>
                <a:spcPts val="1205"/>
              </a:spcBef>
            </a:pPr>
            <a:r>
              <a:rPr dirty="0"/>
              <a:t>Στη</a:t>
            </a:r>
            <a:r>
              <a:rPr spc="-80" dirty="0"/>
              <a:t> </a:t>
            </a:r>
            <a:r>
              <a:rPr b="1" dirty="0">
                <a:latin typeface="Calibri"/>
                <a:cs typeface="Calibri"/>
              </a:rPr>
              <a:t>βραχυχρόνια</a:t>
            </a:r>
            <a:r>
              <a:rPr b="1" spc="-45" dirty="0">
                <a:latin typeface="Calibri"/>
                <a:cs typeface="Calibri"/>
              </a:rPr>
              <a:t> </a:t>
            </a:r>
            <a:r>
              <a:rPr b="1" dirty="0">
                <a:latin typeface="Calibri"/>
                <a:cs typeface="Calibri"/>
              </a:rPr>
              <a:t>περίοδο</a:t>
            </a:r>
            <a:r>
              <a:rPr b="1" spc="-45" dirty="0">
                <a:latin typeface="Calibri"/>
                <a:cs typeface="Calibri"/>
              </a:rPr>
              <a:t> </a:t>
            </a:r>
            <a:r>
              <a:rPr dirty="0"/>
              <a:t>η</a:t>
            </a:r>
            <a:r>
              <a:rPr spc="-75" dirty="0"/>
              <a:t> </a:t>
            </a:r>
            <a:r>
              <a:rPr dirty="0"/>
              <a:t>συνάρτηση</a:t>
            </a:r>
            <a:r>
              <a:rPr spc="-40" dirty="0"/>
              <a:t> </a:t>
            </a:r>
            <a:r>
              <a:rPr dirty="0"/>
              <a:t>ίσου</a:t>
            </a:r>
            <a:r>
              <a:rPr spc="-75" dirty="0"/>
              <a:t> </a:t>
            </a:r>
            <a:r>
              <a:rPr spc="-10" dirty="0"/>
              <a:t>κόστους εξειδικεύεται</a:t>
            </a:r>
            <a:r>
              <a:rPr spc="-95" dirty="0"/>
              <a:t> </a:t>
            </a:r>
            <a:r>
              <a:rPr spc="-60" dirty="0"/>
              <a:t>ως</a:t>
            </a:r>
            <a:r>
              <a:rPr spc="-95" dirty="0"/>
              <a:t> </a:t>
            </a:r>
            <a:r>
              <a:rPr sz="2800" b="1" dirty="0">
                <a:solidFill>
                  <a:srgbClr val="4F71B9"/>
                </a:solidFill>
                <a:latin typeface="Calibri"/>
                <a:cs typeface="Calibri"/>
              </a:rPr>
              <a:t>C=rK+wL</a:t>
            </a:r>
            <a:r>
              <a:rPr dirty="0"/>
              <a:t>δηλαδή</a:t>
            </a:r>
            <a:r>
              <a:rPr spc="50" dirty="0"/>
              <a:t> </a:t>
            </a:r>
            <a:r>
              <a:rPr dirty="0"/>
              <a:t>η</a:t>
            </a:r>
            <a:r>
              <a:rPr spc="35" dirty="0"/>
              <a:t> </a:t>
            </a:r>
            <a:r>
              <a:rPr dirty="0"/>
              <a:t>μόνη</a:t>
            </a:r>
            <a:r>
              <a:rPr spc="45" dirty="0"/>
              <a:t> </a:t>
            </a:r>
            <a:r>
              <a:rPr dirty="0"/>
              <a:t>εισροή</a:t>
            </a:r>
            <a:r>
              <a:rPr spc="20" dirty="0"/>
              <a:t> </a:t>
            </a:r>
            <a:r>
              <a:rPr spc="-25" dirty="0"/>
              <a:t>που </a:t>
            </a:r>
            <a:r>
              <a:rPr spc="-10" dirty="0"/>
              <a:t>μεταβάλλεται</a:t>
            </a:r>
            <a:r>
              <a:rPr spc="-60" dirty="0"/>
              <a:t> </a:t>
            </a:r>
            <a:r>
              <a:rPr dirty="0"/>
              <a:t>είναι</a:t>
            </a:r>
            <a:r>
              <a:rPr spc="-60" dirty="0"/>
              <a:t> </a:t>
            </a:r>
            <a:r>
              <a:rPr dirty="0"/>
              <a:t>η</a:t>
            </a:r>
            <a:r>
              <a:rPr spc="-45" dirty="0"/>
              <a:t> </a:t>
            </a:r>
            <a:r>
              <a:rPr spc="-10" dirty="0"/>
              <a:t>εργασία,</a:t>
            </a:r>
            <a:r>
              <a:rPr spc="-55" dirty="0"/>
              <a:t> </a:t>
            </a:r>
            <a:r>
              <a:rPr dirty="0"/>
              <a:t>ενώ</a:t>
            </a:r>
            <a:r>
              <a:rPr spc="-65" dirty="0"/>
              <a:t> </a:t>
            </a:r>
            <a:r>
              <a:rPr dirty="0"/>
              <a:t>το</a:t>
            </a:r>
            <a:r>
              <a:rPr spc="-25" dirty="0"/>
              <a:t> </a:t>
            </a:r>
            <a:r>
              <a:rPr spc="-20" dirty="0"/>
              <a:t>κεφάλαιο,</a:t>
            </a:r>
            <a:r>
              <a:rPr spc="-65" dirty="0"/>
              <a:t> </a:t>
            </a:r>
            <a:r>
              <a:rPr spc="-50" dirty="0"/>
              <a:t>η</a:t>
            </a:r>
            <a:endParaRPr sz="2800">
              <a:latin typeface="Calibri"/>
              <a:cs typeface="Calibri"/>
            </a:endParaRPr>
          </a:p>
          <a:p>
            <a:pPr marL="12700" marR="5080">
              <a:lnSpc>
                <a:spcPct val="90000"/>
              </a:lnSpc>
            </a:pPr>
            <a:r>
              <a:rPr dirty="0"/>
              <a:t>πληρωμή</a:t>
            </a:r>
            <a:r>
              <a:rPr spc="-60" dirty="0"/>
              <a:t> </a:t>
            </a:r>
            <a:r>
              <a:rPr dirty="0"/>
              <a:t>του</a:t>
            </a:r>
            <a:r>
              <a:rPr spc="-50" dirty="0"/>
              <a:t> </a:t>
            </a:r>
            <a:r>
              <a:rPr spc="-10" dirty="0"/>
              <a:t>κεφαλαίου,</a:t>
            </a:r>
            <a:r>
              <a:rPr spc="-70" dirty="0"/>
              <a:t> </a:t>
            </a:r>
            <a:r>
              <a:rPr dirty="0"/>
              <a:t>και</a:t>
            </a:r>
            <a:r>
              <a:rPr spc="-55" dirty="0"/>
              <a:t> </a:t>
            </a:r>
            <a:r>
              <a:rPr dirty="0"/>
              <a:t>η</a:t>
            </a:r>
            <a:r>
              <a:rPr spc="-55" dirty="0"/>
              <a:t> </a:t>
            </a:r>
            <a:r>
              <a:rPr dirty="0"/>
              <a:t>πληρωμή</a:t>
            </a:r>
            <a:r>
              <a:rPr spc="-55" dirty="0"/>
              <a:t> </a:t>
            </a:r>
            <a:r>
              <a:rPr dirty="0"/>
              <a:t>της</a:t>
            </a:r>
            <a:r>
              <a:rPr spc="-55" dirty="0"/>
              <a:t> </a:t>
            </a:r>
            <a:r>
              <a:rPr spc="-10" dirty="0"/>
              <a:t>εργασίας παραμένουν</a:t>
            </a:r>
            <a:r>
              <a:rPr spc="-85" dirty="0"/>
              <a:t> </a:t>
            </a:r>
            <a:r>
              <a:rPr dirty="0"/>
              <a:t>σταθερές.</a:t>
            </a:r>
            <a:r>
              <a:rPr spc="-50" dirty="0"/>
              <a:t> </a:t>
            </a:r>
            <a:r>
              <a:rPr dirty="0"/>
              <a:t>Αντίθετα</a:t>
            </a:r>
            <a:r>
              <a:rPr spc="-40" dirty="0"/>
              <a:t> </a:t>
            </a:r>
            <a:r>
              <a:rPr b="1" dirty="0">
                <a:latin typeface="Calibri"/>
                <a:cs typeface="Calibri"/>
              </a:rPr>
              <a:t>στη</a:t>
            </a:r>
            <a:r>
              <a:rPr b="1" spc="-75" dirty="0">
                <a:latin typeface="Calibri"/>
                <a:cs typeface="Calibri"/>
              </a:rPr>
              <a:t> </a:t>
            </a:r>
            <a:r>
              <a:rPr b="1" spc="-10" dirty="0">
                <a:latin typeface="Calibri"/>
                <a:cs typeface="Calibri"/>
              </a:rPr>
              <a:t>μακροχρόνια </a:t>
            </a:r>
            <a:r>
              <a:rPr b="1" dirty="0">
                <a:latin typeface="Calibri"/>
                <a:cs typeface="Calibri"/>
              </a:rPr>
              <a:t>περίοδο</a:t>
            </a:r>
            <a:r>
              <a:rPr b="1" spc="-60" dirty="0">
                <a:latin typeface="Calibri"/>
                <a:cs typeface="Calibri"/>
              </a:rPr>
              <a:t> </a:t>
            </a:r>
            <a:r>
              <a:rPr dirty="0"/>
              <a:t>οι</a:t>
            </a:r>
            <a:r>
              <a:rPr spc="-70" dirty="0"/>
              <a:t> </a:t>
            </a:r>
            <a:r>
              <a:rPr dirty="0"/>
              <a:t>εισροές</a:t>
            </a:r>
            <a:r>
              <a:rPr spc="-75" dirty="0"/>
              <a:t> </a:t>
            </a:r>
            <a:r>
              <a:rPr dirty="0"/>
              <a:t>και</a:t>
            </a:r>
            <a:r>
              <a:rPr spc="-70" dirty="0"/>
              <a:t> </a:t>
            </a:r>
            <a:r>
              <a:rPr dirty="0"/>
              <a:t>οι</a:t>
            </a:r>
            <a:r>
              <a:rPr spc="-70" dirty="0"/>
              <a:t> </a:t>
            </a:r>
            <a:r>
              <a:rPr dirty="0"/>
              <a:t>συντελεστές</a:t>
            </a:r>
            <a:r>
              <a:rPr spc="-70" dirty="0"/>
              <a:t> </a:t>
            </a:r>
            <a:r>
              <a:rPr dirty="0"/>
              <a:t>των</a:t>
            </a:r>
            <a:r>
              <a:rPr spc="-60" dirty="0"/>
              <a:t> </a:t>
            </a:r>
            <a:r>
              <a:rPr dirty="0"/>
              <a:t>εισροών</a:t>
            </a:r>
            <a:r>
              <a:rPr spc="-95" dirty="0"/>
              <a:t> </a:t>
            </a:r>
            <a:r>
              <a:rPr spc="-25" dirty="0"/>
              <a:t>της </a:t>
            </a:r>
            <a:r>
              <a:rPr spc="-10" dirty="0"/>
              <a:t>συνάρτησης</a:t>
            </a:r>
            <a:r>
              <a:rPr spc="-85" dirty="0"/>
              <a:t> </a:t>
            </a:r>
            <a:r>
              <a:rPr dirty="0"/>
              <a:t>ίσου</a:t>
            </a:r>
            <a:r>
              <a:rPr spc="-80" dirty="0"/>
              <a:t> </a:t>
            </a:r>
            <a:r>
              <a:rPr dirty="0"/>
              <a:t>κόστους</a:t>
            </a:r>
            <a:r>
              <a:rPr spc="-65" dirty="0"/>
              <a:t> </a:t>
            </a:r>
            <a:r>
              <a:rPr dirty="0"/>
              <a:t>θεωρείται</a:t>
            </a:r>
            <a:r>
              <a:rPr spc="-120" dirty="0"/>
              <a:t> </a:t>
            </a:r>
            <a:r>
              <a:rPr dirty="0"/>
              <a:t>ότι</a:t>
            </a:r>
            <a:r>
              <a:rPr spc="-80" dirty="0"/>
              <a:t> </a:t>
            </a:r>
            <a:r>
              <a:rPr spc="-10" dirty="0"/>
              <a:t>μεταβάλλονται.</a:t>
            </a:r>
          </a:p>
        </p:txBody>
      </p:sp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20</a:t>
            </a:fld>
            <a:endParaRPr spc="-25" dirty="0"/>
          </a:p>
        </p:txBody>
      </p:sp>
      <p:sp>
        <p:nvSpPr>
          <p:cNvPr id="8" name="object 8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045"/>
              </a:lnSpc>
            </a:pPr>
            <a:r>
              <a:rPr spc="-10" dirty="0"/>
              <a:t>Θεωρία</a:t>
            </a:r>
            <a:r>
              <a:rPr spc="-40" dirty="0"/>
              <a:t> </a:t>
            </a:r>
            <a:r>
              <a:rPr dirty="0"/>
              <a:t>Παραγωγής και</a:t>
            </a:r>
            <a:r>
              <a:rPr spc="-30" dirty="0"/>
              <a:t> </a:t>
            </a:r>
            <a:r>
              <a:rPr spc="-10" dirty="0"/>
              <a:t>Κόστους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83083" rIns="0" bIns="0" rtlCol="0">
            <a:spAutoFit/>
          </a:bodyPr>
          <a:lstStyle/>
          <a:p>
            <a:pPr marL="81280">
              <a:lnSpc>
                <a:spcPct val="100000"/>
              </a:lnSpc>
              <a:spcBef>
                <a:spcPts val="105"/>
              </a:spcBef>
            </a:pPr>
            <a:r>
              <a:rPr dirty="0"/>
              <a:t>Κόστος</a:t>
            </a:r>
            <a:r>
              <a:rPr spc="-70" dirty="0"/>
              <a:t> </a:t>
            </a:r>
            <a:r>
              <a:rPr dirty="0"/>
              <a:t>στη</a:t>
            </a:r>
            <a:r>
              <a:rPr spc="-50" dirty="0"/>
              <a:t> </a:t>
            </a:r>
            <a:r>
              <a:rPr dirty="0"/>
              <a:t>Βραχυχρόνια</a:t>
            </a:r>
            <a:r>
              <a:rPr spc="-50" dirty="0"/>
              <a:t> </a:t>
            </a:r>
            <a:r>
              <a:rPr spc="-10" dirty="0"/>
              <a:t>περίοδο</a:t>
            </a:r>
          </a:p>
        </p:txBody>
      </p:sp>
      <p:sp>
        <p:nvSpPr>
          <p:cNvPr id="3" name="object 3"/>
          <p:cNvSpPr/>
          <p:nvPr/>
        </p:nvSpPr>
        <p:spPr>
          <a:xfrm>
            <a:off x="1105027" y="2502207"/>
            <a:ext cx="76835" cy="0"/>
          </a:xfrm>
          <a:custGeom>
            <a:avLst/>
            <a:gdLst/>
            <a:ahLst/>
            <a:cxnLst/>
            <a:rect l="l" t="t" r="r" b="b"/>
            <a:pathLst>
              <a:path w="76834">
                <a:moveTo>
                  <a:pt x="0" y="0"/>
                </a:moveTo>
                <a:lnTo>
                  <a:pt x="76266" y="0"/>
                </a:lnTo>
              </a:path>
            </a:pathLst>
          </a:custGeom>
          <a:ln w="7433">
            <a:solidFill>
              <a:srgbClr val="4F71B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233664" y="2459464"/>
            <a:ext cx="76835" cy="0"/>
          </a:xfrm>
          <a:custGeom>
            <a:avLst/>
            <a:gdLst/>
            <a:ahLst/>
            <a:cxnLst/>
            <a:rect l="l" t="t" r="r" b="b"/>
            <a:pathLst>
              <a:path w="76834">
                <a:moveTo>
                  <a:pt x="0" y="0"/>
                </a:moveTo>
                <a:lnTo>
                  <a:pt x="76253" y="0"/>
                </a:lnTo>
              </a:path>
            </a:pathLst>
          </a:custGeom>
          <a:ln w="7433">
            <a:solidFill>
              <a:srgbClr val="4F71B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567493" y="2506959"/>
            <a:ext cx="76200" cy="0"/>
          </a:xfrm>
          <a:custGeom>
            <a:avLst/>
            <a:gdLst/>
            <a:ahLst/>
            <a:cxnLst/>
            <a:rect l="l" t="t" r="r" b="b"/>
            <a:pathLst>
              <a:path w="76200">
                <a:moveTo>
                  <a:pt x="0" y="0"/>
                </a:moveTo>
                <a:lnTo>
                  <a:pt x="75952" y="0"/>
                </a:lnTo>
              </a:path>
            </a:pathLst>
          </a:custGeom>
          <a:ln w="7433">
            <a:solidFill>
              <a:srgbClr val="4F71B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925072" y="3294147"/>
            <a:ext cx="76200" cy="0"/>
          </a:xfrm>
          <a:custGeom>
            <a:avLst/>
            <a:gdLst/>
            <a:ahLst/>
            <a:cxnLst/>
            <a:rect l="l" t="t" r="r" b="b"/>
            <a:pathLst>
              <a:path w="76200">
                <a:moveTo>
                  <a:pt x="0" y="0"/>
                </a:moveTo>
                <a:lnTo>
                  <a:pt x="76148" y="0"/>
                </a:lnTo>
              </a:path>
            </a:pathLst>
          </a:custGeom>
          <a:ln w="7419">
            <a:solidFill>
              <a:srgbClr val="4F71B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053664" y="3251483"/>
            <a:ext cx="76200" cy="0"/>
          </a:xfrm>
          <a:custGeom>
            <a:avLst/>
            <a:gdLst/>
            <a:ahLst/>
            <a:cxnLst/>
            <a:rect l="l" t="t" r="r" b="b"/>
            <a:pathLst>
              <a:path w="76200">
                <a:moveTo>
                  <a:pt x="0" y="0"/>
                </a:moveTo>
                <a:lnTo>
                  <a:pt x="76150" y="0"/>
                </a:lnTo>
              </a:path>
            </a:pathLst>
          </a:custGeom>
          <a:ln w="7419">
            <a:solidFill>
              <a:srgbClr val="4F71B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929764" y="3799039"/>
            <a:ext cx="76835" cy="0"/>
          </a:xfrm>
          <a:custGeom>
            <a:avLst/>
            <a:gdLst/>
            <a:ahLst/>
            <a:cxnLst/>
            <a:rect l="l" t="t" r="r" b="b"/>
            <a:pathLst>
              <a:path w="76834">
                <a:moveTo>
                  <a:pt x="0" y="0"/>
                </a:moveTo>
                <a:lnTo>
                  <a:pt x="76523" y="0"/>
                </a:lnTo>
              </a:path>
            </a:pathLst>
          </a:custGeom>
          <a:ln w="7369">
            <a:solidFill>
              <a:srgbClr val="4F71B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1021464" y="4245561"/>
            <a:ext cx="81280" cy="252095"/>
          </a:xfrm>
          <a:custGeom>
            <a:avLst/>
            <a:gdLst/>
            <a:ahLst/>
            <a:cxnLst/>
            <a:rect l="l" t="t" r="r" b="b"/>
            <a:pathLst>
              <a:path w="81280" h="252095">
                <a:moveTo>
                  <a:pt x="81066" y="0"/>
                </a:moveTo>
                <a:lnTo>
                  <a:pt x="0" y="251963"/>
                </a:lnTo>
              </a:path>
            </a:pathLst>
          </a:custGeom>
          <a:ln w="7527">
            <a:solidFill>
              <a:srgbClr val="4F71B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832735" y="4736268"/>
            <a:ext cx="76835" cy="0"/>
          </a:xfrm>
          <a:custGeom>
            <a:avLst/>
            <a:gdLst/>
            <a:ahLst/>
            <a:cxnLst/>
            <a:rect l="l" t="t" r="r" b="b"/>
            <a:pathLst>
              <a:path w="76834">
                <a:moveTo>
                  <a:pt x="0" y="0"/>
                </a:moveTo>
                <a:lnTo>
                  <a:pt x="76323" y="0"/>
                </a:lnTo>
              </a:path>
            </a:pathLst>
          </a:custGeom>
          <a:ln w="7479">
            <a:solidFill>
              <a:srgbClr val="4F71B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972357" y="4686087"/>
            <a:ext cx="196850" cy="275590"/>
          </a:xfrm>
          <a:custGeom>
            <a:avLst/>
            <a:gdLst/>
            <a:ahLst/>
            <a:cxnLst/>
            <a:rect l="l" t="t" r="r" b="b"/>
            <a:pathLst>
              <a:path w="196850" h="275589">
                <a:moveTo>
                  <a:pt x="0" y="3579"/>
                </a:moveTo>
                <a:lnTo>
                  <a:pt x="76326" y="3579"/>
                </a:lnTo>
              </a:path>
              <a:path w="196850" h="275589">
                <a:moveTo>
                  <a:pt x="196263" y="0"/>
                </a:moveTo>
                <a:lnTo>
                  <a:pt x="108122" y="275392"/>
                </a:lnTo>
              </a:path>
            </a:pathLst>
          </a:custGeom>
          <a:ln w="7525">
            <a:solidFill>
              <a:srgbClr val="4F71B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843479" y="5219379"/>
            <a:ext cx="76835" cy="0"/>
          </a:xfrm>
          <a:custGeom>
            <a:avLst/>
            <a:gdLst/>
            <a:ahLst/>
            <a:cxnLst/>
            <a:rect l="l" t="t" r="r" b="b"/>
            <a:pathLst>
              <a:path w="76834">
                <a:moveTo>
                  <a:pt x="0" y="0"/>
                </a:moveTo>
                <a:lnTo>
                  <a:pt x="76314" y="0"/>
                </a:lnTo>
              </a:path>
            </a:pathLst>
          </a:custGeom>
          <a:ln w="7458">
            <a:solidFill>
              <a:srgbClr val="4F71B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1137770" y="5192582"/>
            <a:ext cx="79375" cy="247015"/>
          </a:xfrm>
          <a:custGeom>
            <a:avLst/>
            <a:gdLst/>
            <a:ahLst/>
            <a:cxnLst/>
            <a:rect l="l" t="t" r="r" b="b"/>
            <a:pathLst>
              <a:path w="79375" h="247014">
                <a:moveTo>
                  <a:pt x="79045" y="0"/>
                </a:moveTo>
                <a:lnTo>
                  <a:pt x="0" y="246902"/>
                </a:lnTo>
              </a:path>
            </a:pathLst>
          </a:custGeom>
          <a:ln w="7587">
            <a:solidFill>
              <a:srgbClr val="4F71B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1102805" y="5691540"/>
            <a:ext cx="84455" cy="262255"/>
          </a:xfrm>
          <a:custGeom>
            <a:avLst/>
            <a:gdLst/>
            <a:ahLst/>
            <a:cxnLst/>
            <a:rect l="l" t="t" r="r" b="b"/>
            <a:pathLst>
              <a:path w="84455" h="262254">
                <a:moveTo>
                  <a:pt x="84204" y="0"/>
                </a:moveTo>
                <a:lnTo>
                  <a:pt x="0" y="261889"/>
                </a:lnTo>
              </a:path>
            </a:pathLst>
          </a:custGeom>
          <a:ln w="7611">
            <a:solidFill>
              <a:srgbClr val="4F71B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 txBox="1"/>
          <p:nvPr/>
        </p:nvSpPr>
        <p:spPr>
          <a:xfrm>
            <a:off x="542950" y="1494282"/>
            <a:ext cx="7338695" cy="4467225"/>
          </a:xfrm>
          <a:prstGeom prst="rect">
            <a:avLst/>
          </a:prstGeom>
        </p:spPr>
        <p:txBody>
          <a:bodyPr vert="horz" wrap="square" lIns="0" tIns="94615" rIns="0" bIns="0" rtlCol="0">
            <a:spAutoFit/>
          </a:bodyPr>
          <a:lstStyle/>
          <a:p>
            <a:pPr marL="12700" marR="5080">
              <a:lnSpc>
                <a:spcPct val="80000"/>
              </a:lnSpc>
              <a:spcBef>
                <a:spcPts val="745"/>
              </a:spcBef>
            </a:pPr>
            <a:r>
              <a:rPr sz="2700" dirty="0">
                <a:latin typeface="Calibri"/>
                <a:cs typeface="Calibri"/>
              </a:rPr>
              <a:t>Στην</a:t>
            </a:r>
            <a:r>
              <a:rPr sz="2700" spc="-80" dirty="0">
                <a:latin typeface="Calibri"/>
                <a:cs typeface="Calibri"/>
              </a:rPr>
              <a:t> </a:t>
            </a:r>
            <a:r>
              <a:rPr sz="2700" spc="-10" dirty="0">
                <a:latin typeface="Calibri"/>
                <a:cs typeface="Calibri"/>
              </a:rPr>
              <a:t>βραχυχρόνια</a:t>
            </a:r>
            <a:r>
              <a:rPr sz="2700" spc="-75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περίοδο</a:t>
            </a:r>
            <a:r>
              <a:rPr sz="2700" spc="-100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από</a:t>
            </a:r>
            <a:r>
              <a:rPr sz="2700" spc="-80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την</a:t>
            </a:r>
            <a:r>
              <a:rPr sz="2700" spc="-80" dirty="0">
                <a:latin typeface="Calibri"/>
                <a:cs typeface="Calibri"/>
              </a:rPr>
              <a:t> </a:t>
            </a:r>
            <a:r>
              <a:rPr sz="2700" spc="-10" dirty="0">
                <a:latin typeface="Calibri"/>
                <a:cs typeface="Calibri"/>
              </a:rPr>
              <a:t>συνάρτηση</a:t>
            </a:r>
            <a:r>
              <a:rPr sz="2700" spc="-65" dirty="0">
                <a:latin typeface="Calibri"/>
                <a:cs typeface="Calibri"/>
              </a:rPr>
              <a:t> </a:t>
            </a:r>
            <a:r>
              <a:rPr sz="2700" spc="-20" dirty="0">
                <a:latin typeface="Calibri"/>
                <a:cs typeface="Calibri"/>
              </a:rPr>
              <a:t>ίσου </a:t>
            </a:r>
            <a:r>
              <a:rPr sz="2700" spc="-10" dirty="0">
                <a:latin typeface="Calibri"/>
                <a:cs typeface="Calibri"/>
              </a:rPr>
              <a:t>κόστους</a:t>
            </a:r>
            <a:r>
              <a:rPr sz="2700" spc="-50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εκπορεύονται</a:t>
            </a:r>
            <a:r>
              <a:rPr sz="2700" spc="-70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τα</a:t>
            </a:r>
            <a:r>
              <a:rPr sz="2700" spc="-35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εξής</a:t>
            </a:r>
            <a:r>
              <a:rPr sz="2700" spc="-45" dirty="0">
                <a:latin typeface="Calibri"/>
                <a:cs typeface="Calibri"/>
              </a:rPr>
              <a:t> </a:t>
            </a:r>
            <a:r>
              <a:rPr sz="2700" spc="-10" dirty="0">
                <a:latin typeface="Calibri"/>
                <a:cs typeface="Calibri"/>
              </a:rPr>
              <a:t>μεγέθη:</a:t>
            </a:r>
            <a:endParaRPr sz="2700">
              <a:latin typeface="Calibri"/>
              <a:cs typeface="Calibri"/>
            </a:endParaRPr>
          </a:p>
          <a:p>
            <a:pPr marL="222885" marR="360045" indent="-210820">
              <a:lnSpc>
                <a:spcPts val="2590"/>
              </a:lnSpc>
              <a:spcBef>
                <a:spcPts val="1180"/>
              </a:spcBef>
              <a:buClr>
                <a:srgbClr val="000000"/>
              </a:buClr>
              <a:buSzPct val="112500"/>
              <a:buFont typeface="Arial MT"/>
              <a:buChar char="•"/>
              <a:tabLst>
                <a:tab pos="354965" algn="l"/>
              </a:tabLst>
            </a:pPr>
            <a:r>
              <a:rPr sz="3600" baseline="-2314" dirty="0">
                <a:solidFill>
                  <a:srgbClr val="4F71B9"/>
                </a:solidFill>
                <a:latin typeface="Calibri"/>
                <a:cs typeface="Calibri"/>
              </a:rPr>
              <a:t>C=rK+wL</a:t>
            </a:r>
            <a:r>
              <a:rPr sz="3600" spc="-150" baseline="-2314" dirty="0">
                <a:solidFill>
                  <a:srgbClr val="4F71B9"/>
                </a:solidFill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:</a:t>
            </a:r>
            <a:r>
              <a:rPr sz="2700" spc="-60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συνάρτηση</a:t>
            </a:r>
            <a:r>
              <a:rPr sz="2700" spc="-45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ίσου</a:t>
            </a:r>
            <a:r>
              <a:rPr sz="2700" spc="-65" dirty="0">
                <a:latin typeface="Calibri"/>
                <a:cs typeface="Calibri"/>
              </a:rPr>
              <a:t> </a:t>
            </a:r>
            <a:r>
              <a:rPr sz="2700" spc="-10" dirty="0">
                <a:latin typeface="Calibri"/>
                <a:cs typeface="Calibri"/>
              </a:rPr>
              <a:t>κόστους</a:t>
            </a:r>
            <a:r>
              <a:rPr sz="2700" spc="-45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ή</a:t>
            </a:r>
            <a:r>
              <a:rPr sz="2700" spc="-65" dirty="0">
                <a:latin typeface="Calibri"/>
                <a:cs typeface="Calibri"/>
              </a:rPr>
              <a:t> </a:t>
            </a:r>
            <a:r>
              <a:rPr sz="2700" spc="-10" dirty="0">
                <a:latin typeface="Calibri"/>
                <a:cs typeface="Calibri"/>
              </a:rPr>
              <a:t>συνάρτηση 	συνολικού</a:t>
            </a:r>
            <a:r>
              <a:rPr sz="2700" spc="-105" dirty="0">
                <a:latin typeface="Calibri"/>
                <a:cs typeface="Calibri"/>
              </a:rPr>
              <a:t> </a:t>
            </a:r>
            <a:r>
              <a:rPr sz="2700" spc="-10" dirty="0">
                <a:latin typeface="Calibri"/>
                <a:cs typeface="Calibri"/>
              </a:rPr>
              <a:t>κόστους</a:t>
            </a:r>
            <a:r>
              <a:rPr sz="2700" spc="-80" dirty="0">
                <a:latin typeface="Calibri"/>
                <a:cs typeface="Calibri"/>
              </a:rPr>
              <a:t> </a:t>
            </a:r>
            <a:r>
              <a:rPr sz="2700" spc="-20" dirty="0">
                <a:latin typeface="Calibri"/>
                <a:cs typeface="Calibri"/>
              </a:rPr>
              <a:t>(ΤC)</a:t>
            </a:r>
            <a:endParaRPr sz="2700">
              <a:latin typeface="Calibri"/>
              <a:cs typeface="Calibri"/>
            </a:endParaRPr>
          </a:p>
          <a:p>
            <a:pPr marL="357505" indent="-344805">
              <a:lnSpc>
                <a:spcPct val="100000"/>
              </a:lnSpc>
              <a:spcBef>
                <a:spcPts val="580"/>
              </a:spcBef>
              <a:buClr>
                <a:srgbClr val="000000"/>
              </a:buClr>
              <a:buSzPct val="112500"/>
              <a:buFont typeface="Arial MT"/>
              <a:buChar char="•"/>
              <a:tabLst>
                <a:tab pos="357505" algn="l"/>
              </a:tabLst>
            </a:pPr>
            <a:r>
              <a:rPr sz="3600" spc="-37" baseline="1157" dirty="0">
                <a:solidFill>
                  <a:srgbClr val="4F71B9"/>
                </a:solidFill>
                <a:latin typeface="Calibri"/>
                <a:cs typeface="Calibri"/>
              </a:rPr>
              <a:t>rK</a:t>
            </a:r>
            <a:r>
              <a:rPr sz="3600" spc="-300" baseline="1157" dirty="0">
                <a:solidFill>
                  <a:srgbClr val="4F71B9"/>
                </a:solidFill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:</a:t>
            </a:r>
            <a:r>
              <a:rPr sz="2700" spc="-75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σταθερό</a:t>
            </a:r>
            <a:r>
              <a:rPr sz="2700" spc="-40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κόστος</a:t>
            </a:r>
            <a:r>
              <a:rPr sz="2700" spc="-55" dirty="0">
                <a:latin typeface="Calibri"/>
                <a:cs typeface="Calibri"/>
              </a:rPr>
              <a:t> </a:t>
            </a:r>
            <a:r>
              <a:rPr sz="2700" spc="-10" dirty="0">
                <a:latin typeface="Calibri"/>
                <a:cs typeface="Calibri"/>
              </a:rPr>
              <a:t>(TFC)</a:t>
            </a:r>
            <a:endParaRPr sz="2700">
              <a:latin typeface="Calibri"/>
              <a:cs typeface="Calibri"/>
            </a:endParaRPr>
          </a:p>
          <a:p>
            <a:pPr marL="314960" indent="-302260">
              <a:lnSpc>
                <a:spcPct val="100000"/>
              </a:lnSpc>
              <a:spcBef>
                <a:spcPts val="550"/>
              </a:spcBef>
              <a:buClr>
                <a:srgbClr val="000000"/>
              </a:buClr>
              <a:buSzPct val="112500"/>
              <a:buFont typeface="Arial MT"/>
              <a:buChar char="•"/>
              <a:tabLst>
                <a:tab pos="314960" algn="l"/>
              </a:tabLst>
            </a:pPr>
            <a:r>
              <a:rPr sz="3600" baseline="-2314" dirty="0">
                <a:solidFill>
                  <a:srgbClr val="4F71B9"/>
                </a:solidFill>
                <a:latin typeface="Calibri"/>
                <a:cs typeface="Calibri"/>
              </a:rPr>
              <a:t>wL</a:t>
            </a:r>
            <a:r>
              <a:rPr sz="2700" dirty="0">
                <a:latin typeface="Calibri"/>
                <a:cs typeface="Calibri"/>
              </a:rPr>
              <a:t>:</a:t>
            </a:r>
            <a:r>
              <a:rPr sz="2700" spc="-80" dirty="0">
                <a:latin typeface="Calibri"/>
                <a:cs typeface="Calibri"/>
              </a:rPr>
              <a:t> </a:t>
            </a:r>
            <a:r>
              <a:rPr sz="2700" spc="-10" dirty="0">
                <a:latin typeface="Calibri"/>
                <a:cs typeface="Calibri"/>
              </a:rPr>
              <a:t>μεταβλητό</a:t>
            </a:r>
            <a:r>
              <a:rPr sz="2700" spc="-100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κόστος</a:t>
            </a:r>
            <a:r>
              <a:rPr sz="2700" spc="-80" dirty="0">
                <a:latin typeface="Calibri"/>
                <a:cs typeface="Calibri"/>
              </a:rPr>
              <a:t> </a:t>
            </a:r>
            <a:r>
              <a:rPr sz="2700" spc="-10" dirty="0">
                <a:latin typeface="Calibri"/>
                <a:cs typeface="Calibri"/>
              </a:rPr>
              <a:t>(TVC)</a:t>
            </a:r>
            <a:endParaRPr sz="2700">
              <a:latin typeface="Calibri"/>
              <a:cs typeface="Calibri"/>
            </a:endParaRPr>
          </a:p>
          <a:p>
            <a:pPr marL="308610" indent="-295910">
              <a:lnSpc>
                <a:spcPct val="100000"/>
              </a:lnSpc>
              <a:spcBef>
                <a:spcPts val="555"/>
              </a:spcBef>
              <a:buClr>
                <a:srgbClr val="000000"/>
              </a:buClr>
              <a:buSzPct val="103846"/>
              <a:buFont typeface="Arial MT"/>
              <a:buChar char="•"/>
              <a:tabLst>
                <a:tab pos="308610" algn="l"/>
              </a:tabLst>
            </a:pPr>
            <a:r>
              <a:rPr sz="3900" baseline="-3205" dirty="0">
                <a:solidFill>
                  <a:srgbClr val="4F71B9"/>
                </a:solidFill>
                <a:latin typeface="Calibri"/>
                <a:cs typeface="Calibri"/>
              </a:rPr>
              <a:t>C</a:t>
            </a:r>
            <a:r>
              <a:rPr sz="3900" spc="-232" baseline="-3205" dirty="0">
                <a:solidFill>
                  <a:srgbClr val="4F71B9"/>
                </a:solidFill>
                <a:latin typeface="Calibri"/>
                <a:cs typeface="Calibri"/>
              </a:rPr>
              <a:t> </a:t>
            </a:r>
            <a:r>
              <a:rPr sz="3900" i="1" baseline="-3205" dirty="0">
                <a:solidFill>
                  <a:srgbClr val="4F71B9"/>
                </a:solidFill>
                <a:latin typeface="Calibri"/>
                <a:cs typeface="Calibri"/>
              </a:rPr>
              <a:t>Y</a:t>
            </a:r>
            <a:r>
              <a:rPr sz="3900" i="1" spc="-442" baseline="-3205" dirty="0">
                <a:solidFill>
                  <a:srgbClr val="4F71B9"/>
                </a:solidFill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:μέσο</a:t>
            </a:r>
            <a:r>
              <a:rPr sz="2700" spc="-135" dirty="0">
                <a:latin typeface="Calibri"/>
                <a:cs typeface="Calibri"/>
              </a:rPr>
              <a:t> </a:t>
            </a:r>
            <a:r>
              <a:rPr sz="2700" spc="-10" dirty="0">
                <a:latin typeface="Calibri"/>
                <a:cs typeface="Calibri"/>
              </a:rPr>
              <a:t>συνολικό</a:t>
            </a:r>
            <a:r>
              <a:rPr sz="2700" spc="-60" dirty="0">
                <a:latin typeface="Calibri"/>
                <a:cs typeface="Calibri"/>
              </a:rPr>
              <a:t> </a:t>
            </a:r>
            <a:r>
              <a:rPr sz="2700" spc="-10" dirty="0">
                <a:latin typeface="Calibri"/>
                <a:cs typeface="Calibri"/>
              </a:rPr>
              <a:t>κόστος</a:t>
            </a:r>
            <a:r>
              <a:rPr sz="2700" spc="-45" dirty="0">
                <a:latin typeface="Calibri"/>
                <a:cs typeface="Calibri"/>
              </a:rPr>
              <a:t> </a:t>
            </a:r>
            <a:r>
              <a:rPr sz="2700" spc="-20" dirty="0">
                <a:latin typeface="Calibri"/>
                <a:cs typeface="Calibri"/>
              </a:rPr>
              <a:t>(ΑC)</a:t>
            </a:r>
            <a:endParaRPr sz="2700">
              <a:latin typeface="Calibri"/>
              <a:cs typeface="Calibri"/>
            </a:endParaRPr>
          </a:p>
          <a:p>
            <a:pPr marL="260350" indent="-247650">
              <a:lnSpc>
                <a:spcPct val="100000"/>
              </a:lnSpc>
              <a:spcBef>
                <a:spcPts val="585"/>
              </a:spcBef>
              <a:buClr>
                <a:srgbClr val="000000"/>
              </a:buClr>
              <a:buSzPct val="103846"/>
              <a:buFont typeface="Arial MT"/>
              <a:buChar char="•"/>
              <a:tabLst>
                <a:tab pos="260350" algn="l"/>
              </a:tabLst>
            </a:pPr>
            <a:r>
              <a:rPr sz="2600" spc="-10" dirty="0">
                <a:solidFill>
                  <a:srgbClr val="4F71B9"/>
                </a:solidFill>
                <a:latin typeface="Calibri"/>
                <a:cs typeface="Calibri"/>
              </a:rPr>
              <a:t>rK</a:t>
            </a:r>
            <a:r>
              <a:rPr sz="2600" spc="-175" dirty="0">
                <a:solidFill>
                  <a:srgbClr val="4F71B9"/>
                </a:solidFill>
                <a:latin typeface="Calibri"/>
                <a:cs typeface="Calibri"/>
              </a:rPr>
              <a:t> </a:t>
            </a:r>
            <a:r>
              <a:rPr sz="2600" i="1" dirty="0">
                <a:solidFill>
                  <a:srgbClr val="4F71B9"/>
                </a:solidFill>
                <a:latin typeface="Calibri"/>
                <a:cs typeface="Calibri"/>
              </a:rPr>
              <a:t>Y</a:t>
            </a:r>
            <a:r>
              <a:rPr sz="2600" i="1" spc="-150" dirty="0">
                <a:solidFill>
                  <a:srgbClr val="4F71B9"/>
                </a:solidFill>
                <a:latin typeface="Calibri"/>
                <a:cs typeface="Calibri"/>
              </a:rPr>
              <a:t> </a:t>
            </a:r>
            <a:r>
              <a:rPr sz="4050" baseline="1028" dirty="0">
                <a:latin typeface="Calibri"/>
                <a:cs typeface="Calibri"/>
              </a:rPr>
              <a:t>:μέσο</a:t>
            </a:r>
            <a:r>
              <a:rPr sz="4050" spc="-202" baseline="1028" dirty="0">
                <a:latin typeface="Calibri"/>
                <a:cs typeface="Calibri"/>
              </a:rPr>
              <a:t> </a:t>
            </a:r>
            <a:r>
              <a:rPr sz="4050" baseline="1028" dirty="0">
                <a:latin typeface="Calibri"/>
                <a:cs typeface="Calibri"/>
              </a:rPr>
              <a:t>σταθερό</a:t>
            </a:r>
            <a:r>
              <a:rPr sz="4050" spc="-82" baseline="1028" dirty="0">
                <a:latin typeface="Calibri"/>
                <a:cs typeface="Calibri"/>
              </a:rPr>
              <a:t> </a:t>
            </a:r>
            <a:r>
              <a:rPr sz="4050" baseline="1028" dirty="0">
                <a:latin typeface="Calibri"/>
                <a:cs typeface="Calibri"/>
              </a:rPr>
              <a:t>κόστος</a:t>
            </a:r>
            <a:r>
              <a:rPr sz="4050" spc="-67" baseline="1028" dirty="0">
                <a:latin typeface="Calibri"/>
                <a:cs typeface="Calibri"/>
              </a:rPr>
              <a:t> </a:t>
            </a:r>
            <a:r>
              <a:rPr sz="4050" spc="-15" baseline="1028" dirty="0">
                <a:latin typeface="Calibri"/>
                <a:cs typeface="Calibri"/>
              </a:rPr>
              <a:t>(ΑFC)</a:t>
            </a:r>
            <a:endParaRPr sz="4050" baseline="1028">
              <a:latin typeface="Calibri"/>
              <a:cs typeface="Calibri"/>
            </a:endParaRPr>
          </a:p>
          <a:p>
            <a:pPr marL="219710" indent="-207010">
              <a:lnSpc>
                <a:spcPct val="100000"/>
              </a:lnSpc>
              <a:spcBef>
                <a:spcPts val="525"/>
              </a:spcBef>
              <a:buClr>
                <a:srgbClr val="000000"/>
              </a:buClr>
              <a:buSzPct val="103846"/>
              <a:buFont typeface="Arial MT"/>
              <a:buChar char="•"/>
              <a:tabLst>
                <a:tab pos="219710" algn="l"/>
              </a:tabLst>
            </a:pPr>
            <a:r>
              <a:rPr sz="2600" dirty="0">
                <a:solidFill>
                  <a:srgbClr val="4F71B9"/>
                </a:solidFill>
                <a:latin typeface="Calibri"/>
                <a:cs typeface="Calibri"/>
              </a:rPr>
              <a:t>wL</a:t>
            </a:r>
            <a:r>
              <a:rPr sz="2600" spc="-150" dirty="0">
                <a:solidFill>
                  <a:srgbClr val="4F71B9"/>
                </a:solidFill>
                <a:latin typeface="Calibri"/>
                <a:cs typeface="Calibri"/>
              </a:rPr>
              <a:t> </a:t>
            </a:r>
            <a:r>
              <a:rPr sz="2600" i="1" dirty="0">
                <a:solidFill>
                  <a:srgbClr val="4F71B9"/>
                </a:solidFill>
                <a:latin typeface="Calibri"/>
                <a:cs typeface="Calibri"/>
              </a:rPr>
              <a:t>Y</a:t>
            </a:r>
            <a:r>
              <a:rPr sz="2700" dirty="0">
                <a:latin typeface="Calibri"/>
                <a:cs typeface="Calibri"/>
              </a:rPr>
              <a:t>:μέσο</a:t>
            </a:r>
            <a:r>
              <a:rPr sz="2700" spc="-120" dirty="0">
                <a:latin typeface="Calibri"/>
                <a:cs typeface="Calibri"/>
              </a:rPr>
              <a:t> </a:t>
            </a:r>
            <a:r>
              <a:rPr sz="2700" spc="-10" dirty="0">
                <a:latin typeface="Calibri"/>
                <a:cs typeface="Calibri"/>
              </a:rPr>
              <a:t>μεταβλητό</a:t>
            </a:r>
            <a:r>
              <a:rPr sz="2700" spc="-90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κόστος</a:t>
            </a:r>
            <a:r>
              <a:rPr sz="2700" spc="-75" dirty="0">
                <a:latin typeface="Calibri"/>
                <a:cs typeface="Calibri"/>
              </a:rPr>
              <a:t> </a:t>
            </a:r>
            <a:r>
              <a:rPr sz="2700" spc="-10" dirty="0">
                <a:latin typeface="Calibri"/>
                <a:cs typeface="Calibri"/>
              </a:rPr>
              <a:t>(AVC)</a:t>
            </a:r>
            <a:endParaRPr sz="2700">
              <a:latin typeface="Calibri"/>
              <a:cs typeface="Calibri"/>
            </a:endParaRPr>
          </a:p>
          <a:p>
            <a:pPr marL="214629" indent="-201930">
              <a:lnSpc>
                <a:spcPct val="100000"/>
              </a:lnSpc>
              <a:spcBef>
                <a:spcPts val="550"/>
              </a:spcBef>
              <a:buClr>
                <a:srgbClr val="000000"/>
              </a:buClr>
              <a:buSzPct val="103846"/>
              <a:buFont typeface="Arial MT"/>
              <a:buChar char="•"/>
              <a:tabLst>
                <a:tab pos="214629" algn="l"/>
              </a:tabLst>
            </a:pPr>
            <a:r>
              <a:rPr sz="3900" baseline="-5341" dirty="0">
                <a:solidFill>
                  <a:srgbClr val="4F71B9"/>
                </a:solidFill>
                <a:latin typeface="Calibri"/>
                <a:cs typeface="Calibri"/>
              </a:rPr>
              <a:t>dC</a:t>
            </a:r>
            <a:r>
              <a:rPr sz="3900" spc="-112" baseline="-5341" dirty="0">
                <a:solidFill>
                  <a:srgbClr val="4F71B9"/>
                </a:solidFill>
                <a:latin typeface="Calibri"/>
                <a:cs typeface="Calibri"/>
              </a:rPr>
              <a:t> </a:t>
            </a:r>
            <a:r>
              <a:rPr sz="3900" i="1" spc="-15" baseline="-5341" dirty="0">
                <a:solidFill>
                  <a:srgbClr val="4F71B9"/>
                </a:solidFill>
                <a:latin typeface="Calibri"/>
                <a:cs typeface="Calibri"/>
              </a:rPr>
              <a:t>dY</a:t>
            </a:r>
            <a:r>
              <a:rPr sz="2700" spc="-10" dirty="0">
                <a:latin typeface="Calibri"/>
                <a:cs typeface="Calibri"/>
              </a:rPr>
              <a:t>:οριακό</a:t>
            </a:r>
            <a:r>
              <a:rPr sz="2700" spc="-55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κόστος</a:t>
            </a:r>
            <a:r>
              <a:rPr sz="2700" spc="-60" dirty="0">
                <a:latin typeface="Calibri"/>
                <a:cs typeface="Calibri"/>
              </a:rPr>
              <a:t> </a:t>
            </a:r>
            <a:r>
              <a:rPr sz="2700" spc="-20" dirty="0">
                <a:latin typeface="Calibri"/>
                <a:cs typeface="Calibri"/>
              </a:rPr>
              <a:t>(MC)</a:t>
            </a:r>
            <a:endParaRPr sz="2700">
              <a:latin typeface="Calibri"/>
              <a:cs typeface="Calibri"/>
            </a:endParaRPr>
          </a:p>
        </p:txBody>
      </p:sp>
      <p:sp>
        <p:nvSpPr>
          <p:cNvPr id="16" name="object 1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21</a:t>
            </a:fld>
            <a:endParaRPr spc="-25" dirty="0"/>
          </a:p>
        </p:txBody>
      </p:sp>
      <p:sp>
        <p:nvSpPr>
          <p:cNvPr id="17" name="object 17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045"/>
              </a:lnSpc>
            </a:pPr>
            <a:r>
              <a:rPr spc="-10" dirty="0"/>
              <a:t>Θεωρία</a:t>
            </a:r>
            <a:r>
              <a:rPr spc="-40" dirty="0"/>
              <a:t> </a:t>
            </a:r>
            <a:r>
              <a:rPr dirty="0"/>
              <a:t>Παραγωγής και</a:t>
            </a:r>
            <a:r>
              <a:rPr spc="-30" dirty="0"/>
              <a:t> </a:t>
            </a:r>
            <a:r>
              <a:rPr spc="-10" dirty="0"/>
              <a:t>Κόστους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01141" y="191846"/>
            <a:ext cx="7743190" cy="12446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946910" marR="5080" indent="-1934845">
              <a:lnSpc>
                <a:spcPct val="100000"/>
              </a:lnSpc>
              <a:spcBef>
                <a:spcPts val="95"/>
              </a:spcBef>
            </a:pPr>
            <a:r>
              <a:rPr sz="4000" dirty="0"/>
              <a:t>Βραχυχρόνιο</a:t>
            </a:r>
            <a:r>
              <a:rPr sz="4000" spc="-175" dirty="0"/>
              <a:t> </a:t>
            </a:r>
            <a:r>
              <a:rPr sz="4000" spc="-10" dirty="0"/>
              <a:t>συνολικό,</a:t>
            </a:r>
            <a:r>
              <a:rPr sz="4000" spc="-155" dirty="0"/>
              <a:t> </a:t>
            </a:r>
            <a:r>
              <a:rPr sz="4000" dirty="0"/>
              <a:t>σταθερό</a:t>
            </a:r>
            <a:r>
              <a:rPr sz="4000" spc="-170" dirty="0"/>
              <a:t> </a:t>
            </a:r>
            <a:r>
              <a:rPr sz="4000" spc="-25" dirty="0"/>
              <a:t>και </a:t>
            </a:r>
            <a:r>
              <a:rPr sz="4000" spc="-20" dirty="0"/>
              <a:t>μεταβλητό</a:t>
            </a:r>
            <a:r>
              <a:rPr sz="4000" spc="-145" dirty="0"/>
              <a:t> </a:t>
            </a:r>
            <a:r>
              <a:rPr sz="4000" spc="-10" dirty="0"/>
              <a:t>κόστος</a:t>
            </a:r>
            <a:endParaRPr sz="4000"/>
          </a:p>
        </p:txBody>
      </p:sp>
      <p:sp>
        <p:nvSpPr>
          <p:cNvPr id="3" name="object 3"/>
          <p:cNvSpPr txBox="1"/>
          <p:nvPr/>
        </p:nvSpPr>
        <p:spPr>
          <a:xfrm>
            <a:off x="4291329" y="1431163"/>
            <a:ext cx="4623435" cy="481266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5"/>
              </a:spcBef>
              <a:buFont typeface="Arial MT"/>
              <a:buChar char="•"/>
              <a:tabLst>
                <a:tab pos="355600" algn="l"/>
              </a:tabLst>
            </a:pPr>
            <a:r>
              <a:rPr sz="2300" dirty="0">
                <a:latin typeface="Calibri"/>
                <a:cs typeface="Calibri"/>
              </a:rPr>
              <a:t>Η</a:t>
            </a:r>
            <a:r>
              <a:rPr sz="2300" spc="-60" dirty="0">
                <a:latin typeface="Calibri"/>
                <a:cs typeface="Calibri"/>
              </a:rPr>
              <a:t> </a:t>
            </a:r>
            <a:r>
              <a:rPr sz="2300" spc="-10" dirty="0">
                <a:latin typeface="Calibri"/>
                <a:cs typeface="Calibri"/>
              </a:rPr>
              <a:t>καμπύλη</a:t>
            </a:r>
            <a:r>
              <a:rPr sz="2300" spc="-75" dirty="0">
                <a:latin typeface="Calibri"/>
                <a:cs typeface="Calibri"/>
              </a:rPr>
              <a:t> </a:t>
            </a:r>
            <a:r>
              <a:rPr sz="2300" dirty="0">
                <a:latin typeface="Calibri"/>
                <a:cs typeface="Calibri"/>
              </a:rPr>
              <a:t>σταθερού</a:t>
            </a:r>
            <a:r>
              <a:rPr sz="2300" spc="-55" dirty="0">
                <a:latin typeface="Calibri"/>
                <a:cs typeface="Calibri"/>
              </a:rPr>
              <a:t> </a:t>
            </a:r>
            <a:r>
              <a:rPr sz="2300" dirty="0">
                <a:latin typeface="Calibri"/>
                <a:cs typeface="Calibri"/>
              </a:rPr>
              <a:t>κόστους</a:t>
            </a:r>
            <a:r>
              <a:rPr sz="2300" spc="-55" dirty="0">
                <a:latin typeface="Calibri"/>
                <a:cs typeface="Calibri"/>
              </a:rPr>
              <a:t> </a:t>
            </a:r>
            <a:r>
              <a:rPr sz="2300" spc="-10" dirty="0">
                <a:latin typeface="Calibri"/>
                <a:cs typeface="Calibri"/>
              </a:rPr>
              <a:t>είναι </a:t>
            </a:r>
            <a:r>
              <a:rPr sz="2300" dirty="0">
                <a:latin typeface="Calibri"/>
                <a:cs typeface="Calibri"/>
              </a:rPr>
              <a:t>παράλληλη</a:t>
            </a:r>
            <a:r>
              <a:rPr sz="2300" spc="-65" dirty="0">
                <a:latin typeface="Calibri"/>
                <a:cs typeface="Calibri"/>
              </a:rPr>
              <a:t> </a:t>
            </a:r>
            <a:r>
              <a:rPr sz="2300" dirty="0">
                <a:latin typeface="Calibri"/>
                <a:cs typeface="Calibri"/>
              </a:rPr>
              <a:t>στον</a:t>
            </a:r>
            <a:r>
              <a:rPr sz="2300" spc="-35" dirty="0">
                <a:latin typeface="Calibri"/>
                <a:cs typeface="Calibri"/>
              </a:rPr>
              <a:t> </a:t>
            </a:r>
            <a:r>
              <a:rPr sz="2300" dirty="0">
                <a:latin typeface="Calibri"/>
                <a:cs typeface="Calibri"/>
              </a:rPr>
              <a:t>οριζόντιο</a:t>
            </a:r>
            <a:r>
              <a:rPr sz="2300" spc="-55" dirty="0">
                <a:latin typeface="Calibri"/>
                <a:cs typeface="Calibri"/>
              </a:rPr>
              <a:t> </a:t>
            </a:r>
            <a:r>
              <a:rPr sz="2300" spc="-10" dirty="0">
                <a:latin typeface="Calibri"/>
                <a:cs typeface="Calibri"/>
              </a:rPr>
              <a:t>άξονα </a:t>
            </a:r>
            <a:r>
              <a:rPr sz="2300" dirty="0">
                <a:latin typeface="Calibri"/>
                <a:cs typeface="Calibri"/>
              </a:rPr>
              <a:t>του</a:t>
            </a:r>
            <a:r>
              <a:rPr sz="2300" spc="-50" dirty="0">
                <a:latin typeface="Calibri"/>
                <a:cs typeface="Calibri"/>
              </a:rPr>
              <a:t> </a:t>
            </a:r>
            <a:r>
              <a:rPr sz="2300" spc="-10" dirty="0">
                <a:latin typeface="Calibri"/>
                <a:cs typeface="Calibri"/>
              </a:rPr>
              <a:t>προϊόντος.</a:t>
            </a:r>
            <a:endParaRPr sz="2300">
              <a:latin typeface="Calibri"/>
              <a:cs typeface="Calibri"/>
            </a:endParaRPr>
          </a:p>
          <a:p>
            <a:pPr marL="355600" marR="530860" indent="-342900">
              <a:lnSpc>
                <a:spcPct val="100000"/>
              </a:lnSpc>
              <a:spcBef>
                <a:spcPts val="600"/>
              </a:spcBef>
              <a:buFont typeface="Arial MT"/>
              <a:buChar char="•"/>
              <a:tabLst>
                <a:tab pos="355600" algn="l"/>
              </a:tabLst>
            </a:pPr>
            <a:r>
              <a:rPr sz="2300" dirty="0">
                <a:latin typeface="Calibri"/>
                <a:cs typeface="Calibri"/>
              </a:rPr>
              <a:t>Οι</a:t>
            </a:r>
            <a:r>
              <a:rPr sz="2300" spc="-70" dirty="0">
                <a:latin typeface="Calibri"/>
                <a:cs typeface="Calibri"/>
              </a:rPr>
              <a:t> </a:t>
            </a:r>
            <a:r>
              <a:rPr sz="2300" spc="-10" dirty="0">
                <a:latin typeface="Calibri"/>
                <a:cs typeface="Calibri"/>
              </a:rPr>
              <a:t>καμπύλες</a:t>
            </a:r>
            <a:r>
              <a:rPr sz="2300" spc="-70" dirty="0">
                <a:latin typeface="Calibri"/>
                <a:cs typeface="Calibri"/>
              </a:rPr>
              <a:t> </a:t>
            </a:r>
            <a:r>
              <a:rPr sz="2300" dirty="0">
                <a:latin typeface="Calibri"/>
                <a:cs typeface="Calibri"/>
              </a:rPr>
              <a:t>του</a:t>
            </a:r>
            <a:r>
              <a:rPr sz="2300" spc="-60" dirty="0">
                <a:latin typeface="Calibri"/>
                <a:cs typeface="Calibri"/>
              </a:rPr>
              <a:t> </a:t>
            </a:r>
            <a:r>
              <a:rPr sz="2300" spc="-10" dirty="0">
                <a:latin typeface="Calibri"/>
                <a:cs typeface="Calibri"/>
              </a:rPr>
              <a:t>συνολικού</a:t>
            </a:r>
            <a:r>
              <a:rPr sz="2300" spc="-50" dirty="0">
                <a:latin typeface="Calibri"/>
                <a:cs typeface="Calibri"/>
              </a:rPr>
              <a:t> </a:t>
            </a:r>
            <a:r>
              <a:rPr sz="2300" spc="-25" dirty="0">
                <a:latin typeface="Calibri"/>
                <a:cs typeface="Calibri"/>
              </a:rPr>
              <a:t>και </a:t>
            </a:r>
            <a:r>
              <a:rPr sz="2300" spc="-10" dirty="0">
                <a:latin typeface="Calibri"/>
                <a:cs typeface="Calibri"/>
              </a:rPr>
              <a:t>μεταβλητού</a:t>
            </a:r>
            <a:r>
              <a:rPr sz="2300" spc="-105" dirty="0">
                <a:latin typeface="Calibri"/>
                <a:cs typeface="Calibri"/>
              </a:rPr>
              <a:t> </a:t>
            </a:r>
            <a:r>
              <a:rPr sz="2300" dirty="0">
                <a:latin typeface="Calibri"/>
                <a:cs typeface="Calibri"/>
              </a:rPr>
              <a:t>κόστους</a:t>
            </a:r>
            <a:r>
              <a:rPr sz="2300" spc="-70" dirty="0">
                <a:latin typeface="Calibri"/>
                <a:cs typeface="Calibri"/>
              </a:rPr>
              <a:t> </a:t>
            </a:r>
            <a:r>
              <a:rPr sz="2300" spc="-10" dirty="0">
                <a:latin typeface="Calibri"/>
                <a:cs typeface="Calibri"/>
              </a:rPr>
              <a:t>είναι</a:t>
            </a:r>
            <a:endParaRPr sz="2300">
              <a:latin typeface="Calibri"/>
              <a:cs typeface="Calibri"/>
            </a:endParaRPr>
          </a:p>
          <a:p>
            <a:pPr marL="355600">
              <a:lnSpc>
                <a:spcPct val="100000"/>
              </a:lnSpc>
            </a:pPr>
            <a:r>
              <a:rPr sz="2300" spc="-10" dirty="0">
                <a:latin typeface="Calibri"/>
                <a:cs typeface="Calibri"/>
              </a:rPr>
              <a:t>ανερχόμενες.</a:t>
            </a:r>
            <a:endParaRPr sz="2300">
              <a:latin typeface="Calibri"/>
              <a:cs typeface="Calibri"/>
            </a:endParaRPr>
          </a:p>
          <a:p>
            <a:pPr marL="355600" marR="187960" indent="-342900">
              <a:lnSpc>
                <a:spcPct val="100000"/>
              </a:lnSpc>
              <a:spcBef>
                <a:spcPts val="600"/>
              </a:spcBef>
              <a:buFont typeface="Arial MT"/>
              <a:buChar char="•"/>
              <a:tabLst>
                <a:tab pos="355600" algn="l"/>
              </a:tabLst>
            </a:pPr>
            <a:r>
              <a:rPr sz="2300" spc="-95" dirty="0">
                <a:latin typeface="Calibri"/>
                <a:cs typeface="Calibri"/>
              </a:rPr>
              <a:t>Το</a:t>
            </a:r>
            <a:r>
              <a:rPr sz="2300" spc="-40" dirty="0">
                <a:latin typeface="Calibri"/>
                <a:cs typeface="Calibri"/>
              </a:rPr>
              <a:t> </a:t>
            </a:r>
            <a:r>
              <a:rPr sz="2300" dirty="0">
                <a:latin typeface="Calibri"/>
                <a:cs typeface="Calibri"/>
              </a:rPr>
              <a:t>μεταβλητό</a:t>
            </a:r>
            <a:r>
              <a:rPr sz="2300" spc="-130" dirty="0">
                <a:latin typeface="Calibri"/>
                <a:cs typeface="Calibri"/>
              </a:rPr>
              <a:t> </a:t>
            </a:r>
            <a:r>
              <a:rPr sz="2300" dirty="0">
                <a:latin typeface="Calibri"/>
                <a:cs typeface="Calibri"/>
              </a:rPr>
              <a:t>κόστος</a:t>
            </a:r>
            <a:r>
              <a:rPr sz="2300" spc="-130" dirty="0">
                <a:latin typeface="Calibri"/>
                <a:cs typeface="Calibri"/>
              </a:rPr>
              <a:t> </a:t>
            </a:r>
            <a:r>
              <a:rPr sz="2300" dirty="0">
                <a:latin typeface="Calibri"/>
                <a:cs typeface="Calibri"/>
              </a:rPr>
              <a:t>ξεκινάει</a:t>
            </a:r>
            <a:r>
              <a:rPr sz="2300" spc="-90" dirty="0">
                <a:latin typeface="Calibri"/>
                <a:cs typeface="Calibri"/>
              </a:rPr>
              <a:t> </a:t>
            </a:r>
            <a:r>
              <a:rPr sz="2300" spc="-25" dirty="0">
                <a:latin typeface="Calibri"/>
                <a:cs typeface="Calibri"/>
              </a:rPr>
              <a:t>από </a:t>
            </a:r>
            <a:r>
              <a:rPr sz="2300" dirty="0">
                <a:latin typeface="Calibri"/>
                <a:cs typeface="Calibri"/>
              </a:rPr>
              <a:t>την</a:t>
            </a:r>
            <a:r>
              <a:rPr sz="2300" spc="-55" dirty="0">
                <a:latin typeface="Calibri"/>
                <a:cs typeface="Calibri"/>
              </a:rPr>
              <a:t> </a:t>
            </a:r>
            <a:r>
              <a:rPr sz="2300" dirty="0">
                <a:latin typeface="Calibri"/>
                <a:cs typeface="Calibri"/>
              </a:rPr>
              <a:t>αρχή</a:t>
            </a:r>
            <a:r>
              <a:rPr sz="2300" spc="-40" dirty="0">
                <a:latin typeface="Calibri"/>
                <a:cs typeface="Calibri"/>
              </a:rPr>
              <a:t> </a:t>
            </a:r>
            <a:r>
              <a:rPr sz="2300" dirty="0">
                <a:latin typeface="Calibri"/>
                <a:cs typeface="Calibri"/>
              </a:rPr>
              <a:t>των</a:t>
            </a:r>
            <a:r>
              <a:rPr sz="2300" spc="-45" dirty="0">
                <a:latin typeface="Calibri"/>
                <a:cs typeface="Calibri"/>
              </a:rPr>
              <a:t> </a:t>
            </a:r>
            <a:r>
              <a:rPr sz="2300" spc="-10" dirty="0">
                <a:latin typeface="Calibri"/>
                <a:cs typeface="Calibri"/>
              </a:rPr>
              <a:t>αξόνων.</a:t>
            </a:r>
            <a:endParaRPr sz="2300"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spcBef>
                <a:spcPts val="600"/>
              </a:spcBef>
              <a:buFont typeface="Arial MT"/>
              <a:buChar char="•"/>
              <a:tabLst>
                <a:tab pos="354965" algn="l"/>
              </a:tabLst>
            </a:pPr>
            <a:r>
              <a:rPr sz="2300" spc="-95" dirty="0">
                <a:latin typeface="Calibri"/>
                <a:cs typeface="Calibri"/>
              </a:rPr>
              <a:t>Το</a:t>
            </a:r>
            <a:r>
              <a:rPr sz="2300" spc="-40" dirty="0">
                <a:latin typeface="Calibri"/>
                <a:cs typeface="Calibri"/>
              </a:rPr>
              <a:t> </a:t>
            </a:r>
            <a:r>
              <a:rPr sz="2300" spc="-10" dirty="0">
                <a:latin typeface="Calibri"/>
                <a:cs typeface="Calibri"/>
              </a:rPr>
              <a:t>συνολικό</a:t>
            </a:r>
            <a:r>
              <a:rPr sz="2300" spc="-120" dirty="0">
                <a:latin typeface="Calibri"/>
                <a:cs typeface="Calibri"/>
              </a:rPr>
              <a:t> </a:t>
            </a:r>
            <a:r>
              <a:rPr sz="2300" dirty="0">
                <a:latin typeface="Calibri"/>
                <a:cs typeface="Calibri"/>
              </a:rPr>
              <a:t>κόστος</a:t>
            </a:r>
            <a:r>
              <a:rPr sz="2300" spc="-80" dirty="0">
                <a:latin typeface="Calibri"/>
                <a:cs typeface="Calibri"/>
              </a:rPr>
              <a:t> </a:t>
            </a:r>
            <a:r>
              <a:rPr sz="2300" dirty="0">
                <a:latin typeface="Calibri"/>
                <a:cs typeface="Calibri"/>
              </a:rPr>
              <a:t>ξεκινάει</a:t>
            </a:r>
            <a:r>
              <a:rPr sz="2300" spc="-70" dirty="0">
                <a:latin typeface="Calibri"/>
                <a:cs typeface="Calibri"/>
              </a:rPr>
              <a:t> </a:t>
            </a:r>
            <a:r>
              <a:rPr sz="2300" dirty="0">
                <a:latin typeface="Calibri"/>
                <a:cs typeface="Calibri"/>
              </a:rPr>
              <a:t>από</a:t>
            </a:r>
            <a:r>
              <a:rPr sz="2300" spc="-80" dirty="0">
                <a:latin typeface="Calibri"/>
                <a:cs typeface="Calibri"/>
              </a:rPr>
              <a:t> </a:t>
            </a:r>
            <a:r>
              <a:rPr sz="2300" spc="-25" dirty="0">
                <a:latin typeface="Calibri"/>
                <a:cs typeface="Calibri"/>
              </a:rPr>
              <a:t>το</a:t>
            </a:r>
            <a:endParaRPr sz="2300">
              <a:latin typeface="Calibri"/>
              <a:cs typeface="Calibri"/>
            </a:endParaRPr>
          </a:p>
          <a:p>
            <a:pPr marL="355600" marR="631190">
              <a:lnSpc>
                <a:spcPct val="100000"/>
              </a:lnSpc>
            </a:pPr>
            <a:r>
              <a:rPr sz="2300" dirty="0">
                <a:latin typeface="Calibri"/>
                <a:cs typeface="Calibri"/>
              </a:rPr>
              <a:t>σημείο</a:t>
            </a:r>
            <a:r>
              <a:rPr sz="2300" spc="-40" dirty="0">
                <a:latin typeface="Calibri"/>
                <a:cs typeface="Calibri"/>
              </a:rPr>
              <a:t> </a:t>
            </a:r>
            <a:r>
              <a:rPr sz="2300" dirty="0">
                <a:latin typeface="Calibri"/>
                <a:cs typeface="Calibri"/>
              </a:rPr>
              <a:t>του</a:t>
            </a:r>
            <a:r>
              <a:rPr sz="2300" spc="-30" dirty="0">
                <a:latin typeface="Calibri"/>
                <a:cs typeface="Calibri"/>
              </a:rPr>
              <a:t> </a:t>
            </a:r>
            <a:r>
              <a:rPr sz="2300" dirty="0">
                <a:latin typeface="Calibri"/>
                <a:cs typeface="Calibri"/>
              </a:rPr>
              <a:t>σταθερού</a:t>
            </a:r>
            <a:r>
              <a:rPr sz="2300" spc="-15" dirty="0">
                <a:latin typeface="Calibri"/>
                <a:cs typeface="Calibri"/>
              </a:rPr>
              <a:t> </a:t>
            </a:r>
            <a:r>
              <a:rPr sz="2300" spc="-10" dirty="0">
                <a:latin typeface="Calibri"/>
                <a:cs typeface="Calibri"/>
              </a:rPr>
              <a:t>κόστους </a:t>
            </a:r>
            <a:r>
              <a:rPr sz="2300" dirty="0">
                <a:latin typeface="Calibri"/>
                <a:cs typeface="Calibri"/>
              </a:rPr>
              <a:t>αφού</a:t>
            </a:r>
            <a:r>
              <a:rPr sz="2300" spc="-50" dirty="0">
                <a:latin typeface="Calibri"/>
                <a:cs typeface="Calibri"/>
              </a:rPr>
              <a:t> </a:t>
            </a:r>
            <a:r>
              <a:rPr sz="2300" dirty="0">
                <a:latin typeface="Calibri"/>
                <a:cs typeface="Calibri"/>
              </a:rPr>
              <a:t>είναι</a:t>
            </a:r>
            <a:r>
              <a:rPr sz="2300" spc="-35" dirty="0">
                <a:latin typeface="Calibri"/>
                <a:cs typeface="Calibri"/>
              </a:rPr>
              <a:t> </a:t>
            </a:r>
            <a:r>
              <a:rPr sz="2300" dirty="0">
                <a:latin typeface="Calibri"/>
                <a:cs typeface="Calibri"/>
              </a:rPr>
              <a:t>το</a:t>
            </a:r>
            <a:r>
              <a:rPr sz="2300" spc="-40" dirty="0">
                <a:latin typeface="Calibri"/>
                <a:cs typeface="Calibri"/>
              </a:rPr>
              <a:t> </a:t>
            </a:r>
            <a:r>
              <a:rPr sz="2300" dirty="0">
                <a:latin typeface="Calibri"/>
                <a:cs typeface="Calibri"/>
              </a:rPr>
              <a:t>άθροισμα</a:t>
            </a:r>
            <a:r>
              <a:rPr sz="2300" spc="-60" dirty="0">
                <a:latin typeface="Calibri"/>
                <a:cs typeface="Calibri"/>
              </a:rPr>
              <a:t> </a:t>
            </a:r>
            <a:r>
              <a:rPr sz="2300" spc="-25" dirty="0">
                <a:latin typeface="Calibri"/>
                <a:cs typeface="Calibri"/>
              </a:rPr>
              <a:t>του </a:t>
            </a:r>
            <a:r>
              <a:rPr sz="2300" spc="-10" dirty="0">
                <a:latin typeface="Calibri"/>
                <a:cs typeface="Calibri"/>
              </a:rPr>
              <a:t>μεταβλητού</a:t>
            </a:r>
            <a:r>
              <a:rPr sz="2300" spc="-75" dirty="0">
                <a:latin typeface="Calibri"/>
                <a:cs typeface="Calibri"/>
              </a:rPr>
              <a:t> </a:t>
            </a:r>
            <a:r>
              <a:rPr sz="2300" dirty="0">
                <a:latin typeface="Calibri"/>
                <a:cs typeface="Calibri"/>
              </a:rPr>
              <a:t>και</a:t>
            </a:r>
            <a:r>
              <a:rPr sz="2300" spc="-45" dirty="0">
                <a:latin typeface="Calibri"/>
                <a:cs typeface="Calibri"/>
              </a:rPr>
              <a:t> </a:t>
            </a:r>
            <a:r>
              <a:rPr sz="2300" dirty="0">
                <a:latin typeface="Calibri"/>
                <a:cs typeface="Calibri"/>
              </a:rPr>
              <a:t>του</a:t>
            </a:r>
            <a:r>
              <a:rPr sz="2300" spc="-50" dirty="0">
                <a:latin typeface="Calibri"/>
                <a:cs typeface="Calibri"/>
              </a:rPr>
              <a:t> </a:t>
            </a:r>
            <a:r>
              <a:rPr sz="2300" spc="-10" dirty="0">
                <a:latin typeface="Calibri"/>
                <a:cs typeface="Calibri"/>
              </a:rPr>
              <a:t>σταθερού κόστους.</a:t>
            </a:r>
            <a:endParaRPr sz="2300">
              <a:latin typeface="Calibri"/>
              <a:cs typeface="Calibri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459932" y="4592837"/>
            <a:ext cx="3365500" cy="74930"/>
            <a:chOff x="459932" y="4592837"/>
            <a:chExt cx="3365500" cy="74930"/>
          </a:xfrm>
        </p:grpSpPr>
        <p:sp>
          <p:nvSpPr>
            <p:cNvPr id="5" name="object 5"/>
            <p:cNvSpPr/>
            <p:nvPr/>
          </p:nvSpPr>
          <p:spPr>
            <a:xfrm>
              <a:off x="464377" y="4630124"/>
              <a:ext cx="3298825" cy="0"/>
            </a:xfrm>
            <a:custGeom>
              <a:avLst/>
              <a:gdLst/>
              <a:ahLst/>
              <a:cxnLst/>
              <a:rect l="l" t="t" r="r" b="b"/>
              <a:pathLst>
                <a:path w="3298825">
                  <a:moveTo>
                    <a:pt x="0" y="0"/>
                  </a:moveTo>
                  <a:lnTo>
                    <a:pt x="3298242" y="0"/>
                  </a:lnTo>
                </a:path>
              </a:pathLst>
            </a:custGeom>
            <a:ln w="8552">
              <a:solidFill>
                <a:srgbClr val="40404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3753616" y="4592837"/>
              <a:ext cx="72390" cy="74930"/>
            </a:xfrm>
            <a:custGeom>
              <a:avLst/>
              <a:gdLst/>
              <a:ahLst/>
              <a:cxnLst/>
              <a:rect l="l" t="t" r="r" b="b"/>
              <a:pathLst>
                <a:path w="72389" h="74929">
                  <a:moveTo>
                    <a:pt x="0" y="0"/>
                  </a:moveTo>
                  <a:lnTo>
                    <a:pt x="0" y="74574"/>
                  </a:lnTo>
                  <a:lnTo>
                    <a:pt x="71800" y="372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0404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/>
          <p:nvPr/>
        </p:nvSpPr>
        <p:spPr>
          <a:xfrm>
            <a:off x="843814" y="4635677"/>
            <a:ext cx="2415540" cy="3543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150" spc="-45" dirty="0">
                <a:latin typeface="Calibri"/>
                <a:cs typeface="Calibri"/>
              </a:rPr>
              <a:t>Παραγόμενο</a:t>
            </a:r>
            <a:r>
              <a:rPr sz="2150" spc="-55" dirty="0">
                <a:latin typeface="Calibri"/>
                <a:cs typeface="Calibri"/>
              </a:rPr>
              <a:t> </a:t>
            </a:r>
            <a:r>
              <a:rPr sz="2150" spc="-35" dirty="0">
                <a:latin typeface="Calibri"/>
                <a:cs typeface="Calibri"/>
              </a:rPr>
              <a:t>Προϊόν</a:t>
            </a:r>
            <a:r>
              <a:rPr sz="2150" spc="-50" dirty="0">
                <a:latin typeface="Calibri"/>
                <a:cs typeface="Calibri"/>
              </a:rPr>
              <a:t> Υ</a:t>
            </a:r>
            <a:endParaRPr sz="2150">
              <a:latin typeface="Calibri"/>
              <a:cs typeface="Calibri"/>
            </a:endParaRPr>
          </a:p>
        </p:txBody>
      </p:sp>
      <p:grpSp>
        <p:nvGrpSpPr>
          <p:cNvPr id="8" name="object 8"/>
          <p:cNvGrpSpPr/>
          <p:nvPr/>
        </p:nvGrpSpPr>
        <p:grpSpPr>
          <a:xfrm>
            <a:off x="428476" y="1785750"/>
            <a:ext cx="3148330" cy="2844800"/>
            <a:chOff x="428476" y="1785750"/>
            <a:chExt cx="3148330" cy="2844800"/>
          </a:xfrm>
        </p:grpSpPr>
        <p:sp>
          <p:nvSpPr>
            <p:cNvPr id="9" name="object 9"/>
            <p:cNvSpPr/>
            <p:nvPr/>
          </p:nvSpPr>
          <p:spPr>
            <a:xfrm>
              <a:off x="464377" y="1850975"/>
              <a:ext cx="0" cy="2779395"/>
            </a:xfrm>
            <a:custGeom>
              <a:avLst/>
              <a:gdLst/>
              <a:ahLst/>
              <a:cxnLst/>
              <a:rect l="l" t="t" r="r" b="b"/>
              <a:pathLst>
                <a:path h="2779395">
                  <a:moveTo>
                    <a:pt x="0" y="2779149"/>
                  </a:moveTo>
                  <a:lnTo>
                    <a:pt x="0" y="0"/>
                  </a:lnTo>
                </a:path>
              </a:pathLst>
            </a:custGeom>
            <a:ln w="8234">
              <a:solidFill>
                <a:srgbClr val="40404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428476" y="1785750"/>
              <a:ext cx="72390" cy="74930"/>
            </a:xfrm>
            <a:custGeom>
              <a:avLst/>
              <a:gdLst/>
              <a:ahLst/>
              <a:cxnLst/>
              <a:rect l="l" t="t" r="r" b="b"/>
              <a:pathLst>
                <a:path w="72390" h="74930">
                  <a:moveTo>
                    <a:pt x="35900" y="0"/>
                  </a:moveTo>
                  <a:lnTo>
                    <a:pt x="0" y="74574"/>
                  </a:lnTo>
                  <a:lnTo>
                    <a:pt x="71800" y="74574"/>
                  </a:lnTo>
                  <a:lnTo>
                    <a:pt x="35900" y="0"/>
                  </a:lnTo>
                  <a:close/>
                </a:path>
              </a:pathLst>
            </a:custGeom>
            <a:solidFill>
              <a:srgbClr val="40404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464377" y="2205946"/>
              <a:ext cx="3112135" cy="1778000"/>
            </a:xfrm>
            <a:custGeom>
              <a:avLst/>
              <a:gdLst/>
              <a:ahLst/>
              <a:cxnLst/>
              <a:rect l="l" t="t" r="r" b="b"/>
              <a:pathLst>
                <a:path w="3112135" h="1778000">
                  <a:moveTo>
                    <a:pt x="0" y="1131277"/>
                  </a:moveTo>
                  <a:lnTo>
                    <a:pt x="3112043" y="1131277"/>
                  </a:lnTo>
                </a:path>
                <a:path w="3112135" h="1778000">
                  <a:moveTo>
                    <a:pt x="0" y="1777727"/>
                  </a:moveTo>
                  <a:lnTo>
                    <a:pt x="30482" y="1736525"/>
                  </a:lnTo>
                  <a:lnTo>
                    <a:pt x="65774" y="1699977"/>
                  </a:lnTo>
                  <a:lnTo>
                    <a:pt x="105663" y="1667768"/>
                  </a:lnTo>
                  <a:lnTo>
                    <a:pt x="149940" y="1639583"/>
                  </a:lnTo>
                  <a:lnTo>
                    <a:pt x="198395" y="1615107"/>
                  </a:lnTo>
                  <a:lnTo>
                    <a:pt x="250818" y="1594025"/>
                  </a:lnTo>
                  <a:lnTo>
                    <a:pt x="306999" y="1576022"/>
                  </a:lnTo>
                  <a:lnTo>
                    <a:pt x="366728" y="1560782"/>
                  </a:lnTo>
                  <a:lnTo>
                    <a:pt x="429794" y="1547990"/>
                  </a:lnTo>
                  <a:lnTo>
                    <a:pt x="495988" y="1537332"/>
                  </a:lnTo>
                  <a:lnTo>
                    <a:pt x="565100" y="1528492"/>
                  </a:lnTo>
                  <a:lnTo>
                    <a:pt x="636919" y="1521155"/>
                  </a:lnTo>
                  <a:lnTo>
                    <a:pt x="711235" y="1515005"/>
                  </a:lnTo>
                  <a:lnTo>
                    <a:pt x="749264" y="1512278"/>
                  </a:lnTo>
                  <a:lnTo>
                    <a:pt x="787839" y="1509729"/>
                  </a:lnTo>
                  <a:lnTo>
                    <a:pt x="826933" y="1507319"/>
                  </a:lnTo>
                  <a:lnTo>
                    <a:pt x="866520" y="1505009"/>
                  </a:lnTo>
                  <a:lnTo>
                    <a:pt x="906574" y="1502760"/>
                  </a:lnTo>
                  <a:lnTo>
                    <a:pt x="947069" y="1500532"/>
                  </a:lnTo>
                  <a:lnTo>
                    <a:pt x="987977" y="1498286"/>
                  </a:lnTo>
                  <a:lnTo>
                    <a:pt x="1029274" y="1495983"/>
                  </a:lnTo>
                  <a:lnTo>
                    <a:pt x="1070933" y="1493582"/>
                  </a:lnTo>
                  <a:lnTo>
                    <a:pt x="1112927" y="1491045"/>
                  </a:lnTo>
                  <a:lnTo>
                    <a:pt x="1155230" y="1488333"/>
                  </a:lnTo>
                  <a:lnTo>
                    <a:pt x="1197816" y="1485405"/>
                  </a:lnTo>
                  <a:lnTo>
                    <a:pt x="1240660" y="1482222"/>
                  </a:lnTo>
                  <a:lnTo>
                    <a:pt x="1283733" y="1478746"/>
                  </a:lnTo>
                  <a:lnTo>
                    <a:pt x="1327011" y="1474936"/>
                  </a:lnTo>
                  <a:lnTo>
                    <a:pt x="1370467" y="1470754"/>
                  </a:lnTo>
                  <a:lnTo>
                    <a:pt x="1414074" y="1466159"/>
                  </a:lnTo>
                  <a:lnTo>
                    <a:pt x="1457807" y="1461113"/>
                  </a:lnTo>
                  <a:lnTo>
                    <a:pt x="1501639" y="1455576"/>
                  </a:lnTo>
                  <a:lnTo>
                    <a:pt x="1545544" y="1449509"/>
                  </a:lnTo>
                  <a:lnTo>
                    <a:pt x="1589496" y="1442872"/>
                  </a:lnTo>
                  <a:lnTo>
                    <a:pt x="1633468" y="1435626"/>
                  </a:lnTo>
                  <a:lnTo>
                    <a:pt x="1677434" y="1427731"/>
                  </a:lnTo>
                  <a:lnTo>
                    <a:pt x="1721368" y="1419149"/>
                  </a:lnTo>
                  <a:lnTo>
                    <a:pt x="1765244" y="1409839"/>
                  </a:lnTo>
                  <a:lnTo>
                    <a:pt x="1809035" y="1399763"/>
                  </a:lnTo>
                  <a:lnTo>
                    <a:pt x="1852716" y="1388880"/>
                  </a:lnTo>
                  <a:lnTo>
                    <a:pt x="1896259" y="1377153"/>
                  </a:lnTo>
                  <a:lnTo>
                    <a:pt x="1939639" y="1364540"/>
                  </a:lnTo>
                  <a:lnTo>
                    <a:pt x="1982829" y="1351003"/>
                  </a:lnTo>
                  <a:lnTo>
                    <a:pt x="2025803" y="1336503"/>
                  </a:lnTo>
                  <a:lnTo>
                    <a:pt x="2068535" y="1320999"/>
                  </a:lnTo>
                  <a:lnTo>
                    <a:pt x="2110999" y="1304453"/>
                  </a:lnTo>
                  <a:lnTo>
                    <a:pt x="2153168" y="1286825"/>
                  </a:lnTo>
                  <a:lnTo>
                    <a:pt x="2195016" y="1268076"/>
                  </a:lnTo>
                  <a:lnTo>
                    <a:pt x="2236516" y="1248167"/>
                  </a:lnTo>
                  <a:lnTo>
                    <a:pt x="2277644" y="1227057"/>
                  </a:lnTo>
                  <a:lnTo>
                    <a:pt x="2318372" y="1204709"/>
                  </a:lnTo>
                  <a:lnTo>
                    <a:pt x="2358673" y="1181081"/>
                  </a:lnTo>
                  <a:lnTo>
                    <a:pt x="2398523" y="1156135"/>
                  </a:lnTo>
                  <a:lnTo>
                    <a:pt x="2437894" y="1129832"/>
                  </a:lnTo>
                  <a:lnTo>
                    <a:pt x="2476760" y="1102131"/>
                  </a:lnTo>
                  <a:lnTo>
                    <a:pt x="2515095" y="1072995"/>
                  </a:lnTo>
                  <a:lnTo>
                    <a:pt x="2552873" y="1042382"/>
                  </a:lnTo>
                  <a:lnTo>
                    <a:pt x="2590067" y="1010255"/>
                  </a:lnTo>
                  <a:lnTo>
                    <a:pt x="2626652" y="976573"/>
                  </a:lnTo>
                  <a:lnTo>
                    <a:pt x="2662600" y="941297"/>
                  </a:lnTo>
                  <a:lnTo>
                    <a:pt x="2697887" y="904388"/>
                  </a:lnTo>
                  <a:lnTo>
                    <a:pt x="2732484" y="865806"/>
                  </a:lnTo>
                  <a:lnTo>
                    <a:pt x="2766367" y="825512"/>
                  </a:lnTo>
                  <a:lnTo>
                    <a:pt x="2799509" y="783467"/>
                  </a:lnTo>
                  <a:lnTo>
                    <a:pt x="2831884" y="739630"/>
                  </a:lnTo>
                  <a:lnTo>
                    <a:pt x="2863465" y="693964"/>
                  </a:lnTo>
                  <a:lnTo>
                    <a:pt x="2894226" y="646427"/>
                  </a:lnTo>
                </a:path>
                <a:path w="3112135" h="1778000">
                  <a:moveTo>
                    <a:pt x="0" y="1131277"/>
                  </a:moveTo>
                  <a:lnTo>
                    <a:pt x="30898" y="1089585"/>
                  </a:lnTo>
                  <a:lnTo>
                    <a:pt x="66715" y="1052661"/>
                  </a:lnTo>
                  <a:lnTo>
                    <a:pt x="107224" y="1020179"/>
                  </a:lnTo>
                  <a:lnTo>
                    <a:pt x="152198" y="991811"/>
                  </a:lnTo>
                  <a:lnTo>
                    <a:pt x="201408" y="967230"/>
                  </a:lnTo>
                  <a:lnTo>
                    <a:pt x="254629" y="946109"/>
                  </a:lnTo>
                  <a:lnTo>
                    <a:pt x="311632" y="928119"/>
                  </a:lnTo>
                  <a:lnTo>
                    <a:pt x="372191" y="912935"/>
                  </a:lnTo>
                  <a:lnTo>
                    <a:pt x="436078" y="900229"/>
                  </a:lnTo>
                  <a:lnTo>
                    <a:pt x="503065" y="889674"/>
                  </a:lnTo>
                  <a:lnTo>
                    <a:pt x="572927" y="880942"/>
                  </a:lnTo>
                  <a:lnTo>
                    <a:pt x="645435" y="873705"/>
                  </a:lnTo>
                  <a:lnTo>
                    <a:pt x="720363" y="867638"/>
                  </a:lnTo>
                  <a:lnTo>
                    <a:pt x="758663" y="864941"/>
                  </a:lnTo>
                  <a:lnTo>
                    <a:pt x="797482" y="862413"/>
                  </a:lnTo>
                  <a:lnTo>
                    <a:pt x="836793" y="860013"/>
                  </a:lnTo>
                  <a:lnTo>
                    <a:pt x="876567" y="857702"/>
                  </a:lnTo>
                  <a:lnTo>
                    <a:pt x="916775" y="855437"/>
                  </a:lnTo>
                  <a:lnTo>
                    <a:pt x="957389" y="853178"/>
                  </a:lnTo>
                  <a:lnTo>
                    <a:pt x="998380" y="850884"/>
                  </a:lnTo>
                  <a:lnTo>
                    <a:pt x="1039721" y="848514"/>
                  </a:lnTo>
                  <a:lnTo>
                    <a:pt x="1081383" y="846027"/>
                  </a:lnTo>
                  <a:lnTo>
                    <a:pt x="1123337" y="843382"/>
                  </a:lnTo>
                  <a:lnTo>
                    <a:pt x="1165555" y="840539"/>
                  </a:lnTo>
                  <a:lnTo>
                    <a:pt x="1208008" y="837457"/>
                  </a:lnTo>
                  <a:lnTo>
                    <a:pt x="1250669" y="834093"/>
                  </a:lnTo>
                  <a:lnTo>
                    <a:pt x="1293509" y="830409"/>
                  </a:lnTo>
                  <a:lnTo>
                    <a:pt x="1336498" y="826362"/>
                  </a:lnTo>
                  <a:lnTo>
                    <a:pt x="1379610" y="821912"/>
                  </a:lnTo>
                  <a:lnTo>
                    <a:pt x="1422816" y="817018"/>
                  </a:lnTo>
                  <a:lnTo>
                    <a:pt x="1466086" y="811639"/>
                  </a:lnTo>
                  <a:lnTo>
                    <a:pt x="1509393" y="805734"/>
                  </a:lnTo>
                  <a:lnTo>
                    <a:pt x="1552709" y="799262"/>
                  </a:lnTo>
                  <a:lnTo>
                    <a:pt x="1596005" y="792183"/>
                  </a:lnTo>
                  <a:lnTo>
                    <a:pt x="1639252" y="784455"/>
                  </a:lnTo>
                  <a:lnTo>
                    <a:pt x="1682422" y="776037"/>
                  </a:lnTo>
                  <a:lnTo>
                    <a:pt x="1725487" y="766890"/>
                  </a:lnTo>
                  <a:lnTo>
                    <a:pt x="1768418" y="756970"/>
                  </a:lnTo>
                  <a:lnTo>
                    <a:pt x="1811188" y="746239"/>
                  </a:lnTo>
                  <a:lnTo>
                    <a:pt x="1853767" y="734654"/>
                  </a:lnTo>
                  <a:lnTo>
                    <a:pt x="1896126" y="722176"/>
                  </a:lnTo>
                  <a:lnTo>
                    <a:pt x="1938239" y="708762"/>
                  </a:lnTo>
                  <a:lnTo>
                    <a:pt x="1980076" y="694373"/>
                  </a:lnTo>
                  <a:lnTo>
                    <a:pt x="2021609" y="678966"/>
                  </a:lnTo>
                  <a:lnTo>
                    <a:pt x="2062809" y="662503"/>
                  </a:lnTo>
                  <a:lnTo>
                    <a:pt x="2103649" y="644940"/>
                  </a:lnTo>
                  <a:lnTo>
                    <a:pt x="2144099" y="626238"/>
                  </a:lnTo>
                  <a:lnTo>
                    <a:pt x="2184131" y="606356"/>
                  </a:lnTo>
                  <a:lnTo>
                    <a:pt x="2223717" y="585253"/>
                  </a:lnTo>
                  <a:lnTo>
                    <a:pt x="2262829" y="562887"/>
                  </a:lnTo>
                  <a:lnTo>
                    <a:pt x="2301438" y="539218"/>
                  </a:lnTo>
                  <a:lnTo>
                    <a:pt x="2339516" y="514205"/>
                  </a:lnTo>
                  <a:lnTo>
                    <a:pt x="2377034" y="487808"/>
                  </a:lnTo>
                  <a:lnTo>
                    <a:pt x="2413963" y="459984"/>
                  </a:lnTo>
                  <a:lnTo>
                    <a:pt x="2450276" y="430694"/>
                  </a:lnTo>
                  <a:lnTo>
                    <a:pt x="2485945" y="399896"/>
                  </a:lnTo>
                  <a:lnTo>
                    <a:pt x="2520940" y="367550"/>
                  </a:lnTo>
                  <a:lnTo>
                    <a:pt x="2555233" y="333614"/>
                  </a:lnTo>
                  <a:lnTo>
                    <a:pt x="2588796" y="298048"/>
                  </a:lnTo>
                  <a:lnTo>
                    <a:pt x="2621600" y="260810"/>
                  </a:lnTo>
                  <a:lnTo>
                    <a:pt x="2653618" y="221861"/>
                  </a:lnTo>
                  <a:lnTo>
                    <a:pt x="2684820" y="181158"/>
                  </a:lnTo>
                  <a:lnTo>
                    <a:pt x="2715178" y="138662"/>
                  </a:lnTo>
                  <a:lnTo>
                    <a:pt x="2744664" y="94330"/>
                  </a:lnTo>
                  <a:lnTo>
                    <a:pt x="2773250" y="48123"/>
                  </a:lnTo>
                  <a:lnTo>
                    <a:pt x="2800907" y="0"/>
                  </a:lnTo>
                </a:path>
              </a:pathLst>
            </a:custGeom>
            <a:ln w="25179">
              <a:solidFill>
                <a:srgbClr val="5075B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2" name="object 12"/>
          <p:cNvSpPr txBox="1"/>
          <p:nvPr/>
        </p:nvSpPr>
        <p:spPr>
          <a:xfrm>
            <a:off x="78699" y="2206668"/>
            <a:ext cx="288925" cy="2196465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2065"/>
              </a:lnSpc>
            </a:pPr>
            <a:r>
              <a:rPr sz="2050" dirty="0">
                <a:latin typeface="Calibri"/>
                <a:cs typeface="Calibri"/>
              </a:rPr>
              <a:t>Κόστος</a:t>
            </a:r>
            <a:r>
              <a:rPr sz="2050" spc="300" dirty="0">
                <a:latin typeface="Calibri"/>
                <a:cs typeface="Calibri"/>
              </a:rPr>
              <a:t> </a:t>
            </a:r>
            <a:r>
              <a:rPr sz="2050" spc="40" dirty="0">
                <a:latin typeface="Calibri"/>
                <a:cs typeface="Calibri"/>
              </a:rPr>
              <a:t>Παραγωγής</a:t>
            </a:r>
            <a:endParaRPr sz="2050">
              <a:latin typeface="Calibri"/>
              <a:cs typeface="Calibri"/>
            </a:endParaRPr>
          </a:p>
        </p:txBody>
      </p:sp>
      <p:sp>
        <p:nvSpPr>
          <p:cNvPr id="17" name="object 1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22</a:t>
            </a:fld>
            <a:endParaRPr spc="-25" dirty="0"/>
          </a:p>
        </p:txBody>
      </p:sp>
      <p:sp>
        <p:nvSpPr>
          <p:cNvPr id="18" name="object 18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045"/>
              </a:lnSpc>
            </a:pPr>
            <a:r>
              <a:rPr spc="-10" dirty="0"/>
              <a:t>Θεωρία</a:t>
            </a:r>
            <a:r>
              <a:rPr spc="-40" dirty="0"/>
              <a:t> </a:t>
            </a:r>
            <a:r>
              <a:rPr dirty="0"/>
              <a:t>Παραγωγής και</a:t>
            </a:r>
            <a:r>
              <a:rPr spc="-30" dirty="0"/>
              <a:t> </a:t>
            </a:r>
            <a:r>
              <a:rPr spc="-10" dirty="0"/>
              <a:t>Κόστους</a:t>
            </a:r>
          </a:p>
        </p:txBody>
      </p:sp>
      <p:sp>
        <p:nvSpPr>
          <p:cNvPr id="13" name="object 13"/>
          <p:cNvSpPr txBox="1"/>
          <p:nvPr/>
        </p:nvSpPr>
        <p:spPr>
          <a:xfrm>
            <a:off x="3788893" y="3213804"/>
            <a:ext cx="415925" cy="3543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150" spc="-30" dirty="0">
                <a:latin typeface="Calibri"/>
                <a:cs typeface="Calibri"/>
              </a:rPr>
              <a:t>TFC</a:t>
            </a:r>
            <a:endParaRPr sz="2150">
              <a:latin typeface="Calibri"/>
              <a:cs typeface="Calibri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3354576" y="2648108"/>
            <a:ext cx="443865" cy="3543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150" spc="-35" dirty="0">
                <a:latin typeface="Calibri"/>
                <a:cs typeface="Calibri"/>
              </a:rPr>
              <a:t>TVC</a:t>
            </a:r>
            <a:endParaRPr sz="2150">
              <a:latin typeface="Calibri"/>
              <a:cs typeface="Calibri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3429341" y="1920834"/>
            <a:ext cx="294640" cy="3543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150" spc="-25" dirty="0">
                <a:latin typeface="Calibri"/>
                <a:cs typeface="Calibri"/>
              </a:rPr>
              <a:t>TC</a:t>
            </a:r>
            <a:endParaRPr sz="2150">
              <a:latin typeface="Calibri"/>
              <a:cs typeface="Calibri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408245" y="4587483"/>
            <a:ext cx="159385" cy="3543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150" spc="-50" dirty="0">
                <a:latin typeface="Calibri"/>
                <a:cs typeface="Calibri"/>
              </a:rPr>
              <a:t>0</a:t>
            </a:r>
            <a:endParaRPr sz="215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41351" rIns="0" bIns="0" rtlCol="0">
            <a:spAutoFit/>
          </a:bodyPr>
          <a:lstStyle/>
          <a:p>
            <a:pPr marL="1059180" marR="5080" indent="-794385">
              <a:lnSpc>
                <a:spcPct val="100000"/>
              </a:lnSpc>
              <a:spcBef>
                <a:spcPts val="105"/>
              </a:spcBef>
            </a:pPr>
            <a:r>
              <a:rPr sz="3200" dirty="0"/>
              <a:t>Βραχυχρόνιο</a:t>
            </a:r>
            <a:r>
              <a:rPr sz="3200" spc="-100" dirty="0"/>
              <a:t> </a:t>
            </a:r>
            <a:r>
              <a:rPr sz="3200" dirty="0"/>
              <a:t>μέσο</a:t>
            </a:r>
            <a:r>
              <a:rPr sz="3200" spc="-60" dirty="0"/>
              <a:t> </a:t>
            </a:r>
            <a:r>
              <a:rPr sz="3200" spc="-10" dirty="0"/>
              <a:t>συνολικό,</a:t>
            </a:r>
            <a:r>
              <a:rPr sz="3200" spc="-75" dirty="0"/>
              <a:t> </a:t>
            </a:r>
            <a:r>
              <a:rPr sz="3200" dirty="0"/>
              <a:t>μέσο</a:t>
            </a:r>
            <a:r>
              <a:rPr sz="3200" spc="-60" dirty="0"/>
              <a:t> </a:t>
            </a:r>
            <a:r>
              <a:rPr sz="3200" spc="-10" dirty="0"/>
              <a:t>σταθερό, </a:t>
            </a:r>
            <a:r>
              <a:rPr sz="3200" dirty="0"/>
              <a:t>μέσο</a:t>
            </a:r>
            <a:r>
              <a:rPr sz="3200" spc="-125" dirty="0"/>
              <a:t> </a:t>
            </a:r>
            <a:r>
              <a:rPr sz="3200" dirty="0"/>
              <a:t>μεταβλητό</a:t>
            </a:r>
            <a:r>
              <a:rPr sz="3200" spc="-130" dirty="0"/>
              <a:t> </a:t>
            </a:r>
            <a:r>
              <a:rPr sz="3200" dirty="0"/>
              <a:t>και</a:t>
            </a:r>
            <a:r>
              <a:rPr sz="3200" spc="-114" dirty="0"/>
              <a:t> </a:t>
            </a:r>
            <a:r>
              <a:rPr sz="3200" dirty="0"/>
              <a:t>οριακό</a:t>
            </a:r>
            <a:r>
              <a:rPr sz="3200" spc="-120" dirty="0"/>
              <a:t> </a:t>
            </a:r>
            <a:r>
              <a:rPr sz="3200" spc="-10" dirty="0"/>
              <a:t>κόστος</a:t>
            </a:r>
            <a:endParaRPr sz="3200"/>
          </a:p>
        </p:txBody>
      </p:sp>
      <p:sp>
        <p:nvSpPr>
          <p:cNvPr id="3" name="object 3"/>
          <p:cNvSpPr txBox="1">
            <a:spLocks noGrp="1"/>
          </p:cNvSpPr>
          <p:nvPr>
            <p:ph sz="half" idx="3"/>
          </p:nvPr>
        </p:nvSpPr>
        <p:spPr>
          <a:prstGeom prst="rect">
            <a:avLst/>
          </a:prstGeom>
        </p:spPr>
        <p:txBody>
          <a:bodyPr vert="horz" wrap="square" lIns="0" tIns="78740" rIns="0" bIns="0" rtlCol="0">
            <a:spAutoFit/>
          </a:bodyPr>
          <a:lstStyle/>
          <a:p>
            <a:pPr marL="355600" marR="548005" indent="-342900">
              <a:lnSpc>
                <a:spcPct val="80000"/>
              </a:lnSpc>
              <a:spcBef>
                <a:spcPts val="620"/>
              </a:spcBef>
              <a:buFont typeface="Arial MT"/>
              <a:buChar char="•"/>
              <a:tabLst>
                <a:tab pos="355600" algn="l"/>
              </a:tabLst>
            </a:pPr>
            <a:r>
              <a:rPr dirty="0"/>
              <a:t>Η</a:t>
            </a:r>
            <a:r>
              <a:rPr spc="-40" dirty="0"/>
              <a:t> </a:t>
            </a:r>
            <a:r>
              <a:rPr spc="-20" dirty="0"/>
              <a:t>καμπύλη </a:t>
            </a:r>
            <a:r>
              <a:rPr dirty="0"/>
              <a:t>του</a:t>
            </a:r>
            <a:r>
              <a:rPr spc="-35" dirty="0"/>
              <a:t> </a:t>
            </a:r>
            <a:r>
              <a:rPr spc="-10" dirty="0"/>
              <a:t>μέσου </a:t>
            </a:r>
            <a:r>
              <a:rPr dirty="0"/>
              <a:t>σταθερού</a:t>
            </a:r>
            <a:r>
              <a:rPr spc="-75" dirty="0"/>
              <a:t> </a:t>
            </a:r>
            <a:r>
              <a:rPr spc="-10" dirty="0"/>
              <a:t>κόστους</a:t>
            </a:r>
          </a:p>
          <a:p>
            <a:pPr marL="355600">
              <a:lnSpc>
                <a:spcPts val="2110"/>
              </a:lnSpc>
            </a:pPr>
            <a:r>
              <a:rPr dirty="0"/>
              <a:t>συνεχώς</a:t>
            </a:r>
            <a:r>
              <a:rPr spc="-114" dirty="0"/>
              <a:t> </a:t>
            </a:r>
            <a:r>
              <a:rPr spc="-10" dirty="0"/>
              <a:t>κατέρχεται.</a:t>
            </a:r>
          </a:p>
          <a:p>
            <a:pPr marL="355600" marR="261620" indent="-342900">
              <a:lnSpc>
                <a:spcPct val="80000"/>
              </a:lnSpc>
              <a:spcBef>
                <a:spcPts val="1205"/>
              </a:spcBef>
              <a:buFont typeface="Arial MT"/>
              <a:buChar char="•"/>
              <a:tabLst>
                <a:tab pos="355600" algn="l"/>
              </a:tabLst>
            </a:pPr>
            <a:r>
              <a:rPr dirty="0"/>
              <a:t>Οι</a:t>
            </a:r>
            <a:r>
              <a:rPr spc="-55" dirty="0"/>
              <a:t> </a:t>
            </a:r>
            <a:r>
              <a:rPr spc="-10" dirty="0"/>
              <a:t>καμπύλες</a:t>
            </a:r>
            <a:r>
              <a:rPr spc="-55" dirty="0"/>
              <a:t> </a:t>
            </a:r>
            <a:r>
              <a:rPr dirty="0"/>
              <a:t>του</a:t>
            </a:r>
            <a:r>
              <a:rPr spc="-45" dirty="0"/>
              <a:t> </a:t>
            </a:r>
            <a:r>
              <a:rPr spc="-10" dirty="0"/>
              <a:t>μέσου </a:t>
            </a:r>
            <a:r>
              <a:rPr dirty="0"/>
              <a:t>κόστους,</a:t>
            </a:r>
            <a:r>
              <a:rPr spc="-114" dirty="0"/>
              <a:t> </a:t>
            </a:r>
            <a:r>
              <a:rPr spc="-10" dirty="0"/>
              <a:t>μέσου μεταβλητού</a:t>
            </a:r>
            <a:r>
              <a:rPr spc="-100" dirty="0"/>
              <a:t> </a:t>
            </a:r>
            <a:r>
              <a:rPr dirty="0"/>
              <a:t>κόστους</a:t>
            </a:r>
            <a:r>
              <a:rPr spc="-105" dirty="0"/>
              <a:t> </a:t>
            </a:r>
            <a:r>
              <a:rPr spc="-25" dirty="0"/>
              <a:t>και </a:t>
            </a:r>
            <a:r>
              <a:rPr spc="-10" dirty="0"/>
              <a:t>οριακού</a:t>
            </a:r>
            <a:r>
              <a:rPr spc="-95" dirty="0"/>
              <a:t> </a:t>
            </a:r>
            <a:r>
              <a:rPr dirty="0"/>
              <a:t>κόστους</a:t>
            </a:r>
            <a:r>
              <a:rPr spc="-95" dirty="0"/>
              <a:t> </a:t>
            </a:r>
            <a:r>
              <a:rPr spc="-20" dirty="0"/>
              <a:t>στην</a:t>
            </a:r>
          </a:p>
          <a:p>
            <a:pPr marL="355600" marR="5080">
              <a:lnSpc>
                <a:spcPct val="80000"/>
              </a:lnSpc>
            </a:pPr>
            <a:r>
              <a:rPr dirty="0"/>
              <a:t>αρχή</a:t>
            </a:r>
            <a:r>
              <a:rPr spc="-90" dirty="0"/>
              <a:t> </a:t>
            </a:r>
            <a:r>
              <a:rPr spc="-10" dirty="0"/>
              <a:t>κατέρχονται</a:t>
            </a:r>
            <a:r>
              <a:rPr spc="-80" dirty="0"/>
              <a:t> </a:t>
            </a:r>
            <a:r>
              <a:rPr dirty="0"/>
              <a:t>και</a:t>
            </a:r>
            <a:r>
              <a:rPr spc="-85" dirty="0"/>
              <a:t> </a:t>
            </a:r>
            <a:r>
              <a:rPr spc="-20" dirty="0"/>
              <a:t>μετά </a:t>
            </a:r>
            <a:r>
              <a:rPr spc="-10" dirty="0"/>
              <a:t>ανέρχονται</a:t>
            </a:r>
          </a:p>
          <a:p>
            <a:pPr marL="354965" indent="-342265">
              <a:lnSpc>
                <a:spcPts val="2375"/>
              </a:lnSpc>
              <a:spcBef>
                <a:spcPts val="670"/>
              </a:spcBef>
              <a:buFont typeface="Arial MT"/>
              <a:buChar char="•"/>
              <a:tabLst>
                <a:tab pos="354965" algn="l"/>
              </a:tabLst>
            </a:pPr>
            <a:r>
              <a:rPr dirty="0"/>
              <a:t>Η</a:t>
            </a:r>
            <a:r>
              <a:rPr spc="-55" dirty="0"/>
              <a:t> </a:t>
            </a:r>
            <a:r>
              <a:rPr spc="-20" dirty="0"/>
              <a:t>καμπύλη</a:t>
            </a:r>
            <a:r>
              <a:rPr spc="-40" dirty="0"/>
              <a:t> </a:t>
            </a:r>
            <a:r>
              <a:rPr dirty="0"/>
              <a:t>του</a:t>
            </a:r>
            <a:r>
              <a:rPr spc="-50" dirty="0"/>
              <a:t> </a:t>
            </a:r>
            <a:r>
              <a:rPr spc="-10" dirty="0"/>
              <a:t>οριακού</a:t>
            </a:r>
          </a:p>
          <a:p>
            <a:pPr marL="355600">
              <a:lnSpc>
                <a:spcPts val="2110"/>
              </a:lnSpc>
            </a:pPr>
            <a:r>
              <a:rPr dirty="0"/>
              <a:t>κόστους</a:t>
            </a:r>
            <a:r>
              <a:rPr spc="-105" dirty="0"/>
              <a:t> </a:t>
            </a:r>
            <a:r>
              <a:rPr dirty="0"/>
              <a:t>τέμνει</a:t>
            </a:r>
            <a:r>
              <a:rPr spc="-105" dirty="0"/>
              <a:t> </a:t>
            </a:r>
            <a:r>
              <a:rPr spc="-25" dirty="0"/>
              <a:t>τις</a:t>
            </a:r>
          </a:p>
          <a:p>
            <a:pPr marL="355600" marR="93980">
              <a:lnSpc>
                <a:spcPct val="80000"/>
              </a:lnSpc>
              <a:spcBef>
                <a:spcPts val="265"/>
              </a:spcBef>
            </a:pPr>
            <a:r>
              <a:rPr spc="-10" dirty="0"/>
              <a:t>καμπύλες</a:t>
            </a:r>
            <a:r>
              <a:rPr spc="-100" dirty="0"/>
              <a:t> </a:t>
            </a:r>
            <a:r>
              <a:rPr dirty="0"/>
              <a:t>μέσου</a:t>
            </a:r>
            <a:r>
              <a:rPr spc="-85" dirty="0"/>
              <a:t> </a:t>
            </a:r>
            <a:r>
              <a:rPr spc="-10" dirty="0"/>
              <a:t>κόστους, </a:t>
            </a:r>
            <a:r>
              <a:rPr dirty="0"/>
              <a:t>και</a:t>
            </a:r>
            <a:r>
              <a:rPr spc="-105" dirty="0"/>
              <a:t> </a:t>
            </a:r>
            <a:r>
              <a:rPr dirty="0"/>
              <a:t>μέσου</a:t>
            </a:r>
            <a:r>
              <a:rPr spc="-85" dirty="0"/>
              <a:t> </a:t>
            </a:r>
            <a:r>
              <a:rPr spc="-10" dirty="0"/>
              <a:t>μεταβλητού </a:t>
            </a:r>
            <a:r>
              <a:rPr dirty="0"/>
              <a:t>κόστους</a:t>
            </a:r>
            <a:r>
              <a:rPr spc="-80" dirty="0"/>
              <a:t> </a:t>
            </a:r>
            <a:r>
              <a:rPr dirty="0"/>
              <a:t>στο</a:t>
            </a:r>
            <a:r>
              <a:rPr spc="-60" dirty="0"/>
              <a:t> </a:t>
            </a:r>
            <a:r>
              <a:rPr spc="-10" dirty="0"/>
              <a:t>κατώτερο </a:t>
            </a:r>
            <a:r>
              <a:rPr dirty="0"/>
              <a:t>σημείο</a:t>
            </a:r>
            <a:r>
              <a:rPr spc="-90" dirty="0"/>
              <a:t> </a:t>
            </a:r>
            <a:r>
              <a:rPr spc="-10" dirty="0"/>
              <a:t>τους.</a:t>
            </a:r>
          </a:p>
        </p:txBody>
      </p:sp>
      <p:grpSp>
        <p:nvGrpSpPr>
          <p:cNvPr id="4" name="object 4"/>
          <p:cNvGrpSpPr/>
          <p:nvPr/>
        </p:nvGrpSpPr>
        <p:grpSpPr>
          <a:xfrm>
            <a:off x="822628" y="5113205"/>
            <a:ext cx="4520565" cy="94615"/>
            <a:chOff x="822628" y="5113205"/>
            <a:chExt cx="4520565" cy="94615"/>
          </a:xfrm>
        </p:grpSpPr>
        <p:sp>
          <p:nvSpPr>
            <p:cNvPr id="5" name="object 5"/>
            <p:cNvSpPr/>
            <p:nvPr/>
          </p:nvSpPr>
          <p:spPr>
            <a:xfrm>
              <a:off x="828343" y="5160446"/>
              <a:ext cx="4448810" cy="0"/>
            </a:xfrm>
            <a:custGeom>
              <a:avLst/>
              <a:gdLst/>
              <a:ahLst/>
              <a:cxnLst/>
              <a:rect l="l" t="t" r="r" b="b"/>
              <a:pathLst>
                <a:path w="4448810">
                  <a:moveTo>
                    <a:pt x="0" y="0"/>
                  </a:moveTo>
                  <a:lnTo>
                    <a:pt x="4448657" y="0"/>
                  </a:lnTo>
                </a:path>
              </a:pathLst>
            </a:custGeom>
            <a:ln w="10834">
              <a:solidFill>
                <a:srgbClr val="40404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5267721" y="5113205"/>
              <a:ext cx="74930" cy="94615"/>
            </a:xfrm>
            <a:custGeom>
              <a:avLst/>
              <a:gdLst/>
              <a:ahLst/>
              <a:cxnLst/>
              <a:rect l="l" t="t" r="r" b="b"/>
              <a:pathLst>
                <a:path w="74929" h="94614">
                  <a:moveTo>
                    <a:pt x="0" y="0"/>
                  </a:moveTo>
                  <a:lnTo>
                    <a:pt x="0" y="94481"/>
                  </a:lnTo>
                  <a:lnTo>
                    <a:pt x="74929" y="4724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0404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/>
          <p:nvPr/>
        </p:nvSpPr>
        <p:spPr>
          <a:xfrm>
            <a:off x="1697942" y="5170859"/>
            <a:ext cx="2580640" cy="441959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2700" b="1" spc="-300" dirty="0">
                <a:latin typeface="Calibri"/>
                <a:cs typeface="Calibri"/>
              </a:rPr>
              <a:t>Παραγόμενο</a:t>
            </a:r>
            <a:r>
              <a:rPr sz="2700" b="1" spc="-110" dirty="0">
                <a:latin typeface="Calibri"/>
                <a:cs typeface="Calibri"/>
              </a:rPr>
              <a:t> </a:t>
            </a:r>
            <a:r>
              <a:rPr sz="2700" b="1" spc="-270" dirty="0">
                <a:latin typeface="Calibri"/>
                <a:cs typeface="Calibri"/>
              </a:rPr>
              <a:t>προϊόν</a:t>
            </a:r>
            <a:r>
              <a:rPr sz="2700" b="1" spc="-105" dirty="0">
                <a:latin typeface="Calibri"/>
                <a:cs typeface="Calibri"/>
              </a:rPr>
              <a:t> </a:t>
            </a:r>
            <a:r>
              <a:rPr sz="2700" b="1" spc="-330" dirty="0">
                <a:latin typeface="Calibri"/>
                <a:cs typeface="Calibri"/>
              </a:rPr>
              <a:t>Υ</a:t>
            </a:r>
            <a:endParaRPr sz="2700">
              <a:latin typeface="Calibri"/>
              <a:cs typeface="Calibri"/>
            </a:endParaRPr>
          </a:p>
        </p:txBody>
      </p:sp>
      <p:grpSp>
        <p:nvGrpSpPr>
          <p:cNvPr id="8" name="object 8"/>
          <p:cNvGrpSpPr/>
          <p:nvPr/>
        </p:nvGrpSpPr>
        <p:grpSpPr>
          <a:xfrm>
            <a:off x="790879" y="1433876"/>
            <a:ext cx="3642995" cy="3731260"/>
            <a:chOff x="790879" y="1433876"/>
            <a:chExt cx="3642995" cy="3731260"/>
          </a:xfrm>
        </p:grpSpPr>
        <p:sp>
          <p:nvSpPr>
            <p:cNvPr id="9" name="object 9"/>
            <p:cNvSpPr/>
            <p:nvPr/>
          </p:nvSpPr>
          <p:spPr>
            <a:xfrm>
              <a:off x="828343" y="1516511"/>
              <a:ext cx="0" cy="3644265"/>
            </a:xfrm>
            <a:custGeom>
              <a:avLst/>
              <a:gdLst/>
              <a:ahLst/>
              <a:cxnLst/>
              <a:rect l="l" t="t" r="r" b="b"/>
              <a:pathLst>
                <a:path h="3644265">
                  <a:moveTo>
                    <a:pt x="0" y="3643934"/>
                  </a:moveTo>
                  <a:lnTo>
                    <a:pt x="0" y="0"/>
                  </a:lnTo>
                </a:path>
              </a:pathLst>
            </a:custGeom>
            <a:ln w="8592">
              <a:solidFill>
                <a:srgbClr val="40404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790879" y="1433876"/>
              <a:ext cx="74930" cy="94615"/>
            </a:xfrm>
            <a:custGeom>
              <a:avLst/>
              <a:gdLst/>
              <a:ahLst/>
              <a:cxnLst/>
              <a:rect l="l" t="t" r="r" b="b"/>
              <a:pathLst>
                <a:path w="74930" h="94615">
                  <a:moveTo>
                    <a:pt x="37464" y="0"/>
                  </a:moveTo>
                  <a:lnTo>
                    <a:pt x="0" y="94481"/>
                  </a:lnTo>
                  <a:lnTo>
                    <a:pt x="74929" y="94481"/>
                  </a:lnTo>
                  <a:lnTo>
                    <a:pt x="37464" y="0"/>
                  </a:lnTo>
                  <a:close/>
                </a:path>
              </a:pathLst>
            </a:custGeom>
            <a:solidFill>
              <a:srgbClr val="40404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1218067" y="2293885"/>
              <a:ext cx="2695575" cy="2381885"/>
            </a:xfrm>
            <a:custGeom>
              <a:avLst/>
              <a:gdLst/>
              <a:ahLst/>
              <a:cxnLst/>
              <a:rect l="l" t="t" r="r" b="b"/>
              <a:pathLst>
                <a:path w="2695575" h="2381885">
                  <a:moveTo>
                    <a:pt x="0" y="1842813"/>
                  </a:moveTo>
                  <a:lnTo>
                    <a:pt x="12316" y="1880355"/>
                  </a:lnTo>
                  <a:lnTo>
                    <a:pt x="21382" y="1923062"/>
                  </a:lnTo>
                  <a:lnTo>
                    <a:pt x="28671" y="1962963"/>
                  </a:lnTo>
                  <a:lnTo>
                    <a:pt x="30574" y="1973575"/>
                  </a:lnTo>
                  <a:lnTo>
                    <a:pt x="32527" y="1984401"/>
                  </a:lnTo>
                  <a:lnTo>
                    <a:pt x="41029" y="2029477"/>
                  </a:lnTo>
                  <a:lnTo>
                    <a:pt x="51068" y="2076456"/>
                  </a:lnTo>
                  <a:lnTo>
                    <a:pt x="63227" y="2124101"/>
                  </a:lnTo>
                  <a:lnTo>
                    <a:pt x="78088" y="2171174"/>
                  </a:lnTo>
                  <a:lnTo>
                    <a:pt x="96235" y="2216438"/>
                  </a:lnTo>
                  <a:lnTo>
                    <a:pt x="118250" y="2258656"/>
                  </a:lnTo>
                  <a:lnTo>
                    <a:pt x="144717" y="2296591"/>
                  </a:lnTo>
                  <a:lnTo>
                    <a:pt x="176217" y="2329005"/>
                  </a:lnTo>
                  <a:lnTo>
                    <a:pt x="213334" y="2354662"/>
                  </a:lnTo>
                  <a:lnTo>
                    <a:pt x="256649" y="2372323"/>
                  </a:lnTo>
                  <a:lnTo>
                    <a:pt x="306748" y="2380753"/>
                  </a:lnTo>
                  <a:lnTo>
                    <a:pt x="320400" y="2381273"/>
                  </a:lnTo>
                  <a:lnTo>
                    <a:pt x="334522" y="2381119"/>
                  </a:lnTo>
                  <a:lnTo>
                    <a:pt x="379795" y="2376422"/>
                  </a:lnTo>
                  <a:lnTo>
                    <a:pt x="429621" y="2364966"/>
                  </a:lnTo>
                  <a:lnTo>
                    <a:pt x="484245" y="2346229"/>
                  </a:lnTo>
                  <a:lnTo>
                    <a:pt x="523449" y="2329435"/>
                  </a:lnTo>
                  <a:lnTo>
                    <a:pt x="564966" y="2309018"/>
                  </a:lnTo>
                  <a:lnTo>
                    <a:pt x="608872" y="2284825"/>
                  </a:lnTo>
                  <a:lnTo>
                    <a:pt x="655238" y="2256699"/>
                  </a:lnTo>
                  <a:lnTo>
                    <a:pt x="704137" y="2224486"/>
                  </a:lnTo>
                  <a:lnTo>
                    <a:pt x="755642" y="2188033"/>
                  </a:lnTo>
                  <a:lnTo>
                    <a:pt x="809827" y="2147183"/>
                  </a:lnTo>
                  <a:lnTo>
                    <a:pt x="866763" y="2101783"/>
                  </a:lnTo>
                  <a:lnTo>
                    <a:pt x="896285" y="2077328"/>
                  </a:lnTo>
                  <a:lnTo>
                    <a:pt x="926523" y="2051678"/>
                  </a:lnTo>
                  <a:lnTo>
                    <a:pt x="957486" y="2024813"/>
                  </a:lnTo>
                  <a:lnTo>
                    <a:pt x="989181" y="1996713"/>
                  </a:lnTo>
                  <a:lnTo>
                    <a:pt x="1021620" y="1967359"/>
                  </a:lnTo>
                  <a:lnTo>
                    <a:pt x="1054810" y="1936733"/>
                  </a:lnTo>
                  <a:lnTo>
                    <a:pt x="1088761" y="1904815"/>
                  </a:lnTo>
                  <a:lnTo>
                    <a:pt x="1123481" y="1871584"/>
                  </a:lnTo>
                  <a:lnTo>
                    <a:pt x="1158981" y="1837023"/>
                  </a:lnTo>
                  <a:lnTo>
                    <a:pt x="1195269" y="1801112"/>
                  </a:lnTo>
                  <a:lnTo>
                    <a:pt x="1232354" y="1763831"/>
                  </a:lnTo>
                  <a:lnTo>
                    <a:pt x="1270246" y="1725161"/>
                  </a:lnTo>
                  <a:lnTo>
                    <a:pt x="1308952" y="1685082"/>
                  </a:lnTo>
                  <a:lnTo>
                    <a:pt x="1348484" y="1643576"/>
                  </a:lnTo>
                  <a:lnTo>
                    <a:pt x="1388849" y="1600624"/>
                  </a:lnTo>
                  <a:lnTo>
                    <a:pt x="1430056" y="1556204"/>
                  </a:lnTo>
                  <a:lnTo>
                    <a:pt x="1472116" y="1510300"/>
                  </a:lnTo>
                  <a:lnTo>
                    <a:pt x="1515037" y="1462890"/>
                  </a:lnTo>
                  <a:lnTo>
                    <a:pt x="1558827" y="1413956"/>
                  </a:lnTo>
                  <a:lnTo>
                    <a:pt x="1603497" y="1363479"/>
                  </a:lnTo>
                  <a:lnTo>
                    <a:pt x="1649055" y="1311438"/>
                  </a:lnTo>
                  <a:lnTo>
                    <a:pt x="1695511" y="1257815"/>
                  </a:lnTo>
                  <a:lnTo>
                    <a:pt x="1742873" y="1202591"/>
                  </a:lnTo>
                  <a:lnTo>
                    <a:pt x="1791150" y="1145746"/>
                  </a:lnTo>
                  <a:lnTo>
                    <a:pt x="1840352" y="1087260"/>
                  </a:lnTo>
                  <a:lnTo>
                    <a:pt x="1890488" y="1027115"/>
                  </a:lnTo>
                  <a:lnTo>
                    <a:pt x="1941567" y="965291"/>
                  </a:lnTo>
                  <a:lnTo>
                    <a:pt x="1993598" y="901769"/>
                  </a:lnTo>
                  <a:lnTo>
                    <a:pt x="2046590" y="836529"/>
                  </a:lnTo>
                  <a:lnTo>
                    <a:pt x="2100552" y="769552"/>
                  </a:lnTo>
                  <a:lnTo>
                    <a:pt x="2155494" y="700819"/>
                  </a:lnTo>
                  <a:lnTo>
                    <a:pt x="2211424" y="630310"/>
                  </a:lnTo>
                  <a:lnTo>
                    <a:pt x="2268352" y="558006"/>
                  </a:lnTo>
                  <a:lnTo>
                    <a:pt x="2326286" y="483888"/>
                  </a:lnTo>
                  <a:lnTo>
                    <a:pt x="2385236" y="407937"/>
                  </a:lnTo>
                  <a:lnTo>
                    <a:pt x="2445211" y="330133"/>
                  </a:lnTo>
                  <a:lnTo>
                    <a:pt x="2506220" y="250456"/>
                  </a:lnTo>
                  <a:lnTo>
                    <a:pt x="2568271" y="168888"/>
                  </a:lnTo>
                  <a:lnTo>
                    <a:pt x="2631376" y="85409"/>
                  </a:lnTo>
                  <a:lnTo>
                    <a:pt x="2695541" y="0"/>
                  </a:lnTo>
                </a:path>
              </a:pathLst>
            </a:custGeom>
            <a:ln w="29556">
              <a:solidFill>
                <a:srgbClr val="5075B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1656793" y="2724106"/>
              <a:ext cx="2760980" cy="579755"/>
            </a:xfrm>
            <a:custGeom>
              <a:avLst/>
              <a:gdLst/>
              <a:ahLst/>
              <a:cxnLst/>
              <a:rect l="l" t="t" r="r" b="b"/>
              <a:pathLst>
                <a:path w="2760979" h="579754">
                  <a:moveTo>
                    <a:pt x="0" y="0"/>
                  </a:moveTo>
                  <a:lnTo>
                    <a:pt x="34924" y="32831"/>
                  </a:lnTo>
                  <a:lnTo>
                    <a:pt x="70520" y="64715"/>
                  </a:lnTo>
                  <a:lnTo>
                    <a:pt x="106765" y="95650"/>
                  </a:lnTo>
                  <a:lnTo>
                    <a:pt x="143639" y="125636"/>
                  </a:lnTo>
                  <a:lnTo>
                    <a:pt x="181122" y="154671"/>
                  </a:lnTo>
                  <a:lnTo>
                    <a:pt x="219192" y="182754"/>
                  </a:lnTo>
                  <a:lnTo>
                    <a:pt x="257829" y="209886"/>
                  </a:lnTo>
                  <a:lnTo>
                    <a:pt x="297012" y="236064"/>
                  </a:lnTo>
                  <a:lnTo>
                    <a:pt x="336721" y="261288"/>
                  </a:lnTo>
                  <a:lnTo>
                    <a:pt x="376935" y="285558"/>
                  </a:lnTo>
                  <a:lnTo>
                    <a:pt x="417633" y="308871"/>
                  </a:lnTo>
                  <a:lnTo>
                    <a:pt x="458795" y="331227"/>
                  </a:lnTo>
                  <a:lnTo>
                    <a:pt x="500399" y="352626"/>
                  </a:lnTo>
                  <a:lnTo>
                    <a:pt x="542425" y="373066"/>
                  </a:lnTo>
                  <a:lnTo>
                    <a:pt x="584853" y="392546"/>
                  </a:lnTo>
                  <a:lnTo>
                    <a:pt x="627661" y="411066"/>
                  </a:lnTo>
                  <a:lnTo>
                    <a:pt x="670829" y="428625"/>
                  </a:lnTo>
                  <a:lnTo>
                    <a:pt x="714337" y="445221"/>
                  </a:lnTo>
                  <a:lnTo>
                    <a:pt x="758163" y="460854"/>
                  </a:lnTo>
                  <a:lnTo>
                    <a:pt x="802287" y="475523"/>
                  </a:lnTo>
                  <a:lnTo>
                    <a:pt x="846688" y="489226"/>
                  </a:lnTo>
                  <a:lnTo>
                    <a:pt x="891345" y="501964"/>
                  </a:lnTo>
                  <a:lnTo>
                    <a:pt x="936238" y="513735"/>
                  </a:lnTo>
                  <a:lnTo>
                    <a:pt x="981347" y="524538"/>
                  </a:lnTo>
                  <a:lnTo>
                    <a:pt x="1026649" y="534372"/>
                  </a:lnTo>
                  <a:lnTo>
                    <a:pt x="1072125" y="543237"/>
                  </a:lnTo>
                  <a:lnTo>
                    <a:pt x="1117755" y="551132"/>
                  </a:lnTo>
                  <a:lnTo>
                    <a:pt x="1163516" y="558054"/>
                  </a:lnTo>
                  <a:lnTo>
                    <a:pt x="1209389" y="564005"/>
                  </a:lnTo>
                  <a:lnTo>
                    <a:pt x="1255353" y="568982"/>
                  </a:lnTo>
                  <a:lnTo>
                    <a:pt x="1301387" y="572985"/>
                  </a:lnTo>
                  <a:lnTo>
                    <a:pt x="1347470" y="576013"/>
                  </a:lnTo>
                  <a:lnTo>
                    <a:pt x="1393582" y="578065"/>
                  </a:lnTo>
                  <a:lnTo>
                    <a:pt x="1439702" y="579140"/>
                  </a:lnTo>
                  <a:lnTo>
                    <a:pt x="1485810" y="579237"/>
                  </a:lnTo>
                  <a:lnTo>
                    <a:pt x="1531884" y="578356"/>
                  </a:lnTo>
                  <a:lnTo>
                    <a:pt x="1577904" y="576494"/>
                  </a:lnTo>
                  <a:lnTo>
                    <a:pt x="1623849" y="573653"/>
                  </a:lnTo>
                  <a:lnTo>
                    <a:pt x="1669699" y="569829"/>
                  </a:lnTo>
                  <a:lnTo>
                    <a:pt x="1715433" y="565024"/>
                  </a:lnTo>
                  <a:lnTo>
                    <a:pt x="1761030" y="559235"/>
                  </a:lnTo>
                  <a:lnTo>
                    <a:pt x="1806469" y="552462"/>
                  </a:lnTo>
                  <a:lnTo>
                    <a:pt x="1851730" y="544704"/>
                  </a:lnTo>
                  <a:lnTo>
                    <a:pt x="1896792" y="535959"/>
                  </a:lnTo>
                  <a:lnTo>
                    <a:pt x="1941634" y="526228"/>
                  </a:lnTo>
                  <a:lnTo>
                    <a:pt x="1986236" y="515509"/>
                  </a:lnTo>
                  <a:lnTo>
                    <a:pt x="2030577" y="503801"/>
                  </a:lnTo>
                  <a:lnTo>
                    <a:pt x="2074636" y="491104"/>
                  </a:lnTo>
                  <a:lnTo>
                    <a:pt x="2118392" y="477416"/>
                  </a:lnTo>
                  <a:lnTo>
                    <a:pt x="2161826" y="462736"/>
                  </a:lnTo>
                  <a:lnTo>
                    <a:pt x="2204915" y="447064"/>
                  </a:lnTo>
                  <a:lnTo>
                    <a:pt x="2247640" y="430399"/>
                  </a:lnTo>
                  <a:lnTo>
                    <a:pt x="2289980" y="412739"/>
                  </a:lnTo>
                  <a:lnTo>
                    <a:pt x="2331913" y="394084"/>
                  </a:lnTo>
                  <a:lnTo>
                    <a:pt x="2373420" y="374433"/>
                  </a:lnTo>
                  <a:lnTo>
                    <a:pt x="2414480" y="353785"/>
                  </a:lnTo>
                  <a:lnTo>
                    <a:pt x="2455071" y="332140"/>
                  </a:lnTo>
                  <a:lnTo>
                    <a:pt x="2495174" y="309495"/>
                  </a:lnTo>
                  <a:lnTo>
                    <a:pt x="2534767" y="285851"/>
                  </a:lnTo>
                  <a:lnTo>
                    <a:pt x="2573830" y="261206"/>
                  </a:lnTo>
                  <a:lnTo>
                    <a:pt x="2612343" y="235560"/>
                  </a:lnTo>
                  <a:lnTo>
                    <a:pt x="2650283" y="208911"/>
                  </a:lnTo>
                  <a:lnTo>
                    <a:pt x="2687631" y="181259"/>
                  </a:lnTo>
                  <a:lnTo>
                    <a:pt x="2724367" y="152602"/>
                  </a:lnTo>
                  <a:lnTo>
                    <a:pt x="2760468" y="122940"/>
                  </a:lnTo>
                </a:path>
              </a:pathLst>
            </a:custGeom>
            <a:ln w="32221">
              <a:solidFill>
                <a:srgbClr val="CDCDC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1477880" y="2703303"/>
              <a:ext cx="2922905" cy="1794510"/>
            </a:xfrm>
            <a:custGeom>
              <a:avLst/>
              <a:gdLst/>
              <a:ahLst/>
              <a:cxnLst/>
              <a:rect l="l" t="t" r="r" b="b"/>
              <a:pathLst>
                <a:path w="2922904" h="1794510">
                  <a:moveTo>
                    <a:pt x="162415" y="0"/>
                  </a:moveTo>
                  <a:lnTo>
                    <a:pt x="197340" y="32831"/>
                  </a:lnTo>
                  <a:lnTo>
                    <a:pt x="232935" y="64715"/>
                  </a:lnTo>
                  <a:lnTo>
                    <a:pt x="269180" y="95650"/>
                  </a:lnTo>
                  <a:lnTo>
                    <a:pt x="306055" y="125636"/>
                  </a:lnTo>
                  <a:lnTo>
                    <a:pt x="343537" y="154671"/>
                  </a:lnTo>
                  <a:lnTo>
                    <a:pt x="381607" y="182754"/>
                  </a:lnTo>
                  <a:lnTo>
                    <a:pt x="420245" y="209886"/>
                  </a:lnTo>
                  <a:lnTo>
                    <a:pt x="459428" y="236064"/>
                  </a:lnTo>
                  <a:lnTo>
                    <a:pt x="499137" y="261288"/>
                  </a:lnTo>
                  <a:lnTo>
                    <a:pt x="539351" y="285558"/>
                  </a:lnTo>
                  <a:lnTo>
                    <a:pt x="580049" y="308871"/>
                  </a:lnTo>
                  <a:lnTo>
                    <a:pt x="621210" y="331227"/>
                  </a:lnTo>
                  <a:lnTo>
                    <a:pt x="662814" y="352626"/>
                  </a:lnTo>
                  <a:lnTo>
                    <a:pt x="704841" y="373066"/>
                  </a:lnTo>
                  <a:lnTo>
                    <a:pt x="747268" y="392546"/>
                  </a:lnTo>
                  <a:lnTo>
                    <a:pt x="790077" y="411066"/>
                  </a:lnTo>
                  <a:lnTo>
                    <a:pt x="833245" y="428625"/>
                  </a:lnTo>
                  <a:lnTo>
                    <a:pt x="876752" y="445221"/>
                  </a:lnTo>
                  <a:lnTo>
                    <a:pt x="920578" y="460854"/>
                  </a:lnTo>
                  <a:lnTo>
                    <a:pt x="964702" y="475523"/>
                  </a:lnTo>
                  <a:lnTo>
                    <a:pt x="1009103" y="489226"/>
                  </a:lnTo>
                  <a:lnTo>
                    <a:pt x="1053761" y="501964"/>
                  </a:lnTo>
                  <a:lnTo>
                    <a:pt x="1098654" y="513735"/>
                  </a:lnTo>
                  <a:lnTo>
                    <a:pt x="1143762" y="524538"/>
                  </a:lnTo>
                  <a:lnTo>
                    <a:pt x="1189065" y="534372"/>
                  </a:lnTo>
                  <a:lnTo>
                    <a:pt x="1234541" y="543237"/>
                  </a:lnTo>
                  <a:lnTo>
                    <a:pt x="1280170" y="551132"/>
                  </a:lnTo>
                  <a:lnTo>
                    <a:pt x="1325932" y="558054"/>
                  </a:lnTo>
                  <a:lnTo>
                    <a:pt x="1371805" y="564005"/>
                  </a:lnTo>
                  <a:lnTo>
                    <a:pt x="1417768" y="568982"/>
                  </a:lnTo>
                  <a:lnTo>
                    <a:pt x="1463802" y="572985"/>
                  </a:lnTo>
                  <a:lnTo>
                    <a:pt x="1509886" y="576013"/>
                  </a:lnTo>
                  <a:lnTo>
                    <a:pt x="1555998" y="578065"/>
                  </a:lnTo>
                  <a:lnTo>
                    <a:pt x="1602118" y="579140"/>
                  </a:lnTo>
                  <a:lnTo>
                    <a:pt x="1648225" y="579237"/>
                  </a:lnTo>
                  <a:lnTo>
                    <a:pt x="1694300" y="578356"/>
                  </a:lnTo>
                  <a:lnTo>
                    <a:pt x="1740320" y="576494"/>
                  </a:lnTo>
                  <a:lnTo>
                    <a:pt x="1786265" y="573653"/>
                  </a:lnTo>
                  <a:lnTo>
                    <a:pt x="1832115" y="569829"/>
                  </a:lnTo>
                  <a:lnTo>
                    <a:pt x="1877848" y="565024"/>
                  </a:lnTo>
                  <a:lnTo>
                    <a:pt x="1923445" y="559235"/>
                  </a:lnTo>
                  <a:lnTo>
                    <a:pt x="1968884" y="552462"/>
                  </a:lnTo>
                  <a:lnTo>
                    <a:pt x="2014145" y="544704"/>
                  </a:lnTo>
                  <a:lnTo>
                    <a:pt x="2059207" y="535959"/>
                  </a:lnTo>
                  <a:lnTo>
                    <a:pt x="2104050" y="526228"/>
                  </a:lnTo>
                  <a:lnTo>
                    <a:pt x="2148651" y="515509"/>
                  </a:lnTo>
                  <a:lnTo>
                    <a:pt x="2192992" y="503801"/>
                  </a:lnTo>
                  <a:lnTo>
                    <a:pt x="2237051" y="491104"/>
                  </a:lnTo>
                  <a:lnTo>
                    <a:pt x="2280808" y="477416"/>
                  </a:lnTo>
                  <a:lnTo>
                    <a:pt x="2324241" y="462736"/>
                  </a:lnTo>
                  <a:lnTo>
                    <a:pt x="2367331" y="447064"/>
                  </a:lnTo>
                  <a:lnTo>
                    <a:pt x="2410056" y="430399"/>
                  </a:lnTo>
                  <a:lnTo>
                    <a:pt x="2452395" y="412739"/>
                  </a:lnTo>
                  <a:lnTo>
                    <a:pt x="2494329" y="394084"/>
                  </a:lnTo>
                  <a:lnTo>
                    <a:pt x="2535836" y="374433"/>
                  </a:lnTo>
                  <a:lnTo>
                    <a:pt x="2576896" y="353785"/>
                  </a:lnTo>
                  <a:lnTo>
                    <a:pt x="2617487" y="332140"/>
                  </a:lnTo>
                  <a:lnTo>
                    <a:pt x="2657590" y="309495"/>
                  </a:lnTo>
                  <a:lnTo>
                    <a:pt x="2697183" y="285851"/>
                  </a:lnTo>
                  <a:lnTo>
                    <a:pt x="2736246" y="261206"/>
                  </a:lnTo>
                  <a:lnTo>
                    <a:pt x="2774758" y="235560"/>
                  </a:lnTo>
                  <a:lnTo>
                    <a:pt x="2812699" y="208911"/>
                  </a:lnTo>
                  <a:lnTo>
                    <a:pt x="2850047" y="181259"/>
                  </a:lnTo>
                  <a:lnTo>
                    <a:pt x="2886782" y="152602"/>
                  </a:lnTo>
                  <a:lnTo>
                    <a:pt x="2922884" y="122940"/>
                  </a:lnTo>
                </a:path>
                <a:path w="2922904" h="1794510">
                  <a:moveTo>
                    <a:pt x="0" y="819124"/>
                  </a:moveTo>
                  <a:lnTo>
                    <a:pt x="13017" y="884638"/>
                  </a:lnTo>
                  <a:lnTo>
                    <a:pt x="26345" y="947645"/>
                  </a:lnTo>
                  <a:lnTo>
                    <a:pt x="39999" y="1008169"/>
                  </a:lnTo>
                  <a:lnTo>
                    <a:pt x="53990" y="1066234"/>
                  </a:lnTo>
                  <a:lnTo>
                    <a:pt x="68332" y="1121865"/>
                  </a:lnTo>
                  <a:lnTo>
                    <a:pt x="83038" y="1175087"/>
                  </a:lnTo>
                  <a:lnTo>
                    <a:pt x="98122" y="1225924"/>
                  </a:lnTo>
                  <a:lnTo>
                    <a:pt x="113596" y="1274401"/>
                  </a:lnTo>
                  <a:lnTo>
                    <a:pt x="129474" y="1320542"/>
                  </a:lnTo>
                  <a:lnTo>
                    <a:pt x="145768" y="1364372"/>
                  </a:lnTo>
                  <a:lnTo>
                    <a:pt x="162492" y="1405915"/>
                  </a:lnTo>
                  <a:lnTo>
                    <a:pt x="179660" y="1445196"/>
                  </a:lnTo>
                  <a:lnTo>
                    <a:pt x="197283" y="1482240"/>
                  </a:lnTo>
                  <a:lnTo>
                    <a:pt x="215376" y="1517071"/>
                  </a:lnTo>
                  <a:lnTo>
                    <a:pt x="253022" y="1580191"/>
                  </a:lnTo>
                  <a:lnTo>
                    <a:pt x="292703" y="1634754"/>
                  </a:lnTo>
                  <a:lnTo>
                    <a:pt x="334524" y="1680955"/>
                  </a:lnTo>
                  <a:lnTo>
                    <a:pt x="378591" y="1718992"/>
                  </a:lnTo>
                  <a:lnTo>
                    <a:pt x="425008" y="1749061"/>
                  </a:lnTo>
                  <a:lnTo>
                    <a:pt x="473881" y="1771357"/>
                  </a:lnTo>
                  <a:lnTo>
                    <a:pt x="525314" y="1786078"/>
                  </a:lnTo>
                  <a:lnTo>
                    <a:pt x="579414" y="1793419"/>
                  </a:lnTo>
                  <a:lnTo>
                    <a:pt x="607497" y="1794384"/>
                  </a:lnTo>
                  <a:lnTo>
                    <a:pt x="636285" y="1793577"/>
                  </a:lnTo>
                  <a:lnTo>
                    <a:pt x="696032" y="1786749"/>
                  </a:lnTo>
                  <a:lnTo>
                    <a:pt x="758761" y="1773130"/>
                  </a:lnTo>
                  <a:lnTo>
                    <a:pt x="824577" y="1752918"/>
                  </a:lnTo>
                  <a:lnTo>
                    <a:pt x="893584" y="1726308"/>
                  </a:lnTo>
                  <a:lnTo>
                    <a:pt x="929317" y="1710665"/>
                  </a:lnTo>
                  <a:lnTo>
                    <a:pt x="965888" y="1693497"/>
                  </a:lnTo>
                  <a:lnTo>
                    <a:pt x="1003310" y="1674827"/>
                  </a:lnTo>
                  <a:lnTo>
                    <a:pt x="1041595" y="1654681"/>
                  </a:lnTo>
                  <a:lnTo>
                    <a:pt x="1080757" y="1633082"/>
                  </a:lnTo>
                  <a:lnTo>
                    <a:pt x="1120809" y="1610056"/>
                  </a:lnTo>
                  <a:lnTo>
                    <a:pt x="1161764" y="1585627"/>
                  </a:lnTo>
                  <a:lnTo>
                    <a:pt x="1203635" y="1559820"/>
                  </a:lnTo>
                  <a:lnTo>
                    <a:pt x="1246436" y="1532658"/>
                  </a:lnTo>
                  <a:lnTo>
                    <a:pt x="1290180" y="1504167"/>
                  </a:lnTo>
                  <a:lnTo>
                    <a:pt x="1334879" y="1474372"/>
                  </a:lnTo>
                  <a:lnTo>
                    <a:pt x="1380547" y="1443296"/>
                  </a:lnTo>
                  <a:lnTo>
                    <a:pt x="1427197" y="1410964"/>
                  </a:lnTo>
                  <a:lnTo>
                    <a:pt x="1474842" y="1377401"/>
                  </a:lnTo>
                  <a:lnTo>
                    <a:pt x="1523496" y="1342632"/>
                  </a:lnTo>
                  <a:lnTo>
                    <a:pt x="1573171" y="1306680"/>
                  </a:lnTo>
                  <a:lnTo>
                    <a:pt x="1623880" y="1269571"/>
                  </a:lnTo>
                </a:path>
              </a:pathLst>
            </a:custGeom>
            <a:ln w="29141">
              <a:solidFill>
                <a:srgbClr val="5075B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4" name="object 14"/>
          <p:cNvSpPr txBox="1"/>
          <p:nvPr/>
        </p:nvSpPr>
        <p:spPr>
          <a:xfrm>
            <a:off x="470260" y="1996560"/>
            <a:ext cx="300990" cy="2847340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2155"/>
              </a:lnSpc>
            </a:pPr>
            <a:r>
              <a:rPr sz="2150" b="1" spc="280" dirty="0">
                <a:latin typeface="Calibri"/>
                <a:cs typeface="Calibri"/>
              </a:rPr>
              <a:t>Κόστος</a:t>
            </a:r>
            <a:r>
              <a:rPr sz="2150" b="1" spc="140" dirty="0">
                <a:latin typeface="Calibri"/>
                <a:cs typeface="Calibri"/>
              </a:rPr>
              <a:t> </a:t>
            </a:r>
            <a:r>
              <a:rPr sz="2150" b="1" spc="300" dirty="0">
                <a:latin typeface="Calibri"/>
                <a:cs typeface="Calibri"/>
              </a:rPr>
              <a:t>Παραγωγής</a:t>
            </a:r>
            <a:endParaRPr sz="2150">
              <a:latin typeface="Calibri"/>
              <a:cs typeface="Calibri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4114010" y="2079369"/>
            <a:ext cx="411480" cy="441959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2700" b="1" spc="-405" dirty="0">
                <a:latin typeface="Calibri"/>
                <a:cs typeface="Calibri"/>
              </a:rPr>
              <a:t>MC</a:t>
            </a:r>
            <a:endParaRPr sz="2700">
              <a:latin typeface="Calibri"/>
              <a:cs typeface="Calibri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4540558" y="2816581"/>
            <a:ext cx="337820" cy="441959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2700" b="1" spc="-335" dirty="0">
                <a:latin typeface="Calibri"/>
                <a:cs typeface="Calibri"/>
              </a:rPr>
              <a:t>AC</a:t>
            </a:r>
            <a:endParaRPr sz="2700">
              <a:latin typeface="Calibri"/>
              <a:cs typeface="Calibri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3095247" y="3717474"/>
            <a:ext cx="500380" cy="441959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2700" b="1" spc="-340" dirty="0">
                <a:latin typeface="Calibri"/>
                <a:cs typeface="Calibri"/>
              </a:rPr>
              <a:t>AVC</a:t>
            </a:r>
            <a:endParaRPr sz="2700">
              <a:latin typeface="Calibri"/>
              <a:cs typeface="Calibri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1802642" y="3235806"/>
            <a:ext cx="1137285" cy="1720214"/>
          </a:xfrm>
          <a:custGeom>
            <a:avLst/>
            <a:gdLst/>
            <a:ahLst/>
            <a:cxnLst/>
            <a:rect l="l" t="t" r="r" b="b"/>
            <a:pathLst>
              <a:path w="1137285" h="1720214">
                <a:moveTo>
                  <a:pt x="0" y="0"/>
                </a:moveTo>
                <a:lnTo>
                  <a:pt x="13253" y="79612"/>
                </a:lnTo>
                <a:lnTo>
                  <a:pt x="25307" y="154803"/>
                </a:lnTo>
                <a:lnTo>
                  <a:pt x="36335" y="225782"/>
                </a:lnTo>
                <a:lnTo>
                  <a:pt x="46513" y="292757"/>
                </a:lnTo>
                <a:lnTo>
                  <a:pt x="56015" y="355936"/>
                </a:lnTo>
                <a:lnTo>
                  <a:pt x="65016" y="415527"/>
                </a:lnTo>
                <a:lnTo>
                  <a:pt x="73690" y="471739"/>
                </a:lnTo>
                <a:lnTo>
                  <a:pt x="82212" y="524779"/>
                </a:lnTo>
                <a:lnTo>
                  <a:pt x="90758" y="574856"/>
                </a:lnTo>
                <a:lnTo>
                  <a:pt x="99501" y="622178"/>
                </a:lnTo>
                <a:lnTo>
                  <a:pt x="108616" y="666953"/>
                </a:lnTo>
                <a:lnTo>
                  <a:pt x="118279" y="709390"/>
                </a:lnTo>
                <a:lnTo>
                  <a:pt x="128664" y="749696"/>
                </a:lnTo>
                <a:lnTo>
                  <a:pt x="139946" y="788080"/>
                </a:lnTo>
                <a:lnTo>
                  <a:pt x="152298" y="824750"/>
                </a:lnTo>
                <a:lnTo>
                  <a:pt x="180917" y="893782"/>
                </a:lnTo>
                <a:lnTo>
                  <a:pt x="215919" y="958456"/>
                </a:lnTo>
                <a:lnTo>
                  <a:pt x="258700" y="1020438"/>
                </a:lnTo>
                <a:lnTo>
                  <a:pt x="308254" y="1078954"/>
                </a:lnTo>
                <a:lnTo>
                  <a:pt x="336031" y="1108008"/>
                </a:lnTo>
                <a:lnTo>
                  <a:pt x="365704" y="1137009"/>
                </a:lnTo>
                <a:lnTo>
                  <a:pt x="397198" y="1166016"/>
                </a:lnTo>
                <a:lnTo>
                  <a:pt x="430435" y="1195093"/>
                </a:lnTo>
                <a:lnTo>
                  <a:pt x="465339" y="1224300"/>
                </a:lnTo>
                <a:lnTo>
                  <a:pt x="501833" y="1253700"/>
                </a:lnTo>
                <a:lnTo>
                  <a:pt x="539840" y="1283352"/>
                </a:lnTo>
                <a:lnTo>
                  <a:pt x="579283" y="1313320"/>
                </a:lnTo>
                <a:lnTo>
                  <a:pt x="620085" y="1343664"/>
                </a:lnTo>
                <a:lnTo>
                  <a:pt x="662170" y="1374446"/>
                </a:lnTo>
                <a:lnTo>
                  <a:pt x="705461" y="1405727"/>
                </a:lnTo>
                <a:lnTo>
                  <a:pt x="749880" y="1437569"/>
                </a:lnTo>
                <a:lnTo>
                  <a:pt x="795352" y="1470033"/>
                </a:lnTo>
                <a:lnTo>
                  <a:pt x="841798" y="1503181"/>
                </a:lnTo>
                <a:lnTo>
                  <a:pt x="889143" y="1537075"/>
                </a:lnTo>
                <a:lnTo>
                  <a:pt x="937310" y="1571775"/>
                </a:lnTo>
                <a:lnTo>
                  <a:pt x="986222" y="1607343"/>
                </a:lnTo>
                <a:lnTo>
                  <a:pt x="1035801" y="1643841"/>
                </a:lnTo>
                <a:lnTo>
                  <a:pt x="1085972" y="1681331"/>
                </a:lnTo>
                <a:lnTo>
                  <a:pt x="1136656" y="1719872"/>
                </a:lnTo>
              </a:path>
            </a:pathLst>
          </a:custGeom>
          <a:ln w="27823">
            <a:solidFill>
              <a:srgbClr val="5075BB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 txBox="1"/>
          <p:nvPr/>
        </p:nvSpPr>
        <p:spPr>
          <a:xfrm>
            <a:off x="3048502" y="4659337"/>
            <a:ext cx="464184" cy="441959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2700" b="1" spc="-315" dirty="0">
                <a:latin typeface="Calibri"/>
                <a:cs typeface="Calibri"/>
              </a:rPr>
              <a:t>AFC</a:t>
            </a:r>
            <a:endParaRPr sz="2700">
              <a:latin typeface="Calibri"/>
              <a:cs typeface="Calibri"/>
            </a:endParaRPr>
          </a:p>
        </p:txBody>
      </p:sp>
      <p:sp>
        <p:nvSpPr>
          <p:cNvPr id="21" name="object 21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23</a:t>
            </a:fld>
            <a:endParaRPr spc="-25" dirty="0"/>
          </a:p>
        </p:txBody>
      </p:sp>
      <p:sp>
        <p:nvSpPr>
          <p:cNvPr id="22" name="object 22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045"/>
              </a:lnSpc>
            </a:pPr>
            <a:r>
              <a:rPr spc="-10" dirty="0"/>
              <a:t>Θεωρία</a:t>
            </a:r>
            <a:r>
              <a:rPr spc="-40" dirty="0"/>
              <a:t> </a:t>
            </a:r>
            <a:r>
              <a:rPr dirty="0"/>
              <a:t>Παραγωγής και</a:t>
            </a:r>
            <a:r>
              <a:rPr spc="-30" dirty="0"/>
              <a:t> </a:t>
            </a:r>
            <a:r>
              <a:rPr spc="-10" dirty="0"/>
              <a:t>Κόστους</a:t>
            </a:r>
          </a:p>
        </p:txBody>
      </p:sp>
      <p:sp>
        <p:nvSpPr>
          <p:cNvPr id="20" name="object 20"/>
          <p:cNvSpPr txBox="1"/>
          <p:nvPr/>
        </p:nvSpPr>
        <p:spPr>
          <a:xfrm>
            <a:off x="782498" y="5109798"/>
            <a:ext cx="165100" cy="441959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2700" spc="-325" dirty="0">
                <a:latin typeface="Calibri"/>
                <a:cs typeface="Calibri"/>
              </a:rPr>
              <a:t>0</a:t>
            </a:r>
            <a:endParaRPr sz="27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037840" marR="5080" indent="-2059305">
              <a:lnSpc>
                <a:spcPct val="100000"/>
              </a:lnSpc>
              <a:spcBef>
                <a:spcPts val="95"/>
              </a:spcBef>
            </a:pPr>
            <a:r>
              <a:rPr sz="4000" dirty="0"/>
              <a:t>Μέσο</a:t>
            </a:r>
            <a:r>
              <a:rPr sz="4000" spc="-150" dirty="0"/>
              <a:t> </a:t>
            </a:r>
            <a:r>
              <a:rPr sz="4000" dirty="0"/>
              <a:t>Κόστος</a:t>
            </a:r>
            <a:r>
              <a:rPr sz="4000" spc="-150" dirty="0"/>
              <a:t> </a:t>
            </a:r>
            <a:r>
              <a:rPr sz="4000" dirty="0"/>
              <a:t>και</a:t>
            </a:r>
            <a:r>
              <a:rPr sz="4000" spc="-155" dirty="0"/>
              <a:t> </a:t>
            </a:r>
            <a:r>
              <a:rPr sz="4000" spc="-10" dirty="0"/>
              <a:t>Οικονομίες Κλίμακας</a:t>
            </a:r>
            <a:endParaRPr sz="4000"/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24</a:t>
            </a:fld>
            <a:endParaRPr spc="-25" dirty="0"/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045"/>
              </a:lnSpc>
            </a:pPr>
            <a:r>
              <a:rPr spc="-10" dirty="0"/>
              <a:t>Θεωρία</a:t>
            </a:r>
            <a:r>
              <a:rPr spc="-40" dirty="0"/>
              <a:t> </a:t>
            </a:r>
            <a:r>
              <a:rPr dirty="0"/>
              <a:t>Παραγωγής και</a:t>
            </a:r>
            <a:r>
              <a:rPr spc="-30" dirty="0"/>
              <a:t> </a:t>
            </a:r>
            <a:r>
              <a:rPr spc="-10" dirty="0"/>
              <a:t>Κόστους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42950" y="1504950"/>
            <a:ext cx="7972425" cy="4697730"/>
          </a:xfrm>
          <a:prstGeom prst="rect">
            <a:avLst/>
          </a:prstGeom>
        </p:spPr>
        <p:txBody>
          <a:bodyPr vert="horz" wrap="square" lIns="0" tIns="83820" rIns="0" bIns="0" rtlCol="0">
            <a:spAutoFit/>
          </a:bodyPr>
          <a:lstStyle/>
          <a:p>
            <a:pPr marL="352425" marR="554355" indent="-340360" algn="just">
              <a:lnSpc>
                <a:spcPts val="2300"/>
              </a:lnSpc>
              <a:spcBef>
                <a:spcPts val="660"/>
              </a:spcBef>
              <a:buFont typeface="Arial MT"/>
              <a:buChar char="•"/>
              <a:tabLst>
                <a:tab pos="354965" algn="l"/>
              </a:tabLst>
            </a:pPr>
            <a:r>
              <a:rPr sz="2400" spc="-95" dirty="0">
                <a:latin typeface="Calibri"/>
                <a:cs typeface="Calibri"/>
              </a:rPr>
              <a:t>Το</a:t>
            </a:r>
            <a:r>
              <a:rPr sz="2400" spc="-4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AC</a:t>
            </a:r>
            <a:r>
              <a:rPr sz="2400" spc="-11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στην</a:t>
            </a:r>
            <a:r>
              <a:rPr sz="2400" spc="-7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αρχή</a:t>
            </a:r>
            <a:r>
              <a:rPr sz="2400" spc="-5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μειώνεται</a:t>
            </a:r>
            <a:r>
              <a:rPr sz="2400" spc="-6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και</a:t>
            </a:r>
            <a:r>
              <a:rPr sz="2400" spc="-6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μετά</a:t>
            </a:r>
            <a:r>
              <a:rPr sz="2400" spc="-6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αυξάνεται.</a:t>
            </a:r>
            <a:r>
              <a:rPr sz="2400" spc="-6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Αυτό</a:t>
            </a:r>
            <a:r>
              <a:rPr sz="2400" spc="-65" dirty="0">
                <a:latin typeface="Calibri"/>
                <a:cs typeface="Calibri"/>
              </a:rPr>
              <a:t> </a:t>
            </a:r>
            <a:r>
              <a:rPr sz="2400" spc="-25" dirty="0">
                <a:latin typeface="Calibri"/>
                <a:cs typeface="Calibri"/>
              </a:rPr>
              <a:t>δεν 	</a:t>
            </a:r>
            <a:r>
              <a:rPr sz="2400" dirty="0">
                <a:latin typeface="Calibri"/>
                <a:cs typeface="Calibri"/>
              </a:rPr>
              <a:t>οφείλεται</a:t>
            </a:r>
            <a:r>
              <a:rPr sz="2400" spc="-5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στον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νόμο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της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φθίνουσας</a:t>
            </a:r>
            <a:r>
              <a:rPr sz="2400" spc="-2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ή</a:t>
            </a:r>
            <a:r>
              <a:rPr sz="2400" spc="-5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μη</a:t>
            </a:r>
            <a:r>
              <a:rPr sz="2400" spc="-5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ανάλογης</a:t>
            </a:r>
            <a:endParaRPr sz="2400">
              <a:latin typeface="Calibri"/>
              <a:cs typeface="Calibri"/>
            </a:endParaRPr>
          </a:p>
          <a:p>
            <a:pPr marL="354965" algn="just">
              <a:lnSpc>
                <a:spcPts val="2039"/>
              </a:lnSpc>
            </a:pPr>
            <a:r>
              <a:rPr sz="2400" dirty="0">
                <a:latin typeface="Calibri"/>
                <a:cs typeface="Calibri"/>
              </a:rPr>
              <a:t>απόδοσης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γιατί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για</a:t>
            </a:r>
            <a:r>
              <a:rPr sz="2400" spc="-4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να</a:t>
            </a:r>
            <a:r>
              <a:rPr sz="2400" spc="-4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ισχύει</a:t>
            </a:r>
            <a:r>
              <a:rPr sz="2400" spc="-4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θα</a:t>
            </a:r>
            <a:r>
              <a:rPr sz="2400" spc="-3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πρέπει</a:t>
            </a:r>
            <a:r>
              <a:rPr sz="2400" spc="-7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να</a:t>
            </a:r>
            <a:r>
              <a:rPr sz="2400" spc="-3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υπάρχει</a:t>
            </a:r>
            <a:endParaRPr sz="2400">
              <a:latin typeface="Calibri"/>
              <a:cs typeface="Calibri"/>
            </a:endParaRPr>
          </a:p>
          <a:p>
            <a:pPr marL="354965" marR="462915" algn="just">
              <a:lnSpc>
                <a:spcPts val="2310"/>
              </a:lnSpc>
              <a:spcBef>
                <a:spcPts val="265"/>
              </a:spcBef>
            </a:pPr>
            <a:r>
              <a:rPr sz="2400" spc="-10" dirty="0">
                <a:latin typeface="Calibri"/>
                <a:cs typeface="Calibri"/>
              </a:rPr>
              <a:t>τουλάχιστον</a:t>
            </a:r>
            <a:r>
              <a:rPr sz="2400" spc="-3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ένας</a:t>
            </a:r>
            <a:r>
              <a:rPr sz="2400" spc="-5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σταθερός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spc="-20" dirty="0">
                <a:latin typeface="Calibri"/>
                <a:cs typeface="Calibri"/>
              </a:rPr>
              <a:t>παραγωγικός</a:t>
            </a:r>
            <a:r>
              <a:rPr sz="2400" spc="-3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συντελεστής.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spc="-50" dirty="0">
                <a:latin typeface="Calibri"/>
                <a:cs typeface="Calibri"/>
              </a:rPr>
              <a:t>Η </a:t>
            </a:r>
            <a:r>
              <a:rPr sz="2400" dirty="0">
                <a:latin typeface="Calibri"/>
                <a:cs typeface="Calibri"/>
              </a:rPr>
              <a:t>συμπεριφορά</a:t>
            </a:r>
            <a:r>
              <a:rPr sz="2400" spc="-5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του</a:t>
            </a:r>
            <a:r>
              <a:rPr sz="2400" spc="-5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AC</a:t>
            </a:r>
            <a:r>
              <a:rPr sz="2400" spc="-7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οφείλεται</a:t>
            </a:r>
            <a:r>
              <a:rPr sz="2400" spc="-6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στην</a:t>
            </a:r>
            <a:r>
              <a:rPr sz="2400" spc="-5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ύπαρξη</a:t>
            </a:r>
            <a:r>
              <a:rPr sz="2400" spc="-55" dirty="0">
                <a:latin typeface="Calibri"/>
                <a:cs typeface="Calibri"/>
              </a:rPr>
              <a:t> </a:t>
            </a:r>
            <a:r>
              <a:rPr sz="2400" b="1" spc="-10" dirty="0">
                <a:latin typeface="Calibri"/>
                <a:cs typeface="Calibri"/>
              </a:rPr>
              <a:t>οικονομιών κλίμακας</a:t>
            </a:r>
            <a:r>
              <a:rPr sz="2400" spc="-10" dirty="0">
                <a:latin typeface="Calibri"/>
                <a:cs typeface="Calibri"/>
              </a:rPr>
              <a:t>.</a:t>
            </a:r>
            <a:endParaRPr sz="2400">
              <a:latin typeface="Calibri"/>
              <a:cs typeface="Calibri"/>
            </a:endParaRPr>
          </a:p>
          <a:p>
            <a:pPr marL="354965" marR="5080" indent="-342900">
              <a:lnSpc>
                <a:spcPct val="80000"/>
              </a:lnSpc>
              <a:spcBef>
                <a:spcPts val="1205"/>
              </a:spcBef>
              <a:buFont typeface="Arial MT"/>
              <a:buChar char="•"/>
              <a:tabLst>
                <a:tab pos="354965" algn="l"/>
              </a:tabLst>
            </a:pPr>
            <a:r>
              <a:rPr sz="2400" dirty="0">
                <a:latin typeface="Calibri"/>
                <a:cs typeface="Calibri"/>
              </a:rPr>
              <a:t>Οι</a:t>
            </a:r>
            <a:r>
              <a:rPr sz="2400" spc="-5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οικονομίες</a:t>
            </a:r>
            <a:r>
              <a:rPr sz="2400" spc="-4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κλίμακας</a:t>
            </a:r>
            <a:r>
              <a:rPr sz="2400" spc="-3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αναφέρονται</a:t>
            </a:r>
            <a:r>
              <a:rPr sz="2400" spc="-3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στα</a:t>
            </a:r>
            <a:r>
              <a:rPr sz="2400" spc="-4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πλεονεκτήματα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spc="-25" dirty="0">
                <a:latin typeface="Calibri"/>
                <a:cs typeface="Calibri"/>
              </a:rPr>
              <a:t>της </a:t>
            </a:r>
            <a:r>
              <a:rPr sz="2400" spc="-10" dirty="0">
                <a:latin typeface="Calibri"/>
                <a:cs typeface="Calibri"/>
              </a:rPr>
              <a:t>μαζικής</a:t>
            </a:r>
            <a:r>
              <a:rPr sz="2400" spc="-6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παραγωγής</a:t>
            </a:r>
            <a:r>
              <a:rPr sz="2400" spc="-3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που</a:t>
            </a:r>
            <a:r>
              <a:rPr sz="2400" spc="-6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έχει</a:t>
            </a:r>
            <a:r>
              <a:rPr sz="2400" spc="-6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σαν</a:t>
            </a:r>
            <a:r>
              <a:rPr sz="2400" spc="-5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συνέπεια</a:t>
            </a:r>
            <a:r>
              <a:rPr sz="2400" spc="-8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την</a:t>
            </a:r>
            <a:r>
              <a:rPr sz="2400" spc="-6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μείωση</a:t>
            </a:r>
            <a:r>
              <a:rPr sz="2400" spc="-65" dirty="0">
                <a:latin typeface="Calibri"/>
                <a:cs typeface="Calibri"/>
              </a:rPr>
              <a:t> </a:t>
            </a:r>
            <a:r>
              <a:rPr sz="2400" spc="-25" dirty="0">
                <a:latin typeface="Calibri"/>
                <a:cs typeface="Calibri"/>
              </a:rPr>
              <a:t>του </a:t>
            </a:r>
            <a:r>
              <a:rPr sz="2400" dirty="0">
                <a:latin typeface="Calibri"/>
                <a:cs typeface="Calibri"/>
              </a:rPr>
              <a:t>κατά</a:t>
            </a:r>
            <a:r>
              <a:rPr sz="2400" spc="-10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μονάδα</a:t>
            </a:r>
            <a:r>
              <a:rPr sz="2400" spc="-8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κόστους</a:t>
            </a:r>
            <a:r>
              <a:rPr sz="2400" spc="-7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(AC)</a:t>
            </a:r>
            <a:r>
              <a:rPr sz="2400" spc="-114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καθώς</a:t>
            </a:r>
            <a:r>
              <a:rPr sz="2400" spc="-7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η</a:t>
            </a:r>
            <a:r>
              <a:rPr sz="2400" spc="-9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επιχείρηση</a:t>
            </a:r>
            <a:r>
              <a:rPr sz="2400" spc="-8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αυξάνει</a:t>
            </a:r>
            <a:r>
              <a:rPr sz="2400" spc="-85" dirty="0">
                <a:latin typeface="Calibri"/>
                <a:cs typeface="Calibri"/>
              </a:rPr>
              <a:t> </a:t>
            </a:r>
            <a:r>
              <a:rPr sz="2400" spc="-25" dirty="0">
                <a:latin typeface="Calibri"/>
                <a:cs typeface="Calibri"/>
              </a:rPr>
              <a:t>το </a:t>
            </a:r>
            <a:r>
              <a:rPr sz="2400" spc="-10" dirty="0">
                <a:latin typeface="Calibri"/>
                <a:cs typeface="Calibri"/>
              </a:rPr>
              <a:t>μέγεθός</a:t>
            </a:r>
            <a:r>
              <a:rPr sz="2400" spc="-65" dirty="0">
                <a:latin typeface="Calibri"/>
                <a:cs typeface="Calibri"/>
              </a:rPr>
              <a:t> </a:t>
            </a:r>
            <a:r>
              <a:rPr sz="2400" spc="-20" dirty="0">
                <a:latin typeface="Calibri"/>
                <a:cs typeface="Calibri"/>
              </a:rPr>
              <a:t>της.</a:t>
            </a:r>
            <a:endParaRPr sz="2400"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spcBef>
                <a:spcPts val="625"/>
              </a:spcBef>
              <a:buFont typeface="Arial MT"/>
              <a:buChar char="•"/>
              <a:tabLst>
                <a:tab pos="354965" algn="l"/>
              </a:tabLst>
            </a:pPr>
            <a:r>
              <a:rPr sz="2400" dirty="0">
                <a:latin typeface="Calibri"/>
                <a:cs typeface="Calibri"/>
              </a:rPr>
              <a:t>Τρεις</a:t>
            </a:r>
            <a:r>
              <a:rPr sz="2400" spc="-5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τύποι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οικονομιών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κλίμακας:</a:t>
            </a:r>
            <a:endParaRPr sz="2400">
              <a:latin typeface="Calibri"/>
              <a:cs typeface="Calibri"/>
            </a:endParaRPr>
          </a:p>
          <a:p>
            <a:pPr marL="1091565" lvl="1" indent="-632460">
              <a:lnSpc>
                <a:spcPct val="100000"/>
              </a:lnSpc>
              <a:spcBef>
                <a:spcPts val="710"/>
              </a:spcBef>
              <a:buAutoNum type="romanLcPeriod"/>
              <a:tabLst>
                <a:tab pos="1091565" algn="l"/>
              </a:tabLst>
            </a:pPr>
            <a:r>
              <a:rPr sz="2100" spc="-10" dirty="0">
                <a:latin typeface="Calibri"/>
                <a:cs typeface="Calibri"/>
              </a:rPr>
              <a:t>οικονομίες</a:t>
            </a:r>
            <a:r>
              <a:rPr sz="2100" spc="-40" dirty="0">
                <a:latin typeface="Calibri"/>
                <a:cs typeface="Calibri"/>
              </a:rPr>
              <a:t> </a:t>
            </a:r>
            <a:r>
              <a:rPr sz="2100" spc="-10" dirty="0">
                <a:latin typeface="Calibri"/>
                <a:cs typeface="Calibri"/>
              </a:rPr>
              <a:t>κλίμακας</a:t>
            </a:r>
            <a:r>
              <a:rPr sz="2100" spc="-5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/</a:t>
            </a:r>
            <a:r>
              <a:rPr sz="2100" spc="-4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αυξανόμενες</a:t>
            </a:r>
            <a:r>
              <a:rPr sz="2100" spc="-6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αποδόσεις</a:t>
            </a:r>
            <a:r>
              <a:rPr sz="2100" spc="-30" dirty="0">
                <a:latin typeface="Calibri"/>
                <a:cs typeface="Calibri"/>
              </a:rPr>
              <a:t> </a:t>
            </a:r>
            <a:r>
              <a:rPr sz="2100" spc="-10" dirty="0">
                <a:latin typeface="Calibri"/>
                <a:cs typeface="Calibri"/>
              </a:rPr>
              <a:t>κλίμακας</a:t>
            </a:r>
            <a:endParaRPr sz="2100">
              <a:latin typeface="Calibri"/>
              <a:cs typeface="Calibri"/>
            </a:endParaRPr>
          </a:p>
          <a:p>
            <a:pPr marL="1091565" lvl="1" indent="-632460">
              <a:lnSpc>
                <a:spcPct val="100000"/>
              </a:lnSpc>
              <a:spcBef>
                <a:spcPts val="95"/>
              </a:spcBef>
              <a:buAutoNum type="romanLcPeriod"/>
              <a:tabLst>
                <a:tab pos="1091565" algn="l"/>
              </a:tabLst>
            </a:pPr>
            <a:r>
              <a:rPr sz="2100" spc="-10" dirty="0">
                <a:latin typeface="Calibri"/>
                <a:cs typeface="Calibri"/>
              </a:rPr>
              <a:t>οικονομίες</a:t>
            </a:r>
            <a:r>
              <a:rPr sz="2100" spc="-30" dirty="0">
                <a:latin typeface="Calibri"/>
                <a:cs typeface="Calibri"/>
              </a:rPr>
              <a:t> </a:t>
            </a:r>
            <a:r>
              <a:rPr sz="2100" spc="-10" dirty="0">
                <a:latin typeface="Calibri"/>
                <a:cs typeface="Calibri"/>
              </a:rPr>
              <a:t>αντικλίμακας</a:t>
            </a:r>
            <a:r>
              <a:rPr sz="2100" spc="-6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/</a:t>
            </a:r>
            <a:r>
              <a:rPr sz="2100" spc="-20" dirty="0">
                <a:latin typeface="Calibri"/>
                <a:cs typeface="Calibri"/>
              </a:rPr>
              <a:t> </a:t>
            </a:r>
            <a:r>
              <a:rPr sz="2100" spc="-10" dirty="0">
                <a:latin typeface="Calibri"/>
                <a:cs typeface="Calibri"/>
              </a:rPr>
              <a:t>φθίνουσες</a:t>
            </a:r>
            <a:r>
              <a:rPr sz="2100" spc="-6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αποδόσεις</a:t>
            </a:r>
            <a:r>
              <a:rPr sz="2100" spc="-10" dirty="0">
                <a:latin typeface="Calibri"/>
                <a:cs typeface="Calibri"/>
              </a:rPr>
              <a:t> κλίμακας</a:t>
            </a:r>
            <a:endParaRPr sz="2100">
              <a:latin typeface="Calibri"/>
              <a:cs typeface="Calibri"/>
            </a:endParaRPr>
          </a:p>
          <a:p>
            <a:pPr marL="1091565" lvl="1" indent="-632460">
              <a:lnSpc>
                <a:spcPct val="100000"/>
              </a:lnSpc>
              <a:spcBef>
                <a:spcPts val="95"/>
              </a:spcBef>
              <a:buAutoNum type="romanLcPeriod"/>
              <a:tabLst>
                <a:tab pos="1091565" algn="l"/>
              </a:tabLst>
            </a:pPr>
            <a:r>
              <a:rPr sz="2100" dirty="0">
                <a:latin typeface="Calibri"/>
                <a:cs typeface="Calibri"/>
              </a:rPr>
              <a:t>σταθερές</a:t>
            </a:r>
            <a:r>
              <a:rPr sz="2100" spc="-7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αποδόσεις</a:t>
            </a:r>
            <a:r>
              <a:rPr sz="2100" spc="-40" dirty="0">
                <a:latin typeface="Calibri"/>
                <a:cs typeface="Calibri"/>
              </a:rPr>
              <a:t> </a:t>
            </a:r>
            <a:r>
              <a:rPr sz="2100" spc="-10" dirty="0">
                <a:latin typeface="Calibri"/>
                <a:cs typeface="Calibri"/>
              </a:rPr>
              <a:t>κλίμακας</a:t>
            </a:r>
            <a:endParaRPr sz="21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68858" y="496646"/>
            <a:ext cx="800417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dirty="0"/>
              <a:t>Γιατί</a:t>
            </a:r>
            <a:r>
              <a:rPr sz="4000" spc="-175" dirty="0"/>
              <a:t> </a:t>
            </a:r>
            <a:r>
              <a:rPr sz="4000" dirty="0"/>
              <a:t>υπάρχουν</a:t>
            </a:r>
            <a:r>
              <a:rPr sz="4000" spc="-170" dirty="0"/>
              <a:t> </a:t>
            </a:r>
            <a:r>
              <a:rPr sz="4000" spc="-10" dirty="0"/>
              <a:t>οικονομίες</a:t>
            </a:r>
            <a:r>
              <a:rPr sz="4000" spc="-155" dirty="0"/>
              <a:t> </a:t>
            </a:r>
            <a:r>
              <a:rPr sz="4000" spc="-10" dirty="0"/>
              <a:t>κλίμακας?</a:t>
            </a:r>
            <a:endParaRPr sz="4000"/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25</a:t>
            </a:fld>
            <a:endParaRPr spc="-25" dirty="0"/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045"/>
              </a:lnSpc>
            </a:pPr>
            <a:r>
              <a:rPr spc="-10" dirty="0"/>
              <a:t>Θεωρία</a:t>
            </a:r>
            <a:r>
              <a:rPr spc="-40" dirty="0"/>
              <a:t> </a:t>
            </a:r>
            <a:r>
              <a:rPr dirty="0"/>
              <a:t>Παραγωγής και</a:t>
            </a:r>
            <a:r>
              <a:rPr spc="-30" dirty="0"/>
              <a:t> </a:t>
            </a:r>
            <a:r>
              <a:rPr spc="-10" dirty="0"/>
              <a:t>Κόστους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285493"/>
            <a:ext cx="7966075" cy="517715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680085">
              <a:lnSpc>
                <a:spcPct val="100000"/>
              </a:lnSpc>
              <a:spcBef>
                <a:spcPts val="95"/>
              </a:spcBef>
            </a:pPr>
            <a:r>
              <a:rPr sz="2200" dirty="0">
                <a:latin typeface="Calibri"/>
                <a:cs typeface="Calibri"/>
              </a:rPr>
              <a:t>Οι</a:t>
            </a:r>
            <a:r>
              <a:rPr sz="2200" spc="-7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βασικότεροι</a:t>
            </a:r>
            <a:r>
              <a:rPr sz="2200" spc="-4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λόγοι</a:t>
            </a:r>
            <a:r>
              <a:rPr sz="2200" spc="-7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που</a:t>
            </a:r>
            <a:r>
              <a:rPr sz="2200" spc="-7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δικαιολογούν</a:t>
            </a:r>
            <a:r>
              <a:rPr sz="2200" spc="-8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την</a:t>
            </a:r>
            <a:r>
              <a:rPr sz="2200" spc="-6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ύπαρξη</a:t>
            </a:r>
            <a:r>
              <a:rPr sz="2200" spc="-6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οικονομιών κλίμακας:</a:t>
            </a:r>
            <a:endParaRPr sz="2200"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buFont typeface="Arial MT"/>
              <a:buChar char="•"/>
              <a:tabLst>
                <a:tab pos="354965" algn="l"/>
              </a:tabLst>
            </a:pPr>
            <a:r>
              <a:rPr sz="2200" dirty="0">
                <a:latin typeface="Calibri"/>
                <a:cs typeface="Calibri"/>
              </a:rPr>
              <a:t>Η</a:t>
            </a:r>
            <a:r>
              <a:rPr sz="2200" spc="-7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δυνατότητα</a:t>
            </a:r>
            <a:r>
              <a:rPr sz="2200" spc="-5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μεγαλύτερης</a:t>
            </a:r>
            <a:r>
              <a:rPr sz="2200" spc="-4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εξειδίκευσης</a:t>
            </a:r>
            <a:r>
              <a:rPr sz="2200" spc="-3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της</a:t>
            </a:r>
            <a:r>
              <a:rPr sz="2200" spc="-6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εργασίας</a:t>
            </a:r>
            <a:endParaRPr sz="2200"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buFont typeface="Arial MT"/>
              <a:buChar char="•"/>
              <a:tabLst>
                <a:tab pos="354965" algn="l"/>
              </a:tabLst>
            </a:pPr>
            <a:r>
              <a:rPr sz="2200" dirty="0">
                <a:latin typeface="Calibri"/>
                <a:cs typeface="Calibri"/>
              </a:rPr>
              <a:t>Η</a:t>
            </a:r>
            <a:r>
              <a:rPr sz="2200" spc="-6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δυνατότητα</a:t>
            </a:r>
            <a:r>
              <a:rPr sz="2200" spc="-4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χρησιμοποίησης</a:t>
            </a:r>
            <a:r>
              <a:rPr sz="2200" spc="-2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πιο</a:t>
            </a:r>
            <a:r>
              <a:rPr sz="2200" spc="-5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αποδοτικής</a:t>
            </a:r>
            <a:r>
              <a:rPr sz="2200" spc="-5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τεχνολογίας</a:t>
            </a:r>
            <a:endParaRPr sz="2200">
              <a:latin typeface="Calibri"/>
              <a:cs typeface="Calibri"/>
            </a:endParaRPr>
          </a:p>
          <a:p>
            <a:pPr marL="12700" marR="305435" algn="just">
              <a:lnSpc>
                <a:spcPct val="100000"/>
              </a:lnSpc>
              <a:spcBef>
                <a:spcPts val="1200"/>
              </a:spcBef>
            </a:pPr>
            <a:r>
              <a:rPr sz="2200" dirty="0">
                <a:latin typeface="Calibri"/>
                <a:cs typeface="Calibri"/>
              </a:rPr>
              <a:t>Η</a:t>
            </a:r>
            <a:r>
              <a:rPr sz="2200" spc="-7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συνεχής</a:t>
            </a:r>
            <a:r>
              <a:rPr sz="2200" spc="-5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αύξηση</a:t>
            </a:r>
            <a:r>
              <a:rPr sz="2200" spc="-4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της</a:t>
            </a:r>
            <a:r>
              <a:rPr sz="2200" spc="-7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παραγωγής</a:t>
            </a:r>
            <a:r>
              <a:rPr sz="2200" spc="-2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θα</a:t>
            </a:r>
            <a:r>
              <a:rPr sz="2200" spc="-6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οδηγήσει</a:t>
            </a:r>
            <a:r>
              <a:rPr sz="2200" spc="-5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κάποια</a:t>
            </a:r>
            <a:r>
              <a:rPr sz="2200" spc="-5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στιγμή</a:t>
            </a:r>
            <a:r>
              <a:rPr sz="2200" spc="-40" dirty="0">
                <a:latin typeface="Calibri"/>
                <a:cs typeface="Calibri"/>
              </a:rPr>
              <a:t> </a:t>
            </a:r>
            <a:r>
              <a:rPr sz="2200" spc="-20" dirty="0">
                <a:latin typeface="Calibri"/>
                <a:cs typeface="Calibri"/>
              </a:rPr>
              <a:t>στις </a:t>
            </a:r>
            <a:r>
              <a:rPr sz="2200" spc="-10" dirty="0">
                <a:latin typeface="Calibri"/>
                <a:cs typeface="Calibri"/>
              </a:rPr>
              <a:t>οικονομίες</a:t>
            </a:r>
            <a:r>
              <a:rPr sz="2200" spc="-6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αντικλίμακας</a:t>
            </a:r>
            <a:r>
              <a:rPr sz="2200" spc="-3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που</a:t>
            </a:r>
            <a:r>
              <a:rPr sz="2200" spc="-4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αναφέρονται</a:t>
            </a:r>
            <a:r>
              <a:rPr sz="2200" spc="-3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στα</a:t>
            </a:r>
            <a:r>
              <a:rPr sz="2200" spc="-4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μειονεκτήματα</a:t>
            </a:r>
            <a:r>
              <a:rPr sz="2200" spc="-25" dirty="0">
                <a:latin typeface="Calibri"/>
                <a:cs typeface="Calibri"/>
              </a:rPr>
              <a:t> της </a:t>
            </a:r>
            <a:r>
              <a:rPr sz="2200" spc="-10" dirty="0">
                <a:latin typeface="Calibri"/>
                <a:cs typeface="Calibri"/>
              </a:rPr>
              <a:t>μαζικής</a:t>
            </a:r>
            <a:r>
              <a:rPr sz="2200" spc="-7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παραγωγής.</a:t>
            </a:r>
            <a:endParaRPr sz="2200">
              <a:latin typeface="Calibri"/>
              <a:cs typeface="Calibri"/>
            </a:endParaRPr>
          </a:p>
          <a:p>
            <a:pPr marL="12700" marR="369570">
              <a:lnSpc>
                <a:spcPct val="100000"/>
              </a:lnSpc>
              <a:spcBef>
                <a:spcPts val="1200"/>
              </a:spcBef>
            </a:pPr>
            <a:r>
              <a:rPr sz="2200" dirty="0">
                <a:latin typeface="Calibri"/>
                <a:cs typeface="Calibri"/>
              </a:rPr>
              <a:t>Βασική</a:t>
            </a:r>
            <a:r>
              <a:rPr sz="2200" spc="-7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αιτία</a:t>
            </a:r>
            <a:r>
              <a:rPr sz="2200" spc="-7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εμφάνισής</a:t>
            </a:r>
            <a:r>
              <a:rPr sz="2200" spc="-5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τους:</a:t>
            </a:r>
            <a:r>
              <a:rPr sz="2200" spc="-9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η</a:t>
            </a:r>
            <a:r>
              <a:rPr sz="2200" spc="-9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ανάπτυξη</a:t>
            </a:r>
            <a:r>
              <a:rPr sz="2200" spc="-7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διοικητικών</a:t>
            </a:r>
            <a:r>
              <a:rPr sz="2200" spc="-5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και</a:t>
            </a:r>
            <a:r>
              <a:rPr sz="2200" spc="-8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άλλων γραφειοκρατικών</a:t>
            </a:r>
            <a:r>
              <a:rPr sz="2200" spc="-6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μηχανισμών</a:t>
            </a:r>
            <a:r>
              <a:rPr sz="2200" spc="-5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καθώς</a:t>
            </a:r>
            <a:r>
              <a:rPr sz="2200" spc="-7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επίσης</a:t>
            </a:r>
            <a:r>
              <a:rPr sz="2200" spc="-7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και</a:t>
            </a:r>
            <a:r>
              <a:rPr sz="2200" spc="-10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σε</a:t>
            </a:r>
            <a:r>
              <a:rPr sz="2200" spc="-9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γεωγραφικούς λόγους.</a:t>
            </a:r>
            <a:endParaRPr sz="2200">
              <a:latin typeface="Calibri"/>
              <a:cs typeface="Calibri"/>
            </a:endParaRPr>
          </a:p>
          <a:p>
            <a:pPr marL="12700" marR="5080">
              <a:lnSpc>
                <a:spcPct val="100000"/>
              </a:lnSpc>
              <a:spcBef>
                <a:spcPts val="1205"/>
              </a:spcBef>
            </a:pPr>
            <a:r>
              <a:rPr sz="2200" dirty="0">
                <a:latin typeface="Calibri"/>
                <a:cs typeface="Calibri"/>
              </a:rPr>
              <a:t>Π.χ</a:t>
            </a:r>
            <a:r>
              <a:rPr sz="2200" spc="-8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το</a:t>
            </a:r>
            <a:r>
              <a:rPr sz="2200" spc="-7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πρώτο</a:t>
            </a:r>
            <a:r>
              <a:rPr sz="2200" spc="-6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εργοστάσιο</a:t>
            </a:r>
            <a:r>
              <a:rPr sz="2200" spc="-5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είναι</a:t>
            </a:r>
            <a:r>
              <a:rPr sz="2200" spc="-6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στην</a:t>
            </a:r>
            <a:r>
              <a:rPr sz="2200" spc="-6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καλύτερη</a:t>
            </a:r>
            <a:r>
              <a:rPr sz="2200" spc="-6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δυνατή</a:t>
            </a:r>
            <a:r>
              <a:rPr sz="2200" spc="-6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τοποθεσία</a:t>
            </a:r>
            <a:r>
              <a:rPr sz="2200" spc="-70" dirty="0">
                <a:latin typeface="Calibri"/>
                <a:cs typeface="Calibri"/>
              </a:rPr>
              <a:t> </a:t>
            </a:r>
            <a:r>
              <a:rPr sz="2200" spc="-20" dirty="0">
                <a:latin typeface="Calibri"/>
                <a:cs typeface="Calibri"/>
              </a:rPr>
              <a:t>έτσι </a:t>
            </a:r>
            <a:r>
              <a:rPr sz="2200" dirty="0">
                <a:latin typeface="Calibri"/>
                <a:cs typeface="Calibri"/>
              </a:rPr>
              <a:t>ώστε</a:t>
            </a:r>
            <a:r>
              <a:rPr sz="2200" spc="-5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να</a:t>
            </a:r>
            <a:r>
              <a:rPr sz="2200" spc="-6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ελαχιστοποιείται</a:t>
            </a:r>
            <a:r>
              <a:rPr sz="2200" spc="-5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το</a:t>
            </a:r>
            <a:r>
              <a:rPr sz="2200" spc="-6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κόστος</a:t>
            </a:r>
            <a:r>
              <a:rPr sz="2200" spc="-6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μεταφοράς</a:t>
            </a:r>
            <a:r>
              <a:rPr sz="2200" spc="-4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των</a:t>
            </a:r>
            <a:r>
              <a:rPr sz="2200" spc="-5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προϊόντων</a:t>
            </a:r>
            <a:r>
              <a:rPr sz="2200" spc="-30" dirty="0">
                <a:latin typeface="Calibri"/>
                <a:cs typeface="Calibri"/>
              </a:rPr>
              <a:t> </a:t>
            </a:r>
            <a:r>
              <a:rPr sz="2200" spc="-20" dirty="0">
                <a:latin typeface="Calibri"/>
                <a:cs typeface="Calibri"/>
              </a:rPr>
              <a:t>στην </a:t>
            </a:r>
            <a:r>
              <a:rPr sz="2200" dirty="0">
                <a:latin typeface="Calibri"/>
                <a:cs typeface="Calibri"/>
              </a:rPr>
              <a:t>αγορά</a:t>
            </a:r>
            <a:r>
              <a:rPr sz="2200" spc="-6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ενώ</a:t>
            </a:r>
            <a:r>
              <a:rPr sz="2200" spc="-3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το</a:t>
            </a:r>
            <a:r>
              <a:rPr sz="2200" spc="-5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δεύτερο</a:t>
            </a:r>
            <a:r>
              <a:rPr sz="2200" spc="-5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αναγκαστικά</a:t>
            </a:r>
            <a:r>
              <a:rPr sz="2200" spc="-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θα</a:t>
            </a:r>
            <a:r>
              <a:rPr sz="2200" spc="-6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γίνει</a:t>
            </a:r>
            <a:r>
              <a:rPr sz="2200" spc="-4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σε</a:t>
            </a:r>
            <a:r>
              <a:rPr sz="2200" spc="-5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χώρο</a:t>
            </a:r>
            <a:r>
              <a:rPr sz="2200" spc="-4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με</a:t>
            </a:r>
            <a:r>
              <a:rPr sz="2200" spc="-6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λιγότερα</a:t>
            </a:r>
            <a:endParaRPr sz="22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2200" spc="-10" dirty="0">
                <a:latin typeface="Calibri"/>
                <a:cs typeface="Calibri"/>
              </a:rPr>
              <a:t>πλεονεκτήματα</a:t>
            </a:r>
            <a:r>
              <a:rPr sz="2200" spc="-6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σχετικά</a:t>
            </a:r>
            <a:r>
              <a:rPr sz="2200" spc="-4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με</a:t>
            </a:r>
            <a:r>
              <a:rPr sz="2200" spc="-7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το</a:t>
            </a:r>
            <a:r>
              <a:rPr sz="2200" spc="-7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κόστος</a:t>
            </a:r>
            <a:r>
              <a:rPr sz="2200" spc="-7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μεταφοράς.</a:t>
            </a:r>
            <a:endParaRPr sz="2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16864" rIns="0" bIns="0" rtlCol="0">
            <a:spAutoFit/>
          </a:bodyPr>
          <a:lstStyle/>
          <a:p>
            <a:pPr marL="332740">
              <a:lnSpc>
                <a:spcPct val="100000"/>
              </a:lnSpc>
              <a:spcBef>
                <a:spcPts val="95"/>
              </a:spcBef>
            </a:pPr>
            <a:r>
              <a:rPr sz="4000" dirty="0"/>
              <a:t>Ελάχιστη</a:t>
            </a:r>
            <a:r>
              <a:rPr sz="4000" spc="-155" dirty="0"/>
              <a:t> </a:t>
            </a:r>
            <a:r>
              <a:rPr sz="4000" spc="-10" dirty="0"/>
              <a:t>αποτελεσματική</a:t>
            </a:r>
            <a:r>
              <a:rPr sz="4000" spc="-125" dirty="0"/>
              <a:t> </a:t>
            </a:r>
            <a:r>
              <a:rPr sz="4000" spc="-10" dirty="0"/>
              <a:t>κλίμακα</a:t>
            </a:r>
            <a:endParaRPr sz="4000"/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26</a:t>
            </a:fld>
            <a:endParaRPr spc="-25" dirty="0"/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045"/>
              </a:lnSpc>
            </a:pPr>
            <a:r>
              <a:rPr spc="-10" dirty="0"/>
              <a:t>Θεωρία</a:t>
            </a:r>
            <a:r>
              <a:rPr spc="-40" dirty="0"/>
              <a:t> </a:t>
            </a:r>
            <a:r>
              <a:rPr dirty="0"/>
              <a:t>Παραγωγής και</a:t>
            </a:r>
            <a:r>
              <a:rPr spc="-30" dirty="0"/>
              <a:t> </a:t>
            </a:r>
            <a:r>
              <a:rPr spc="-10" dirty="0"/>
              <a:t>Κόστους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42950" y="1564386"/>
            <a:ext cx="7991475" cy="39281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394970">
              <a:lnSpc>
                <a:spcPct val="100000"/>
              </a:lnSpc>
              <a:spcBef>
                <a:spcPts val="105"/>
              </a:spcBef>
            </a:pPr>
            <a:r>
              <a:rPr sz="3200" dirty="0">
                <a:latin typeface="Calibri"/>
                <a:cs typeface="Calibri"/>
              </a:rPr>
              <a:t>Οι</a:t>
            </a:r>
            <a:r>
              <a:rPr sz="3200" spc="-85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οικονομολόγοι</a:t>
            </a:r>
            <a:r>
              <a:rPr sz="3200" spc="-8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έχουν</a:t>
            </a:r>
            <a:r>
              <a:rPr sz="3200" spc="-7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προσπαθήσει</a:t>
            </a:r>
            <a:r>
              <a:rPr sz="3200" spc="-80" dirty="0">
                <a:latin typeface="Calibri"/>
                <a:cs typeface="Calibri"/>
              </a:rPr>
              <a:t> </a:t>
            </a:r>
            <a:r>
              <a:rPr sz="3200" spc="-25" dirty="0">
                <a:latin typeface="Calibri"/>
                <a:cs typeface="Calibri"/>
              </a:rPr>
              <a:t>να </a:t>
            </a:r>
            <a:r>
              <a:rPr sz="3200" dirty="0">
                <a:latin typeface="Calibri"/>
                <a:cs typeface="Calibri"/>
              </a:rPr>
              <a:t>μετρήσουν</a:t>
            </a:r>
            <a:r>
              <a:rPr sz="3200" spc="-6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το</a:t>
            </a:r>
            <a:r>
              <a:rPr sz="3200" spc="-4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επίπεδο</a:t>
            </a:r>
            <a:r>
              <a:rPr sz="3200" spc="-4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προϊόντος</a:t>
            </a:r>
            <a:r>
              <a:rPr sz="3200" spc="-7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στο</a:t>
            </a:r>
            <a:r>
              <a:rPr sz="3200" spc="-4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οποίο</a:t>
            </a:r>
            <a:r>
              <a:rPr sz="3200" spc="-60" dirty="0">
                <a:latin typeface="Calibri"/>
                <a:cs typeface="Calibri"/>
              </a:rPr>
              <a:t> </a:t>
            </a:r>
            <a:r>
              <a:rPr sz="3200" spc="-50" dirty="0">
                <a:latin typeface="Calibri"/>
                <a:cs typeface="Calibri"/>
              </a:rPr>
              <a:t>η </a:t>
            </a:r>
            <a:r>
              <a:rPr sz="3200" dirty="0">
                <a:latin typeface="Calibri"/>
                <a:cs typeface="Calibri"/>
              </a:rPr>
              <a:t>περαιτέρω</a:t>
            </a:r>
            <a:r>
              <a:rPr sz="3200" spc="-11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αύξηση</a:t>
            </a:r>
            <a:r>
              <a:rPr sz="3200" spc="-7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των</a:t>
            </a:r>
            <a:r>
              <a:rPr sz="3200" spc="-7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θετικών</a:t>
            </a:r>
            <a:r>
              <a:rPr sz="3200" spc="-85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οικονομιών</a:t>
            </a:r>
            <a:endParaRPr sz="3200">
              <a:latin typeface="Calibri"/>
              <a:cs typeface="Calibri"/>
            </a:endParaRPr>
          </a:p>
          <a:p>
            <a:pPr marL="12700" marR="5080" algn="just">
              <a:lnSpc>
                <a:spcPct val="100000"/>
              </a:lnSpc>
            </a:pPr>
            <a:r>
              <a:rPr sz="3200" spc="-10" dirty="0">
                <a:latin typeface="Calibri"/>
                <a:cs typeface="Calibri"/>
              </a:rPr>
              <a:t>κλίμακας</a:t>
            </a:r>
            <a:r>
              <a:rPr sz="3200" spc="-10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δεν</a:t>
            </a:r>
            <a:r>
              <a:rPr sz="3200" spc="-7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έχει</a:t>
            </a:r>
            <a:r>
              <a:rPr sz="3200" spc="-7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σημασία</a:t>
            </a:r>
            <a:r>
              <a:rPr sz="3200" spc="-9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για</a:t>
            </a:r>
            <a:r>
              <a:rPr sz="3200" spc="-8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την</a:t>
            </a:r>
            <a:r>
              <a:rPr sz="3200" spc="-50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επιχείρηση, </a:t>
            </a:r>
            <a:r>
              <a:rPr sz="3200" dirty="0">
                <a:latin typeface="Calibri"/>
                <a:cs typeface="Calibri"/>
              </a:rPr>
              <a:t>το</a:t>
            </a:r>
            <a:r>
              <a:rPr sz="3200" spc="-7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σημείο</a:t>
            </a:r>
            <a:r>
              <a:rPr sz="3200" spc="-6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δηλαδή,</a:t>
            </a:r>
            <a:r>
              <a:rPr sz="3200" spc="-5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στο</a:t>
            </a:r>
            <a:r>
              <a:rPr sz="3200" spc="-5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οποίο</a:t>
            </a:r>
            <a:r>
              <a:rPr sz="3200" spc="-7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η</a:t>
            </a:r>
            <a:r>
              <a:rPr sz="3200" spc="-55" dirty="0">
                <a:latin typeface="Calibri"/>
                <a:cs typeface="Calibri"/>
              </a:rPr>
              <a:t> </a:t>
            </a:r>
            <a:r>
              <a:rPr sz="3200" spc="-25" dirty="0">
                <a:latin typeface="Calibri"/>
                <a:cs typeface="Calibri"/>
              </a:rPr>
              <a:t>καμπύλη</a:t>
            </a:r>
            <a:r>
              <a:rPr sz="3200" spc="-55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μέσου </a:t>
            </a:r>
            <a:r>
              <a:rPr sz="3200" dirty="0">
                <a:latin typeface="Calibri"/>
                <a:cs typeface="Calibri"/>
              </a:rPr>
              <a:t>κόστους</a:t>
            </a:r>
            <a:r>
              <a:rPr sz="3200" spc="-8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(AC)</a:t>
            </a:r>
            <a:r>
              <a:rPr sz="3200" spc="-6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γίνεται</a:t>
            </a:r>
            <a:r>
              <a:rPr sz="3200" spc="-5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για</a:t>
            </a:r>
            <a:r>
              <a:rPr sz="3200" spc="-7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πρώτη</a:t>
            </a:r>
            <a:r>
              <a:rPr sz="3200" spc="-7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φορά</a:t>
            </a:r>
            <a:r>
              <a:rPr sz="3200" spc="-85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οριζόντια.</a:t>
            </a:r>
            <a:endParaRPr sz="3200">
              <a:latin typeface="Calibri"/>
              <a:cs typeface="Calibri"/>
            </a:endParaRPr>
          </a:p>
          <a:p>
            <a:pPr marL="12700" algn="just">
              <a:lnSpc>
                <a:spcPct val="100000"/>
              </a:lnSpc>
            </a:pPr>
            <a:r>
              <a:rPr sz="3200" dirty="0">
                <a:latin typeface="Calibri"/>
                <a:cs typeface="Calibri"/>
              </a:rPr>
              <a:t>Αυτό</a:t>
            </a:r>
            <a:r>
              <a:rPr sz="3200" spc="-6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το</a:t>
            </a:r>
            <a:r>
              <a:rPr sz="3200" spc="-5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επίπεδο</a:t>
            </a:r>
            <a:r>
              <a:rPr sz="3200" spc="-5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προϊόντος</a:t>
            </a:r>
            <a:r>
              <a:rPr sz="3200" spc="-70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ονομάζεται</a:t>
            </a:r>
            <a:endParaRPr sz="3200">
              <a:latin typeface="Calibri"/>
              <a:cs typeface="Calibri"/>
            </a:endParaRPr>
          </a:p>
          <a:p>
            <a:pPr marL="12700" algn="just">
              <a:lnSpc>
                <a:spcPct val="100000"/>
              </a:lnSpc>
            </a:pPr>
            <a:r>
              <a:rPr sz="3200" b="1" dirty="0">
                <a:latin typeface="Calibri"/>
                <a:cs typeface="Calibri"/>
              </a:rPr>
              <a:t>ελάχιστη</a:t>
            </a:r>
            <a:r>
              <a:rPr sz="3200" b="1" spc="-120" dirty="0">
                <a:latin typeface="Calibri"/>
                <a:cs typeface="Calibri"/>
              </a:rPr>
              <a:t> </a:t>
            </a:r>
            <a:r>
              <a:rPr sz="3200" b="1" dirty="0">
                <a:latin typeface="Calibri"/>
                <a:cs typeface="Calibri"/>
              </a:rPr>
              <a:t>αποτελεσματική</a:t>
            </a:r>
            <a:r>
              <a:rPr sz="3200" b="1" spc="-125" dirty="0">
                <a:latin typeface="Calibri"/>
                <a:cs typeface="Calibri"/>
              </a:rPr>
              <a:t> </a:t>
            </a:r>
            <a:r>
              <a:rPr sz="3200" b="1" spc="-10" dirty="0">
                <a:latin typeface="Calibri"/>
                <a:cs typeface="Calibri"/>
              </a:rPr>
              <a:t>κλίμακα</a:t>
            </a:r>
            <a:r>
              <a:rPr sz="3200" b="1" spc="-120" dirty="0">
                <a:latin typeface="Calibri"/>
                <a:cs typeface="Calibri"/>
              </a:rPr>
              <a:t> </a:t>
            </a:r>
            <a:r>
              <a:rPr sz="3200" b="1" spc="-10" dirty="0">
                <a:latin typeface="Calibri"/>
                <a:cs typeface="Calibri"/>
              </a:rPr>
              <a:t>(MES)</a:t>
            </a:r>
            <a:r>
              <a:rPr sz="3200" spc="-10" dirty="0">
                <a:latin typeface="Calibri"/>
                <a:cs typeface="Calibri"/>
              </a:rPr>
              <a:t>.</a:t>
            </a:r>
            <a:endParaRPr sz="3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161030" marR="5080" indent="-2609850">
              <a:lnSpc>
                <a:spcPct val="100000"/>
              </a:lnSpc>
              <a:spcBef>
                <a:spcPts val="95"/>
              </a:spcBef>
            </a:pPr>
            <a:r>
              <a:rPr sz="4000" dirty="0"/>
              <a:t>Σχέσεις</a:t>
            </a:r>
            <a:r>
              <a:rPr sz="4000" spc="-170" dirty="0"/>
              <a:t> </a:t>
            </a:r>
            <a:r>
              <a:rPr sz="4000" spc="-25" dirty="0"/>
              <a:t>καμπυλών</a:t>
            </a:r>
            <a:r>
              <a:rPr sz="4000" spc="-150" dirty="0"/>
              <a:t> </a:t>
            </a:r>
            <a:r>
              <a:rPr sz="4000" dirty="0"/>
              <a:t>προϊόντος</a:t>
            </a:r>
            <a:r>
              <a:rPr sz="4000" spc="-130" dirty="0"/>
              <a:t> </a:t>
            </a:r>
            <a:r>
              <a:rPr sz="4000" spc="-25" dirty="0"/>
              <a:t>και </a:t>
            </a:r>
            <a:r>
              <a:rPr sz="4000" spc="-10" dirty="0"/>
              <a:t>κόστους</a:t>
            </a:r>
            <a:endParaRPr sz="4000"/>
          </a:p>
        </p:txBody>
      </p:sp>
      <p:sp>
        <p:nvSpPr>
          <p:cNvPr id="3" name="object 3"/>
          <p:cNvSpPr txBox="1"/>
          <p:nvPr/>
        </p:nvSpPr>
        <p:spPr>
          <a:xfrm>
            <a:off x="542950" y="1568957"/>
            <a:ext cx="7958455" cy="359282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4965" marR="499745" indent="-342900">
              <a:lnSpc>
                <a:spcPct val="100000"/>
              </a:lnSpc>
              <a:spcBef>
                <a:spcPts val="105"/>
              </a:spcBef>
              <a:buFont typeface="Arial MT"/>
              <a:buChar char="•"/>
              <a:tabLst>
                <a:tab pos="354965" algn="l"/>
              </a:tabLst>
            </a:pPr>
            <a:r>
              <a:rPr sz="2600" b="1" dirty="0">
                <a:latin typeface="Calibri"/>
                <a:cs typeface="Calibri"/>
              </a:rPr>
              <a:t>Οι</a:t>
            </a:r>
            <a:r>
              <a:rPr sz="2600" b="1" spc="-110" dirty="0">
                <a:latin typeface="Calibri"/>
                <a:cs typeface="Calibri"/>
              </a:rPr>
              <a:t> </a:t>
            </a:r>
            <a:r>
              <a:rPr sz="2600" b="1" spc="-10" dirty="0">
                <a:latin typeface="Calibri"/>
                <a:cs typeface="Calibri"/>
              </a:rPr>
              <a:t>καμπύλες</a:t>
            </a:r>
            <a:r>
              <a:rPr sz="2600" b="1" spc="-100" dirty="0">
                <a:latin typeface="Calibri"/>
                <a:cs typeface="Calibri"/>
              </a:rPr>
              <a:t> </a:t>
            </a:r>
            <a:r>
              <a:rPr sz="2600" b="1" dirty="0">
                <a:latin typeface="Calibri"/>
                <a:cs typeface="Calibri"/>
              </a:rPr>
              <a:t>παραγωγής</a:t>
            </a:r>
            <a:r>
              <a:rPr sz="2600" b="1" spc="-120" dirty="0">
                <a:latin typeface="Calibri"/>
                <a:cs typeface="Calibri"/>
              </a:rPr>
              <a:t> </a:t>
            </a:r>
            <a:r>
              <a:rPr sz="2600" b="1" dirty="0">
                <a:latin typeface="Calibri"/>
                <a:cs typeface="Calibri"/>
              </a:rPr>
              <a:t>και</a:t>
            </a:r>
            <a:r>
              <a:rPr sz="2600" b="1" spc="-95" dirty="0">
                <a:latin typeface="Calibri"/>
                <a:cs typeface="Calibri"/>
              </a:rPr>
              <a:t> </a:t>
            </a:r>
            <a:r>
              <a:rPr sz="2600" b="1" dirty="0">
                <a:latin typeface="Calibri"/>
                <a:cs typeface="Calibri"/>
              </a:rPr>
              <a:t>κόστους</a:t>
            </a:r>
            <a:r>
              <a:rPr sz="2600" b="1" spc="-95" dirty="0">
                <a:latin typeface="Calibri"/>
                <a:cs typeface="Calibri"/>
              </a:rPr>
              <a:t> </a:t>
            </a:r>
            <a:r>
              <a:rPr sz="2600" b="1" spc="-10" dirty="0">
                <a:latin typeface="Calibri"/>
                <a:cs typeface="Calibri"/>
              </a:rPr>
              <a:t>σχετίζονται </a:t>
            </a:r>
            <a:r>
              <a:rPr sz="2600" b="1" dirty="0">
                <a:latin typeface="Calibri"/>
                <a:cs typeface="Calibri"/>
              </a:rPr>
              <a:t>αντίστροφα</a:t>
            </a:r>
            <a:r>
              <a:rPr sz="2600" dirty="0">
                <a:latin typeface="Calibri"/>
                <a:cs typeface="Calibri"/>
              </a:rPr>
              <a:t>.</a:t>
            </a:r>
            <a:r>
              <a:rPr sz="2600" spc="-8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Όταν</a:t>
            </a:r>
            <a:r>
              <a:rPr sz="2600" spc="-6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οι</a:t>
            </a:r>
            <a:r>
              <a:rPr sz="2600" spc="-65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καμπύλες</a:t>
            </a:r>
            <a:r>
              <a:rPr sz="2600" spc="-8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μέσου</a:t>
            </a:r>
            <a:r>
              <a:rPr sz="2600" spc="-4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προϊόντος</a:t>
            </a:r>
            <a:r>
              <a:rPr sz="2600" spc="-60" dirty="0">
                <a:latin typeface="Calibri"/>
                <a:cs typeface="Calibri"/>
              </a:rPr>
              <a:t> </a:t>
            </a:r>
            <a:r>
              <a:rPr sz="2600" spc="-25" dirty="0">
                <a:latin typeface="Calibri"/>
                <a:cs typeface="Calibri"/>
              </a:rPr>
              <a:t>και </a:t>
            </a:r>
            <a:r>
              <a:rPr sz="2600" spc="-10" dirty="0">
                <a:latin typeface="Calibri"/>
                <a:cs typeface="Calibri"/>
              </a:rPr>
              <a:t>οριακού</a:t>
            </a:r>
            <a:r>
              <a:rPr sz="2600" spc="-8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προϊόντος</a:t>
            </a:r>
            <a:r>
              <a:rPr sz="2600" spc="-4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ανέρχονται</a:t>
            </a:r>
            <a:r>
              <a:rPr sz="2600" spc="-7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οι</a:t>
            </a:r>
            <a:r>
              <a:rPr sz="2600" spc="-65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καμπύλες</a:t>
            </a:r>
            <a:r>
              <a:rPr sz="2600" spc="-80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μέσου</a:t>
            </a:r>
            <a:endParaRPr sz="2600">
              <a:latin typeface="Calibri"/>
              <a:cs typeface="Calibri"/>
            </a:endParaRPr>
          </a:p>
          <a:p>
            <a:pPr marL="354965" marR="117475">
              <a:lnSpc>
                <a:spcPct val="100000"/>
              </a:lnSpc>
            </a:pPr>
            <a:r>
              <a:rPr sz="2600" dirty="0">
                <a:latin typeface="Calibri"/>
                <a:cs typeface="Calibri"/>
              </a:rPr>
              <a:t>κόστους</a:t>
            </a:r>
            <a:r>
              <a:rPr sz="2600" spc="-10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και</a:t>
            </a:r>
            <a:r>
              <a:rPr sz="2600" spc="-11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οριακού</a:t>
            </a:r>
            <a:r>
              <a:rPr sz="2600" spc="-10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κόστους</a:t>
            </a:r>
            <a:r>
              <a:rPr sz="2600" spc="-105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κατέρχονται.</a:t>
            </a:r>
            <a:r>
              <a:rPr sz="2600" spc="-8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Στο</a:t>
            </a:r>
            <a:r>
              <a:rPr sz="2600" spc="-105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επίπεδο </a:t>
            </a:r>
            <a:r>
              <a:rPr sz="2600" dirty="0">
                <a:latin typeface="Calibri"/>
                <a:cs typeface="Calibri"/>
              </a:rPr>
              <a:t>προϊόντος,</a:t>
            </a:r>
            <a:r>
              <a:rPr sz="2600" spc="-7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όπου</a:t>
            </a:r>
            <a:r>
              <a:rPr sz="2600" spc="-7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οι</a:t>
            </a:r>
            <a:r>
              <a:rPr sz="2600" spc="-75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καμπύλες</a:t>
            </a:r>
            <a:r>
              <a:rPr sz="2600" spc="-9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μέσου</a:t>
            </a:r>
            <a:r>
              <a:rPr sz="2600" spc="-5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προϊόντος</a:t>
            </a:r>
            <a:r>
              <a:rPr sz="2600" spc="-70" dirty="0">
                <a:latin typeface="Calibri"/>
                <a:cs typeface="Calibri"/>
              </a:rPr>
              <a:t> </a:t>
            </a:r>
            <a:r>
              <a:rPr sz="2600" spc="-25" dirty="0">
                <a:latin typeface="Calibri"/>
                <a:cs typeface="Calibri"/>
              </a:rPr>
              <a:t>και</a:t>
            </a:r>
            <a:endParaRPr sz="2600">
              <a:latin typeface="Calibri"/>
              <a:cs typeface="Calibri"/>
            </a:endParaRPr>
          </a:p>
          <a:p>
            <a:pPr marL="354965" marR="5080">
              <a:lnSpc>
                <a:spcPct val="100000"/>
              </a:lnSpc>
              <a:tabLst>
                <a:tab pos="4670425" algn="l"/>
              </a:tabLst>
            </a:pPr>
            <a:r>
              <a:rPr sz="2600" spc="-10" dirty="0">
                <a:latin typeface="Calibri"/>
                <a:cs typeface="Calibri"/>
              </a:rPr>
              <a:t>οριακού</a:t>
            </a:r>
            <a:r>
              <a:rPr sz="2600" spc="-6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προϊόντος</a:t>
            </a:r>
            <a:r>
              <a:rPr sz="2600" spc="-3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λαμβάνουν</a:t>
            </a:r>
            <a:r>
              <a:rPr sz="2600" spc="-5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τη</a:t>
            </a:r>
            <a:r>
              <a:rPr sz="2600" spc="-4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μέγιστη</a:t>
            </a:r>
            <a:r>
              <a:rPr sz="2600" spc="-5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τιμή</a:t>
            </a:r>
            <a:r>
              <a:rPr sz="2600" spc="-6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τους</a:t>
            </a:r>
            <a:r>
              <a:rPr sz="2600" spc="-40" dirty="0">
                <a:latin typeface="Calibri"/>
                <a:cs typeface="Calibri"/>
              </a:rPr>
              <a:t> </a:t>
            </a:r>
            <a:r>
              <a:rPr sz="2600" spc="-25" dirty="0">
                <a:latin typeface="Calibri"/>
                <a:cs typeface="Calibri"/>
              </a:rPr>
              <a:t>οι </a:t>
            </a:r>
            <a:r>
              <a:rPr sz="2600" spc="-10" dirty="0">
                <a:latin typeface="Calibri"/>
                <a:cs typeface="Calibri"/>
              </a:rPr>
              <a:t>καμπύλες</a:t>
            </a:r>
            <a:r>
              <a:rPr sz="2600" spc="-14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μέσου</a:t>
            </a:r>
            <a:r>
              <a:rPr sz="2600" spc="-11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κόστους</a:t>
            </a:r>
            <a:r>
              <a:rPr sz="2600" spc="-10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και</a:t>
            </a:r>
            <a:r>
              <a:rPr sz="2600" spc="-114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οριακού</a:t>
            </a:r>
            <a:r>
              <a:rPr sz="2600" spc="-105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κόστους </a:t>
            </a:r>
            <a:r>
              <a:rPr sz="2600" dirty="0">
                <a:latin typeface="Calibri"/>
                <a:cs typeface="Calibri"/>
              </a:rPr>
              <a:t>λαμβάνουν</a:t>
            </a:r>
            <a:r>
              <a:rPr sz="2600" spc="-10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την</a:t>
            </a:r>
            <a:r>
              <a:rPr sz="2600" spc="-85" dirty="0">
                <a:latin typeface="Calibri"/>
                <a:cs typeface="Calibri"/>
              </a:rPr>
              <a:t> </a:t>
            </a:r>
            <a:r>
              <a:rPr sz="2600" spc="-20" dirty="0">
                <a:latin typeface="Calibri"/>
                <a:cs typeface="Calibri"/>
              </a:rPr>
              <a:t>κατώτατη</a:t>
            </a:r>
            <a:r>
              <a:rPr sz="2600" spc="-70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τιμή.</a:t>
            </a:r>
            <a:r>
              <a:rPr sz="2600" dirty="0">
                <a:latin typeface="Calibri"/>
                <a:cs typeface="Calibri"/>
              </a:rPr>
              <a:t>	</a:t>
            </a:r>
            <a:r>
              <a:rPr sz="2600" spc="-20" dirty="0">
                <a:latin typeface="Calibri"/>
                <a:cs typeface="Calibri"/>
              </a:rPr>
              <a:t>Αλγεβρικά</a:t>
            </a:r>
            <a:r>
              <a:rPr sz="2600" spc="-4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οι</a:t>
            </a:r>
            <a:r>
              <a:rPr sz="2600" spc="-45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παραπάνω </a:t>
            </a:r>
            <a:r>
              <a:rPr sz="2600" dirty="0">
                <a:latin typeface="Calibri"/>
                <a:cs typeface="Calibri"/>
              </a:rPr>
              <a:t>σχέσεις</a:t>
            </a:r>
            <a:r>
              <a:rPr sz="2600" spc="-80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αποτυπώνονται</a:t>
            </a:r>
            <a:r>
              <a:rPr sz="2600" spc="-65" dirty="0">
                <a:latin typeface="Calibri"/>
                <a:cs typeface="Calibri"/>
              </a:rPr>
              <a:t> </a:t>
            </a:r>
            <a:r>
              <a:rPr sz="2600" spc="-25" dirty="0">
                <a:latin typeface="Calibri"/>
                <a:cs typeface="Calibri"/>
              </a:rPr>
              <a:t>ως:</a:t>
            </a:r>
            <a:endParaRPr sz="2600">
              <a:latin typeface="Calibri"/>
              <a:cs typeface="Calibri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4433794" y="5318623"/>
            <a:ext cx="76835" cy="0"/>
          </a:xfrm>
          <a:custGeom>
            <a:avLst/>
            <a:gdLst/>
            <a:ahLst/>
            <a:cxnLst/>
            <a:rect l="l" t="t" r="r" b="b"/>
            <a:pathLst>
              <a:path w="76835">
                <a:moveTo>
                  <a:pt x="0" y="0"/>
                </a:moveTo>
                <a:lnTo>
                  <a:pt x="76285" y="0"/>
                </a:lnTo>
              </a:path>
            </a:pathLst>
          </a:custGeom>
          <a:ln w="7377">
            <a:solidFill>
              <a:srgbClr val="4F71B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5406660" y="5222585"/>
            <a:ext cx="76835" cy="0"/>
          </a:xfrm>
          <a:custGeom>
            <a:avLst/>
            <a:gdLst/>
            <a:ahLst/>
            <a:cxnLst/>
            <a:rect l="l" t="t" r="r" b="b"/>
            <a:pathLst>
              <a:path w="76835">
                <a:moveTo>
                  <a:pt x="0" y="0"/>
                </a:moveTo>
                <a:lnTo>
                  <a:pt x="76285" y="0"/>
                </a:lnTo>
              </a:path>
            </a:pathLst>
          </a:custGeom>
          <a:ln w="7377">
            <a:solidFill>
              <a:srgbClr val="4F71B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3814524" y="5897347"/>
            <a:ext cx="76835" cy="0"/>
          </a:xfrm>
          <a:custGeom>
            <a:avLst/>
            <a:gdLst/>
            <a:ahLst/>
            <a:cxnLst/>
            <a:rect l="l" t="t" r="r" b="b"/>
            <a:pathLst>
              <a:path w="76835">
                <a:moveTo>
                  <a:pt x="0" y="0"/>
                </a:moveTo>
                <a:lnTo>
                  <a:pt x="76260" y="0"/>
                </a:lnTo>
              </a:path>
            </a:pathLst>
          </a:custGeom>
          <a:ln w="7377">
            <a:solidFill>
              <a:srgbClr val="4F71B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4508308" y="5897347"/>
            <a:ext cx="76200" cy="0"/>
          </a:xfrm>
          <a:custGeom>
            <a:avLst/>
            <a:gdLst/>
            <a:ahLst/>
            <a:cxnLst/>
            <a:rect l="l" t="t" r="r" b="b"/>
            <a:pathLst>
              <a:path w="76200">
                <a:moveTo>
                  <a:pt x="0" y="0"/>
                </a:moveTo>
                <a:lnTo>
                  <a:pt x="76159" y="0"/>
                </a:lnTo>
              </a:path>
            </a:pathLst>
          </a:custGeom>
          <a:ln w="7377">
            <a:solidFill>
              <a:srgbClr val="4F71B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6394265" y="5161784"/>
            <a:ext cx="372745" cy="40703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500" spc="-25" dirty="0">
                <a:solidFill>
                  <a:srgbClr val="4F71B9"/>
                </a:solidFill>
                <a:latin typeface="Calibri"/>
                <a:cs typeface="Calibri"/>
              </a:rPr>
              <a:t>(1)</a:t>
            </a:r>
            <a:endParaRPr sz="2500">
              <a:latin typeface="Calibri"/>
              <a:cs typeface="Calibri"/>
            </a:endParaRPr>
          </a:p>
        </p:txBody>
      </p:sp>
      <p:sp>
        <p:nvSpPr>
          <p:cNvPr id="15" name="object 1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27</a:t>
            </a:fld>
            <a:endParaRPr spc="-25" dirty="0"/>
          </a:p>
        </p:txBody>
      </p:sp>
      <p:sp>
        <p:nvSpPr>
          <p:cNvPr id="16" name="object 16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045"/>
              </a:lnSpc>
            </a:pPr>
            <a:r>
              <a:rPr spc="-10" dirty="0"/>
              <a:t>Θεωρία</a:t>
            </a:r>
            <a:r>
              <a:rPr spc="-40" dirty="0"/>
              <a:t> </a:t>
            </a:r>
            <a:r>
              <a:rPr dirty="0"/>
              <a:t>Παραγωγής και</a:t>
            </a:r>
            <a:r>
              <a:rPr spc="-30" dirty="0"/>
              <a:t> </a:t>
            </a:r>
            <a:r>
              <a:rPr spc="-10" dirty="0"/>
              <a:t>Κόστους</a:t>
            </a:r>
          </a:p>
        </p:txBody>
      </p:sp>
      <p:sp>
        <p:nvSpPr>
          <p:cNvPr id="9" name="object 9"/>
          <p:cNvSpPr txBox="1"/>
          <p:nvPr/>
        </p:nvSpPr>
        <p:spPr>
          <a:xfrm>
            <a:off x="6363668" y="5836546"/>
            <a:ext cx="372745" cy="40703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500" spc="-25" dirty="0">
                <a:solidFill>
                  <a:srgbClr val="4F71B9"/>
                </a:solidFill>
                <a:latin typeface="Calibri"/>
                <a:cs typeface="Calibri"/>
              </a:rPr>
              <a:t>(2)</a:t>
            </a:r>
            <a:endParaRPr sz="250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131100" y="5340975"/>
            <a:ext cx="581660" cy="40703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2500" i="1" spc="-25" dirty="0">
                <a:solidFill>
                  <a:srgbClr val="4F71B9"/>
                </a:solidFill>
                <a:latin typeface="Calibri"/>
                <a:cs typeface="Calibri"/>
              </a:rPr>
              <a:t>MP</a:t>
            </a:r>
            <a:r>
              <a:rPr sz="3000" i="1" spc="-37" baseline="-27777" dirty="0">
                <a:solidFill>
                  <a:srgbClr val="4F71B9"/>
                </a:solidFill>
                <a:latin typeface="Calibri"/>
                <a:cs typeface="Calibri"/>
              </a:rPr>
              <a:t>L</a:t>
            </a:r>
            <a:endParaRPr sz="3000" baseline="-27777">
              <a:latin typeface="Calibri"/>
              <a:cs typeface="Calibr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3755423" y="6015751"/>
            <a:ext cx="1036319" cy="40703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  <a:tabLst>
                <a:tab pos="568960" algn="l"/>
              </a:tabLst>
            </a:pPr>
            <a:r>
              <a:rPr sz="2500" i="1" spc="-50" dirty="0">
                <a:solidFill>
                  <a:srgbClr val="4F71B9"/>
                </a:solidFill>
                <a:latin typeface="Calibri"/>
                <a:cs typeface="Calibri"/>
              </a:rPr>
              <a:t>Y</a:t>
            </a:r>
            <a:r>
              <a:rPr sz="2500" i="1" dirty="0">
                <a:solidFill>
                  <a:srgbClr val="4F71B9"/>
                </a:solidFill>
                <a:latin typeface="Calibri"/>
                <a:cs typeface="Calibri"/>
              </a:rPr>
              <a:t>	</a:t>
            </a:r>
            <a:r>
              <a:rPr sz="2500" i="1" spc="-25" dirty="0">
                <a:solidFill>
                  <a:srgbClr val="4F71B9"/>
                </a:solidFill>
                <a:latin typeface="Calibri"/>
                <a:cs typeface="Calibri"/>
              </a:rPr>
              <a:t>AP</a:t>
            </a:r>
            <a:r>
              <a:rPr sz="3000" i="1" spc="-37" baseline="-27777" dirty="0">
                <a:solidFill>
                  <a:srgbClr val="4F71B9"/>
                </a:solidFill>
                <a:latin typeface="Calibri"/>
                <a:cs typeface="Calibri"/>
              </a:rPr>
              <a:t>L</a:t>
            </a:r>
            <a:endParaRPr sz="3000" baseline="-27777">
              <a:latin typeface="Calibri"/>
              <a:cs typeface="Calibr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3674630" y="5355712"/>
            <a:ext cx="1240790" cy="40703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908050" algn="l"/>
              </a:tabLst>
            </a:pPr>
            <a:r>
              <a:rPr sz="2500" i="1" spc="-25" dirty="0">
                <a:solidFill>
                  <a:srgbClr val="4F71B9"/>
                </a:solidFill>
                <a:latin typeface="Calibri"/>
                <a:cs typeface="Calibri"/>
              </a:rPr>
              <a:t>dY</a:t>
            </a:r>
            <a:r>
              <a:rPr sz="2500" i="1" dirty="0">
                <a:solidFill>
                  <a:srgbClr val="4F71B9"/>
                </a:solidFill>
                <a:latin typeface="Calibri"/>
                <a:cs typeface="Calibri"/>
              </a:rPr>
              <a:t>	</a:t>
            </a:r>
            <a:r>
              <a:rPr sz="2500" i="1" spc="-25" dirty="0">
                <a:solidFill>
                  <a:srgbClr val="4F71B9"/>
                </a:solidFill>
                <a:latin typeface="Calibri"/>
                <a:cs typeface="Calibri"/>
              </a:rPr>
              <a:t>dY</a:t>
            </a:r>
            <a:endParaRPr sz="2500">
              <a:latin typeface="Calibri"/>
              <a:cs typeface="Calibri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2888498" y="5065733"/>
            <a:ext cx="2838450" cy="40703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  <a:tabLst>
                <a:tab pos="2799715" algn="l"/>
              </a:tabLst>
            </a:pPr>
            <a:r>
              <a:rPr sz="3750" i="1" spc="-15" baseline="-16666" dirty="0">
                <a:solidFill>
                  <a:srgbClr val="4F71B9"/>
                </a:solidFill>
                <a:latin typeface="Calibri"/>
                <a:cs typeface="Calibri"/>
              </a:rPr>
              <a:t>MC</a:t>
            </a:r>
            <a:r>
              <a:rPr sz="3750" i="1" spc="-270" baseline="-16666" dirty="0">
                <a:solidFill>
                  <a:srgbClr val="4F71B9"/>
                </a:solidFill>
                <a:latin typeface="Calibri"/>
                <a:cs typeface="Calibri"/>
              </a:rPr>
              <a:t> </a:t>
            </a:r>
            <a:r>
              <a:rPr sz="3750" baseline="-16666" dirty="0">
                <a:solidFill>
                  <a:srgbClr val="4F71B9"/>
                </a:solidFill>
                <a:latin typeface="Symbol"/>
                <a:cs typeface="Symbol"/>
              </a:rPr>
              <a:t></a:t>
            </a:r>
            <a:r>
              <a:rPr sz="2500" i="1" u="sng" dirty="0">
                <a:solidFill>
                  <a:srgbClr val="4F71B9"/>
                </a:solidFill>
                <a:uFill>
                  <a:solidFill>
                    <a:srgbClr val="4F71B9"/>
                  </a:solidFill>
                </a:uFill>
                <a:latin typeface="Calibri"/>
                <a:cs typeface="Calibri"/>
              </a:rPr>
              <a:t>dTC</a:t>
            </a:r>
            <a:r>
              <a:rPr sz="2500" i="1" spc="-85" dirty="0">
                <a:solidFill>
                  <a:srgbClr val="4F71B9"/>
                </a:solidFill>
                <a:latin typeface="Calibri"/>
                <a:cs typeface="Calibri"/>
              </a:rPr>
              <a:t> </a:t>
            </a:r>
            <a:r>
              <a:rPr sz="3750" baseline="-16666" dirty="0">
                <a:solidFill>
                  <a:srgbClr val="4F71B9"/>
                </a:solidFill>
                <a:latin typeface="Symbol"/>
                <a:cs typeface="Symbol"/>
              </a:rPr>
              <a:t></a:t>
            </a:r>
            <a:r>
              <a:rPr sz="3750" i="1" baseline="-16666" dirty="0">
                <a:solidFill>
                  <a:srgbClr val="4F71B9"/>
                </a:solidFill>
                <a:latin typeface="Calibri"/>
                <a:cs typeface="Calibri"/>
              </a:rPr>
              <a:t>w</a:t>
            </a:r>
            <a:r>
              <a:rPr sz="3750" i="1" spc="-195" baseline="-16666" dirty="0">
                <a:solidFill>
                  <a:srgbClr val="4F71B9"/>
                </a:solidFill>
                <a:latin typeface="Calibri"/>
                <a:cs typeface="Calibri"/>
              </a:rPr>
              <a:t> </a:t>
            </a:r>
            <a:r>
              <a:rPr sz="2500" i="1" u="sng" dirty="0">
                <a:solidFill>
                  <a:srgbClr val="4F71B9"/>
                </a:solidFill>
                <a:uFill>
                  <a:solidFill>
                    <a:srgbClr val="4F71B9"/>
                  </a:solidFill>
                </a:uFill>
                <a:latin typeface="Calibri"/>
                <a:cs typeface="Calibri"/>
              </a:rPr>
              <a:t>dL</a:t>
            </a:r>
            <a:r>
              <a:rPr sz="2500" i="1" spc="-60" dirty="0">
                <a:solidFill>
                  <a:srgbClr val="4F71B9"/>
                </a:solidFill>
                <a:latin typeface="Calibri"/>
                <a:cs typeface="Calibri"/>
              </a:rPr>
              <a:t> </a:t>
            </a:r>
            <a:r>
              <a:rPr sz="3750" spc="315" baseline="-16666" dirty="0">
                <a:solidFill>
                  <a:srgbClr val="4F71B9"/>
                </a:solidFill>
                <a:latin typeface="Symbol"/>
                <a:cs typeface="Symbol"/>
              </a:rPr>
              <a:t></a:t>
            </a:r>
            <a:r>
              <a:rPr sz="2500" u="sng" spc="515" dirty="0">
                <a:solidFill>
                  <a:srgbClr val="4F71B9"/>
                </a:solidFill>
                <a:uFill>
                  <a:solidFill>
                    <a:srgbClr val="4F71B9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500" i="1" u="sng" spc="-50" dirty="0">
                <a:solidFill>
                  <a:srgbClr val="4F71B9"/>
                </a:solidFill>
                <a:uFill>
                  <a:solidFill>
                    <a:srgbClr val="4F71B9"/>
                  </a:solidFill>
                </a:uFill>
                <a:latin typeface="Calibri"/>
                <a:cs typeface="Calibri"/>
              </a:rPr>
              <a:t>w</a:t>
            </a:r>
            <a:r>
              <a:rPr sz="2500" i="1" u="sng" dirty="0">
                <a:solidFill>
                  <a:srgbClr val="4F71B9"/>
                </a:solidFill>
                <a:uFill>
                  <a:solidFill>
                    <a:srgbClr val="4F71B9"/>
                  </a:solidFill>
                </a:uFill>
                <a:latin typeface="Calibri"/>
                <a:cs typeface="Calibri"/>
              </a:rPr>
              <a:t>	</a:t>
            </a:r>
            <a:endParaRPr sz="2500">
              <a:latin typeface="Calibri"/>
              <a:cs typeface="Calibri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2907949" y="5836546"/>
            <a:ext cx="1885314" cy="40703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2500" i="1" spc="-10" dirty="0">
                <a:solidFill>
                  <a:srgbClr val="4F71B9"/>
                </a:solidFill>
                <a:latin typeface="Calibri"/>
                <a:cs typeface="Calibri"/>
              </a:rPr>
              <a:t>AVC</a:t>
            </a:r>
            <a:r>
              <a:rPr sz="2500" i="1" spc="-175" dirty="0">
                <a:solidFill>
                  <a:srgbClr val="4F71B9"/>
                </a:solidFill>
                <a:latin typeface="Calibri"/>
                <a:cs typeface="Calibri"/>
              </a:rPr>
              <a:t> </a:t>
            </a:r>
            <a:r>
              <a:rPr sz="2500" dirty="0">
                <a:solidFill>
                  <a:srgbClr val="4F71B9"/>
                </a:solidFill>
                <a:latin typeface="Symbol"/>
                <a:cs typeface="Symbol"/>
              </a:rPr>
              <a:t></a:t>
            </a:r>
            <a:r>
              <a:rPr sz="3750" i="1" u="sng" baseline="16666" dirty="0">
                <a:solidFill>
                  <a:srgbClr val="4F71B9"/>
                </a:solidFill>
                <a:uFill>
                  <a:solidFill>
                    <a:srgbClr val="4F71B9"/>
                  </a:solidFill>
                </a:uFill>
                <a:latin typeface="Calibri"/>
                <a:cs typeface="Calibri"/>
              </a:rPr>
              <a:t>wL</a:t>
            </a:r>
            <a:r>
              <a:rPr sz="3750" i="1" spc="-450" baseline="16666" dirty="0">
                <a:solidFill>
                  <a:srgbClr val="4F71B9"/>
                </a:solidFill>
                <a:latin typeface="Calibri"/>
                <a:cs typeface="Calibri"/>
              </a:rPr>
              <a:t> </a:t>
            </a:r>
            <a:r>
              <a:rPr sz="2500" spc="204" dirty="0">
                <a:solidFill>
                  <a:srgbClr val="4F71B9"/>
                </a:solidFill>
                <a:latin typeface="Symbol"/>
                <a:cs typeface="Symbol"/>
              </a:rPr>
              <a:t></a:t>
            </a:r>
            <a:r>
              <a:rPr sz="3750" u="sng" spc="337" baseline="16666" dirty="0">
                <a:solidFill>
                  <a:srgbClr val="4F71B9"/>
                </a:solidFill>
                <a:uFill>
                  <a:solidFill>
                    <a:srgbClr val="4F71B9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3750" i="1" u="sng" spc="-75" baseline="16666" dirty="0">
                <a:solidFill>
                  <a:srgbClr val="4F71B9"/>
                </a:solidFill>
                <a:uFill>
                  <a:solidFill>
                    <a:srgbClr val="4F71B9"/>
                  </a:solidFill>
                </a:uFill>
                <a:latin typeface="Calibri"/>
                <a:cs typeface="Calibri"/>
              </a:rPr>
              <a:t>w</a:t>
            </a:r>
            <a:r>
              <a:rPr sz="3750" i="1" u="sng" spc="937" baseline="16666" dirty="0">
                <a:solidFill>
                  <a:srgbClr val="4F71B9"/>
                </a:solidFill>
                <a:uFill>
                  <a:solidFill>
                    <a:srgbClr val="4F71B9"/>
                  </a:solidFill>
                </a:uFill>
                <a:latin typeface="Calibri"/>
                <a:cs typeface="Calibri"/>
              </a:rPr>
              <a:t> </a:t>
            </a:r>
            <a:endParaRPr sz="3750" baseline="16666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554985" y="461594"/>
            <a:ext cx="4036060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10" dirty="0"/>
              <a:t>Διαγραμματικά…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1491802" y="1281279"/>
            <a:ext cx="6218555" cy="4918075"/>
            <a:chOff x="1491802" y="1281279"/>
            <a:chExt cx="6218555" cy="4918075"/>
          </a:xfrm>
        </p:grpSpPr>
        <p:sp>
          <p:nvSpPr>
            <p:cNvPr id="4" name="object 4"/>
            <p:cNvSpPr/>
            <p:nvPr/>
          </p:nvSpPr>
          <p:spPr>
            <a:xfrm>
              <a:off x="1554664" y="3346745"/>
              <a:ext cx="5392420" cy="0"/>
            </a:xfrm>
            <a:custGeom>
              <a:avLst/>
              <a:gdLst/>
              <a:ahLst/>
              <a:cxnLst/>
              <a:rect l="l" t="t" r="r" b="b"/>
              <a:pathLst>
                <a:path w="5392420">
                  <a:moveTo>
                    <a:pt x="0" y="0"/>
                  </a:moveTo>
                  <a:lnTo>
                    <a:pt x="5392131" y="0"/>
                  </a:lnTo>
                </a:path>
              </a:pathLst>
            </a:custGeom>
            <a:ln w="8279">
              <a:solidFill>
                <a:srgbClr val="40404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6931037" y="3310644"/>
              <a:ext cx="125730" cy="72390"/>
            </a:xfrm>
            <a:custGeom>
              <a:avLst/>
              <a:gdLst/>
              <a:ahLst/>
              <a:cxnLst/>
              <a:rect l="l" t="t" r="r" b="b"/>
              <a:pathLst>
                <a:path w="125729" h="72389">
                  <a:moveTo>
                    <a:pt x="0" y="0"/>
                  </a:moveTo>
                  <a:lnTo>
                    <a:pt x="0" y="72201"/>
                  </a:lnTo>
                  <a:lnTo>
                    <a:pt x="125684" y="361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0404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1554664" y="1344427"/>
              <a:ext cx="0" cy="2002789"/>
            </a:xfrm>
            <a:custGeom>
              <a:avLst/>
              <a:gdLst/>
              <a:ahLst/>
              <a:cxnLst/>
              <a:rect l="l" t="t" r="r" b="b"/>
              <a:pathLst>
                <a:path h="2002789">
                  <a:moveTo>
                    <a:pt x="0" y="2002317"/>
                  </a:moveTo>
                  <a:lnTo>
                    <a:pt x="0" y="0"/>
                  </a:lnTo>
                </a:path>
              </a:pathLst>
            </a:custGeom>
            <a:ln w="14413">
              <a:solidFill>
                <a:srgbClr val="40404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1491802" y="1281279"/>
              <a:ext cx="125730" cy="72390"/>
            </a:xfrm>
            <a:custGeom>
              <a:avLst/>
              <a:gdLst/>
              <a:ahLst/>
              <a:cxnLst/>
              <a:rect l="l" t="t" r="r" b="b"/>
              <a:pathLst>
                <a:path w="125730" h="72390">
                  <a:moveTo>
                    <a:pt x="62861" y="0"/>
                  </a:moveTo>
                  <a:lnTo>
                    <a:pt x="0" y="72201"/>
                  </a:lnTo>
                  <a:lnTo>
                    <a:pt x="125703" y="72201"/>
                  </a:lnTo>
                  <a:lnTo>
                    <a:pt x="62861" y="0"/>
                  </a:lnTo>
                  <a:close/>
                </a:path>
              </a:pathLst>
            </a:custGeom>
            <a:solidFill>
              <a:srgbClr val="40404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1582337" y="1482679"/>
              <a:ext cx="4192904" cy="1880235"/>
            </a:xfrm>
            <a:custGeom>
              <a:avLst/>
              <a:gdLst/>
              <a:ahLst/>
              <a:cxnLst/>
              <a:rect l="l" t="t" r="r" b="b"/>
              <a:pathLst>
                <a:path w="4192904" h="1880235">
                  <a:moveTo>
                    <a:pt x="4192752" y="1548765"/>
                  </a:moveTo>
                  <a:lnTo>
                    <a:pt x="4160820" y="1501565"/>
                  </a:lnTo>
                  <a:lnTo>
                    <a:pt x="4128762" y="1455101"/>
                  </a:lnTo>
                  <a:lnTo>
                    <a:pt x="4096580" y="1409372"/>
                  </a:lnTo>
                  <a:lnTo>
                    <a:pt x="4064279" y="1364379"/>
                  </a:lnTo>
                  <a:lnTo>
                    <a:pt x="4031861" y="1320121"/>
                  </a:lnTo>
                  <a:lnTo>
                    <a:pt x="3999330" y="1276598"/>
                  </a:lnTo>
                  <a:lnTo>
                    <a:pt x="3966690" y="1233809"/>
                  </a:lnTo>
                  <a:lnTo>
                    <a:pt x="3933942" y="1191755"/>
                  </a:lnTo>
                  <a:lnTo>
                    <a:pt x="3901092" y="1150435"/>
                  </a:lnTo>
                  <a:lnTo>
                    <a:pt x="3868141" y="1109848"/>
                  </a:lnTo>
                  <a:lnTo>
                    <a:pt x="3835094" y="1069995"/>
                  </a:lnTo>
                  <a:lnTo>
                    <a:pt x="3801953" y="1030875"/>
                  </a:lnTo>
                  <a:lnTo>
                    <a:pt x="3768722" y="992488"/>
                  </a:lnTo>
                  <a:lnTo>
                    <a:pt x="3735404" y="954834"/>
                  </a:lnTo>
                  <a:lnTo>
                    <a:pt x="3702003" y="917913"/>
                  </a:lnTo>
                  <a:lnTo>
                    <a:pt x="3668521" y="881723"/>
                  </a:lnTo>
                  <a:lnTo>
                    <a:pt x="3634963" y="846266"/>
                  </a:lnTo>
                  <a:lnTo>
                    <a:pt x="3601330" y="811540"/>
                  </a:lnTo>
                  <a:lnTo>
                    <a:pt x="3567628" y="777546"/>
                  </a:lnTo>
                  <a:lnTo>
                    <a:pt x="3533858" y="744282"/>
                  </a:lnTo>
                  <a:lnTo>
                    <a:pt x="3500024" y="711750"/>
                  </a:lnTo>
                  <a:lnTo>
                    <a:pt x="3466129" y="679949"/>
                  </a:lnTo>
                  <a:lnTo>
                    <a:pt x="3432178" y="648877"/>
                  </a:lnTo>
                  <a:lnTo>
                    <a:pt x="3398172" y="618536"/>
                  </a:lnTo>
                  <a:lnTo>
                    <a:pt x="3364115" y="588925"/>
                  </a:lnTo>
                  <a:lnTo>
                    <a:pt x="3330011" y="560044"/>
                  </a:lnTo>
                  <a:lnTo>
                    <a:pt x="3295863" y="531891"/>
                  </a:lnTo>
                  <a:lnTo>
                    <a:pt x="3261674" y="504468"/>
                  </a:lnTo>
                  <a:lnTo>
                    <a:pt x="3227448" y="477774"/>
                  </a:lnTo>
                  <a:lnTo>
                    <a:pt x="3193187" y="451808"/>
                  </a:lnTo>
                  <a:lnTo>
                    <a:pt x="3158895" y="426571"/>
                  </a:lnTo>
                  <a:lnTo>
                    <a:pt x="3124575" y="402062"/>
                  </a:lnTo>
                  <a:lnTo>
                    <a:pt x="3090231" y="378280"/>
                  </a:lnTo>
                  <a:lnTo>
                    <a:pt x="3055866" y="355226"/>
                  </a:lnTo>
                  <a:lnTo>
                    <a:pt x="3021482" y="332899"/>
                  </a:lnTo>
                  <a:lnTo>
                    <a:pt x="2987085" y="311300"/>
                  </a:lnTo>
                  <a:lnTo>
                    <a:pt x="2952675" y="290427"/>
                  </a:lnTo>
                  <a:lnTo>
                    <a:pt x="2918258" y="270281"/>
                  </a:lnTo>
                  <a:lnTo>
                    <a:pt x="2883836" y="250860"/>
                  </a:lnTo>
                  <a:lnTo>
                    <a:pt x="2849413" y="232166"/>
                  </a:lnTo>
                  <a:lnTo>
                    <a:pt x="2814992" y="214198"/>
                  </a:lnTo>
                  <a:lnTo>
                    <a:pt x="2780575" y="196955"/>
                  </a:lnTo>
                  <a:lnTo>
                    <a:pt x="2746167" y="180437"/>
                  </a:lnTo>
                  <a:lnTo>
                    <a:pt x="2677389" y="149576"/>
                  </a:lnTo>
                  <a:lnTo>
                    <a:pt x="2608685" y="121613"/>
                  </a:lnTo>
                  <a:lnTo>
                    <a:pt x="2540079" y="96545"/>
                  </a:lnTo>
                  <a:lnTo>
                    <a:pt x="2471599" y="74372"/>
                  </a:lnTo>
                  <a:lnTo>
                    <a:pt x="2403271" y="55089"/>
                  </a:lnTo>
                  <a:lnTo>
                    <a:pt x="2335121" y="38696"/>
                  </a:lnTo>
                  <a:lnTo>
                    <a:pt x="2267176" y="25190"/>
                  </a:lnTo>
                  <a:lnTo>
                    <a:pt x="2199461" y="14570"/>
                  </a:lnTo>
                  <a:lnTo>
                    <a:pt x="2132003" y="6833"/>
                  </a:lnTo>
                  <a:lnTo>
                    <a:pt x="2064828" y="1977"/>
                  </a:lnTo>
                  <a:lnTo>
                    <a:pt x="1997963" y="0"/>
                  </a:lnTo>
                  <a:lnTo>
                    <a:pt x="1964654" y="90"/>
                  </a:lnTo>
                  <a:lnTo>
                    <a:pt x="1898303" y="2428"/>
                  </a:lnTo>
                  <a:lnTo>
                    <a:pt x="1832326" y="7639"/>
                  </a:lnTo>
                  <a:lnTo>
                    <a:pt x="1766751" y="15722"/>
                  </a:lnTo>
                  <a:lnTo>
                    <a:pt x="1701604" y="26675"/>
                  </a:lnTo>
                  <a:lnTo>
                    <a:pt x="1636911" y="40496"/>
                  </a:lnTo>
                  <a:lnTo>
                    <a:pt x="1572698" y="57182"/>
                  </a:lnTo>
                  <a:lnTo>
                    <a:pt x="1508991" y="76732"/>
                  </a:lnTo>
                  <a:lnTo>
                    <a:pt x="1445818" y="99143"/>
                  </a:lnTo>
                  <a:lnTo>
                    <a:pt x="1383203" y="124413"/>
                  </a:lnTo>
                  <a:lnTo>
                    <a:pt x="1321175" y="152541"/>
                  </a:lnTo>
                  <a:lnTo>
                    <a:pt x="1259757" y="183524"/>
                  </a:lnTo>
                  <a:lnTo>
                    <a:pt x="1198978" y="217360"/>
                  </a:lnTo>
                  <a:lnTo>
                    <a:pt x="1138863" y="254047"/>
                  </a:lnTo>
                  <a:lnTo>
                    <a:pt x="1079439" y="293583"/>
                  </a:lnTo>
                  <a:lnTo>
                    <a:pt x="1020731" y="335966"/>
                  </a:lnTo>
                  <a:lnTo>
                    <a:pt x="962767" y="381194"/>
                  </a:lnTo>
                  <a:lnTo>
                    <a:pt x="905572" y="429264"/>
                  </a:lnTo>
                  <a:lnTo>
                    <a:pt x="849172" y="480175"/>
                  </a:lnTo>
                  <a:lnTo>
                    <a:pt x="821279" y="506695"/>
                  </a:lnTo>
                  <a:lnTo>
                    <a:pt x="793595" y="533925"/>
                  </a:lnTo>
                  <a:lnTo>
                    <a:pt x="766123" y="561864"/>
                  </a:lnTo>
                  <a:lnTo>
                    <a:pt x="738866" y="590511"/>
                  </a:lnTo>
                  <a:lnTo>
                    <a:pt x="711827" y="619867"/>
                  </a:lnTo>
                  <a:lnTo>
                    <a:pt x="685011" y="649932"/>
                  </a:lnTo>
                  <a:lnTo>
                    <a:pt x="658420" y="680704"/>
                  </a:lnTo>
                  <a:lnTo>
                    <a:pt x="632057" y="712185"/>
                  </a:lnTo>
                  <a:lnTo>
                    <a:pt x="605926" y="744373"/>
                  </a:lnTo>
                  <a:lnTo>
                    <a:pt x="580030" y="777268"/>
                  </a:lnTo>
                  <a:lnTo>
                    <a:pt x="554373" y="810870"/>
                  </a:lnTo>
                  <a:lnTo>
                    <a:pt x="528957" y="845180"/>
                  </a:lnTo>
                  <a:lnTo>
                    <a:pt x="503785" y="880195"/>
                  </a:lnTo>
                  <a:lnTo>
                    <a:pt x="478863" y="915917"/>
                  </a:lnTo>
                  <a:lnTo>
                    <a:pt x="454191" y="952345"/>
                  </a:lnTo>
                  <a:lnTo>
                    <a:pt x="429775" y="989479"/>
                  </a:lnTo>
                  <a:lnTo>
                    <a:pt x="405616" y="1027318"/>
                  </a:lnTo>
                  <a:lnTo>
                    <a:pt x="381719" y="1065863"/>
                  </a:lnTo>
                  <a:lnTo>
                    <a:pt x="358086" y="1105112"/>
                  </a:lnTo>
                  <a:lnTo>
                    <a:pt x="334721" y="1145066"/>
                  </a:lnTo>
                  <a:lnTo>
                    <a:pt x="311628" y="1185725"/>
                  </a:lnTo>
                  <a:lnTo>
                    <a:pt x="288808" y="1227088"/>
                  </a:lnTo>
                  <a:lnTo>
                    <a:pt x="266267" y="1269155"/>
                  </a:lnTo>
                  <a:lnTo>
                    <a:pt x="244007" y="1311925"/>
                  </a:lnTo>
                  <a:lnTo>
                    <a:pt x="222031" y="1355399"/>
                  </a:lnTo>
                  <a:lnTo>
                    <a:pt x="200342" y="1399576"/>
                  </a:lnTo>
                  <a:lnTo>
                    <a:pt x="178945" y="1444456"/>
                  </a:lnTo>
                  <a:lnTo>
                    <a:pt x="157842" y="1490039"/>
                  </a:lnTo>
                  <a:lnTo>
                    <a:pt x="137036" y="1536324"/>
                  </a:lnTo>
                  <a:lnTo>
                    <a:pt x="116531" y="1583311"/>
                  </a:lnTo>
                  <a:lnTo>
                    <a:pt x="96329" y="1631000"/>
                  </a:lnTo>
                  <a:lnTo>
                    <a:pt x="76436" y="1679390"/>
                  </a:lnTo>
                  <a:lnTo>
                    <a:pt x="56853" y="1728482"/>
                  </a:lnTo>
                  <a:lnTo>
                    <a:pt x="37583" y="1778275"/>
                  </a:lnTo>
                  <a:lnTo>
                    <a:pt x="18631" y="1828769"/>
                  </a:lnTo>
                  <a:lnTo>
                    <a:pt x="0" y="1879963"/>
                  </a:lnTo>
                </a:path>
              </a:pathLst>
            </a:custGeom>
            <a:ln w="27919">
              <a:solidFill>
                <a:srgbClr val="CDCDC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1554664" y="1466781"/>
              <a:ext cx="5339080" cy="1880235"/>
            </a:xfrm>
            <a:custGeom>
              <a:avLst/>
              <a:gdLst/>
              <a:ahLst/>
              <a:cxnLst/>
              <a:rect l="l" t="t" r="r" b="b"/>
              <a:pathLst>
                <a:path w="5339080" h="1880235">
                  <a:moveTo>
                    <a:pt x="4192752" y="1548765"/>
                  </a:moveTo>
                  <a:lnTo>
                    <a:pt x="4160820" y="1501565"/>
                  </a:lnTo>
                  <a:lnTo>
                    <a:pt x="4128762" y="1455101"/>
                  </a:lnTo>
                  <a:lnTo>
                    <a:pt x="4096580" y="1409372"/>
                  </a:lnTo>
                  <a:lnTo>
                    <a:pt x="4064279" y="1364379"/>
                  </a:lnTo>
                  <a:lnTo>
                    <a:pt x="4031861" y="1320121"/>
                  </a:lnTo>
                  <a:lnTo>
                    <a:pt x="3999330" y="1276598"/>
                  </a:lnTo>
                  <a:lnTo>
                    <a:pt x="3966690" y="1233809"/>
                  </a:lnTo>
                  <a:lnTo>
                    <a:pt x="3933942" y="1191755"/>
                  </a:lnTo>
                  <a:lnTo>
                    <a:pt x="3901092" y="1150435"/>
                  </a:lnTo>
                  <a:lnTo>
                    <a:pt x="3868141" y="1109848"/>
                  </a:lnTo>
                  <a:lnTo>
                    <a:pt x="3835094" y="1069995"/>
                  </a:lnTo>
                  <a:lnTo>
                    <a:pt x="3801953" y="1030875"/>
                  </a:lnTo>
                  <a:lnTo>
                    <a:pt x="3768722" y="992488"/>
                  </a:lnTo>
                  <a:lnTo>
                    <a:pt x="3735404" y="954834"/>
                  </a:lnTo>
                  <a:lnTo>
                    <a:pt x="3702003" y="917913"/>
                  </a:lnTo>
                  <a:lnTo>
                    <a:pt x="3668521" y="881723"/>
                  </a:lnTo>
                  <a:lnTo>
                    <a:pt x="3634963" y="846266"/>
                  </a:lnTo>
                  <a:lnTo>
                    <a:pt x="3601330" y="811540"/>
                  </a:lnTo>
                  <a:lnTo>
                    <a:pt x="3567628" y="777546"/>
                  </a:lnTo>
                  <a:lnTo>
                    <a:pt x="3533858" y="744282"/>
                  </a:lnTo>
                  <a:lnTo>
                    <a:pt x="3500024" y="711750"/>
                  </a:lnTo>
                  <a:lnTo>
                    <a:pt x="3466129" y="679949"/>
                  </a:lnTo>
                  <a:lnTo>
                    <a:pt x="3432178" y="648877"/>
                  </a:lnTo>
                  <a:lnTo>
                    <a:pt x="3398172" y="618536"/>
                  </a:lnTo>
                  <a:lnTo>
                    <a:pt x="3364115" y="588925"/>
                  </a:lnTo>
                  <a:lnTo>
                    <a:pt x="3330011" y="560044"/>
                  </a:lnTo>
                  <a:lnTo>
                    <a:pt x="3295863" y="531891"/>
                  </a:lnTo>
                  <a:lnTo>
                    <a:pt x="3261674" y="504468"/>
                  </a:lnTo>
                  <a:lnTo>
                    <a:pt x="3227448" y="477774"/>
                  </a:lnTo>
                  <a:lnTo>
                    <a:pt x="3193187" y="451808"/>
                  </a:lnTo>
                  <a:lnTo>
                    <a:pt x="3158895" y="426571"/>
                  </a:lnTo>
                  <a:lnTo>
                    <a:pt x="3124575" y="402062"/>
                  </a:lnTo>
                  <a:lnTo>
                    <a:pt x="3090231" y="378280"/>
                  </a:lnTo>
                  <a:lnTo>
                    <a:pt x="3055866" y="355226"/>
                  </a:lnTo>
                  <a:lnTo>
                    <a:pt x="3021482" y="332899"/>
                  </a:lnTo>
                  <a:lnTo>
                    <a:pt x="2987085" y="311300"/>
                  </a:lnTo>
                  <a:lnTo>
                    <a:pt x="2952675" y="290427"/>
                  </a:lnTo>
                  <a:lnTo>
                    <a:pt x="2918258" y="270281"/>
                  </a:lnTo>
                  <a:lnTo>
                    <a:pt x="2883836" y="250860"/>
                  </a:lnTo>
                  <a:lnTo>
                    <a:pt x="2849413" y="232166"/>
                  </a:lnTo>
                  <a:lnTo>
                    <a:pt x="2814992" y="214198"/>
                  </a:lnTo>
                  <a:lnTo>
                    <a:pt x="2780575" y="196955"/>
                  </a:lnTo>
                  <a:lnTo>
                    <a:pt x="2746167" y="180437"/>
                  </a:lnTo>
                  <a:lnTo>
                    <a:pt x="2677389" y="149576"/>
                  </a:lnTo>
                  <a:lnTo>
                    <a:pt x="2608685" y="121613"/>
                  </a:lnTo>
                  <a:lnTo>
                    <a:pt x="2540079" y="96545"/>
                  </a:lnTo>
                  <a:lnTo>
                    <a:pt x="2471599" y="74372"/>
                  </a:lnTo>
                  <a:lnTo>
                    <a:pt x="2403271" y="55089"/>
                  </a:lnTo>
                  <a:lnTo>
                    <a:pt x="2335121" y="38696"/>
                  </a:lnTo>
                  <a:lnTo>
                    <a:pt x="2267176" y="25190"/>
                  </a:lnTo>
                  <a:lnTo>
                    <a:pt x="2199461" y="14570"/>
                  </a:lnTo>
                  <a:lnTo>
                    <a:pt x="2132003" y="6833"/>
                  </a:lnTo>
                  <a:lnTo>
                    <a:pt x="2064828" y="1977"/>
                  </a:lnTo>
                  <a:lnTo>
                    <a:pt x="1997963" y="0"/>
                  </a:lnTo>
                  <a:lnTo>
                    <a:pt x="1964654" y="90"/>
                  </a:lnTo>
                  <a:lnTo>
                    <a:pt x="1898303" y="2428"/>
                  </a:lnTo>
                  <a:lnTo>
                    <a:pt x="1832326" y="7639"/>
                  </a:lnTo>
                  <a:lnTo>
                    <a:pt x="1766751" y="15722"/>
                  </a:lnTo>
                  <a:lnTo>
                    <a:pt x="1701604" y="26675"/>
                  </a:lnTo>
                  <a:lnTo>
                    <a:pt x="1636911" y="40496"/>
                  </a:lnTo>
                  <a:lnTo>
                    <a:pt x="1572698" y="57182"/>
                  </a:lnTo>
                  <a:lnTo>
                    <a:pt x="1508991" y="76732"/>
                  </a:lnTo>
                  <a:lnTo>
                    <a:pt x="1445818" y="99143"/>
                  </a:lnTo>
                  <a:lnTo>
                    <a:pt x="1383203" y="124413"/>
                  </a:lnTo>
                  <a:lnTo>
                    <a:pt x="1321175" y="152541"/>
                  </a:lnTo>
                  <a:lnTo>
                    <a:pt x="1259757" y="183524"/>
                  </a:lnTo>
                  <a:lnTo>
                    <a:pt x="1198978" y="217360"/>
                  </a:lnTo>
                  <a:lnTo>
                    <a:pt x="1138863" y="254047"/>
                  </a:lnTo>
                  <a:lnTo>
                    <a:pt x="1079439" y="293583"/>
                  </a:lnTo>
                  <a:lnTo>
                    <a:pt x="1020731" y="335966"/>
                  </a:lnTo>
                  <a:lnTo>
                    <a:pt x="962767" y="381194"/>
                  </a:lnTo>
                  <a:lnTo>
                    <a:pt x="905572" y="429264"/>
                  </a:lnTo>
                  <a:lnTo>
                    <a:pt x="849172" y="480175"/>
                  </a:lnTo>
                  <a:lnTo>
                    <a:pt x="821279" y="506695"/>
                  </a:lnTo>
                  <a:lnTo>
                    <a:pt x="793595" y="533925"/>
                  </a:lnTo>
                  <a:lnTo>
                    <a:pt x="766123" y="561864"/>
                  </a:lnTo>
                  <a:lnTo>
                    <a:pt x="738866" y="590511"/>
                  </a:lnTo>
                  <a:lnTo>
                    <a:pt x="711827" y="619867"/>
                  </a:lnTo>
                  <a:lnTo>
                    <a:pt x="685011" y="649932"/>
                  </a:lnTo>
                  <a:lnTo>
                    <a:pt x="658420" y="680704"/>
                  </a:lnTo>
                  <a:lnTo>
                    <a:pt x="632057" y="712185"/>
                  </a:lnTo>
                  <a:lnTo>
                    <a:pt x="605926" y="744373"/>
                  </a:lnTo>
                  <a:lnTo>
                    <a:pt x="580030" y="777268"/>
                  </a:lnTo>
                  <a:lnTo>
                    <a:pt x="554373" y="810870"/>
                  </a:lnTo>
                  <a:lnTo>
                    <a:pt x="528957" y="845180"/>
                  </a:lnTo>
                  <a:lnTo>
                    <a:pt x="503785" y="880195"/>
                  </a:lnTo>
                  <a:lnTo>
                    <a:pt x="478863" y="915917"/>
                  </a:lnTo>
                  <a:lnTo>
                    <a:pt x="454191" y="952345"/>
                  </a:lnTo>
                  <a:lnTo>
                    <a:pt x="429775" y="989479"/>
                  </a:lnTo>
                  <a:lnTo>
                    <a:pt x="405616" y="1027318"/>
                  </a:lnTo>
                  <a:lnTo>
                    <a:pt x="381719" y="1065863"/>
                  </a:lnTo>
                  <a:lnTo>
                    <a:pt x="358086" y="1105112"/>
                  </a:lnTo>
                  <a:lnTo>
                    <a:pt x="334721" y="1145066"/>
                  </a:lnTo>
                  <a:lnTo>
                    <a:pt x="311628" y="1185725"/>
                  </a:lnTo>
                  <a:lnTo>
                    <a:pt x="288808" y="1227088"/>
                  </a:lnTo>
                  <a:lnTo>
                    <a:pt x="266267" y="1269155"/>
                  </a:lnTo>
                  <a:lnTo>
                    <a:pt x="244007" y="1311925"/>
                  </a:lnTo>
                  <a:lnTo>
                    <a:pt x="222031" y="1355399"/>
                  </a:lnTo>
                  <a:lnTo>
                    <a:pt x="200342" y="1399576"/>
                  </a:lnTo>
                  <a:lnTo>
                    <a:pt x="178945" y="1444456"/>
                  </a:lnTo>
                  <a:lnTo>
                    <a:pt x="157842" y="1490039"/>
                  </a:lnTo>
                  <a:lnTo>
                    <a:pt x="137036" y="1536324"/>
                  </a:lnTo>
                  <a:lnTo>
                    <a:pt x="116531" y="1583311"/>
                  </a:lnTo>
                  <a:lnTo>
                    <a:pt x="96329" y="1631000"/>
                  </a:lnTo>
                  <a:lnTo>
                    <a:pt x="76436" y="1679390"/>
                  </a:lnTo>
                  <a:lnTo>
                    <a:pt x="56853" y="1728482"/>
                  </a:lnTo>
                  <a:lnTo>
                    <a:pt x="37583" y="1778275"/>
                  </a:lnTo>
                  <a:lnTo>
                    <a:pt x="18631" y="1828769"/>
                  </a:lnTo>
                  <a:lnTo>
                    <a:pt x="0" y="1879963"/>
                  </a:lnTo>
                  <a:lnTo>
                    <a:pt x="10141" y="1871830"/>
                  </a:lnTo>
                  <a:lnTo>
                    <a:pt x="21333" y="1863219"/>
                  </a:lnTo>
                  <a:lnTo>
                    <a:pt x="61090" y="1834649"/>
                  </a:lnTo>
                  <a:lnTo>
                    <a:pt x="109871" y="1802245"/>
                  </a:lnTo>
                  <a:lnTo>
                    <a:pt x="147246" y="1778685"/>
                  </a:lnTo>
                  <a:lnTo>
                    <a:pt x="188395" y="1753680"/>
                  </a:lnTo>
                  <a:lnTo>
                    <a:pt x="233224" y="1727332"/>
                  </a:lnTo>
                  <a:lnTo>
                    <a:pt x="281637" y="1699746"/>
                  </a:lnTo>
                  <a:lnTo>
                    <a:pt x="333539" y="1671025"/>
                  </a:lnTo>
                  <a:lnTo>
                    <a:pt x="388837" y="1641273"/>
                  </a:lnTo>
                  <a:lnTo>
                    <a:pt x="447435" y="1610592"/>
                  </a:lnTo>
                  <a:lnTo>
                    <a:pt x="509239" y="1579086"/>
                  </a:lnTo>
                  <a:lnTo>
                    <a:pt x="574154" y="1546858"/>
                  </a:lnTo>
                  <a:lnTo>
                    <a:pt x="642085" y="1514012"/>
                  </a:lnTo>
                  <a:lnTo>
                    <a:pt x="677153" y="1497390"/>
                  </a:lnTo>
                  <a:lnTo>
                    <a:pt x="712939" y="1480652"/>
                  </a:lnTo>
                  <a:lnTo>
                    <a:pt x="749431" y="1463811"/>
                  </a:lnTo>
                  <a:lnTo>
                    <a:pt x="786619" y="1446880"/>
                  </a:lnTo>
                  <a:lnTo>
                    <a:pt x="824490" y="1429872"/>
                  </a:lnTo>
                  <a:lnTo>
                    <a:pt x="863032" y="1412801"/>
                  </a:lnTo>
                  <a:lnTo>
                    <a:pt x="902234" y="1395678"/>
                  </a:lnTo>
                  <a:lnTo>
                    <a:pt x="942083" y="1378516"/>
                  </a:lnTo>
                  <a:lnTo>
                    <a:pt x="982568" y="1361330"/>
                  </a:lnTo>
                  <a:lnTo>
                    <a:pt x="1023677" y="1344131"/>
                  </a:lnTo>
                  <a:lnTo>
                    <a:pt x="1065398" y="1326933"/>
                  </a:lnTo>
                  <a:lnTo>
                    <a:pt x="1107720" y="1309748"/>
                  </a:lnTo>
                  <a:lnTo>
                    <a:pt x="1150629" y="1292590"/>
                  </a:lnTo>
                  <a:lnTo>
                    <a:pt x="1194116" y="1275470"/>
                  </a:lnTo>
                  <a:lnTo>
                    <a:pt x="1238167" y="1258404"/>
                  </a:lnTo>
                  <a:lnTo>
                    <a:pt x="1282772" y="1241402"/>
                  </a:lnTo>
                  <a:lnTo>
                    <a:pt x="1327917" y="1224479"/>
                  </a:lnTo>
                  <a:lnTo>
                    <a:pt x="1373592" y="1207646"/>
                  </a:lnTo>
                  <a:lnTo>
                    <a:pt x="1419784" y="1190918"/>
                  </a:lnTo>
                  <a:lnTo>
                    <a:pt x="1466482" y="1174306"/>
                  </a:lnTo>
                  <a:lnTo>
                    <a:pt x="1513673" y="1157825"/>
                  </a:lnTo>
                  <a:lnTo>
                    <a:pt x="1561347" y="1141486"/>
                  </a:lnTo>
                  <a:lnTo>
                    <a:pt x="1609491" y="1125302"/>
                  </a:lnTo>
                  <a:lnTo>
                    <a:pt x="1658093" y="1109288"/>
                  </a:lnTo>
                  <a:lnTo>
                    <a:pt x="1707141" y="1093454"/>
                  </a:lnTo>
                  <a:lnTo>
                    <a:pt x="1756625" y="1077816"/>
                  </a:lnTo>
                  <a:lnTo>
                    <a:pt x="1806531" y="1062384"/>
                  </a:lnTo>
                  <a:lnTo>
                    <a:pt x="1856848" y="1047173"/>
                  </a:lnTo>
                  <a:lnTo>
                    <a:pt x="1907564" y="1032195"/>
                  </a:lnTo>
                  <a:lnTo>
                    <a:pt x="1958667" y="1017464"/>
                  </a:lnTo>
                  <a:lnTo>
                    <a:pt x="2010146" y="1002991"/>
                  </a:lnTo>
                  <a:lnTo>
                    <a:pt x="2061989" y="988790"/>
                  </a:lnTo>
                  <a:lnTo>
                    <a:pt x="2114183" y="974874"/>
                  </a:lnTo>
                  <a:lnTo>
                    <a:pt x="2166717" y="961257"/>
                  </a:lnTo>
                  <a:lnTo>
                    <a:pt x="2219580" y="947949"/>
                  </a:lnTo>
                  <a:lnTo>
                    <a:pt x="2272759" y="934966"/>
                  </a:lnTo>
                  <a:lnTo>
                    <a:pt x="2326242" y="922319"/>
                  </a:lnTo>
                  <a:lnTo>
                    <a:pt x="2380018" y="910022"/>
                  </a:lnTo>
                  <a:lnTo>
                    <a:pt x="2434075" y="898087"/>
                  </a:lnTo>
                  <a:lnTo>
                    <a:pt x="2488401" y="886528"/>
                  </a:lnTo>
                  <a:lnTo>
                    <a:pt x="2542984" y="875357"/>
                  </a:lnTo>
                  <a:lnTo>
                    <a:pt x="2597812" y="864587"/>
                  </a:lnTo>
                  <a:lnTo>
                    <a:pt x="2652874" y="854231"/>
                  </a:lnTo>
                  <a:lnTo>
                    <a:pt x="2708157" y="844303"/>
                  </a:lnTo>
                  <a:lnTo>
                    <a:pt x="2763651" y="834814"/>
                  </a:lnTo>
                  <a:lnTo>
                    <a:pt x="2819342" y="825779"/>
                  </a:lnTo>
                  <a:lnTo>
                    <a:pt x="2875219" y="817209"/>
                  </a:lnTo>
                  <a:lnTo>
                    <a:pt x="2931271" y="809118"/>
                  </a:lnTo>
                  <a:lnTo>
                    <a:pt x="2987486" y="801519"/>
                  </a:lnTo>
                  <a:lnTo>
                    <a:pt x="3043850" y="794424"/>
                  </a:lnTo>
                  <a:lnTo>
                    <a:pt x="3100354" y="787848"/>
                  </a:lnTo>
                  <a:lnTo>
                    <a:pt x="3156985" y="781801"/>
                  </a:lnTo>
                  <a:lnTo>
                    <a:pt x="3213731" y="776298"/>
                  </a:lnTo>
                  <a:lnTo>
                    <a:pt x="3270580" y="771351"/>
                  </a:lnTo>
                  <a:lnTo>
                    <a:pt x="3327521" y="766974"/>
                  </a:lnTo>
                  <a:lnTo>
                    <a:pt x="3384542" y="763179"/>
                  </a:lnTo>
                  <a:lnTo>
                    <a:pt x="3441630" y="759979"/>
                  </a:lnTo>
                  <a:lnTo>
                    <a:pt x="3498774" y="757387"/>
                  </a:lnTo>
                  <a:lnTo>
                    <a:pt x="3555963" y="755416"/>
                  </a:lnTo>
                  <a:lnTo>
                    <a:pt x="3613184" y="754078"/>
                  </a:lnTo>
                  <a:lnTo>
                    <a:pt x="3670425" y="753388"/>
                  </a:lnTo>
                  <a:lnTo>
                    <a:pt x="3727675" y="753358"/>
                  </a:lnTo>
                  <a:lnTo>
                    <a:pt x="3784922" y="754000"/>
                  </a:lnTo>
                  <a:lnTo>
                    <a:pt x="3842154" y="755327"/>
                  </a:lnTo>
                  <a:lnTo>
                    <a:pt x="3899359" y="757354"/>
                  </a:lnTo>
                  <a:lnTo>
                    <a:pt x="3956525" y="760091"/>
                  </a:lnTo>
                  <a:lnTo>
                    <a:pt x="4013641" y="763553"/>
                  </a:lnTo>
                  <a:lnTo>
                    <a:pt x="4070695" y="767753"/>
                  </a:lnTo>
                  <a:lnTo>
                    <a:pt x="4127674" y="772702"/>
                  </a:lnTo>
                  <a:lnTo>
                    <a:pt x="4184568" y="778415"/>
                  </a:lnTo>
                  <a:lnTo>
                    <a:pt x="4241363" y="784904"/>
                  </a:lnTo>
                  <a:lnTo>
                    <a:pt x="4298049" y="792182"/>
                  </a:lnTo>
                  <a:lnTo>
                    <a:pt x="4354614" y="800261"/>
                  </a:lnTo>
                  <a:lnTo>
                    <a:pt x="4411045" y="809156"/>
                  </a:lnTo>
                  <a:lnTo>
                    <a:pt x="4467331" y="818878"/>
                  </a:lnTo>
                  <a:lnTo>
                    <a:pt x="4523460" y="829442"/>
                  </a:lnTo>
                  <a:lnTo>
                    <a:pt x="4579421" y="840858"/>
                  </a:lnTo>
                  <a:lnTo>
                    <a:pt x="4635200" y="853142"/>
                  </a:lnTo>
                  <a:lnTo>
                    <a:pt x="4690787" y="866304"/>
                  </a:lnTo>
                  <a:lnTo>
                    <a:pt x="4746170" y="880359"/>
                  </a:lnTo>
                  <a:lnTo>
                    <a:pt x="4801337" y="895320"/>
                  </a:lnTo>
                  <a:lnTo>
                    <a:pt x="4856276" y="911199"/>
                  </a:lnTo>
                  <a:lnTo>
                    <a:pt x="4910975" y="928009"/>
                  </a:lnTo>
                  <a:lnTo>
                    <a:pt x="4965422" y="945763"/>
                  </a:lnTo>
                  <a:lnTo>
                    <a:pt x="5019606" y="964474"/>
                  </a:lnTo>
                  <a:lnTo>
                    <a:pt x="5073515" y="984155"/>
                  </a:lnTo>
                  <a:lnTo>
                    <a:pt x="5127136" y="1004819"/>
                  </a:lnTo>
                  <a:lnTo>
                    <a:pt x="5180459" y="1026478"/>
                  </a:lnTo>
                  <a:lnTo>
                    <a:pt x="5233470" y="1049147"/>
                  </a:lnTo>
                  <a:lnTo>
                    <a:pt x="5286159" y="1072837"/>
                  </a:lnTo>
                  <a:lnTo>
                    <a:pt x="5338514" y="1097561"/>
                  </a:lnTo>
                </a:path>
              </a:pathLst>
            </a:custGeom>
            <a:ln w="26869">
              <a:solidFill>
                <a:srgbClr val="5075B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1554664" y="6163227"/>
              <a:ext cx="6045835" cy="0"/>
            </a:xfrm>
            <a:custGeom>
              <a:avLst/>
              <a:gdLst/>
              <a:ahLst/>
              <a:cxnLst/>
              <a:rect l="l" t="t" r="r" b="b"/>
              <a:pathLst>
                <a:path w="6045834">
                  <a:moveTo>
                    <a:pt x="0" y="0"/>
                  </a:moveTo>
                  <a:lnTo>
                    <a:pt x="6045727" y="0"/>
                  </a:lnTo>
                </a:path>
              </a:pathLst>
            </a:custGeom>
            <a:ln w="8279">
              <a:solidFill>
                <a:srgbClr val="40404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7584632" y="6127126"/>
              <a:ext cx="125730" cy="72390"/>
            </a:xfrm>
            <a:custGeom>
              <a:avLst/>
              <a:gdLst/>
              <a:ahLst/>
              <a:cxnLst/>
              <a:rect l="l" t="t" r="r" b="b"/>
              <a:pathLst>
                <a:path w="125729" h="72389">
                  <a:moveTo>
                    <a:pt x="0" y="0"/>
                  </a:moveTo>
                  <a:lnTo>
                    <a:pt x="0" y="72201"/>
                  </a:lnTo>
                  <a:lnTo>
                    <a:pt x="125684" y="361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0404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2" name="object 12"/>
          <p:cNvSpPr txBox="1"/>
          <p:nvPr/>
        </p:nvSpPr>
        <p:spPr>
          <a:xfrm>
            <a:off x="4017227" y="3465975"/>
            <a:ext cx="250190" cy="34353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2050" spc="710" dirty="0">
                <a:latin typeface="Calibri"/>
                <a:cs typeface="Calibri"/>
              </a:rPr>
              <a:t>Υ</a:t>
            </a:r>
            <a:endParaRPr sz="2050">
              <a:latin typeface="Calibri"/>
              <a:cs typeface="Calibri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592486" y="1487504"/>
            <a:ext cx="835025" cy="66167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38100" marR="30480" indent="63500">
              <a:lnSpc>
                <a:spcPct val="101800"/>
              </a:lnSpc>
              <a:spcBef>
                <a:spcPts val="90"/>
              </a:spcBef>
            </a:pPr>
            <a:r>
              <a:rPr sz="2050" spc="685" dirty="0">
                <a:latin typeface="Calibri"/>
                <a:cs typeface="Calibri"/>
              </a:rPr>
              <a:t>AP</a:t>
            </a:r>
            <a:r>
              <a:rPr sz="2025" spc="1027" baseline="-12345" dirty="0">
                <a:latin typeface="Calibri"/>
                <a:cs typeface="Calibri"/>
              </a:rPr>
              <a:t>L </a:t>
            </a:r>
            <a:r>
              <a:rPr sz="2050" spc="835" dirty="0">
                <a:latin typeface="Calibri"/>
                <a:cs typeface="Calibri"/>
              </a:rPr>
              <a:t>MP</a:t>
            </a:r>
            <a:r>
              <a:rPr sz="2025" spc="1252" baseline="-12345" dirty="0">
                <a:latin typeface="Calibri"/>
                <a:cs typeface="Calibri"/>
              </a:rPr>
              <a:t>L</a:t>
            </a:r>
            <a:endParaRPr sz="2025" baseline="-12345">
              <a:latin typeface="Calibri"/>
              <a:cs typeface="Calibri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6979801" y="2214703"/>
            <a:ext cx="835025" cy="96456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38100" marR="30480" indent="76835">
              <a:lnSpc>
                <a:spcPct val="150300"/>
              </a:lnSpc>
              <a:spcBef>
                <a:spcPts val="90"/>
              </a:spcBef>
            </a:pPr>
            <a:r>
              <a:rPr sz="2050" spc="685" dirty="0">
                <a:latin typeface="Calibri"/>
                <a:cs typeface="Calibri"/>
              </a:rPr>
              <a:t>AP</a:t>
            </a:r>
            <a:r>
              <a:rPr sz="2025" spc="1027" baseline="-12345" dirty="0">
                <a:latin typeface="Calibri"/>
                <a:cs typeface="Calibri"/>
              </a:rPr>
              <a:t>L </a:t>
            </a:r>
            <a:r>
              <a:rPr sz="2050" spc="830" dirty="0">
                <a:latin typeface="Calibri"/>
                <a:cs typeface="Calibri"/>
              </a:rPr>
              <a:t>MP</a:t>
            </a:r>
            <a:r>
              <a:rPr sz="2025" spc="1245" baseline="-12345" dirty="0">
                <a:latin typeface="Calibri"/>
                <a:cs typeface="Calibri"/>
              </a:rPr>
              <a:t>L</a:t>
            </a:r>
            <a:endParaRPr sz="2025" baseline="-12345">
              <a:latin typeface="Calibri"/>
              <a:cs typeface="Calibri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4343929" y="6168193"/>
            <a:ext cx="250190" cy="34353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2050" spc="710" dirty="0">
                <a:latin typeface="Calibri"/>
                <a:cs typeface="Calibri"/>
              </a:rPr>
              <a:t>Y</a:t>
            </a:r>
            <a:endParaRPr sz="2050">
              <a:latin typeface="Calibri"/>
              <a:cs typeface="Calibri"/>
            </a:endParaRPr>
          </a:p>
        </p:txBody>
      </p:sp>
      <p:grpSp>
        <p:nvGrpSpPr>
          <p:cNvPr id="16" name="object 16"/>
          <p:cNvGrpSpPr/>
          <p:nvPr/>
        </p:nvGrpSpPr>
        <p:grpSpPr>
          <a:xfrm>
            <a:off x="1491802" y="3941357"/>
            <a:ext cx="4788535" cy="2229485"/>
            <a:chOff x="1491802" y="3941357"/>
            <a:chExt cx="4788535" cy="2229485"/>
          </a:xfrm>
        </p:grpSpPr>
        <p:sp>
          <p:nvSpPr>
            <p:cNvPr id="17" name="object 17"/>
            <p:cNvSpPr/>
            <p:nvPr/>
          </p:nvSpPr>
          <p:spPr>
            <a:xfrm>
              <a:off x="1554664" y="4004506"/>
              <a:ext cx="0" cy="2159000"/>
            </a:xfrm>
            <a:custGeom>
              <a:avLst/>
              <a:gdLst/>
              <a:ahLst/>
              <a:cxnLst/>
              <a:rect l="l" t="t" r="r" b="b"/>
              <a:pathLst>
                <a:path h="2159000">
                  <a:moveTo>
                    <a:pt x="0" y="2158720"/>
                  </a:moveTo>
                  <a:lnTo>
                    <a:pt x="0" y="0"/>
                  </a:lnTo>
                </a:path>
              </a:pathLst>
            </a:custGeom>
            <a:ln w="14413">
              <a:solidFill>
                <a:srgbClr val="40404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1491802" y="3941357"/>
              <a:ext cx="125730" cy="72390"/>
            </a:xfrm>
            <a:custGeom>
              <a:avLst/>
              <a:gdLst/>
              <a:ahLst/>
              <a:cxnLst/>
              <a:rect l="l" t="t" r="r" b="b"/>
              <a:pathLst>
                <a:path w="125730" h="72389">
                  <a:moveTo>
                    <a:pt x="62861" y="0"/>
                  </a:moveTo>
                  <a:lnTo>
                    <a:pt x="0" y="72201"/>
                  </a:lnTo>
                  <a:lnTo>
                    <a:pt x="125703" y="72201"/>
                  </a:lnTo>
                  <a:lnTo>
                    <a:pt x="62861" y="0"/>
                  </a:lnTo>
                  <a:close/>
                </a:path>
              </a:pathLst>
            </a:custGeom>
            <a:solidFill>
              <a:srgbClr val="40404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2916452" y="4518747"/>
              <a:ext cx="3268979" cy="1457325"/>
            </a:xfrm>
            <a:custGeom>
              <a:avLst/>
              <a:gdLst/>
              <a:ahLst/>
              <a:cxnLst/>
              <a:rect l="l" t="t" r="r" b="b"/>
              <a:pathLst>
                <a:path w="3268979" h="1457325">
                  <a:moveTo>
                    <a:pt x="0" y="938794"/>
                  </a:moveTo>
                  <a:lnTo>
                    <a:pt x="11385" y="979851"/>
                  </a:lnTo>
                  <a:lnTo>
                    <a:pt x="23732" y="1018995"/>
                  </a:lnTo>
                  <a:lnTo>
                    <a:pt x="37023" y="1056253"/>
                  </a:lnTo>
                  <a:lnTo>
                    <a:pt x="51241" y="1091652"/>
                  </a:lnTo>
                  <a:lnTo>
                    <a:pt x="82392" y="1156987"/>
                  </a:lnTo>
                  <a:lnTo>
                    <a:pt x="117050" y="1215221"/>
                  </a:lnTo>
                  <a:lnTo>
                    <a:pt x="155078" y="1266577"/>
                  </a:lnTo>
                  <a:lnTo>
                    <a:pt x="196342" y="1311276"/>
                  </a:lnTo>
                  <a:lnTo>
                    <a:pt x="240705" y="1349540"/>
                  </a:lnTo>
                  <a:lnTo>
                    <a:pt x="288032" y="1381591"/>
                  </a:lnTo>
                  <a:lnTo>
                    <a:pt x="338188" y="1407652"/>
                  </a:lnTo>
                  <a:lnTo>
                    <a:pt x="391037" y="1427943"/>
                  </a:lnTo>
                  <a:lnTo>
                    <a:pt x="446444" y="1442687"/>
                  </a:lnTo>
                  <a:lnTo>
                    <a:pt x="504273" y="1452105"/>
                  </a:lnTo>
                  <a:lnTo>
                    <a:pt x="564389" y="1456420"/>
                  </a:lnTo>
                  <a:lnTo>
                    <a:pt x="595262" y="1456733"/>
                  </a:lnTo>
                  <a:lnTo>
                    <a:pt x="626656" y="1455854"/>
                  </a:lnTo>
                  <a:lnTo>
                    <a:pt x="690938" y="1450628"/>
                  </a:lnTo>
                  <a:lnTo>
                    <a:pt x="757101" y="1440964"/>
                  </a:lnTo>
                  <a:lnTo>
                    <a:pt x="825008" y="1427084"/>
                  </a:lnTo>
                  <a:lnTo>
                    <a:pt x="894524" y="1409211"/>
                  </a:lnTo>
                  <a:lnTo>
                    <a:pt x="965514" y="1387565"/>
                  </a:lnTo>
                  <a:lnTo>
                    <a:pt x="1037842" y="1362369"/>
                  </a:lnTo>
                  <a:lnTo>
                    <a:pt x="1074465" y="1348509"/>
                  </a:lnTo>
                  <a:lnTo>
                    <a:pt x="1111372" y="1333845"/>
                  </a:lnTo>
                  <a:lnTo>
                    <a:pt x="1148546" y="1318404"/>
                  </a:lnTo>
                  <a:lnTo>
                    <a:pt x="1185969" y="1302214"/>
                  </a:lnTo>
                  <a:lnTo>
                    <a:pt x="1223626" y="1285303"/>
                  </a:lnTo>
                  <a:lnTo>
                    <a:pt x="1261498" y="1267699"/>
                  </a:lnTo>
                  <a:lnTo>
                    <a:pt x="1299570" y="1249429"/>
                  </a:lnTo>
                  <a:lnTo>
                    <a:pt x="1337823" y="1230521"/>
                  </a:lnTo>
                  <a:lnTo>
                    <a:pt x="1376242" y="1211003"/>
                  </a:lnTo>
                  <a:lnTo>
                    <a:pt x="1414809" y="1190903"/>
                  </a:lnTo>
                  <a:lnTo>
                    <a:pt x="1453507" y="1170248"/>
                  </a:lnTo>
                  <a:lnTo>
                    <a:pt x="1492319" y="1149066"/>
                  </a:lnTo>
                  <a:lnTo>
                    <a:pt x="1531229" y="1127384"/>
                  </a:lnTo>
                  <a:lnTo>
                    <a:pt x="1570219" y="1105232"/>
                  </a:lnTo>
                  <a:lnTo>
                    <a:pt x="1609273" y="1082635"/>
                  </a:lnTo>
                  <a:lnTo>
                    <a:pt x="1648373" y="1059622"/>
                  </a:lnTo>
                  <a:lnTo>
                    <a:pt x="1687503" y="1036222"/>
                  </a:lnTo>
                  <a:lnTo>
                    <a:pt x="1726645" y="1012460"/>
                  </a:lnTo>
                  <a:lnTo>
                    <a:pt x="1765783" y="988366"/>
                  </a:lnTo>
                  <a:lnTo>
                    <a:pt x="1804900" y="963967"/>
                  </a:lnTo>
                  <a:lnTo>
                    <a:pt x="1843979" y="939290"/>
                  </a:lnTo>
                  <a:lnTo>
                    <a:pt x="1883003" y="914364"/>
                  </a:lnTo>
                  <a:lnTo>
                    <a:pt x="1921955" y="889216"/>
                  </a:lnTo>
                  <a:lnTo>
                    <a:pt x="1960817" y="863873"/>
                  </a:lnTo>
                  <a:lnTo>
                    <a:pt x="1999574" y="838365"/>
                  </a:lnTo>
                  <a:lnTo>
                    <a:pt x="2038208" y="812717"/>
                  </a:lnTo>
                  <a:lnTo>
                    <a:pt x="2076703" y="786959"/>
                  </a:lnTo>
                  <a:lnTo>
                    <a:pt x="2115040" y="761118"/>
                  </a:lnTo>
                  <a:lnTo>
                    <a:pt x="2153204" y="735221"/>
                  </a:lnTo>
                  <a:lnTo>
                    <a:pt x="2191177" y="709297"/>
                  </a:lnTo>
                  <a:lnTo>
                    <a:pt x="2228943" y="683372"/>
                  </a:lnTo>
                  <a:lnTo>
                    <a:pt x="2266485" y="657475"/>
                  </a:lnTo>
                  <a:lnTo>
                    <a:pt x="2303784" y="631634"/>
                  </a:lnTo>
                  <a:lnTo>
                    <a:pt x="2340826" y="605876"/>
                  </a:lnTo>
                  <a:lnTo>
                    <a:pt x="2377592" y="580229"/>
                  </a:lnTo>
                  <a:lnTo>
                    <a:pt x="2414066" y="554721"/>
                  </a:lnTo>
                  <a:lnTo>
                    <a:pt x="2450231" y="529379"/>
                  </a:lnTo>
                  <a:lnTo>
                    <a:pt x="2486070" y="504232"/>
                  </a:lnTo>
                  <a:lnTo>
                    <a:pt x="2521566" y="479306"/>
                  </a:lnTo>
                  <a:lnTo>
                    <a:pt x="2556701" y="454630"/>
                  </a:lnTo>
                  <a:lnTo>
                    <a:pt x="2591460" y="430231"/>
                  </a:lnTo>
                  <a:lnTo>
                    <a:pt x="2625825" y="406138"/>
                  </a:lnTo>
                  <a:lnTo>
                    <a:pt x="2659779" y="382377"/>
                  </a:lnTo>
                  <a:lnTo>
                    <a:pt x="2693305" y="358977"/>
                  </a:lnTo>
                  <a:lnTo>
                    <a:pt x="2726387" y="335965"/>
                  </a:lnTo>
                  <a:lnTo>
                    <a:pt x="2759007" y="313370"/>
                  </a:lnTo>
                  <a:lnTo>
                    <a:pt x="2791149" y="291218"/>
                  </a:lnTo>
                  <a:lnTo>
                    <a:pt x="2822795" y="269538"/>
                  </a:lnTo>
                  <a:lnTo>
                    <a:pt x="2884533" y="227703"/>
                  </a:lnTo>
                  <a:lnTo>
                    <a:pt x="2944085" y="188087"/>
                  </a:lnTo>
                  <a:lnTo>
                    <a:pt x="3001317" y="150912"/>
                  </a:lnTo>
                  <a:lnTo>
                    <a:pt x="3056092" y="116401"/>
                  </a:lnTo>
                  <a:lnTo>
                    <a:pt x="3108276" y="84773"/>
                  </a:lnTo>
                  <a:lnTo>
                    <a:pt x="3157733" y="56253"/>
                  </a:lnTo>
                  <a:lnTo>
                    <a:pt x="3204326" y="31061"/>
                  </a:lnTo>
                  <a:lnTo>
                    <a:pt x="3247921" y="9420"/>
                  </a:lnTo>
                  <a:lnTo>
                    <a:pt x="3268552" y="0"/>
                  </a:lnTo>
                </a:path>
              </a:pathLst>
            </a:custGeom>
            <a:ln w="27889">
              <a:solidFill>
                <a:srgbClr val="5075B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2290511" y="5083773"/>
              <a:ext cx="3977004" cy="214629"/>
            </a:xfrm>
            <a:custGeom>
              <a:avLst/>
              <a:gdLst/>
              <a:ahLst/>
              <a:cxnLst/>
              <a:rect l="l" t="t" r="r" b="b"/>
              <a:pathLst>
                <a:path w="3977004" h="214629">
                  <a:moveTo>
                    <a:pt x="0" y="0"/>
                  </a:moveTo>
                  <a:lnTo>
                    <a:pt x="73414" y="20876"/>
                  </a:lnTo>
                  <a:lnTo>
                    <a:pt x="111237" y="30913"/>
                  </a:lnTo>
                  <a:lnTo>
                    <a:pt x="149782" y="40682"/>
                  </a:lnTo>
                  <a:lnTo>
                    <a:pt x="189034" y="50184"/>
                  </a:lnTo>
                  <a:lnTo>
                    <a:pt x="228976" y="59418"/>
                  </a:lnTo>
                  <a:lnTo>
                    <a:pt x="269592" y="68384"/>
                  </a:lnTo>
                  <a:lnTo>
                    <a:pt x="310867" y="77083"/>
                  </a:lnTo>
                  <a:lnTo>
                    <a:pt x="352785" y="85514"/>
                  </a:lnTo>
                  <a:lnTo>
                    <a:pt x="395329" y="93677"/>
                  </a:lnTo>
                  <a:lnTo>
                    <a:pt x="438483" y="101573"/>
                  </a:lnTo>
                  <a:lnTo>
                    <a:pt x="482232" y="109201"/>
                  </a:lnTo>
                  <a:lnTo>
                    <a:pt x="526559" y="116561"/>
                  </a:lnTo>
                  <a:lnTo>
                    <a:pt x="571450" y="123654"/>
                  </a:lnTo>
                  <a:lnTo>
                    <a:pt x="616886" y="130479"/>
                  </a:lnTo>
                  <a:lnTo>
                    <a:pt x="662853" y="137036"/>
                  </a:lnTo>
                  <a:lnTo>
                    <a:pt x="709335" y="143326"/>
                  </a:lnTo>
                  <a:lnTo>
                    <a:pt x="756315" y="149348"/>
                  </a:lnTo>
                  <a:lnTo>
                    <a:pt x="803778" y="155103"/>
                  </a:lnTo>
                  <a:lnTo>
                    <a:pt x="851708" y="160590"/>
                  </a:lnTo>
                  <a:lnTo>
                    <a:pt x="900088" y="165809"/>
                  </a:lnTo>
                  <a:lnTo>
                    <a:pt x="948903" y="170760"/>
                  </a:lnTo>
                  <a:lnTo>
                    <a:pt x="998136" y="175444"/>
                  </a:lnTo>
                  <a:lnTo>
                    <a:pt x="1047772" y="179860"/>
                  </a:lnTo>
                  <a:lnTo>
                    <a:pt x="1097795" y="184009"/>
                  </a:lnTo>
                  <a:lnTo>
                    <a:pt x="1148188" y="187890"/>
                  </a:lnTo>
                  <a:lnTo>
                    <a:pt x="1198937" y="191503"/>
                  </a:lnTo>
                  <a:lnTo>
                    <a:pt x="1250024" y="194849"/>
                  </a:lnTo>
                  <a:lnTo>
                    <a:pt x="1301433" y="197927"/>
                  </a:lnTo>
                  <a:lnTo>
                    <a:pt x="1353150" y="200737"/>
                  </a:lnTo>
                  <a:lnTo>
                    <a:pt x="1405157" y="203280"/>
                  </a:lnTo>
                  <a:lnTo>
                    <a:pt x="1457439" y="205555"/>
                  </a:lnTo>
                  <a:lnTo>
                    <a:pt x="1509979" y="207562"/>
                  </a:lnTo>
                  <a:lnTo>
                    <a:pt x="1562763" y="209302"/>
                  </a:lnTo>
                  <a:lnTo>
                    <a:pt x="1615773" y="210774"/>
                  </a:lnTo>
                  <a:lnTo>
                    <a:pt x="1668994" y="211978"/>
                  </a:lnTo>
                  <a:lnTo>
                    <a:pt x="1722410" y="212915"/>
                  </a:lnTo>
                  <a:lnTo>
                    <a:pt x="1776005" y="213584"/>
                  </a:lnTo>
                  <a:lnTo>
                    <a:pt x="1829762" y="213986"/>
                  </a:lnTo>
                  <a:lnTo>
                    <a:pt x="1883667" y="214120"/>
                  </a:lnTo>
                  <a:lnTo>
                    <a:pt x="1937702" y="213986"/>
                  </a:lnTo>
                  <a:lnTo>
                    <a:pt x="1991853" y="213584"/>
                  </a:lnTo>
                  <a:lnTo>
                    <a:pt x="2046102" y="212915"/>
                  </a:lnTo>
                  <a:lnTo>
                    <a:pt x="2100434" y="211978"/>
                  </a:lnTo>
                  <a:lnTo>
                    <a:pt x="2154833" y="210774"/>
                  </a:lnTo>
                  <a:lnTo>
                    <a:pt x="2209283" y="209302"/>
                  </a:lnTo>
                  <a:lnTo>
                    <a:pt x="2263768" y="207562"/>
                  </a:lnTo>
                  <a:lnTo>
                    <a:pt x="2318272" y="205555"/>
                  </a:lnTo>
                  <a:lnTo>
                    <a:pt x="2372778" y="203280"/>
                  </a:lnTo>
                  <a:lnTo>
                    <a:pt x="2427272" y="200737"/>
                  </a:lnTo>
                  <a:lnTo>
                    <a:pt x="2481737" y="197927"/>
                  </a:lnTo>
                  <a:lnTo>
                    <a:pt x="2536157" y="194849"/>
                  </a:lnTo>
                  <a:lnTo>
                    <a:pt x="2590516" y="191503"/>
                  </a:lnTo>
                  <a:lnTo>
                    <a:pt x="2644798" y="187890"/>
                  </a:lnTo>
                  <a:lnTo>
                    <a:pt x="2698987" y="184009"/>
                  </a:lnTo>
                  <a:lnTo>
                    <a:pt x="2753067" y="179860"/>
                  </a:lnTo>
                  <a:lnTo>
                    <a:pt x="2807022" y="175444"/>
                  </a:lnTo>
                  <a:lnTo>
                    <a:pt x="2860837" y="170760"/>
                  </a:lnTo>
                  <a:lnTo>
                    <a:pt x="2914494" y="165809"/>
                  </a:lnTo>
                  <a:lnTo>
                    <a:pt x="2967979" y="160590"/>
                  </a:lnTo>
                  <a:lnTo>
                    <a:pt x="3021274" y="155103"/>
                  </a:lnTo>
                  <a:lnTo>
                    <a:pt x="3074365" y="149348"/>
                  </a:lnTo>
                  <a:lnTo>
                    <a:pt x="3127235" y="143326"/>
                  </a:lnTo>
                  <a:lnTo>
                    <a:pt x="3179868" y="137036"/>
                  </a:lnTo>
                  <a:lnTo>
                    <a:pt x="3232249" y="130479"/>
                  </a:lnTo>
                  <a:lnTo>
                    <a:pt x="3284360" y="123654"/>
                  </a:lnTo>
                  <a:lnTo>
                    <a:pt x="3336187" y="116561"/>
                  </a:lnTo>
                  <a:lnTo>
                    <a:pt x="3387713" y="109201"/>
                  </a:lnTo>
                  <a:lnTo>
                    <a:pt x="3438922" y="101573"/>
                  </a:lnTo>
                  <a:lnTo>
                    <a:pt x="3489799" y="93677"/>
                  </a:lnTo>
                  <a:lnTo>
                    <a:pt x="3540327" y="85514"/>
                  </a:lnTo>
                  <a:lnTo>
                    <a:pt x="3590490" y="77083"/>
                  </a:lnTo>
                  <a:lnTo>
                    <a:pt x="3640272" y="68384"/>
                  </a:lnTo>
                  <a:lnTo>
                    <a:pt x="3689657" y="59418"/>
                  </a:lnTo>
                  <a:lnTo>
                    <a:pt x="3738630" y="50184"/>
                  </a:lnTo>
                  <a:lnTo>
                    <a:pt x="3787175" y="40682"/>
                  </a:lnTo>
                  <a:lnTo>
                    <a:pt x="3835274" y="30913"/>
                  </a:lnTo>
                  <a:lnTo>
                    <a:pt x="3882913" y="20876"/>
                  </a:lnTo>
                  <a:lnTo>
                    <a:pt x="3930075" y="10572"/>
                  </a:lnTo>
                  <a:lnTo>
                    <a:pt x="3976745" y="0"/>
                  </a:lnTo>
                </a:path>
              </a:pathLst>
            </a:custGeom>
            <a:ln w="24893">
              <a:solidFill>
                <a:srgbClr val="CDCDC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2262837" y="5067875"/>
              <a:ext cx="3977004" cy="214629"/>
            </a:xfrm>
            <a:custGeom>
              <a:avLst/>
              <a:gdLst/>
              <a:ahLst/>
              <a:cxnLst/>
              <a:rect l="l" t="t" r="r" b="b"/>
              <a:pathLst>
                <a:path w="3977004" h="214629">
                  <a:moveTo>
                    <a:pt x="0" y="0"/>
                  </a:moveTo>
                  <a:lnTo>
                    <a:pt x="73414" y="20876"/>
                  </a:lnTo>
                  <a:lnTo>
                    <a:pt x="111237" y="30913"/>
                  </a:lnTo>
                  <a:lnTo>
                    <a:pt x="149782" y="40682"/>
                  </a:lnTo>
                  <a:lnTo>
                    <a:pt x="189034" y="50184"/>
                  </a:lnTo>
                  <a:lnTo>
                    <a:pt x="228976" y="59418"/>
                  </a:lnTo>
                  <a:lnTo>
                    <a:pt x="269592" y="68384"/>
                  </a:lnTo>
                  <a:lnTo>
                    <a:pt x="310867" y="77083"/>
                  </a:lnTo>
                  <a:lnTo>
                    <a:pt x="352785" y="85514"/>
                  </a:lnTo>
                  <a:lnTo>
                    <a:pt x="395329" y="93677"/>
                  </a:lnTo>
                  <a:lnTo>
                    <a:pt x="438483" y="101573"/>
                  </a:lnTo>
                  <a:lnTo>
                    <a:pt x="482232" y="109201"/>
                  </a:lnTo>
                  <a:lnTo>
                    <a:pt x="526559" y="116561"/>
                  </a:lnTo>
                  <a:lnTo>
                    <a:pt x="571450" y="123654"/>
                  </a:lnTo>
                  <a:lnTo>
                    <a:pt x="616886" y="130479"/>
                  </a:lnTo>
                  <a:lnTo>
                    <a:pt x="662853" y="137036"/>
                  </a:lnTo>
                  <a:lnTo>
                    <a:pt x="709335" y="143326"/>
                  </a:lnTo>
                  <a:lnTo>
                    <a:pt x="756315" y="149348"/>
                  </a:lnTo>
                  <a:lnTo>
                    <a:pt x="803778" y="155103"/>
                  </a:lnTo>
                  <a:lnTo>
                    <a:pt x="851708" y="160590"/>
                  </a:lnTo>
                  <a:lnTo>
                    <a:pt x="900088" y="165809"/>
                  </a:lnTo>
                  <a:lnTo>
                    <a:pt x="948903" y="170760"/>
                  </a:lnTo>
                  <a:lnTo>
                    <a:pt x="998136" y="175444"/>
                  </a:lnTo>
                  <a:lnTo>
                    <a:pt x="1047772" y="179860"/>
                  </a:lnTo>
                  <a:lnTo>
                    <a:pt x="1097795" y="184009"/>
                  </a:lnTo>
                  <a:lnTo>
                    <a:pt x="1148188" y="187890"/>
                  </a:lnTo>
                  <a:lnTo>
                    <a:pt x="1198937" y="191503"/>
                  </a:lnTo>
                  <a:lnTo>
                    <a:pt x="1250024" y="194849"/>
                  </a:lnTo>
                  <a:lnTo>
                    <a:pt x="1301433" y="197927"/>
                  </a:lnTo>
                  <a:lnTo>
                    <a:pt x="1353150" y="200737"/>
                  </a:lnTo>
                  <a:lnTo>
                    <a:pt x="1405157" y="203280"/>
                  </a:lnTo>
                  <a:lnTo>
                    <a:pt x="1457439" y="205555"/>
                  </a:lnTo>
                  <a:lnTo>
                    <a:pt x="1509979" y="207562"/>
                  </a:lnTo>
                  <a:lnTo>
                    <a:pt x="1562763" y="209302"/>
                  </a:lnTo>
                  <a:lnTo>
                    <a:pt x="1615773" y="210774"/>
                  </a:lnTo>
                  <a:lnTo>
                    <a:pt x="1668994" y="211978"/>
                  </a:lnTo>
                  <a:lnTo>
                    <a:pt x="1722410" y="212915"/>
                  </a:lnTo>
                  <a:lnTo>
                    <a:pt x="1776005" y="213584"/>
                  </a:lnTo>
                  <a:lnTo>
                    <a:pt x="1829762" y="213986"/>
                  </a:lnTo>
                  <a:lnTo>
                    <a:pt x="1883667" y="214120"/>
                  </a:lnTo>
                  <a:lnTo>
                    <a:pt x="1937702" y="213986"/>
                  </a:lnTo>
                  <a:lnTo>
                    <a:pt x="1991853" y="213584"/>
                  </a:lnTo>
                  <a:lnTo>
                    <a:pt x="2046102" y="212915"/>
                  </a:lnTo>
                  <a:lnTo>
                    <a:pt x="2100434" y="211978"/>
                  </a:lnTo>
                  <a:lnTo>
                    <a:pt x="2154833" y="210774"/>
                  </a:lnTo>
                  <a:lnTo>
                    <a:pt x="2209283" y="209302"/>
                  </a:lnTo>
                  <a:lnTo>
                    <a:pt x="2263768" y="207562"/>
                  </a:lnTo>
                  <a:lnTo>
                    <a:pt x="2318272" y="205555"/>
                  </a:lnTo>
                  <a:lnTo>
                    <a:pt x="2372778" y="203280"/>
                  </a:lnTo>
                  <a:lnTo>
                    <a:pt x="2427272" y="200737"/>
                  </a:lnTo>
                  <a:lnTo>
                    <a:pt x="2481737" y="197927"/>
                  </a:lnTo>
                  <a:lnTo>
                    <a:pt x="2536157" y="194849"/>
                  </a:lnTo>
                  <a:lnTo>
                    <a:pt x="2590516" y="191503"/>
                  </a:lnTo>
                  <a:lnTo>
                    <a:pt x="2644798" y="187890"/>
                  </a:lnTo>
                  <a:lnTo>
                    <a:pt x="2698987" y="184009"/>
                  </a:lnTo>
                  <a:lnTo>
                    <a:pt x="2753067" y="179860"/>
                  </a:lnTo>
                  <a:lnTo>
                    <a:pt x="2807022" y="175444"/>
                  </a:lnTo>
                  <a:lnTo>
                    <a:pt x="2860837" y="170760"/>
                  </a:lnTo>
                  <a:lnTo>
                    <a:pt x="2914494" y="165809"/>
                  </a:lnTo>
                  <a:lnTo>
                    <a:pt x="2967979" y="160590"/>
                  </a:lnTo>
                  <a:lnTo>
                    <a:pt x="3021274" y="155103"/>
                  </a:lnTo>
                  <a:lnTo>
                    <a:pt x="3074365" y="149348"/>
                  </a:lnTo>
                  <a:lnTo>
                    <a:pt x="3127235" y="143326"/>
                  </a:lnTo>
                  <a:lnTo>
                    <a:pt x="3179868" y="137036"/>
                  </a:lnTo>
                  <a:lnTo>
                    <a:pt x="3232249" y="130479"/>
                  </a:lnTo>
                  <a:lnTo>
                    <a:pt x="3284360" y="123654"/>
                  </a:lnTo>
                  <a:lnTo>
                    <a:pt x="3336187" y="116561"/>
                  </a:lnTo>
                  <a:lnTo>
                    <a:pt x="3387713" y="109201"/>
                  </a:lnTo>
                  <a:lnTo>
                    <a:pt x="3438922" y="101573"/>
                  </a:lnTo>
                  <a:lnTo>
                    <a:pt x="3489799" y="93677"/>
                  </a:lnTo>
                  <a:lnTo>
                    <a:pt x="3540327" y="85514"/>
                  </a:lnTo>
                  <a:lnTo>
                    <a:pt x="3590490" y="77083"/>
                  </a:lnTo>
                  <a:lnTo>
                    <a:pt x="3640272" y="68384"/>
                  </a:lnTo>
                  <a:lnTo>
                    <a:pt x="3689657" y="59418"/>
                  </a:lnTo>
                  <a:lnTo>
                    <a:pt x="3738630" y="50184"/>
                  </a:lnTo>
                  <a:lnTo>
                    <a:pt x="3787175" y="40682"/>
                  </a:lnTo>
                  <a:lnTo>
                    <a:pt x="3835274" y="30913"/>
                  </a:lnTo>
                  <a:lnTo>
                    <a:pt x="3882913" y="20876"/>
                  </a:lnTo>
                  <a:lnTo>
                    <a:pt x="3930075" y="10572"/>
                  </a:lnTo>
                  <a:lnTo>
                    <a:pt x="3976745" y="0"/>
                  </a:lnTo>
                </a:path>
              </a:pathLst>
            </a:custGeom>
            <a:ln w="24893">
              <a:solidFill>
                <a:srgbClr val="5075B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2" name="object 22"/>
          <p:cNvSpPr txBox="1"/>
          <p:nvPr/>
        </p:nvSpPr>
        <p:spPr>
          <a:xfrm>
            <a:off x="473765" y="3928439"/>
            <a:ext cx="800100" cy="66167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79375" marR="5080" indent="-67310">
              <a:lnSpc>
                <a:spcPct val="101800"/>
              </a:lnSpc>
              <a:spcBef>
                <a:spcPts val="90"/>
              </a:spcBef>
            </a:pPr>
            <a:r>
              <a:rPr sz="2050" spc="855" dirty="0">
                <a:latin typeface="Calibri"/>
                <a:cs typeface="Calibri"/>
              </a:rPr>
              <a:t>AVC </a:t>
            </a:r>
            <a:r>
              <a:rPr sz="2050" spc="1070" dirty="0">
                <a:latin typeface="Calibri"/>
                <a:cs typeface="Calibri"/>
              </a:rPr>
              <a:t>MC</a:t>
            </a:r>
            <a:endParaRPr sz="2050">
              <a:latin typeface="Calibri"/>
              <a:cs typeface="Calibri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5852329" y="4164032"/>
            <a:ext cx="666115" cy="34353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2050" spc="1070" dirty="0">
                <a:latin typeface="Calibri"/>
                <a:cs typeface="Calibri"/>
              </a:rPr>
              <a:t>MC</a:t>
            </a:r>
            <a:endParaRPr sz="2050">
              <a:latin typeface="Calibri"/>
              <a:cs typeface="Calibri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6343534" y="4807220"/>
            <a:ext cx="800100" cy="34353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2050" spc="855" dirty="0">
                <a:latin typeface="Calibri"/>
                <a:cs typeface="Calibri"/>
              </a:rPr>
              <a:t>AVC</a:t>
            </a:r>
            <a:endParaRPr sz="2050">
              <a:latin typeface="Calibri"/>
              <a:cs typeface="Calibri"/>
            </a:endParaRPr>
          </a:p>
        </p:txBody>
      </p:sp>
      <p:grpSp>
        <p:nvGrpSpPr>
          <p:cNvPr id="25" name="object 25"/>
          <p:cNvGrpSpPr/>
          <p:nvPr/>
        </p:nvGrpSpPr>
        <p:grpSpPr>
          <a:xfrm>
            <a:off x="3322859" y="1389025"/>
            <a:ext cx="1895475" cy="4784725"/>
            <a:chOff x="3322859" y="1389025"/>
            <a:chExt cx="1895475" cy="4784725"/>
          </a:xfrm>
        </p:grpSpPr>
        <p:sp>
          <p:nvSpPr>
            <p:cNvPr id="26" name="object 26"/>
            <p:cNvSpPr/>
            <p:nvPr/>
          </p:nvSpPr>
          <p:spPr>
            <a:xfrm>
              <a:off x="3393244" y="1398633"/>
              <a:ext cx="52069" cy="4765675"/>
            </a:xfrm>
            <a:custGeom>
              <a:avLst/>
              <a:gdLst/>
              <a:ahLst/>
              <a:cxnLst/>
              <a:rect l="l" t="t" r="r" b="b"/>
              <a:pathLst>
                <a:path w="52070" h="4765675">
                  <a:moveTo>
                    <a:pt x="0" y="0"/>
                  </a:moveTo>
                  <a:lnTo>
                    <a:pt x="51887" y="4765200"/>
                  </a:lnTo>
                </a:path>
              </a:pathLst>
            </a:custGeom>
            <a:ln w="19216">
              <a:solidFill>
                <a:srgbClr val="404040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5087768" y="2213599"/>
              <a:ext cx="0" cy="3959860"/>
            </a:xfrm>
            <a:custGeom>
              <a:avLst/>
              <a:gdLst/>
              <a:ahLst/>
              <a:cxnLst/>
              <a:rect l="l" t="t" r="r" b="b"/>
              <a:pathLst>
                <a:path h="3959860">
                  <a:moveTo>
                    <a:pt x="0" y="3091634"/>
                  </a:moveTo>
                  <a:lnTo>
                    <a:pt x="0" y="3959236"/>
                  </a:lnTo>
                </a:path>
                <a:path h="3959860">
                  <a:moveTo>
                    <a:pt x="0" y="0"/>
                  </a:moveTo>
                  <a:lnTo>
                    <a:pt x="0" y="2950809"/>
                  </a:lnTo>
                </a:path>
              </a:pathLst>
            </a:custGeom>
            <a:ln w="34784">
              <a:solidFill>
                <a:srgbClr val="404040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3325021" y="1398678"/>
              <a:ext cx="136525" cy="140970"/>
            </a:xfrm>
            <a:custGeom>
              <a:avLst/>
              <a:gdLst/>
              <a:ahLst/>
              <a:cxnLst/>
              <a:rect l="l" t="t" r="r" b="b"/>
              <a:pathLst>
                <a:path w="136525" h="140969">
                  <a:moveTo>
                    <a:pt x="136188" y="0"/>
                  </a:moveTo>
                  <a:lnTo>
                    <a:pt x="0" y="0"/>
                  </a:lnTo>
                  <a:lnTo>
                    <a:pt x="0" y="140825"/>
                  </a:lnTo>
                  <a:lnTo>
                    <a:pt x="136188" y="140825"/>
                  </a:lnTo>
                  <a:lnTo>
                    <a:pt x="13618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3325021" y="1398678"/>
              <a:ext cx="136525" cy="140970"/>
            </a:xfrm>
            <a:custGeom>
              <a:avLst/>
              <a:gdLst/>
              <a:ahLst/>
              <a:cxnLst/>
              <a:rect l="l" t="t" r="r" b="b"/>
              <a:pathLst>
                <a:path w="136525" h="140969">
                  <a:moveTo>
                    <a:pt x="0" y="140825"/>
                  </a:moveTo>
                  <a:lnTo>
                    <a:pt x="136188" y="140825"/>
                  </a:lnTo>
                  <a:lnTo>
                    <a:pt x="136188" y="0"/>
                  </a:lnTo>
                  <a:lnTo>
                    <a:pt x="0" y="0"/>
                  </a:lnTo>
                  <a:lnTo>
                    <a:pt x="0" y="140825"/>
                  </a:lnTo>
                  <a:close/>
                </a:path>
              </a:pathLst>
            </a:custGeom>
            <a:ln w="3816">
              <a:solidFill>
                <a:srgbClr val="40404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0"/>
            <p:cNvSpPr/>
            <p:nvPr/>
          </p:nvSpPr>
          <p:spPr>
            <a:xfrm>
              <a:off x="5079984" y="2152817"/>
              <a:ext cx="136525" cy="140970"/>
            </a:xfrm>
            <a:custGeom>
              <a:avLst/>
              <a:gdLst/>
              <a:ahLst/>
              <a:cxnLst/>
              <a:rect l="l" t="t" r="r" b="b"/>
              <a:pathLst>
                <a:path w="136525" h="140969">
                  <a:moveTo>
                    <a:pt x="136188" y="0"/>
                  </a:moveTo>
                  <a:lnTo>
                    <a:pt x="0" y="0"/>
                  </a:lnTo>
                  <a:lnTo>
                    <a:pt x="0" y="140825"/>
                  </a:lnTo>
                  <a:lnTo>
                    <a:pt x="136188" y="140825"/>
                  </a:lnTo>
                  <a:lnTo>
                    <a:pt x="13618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31"/>
            <p:cNvSpPr/>
            <p:nvPr/>
          </p:nvSpPr>
          <p:spPr>
            <a:xfrm>
              <a:off x="5079984" y="2152817"/>
              <a:ext cx="136525" cy="140970"/>
            </a:xfrm>
            <a:custGeom>
              <a:avLst/>
              <a:gdLst/>
              <a:ahLst/>
              <a:cxnLst/>
              <a:rect l="l" t="t" r="r" b="b"/>
              <a:pathLst>
                <a:path w="136525" h="140969">
                  <a:moveTo>
                    <a:pt x="0" y="140825"/>
                  </a:moveTo>
                  <a:lnTo>
                    <a:pt x="136188" y="140825"/>
                  </a:lnTo>
                  <a:lnTo>
                    <a:pt x="136188" y="0"/>
                  </a:lnTo>
                  <a:lnTo>
                    <a:pt x="0" y="0"/>
                  </a:lnTo>
                  <a:lnTo>
                    <a:pt x="0" y="140825"/>
                  </a:lnTo>
                  <a:close/>
                </a:path>
              </a:pathLst>
            </a:custGeom>
            <a:ln w="3816">
              <a:solidFill>
                <a:srgbClr val="40404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object 32"/>
            <p:cNvSpPr/>
            <p:nvPr/>
          </p:nvSpPr>
          <p:spPr>
            <a:xfrm>
              <a:off x="3374987" y="5195762"/>
              <a:ext cx="136525" cy="140970"/>
            </a:xfrm>
            <a:custGeom>
              <a:avLst/>
              <a:gdLst/>
              <a:ahLst/>
              <a:cxnLst/>
              <a:rect l="l" t="t" r="r" b="b"/>
              <a:pathLst>
                <a:path w="136525" h="140970">
                  <a:moveTo>
                    <a:pt x="136188" y="0"/>
                  </a:moveTo>
                  <a:lnTo>
                    <a:pt x="0" y="0"/>
                  </a:lnTo>
                  <a:lnTo>
                    <a:pt x="0" y="140825"/>
                  </a:lnTo>
                  <a:lnTo>
                    <a:pt x="136188" y="140825"/>
                  </a:lnTo>
                  <a:lnTo>
                    <a:pt x="13618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" name="object 33"/>
            <p:cNvSpPr/>
            <p:nvPr/>
          </p:nvSpPr>
          <p:spPr>
            <a:xfrm>
              <a:off x="3374987" y="5195762"/>
              <a:ext cx="136525" cy="140970"/>
            </a:xfrm>
            <a:custGeom>
              <a:avLst/>
              <a:gdLst/>
              <a:ahLst/>
              <a:cxnLst/>
              <a:rect l="l" t="t" r="r" b="b"/>
              <a:pathLst>
                <a:path w="136525" h="140970">
                  <a:moveTo>
                    <a:pt x="0" y="140825"/>
                  </a:moveTo>
                  <a:lnTo>
                    <a:pt x="136188" y="140825"/>
                  </a:lnTo>
                  <a:lnTo>
                    <a:pt x="136188" y="0"/>
                  </a:lnTo>
                  <a:lnTo>
                    <a:pt x="0" y="0"/>
                  </a:lnTo>
                  <a:lnTo>
                    <a:pt x="0" y="140825"/>
                  </a:lnTo>
                  <a:close/>
                </a:path>
              </a:pathLst>
            </a:custGeom>
            <a:ln w="3816">
              <a:solidFill>
                <a:srgbClr val="40404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" name="object 34"/>
            <p:cNvSpPr/>
            <p:nvPr/>
          </p:nvSpPr>
          <p:spPr>
            <a:xfrm>
              <a:off x="5045585" y="5164408"/>
              <a:ext cx="136525" cy="140970"/>
            </a:xfrm>
            <a:custGeom>
              <a:avLst/>
              <a:gdLst/>
              <a:ahLst/>
              <a:cxnLst/>
              <a:rect l="l" t="t" r="r" b="b"/>
              <a:pathLst>
                <a:path w="136525" h="140970">
                  <a:moveTo>
                    <a:pt x="136188" y="0"/>
                  </a:moveTo>
                  <a:lnTo>
                    <a:pt x="0" y="0"/>
                  </a:lnTo>
                  <a:lnTo>
                    <a:pt x="0" y="140825"/>
                  </a:lnTo>
                  <a:lnTo>
                    <a:pt x="136188" y="140825"/>
                  </a:lnTo>
                  <a:lnTo>
                    <a:pt x="13618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35"/>
            <p:cNvSpPr/>
            <p:nvPr/>
          </p:nvSpPr>
          <p:spPr>
            <a:xfrm>
              <a:off x="5045585" y="5164408"/>
              <a:ext cx="136525" cy="140970"/>
            </a:xfrm>
            <a:custGeom>
              <a:avLst/>
              <a:gdLst/>
              <a:ahLst/>
              <a:cxnLst/>
              <a:rect l="l" t="t" r="r" b="b"/>
              <a:pathLst>
                <a:path w="136525" h="140970">
                  <a:moveTo>
                    <a:pt x="0" y="140825"/>
                  </a:moveTo>
                  <a:lnTo>
                    <a:pt x="136188" y="140825"/>
                  </a:lnTo>
                  <a:lnTo>
                    <a:pt x="136188" y="0"/>
                  </a:lnTo>
                  <a:lnTo>
                    <a:pt x="0" y="0"/>
                  </a:lnTo>
                  <a:lnTo>
                    <a:pt x="0" y="140825"/>
                  </a:lnTo>
                  <a:close/>
                </a:path>
              </a:pathLst>
            </a:custGeom>
            <a:ln w="3816">
              <a:solidFill>
                <a:srgbClr val="40404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6" name="object 3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28</a:t>
            </a:fld>
            <a:endParaRPr spc="-25" dirty="0"/>
          </a:p>
        </p:txBody>
      </p:sp>
      <p:sp>
        <p:nvSpPr>
          <p:cNvPr id="37" name="object 37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045"/>
              </a:lnSpc>
            </a:pPr>
            <a:r>
              <a:rPr spc="-10" dirty="0"/>
              <a:t>Θεωρία</a:t>
            </a:r>
            <a:r>
              <a:rPr spc="-40" dirty="0"/>
              <a:t> </a:t>
            </a:r>
            <a:r>
              <a:rPr dirty="0"/>
              <a:t>Παραγωγής και</a:t>
            </a:r>
            <a:r>
              <a:rPr spc="-30" dirty="0"/>
              <a:t> </a:t>
            </a:r>
            <a:r>
              <a:rPr spc="-10" dirty="0"/>
              <a:t>Κόστους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46505" marR="5080" indent="-850900">
              <a:lnSpc>
                <a:spcPct val="100000"/>
              </a:lnSpc>
              <a:spcBef>
                <a:spcPts val="95"/>
              </a:spcBef>
            </a:pPr>
            <a:r>
              <a:rPr sz="4000" dirty="0"/>
              <a:t>Η</a:t>
            </a:r>
            <a:r>
              <a:rPr sz="4000" spc="-114" dirty="0"/>
              <a:t> </a:t>
            </a:r>
            <a:r>
              <a:rPr sz="4000" dirty="0"/>
              <a:t>συνάρτηση</a:t>
            </a:r>
            <a:r>
              <a:rPr sz="4000" spc="-105" dirty="0"/>
              <a:t> </a:t>
            </a:r>
            <a:r>
              <a:rPr sz="4000" dirty="0"/>
              <a:t>κόστους</a:t>
            </a:r>
            <a:r>
              <a:rPr sz="4000" spc="-90" dirty="0"/>
              <a:t> </a:t>
            </a:r>
            <a:r>
              <a:rPr sz="4000" spc="-10" dirty="0"/>
              <a:t>παραγωγής </a:t>
            </a:r>
            <a:r>
              <a:rPr sz="4000" dirty="0"/>
              <a:t>στη</a:t>
            </a:r>
            <a:r>
              <a:rPr sz="4000" spc="-80" dirty="0"/>
              <a:t> </a:t>
            </a:r>
            <a:r>
              <a:rPr sz="4000" spc="-10" dirty="0"/>
              <a:t>μακροχρόνια</a:t>
            </a:r>
            <a:r>
              <a:rPr sz="4000" spc="-50" dirty="0"/>
              <a:t> </a:t>
            </a:r>
            <a:r>
              <a:rPr sz="4000" spc="-10" dirty="0"/>
              <a:t>περίοδο</a:t>
            </a:r>
            <a:endParaRPr sz="4000"/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29</a:t>
            </a:fld>
            <a:endParaRPr spc="-25" dirty="0"/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045"/>
              </a:lnSpc>
            </a:pPr>
            <a:r>
              <a:rPr spc="-10" dirty="0"/>
              <a:t>Θεωρία</a:t>
            </a:r>
            <a:r>
              <a:rPr spc="-40" dirty="0"/>
              <a:t> </a:t>
            </a:r>
            <a:r>
              <a:rPr dirty="0"/>
              <a:t>Παραγωγής και</a:t>
            </a:r>
            <a:r>
              <a:rPr spc="-30" dirty="0"/>
              <a:t> </a:t>
            </a:r>
            <a:r>
              <a:rPr spc="-10" dirty="0"/>
              <a:t>Κόστους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42950" y="1501902"/>
            <a:ext cx="8037830" cy="4521835"/>
          </a:xfrm>
          <a:prstGeom prst="rect">
            <a:avLst/>
          </a:prstGeom>
        </p:spPr>
        <p:txBody>
          <a:bodyPr vert="horz" wrap="square" lIns="0" tIns="85725" rIns="0" bIns="0" rtlCol="0">
            <a:spAutoFit/>
          </a:bodyPr>
          <a:lstStyle/>
          <a:p>
            <a:pPr marL="354965" marR="89535" indent="-342900">
              <a:lnSpc>
                <a:spcPts val="2400"/>
              </a:lnSpc>
              <a:spcBef>
                <a:spcPts val="675"/>
              </a:spcBef>
              <a:buFont typeface="Arial MT"/>
              <a:buChar char="•"/>
              <a:tabLst>
                <a:tab pos="354965" algn="l"/>
              </a:tabLst>
            </a:pPr>
            <a:r>
              <a:rPr sz="2500" spc="-110" dirty="0">
                <a:latin typeface="Calibri"/>
                <a:cs typeface="Calibri"/>
              </a:rPr>
              <a:t>Το</a:t>
            </a:r>
            <a:r>
              <a:rPr sz="2500" spc="-35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κύριο</a:t>
            </a:r>
            <a:r>
              <a:rPr sz="2500" spc="-140" dirty="0">
                <a:latin typeface="Calibri"/>
                <a:cs typeface="Calibri"/>
              </a:rPr>
              <a:t> </a:t>
            </a:r>
            <a:r>
              <a:rPr sz="2500" spc="-10" dirty="0">
                <a:latin typeface="Calibri"/>
                <a:cs typeface="Calibri"/>
              </a:rPr>
              <a:t>χαρακτηριστικό</a:t>
            </a:r>
            <a:r>
              <a:rPr sz="2500" spc="-120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της</a:t>
            </a:r>
            <a:r>
              <a:rPr sz="2500" spc="-100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μακροχρόνιας</a:t>
            </a:r>
            <a:r>
              <a:rPr sz="2500" spc="-70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περιόδου</a:t>
            </a:r>
            <a:r>
              <a:rPr sz="2500" spc="-80" dirty="0">
                <a:latin typeface="Calibri"/>
                <a:cs typeface="Calibri"/>
              </a:rPr>
              <a:t> </a:t>
            </a:r>
            <a:r>
              <a:rPr sz="2500" spc="-10" dirty="0">
                <a:latin typeface="Calibri"/>
                <a:cs typeface="Calibri"/>
              </a:rPr>
              <a:t>είναι </a:t>
            </a:r>
            <a:r>
              <a:rPr sz="2500" dirty="0">
                <a:latin typeface="Calibri"/>
                <a:cs typeface="Calibri"/>
              </a:rPr>
              <a:t>ότι</a:t>
            </a:r>
            <a:r>
              <a:rPr sz="2500" spc="-75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όλες</a:t>
            </a:r>
            <a:r>
              <a:rPr sz="2500" spc="-55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οι</a:t>
            </a:r>
            <a:r>
              <a:rPr sz="2500" spc="-55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εισροές</a:t>
            </a:r>
            <a:r>
              <a:rPr sz="2500" spc="-70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που</a:t>
            </a:r>
            <a:r>
              <a:rPr sz="2500" spc="-55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λαμβάνουν</a:t>
            </a:r>
            <a:r>
              <a:rPr sz="2500" spc="-45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μέρος</a:t>
            </a:r>
            <a:r>
              <a:rPr sz="2500" spc="-40" dirty="0">
                <a:latin typeface="Calibri"/>
                <a:cs typeface="Calibri"/>
              </a:rPr>
              <a:t> </a:t>
            </a:r>
            <a:r>
              <a:rPr sz="2500" spc="-20" dirty="0">
                <a:latin typeface="Calibri"/>
                <a:cs typeface="Calibri"/>
              </a:rPr>
              <a:t>στην </a:t>
            </a:r>
            <a:r>
              <a:rPr sz="2500" dirty="0">
                <a:latin typeface="Calibri"/>
                <a:cs typeface="Calibri"/>
              </a:rPr>
              <a:t>παραγωγική</a:t>
            </a:r>
            <a:r>
              <a:rPr sz="2500" spc="-114" dirty="0">
                <a:latin typeface="Calibri"/>
                <a:cs typeface="Calibri"/>
              </a:rPr>
              <a:t> </a:t>
            </a:r>
            <a:r>
              <a:rPr sz="2500" spc="-10" dirty="0">
                <a:latin typeface="Calibri"/>
                <a:cs typeface="Calibri"/>
              </a:rPr>
              <a:t>διαδικασία</a:t>
            </a:r>
            <a:r>
              <a:rPr sz="2500" spc="-90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είναι</a:t>
            </a:r>
            <a:r>
              <a:rPr sz="2500" spc="-95" dirty="0">
                <a:latin typeface="Calibri"/>
                <a:cs typeface="Calibri"/>
              </a:rPr>
              <a:t> </a:t>
            </a:r>
            <a:r>
              <a:rPr sz="2500" spc="-10" dirty="0">
                <a:latin typeface="Calibri"/>
                <a:cs typeface="Calibri"/>
              </a:rPr>
              <a:t>μεταβλητές.</a:t>
            </a:r>
            <a:r>
              <a:rPr sz="2500" spc="-114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Επομένως,</a:t>
            </a:r>
            <a:r>
              <a:rPr sz="2500" spc="-90" dirty="0">
                <a:latin typeface="Calibri"/>
                <a:cs typeface="Calibri"/>
              </a:rPr>
              <a:t> </a:t>
            </a:r>
            <a:r>
              <a:rPr sz="2500" spc="-50" dirty="0">
                <a:latin typeface="Calibri"/>
                <a:cs typeface="Calibri"/>
              </a:rPr>
              <a:t>η</a:t>
            </a:r>
            <a:endParaRPr sz="2500">
              <a:latin typeface="Calibri"/>
              <a:cs typeface="Calibri"/>
            </a:endParaRPr>
          </a:p>
          <a:p>
            <a:pPr marL="354965" marR="1010285">
              <a:lnSpc>
                <a:spcPts val="2400"/>
              </a:lnSpc>
            </a:pPr>
            <a:r>
              <a:rPr sz="2500" spc="-25" dirty="0">
                <a:latin typeface="Calibri"/>
                <a:cs typeface="Calibri"/>
              </a:rPr>
              <a:t>καμπύλη</a:t>
            </a:r>
            <a:r>
              <a:rPr sz="2500" spc="-70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του</a:t>
            </a:r>
            <a:r>
              <a:rPr sz="2500" spc="-80" dirty="0">
                <a:latin typeface="Calibri"/>
                <a:cs typeface="Calibri"/>
              </a:rPr>
              <a:t> </a:t>
            </a:r>
            <a:r>
              <a:rPr sz="2500" spc="-10" dirty="0">
                <a:latin typeface="Calibri"/>
                <a:cs typeface="Calibri"/>
              </a:rPr>
              <a:t>συνολικού</a:t>
            </a:r>
            <a:r>
              <a:rPr sz="2500" spc="-60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κόστους</a:t>
            </a:r>
            <a:r>
              <a:rPr sz="2500" spc="-105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στην</a:t>
            </a:r>
            <a:r>
              <a:rPr sz="2500" spc="-80" dirty="0">
                <a:latin typeface="Calibri"/>
                <a:cs typeface="Calibri"/>
              </a:rPr>
              <a:t> </a:t>
            </a:r>
            <a:r>
              <a:rPr sz="2500" spc="-10" dirty="0">
                <a:latin typeface="Calibri"/>
                <a:cs typeface="Calibri"/>
              </a:rPr>
              <a:t>μακροχρόνια </a:t>
            </a:r>
            <a:r>
              <a:rPr sz="2500" dirty="0">
                <a:latin typeface="Calibri"/>
                <a:cs typeface="Calibri"/>
              </a:rPr>
              <a:t>περίοδο</a:t>
            </a:r>
            <a:r>
              <a:rPr sz="2500" spc="-75" dirty="0">
                <a:latin typeface="Calibri"/>
                <a:cs typeface="Calibri"/>
              </a:rPr>
              <a:t> </a:t>
            </a:r>
            <a:r>
              <a:rPr sz="2500" spc="-10" dirty="0">
                <a:latin typeface="Calibri"/>
                <a:cs typeface="Calibri"/>
              </a:rPr>
              <a:t>ξεκινά</a:t>
            </a:r>
            <a:r>
              <a:rPr sz="2500" spc="-75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από</a:t>
            </a:r>
            <a:r>
              <a:rPr sz="2500" spc="-75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την</a:t>
            </a:r>
            <a:r>
              <a:rPr sz="2500" spc="-70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αρχή</a:t>
            </a:r>
            <a:r>
              <a:rPr sz="2500" spc="-95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των</a:t>
            </a:r>
            <a:r>
              <a:rPr sz="2500" spc="-70" dirty="0">
                <a:latin typeface="Calibri"/>
                <a:cs typeface="Calibri"/>
              </a:rPr>
              <a:t> </a:t>
            </a:r>
            <a:r>
              <a:rPr sz="2500" spc="-10" dirty="0">
                <a:latin typeface="Calibri"/>
                <a:cs typeface="Calibri"/>
              </a:rPr>
              <a:t>αξόνων.</a:t>
            </a:r>
            <a:endParaRPr sz="2500">
              <a:latin typeface="Calibri"/>
              <a:cs typeface="Calibri"/>
            </a:endParaRPr>
          </a:p>
          <a:p>
            <a:pPr marL="354965" indent="-342265">
              <a:lnSpc>
                <a:spcPts val="2700"/>
              </a:lnSpc>
              <a:spcBef>
                <a:spcPts val="620"/>
              </a:spcBef>
              <a:buFont typeface="Arial MT"/>
              <a:buChar char="•"/>
              <a:tabLst>
                <a:tab pos="354965" algn="l"/>
              </a:tabLst>
            </a:pPr>
            <a:r>
              <a:rPr sz="2500" dirty="0">
                <a:latin typeface="Calibri"/>
                <a:cs typeface="Calibri"/>
              </a:rPr>
              <a:t>Η</a:t>
            </a:r>
            <a:r>
              <a:rPr sz="2500" spc="-75" dirty="0">
                <a:latin typeface="Calibri"/>
                <a:cs typeface="Calibri"/>
              </a:rPr>
              <a:t> </a:t>
            </a:r>
            <a:r>
              <a:rPr sz="2500" spc="-10" dirty="0">
                <a:latin typeface="Calibri"/>
                <a:cs typeface="Calibri"/>
              </a:rPr>
              <a:t>μακροχρόνια</a:t>
            </a:r>
            <a:r>
              <a:rPr sz="2500" spc="-70" dirty="0">
                <a:latin typeface="Calibri"/>
                <a:cs typeface="Calibri"/>
              </a:rPr>
              <a:t> </a:t>
            </a:r>
            <a:r>
              <a:rPr sz="2500" spc="-25" dirty="0">
                <a:latin typeface="Calibri"/>
                <a:cs typeface="Calibri"/>
              </a:rPr>
              <a:t>καμπύλη</a:t>
            </a:r>
            <a:r>
              <a:rPr sz="2500" spc="-65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μέσου</a:t>
            </a:r>
            <a:r>
              <a:rPr sz="2500" spc="-80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κόστους</a:t>
            </a:r>
            <a:r>
              <a:rPr sz="2500" spc="-114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(LAC)</a:t>
            </a:r>
            <a:r>
              <a:rPr sz="2500" spc="-10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είναι</a:t>
            </a:r>
            <a:r>
              <a:rPr sz="2500" spc="-75" dirty="0">
                <a:latin typeface="Calibri"/>
                <a:cs typeface="Calibri"/>
              </a:rPr>
              <a:t> </a:t>
            </a:r>
            <a:r>
              <a:rPr sz="2500" spc="-50" dirty="0">
                <a:latin typeface="Calibri"/>
                <a:cs typeface="Calibri"/>
              </a:rPr>
              <a:t>η</a:t>
            </a:r>
            <a:endParaRPr sz="2500">
              <a:latin typeface="Calibri"/>
              <a:cs typeface="Calibri"/>
            </a:endParaRPr>
          </a:p>
          <a:p>
            <a:pPr marL="354965" marR="22860">
              <a:lnSpc>
                <a:spcPts val="2400"/>
              </a:lnSpc>
              <a:spcBef>
                <a:spcPts val="280"/>
              </a:spcBef>
            </a:pPr>
            <a:r>
              <a:rPr sz="2500" spc="-25" dirty="0">
                <a:latin typeface="Calibri"/>
                <a:cs typeface="Calibri"/>
              </a:rPr>
              <a:t>καμπύλη</a:t>
            </a:r>
            <a:r>
              <a:rPr sz="2500" spc="-55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που</a:t>
            </a:r>
            <a:r>
              <a:rPr sz="2500" spc="-50" dirty="0">
                <a:latin typeface="Calibri"/>
                <a:cs typeface="Calibri"/>
              </a:rPr>
              <a:t> </a:t>
            </a:r>
            <a:r>
              <a:rPr sz="2500" spc="-10" dirty="0">
                <a:latin typeface="Calibri"/>
                <a:cs typeface="Calibri"/>
              </a:rPr>
              <a:t>περιλαμβάνει</a:t>
            </a:r>
            <a:r>
              <a:rPr sz="2500" spc="-20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τα</a:t>
            </a:r>
            <a:r>
              <a:rPr sz="2500" spc="-80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τμήματα</a:t>
            </a:r>
            <a:r>
              <a:rPr sz="2500" spc="-65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των</a:t>
            </a:r>
            <a:r>
              <a:rPr sz="2500" spc="-50" dirty="0">
                <a:latin typeface="Calibri"/>
                <a:cs typeface="Calibri"/>
              </a:rPr>
              <a:t> </a:t>
            </a:r>
            <a:r>
              <a:rPr sz="2500" spc="-10" dirty="0">
                <a:latin typeface="Calibri"/>
                <a:cs typeface="Calibri"/>
              </a:rPr>
              <a:t>βραχυχρόνιων </a:t>
            </a:r>
            <a:r>
              <a:rPr sz="2500" spc="-30" dirty="0">
                <a:latin typeface="Calibri"/>
                <a:cs typeface="Calibri"/>
              </a:rPr>
              <a:t>καμπυλών</a:t>
            </a:r>
            <a:r>
              <a:rPr sz="2500" spc="-80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μέσου</a:t>
            </a:r>
            <a:r>
              <a:rPr sz="2500" spc="-80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κόστους</a:t>
            </a:r>
            <a:r>
              <a:rPr sz="2500" spc="-125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(SAC)</a:t>
            </a:r>
            <a:r>
              <a:rPr sz="2500" spc="-45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που</a:t>
            </a:r>
            <a:r>
              <a:rPr sz="2500" spc="-70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δείχνουν</a:t>
            </a:r>
            <a:r>
              <a:rPr sz="2500" spc="-75" dirty="0">
                <a:latin typeface="Calibri"/>
                <a:cs typeface="Calibri"/>
              </a:rPr>
              <a:t> </a:t>
            </a:r>
            <a:r>
              <a:rPr sz="2500" spc="-25" dirty="0">
                <a:latin typeface="Calibri"/>
                <a:cs typeface="Calibri"/>
              </a:rPr>
              <a:t>το</a:t>
            </a:r>
            <a:endParaRPr sz="2500">
              <a:latin typeface="Calibri"/>
              <a:cs typeface="Calibri"/>
            </a:endParaRPr>
          </a:p>
          <a:p>
            <a:pPr marL="354965" marR="5080">
              <a:lnSpc>
                <a:spcPts val="2400"/>
              </a:lnSpc>
              <a:spcBef>
                <a:spcPts val="5"/>
              </a:spcBef>
            </a:pPr>
            <a:r>
              <a:rPr sz="2500" spc="-10" dirty="0">
                <a:latin typeface="Calibri"/>
                <a:cs typeface="Calibri"/>
              </a:rPr>
              <a:t>χαμηλότερο</a:t>
            </a:r>
            <a:r>
              <a:rPr sz="2500" spc="-95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δυνατό</a:t>
            </a:r>
            <a:r>
              <a:rPr sz="2500" spc="-70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κόστος</a:t>
            </a:r>
            <a:r>
              <a:rPr sz="2500" spc="-90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για</a:t>
            </a:r>
            <a:r>
              <a:rPr sz="2500" spc="-65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κάθε</a:t>
            </a:r>
            <a:r>
              <a:rPr sz="2500" spc="-80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επίπεδο</a:t>
            </a:r>
            <a:r>
              <a:rPr sz="2500" spc="-55" dirty="0">
                <a:latin typeface="Calibri"/>
                <a:cs typeface="Calibri"/>
              </a:rPr>
              <a:t> </a:t>
            </a:r>
            <a:r>
              <a:rPr sz="2500" spc="-10" dirty="0">
                <a:latin typeface="Calibri"/>
                <a:cs typeface="Calibri"/>
              </a:rPr>
              <a:t>παραγωγής. </a:t>
            </a:r>
            <a:r>
              <a:rPr sz="2500" spc="-45" dirty="0">
                <a:latin typeface="Calibri"/>
                <a:cs typeface="Calibri"/>
              </a:rPr>
              <a:t>Τόσο</a:t>
            </a:r>
            <a:r>
              <a:rPr sz="2500" spc="-85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η</a:t>
            </a:r>
            <a:r>
              <a:rPr sz="2500" spc="-55" dirty="0">
                <a:latin typeface="Calibri"/>
                <a:cs typeface="Calibri"/>
              </a:rPr>
              <a:t> </a:t>
            </a:r>
            <a:r>
              <a:rPr sz="2500" spc="-10" dirty="0">
                <a:latin typeface="Calibri"/>
                <a:cs typeface="Calibri"/>
              </a:rPr>
              <a:t>μακροχρόνια</a:t>
            </a:r>
            <a:r>
              <a:rPr sz="2500" spc="-55" dirty="0">
                <a:latin typeface="Calibri"/>
                <a:cs typeface="Calibri"/>
              </a:rPr>
              <a:t> </a:t>
            </a:r>
            <a:r>
              <a:rPr sz="2500" spc="-25" dirty="0">
                <a:latin typeface="Calibri"/>
                <a:cs typeface="Calibri"/>
              </a:rPr>
              <a:t>καμπύλη</a:t>
            </a:r>
            <a:r>
              <a:rPr sz="2500" spc="-45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μέσου</a:t>
            </a:r>
            <a:r>
              <a:rPr sz="2500" spc="-60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κόστους</a:t>
            </a:r>
            <a:r>
              <a:rPr sz="2500" spc="-90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(LAC)</a:t>
            </a:r>
            <a:r>
              <a:rPr sz="2500" spc="-20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όσο</a:t>
            </a:r>
            <a:r>
              <a:rPr sz="2500" spc="-70" dirty="0">
                <a:latin typeface="Calibri"/>
                <a:cs typeface="Calibri"/>
              </a:rPr>
              <a:t> </a:t>
            </a:r>
            <a:r>
              <a:rPr sz="2500" spc="-25" dirty="0">
                <a:latin typeface="Calibri"/>
                <a:cs typeface="Calibri"/>
              </a:rPr>
              <a:t>και </a:t>
            </a:r>
            <a:r>
              <a:rPr sz="2500" dirty="0">
                <a:latin typeface="Calibri"/>
                <a:cs typeface="Calibri"/>
              </a:rPr>
              <a:t>η</a:t>
            </a:r>
            <a:r>
              <a:rPr sz="2500" spc="-80" dirty="0">
                <a:latin typeface="Calibri"/>
                <a:cs typeface="Calibri"/>
              </a:rPr>
              <a:t> </a:t>
            </a:r>
            <a:r>
              <a:rPr sz="2500" spc="-10" dirty="0">
                <a:latin typeface="Calibri"/>
                <a:cs typeface="Calibri"/>
              </a:rPr>
              <a:t>μακροχρόνια</a:t>
            </a:r>
            <a:r>
              <a:rPr sz="2500" spc="-60" dirty="0">
                <a:latin typeface="Calibri"/>
                <a:cs typeface="Calibri"/>
              </a:rPr>
              <a:t> </a:t>
            </a:r>
            <a:r>
              <a:rPr sz="2500" spc="-25" dirty="0">
                <a:latin typeface="Calibri"/>
                <a:cs typeface="Calibri"/>
              </a:rPr>
              <a:t>καμπύλη</a:t>
            </a:r>
            <a:r>
              <a:rPr sz="2500" spc="-55" dirty="0">
                <a:latin typeface="Calibri"/>
                <a:cs typeface="Calibri"/>
              </a:rPr>
              <a:t> </a:t>
            </a:r>
            <a:r>
              <a:rPr sz="2500" spc="-10" dirty="0">
                <a:latin typeface="Calibri"/>
                <a:cs typeface="Calibri"/>
              </a:rPr>
              <a:t>οριακού</a:t>
            </a:r>
            <a:r>
              <a:rPr sz="2500" spc="-65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κόστους</a:t>
            </a:r>
            <a:r>
              <a:rPr sz="2500" spc="-105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(LMC)</a:t>
            </a:r>
            <a:r>
              <a:rPr sz="2500" spc="-40" dirty="0">
                <a:latin typeface="Calibri"/>
                <a:cs typeface="Calibri"/>
              </a:rPr>
              <a:t> </a:t>
            </a:r>
            <a:r>
              <a:rPr sz="2500" spc="-10" dirty="0">
                <a:latin typeface="Calibri"/>
                <a:cs typeface="Calibri"/>
              </a:rPr>
              <a:t>έχουν</a:t>
            </a:r>
            <a:endParaRPr sz="2500">
              <a:latin typeface="Calibri"/>
              <a:cs typeface="Calibri"/>
            </a:endParaRPr>
          </a:p>
          <a:p>
            <a:pPr marL="354965" marR="1143635">
              <a:lnSpc>
                <a:spcPct val="80000"/>
              </a:lnSpc>
              <a:spcBef>
                <a:spcPts val="20"/>
              </a:spcBef>
            </a:pPr>
            <a:r>
              <a:rPr sz="2500" spc="-10" dirty="0">
                <a:latin typeface="Calibri"/>
                <a:cs typeface="Calibri"/>
              </a:rPr>
              <a:t>προκύψει</a:t>
            </a:r>
            <a:r>
              <a:rPr sz="2500" spc="-85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από</a:t>
            </a:r>
            <a:r>
              <a:rPr sz="2500" spc="-75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την</a:t>
            </a:r>
            <a:r>
              <a:rPr sz="2500" spc="-70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ένωση</a:t>
            </a:r>
            <a:r>
              <a:rPr sz="2500" spc="-80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σημείων</a:t>
            </a:r>
            <a:r>
              <a:rPr sz="2500" spc="-75" dirty="0">
                <a:latin typeface="Calibri"/>
                <a:cs typeface="Calibri"/>
              </a:rPr>
              <a:t> </a:t>
            </a:r>
            <a:r>
              <a:rPr sz="2500" spc="-10" dirty="0">
                <a:latin typeface="Calibri"/>
                <a:cs typeface="Calibri"/>
              </a:rPr>
              <a:t>βραχυχρόνιων </a:t>
            </a:r>
            <a:r>
              <a:rPr sz="2500" spc="-30" dirty="0">
                <a:latin typeface="Calibri"/>
                <a:cs typeface="Calibri"/>
              </a:rPr>
              <a:t>καμπυλών</a:t>
            </a:r>
            <a:r>
              <a:rPr sz="2500" spc="-90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μέσου</a:t>
            </a:r>
            <a:r>
              <a:rPr sz="2500" spc="-95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κόστους</a:t>
            </a:r>
            <a:r>
              <a:rPr sz="2500" spc="-130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(SAC)</a:t>
            </a:r>
            <a:r>
              <a:rPr sz="2500" spc="-60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και</a:t>
            </a:r>
            <a:r>
              <a:rPr sz="2500" spc="-90" dirty="0">
                <a:latin typeface="Calibri"/>
                <a:cs typeface="Calibri"/>
              </a:rPr>
              <a:t> </a:t>
            </a:r>
            <a:r>
              <a:rPr sz="2500" spc="-10" dirty="0">
                <a:latin typeface="Calibri"/>
                <a:cs typeface="Calibri"/>
              </a:rPr>
              <a:t>βραχυχρόνιων </a:t>
            </a:r>
            <a:r>
              <a:rPr sz="2500" spc="-25" dirty="0">
                <a:latin typeface="Calibri"/>
                <a:cs typeface="Calibri"/>
              </a:rPr>
              <a:t>καμπυλών</a:t>
            </a:r>
            <a:r>
              <a:rPr sz="2500" spc="-80" dirty="0">
                <a:latin typeface="Calibri"/>
                <a:cs typeface="Calibri"/>
              </a:rPr>
              <a:t> </a:t>
            </a:r>
            <a:r>
              <a:rPr sz="2500" spc="-10" dirty="0">
                <a:latin typeface="Calibri"/>
                <a:cs typeface="Calibri"/>
              </a:rPr>
              <a:t>οριακού</a:t>
            </a:r>
            <a:r>
              <a:rPr sz="2500" spc="-95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κόστους</a:t>
            </a:r>
            <a:r>
              <a:rPr sz="2500" spc="-105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(SMC),</a:t>
            </a:r>
            <a:r>
              <a:rPr sz="2500" spc="-70" dirty="0">
                <a:latin typeface="Calibri"/>
                <a:cs typeface="Calibri"/>
              </a:rPr>
              <a:t> </a:t>
            </a:r>
            <a:r>
              <a:rPr sz="2500" spc="-10" dirty="0">
                <a:latin typeface="Calibri"/>
                <a:cs typeface="Calibri"/>
              </a:rPr>
              <a:t>αντίστοιχα.</a:t>
            </a:r>
            <a:endParaRPr sz="25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426" y="191846"/>
            <a:ext cx="8061147" cy="1354217"/>
          </a:xfrm>
        </p:spPr>
        <p:txBody>
          <a:bodyPr/>
          <a:lstStyle/>
          <a:p>
            <a:r>
              <a:rPr lang="el-GR" dirty="0"/>
              <a:t>Εξήγηση:</a:t>
            </a:r>
            <a:br>
              <a:rPr lang="el-GR" dirty="0"/>
            </a:b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2950" y="1527809"/>
            <a:ext cx="7952740" cy="2908489"/>
          </a:xfrm>
        </p:spPr>
        <p:txBody>
          <a:bodyPr/>
          <a:lstStyle/>
          <a:p>
            <a:r>
              <a:rPr lang="el-GR" dirty="0" smtClean="0"/>
              <a:t>Για </a:t>
            </a:r>
            <a:r>
              <a:rPr lang="el-GR" dirty="0"/>
              <a:t>να παραχθεί 1 επιπλέον μονάδα ψωμιού, χρειάζονται 2 μονάδες εργασίας και 1 μονάδα γης. Αυτό σημαίνει ότι 2 μονάδες εργασίας και 1 μονάδα γης </a:t>
            </a:r>
            <a:r>
              <a:rPr lang="el-GR" b="1" dirty="0"/>
              <a:t>δεν</a:t>
            </a:r>
            <a:r>
              <a:rPr lang="el-GR" dirty="0"/>
              <a:t> θα είναι διαθέσιμες για την παραγωγή γάλακτος.</a:t>
            </a:r>
          </a:p>
          <a:p>
            <a:r>
              <a:rPr lang="el-GR" dirty="0"/>
              <a:t>Επομένως, για να παραχθεί 1 επιπλέον μονάδα ψωμιού, </a:t>
            </a:r>
            <a:r>
              <a:rPr lang="el-GR" b="1" dirty="0"/>
              <a:t>πρέπει να θυσιαστούν 2 μονάδες γάλακτος</a:t>
            </a:r>
            <a:r>
              <a:rPr lang="el-GR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450340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527050">
              <a:lnSpc>
                <a:spcPct val="100000"/>
              </a:lnSpc>
              <a:spcBef>
                <a:spcPts val="95"/>
              </a:spcBef>
            </a:pPr>
            <a:r>
              <a:rPr sz="4000" spc="-10" dirty="0"/>
              <a:t>Μακροχρόνιες</a:t>
            </a:r>
            <a:r>
              <a:rPr sz="4000" spc="-175" dirty="0"/>
              <a:t> </a:t>
            </a:r>
            <a:r>
              <a:rPr sz="4000" dirty="0"/>
              <a:t>και</a:t>
            </a:r>
            <a:r>
              <a:rPr sz="4000" spc="-170" dirty="0"/>
              <a:t> </a:t>
            </a:r>
            <a:r>
              <a:rPr sz="4000" spc="-10" dirty="0"/>
              <a:t>Βραχυχρόνιες </a:t>
            </a:r>
            <a:r>
              <a:rPr sz="4000" spc="-20" dirty="0"/>
              <a:t>καμπύλες</a:t>
            </a:r>
            <a:r>
              <a:rPr sz="4000" spc="-170" dirty="0"/>
              <a:t> </a:t>
            </a:r>
            <a:r>
              <a:rPr sz="4000" dirty="0"/>
              <a:t>μέσου</a:t>
            </a:r>
            <a:r>
              <a:rPr sz="4000" spc="-160" dirty="0"/>
              <a:t> </a:t>
            </a:r>
            <a:r>
              <a:rPr sz="4000" dirty="0"/>
              <a:t>και</a:t>
            </a:r>
            <a:r>
              <a:rPr sz="4000" spc="-155" dirty="0"/>
              <a:t> </a:t>
            </a:r>
            <a:r>
              <a:rPr sz="4000" dirty="0"/>
              <a:t>οριακού</a:t>
            </a:r>
            <a:r>
              <a:rPr sz="4000" spc="-145" dirty="0"/>
              <a:t> </a:t>
            </a:r>
            <a:r>
              <a:rPr sz="4000" spc="-10" dirty="0"/>
              <a:t>κόστους</a:t>
            </a:r>
            <a:endParaRPr sz="4000"/>
          </a:p>
        </p:txBody>
      </p:sp>
      <p:sp>
        <p:nvSpPr>
          <p:cNvPr id="3" name="object 3"/>
          <p:cNvSpPr txBox="1"/>
          <p:nvPr/>
        </p:nvSpPr>
        <p:spPr>
          <a:xfrm>
            <a:off x="5083555" y="1512569"/>
            <a:ext cx="2848610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4965" indent="-342265">
              <a:lnSpc>
                <a:spcPct val="100000"/>
              </a:lnSpc>
              <a:spcBef>
                <a:spcPts val="95"/>
              </a:spcBef>
              <a:buFont typeface="Arial MT"/>
              <a:buChar char="•"/>
              <a:tabLst>
                <a:tab pos="354965" algn="l"/>
              </a:tabLst>
            </a:pPr>
            <a:r>
              <a:rPr sz="2200" dirty="0">
                <a:latin typeface="Calibri"/>
                <a:cs typeface="Calibri"/>
              </a:rPr>
              <a:t>Στο</a:t>
            </a:r>
            <a:r>
              <a:rPr sz="2200" spc="-8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σημείο</a:t>
            </a:r>
            <a:r>
              <a:rPr sz="2200" spc="-3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ισχύει</a:t>
            </a:r>
            <a:r>
              <a:rPr sz="2200" spc="-60" dirty="0">
                <a:latin typeface="Calibri"/>
                <a:cs typeface="Calibri"/>
              </a:rPr>
              <a:t> </a:t>
            </a:r>
            <a:r>
              <a:rPr sz="2200" spc="-20" dirty="0">
                <a:latin typeface="Calibri"/>
                <a:cs typeface="Calibri"/>
              </a:rPr>
              <a:t>ότι: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083555" y="1867967"/>
            <a:ext cx="3838575" cy="421830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58115" algn="ctr">
              <a:lnSpc>
                <a:spcPts val="2165"/>
              </a:lnSpc>
              <a:spcBef>
                <a:spcPts val="100"/>
              </a:spcBef>
            </a:pPr>
            <a:r>
              <a:rPr sz="2200" i="1" dirty="0">
                <a:solidFill>
                  <a:srgbClr val="4F71B9"/>
                </a:solidFill>
                <a:latin typeface="Calibri"/>
                <a:cs typeface="Calibri"/>
              </a:rPr>
              <a:t>LMC</a:t>
            </a:r>
            <a:r>
              <a:rPr sz="2200" i="1" spc="-155" dirty="0">
                <a:solidFill>
                  <a:srgbClr val="4F71B9"/>
                </a:solidFill>
                <a:latin typeface="Calibri"/>
                <a:cs typeface="Calibri"/>
              </a:rPr>
              <a:t> </a:t>
            </a:r>
            <a:r>
              <a:rPr sz="2200" spc="55" dirty="0">
                <a:solidFill>
                  <a:srgbClr val="4F71B9"/>
                </a:solidFill>
                <a:latin typeface="Symbol"/>
                <a:cs typeface="Symbol"/>
              </a:rPr>
              <a:t></a:t>
            </a:r>
            <a:r>
              <a:rPr sz="2200" i="1" spc="55" dirty="0">
                <a:solidFill>
                  <a:srgbClr val="4F71B9"/>
                </a:solidFill>
                <a:latin typeface="Calibri"/>
                <a:cs typeface="Calibri"/>
              </a:rPr>
              <a:t>LAC</a:t>
            </a:r>
            <a:r>
              <a:rPr sz="2200" i="1" spc="-155" dirty="0">
                <a:solidFill>
                  <a:srgbClr val="4F71B9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4F71B9"/>
                </a:solidFill>
                <a:latin typeface="Symbol"/>
                <a:cs typeface="Symbol"/>
              </a:rPr>
              <a:t></a:t>
            </a:r>
            <a:r>
              <a:rPr sz="2200" spc="-345" dirty="0">
                <a:solidFill>
                  <a:srgbClr val="4F71B9"/>
                </a:solidFill>
                <a:latin typeface="Times New Roman"/>
                <a:cs typeface="Times New Roman"/>
              </a:rPr>
              <a:t> </a:t>
            </a:r>
            <a:r>
              <a:rPr sz="2200" i="1" dirty="0">
                <a:solidFill>
                  <a:srgbClr val="4F71B9"/>
                </a:solidFill>
                <a:latin typeface="Calibri"/>
                <a:cs typeface="Calibri"/>
              </a:rPr>
              <a:t>SMC</a:t>
            </a:r>
            <a:r>
              <a:rPr sz="2200" i="1" spc="-155" dirty="0">
                <a:solidFill>
                  <a:srgbClr val="4F71B9"/>
                </a:solidFill>
                <a:latin typeface="Calibri"/>
                <a:cs typeface="Calibri"/>
              </a:rPr>
              <a:t> </a:t>
            </a:r>
            <a:r>
              <a:rPr sz="2200" spc="-20" dirty="0">
                <a:solidFill>
                  <a:srgbClr val="4F71B9"/>
                </a:solidFill>
                <a:latin typeface="Symbol"/>
                <a:cs typeface="Symbol"/>
              </a:rPr>
              <a:t></a:t>
            </a:r>
            <a:r>
              <a:rPr sz="2200" i="1" spc="-20" dirty="0">
                <a:solidFill>
                  <a:srgbClr val="4F71B9"/>
                </a:solidFill>
                <a:latin typeface="Calibri"/>
                <a:cs typeface="Calibri"/>
              </a:rPr>
              <a:t>LMC</a:t>
            </a:r>
            <a:endParaRPr sz="2200">
              <a:latin typeface="Calibri"/>
              <a:cs typeface="Calibri"/>
            </a:endParaRPr>
          </a:p>
          <a:p>
            <a:pPr marL="1529080">
              <a:lnSpc>
                <a:spcPts val="1565"/>
              </a:lnSpc>
              <a:tabLst>
                <a:tab pos="2897505" algn="l"/>
              </a:tabLst>
            </a:pPr>
            <a:r>
              <a:rPr sz="1700" spc="-25" dirty="0">
                <a:solidFill>
                  <a:srgbClr val="4F71B9"/>
                </a:solidFill>
                <a:latin typeface="Calibri"/>
                <a:cs typeface="Calibri"/>
              </a:rPr>
              <a:t>min</a:t>
            </a:r>
            <a:r>
              <a:rPr sz="1700" dirty="0">
                <a:solidFill>
                  <a:srgbClr val="4F71B9"/>
                </a:solidFill>
                <a:latin typeface="Calibri"/>
                <a:cs typeface="Calibri"/>
              </a:rPr>
              <a:t>	</a:t>
            </a:r>
            <a:r>
              <a:rPr sz="1700" spc="-25" dirty="0">
                <a:solidFill>
                  <a:srgbClr val="4F71B9"/>
                </a:solidFill>
                <a:latin typeface="Calibri"/>
                <a:cs typeface="Calibri"/>
              </a:rPr>
              <a:t>min</a:t>
            </a:r>
            <a:endParaRPr sz="1700">
              <a:latin typeface="Calibri"/>
              <a:cs typeface="Calibri"/>
            </a:endParaRPr>
          </a:p>
          <a:p>
            <a:pPr marL="355600" marR="615950" indent="-342900">
              <a:lnSpc>
                <a:spcPct val="80000"/>
              </a:lnSpc>
              <a:spcBef>
                <a:spcPts val="615"/>
              </a:spcBef>
              <a:buFont typeface="Arial MT"/>
              <a:buChar char="•"/>
              <a:tabLst>
                <a:tab pos="355600" algn="l"/>
              </a:tabLst>
            </a:pPr>
            <a:r>
              <a:rPr sz="2200" spc="-10" dirty="0">
                <a:latin typeface="Calibri"/>
                <a:cs typeface="Calibri"/>
              </a:rPr>
              <a:t>Θεωρητικά</a:t>
            </a:r>
            <a:r>
              <a:rPr sz="2200" spc="-7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μπορούμε</a:t>
            </a:r>
            <a:r>
              <a:rPr sz="2200" spc="-95" dirty="0">
                <a:latin typeface="Calibri"/>
                <a:cs typeface="Calibri"/>
              </a:rPr>
              <a:t> </a:t>
            </a:r>
            <a:r>
              <a:rPr sz="2200" spc="-25" dirty="0">
                <a:latin typeface="Calibri"/>
                <a:cs typeface="Calibri"/>
              </a:rPr>
              <a:t>να </a:t>
            </a:r>
            <a:r>
              <a:rPr sz="2200" dirty="0">
                <a:latin typeface="Calibri"/>
                <a:cs typeface="Calibri"/>
              </a:rPr>
              <a:t>έχουμε</a:t>
            </a:r>
            <a:r>
              <a:rPr sz="2200" spc="-7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άπειρο</a:t>
            </a:r>
            <a:r>
              <a:rPr sz="2200" spc="-5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αριθμό </a:t>
            </a:r>
            <a:r>
              <a:rPr sz="2200" spc="-25" dirty="0">
                <a:latin typeface="Calibri"/>
                <a:cs typeface="Calibri"/>
              </a:rPr>
              <a:t>καμπυλών</a:t>
            </a:r>
            <a:r>
              <a:rPr sz="2200" spc="-6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βραχυχρόνιου </a:t>
            </a:r>
            <a:r>
              <a:rPr sz="2200" dirty="0">
                <a:latin typeface="Calibri"/>
                <a:cs typeface="Calibri"/>
              </a:rPr>
              <a:t>μέσου</a:t>
            </a:r>
            <a:r>
              <a:rPr sz="2200" spc="-9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κόστους</a:t>
            </a:r>
            <a:r>
              <a:rPr sz="2200" spc="-9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(SAC)</a:t>
            </a:r>
            <a:r>
              <a:rPr sz="2200" spc="-90" dirty="0">
                <a:latin typeface="Calibri"/>
                <a:cs typeface="Calibri"/>
              </a:rPr>
              <a:t> </a:t>
            </a:r>
            <a:r>
              <a:rPr sz="2200" spc="-25" dirty="0">
                <a:latin typeface="Calibri"/>
                <a:cs typeface="Calibri"/>
              </a:rPr>
              <a:t>και </a:t>
            </a:r>
            <a:r>
              <a:rPr sz="2200" dirty="0">
                <a:latin typeface="Calibri"/>
                <a:cs typeface="Calibri"/>
              </a:rPr>
              <a:t>βραχυχρόνιου</a:t>
            </a:r>
            <a:r>
              <a:rPr sz="2200" spc="-11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οριακού</a:t>
            </a:r>
            <a:endParaRPr sz="2200">
              <a:latin typeface="Calibri"/>
              <a:cs typeface="Calibri"/>
            </a:endParaRPr>
          </a:p>
          <a:p>
            <a:pPr marL="355600" marR="5080">
              <a:lnSpc>
                <a:spcPct val="80000"/>
              </a:lnSpc>
            </a:pPr>
            <a:r>
              <a:rPr sz="2200" dirty="0">
                <a:latin typeface="Calibri"/>
                <a:cs typeface="Calibri"/>
              </a:rPr>
              <a:t>κόστους</a:t>
            </a:r>
            <a:r>
              <a:rPr sz="2200" spc="-9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(SMC)</a:t>
            </a:r>
            <a:r>
              <a:rPr sz="2200" spc="-7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σε</a:t>
            </a:r>
            <a:r>
              <a:rPr sz="2200" spc="-7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αντίθεση</a:t>
            </a:r>
            <a:r>
              <a:rPr sz="2200" spc="-60" dirty="0">
                <a:latin typeface="Calibri"/>
                <a:cs typeface="Calibri"/>
              </a:rPr>
              <a:t> </a:t>
            </a:r>
            <a:r>
              <a:rPr sz="2200" spc="-25" dirty="0">
                <a:latin typeface="Calibri"/>
                <a:cs typeface="Calibri"/>
              </a:rPr>
              <a:t>με </a:t>
            </a:r>
            <a:r>
              <a:rPr sz="2200" dirty="0">
                <a:latin typeface="Calibri"/>
                <a:cs typeface="Calibri"/>
              </a:rPr>
              <a:t>τις</a:t>
            </a:r>
            <a:r>
              <a:rPr sz="2200" spc="-8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μοναδικές</a:t>
            </a:r>
            <a:r>
              <a:rPr sz="2200" spc="-6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καμπύλες (LAC,LMC)</a:t>
            </a:r>
            <a:r>
              <a:rPr sz="2200" spc="-5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της</a:t>
            </a:r>
            <a:r>
              <a:rPr sz="2200" spc="-2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μακροχρόνιας περιόδου.</a:t>
            </a:r>
            <a:endParaRPr sz="2200">
              <a:latin typeface="Calibri"/>
              <a:cs typeface="Calibri"/>
            </a:endParaRPr>
          </a:p>
          <a:p>
            <a:pPr marL="355600" marR="330835" indent="-342900">
              <a:lnSpc>
                <a:spcPct val="80000"/>
              </a:lnSpc>
              <a:spcBef>
                <a:spcPts val="1200"/>
              </a:spcBef>
              <a:buFont typeface="Arial MT"/>
              <a:buChar char="•"/>
              <a:tabLst>
                <a:tab pos="355600" algn="l"/>
              </a:tabLst>
            </a:pPr>
            <a:r>
              <a:rPr sz="2200" dirty="0">
                <a:latin typeface="Calibri"/>
                <a:cs typeface="Calibri"/>
              </a:rPr>
              <a:t>Οι</a:t>
            </a:r>
            <a:r>
              <a:rPr sz="2200" spc="-8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μακροχρόνιες</a:t>
            </a:r>
            <a:r>
              <a:rPr sz="2200" spc="-5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καμπύλες </a:t>
            </a:r>
            <a:r>
              <a:rPr sz="2200" dirty="0">
                <a:latin typeface="Calibri"/>
                <a:cs typeface="Calibri"/>
              </a:rPr>
              <a:t>μέσου</a:t>
            </a:r>
            <a:r>
              <a:rPr sz="2200" spc="-9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και</a:t>
            </a:r>
            <a:r>
              <a:rPr sz="2200" spc="-8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οριακού</a:t>
            </a:r>
            <a:r>
              <a:rPr sz="2200" spc="-8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κόστους ονομάζονται</a:t>
            </a:r>
            <a:r>
              <a:rPr sz="2200" spc="-7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και</a:t>
            </a:r>
            <a:r>
              <a:rPr sz="2200" spc="-7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καμπύλες ‘περίβλημα’.</a:t>
            </a:r>
            <a:endParaRPr sz="2200">
              <a:latin typeface="Calibri"/>
              <a:cs typeface="Calibri"/>
            </a:endParaRPr>
          </a:p>
        </p:txBody>
      </p:sp>
      <p:grpSp>
        <p:nvGrpSpPr>
          <p:cNvPr id="5" name="object 5"/>
          <p:cNvGrpSpPr/>
          <p:nvPr/>
        </p:nvGrpSpPr>
        <p:grpSpPr>
          <a:xfrm>
            <a:off x="559031" y="5391309"/>
            <a:ext cx="3138170" cy="96520"/>
            <a:chOff x="559031" y="5391309"/>
            <a:chExt cx="3138170" cy="96520"/>
          </a:xfrm>
        </p:grpSpPr>
        <p:sp>
          <p:nvSpPr>
            <p:cNvPr id="6" name="object 6"/>
            <p:cNvSpPr/>
            <p:nvPr/>
          </p:nvSpPr>
          <p:spPr>
            <a:xfrm>
              <a:off x="564746" y="5439404"/>
              <a:ext cx="3070225" cy="0"/>
            </a:xfrm>
            <a:custGeom>
              <a:avLst/>
              <a:gdLst/>
              <a:ahLst/>
              <a:cxnLst/>
              <a:rect l="l" t="t" r="r" b="b"/>
              <a:pathLst>
                <a:path w="3070225">
                  <a:moveTo>
                    <a:pt x="0" y="0"/>
                  </a:moveTo>
                  <a:lnTo>
                    <a:pt x="3069622" y="0"/>
                  </a:lnTo>
                </a:path>
              </a:pathLst>
            </a:custGeom>
            <a:ln w="11031">
              <a:solidFill>
                <a:srgbClr val="40404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3625397" y="5391309"/>
              <a:ext cx="71755" cy="96520"/>
            </a:xfrm>
            <a:custGeom>
              <a:avLst/>
              <a:gdLst/>
              <a:ahLst/>
              <a:cxnLst/>
              <a:rect l="l" t="t" r="r" b="b"/>
              <a:pathLst>
                <a:path w="71754" h="96520">
                  <a:moveTo>
                    <a:pt x="0" y="0"/>
                  </a:moveTo>
                  <a:lnTo>
                    <a:pt x="0" y="96191"/>
                  </a:lnTo>
                  <a:lnTo>
                    <a:pt x="71549" y="4809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0404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/>
          <p:nvPr/>
        </p:nvSpPr>
        <p:spPr>
          <a:xfrm>
            <a:off x="1448476" y="5450237"/>
            <a:ext cx="1179195" cy="44958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2750" spc="-390" dirty="0">
                <a:latin typeface="Calibri"/>
                <a:cs typeface="Calibri"/>
              </a:rPr>
              <a:t>Παραγωγή</a:t>
            </a:r>
            <a:endParaRPr sz="2750">
              <a:latin typeface="Calibri"/>
              <a:cs typeface="Calibri"/>
            </a:endParaRPr>
          </a:p>
        </p:txBody>
      </p:sp>
      <p:grpSp>
        <p:nvGrpSpPr>
          <p:cNvPr id="9" name="object 9"/>
          <p:cNvGrpSpPr/>
          <p:nvPr/>
        </p:nvGrpSpPr>
        <p:grpSpPr>
          <a:xfrm>
            <a:off x="528971" y="1645384"/>
            <a:ext cx="71755" cy="3798570"/>
            <a:chOff x="528971" y="1645384"/>
            <a:chExt cx="71755" cy="3798570"/>
          </a:xfrm>
        </p:grpSpPr>
        <p:sp>
          <p:nvSpPr>
            <p:cNvPr id="10" name="object 10"/>
            <p:cNvSpPr/>
            <p:nvPr/>
          </p:nvSpPr>
          <p:spPr>
            <a:xfrm>
              <a:off x="564746" y="1729515"/>
              <a:ext cx="0" cy="3710304"/>
            </a:xfrm>
            <a:custGeom>
              <a:avLst/>
              <a:gdLst/>
              <a:ahLst/>
              <a:cxnLst/>
              <a:rect l="l" t="t" r="r" b="b"/>
              <a:pathLst>
                <a:path h="3710304">
                  <a:moveTo>
                    <a:pt x="0" y="3709889"/>
                  </a:moveTo>
                  <a:lnTo>
                    <a:pt x="0" y="0"/>
                  </a:lnTo>
                </a:path>
              </a:pathLst>
            </a:custGeom>
            <a:ln w="8205">
              <a:solidFill>
                <a:srgbClr val="40404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528971" y="1645384"/>
              <a:ext cx="71755" cy="96520"/>
            </a:xfrm>
            <a:custGeom>
              <a:avLst/>
              <a:gdLst/>
              <a:ahLst/>
              <a:cxnLst/>
              <a:rect l="l" t="t" r="r" b="b"/>
              <a:pathLst>
                <a:path w="71754" h="96519">
                  <a:moveTo>
                    <a:pt x="35774" y="0"/>
                  </a:moveTo>
                  <a:lnTo>
                    <a:pt x="0" y="96191"/>
                  </a:lnTo>
                  <a:lnTo>
                    <a:pt x="71549" y="96191"/>
                  </a:lnTo>
                  <a:lnTo>
                    <a:pt x="35774" y="0"/>
                  </a:lnTo>
                  <a:close/>
                </a:path>
              </a:pathLst>
            </a:custGeom>
            <a:solidFill>
              <a:srgbClr val="40404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2" name="object 12"/>
          <p:cNvSpPr txBox="1"/>
          <p:nvPr/>
        </p:nvSpPr>
        <p:spPr>
          <a:xfrm>
            <a:off x="257894" y="3142301"/>
            <a:ext cx="288290" cy="1050925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2060"/>
              </a:lnSpc>
            </a:pPr>
            <a:r>
              <a:rPr sz="2050" spc="340" dirty="0">
                <a:latin typeface="Calibri"/>
                <a:cs typeface="Calibri"/>
              </a:rPr>
              <a:t>Κόστος</a:t>
            </a:r>
            <a:endParaRPr sz="2050">
              <a:latin typeface="Calibri"/>
              <a:cs typeface="Calibri"/>
            </a:endParaRPr>
          </a:p>
        </p:txBody>
      </p:sp>
      <p:grpSp>
        <p:nvGrpSpPr>
          <p:cNvPr id="13" name="object 13"/>
          <p:cNvGrpSpPr/>
          <p:nvPr/>
        </p:nvGrpSpPr>
        <p:grpSpPr>
          <a:xfrm>
            <a:off x="858351" y="3130791"/>
            <a:ext cx="3615690" cy="2070735"/>
            <a:chOff x="858351" y="3130791"/>
            <a:chExt cx="3615690" cy="2070735"/>
          </a:xfrm>
        </p:grpSpPr>
        <p:sp>
          <p:nvSpPr>
            <p:cNvPr id="14" name="object 14"/>
            <p:cNvSpPr/>
            <p:nvPr/>
          </p:nvSpPr>
          <p:spPr>
            <a:xfrm>
              <a:off x="890615" y="3375942"/>
              <a:ext cx="3566795" cy="764540"/>
            </a:xfrm>
            <a:custGeom>
              <a:avLst/>
              <a:gdLst/>
              <a:ahLst/>
              <a:cxnLst/>
              <a:rect l="l" t="t" r="r" b="b"/>
              <a:pathLst>
                <a:path w="3566795" h="764539">
                  <a:moveTo>
                    <a:pt x="0" y="0"/>
                  </a:moveTo>
                  <a:lnTo>
                    <a:pt x="36381" y="33276"/>
                  </a:lnTo>
                  <a:lnTo>
                    <a:pt x="73270" y="65821"/>
                  </a:lnTo>
                  <a:lnTo>
                    <a:pt x="110654" y="97636"/>
                  </a:lnTo>
                  <a:lnTo>
                    <a:pt x="148519" y="128720"/>
                  </a:lnTo>
                  <a:lnTo>
                    <a:pt x="186854" y="159071"/>
                  </a:lnTo>
                  <a:lnTo>
                    <a:pt x="225644" y="188688"/>
                  </a:lnTo>
                  <a:lnTo>
                    <a:pt x="264877" y="217572"/>
                  </a:lnTo>
                  <a:lnTo>
                    <a:pt x="304541" y="245721"/>
                  </a:lnTo>
                  <a:lnTo>
                    <a:pt x="344622" y="273135"/>
                  </a:lnTo>
                  <a:lnTo>
                    <a:pt x="385108" y="299813"/>
                  </a:lnTo>
                  <a:lnTo>
                    <a:pt x="425986" y="325754"/>
                  </a:lnTo>
                  <a:lnTo>
                    <a:pt x="467243" y="350957"/>
                  </a:lnTo>
                  <a:lnTo>
                    <a:pt x="508866" y="375422"/>
                  </a:lnTo>
                  <a:lnTo>
                    <a:pt x="550842" y="399147"/>
                  </a:lnTo>
                  <a:lnTo>
                    <a:pt x="593158" y="422133"/>
                  </a:lnTo>
                  <a:lnTo>
                    <a:pt x="635803" y="444378"/>
                  </a:lnTo>
                  <a:lnTo>
                    <a:pt x="678761" y="465882"/>
                  </a:lnTo>
                  <a:lnTo>
                    <a:pt x="722022" y="486643"/>
                  </a:lnTo>
                  <a:lnTo>
                    <a:pt x="765572" y="506662"/>
                  </a:lnTo>
                  <a:lnTo>
                    <a:pt x="809398" y="525937"/>
                  </a:lnTo>
                  <a:lnTo>
                    <a:pt x="853488" y="544468"/>
                  </a:lnTo>
                  <a:lnTo>
                    <a:pt x="897828" y="562253"/>
                  </a:lnTo>
                  <a:lnTo>
                    <a:pt x="942406" y="579293"/>
                  </a:lnTo>
                  <a:lnTo>
                    <a:pt x="987208" y="595586"/>
                  </a:lnTo>
                  <a:lnTo>
                    <a:pt x="1032223" y="611132"/>
                  </a:lnTo>
                  <a:lnTo>
                    <a:pt x="1077437" y="625929"/>
                  </a:lnTo>
                  <a:lnTo>
                    <a:pt x="1122837" y="639978"/>
                  </a:lnTo>
                  <a:lnTo>
                    <a:pt x="1168411" y="653277"/>
                  </a:lnTo>
                  <a:lnTo>
                    <a:pt x="1214145" y="665826"/>
                  </a:lnTo>
                  <a:lnTo>
                    <a:pt x="1260027" y="677624"/>
                  </a:lnTo>
                  <a:lnTo>
                    <a:pt x="1306044" y="688669"/>
                  </a:lnTo>
                  <a:lnTo>
                    <a:pt x="1352183" y="698962"/>
                  </a:lnTo>
                  <a:lnTo>
                    <a:pt x="1398432" y="708502"/>
                  </a:lnTo>
                  <a:lnTo>
                    <a:pt x="1444777" y="717288"/>
                  </a:lnTo>
                  <a:lnTo>
                    <a:pt x="1491205" y="725319"/>
                  </a:lnTo>
                  <a:lnTo>
                    <a:pt x="1537704" y="732594"/>
                  </a:lnTo>
                  <a:lnTo>
                    <a:pt x="1584262" y="739113"/>
                  </a:lnTo>
                  <a:lnTo>
                    <a:pt x="1630864" y="744874"/>
                  </a:lnTo>
                  <a:lnTo>
                    <a:pt x="1677498" y="749878"/>
                  </a:lnTo>
                  <a:lnTo>
                    <a:pt x="1724152" y="754124"/>
                  </a:lnTo>
                  <a:lnTo>
                    <a:pt x="1770812" y="757610"/>
                  </a:lnTo>
                  <a:lnTo>
                    <a:pt x="1817466" y="760335"/>
                  </a:lnTo>
                  <a:lnTo>
                    <a:pt x="1864101" y="762300"/>
                  </a:lnTo>
                  <a:lnTo>
                    <a:pt x="1910704" y="763504"/>
                  </a:lnTo>
                  <a:lnTo>
                    <a:pt x="1957262" y="763945"/>
                  </a:lnTo>
                  <a:lnTo>
                    <a:pt x="2003762" y="763623"/>
                  </a:lnTo>
                  <a:lnTo>
                    <a:pt x="2050192" y="762537"/>
                  </a:lnTo>
                  <a:lnTo>
                    <a:pt x="2096539" y="760687"/>
                  </a:lnTo>
                  <a:lnTo>
                    <a:pt x="2142789" y="758071"/>
                  </a:lnTo>
                  <a:lnTo>
                    <a:pt x="2188930" y="754689"/>
                  </a:lnTo>
                  <a:lnTo>
                    <a:pt x="2234949" y="750540"/>
                  </a:lnTo>
                  <a:lnTo>
                    <a:pt x="2280834" y="745624"/>
                  </a:lnTo>
                  <a:lnTo>
                    <a:pt x="2326571" y="739939"/>
                  </a:lnTo>
                  <a:lnTo>
                    <a:pt x="2372148" y="733486"/>
                  </a:lnTo>
                  <a:lnTo>
                    <a:pt x="2417551" y="726262"/>
                  </a:lnTo>
                  <a:lnTo>
                    <a:pt x="2462768" y="718268"/>
                  </a:lnTo>
                  <a:lnTo>
                    <a:pt x="2507786" y="709502"/>
                  </a:lnTo>
                  <a:lnTo>
                    <a:pt x="2552593" y="699965"/>
                  </a:lnTo>
                  <a:lnTo>
                    <a:pt x="2597175" y="689655"/>
                  </a:lnTo>
                  <a:lnTo>
                    <a:pt x="2641519" y="678571"/>
                  </a:lnTo>
                  <a:lnTo>
                    <a:pt x="2685613" y="666712"/>
                  </a:lnTo>
                  <a:lnTo>
                    <a:pt x="2729444" y="654079"/>
                  </a:lnTo>
                  <a:lnTo>
                    <a:pt x="2772999" y="640670"/>
                  </a:lnTo>
                  <a:lnTo>
                    <a:pt x="2816265" y="626484"/>
                  </a:lnTo>
                  <a:lnTo>
                    <a:pt x="2859229" y="611521"/>
                  </a:lnTo>
                  <a:lnTo>
                    <a:pt x="2901879" y="595780"/>
                  </a:lnTo>
                  <a:lnTo>
                    <a:pt x="2944201" y="579261"/>
                  </a:lnTo>
                  <a:lnTo>
                    <a:pt x="2986184" y="561961"/>
                  </a:lnTo>
                  <a:lnTo>
                    <a:pt x="3027813" y="543881"/>
                  </a:lnTo>
                  <a:lnTo>
                    <a:pt x="3069076" y="525021"/>
                  </a:lnTo>
                  <a:lnTo>
                    <a:pt x="3109960" y="505378"/>
                  </a:lnTo>
                  <a:lnTo>
                    <a:pt x="3150453" y="484953"/>
                  </a:lnTo>
                  <a:lnTo>
                    <a:pt x="3190542" y="463744"/>
                  </a:lnTo>
                  <a:lnTo>
                    <a:pt x="3230213" y="441752"/>
                  </a:lnTo>
                  <a:lnTo>
                    <a:pt x="3269454" y="418975"/>
                  </a:lnTo>
                  <a:lnTo>
                    <a:pt x="3308252" y="395412"/>
                  </a:lnTo>
                  <a:lnTo>
                    <a:pt x="3346595" y="371063"/>
                  </a:lnTo>
                  <a:lnTo>
                    <a:pt x="3384468" y="345926"/>
                  </a:lnTo>
                  <a:lnTo>
                    <a:pt x="3421861" y="320002"/>
                  </a:lnTo>
                  <a:lnTo>
                    <a:pt x="3458758" y="293290"/>
                  </a:lnTo>
                  <a:lnTo>
                    <a:pt x="3495149" y="265788"/>
                  </a:lnTo>
                  <a:lnTo>
                    <a:pt x="3531020" y="237496"/>
                  </a:lnTo>
                  <a:lnTo>
                    <a:pt x="3566358" y="208414"/>
                  </a:lnTo>
                </a:path>
              </a:pathLst>
            </a:custGeom>
            <a:ln w="32721">
              <a:solidFill>
                <a:srgbClr val="CDCDC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874861" y="3146348"/>
              <a:ext cx="3566795" cy="2039620"/>
            </a:xfrm>
            <a:custGeom>
              <a:avLst/>
              <a:gdLst/>
              <a:ahLst/>
              <a:cxnLst/>
              <a:rect l="l" t="t" r="r" b="b"/>
              <a:pathLst>
                <a:path w="3566795" h="2039620">
                  <a:moveTo>
                    <a:pt x="0" y="208414"/>
                  </a:moveTo>
                  <a:lnTo>
                    <a:pt x="36381" y="241690"/>
                  </a:lnTo>
                  <a:lnTo>
                    <a:pt x="73270" y="274236"/>
                  </a:lnTo>
                  <a:lnTo>
                    <a:pt x="110654" y="306051"/>
                  </a:lnTo>
                  <a:lnTo>
                    <a:pt x="148519" y="337134"/>
                  </a:lnTo>
                  <a:lnTo>
                    <a:pt x="186854" y="367485"/>
                  </a:lnTo>
                  <a:lnTo>
                    <a:pt x="225644" y="397103"/>
                  </a:lnTo>
                  <a:lnTo>
                    <a:pt x="264877" y="425986"/>
                  </a:lnTo>
                  <a:lnTo>
                    <a:pt x="304541" y="454136"/>
                  </a:lnTo>
                  <a:lnTo>
                    <a:pt x="344622" y="481549"/>
                  </a:lnTo>
                  <a:lnTo>
                    <a:pt x="385108" y="508227"/>
                  </a:lnTo>
                  <a:lnTo>
                    <a:pt x="425986" y="534168"/>
                  </a:lnTo>
                  <a:lnTo>
                    <a:pt x="467243" y="559371"/>
                  </a:lnTo>
                  <a:lnTo>
                    <a:pt x="508866" y="583836"/>
                  </a:lnTo>
                  <a:lnTo>
                    <a:pt x="550842" y="607561"/>
                  </a:lnTo>
                  <a:lnTo>
                    <a:pt x="593158" y="630547"/>
                  </a:lnTo>
                  <a:lnTo>
                    <a:pt x="635803" y="652792"/>
                  </a:lnTo>
                  <a:lnTo>
                    <a:pt x="678761" y="674296"/>
                  </a:lnTo>
                  <a:lnTo>
                    <a:pt x="722022" y="695058"/>
                  </a:lnTo>
                  <a:lnTo>
                    <a:pt x="765572" y="715076"/>
                  </a:lnTo>
                  <a:lnTo>
                    <a:pt x="809398" y="734351"/>
                  </a:lnTo>
                  <a:lnTo>
                    <a:pt x="853488" y="752882"/>
                  </a:lnTo>
                  <a:lnTo>
                    <a:pt x="897828" y="770668"/>
                  </a:lnTo>
                  <a:lnTo>
                    <a:pt x="942406" y="787707"/>
                  </a:lnTo>
                  <a:lnTo>
                    <a:pt x="987208" y="804000"/>
                  </a:lnTo>
                  <a:lnTo>
                    <a:pt x="1032223" y="819546"/>
                  </a:lnTo>
                  <a:lnTo>
                    <a:pt x="1077437" y="834344"/>
                  </a:lnTo>
                  <a:lnTo>
                    <a:pt x="1122837" y="848392"/>
                  </a:lnTo>
                  <a:lnTo>
                    <a:pt x="1168411" y="861691"/>
                  </a:lnTo>
                  <a:lnTo>
                    <a:pt x="1214145" y="874240"/>
                  </a:lnTo>
                  <a:lnTo>
                    <a:pt x="1260027" y="886038"/>
                  </a:lnTo>
                  <a:lnTo>
                    <a:pt x="1306044" y="897083"/>
                  </a:lnTo>
                  <a:lnTo>
                    <a:pt x="1352183" y="907377"/>
                  </a:lnTo>
                  <a:lnTo>
                    <a:pt x="1398432" y="916916"/>
                  </a:lnTo>
                  <a:lnTo>
                    <a:pt x="1444777" y="925702"/>
                  </a:lnTo>
                  <a:lnTo>
                    <a:pt x="1491205" y="933733"/>
                  </a:lnTo>
                  <a:lnTo>
                    <a:pt x="1537704" y="941008"/>
                  </a:lnTo>
                  <a:lnTo>
                    <a:pt x="1584262" y="947527"/>
                  </a:lnTo>
                  <a:lnTo>
                    <a:pt x="1630864" y="953289"/>
                  </a:lnTo>
                  <a:lnTo>
                    <a:pt x="1677498" y="958293"/>
                  </a:lnTo>
                  <a:lnTo>
                    <a:pt x="1724152" y="962538"/>
                  </a:lnTo>
                  <a:lnTo>
                    <a:pt x="1770812" y="966024"/>
                  </a:lnTo>
                  <a:lnTo>
                    <a:pt x="1817466" y="968750"/>
                  </a:lnTo>
                  <a:lnTo>
                    <a:pt x="1864101" y="970715"/>
                  </a:lnTo>
                  <a:lnTo>
                    <a:pt x="1910704" y="971918"/>
                  </a:lnTo>
                  <a:lnTo>
                    <a:pt x="1957262" y="972359"/>
                  </a:lnTo>
                  <a:lnTo>
                    <a:pt x="2003762" y="972037"/>
                  </a:lnTo>
                  <a:lnTo>
                    <a:pt x="2050192" y="970951"/>
                  </a:lnTo>
                  <a:lnTo>
                    <a:pt x="2096539" y="969101"/>
                  </a:lnTo>
                  <a:lnTo>
                    <a:pt x="2142789" y="966485"/>
                  </a:lnTo>
                  <a:lnTo>
                    <a:pt x="2188930" y="963103"/>
                  </a:lnTo>
                  <a:lnTo>
                    <a:pt x="2234949" y="958954"/>
                  </a:lnTo>
                  <a:lnTo>
                    <a:pt x="2280834" y="954038"/>
                  </a:lnTo>
                  <a:lnTo>
                    <a:pt x="2326571" y="948353"/>
                  </a:lnTo>
                  <a:lnTo>
                    <a:pt x="2372148" y="941900"/>
                  </a:lnTo>
                  <a:lnTo>
                    <a:pt x="2417551" y="934676"/>
                  </a:lnTo>
                  <a:lnTo>
                    <a:pt x="2462768" y="926682"/>
                  </a:lnTo>
                  <a:lnTo>
                    <a:pt x="2507786" y="917917"/>
                  </a:lnTo>
                  <a:lnTo>
                    <a:pt x="2552593" y="908379"/>
                  </a:lnTo>
                  <a:lnTo>
                    <a:pt x="2597175" y="898069"/>
                  </a:lnTo>
                  <a:lnTo>
                    <a:pt x="2641519" y="886985"/>
                  </a:lnTo>
                  <a:lnTo>
                    <a:pt x="2685613" y="875127"/>
                  </a:lnTo>
                  <a:lnTo>
                    <a:pt x="2729444" y="862493"/>
                  </a:lnTo>
                  <a:lnTo>
                    <a:pt x="2772999" y="849084"/>
                  </a:lnTo>
                  <a:lnTo>
                    <a:pt x="2816265" y="834899"/>
                  </a:lnTo>
                  <a:lnTo>
                    <a:pt x="2859229" y="819936"/>
                  </a:lnTo>
                  <a:lnTo>
                    <a:pt x="2901879" y="804195"/>
                  </a:lnTo>
                  <a:lnTo>
                    <a:pt x="2944201" y="787675"/>
                  </a:lnTo>
                  <a:lnTo>
                    <a:pt x="2986184" y="770375"/>
                  </a:lnTo>
                  <a:lnTo>
                    <a:pt x="3027813" y="752296"/>
                  </a:lnTo>
                  <a:lnTo>
                    <a:pt x="3069076" y="733435"/>
                  </a:lnTo>
                  <a:lnTo>
                    <a:pt x="3109960" y="713792"/>
                  </a:lnTo>
                  <a:lnTo>
                    <a:pt x="3150453" y="693367"/>
                  </a:lnTo>
                  <a:lnTo>
                    <a:pt x="3190542" y="672159"/>
                  </a:lnTo>
                  <a:lnTo>
                    <a:pt x="3230213" y="650166"/>
                  </a:lnTo>
                  <a:lnTo>
                    <a:pt x="3269454" y="627389"/>
                  </a:lnTo>
                  <a:lnTo>
                    <a:pt x="3308252" y="603826"/>
                  </a:lnTo>
                  <a:lnTo>
                    <a:pt x="3346595" y="579477"/>
                  </a:lnTo>
                  <a:lnTo>
                    <a:pt x="3384468" y="554341"/>
                  </a:lnTo>
                  <a:lnTo>
                    <a:pt x="3421861" y="528417"/>
                  </a:lnTo>
                  <a:lnTo>
                    <a:pt x="3458758" y="501704"/>
                  </a:lnTo>
                  <a:lnTo>
                    <a:pt x="3495149" y="474202"/>
                  </a:lnTo>
                  <a:lnTo>
                    <a:pt x="3531020" y="445910"/>
                  </a:lnTo>
                  <a:lnTo>
                    <a:pt x="3566358" y="416828"/>
                  </a:lnTo>
                </a:path>
                <a:path w="3566795" h="2039620">
                  <a:moveTo>
                    <a:pt x="759829" y="1334130"/>
                  </a:moveTo>
                  <a:lnTo>
                    <a:pt x="789061" y="1380153"/>
                  </a:lnTo>
                  <a:lnTo>
                    <a:pt x="817844" y="1424427"/>
                  </a:lnTo>
                  <a:lnTo>
                    <a:pt x="846186" y="1466973"/>
                  </a:lnTo>
                  <a:lnTo>
                    <a:pt x="874094" y="1507810"/>
                  </a:lnTo>
                  <a:lnTo>
                    <a:pt x="901577" y="1546959"/>
                  </a:lnTo>
                  <a:lnTo>
                    <a:pt x="928642" y="1584440"/>
                  </a:lnTo>
                  <a:lnTo>
                    <a:pt x="955298" y="1620272"/>
                  </a:lnTo>
                  <a:lnTo>
                    <a:pt x="981552" y="1654476"/>
                  </a:lnTo>
                  <a:lnTo>
                    <a:pt x="1007412" y="1687072"/>
                  </a:lnTo>
                  <a:lnTo>
                    <a:pt x="1032886" y="1718080"/>
                  </a:lnTo>
                  <a:lnTo>
                    <a:pt x="1057983" y="1747519"/>
                  </a:lnTo>
                  <a:lnTo>
                    <a:pt x="1107074" y="1801774"/>
                  </a:lnTo>
                  <a:lnTo>
                    <a:pt x="1154748" y="1849996"/>
                  </a:lnTo>
                  <a:lnTo>
                    <a:pt x="1201070" y="1892346"/>
                  </a:lnTo>
                  <a:lnTo>
                    <a:pt x="1246101" y="1928985"/>
                  </a:lnTo>
                  <a:lnTo>
                    <a:pt x="1289907" y="1960072"/>
                  </a:lnTo>
                  <a:lnTo>
                    <a:pt x="1332551" y="1985768"/>
                  </a:lnTo>
                  <a:lnTo>
                    <a:pt x="1374095" y="2006234"/>
                  </a:lnTo>
                  <a:lnTo>
                    <a:pt x="1414603" y="2021629"/>
                  </a:lnTo>
                  <a:lnTo>
                    <a:pt x="1454139" y="2032114"/>
                  </a:lnTo>
                  <a:lnTo>
                    <a:pt x="1492766" y="2037849"/>
                  </a:lnTo>
                  <a:lnTo>
                    <a:pt x="1530548" y="2038995"/>
                  </a:lnTo>
                  <a:lnTo>
                    <a:pt x="1549142" y="2037897"/>
                  </a:lnTo>
                  <a:lnTo>
                    <a:pt x="1603829" y="2028160"/>
                  </a:lnTo>
                  <a:lnTo>
                    <a:pt x="1657043" y="2009178"/>
                  </a:lnTo>
                  <a:lnTo>
                    <a:pt x="1691806" y="1991655"/>
                  </a:lnTo>
                  <a:lnTo>
                    <a:pt x="1726073" y="1970424"/>
                  </a:lnTo>
                  <a:lnTo>
                    <a:pt x="1759906" y="1945645"/>
                  </a:lnTo>
                  <a:lnTo>
                    <a:pt x="1793370" y="1917480"/>
                  </a:lnTo>
                  <a:lnTo>
                    <a:pt x="1826528" y="1886087"/>
                  </a:lnTo>
                  <a:lnTo>
                    <a:pt x="1859444" y="1851628"/>
                  </a:lnTo>
                  <a:lnTo>
                    <a:pt x="1892180" y="1814263"/>
                  </a:lnTo>
                  <a:lnTo>
                    <a:pt x="1924801" y="1774151"/>
                  </a:lnTo>
                  <a:lnTo>
                    <a:pt x="1957369" y="1731455"/>
                  </a:lnTo>
                  <a:lnTo>
                    <a:pt x="1989949" y="1686332"/>
                  </a:lnTo>
                  <a:lnTo>
                    <a:pt x="2022603" y="1638945"/>
                  </a:lnTo>
                  <a:lnTo>
                    <a:pt x="2055395" y="1589453"/>
                  </a:lnTo>
                  <a:lnTo>
                    <a:pt x="2088389" y="1538016"/>
                  </a:lnTo>
                  <a:lnTo>
                    <a:pt x="2121648" y="1484796"/>
                  </a:lnTo>
                  <a:lnTo>
                    <a:pt x="2155236" y="1429951"/>
                  </a:lnTo>
                  <a:lnTo>
                    <a:pt x="2189215" y="1373644"/>
                  </a:lnTo>
                  <a:lnTo>
                    <a:pt x="2223650" y="1316032"/>
                  </a:lnTo>
                  <a:lnTo>
                    <a:pt x="2258603" y="1257278"/>
                  </a:lnTo>
                  <a:lnTo>
                    <a:pt x="2276294" y="1227523"/>
                  </a:lnTo>
                  <a:lnTo>
                    <a:pt x="2294139" y="1197542"/>
                  </a:lnTo>
                  <a:lnTo>
                    <a:pt x="2330321" y="1136983"/>
                  </a:lnTo>
                  <a:lnTo>
                    <a:pt x="2367211" y="1075762"/>
                  </a:lnTo>
                  <a:lnTo>
                    <a:pt x="2404875" y="1014040"/>
                  </a:lnTo>
                  <a:lnTo>
                    <a:pt x="2443374" y="951976"/>
                  </a:lnTo>
                  <a:lnTo>
                    <a:pt x="2482773" y="889731"/>
                  </a:lnTo>
                  <a:lnTo>
                    <a:pt x="2523135" y="827465"/>
                  </a:lnTo>
                  <a:lnTo>
                    <a:pt x="2564524" y="765339"/>
                  </a:lnTo>
                  <a:lnTo>
                    <a:pt x="2607002" y="703513"/>
                  </a:lnTo>
                  <a:lnTo>
                    <a:pt x="2650634" y="642147"/>
                  </a:lnTo>
                  <a:lnTo>
                    <a:pt x="2695482" y="581401"/>
                  </a:lnTo>
                  <a:lnTo>
                    <a:pt x="2741611" y="521436"/>
                  </a:lnTo>
                  <a:lnTo>
                    <a:pt x="2789083" y="462413"/>
                  </a:lnTo>
                  <a:lnTo>
                    <a:pt x="2837962" y="404490"/>
                  </a:lnTo>
                  <a:lnTo>
                    <a:pt x="2888312" y="347830"/>
                  </a:lnTo>
                  <a:lnTo>
                    <a:pt x="2940197" y="292591"/>
                  </a:lnTo>
                  <a:lnTo>
                    <a:pt x="2993678" y="238935"/>
                  </a:lnTo>
                  <a:lnTo>
                    <a:pt x="3048821" y="187022"/>
                  </a:lnTo>
                  <a:lnTo>
                    <a:pt x="3105688" y="137011"/>
                  </a:lnTo>
                  <a:lnTo>
                    <a:pt x="3164342" y="89063"/>
                  </a:lnTo>
                  <a:lnTo>
                    <a:pt x="3224848" y="43340"/>
                  </a:lnTo>
                  <a:lnTo>
                    <a:pt x="3255816" y="21362"/>
                  </a:lnTo>
                  <a:lnTo>
                    <a:pt x="3287269" y="0"/>
                  </a:lnTo>
                </a:path>
              </a:pathLst>
            </a:custGeom>
            <a:ln w="28854">
              <a:solidFill>
                <a:srgbClr val="5075B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6" name="object 16"/>
          <p:cNvSpPr txBox="1"/>
          <p:nvPr/>
        </p:nvSpPr>
        <p:spPr>
          <a:xfrm>
            <a:off x="4568556" y="3303384"/>
            <a:ext cx="427990" cy="44958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2750" spc="-375" dirty="0">
                <a:latin typeface="Calibri"/>
                <a:cs typeface="Calibri"/>
              </a:rPr>
              <a:t>LAC</a:t>
            </a:r>
            <a:endParaRPr sz="2750">
              <a:latin typeface="Calibri"/>
              <a:cs typeface="Calibri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4191113" y="2803160"/>
            <a:ext cx="500380" cy="44958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2750" spc="-440" dirty="0">
                <a:latin typeface="Calibri"/>
                <a:cs typeface="Calibri"/>
              </a:rPr>
              <a:t>LMC</a:t>
            </a:r>
            <a:endParaRPr sz="2750">
              <a:latin typeface="Calibri"/>
              <a:cs typeface="Calibri"/>
            </a:endParaRPr>
          </a:p>
        </p:txBody>
      </p:sp>
      <p:grpSp>
        <p:nvGrpSpPr>
          <p:cNvPr id="18" name="object 18"/>
          <p:cNvGrpSpPr/>
          <p:nvPr/>
        </p:nvGrpSpPr>
        <p:grpSpPr>
          <a:xfrm>
            <a:off x="1097610" y="3094735"/>
            <a:ext cx="2656840" cy="1047750"/>
            <a:chOff x="1097610" y="3094735"/>
            <a:chExt cx="2656840" cy="1047750"/>
          </a:xfrm>
        </p:grpSpPr>
        <p:sp>
          <p:nvSpPr>
            <p:cNvPr id="19" name="object 19"/>
            <p:cNvSpPr/>
            <p:nvPr/>
          </p:nvSpPr>
          <p:spPr>
            <a:xfrm>
              <a:off x="1123207" y="3125757"/>
              <a:ext cx="434340" cy="548640"/>
            </a:xfrm>
            <a:custGeom>
              <a:avLst/>
              <a:gdLst/>
              <a:ahLst/>
              <a:cxnLst/>
              <a:rect l="l" t="t" r="r" b="b"/>
              <a:pathLst>
                <a:path w="434340" h="548639">
                  <a:moveTo>
                    <a:pt x="434135" y="250185"/>
                  </a:moveTo>
                  <a:lnTo>
                    <a:pt x="410235" y="301126"/>
                  </a:lnTo>
                  <a:lnTo>
                    <a:pt x="386559" y="347218"/>
                  </a:lnTo>
                  <a:lnTo>
                    <a:pt x="363151" y="388488"/>
                  </a:lnTo>
                  <a:lnTo>
                    <a:pt x="340057" y="424961"/>
                  </a:lnTo>
                  <a:lnTo>
                    <a:pt x="317322" y="456663"/>
                  </a:lnTo>
                  <a:lnTo>
                    <a:pt x="273113" y="505861"/>
                  </a:lnTo>
                  <a:lnTo>
                    <a:pt x="230886" y="536291"/>
                  </a:lnTo>
                  <a:lnTo>
                    <a:pt x="191004" y="548160"/>
                  </a:lnTo>
                  <a:lnTo>
                    <a:pt x="172056" y="547199"/>
                  </a:lnTo>
                  <a:lnTo>
                    <a:pt x="136375" y="531620"/>
                  </a:lnTo>
                  <a:lnTo>
                    <a:pt x="103947" y="498002"/>
                  </a:lnTo>
                  <a:lnTo>
                    <a:pt x="75137" y="446555"/>
                  </a:lnTo>
                  <a:lnTo>
                    <a:pt x="50308" y="377487"/>
                  </a:lnTo>
                  <a:lnTo>
                    <a:pt x="39499" y="336410"/>
                  </a:lnTo>
                  <a:lnTo>
                    <a:pt x="29822" y="291007"/>
                  </a:lnTo>
                  <a:lnTo>
                    <a:pt x="21322" y="241302"/>
                  </a:lnTo>
                  <a:lnTo>
                    <a:pt x="14045" y="187324"/>
                  </a:lnTo>
                  <a:lnTo>
                    <a:pt x="8035" y="129096"/>
                  </a:lnTo>
                  <a:lnTo>
                    <a:pt x="3338" y="66646"/>
                  </a:lnTo>
                  <a:lnTo>
                    <a:pt x="0" y="0"/>
                  </a:lnTo>
                </a:path>
              </a:pathLst>
            </a:custGeom>
            <a:ln w="18589">
              <a:solidFill>
                <a:srgbClr val="CDCDC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1107453" y="3104578"/>
              <a:ext cx="434340" cy="548640"/>
            </a:xfrm>
            <a:custGeom>
              <a:avLst/>
              <a:gdLst/>
              <a:ahLst/>
              <a:cxnLst/>
              <a:rect l="l" t="t" r="r" b="b"/>
              <a:pathLst>
                <a:path w="434340" h="548639">
                  <a:moveTo>
                    <a:pt x="434135" y="250185"/>
                  </a:moveTo>
                  <a:lnTo>
                    <a:pt x="410235" y="301126"/>
                  </a:lnTo>
                  <a:lnTo>
                    <a:pt x="386559" y="347218"/>
                  </a:lnTo>
                  <a:lnTo>
                    <a:pt x="363151" y="388488"/>
                  </a:lnTo>
                  <a:lnTo>
                    <a:pt x="340057" y="424961"/>
                  </a:lnTo>
                  <a:lnTo>
                    <a:pt x="317322" y="456663"/>
                  </a:lnTo>
                  <a:lnTo>
                    <a:pt x="273113" y="505861"/>
                  </a:lnTo>
                  <a:lnTo>
                    <a:pt x="230886" y="536291"/>
                  </a:lnTo>
                  <a:lnTo>
                    <a:pt x="191004" y="548160"/>
                  </a:lnTo>
                  <a:lnTo>
                    <a:pt x="172056" y="547199"/>
                  </a:lnTo>
                  <a:lnTo>
                    <a:pt x="136375" y="531620"/>
                  </a:lnTo>
                  <a:lnTo>
                    <a:pt x="103947" y="498002"/>
                  </a:lnTo>
                  <a:lnTo>
                    <a:pt x="75137" y="446555"/>
                  </a:lnTo>
                  <a:lnTo>
                    <a:pt x="50308" y="377487"/>
                  </a:lnTo>
                  <a:lnTo>
                    <a:pt x="39499" y="336410"/>
                  </a:lnTo>
                  <a:lnTo>
                    <a:pt x="29822" y="291007"/>
                  </a:lnTo>
                  <a:lnTo>
                    <a:pt x="21322" y="241302"/>
                  </a:lnTo>
                  <a:lnTo>
                    <a:pt x="14045" y="187324"/>
                  </a:lnTo>
                  <a:lnTo>
                    <a:pt x="8035" y="129096"/>
                  </a:lnTo>
                  <a:lnTo>
                    <a:pt x="3338" y="66646"/>
                  </a:lnTo>
                  <a:lnTo>
                    <a:pt x="0" y="0"/>
                  </a:lnTo>
                </a:path>
              </a:pathLst>
            </a:custGeom>
            <a:ln w="18589">
              <a:solidFill>
                <a:srgbClr val="5075B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1774508" y="3438452"/>
              <a:ext cx="434340" cy="548640"/>
            </a:xfrm>
            <a:custGeom>
              <a:avLst/>
              <a:gdLst/>
              <a:ahLst/>
              <a:cxnLst/>
              <a:rect l="l" t="t" r="r" b="b"/>
              <a:pathLst>
                <a:path w="434339" h="548639">
                  <a:moveTo>
                    <a:pt x="434113" y="250185"/>
                  </a:moveTo>
                  <a:lnTo>
                    <a:pt x="410213" y="301126"/>
                  </a:lnTo>
                  <a:lnTo>
                    <a:pt x="386536" y="347218"/>
                  </a:lnTo>
                  <a:lnTo>
                    <a:pt x="363128" y="388488"/>
                  </a:lnTo>
                  <a:lnTo>
                    <a:pt x="340033" y="424961"/>
                  </a:lnTo>
                  <a:lnTo>
                    <a:pt x="317298" y="456663"/>
                  </a:lnTo>
                  <a:lnTo>
                    <a:pt x="273086" y="505861"/>
                  </a:lnTo>
                  <a:lnTo>
                    <a:pt x="230857" y="536291"/>
                  </a:lnTo>
                  <a:lnTo>
                    <a:pt x="190974" y="548160"/>
                  </a:lnTo>
                  <a:lnTo>
                    <a:pt x="172026" y="547199"/>
                  </a:lnTo>
                  <a:lnTo>
                    <a:pt x="136343" y="531620"/>
                  </a:lnTo>
                  <a:lnTo>
                    <a:pt x="103916" y="498002"/>
                  </a:lnTo>
                  <a:lnTo>
                    <a:pt x="75107" y="446555"/>
                  </a:lnTo>
                  <a:lnTo>
                    <a:pt x="50281" y="377487"/>
                  </a:lnTo>
                  <a:lnTo>
                    <a:pt x="39475" y="336410"/>
                  </a:lnTo>
                  <a:lnTo>
                    <a:pt x="29800" y="291007"/>
                  </a:lnTo>
                  <a:lnTo>
                    <a:pt x="21304" y="241302"/>
                  </a:lnTo>
                  <a:lnTo>
                    <a:pt x="14030" y="187324"/>
                  </a:lnTo>
                  <a:lnTo>
                    <a:pt x="8024" y="129096"/>
                  </a:lnTo>
                  <a:lnTo>
                    <a:pt x="3332" y="66646"/>
                  </a:lnTo>
                  <a:lnTo>
                    <a:pt x="0" y="0"/>
                  </a:lnTo>
                </a:path>
              </a:pathLst>
            </a:custGeom>
            <a:ln w="18588">
              <a:solidFill>
                <a:srgbClr val="CDCDC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1758754" y="3417272"/>
              <a:ext cx="434340" cy="548640"/>
            </a:xfrm>
            <a:custGeom>
              <a:avLst/>
              <a:gdLst/>
              <a:ahLst/>
              <a:cxnLst/>
              <a:rect l="l" t="t" r="r" b="b"/>
              <a:pathLst>
                <a:path w="434339" h="548639">
                  <a:moveTo>
                    <a:pt x="434113" y="250185"/>
                  </a:moveTo>
                  <a:lnTo>
                    <a:pt x="410213" y="301126"/>
                  </a:lnTo>
                  <a:lnTo>
                    <a:pt x="386536" y="347218"/>
                  </a:lnTo>
                  <a:lnTo>
                    <a:pt x="363128" y="388488"/>
                  </a:lnTo>
                  <a:lnTo>
                    <a:pt x="340033" y="424961"/>
                  </a:lnTo>
                  <a:lnTo>
                    <a:pt x="317298" y="456663"/>
                  </a:lnTo>
                  <a:lnTo>
                    <a:pt x="273086" y="505861"/>
                  </a:lnTo>
                  <a:lnTo>
                    <a:pt x="230857" y="536291"/>
                  </a:lnTo>
                  <a:lnTo>
                    <a:pt x="190974" y="548160"/>
                  </a:lnTo>
                  <a:lnTo>
                    <a:pt x="172026" y="547199"/>
                  </a:lnTo>
                  <a:lnTo>
                    <a:pt x="136343" y="531620"/>
                  </a:lnTo>
                  <a:lnTo>
                    <a:pt x="103916" y="498002"/>
                  </a:lnTo>
                  <a:lnTo>
                    <a:pt x="75107" y="446555"/>
                  </a:lnTo>
                  <a:lnTo>
                    <a:pt x="50281" y="377487"/>
                  </a:lnTo>
                  <a:lnTo>
                    <a:pt x="39475" y="336410"/>
                  </a:lnTo>
                  <a:lnTo>
                    <a:pt x="29800" y="291007"/>
                  </a:lnTo>
                  <a:lnTo>
                    <a:pt x="21304" y="241302"/>
                  </a:lnTo>
                  <a:lnTo>
                    <a:pt x="14030" y="187324"/>
                  </a:lnTo>
                  <a:lnTo>
                    <a:pt x="8024" y="129096"/>
                  </a:lnTo>
                  <a:lnTo>
                    <a:pt x="3332" y="66646"/>
                  </a:lnTo>
                  <a:lnTo>
                    <a:pt x="0" y="0"/>
                  </a:lnTo>
                </a:path>
              </a:pathLst>
            </a:custGeom>
            <a:ln w="18588">
              <a:solidFill>
                <a:srgbClr val="5075B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2441213" y="3584357"/>
              <a:ext cx="434340" cy="548640"/>
            </a:xfrm>
            <a:custGeom>
              <a:avLst/>
              <a:gdLst/>
              <a:ahLst/>
              <a:cxnLst/>
              <a:rect l="l" t="t" r="r" b="b"/>
              <a:pathLst>
                <a:path w="434339" h="548639">
                  <a:moveTo>
                    <a:pt x="434222" y="250185"/>
                  </a:moveTo>
                  <a:lnTo>
                    <a:pt x="410311" y="301126"/>
                  </a:lnTo>
                  <a:lnTo>
                    <a:pt x="386625" y="347218"/>
                  </a:lnTo>
                  <a:lnTo>
                    <a:pt x="363208" y="388488"/>
                  </a:lnTo>
                  <a:lnTo>
                    <a:pt x="340107" y="424961"/>
                  </a:lnTo>
                  <a:lnTo>
                    <a:pt x="317366" y="456663"/>
                  </a:lnTo>
                  <a:lnTo>
                    <a:pt x="273147" y="505861"/>
                  </a:lnTo>
                  <a:lnTo>
                    <a:pt x="230914" y="536291"/>
                  </a:lnTo>
                  <a:lnTo>
                    <a:pt x="191029" y="548160"/>
                  </a:lnTo>
                  <a:lnTo>
                    <a:pt x="172080" y="547199"/>
                  </a:lnTo>
                  <a:lnTo>
                    <a:pt x="136398" y="531620"/>
                  </a:lnTo>
                  <a:lnTo>
                    <a:pt x="103970" y="498002"/>
                  </a:lnTo>
                  <a:lnTo>
                    <a:pt x="75160" y="446555"/>
                  </a:lnTo>
                  <a:lnTo>
                    <a:pt x="50329" y="377487"/>
                  </a:lnTo>
                  <a:lnTo>
                    <a:pt x="39520" y="336410"/>
                  </a:lnTo>
                  <a:lnTo>
                    <a:pt x="29841" y="291007"/>
                  </a:lnTo>
                  <a:lnTo>
                    <a:pt x="21339" y="241302"/>
                  </a:lnTo>
                  <a:lnTo>
                    <a:pt x="14059" y="187324"/>
                  </a:lnTo>
                  <a:lnTo>
                    <a:pt x="8045" y="129096"/>
                  </a:lnTo>
                  <a:lnTo>
                    <a:pt x="3343" y="66646"/>
                  </a:lnTo>
                  <a:lnTo>
                    <a:pt x="0" y="0"/>
                  </a:lnTo>
                </a:path>
              </a:pathLst>
            </a:custGeom>
            <a:ln w="18589">
              <a:solidFill>
                <a:srgbClr val="CDCDC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2425459" y="3563177"/>
              <a:ext cx="434340" cy="548640"/>
            </a:xfrm>
            <a:custGeom>
              <a:avLst/>
              <a:gdLst/>
              <a:ahLst/>
              <a:cxnLst/>
              <a:rect l="l" t="t" r="r" b="b"/>
              <a:pathLst>
                <a:path w="434339" h="548639">
                  <a:moveTo>
                    <a:pt x="434222" y="250185"/>
                  </a:moveTo>
                  <a:lnTo>
                    <a:pt x="410311" y="301126"/>
                  </a:lnTo>
                  <a:lnTo>
                    <a:pt x="386625" y="347218"/>
                  </a:lnTo>
                  <a:lnTo>
                    <a:pt x="363208" y="388488"/>
                  </a:lnTo>
                  <a:lnTo>
                    <a:pt x="340107" y="424961"/>
                  </a:lnTo>
                  <a:lnTo>
                    <a:pt x="317366" y="456663"/>
                  </a:lnTo>
                  <a:lnTo>
                    <a:pt x="273147" y="505861"/>
                  </a:lnTo>
                  <a:lnTo>
                    <a:pt x="230914" y="536291"/>
                  </a:lnTo>
                  <a:lnTo>
                    <a:pt x="191029" y="548160"/>
                  </a:lnTo>
                  <a:lnTo>
                    <a:pt x="172080" y="547199"/>
                  </a:lnTo>
                  <a:lnTo>
                    <a:pt x="136398" y="531620"/>
                  </a:lnTo>
                  <a:lnTo>
                    <a:pt x="103970" y="498002"/>
                  </a:lnTo>
                  <a:lnTo>
                    <a:pt x="75160" y="446555"/>
                  </a:lnTo>
                  <a:lnTo>
                    <a:pt x="50329" y="377487"/>
                  </a:lnTo>
                  <a:lnTo>
                    <a:pt x="39520" y="336410"/>
                  </a:lnTo>
                  <a:lnTo>
                    <a:pt x="29841" y="291007"/>
                  </a:lnTo>
                  <a:lnTo>
                    <a:pt x="21339" y="241302"/>
                  </a:lnTo>
                  <a:lnTo>
                    <a:pt x="14059" y="187324"/>
                  </a:lnTo>
                  <a:lnTo>
                    <a:pt x="8045" y="129096"/>
                  </a:lnTo>
                  <a:lnTo>
                    <a:pt x="3343" y="66646"/>
                  </a:lnTo>
                  <a:lnTo>
                    <a:pt x="0" y="0"/>
                  </a:lnTo>
                </a:path>
              </a:pathLst>
            </a:custGeom>
            <a:ln w="18589">
              <a:solidFill>
                <a:srgbClr val="5075B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3003329" y="3480223"/>
              <a:ext cx="741045" cy="596265"/>
            </a:xfrm>
            <a:custGeom>
              <a:avLst/>
              <a:gdLst/>
              <a:ahLst/>
              <a:cxnLst/>
              <a:rect l="l" t="t" r="r" b="b"/>
              <a:pathLst>
                <a:path w="741045" h="596264">
                  <a:moveTo>
                    <a:pt x="740443" y="295339"/>
                  </a:moveTo>
                  <a:lnTo>
                    <a:pt x="719918" y="341460"/>
                  </a:lnTo>
                  <a:lnTo>
                    <a:pt x="698675" y="383673"/>
                  </a:lnTo>
                  <a:lnTo>
                    <a:pt x="676765" y="422000"/>
                  </a:lnTo>
                  <a:lnTo>
                    <a:pt x="654238" y="456461"/>
                  </a:lnTo>
                  <a:lnTo>
                    <a:pt x="631146" y="487076"/>
                  </a:lnTo>
                  <a:lnTo>
                    <a:pt x="583472" y="536849"/>
                  </a:lnTo>
                  <a:lnTo>
                    <a:pt x="534151" y="571484"/>
                  </a:lnTo>
                  <a:lnTo>
                    <a:pt x="483592" y="591143"/>
                  </a:lnTo>
                  <a:lnTo>
                    <a:pt x="432205" y="595990"/>
                  </a:lnTo>
                  <a:lnTo>
                    <a:pt x="406330" y="592909"/>
                  </a:lnTo>
                  <a:lnTo>
                    <a:pt x="354468" y="575844"/>
                  </a:lnTo>
                  <a:lnTo>
                    <a:pt x="302802" y="544374"/>
                  </a:lnTo>
                  <a:lnTo>
                    <a:pt x="251741" y="498664"/>
                  </a:lnTo>
                  <a:lnTo>
                    <a:pt x="201693" y="438876"/>
                  </a:lnTo>
                  <a:lnTo>
                    <a:pt x="177177" y="403754"/>
                  </a:lnTo>
                  <a:lnTo>
                    <a:pt x="153069" y="365174"/>
                  </a:lnTo>
                  <a:lnTo>
                    <a:pt x="129418" y="323156"/>
                  </a:lnTo>
                  <a:lnTo>
                    <a:pt x="106277" y="277721"/>
                  </a:lnTo>
                  <a:lnTo>
                    <a:pt x="83696" y="228889"/>
                  </a:lnTo>
                  <a:lnTo>
                    <a:pt x="61726" y="176680"/>
                  </a:lnTo>
                  <a:lnTo>
                    <a:pt x="40420" y="121116"/>
                  </a:lnTo>
                  <a:lnTo>
                    <a:pt x="19827" y="62215"/>
                  </a:lnTo>
                  <a:lnTo>
                    <a:pt x="0" y="0"/>
                  </a:lnTo>
                </a:path>
              </a:pathLst>
            </a:custGeom>
            <a:ln w="19840">
              <a:solidFill>
                <a:srgbClr val="CDCDC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2987575" y="3459043"/>
              <a:ext cx="741045" cy="596265"/>
            </a:xfrm>
            <a:custGeom>
              <a:avLst/>
              <a:gdLst/>
              <a:ahLst/>
              <a:cxnLst/>
              <a:rect l="l" t="t" r="r" b="b"/>
              <a:pathLst>
                <a:path w="741045" h="596264">
                  <a:moveTo>
                    <a:pt x="740443" y="295339"/>
                  </a:moveTo>
                  <a:lnTo>
                    <a:pt x="719918" y="341460"/>
                  </a:lnTo>
                  <a:lnTo>
                    <a:pt x="698675" y="383673"/>
                  </a:lnTo>
                  <a:lnTo>
                    <a:pt x="676765" y="422000"/>
                  </a:lnTo>
                  <a:lnTo>
                    <a:pt x="654238" y="456461"/>
                  </a:lnTo>
                  <a:lnTo>
                    <a:pt x="631146" y="487076"/>
                  </a:lnTo>
                  <a:lnTo>
                    <a:pt x="583472" y="536849"/>
                  </a:lnTo>
                  <a:lnTo>
                    <a:pt x="534151" y="571484"/>
                  </a:lnTo>
                  <a:lnTo>
                    <a:pt x="483592" y="591143"/>
                  </a:lnTo>
                  <a:lnTo>
                    <a:pt x="432205" y="595990"/>
                  </a:lnTo>
                  <a:lnTo>
                    <a:pt x="406330" y="592909"/>
                  </a:lnTo>
                  <a:lnTo>
                    <a:pt x="354468" y="575844"/>
                  </a:lnTo>
                  <a:lnTo>
                    <a:pt x="302802" y="544374"/>
                  </a:lnTo>
                  <a:lnTo>
                    <a:pt x="251741" y="498664"/>
                  </a:lnTo>
                  <a:lnTo>
                    <a:pt x="201693" y="438876"/>
                  </a:lnTo>
                  <a:lnTo>
                    <a:pt x="177177" y="403754"/>
                  </a:lnTo>
                  <a:lnTo>
                    <a:pt x="153069" y="365174"/>
                  </a:lnTo>
                  <a:lnTo>
                    <a:pt x="129418" y="323156"/>
                  </a:lnTo>
                  <a:lnTo>
                    <a:pt x="106277" y="277721"/>
                  </a:lnTo>
                  <a:lnTo>
                    <a:pt x="83696" y="228889"/>
                  </a:lnTo>
                  <a:lnTo>
                    <a:pt x="61726" y="176680"/>
                  </a:lnTo>
                  <a:lnTo>
                    <a:pt x="40420" y="121116"/>
                  </a:lnTo>
                  <a:lnTo>
                    <a:pt x="19827" y="62215"/>
                  </a:lnTo>
                  <a:lnTo>
                    <a:pt x="0" y="0"/>
                  </a:lnTo>
                </a:path>
              </a:pathLst>
            </a:custGeom>
            <a:ln w="19840">
              <a:solidFill>
                <a:srgbClr val="5075B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7" name="object 27"/>
          <p:cNvSpPr txBox="1"/>
          <p:nvPr/>
        </p:nvSpPr>
        <p:spPr>
          <a:xfrm>
            <a:off x="940034" y="2739765"/>
            <a:ext cx="335280" cy="34353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2050" spc="-290" dirty="0">
                <a:latin typeface="Calibri"/>
                <a:cs typeface="Calibri"/>
              </a:rPr>
              <a:t>SAC</a:t>
            </a:r>
            <a:endParaRPr sz="2050">
              <a:latin typeface="Calibri"/>
              <a:cs typeface="Calibri"/>
            </a:endParaRPr>
          </a:p>
        </p:txBody>
      </p:sp>
      <p:grpSp>
        <p:nvGrpSpPr>
          <p:cNvPr id="28" name="object 28"/>
          <p:cNvGrpSpPr/>
          <p:nvPr/>
        </p:nvGrpSpPr>
        <p:grpSpPr>
          <a:xfrm>
            <a:off x="1639534" y="3594445"/>
            <a:ext cx="2207895" cy="1583055"/>
            <a:chOff x="1639534" y="3594445"/>
            <a:chExt cx="2207895" cy="1583055"/>
          </a:xfrm>
        </p:grpSpPr>
        <p:sp>
          <p:nvSpPr>
            <p:cNvPr id="29" name="object 29"/>
            <p:cNvSpPr/>
            <p:nvPr/>
          </p:nvSpPr>
          <p:spPr>
            <a:xfrm>
              <a:off x="1665870" y="4522500"/>
              <a:ext cx="496570" cy="290195"/>
            </a:xfrm>
            <a:custGeom>
              <a:avLst/>
              <a:gdLst/>
              <a:ahLst/>
              <a:cxnLst/>
              <a:rect l="l" t="t" r="r" b="b"/>
              <a:pathLst>
                <a:path w="496569" h="290195">
                  <a:moveTo>
                    <a:pt x="0" y="208458"/>
                  </a:moveTo>
                  <a:lnTo>
                    <a:pt x="42984" y="254321"/>
                  </a:lnTo>
                  <a:lnTo>
                    <a:pt x="84807" y="280379"/>
                  </a:lnTo>
                  <a:lnTo>
                    <a:pt x="125075" y="289812"/>
                  </a:lnTo>
                  <a:lnTo>
                    <a:pt x="163392" y="285800"/>
                  </a:lnTo>
                  <a:lnTo>
                    <a:pt x="199362" y="271521"/>
                  </a:lnTo>
                  <a:lnTo>
                    <a:pt x="232591" y="250155"/>
                  </a:lnTo>
                  <a:lnTo>
                    <a:pt x="268951" y="218778"/>
                  </a:lnTo>
                  <a:lnTo>
                    <a:pt x="301943" y="183603"/>
                  </a:lnTo>
                  <a:lnTo>
                    <a:pt x="332766" y="146545"/>
                  </a:lnTo>
                  <a:lnTo>
                    <a:pt x="362618" y="109518"/>
                  </a:lnTo>
                  <a:lnTo>
                    <a:pt x="392695" y="74436"/>
                  </a:lnTo>
                  <a:lnTo>
                    <a:pt x="424195" y="43213"/>
                  </a:lnTo>
                  <a:lnTo>
                    <a:pt x="458315" y="17763"/>
                  </a:lnTo>
                  <a:lnTo>
                    <a:pt x="496254" y="0"/>
                  </a:lnTo>
                </a:path>
              </a:pathLst>
            </a:custGeom>
            <a:ln w="20624">
              <a:solidFill>
                <a:srgbClr val="CDCDC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0"/>
            <p:cNvSpPr/>
            <p:nvPr/>
          </p:nvSpPr>
          <p:spPr>
            <a:xfrm>
              <a:off x="1650116" y="4501320"/>
              <a:ext cx="496570" cy="290195"/>
            </a:xfrm>
            <a:custGeom>
              <a:avLst/>
              <a:gdLst/>
              <a:ahLst/>
              <a:cxnLst/>
              <a:rect l="l" t="t" r="r" b="b"/>
              <a:pathLst>
                <a:path w="496569" h="290195">
                  <a:moveTo>
                    <a:pt x="0" y="208458"/>
                  </a:moveTo>
                  <a:lnTo>
                    <a:pt x="42984" y="254321"/>
                  </a:lnTo>
                  <a:lnTo>
                    <a:pt x="84807" y="280379"/>
                  </a:lnTo>
                  <a:lnTo>
                    <a:pt x="125075" y="289812"/>
                  </a:lnTo>
                  <a:lnTo>
                    <a:pt x="163392" y="285800"/>
                  </a:lnTo>
                  <a:lnTo>
                    <a:pt x="199362" y="271521"/>
                  </a:lnTo>
                  <a:lnTo>
                    <a:pt x="232591" y="250155"/>
                  </a:lnTo>
                  <a:lnTo>
                    <a:pt x="268951" y="218778"/>
                  </a:lnTo>
                  <a:lnTo>
                    <a:pt x="301943" y="183603"/>
                  </a:lnTo>
                  <a:lnTo>
                    <a:pt x="332766" y="146545"/>
                  </a:lnTo>
                  <a:lnTo>
                    <a:pt x="362618" y="109518"/>
                  </a:lnTo>
                  <a:lnTo>
                    <a:pt x="392695" y="74436"/>
                  </a:lnTo>
                  <a:lnTo>
                    <a:pt x="424195" y="43213"/>
                  </a:lnTo>
                  <a:lnTo>
                    <a:pt x="458315" y="17763"/>
                  </a:lnTo>
                  <a:lnTo>
                    <a:pt x="496254" y="0"/>
                  </a:lnTo>
                </a:path>
              </a:pathLst>
            </a:custGeom>
            <a:ln w="20624">
              <a:solidFill>
                <a:srgbClr val="5075B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31"/>
            <p:cNvSpPr/>
            <p:nvPr/>
          </p:nvSpPr>
          <p:spPr>
            <a:xfrm>
              <a:off x="1976029" y="4876892"/>
              <a:ext cx="496570" cy="290195"/>
            </a:xfrm>
            <a:custGeom>
              <a:avLst/>
              <a:gdLst/>
              <a:ahLst/>
              <a:cxnLst/>
              <a:rect l="l" t="t" r="r" b="b"/>
              <a:pathLst>
                <a:path w="496569" h="290195">
                  <a:moveTo>
                    <a:pt x="0" y="208458"/>
                  </a:moveTo>
                  <a:lnTo>
                    <a:pt x="42938" y="254314"/>
                  </a:lnTo>
                  <a:lnTo>
                    <a:pt x="84735" y="280369"/>
                  </a:lnTo>
                  <a:lnTo>
                    <a:pt x="124993" y="289799"/>
                  </a:lnTo>
                  <a:lnTo>
                    <a:pt x="163319" y="285785"/>
                  </a:lnTo>
                  <a:lnTo>
                    <a:pt x="199317" y="271506"/>
                  </a:lnTo>
                  <a:lnTo>
                    <a:pt x="232591" y="250141"/>
                  </a:lnTo>
                  <a:lnTo>
                    <a:pt x="268951" y="218767"/>
                  </a:lnTo>
                  <a:lnTo>
                    <a:pt x="301943" y="183595"/>
                  </a:lnTo>
                  <a:lnTo>
                    <a:pt x="332766" y="146538"/>
                  </a:lnTo>
                  <a:lnTo>
                    <a:pt x="362618" y="109511"/>
                  </a:lnTo>
                  <a:lnTo>
                    <a:pt x="392695" y="74429"/>
                  </a:lnTo>
                  <a:lnTo>
                    <a:pt x="424195" y="43206"/>
                  </a:lnTo>
                  <a:lnTo>
                    <a:pt x="458315" y="17758"/>
                  </a:lnTo>
                  <a:lnTo>
                    <a:pt x="496254" y="0"/>
                  </a:lnTo>
                </a:path>
              </a:pathLst>
            </a:custGeom>
            <a:ln w="20624">
              <a:solidFill>
                <a:srgbClr val="CDCDC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object 32"/>
            <p:cNvSpPr/>
            <p:nvPr/>
          </p:nvSpPr>
          <p:spPr>
            <a:xfrm>
              <a:off x="1960275" y="4855713"/>
              <a:ext cx="496570" cy="290195"/>
            </a:xfrm>
            <a:custGeom>
              <a:avLst/>
              <a:gdLst/>
              <a:ahLst/>
              <a:cxnLst/>
              <a:rect l="l" t="t" r="r" b="b"/>
              <a:pathLst>
                <a:path w="496569" h="290195">
                  <a:moveTo>
                    <a:pt x="0" y="208458"/>
                  </a:moveTo>
                  <a:lnTo>
                    <a:pt x="42938" y="254320"/>
                  </a:lnTo>
                  <a:lnTo>
                    <a:pt x="84735" y="280375"/>
                  </a:lnTo>
                  <a:lnTo>
                    <a:pt x="124993" y="289805"/>
                  </a:lnTo>
                  <a:lnTo>
                    <a:pt x="163319" y="285789"/>
                  </a:lnTo>
                  <a:lnTo>
                    <a:pt x="199317" y="271507"/>
                  </a:lnTo>
                  <a:lnTo>
                    <a:pt x="232591" y="250141"/>
                  </a:lnTo>
                  <a:lnTo>
                    <a:pt x="268951" y="218767"/>
                  </a:lnTo>
                  <a:lnTo>
                    <a:pt x="301943" y="183595"/>
                  </a:lnTo>
                  <a:lnTo>
                    <a:pt x="332766" y="146538"/>
                  </a:lnTo>
                  <a:lnTo>
                    <a:pt x="362618" y="109511"/>
                  </a:lnTo>
                  <a:lnTo>
                    <a:pt x="392695" y="74429"/>
                  </a:lnTo>
                  <a:lnTo>
                    <a:pt x="424195" y="43206"/>
                  </a:lnTo>
                  <a:lnTo>
                    <a:pt x="458315" y="17758"/>
                  </a:lnTo>
                  <a:lnTo>
                    <a:pt x="496254" y="0"/>
                  </a:lnTo>
                </a:path>
              </a:pathLst>
            </a:custGeom>
            <a:ln w="20624">
              <a:solidFill>
                <a:srgbClr val="5075B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" name="object 33"/>
            <p:cNvSpPr/>
            <p:nvPr/>
          </p:nvSpPr>
          <p:spPr>
            <a:xfrm>
              <a:off x="2642844" y="4689275"/>
              <a:ext cx="496570" cy="290195"/>
            </a:xfrm>
            <a:custGeom>
              <a:avLst/>
              <a:gdLst/>
              <a:ahLst/>
              <a:cxnLst/>
              <a:rect l="l" t="t" r="r" b="b"/>
              <a:pathLst>
                <a:path w="496569" h="290195">
                  <a:moveTo>
                    <a:pt x="0" y="208458"/>
                  </a:moveTo>
                  <a:lnTo>
                    <a:pt x="42938" y="254320"/>
                  </a:lnTo>
                  <a:lnTo>
                    <a:pt x="84735" y="280376"/>
                  </a:lnTo>
                  <a:lnTo>
                    <a:pt x="124993" y="289807"/>
                  </a:lnTo>
                  <a:lnTo>
                    <a:pt x="163319" y="285793"/>
                  </a:lnTo>
                  <a:lnTo>
                    <a:pt x="199317" y="271516"/>
                  </a:lnTo>
                  <a:lnTo>
                    <a:pt x="232591" y="250155"/>
                  </a:lnTo>
                  <a:lnTo>
                    <a:pt x="268914" y="218777"/>
                  </a:lnTo>
                  <a:lnTo>
                    <a:pt x="301880" y="183601"/>
                  </a:lnTo>
                  <a:lnTo>
                    <a:pt x="332683" y="146541"/>
                  </a:lnTo>
                  <a:lnTo>
                    <a:pt x="362522" y="109513"/>
                  </a:lnTo>
                  <a:lnTo>
                    <a:pt x="392591" y="74429"/>
                  </a:lnTo>
                  <a:lnTo>
                    <a:pt x="424087" y="43206"/>
                  </a:lnTo>
                  <a:lnTo>
                    <a:pt x="458206" y="17758"/>
                  </a:lnTo>
                  <a:lnTo>
                    <a:pt x="496145" y="0"/>
                  </a:lnTo>
                </a:path>
              </a:pathLst>
            </a:custGeom>
            <a:ln w="20624">
              <a:solidFill>
                <a:srgbClr val="CDCDC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" name="object 34"/>
            <p:cNvSpPr/>
            <p:nvPr/>
          </p:nvSpPr>
          <p:spPr>
            <a:xfrm>
              <a:off x="2627090" y="4668096"/>
              <a:ext cx="496570" cy="290195"/>
            </a:xfrm>
            <a:custGeom>
              <a:avLst/>
              <a:gdLst/>
              <a:ahLst/>
              <a:cxnLst/>
              <a:rect l="l" t="t" r="r" b="b"/>
              <a:pathLst>
                <a:path w="496569" h="290195">
                  <a:moveTo>
                    <a:pt x="0" y="208458"/>
                  </a:moveTo>
                  <a:lnTo>
                    <a:pt x="42938" y="254320"/>
                  </a:lnTo>
                  <a:lnTo>
                    <a:pt x="84735" y="280376"/>
                  </a:lnTo>
                  <a:lnTo>
                    <a:pt x="124993" y="289807"/>
                  </a:lnTo>
                  <a:lnTo>
                    <a:pt x="163319" y="285793"/>
                  </a:lnTo>
                  <a:lnTo>
                    <a:pt x="199317" y="271516"/>
                  </a:lnTo>
                  <a:lnTo>
                    <a:pt x="232591" y="250155"/>
                  </a:lnTo>
                  <a:lnTo>
                    <a:pt x="268914" y="218777"/>
                  </a:lnTo>
                  <a:lnTo>
                    <a:pt x="301880" y="183601"/>
                  </a:lnTo>
                  <a:lnTo>
                    <a:pt x="332683" y="146541"/>
                  </a:lnTo>
                  <a:lnTo>
                    <a:pt x="362522" y="109513"/>
                  </a:lnTo>
                  <a:lnTo>
                    <a:pt x="392591" y="74429"/>
                  </a:lnTo>
                  <a:lnTo>
                    <a:pt x="424087" y="43206"/>
                  </a:lnTo>
                  <a:lnTo>
                    <a:pt x="458206" y="17758"/>
                  </a:lnTo>
                  <a:lnTo>
                    <a:pt x="496145" y="0"/>
                  </a:lnTo>
                </a:path>
              </a:pathLst>
            </a:custGeom>
            <a:ln w="20624">
              <a:solidFill>
                <a:srgbClr val="5075B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35"/>
            <p:cNvSpPr/>
            <p:nvPr/>
          </p:nvSpPr>
          <p:spPr>
            <a:xfrm>
              <a:off x="3169731" y="3626128"/>
              <a:ext cx="667385" cy="430530"/>
            </a:xfrm>
            <a:custGeom>
              <a:avLst/>
              <a:gdLst/>
              <a:ahLst/>
              <a:cxnLst/>
              <a:rect l="l" t="t" r="r" b="b"/>
              <a:pathLst>
                <a:path w="667385" h="430529">
                  <a:moveTo>
                    <a:pt x="0" y="383882"/>
                  </a:moveTo>
                  <a:lnTo>
                    <a:pt x="49268" y="413752"/>
                  </a:lnTo>
                  <a:lnTo>
                    <a:pt x="97537" y="428406"/>
                  </a:lnTo>
                  <a:lnTo>
                    <a:pt x="144465" y="430008"/>
                  </a:lnTo>
                  <a:lnTo>
                    <a:pt x="189708" y="420721"/>
                  </a:lnTo>
                  <a:lnTo>
                    <a:pt x="232925" y="402711"/>
                  </a:lnTo>
                  <a:lnTo>
                    <a:pt x="273773" y="378139"/>
                  </a:lnTo>
                  <a:lnTo>
                    <a:pt x="311909" y="349170"/>
                  </a:lnTo>
                  <a:lnTo>
                    <a:pt x="351483" y="313521"/>
                  </a:lnTo>
                  <a:lnTo>
                    <a:pt x="387975" y="275863"/>
                  </a:lnTo>
                  <a:lnTo>
                    <a:pt x="422202" y="237009"/>
                  </a:lnTo>
                  <a:lnTo>
                    <a:pt x="454983" y="197776"/>
                  </a:lnTo>
                  <a:lnTo>
                    <a:pt x="487132" y="158976"/>
                  </a:lnTo>
                  <a:lnTo>
                    <a:pt x="519469" y="121425"/>
                  </a:lnTo>
                  <a:lnTo>
                    <a:pt x="552811" y="85937"/>
                  </a:lnTo>
                  <a:lnTo>
                    <a:pt x="587973" y="53328"/>
                  </a:lnTo>
                  <a:lnTo>
                    <a:pt x="625775" y="24410"/>
                  </a:lnTo>
                  <a:lnTo>
                    <a:pt x="667033" y="0"/>
                  </a:lnTo>
                </a:path>
              </a:pathLst>
            </a:custGeom>
            <a:ln w="20402">
              <a:solidFill>
                <a:srgbClr val="CDCDC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" name="object 36"/>
            <p:cNvSpPr/>
            <p:nvPr/>
          </p:nvSpPr>
          <p:spPr>
            <a:xfrm>
              <a:off x="3153977" y="3604948"/>
              <a:ext cx="667385" cy="430530"/>
            </a:xfrm>
            <a:custGeom>
              <a:avLst/>
              <a:gdLst/>
              <a:ahLst/>
              <a:cxnLst/>
              <a:rect l="l" t="t" r="r" b="b"/>
              <a:pathLst>
                <a:path w="667385" h="430529">
                  <a:moveTo>
                    <a:pt x="0" y="383882"/>
                  </a:moveTo>
                  <a:lnTo>
                    <a:pt x="49268" y="413752"/>
                  </a:lnTo>
                  <a:lnTo>
                    <a:pt x="97537" y="428406"/>
                  </a:lnTo>
                  <a:lnTo>
                    <a:pt x="144465" y="430008"/>
                  </a:lnTo>
                  <a:lnTo>
                    <a:pt x="189708" y="420721"/>
                  </a:lnTo>
                  <a:lnTo>
                    <a:pt x="232925" y="402711"/>
                  </a:lnTo>
                  <a:lnTo>
                    <a:pt x="273773" y="378139"/>
                  </a:lnTo>
                  <a:lnTo>
                    <a:pt x="311909" y="349170"/>
                  </a:lnTo>
                  <a:lnTo>
                    <a:pt x="351483" y="313521"/>
                  </a:lnTo>
                  <a:lnTo>
                    <a:pt x="387975" y="275863"/>
                  </a:lnTo>
                  <a:lnTo>
                    <a:pt x="422202" y="237009"/>
                  </a:lnTo>
                  <a:lnTo>
                    <a:pt x="454983" y="197776"/>
                  </a:lnTo>
                  <a:lnTo>
                    <a:pt x="487132" y="158976"/>
                  </a:lnTo>
                  <a:lnTo>
                    <a:pt x="519469" y="121425"/>
                  </a:lnTo>
                  <a:lnTo>
                    <a:pt x="552811" y="85937"/>
                  </a:lnTo>
                  <a:lnTo>
                    <a:pt x="587973" y="53328"/>
                  </a:lnTo>
                  <a:lnTo>
                    <a:pt x="625775" y="24410"/>
                  </a:lnTo>
                  <a:lnTo>
                    <a:pt x="667033" y="0"/>
                  </a:lnTo>
                </a:path>
              </a:pathLst>
            </a:custGeom>
            <a:ln w="20402">
              <a:solidFill>
                <a:srgbClr val="5075B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7" name="object 37"/>
          <p:cNvSpPr txBox="1"/>
          <p:nvPr/>
        </p:nvSpPr>
        <p:spPr>
          <a:xfrm>
            <a:off x="2184325" y="4251187"/>
            <a:ext cx="389255" cy="34353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2050" spc="-340" dirty="0">
                <a:latin typeface="Calibri"/>
                <a:cs typeface="Calibri"/>
              </a:rPr>
              <a:t>SMC</a:t>
            </a:r>
            <a:endParaRPr sz="2050">
              <a:latin typeface="Calibri"/>
              <a:cs typeface="Calibri"/>
            </a:endParaRPr>
          </a:p>
        </p:txBody>
      </p:sp>
      <p:sp>
        <p:nvSpPr>
          <p:cNvPr id="44" name="object 4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30</a:t>
            </a:fld>
            <a:endParaRPr spc="-25" dirty="0"/>
          </a:p>
        </p:txBody>
      </p:sp>
      <p:sp>
        <p:nvSpPr>
          <p:cNvPr id="45" name="object 4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045"/>
              </a:lnSpc>
            </a:pPr>
            <a:r>
              <a:rPr spc="-10" dirty="0"/>
              <a:t>Θεωρία</a:t>
            </a:r>
            <a:r>
              <a:rPr spc="-40" dirty="0"/>
              <a:t> </a:t>
            </a:r>
            <a:r>
              <a:rPr dirty="0"/>
              <a:t>Παραγωγής και</a:t>
            </a:r>
            <a:r>
              <a:rPr spc="-30" dirty="0"/>
              <a:t> </a:t>
            </a:r>
            <a:r>
              <a:rPr spc="-10" dirty="0"/>
              <a:t>Κόστους</a:t>
            </a:r>
          </a:p>
        </p:txBody>
      </p:sp>
      <p:sp>
        <p:nvSpPr>
          <p:cNvPr id="38" name="object 38"/>
          <p:cNvSpPr txBox="1"/>
          <p:nvPr/>
        </p:nvSpPr>
        <p:spPr>
          <a:xfrm>
            <a:off x="3192259" y="4511756"/>
            <a:ext cx="389255" cy="34353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2050" spc="-340" dirty="0">
                <a:latin typeface="Calibri"/>
                <a:cs typeface="Calibri"/>
              </a:rPr>
              <a:t>SMC</a:t>
            </a:r>
            <a:endParaRPr sz="2050">
              <a:latin typeface="Calibri"/>
              <a:cs typeface="Calibri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1533045" y="4876562"/>
            <a:ext cx="389255" cy="34353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2050" spc="-340" dirty="0">
                <a:latin typeface="Calibri"/>
                <a:cs typeface="Calibri"/>
              </a:rPr>
              <a:t>SMC</a:t>
            </a:r>
            <a:endParaRPr sz="2050">
              <a:latin typeface="Calibri"/>
              <a:cs typeface="Calibri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1580964" y="3038634"/>
            <a:ext cx="335280" cy="34353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2050" spc="-290" dirty="0">
                <a:latin typeface="Calibri"/>
                <a:cs typeface="Calibri"/>
              </a:rPr>
              <a:t>SAC</a:t>
            </a:r>
            <a:endParaRPr sz="2050">
              <a:latin typeface="Calibri"/>
              <a:cs typeface="Calibri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2221850" y="3156741"/>
            <a:ext cx="335280" cy="34353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2050" spc="-290" dirty="0">
                <a:latin typeface="Calibri"/>
                <a:cs typeface="Calibri"/>
              </a:rPr>
              <a:t>SAC</a:t>
            </a:r>
            <a:endParaRPr sz="2050">
              <a:latin typeface="Calibri"/>
              <a:cs typeface="Calibri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2862736" y="3104674"/>
            <a:ext cx="335280" cy="34353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2050" spc="-290" dirty="0">
                <a:latin typeface="Calibri"/>
                <a:cs typeface="Calibri"/>
              </a:rPr>
              <a:t>SAC</a:t>
            </a:r>
            <a:endParaRPr sz="2050">
              <a:latin typeface="Calibri"/>
              <a:cs typeface="Calibri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3858964" y="3365155"/>
            <a:ext cx="389255" cy="34353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2050" spc="-340" dirty="0">
                <a:latin typeface="Calibri"/>
                <a:cs typeface="Calibri"/>
              </a:rPr>
              <a:t>SMC</a:t>
            </a:r>
            <a:endParaRPr sz="205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-10297"/>
            <a:ext cx="8061147" cy="677108"/>
          </a:xfrm>
        </p:spPr>
        <p:txBody>
          <a:bodyPr/>
          <a:lstStyle/>
          <a:p>
            <a:r>
              <a:rPr lang="el-GR" dirty="0" smtClean="0"/>
              <a:t>Συμπερασματα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1371600"/>
            <a:ext cx="7952740" cy="5401479"/>
          </a:xfrm>
        </p:spPr>
        <p:txBody>
          <a:bodyPr/>
          <a:lstStyle/>
          <a:p>
            <a:r>
              <a:rPr lang="el-GR" dirty="0"/>
              <a:t>Το εναλλακτικό κόστος </a:t>
            </a:r>
            <a:r>
              <a:rPr lang="el-GR" dirty="0" smtClean="0"/>
              <a:t>σχετίζεται </a:t>
            </a:r>
            <a:r>
              <a:rPr lang="el-GR" dirty="0"/>
              <a:t>με κάθε επιλογή και στην </a:t>
            </a:r>
            <a:r>
              <a:rPr lang="el-GR" b="1" dirty="0"/>
              <a:t>λήψη ορθολογικών αποφάσεων</a:t>
            </a:r>
            <a:r>
              <a:rPr lang="el-GR" dirty="0"/>
              <a:t>.</a:t>
            </a:r>
          </a:p>
          <a:p>
            <a:r>
              <a:rPr lang="el-GR" b="1" dirty="0"/>
              <a:t>Περαιτέρω σκέψεις:</a:t>
            </a:r>
            <a:endParaRPr lang="el-GR" dirty="0"/>
          </a:p>
          <a:p>
            <a:r>
              <a:rPr lang="el-GR" dirty="0"/>
              <a:t>Το εναλλακτικό κόστος </a:t>
            </a:r>
            <a:r>
              <a:rPr lang="el-GR" dirty="0" smtClean="0"/>
              <a:t>  </a:t>
            </a:r>
            <a:r>
              <a:rPr lang="el-GR" dirty="0"/>
              <a:t> </a:t>
            </a:r>
            <a:r>
              <a:rPr lang="el-GR" b="1" dirty="0"/>
              <a:t>μεταβάλλεται</a:t>
            </a:r>
            <a:r>
              <a:rPr lang="el-GR" dirty="0"/>
              <a:t> ανάλογα με την </a:t>
            </a:r>
            <a:r>
              <a:rPr lang="el-GR" b="1" dirty="0"/>
              <a:t>διαθεσιμότητα</a:t>
            </a:r>
            <a:r>
              <a:rPr lang="el-GR" dirty="0"/>
              <a:t> των παραγωγικών συντελεστών </a:t>
            </a:r>
            <a:r>
              <a:rPr lang="el-GR" dirty="0" smtClean="0"/>
              <a:t>και την</a:t>
            </a:r>
            <a:r>
              <a:rPr lang="el-GR" dirty="0"/>
              <a:t> </a:t>
            </a:r>
            <a:r>
              <a:rPr lang="el-GR" b="1" dirty="0"/>
              <a:t>τεχνολογία</a:t>
            </a:r>
            <a:r>
              <a:rPr lang="el-GR" dirty="0"/>
              <a:t> παραγωγής.</a:t>
            </a:r>
          </a:p>
          <a:p>
            <a:r>
              <a:rPr lang="el-GR" dirty="0"/>
              <a:t>Το εναλλακτικό κόστος μπορεί να χρησιμοποιηθεί για την </a:t>
            </a:r>
            <a:r>
              <a:rPr lang="el-GR" b="1" dirty="0"/>
              <a:t>κατανόηση</a:t>
            </a:r>
            <a:r>
              <a:rPr lang="el-GR" dirty="0"/>
              <a:t> της </a:t>
            </a:r>
            <a:r>
              <a:rPr lang="el-GR" b="1" dirty="0"/>
              <a:t>συμπεριφοράς</a:t>
            </a:r>
            <a:r>
              <a:rPr lang="el-GR" dirty="0"/>
              <a:t> των </a:t>
            </a:r>
            <a:r>
              <a:rPr lang="el-GR" b="1" dirty="0"/>
              <a:t>επιχειρήσεων</a:t>
            </a:r>
            <a:r>
              <a:rPr lang="el-GR" dirty="0"/>
              <a:t> και των </a:t>
            </a:r>
            <a:r>
              <a:rPr lang="el-GR" b="1" dirty="0"/>
              <a:t>καταναλωτών</a:t>
            </a:r>
            <a:r>
              <a:rPr lang="el-GR" dirty="0" smtClean="0"/>
              <a:t>.</a:t>
            </a:r>
          </a:p>
          <a:p>
            <a:r>
              <a:rPr lang="en-US" dirty="0">
                <a:hlinkClick r:id="rId2"/>
              </a:rPr>
              <a:t>https://www.econacademy.gr/typologio/22-kefalaio-1-kostos-efkairias-enallaktiko-kostos</a:t>
            </a:r>
            <a:endParaRPr lang="el-GR" dirty="0"/>
          </a:p>
          <a:p>
            <a:r>
              <a:rPr lang="el-GR" dirty="0" smtClean="0"/>
              <a:t> </a:t>
            </a:r>
            <a:endParaRPr lang="el-GR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59899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04800"/>
            <a:ext cx="9144000" cy="615553"/>
          </a:xfrm>
        </p:spPr>
        <p:txBody>
          <a:bodyPr/>
          <a:lstStyle/>
          <a:p>
            <a:r>
              <a:rPr lang="el-GR" sz="4000" dirty="0" smtClean="0"/>
              <a:t>Καμπυλη παραγωγικών δυνατοτητων</a:t>
            </a:r>
            <a:endParaRPr lang="en-US" sz="4000" dirty="0"/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98232164"/>
              </p:ext>
            </p:extLst>
          </p:nvPr>
        </p:nvGraphicFramePr>
        <p:xfrm>
          <a:off x="2286000" y="2057400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981200" y="19812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/>
              <a:t>Υ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6019800" y="4876800"/>
            <a:ext cx="838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Χ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07679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426" y="191846"/>
            <a:ext cx="8061147" cy="677108"/>
          </a:xfrm>
        </p:spPr>
        <p:txBody>
          <a:bodyPr/>
          <a:lstStyle/>
          <a:p>
            <a:r>
              <a:rPr lang="el-GR" dirty="0" smtClean="0"/>
              <a:t>Παραδειγμα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3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348946"/>
            <a:ext cx="8864844" cy="4152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14129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31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223963"/>
            <a:ext cx="9544050" cy="4410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511842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426" y="191846"/>
            <a:ext cx="8061147" cy="677108"/>
          </a:xfrm>
        </p:spPr>
        <p:txBody>
          <a:bodyPr/>
          <a:lstStyle/>
          <a:p>
            <a:r>
              <a:rPr lang="el-GR" dirty="0" smtClean="0"/>
              <a:t>Ασκηση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990600" y="1676400"/>
            <a:ext cx="6858000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l-GR" dirty="0" smtClean="0"/>
              <a:t>Στον πίνακα δίνονται ορισµένοι συνδυασµοί ποσοτήτων παραγωγής των αγαθών Χ και Ψ που βρίσκονται πάνω στην καµπύλη παραγωγικών δυνατοτήτων µιας υποθετικής οικονοµίας.</a:t>
            </a:r>
          </a:p>
          <a:p>
            <a:r>
              <a:rPr lang="el-GR" b="1" dirty="0" smtClean="0"/>
              <a:t>                              Χ       	Ψ </a:t>
            </a:r>
          </a:p>
          <a:p>
            <a:r>
              <a:rPr lang="el-GR" b="1" dirty="0" smtClean="0"/>
              <a:t> 	Α 	100 	0 </a:t>
            </a:r>
          </a:p>
          <a:p>
            <a:r>
              <a:rPr lang="el-GR" b="1" dirty="0" smtClean="0"/>
              <a:t>	Β 	90 	5 </a:t>
            </a:r>
          </a:p>
          <a:p>
            <a:r>
              <a:rPr lang="el-GR" b="1" dirty="0" smtClean="0"/>
              <a:t>	Γ 	70 	10 </a:t>
            </a:r>
          </a:p>
          <a:p>
            <a:r>
              <a:rPr lang="el-GR" b="1" dirty="0" smtClean="0"/>
              <a:t>	∆ 	40 	15 </a:t>
            </a:r>
          </a:p>
          <a:p>
            <a:r>
              <a:rPr lang="el-GR" b="1" dirty="0" smtClean="0"/>
              <a:t>	Ε 	0 	20 </a:t>
            </a:r>
          </a:p>
          <a:p>
            <a:pPr algn="just"/>
            <a:r>
              <a:rPr lang="el-GR" dirty="0" smtClean="0"/>
              <a:t> Α) Να χαρακτηρίσετε ως εφικτούς, ανέφικτους  τους ακόλουθους συνδυασµούς :</a:t>
            </a:r>
          </a:p>
          <a:p>
            <a:r>
              <a:rPr lang="el-GR" b="1" dirty="0" smtClean="0"/>
              <a:t> ι) Π ( Χ=90 , Ψ=4 )</a:t>
            </a:r>
            <a:endParaRPr lang="el-GR" b="1" dirty="0"/>
          </a:p>
          <a:p>
            <a:r>
              <a:rPr lang="el-GR" b="1" dirty="0" smtClean="0"/>
              <a:t> ιι) Ρ ( Χ=70 , Ψ=15 ) 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2037334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83083" rIns="0" bIns="0" rtlCol="0">
            <a:spAutoFit/>
          </a:bodyPr>
          <a:lstStyle/>
          <a:p>
            <a:pPr marL="1050290">
              <a:lnSpc>
                <a:spcPct val="100000"/>
              </a:lnSpc>
              <a:spcBef>
                <a:spcPts val="105"/>
              </a:spcBef>
            </a:pPr>
            <a:r>
              <a:rPr dirty="0"/>
              <a:t>Η</a:t>
            </a:r>
            <a:r>
              <a:rPr spc="-25" dirty="0"/>
              <a:t> </a:t>
            </a:r>
            <a:r>
              <a:rPr dirty="0"/>
              <a:t>συνάρτηση</a:t>
            </a:r>
            <a:r>
              <a:rPr spc="-30" dirty="0"/>
              <a:t> </a:t>
            </a:r>
            <a:r>
              <a:rPr spc="-10" dirty="0"/>
              <a:t>παραγωγής</a:t>
            </a:r>
          </a:p>
        </p:txBody>
      </p:sp>
      <p:sp>
        <p:nvSpPr>
          <p:cNvPr id="14" name="object 1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76200">
              <a:lnSpc>
                <a:spcPts val="1240"/>
              </a:lnSpc>
            </a:pPr>
            <a:fld id="{81D60167-4931-47E6-BA6A-407CBD079E47}" type="slidenum">
              <a:rPr spc="-50" dirty="0"/>
              <a:t>9</a:t>
            </a:fld>
            <a:endParaRPr spc="-50" dirty="0"/>
          </a:p>
        </p:txBody>
      </p:sp>
      <p:sp>
        <p:nvSpPr>
          <p:cNvPr id="15" name="object 1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045"/>
              </a:lnSpc>
            </a:pPr>
            <a:r>
              <a:rPr spc="-10" dirty="0"/>
              <a:t>Θεωρία</a:t>
            </a:r>
            <a:r>
              <a:rPr spc="-40" dirty="0"/>
              <a:t> </a:t>
            </a:r>
            <a:r>
              <a:rPr dirty="0"/>
              <a:t>Παραγωγής και</a:t>
            </a:r>
            <a:r>
              <a:rPr spc="-30" dirty="0"/>
              <a:t> </a:t>
            </a:r>
            <a:r>
              <a:rPr spc="-10" dirty="0"/>
              <a:t>Κόστους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42950" y="1565909"/>
            <a:ext cx="7914640" cy="36836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marR="57150" indent="-342900">
              <a:lnSpc>
                <a:spcPct val="100000"/>
              </a:lnSpc>
              <a:spcBef>
                <a:spcPts val="100"/>
              </a:spcBef>
              <a:buFont typeface="Arial MT"/>
              <a:buChar char="•"/>
              <a:tabLst>
                <a:tab pos="354965" algn="l"/>
              </a:tabLst>
            </a:pPr>
            <a:r>
              <a:rPr sz="3000" dirty="0">
                <a:latin typeface="Calibri"/>
                <a:cs typeface="Calibri"/>
              </a:rPr>
              <a:t>Η</a:t>
            </a:r>
            <a:r>
              <a:rPr sz="3000" spc="-100" dirty="0">
                <a:latin typeface="Calibri"/>
                <a:cs typeface="Calibri"/>
              </a:rPr>
              <a:t> </a:t>
            </a:r>
            <a:r>
              <a:rPr sz="3000" b="1" dirty="0">
                <a:latin typeface="Calibri"/>
                <a:cs typeface="Calibri"/>
              </a:rPr>
              <a:t>συνάρτηση</a:t>
            </a:r>
            <a:r>
              <a:rPr sz="3000" b="1" spc="-75" dirty="0">
                <a:latin typeface="Calibri"/>
                <a:cs typeface="Calibri"/>
              </a:rPr>
              <a:t> </a:t>
            </a:r>
            <a:r>
              <a:rPr sz="3000" b="1" dirty="0">
                <a:latin typeface="Calibri"/>
                <a:cs typeface="Calibri"/>
              </a:rPr>
              <a:t>παραγωγής</a:t>
            </a:r>
            <a:r>
              <a:rPr sz="3000" b="1" spc="-9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είναι</a:t>
            </a:r>
            <a:r>
              <a:rPr sz="3000" spc="-8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μια</a:t>
            </a:r>
            <a:r>
              <a:rPr sz="3000" spc="-85" dirty="0">
                <a:latin typeface="Calibri"/>
                <a:cs typeface="Calibri"/>
              </a:rPr>
              <a:t> </a:t>
            </a:r>
            <a:r>
              <a:rPr sz="3000" spc="-10" dirty="0">
                <a:latin typeface="Calibri"/>
                <a:cs typeface="Calibri"/>
              </a:rPr>
              <a:t>τεχνολογική </a:t>
            </a:r>
            <a:r>
              <a:rPr sz="3000" dirty="0">
                <a:latin typeface="Calibri"/>
                <a:cs typeface="Calibri"/>
              </a:rPr>
              <a:t>σχέση</a:t>
            </a:r>
            <a:r>
              <a:rPr sz="3000" spc="-114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που</a:t>
            </a:r>
            <a:r>
              <a:rPr sz="3000" spc="-90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συνδέει</a:t>
            </a:r>
            <a:r>
              <a:rPr sz="3000" spc="-9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το</a:t>
            </a:r>
            <a:r>
              <a:rPr sz="3000" spc="-95" dirty="0">
                <a:latin typeface="Calibri"/>
                <a:cs typeface="Calibri"/>
              </a:rPr>
              <a:t> </a:t>
            </a:r>
            <a:r>
              <a:rPr sz="3000" spc="-10" dirty="0">
                <a:latin typeface="Calibri"/>
                <a:cs typeface="Calibri"/>
              </a:rPr>
              <a:t>παραγόμενο</a:t>
            </a:r>
            <a:r>
              <a:rPr sz="3000" spc="-9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προϊόν</a:t>
            </a:r>
            <a:r>
              <a:rPr sz="3000" spc="-85" dirty="0">
                <a:latin typeface="Calibri"/>
                <a:cs typeface="Calibri"/>
              </a:rPr>
              <a:t> </a:t>
            </a:r>
            <a:r>
              <a:rPr sz="3000" spc="-25" dirty="0">
                <a:latin typeface="Calibri"/>
                <a:cs typeface="Calibri"/>
              </a:rPr>
              <a:t>με </a:t>
            </a:r>
            <a:r>
              <a:rPr sz="3000" dirty="0">
                <a:latin typeface="Calibri"/>
                <a:cs typeface="Calibri"/>
              </a:rPr>
              <a:t>τους</a:t>
            </a:r>
            <a:r>
              <a:rPr sz="3000" spc="-9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συντελεστές</a:t>
            </a:r>
            <a:r>
              <a:rPr sz="3000" spc="-8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παραγωγής</a:t>
            </a:r>
            <a:r>
              <a:rPr sz="3000" spc="-9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(εργασία</a:t>
            </a:r>
            <a:r>
              <a:rPr sz="3000" spc="-100" dirty="0">
                <a:latin typeface="Calibri"/>
                <a:cs typeface="Calibri"/>
              </a:rPr>
              <a:t> </a:t>
            </a:r>
            <a:r>
              <a:rPr sz="3000" spc="-25" dirty="0">
                <a:latin typeface="Calibri"/>
                <a:cs typeface="Calibri"/>
              </a:rPr>
              <a:t>και</a:t>
            </a:r>
            <a:endParaRPr sz="3000">
              <a:latin typeface="Calibri"/>
              <a:cs typeface="Calibri"/>
            </a:endParaRPr>
          </a:p>
          <a:p>
            <a:pPr marL="354965" marR="5080">
              <a:lnSpc>
                <a:spcPct val="100000"/>
              </a:lnSpc>
            </a:pPr>
            <a:r>
              <a:rPr sz="3000" spc="-10" dirty="0">
                <a:latin typeface="Calibri"/>
                <a:cs typeface="Calibri"/>
              </a:rPr>
              <a:t>κεφάλαιο).</a:t>
            </a:r>
            <a:r>
              <a:rPr sz="3000" spc="-130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Η</a:t>
            </a:r>
            <a:r>
              <a:rPr sz="3000" spc="-100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συνάρτηση</a:t>
            </a:r>
            <a:r>
              <a:rPr sz="3000" spc="-8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παραγωγής</a:t>
            </a:r>
            <a:r>
              <a:rPr sz="3000" spc="-110" dirty="0">
                <a:latin typeface="Calibri"/>
                <a:cs typeface="Calibri"/>
              </a:rPr>
              <a:t> </a:t>
            </a:r>
            <a:r>
              <a:rPr sz="3000" spc="-10" dirty="0">
                <a:latin typeface="Calibri"/>
                <a:cs typeface="Calibri"/>
              </a:rPr>
              <a:t>φανερώνει </a:t>
            </a:r>
            <a:r>
              <a:rPr sz="3000" dirty="0">
                <a:latin typeface="Calibri"/>
                <a:cs typeface="Calibri"/>
              </a:rPr>
              <a:t>το</a:t>
            </a:r>
            <a:r>
              <a:rPr sz="3000" spc="-9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μέγιστο</a:t>
            </a:r>
            <a:r>
              <a:rPr sz="3000" spc="-80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ποσό</a:t>
            </a:r>
            <a:r>
              <a:rPr sz="3000" spc="-6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του</a:t>
            </a:r>
            <a:r>
              <a:rPr sz="3000" spc="-75" dirty="0">
                <a:latin typeface="Calibri"/>
                <a:cs typeface="Calibri"/>
              </a:rPr>
              <a:t> </a:t>
            </a:r>
            <a:r>
              <a:rPr sz="3000" spc="-10" dirty="0">
                <a:latin typeface="Calibri"/>
                <a:cs typeface="Calibri"/>
              </a:rPr>
              <a:t>παραγόμενου</a:t>
            </a:r>
            <a:r>
              <a:rPr sz="3000" spc="-90" dirty="0">
                <a:latin typeface="Calibri"/>
                <a:cs typeface="Calibri"/>
              </a:rPr>
              <a:t> </a:t>
            </a:r>
            <a:r>
              <a:rPr sz="3000" spc="-10" dirty="0">
                <a:latin typeface="Calibri"/>
                <a:cs typeface="Calibri"/>
              </a:rPr>
              <a:t>προϊόντος</a:t>
            </a:r>
            <a:endParaRPr sz="3000">
              <a:latin typeface="Calibri"/>
              <a:cs typeface="Calibri"/>
            </a:endParaRPr>
          </a:p>
          <a:p>
            <a:pPr marL="354965">
              <a:lnSpc>
                <a:spcPct val="100000"/>
              </a:lnSpc>
            </a:pPr>
            <a:r>
              <a:rPr sz="3000" dirty="0">
                <a:latin typeface="Calibri"/>
                <a:cs typeface="Calibri"/>
              </a:rPr>
              <a:t>που</a:t>
            </a:r>
            <a:r>
              <a:rPr sz="3000" spc="-90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είναι</a:t>
            </a:r>
            <a:r>
              <a:rPr sz="3000" spc="-7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δυνατόν</a:t>
            </a:r>
            <a:r>
              <a:rPr sz="3000" spc="-60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να</a:t>
            </a:r>
            <a:r>
              <a:rPr sz="3000" spc="-7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παραχθεί</a:t>
            </a:r>
            <a:r>
              <a:rPr sz="3000" spc="-100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με</a:t>
            </a:r>
            <a:r>
              <a:rPr sz="3000" spc="-75" dirty="0">
                <a:latin typeface="Calibri"/>
                <a:cs typeface="Calibri"/>
              </a:rPr>
              <a:t> </a:t>
            </a:r>
            <a:r>
              <a:rPr sz="3000" spc="-10" dirty="0">
                <a:latin typeface="Calibri"/>
                <a:cs typeface="Calibri"/>
              </a:rPr>
              <a:t>δεδομένο</a:t>
            </a:r>
            <a:endParaRPr sz="3000">
              <a:latin typeface="Calibri"/>
              <a:cs typeface="Calibri"/>
            </a:endParaRPr>
          </a:p>
          <a:p>
            <a:pPr marL="354965" marR="163830">
              <a:lnSpc>
                <a:spcPct val="100000"/>
              </a:lnSpc>
              <a:spcBef>
                <a:spcPts val="5"/>
              </a:spcBef>
            </a:pPr>
            <a:r>
              <a:rPr sz="3000" spc="-10" dirty="0">
                <a:latin typeface="Calibri"/>
                <a:cs typeface="Calibri"/>
              </a:rPr>
              <a:t>συνδυασμό</a:t>
            </a:r>
            <a:r>
              <a:rPr sz="3000" spc="-9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συντελεστών</a:t>
            </a:r>
            <a:r>
              <a:rPr sz="3000" spc="-114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παραγωγής,</a:t>
            </a:r>
            <a:r>
              <a:rPr sz="3000" spc="-10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με</a:t>
            </a:r>
            <a:r>
              <a:rPr sz="3000" spc="-105" dirty="0">
                <a:latin typeface="Calibri"/>
                <a:cs typeface="Calibri"/>
              </a:rPr>
              <a:t> </a:t>
            </a:r>
            <a:r>
              <a:rPr sz="3000" spc="-20" dirty="0">
                <a:latin typeface="Calibri"/>
                <a:cs typeface="Calibri"/>
              </a:rPr>
              <a:t>βάση </a:t>
            </a:r>
            <a:r>
              <a:rPr sz="3000" dirty="0">
                <a:latin typeface="Calibri"/>
                <a:cs typeface="Calibri"/>
              </a:rPr>
              <a:t>την</a:t>
            </a:r>
            <a:r>
              <a:rPr sz="3000" spc="-100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τεχνολογία</a:t>
            </a:r>
            <a:r>
              <a:rPr sz="3000" spc="-9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που</a:t>
            </a:r>
            <a:r>
              <a:rPr sz="3000" spc="-65" dirty="0">
                <a:latin typeface="Calibri"/>
                <a:cs typeface="Calibri"/>
              </a:rPr>
              <a:t> </a:t>
            </a:r>
            <a:r>
              <a:rPr sz="3000" spc="-10" dirty="0">
                <a:latin typeface="Calibri"/>
                <a:cs typeface="Calibri"/>
              </a:rPr>
              <a:t>χρησιμοποιεί</a:t>
            </a:r>
            <a:r>
              <a:rPr sz="3000" spc="-70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η</a:t>
            </a:r>
            <a:r>
              <a:rPr sz="3000" spc="-80" dirty="0">
                <a:latin typeface="Calibri"/>
                <a:cs typeface="Calibri"/>
              </a:rPr>
              <a:t> </a:t>
            </a:r>
            <a:r>
              <a:rPr sz="3000" spc="-10" dirty="0">
                <a:latin typeface="Calibri"/>
                <a:cs typeface="Calibri"/>
              </a:rPr>
              <a:t>επιχείρηση:</a:t>
            </a:r>
            <a:endParaRPr sz="30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728024" y="5410123"/>
            <a:ext cx="84455" cy="208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0" dirty="0">
                <a:solidFill>
                  <a:srgbClr val="4F71B9"/>
                </a:solidFill>
                <a:latin typeface="Symbol"/>
                <a:cs typeface="Symbol"/>
              </a:rPr>
              <a:t></a:t>
            </a:r>
            <a:endParaRPr sz="1200">
              <a:latin typeface="Symbol"/>
              <a:cs typeface="Symbo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728024" y="5549503"/>
            <a:ext cx="84455" cy="208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0" dirty="0">
                <a:solidFill>
                  <a:srgbClr val="4F71B9"/>
                </a:solidFill>
                <a:latin typeface="Symbol"/>
                <a:cs typeface="Symbol"/>
              </a:rPr>
              <a:t></a:t>
            </a:r>
            <a:endParaRPr sz="1200">
              <a:latin typeface="Symbol"/>
              <a:cs typeface="Symbo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254974" y="5410123"/>
            <a:ext cx="84455" cy="3479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1270"/>
              </a:lnSpc>
              <a:spcBef>
                <a:spcPts val="100"/>
              </a:spcBef>
            </a:pPr>
            <a:r>
              <a:rPr sz="1200" spc="-50" dirty="0">
                <a:solidFill>
                  <a:srgbClr val="4F71B9"/>
                </a:solidFill>
                <a:latin typeface="Symbol"/>
                <a:cs typeface="Symbol"/>
              </a:rPr>
              <a:t></a:t>
            </a:r>
            <a:endParaRPr sz="1200">
              <a:latin typeface="Symbol"/>
              <a:cs typeface="Symbol"/>
            </a:endParaRPr>
          </a:p>
          <a:p>
            <a:pPr marL="12700">
              <a:lnSpc>
                <a:spcPts val="1270"/>
              </a:lnSpc>
            </a:pPr>
            <a:r>
              <a:rPr sz="1200" spc="-50" dirty="0">
                <a:solidFill>
                  <a:srgbClr val="4F71B9"/>
                </a:solidFill>
                <a:latin typeface="Symbol"/>
                <a:cs typeface="Symbol"/>
              </a:rPr>
              <a:t></a:t>
            </a:r>
            <a:endParaRPr sz="1200">
              <a:latin typeface="Symbol"/>
              <a:cs typeface="Symbo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728024" y="5695578"/>
            <a:ext cx="84455" cy="208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0" dirty="0">
                <a:solidFill>
                  <a:srgbClr val="4F71B9"/>
                </a:solidFill>
                <a:latin typeface="Symbol"/>
                <a:cs typeface="Symbol"/>
              </a:rPr>
              <a:t></a:t>
            </a:r>
            <a:endParaRPr sz="1200">
              <a:latin typeface="Symbol"/>
              <a:cs typeface="Symbo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254974" y="5695578"/>
            <a:ext cx="84455" cy="208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0" dirty="0">
                <a:solidFill>
                  <a:srgbClr val="4F71B9"/>
                </a:solidFill>
                <a:latin typeface="Symbol"/>
                <a:cs typeface="Symbol"/>
              </a:rPr>
              <a:t></a:t>
            </a:r>
            <a:endParaRPr sz="1200">
              <a:latin typeface="Symbol"/>
              <a:cs typeface="Symbo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728024" y="5813960"/>
            <a:ext cx="84455" cy="208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0" dirty="0">
                <a:solidFill>
                  <a:srgbClr val="4F71B9"/>
                </a:solidFill>
                <a:latin typeface="Symbol"/>
                <a:cs typeface="Symbol"/>
              </a:rPr>
              <a:t></a:t>
            </a:r>
            <a:endParaRPr sz="1200">
              <a:latin typeface="Symbol"/>
              <a:cs typeface="Symbo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2254974" y="5813960"/>
            <a:ext cx="84455" cy="208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0" dirty="0">
                <a:solidFill>
                  <a:srgbClr val="4F71B9"/>
                </a:solidFill>
                <a:latin typeface="Symbol"/>
                <a:cs typeface="Symbol"/>
              </a:rPr>
              <a:t></a:t>
            </a:r>
            <a:endParaRPr sz="1200">
              <a:latin typeface="Symbol"/>
              <a:cs typeface="Symbo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728024" y="5909823"/>
            <a:ext cx="611505" cy="208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539115" algn="l"/>
              </a:tabLst>
            </a:pPr>
            <a:r>
              <a:rPr sz="1200" spc="-50" dirty="0">
                <a:solidFill>
                  <a:srgbClr val="4F71B9"/>
                </a:solidFill>
                <a:latin typeface="Symbol"/>
                <a:cs typeface="Symbol"/>
              </a:rPr>
              <a:t></a:t>
            </a:r>
            <a:r>
              <a:rPr sz="1200" dirty="0">
                <a:solidFill>
                  <a:srgbClr val="4F71B9"/>
                </a:solidFill>
                <a:latin typeface="Times New Roman"/>
                <a:cs typeface="Times New Roman"/>
              </a:rPr>
              <a:t>	</a:t>
            </a:r>
            <a:r>
              <a:rPr sz="1200" spc="-50" dirty="0">
                <a:solidFill>
                  <a:srgbClr val="4F71B9"/>
                </a:solidFill>
                <a:latin typeface="Symbol"/>
                <a:cs typeface="Symbol"/>
              </a:rPr>
              <a:t></a:t>
            </a:r>
            <a:endParaRPr sz="1200">
              <a:latin typeface="Symbol"/>
              <a:cs typeface="Symbo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075010" y="5404864"/>
            <a:ext cx="1167765" cy="48323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spc="90" dirty="0">
                <a:solidFill>
                  <a:srgbClr val="4F71B9"/>
                </a:solidFill>
                <a:latin typeface="Calibri"/>
                <a:cs typeface="Calibri"/>
              </a:rPr>
              <a:t>Υ</a:t>
            </a:r>
            <a:r>
              <a:rPr sz="3000" spc="90" dirty="0">
                <a:solidFill>
                  <a:srgbClr val="4F71B9"/>
                </a:solidFill>
                <a:latin typeface="Symbol"/>
                <a:cs typeface="Symbol"/>
              </a:rPr>
              <a:t></a:t>
            </a:r>
            <a:r>
              <a:rPr sz="3000" spc="-280" dirty="0">
                <a:solidFill>
                  <a:srgbClr val="4F71B9"/>
                </a:solidFill>
                <a:latin typeface="Times New Roman"/>
                <a:cs typeface="Times New Roman"/>
              </a:rPr>
              <a:t> </a:t>
            </a:r>
            <a:r>
              <a:rPr sz="3000" i="1" dirty="0">
                <a:solidFill>
                  <a:srgbClr val="4F71B9"/>
                </a:solidFill>
                <a:latin typeface="Calibri"/>
                <a:cs typeface="Calibri"/>
              </a:rPr>
              <a:t>f</a:t>
            </a:r>
            <a:r>
              <a:rPr sz="3000" i="1" spc="260" dirty="0">
                <a:solidFill>
                  <a:srgbClr val="4F71B9"/>
                </a:solidFill>
                <a:latin typeface="Calibri"/>
                <a:cs typeface="Calibri"/>
              </a:rPr>
              <a:t> </a:t>
            </a:r>
            <a:r>
              <a:rPr sz="3000" i="1" spc="-55" dirty="0">
                <a:solidFill>
                  <a:srgbClr val="4F71B9"/>
                </a:solidFill>
                <a:latin typeface="Calibri"/>
                <a:cs typeface="Calibri"/>
              </a:rPr>
              <a:t>L</a:t>
            </a:r>
            <a:r>
              <a:rPr sz="3000" spc="-55" dirty="0">
                <a:solidFill>
                  <a:srgbClr val="4F71B9"/>
                </a:solidFill>
                <a:latin typeface="Calibri"/>
                <a:cs typeface="Calibri"/>
              </a:rPr>
              <a:t>,</a:t>
            </a:r>
            <a:r>
              <a:rPr sz="3000" i="1" spc="-55" dirty="0">
                <a:solidFill>
                  <a:srgbClr val="4F71B9"/>
                </a:solidFill>
                <a:latin typeface="Calibri"/>
                <a:cs typeface="Calibri"/>
              </a:rPr>
              <a:t>K</a:t>
            </a:r>
            <a:endParaRPr sz="3000">
              <a:latin typeface="Calibri"/>
              <a:cs typeface="Calibri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680522" y="5928577"/>
            <a:ext cx="7799070" cy="48323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000" dirty="0">
                <a:latin typeface="Calibri"/>
                <a:cs typeface="Calibri"/>
              </a:rPr>
              <a:t>όπου</a:t>
            </a:r>
            <a:r>
              <a:rPr sz="3000" spc="-5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Υ=</a:t>
            </a:r>
            <a:r>
              <a:rPr sz="3000" spc="-60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προϊόν,</a:t>
            </a:r>
            <a:r>
              <a:rPr sz="3000" spc="-50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L=εργασία,</a:t>
            </a:r>
            <a:r>
              <a:rPr sz="3000" spc="-4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Κ=κεφάλαιο</a:t>
            </a:r>
            <a:r>
              <a:rPr sz="3000" spc="-65" dirty="0">
                <a:latin typeface="Calibri"/>
                <a:cs typeface="Calibri"/>
              </a:rPr>
              <a:t> </a:t>
            </a:r>
            <a:r>
              <a:rPr sz="3000" spc="-10" dirty="0">
                <a:latin typeface="Calibri"/>
                <a:cs typeface="Calibri"/>
              </a:rPr>
              <a:t>(Υ,L,K&gt;0)</a:t>
            </a:r>
            <a:endParaRPr sz="3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106</TotalTime>
  <Words>2029</Words>
  <Application>Microsoft Office PowerPoint</Application>
  <PresentationFormat>On-screen Show (4:3)</PresentationFormat>
  <Paragraphs>362</Paragraphs>
  <Slides>30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1" baseType="lpstr">
      <vt:lpstr>Office Theme</vt:lpstr>
      <vt:lpstr>Εναλλακτικό κόστος ή κόστος ευκαιρίας </vt:lpstr>
      <vt:lpstr>Παράδειγμα: </vt:lpstr>
      <vt:lpstr>Εξήγηση: </vt:lpstr>
      <vt:lpstr>Συμπερασματα</vt:lpstr>
      <vt:lpstr>Καμπυλη παραγωγικών δυνατοτητων</vt:lpstr>
      <vt:lpstr>Παραδειγμα</vt:lpstr>
      <vt:lpstr>PowerPoint Presentation</vt:lpstr>
      <vt:lpstr>Ασκηση</vt:lpstr>
      <vt:lpstr>Η συνάρτηση παραγωγής</vt:lpstr>
      <vt:lpstr>Μέσο και Οριακό Προϊόν Εργασίας/Κεφαλαίου</vt:lpstr>
      <vt:lpstr>Ένα παράδειγμα</vt:lpstr>
      <vt:lpstr>Μακροχρόνια vs. Βραχυχρόνια περίοδος</vt:lpstr>
      <vt:lpstr>Καμπύλη ισοπαραγωγής</vt:lpstr>
      <vt:lpstr>Οριακός λόγος τεχνικής υποκατάστασης</vt:lpstr>
      <vt:lpstr>Η απόφαση της επιχείρησης για το ύψος της παραγωγής της</vt:lpstr>
      <vt:lpstr>Ισορροπία της επιχείρησης</vt:lpstr>
      <vt:lpstr>Καμπύλη ίσου κόστους</vt:lpstr>
      <vt:lpstr>Διαγραμματικά…</vt:lpstr>
      <vt:lpstr>Θεωρία Κόστους</vt:lpstr>
      <vt:lpstr>Μακροχρόνια vs. Βραχυχρόνια περίοδος</vt:lpstr>
      <vt:lpstr>Κόστος στη Βραχυχρόνια περίοδο</vt:lpstr>
      <vt:lpstr>Βραχυχρόνιο συνολικό, σταθερό και μεταβλητό κόστος</vt:lpstr>
      <vt:lpstr>Βραχυχρόνιο μέσο συνολικό, μέσο σταθερό, μέσο μεταβλητό και οριακό κόστος</vt:lpstr>
      <vt:lpstr>Μέσο Κόστος και Οικονομίες Κλίμακας</vt:lpstr>
      <vt:lpstr>Γιατί υπάρχουν οικονομίες κλίμακας?</vt:lpstr>
      <vt:lpstr>Ελάχιστη αποτελεσματική κλίμακα</vt:lpstr>
      <vt:lpstr>Σχέσεις καμπυλών προϊόντος και κόστους</vt:lpstr>
      <vt:lpstr>Διαγραμματικά…</vt:lpstr>
      <vt:lpstr>Η συνάρτηση κόστους παραγωγής στη μακροχρόνια περίοδο</vt:lpstr>
      <vt:lpstr>Μακροχρόνιες και Βραχυχρόνιες καμπύλες μέσου και οριακού κόστους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Stevy</dc:creator>
  <cp:lastModifiedBy>omanoliadis</cp:lastModifiedBy>
  <cp:revision>7</cp:revision>
  <dcterms:created xsi:type="dcterms:W3CDTF">2024-03-11T16:14:11Z</dcterms:created>
  <dcterms:modified xsi:type="dcterms:W3CDTF">2024-03-15T05:05:57Z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2015-09-03T00:00:00Z</vt:filetime>
  </property>
  <property fmtid="{D5CDD505-2E9C-101B-9397-08002B2CF9AE}" pid="3" name="Creator">
    <vt:lpwstr>Microsoft® Office PowerPoint® 2007</vt:lpwstr>
  </property>
  <property fmtid="{D5CDD505-2E9C-101B-9397-08002B2CF9AE}" pid="4" name="LastSaved">
    <vt:filetime>2024-03-11T00:00:00Z</vt:filetime>
  </property>
  <property fmtid="{D5CDD505-2E9C-101B-9397-08002B2CF9AE}" pid="5" name="Producer">
    <vt:lpwstr>Microsoft® Office PowerPoint® 2007</vt:lpwstr>
  </property>
</Properties>
</file>