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C198B9E-28B4-470A-A2D9-E3F228CAD4EF}" type="datetimeFigureOut">
              <a:rPr lang="el-GR" smtClean="0"/>
              <a:pPr/>
              <a:t>10/1/2019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9FF990-63F4-47CF-A1F8-824A88655B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98B9E-28B4-470A-A2D9-E3F228CAD4EF}" type="datetimeFigureOut">
              <a:rPr lang="el-GR" smtClean="0"/>
              <a:pPr/>
              <a:t>10/1/2019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FF990-63F4-47CF-A1F8-824A88655B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Αποτέλεσμα εικόνας για αξιολογηση διαχειριση δικτυων υδρευσης"/>
          <p:cNvPicPr>
            <a:picLocks noChangeAspect="1" noChangeArrowheads="1"/>
          </p:cNvPicPr>
          <p:nvPr/>
        </p:nvPicPr>
        <p:blipFill>
          <a:blip r:embed="rId2" cstate="print"/>
          <a:srcRect/>
          <a:stretch>
            <a:fillRect/>
          </a:stretch>
        </p:blipFill>
        <p:spPr bwMode="auto">
          <a:xfrm>
            <a:off x="323528" y="404664"/>
            <a:ext cx="8466626" cy="5811045"/>
          </a:xfrm>
          <a:prstGeom prst="rect">
            <a:avLst/>
          </a:prstGeom>
          <a:noFill/>
        </p:spPr>
      </p:pic>
      <p:sp>
        <p:nvSpPr>
          <p:cNvPr id="2" name="1 - Τίτλος"/>
          <p:cNvSpPr>
            <a:spLocks noGrp="1"/>
          </p:cNvSpPr>
          <p:nvPr>
            <p:ph type="ctrTitle"/>
          </p:nvPr>
        </p:nvSpPr>
        <p:spPr>
          <a:xfrm>
            <a:off x="683568" y="2708920"/>
            <a:ext cx="7772400" cy="1470025"/>
          </a:xfrm>
        </p:spPr>
        <p:txBody>
          <a:bodyPr/>
          <a:lstStyle/>
          <a:p>
            <a:r>
              <a:rPr lang="el-GR" b="1" dirty="0" smtClean="0"/>
              <a:t>ΑΞΙΟΛΟΓΗΣΗ – ΔΙΑΧΕΙΡΙΣΗ ΔΙΚΤΥΩΝ ΥΔΡΕΥΣΗΣ </a:t>
            </a:r>
            <a:endParaRPr lang="el-G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79512" y="1124744"/>
            <a:ext cx="5616624" cy="5170646"/>
          </a:xfrm>
          <a:prstGeom prst="rect">
            <a:avLst/>
          </a:prstGeom>
        </p:spPr>
        <p:txBody>
          <a:bodyPr wrap="square">
            <a:spAutoFit/>
          </a:bodyPr>
          <a:lstStyle/>
          <a:p>
            <a:pPr indent="19050" algn="just"/>
            <a:endParaRPr lang="el-GR" sz="1600" dirty="0" smtClean="0"/>
          </a:p>
          <a:p>
            <a:pPr indent="19050" algn="just"/>
            <a:r>
              <a:rPr lang="el-GR" sz="2000" i="1" dirty="0" smtClean="0"/>
              <a:t>Πραγματικές Απώλειες</a:t>
            </a:r>
            <a:r>
              <a:rPr lang="el-GR" sz="2000" dirty="0" smtClean="0"/>
              <a:t>. Συμπεριλαμβάνουν διαρροές τροφοδοτικών αγωγών και αγωγών διανομής, υπερχειλίσεις δεξαμενών, και διαρροές στις </a:t>
            </a:r>
            <a:r>
              <a:rPr lang="el-GR" sz="2000" dirty="0" err="1" smtClean="0"/>
              <a:t>υδατοπαροχές</a:t>
            </a:r>
            <a:r>
              <a:rPr lang="el-GR" sz="2000" dirty="0" smtClean="0"/>
              <a:t> (μέχρι τα </a:t>
            </a:r>
            <a:r>
              <a:rPr lang="el-GR" sz="2000" dirty="0" err="1" smtClean="0"/>
              <a:t>υδρόμετρα</a:t>
            </a:r>
            <a:r>
              <a:rPr lang="el-GR" sz="2000" dirty="0" smtClean="0"/>
              <a:t> των καταναλωτών).  Οι διαρροές μπορεί να είναι μικρές (διαρροές βάσης) και μεγάλες (θραύσεις αγωγών)</a:t>
            </a:r>
          </a:p>
          <a:p>
            <a:pPr indent="19050" algn="just"/>
            <a:endParaRPr lang="el-GR" dirty="0" smtClean="0"/>
          </a:p>
          <a:p>
            <a:pPr indent="19050" algn="just"/>
            <a:endParaRPr lang="el-GR" dirty="0" smtClean="0"/>
          </a:p>
          <a:p>
            <a:pPr indent="19050" algn="just"/>
            <a:endParaRPr lang="el-GR" dirty="0" smtClean="0"/>
          </a:p>
          <a:p>
            <a:pPr indent="19050" algn="just"/>
            <a:endParaRPr lang="el-GR" sz="2000" dirty="0" smtClean="0"/>
          </a:p>
          <a:p>
            <a:pPr indent="19050" algn="just"/>
            <a:r>
              <a:rPr lang="el-GR" sz="2000" dirty="0" smtClean="0"/>
              <a:t> </a:t>
            </a:r>
            <a:r>
              <a:rPr lang="el-GR" sz="2000" i="1" dirty="0" smtClean="0"/>
              <a:t>Φαινόμενες Απώλειες.  </a:t>
            </a:r>
            <a:r>
              <a:rPr lang="el-GR" sz="2000" dirty="0" smtClean="0"/>
              <a:t>Συμπεριλαμβάνουν σφάλματα καταμέτρησης και καταχώρησης καταναλώσεων, </a:t>
            </a:r>
            <a:r>
              <a:rPr lang="el-GR" sz="2000" dirty="0" err="1" smtClean="0"/>
              <a:t>υπο</a:t>
            </a:r>
            <a:r>
              <a:rPr lang="el-GR" sz="2000" dirty="0" smtClean="0"/>
              <a:t>-μέτρηση </a:t>
            </a:r>
            <a:r>
              <a:rPr lang="el-GR" sz="2000" dirty="0" err="1" smtClean="0"/>
              <a:t>υδρομέτρων</a:t>
            </a:r>
            <a:r>
              <a:rPr lang="el-GR" sz="2000" dirty="0" smtClean="0"/>
              <a:t>, παράνομες συνδέσεις – μη εξουσιοδοτημένη χρήση νερού από </a:t>
            </a:r>
            <a:r>
              <a:rPr lang="el-GR" sz="2000" dirty="0" err="1" smtClean="0"/>
              <a:t>κρούνους</a:t>
            </a:r>
            <a:r>
              <a:rPr lang="el-GR" sz="2000" dirty="0" smtClean="0"/>
              <a:t>, παράνομες συνδέσεις στο δίκτυο, επεμβάσεις στα </a:t>
            </a:r>
            <a:r>
              <a:rPr lang="el-GR" sz="2000" dirty="0" err="1" smtClean="0"/>
              <a:t>υδρόμετρα</a:t>
            </a:r>
            <a:endParaRPr lang="el-GR" sz="2000" dirty="0" smtClean="0"/>
          </a:p>
        </p:txBody>
      </p:sp>
      <p:sp>
        <p:nvSpPr>
          <p:cNvPr id="8" name="7 - Ορθογώνιο"/>
          <p:cNvSpPr/>
          <p:nvPr/>
        </p:nvSpPr>
        <p:spPr>
          <a:xfrm>
            <a:off x="179512" y="116632"/>
            <a:ext cx="8712968" cy="892552"/>
          </a:xfrm>
          <a:prstGeom prst="rect">
            <a:avLst/>
          </a:prstGeom>
        </p:spPr>
        <p:txBody>
          <a:bodyPr wrap="square">
            <a:spAutoFit/>
          </a:bodyPr>
          <a:lstStyle/>
          <a:p>
            <a:pPr indent="19050" algn="just">
              <a:buFont typeface="Wingdings" pitchFamily="2" charset="2"/>
              <a:buChar char="q"/>
            </a:pPr>
            <a:r>
              <a:rPr lang="el-GR" sz="2600" u="sng" dirty="0" smtClean="0"/>
              <a:t>Ιδιαίτερη σημασία  έχει η εκτίμηση των Απωλειών νερού </a:t>
            </a:r>
            <a:r>
              <a:rPr lang="el-GR" sz="2600" dirty="0" smtClean="0"/>
              <a:t>των δικτύων, που αποτελούνται από τις:</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1093787"/>
            <a:ext cx="2873456" cy="225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6012160" y="4293096"/>
            <a:ext cx="2808312" cy="21049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dirty="0" smtClean="0"/>
              <a:t>ΒΑΣΙΚΟΙ ΠΑΡΑΓΟΝΤΕΣ ΠΟΥ ΕΠΗΡΕΑΖΟΥΝ ΤΗΝ ΠΟΣΟΤΗΤΑ ΝΕΡΟΥ ΠΟΥ ΧΑΝΕΤΑΙ</a:t>
            </a:r>
          </a:p>
          <a:p>
            <a:pPr>
              <a:buNone/>
            </a:pPr>
            <a:endParaRPr lang="el-GR" dirty="0" smtClean="0"/>
          </a:p>
          <a:p>
            <a:r>
              <a:rPr lang="el-GR" dirty="0" smtClean="0"/>
              <a:t>Πίεση στο σύστημα.</a:t>
            </a:r>
          </a:p>
          <a:p>
            <a:r>
              <a:rPr lang="el-GR" dirty="0" smtClean="0"/>
              <a:t>Συχνότητα εμφάνισης διαρροών με πίδακες νερού και ρυθμός ροής τους.</a:t>
            </a:r>
          </a:p>
          <a:p>
            <a:r>
              <a:rPr lang="el-GR" dirty="0" smtClean="0"/>
              <a:t>Χρονικό διάστημα ύπαρξης της διαρροής πριν εντοπιστεί και επισκευαστεί.</a:t>
            </a:r>
          </a:p>
          <a:p>
            <a:r>
              <a:rPr lang="el-GR" dirty="0" smtClean="0"/>
              <a:t>Επίπεδο μη ανιχνεύσιμων μικρών διαρροών (απώλειες στο υπόβαθρο).</a:t>
            </a:r>
          </a:p>
          <a:p>
            <a:pPr>
              <a:buNone/>
            </a:pP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8229600" cy="5904656"/>
          </a:xfrm>
        </p:spPr>
        <p:txBody>
          <a:bodyPr>
            <a:normAutofit fontScale="55000" lnSpcReduction="20000"/>
          </a:bodyPr>
          <a:lstStyle/>
          <a:p>
            <a:pPr lvl="0"/>
            <a:r>
              <a:rPr lang="el-GR" b="1" dirty="0" smtClean="0"/>
              <a:t>A3:</a:t>
            </a:r>
            <a:r>
              <a:rPr lang="el-GR" dirty="0" smtClean="0"/>
              <a:t> Καθορισμός εισερχόμενου νερού στο δίκτυο.</a:t>
            </a:r>
          </a:p>
          <a:p>
            <a:pPr lvl="0"/>
            <a:r>
              <a:rPr lang="el-GR" b="1" dirty="0" smtClean="0"/>
              <a:t>Α8: </a:t>
            </a:r>
            <a:r>
              <a:rPr lang="el-GR" dirty="0" smtClean="0"/>
              <a:t>Καθορισμός εξουσιοδοτημένης, Τιμολογούμενης - μετρούμενης κατανάλωσης.</a:t>
            </a:r>
          </a:p>
          <a:p>
            <a:pPr lvl="0"/>
            <a:r>
              <a:rPr lang="el-GR" b="1" dirty="0" smtClean="0"/>
              <a:t>Α9:</a:t>
            </a:r>
            <a:r>
              <a:rPr lang="el-GR" dirty="0" smtClean="0"/>
              <a:t> Καθορισμός εξουσιοδοτημένης, Τιμολογούμενης - Μη μετρούμενης κατανάλωσης .</a:t>
            </a:r>
          </a:p>
          <a:p>
            <a:pPr lvl="0"/>
            <a:r>
              <a:rPr lang="el-GR" b="1" dirty="0" smtClean="0"/>
              <a:t>Α10:</a:t>
            </a:r>
            <a:r>
              <a:rPr lang="el-GR" dirty="0" smtClean="0"/>
              <a:t> Υπολογισμός εξουσιοδοτημένης τιμολογούμενης κατανάλωσης. Α10 = Α8 + Α9</a:t>
            </a:r>
          </a:p>
          <a:p>
            <a:pPr lvl="0"/>
            <a:r>
              <a:rPr lang="el-GR" b="1" dirty="0" smtClean="0"/>
              <a:t>Α20:</a:t>
            </a:r>
            <a:r>
              <a:rPr lang="el-GR" dirty="0" smtClean="0"/>
              <a:t> Υπολογισμός Νερού που αποφέρει έσοδα.</a:t>
            </a:r>
            <a:r>
              <a:rPr lang="el-GR" b="1" dirty="0" smtClean="0"/>
              <a:t> Α20 = Α10 = Α8 + Α9</a:t>
            </a:r>
            <a:endParaRPr lang="el-GR" dirty="0" smtClean="0"/>
          </a:p>
          <a:p>
            <a:pPr lvl="0"/>
            <a:r>
              <a:rPr lang="el-GR" b="1" dirty="0" smtClean="0"/>
              <a:t>Α21:</a:t>
            </a:r>
            <a:r>
              <a:rPr lang="el-GR" dirty="0" smtClean="0"/>
              <a:t> Υπολογισμός του Μη Ανταποδοτικού Νερού.</a:t>
            </a:r>
            <a:r>
              <a:rPr lang="el-GR" b="1" dirty="0" smtClean="0"/>
              <a:t> Α21 = A3 - Α20</a:t>
            </a:r>
            <a:endParaRPr lang="el-GR" dirty="0" smtClean="0"/>
          </a:p>
          <a:p>
            <a:pPr lvl="0"/>
            <a:r>
              <a:rPr lang="el-GR" b="1" dirty="0" smtClean="0"/>
              <a:t>Α11:</a:t>
            </a:r>
            <a:r>
              <a:rPr lang="el-GR" dirty="0" smtClean="0"/>
              <a:t> Καθορισμός εξουσιοδοτημένης μη τιμολογημένης, μετρούμενης κατανάλωσης.</a:t>
            </a:r>
          </a:p>
          <a:p>
            <a:pPr lvl="0"/>
            <a:r>
              <a:rPr lang="el-GR" b="1" dirty="0" smtClean="0"/>
              <a:t>Α12: </a:t>
            </a:r>
            <a:r>
              <a:rPr lang="el-GR" dirty="0" smtClean="0"/>
              <a:t>Καθορισμός εξουσιοδοτημένης , μη τιμολογημένης , μη μετρούμενης κατανάλωσης .</a:t>
            </a:r>
          </a:p>
          <a:p>
            <a:pPr lvl="0"/>
            <a:r>
              <a:rPr lang="el-GR" b="1" dirty="0" smtClean="0"/>
              <a:t>Α13: </a:t>
            </a:r>
            <a:r>
              <a:rPr lang="el-GR" dirty="0" smtClean="0"/>
              <a:t>Καθορισμός εξουσιοδοτημένης, μη τιμολογημένης κατανάλωσης .Α13=Α11+ Α12.</a:t>
            </a:r>
          </a:p>
          <a:p>
            <a:pPr lvl="0"/>
            <a:r>
              <a:rPr lang="el-GR" b="1" dirty="0" smtClean="0"/>
              <a:t>Α14:</a:t>
            </a:r>
            <a:r>
              <a:rPr lang="el-GR" dirty="0" smtClean="0"/>
              <a:t> Υπολογισμός εξουσιοδοτημένης κατανάλωσης .Α14 = Α10 + Α13</a:t>
            </a:r>
          </a:p>
          <a:p>
            <a:pPr lvl="0"/>
            <a:r>
              <a:rPr lang="el-GR" b="1" dirty="0" smtClean="0"/>
              <a:t>Α15:</a:t>
            </a:r>
            <a:r>
              <a:rPr lang="el-GR" dirty="0" smtClean="0"/>
              <a:t> Υπολογισμός απωλειών νερού. Α15 = Α3 - Α14</a:t>
            </a:r>
          </a:p>
          <a:p>
            <a:pPr lvl="0"/>
            <a:r>
              <a:rPr lang="el-GR" b="1" dirty="0" smtClean="0"/>
              <a:t>Α16:</a:t>
            </a:r>
            <a:r>
              <a:rPr lang="el-GR" dirty="0" smtClean="0"/>
              <a:t> Καθορισμός της μη εξουσιοδοτημένης κατανάλωσης.</a:t>
            </a:r>
          </a:p>
          <a:p>
            <a:pPr lvl="0"/>
            <a:r>
              <a:rPr lang="el-GR" b="1" dirty="0" smtClean="0"/>
              <a:t>Α17: </a:t>
            </a:r>
            <a:r>
              <a:rPr lang="el-GR" dirty="0" smtClean="0"/>
              <a:t>Καθορισμός Σφαλμάτων μετρητών -μετρήσεων (έως 15% εισερχόμενου νερού για Ελληνικές πόλεις).</a:t>
            </a:r>
          </a:p>
          <a:p>
            <a:pPr lvl="0"/>
            <a:r>
              <a:rPr lang="en-US" b="1" dirty="0" smtClean="0"/>
              <a:t>A</a:t>
            </a:r>
            <a:r>
              <a:rPr lang="el-GR" b="1" dirty="0" smtClean="0"/>
              <a:t>18:</a:t>
            </a:r>
            <a:r>
              <a:rPr lang="el-GR" dirty="0" smtClean="0"/>
              <a:t> Υπολογισμός φαινόμενων απωλειών. Α18 = Α16 + Α17</a:t>
            </a:r>
          </a:p>
          <a:p>
            <a:pPr lvl="0"/>
            <a:r>
              <a:rPr lang="el-GR" b="1" dirty="0" smtClean="0"/>
              <a:t>Α19:</a:t>
            </a:r>
            <a:r>
              <a:rPr lang="el-GR" dirty="0" smtClean="0"/>
              <a:t> Υπολογισμός πραγματικών απωλειών. Α19 = Α15 - Α18</a:t>
            </a:r>
          </a:p>
          <a:p>
            <a:pPr>
              <a:buNone/>
            </a:pPr>
            <a:endParaRPr lang="el-GR" dirty="0"/>
          </a:p>
        </p:txBody>
      </p:sp>
      <p:sp>
        <p:nvSpPr>
          <p:cNvPr id="4" name="3 - TextBox"/>
          <p:cNvSpPr txBox="1"/>
          <p:nvPr/>
        </p:nvSpPr>
        <p:spPr>
          <a:xfrm>
            <a:off x="1043608" y="0"/>
            <a:ext cx="6336704" cy="492443"/>
          </a:xfrm>
          <a:prstGeom prst="rect">
            <a:avLst/>
          </a:prstGeom>
          <a:noFill/>
        </p:spPr>
        <p:txBody>
          <a:bodyPr wrap="square" rtlCol="0">
            <a:spAutoFit/>
          </a:bodyPr>
          <a:lstStyle/>
          <a:p>
            <a:pPr algn="ctr"/>
            <a:r>
              <a:rPr lang="el-GR" sz="2600" b="1" dirty="0" smtClean="0"/>
              <a:t>ΒΗΜΑΤΑ ΥΠΟΛΟΓΙΣΜΟΥ Δ.Π.Υ.Ι</a:t>
            </a:r>
            <a:endParaRPr lang="el-GR" sz="2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196752"/>
            <a:ext cx="8496944" cy="5472608"/>
          </a:xfrm>
        </p:spPr>
        <p:txBody>
          <a:bodyPr>
            <a:normAutofit fontScale="92500" lnSpcReduction="20000"/>
          </a:bodyPr>
          <a:lstStyle/>
          <a:p>
            <a:pPr marL="0" indent="12700" algn="just"/>
            <a:r>
              <a:rPr lang="el-GR" sz="2400" dirty="0" smtClean="0"/>
              <a:t>Η επιχείρηση ύδρευσης έχει χωρίσει την υπό </a:t>
            </a:r>
            <a:r>
              <a:rPr lang="el-GR" sz="2400" dirty="0" err="1" smtClean="0"/>
              <a:t>διακαιοδοσία</a:t>
            </a:r>
            <a:r>
              <a:rPr lang="el-GR" sz="2400" dirty="0" smtClean="0"/>
              <a:t> της περιοχή υδροδότησης σε ορισμένες Ζώνες Υδροδότησης, βάσει γεωγραφικών και δημογραφικών στοιχείων. </a:t>
            </a:r>
            <a:endParaRPr lang="en-US" sz="2400" dirty="0" smtClean="0"/>
          </a:p>
          <a:p>
            <a:pPr marL="0" indent="12700" algn="just"/>
            <a:r>
              <a:rPr lang="el-GR" sz="2400" dirty="0" smtClean="0"/>
              <a:t>Ο όγκος του Εισερχόμενου νερού υπολογίστηκε βάσει των ενδείξεων των </a:t>
            </a:r>
            <a:r>
              <a:rPr lang="el-GR" sz="2400" dirty="0" err="1" smtClean="0"/>
              <a:t>παροχομέτρων</a:t>
            </a:r>
            <a:r>
              <a:rPr lang="el-GR" sz="2400" dirty="0" smtClean="0"/>
              <a:t>. Όπου δεν υπήρχε όργανο μέτρησης παροχής, τα εισερχόμενα κυβικά του δικτύου μέσω αντλήσεων των γεωτρήσεων εκτιμήθηκαν βάσει των ωρών λειτουργίας επί την ωριαία παροχή κάθε γεώτρησης. </a:t>
            </a:r>
          </a:p>
          <a:p>
            <a:pPr marL="0" indent="12700" algn="just"/>
            <a:r>
              <a:rPr lang="el-GR" sz="2400" dirty="0" smtClean="0"/>
              <a:t>Οι συνιστώσες του Δ.Π.Υ.Ι εκτιμήθηκαν για κάθε Ζώνη Υδροδότησης ξεχωριστά. </a:t>
            </a:r>
          </a:p>
          <a:p>
            <a:pPr marL="0" indent="12700" algn="just"/>
            <a:r>
              <a:rPr lang="el-GR" sz="2400" dirty="0" smtClean="0"/>
              <a:t>Ορισμένες ζώνες τροφοδοτούνται αποκλειστικά από </a:t>
            </a:r>
            <a:r>
              <a:rPr lang="el-GR" sz="2400" dirty="0" err="1" smtClean="0"/>
              <a:t>υδροταμιευτήρα</a:t>
            </a:r>
            <a:r>
              <a:rPr lang="el-GR" sz="2400" dirty="0" smtClean="0"/>
              <a:t>, άλλες τροφοδοτούνται από </a:t>
            </a:r>
            <a:r>
              <a:rPr lang="el-GR" sz="2400" dirty="0" err="1" smtClean="0"/>
              <a:t>υδρογεωτρήσεις</a:t>
            </a:r>
            <a:r>
              <a:rPr lang="el-GR" sz="2400" dirty="0" smtClean="0"/>
              <a:t>, ενώ υπάρχουν και αυτές που τροφοδοτούνται από υδρομαστεύσεις. </a:t>
            </a:r>
          </a:p>
          <a:p>
            <a:pPr marL="0" indent="12700" algn="just"/>
            <a:r>
              <a:rPr lang="el-GR" sz="2400" dirty="0" smtClean="0"/>
              <a:t>Σε οικισμούς όπου δεν υπάρχουν εγκατεστημένα </a:t>
            </a:r>
            <a:r>
              <a:rPr lang="el-GR" sz="2400" dirty="0" err="1" smtClean="0"/>
              <a:t>υδρόμετρα</a:t>
            </a:r>
            <a:r>
              <a:rPr lang="el-GR" sz="2400" dirty="0" smtClean="0"/>
              <a:t>, η μέτρηση του ετήσιου όγκου κατανάλωσης νερού γίνεται βάσει παγίου.</a:t>
            </a:r>
          </a:p>
          <a:p>
            <a:pPr marL="0" indent="12700" algn="just">
              <a:buFont typeface="Wingdings" pitchFamily="2" charset="2"/>
              <a:buChar char="Ø"/>
            </a:pPr>
            <a:r>
              <a:rPr lang="el-GR" sz="2400" dirty="0" smtClean="0"/>
              <a:t>Παρακάτω παρουσιάζονται ενδεικτικά τα αποτελέσματα από τη 1</a:t>
            </a:r>
            <a:r>
              <a:rPr lang="el-GR" sz="2400" baseline="30000" dirty="0" smtClean="0"/>
              <a:t>η</a:t>
            </a:r>
            <a:r>
              <a:rPr lang="el-GR" sz="2400" dirty="0" smtClean="0"/>
              <a:t> , </a:t>
            </a:r>
            <a:r>
              <a:rPr lang="en-US" sz="2400" dirty="0" smtClean="0"/>
              <a:t>2</a:t>
            </a:r>
            <a:r>
              <a:rPr lang="el-GR" sz="2400" baseline="30000" dirty="0" smtClean="0"/>
              <a:t>η </a:t>
            </a:r>
            <a:r>
              <a:rPr lang="el-GR" sz="2400" dirty="0" smtClean="0"/>
              <a:t>και </a:t>
            </a:r>
            <a:r>
              <a:rPr lang="en-US" sz="2400" dirty="0" smtClean="0"/>
              <a:t>3</a:t>
            </a:r>
            <a:r>
              <a:rPr lang="el-GR" sz="2400" baseline="30000" dirty="0" smtClean="0"/>
              <a:t>η  </a:t>
            </a:r>
            <a:r>
              <a:rPr lang="el-GR" sz="2400" dirty="0" smtClean="0"/>
              <a:t>Ζώνη Υδροδότησης, καθώς και τα συγκεντρωτικά αποτελέσματα όλων των Ζ.Υ.</a:t>
            </a:r>
            <a:endParaRPr lang="el-GR" sz="2400" dirty="0"/>
          </a:p>
        </p:txBody>
      </p:sp>
      <p:sp>
        <p:nvSpPr>
          <p:cNvPr id="4" name="3 - TextBox"/>
          <p:cNvSpPr txBox="1"/>
          <p:nvPr/>
        </p:nvSpPr>
        <p:spPr>
          <a:xfrm>
            <a:off x="0" y="0"/>
            <a:ext cx="9144000" cy="892552"/>
          </a:xfrm>
          <a:prstGeom prst="rect">
            <a:avLst/>
          </a:prstGeom>
          <a:noFill/>
        </p:spPr>
        <p:txBody>
          <a:bodyPr wrap="square" rtlCol="0">
            <a:spAutoFit/>
          </a:bodyPr>
          <a:lstStyle/>
          <a:p>
            <a:pPr algn="ctr"/>
            <a:r>
              <a:rPr lang="el-GR" sz="2600" b="1" dirty="0" smtClean="0"/>
              <a:t>ΠΡΑΓΜΑΤΙΚΟ ΠΑΡΑΔΕΙΓΜΑ ΕΦΑΡΜΟΓΗΣ Δ.Π.Υ.Ι. </a:t>
            </a:r>
          </a:p>
          <a:p>
            <a:pPr algn="ctr"/>
            <a:r>
              <a:rPr lang="el-GR" sz="2600" dirty="0" smtClean="0"/>
              <a:t>(</a:t>
            </a:r>
            <a:r>
              <a:rPr lang="el-GR" sz="2400" dirty="0" err="1" smtClean="0"/>
              <a:t>Lambert</a:t>
            </a:r>
            <a:r>
              <a:rPr lang="el-GR" sz="2400" dirty="0" smtClean="0"/>
              <a:t>, </a:t>
            </a:r>
            <a:r>
              <a:rPr lang="el-GR" sz="2400" dirty="0" err="1" smtClean="0"/>
              <a:t>Brown</a:t>
            </a:r>
            <a:r>
              <a:rPr lang="el-GR" sz="2400" dirty="0" smtClean="0"/>
              <a:t>, </a:t>
            </a:r>
            <a:r>
              <a:rPr lang="el-GR" sz="2400" dirty="0" err="1" smtClean="0"/>
              <a:t>Takizawa</a:t>
            </a:r>
            <a:r>
              <a:rPr lang="el-GR" sz="2400" dirty="0" smtClean="0"/>
              <a:t>, &amp; </a:t>
            </a:r>
            <a:r>
              <a:rPr lang="el-GR" sz="2400" dirty="0" err="1" smtClean="0"/>
              <a:t>Weimer</a:t>
            </a:r>
            <a:r>
              <a:rPr lang="el-GR" sz="2400" dirty="0" smtClean="0"/>
              <a:t>, (1999)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179512" y="0"/>
            <a:ext cx="8208912"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1η Ζώνη Υδροδότησης</a:t>
            </a:r>
            <a:endParaRPr kumimoji="0" lang="el-G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Χρονική περίοδος μελέτης (ημέρες):281</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Πληθυσμός (κάτοικοι):56365</a:t>
            </a:r>
            <a:r>
              <a:rPr lang="el-GR" sz="1400" dirty="0" smtClean="0">
                <a:latin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Προέλευση νερού: επιφανειακό/υπόγειο</a:t>
            </a:r>
            <a:r>
              <a:rPr lang="el-GR" sz="1400" dirty="0" smtClean="0">
                <a:latin typeface="Times New Roman" pitchFamily="18" charset="0"/>
                <a:cs typeface="Times New Roman" pitchFamily="18" charset="0"/>
              </a:rPr>
              <a:t>--</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Πηγή/ες Υδροδότησης: Φράγμα και 4 γεωτρήσεις</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Εισερχόμενος όγκο νερού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4402859</a:t>
            </a:r>
            <a:r>
              <a:rPr lang="el-GR" sz="1400" dirty="0" smtClean="0">
                <a:latin typeface="Times New Roman" pitchFamily="18" charset="0"/>
                <a:cs typeface="Times New Roman" pitchFamily="18" charset="0"/>
              </a:rPr>
              <a:t>---</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Μέση ημερήσια κατανάλωση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/κατ.): 277.98</a:t>
            </a:r>
            <a:r>
              <a:rPr lang="el-GR" sz="1400" dirty="0" smtClean="0">
                <a:latin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(βάσει του εισερχόμενου όγκου)</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Τιμολογούμενη εξουσιοδοτημένη κατανάλωση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2904051</a:t>
            </a:r>
            <a:r>
              <a:rPr lang="el-GR" sz="1400" dirty="0" smtClean="0">
                <a:latin typeface="Times New Roman" pitchFamily="18" charset="0"/>
                <a:cs typeface="Times New Roman" pitchFamily="18" charset="0"/>
              </a:rPr>
              <a:t>---</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Ανταποδοτικό Νερό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2904051</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Μη Ανταποδοτικό Νερό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):1498808</a:t>
            </a:r>
            <a:r>
              <a:rPr lang="el-GR" sz="1400" dirty="0" smtClean="0">
                <a:latin typeface="Times New Roman" pitchFamily="18" charset="0"/>
                <a:cs typeface="Times New Roman" pitchFamily="18" charset="0"/>
              </a:rPr>
              <a:t>----</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Πραγματικές Απώλειες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):117960</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 Πίνακας"/>
          <p:cNvGraphicFramePr>
            <a:graphicFrameLocks noGrp="1"/>
          </p:cNvGraphicFramePr>
          <p:nvPr/>
        </p:nvGraphicFramePr>
        <p:xfrm>
          <a:off x="323528" y="1988839"/>
          <a:ext cx="8568952" cy="4817246"/>
        </p:xfrm>
        <a:graphic>
          <a:graphicData uri="http://schemas.openxmlformats.org/drawingml/2006/table">
            <a:tbl>
              <a:tblPr/>
              <a:tblGrid>
                <a:gridCol w="1961494"/>
                <a:gridCol w="1437992"/>
                <a:gridCol w="1961494"/>
                <a:gridCol w="1961494"/>
                <a:gridCol w="1246478"/>
              </a:tblGrid>
              <a:tr h="145584">
                <a:tc rowSpan="8">
                  <a:txBody>
                    <a:bodyPr/>
                    <a:lstStyle/>
                    <a:p>
                      <a:pPr marL="139700" algn="ctr">
                        <a:lnSpc>
                          <a:spcPct val="115000"/>
                        </a:lnSpc>
                        <a:spcAft>
                          <a:spcPts val="0"/>
                        </a:spcAft>
                      </a:pPr>
                      <a:endParaRPr lang="el-GR" sz="1000" dirty="0">
                        <a:latin typeface="Times New Roman" pitchFamily="18" charset="0"/>
                        <a:ea typeface="Calibri"/>
                        <a:cs typeface="Times New Roman" pitchFamily="18" charset="0"/>
                      </a:endParaRPr>
                    </a:p>
                    <a:p>
                      <a:pPr marL="139700" algn="ctr">
                        <a:lnSpc>
                          <a:spcPct val="115000"/>
                        </a:lnSpc>
                        <a:spcAft>
                          <a:spcPts val="0"/>
                        </a:spcAft>
                      </a:pPr>
                      <a:r>
                        <a:rPr lang="el-GR" sz="1000" b="1" dirty="0" smtClean="0">
                          <a:solidFill>
                            <a:srgbClr val="0070C0"/>
                          </a:solidFill>
                          <a:latin typeface="Times New Roman" pitchFamily="18" charset="0"/>
                          <a:ea typeface="Times New Roman"/>
                          <a:cs typeface="Times New Roman" pitchFamily="18" charset="0"/>
                        </a:rPr>
                        <a:t>Εισερχόμενο</a:t>
                      </a:r>
                      <a:r>
                        <a:rPr lang="el-GR" sz="1000" b="0" baseline="0" dirty="0">
                          <a:solidFill>
                            <a:schemeClr val="tx1"/>
                          </a:solidFill>
                          <a:latin typeface="Times New Roman" pitchFamily="18" charset="0"/>
                          <a:ea typeface="Times New Roman"/>
                          <a:cs typeface="Times New Roman" pitchFamily="18" charset="0"/>
                        </a:rPr>
                        <a:t> </a:t>
                      </a:r>
                      <a:r>
                        <a:rPr lang="el-GR" sz="1000" b="1" dirty="0" smtClean="0">
                          <a:solidFill>
                            <a:srgbClr val="0070C0"/>
                          </a:solidFill>
                          <a:latin typeface="Times New Roman" pitchFamily="18" charset="0"/>
                          <a:ea typeface="Times New Roman"/>
                          <a:cs typeface="Times New Roman" pitchFamily="18" charset="0"/>
                        </a:rPr>
                        <a:t>Νερό στο</a:t>
                      </a:r>
                      <a:r>
                        <a:rPr lang="el-GR" sz="1000" b="0" baseline="0" dirty="0">
                          <a:solidFill>
                            <a:schemeClr val="tx1"/>
                          </a:solidFill>
                          <a:latin typeface="Times New Roman" pitchFamily="18" charset="0"/>
                          <a:ea typeface="Times New Roman"/>
                          <a:cs typeface="Times New Roman" pitchFamily="18" charset="0"/>
                        </a:rPr>
                        <a:t> </a:t>
                      </a:r>
                      <a:r>
                        <a:rPr lang="el-GR" sz="1000" b="1" dirty="0" smtClean="0">
                          <a:solidFill>
                            <a:srgbClr val="0070C0"/>
                          </a:solidFill>
                          <a:latin typeface="Times New Roman" pitchFamily="18" charset="0"/>
                          <a:ea typeface="Times New Roman"/>
                          <a:cs typeface="Times New Roman" pitchFamily="18" charset="0"/>
                        </a:rPr>
                        <a:t>Δίκτυο</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0070C0"/>
                          </a:solidFill>
                          <a:latin typeface="Times New Roman" pitchFamily="18" charset="0"/>
                          <a:ea typeface="Times New Roman"/>
                          <a:cs typeface="Times New Roman" pitchFamily="18" charset="0"/>
                        </a:rPr>
                        <a:t> </a:t>
                      </a:r>
                      <a:r>
                        <a:rPr lang="el-GR" sz="1000" dirty="0">
                          <a:solidFill>
                            <a:srgbClr val="0070C0"/>
                          </a:solidFill>
                          <a:latin typeface="Times New Roman" pitchFamily="18" charset="0"/>
                          <a:ea typeface="Times New Roman"/>
                          <a:cs typeface="Times New Roman" pitchFamily="18" charset="0"/>
                        </a:rPr>
                        <a:t>(φράγμα + 4 γεωτρήσεις)</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0070C0"/>
                          </a:solidFill>
                          <a:latin typeface="Times New Roman" pitchFamily="18" charset="0"/>
                          <a:ea typeface="Times New Roman"/>
                          <a:cs typeface="Times New Roman" pitchFamily="18" charset="0"/>
                        </a:rPr>
                        <a:t>100%</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0070C0"/>
                          </a:solidFill>
                          <a:latin typeface="Times New Roman" pitchFamily="18" charset="0"/>
                          <a:ea typeface="Times New Roman"/>
                          <a:cs typeface="Times New Roman" pitchFamily="18" charset="0"/>
                        </a:rPr>
                        <a:t>4402859 </a:t>
                      </a:r>
                      <a:r>
                        <a:rPr lang="en-US" sz="1000" b="1" dirty="0">
                          <a:solidFill>
                            <a:srgbClr val="0070C0"/>
                          </a:solidFill>
                          <a:latin typeface="Times New Roman" pitchFamily="18" charset="0"/>
                          <a:ea typeface="Times New Roman"/>
                          <a:cs typeface="Times New Roman" pitchFamily="18" charset="0"/>
                        </a:rPr>
                        <a:t>m</a:t>
                      </a:r>
                      <a:r>
                        <a:rPr lang="el-GR" sz="1000" b="1" baseline="30000" dirty="0">
                          <a:solidFill>
                            <a:srgbClr val="0070C0"/>
                          </a:solidFill>
                          <a:latin typeface="Times New Roman" pitchFamily="18" charset="0"/>
                          <a:ea typeface="Times New Roman"/>
                          <a:cs typeface="Times New Roman" pitchFamily="18" charset="0"/>
                        </a:rPr>
                        <a:t>3</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marL="165100" algn="ctr">
                        <a:lnSpc>
                          <a:spcPct val="115000"/>
                        </a:lnSpc>
                        <a:spcAft>
                          <a:spcPts val="0"/>
                        </a:spcAft>
                      </a:pPr>
                      <a:r>
                        <a:rPr lang="el-GR" sz="1000" b="1" dirty="0" smtClean="0">
                          <a:solidFill>
                            <a:srgbClr val="0070C0"/>
                          </a:solidFill>
                          <a:latin typeface="Times New Roman" pitchFamily="18" charset="0"/>
                          <a:ea typeface="Times New Roman"/>
                          <a:cs typeface="Times New Roman" pitchFamily="18" charset="0"/>
                        </a:rPr>
                        <a:t>Εξουσιοδοτημένη</a:t>
                      </a:r>
                      <a:endParaRPr lang="el-GR" sz="1000" dirty="0" smtClean="0">
                        <a:latin typeface="Times New Roman" pitchFamily="18" charset="0"/>
                        <a:ea typeface="Calibri"/>
                        <a:cs typeface="Times New Roman" pitchFamily="18" charset="0"/>
                      </a:endParaRPr>
                    </a:p>
                    <a:p>
                      <a:pPr marL="266700" algn="ctr">
                        <a:lnSpc>
                          <a:spcPct val="115000"/>
                        </a:lnSpc>
                        <a:spcAft>
                          <a:spcPts val="0"/>
                        </a:spcAft>
                      </a:pPr>
                      <a:r>
                        <a:rPr lang="el-GR" sz="1000" b="1" dirty="0" smtClean="0">
                          <a:solidFill>
                            <a:srgbClr val="0070C0"/>
                          </a:solidFill>
                          <a:latin typeface="Times New Roman" pitchFamily="18" charset="0"/>
                          <a:ea typeface="Times New Roman"/>
                          <a:cs typeface="Times New Roman" pitchFamily="18" charset="0"/>
                        </a:rPr>
                        <a:t>Κατανάλωση</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dirty="0">
                          <a:solidFill>
                            <a:srgbClr val="0070C0"/>
                          </a:solidFill>
                          <a:latin typeface="Times New Roman" pitchFamily="18" charset="0"/>
                          <a:ea typeface="Times New Roman"/>
                          <a:cs typeface="Times New Roman" pitchFamily="18" charset="0"/>
                        </a:rPr>
                        <a:t>(καταγεγραμμένοι πελάτες + διαρροές μετά τα </a:t>
                      </a:r>
                      <a:r>
                        <a:rPr lang="el-GR" sz="1000" dirty="0" err="1">
                          <a:solidFill>
                            <a:srgbClr val="0070C0"/>
                          </a:solidFill>
                          <a:latin typeface="Times New Roman" pitchFamily="18" charset="0"/>
                          <a:ea typeface="Times New Roman"/>
                          <a:cs typeface="Times New Roman" pitchFamily="18" charset="0"/>
                        </a:rPr>
                        <a:t>υδρόμετρα</a:t>
                      </a:r>
                      <a:r>
                        <a:rPr lang="el-GR" sz="1000" dirty="0">
                          <a:solidFill>
                            <a:srgbClr val="0070C0"/>
                          </a:solidFill>
                          <a:latin typeface="Times New Roman" pitchFamily="18" charset="0"/>
                          <a:ea typeface="Times New Roman"/>
                          <a:cs typeface="Times New Roman" pitchFamily="18" charset="0"/>
                        </a:rPr>
                        <a:t>)</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0070C0"/>
                          </a:solidFill>
                          <a:latin typeface="Times New Roman" pitchFamily="18" charset="0"/>
                          <a:ea typeface="Times New Roman"/>
                          <a:cs typeface="Times New Roman" pitchFamily="18" charset="0"/>
                        </a:rPr>
                        <a:t>67.21 %</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139700" algn="ctr">
                        <a:lnSpc>
                          <a:spcPts val="1655"/>
                        </a:lnSpc>
                        <a:spcAft>
                          <a:spcPts val="0"/>
                        </a:spcAft>
                      </a:pPr>
                      <a:r>
                        <a:rPr lang="el-GR" sz="1000" b="1" dirty="0">
                          <a:solidFill>
                            <a:srgbClr val="00B050"/>
                          </a:solidFill>
                          <a:latin typeface="Times New Roman" pitchFamily="18" charset="0"/>
                          <a:ea typeface="Times New Roman"/>
                          <a:cs typeface="Times New Roman" pitchFamily="18" charset="0"/>
                        </a:rPr>
                        <a:t>Τιμολογούμενη Εξουσιοδοτημένη</a:t>
                      </a:r>
                      <a:endParaRPr lang="el-GR" sz="1000" dirty="0">
                        <a:latin typeface="Times New Roman" pitchFamily="18" charset="0"/>
                        <a:ea typeface="Calibri"/>
                        <a:cs typeface="Times New Roman" pitchFamily="18" charset="0"/>
                      </a:endParaRPr>
                    </a:p>
                    <a:p>
                      <a:pPr marL="279400" algn="ctr">
                        <a:lnSpc>
                          <a:spcPct val="115000"/>
                        </a:lnSpc>
                        <a:spcAft>
                          <a:spcPts val="0"/>
                        </a:spcAft>
                      </a:pPr>
                      <a:r>
                        <a:rPr lang="el-GR" sz="1000" b="1" dirty="0">
                          <a:solidFill>
                            <a:srgbClr val="00B050"/>
                          </a:solidFill>
                          <a:latin typeface="Times New Roman" pitchFamily="18" charset="0"/>
                          <a:ea typeface="Times New Roman"/>
                          <a:cs typeface="Times New Roman" pitchFamily="18" charset="0"/>
                        </a:rPr>
                        <a:t>Κατανάλωση</a:t>
                      </a:r>
                      <a:endParaRPr lang="el-GR" sz="1000" dirty="0">
                        <a:latin typeface="Times New Roman" pitchFamily="18" charset="0"/>
                        <a:ea typeface="Calibri"/>
                        <a:cs typeface="Times New Roman" pitchFamily="18" charset="0"/>
                      </a:endParaRPr>
                    </a:p>
                    <a:p>
                      <a:pPr marL="279400" algn="ctr">
                        <a:lnSpc>
                          <a:spcPct val="115000"/>
                        </a:lnSpc>
                        <a:spcAft>
                          <a:spcPts val="0"/>
                        </a:spcAft>
                      </a:pPr>
                      <a:r>
                        <a:rPr lang="el-GR" sz="1000" b="1" dirty="0">
                          <a:solidFill>
                            <a:srgbClr val="00B050"/>
                          </a:solidFill>
                          <a:latin typeface="Times New Roman" pitchFamily="18" charset="0"/>
                          <a:ea typeface="Times New Roman"/>
                          <a:cs typeface="Times New Roman" pitchFamily="18" charset="0"/>
                        </a:rPr>
                        <a:t>65.</a:t>
                      </a:r>
                      <a:r>
                        <a:rPr lang="en-US" sz="1000" b="1" dirty="0">
                          <a:solidFill>
                            <a:srgbClr val="00B050"/>
                          </a:solidFill>
                          <a:latin typeface="Times New Roman" pitchFamily="18" charset="0"/>
                          <a:ea typeface="Times New Roman"/>
                          <a:cs typeface="Times New Roman" pitchFamily="18" charset="0"/>
                        </a:rPr>
                        <a:t>96</a:t>
                      </a:r>
                      <a:r>
                        <a:rPr lang="el-GR" sz="1000" b="1" dirty="0">
                          <a:solidFill>
                            <a:srgbClr val="00B050"/>
                          </a:solidFill>
                          <a:latin typeface="Times New Roman" pitchFamily="18" charset="0"/>
                          <a:ea typeface="Times New Roman"/>
                          <a:cs typeface="Times New Roman" pitchFamily="18" charset="0"/>
                        </a:rPr>
                        <a:t> %</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l-GR" sz="1000" b="1" dirty="0">
                          <a:solidFill>
                            <a:srgbClr val="00B050"/>
                          </a:solidFill>
                          <a:latin typeface="Times New Roman"/>
                          <a:ea typeface="Times New Roman"/>
                          <a:cs typeface="Times New Roman"/>
                        </a:rPr>
                        <a:t>Τιμολογούμενη Μετρούμενη</a:t>
                      </a:r>
                      <a:endParaRPr lang="el-GR" sz="1000" dirty="0">
                        <a:latin typeface="Calibri"/>
                        <a:ea typeface="Calibri"/>
                        <a:cs typeface="Times New Roman"/>
                      </a:endParaRPr>
                    </a:p>
                    <a:p>
                      <a:pPr algn="ctr">
                        <a:lnSpc>
                          <a:spcPct val="115000"/>
                        </a:lnSpc>
                        <a:spcAft>
                          <a:spcPts val="0"/>
                        </a:spcAft>
                      </a:pPr>
                      <a:r>
                        <a:rPr lang="el-GR" sz="1000" b="1" dirty="0">
                          <a:solidFill>
                            <a:srgbClr val="00B050"/>
                          </a:solidFill>
                          <a:latin typeface="Times New Roman"/>
                          <a:ea typeface="Times New Roman"/>
                          <a:cs typeface="Times New Roman"/>
                        </a:rPr>
                        <a:t>Κατανάλωση </a:t>
                      </a:r>
                      <a:r>
                        <a:rPr lang="el-GR" sz="1000" dirty="0">
                          <a:solidFill>
                            <a:srgbClr val="00B050"/>
                          </a:solidFill>
                          <a:latin typeface="Times New Roman"/>
                          <a:ea typeface="Times New Roman"/>
                          <a:cs typeface="Times New Roman"/>
                        </a:rPr>
                        <a:t>(</a:t>
                      </a:r>
                      <a:r>
                        <a:rPr lang="el-GR" sz="1000" dirty="0" err="1">
                          <a:solidFill>
                            <a:srgbClr val="00B050"/>
                          </a:solidFill>
                          <a:latin typeface="Times New Roman"/>
                          <a:ea typeface="Times New Roman"/>
                          <a:cs typeface="Times New Roman"/>
                        </a:rPr>
                        <a:t>υδρόμετρα</a:t>
                      </a:r>
                      <a:r>
                        <a:rPr lang="el-GR" sz="1000" dirty="0">
                          <a:solidFill>
                            <a:srgbClr val="00B050"/>
                          </a:solidFill>
                          <a:latin typeface="Times New Roman"/>
                          <a:ea typeface="Times New Roman"/>
                          <a:cs typeface="Times New Roman"/>
                        </a:rPr>
                        <a:t>)</a:t>
                      </a:r>
                      <a:endParaRPr lang="el-GR" sz="1000" dirty="0">
                        <a:latin typeface="Calibri"/>
                        <a:ea typeface="Calibri"/>
                        <a:cs typeface="Times New Roman"/>
                      </a:endParaRPr>
                    </a:p>
                    <a:p>
                      <a:pPr algn="ctr">
                        <a:lnSpc>
                          <a:spcPct val="115000"/>
                        </a:lnSpc>
                        <a:spcAft>
                          <a:spcPts val="0"/>
                        </a:spcAft>
                      </a:pPr>
                      <a:r>
                        <a:rPr lang="el-GR" sz="1000" b="1" dirty="0">
                          <a:solidFill>
                            <a:srgbClr val="00B050"/>
                          </a:solidFill>
                          <a:latin typeface="Times New Roman"/>
                          <a:ea typeface="Times New Roman"/>
                          <a:cs typeface="Times New Roman"/>
                        </a:rPr>
                        <a:t>65.96 %</a:t>
                      </a:r>
                      <a:endParaRPr lang="el-GR" sz="1000" dirty="0">
                        <a:latin typeface="Calibri"/>
                        <a:ea typeface="Calibri"/>
                        <a:cs typeface="Times New Roman"/>
                      </a:endParaRPr>
                    </a:p>
                  </a:txBody>
                  <a:tcPr marL="4278" marR="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endParaRPr lang="el-GR" sz="300">
                        <a:solidFill>
                          <a:srgbClr val="000000"/>
                        </a:solidFill>
                        <a:latin typeface="Arial Unicode MS"/>
                        <a:ea typeface="Calibri"/>
                        <a:cs typeface="Times New Roman"/>
                      </a:endParaRPr>
                    </a:p>
                  </a:txBody>
                  <a:tcPr marL="4278" marR="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75800">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rowSpan="2">
                  <a:txBody>
                    <a:bodyPr/>
                    <a:lstStyle/>
                    <a:p>
                      <a:pPr algn="ctr">
                        <a:lnSpc>
                          <a:spcPct val="115000"/>
                        </a:lnSpc>
                        <a:spcAft>
                          <a:spcPts val="0"/>
                        </a:spcAft>
                      </a:pPr>
                      <a:r>
                        <a:rPr lang="el-GR" sz="1000" b="1" dirty="0">
                          <a:solidFill>
                            <a:srgbClr val="00B050"/>
                          </a:solidFill>
                          <a:latin typeface="Times New Roman" pitchFamily="18" charset="0"/>
                          <a:ea typeface="Times New Roman"/>
                          <a:cs typeface="Times New Roman" pitchFamily="18" charset="0"/>
                        </a:rPr>
                        <a:t>Ανταποδοτικό Νερό</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00B050"/>
                          </a:solidFill>
                          <a:latin typeface="Times New Roman" pitchFamily="18" charset="0"/>
                          <a:ea typeface="Times New Roman"/>
                          <a:cs typeface="Times New Roman" pitchFamily="18" charset="0"/>
                        </a:rPr>
                        <a:t> (</a:t>
                      </a:r>
                      <a:r>
                        <a:rPr lang="el-GR" sz="1000" dirty="0">
                          <a:solidFill>
                            <a:srgbClr val="00B050"/>
                          </a:solidFill>
                          <a:latin typeface="Times New Roman" pitchFamily="18" charset="0"/>
                          <a:ea typeface="Times New Roman"/>
                          <a:cs typeface="Times New Roman" pitchFamily="18" charset="0"/>
                        </a:rPr>
                        <a:t>που φέρνει έσοδα)</a:t>
                      </a:r>
                      <a:endParaRPr lang="el-GR" sz="1000" dirty="0">
                        <a:latin typeface="Times New Roman" pitchFamily="18" charset="0"/>
                        <a:ea typeface="Calibri"/>
                        <a:cs typeface="Times New Roman" pitchFamily="18" charset="0"/>
                      </a:endParaRPr>
                    </a:p>
                    <a:p>
                      <a:pPr algn="ctr">
                        <a:lnSpc>
                          <a:spcPct val="115000"/>
                        </a:lnSpc>
                        <a:spcAft>
                          <a:spcPts val="0"/>
                        </a:spcAft>
                      </a:pPr>
                      <a:r>
                        <a:rPr lang="en-US" sz="1000" b="1" dirty="0">
                          <a:solidFill>
                            <a:srgbClr val="00B050"/>
                          </a:solidFill>
                          <a:latin typeface="Times New Roman" pitchFamily="18" charset="0"/>
                          <a:ea typeface="Times New Roman"/>
                          <a:cs typeface="Times New Roman" pitchFamily="18" charset="0"/>
                        </a:rPr>
                        <a:t>65.96</a:t>
                      </a:r>
                      <a:r>
                        <a:rPr lang="el-GR" sz="1000" b="1" dirty="0">
                          <a:solidFill>
                            <a:srgbClr val="00B050"/>
                          </a:solidFill>
                          <a:latin typeface="Times New Roman" pitchFamily="18" charset="0"/>
                          <a:ea typeface="Times New Roman"/>
                          <a:cs typeface="Times New Roman" pitchFamily="18" charset="0"/>
                        </a:rPr>
                        <a:t> %</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681275">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000" b="1" dirty="0">
                          <a:solidFill>
                            <a:srgbClr val="00B050"/>
                          </a:solidFill>
                          <a:latin typeface="Times New Roman" pitchFamily="18" charset="0"/>
                          <a:ea typeface="Times New Roman"/>
                          <a:cs typeface="Times New Roman" pitchFamily="18" charset="0"/>
                        </a:rPr>
                        <a:t>Τιμολογούμενη μη-Μετρούμενη</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00B050"/>
                          </a:solidFill>
                          <a:latin typeface="Times New Roman" pitchFamily="18" charset="0"/>
                          <a:ea typeface="Times New Roman"/>
                          <a:cs typeface="Times New Roman" pitchFamily="18" charset="0"/>
                        </a:rPr>
                        <a:t>Κατανάλωση </a:t>
                      </a:r>
                      <a:r>
                        <a:rPr lang="el-GR" sz="1000" dirty="0">
                          <a:solidFill>
                            <a:srgbClr val="00B050"/>
                          </a:solidFill>
                          <a:latin typeface="Times New Roman" pitchFamily="18" charset="0"/>
                          <a:ea typeface="Times New Roman"/>
                          <a:cs typeface="Times New Roman" pitchFamily="18" charset="0"/>
                        </a:rPr>
                        <a:t>(πάγια)</a:t>
                      </a:r>
                      <a:endParaRPr lang="el-GR" sz="1000" dirty="0">
                        <a:latin typeface="Times New Roman" pitchFamily="18" charset="0"/>
                        <a:ea typeface="Calibri"/>
                        <a:cs typeface="Times New Roman" pitchFamily="18" charset="0"/>
                      </a:endParaRPr>
                    </a:p>
                    <a:p>
                      <a:pPr algn="ctr">
                        <a:lnSpc>
                          <a:spcPct val="115000"/>
                        </a:lnSpc>
                        <a:spcAft>
                          <a:spcPts val="0"/>
                        </a:spcAft>
                      </a:pPr>
                      <a:r>
                        <a:rPr lang="en-US" sz="1000" b="1" dirty="0">
                          <a:solidFill>
                            <a:srgbClr val="00B050"/>
                          </a:solidFill>
                          <a:latin typeface="Times New Roman" pitchFamily="18" charset="0"/>
                          <a:ea typeface="Times New Roman"/>
                          <a:cs typeface="Times New Roman" pitchFamily="18" charset="0"/>
                        </a:rPr>
                        <a:t>0</a:t>
                      </a:r>
                      <a:r>
                        <a:rPr lang="el-GR" sz="1000" b="1" dirty="0">
                          <a:solidFill>
                            <a:srgbClr val="00B050"/>
                          </a:solidFill>
                          <a:latin typeface="Times New Roman" pitchFamily="18" charset="0"/>
                          <a:ea typeface="Times New Roman"/>
                          <a:cs typeface="Times New Roman" pitchFamily="18" charset="0"/>
                        </a:rPr>
                        <a:t> %</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1001056">
                <a:tc vMerge="1">
                  <a:txBody>
                    <a:bodyPr/>
                    <a:lstStyle/>
                    <a:p>
                      <a:endParaRPr lang="el-GR"/>
                    </a:p>
                  </a:txBody>
                  <a:tcPr/>
                </a:tc>
                <a:tc vMerge="1">
                  <a:txBody>
                    <a:bodyPr/>
                    <a:lstStyle/>
                    <a:p>
                      <a:endParaRPr lang="el-GR"/>
                    </a:p>
                  </a:txBody>
                  <a:tcPr/>
                </a:tc>
                <a:tc rowSpan="2">
                  <a:txBody>
                    <a:bodyPr/>
                    <a:lstStyle/>
                    <a:p>
                      <a:pPr marL="139700" algn="ctr">
                        <a:lnSpc>
                          <a:spcPct val="115000"/>
                        </a:lnSpc>
                        <a:spcAft>
                          <a:spcPts val="0"/>
                        </a:spcAft>
                      </a:pPr>
                      <a:r>
                        <a:rPr lang="el-GR" sz="1000" b="1" dirty="0">
                          <a:solidFill>
                            <a:srgbClr val="808080"/>
                          </a:solidFill>
                          <a:latin typeface="Times New Roman" pitchFamily="18" charset="0"/>
                          <a:ea typeface="Times New Roman"/>
                          <a:cs typeface="Times New Roman" pitchFamily="18" charset="0"/>
                        </a:rPr>
                        <a:t>Μη-Τιμολογούμενη</a:t>
                      </a:r>
                      <a:endParaRPr lang="el-GR" sz="1000" dirty="0">
                        <a:latin typeface="Times New Roman" pitchFamily="18" charset="0"/>
                        <a:ea typeface="Calibri"/>
                        <a:cs typeface="Times New Roman" pitchFamily="18" charset="0"/>
                      </a:endParaRPr>
                    </a:p>
                    <a:p>
                      <a:pPr marL="139700" algn="ctr">
                        <a:lnSpc>
                          <a:spcPct val="115000"/>
                        </a:lnSpc>
                        <a:spcAft>
                          <a:spcPts val="0"/>
                        </a:spcAft>
                      </a:pPr>
                      <a:r>
                        <a:rPr lang="el-GR" sz="1000" b="1" dirty="0">
                          <a:solidFill>
                            <a:srgbClr val="808080"/>
                          </a:solidFill>
                          <a:latin typeface="Times New Roman" pitchFamily="18" charset="0"/>
                          <a:ea typeface="Times New Roman"/>
                          <a:cs typeface="Times New Roman" pitchFamily="18" charset="0"/>
                        </a:rPr>
                        <a:t>Εξουσιοδοτημένη</a:t>
                      </a:r>
                      <a:endParaRPr lang="el-GR" sz="1000" dirty="0">
                        <a:latin typeface="Times New Roman" pitchFamily="18" charset="0"/>
                        <a:ea typeface="Calibri"/>
                        <a:cs typeface="Times New Roman" pitchFamily="18" charset="0"/>
                      </a:endParaRPr>
                    </a:p>
                    <a:p>
                      <a:pPr marL="279400" algn="ctr">
                        <a:lnSpc>
                          <a:spcPct val="115000"/>
                        </a:lnSpc>
                        <a:spcAft>
                          <a:spcPts val="0"/>
                        </a:spcAft>
                      </a:pPr>
                      <a:r>
                        <a:rPr lang="el-GR" sz="1000" b="1" dirty="0">
                          <a:solidFill>
                            <a:srgbClr val="808080"/>
                          </a:solidFill>
                          <a:latin typeface="Times New Roman" pitchFamily="18" charset="0"/>
                          <a:ea typeface="Times New Roman"/>
                          <a:cs typeface="Times New Roman" pitchFamily="18" charset="0"/>
                        </a:rPr>
                        <a:t>Κατανάλωση </a:t>
                      </a:r>
                      <a:endParaRPr lang="el-GR" sz="1000" b="0" dirty="0" smtClean="0">
                        <a:solidFill>
                          <a:schemeClr val="tx1"/>
                        </a:solidFill>
                        <a:latin typeface="Times New Roman" pitchFamily="18" charset="0"/>
                        <a:ea typeface="Times New Roman"/>
                        <a:cs typeface="Times New Roman" pitchFamily="18" charset="0"/>
                      </a:endParaRPr>
                    </a:p>
                    <a:p>
                      <a:pPr marL="279400" algn="ctr">
                        <a:lnSpc>
                          <a:spcPct val="115000"/>
                        </a:lnSpc>
                        <a:spcAft>
                          <a:spcPts val="0"/>
                        </a:spcAft>
                      </a:pPr>
                      <a:r>
                        <a:rPr lang="el-GR" sz="1000" dirty="0" smtClean="0">
                          <a:solidFill>
                            <a:srgbClr val="808080"/>
                          </a:solidFill>
                          <a:latin typeface="Times New Roman" pitchFamily="18" charset="0"/>
                          <a:ea typeface="Times New Roman"/>
                          <a:cs typeface="Times New Roman" pitchFamily="18" charset="0"/>
                        </a:rPr>
                        <a:t>(</a:t>
                      </a:r>
                      <a:r>
                        <a:rPr lang="el-GR" sz="1000" dirty="0">
                          <a:solidFill>
                            <a:srgbClr val="808080"/>
                          </a:solidFill>
                          <a:latin typeface="Times New Roman" pitchFamily="18" charset="0"/>
                          <a:ea typeface="Times New Roman"/>
                          <a:cs typeface="Times New Roman" pitchFamily="18" charset="0"/>
                        </a:rPr>
                        <a:t>πυρόσβεση, καθαρισμοί δεξαμενών, πάρκα </a:t>
                      </a:r>
                      <a:r>
                        <a:rPr lang="el-GR" sz="1000" dirty="0" err="1">
                          <a:solidFill>
                            <a:srgbClr val="808080"/>
                          </a:solidFill>
                          <a:latin typeface="Times New Roman" pitchFamily="18" charset="0"/>
                          <a:ea typeface="Times New Roman"/>
                          <a:cs typeface="Times New Roman" pitchFamily="18" charset="0"/>
                        </a:rPr>
                        <a:t>κ.α</a:t>
                      </a:r>
                      <a:r>
                        <a:rPr lang="el-GR" sz="1000" dirty="0">
                          <a:solidFill>
                            <a:srgbClr val="808080"/>
                          </a:solidFill>
                          <a:latin typeface="Times New Roman" pitchFamily="18" charset="0"/>
                          <a:ea typeface="Times New Roman"/>
                          <a:cs typeface="Times New Roman" pitchFamily="18" charset="0"/>
                        </a:rPr>
                        <a:t>)</a:t>
                      </a:r>
                      <a:endParaRPr lang="el-GR" sz="1000" dirty="0">
                        <a:latin typeface="Times New Roman" pitchFamily="18" charset="0"/>
                        <a:ea typeface="Calibri"/>
                        <a:cs typeface="Times New Roman" pitchFamily="18" charset="0"/>
                      </a:endParaRPr>
                    </a:p>
                    <a:p>
                      <a:pPr marL="279400" algn="ctr">
                        <a:lnSpc>
                          <a:spcPct val="115000"/>
                        </a:lnSpc>
                        <a:spcAft>
                          <a:spcPts val="0"/>
                        </a:spcAft>
                      </a:pPr>
                      <a:r>
                        <a:rPr lang="en-US" sz="1000" b="1" dirty="0">
                          <a:solidFill>
                            <a:srgbClr val="808080"/>
                          </a:solidFill>
                          <a:latin typeface="Times New Roman" pitchFamily="18" charset="0"/>
                          <a:ea typeface="Times New Roman"/>
                          <a:cs typeface="Times New Roman" pitchFamily="18" charset="0"/>
                        </a:rPr>
                        <a:t>1.25%</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1000" b="1" dirty="0">
                          <a:solidFill>
                            <a:srgbClr val="808080"/>
                          </a:solidFill>
                          <a:latin typeface="Times New Roman" pitchFamily="18" charset="0"/>
                          <a:ea typeface="Times New Roman"/>
                          <a:cs typeface="Times New Roman" pitchFamily="18" charset="0"/>
                        </a:rPr>
                        <a:t>Μη-Τιμολογούμενη Μετρούμενη</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808080"/>
                          </a:solidFill>
                          <a:latin typeface="Times New Roman" pitchFamily="18" charset="0"/>
                          <a:ea typeface="Times New Roman"/>
                          <a:cs typeface="Times New Roman" pitchFamily="18" charset="0"/>
                        </a:rPr>
                        <a:t>Κατανάλωση</a:t>
                      </a:r>
                      <a:r>
                        <a:rPr lang="el-GR" sz="1000" b="1" spc="100" dirty="0">
                          <a:solidFill>
                            <a:srgbClr val="808080"/>
                          </a:solidFill>
                          <a:latin typeface="Times New Roman" pitchFamily="18" charset="0"/>
                          <a:ea typeface="Times New Roman"/>
                          <a:cs typeface="Times New Roman" pitchFamily="18" charset="0"/>
                        </a:rPr>
                        <a:t> 0%</a:t>
                      </a:r>
                      <a:r>
                        <a:rPr lang="el-GR" sz="1000" spc="100" dirty="0">
                          <a:solidFill>
                            <a:srgbClr val="808080"/>
                          </a:solidFill>
                          <a:latin typeface="Times New Roman" pitchFamily="18" charset="0"/>
                          <a:ea typeface="Times New Roman"/>
                          <a:cs typeface="Times New Roman" pitchFamily="18" charset="0"/>
                        </a:rPr>
                        <a:t>(δεν εμφανίζονται θέσεις με </a:t>
                      </a:r>
                      <a:r>
                        <a:rPr lang="el-GR" sz="1000" spc="100" dirty="0" err="1">
                          <a:solidFill>
                            <a:srgbClr val="808080"/>
                          </a:solidFill>
                          <a:latin typeface="Times New Roman" pitchFamily="18" charset="0"/>
                          <a:ea typeface="Times New Roman"/>
                          <a:cs typeface="Times New Roman" pitchFamily="18" charset="0"/>
                        </a:rPr>
                        <a:t>υδρόμετρα</a:t>
                      </a:r>
                      <a:r>
                        <a:rPr lang="el-GR" sz="1000" spc="100" dirty="0">
                          <a:solidFill>
                            <a:srgbClr val="808080"/>
                          </a:solidFill>
                          <a:latin typeface="Times New Roman" pitchFamily="18" charset="0"/>
                          <a:ea typeface="Times New Roman"/>
                          <a:cs typeface="Times New Roman" pitchFamily="18" charset="0"/>
                        </a:rPr>
                        <a:t> που δεν χρεώνονται)</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a:lnSpc>
                          <a:spcPts val="1655"/>
                        </a:lnSpc>
                        <a:spcAft>
                          <a:spcPts val="0"/>
                        </a:spcAft>
                      </a:pPr>
                      <a:r>
                        <a:rPr lang="el-GR" sz="1000" b="1" dirty="0">
                          <a:solidFill>
                            <a:srgbClr val="FF0000"/>
                          </a:solidFill>
                          <a:latin typeface="Times New Roman" pitchFamily="18" charset="0"/>
                          <a:ea typeface="Times New Roman"/>
                          <a:cs typeface="Times New Roman" pitchFamily="18" charset="0"/>
                        </a:rPr>
                        <a:t>Μη Ανταποδοτικό Νερό</a:t>
                      </a:r>
                      <a:endParaRPr lang="el-GR" sz="1000" dirty="0">
                        <a:latin typeface="Times New Roman" pitchFamily="18" charset="0"/>
                        <a:ea typeface="Calibri"/>
                        <a:cs typeface="Times New Roman" pitchFamily="18" charset="0"/>
                      </a:endParaRPr>
                    </a:p>
                    <a:p>
                      <a:pPr algn="ctr">
                        <a:lnSpc>
                          <a:spcPts val="1655"/>
                        </a:lnSpc>
                        <a:spcAft>
                          <a:spcPts val="0"/>
                        </a:spcAft>
                      </a:pPr>
                      <a:r>
                        <a:rPr lang="el-GR" sz="1000" dirty="0">
                          <a:solidFill>
                            <a:srgbClr val="FF0000"/>
                          </a:solidFill>
                          <a:latin typeface="Times New Roman" pitchFamily="18" charset="0"/>
                          <a:ea typeface="Times New Roman"/>
                          <a:cs typeface="Times New Roman" pitchFamily="18" charset="0"/>
                        </a:rPr>
                        <a:t> (που δε φέρνει έσοδα)</a:t>
                      </a:r>
                      <a:endParaRPr lang="el-GR" sz="1000" dirty="0">
                        <a:latin typeface="Times New Roman" pitchFamily="18" charset="0"/>
                        <a:ea typeface="Calibri"/>
                        <a:cs typeface="Times New Roman" pitchFamily="18" charset="0"/>
                      </a:endParaRPr>
                    </a:p>
                    <a:p>
                      <a:pPr algn="ctr">
                        <a:lnSpc>
                          <a:spcPts val="1655"/>
                        </a:lnSpc>
                        <a:spcAft>
                          <a:spcPts val="0"/>
                        </a:spcAft>
                      </a:pPr>
                      <a:r>
                        <a:rPr lang="en-US" sz="1000" b="1" dirty="0">
                          <a:solidFill>
                            <a:srgbClr val="FF0000"/>
                          </a:solidFill>
                          <a:latin typeface="Times New Roman" pitchFamily="18" charset="0"/>
                          <a:ea typeface="Times New Roman"/>
                          <a:cs typeface="Times New Roman" pitchFamily="18" charset="0"/>
                        </a:rPr>
                        <a:t>34</a:t>
                      </a:r>
                      <a:r>
                        <a:rPr lang="el-GR" sz="1000" b="1" dirty="0">
                          <a:solidFill>
                            <a:srgbClr val="FF0000"/>
                          </a:solidFill>
                          <a:latin typeface="Times New Roman" pitchFamily="18" charset="0"/>
                          <a:ea typeface="Times New Roman"/>
                          <a:cs typeface="Times New Roman" pitchFamily="18" charset="0"/>
                        </a:rPr>
                        <a:t>.</a:t>
                      </a:r>
                      <a:r>
                        <a:rPr lang="en-US" sz="1000" b="1" dirty="0">
                          <a:solidFill>
                            <a:srgbClr val="FF0000"/>
                          </a:solidFill>
                          <a:latin typeface="Times New Roman" pitchFamily="18" charset="0"/>
                          <a:ea typeface="Times New Roman"/>
                          <a:cs typeface="Times New Roman" pitchFamily="18" charset="0"/>
                        </a:rPr>
                        <a:t>04 %</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27263">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000" b="1" dirty="0">
                          <a:solidFill>
                            <a:srgbClr val="808080"/>
                          </a:solidFill>
                          <a:latin typeface="Times New Roman" pitchFamily="18" charset="0"/>
                          <a:ea typeface="Times New Roman"/>
                          <a:cs typeface="Times New Roman" pitchFamily="18" charset="0"/>
                        </a:rPr>
                        <a:t>Μη-Τιμολογούμενη μη-</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808080"/>
                          </a:solidFill>
                          <a:latin typeface="Times New Roman" pitchFamily="18" charset="0"/>
                          <a:ea typeface="Times New Roman"/>
                          <a:cs typeface="Times New Roman" pitchFamily="18" charset="0"/>
                        </a:rPr>
                        <a:t>Μετρούμενη Κατανάλωση </a:t>
                      </a:r>
                      <a:r>
                        <a:rPr lang="el-GR" sz="1000" dirty="0">
                          <a:solidFill>
                            <a:srgbClr val="808080"/>
                          </a:solidFill>
                          <a:latin typeface="Times New Roman" pitchFamily="18" charset="0"/>
                          <a:ea typeface="Times New Roman"/>
                          <a:cs typeface="Times New Roman" pitchFamily="18" charset="0"/>
                        </a:rPr>
                        <a:t>(πότισμα, πάρκα, δημόσιες πηγές κτλ.) </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808080"/>
                          </a:solidFill>
                          <a:latin typeface="Times New Roman" pitchFamily="18" charset="0"/>
                          <a:ea typeface="Times New Roman"/>
                          <a:cs typeface="Times New Roman" pitchFamily="18" charset="0"/>
                        </a:rPr>
                        <a:t>1.25%</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521383">
                <a:tc vMerge="1">
                  <a:txBody>
                    <a:bodyPr/>
                    <a:lstStyle/>
                    <a:p>
                      <a:endParaRPr lang="el-GR"/>
                    </a:p>
                  </a:txBody>
                  <a:tcPr/>
                </a:tc>
                <a:tc rowSpan="3">
                  <a:txBody>
                    <a:bodyPr/>
                    <a:lstStyle/>
                    <a:p>
                      <a:pPr marL="165100" algn="ctr">
                        <a:lnSpc>
                          <a:spcPct val="115000"/>
                        </a:lnSpc>
                        <a:spcAft>
                          <a:spcPts val="0"/>
                        </a:spcAft>
                      </a:pPr>
                      <a:endParaRPr lang="el-GR" sz="1000" dirty="0">
                        <a:latin typeface="Times New Roman" pitchFamily="18" charset="0"/>
                        <a:ea typeface="Calibri"/>
                        <a:cs typeface="Times New Roman" pitchFamily="18" charset="0"/>
                      </a:endParaRPr>
                    </a:p>
                    <a:p>
                      <a:pPr marL="165100" algn="ctr">
                        <a:lnSpc>
                          <a:spcPct val="115000"/>
                        </a:lnSpc>
                        <a:spcAft>
                          <a:spcPts val="0"/>
                        </a:spcAft>
                      </a:pPr>
                      <a:r>
                        <a:rPr lang="el-GR" sz="1000" b="1" dirty="0">
                          <a:solidFill>
                            <a:srgbClr val="FF0000"/>
                          </a:solidFill>
                          <a:latin typeface="Times New Roman" pitchFamily="18" charset="0"/>
                          <a:ea typeface="Times New Roman"/>
                          <a:cs typeface="Times New Roman" pitchFamily="18" charset="0"/>
                        </a:rPr>
                        <a:t>Απώλειες Νερού</a:t>
                      </a:r>
                      <a:endParaRPr lang="el-GR" sz="1000" dirty="0">
                        <a:latin typeface="Times New Roman" pitchFamily="18" charset="0"/>
                        <a:ea typeface="Calibri"/>
                        <a:cs typeface="Times New Roman" pitchFamily="18" charset="0"/>
                      </a:endParaRPr>
                    </a:p>
                    <a:p>
                      <a:pPr marL="266700" algn="ctr">
                        <a:lnSpc>
                          <a:spcPct val="115000"/>
                        </a:lnSpc>
                        <a:spcAft>
                          <a:spcPts val="0"/>
                        </a:spcAft>
                      </a:pPr>
                      <a:r>
                        <a:rPr lang="el-GR" sz="1000" dirty="0">
                          <a:solidFill>
                            <a:srgbClr val="FF0000"/>
                          </a:solidFill>
                          <a:latin typeface="Times New Roman" pitchFamily="18" charset="0"/>
                          <a:ea typeface="Times New Roman"/>
                          <a:cs typeface="Times New Roman" pitchFamily="18" charset="0"/>
                        </a:rPr>
                        <a:t>(η ολική ποσότητα που θεωρείται ότι χάνεται)</a:t>
                      </a:r>
                      <a:endParaRPr lang="el-GR" sz="1000" dirty="0">
                        <a:latin typeface="Times New Roman" pitchFamily="18" charset="0"/>
                        <a:ea typeface="Calibri"/>
                        <a:cs typeface="Times New Roman" pitchFamily="18" charset="0"/>
                      </a:endParaRPr>
                    </a:p>
                    <a:p>
                      <a:pPr marL="266700" algn="ctr">
                        <a:lnSpc>
                          <a:spcPct val="115000"/>
                        </a:lnSpc>
                        <a:spcAft>
                          <a:spcPts val="0"/>
                        </a:spcAft>
                      </a:pPr>
                      <a:r>
                        <a:rPr lang="el-GR" sz="1000" b="1" dirty="0">
                          <a:solidFill>
                            <a:srgbClr val="FF0000"/>
                          </a:solidFill>
                          <a:latin typeface="Times New Roman" pitchFamily="18" charset="0"/>
                          <a:ea typeface="Times New Roman"/>
                          <a:cs typeface="Times New Roman" pitchFamily="18" charset="0"/>
                        </a:rPr>
                        <a:t>32.79 %</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279400" algn="ctr">
                        <a:lnSpc>
                          <a:spcPct val="115000"/>
                        </a:lnSpc>
                        <a:spcAft>
                          <a:spcPts val="0"/>
                        </a:spcAft>
                      </a:pPr>
                      <a:endParaRPr lang="el-GR" sz="1000" dirty="0">
                        <a:latin typeface="Times New Roman" pitchFamily="18" charset="0"/>
                        <a:ea typeface="Calibri"/>
                        <a:cs typeface="Times New Roman" pitchFamily="18" charset="0"/>
                      </a:endParaRPr>
                    </a:p>
                    <a:p>
                      <a:pPr marL="279400" algn="ctr">
                        <a:lnSpc>
                          <a:spcPct val="115000"/>
                        </a:lnSpc>
                        <a:spcAft>
                          <a:spcPts val="0"/>
                        </a:spcAft>
                      </a:pPr>
                      <a:r>
                        <a:rPr lang="el-GR" sz="1000" b="1" dirty="0">
                          <a:solidFill>
                            <a:srgbClr val="E36C0A"/>
                          </a:solidFill>
                          <a:latin typeface="Times New Roman" pitchFamily="18" charset="0"/>
                          <a:ea typeface="Times New Roman"/>
                          <a:cs typeface="Times New Roman" pitchFamily="18" charset="0"/>
                        </a:rPr>
                        <a:t>Φαινόμενες</a:t>
                      </a:r>
                      <a:endParaRPr lang="el-GR" sz="1000" dirty="0">
                        <a:latin typeface="Times New Roman" pitchFamily="18" charset="0"/>
                        <a:ea typeface="Calibri"/>
                        <a:cs typeface="Times New Roman" pitchFamily="18" charset="0"/>
                      </a:endParaRPr>
                    </a:p>
                    <a:p>
                      <a:pPr marL="139700" algn="ctr">
                        <a:lnSpc>
                          <a:spcPct val="115000"/>
                        </a:lnSpc>
                        <a:spcAft>
                          <a:spcPts val="0"/>
                        </a:spcAft>
                      </a:pPr>
                      <a:r>
                        <a:rPr lang="el-GR" sz="1000" b="1" dirty="0">
                          <a:solidFill>
                            <a:srgbClr val="E36C0A"/>
                          </a:solidFill>
                          <a:latin typeface="Times New Roman" pitchFamily="18" charset="0"/>
                          <a:ea typeface="Times New Roman"/>
                          <a:cs typeface="Times New Roman" pitchFamily="18" charset="0"/>
                        </a:rPr>
                        <a:t>Απώλειες Νερού</a:t>
                      </a:r>
                      <a:endParaRPr lang="el-GR" sz="1000" dirty="0">
                        <a:latin typeface="Times New Roman" pitchFamily="18" charset="0"/>
                        <a:ea typeface="Calibri"/>
                        <a:cs typeface="Times New Roman" pitchFamily="18" charset="0"/>
                      </a:endParaRPr>
                    </a:p>
                    <a:p>
                      <a:pPr marL="139700" algn="ctr">
                        <a:lnSpc>
                          <a:spcPct val="115000"/>
                        </a:lnSpc>
                        <a:spcAft>
                          <a:spcPts val="0"/>
                        </a:spcAft>
                      </a:pPr>
                      <a:r>
                        <a:rPr lang="el-GR" sz="1000" b="1" dirty="0">
                          <a:solidFill>
                            <a:srgbClr val="E36C0A"/>
                          </a:solidFill>
                          <a:latin typeface="Times New Roman" pitchFamily="18" charset="0"/>
                          <a:ea typeface="Times New Roman"/>
                          <a:cs typeface="Times New Roman" pitchFamily="18" charset="0"/>
                        </a:rPr>
                        <a:t>6%</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1000" b="1" dirty="0">
                          <a:solidFill>
                            <a:srgbClr val="E36C0A"/>
                          </a:solidFill>
                          <a:latin typeface="Times New Roman" pitchFamily="18" charset="0"/>
                          <a:ea typeface="Times New Roman"/>
                          <a:cs typeface="Times New Roman" pitchFamily="18" charset="0"/>
                        </a:rPr>
                        <a:t>Μη-Εξουσιοδοτημένη</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E36C0A"/>
                          </a:solidFill>
                          <a:latin typeface="Times New Roman" pitchFamily="18" charset="0"/>
                          <a:ea typeface="Times New Roman"/>
                          <a:cs typeface="Times New Roman" pitchFamily="18" charset="0"/>
                        </a:rPr>
                        <a:t>Κατανάλωση </a:t>
                      </a:r>
                      <a:r>
                        <a:rPr lang="el-GR" sz="1000" dirty="0">
                          <a:solidFill>
                            <a:srgbClr val="E36C0A"/>
                          </a:solidFill>
                          <a:latin typeface="Times New Roman" pitchFamily="18" charset="0"/>
                          <a:ea typeface="Times New Roman"/>
                          <a:cs typeface="Times New Roman" pitchFamily="18" charset="0"/>
                        </a:rPr>
                        <a:t>(παράνομες συνδέσεις, βανδαλισμοί)</a:t>
                      </a:r>
                      <a:r>
                        <a:rPr lang="el-GR" sz="1000" b="1" dirty="0">
                          <a:solidFill>
                            <a:srgbClr val="E36C0A"/>
                          </a:solidFill>
                          <a:latin typeface="Times New Roman" pitchFamily="18" charset="0"/>
                          <a:ea typeface="Times New Roman"/>
                          <a:cs typeface="Times New Roman" pitchFamily="18" charset="0"/>
                        </a:rPr>
                        <a:t> 1%</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681275">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000" b="1" dirty="0">
                          <a:solidFill>
                            <a:srgbClr val="E36C0A"/>
                          </a:solidFill>
                          <a:latin typeface="Times New Roman" pitchFamily="18" charset="0"/>
                          <a:ea typeface="Times New Roman"/>
                          <a:cs typeface="Times New Roman" pitchFamily="18" charset="0"/>
                        </a:rPr>
                        <a:t>Σφάλματα Μετρητών /</a:t>
                      </a:r>
                      <a:endParaRPr lang="el-GR" sz="1000" dirty="0">
                        <a:latin typeface="Times New Roman" pitchFamily="18" charset="0"/>
                        <a:ea typeface="Calibri"/>
                        <a:cs typeface="Times New Roman" pitchFamily="18" charset="0"/>
                      </a:endParaRPr>
                    </a:p>
                    <a:p>
                      <a:pPr algn="ctr">
                        <a:lnSpc>
                          <a:spcPct val="115000"/>
                        </a:lnSpc>
                        <a:spcAft>
                          <a:spcPts val="0"/>
                        </a:spcAft>
                      </a:pPr>
                      <a:r>
                        <a:rPr lang="el-GR" sz="1000" b="1" dirty="0">
                          <a:solidFill>
                            <a:srgbClr val="E36C0A"/>
                          </a:solidFill>
                          <a:latin typeface="Times New Roman" pitchFamily="18" charset="0"/>
                          <a:ea typeface="Times New Roman"/>
                          <a:cs typeface="Times New Roman" pitchFamily="18" charset="0"/>
                        </a:rPr>
                        <a:t>Μετρήσεων </a:t>
                      </a:r>
                      <a:r>
                        <a:rPr lang="el-GR" sz="1000" spc="50" dirty="0">
                          <a:solidFill>
                            <a:srgbClr val="E36C0A"/>
                          </a:solidFill>
                          <a:latin typeface="Times New Roman" pitchFamily="18" charset="0"/>
                          <a:ea typeface="Times New Roman"/>
                          <a:cs typeface="Times New Roman" pitchFamily="18" charset="0"/>
                        </a:rPr>
                        <a:t>(τυχαία λογιστικά λάθη, βλάβη σε μετρητές </a:t>
                      </a:r>
                      <a:r>
                        <a:rPr lang="el-GR" sz="1000" spc="50" dirty="0" err="1">
                          <a:solidFill>
                            <a:srgbClr val="E36C0A"/>
                          </a:solidFill>
                          <a:latin typeface="Times New Roman" pitchFamily="18" charset="0"/>
                          <a:ea typeface="Times New Roman"/>
                          <a:cs typeface="Times New Roman" pitchFamily="18" charset="0"/>
                        </a:rPr>
                        <a:t>κ.α</a:t>
                      </a:r>
                      <a:r>
                        <a:rPr lang="el-GR" sz="1000" spc="50" dirty="0">
                          <a:solidFill>
                            <a:srgbClr val="E36C0A"/>
                          </a:solidFill>
                          <a:latin typeface="Times New Roman" pitchFamily="18" charset="0"/>
                          <a:ea typeface="Times New Roman"/>
                          <a:cs typeface="Times New Roman" pitchFamily="18" charset="0"/>
                        </a:rPr>
                        <a:t>)</a:t>
                      </a:r>
                      <a:r>
                        <a:rPr lang="el-GR" sz="1000" b="1" spc="50" dirty="0">
                          <a:solidFill>
                            <a:srgbClr val="E36C0A"/>
                          </a:solidFill>
                          <a:latin typeface="Times New Roman" pitchFamily="18" charset="0"/>
                          <a:ea typeface="Times New Roman"/>
                          <a:cs typeface="Times New Roman" pitchFamily="18" charset="0"/>
                        </a:rPr>
                        <a:t> 5%</a:t>
                      </a:r>
                      <a:endParaRPr lang="el-GR" sz="1000" dirty="0">
                        <a:latin typeface="Times New Roman" pitchFamily="18" charset="0"/>
                        <a:ea typeface="Calibri"/>
                        <a:cs typeface="Times New Roman" pitchFamily="18" charset="0"/>
                      </a:endParaRPr>
                    </a:p>
                  </a:txBody>
                  <a:tcPr marL="4278" marR="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495315">
                <a:tc vMerge="1">
                  <a:txBody>
                    <a:bodyPr/>
                    <a:lstStyle/>
                    <a:p>
                      <a:endParaRPr lang="el-GR"/>
                    </a:p>
                  </a:txBody>
                  <a:tcPr/>
                </a:tc>
                <a:tc vMerge="1">
                  <a:txBody>
                    <a:bodyPr/>
                    <a:lstStyle/>
                    <a:p>
                      <a:endParaRPr lang="el-GR"/>
                    </a:p>
                  </a:txBody>
                  <a:tcPr/>
                </a:tc>
                <a:tc gridSpan="2">
                  <a:txBody>
                    <a:bodyPr/>
                    <a:lstStyle/>
                    <a:p>
                      <a:pPr marL="965200" algn="ctr">
                        <a:lnSpc>
                          <a:spcPct val="115000"/>
                        </a:lnSpc>
                        <a:spcAft>
                          <a:spcPts val="0"/>
                        </a:spcAft>
                      </a:pPr>
                      <a:r>
                        <a:rPr lang="el-GR" sz="1000" b="1" dirty="0">
                          <a:solidFill>
                            <a:srgbClr val="FF0000"/>
                          </a:solidFill>
                          <a:latin typeface="Times New Roman" pitchFamily="18" charset="0"/>
                          <a:ea typeface="Times New Roman"/>
                          <a:cs typeface="Times New Roman" pitchFamily="18" charset="0"/>
                        </a:rPr>
                        <a:t>Πραγματικές Απώλειες Νερού </a:t>
                      </a:r>
                      <a:endParaRPr lang="el-GR" sz="1000" dirty="0">
                        <a:latin typeface="Times New Roman" pitchFamily="18" charset="0"/>
                        <a:ea typeface="Calibri"/>
                        <a:cs typeface="Times New Roman" pitchFamily="18" charset="0"/>
                      </a:endParaRPr>
                    </a:p>
                    <a:p>
                      <a:pPr marL="965200" algn="ctr">
                        <a:lnSpc>
                          <a:spcPct val="115000"/>
                        </a:lnSpc>
                        <a:spcAft>
                          <a:spcPts val="0"/>
                        </a:spcAft>
                      </a:pPr>
                      <a:r>
                        <a:rPr lang="el-GR" sz="1000" b="1" dirty="0">
                          <a:solidFill>
                            <a:srgbClr val="FF0000"/>
                          </a:solidFill>
                          <a:latin typeface="Times New Roman" pitchFamily="18" charset="0"/>
                          <a:ea typeface="Times New Roman"/>
                          <a:cs typeface="Times New Roman" pitchFamily="18" charset="0"/>
                        </a:rPr>
                        <a:t> </a:t>
                      </a:r>
                      <a:r>
                        <a:rPr lang="el-GR" sz="1000" dirty="0">
                          <a:solidFill>
                            <a:srgbClr val="FF0000"/>
                          </a:solidFill>
                          <a:latin typeface="Times New Roman" pitchFamily="18" charset="0"/>
                          <a:ea typeface="Times New Roman"/>
                          <a:cs typeface="Times New Roman" pitchFamily="18" charset="0"/>
                        </a:rPr>
                        <a:t>(θραύσεις αγωγών, διαρροές, υπερχειλίσεις </a:t>
                      </a:r>
                      <a:r>
                        <a:rPr lang="el-GR" sz="1000" dirty="0" err="1">
                          <a:solidFill>
                            <a:srgbClr val="FF0000"/>
                          </a:solidFill>
                          <a:latin typeface="Times New Roman" pitchFamily="18" charset="0"/>
                          <a:ea typeface="Times New Roman"/>
                          <a:cs typeface="Times New Roman" pitchFamily="18" charset="0"/>
                        </a:rPr>
                        <a:t>κ.α</a:t>
                      </a:r>
                      <a:r>
                        <a:rPr lang="el-GR" sz="1000" dirty="0">
                          <a:solidFill>
                            <a:srgbClr val="FF0000"/>
                          </a:solidFill>
                          <a:latin typeface="Times New Roman" pitchFamily="18" charset="0"/>
                          <a:ea typeface="Times New Roman"/>
                          <a:cs typeface="Times New Roman" pitchFamily="18" charset="0"/>
                        </a:rPr>
                        <a:t>)</a:t>
                      </a:r>
                      <a:endParaRPr lang="el-GR" sz="1000" dirty="0">
                        <a:latin typeface="Times New Roman" pitchFamily="18" charset="0"/>
                        <a:ea typeface="Calibri"/>
                        <a:cs typeface="Times New Roman" pitchFamily="18" charset="0"/>
                      </a:endParaRPr>
                    </a:p>
                    <a:p>
                      <a:pPr marL="965200" algn="ctr">
                        <a:lnSpc>
                          <a:spcPct val="115000"/>
                        </a:lnSpc>
                        <a:spcAft>
                          <a:spcPts val="0"/>
                        </a:spcAft>
                      </a:pPr>
                      <a:r>
                        <a:rPr lang="el-GR" sz="1000" b="1" dirty="0">
                          <a:solidFill>
                            <a:srgbClr val="FF0000"/>
                          </a:solidFill>
                          <a:latin typeface="Times New Roman" pitchFamily="18" charset="0"/>
                          <a:ea typeface="Times New Roman"/>
                          <a:cs typeface="Times New Roman" pitchFamily="18" charset="0"/>
                        </a:rPr>
                        <a:t>26.79 %</a:t>
                      </a:r>
                      <a:endParaRPr lang="el-GR" sz="1000" dirty="0">
                        <a:latin typeface="Times New Roman" pitchFamily="18" charset="0"/>
                        <a:ea typeface="Calibri"/>
                        <a:cs typeface="Times New Roman" pitchFamily="18" charset="0"/>
                      </a:endParaRPr>
                    </a:p>
                  </a:txBody>
                  <a:tcPr marL="4278" marR="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vMerge="1">
                  <a:txBody>
                    <a:bodyPr/>
                    <a:lstStyle/>
                    <a:p>
                      <a:endParaRPr lang="el-GR"/>
                    </a:p>
                  </a:txBody>
                  <a:tcPr/>
                </a:tc>
              </a:tr>
            </a:tbl>
          </a:graphicData>
        </a:graphic>
      </p:graphicFrame>
      <p:sp>
        <p:nvSpPr>
          <p:cNvPr id="6" name="5 - Συν"/>
          <p:cNvSpPr/>
          <p:nvPr/>
        </p:nvSpPr>
        <p:spPr bwMode="auto">
          <a:xfrm>
            <a:off x="6876256" y="2420888"/>
            <a:ext cx="216024" cy="216024"/>
          </a:xfrm>
          <a:prstGeom prst="mathPlus">
            <a:avLst/>
          </a:prstGeom>
          <a:solidFill>
            <a:srgbClr val="00B050"/>
          </a:solidFill>
          <a:ln w="9525">
            <a:noFill/>
            <a:miter lim="800000"/>
            <a:headEnd/>
            <a:tailEnd/>
          </a:ln>
          <a:effectLst/>
        </p:spPr>
        <p:txBody>
          <a:bodyPr wrap="none" rtlCol="0" anchor="ctr"/>
          <a:lstStyle/>
          <a:p>
            <a:pPr algn="ctr"/>
            <a:endParaRPr lang="el-GR"/>
          </a:p>
        </p:txBody>
      </p:sp>
      <p:sp>
        <p:nvSpPr>
          <p:cNvPr id="7" name="6 - Ίσο"/>
          <p:cNvSpPr/>
          <p:nvPr/>
        </p:nvSpPr>
        <p:spPr bwMode="auto">
          <a:xfrm>
            <a:off x="5580112" y="2420888"/>
            <a:ext cx="216024" cy="216024"/>
          </a:xfrm>
          <a:prstGeom prst="mathEqual">
            <a:avLst/>
          </a:prstGeom>
          <a:solidFill>
            <a:srgbClr val="00B050"/>
          </a:solidFill>
          <a:ln w="9525">
            <a:noFill/>
            <a:miter lim="800000"/>
            <a:headEnd/>
            <a:tailEnd/>
          </a:ln>
          <a:effectLst/>
        </p:spPr>
        <p:txBody>
          <a:bodyPr wrap="none" rtlCol="0" anchor="ctr"/>
          <a:lstStyle/>
          <a:p>
            <a:pPr algn="ctr"/>
            <a:endParaRPr lang="el-GR"/>
          </a:p>
        </p:txBody>
      </p:sp>
      <p:sp>
        <p:nvSpPr>
          <p:cNvPr id="8" name="7 - Ίσο"/>
          <p:cNvSpPr/>
          <p:nvPr/>
        </p:nvSpPr>
        <p:spPr bwMode="auto">
          <a:xfrm>
            <a:off x="7524328" y="2420888"/>
            <a:ext cx="216024" cy="216024"/>
          </a:xfrm>
          <a:prstGeom prst="mathEqual">
            <a:avLst/>
          </a:prstGeom>
          <a:solidFill>
            <a:srgbClr val="00B050"/>
          </a:solidFill>
          <a:ln w="9525">
            <a:noFill/>
            <a:miter lim="800000"/>
            <a:headEnd/>
            <a:tailEnd/>
          </a:ln>
          <a:effectLst/>
        </p:spPr>
        <p:txBody>
          <a:bodyPr wrap="none" rtlCol="0" anchor="ctr"/>
          <a:lstStyle/>
          <a:p>
            <a:pPr algn="ctr"/>
            <a:endParaRPr lang="el-GR"/>
          </a:p>
        </p:txBody>
      </p:sp>
      <p:sp>
        <p:nvSpPr>
          <p:cNvPr id="9" name="8 - Συν"/>
          <p:cNvSpPr/>
          <p:nvPr/>
        </p:nvSpPr>
        <p:spPr bwMode="auto">
          <a:xfrm>
            <a:off x="4644008" y="3068960"/>
            <a:ext cx="216024" cy="216024"/>
          </a:xfrm>
          <a:prstGeom prst="mathPlus">
            <a:avLst/>
          </a:prstGeom>
          <a:solidFill>
            <a:schemeClr val="tx1"/>
          </a:solidFill>
          <a:ln w="9525">
            <a:noFill/>
            <a:miter lim="800000"/>
            <a:headEnd/>
            <a:tailEnd/>
          </a:ln>
          <a:effectLst/>
        </p:spPr>
        <p:txBody>
          <a:bodyPr wrap="none" rtlCol="0" anchor="ctr"/>
          <a:lstStyle/>
          <a:p>
            <a:pPr algn="ctr"/>
            <a:endParaRPr lang="el-GR"/>
          </a:p>
        </p:txBody>
      </p:sp>
      <p:sp>
        <p:nvSpPr>
          <p:cNvPr id="10" name="9 - Συν"/>
          <p:cNvSpPr/>
          <p:nvPr/>
        </p:nvSpPr>
        <p:spPr bwMode="auto">
          <a:xfrm>
            <a:off x="2843808" y="4941168"/>
            <a:ext cx="216024" cy="216024"/>
          </a:xfrm>
          <a:prstGeom prst="mathPlus">
            <a:avLst/>
          </a:prstGeom>
          <a:solidFill>
            <a:schemeClr val="tx1"/>
          </a:solidFill>
          <a:ln w="9525">
            <a:noFill/>
            <a:miter lim="800000"/>
            <a:headEnd/>
            <a:tailEnd/>
          </a:ln>
          <a:effectLst/>
        </p:spPr>
        <p:txBody>
          <a:bodyPr wrap="none" rtlCol="0" anchor="ctr"/>
          <a:lstStyle/>
          <a:p>
            <a:pPr algn="ctr"/>
            <a:endParaRPr lang="el-GR"/>
          </a:p>
        </p:txBody>
      </p:sp>
      <p:sp>
        <p:nvSpPr>
          <p:cNvPr id="11" name="10 - Συν"/>
          <p:cNvSpPr/>
          <p:nvPr/>
        </p:nvSpPr>
        <p:spPr bwMode="auto">
          <a:xfrm>
            <a:off x="4572000" y="4941168"/>
            <a:ext cx="216024" cy="216024"/>
          </a:xfrm>
          <a:prstGeom prst="mathPlus">
            <a:avLst/>
          </a:prstGeom>
          <a:solidFill>
            <a:schemeClr val="tx1"/>
          </a:solidFill>
          <a:ln w="9525">
            <a:noFill/>
            <a:miter lim="800000"/>
            <a:headEnd/>
            <a:tailEnd/>
          </a:ln>
          <a:effectLst/>
        </p:spPr>
        <p:txBody>
          <a:bodyPr wrap="none" rtlCol="0" anchor="ctr"/>
          <a:lstStyle/>
          <a:p>
            <a:pPr algn="ctr"/>
            <a:endParaRPr lang="el-GR"/>
          </a:p>
        </p:txBody>
      </p:sp>
      <p:sp>
        <p:nvSpPr>
          <p:cNvPr id="12" name="11 - Ίσο"/>
          <p:cNvSpPr/>
          <p:nvPr/>
        </p:nvSpPr>
        <p:spPr bwMode="auto">
          <a:xfrm>
            <a:off x="3563888" y="3356992"/>
            <a:ext cx="216024" cy="216024"/>
          </a:xfrm>
          <a:prstGeom prst="mathEqual">
            <a:avLst/>
          </a:prstGeom>
          <a:solidFill>
            <a:schemeClr val="tx2"/>
          </a:solidFill>
          <a:ln w="9525">
            <a:noFill/>
            <a:miter lim="800000"/>
            <a:headEnd/>
            <a:tailEnd/>
          </a:ln>
          <a:effectLst/>
        </p:spPr>
        <p:txBody>
          <a:bodyPr wrap="none" rtlCol="0" anchor="ctr"/>
          <a:lstStyle/>
          <a:p>
            <a:pPr algn="ctr"/>
            <a:endParaRPr lang="el-GR"/>
          </a:p>
        </p:txBody>
      </p:sp>
      <p:sp>
        <p:nvSpPr>
          <p:cNvPr id="13" name="12 - Ίσο"/>
          <p:cNvSpPr/>
          <p:nvPr/>
        </p:nvSpPr>
        <p:spPr bwMode="auto">
          <a:xfrm>
            <a:off x="5580112" y="4077072"/>
            <a:ext cx="216024" cy="216024"/>
          </a:xfrm>
          <a:prstGeom prst="mathEqual">
            <a:avLst/>
          </a:prstGeom>
          <a:solidFill>
            <a:schemeClr val="bg1">
              <a:lumMod val="50000"/>
            </a:schemeClr>
          </a:solidFill>
          <a:ln w="9525">
            <a:noFill/>
            <a:miter lim="800000"/>
            <a:headEnd/>
            <a:tailEnd/>
          </a:ln>
          <a:effectLst/>
        </p:spPr>
        <p:txBody>
          <a:bodyPr wrap="none" rtlCol="0" anchor="ctr"/>
          <a:lstStyle/>
          <a:p>
            <a:pPr algn="ctr"/>
            <a:endParaRPr lang="el-GR"/>
          </a:p>
        </p:txBody>
      </p:sp>
      <p:sp>
        <p:nvSpPr>
          <p:cNvPr id="14" name="13 - Ίσο"/>
          <p:cNvSpPr/>
          <p:nvPr/>
        </p:nvSpPr>
        <p:spPr bwMode="auto">
          <a:xfrm>
            <a:off x="7524328" y="4077072"/>
            <a:ext cx="216024"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
        <p:nvSpPr>
          <p:cNvPr id="15" name="14 - Ίσο"/>
          <p:cNvSpPr/>
          <p:nvPr/>
        </p:nvSpPr>
        <p:spPr bwMode="auto">
          <a:xfrm>
            <a:off x="5580112" y="5445224"/>
            <a:ext cx="216024" cy="216024"/>
          </a:xfrm>
          <a:prstGeom prst="mathEqual">
            <a:avLst/>
          </a:prstGeom>
          <a:solidFill>
            <a:schemeClr val="accent6">
              <a:lumMod val="75000"/>
            </a:schemeClr>
          </a:solidFill>
          <a:ln w="9525">
            <a:noFill/>
            <a:miter lim="800000"/>
            <a:headEnd/>
            <a:tailEnd/>
          </a:ln>
          <a:effectLst/>
        </p:spPr>
        <p:txBody>
          <a:bodyPr wrap="none" rtlCol="0" anchor="ctr"/>
          <a:lstStyle/>
          <a:p>
            <a:pPr algn="ctr"/>
            <a:endParaRPr lang="el-GR"/>
          </a:p>
        </p:txBody>
      </p:sp>
      <p:sp>
        <p:nvSpPr>
          <p:cNvPr id="16" name="15 - Ίσο"/>
          <p:cNvSpPr/>
          <p:nvPr/>
        </p:nvSpPr>
        <p:spPr bwMode="auto">
          <a:xfrm>
            <a:off x="3635896" y="6165304"/>
            <a:ext cx="216024"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
        <p:nvSpPr>
          <p:cNvPr id="17" name="16 - Ίσο"/>
          <p:cNvSpPr/>
          <p:nvPr/>
        </p:nvSpPr>
        <p:spPr bwMode="auto">
          <a:xfrm>
            <a:off x="7524328" y="6453336"/>
            <a:ext cx="288032"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
        <p:nvSpPr>
          <p:cNvPr id="18" name="17 - Ίσο"/>
          <p:cNvSpPr/>
          <p:nvPr/>
        </p:nvSpPr>
        <p:spPr bwMode="auto">
          <a:xfrm>
            <a:off x="7524328" y="5445224"/>
            <a:ext cx="216024"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0" y="0"/>
            <a:ext cx="914400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3η Ζώνη Υδροδότησης</a:t>
            </a:r>
            <a:endParaRPr kumimoji="0" lang="el-G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Χρονική περίοδος μελέτης (ημέρες): 280</a:t>
            </a:r>
            <a:r>
              <a:rPr lang="el-GR" sz="1400" dirty="0" smtClean="0">
                <a:latin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Πληθυσμός (κάτοικοι): 574         Προέλευση νερού: υπόγειο </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Πηγή/ες Υδροδότησης: 2 γεωτρήσεις</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Εισερχόμενος όγκο νερού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320542</a:t>
            </a:r>
            <a:r>
              <a:rPr lang="el-GR" sz="1400" dirty="0" smtClean="0">
                <a:latin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Μέση ημερήσια κατανάλωση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/κατ.): 1994.41(βάσει του εισερχόμενου όγκου) </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Τιμολογούμενη εξουσιοδοτημένη κατανάλωση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95065</a:t>
            </a:r>
            <a:r>
              <a:rPr lang="el-GR" sz="1400" dirty="0" smtClean="0">
                <a:latin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Ανταποδοτικό Νερό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95065</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Μη Ανταποδοτικό Νερό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225477</a:t>
            </a:r>
            <a:r>
              <a:rPr lang="el-GR" sz="1400" dirty="0" smtClean="0">
                <a:latin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Πραγματικές Απώλειες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202238</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 Πίνακας"/>
          <p:cNvGraphicFramePr>
            <a:graphicFrameLocks noGrp="1"/>
          </p:cNvGraphicFramePr>
          <p:nvPr/>
        </p:nvGraphicFramePr>
        <p:xfrm>
          <a:off x="323528" y="1628800"/>
          <a:ext cx="8640960" cy="5091827"/>
        </p:xfrm>
        <a:graphic>
          <a:graphicData uri="http://schemas.openxmlformats.org/drawingml/2006/table">
            <a:tbl>
              <a:tblPr/>
              <a:tblGrid>
                <a:gridCol w="1800200"/>
                <a:gridCol w="1512168"/>
                <a:gridCol w="1944216"/>
                <a:gridCol w="2127296"/>
                <a:gridCol w="1257080"/>
              </a:tblGrid>
              <a:tr h="131786">
                <a:tc rowSpan="8">
                  <a:txBody>
                    <a:bodyPr/>
                    <a:lstStyle/>
                    <a:p>
                      <a:pPr marL="139700" algn="ctr">
                        <a:lnSpc>
                          <a:spcPct val="115000"/>
                        </a:lnSpc>
                        <a:spcAft>
                          <a:spcPts val="0"/>
                        </a:spcAft>
                      </a:pPr>
                      <a:r>
                        <a:rPr lang="el-GR" sz="1000" b="1" dirty="0" smtClean="0">
                          <a:solidFill>
                            <a:srgbClr val="0070C0"/>
                          </a:solidFill>
                          <a:latin typeface="Times New Roman"/>
                          <a:ea typeface="Times New Roman"/>
                          <a:cs typeface="Times New Roman"/>
                        </a:rPr>
                        <a:t>Εισερχόμενο</a:t>
                      </a:r>
                      <a:r>
                        <a:rPr lang="en-US" sz="1000" b="0" baseline="0" dirty="0" smtClean="0">
                          <a:solidFill>
                            <a:schemeClr val="tx1"/>
                          </a:solidFill>
                          <a:latin typeface="Calibri"/>
                          <a:ea typeface="Times New Roman"/>
                          <a:cs typeface="Times New Roman"/>
                        </a:rPr>
                        <a:t> </a:t>
                      </a:r>
                      <a:r>
                        <a:rPr lang="el-GR" sz="1000" b="1" dirty="0" smtClean="0">
                          <a:solidFill>
                            <a:srgbClr val="0070C0"/>
                          </a:solidFill>
                          <a:latin typeface="Times New Roman"/>
                          <a:ea typeface="Times New Roman"/>
                          <a:cs typeface="Times New Roman"/>
                        </a:rPr>
                        <a:t>Νερό στο</a:t>
                      </a:r>
                      <a:r>
                        <a:rPr lang="en-US" sz="1000" b="0" baseline="0" dirty="0" smtClean="0">
                          <a:solidFill>
                            <a:schemeClr val="tx1"/>
                          </a:solidFill>
                          <a:latin typeface="Calibri"/>
                          <a:ea typeface="Times New Roman"/>
                          <a:cs typeface="Times New Roman"/>
                        </a:rPr>
                        <a:t> </a:t>
                      </a:r>
                      <a:r>
                        <a:rPr lang="el-GR" sz="1000" b="1" dirty="0" smtClean="0">
                          <a:solidFill>
                            <a:srgbClr val="0070C0"/>
                          </a:solidFill>
                          <a:latin typeface="Times New Roman"/>
                          <a:ea typeface="Times New Roman"/>
                          <a:cs typeface="Times New Roman"/>
                        </a:rPr>
                        <a:t>Δίκτυο</a:t>
                      </a:r>
                      <a:endParaRPr lang="el-GR" sz="1000" dirty="0">
                        <a:latin typeface="Calibri"/>
                        <a:ea typeface="Calibri"/>
                        <a:cs typeface="Times New Roman"/>
                      </a:endParaRPr>
                    </a:p>
                    <a:p>
                      <a:pPr algn="ctr">
                        <a:lnSpc>
                          <a:spcPct val="115000"/>
                        </a:lnSpc>
                        <a:spcAft>
                          <a:spcPts val="0"/>
                        </a:spcAft>
                      </a:pPr>
                      <a:r>
                        <a:rPr lang="el-GR" sz="1000" b="1" dirty="0">
                          <a:solidFill>
                            <a:srgbClr val="0070C0"/>
                          </a:solidFill>
                          <a:latin typeface="Times New Roman"/>
                          <a:ea typeface="Times New Roman"/>
                          <a:cs typeface="Times New Roman"/>
                        </a:rPr>
                        <a:t> </a:t>
                      </a:r>
                      <a:r>
                        <a:rPr lang="el-GR" sz="1000" dirty="0">
                          <a:solidFill>
                            <a:srgbClr val="0070C0"/>
                          </a:solidFill>
                          <a:latin typeface="Times New Roman"/>
                          <a:ea typeface="Times New Roman"/>
                          <a:cs typeface="Times New Roman"/>
                        </a:rPr>
                        <a:t>(2 γεωτρήσεις)</a:t>
                      </a:r>
                      <a:endParaRPr lang="el-GR" sz="1000" dirty="0">
                        <a:latin typeface="Calibri"/>
                        <a:ea typeface="Calibri"/>
                        <a:cs typeface="Times New Roman"/>
                      </a:endParaRPr>
                    </a:p>
                    <a:p>
                      <a:pPr algn="ctr">
                        <a:lnSpc>
                          <a:spcPct val="115000"/>
                        </a:lnSpc>
                        <a:spcAft>
                          <a:spcPts val="0"/>
                        </a:spcAft>
                      </a:pPr>
                      <a:r>
                        <a:rPr lang="el-GR" sz="1000" b="1" dirty="0">
                          <a:solidFill>
                            <a:srgbClr val="0070C0"/>
                          </a:solidFill>
                          <a:latin typeface="Times New Roman"/>
                          <a:ea typeface="Times New Roman"/>
                          <a:cs typeface="Times New Roman"/>
                        </a:rPr>
                        <a:t>100%</a:t>
                      </a:r>
                      <a:endParaRPr lang="el-GR" sz="1000" dirty="0">
                        <a:latin typeface="Calibri"/>
                        <a:ea typeface="Calibri"/>
                        <a:cs typeface="Times New Roman"/>
                      </a:endParaRPr>
                    </a:p>
                    <a:p>
                      <a:pPr algn="ctr">
                        <a:lnSpc>
                          <a:spcPct val="115000"/>
                        </a:lnSpc>
                        <a:spcAft>
                          <a:spcPts val="0"/>
                        </a:spcAft>
                      </a:pPr>
                      <a:r>
                        <a:rPr lang="en-US" sz="1000" b="1" dirty="0">
                          <a:solidFill>
                            <a:srgbClr val="0070C0"/>
                          </a:solidFill>
                          <a:latin typeface="Times New Roman"/>
                          <a:ea typeface="Calibri"/>
                          <a:cs typeface="Times New Roman"/>
                        </a:rPr>
                        <a:t>320542 m</a:t>
                      </a:r>
                      <a:r>
                        <a:rPr lang="en-US" sz="1000" b="1" baseline="30000" dirty="0">
                          <a:solidFill>
                            <a:srgbClr val="0070C0"/>
                          </a:solidFill>
                          <a:latin typeface="Times New Roman"/>
                          <a:ea typeface="Calibri"/>
                          <a:cs typeface="Times New Roman"/>
                        </a:rPr>
                        <a:t>3</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marL="165100" algn="ctr">
                        <a:lnSpc>
                          <a:spcPct val="115000"/>
                        </a:lnSpc>
                        <a:spcAft>
                          <a:spcPts val="0"/>
                        </a:spcAft>
                      </a:pPr>
                      <a:r>
                        <a:rPr lang="el-GR" sz="1000" b="1" dirty="0">
                          <a:solidFill>
                            <a:srgbClr val="0070C0"/>
                          </a:solidFill>
                          <a:latin typeface="Times New Roman"/>
                          <a:ea typeface="Times New Roman"/>
                          <a:cs typeface="Times New Roman"/>
                        </a:rPr>
                        <a:t>Εξουσιοδοτημένη</a:t>
                      </a:r>
                      <a:endParaRPr lang="el-GR" sz="1000" dirty="0">
                        <a:latin typeface="Calibri"/>
                        <a:ea typeface="Calibri"/>
                        <a:cs typeface="Times New Roman"/>
                      </a:endParaRPr>
                    </a:p>
                    <a:p>
                      <a:pPr marL="266700" algn="ctr">
                        <a:lnSpc>
                          <a:spcPct val="115000"/>
                        </a:lnSpc>
                        <a:spcAft>
                          <a:spcPts val="0"/>
                        </a:spcAft>
                      </a:pPr>
                      <a:r>
                        <a:rPr lang="el-GR" sz="1000" b="1" dirty="0">
                          <a:solidFill>
                            <a:srgbClr val="0070C0"/>
                          </a:solidFill>
                          <a:latin typeface="Times New Roman"/>
                          <a:ea typeface="Times New Roman"/>
                          <a:cs typeface="Times New Roman"/>
                        </a:rPr>
                        <a:t>Κατανάλωση</a:t>
                      </a:r>
                      <a:endParaRPr lang="el-GR" sz="1000" dirty="0">
                        <a:latin typeface="Calibri"/>
                        <a:ea typeface="Calibri"/>
                        <a:cs typeface="Times New Roman"/>
                      </a:endParaRPr>
                    </a:p>
                    <a:p>
                      <a:pPr algn="ctr">
                        <a:lnSpc>
                          <a:spcPct val="115000"/>
                        </a:lnSpc>
                        <a:spcAft>
                          <a:spcPts val="0"/>
                        </a:spcAft>
                      </a:pPr>
                      <a:r>
                        <a:rPr lang="el-GR" sz="1000" dirty="0">
                          <a:solidFill>
                            <a:srgbClr val="0070C0"/>
                          </a:solidFill>
                          <a:latin typeface="Times New Roman"/>
                          <a:ea typeface="Times New Roman"/>
                          <a:cs typeface="Times New Roman"/>
                        </a:rPr>
                        <a:t>(καταγεγραμμένοι πελάτες + διαρροές μετά τα </a:t>
                      </a:r>
                      <a:r>
                        <a:rPr lang="el-GR" sz="1000" dirty="0" err="1">
                          <a:solidFill>
                            <a:srgbClr val="0070C0"/>
                          </a:solidFill>
                          <a:latin typeface="Times New Roman"/>
                          <a:ea typeface="Times New Roman"/>
                          <a:cs typeface="Times New Roman"/>
                        </a:rPr>
                        <a:t>υδρόμετρα</a:t>
                      </a:r>
                      <a:r>
                        <a:rPr lang="el-GR" sz="1000" dirty="0">
                          <a:solidFill>
                            <a:srgbClr val="0070C0"/>
                          </a:solidFill>
                          <a:latin typeface="Times New Roman"/>
                          <a:ea typeface="Times New Roman"/>
                          <a:cs typeface="Times New Roman"/>
                        </a:rPr>
                        <a:t>)</a:t>
                      </a:r>
                      <a:endParaRPr lang="el-GR" sz="1000" dirty="0">
                        <a:latin typeface="Calibri"/>
                        <a:ea typeface="Calibri"/>
                        <a:cs typeface="Times New Roman"/>
                      </a:endParaRPr>
                    </a:p>
                    <a:p>
                      <a:pPr marL="165100" algn="ctr">
                        <a:lnSpc>
                          <a:spcPct val="115000"/>
                        </a:lnSpc>
                        <a:spcAft>
                          <a:spcPts val="0"/>
                        </a:spcAft>
                      </a:pPr>
                      <a:r>
                        <a:rPr lang="en-US" sz="1000" b="1" dirty="0">
                          <a:solidFill>
                            <a:srgbClr val="0070C0"/>
                          </a:solidFill>
                          <a:latin typeface="Times New Roman"/>
                          <a:ea typeface="Times New Roman"/>
                          <a:cs typeface="Times New Roman"/>
                        </a:rPr>
                        <a:t>30.91 %</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139700" algn="ctr">
                        <a:lnSpc>
                          <a:spcPts val="1655"/>
                        </a:lnSpc>
                        <a:spcAft>
                          <a:spcPts val="0"/>
                        </a:spcAft>
                      </a:pPr>
                      <a:r>
                        <a:rPr lang="el-GR" sz="1000" b="1" dirty="0">
                          <a:solidFill>
                            <a:srgbClr val="00B050"/>
                          </a:solidFill>
                          <a:latin typeface="Times New Roman"/>
                          <a:ea typeface="Times New Roman"/>
                          <a:cs typeface="Times New Roman"/>
                        </a:rPr>
                        <a:t>Τιμολογούμενη Εξουσιοδοτημένη</a:t>
                      </a:r>
                      <a:endParaRPr lang="el-GR" sz="1000" dirty="0">
                        <a:latin typeface="Calibri"/>
                        <a:ea typeface="Calibri"/>
                        <a:cs typeface="Times New Roman"/>
                      </a:endParaRPr>
                    </a:p>
                    <a:p>
                      <a:pPr marL="279400" algn="ctr">
                        <a:lnSpc>
                          <a:spcPct val="115000"/>
                        </a:lnSpc>
                        <a:spcAft>
                          <a:spcPts val="0"/>
                        </a:spcAft>
                      </a:pPr>
                      <a:r>
                        <a:rPr lang="el-GR" sz="1000" b="1" dirty="0">
                          <a:solidFill>
                            <a:srgbClr val="00B050"/>
                          </a:solidFill>
                          <a:latin typeface="Times New Roman"/>
                          <a:ea typeface="Times New Roman"/>
                          <a:cs typeface="Times New Roman"/>
                        </a:rPr>
                        <a:t>Κατανάλωση</a:t>
                      </a:r>
                      <a:endParaRPr lang="el-GR" sz="1000" dirty="0">
                        <a:latin typeface="Calibri"/>
                        <a:ea typeface="Calibri"/>
                        <a:cs typeface="Times New Roman"/>
                      </a:endParaRPr>
                    </a:p>
                    <a:p>
                      <a:pPr marL="279400" algn="ctr">
                        <a:lnSpc>
                          <a:spcPct val="115000"/>
                        </a:lnSpc>
                        <a:spcAft>
                          <a:spcPts val="0"/>
                        </a:spcAft>
                      </a:pPr>
                      <a:r>
                        <a:rPr lang="en-US" sz="1000" b="1" dirty="0">
                          <a:solidFill>
                            <a:srgbClr val="00B050"/>
                          </a:solidFill>
                          <a:latin typeface="Times New Roman"/>
                          <a:ea typeface="Times New Roman"/>
                          <a:cs typeface="Times New Roman"/>
                        </a:rPr>
                        <a:t>29.66</a:t>
                      </a:r>
                      <a:r>
                        <a:rPr lang="el-GR" sz="1000" b="1" dirty="0">
                          <a:solidFill>
                            <a:srgbClr val="00B050"/>
                          </a:solidFill>
                          <a:latin typeface="Times New Roman"/>
                          <a:ea typeface="Times New Roman"/>
                          <a:cs typeface="Times New Roman"/>
                        </a:rPr>
                        <a:t> %</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l-GR" sz="1000" b="1">
                          <a:solidFill>
                            <a:srgbClr val="00B050"/>
                          </a:solidFill>
                          <a:latin typeface="Times New Roman"/>
                          <a:ea typeface="Times New Roman"/>
                          <a:cs typeface="Times New Roman"/>
                        </a:rPr>
                        <a:t>Τιμολογούμενη Μετρούμενη</a:t>
                      </a:r>
                      <a:endParaRPr lang="el-GR" sz="1000">
                        <a:latin typeface="Calibri"/>
                        <a:ea typeface="Calibri"/>
                        <a:cs typeface="Times New Roman"/>
                      </a:endParaRPr>
                    </a:p>
                    <a:p>
                      <a:pPr algn="ctr">
                        <a:lnSpc>
                          <a:spcPct val="115000"/>
                        </a:lnSpc>
                        <a:spcAft>
                          <a:spcPts val="0"/>
                        </a:spcAft>
                      </a:pPr>
                      <a:r>
                        <a:rPr lang="el-GR" sz="1000" b="1">
                          <a:solidFill>
                            <a:srgbClr val="00B050"/>
                          </a:solidFill>
                          <a:latin typeface="Times New Roman"/>
                          <a:ea typeface="Times New Roman"/>
                          <a:cs typeface="Times New Roman"/>
                        </a:rPr>
                        <a:t>Κατανάλωση </a:t>
                      </a:r>
                      <a:r>
                        <a:rPr lang="el-GR" sz="1000">
                          <a:solidFill>
                            <a:srgbClr val="00B050"/>
                          </a:solidFill>
                          <a:latin typeface="Times New Roman"/>
                          <a:ea typeface="Times New Roman"/>
                          <a:cs typeface="Times New Roman"/>
                        </a:rPr>
                        <a:t>(υδρόμετρα)</a:t>
                      </a:r>
                      <a:endParaRPr lang="el-GR" sz="1000">
                        <a:latin typeface="Calibri"/>
                        <a:ea typeface="Calibri"/>
                        <a:cs typeface="Times New Roman"/>
                      </a:endParaRPr>
                    </a:p>
                    <a:p>
                      <a:pPr algn="ctr">
                        <a:lnSpc>
                          <a:spcPts val="2090"/>
                        </a:lnSpc>
                        <a:spcAft>
                          <a:spcPts val="0"/>
                        </a:spcAft>
                      </a:pPr>
                      <a:r>
                        <a:rPr lang="el-GR" sz="1000" b="1">
                          <a:solidFill>
                            <a:srgbClr val="00B050"/>
                          </a:solidFill>
                          <a:latin typeface="Times New Roman"/>
                          <a:ea typeface="Times New Roman"/>
                          <a:cs typeface="Times New Roman"/>
                        </a:rPr>
                        <a:t>23.</a:t>
                      </a:r>
                      <a:r>
                        <a:rPr lang="en-US" sz="1000" b="1">
                          <a:solidFill>
                            <a:srgbClr val="00B050"/>
                          </a:solidFill>
                          <a:latin typeface="Times New Roman"/>
                          <a:ea typeface="Times New Roman"/>
                          <a:cs typeface="Times New Roman"/>
                        </a:rPr>
                        <a:t>55</a:t>
                      </a:r>
                      <a:r>
                        <a:rPr lang="el-GR" sz="1000" b="1">
                          <a:solidFill>
                            <a:srgbClr val="00B050"/>
                          </a:solidFill>
                          <a:latin typeface="Times New Roman"/>
                          <a:ea typeface="Times New Roman"/>
                          <a:cs typeface="Times New Roman"/>
                        </a:rPr>
                        <a:t> %</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endParaRPr lang="el-GR" sz="300">
                        <a:solidFill>
                          <a:srgbClr val="000000"/>
                        </a:solidFill>
                        <a:latin typeface="Arial Unicode MS"/>
                        <a:ea typeface="Calibri"/>
                        <a:cs typeface="Times New Roman"/>
                      </a:endParaRPr>
                    </a:p>
                  </a:txBody>
                  <a:tcPr marL="4186" marR="4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462221">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rowSpan="2">
                  <a:txBody>
                    <a:bodyPr/>
                    <a:lstStyle/>
                    <a:p>
                      <a:pPr algn="ctr">
                        <a:lnSpc>
                          <a:spcPct val="115000"/>
                        </a:lnSpc>
                        <a:spcAft>
                          <a:spcPts val="0"/>
                        </a:spcAft>
                      </a:pPr>
                      <a:r>
                        <a:rPr lang="el-GR" sz="1000" b="1">
                          <a:solidFill>
                            <a:srgbClr val="00B050"/>
                          </a:solidFill>
                          <a:latin typeface="Times New Roman"/>
                          <a:ea typeface="Times New Roman"/>
                          <a:cs typeface="Times New Roman"/>
                        </a:rPr>
                        <a:t>Ανταποδοτικό Νερό</a:t>
                      </a:r>
                      <a:endParaRPr lang="el-GR" sz="1000">
                        <a:latin typeface="Calibri"/>
                        <a:ea typeface="Calibri"/>
                        <a:cs typeface="Times New Roman"/>
                      </a:endParaRPr>
                    </a:p>
                    <a:p>
                      <a:pPr algn="ctr">
                        <a:lnSpc>
                          <a:spcPct val="115000"/>
                        </a:lnSpc>
                        <a:spcAft>
                          <a:spcPts val="0"/>
                        </a:spcAft>
                      </a:pPr>
                      <a:r>
                        <a:rPr lang="el-GR" sz="1000" b="1">
                          <a:solidFill>
                            <a:srgbClr val="00B050"/>
                          </a:solidFill>
                          <a:latin typeface="Times New Roman"/>
                          <a:ea typeface="Times New Roman"/>
                          <a:cs typeface="Times New Roman"/>
                        </a:rPr>
                        <a:t> (</a:t>
                      </a:r>
                      <a:r>
                        <a:rPr lang="el-GR" sz="1000">
                          <a:solidFill>
                            <a:srgbClr val="00B050"/>
                          </a:solidFill>
                          <a:latin typeface="Times New Roman"/>
                          <a:ea typeface="Times New Roman"/>
                          <a:cs typeface="Times New Roman"/>
                        </a:rPr>
                        <a:t>που φέρνει έσοδα)</a:t>
                      </a:r>
                      <a:endParaRPr lang="el-GR" sz="1000">
                        <a:latin typeface="Calibri"/>
                        <a:ea typeface="Calibri"/>
                        <a:cs typeface="Times New Roman"/>
                      </a:endParaRPr>
                    </a:p>
                    <a:p>
                      <a:pPr algn="ctr">
                        <a:lnSpc>
                          <a:spcPct val="115000"/>
                        </a:lnSpc>
                        <a:spcAft>
                          <a:spcPts val="0"/>
                        </a:spcAft>
                      </a:pPr>
                      <a:r>
                        <a:rPr lang="en-US" sz="1000" b="1">
                          <a:solidFill>
                            <a:srgbClr val="00B050"/>
                          </a:solidFill>
                          <a:latin typeface="Times New Roman"/>
                          <a:ea typeface="Times New Roman"/>
                          <a:cs typeface="Times New Roman"/>
                        </a:rPr>
                        <a:t>29.66</a:t>
                      </a:r>
                      <a:r>
                        <a:rPr lang="el-GR" sz="1000" b="1">
                          <a:solidFill>
                            <a:srgbClr val="00B050"/>
                          </a:solidFill>
                          <a:latin typeface="Times New Roman"/>
                          <a:ea typeface="Times New Roman"/>
                          <a:cs typeface="Times New Roman"/>
                        </a:rPr>
                        <a:t> %</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627122">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000" b="1">
                          <a:solidFill>
                            <a:srgbClr val="00B050"/>
                          </a:solidFill>
                          <a:latin typeface="Times New Roman"/>
                          <a:ea typeface="Times New Roman"/>
                          <a:cs typeface="Times New Roman"/>
                        </a:rPr>
                        <a:t>Τιμολογούμενη μη-Μετρούμενη</a:t>
                      </a:r>
                      <a:endParaRPr lang="el-GR" sz="1000">
                        <a:latin typeface="Calibri"/>
                        <a:ea typeface="Calibri"/>
                        <a:cs typeface="Times New Roman"/>
                      </a:endParaRPr>
                    </a:p>
                    <a:p>
                      <a:pPr algn="ctr">
                        <a:lnSpc>
                          <a:spcPct val="115000"/>
                        </a:lnSpc>
                        <a:spcAft>
                          <a:spcPts val="0"/>
                        </a:spcAft>
                      </a:pPr>
                      <a:r>
                        <a:rPr lang="el-GR" sz="1000" b="1">
                          <a:solidFill>
                            <a:srgbClr val="00B050"/>
                          </a:solidFill>
                          <a:latin typeface="Times New Roman"/>
                          <a:ea typeface="Times New Roman"/>
                          <a:cs typeface="Times New Roman"/>
                        </a:rPr>
                        <a:t>Κατανάλωση </a:t>
                      </a:r>
                      <a:r>
                        <a:rPr lang="el-GR" sz="1000">
                          <a:solidFill>
                            <a:srgbClr val="00B050"/>
                          </a:solidFill>
                          <a:latin typeface="Times New Roman"/>
                          <a:ea typeface="Times New Roman"/>
                          <a:cs typeface="Times New Roman"/>
                        </a:rPr>
                        <a:t>(πάγια)</a:t>
                      </a:r>
                      <a:endParaRPr lang="el-GR" sz="1000">
                        <a:latin typeface="Calibri"/>
                        <a:ea typeface="Calibri"/>
                        <a:cs typeface="Times New Roman"/>
                      </a:endParaRPr>
                    </a:p>
                    <a:p>
                      <a:pPr algn="ctr">
                        <a:lnSpc>
                          <a:spcPct val="115000"/>
                        </a:lnSpc>
                        <a:spcAft>
                          <a:spcPts val="0"/>
                        </a:spcAft>
                      </a:pPr>
                      <a:r>
                        <a:rPr lang="en-US" sz="1000" b="1">
                          <a:solidFill>
                            <a:srgbClr val="00B050"/>
                          </a:solidFill>
                          <a:latin typeface="Times New Roman"/>
                          <a:ea typeface="Times New Roman"/>
                          <a:cs typeface="Times New Roman"/>
                        </a:rPr>
                        <a:t>6.11</a:t>
                      </a:r>
                      <a:r>
                        <a:rPr lang="el-GR" sz="1000" b="1">
                          <a:solidFill>
                            <a:srgbClr val="00B050"/>
                          </a:solidFill>
                          <a:latin typeface="Times New Roman"/>
                          <a:ea typeface="Times New Roman"/>
                          <a:cs typeface="Times New Roman"/>
                        </a:rPr>
                        <a:t> %</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913346">
                <a:tc vMerge="1">
                  <a:txBody>
                    <a:bodyPr/>
                    <a:lstStyle/>
                    <a:p>
                      <a:endParaRPr lang="el-GR"/>
                    </a:p>
                  </a:txBody>
                  <a:tcPr/>
                </a:tc>
                <a:tc vMerge="1">
                  <a:txBody>
                    <a:bodyPr/>
                    <a:lstStyle/>
                    <a:p>
                      <a:endParaRPr lang="el-GR"/>
                    </a:p>
                  </a:txBody>
                  <a:tcPr/>
                </a:tc>
                <a:tc rowSpan="2">
                  <a:txBody>
                    <a:bodyPr/>
                    <a:lstStyle/>
                    <a:p>
                      <a:pPr marL="139700" algn="ctr">
                        <a:lnSpc>
                          <a:spcPct val="115000"/>
                        </a:lnSpc>
                        <a:spcAft>
                          <a:spcPts val="0"/>
                        </a:spcAft>
                      </a:pPr>
                      <a:r>
                        <a:rPr lang="el-GR" sz="1000" b="1" dirty="0">
                          <a:solidFill>
                            <a:srgbClr val="808080"/>
                          </a:solidFill>
                          <a:latin typeface="Times New Roman"/>
                          <a:ea typeface="Times New Roman"/>
                          <a:cs typeface="Times New Roman"/>
                        </a:rPr>
                        <a:t>Μη-Τιμολογούμενη</a:t>
                      </a:r>
                      <a:endParaRPr lang="el-GR" sz="1000" dirty="0">
                        <a:latin typeface="Calibri"/>
                        <a:ea typeface="Calibri"/>
                        <a:cs typeface="Times New Roman"/>
                      </a:endParaRPr>
                    </a:p>
                    <a:p>
                      <a:pPr marL="139700" algn="ctr">
                        <a:lnSpc>
                          <a:spcPct val="115000"/>
                        </a:lnSpc>
                        <a:spcAft>
                          <a:spcPts val="0"/>
                        </a:spcAft>
                      </a:pPr>
                      <a:r>
                        <a:rPr lang="el-GR" sz="1000" b="1" dirty="0">
                          <a:solidFill>
                            <a:srgbClr val="808080"/>
                          </a:solidFill>
                          <a:latin typeface="Times New Roman"/>
                          <a:ea typeface="Times New Roman"/>
                          <a:cs typeface="Times New Roman"/>
                        </a:rPr>
                        <a:t>Εξουσιοδοτημένη</a:t>
                      </a:r>
                      <a:endParaRPr lang="el-GR" sz="1000" dirty="0">
                        <a:latin typeface="Calibri"/>
                        <a:ea typeface="Calibri"/>
                        <a:cs typeface="Times New Roman"/>
                      </a:endParaRPr>
                    </a:p>
                    <a:p>
                      <a:pPr marL="279400" algn="ctr">
                        <a:lnSpc>
                          <a:spcPct val="115000"/>
                        </a:lnSpc>
                        <a:spcAft>
                          <a:spcPts val="0"/>
                        </a:spcAft>
                      </a:pPr>
                      <a:r>
                        <a:rPr lang="el-GR" sz="1000" b="1" dirty="0">
                          <a:solidFill>
                            <a:srgbClr val="808080"/>
                          </a:solidFill>
                          <a:latin typeface="Times New Roman"/>
                          <a:ea typeface="Times New Roman"/>
                          <a:cs typeface="Times New Roman"/>
                        </a:rPr>
                        <a:t>Κατανάλωση </a:t>
                      </a:r>
                      <a:endParaRPr lang="el-GR" sz="1000" dirty="0">
                        <a:latin typeface="Calibri"/>
                        <a:ea typeface="Calibri"/>
                        <a:cs typeface="Times New Roman"/>
                      </a:endParaRPr>
                    </a:p>
                    <a:p>
                      <a:pPr marL="279400" algn="ctr">
                        <a:lnSpc>
                          <a:spcPct val="115000"/>
                        </a:lnSpc>
                        <a:spcAft>
                          <a:spcPts val="0"/>
                        </a:spcAft>
                      </a:pPr>
                      <a:r>
                        <a:rPr lang="el-GR" sz="1000" dirty="0">
                          <a:solidFill>
                            <a:srgbClr val="808080"/>
                          </a:solidFill>
                          <a:latin typeface="Times New Roman"/>
                          <a:ea typeface="Times New Roman"/>
                          <a:cs typeface="Times New Roman"/>
                        </a:rPr>
                        <a:t>(πυρόσβεση, καθαρισμοί δεξαμενών, πάρκα </a:t>
                      </a:r>
                      <a:r>
                        <a:rPr lang="el-GR" sz="1000" dirty="0" err="1">
                          <a:solidFill>
                            <a:srgbClr val="808080"/>
                          </a:solidFill>
                          <a:latin typeface="Times New Roman"/>
                          <a:ea typeface="Times New Roman"/>
                          <a:cs typeface="Times New Roman"/>
                        </a:rPr>
                        <a:t>κ.α</a:t>
                      </a:r>
                      <a:r>
                        <a:rPr lang="el-GR" sz="1000" dirty="0">
                          <a:solidFill>
                            <a:srgbClr val="808080"/>
                          </a:solidFill>
                          <a:latin typeface="Times New Roman"/>
                          <a:ea typeface="Times New Roman"/>
                          <a:cs typeface="Times New Roman"/>
                        </a:rPr>
                        <a:t>)</a:t>
                      </a:r>
                      <a:endParaRPr lang="el-GR" sz="1000" dirty="0">
                        <a:latin typeface="Calibri"/>
                        <a:ea typeface="Calibri"/>
                        <a:cs typeface="Times New Roman"/>
                      </a:endParaRPr>
                    </a:p>
                    <a:p>
                      <a:pPr marL="139700" algn="ctr">
                        <a:lnSpc>
                          <a:spcPct val="115000"/>
                        </a:lnSpc>
                        <a:spcAft>
                          <a:spcPts val="0"/>
                        </a:spcAft>
                      </a:pPr>
                      <a:r>
                        <a:rPr lang="en-US" sz="1000" b="1" dirty="0">
                          <a:solidFill>
                            <a:srgbClr val="808080"/>
                          </a:solidFill>
                          <a:latin typeface="Times New Roman"/>
                          <a:ea typeface="Times New Roman"/>
                          <a:cs typeface="Times New Roman"/>
                        </a:rPr>
                        <a:t>1.25%</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1000" b="1">
                          <a:solidFill>
                            <a:srgbClr val="808080"/>
                          </a:solidFill>
                          <a:latin typeface="Times New Roman"/>
                          <a:ea typeface="Times New Roman"/>
                          <a:cs typeface="Times New Roman"/>
                        </a:rPr>
                        <a:t>Μη-Τιμολογούμενη Μετρούμενη</a:t>
                      </a:r>
                      <a:endParaRPr lang="el-GR" sz="1000">
                        <a:latin typeface="Calibri"/>
                        <a:ea typeface="Calibri"/>
                        <a:cs typeface="Times New Roman"/>
                      </a:endParaRPr>
                    </a:p>
                    <a:p>
                      <a:pPr algn="ctr">
                        <a:lnSpc>
                          <a:spcPct val="115000"/>
                        </a:lnSpc>
                        <a:spcAft>
                          <a:spcPts val="0"/>
                        </a:spcAft>
                      </a:pPr>
                      <a:r>
                        <a:rPr lang="el-GR" sz="1000" b="1">
                          <a:solidFill>
                            <a:srgbClr val="808080"/>
                          </a:solidFill>
                          <a:latin typeface="Times New Roman"/>
                          <a:ea typeface="Times New Roman"/>
                          <a:cs typeface="Times New Roman"/>
                        </a:rPr>
                        <a:t>Κατανάλωση</a:t>
                      </a:r>
                      <a:r>
                        <a:rPr lang="el-GR" sz="1000" b="1" spc="100">
                          <a:solidFill>
                            <a:srgbClr val="808080"/>
                          </a:solidFill>
                          <a:latin typeface="Times New Roman"/>
                          <a:ea typeface="Times New Roman"/>
                          <a:cs typeface="Times New Roman"/>
                        </a:rPr>
                        <a:t> 0%</a:t>
                      </a:r>
                      <a:r>
                        <a:rPr lang="el-GR" sz="1000" spc="100">
                          <a:solidFill>
                            <a:srgbClr val="808080"/>
                          </a:solidFill>
                          <a:latin typeface="Times New Roman"/>
                          <a:ea typeface="Times New Roman"/>
                          <a:cs typeface="Times New Roman"/>
                        </a:rPr>
                        <a:t>(δεν εμφανίζονται θέσεις με υδρόμετρα που δεν χρεώνονται)</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a:lnSpc>
                          <a:spcPts val="1655"/>
                        </a:lnSpc>
                        <a:spcAft>
                          <a:spcPts val="0"/>
                        </a:spcAft>
                      </a:pPr>
                      <a:r>
                        <a:rPr lang="el-GR" sz="1000" b="1">
                          <a:solidFill>
                            <a:srgbClr val="FF0000"/>
                          </a:solidFill>
                          <a:latin typeface="Times New Roman"/>
                          <a:ea typeface="Times New Roman"/>
                          <a:cs typeface="Times New Roman"/>
                        </a:rPr>
                        <a:t>Μη Ανταποδοτικό Νερό</a:t>
                      </a:r>
                      <a:endParaRPr lang="el-GR" sz="1000">
                        <a:latin typeface="Calibri"/>
                        <a:ea typeface="Calibri"/>
                        <a:cs typeface="Times New Roman"/>
                      </a:endParaRPr>
                    </a:p>
                    <a:p>
                      <a:pPr algn="ctr">
                        <a:lnSpc>
                          <a:spcPts val="1655"/>
                        </a:lnSpc>
                        <a:spcAft>
                          <a:spcPts val="0"/>
                        </a:spcAft>
                      </a:pPr>
                      <a:r>
                        <a:rPr lang="el-GR" sz="1000">
                          <a:solidFill>
                            <a:srgbClr val="FF0000"/>
                          </a:solidFill>
                          <a:latin typeface="Times New Roman"/>
                          <a:ea typeface="Times New Roman"/>
                          <a:cs typeface="Times New Roman"/>
                        </a:rPr>
                        <a:t> (που δε φέρνει έσοδα)</a:t>
                      </a:r>
                      <a:endParaRPr lang="el-GR" sz="1000">
                        <a:latin typeface="Calibri"/>
                        <a:ea typeface="Calibri"/>
                        <a:cs typeface="Times New Roman"/>
                      </a:endParaRPr>
                    </a:p>
                    <a:p>
                      <a:pPr algn="ctr">
                        <a:lnSpc>
                          <a:spcPct val="115000"/>
                        </a:lnSpc>
                        <a:spcAft>
                          <a:spcPts val="0"/>
                        </a:spcAft>
                      </a:pPr>
                      <a:r>
                        <a:rPr lang="el-GR" sz="1000" b="1">
                          <a:solidFill>
                            <a:srgbClr val="FF0000"/>
                          </a:solidFill>
                          <a:latin typeface="Times New Roman"/>
                          <a:ea typeface="Times New Roman"/>
                          <a:cs typeface="Times New Roman"/>
                        </a:rPr>
                        <a:t>70.</a:t>
                      </a:r>
                      <a:r>
                        <a:rPr lang="en-US" sz="1000" b="1">
                          <a:solidFill>
                            <a:srgbClr val="FF0000"/>
                          </a:solidFill>
                          <a:latin typeface="Times New Roman"/>
                          <a:ea typeface="Times New Roman"/>
                          <a:cs typeface="Times New Roman"/>
                        </a:rPr>
                        <a:t>34</a:t>
                      </a:r>
                      <a:r>
                        <a:rPr lang="el-GR" sz="1000" b="1">
                          <a:solidFill>
                            <a:srgbClr val="FF0000"/>
                          </a:solidFill>
                          <a:latin typeface="Times New Roman"/>
                          <a:ea typeface="Times New Roman"/>
                          <a:cs typeface="Times New Roman"/>
                        </a:rPr>
                        <a:t> %</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0878">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000" b="1" dirty="0">
                          <a:solidFill>
                            <a:srgbClr val="808080"/>
                          </a:solidFill>
                          <a:latin typeface="Times New Roman"/>
                          <a:ea typeface="Times New Roman"/>
                          <a:cs typeface="Times New Roman"/>
                        </a:rPr>
                        <a:t>Μη-Τιμολογούμενη μη-</a:t>
                      </a:r>
                      <a:endParaRPr lang="el-GR" sz="1000" dirty="0">
                        <a:latin typeface="Calibri"/>
                        <a:ea typeface="Calibri"/>
                        <a:cs typeface="Times New Roman"/>
                      </a:endParaRPr>
                    </a:p>
                    <a:p>
                      <a:pPr algn="ctr">
                        <a:lnSpc>
                          <a:spcPct val="115000"/>
                        </a:lnSpc>
                        <a:spcAft>
                          <a:spcPts val="0"/>
                        </a:spcAft>
                      </a:pPr>
                      <a:r>
                        <a:rPr lang="el-GR" sz="1000" b="1" dirty="0">
                          <a:solidFill>
                            <a:srgbClr val="808080"/>
                          </a:solidFill>
                          <a:latin typeface="Times New Roman"/>
                          <a:ea typeface="Times New Roman"/>
                          <a:cs typeface="Times New Roman"/>
                        </a:rPr>
                        <a:t>Μετρούμενη Κατανάλωση </a:t>
                      </a:r>
                      <a:r>
                        <a:rPr lang="el-GR" sz="1000" dirty="0">
                          <a:solidFill>
                            <a:srgbClr val="808080"/>
                          </a:solidFill>
                          <a:latin typeface="Times New Roman"/>
                          <a:ea typeface="Times New Roman"/>
                          <a:cs typeface="Times New Roman"/>
                        </a:rPr>
                        <a:t>(πότισμα, πάρκα, δημόσιες πηγές κτλ.) </a:t>
                      </a:r>
                      <a:endParaRPr lang="el-GR" sz="1000" dirty="0">
                        <a:latin typeface="Calibri"/>
                        <a:ea typeface="Calibri"/>
                        <a:cs typeface="Times New Roman"/>
                      </a:endParaRPr>
                    </a:p>
                    <a:p>
                      <a:pPr algn="ctr">
                        <a:lnSpc>
                          <a:spcPts val="1920"/>
                        </a:lnSpc>
                        <a:spcAft>
                          <a:spcPts val="0"/>
                        </a:spcAft>
                      </a:pPr>
                      <a:r>
                        <a:rPr lang="el-GR" sz="1000" b="1" dirty="0">
                          <a:solidFill>
                            <a:srgbClr val="808080"/>
                          </a:solidFill>
                          <a:latin typeface="Times New Roman"/>
                          <a:ea typeface="Times New Roman"/>
                          <a:cs typeface="Times New Roman"/>
                        </a:rPr>
                        <a:t>1.25%</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470342">
                <a:tc vMerge="1">
                  <a:txBody>
                    <a:bodyPr/>
                    <a:lstStyle/>
                    <a:p>
                      <a:endParaRPr lang="el-GR"/>
                    </a:p>
                  </a:txBody>
                  <a:tcPr/>
                </a:tc>
                <a:tc rowSpan="3">
                  <a:txBody>
                    <a:bodyPr/>
                    <a:lstStyle/>
                    <a:p>
                      <a:pPr marL="165100" algn="ctr">
                        <a:lnSpc>
                          <a:spcPct val="115000"/>
                        </a:lnSpc>
                        <a:spcAft>
                          <a:spcPts val="0"/>
                        </a:spcAft>
                      </a:pPr>
                      <a:r>
                        <a:rPr lang="el-GR" sz="1000" b="1">
                          <a:solidFill>
                            <a:srgbClr val="FF0000"/>
                          </a:solidFill>
                          <a:latin typeface="Times New Roman"/>
                          <a:ea typeface="Times New Roman"/>
                          <a:cs typeface="Times New Roman"/>
                        </a:rPr>
                        <a:t>Απώλειες Νερού</a:t>
                      </a:r>
                      <a:endParaRPr lang="el-GR" sz="1000">
                        <a:latin typeface="Calibri"/>
                        <a:ea typeface="Calibri"/>
                        <a:cs typeface="Times New Roman"/>
                      </a:endParaRPr>
                    </a:p>
                    <a:p>
                      <a:pPr marL="266700" algn="ctr">
                        <a:lnSpc>
                          <a:spcPct val="115000"/>
                        </a:lnSpc>
                        <a:spcAft>
                          <a:spcPts val="0"/>
                        </a:spcAft>
                      </a:pPr>
                      <a:r>
                        <a:rPr lang="el-GR" sz="1000">
                          <a:solidFill>
                            <a:srgbClr val="FF0000"/>
                          </a:solidFill>
                          <a:latin typeface="Times New Roman"/>
                          <a:ea typeface="Times New Roman"/>
                          <a:cs typeface="Times New Roman"/>
                        </a:rPr>
                        <a:t>(η ολική ποσότητα που θεωρείται ότι χάνεται)</a:t>
                      </a:r>
                      <a:endParaRPr lang="el-GR" sz="1000">
                        <a:latin typeface="Calibri"/>
                        <a:ea typeface="Calibri"/>
                        <a:cs typeface="Times New Roman"/>
                      </a:endParaRPr>
                    </a:p>
                    <a:p>
                      <a:pPr marL="266700" algn="ctr">
                        <a:lnSpc>
                          <a:spcPct val="115000"/>
                        </a:lnSpc>
                        <a:spcAft>
                          <a:spcPts val="0"/>
                        </a:spcAft>
                      </a:pPr>
                      <a:r>
                        <a:rPr lang="el-GR" sz="1000" b="1">
                          <a:solidFill>
                            <a:srgbClr val="FF0000"/>
                          </a:solidFill>
                          <a:latin typeface="Times New Roman"/>
                          <a:ea typeface="Times New Roman"/>
                          <a:cs typeface="Times New Roman"/>
                        </a:rPr>
                        <a:t>69.09</a:t>
                      </a:r>
                      <a:r>
                        <a:rPr lang="el-GR" sz="1000" b="1">
                          <a:solidFill>
                            <a:srgbClr val="943634"/>
                          </a:solidFill>
                          <a:latin typeface="Times New Roman"/>
                          <a:ea typeface="Times New Roman"/>
                          <a:cs typeface="Times New Roman"/>
                        </a:rPr>
                        <a:t> </a:t>
                      </a:r>
                      <a:r>
                        <a:rPr lang="el-GR" sz="1000" b="1">
                          <a:solidFill>
                            <a:srgbClr val="FF0000"/>
                          </a:solidFill>
                          <a:latin typeface="Times New Roman"/>
                          <a:ea typeface="Times New Roman"/>
                          <a:cs typeface="Times New Roman"/>
                        </a:rPr>
                        <a:t>%</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279400" algn="ctr">
                        <a:lnSpc>
                          <a:spcPct val="115000"/>
                        </a:lnSpc>
                        <a:spcAft>
                          <a:spcPts val="0"/>
                        </a:spcAft>
                      </a:pPr>
                      <a:r>
                        <a:rPr lang="el-GR" sz="1000" b="1" dirty="0">
                          <a:solidFill>
                            <a:srgbClr val="E36C0A"/>
                          </a:solidFill>
                          <a:latin typeface="Times New Roman"/>
                          <a:ea typeface="Times New Roman"/>
                          <a:cs typeface="Times New Roman"/>
                        </a:rPr>
                        <a:t>Φαινόμενες</a:t>
                      </a:r>
                      <a:endParaRPr lang="el-GR" sz="1000" dirty="0">
                        <a:latin typeface="Calibri"/>
                        <a:ea typeface="Calibri"/>
                        <a:cs typeface="Times New Roman"/>
                      </a:endParaRPr>
                    </a:p>
                    <a:p>
                      <a:pPr marL="139700" algn="ctr">
                        <a:lnSpc>
                          <a:spcPct val="115000"/>
                        </a:lnSpc>
                        <a:spcAft>
                          <a:spcPts val="0"/>
                        </a:spcAft>
                      </a:pPr>
                      <a:r>
                        <a:rPr lang="el-GR" sz="1000" b="1" dirty="0">
                          <a:solidFill>
                            <a:srgbClr val="E36C0A"/>
                          </a:solidFill>
                          <a:latin typeface="Times New Roman"/>
                          <a:ea typeface="Times New Roman"/>
                          <a:cs typeface="Times New Roman"/>
                        </a:rPr>
                        <a:t>Απώλειες Νερού</a:t>
                      </a:r>
                      <a:endParaRPr lang="el-GR" sz="1000" dirty="0">
                        <a:latin typeface="Calibri"/>
                        <a:ea typeface="Calibri"/>
                        <a:cs typeface="Times New Roman"/>
                      </a:endParaRPr>
                    </a:p>
                    <a:p>
                      <a:pPr marL="139700" algn="ctr">
                        <a:lnSpc>
                          <a:spcPct val="115000"/>
                        </a:lnSpc>
                        <a:spcAft>
                          <a:spcPts val="0"/>
                        </a:spcAft>
                      </a:pPr>
                      <a:r>
                        <a:rPr lang="el-GR" sz="1000" b="1" dirty="0">
                          <a:solidFill>
                            <a:srgbClr val="E36C0A"/>
                          </a:solidFill>
                          <a:latin typeface="Times New Roman"/>
                          <a:ea typeface="Times New Roman"/>
                          <a:cs typeface="Times New Roman"/>
                        </a:rPr>
                        <a:t>6%</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1000" b="1" dirty="0">
                          <a:solidFill>
                            <a:srgbClr val="E36C0A"/>
                          </a:solidFill>
                          <a:latin typeface="Times New Roman"/>
                          <a:ea typeface="Times New Roman"/>
                          <a:cs typeface="Times New Roman"/>
                        </a:rPr>
                        <a:t>Μη-Εξουσιοδοτημένη</a:t>
                      </a:r>
                      <a:endParaRPr lang="el-GR" sz="1000" dirty="0">
                        <a:latin typeface="Calibri"/>
                        <a:ea typeface="Calibri"/>
                        <a:cs typeface="Times New Roman"/>
                      </a:endParaRPr>
                    </a:p>
                    <a:p>
                      <a:pPr algn="ctr">
                        <a:lnSpc>
                          <a:spcPct val="115000"/>
                        </a:lnSpc>
                        <a:spcAft>
                          <a:spcPts val="0"/>
                        </a:spcAft>
                      </a:pPr>
                      <a:r>
                        <a:rPr lang="el-GR" sz="1000" b="1" dirty="0">
                          <a:solidFill>
                            <a:srgbClr val="E36C0A"/>
                          </a:solidFill>
                          <a:latin typeface="Times New Roman"/>
                          <a:ea typeface="Times New Roman"/>
                          <a:cs typeface="Times New Roman"/>
                        </a:rPr>
                        <a:t>Κατανάλωση </a:t>
                      </a:r>
                      <a:r>
                        <a:rPr lang="el-GR" sz="1000" dirty="0">
                          <a:solidFill>
                            <a:srgbClr val="E36C0A"/>
                          </a:solidFill>
                          <a:latin typeface="Times New Roman"/>
                          <a:ea typeface="Times New Roman"/>
                          <a:cs typeface="Times New Roman"/>
                        </a:rPr>
                        <a:t>(παράνομες συνδέσεις, βανδαλισμοί)</a:t>
                      </a:r>
                      <a:r>
                        <a:rPr lang="el-GR" sz="1000" b="1" dirty="0">
                          <a:solidFill>
                            <a:srgbClr val="E36C0A"/>
                          </a:solidFill>
                          <a:latin typeface="Times New Roman"/>
                          <a:ea typeface="Times New Roman"/>
                          <a:cs typeface="Times New Roman"/>
                        </a:rPr>
                        <a:t> 1%</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938166">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000" b="1" dirty="0">
                          <a:solidFill>
                            <a:srgbClr val="E36C0A"/>
                          </a:solidFill>
                          <a:latin typeface="Times New Roman"/>
                          <a:ea typeface="Times New Roman"/>
                          <a:cs typeface="Times New Roman"/>
                        </a:rPr>
                        <a:t>Σφάλματα Μετρητών /</a:t>
                      </a:r>
                      <a:endParaRPr lang="el-GR" sz="1000" dirty="0">
                        <a:latin typeface="Calibri"/>
                        <a:ea typeface="Calibri"/>
                        <a:cs typeface="Times New Roman"/>
                      </a:endParaRPr>
                    </a:p>
                    <a:p>
                      <a:pPr algn="ctr">
                        <a:lnSpc>
                          <a:spcPts val="1920"/>
                        </a:lnSpc>
                        <a:spcAft>
                          <a:spcPts val="0"/>
                        </a:spcAft>
                      </a:pPr>
                      <a:r>
                        <a:rPr lang="el-GR" sz="1000" b="1" dirty="0">
                          <a:solidFill>
                            <a:srgbClr val="E36C0A"/>
                          </a:solidFill>
                          <a:latin typeface="Times New Roman"/>
                          <a:ea typeface="Times New Roman"/>
                          <a:cs typeface="Times New Roman"/>
                        </a:rPr>
                        <a:t>Μετρήσεων </a:t>
                      </a:r>
                      <a:r>
                        <a:rPr lang="el-GR" sz="1000" spc="50" dirty="0">
                          <a:solidFill>
                            <a:srgbClr val="E36C0A"/>
                          </a:solidFill>
                          <a:latin typeface="Times New Roman"/>
                          <a:ea typeface="Times New Roman"/>
                          <a:cs typeface="Times New Roman"/>
                        </a:rPr>
                        <a:t>(τυχαία λογιστικά λάθη, βλάβη σε μετρητές </a:t>
                      </a:r>
                      <a:r>
                        <a:rPr lang="el-GR" sz="1000" spc="50" dirty="0" err="1">
                          <a:solidFill>
                            <a:srgbClr val="E36C0A"/>
                          </a:solidFill>
                          <a:latin typeface="Times New Roman"/>
                          <a:ea typeface="Times New Roman"/>
                          <a:cs typeface="Times New Roman"/>
                        </a:rPr>
                        <a:t>κ.α</a:t>
                      </a:r>
                      <a:r>
                        <a:rPr lang="el-GR" sz="1000" spc="50" dirty="0">
                          <a:solidFill>
                            <a:srgbClr val="E36C0A"/>
                          </a:solidFill>
                          <a:latin typeface="Times New Roman"/>
                          <a:ea typeface="Times New Roman"/>
                          <a:cs typeface="Times New Roman"/>
                        </a:rPr>
                        <a:t>)</a:t>
                      </a:r>
                      <a:r>
                        <a:rPr lang="el-GR" sz="1000" b="1" spc="50" dirty="0">
                          <a:solidFill>
                            <a:srgbClr val="E36C0A"/>
                          </a:solidFill>
                          <a:latin typeface="Times New Roman"/>
                          <a:ea typeface="Times New Roman"/>
                          <a:cs typeface="Times New Roman"/>
                        </a:rPr>
                        <a:t> 5%</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599315">
                <a:tc vMerge="1">
                  <a:txBody>
                    <a:bodyPr/>
                    <a:lstStyle/>
                    <a:p>
                      <a:endParaRPr lang="el-GR"/>
                    </a:p>
                  </a:txBody>
                  <a:tcPr/>
                </a:tc>
                <a:tc vMerge="1">
                  <a:txBody>
                    <a:bodyPr/>
                    <a:lstStyle/>
                    <a:p>
                      <a:endParaRPr lang="el-GR"/>
                    </a:p>
                  </a:txBody>
                  <a:tcPr/>
                </a:tc>
                <a:tc gridSpan="2">
                  <a:txBody>
                    <a:bodyPr/>
                    <a:lstStyle/>
                    <a:p>
                      <a:pPr marL="965200" algn="ctr">
                        <a:lnSpc>
                          <a:spcPct val="115000"/>
                        </a:lnSpc>
                        <a:spcAft>
                          <a:spcPts val="0"/>
                        </a:spcAft>
                      </a:pPr>
                      <a:r>
                        <a:rPr lang="el-GR" sz="1000" b="1" dirty="0">
                          <a:solidFill>
                            <a:srgbClr val="FF0000"/>
                          </a:solidFill>
                          <a:latin typeface="Times New Roman"/>
                          <a:ea typeface="Times New Roman"/>
                          <a:cs typeface="Times New Roman"/>
                        </a:rPr>
                        <a:t>Πραγματικές Απώλειες Νερού </a:t>
                      </a:r>
                      <a:endParaRPr lang="el-GR" sz="1000" dirty="0">
                        <a:latin typeface="Calibri"/>
                        <a:ea typeface="Calibri"/>
                        <a:cs typeface="Times New Roman"/>
                      </a:endParaRPr>
                    </a:p>
                    <a:p>
                      <a:pPr marL="965200" algn="ctr">
                        <a:lnSpc>
                          <a:spcPct val="115000"/>
                        </a:lnSpc>
                        <a:spcAft>
                          <a:spcPts val="0"/>
                        </a:spcAft>
                      </a:pPr>
                      <a:r>
                        <a:rPr lang="el-GR" sz="1000" b="1" dirty="0">
                          <a:solidFill>
                            <a:srgbClr val="FF0000"/>
                          </a:solidFill>
                          <a:latin typeface="Times New Roman"/>
                          <a:ea typeface="Times New Roman"/>
                          <a:cs typeface="Times New Roman"/>
                        </a:rPr>
                        <a:t> </a:t>
                      </a:r>
                      <a:r>
                        <a:rPr lang="el-GR" sz="1000" dirty="0">
                          <a:solidFill>
                            <a:srgbClr val="FF0000"/>
                          </a:solidFill>
                          <a:latin typeface="Times New Roman"/>
                          <a:ea typeface="Times New Roman"/>
                          <a:cs typeface="Times New Roman"/>
                        </a:rPr>
                        <a:t>(θραύσεις αγωγών, διαρροές, υπερχειλίσεις </a:t>
                      </a:r>
                      <a:r>
                        <a:rPr lang="el-GR" sz="1000" dirty="0" err="1">
                          <a:solidFill>
                            <a:srgbClr val="FF0000"/>
                          </a:solidFill>
                          <a:latin typeface="Times New Roman"/>
                          <a:ea typeface="Times New Roman"/>
                          <a:cs typeface="Times New Roman"/>
                        </a:rPr>
                        <a:t>κ.α</a:t>
                      </a:r>
                      <a:r>
                        <a:rPr lang="el-GR" sz="1000" dirty="0">
                          <a:solidFill>
                            <a:srgbClr val="FF0000"/>
                          </a:solidFill>
                          <a:latin typeface="Times New Roman"/>
                          <a:ea typeface="Times New Roman"/>
                          <a:cs typeface="Times New Roman"/>
                        </a:rPr>
                        <a:t>)</a:t>
                      </a:r>
                      <a:endParaRPr lang="el-GR" sz="1000" dirty="0">
                        <a:latin typeface="Calibri"/>
                        <a:ea typeface="Calibri"/>
                        <a:cs typeface="Times New Roman"/>
                      </a:endParaRPr>
                    </a:p>
                    <a:p>
                      <a:pPr algn="ctr">
                        <a:lnSpc>
                          <a:spcPct val="115000"/>
                        </a:lnSpc>
                        <a:spcAft>
                          <a:spcPts val="0"/>
                        </a:spcAft>
                      </a:pPr>
                      <a:r>
                        <a:rPr lang="el-GR" sz="1000" b="1" dirty="0">
                          <a:solidFill>
                            <a:srgbClr val="FF0000"/>
                          </a:solidFill>
                          <a:latin typeface="Times New Roman"/>
                          <a:ea typeface="Times New Roman"/>
                          <a:cs typeface="Times New Roman"/>
                        </a:rPr>
                        <a:t>63.</a:t>
                      </a:r>
                      <a:r>
                        <a:rPr lang="en-US" sz="1000" b="1" dirty="0">
                          <a:solidFill>
                            <a:srgbClr val="FF0000"/>
                          </a:solidFill>
                          <a:latin typeface="Times New Roman"/>
                          <a:ea typeface="Times New Roman"/>
                          <a:cs typeface="Times New Roman"/>
                        </a:rPr>
                        <a:t>09</a:t>
                      </a:r>
                      <a:r>
                        <a:rPr lang="el-GR" sz="1000" b="1" dirty="0">
                          <a:solidFill>
                            <a:srgbClr val="FF0000"/>
                          </a:solidFill>
                          <a:latin typeface="Times New Roman"/>
                          <a:ea typeface="Times New Roman"/>
                          <a:cs typeface="Times New Roman"/>
                        </a:rPr>
                        <a:t> %</a:t>
                      </a:r>
                      <a:endParaRPr lang="el-GR" sz="1000" dirty="0">
                        <a:latin typeface="Calibri"/>
                        <a:ea typeface="Calibri"/>
                        <a:cs typeface="Times New Roman"/>
                      </a:endParaRPr>
                    </a:p>
                  </a:txBody>
                  <a:tcPr marL="4186" marR="4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vMerge="1">
                  <a:txBody>
                    <a:bodyPr/>
                    <a:lstStyle/>
                    <a:p>
                      <a:endParaRPr lang="el-GR"/>
                    </a:p>
                  </a:txBody>
                  <a:tcPr/>
                </a:tc>
              </a:tr>
            </a:tbl>
          </a:graphicData>
        </a:graphic>
      </p:graphicFrame>
      <p:sp>
        <p:nvSpPr>
          <p:cNvPr id="6" name="5 - Συν"/>
          <p:cNvSpPr/>
          <p:nvPr/>
        </p:nvSpPr>
        <p:spPr bwMode="auto">
          <a:xfrm>
            <a:off x="6876256" y="2132856"/>
            <a:ext cx="216024" cy="216024"/>
          </a:xfrm>
          <a:prstGeom prst="mathPlus">
            <a:avLst/>
          </a:prstGeom>
          <a:solidFill>
            <a:srgbClr val="00B050"/>
          </a:solidFill>
          <a:ln w="9525">
            <a:noFill/>
            <a:miter lim="800000"/>
            <a:headEnd/>
            <a:tailEnd/>
          </a:ln>
          <a:effectLst/>
        </p:spPr>
        <p:txBody>
          <a:bodyPr wrap="none" rtlCol="0" anchor="ctr"/>
          <a:lstStyle/>
          <a:p>
            <a:pPr algn="ctr"/>
            <a:endParaRPr lang="el-GR"/>
          </a:p>
        </p:txBody>
      </p:sp>
      <p:sp>
        <p:nvSpPr>
          <p:cNvPr id="7" name="6 - Ίσο"/>
          <p:cNvSpPr/>
          <p:nvPr/>
        </p:nvSpPr>
        <p:spPr bwMode="auto">
          <a:xfrm>
            <a:off x="5436096" y="2132856"/>
            <a:ext cx="216024" cy="216024"/>
          </a:xfrm>
          <a:prstGeom prst="mathEqual">
            <a:avLst/>
          </a:prstGeom>
          <a:solidFill>
            <a:srgbClr val="00B050"/>
          </a:solidFill>
          <a:ln w="9525">
            <a:noFill/>
            <a:miter lim="800000"/>
            <a:headEnd/>
            <a:tailEnd/>
          </a:ln>
          <a:effectLst/>
        </p:spPr>
        <p:txBody>
          <a:bodyPr wrap="none" rtlCol="0" anchor="ctr"/>
          <a:lstStyle/>
          <a:p>
            <a:pPr algn="ctr"/>
            <a:endParaRPr lang="el-GR"/>
          </a:p>
        </p:txBody>
      </p:sp>
      <p:sp>
        <p:nvSpPr>
          <p:cNvPr id="8" name="7 - Ίσο"/>
          <p:cNvSpPr/>
          <p:nvPr/>
        </p:nvSpPr>
        <p:spPr bwMode="auto">
          <a:xfrm>
            <a:off x="7596336" y="2132856"/>
            <a:ext cx="216024" cy="216024"/>
          </a:xfrm>
          <a:prstGeom prst="mathEqual">
            <a:avLst/>
          </a:prstGeom>
          <a:solidFill>
            <a:srgbClr val="00B050"/>
          </a:solidFill>
          <a:ln w="9525">
            <a:noFill/>
            <a:miter lim="800000"/>
            <a:headEnd/>
            <a:tailEnd/>
          </a:ln>
          <a:effectLst/>
        </p:spPr>
        <p:txBody>
          <a:bodyPr wrap="none" rtlCol="0" anchor="ctr"/>
          <a:lstStyle/>
          <a:p>
            <a:pPr algn="ctr"/>
            <a:endParaRPr lang="el-GR"/>
          </a:p>
        </p:txBody>
      </p:sp>
      <p:sp>
        <p:nvSpPr>
          <p:cNvPr id="9" name="8 - Συν"/>
          <p:cNvSpPr/>
          <p:nvPr/>
        </p:nvSpPr>
        <p:spPr bwMode="auto">
          <a:xfrm>
            <a:off x="4499992" y="2780928"/>
            <a:ext cx="216024" cy="216024"/>
          </a:xfrm>
          <a:prstGeom prst="mathPlus">
            <a:avLst/>
          </a:prstGeom>
          <a:solidFill>
            <a:schemeClr val="tx1"/>
          </a:solidFill>
          <a:ln w="9525">
            <a:noFill/>
            <a:miter lim="800000"/>
            <a:headEnd/>
            <a:tailEnd/>
          </a:ln>
          <a:effectLst/>
        </p:spPr>
        <p:txBody>
          <a:bodyPr wrap="none" rtlCol="0" anchor="ctr"/>
          <a:lstStyle/>
          <a:p>
            <a:pPr algn="ctr"/>
            <a:endParaRPr lang="el-GR"/>
          </a:p>
        </p:txBody>
      </p:sp>
      <p:sp>
        <p:nvSpPr>
          <p:cNvPr id="10" name="9 - Συν"/>
          <p:cNvSpPr/>
          <p:nvPr/>
        </p:nvSpPr>
        <p:spPr bwMode="auto">
          <a:xfrm>
            <a:off x="2843808" y="4581128"/>
            <a:ext cx="216024" cy="216024"/>
          </a:xfrm>
          <a:prstGeom prst="mathPlus">
            <a:avLst/>
          </a:prstGeom>
          <a:solidFill>
            <a:schemeClr val="tx1"/>
          </a:solidFill>
          <a:ln w="9525">
            <a:noFill/>
            <a:miter lim="800000"/>
            <a:headEnd/>
            <a:tailEnd/>
          </a:ln>
          <a:effectLst/>
        </p:spPr>
        <p:txBody>
          <a:bodyPr wrap="none" rtlCol="0" anchor="ctr"/>
          <a:lstStyle/>
          <a:p>
            <a:pPr algn="ctr"/>
            <a:endParaRPr lang="el-GR"/>
          </a:p>
        </p:txBody>
      </p:sp>
      <p:sp>
        <p:nvSpPr>
          <p:cNvPr id="11" name="10 - Συν"/>
          <p:cNvSpPr/>
          <p:nvPr/>
        </p:nvSpPr>
        <p:spPr bwMode="auto">
          <a:xfrm>
            <a:off x="4572000" y="4581128"/>
            <a:ext cx="216024" cy="216024"/>
          </a:xfrm>
          <a:prstGeom prst="mathPlus">
            <a:avLst/>
          </a:prstGeom>
          <a:solidFill>
            <a:schemeClr val="tx1"/>
          </a:solidFill>
          <a:ln w="9525">
            <a:noFill/>
            <a:miter lim="800000"/>
            <a:headEnd/>
            <a:tailEnd/>
          </a:ln>
          <a:effectLst/>
        </p:spPr>
        <p:txBody>
          <a:bodyPr wrap="none" rtlCol="0" anchor="ctr"/>
          <a:lstStyle/>
          <a:p>
            <a:pPr algn="ctr"/>
            <a:endParaRPr lang="el-GR"/>
          </a:p>
        </p:txBody>
      </p:sp>
      <p:sp>
        <p:nvSpPr>
          <p:cNvPr id="12" name="11 - Ίσο"/>
          <p:cNvSpPr/>
          <p:nvPr/>
        </p:nvSpPr>
        <p:spPr bwMode="auto">
          <a:xfrm>
            <a:off x="3563888" y="2780928"/>
            <a:ext cx="216024" cy="216024"/>
          </a:xfrm>
          <a:prstGeom prst="mathEqual">
            <a:avLst/>
          </a:prstGeom>
          <a:solidFill>
            <a:schemeClr val="tx2"/>
          </a:solidFill>
          <a:ln w="9525">
            <a:noFill/>
            <a:miter lim="800000"/>
            <a:headEnd/>
            <a:tailEnd/>
          </a:ln>
          <a:effectLst/>
        </p:spPr>
        <p:txBody>
          <a:bodyPr wrap="none" rtlCol="0" anchor="ctr"/>
          <a:lstStyle/>
          <a:p>
            <a:pPr algn="ctr"/>
            <a:endParaRPr lang="el-GR"/>
          </a:p>
        </p:txBody>
      </p:sp>
      <p:sp>
        <p:nvSpPr>
          <p:cNvPr id="13" name="12 - Ίσο"/>
          <p:cNvSpPr/>
          <p:nvPr/>
        </p:nvSpPr>
        <p:spPr bwMode="auto">
          <a:xfrm>
            <a:off x="5508104" y="3717032"/>
            <a:ext cx="216024" cy="216024"/>
          </a:xfrm>
          <a:prstGeom prst="mathEqual">
            <a:avLst/>
          </a:prstGeom>
          <a:solidFill>
            <a:schemeClr val="bg1">
              <a:lumMod val="50000"/>
            </a:schemeClr>
          </a:solidFill>
          <a:ln w="9525">
            <a:noFill/>
            <a:miter lim="800000"/>
            <a:headEnd/>
            <a:tailEnd/>
          </a:ln>
          <a:effectLst/>
        </p:spPr>
        <p:txBody>
          <a:bodyPr wrap="none" rtlCol="0" anchor="ctr"/>
          <a:lstStyle/>
          <a:p>
            <a:pPr algn="ctr"/>
            <a:endParaRPr lang="el-GR"/>
          </a:p>
        </p:txBody>
      </p:sp>
      <p:sp>
        <p:nvSpPr>
          <p:cNvPr id="14" name="13 - Ίσο"/>
          <p:cNvSpPr/>
          <p:nvPr/>
        </p:nvSpPr>
        <p:spPr bwMode="auto">
          <a:xfrm>
            <a:off x="7596336" y="3717032"/>
            <a:ext cx="216024"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
        <p:nvSpPr>
          <p:cNvPr id="15" name="14 - Ίσο"/>
          <p:cNvSpPr/>
          <p:nvPr/>
        </p:nvSpPr>
        <p:spPr bwMode="auto">
          <a:xfrm>
            <a:off x="5508104" y="5085184"/>
            <a:ext cx="216024" cy="216024"/>
          </a:xfrm>
          <a:prstGeom prst="mathEqual">
            <a:avLst/>
          </a:prstGeom>
          <a:solidFill>
            <a:schemeClr val="accent6">
              <a:lumMod val="75000"/>
            </a:schemeClr>
          </a:solidFill>
          <a:ln w="9525">
            <a:noFill/>
            <a:miter lim="800000"/>
            <a:headEnd/>
            <a:tailEnd/>
          </a:ln>
          <a:effectLst/>
        </p:spPr>
        <p:txBody>
          <a:bodyPr wrap="none" rtlCol="0" anchor="ctr"/>
          <a:lstStyle/>
          <a:p>
            <a:pPr algn="ctr"/>
            <a:endParaRPr lang="el-GR"/>
          </a:p>
        </p:txBody>
      </p:sp>
      <p:sp>
        <p:nvSpPr>
          <p:cNvPr id="16" name="15 - Ίσο"/>
          <p:cNvSpPr/>
          <p:nvPr/>
        </p:nvSpPr>
        <p:spPr bwMode="auto">
          <a:xfrm>
            <a:off x="3563888" y="6021288"/>
            <a:ext cx="216024"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
        <p:nvSpPr>
          <p:cNvPr id="17" name="16 - Ίσο"/>
          <p:cNvSpPr/>
          <p:nvPr/>
        </p:nvSpPr>
        <p:spPr bwMode="auto">
          <a:xfrm>
            <a:off x="7596336" y="6237312"/>
            <a:ext cx="288032"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
        <p:nvSpPr>
          <p:cNvPr id="18" name="17 - Ίσο"/>
          <p:cNvSpPr/>
          <p:nvPr/>
        </p:nvSpPr>
        <p:spPr bwMode="auto">
          <a:xfrm>
            <a:off x="7596336" y="5085184"/>
            <a:ext cx="216024"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107504" y="0"/>
            <a:ext cx="8604448"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4η Ζώνη Υδροδότησης: Πλάκας</a:t>
            </a:r>
            <a:endParaRPr kumimoji="0" lang="el-G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Χρονική περίοδος μελέτης (ημέρες): 280</a:t>
            </a:r>
            <a:r>
              <a:rPr lang="el-GR" sz="1200" dirty="0" smtClean="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Πληθυσμός (κάτοικοι): 105</a:t>
            </a:r>
            <a:r>
              <a:rPr lang="el-GR" sz="1200" dirty="0" smtClean="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Προέλευση νερού: υπόγειο</a:t>
            </a:r>
            <a:endParaRPr kumimoji="0" lang="el-G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Πηγή/ες Υδροδότησης: 1 γεώτρηση</a:t>
            </a:r>
            <a:r>
              <a:rPr lang="el-GR" sz="1200" dirty="0" smtClean="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Εισερχόμενος όγκο νερού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10644</a:t>
            </a:r>
            <a:endParaRPr kumimoji="0" lang="el-G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Μέση ημερήσια κατανάλωση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/κατ.): 362.04</a:t>
            </a:r>
            <a:r>
              <a:rPr lang="el-GR" sz="1200" dirty="0" smtClean="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(βάσει του εισερχόμενου όγκου) </a:t>
            </a:r>
            <a:endParaRPr kumimoji="0" lang="el-G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Τιμολογούμενη εξουσιοδοτημένη κατανάλωση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14175</a:t>
            </a:r>
            <a:r>
              <a:rPr lang="el-GR" sz="1200" dirty="0" smtClean="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Ανταποδοτικό Νερό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14175</a:t>
            </a:r>
            <a:endParaRPr kumimoji="0" lang="el-G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Μη Ανταποδοτικό Νερό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el-GR"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l-G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-3531</a:t>
            </a:r>
            <a:endParaRPr kumimoji="0" lang="el-G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 Πίνακας"/>
          <p:cNvGraphicFramePr>
            <a:graphicFrameLocks noGrp="1"/>
          </p:cNvGraphicFramePr>
          <p:nvPr/>
        </p:nvGraphicFramePr>
        <p:xfrm>
          <a:off x="251520" y="2132856"/>
          <a:ext cx="8568954" cy="4722898"/>
        </p:xfrm>
        <a:graphic>
          <a:graphicData uri="http://schemas.openxmlformats.org/drawingml/2006/table">
            <a:tbl>
              <a:tblPr/>
              <a:tblGrid>
                <a:gridCol w="1961451"/>
                <a:gridCol w="1437997"/>
                <a:gridCol w="1961451"/>
                <a:gridCol w="1961451"/>
                <a:gridCol w="1246604"/>
              </a:tblGrid>
              <a:tr h="121383">
                <a:tc rowSpan="8">
                  <a:txBody>
                    <a:bodyPr/>
                    <a:lstStyle/>
                    <a:p>
                      <a:pPr marL="139700" algn="ctr">
                        <a:lnSpc>
                          <a:spcPct val="115000"/>
                        </a:lnSpc>
                        <a:spcAft>
                          <a:spcPts val="0"/>
                        </a:spcAft>
                      </a:pPr>
                      <a:r>
                        <a:rPr lang="el-GR" sz="1000" b="1" dirty="0" smtClean="0">
                          <a:solidFill>
                            <a:srgbClr val="0070C0"/>
                          </a:solidFill>
                          <a:latin typeface="Times New Roman"/>
                          <a:ea typeface="Times New Roman"/>
                          <a:cs typeface="Times New Roman"/>
                        </a:rPr>
                        <a:t>Εισερχόμενο</a:t>
                      </a:r>
                      <a:r>
                        <a:rPr lang="en-US" sz="1000" b="0" baseline="0" dirty="0" smtClean="0">
                          <a:solidFill>
                            <a:schemeClr val="tx1"/>
                          </a:solidFill>
                          <a:latin typeface="Calibri"/>
                          <a:ea typeface="Times New Roman"/>
                          <a:cs typeface="Times New Roman"/>
                        </a:rPr>
                        <a:t> </a:t>
                      </a:r>
                      <a:r>
                        <a:rPr lang="el-GR" sz="1000" b="1" dirty="0" smtClean="0">
                          <a:solidFill>
                            <a:srgbClr val="0070C0"/>
                          </a:solidFill>
                          <a:latin typeface="Times New Roman"/>
                          <a:ea typeface="Times New Roman"/>
                          <a:cs typeface="Times New Roman"/>
                        </a:rPr>
                        <a:t>Νερό στο</a:t>
                      </a:r>
                      <a:r>
                        <a:rPr lang="en-US" sz="1000" b="0" baseline="0" dirty="0" smtClean="0">
                          <a:solidFill>
                            <a:schemeClr val="tx1"/>
                          </a:solidFill>
                          <a:latin typeface="Calibri"/>
                          <a:ea typeface="Times New Roman"/>
                          <a:cs typeface="Times New Roman"/>
                        </a:rPr>
                        <a:t> </a:t>
                      </a:r>
                      <a:r>
                        <a:rPr lang="el-GR" sz="1000" b="1" dirty="0" smtClean="0">
                          <a:solidFill>
                            <a:srgbClr val="0070C0"/>
                          </a:solidFill>
                          <a:latin typeface="Times New Roman"/>
                          <a:ea typeface="Times New Roman"/>
                          <a:cs typeface="Times New Roman"/>
                        </a:rPr>
                        <a:t>Δίκτυο</a:t>
                      </a:r>
                      <a:endParaRPr lang="el-GR" sz="1000" dirty="0">
                        <a:latin typeface="Calibri"/>
                        <a:ea typeface="Calibri"/>
                        <a:cs typeface="Times New Roman"/>
                      </a:endParaRPr>
                    </a:p>
                    <a:p>
                      <a:pPr algn="ctr">
                        <a:lnSpc>
                          <a:spcPct val="115000"/>
                        </a:lnSpc>
                        <a:spcAft>
                          <a:spcPts val="0"/>
                        </a:spcAft>
                      </a:pPr>
                      <a:r>
                        <a:rPr lang="el-GR" sz="1000" b="1" dirty="0">
                          <a:solidFill>
                            <a:srgbClr val="0070C0"/>
                          </a:solidFill>
                          <a:latin typeface="Times New Roman"/>
                          <a:ea typeface="Times New Roman"/>
                          <a:cs typeface="Times New Roman"/>
                        </a:rPr>
                        <a:t> </a:t>
                      </a:r>
                      <a:r>
                        <a:rPr lang="el-GR" sz="1000" dirty="0">
                          <a:solidFill>
                            <a:srgbClr val="0070C0"/>
                          </a:solidFill>
                          <a:latin typeface="Times New Roman"/>
                          <a:ea typeface="Times New Roman"/>
                          <a:cs typeface="Times New Roman"/>
                        </a:rPr>
                        <a:t>(1 γεώτρηση)</a:t>
                      </a:r>
                      <a:endParaRPr lang="el-GR" sz="1000" dirty="0">
                        <a:latin typeface="Calibri"/>
                        <a:ea typeface="Calibri"/>
                        <a:cs typeface="Times New Roman"/>
                      </a:endParaRPr>
                    </a:p>
                    <a:p>
                      <a:pPr algn="ctr">
                        <a:lnSpc>
                          <a:spcPct val="115000"/>
                        </a:lnSpc>
                        <a:spcAft>
                          <a:spcPts val="0"/>
                        </a:spcAft>
                      </a:pPr>
                      <a:r>
                        <a:rPr lang="el-GR" sz="1000" b="1" dirty="0">
                          <a:solidFill>
                            <a:srgbClr val="0070C0"/>
                          </a:solidFill>
                          <a:latin typeface="Times New Roman"/>
                          <a:ea typeface="Times New Roman"/>
                          <a:cs typeface="Times New Roman"/>
                        </a:rPr>
                        <a:t>100%</a:t>
                      </a:r>
                      <a:endParaRPr lang="el-GR" sz="1000" dirty="0">
                        <a:latin typeface="Calibri"/>
                        <a:ea typeface="Calibri"/>
                        <a:cs typeface="Times New Roman"/>
                      </a:endParaRPr>
                    </a:p>
                    <a:p>
                      <a:pPr algn="ctr">
                        <a:lnSpc>
                          <a:spcPct val="115000"/>
                        </a:lnSpc>
                        <a:spcAft>
                          <a:spcPts val="0"/>
                        </a:spcAft>
                      </a:pPr>
                      <a:r>
                        <a:rPr lang="el-GR" sz="1000" b="1" dirty="0">
                          <a:solidFill>
                            <a:srgbClr val="0070C0"/>
                          </a:solidFill>
                          <a:latin typeface="Times New Roman"/>
                          <a:ea typeface="Calibri"/>
                          <a:cs typeface="Times New Roman"/>
                        </a:rPr>
                        <a:t>10644 </a:t>
                      </a:r>
                      <a:r>
                        <a:rPr lang="en-US" sz="1000" b="1" dirty="0">
                          <a:solidFill>
                            <a:srgbClr val="0070C0"/>
                          </a:solidFill>
                          <a:latin typeface="Times New Roman"/>
                          <a:ea typeface="Calibri"/>
                          <a:cs typeface="Times New Roman"/>
                        </a:rPr>
                        <a:t>m</a:t>
                      </a:r>
                      <a:r>
                        <a:rPr lang="el-GR" sz="1000" b="1" baseline="30000" dirty="0">
                          <a:solidFill>
                            <a:srgbClr val="0070C0"/>
                          </a:solidFill>
                          <a:latin typeface="Times New Roman"/>
                          <a:ea typeface="Calibri"/>
                          <a:cs typeface="Times New Roman"/>
                        </a:rPr>
                        <a:t>3</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marL="165100" algn="ctr">
                        <a:lnSpc>
                          <a:spcPct val="115000"/>
                        </a:lnSpc>
                        <a:spcAft>
                          <a:spcPts val="0"/>
                        </a:spcAft>
                      </a:pPr>
                      <a:r>
                        <a:rPr lang="el-GR" sz="1000" b="1" dirty="0">
                          <a:solidFill>
                            <a:srgbClr val="0070C0"/>
                          </a:solidFill>
                          <a:latin typeface="Times New Roman"/>
                          <a:ea typeface="Times New Roman"/>
                          <a:cs typeface="Times New Roman"/>
                        </a:rPr>
                        <a:t>Εξουσιοδοτημένη</a:t>
                      </a:r>
                      <a:endParaRPr lang="el-GR" sz="1000" dirty="0">
                        <a:latin typeface="Calibri"/>
                        <a:ea typeface="Calibri"/>
                        <a:cs typeface="Times New Roman"/>
                      </a:endParaRPr>
                    </a:p>
                    <a:p>
                      <a:pPr marL="266700" algn="ctr">
                        <a:lnSpc>
                          <a:spcPct val="115000"/>
                        </a:lnSpc>
                        <a:spcAft>
                          <a:spcPts val="0"/>
                        </a:spcAft>
                      </a:pPr>
                      <a:r>
                        <a:rPr lang="el-GR" sz="1000" b="1" dirty="0">
                          <a:solidFill>
                            <a:srgbClr val="0070C0"/>
                          </a:solidFill>
                          <a:latin typeface="Times New Roman"/>
                          <a:ea typeface="Times New Roman"/>
                          <a:cs typeface="Times New Roman"/>
                        </a:rPr>
                        <a:t>Κατανάλωση</a:t>
                      </a:r>
                      <a:endParaRPr lang="el-GR" sz="1000" dirty="0">
                        <a:latin typeface="Calibri"/>
                        <a:ea typeface="Calibri"/>
                        <a:cs typeface="Times New Roman"/>
                      </a:endParaRPr>
                    </a:p>
                    <a:p>
                      <a:pPr algn="ctr">
                        <a:lnSpc>
                          <a:spcPct val="115000"/>
                        </a:lnSpc>
                        <a:spcAft>
                          <a:spcPts val="0"/>
                        </a:spcAft>
                      </a:pPr>
                      <a:r>
                        <a:rPr lang="el-GR" sz="1000" dirty="0">
                          <a:solidFill>
                            <a:srgbClr val="0070C0"/>
                          </a:solidFill>
                          <a:latin typeface="Times New Roman"/>
                          <a:ea typeface="Times New Roman"/>
                          <a:cs typeface="Times New Roman"/>
                        </a:rPr>
                        <a:t>(καταγεγραμμένοι πελάτες + διαρροές μετά τα </a:t>
                      </a:r>
                      <a:r>
                        <a:rPr lang="el-GR" sz="1000" dirty="0" err="1">
                          <a:solidFill>
                            <a:srgbClr val="0070C0"/>
                          </a:solidFill>
                          <a:latin typeface="Times New Roman"/>
                          <a:ea typeface="Times New Roman"/>
                          <a:cs typeface="Times New Roman"/>
                        </a:rPr>
                        <a:t>υδρόμετρα</a:t>
                      </a:r>
                      <a:r>
                        <a:rPr lang="el-GR" sz="1000" dirty="0">
                          <a:solidFill>
                            <a:srgbClr val="0070C0"/>
                          </a:solidFill>
                          <a:latin typeface="Times New Roman"/>
                          <a:ea typeface="Times New Roman"/>
                          <a:cs typeface="Times New Roman"/>
                        </a:rPr>
                        <a:t>)</a:t>
                      </a:r>
                      <a:endParaRPr lang="el-GR" sz="1000" dirty="0">
                        <a:latin typeface="Calibri"/>
                        <a:ea typeface="Calibri"/>
                        <a:cs typeface="Times New Roman"/>
                      </a:endParaRPr>
                    </a:p>
                    <a:p>
                      <a:pPr marL="165100" algn="ctr">
                        <a:lnSpc>
                          <a:spcPct val="115000"/>
                        </a:lnSpc>
                        <a:spcAft>
                          <a:spcPts val="0"/>
                        </a:spcAft>
                      </a:pPr>
                      <a:r>
                        <a:rPr lang="en-US" sz="1000" b="1" dirty="0">
                          <a:solidFill>
                            <a:srgbClr val="0070C0"/>
                          </a:solidFill>
                          <a:latin typeface="Times New Roman"/>
                          <a:ea typeface="Times New Roman"/>
                          <a:cs typeface="Times New Roman"/>
                        </a:rPr>
                        <a:t>134.42 %</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139700" algn="ctr">
                        <a:lnSpc>
                          <a:spcPts val="1655"/>
                        </a:lnSpc>
                        <a:spcAft>
                          <a:spcPts val="0"/>
                        </a:spcAft>
                      </a:pPr>
                      <a:r>
                        <a:rPr lang="el-GR" sz="1000" b="1">
                          <a:solidFill>
                            <a:srgbClr val="00B050"/>
                          </a:solidFill>
                          <a:latin typeface="Times New Roman"/>
                          <a:ea typeface="Times New Roman"/>
                          <a:cs typeface="Times New Roman"/>
                        </a:rPr>
                        <a:t>Τιμολογούμενη Εξουσιοδοτημένη</a:t>
                      </a:r>
                      <a:endParaRPr lang="el-GR" sz="1000">
                        <a:latin typeface="Calibri"/>
                        <a:ea typeface="Calibri"/>
                        <a:cs typeface="Times New Roman"/>
                      </a:endParaRPr>
                    </a:p>
                    <a:p>
                      <a:pPr marL="279400" algn="ctr">
                        <a:lnSpc>
                          <a:spcPct val="115000"/>
                        </a:lnSpc>
                        <a:spcAft>
                          <a:spcPts val="0"/>
                        </a:spcAft>
                      </a:pPr>
                      <a:r>
                        <a:rPr lang="el-GR" sz="1000" b="1">
                          <a:solidFill>
                            <a:srgbClr val="00B050"/>
                          </a:solidFill>
                          <a:latin typeface="Times New Roman"/>
                          <a:ea typeface="Times New Roman"/>
                          <a:cs typeface="Times New Roman"/>
                        </a:rPr>
                        <a:t>Κατανάλωση</a:t>
                      </a:r>
                      <a:endParaRPr lang="el-GR" sz="1000">
                        <a:latin typeface="Calibri"/>
                        <a:ea typeface="Calibri"/>
                        <a:cs typeface="Times New Roman"/>
                      </a:endParaRPr>
                    </a:p>
                    <a:p>
                      <a:pPr marL="279400" algn="ctr">
                        <a:lnSpc>
                          <a:spcPct val="115000"/>
                        </a:lnSpc>
                        <a:spcAft>
                          <a:spcPts val="0"/>
                        </a:spcAft>
                      </a:pPr>
                      <a:r>
                        <a:rPr lang="el-GR" sz="1000" b="1">
                          <a:solidFill>
                            <a:srgbClr val="00B050"/>
                          </a:solidFill>
                          <a:latin typeface="Times New Roman"/>
                          <a:ea typeface="Times New Roman"/>
                          <a:cs typeface="Times New Roman"/>
                        </a:rPr>
                        <a:t>133.</a:t>
                      </a:r>
                      <a:r>
                        <a:rPr lang="en-US" sz="1000" b="1">
                          <a:solidFill>
                            <a:srgbClr val="00B050"/>
                          </a:solidFill>
                          <a:latin typeface="Times New Roman"/>
                          <a:ea typeface="Times New Roman"/>
                          <a:cs typeface="Times New Roman"/>
                        </a:rPr>
                        <a:t>17</a:t>
                      </a:r>
                      <a:r>
                        <a:rPr lang="el-GR" sz="1000" b="1">
                          <a:solidFill>
                            <a:srgbClr val="00B050"/>
                          </a:solidFill>
                          <a:latin typeface="Times New Roman"/>
                          <a:ea typeface="Times New Roman"/>
                          <a:cs typeface="Times New Roman"/>
                        </a:rPr>
                        <a:t> %</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l-GR" sz="1000" b="1">
                          <a:solidFill>
                            <a:srgbClr val="00B050"/>
                          </a:solidFill>
                          <a:latin typeface="Times New Roman"/>
                          <a:ea typeface="Times New Roman"/>
                          <a:cs typeface="Times New Roman"/>
                        </a:rPr>
                        <a:t>Τιμολογούμενη Μετρούμενη</a:t>
                      </a:r>
                      <a:endParaRPr lang="el-GR" sz="1000">
                        <a:latin typeface="Calibri"/>
                        <a:ea typeface="Calibri"/>
                        <a:cs typeface="Times New Roman"/>
                      </a:endParaRPr>
                    </a:p>
                    <a:p>
                      <a:pPr algn="ctr">
                        <a:lnSpc>
                          <a:spcPct val="115000"/>
                        </a:lnSpc>
                        <a:spcAft>
                          <a:spcPts val="0"/>
                        </a:spcAft>
                      </a:pPr>
                      <a:r>
                        <a:rPr lang="el-GR" sz="1000" b="1">
                          <a:solidFill>
                            <a:srgbClr val="00B050"/>
                          </a:solidFill>
                          <a:latin typeface="Times New Roman"/>
                          <a:ea typeface="Times New Roman"/>
                          <a:cs typeface="Times New Roman"/>
                        </a:rPr>
                        <a:t>Κατανάλωση </a:t>
                      </a:r>
                      <a:r>
                        <a:rPr lang="el-GR" sz="1000">
                          <a:solidFill>
                            <a:srgbClr val="00B050"/>
                          </a:solidFill>
                          <a:latin typeface="Times New Roman"/>
                          <a:ea typeface="Times New Roman"/>
                          <a:cs typeface="Times New Roman"/>
                        </a:rPr>
                        <a:t>(υδρόμετρα)</a:t>
                      </a:r>
                      <a:endParaRPr lang="el-GR" sz="1000">
                        <a:latin typeface="Calibri"/>
                        <a:ea typeface="Calibri"/>
                        <a:cs typeface="Times New Roman"/>
                      </a:endParaRPr>
                    </a:p>
                    <a:p>
                      <a:pPr algn="ctr">
                        <a:lnSpc>
                          <a:spcPts val="2090"/>
                        </a:lnSpc>
                        <a:spcAft>
                          <a:spcPts val="0"/>
                        </a:spcAft>
                      </a:pPr>
                      <a:r>
                        <a:rPr lang="el-GR" sz="1000" b="1">
                          <a:solidFill>
                            <a:srgbClr val="00B050"/>
                          </a:solidFill>
                          <a:latin typeface="Times New Roman"/>
                          <a:ea typeface="Times New Roman"/>
                          <a:cs typeface="Times New Roman"/>
                        </a:rPr>
                        <a:t>0 %</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endParaRPr lang="el-GR" sz="300">
                        <a:solidFill>
                          <a:srgbClr val="000000"/>
                        </a:solidFill>
                        <a:latin typeface="Arial Unicode MS"/>
                        <a:ea typeface="Calibri"/>
                        <a:cs typeface="Times New Roman"/>
                      </a:endParaRPr>
                    </a:p>
                  </a:txBody>
                  <a:tcPr marL="4186" marR="4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43222">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rowSpan="2">
                  <a:txBody>
                    <a:bodyPr/>
                    <a:lstStyle/>
                    <a:p>
                      <a:pPr algn="ctr">
                        <a:lnSpc>
                          <a:spcPct val="115000"/>
                        </a:lnSpc>
                        <a:spcAft>
                          <a:spcPts val="0"/>
                        </a:spcAft>
                      </a:pPr>
                      <a:r>
                        <a:rPr lang="el-GR" sz="1000" b="1" dirty="0">
                          <a:solidFill>
                            <a:srgbClr val="00B050"/>
                          </a:solidFill>
                          <a:latin typeface="Times New Roman"/>
                          <a:ea typeface="Times New Roman"/>
                          <a:cs typeface="Times New Roman"/>
                        </a:rPr>
                        <a:t>Ανταποδοτικό Νερό</a:t>
                      </a:r>
                      <a:endParaRPr lang="el-GR" sz="1000" dirty="0">
                        <a:latin typeface="Calibri"/>
                        <a:ea typeface="Calibri"/>
                        <a:cs typeface="Times New Roman"/>
                      </a:endParaRPr>
                    </a:p>
                    <a:p>
                      <a:pPr algn="ctr">
                        <a:lnSpc>
                          <a:spcPct val="115000"/>
                        </a:lnSpc>
                        <a:spcAft>
                          <a:spcPts val="0"/>
                        </a:spcAft>
                      </a:pPr>
                      <a:r>
                        <a:rPr lang="el-GR" sz="1000" b="1" dirty="0">
                          <a:solidFill>
                            <a:srgbClr val="00B050"/>
                          </a:solidFill>
                          <a:latin typeface="Times New Roman"/>
                          <a:ea typeface="Times New Roman"/>
                          <a:cs typeface="Times New Roman"/>
                        </a:rPr>
                        <a:t> (</a:t>
                      </a:r>
                      <a:r>
                        <a:rPr lang="el-GR" sz="1000" dirty="0">
                          <a:solidFill>
                            <a:srgbClr val="00B050"/>
                          </a:solidFill>
                          <a:latin typeface="Times New Roman"/>
                          <a:ea typeface="Times New Roman"/>
                          <a:cs typeface="Times New Roman"/>
                        </a:rPr>
                        <a:t>που φέρνει έσοδα)</a:t>
                      </a:r>
                      <a:endParaRPr lang="el-GR" sz="1000" dirty="0">
                        <a:latin typeface="Calibri"/>
                        <a:ea typeface="Calibri"/>
                        <a:cs typeface="Times New Roman"/>
                      </a:endParaRPr>
                    </a:p>
                    <a:p>
                      <a:pPr algn="ctr">
                        <a:lnSpc>
                          <a:spcPct val="115000"/>
                        </a:lnSpc>
                        <a:spcAft>
                          <a:spcPts val="0"/>
                        </a:spcAft>
                      </a:pPr>
                      <a:r>
                        <a:rPr lang="el-GR" sz="1000" b="1" dirty="0">
                          <a:solidFill>
                            <a:srgbClr val="00B050"/>
                          </a:solidFill>
                          <a:latin typeface="Times New Roman"/>
                          <a:ea typeface="Times New Roman"/>
                          <a:cs typeface="Times New Roman"/>
                        </a:rPr>
                        <a:t>133.17 %</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577618">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000" b="1">
                          <a:solidFill>
                            <a:srgbClr val="00B050"/>
                          </a:solidFill>
                          <a:latin typeface="Times New Roman"/>
                          <a:ea typeface="Times New Roman"/>
                          <a:cs typeface="Times New Roman"/>
                        </a:rPr>
                        <a:t>Τιμολογούμενη μη-Μετρούμενη</a:t>
                      </a:r>
                      <a:endParaRPr lang="el-GR" sz="1000">
                        <a:latin typeface="Calibri"/>
                        <a:ea typeface="Calibri"/>
                        <a:cs typeface="Times New Roman"/>
                      </a:endParaRPr>
                    </a:p>
                    <a:p>
                      <a:pPr algn="ctr">
                        <a:lnSpc>
                          <a:spcPct val="115000"/>
                        </a:lnSpc>
                        <a:spcAft>
                          <a:spcPts val="0"/>
                        </a:spcAft>
                      </a:pPr>
                      <a:r>
                        <a:rPr lang="el-GR" sz="1000" b="1">
                          <a:solidFill>
                            <a:srgbClr val="00B050"/>
                          </a:solidFill>
                          <a:latin typeface="Times New Roman"/>
                          <a:ea typeface="Times New Roman"/>
                          <a:cs typeface="Times New Roman"/>
                        </a:rPr>
                        <a:t>Κατανάλωση </a:t>
                      </a:r>
                      <a:r>
                        <a:rPr lang="el-GR" sz="1000">
                          <a:solidFill>
                            <a:srgbClr val="00B050"/>
                          </a:solidFill>
                          <a:latin typeface="Times New Roman"/>
                          <a:ea typeface="Times New Roman"/>
                          <a:cs typeface="Times New Roman"/>
                        </a:rPr>
                        <a:t>(πάγια)</a:t>
                      </a:r>
                      <a:endParaRPr lang="el-GR" sz="1000">
                        <a:latin typeface="Calibri"/>
                        <a:ea typeface="Calibri"/>
                        <a:cs typeface="Times New Roman"/>
                      </a:endParaRPr>
                    </a:p>
                    <a:p>
                      <a:pPr algn="ctr">
                        <a:lnSpc>
                          <a:spcPct val="115000"/>
                        </a:lnSpc>
                        <a:spcAft>
                          <a:spcPts val="0"/>
                        </a:spcAft>
                      </a:pPr>
                      <a:r>
                        <a:rPr lang="el-GR" sz="1000" b="1">
                          <a:solidFill>
                            <a:srgbClr val="00B050"/>
                          </a:solidFill>
                          <a:latin typeface="Times New Roman"/>
                          <a:ea typeface="Times New Roman"/>
                          <a:cs typeface="Times New Roman"/>
                        </a:rPr>
                        <a:t>133.17 %</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831769">
                <a:tc vMerge="1">
                  <a:txBody>
                    <a:bodyPr/>
                    <a:lstStyle/>
                    <a:p>
                      <a:endParaRPr lang="el-GR"/>
                    </a:p>
                  </a:txBody>
                  <a:tcPr/>
                </a:tc>
                <a:tc vMerge="1">
                  <a:txBody>
                    <a:bodyPr/>
                    <a:lstStyle/>
                    <a:p>
                      <a:endParaRPr lang="el-GR"/>
                    </a:p>
                  </a:txBody>
                  <a:tcPr/>
                </a:tc>
                <a:tc rowSpan="2">
                  <a:txBody>
                    <a:bodyPr/>
                    <a:lstStyle/>
                    <a:p>
                      <a:pPr marL="139700" algn="ctr">
                        <a:lnSpc>
                          <a:spcPct val="115000"/>
                        </a:lnSpc>
                        <a:spcAft>
                          <a:spcPts val="0"/>
                        </a:spcAft>
                      </a:pPr>
                      <a:r>
                        <a:rPr lang="el-GR" sz="1000" b="1" dirty="0">
                          <a:solidFill>
                            <a:srgbClr val="808080"/>
                          </a:solidFill>
                          <a:latin typeface="Times New Roman"/>
                          <a:ea typeface="Times New Roman"/>
                          <a:cs typeface="Times New Roman"/>
                        </a:rPr>
                        <a:t>Μη-Τιμολογούμενη</a:t>
                      </a:r>
                      <a:endParaRPr lang="el-GR" sz="1000" dirty="0">
                        <a:latin typeface="Calibri"/>
                        <a:ea typeface="Calibri"/>
                        <a:cs typeface="Times New Roman"/>
                      </a:endParaRPr>
                    </a:p>
                    <a:p>
                      <a:pPr marL="139700" algn="ctr">
                        <a:lnSpc>
                          <a:spcPct val="115000"/>
                        </a:lnSpc>
                        <a:spcAft>
                          <a:spcPts val="0"/>
                        </a:spcAft>
                      </a:pPr>
                      <a:r>
                        <a:rPr lang="el-GR" sz="1000" b="1" dirty="0">
                          <a:solidFill>
                            <a:srgbClr val="808080"/>
                          </a:solidFill>
                          <a:latin typeface="Times New Roman"/>
                          <a:ea typeface="Times New Roman"/>
                          <a:cs typeface="Times New Roman"/>
                        </a:rPr>
                        <a:t>Εξουσιοδοτημένη</a:t>
                      </a:r>
                      <a:endParaRPr lang="el-GR" sz="1000" dirty="0">
                        <a:latin typeface="Calibri"/>
                        <a:ea typeface="Calibri"/>
                        <a:cs typeface="Times New Roman"/>
                      </a:endParaRPr>
                    </a:p>
                    <a:p>
                      <a:pPr marL="279400" algn="ctr">
                        <a:lnSpc>
                          <a:spcPct val="115000"/>
                        </a:lnSpc>
                        <a:spcAft>
                          <a:spcPts val="0"/>
                        </a:spcAft>
                      </a:pPr>
                      <a:r>
                        <a:rPr lang="el-GR" sz="1000" b="1" dirty="0">
                          <a:solidFill>
                            <a:srgbClr val="808080"/>
                          </a:solidFill>
                          <a:latin typeface="Times New Roman"/>
                          <a:ea typeface="Times New Roman"/>
                          <a:cs typeface="Times New Roman"/>
                        </a:rPr>
                        <a:t>Κατανάλωση </a:t>
                      </a:r>
                      <a:endParaRPr lang="el-GR" sz="1000" dirty="0">
                        <a:latin typeface="Calibri"/>
                        <a:ea typeface="Calibri"/>
                        <a:cs typeface="Times New Roman"/>
                      </a:endParaRPr>
                    </a:p>
                    <a:p>
                      <a:pPr marL="279400" algn="ctr">
                        <a:lnSpc>
                          <a:spcPct val="115000"/>
                        </a:lnSpc>
                        <a:spcAft>
                          <a:spcPts val="0"/>
                        </a:spcAft>
                      </a:pPr>
                      <a:r>
                        <a:rPr lang="el-GR" sz="1000" dirty="0">
                          <a:solidFill>
                            <a:srgbClr val="808080"/>
                          </a:solidFill>
                          <a:latin typeface="Times New Roman"/>
                          <a:ea typeface="Times New Roman"/>
                          <a:cs typeface="Times New Roman"/>
                        </a:rPr>
                        <a:t>(πυρόσβεση, καθαρισμοί δεξαμενών, πάρκα </a:t>
                      </a:r>
                      <a:r>
                        <a:rPr lang="el-GR" sz="1000" dirty="0" err="1">
                          <a:solidFill>
                            <a:srgbClr val="808080"/>
                          </a:solidFill>
                          <a:latin typeface="Times New Roman"/>
                          <a:ea typeface="Times New Roman"/>
                          <a:cs typeface="Times New Roman"/>
                        </a:rPr>
                        <a:t>κ.α</a:t>
                      </a:r>
                      <a:r>
                        <a:rPr lang="el-GR" sz="1000" dirty="0">
                          <a:solidFill>
                            <a:srgbClr val="808080"/>
                          </a:solidFill>
                          <a:latin typeface="Times New Roman"/>
                          <a:ea typeface="Times New Roman"/>
                          <a:cs typeface="Times New Roman"/>
                        </a:rPr>
                        <a:t>)</a:t>
                      </a:r>
                      <a:endParaRPr lang="el-GR" sz="1000" dirty="0">
                        <a:latin typeface="Calibri"/>
                        <a:ea typeface="Calibri"/>
                        <a:cs typeface="Times New Roman"/>
                      </a:endParaRPr>
                    </a:p>
                    <a:p>
                      <a:pPr marL="139700" algn="ctr">
                        <a:lnSpc>
                          <a:spcPct val="115000"/>
                        </a:lnSpc>
                        <a:spcAft>
                          <a:spcPts val="0"/>
                        </a:spcAft>
                      </a:pPr>
                      <a:r>
                        <a:rPr lang="en-US" sz="1000" b="1" dirty="0">
                          <a:solidFill>
                            <a:srgbClr val="808080"/>
                          </a:solidFill>
                          <a:latin typeface="Times New Roman"/>
                          <a:ea typeface="Times New Roman"/>
                          <a:cs typeface="Times New Roman"/>
                        </a:rPr>
                        <a:t>1.25%</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1000" b="1">
                          <a:solidFill>
                            <a:srgbClr val="808080"/>
                          </a:solidFill>
                          <a:latin typeface="Times New Roman"/>
                          <a:ea typeface="Times New Roman"/>
                          <a:cs typeface="Times New Roman"/>
                        </a:rPr>
                        <a:t>Μη-Τιμολογούμενη Μετρούμενη</a:t>
                      </a:r>
                      <a:endParaRPr lang="el-GR" sz="1000">
                        <a:latin typeface="Calibri"/>
                        <a:ea typeface="Calibri"/>
                        <a:cs typeface="Times New Roman"/>
                      </a:endParaRPr>
                    </a:p>
                    <a:p>
                      <a:pPr algn="ctr">
                        <a:lnSpc>
                          <a:spcPct val="115000"/>
                        </a:lnSpc>
                        <a:spcAft>
                          <a:spcPts val="0"/>
                        </a:spcAft>
                      </a:pPr>
                      <a:r>
                        <a:rPr lang="el-GR" sz="1000" b="1">
                          <a:solidFill>
                            <a:srgbClr val="808080"/>
                          </a:solidFill>
                          <a:latin typeface="Times New Roman"/>
                          <a:ea typeface="Times New Roman"/>
                          <a:cs typeface="Times New Roman"/>
                        </a:rPr>
                        <a:t>Κατανάλωση</a:t>
                      </a:r>
                      <a:r>
                        <a:rPr lang="el-GR" sz="1000" b="1" spc="100">
                          <a:solidFill>
                            <a:srgbClr val="808080"/>
                          </a:solidFill>
                          <a:latin typeface="Times New Roman"/>
                          <a:ea typeface="Times New Roman"/>
                          <a:cs typeface="Times New Roman"/>
                        </a:rPr>
                        <a:t> 0%</a:t>
                      </a:r>
                      <a:r>
                        <a:rPr lang="el-GR" sz="1000" spc="100">
                          <a:solidFill>
                            <a:srgbClr val="808080"/>
                          </a:solidFill>
                          <a:latin typeface="Times New Roman"/>
                          <a:ea typeface="Times New Roman"/>
                          <a:cs typeface="Times New Roman"/>
                        </a:rPr>
                        <a:t>(δεν εμφανίζονται θέσεις με υδρόμετρα που δεν χρεώνονται)</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a:lnSpc>
                          <a:spcPts val="1655"/>
                        </a:lnSpc>
                        <a:spcAft>
                          <a:spcPts val="0"/>
                        </a:spcAft>
                      </a:pPr>
                      <a:r>
                        <a:rPr lang="el-GR" sz="1000" b="1">
                          <a:solidFill>
                            <a:srgbClr val="FF0000"/>
                          </a:solidFill>
                          <a:latin typeface="Times New Roman"/>
                          <a:ea typeface="Times New Roman"/>
                          <a:cs typeface="Times New Roman"/>
                        </a:rPr>
                        <a:t>Μη Ανταποδοτικό Νερό</a:t>
                      </a:r>
                      <a:endParaRPr lang="el-GR" sz="1000">
                        <a:latin typeface="Calibri"/>
                        <a:ea typeface="Calibri"/>
                        <a:cs typeface="Times New Roman"/>
                      </a:endParaRPr>
                    </a:p>
                    <a:p>
                      <a:pPr algn="ctr">
                        <a:lnSpc>
                          <a:spcPts val="1655"/>
                        </a:lnSpc>
                        <a:spcAft>
                          <a:spcPts val="0"/>
                        </a:spcAft>
                      </a:pPr>
                      <a:r>
                        <a:rPr lang="el-GR" sz="1000">
                          <a:solidFill>
                            <a:srgbClr val="FF0000"/>
                          </a:solidFill>
                          <a:latin typeface="Times New Roman"/>
                          <a:ea typeface="Times New Roman"/>
                          <a:cs typeface="Times New Roman"/>
                        </a:rPr>
                        <a:t> (που δε φέρνει έσοδα)</a:t>
                      </a:r>
                      <a:endParaRPr lang="el-GR" sz="1000">
                        <a:latin typeface="Calibri"/>
                        <a:ea typeface="Calibri"/>
                        <a:cs typeface="Times New Roman"/>
                      </a:endParaRPr>
                    </a:p>
                    <a:p>
                      <a:pPr algn="ctr">
                        <a:lnSpc>
                          <a:spcPct val="115000"/>
                        </a:lnSpc>
                        <a:spcAft>
                          <a:spcPts val="0"/>
                        </a:spcAft>
                      </a:pPr>
                      <a:r>
                        <a:rPr lang="el-GR" sz="1000" b="1">
                          <a:solidFill>
                            <a:srgbClr val="00B050"/>
                          </a:solidFill>
                          <a:latin typeface="Times New Roman"/>
                          <a:ea typeface="Times New Roman"/>
                          <a:cs typeface="Times New Roman"/>
                        </a:rPr>
                        <a:t>-33.</a:t>
                      </a:r>
                      <a:r>
                        <a:rPr lang="en-US" sz="1000" b="1">
                          <a:solidFill>
                            <a:srgbClr val="00B050"/>
                          </a:solidFill>
                          <a:latin typeface="Times New Roman"/>
                          <a:ea typeface="Times New Roman"/>
                          <a:cs typeface="Times New Roman"/>
                        </a:rPr>
                        <a:t>17</a:t>
                      </a:r>
                      <a:r>
                        <a:rPr lang="el-GR" sz="1000" b="1">
                          <a:solidFill>
                            <a:srgbClr val="00B050"/>
                          </a:solidFill>
                          <a:latin typeface="Times New Roman"/>
                          <a:ea typeface="Times New Roman"/>
                          <a:cs typeface="Times New Roman"/>
                        </a:rPr>
                        <a:t> %</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3567">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000" b="1" dirty="0">
                          <a:solidFill>
                            <a:srgbClr val="808080"/>
                          </a:solidFill>
                          <a:latin typeface="Times New Roman"/>
                          <a:ea typeface="Times New Roman"/>
                          <a:cs typeface="Times New Roman"/>
                        </a:rPr>
                        <a:t>Μη-Τιμολογούμενη μη-</a:t>
                      </a:r>
                      <a:endParaRPr lang="el-GR" sz="1000" dirty="0">
                        <a:latin typeface="Calibri"/>
                        <a:ea typeface="Calibri"/>
                        <a:cs typeface="Times New Roman"/>
                      </a:endParaRPr>
                    </a:p>
                    <a:p>
                      <a:pPr algn="ctr">
                        <a:lnSpc>
                          <a:spcPct val="115000"/>
                        </a:lnSpc>
                        <a:spcAft>
                          <a:spcPts val="0"/>
                        </a:spcAft>
                      </a:pPr>
                      <a:r>
                        <a:rPr lang="el-GR" sz="1000" b="1" dirty="0">
                          <a:solidFill>
                            <a:srgbClr val="808080"/>
                          </a:solidFill>
                          <a:latin typeface="Times New Roman"/>
                          <a:ea typeface="Times New Roman"/>
                          <a:cs typeface="Times New Roman"/>
                        </a:rPr>
                        <a:t>Μετρούμενη Κατανάλωση </a:t>
                      </a:r>
                      <a:r>
                        <a:rPr lang="el-GR" sz="1000" dirty="0">
                          <a:solidFill>
                            <a:srgbClr val="808080"/>
                          </a:solidFill>
                          <a:latin typeface="Times New Roman"/>
                          <a:ea typeface="Times New Roman"/>
                          <a:cs typeface="Times New Roman"/>
                        </a:rPr>
                        <a:t>(πότισμα, πάρκα, δημόσιες πηγές κτλ.) </a:t>
                      </a:r>
                      <a:endParaRPr lang="el-GR" sz="1000" dirty="0">
                        <a:latin typeface="Calibri"/>
                        <a:ea typeface="Calibri"/>
                        <a:cs typeface="Times New Roman"/>
                      </a:endParaRPr>
                    </a:p>
                    <a:p>
                      <a:pPr algn="ctr">
                        <a:lnSpc>
                          <a:spcPts val="1920"/>
                        </a:lnSpc>
                        <a:spcAft>
                          <a:spcPts val="0"/>
                        </a:spcAft>
                      </a:pPr>
                      <a:r>
                        <a:rPr lang="el-GR" sz="1000" b="1" dirty="0">
                          <a:solidFill>
                            <a:srgbClr val="808080"/>
                          </a:solidFill>
                          <a:latin typeface="Times New Roman"/>
                          <a:ea typeface="Times New Roman"/>
                          <a:cs typeface="Times New Roman"/>
                        </a:rPr>
                        <a:t>1.25%</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433213">
                <a:tc vMerge="1">
                  <a:txBody>
                    <a:bodyPr/>
                    <a:lstStyle/>
                    <a:p>
                      <a:endParaRPr lang="el-GR"/>
                    </a:p>
                  </a:txBody>
                  <a:tcPr/>
                </a:tc>
                <a:tc rowSpan="3">
                  <a:txBody>
                    <a:bodyPr/>
                    <a:lstStyle/>
                    <a:p>
                      <a:pPr marL="165100" algn="ctr">
                        <a:lnSpc>
                          <a:spcPct val="115000"/>
                        </a:lnSpc>
                        <a:spcAft>
                          <a:spcPts val="0"/>
                        </a:spcAft>
                      </a:pPr>
                      <a:r>
                        <a:rPr lang="el-GR" sz="1000" b="1" dirty="0">
                          <a:solidFill>
                            <a:srgbClr val="FF0000"/>
                          </a:solidFill>
                          <a:latin typeface="Times New Roman"/>
                          <a:ea typeface="Times New Roman"/>
                          <a:cs typeface="Times New Roman"/>
                        </a:rPr>
                        <a:t>Απώλειες Νερού</a:t>
                      </a:r>
                      <a:endParaRPr lang="el-GR" sz="1000" dirty="0">
                        <a:latin typeface="Calibri"/>
                        <a:ea typeface="Calibri"/>
                        <a:cs typeface="Times New Roman"/>
                      </a:endParaRPr>
                    </a:p>
                    <a:p>
                      <a:pPr marL="266700" algn="ctr">
                        <a:lnSpc>
                          <a:spcPct val="115000"/>
                        </a:lnSpc>
                        <a:spcAft>
                          <a:spcPts val="0"/>
                        </a:spcAft>
                      </a:pPr>
                      <a:r>
                        <a:rPr lang="el-GR" sz="1000" dirty="0">
                          <a:solidFill>
                            <a:srgbClr val="FF0000"/>
                          </a:solidFill>
                          <a:latin typeface="Times New Roman"/>
                          <a:ea typeface="Times New Roman"/>
                          <a:cs typeface="Times New Roman"/>
                        </a:rPr>
                        <a:t>(η ολική ποσότητα που θεωρείται ότι χάνεται)</a:t>
                      </a:r>
                      <a:endParaRPr lang="el-GR" sz="1000" dirty="0">
                        <a:latin typeface="Calibri"/>
                        <a:ea typeface="Calibri"/>
                        <a:cs typeface="Times New Roman"/>
                      </a:endParaRPr>
                    </a:p>
                    <a:p>
                      <a:pPr marL="266700" algn="ctr">
                        <a:lnSpc>
                          <a:spcPct val="115000"/>
                        </a:lnSpc>
                        <a:spcAft>
                          <a:spcPts val="0"/>
                        </a:spcAft>
                      </a:pPr>
                      <a:r>
                        <a:rPr lang="el-GR" sz="1000" b="1" dirty="0">
                          <a:solidFill>
                            <a:srgbClr val="00B050"/>
                          </a:solidFill>
                          <a:latin typeface="Times New Roman"/>
                          <a:ea typeface="Times New Roman"/>
                          <a:cs typeface="Times New Roman"/>
                        </a:rPr>
                        <a:t>-34.42</a:t>
                      </a:r>
                      <a:r>
                        <a:rPr lang="el-GR" sz="1000" b="1" dirty="0">
                          <a:solidFill>
                            <a:srgbClr val="943634"/>
                          </a:solidFill>
                          <a:latin typeface="Times New Roman"/>
                          <a:ea typeface="Times New Roman"/>
                          <a:cs typeface="Times New Roman"/>
                        </a:rPr>
                        <a:t> %</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279400" algn="ctr">
                        <a:lnSpc>
                          <a:spcPct val="115000"/>
                        </a:lnSpc>
                        <a:spcAft>
                          <a:spcPts val="0"/>
                        </a:spcAft>
                      </a:pPr>
                      <a:r>
                        <a:rPr lang="el-GR" sz="1000" b="1">
                          <a:solidFill>
                            <a:srgbClr val="E36C0A"/>
                          </a:solidFill>
                          <a:latin typeface="Times New Roman"/>
                          <a:ea typeface="Times New Roman"/>
                          <a:cs typeface="Times New Roman"/>
                        </a:rPr>
                        <a:t>Φαινόμενες</a:t>
                      </a:r>
                      <a:endParaRPr lang="el-GR" sz="1000">
                        <a:latin typeface="Calibri"/>
                        <a:ea typeface="Calibri"/>
                        <a:cs typeface="Times New Roman"/>
                      </a:endParaRPr>
                    </a:p>
                    <a:p>
                      <a:pPr marL="139700" algn="ctr">
                        <a:lnSpc>
                          <a:spcPct val="115000"/>
                        </a:lnSpc>
                        <a:spcAft>
                          <a:spcPts val="0"/>
                        </a:spcAft>
                      </a:pPr>
                      <a:r>
                        <a:rPr lang="el-GR" sz="1000" b="1">
                          <a:solidFill>
                            <a:srgbClr val="E36C0A"/>
                          </a:solidFill>
                          <a:latin typeface="Times New Roman"/>
                          <a:ea typeface="Times New Roman"/>
                          <a:cs typeface="Times New Roman"/>
                        </a:rPr>
                        <a:t>Απώλειες Νερού</a:t>
                      </a:r>
                      <a:endParaRPr lang="el-GR" sz="1000">
                        <a:latin typeface="Calibri"/>
                        <a:ea typeface="Calibri"/>
                        <a:cs typeface="Times New Roman"/>
                      </a:endParaRPr>
                    </a:p>
                    <a:p>
                      <a:pPr marL="139700" algn="ctr">
                        <a:lnSpc>
                          <a:spcPct val="115000"/>
                        </a:lnSpc>
                        <a:spcAft>
                          <a:spcPts val="0"/>
                        </a:spcAft>
                      </a:pPr>
                      <a:r>
                        <a:rPr lang="el-GR" sz="1000" b="1">
                          <a:solidFill>
                            <a:srgbClr val="E36C0A"/>
                          </a:solidFill>
                          <a:latin typeface="Times New Roman"/>
                          <a:ea typeface="Times New Roman"/>
                          <a:cs typeface="Times New Roman"/>
                        </a:rPr>
                        <a:t>6%</a:t>
                      </a:r>
                      <a:endParaRPr lang="el-GR" sz="100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1000" b="1" dirty="0">
                          <a:solidFill>
                            <a:srgbClr val="E36C0A"/>
                          </a:solidFill>
                          <a:latin typeface="Times New Roman"/>
                          <a:ea typeface="Times New Roman"/>
                          <a:cs typeface="Times New Roman"/>
                        </a:rPr>
                        <a:t>Μη-Εξουσιοδοτημένη</a:t>
                      </a:r>
                      <a:endParaRPr lang="el-GR" sz="1000" dirty="0">
                        <a:latin typeface="Calibri"/>
                        <a:ea typeface="Calibri"/>
                        <a:cs typeface="Times New Roman"/>
                      </a:endParaRPr>
                    </a:p>
                    <a:p>
                      <a:pPr algn="ctr">
                        <a:lnSpc>
                          <a:spcPct val="115000"/>
                        </a:lnSpc>
                        <a:spcAft>
                          <a:spcPts val="0"/>
                        </a:spcAft>
                      </a:pPr>
                      <a:r>
                        <a:rPr lang="el-GR" sz="1000" b="1" dirty="0">
                          <a:solidFill>
                            <a:srgbClr val="E36C0A"/>
                          </a:solidFill>
                          <a:latin typeface="Times New Roman"/>
                          <a:ea typeface="Times New Roman"/>
                          <a:cs typeface="Times New Roman"/>
                        </a:rPr>
                        <a:t>Κατανάλωση </a:t>
                      </a:r>
                      <a:r>
                        <a:rPr lang="el-GR" sz="1000" dirty="0">
                          <a:solidFill>
                            <a:srgbClr val="E36C0A"/>
                          </a:solidFill>
                          <a:latin typeface="Times New Roman"/>
                          <a:ea typeface="Times New Roman"/>
                          <a:cs typeface="Times New Roman"/>
                        </a:rPr>
                        <a:t>(παράνομες συνδέσεις, βανδαλισμοί)</a:t>
                      </a:r>
                      <a:r>
                        <a:rPr lang="el-GR" sz="1000" b="1" dirty="0">
                          <a:solidFill>
                            <a:srgbClr val="E36C0A"/>
                          </a:solidFill>
                          <a:latin typeface="Times New Roman"/>
                          <a:ea typeface="Times New Roman"/>
                          <a:cs typeface="Times New Roman"/>
                        </a:rPr>
                        <a:t> 1%</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621567">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000" b="1" dirty="0">
                          <a:solidFill>
                            <a:srgbClr val="E36C0A"/>
                          </a:solidFill>
                          <a:latin typeface="Times New Roman"/>
                          <a:ea typeface="Times New Roman"/>
                          <a:cs typeface="Times New Roman"/>
                        </a:rPr>
                        <a:t>Σφάλματα Μετρητών /</a:t>
                      </a:r>
                      <a:endParaRPr lang="el-GR" sz="1000" dirty="0">
                        <a:latin typeface="Calibri"/>
                        <a:ea typeface="Calibri"/>
                        <a:cs typeface="Times New Roman"/>
                      </a:endParaRPr>
                    </a:p>
                    <a:p>
                      <a:pPr algn="ctr">
                        <a:lnSpc>
                          <a:spcPts val="1920"/>
                        </a:lnSpc>
                        <a:spcAft>
                          <a:spcPts val="0"/>
                        </a:spcAft>
                      </a:pPr>
                      <a:r>
                        <a:rPr lang="el-GR" sz="1000" b="1" dirty="0">
                          <a:solidFill>
                            <a:srgbClr val="E36C0A"/>
                          </a:solidFill>
                          <a:latin typeface="Times New Roman"/>
                          <a:ea typeface="Times New Roman"/>
                          <a:cs typeface="Times New Roman"/>
                        </a:rPr>
                        <a:t>Μετρήσεων </a:t>
                      </a:r>
                      <a:r>
                        <a:rPr lang="el-GR" sz="1000" spc="50" dirty="0">
                          <a:solidFill>
                            <a:srgbClr val="E36C0A"/>
                          </a:solidFill>
                          <a:latin typeface="Times New Roman"/>
                          <a:ea typeface="Times New Roman"/>
                          <a:cs typeface="Times New Roman"/>
                        </a:rPr>
                        <a:t>(τυχαία λογιστικά λάθη, βλάβη σε μετρητές </a:t>
                      </a:r>
                      <a:r>
                        <a:rPr lang="el-GR" sz="1000" spc="50" dirty="0" err="1">
                          <a:solidFill>
                            <a:srgbClr val="E36C0A"/>
                          </a:solidFill>
                          <a:latin typeface="Times New Roman"/>
                          <a:ea typeface="Times New Roman"/>
                          <a:cs typeface="Times New Roman"/>
                        </a:rPr>
                        <a:t>κ.α</a:t>
                      </a:r>
                      <a:r>
                        <a:rPr lang="el-GR" sz="1000" spc="50" dirty="0">
                          <a:solidFill>
                            <a:srgbClr val="E36C0A"/>
                          </a:solidFill>
                          <a:latin typeface="Times New Roman"/>
                          <a:ea typeface="Times New Roman"/>
                          <a:cs typeface="Times New Roman"/>
                        </a:rPr>
                        <a:t>)</a:t>
                      </a:r>
                      <a:r>
                        <a:rPr lang="el-GR" sz="1000" b="1" spc="50" dirty="0">
                          <a:solidFill>
                            <a:srgbClr val="E36C0A"/>
                          </a:solidFill>
                          <a:latin typeface="Times New Roman"/>
                          <a:ea typeface="Times New Roman"/>
                          <a:cs typeface="Times New Roman"/>
                        </a:rPr>
                        <a:t> 5%</a:t>
                      </a:r>
                      <a:endParaRPr lang="el-GR" sz="1000" dirty="0">
                        <a:latin typeface="Calibri"/>
                        <a:ea typeface="Calibri"/>
                        <a:cs typeface="Times New Roman"/>
                      </a:endParaRPr>
                    </a:p>
                  </a:txBody>
                  <a:tcPr marL="4186" marR="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421661">
                <a:tc vMerge="1">
                  <a:txBody>
                    <a:bodyPr/>
                    <a:lstStyle/>
                    <a:p>
                      <a:endParaRPr lang="el-GR"/>
                    </a:p>
                  </a:txBody>
                  <a:tcPr/>
                </a:tc>
                <a:tc vMerge="1">
                  <a:txBody>
                    <a:bodyPr/>
                    <a:lstStyle/>
                    <a:p>
                      <a:endParaRPr lang="el-GR"/>
                    </a:p>
                  </a:txBody>
                  <a:tcPr/>
                </a:tc>
                <a:tc gridSpan="2">
                  <a:txBody>
                    <a:bodyPr/>
                    <a:lstStyle/>
                    <a:p>
                      <a:pPr marL="965200" algn="ctr">
                        <a:lnSpc>
                          <a:spcPct val="115000"/>
                        </a:lnSpc>
                        <a:spcAft>
                          <a:spcPts val="0"/>
                        </a:spcAft>
                      </a:pPr>
                      <a:r>
                        <a:rPr lang="el-GR" sz="1000" b="1" dirty="0">
                          <a:solidFill>
                            <a:srgbClr val="FF0000"/>
                          </a:solidFill>
                          <a:latin typeface="Times New Roman"/>
                          <a:ea typeface="Times New Roman"/>
                          <a:cs typeface="Times New Roman"/>
                        </a:rPr>
                        <a:t>Πραγματικές Απώλειες Νερού </a:t>
                      </a:r>
                      <a:endParaRPr lang="el-GR" sz="1000" dirty="0">
                        <a:latin typeface="Calibri"/>
                        <a:ea typeface="Calibri"/>
                        <a:cs typeface="Times New Roman"/>
                      </a:endParaRPr>
                    </a:p>
                    <a:p>
                      <a:pPr marL="965200" algn="ctr">
                        <a:lnSpc>
                          <a:spcPct val="115000"/>
                        </a:lnSpc>
                        <a:spcAft>
                          <a:spcPts val="0"/>
                        </a:spcAft>
                      </a:pPr>
                      <a:r>
                        <a:rPr lang="el-GR" sz="1000" b="1" dirty="0">
                          <a:solidFill>
                            <a:srgbClr val="FF0000"/>
                          </a:solidFill>
                          <a:latin typeface="Times New Roman"/>
                          <a:ea typeface="Times New Roman"/>
                          <a:cs typeface="Times New Roman"/>
                        </a:rPr>
                        <a:t> </a:t>
                      </a:r>
                      <a:r>
                        <a:rPr lang="el-GR" sz="1000" dirty="0">
                          <a:solidFill>
                            <a:srgbClr val="FF0000"/>
                          </a:solidFill>
                          <a:latin typeface="Times New Roman"/>
                          <a:ea typeface="Times New Roman"/>
                          <a:cs typeface="Times New Roman"/>
                        </a:rPr>
                        <a:t>(θραύσεις αγωγών, διαρροές, υπερχειλίσεις </a:t>
                      </a:r>
                      <a:r>
                        <a:rPr lang="el-GR" sz="1000" dirty="0" err="1">
                          <a:solidFill>
                            <a:srgbClr val="FF0000"/>
                          </a:solidFill>
                          <a:latin typeface="Times New Roman"/>
                          <a:ea typeface="Times New Roman"/>
                          <a:cs typeface="Times New Roman"/>
                        </a:rPr>
                        <a:t>κ.α</a:t>
                      </a:r>
                      <a:r>
                        <a:rPr lang="el-GR" sz="1000" dirty="0">
                          <a:solidFill>
                            <a:srgbClr val="FF0000"/>
                          </a:solidFill>
                          <a:latin typeface="Times New Roman"/>
                          <a:ea typeface="Times New Roman"/>
                          <a:cs typeface="Times New Roman"/>
                        </a:rPr>
                        <a:t>)</a:t>
                      </a:r>
                      <a:endParaRPr lang="el-GR" sz="1000" dirty="0">
                        <a:latin typeface="Calibri"/>
                        <a:ea typeface="Calibri"/>
                        <a:cs typeface="Times New Roman"/>
                      </a:endParaRPr>
                    </a:p>
                    <a:p>
                      <a:pPr algn="ctr">
                        <a:lnSpc>
                          <a:spcPct val="115000"/>
                        </a:lnSpc>
                        <a:spcAft>
                          <a:spcPts val="0"/>
                        </a:spcAft>
                      </a:pPr>
                      <a:r>
                        <a:rPr lang="el-GR" sz="1000" b="1" dirty="0">
                          <a:solidFill>
                            <a:srgbClr val="00B050"/>
                          </a:solidFill>
                          <a:latin typeface="Times New Roman"/>
                          <a:ea typeface="Times New Roman"/>
                          <a:cs typeface="Times New Roman"/>
                        </a:rPr>
                        <a:t>-40.</a:t>
                      </a:r>
                      <a:r>
                        <a:rPr lang="en-US" sz="1000" b="1" dirty="0">
                          <a:solidFill>
                            <a:srgbClr val="00B050"/>
                          </a:solidFill>
                          <a:latin typeface="Times New Roman"/>
                          <a:ea typeface="Times New Roman"/>
                          <a:cs typeface="Times New Roman"/>
                        </a:rPr>
                        <a:t>42</a:t>
                      </a:r>
                      <a:r>
                        <a:rPr lang="el-GR" sz="1000" b="1" dirty="0">
                          <a:solidFill>
                            <a:srgbClr val="00B050"/>
                          </a:solidFill>
                          <a:latin typeface="Times New Roman"/>
                          <a:ea typeface="Times New Roman"/>
                          <a:cs typeface="Times New Roman"/>
                        </a:rPr>
                        <a:t> %</a:t>
                      </a:r>
                      <a:endParaRPr lang="el-GR" sz="1000" dirty="0">
                        <a:latin typeface="Calibri"/>
                        <a:ea typeface="Calibri"/>
                        <a:cs typeface="Times New Roman"/>
                      </a:endParaRPr>
                    </a:p>
                  </a:txBody>
                  <a:tcPr marL="4186" marR="4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vMerge="1">
                  <a:txBody>
                    <a:bodyPr/>
                    <a:lstStyle/>
                    <a:p>
                      <a:endParaRPr lang="el-GR"/>
                    </a:p>
                  </a:txBody>
                  <a:tcPr/>
                </a:tc>
              </a:tr>
            </a:tbl>
          </a:graphicData>
        </a:graphic>
      </p:graphicFrame>
      <p:sp>
        <p:nvSpPr>
          <p:cNvPr id="6" name="5 - Συν"/>
          <p:cNvSpPr/>
          <p:nvPr/>
        </p:nvSpPr>
        <p:spPr bwMode="auto">
          <a:xfrm>
            <a:off x="6804248" y="2564904"/>
            <a:ext cx="216024" cy="216024"/>
          </a:xfrm>
          <a:prstGeom prst="mathPlus">
            <a:avLst/>
          </a:prstGeom>
          <a:solidFill>
            <a:srgbClr val="00B050"/>
          </a:solidFill>
          <a:ln w="9525">
            <a:noFill/>
            <a:miter lim="800000"/>
            <a:headEnd/>
            <a:tailEnd/>
          </a:ln>
          <a:effectLst/>
        </p:spPr>
        <p:txBody>
          <a:bodyPr wrap="none" rtlCol="0" anchor="ctr"/>
          <a:lstStyle/>
          <a:p>
            <a:pPr algn="ctr"/>
            <a:endParaRPr lang="el-GR"/>
          </a:p>
        </p:txBody>
      </p:sp>
      <p:sp>
        <p:nvSpPr>
          <p:cNvPr id="7" name="6 - Ίσο"/>
          <p:cNvSpPr/>
          <p:nvPr/>
        </p:nvSpPr>
        <p:spPr bwMode="auto">
          <a:xfrm>
            <a:off x="5508104" y="2636912"/>
            <a:ext cx="216024" cy="216024"/>
          </a:xfrm>
          <a:prstGeom prst="mathEqual">
            <a:avLst/>
          </a:prstGeom>
          <a:solidFill>
            <a:srgbClr val="00B050"/>
          </a:solidFill>
          <a:ln w="9525">
            <a:noFill/>
            <a:miter lim="800000"/>
            <a:headEnd/>
            <a:tailEnd/>
          </a:ln>
          <a:effectLst/>
        </p:spPr>
        <p:txBody>
          <a:bodyPr wrap="none" rtlCol="0" anchor="ctr"/>
          <a:lstStyle/>
          <a:p>
            <a:pPr algn="ctr"/>
            <a:endParaRPr lang="el-GR"/>
          </a:p>
        </p:txBody>
      </p:sp>
      <p:sp>
        <p:nvSpPr>
          <p:cNvPr id="8" name="7 - Ίσο"/>
          <p:cNvSpPr/>
          <p:nvPr/>
        </p:nvSpPr>
        <p:spPr bwMode="auto">
          <a:xfrm>
            <a:off x="7452320" y="2636912"/>
            <a:ext cx="216024" cy="216024"/>
          </a:xfrm>
          <a:prstGeom prst="mathEqual">
            <a:avLst/>
          </a:prstGeom>
          <a:solidFill>
            <a:srgbClr val="00B050"/>
          </a:solidFill>
          <a:ln w="9525">
            <a:noFill/>
            <a:miter lim="800000"/>
            <a:headEnd/>
            <a:tailEnd/>
          </a:ln>
          <a:effectLst/>
        </p:spPr>
        <p:txBody>
          <a:bodyPr wrap="none" rtlCol="0" anchor="ctr"/>
          <a:lstStyle/>
          <a:p>
            <a:pPr algn="ctr"/>
            <a:endParaRPr lang="el-GR"/>
          </a:p>
        </p:txBody>
      </p:sp>
      <p:sp>
        <p:nvSpPr>
          <p:cNvPr id="9" name="8 - Συν"/>
          <p:cNvSpPr/>
          <p:nvPr/>
        </p:nvSpPr>
        <p:spPr bwMode="auto">
          <a:xfrm>
            <a:off x="4499992" y="3212976"/>
            <a:ext cx="216024" cy="216024"/>
          </a:xfrm>
          <a:prstGeom prst="mathPlus">
            <a:avLst/>
          </a:prstGeom>
          <a:solidFill>
            <a:schemeClr val="tx1"/>
          </a:solidFill>
          <a:ln w="9525">
            <a:noFill/>
            <a:miter lim="800000"/>
            <a:headEnd/>
            <a:tailEnd/>
          </a:ln>
          <a:effectLst/>
        </p:spPr>
        <p:txBody>
          <a:bodyPr wrap="none" rtlCol="0" anchor="ctr"/>
          <a:lstStyle/>
          <a:p>
            <a:pPr algn="ctr"/>
            <a:endParaRPr lang="el-GR"/>
          </a:p>
        </p:txBody>
      </p:sp>
      <p:sp>
        <p:nvSpPr>
          <p:cNvPr id="10" name="9 - Συν"/>
          <p:cNvSpPr/>
          <p:nvPr/>
        </p:nvSpPr>
        <p:spPr bwMode="auto">
          <a:xfrm>
            <a:off x="2771800" y="4941168"/>
            <a:ext cx="216024" cy="216024"/>
          </a:xfrm>
          <a:prstGeom prst="mathPlus">
            <a:avLst/>
          </a:prstGeom>
          <a:solidFill>
            <a:schemeClr val="tx1"/>
          </a:solidFill>
          <a:ln w="9525">
            <a:noFill/>
            <a:miter lim="800000"/>
            <a:headEnd/>
            <a:tailEnd/>
          </a:ln>
          <a:effectLst/>
        </p:spPr>
        <p:txBody>
          <a:bodyPr wrap="none" rtlCol="0" anchor="ctr"/>
          <a:lstStyle/>
          <a:p>
            <a:pPr algn="ctr"/>
            <a:endParaRPr lang="el-GR"/>
          </a:p>
        </p:txBody>
      </p:sp>
      <p:sp>
        <p:nvSpPr>
          <p:cNvPr id="11" name="10 - Συν"/>
          <p:cNvSpPr/>
          <p:nvPr/>
        </p:nvSpPr>
        <p:spPr bwMode="auto">
          <a:xfrm>
            <a:off x="4644008" y="4941168"/>
            <a:ext cx="216024" cy="216024"/>
          </a:xfrm>
          <a:prstGeom prst="mathPlus">
            <a:avLst/>
          </a:prstGeom>
          <a:solidFill>
            <a:schemeClr val="tx1"/>
          </a:solidFill>
          <a:ln w="9525">
            <a:noFill/>
            <a:miter lim="800000"/>
            <a:headEnd/>
            <a:tailEnd/>
          </a:ln>
          <a:effectLst/>
        </p:spPr>
        <p:txBody>
          <a:bodyPr wrap="none" rtlCol="0" anchor="ctr"/>
          <a:lstStyle/>
          <a:p>
            <a:pPr algn="ctr"/>
            <a:endParaRPr lang="el-GR"/>
          </a:p>
        </p:txBody>
      </p:sp>
      <p:sp>
        <p:nvSpPr>
          <p:cNvPr id="12" name="11 - Ίσο"/>
          <p:cNvSpPr/>
          <p:nvPr/>
        </p:nvSpPr>
        <p:spPr bwMode="auto">
          <a:xfrm>
            <a:off x="3563888" y="3212976"/>
            <a:ext cx="216024" cy="216024"/>
          </a:xfrm>
          <a:prstGeom prst="mathEqual">
            <a:avLst/>
          </a:prstGeom>
          <a:solidFill>
            <a:schemeClr val="tx2"/>
          </a:solidFill>
          <a:ln w="9525">
            <a:noFill/>
            <a:miter lim="800000"/>
            <a:headEnd/>
            <a:tailEnd/>
          </a:ln>
          <a:effectLst/>
        </p:spPr>
        <p:txBody>
          <a:bodyPr wrap="none" rtlCol="0" anchor="ctr"/>
          <a:lstStyle/>
          <a:p>
            <a:pPr algn="ctr"/>
            <a:endParaRPr lang="el-GR"/>
          </a:p>
        </p:txBody>
      </p:sp>
      <p:sp>
        <p:nvSpPr>
          <p:cNvPr id="13" name="12 - Ίσο"/>
          <p:cNvSpPr/>
          <p:nvPr/>
        </p:nvSpPr>
        <p:spPr bwMode="auto">
          <a:xfrm>
            <a:off x="5508104" y="4077072"/>
            <a:ext cx="216024" cy="216024"/>
          </a:xfrm>
          <a:prstGeom prst="mathEqual">
            <a:avLst/>
          </a:prstGeom>
          <a:solidFill>
            <a:schemeClr val="bg1">
              <a:lumMod val="50000"/>
            </a:schemeClr>
          </a:solidFill>
          <a:ln w="9525">
            <a:noFill/>
            <a:miter lim="800000"/>
            <a:headEnd/>
            <a:tailEnd/>
          </a:ln>
          <a:effectLst/>
        </p:spPr>
        <p:txBody>
          <a:bodyPr wrap="none" rtlCol="0" anchor="ctr"/>
          <a:lstStyle/>
          <a:p>
            <a:pPr algn="ctr"/>
            <a:endParaRPr lang="el-GR"/>
          </a:p>
        </p:txBody>
      </p:sp>
      <p:sp>
        <p:nvSpPr>
          <p:cNvPr id="14" name="13 - Ίσο"/>
          <p:cNvSpPr/>
          <p:nvPr/>
        </p:nvSpPr>
        <p:spPr bwMode="auto">
          <a:xfrm>
            <a:off x="7452320" y="4077072"/>
            <a:ext cx="216024"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
        <p:nvSpPr>
          <p:cNvPr id="15" name="14 - Ίσο"/>
          <p:cNvSpPr/>
          <p:nvPr/>
        </p:nvSpPr>
        <p:spPr bwMode="auto">
          <a:xfrm>
            <a:off x="5508104" y="5517232"/>
            <a:ext cx="216024" cy="216024"/>
          </a:xfrm>
          <a:prstGeom prst="mathEqual">
            <a:avLst/>
          </a:prstGeom>
          <a:solidFill>
            <a:schemeClr val="accent6">
              <a:lumMod val="75000"/>
            </a:schemeClr>
          </a:solidFill>
          <a:ln w="9525">
            <a:noFill/>
            <a:miter lim="800000"/>
            <a:headEnd/>
            <a:tailEnd/>
          </a:ln>
          <a:effectLst/>
        </p:spPr>
        <p:txBody>
          <a:bodyPr wrap="none" rtlCol="0" anchor="ctr"/>
          <a:lstStyle/>
          <a:p>
            <a:pPr algn="ctr"/>
            <a:endParaRPr lang="el-GR"/>
          </a:p>
        </p:txBody>
      </p:sp>
      <p:sp>
        <p:nvSpPr>
          <p:cNvPr id="16" name="15 - Ίσο"/>
          <p:cNvSpPr/>
          <p:nvPr/>
        </p:nvSpPr>
        <p:spPr bwMode="auto">
          <a:xfrm>
            <a:off x="3563888" y="6093296"/>
            <a:ext cx="216024"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
        <p:nvSpPr>
          <p:cNvPr id="17" name="16 - Ίσο"/>
          <p:cNvSpPr/>
          <p:nvPr/>
        </p:nvSpPr>
        <p:spPr bwMode="auto">
          <a:xfrm>
            <a:off x="7452320" y="6453336"/>
            <a:ext cx="288032"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
        <p:nvSpPr>
          <p:cNvPr id="18" name="17 - Ίσο"/>
          <p:cNvSpPr/>
          <p:nvPr/>
        </p:nvSpPr>
        <p:spPr bwMode="auto">
          <a:xfrm>
            <a:off x="7452320" y="5517232"/>
            <a:ext cx="216024" cy="216024"/>
          </a:xfrm>
          <a:prstGeom prst="mathEqual">
            <a:avLst/>
          </a:prstGeom>
          <a:solidFill>
            <a:srgbClr val="FF0000"/>
          </a:solidFill>
          <a:ln w="9525">
            <a:noFill/>
            <a:miter lim="800000"/>
            <a:headEnd/>
            <a:tailEnd/>
          </a:ln>
          <a:effectLst/>
        </p:spPr>
        <p:txBody>
          <a:bodyPr wrap="none" rtlCol="0" anchor="ctr"/>
          <a:lstStyle/>
          <a:p>
            <a:pPr algn="ctr"/>
            <a:endParaRPr lang="el-GR"/>
          </a:p>
        </p:txBody>
      </p:sp>
      <p:sp>
        <p:nvSpPr>
          <p:cNvPr id="20" name="19 - Έκρηξη 2"/>
          <p:cNvSpPr/>
          <p:nvPr/>
        </p:nvSpPr>
        <p:spPr bwMode="auto">
          <a:xfrm>
            <a:off x="4788024" y="188640"/>
            <a:ext cx="4680520" cy="1944216"/>
          </a:xfrm>
          <a:prstGeom prst="irregularSeal2">
            <a:avLst/>
          </a:prstGeom>
          <a:solidFill>
            <a:schemeClr val="tx2">
              <a:lumMod val="60000"/>
              <a:lumOff val="40000"/>
            </a:schemeClr>
          </a:solidFill>
          <a:ln w="9525">
            <a:noFill/>
            <a:miter lim="800000"/>
            <a:headEnd/>
            <a:tailEnd/>
          </a:ln>
          <a:effectLst/>
        </p:spPr>
        <p:txBody>
          <a:bodyPr wrap="none" rtlCol="0" anchor="ctr"/>
          <a:lstStyle/>
          <a:p>
            <a:pPr algn="ctr"/>
            <a:r>
              <a:rPr lang="el-GR" sz="1200" b="1" dirty="0" smtClean="0"/>
              <a:t>Ποια η σημασία του αρνητικού πρόσημου στο </a:t>
            </a:r>
          </a:p>
          <a:p>
            <a:pPr algn="ctr"/>
            <a:r>
              <a:rPr lang="el-GR" sz="1200" b="1" dirty="0" smtClean="0"/>
              <a:t>Μη Ανταποδοτικό Νερό και ποια η αιτία εμφάνισής του?</a:t>
            </a:r>
            <a:endParaRPr lang="el-GR" sz="1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251520" y="836712"/>
          <a:ext cx="8496944" cy="5732304"/>
        </p:xfrm>
        <a:graphic>
          <a:graphicData uri="http://schemas.openxmlformats.org/drawingml/2006/table">
            <a:tbl>
              <a:tblPr/>
              <a:tblGrid>
                <a:gridCol w="1944968"/>
                <a:gridCol w="1425913"/>
                <a:gridCol w="1944968"/>
                <a:gridCol w="1944968"/>
                <a:gridCol w="1236127"/>
              </a:tblGrid>
              <a:tr h="144632">
                <a:tc rowSpan="8">
                  <a:txBody>
                    <a:bodyPr/>
                    <a:lstStyle/>
                    <a:p>
                      <a:pPr marL="139700" algn="ctr">
                        <a:lnSpc>
                          <a:spcPct val="115000"/>
                        </a:lnSpc>
                        <a:spcAft>
                          <a:spcPts val="0"/>
                        </a:spcAft>
                      </a:pPr>
                      <a:r>
                        <a:rPr lang="el-GR" sz="1100" b="1" dirty="0" smtClean="0">
                          <a:solidFill>
                            <a:srgbClr val="000000"/>
                          </a:solidFill>
                          <a:latin typeface="Times New Roman"/>
                          <a:ea typeface="Times New Roman"/>
                          <a:cs typeface="Times New Roman"/>
                        </a:rPr>
                        <a:t>Εισερχόμενο</a:t>
                      </a:r>
                      <a:r>
                        <a:rPr lang="en-US" sz="1100" b="0" baseline="0" dirty="0" smtClean="0">
                          <a:solidFill>
                            <a:schemeClr val="tx1"/>
                          </a:solidFill>
                          <a:latin typeface="Calibri"/>
                          <a:ea typeface="Times New Roman"/>
                          <a:cs typeface="Times New Roman"/>
                        </a:rPr>
                        <a:t> </a:t>
                      </a:r>
                      <a:r>
                        <a:rPr lang="el-GR" sz="1100" b="1" dirty="0" smtClean="0">
                          <a:solidFill>
                            <a:srgbClr val="000000"/>
                          </a:solidFill>
                          <a:latin typeface="Times New Roman"/>
                          <a:ea typeface="Times New Roman"/>
                          <a:cs typeface="Times New Roman"/>
                        </a:rPr>
                        <a:t>Νερό στο</a:t>
                      </a:r>
                      <a:r>
                        <a:rPr lang="en-US" sz="1100" b="0" baseline="0" dirty="0" smtClean="0">
                          <a:solidFill>
                            <a:schemeClr val="tx1"/>
                          </a:solidFill>
                          <a:latin typeface="Calibri"/>
                          <a:ea typeface="Times New Roman"/>
                          <a:cs typeface="Times New Roman"/>
                        </a:rPr>
                        <a:t> </a:t>
                      </a:r>
                      <a:r>
                        <a:rPr lang="el-GR" sz="1100" b="1" dirty="0" smtClean="0">
                          <a:solidFill>
                            <a:srgbClr val="000000"/>
                          </a:solidFill>
                          <a:latin typeface="Times New Roman"/>
                          <a:ea typeface="Times New Roman"/>
                          <a:cs typeface="Times New Roman"/>
                        </a:rPr>
                        <a:t>Δίκτυο</a:t>
                      </a:r>
                      <a:endParaRPr lang="el-GR" sz="1100" dirty="0">
                        <a:latin typeface="Calibri"/>
                        <a:ea typeface="Calibri"/>
                        <a:cs typeface="Times New Roman"/>
                      </a:endParaRPr>
                    </a:p>
                    <a:p>
                      <a:pPr marL="444500" algn="l">
                        <a:lnSpc>
                          <a:spcPct val="115000"/>
                        </a:lnSpc>
                        <a:spcAft>
                          <a:spcPts val="0"/>
                        </a:spcAft>
                      </a:pPr>
                      <a:r>
                        <a:rPr lang="el-GR" sz="1100" b="1" dirty="0">
                          <a:solidFill>
                            <a:srgbClr val="000000"/>
                          </a:solidFill>
                          <a:latin typeface="Times New Roman"/>
                          <a:ea typeface="Times New Roman"/>
                          <a:cs typeface="Times New Roman"/>
                        </a:rPr>
                        <a:t>(A3)</a:t>
                      </a:r>
                      <a:endParaRPr lang="el-GR" sz="1100" dirty="0">
                        <a:latin typeface="Calibri"/>
                        <a:ea typeface="Calibri"/>
                        <a:cs typeface="Times New Roman"/>
                      </a:endParaRPr>
                    </a:p>
                    <a:p>
                      <a:pPr marL="444500" algn="l">
                        <a:lnSpc>
                          <a:spcPct val="115000"/>
                        </a:lnSpc>
                        <a:spcAft>
                          <a:spcPts val="0"/>
                        </a:spcAft>
                      </a:pPr>
                      <a:r>
                        <a:rPr lang="el-GR" sz="1100" b="1" dirty="0">
                          <a:solidFill>
                            <a:srgbClr val="0070C0"/>
                          </a:solidFill>
                          <a:latin typeface="Times New Roman"/>
                          <a:ea typeface="Times New Roman"/>
                          <a:cs typeface="Times New Roman"/>
                        </a:rPr>
                        <a:t>100%</a:t>
                      </a:r>
                      <a:endParaRPr lang="el-GR" sz="1100" dirty="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marL="165100" algn="ctr">
                        <a:lnSpc>
                          <a:spcPct val="115000"/>
                        </a:lnSpc>
                        <a:spcAft>
                          <a:spcPts val="0"/>
                        </a:spcAft>
                      </a:pPr>
                      <a:r>
                        <a:rPr lang="el-GR" sz="1100" b="1" dirty="0">
                          <a:solidFill>
                            <a:srgbClr val="000000"/>
                          </a:solidFill>
                          <a:latin typeface="Times New Roman"/>
                          <a:ea typeface="Times New Roman"/>
                          <a:cs typeface="Times New Roman"/>
                        </a:rPr>
                        <a:t>Εξουσιοδοτημένη</a:t>
                      </a:r>
                      <a:endParaRPr lang="el-GR" sz="1100" dirty="0">
                        <a:latin typeface="Calibri"/>
                        <a:ea typeface="Calibri"/>
                        <a:cs typeface="Times New Roman"/>
                      </a:endParaRPr>
                    </a:p>
                    <a:p>
                      <a:pPr marL="266700" algn="ctr">
                        <a:lnSpc>
                          <a:spcPct val="115000"/>
                        </a:lnSpc>
                        <a:spcAft>
                          <a:spcPts val="0"/>
                        </a:spcAft>
                      </a:pPr>
                      <a:r>
                        <a:rPr lang="el-GR" sz="1100" b="1" dirty="0">
                          <a:solidFill>
                            <a:srgbClr val="000000"/>
                          </a:solidFill>
                          <a:latin typeface="Times New Roman"/>
                          <a:ea typeface="Times New Roman"/>
                          <a:cs typeface="Times New Roman"/>
                        </a:rPr>
                        <a:t>Κατανάλωση</a:t>
                      </a:r>
                      <a:endParaRPr lang="el-GR" sz="1100" dirty="0">
                        <a:latin typeface="Calibri"/>
                        <a:ea typeface="Calibri"/>
                        <a:cs typeface="Times New Roman"/>
                      </a:endParaRPr>
                    </a:p>
                    <a:p>
                      <a:pPr marL="165100" algn="ctr">
                        <a:lnSpc>
                          <a:spcPct val="115000"/>
                        </a:lnSpc>
                        <a:spcAft>
                          <a:spcPts val="0"/>
                        </a:spcAft>
                      </a:pPr>
                      <a:r>
                        <a:rPr lang="el-GR" sz="1100" b="1" dirty="0">
                          <a:solidFill>
                            <a:srgbClr val="000000"/>
                          </a:solidFill>
                          <a:latin typeface="Times New Roman"/>
                          <a:ea typeface="Times New Roman"/>
                          <a:cs typeface="Times New Roman"/>
                        </a:rPr>
                        <a:t>(Α14=Α10+Α13)</a:t>
                      </a:r>
                      <a:endParaRPr lang="el-GR" sz="1100" dirty="0">
                        <a:latin typeface="Calibri"/>
                        <a:ea typeface="Calibri"/>
                        <a:cs typeface="Times New Roman"/>
                      </a:endParaRPr>
                    </a:p>
                    <a:p>
                      <a:pPr marL="165100" algn="ctr">
                        <a:lnSpc>
                          <a:spcPct val="115000"/>
                        </a:lnSpc>
                        <a:spcAft>
                          <a:spcPts val="0"/>
                        </a:spcAft>
                      </a:pPr>
                      <a:r>
                        <a:rPr lang="en-US" sz="1100" b="1" dirty="0">
                          <a:solidFill>
                            <a:srgbClr val="0070C0"/>
                          </a:solidFill>
                          <a:latin typeface="Times New Roman"/>
                          <a:ea typeface="Times New Roman"/>
                          <a:cs typeface="Times New Roman"/>
                        </a:rPr>
                        <a:t>5</a:t>
                      </a:r>
                      <a:r>
                        <a:rPr lang="el-GR" sz="1100" b="1" dirty="0">
                          <a:solidFill>
                            <a:srgbClr val="0070C0"/>
                          </a:solidFill>
                          <a:latin typeface="Times New Roman"/>
                          <a:ea typeface="Times New Roman"/>
                          <a:cs typeface="Times New Roman"/>
                        </a:rPr>
                        <a:t>5.61 </a:t>
                      </a:r>
                      <a:r>
                        <a:rPr lang="en-US" sz="1100" b="1" dirty="0">
                          <a:solidFill>
                            <a:srgbClr val="0070C0"/>
                          </a:solidFill>
                          <a:latin typeface="Times New Roman"/>
                          <a:ea typeface="Times New Roman"/>
                          <a:cs typeface="Times New Roman"/>
                        </a:rPr>
                        <a:t>%</a:t>
                      </a:r>
                      <a:endParaRPr lang="el-GR" sz="1100" dirty="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139700" algn="ctr">
                        <a:lnSpc>
                          <a:spcPts val="1655"/>
                        </a:lnSpc>
                        <a:spcAft>
                          <a:spcPts val="0"/>
                        </a:spcAft>
                      </a:pPr>
                      <a:r>
                        <a:rPr lang="el-GR" sz="1100" b="1" dirty="0">
                          <a:solidFill>
                            <a:srgbClr val="000000"/>
                          </a:solidFill>
                          <a:latin typeface="Times New Roman"/>
                          <a:ea typeface="Times New Roman"/>
                          <a:cs typeface="Times New Roman"/>
                        </a:rPr>
                        <a:t>Τιμολογούμενη Εξουσιοδοτημένη</a:t>
                      </a:r>
                      <a:endParaRPr lang="el-GR" sz="1100" dirty="0">
                        <a:latin typeface="Calibri"/>
                        <a:ea typeface="Calibri"/>
                        <a:cs typeface="Times New Roman"/>
                      </a:endParaRPr>
                    </a:p>
                    <a:p>
                      <a:pPr marL="279400" algn="ctr">
                        <a:lnSpc>
                          <a:spcPct val="115000"/>
                        </a:lnSpc>
                        <a:spcAft>
                          <a:spcPts val="0"/>
                        </a:spcAft>
                      </a:pPr>
                      <a:r>
                        <a:rPr lang="el-GR" sz="1100" b="1" dirty="0">
                          <a:solidFill>
                            <a:srgbClr val="000000"/>
                          </a:solidFill>
                          <a:latin typeface="Times New Roman"/>
                          <a:ea typeface="Times New Roman"/>
                          <a:cs typeface="Times New Roman"/>
                        </a:rPr>
                        <a:t>Κατανάλωση</a:t>
                      </a:r>
                      <a:endParaRPr lang="el-GR" sz="1100" dirty="0">
                        <a:latin typeface="Calibri"/>
                        <a:ea typeface="Calibri"/>
                        <a:cs typeface="Times New Roman"/>
                      </a:endParaRPr>
                    </a:p>
                    <a:p>
                      <a:pPr marL="279400" algn="ctr">
                        <a:lnSpc>
                          <a:spcPct val="115000"/>
                        </a:lnSpc>
                        <a:spcAft>
                          <a:spcPts val="0"/>
                        </a:spcAft>
                      </a:pPr>
                      <a:r>
                        <a:rPr lang="el-GR" sz="1100" b="1" dirty="0">
                          <a:solidFill>
                            <a:srgbClr val="000000"/>
                          </a:solidFill>
                          <a:latin typeface="Times New Roman"/>
                          <a:ea typeface="Times New Roman"/>
                          <a:cs typeface="Times New Roman"/>
                        </a:rPr>
                        <a:t>(Α10=Α8+Α9)</a:t>
                      </a:r>
                      <a:endParaRPr lang="el-GR" sz="1100" dirty="0">
                        <a:latin typeface="Calibri"/>
                        <a:ea typeface="Calibri"/>
                        <a:cs typeface="Times New Roman"/>
                      </a:endParaRPr>
                    </a:p>
                    <a:p>
                      <a:pPr marL="279400" algn="ctr">
                        <a:lnSpc>
                          <a:spcPct val="115000"/>
                        </a:lnSpc>
                        <a:spcAft>
                          <a:spcPts val="0"/>
                        </a:spcAft>
                      </a:pPr>
                      <a:r>
                        <a:rPr lang="en-US" sz="1100" b="1" dirty="0">
                          <a:solidFill>
                            <a:srgbClr val="0070C0"/>
                          </a:solidFill>
                          <a:latin typeface="Times New Roman"/>
                          <a:ea typeface="Times New Roman"/>
                          <a:cs typeface="Times New Roman"/>
                        </a:rPr>
                        <a:t>5</a:t>
                      </a:r>
                      <a:r>
                        <a:rPr lang="el-GR" sz="1100" b="1" dirty="0">
                          <a:solidFill>
                            <a:srgbClr val="0070C0"/>
                          </a:solidFill>
                          <a:latin typeface="Times New Roman"/>
                          <a:ea typeface="Times New Roman"/>
                          <a:cs typeface="Times New Roman"/>
                        </a:rPr>
                        <a:t>4.36 </a:t>
                      </a:r>
                      <a:r>
                        <a:rPr lang="en-US" sz="1100" b="1" dirty="0">
                          <a:solidFill>
                            <a:srgbClr val="0070C0"/>
                          </a:solidFill>
                          <a:latin typeface="Times New Roman"/>
                          <a:ea typeface="Times New Roman"/>
                          <a:cs typeface="Times New Roman"/>
                        </a:rPr>
                        <a:t>%</a:t>
                      </a:r>
                      <a:endParaRPr lang="el-GR" sz="1100" dirty="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l-GR" sz="1100" b="1">
                          <a:solidFill>
                            <a:srgbClr val="000000"/>
                          </a:solidFill>
                          <a:latin typeface="Times New Roman"/>
                          <a:ea typeface="Times New Roman"/>
                          <a:cs typeface="Times New Roman"/>
                        </a:rPr>
                        <a:t>Τιμολογούμενη Μετρούμενη</a:t>
                      </a:r>
                      <a:endParaRPr lang="el-GR" sz="1100">
                        <a:latin typeface="Calibri"/>
                        <a:ea typeface="Calibri"/>
                        <a:cs typeface="Times New Roman"/>
                      </a:endParaRPr>
                    </a:p>
                    <a:p>
                      <a:pPr algn="ctr">
                        <a:lnSpc>
                          <a:spcPts val="2090"/>
                        </a:lnSpc>
                        <a:spcAft>
                          <a:spcPts val="0"/>
                        </a:spcAft>
                      </a:pPr>
                      <a:r>
                        <a:rPr lang="el-GR" sz="1100" b="1">
                          <a:solidFill>
                            <a:srgbClr val="000000"/>
                          </a:solidFill>
                          <a:latin typeface="Times New Roman"/>
                          <a:ea typeface="Times New Roman"/>
                          <a:cs typeface="Times New Roman"/>
                        </a:rPr>
                        <a:t>Κατανάλωση (Α8)</a:t>
                      </a:r>
                      <a:endParaRPr lang="el-GR" sz="1100">
                        <a:latin typeface="Calibri"/>
                        <a:ea typeface="Calibri"/>
                        <a:cs typeface="Times New Roman"/>
                      </a:endParaRPr>
                    </a:p>
                    <a:p>
                      <a:pPr algn="ctr">
                        <a:lnSpc>
                          <a:spcPts val="2090"/>
                        </a:lnSpc>
                        <a:spcAft>
                          <a:spcPts val="0"/>
                        </a:spcAft>
                      </a:pPr>
                      <a:r>
                        <a:rPr lang="en-US" sz="1100" b="1">
                          <a:solidFill>
                            <a:srgbClr val="0070C0"/>
                          </a:solidFill>
                          <a:latin typeface="Times New Roman"/>
                          <a:ea typeface="Times New Roman"/>
                          <a:cs typeface="Times New Roman"/>
                        </a:rPr>
                        <a:t>4</a:t>
                      </a:r>
                      <a:r>
                        <a:rPr lang="el-GR" sz="1100" b="1">
                          <a:solidFill>
                            <a:srgbClr val="0070C0"/>
                          </a:solidFill>
                          <a:latin typeface="Times New Roman"/>
                          <a:ea typeface="Times New Roman"/>
                          <a:cs typeface="Times New Roman"/>
                        </a:rPr>
                        <a:t>5.91 </a:t>
                      </a:r>
                      <a:r>
                        <a:rPr lang="en-US" sz="1100" b="1">
                          <a:solidFill>
                            <a:srgbClr val="0070C0"/>
                          </a:solidFill>
                          <a:latin typeface="Times New Roman"/>
                          <a:ea typeface="Times New Roman"/>
                          <a:cs typeface="Times New Roman"/>
                        </a:rPr>
                        <a:t>%</a:t>
                      </a:r>
                      <a:endParaRPr lang="el-GR" sz="110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endParaRPr lang="el-GR" sz="300">
                        <a:solidFill>
                          <a:srgbClr val="000000"/>
                        </a:solidFill>
                        <a:latin typeface="Arial Unicode MS"/>
                        <a:ea typeface="Calibri"/>
                        <a:cs typeface="Times New Roman"/>
                      </a:endParaRPr>
                    </a:p>
                  </a:txBody>
                  <a:tcPr marL="4211" marR="4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653078">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rowSpan="2">
                  <a:txBody>
                    <a:bodyPr/>
                    <a:lstStyle/>
                    <a:p>
                      <a:pPr algn="ctr">
                        <a:lnSpc>
                          <a:spcPct val="115000"/>
                        </a:lnSpc>
                        <a:spcAft>
                          <a:spcPts val="0"/>
                        </a:spcAft>
                      </a:pPr>
                      <a:r>
                        <a:rPr lang="el-GR" sz="1100" b="1">
                          <a:solidFill>
                            <a:srgbClr val="000000"/>
                          </a:solidFill>
                          <a:latin typeface="Times New Roman"/>
                          <a:ea typeface="Times New Roman"/>
                          <a:cs typeface="Times New Roman"/>
                        </a:rPr>
                        <a:t>Ανταποδοτικό Νερό</a:t>
                      </a:r>
                      <a:endParaRPr lang="el-GR" sz="1100">
                        <a:latin typeface="Calibri"/>
                        <a:ea typeface="Calibri"/>
                        <a:cs typeface="Times New Roman"/>
                      </a:endParaRPr>
                    </a:p>
                    <a:p>
                      <a:pPr algn="ctr">
                        <a:lnSpc>
                          <a:spcPct val="115000"/>
                        </a:lnSpc>
                        <a:spcAft>
                          <a:spcPts val="0"/>
                        </a:spcAft>
                      </a:pPr>
                      <a:r>
                        <a:rPr lang="el-GR" sz="1100" b="1">
                          <a:solidFill>
                            <a:srgbClr val="000000"/>
                          </a:solidFill>
                          <a:latin typeface="Times New Roman"/>
                          <a:ea typeface="Times New Roman"/>
                          <a:cs typeface="Times New Roman"/>
                        </a:rPr>
                        <a:t>(Α20=Α8+Α9)</a:t>
                      </a:r>
                      <a:endParaRPr lang="el-GR" sz="1100">
                        <a:latin typeface="Calibri"/>
                        <a:ea typeface="Calibri"/>
                        <a:cs typeface="Times New Roman"/>
                      </a:endParaRPr>
                    </a:p>
                    <a:p>
                      <a:pPr algn="ctr">
                        <a:lnSpc>
                          <a:spcPct val="115000"/>
                        </a:lnSpc>
                        <a:spcAft>
                          <a:spcPts val="0"/>
                        </a:spcAft>
                      </a:pPr>
                      <a:r>
                        <a:rPr lang="en-US" sz="1100" b="1">
                          <a:solidFill>
                            <a:srgbClr val="0070C0"/>
                          </a:solidFill>
                          <a:latin typeface="Times New Roman"/>
                          <a:ea typeface="Times New Roman"/>
                          <a:cs typeface="Times New Roman"/>
                        </a:rPr>
                        <a:t>5</a:t>
                      </a:r>
                      <a:r>
                        <a:rPr lang="el-GR" sz="1100" b="1">
                          <a:solidFill>
                            <a:srgbClr val="0070C0"/>
                          </a:solidFill>
                          <a:latin typeface="Times New Roman"/>
                          <a:ea typeface="Times New Roman"/>
                          <a:cs typeface="Times New Roman"/>
                        </a:rPr>
                        <a:t>4.36 </a:t>
                      </a:r>
                      <a:r>
                        <a:rPr lang="en-US" sz="1100" b="1">
                          <a:solidFill>
                            <a:srgbClr val="0070C0"/>
                          </a:solidFill>
                          <a:latin typeface="Times New Roman"/>
                          <a:ea typeface="Times New Roman"/>
                          <a:cs typeface="Times New Roman"/>
                        </a:rPr>
                        <a:t>%</a:t>
                      </a:r>
                      <a:endParaRPr lang="el-GR" sz="110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860306">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100" b="1" dirty="0">
                          <a:solidFill>
                            <a:srgbClr val="000000"/>
                          </a:solidFill>
                          <a:latin typeface="Times New Roman"/>
                          <a:ea typeface="Times New Roman"/>
                          <a:cs typeface="Times New Roman"/>
                        </a:rPr>
                        <a:t>Τιμολογούμενη μη-Μετρούμενη</a:t>
                      </a:r>
                      <a:endParaRPr lang="el-GR" sz="1100" dirty="0">
                        <a:latin typeface="Calibri"/>
                        <a:ea typeface="Calibri"/>
                        <a:cs typeface="Times New Roman"/>
                      </a:endParaRPr>
                    </a:p>
                    <a:p>
                      <a:pPr algn="ctr">
                        <a:lnSpc>
                          <a:spcPct val="115000"/>
                        </a:lnSpc>
                        <a:spcAft>
                          <a:spcPts val="0"/>
                        </a:spcAft>
                      </a:pPr>
                      <a:r>
                        <a:rPr lang="el-GR" sz="1100" b="1" dirty="0">
                          <a:solidFill>
                            <a:srgbClr val="000000"/>
                          </a:solidFill>
                          <a:latin typeface="Times New Roman"/>
                          <a:ea typeface="Times New Roman"/>
                          <a:cs typeface="Times New Roman"/>
                        </a:rPr>
                        <a:t>Κατανάλωση</a:t>
                      </a:r>
                      <a:endParaRPr lang="el-GR" sz="1100" dirty="0">
                        <a:latin typeface="Calibri"/>
                        <a:ea typeface="Calibri"/>
                        <a:cs typeface="Times New Roman"/>
                      </a:endParaRPr>
                    </a:p>
                    <a:p>
                      <a:pPr algn="ctr">
                        <a:lnSpc>
                          <a:spcPct val="115000"/>
                        </a:lnSpc>
                        <a:spcAft>
                          <a:spcPts val="0"/>
                        </a:spcAft>
                      </a:pPr>
                      <a:r>
                        <a:rPr lang="el-GR" sz="1100" b="1" dirty="0">
                          <a:solidFill>
                            <a:srgbClr val="000000"/>
                          </a:solidFill>
                          <a:latin typeface="Times New Roman"/>
                          <a:ea typeface="Times New Roman"/>
                          <a:cs typeface="Times New Roman"/>
                        </a:rPr>
                        <a:t>(Α9)</a:t>
                      </a:r>
                      <a:endParaRPr lang="el-GR" sz="1100" dirty="0">
                        <a:latin typeface="Calibri"/>
                        <a:ea typeface="Calibri"/>
                        <a:cs typeface="Times New Roman"/>
                      </a:endParaRPr>
                    </a:p>
                    <a:p>
                      <a:pPr algn="ctr">
                        <a:lnSpc>
                          <a:spcPct val="115000"/>
                        </a:lnSpc>
                        <a:spcAft>
                          <a:spcPts val="0"/>
                        </a:spcAft>
                      </a:pPr>
                      <a:r>
                        <a:rPr lang="en-US" sz="1100" b="1" dirty="0">
                          <a:solidFill>
                            <a:srgbClr val="0070C0"/>
                          </a:solidFill>
                          <a:latin typeface="Times New Roman"/>
                          <a:ea typeface="Times New Roman"/>
                          <a:cs typeface="Times New Roman"/>
                        </a:rPr>
                        <a:t>8.</a:t>
                      </a:r>
                      <a:r>
                        <a:rPr lang="el-GR" sz="1100" b="1" dirty="0">
                          <a:solidFill>
                            <a:srgbClr val="0070C0"/>
                          </a:solidFill>
                          <a:latin typeface="Times New Roman"/>
                          <a:ea typeface="Times New Roman"/>
                          <a:cs typeface="Times New Roman"/>
                        </a:rPr>
                        <a:t>45</a:t>
                      </a:r>
                      <a:r>
                        <a:rPr lang="en-US" sz="1100" b="1" dirty="0">
                          <a:solidFill>
                            <a:srgbClr val="0070C0"/>
                          </a:solidFill>
                          <a:latin typeface="Times New Roman"/>
                          <a:ea typeface="Times New Roman"/>
                          <a:cs typeface="Times New Roman"/>
                        </a:rPr>
                        <a:t>%</a:t>
                      </a:r>
                      <a:endParaRPr lang="el-GR" sz="1100" dirty="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860306">
                <a:tc vMerge="1">
                  <a:txBody>
                    <a:bodyPr/>
                    <a:lstStyle/>
                    <a:p>
                      <a:endParaRPr lang="el-GR"/>
                    </a:p>
                  </a:txBody>
                  <a:tcPr/>
                </a:tc>
                <a:tc vMerge="1">
                  <a:txBody>
                    <a:bodyPr/>
                    <a:lstStyle/>
                    <a:p>
                      <a:endParaRPr lang="el-GR"/>
                    </a:p>
                  </a:txBody>
                  <a:tcPr/>
                </a:tc>
                <a:tc rowSpan="2">
                  <a:txBody>
                    <a:bodyPr/>
                    <a:lstStyle/>
                    <a:p>
                      <a:pPr marL="139700" algn="ctr">
                        <a:lnSpc>
                          <a:spcPct val="115000"/>
                        </a:lnSpc>
                        <a:spcAft>
                          <a:spcPts val="0"/>
                        </a:spcAft>
                      </a:pPr>
                      <a:r>
                        <a:rPr lang="el-GR" sz="1100" b="1">
                          <a:solidFill>
                            <a:srgbClr val="000000"/>
                          </a:solidFill>
                          <a:latin typeface="Times New Roman"/>
                          <a:ea typeface="Times New Roman"/>
                          <a:cs typeface="Times New Roman"/>
                        </a:rPr>
                        <a:t>Μη-Τιμολογούμενη</a:t>
                      </a:r>
                      <a:endParaRPr lang="el-GR" sz="1100">
                        <a:latin typeface="Calibri"/>
                        <a:ea typeface="Calibri"/>
                        <a:cs typeface="Times New Roman"/>
                      </a:endParaRPr>
                    </a:p>
                    <a:p>
                      <a:pPr marL="139700" algn="ctr">
                        <a:lnSpc>
                          <a:spcPct val="115000"/>
                        </a:lnSpc>
                        <a:spcAft>
                          <a:spcPts val="0"/>
                        </a:spcAft>
                      </a:pPr>
                      <a:r>
                        <a:rPr lang="el-GR" sz="1100" b="1">
                          <a:solidFill>
                            <a:srgbClr val="000000"/>
                          </a:solidFill>
                          <a:latin typeface="Times New Roman"/>
                          <a:ea typeface="Times New Roman"/>
                          <a:cs typeface="Times New Roman"/>
                        </a:rPr>
                        <a:t>Εξουσιοδοτημένη</a:t>
                      </a:r>
                      <a:endParaRPr lang="el-GR" sz="1100">
                        <a:latin typeface="Calibri"/>
                        <a:ea typeface="Calibri"/>
                        <a:cs typeface="Times New Roman"/>
                      </a:endParaRPr>
                    </a:p>
                    <a:p>
                      <a:pPr marL="279400" algn="ctr">
                        <a:lnSpc>
                          <a:spcPct val="115000"/>
                        </a:lnSpc>
                        <a:spcAft>
                          <a:spcPts val="0"/>
                        </a:spcAft>
                      </a:pPr>
                      <a:r>
                        <a:rPr lang="el-GR" sz="1100" b="1">
                          <a:solidFill>
                            <a:srgbClr val="000000"/>
                          </a:solidFill>
                          <a:latin typeface="Times New Roman"/>
                          <a:ea typeface="Times New Roman"/>
                          <a:cs typeface="Times New Roman"/>
                        </a:rPr>
                        <a:t>Κατανάλωση</a:t>
                      </a:r>
                      <a:endParaRPr lang="el-GR" sz="1100">
                        <a:latin typeface="Calibri"/>
                        <a:ea typeface="Calibri"/>
                        <a:cs typeface="Times New Roman"/>
                      </a:endParaRPr>
                    </a:p>
                    <a:p>
                      <a:pPr marL="139700" algn="ctr">
                        <a:lnSpc>
                          <a:spcPct val="115000"/>
                        </a:lnSpc>
                        <a:spcAft>
                          <a:spcPts val="0"/>
                        </a:spcAft>
                      </a:pPr>
                      <a:r>
                        <a:rPr lang="el-GR" sz="1100" b="1">
                          <a:solidFill>
                            <a:srgbClr val="000000"/>
                          </a:solidFill>
                          <a:latin typeface="Times New Roman"/>
                          <a:ea typeface="Times New Roman"/>
                          <a:cs typeface="Times New Roman"/>
                        </a:rPr>
                        <a:t>(Α13=Α11+Α12)</a:t>
                      </a:r>
                      <a:endParaRPr lang="el-GR" sz="1100">
                        <a:latin typeface="Calibri"/>
                        <a:ea typeface="Calibri"/>
                        <a:cs typeface="Times New Roman"/>
                      </a:endParaRPr>
                    </a:p>
                    <a:p>
                      <a:pPr marL="139700" algn="ctr">
                        <a:lnSpc>
                          <a:spcPct val="115000"/>
                        </a:lnSpc>
                        <a:spcAft>
                          <a:spcPts val="0"/>
                        </a:spcAft>
                      </a:pPr>
                      <a:r>
                        <a:rPr lang="en-US" sz="1100" b="1">
                          <a:solidFill>
                            <a:srgbClr val="984806"/>
                          </a:solidFill>
                          <a:latin typeface="Times New Roman"/>
                          <a:ea typeface="Times New Roman"/>
                          <a:cs typeface="Times New Roman"/>
                        </a:rPr>
                        <a:t>1.25%</a:t>
                      </a:r>
                      <a:endParaRPr lang="el-GR" sz="110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1100" b="1" dirty="0">
                          <a:solidFill>
                            <a:srgbClr val="000000"/>
                          </a:solidFill>
                          <a:latin typeface="Times New Roman"/>
                          <a:ea typeface="Times New Roman"/>
                          <a:cs typeface="Times New Roman"/>
                        </a:rPr>
                        <a:t>Μη-Τιμολογούμενη Μετρούμενη</a:t>
                      </a:r>
                      <a:endParaRPr lang="el-GR" sz="1100" dirty="0">
                        <a:latin typeface="Calibri"/>
                        <a:ea typeface="Calibri"/>
                        <a:cs typeface="Times New Roman"/>
                      </a:endParaRPr>
                    </a:p>
                    <a:p>
                      <a:pPr algn="ctr">
                        <a:lnSpc>
                          <a:spcPct val="115000"/>
                        </a:lnSpc>
                        <a:spcAft>
                          <a:spcPts val="0"/>
                        </a:spcAft>
                      </a:pPr>
                      <a:r>
                        <a:rPr lang="el-GR" sz="1100" b="1" dirty="0">
                          <a:solidFill>
                            <a:srgbClr val="000000"/>
                          </a:solidFill>
                          <a:latin typeface="Times New Roman"/>
                          <a:ea typeface="Times New Roman"/>
                          <a:cs typeface="Times New Roman"/>
                        </a:rPr>
                        <a:t>Κατανάλωση</a:t>
                      </a:r>
                      <a:endParaRPr lang="el-GR" sz="1100" dirty="0">
                        <a:latin typeface="Calibri"/>
                        <a:ea typeface="Calibri"/>
                        <a:cs typeface="Times New Roman"/>
                      </a:endParaRPr>
                    </a:p>
                    <a:p>
                      <a:pPr algn="ctr">
                        <a:lnSpc>
                          <a:spcPct val="115000"/>
                        </a:lnSpc>
                        <a:spcAft>
                          <a:spcPts val="0"/>
                        </a:spcAft>
                      </a:pPr>
                      <a:r>
                        <a:rPr lang="el-GR" sz="1100" b="1" spc="100" dirty="0">
                          <a:solidFill>
                            <a:srgbClr val="000000"/>
                          </a:solidFill>
                          <a:latin typeface="Times New Roman"/>
                          <a:ea typeface="Times New Roman"/>
                          <a:cs typeface="Times New Roman"/>
                        </a:rPr>
                        <a:t>(</a:t>
                      </a:r>
                      <a:r>
                        <a:rPr lang="en-US" sz="1100" b="1" spc="100" dirty="0">
                          <a:solidFill>
                            <a:srgbClr val="000000"/>
                          </a:solidFill>
                          <a:latin typeface="Times New Roman"/>
                          <a:ea typeface="Times New Roman"/>
                          <a:cs typeface="Times New Roman"/>
                        </a:rPr>
                        <a:t>All</a:t>
                      </a:r>
                      <a:r>
                        <a:rPr lang="el-GR" sz="1100" b="1" spc="100" dirty="0">
                          <a:solidFill>
                            <a:srgbClr val="000000"/>
                          </a:solidFill>
                          <a:latin typeface="Times New Roman"/>
                          <a:ea typeface="Times New Roman"/>
                          <a:cs typeface="Times New Roman"/>
                        </a:rPr>
                        <a:t>)</a:t>
                      </a:r>
                      <a:endParaRPr lang="el-GR" sz="1100" dirty="0">
                        <a:latin typeface="Calibri"/>
                        <a:ea typeface="Calibri"/>
                        <a:cs typeface="Times New Roman"/>
                      </a:endParaRPr>
                    </a:p>
                    <a:p>
                      <a:pPr algn="ctr">
                        <a:lnSpc>
                          <a:spcPct val="115000"/>
                        </a:lnSpc>
                        <a:spcAft>
                          <a:spcPts val="0"/>
                        </a:spcAft>
                      </a:pPr>
                      <a:r>
                        <a:rPr lang="en-US" sz="1100" b="1" spc="100" dirty="0">
                          <a:solidFill>
                            <a:srgbClr val="984806"/>
                          </a:solidFill>
                          <a:latin typeface="Times New Roman"/>
                          <a:ea typeface="Times New Roman"/>
                          <a:cs typeface="Times New Roman"/>
                        </a:rPr>
                        <a:t>0%</a:t>
                      </a:r>
                      <a:endParaRPr lang="el-GR" sz="1100" dirty="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5">
                  <a:txBody>
                    <a:bodyPr/>
                    <a:lstStyle/>
                    <a:p>
                      <a:pPr algn="ctr">
                        <a:lnSpc>
                          <a:spcPts val="1655"/>
                        </a:lnSpc>
                        <a:spcAft>
                          <a:spcPts val="0"/>
                        </a:spcAft>
                      </a:pPr>
                      <a:r>
                        <a:rPr lang="el-GR" sz="1100" b="1">
                          <a:solidFill>
                            <a:srgbClr val="000000"/>
                          </a:solidFill>
                          <a:latin typeface="Times New Roman"/>
                          <a:ea typeface="Times New Roman"/>
                          <a:cs typeface="Times New Roman"/>
                        </a:rPr>
                        <a:t>Μη Ανταποδοτικό Νερό (</a:t>
                      </a:r>
                      <a:r>
                        <a:rPr lang="en-US" sz="1100" b="1">
                          <a:solidFill>
                            <a:srgbClr val="000000"/>
                          </a:solidFill>
                          <a:latin typeface="Times New Roman"/>
                          <a:ea typeface="Times New Roman"/>
                          <a:cs typeface="Times New Roman"/>
                        </a:rPr>
                        <a:t>NRW</a:t>
                      </a:r>
                      <a:r>
                        <a:rPr lang="el-GR" sz="1100" b="1">
                          <a:solidFill>
                            <a:srgbClr val="000000"/>
                          </a:solidFill>
                          <a:latin typeface="Times New Roman"/>
                          <a:ea typeface="Times New Roman"/>
                          <a:cs typeface="Times New Roman"/>
                        </a:rPr>
                        <a:t>)</a:t>
                      </a:r>
                      <a:endParaRPr lang="el-GR" sz="1100">
                        <a:latin typeface="Calibri"/>
                        <a:ea typeface="Calibri"/>
                        <a:cs typeface="Times New Roman"/>
                      </a:endParaRPr>
                    </a:p>
                    <a:p>
                      <a:pPr algn="ctr">
                        <a:lnSpc>
                          <a:spcPct val="115000"/>
                        </a:lnSpc>
                        <a:spcAft>
                          <a:spcPts val="0"/>
                        </a:spcAft>
                      </a:pPr>
                      <a:r>
                        <a:rPr lang="el-GR" sz="1100" b="1">
                          <a:solidFill>
                            <a:srgbClr val="000000"/>
                          </a:solidFill>
                          <a:latin typeface="Times New Roman"/>
                          <a:ea typeface="Times New Roman"/>
                          <a:cs typeface="Times New Roman"/>
                        </a:rPr>
                        <a:t>(Α21=Α3-Α20)</a:t>
                      </a:r>
                      <a:endParaRPr lang="el-GR" sz="1100">
                        <a:latin typeface="Calibri"/>
                        <a:ea typeface="Calibri"/>
                        <a:cs typeface="Times New Roman"/>
                      </a:endParaRPr>
                    </a:p>
                    <a:p>
                      <a:pPr algn="ctr">
                        <a:lnSpc>
                          <a:spcPct val="115000"/>
                        </a:lnSpc>
                        <a:spcAft>
                          <a:spcPts val="0"/>
                        </a:spcAft>
                      </a:pPr>
                      <a:r>
                        <a:rPr lang="en-US" sz="1100" b="1">
                          <a:solidFill>
                            <a:srgbClr val="FF0000"/>
                          </a:solidFill>
                          <a:latin typeface="Times New Roman"/>
                          <a:ea typeface="Times New Roman"/>
                          <a:cs typeface="Times New Roman"/>
                        </a:rPr>
                        <a:t>4</a:t>
                      </a:r>
                      <a:r>
                        <a:rPr lang="el-GR" sz="1100" b="1">
                          <a:solidFill>
                            <a:srgbClr val="FF0000"/>
                          </a:solidFill>
                          <a:latin typeface="Times New Roman"/>
                          <a:ea typeface="Times New Roman"/>
                          <a:cs typeface="Times New Roman"/>
                        </a:rPr>
                        <a:t>5.64 </a:t>
                      </a:r>
                      <a:r>
                        <a:rPr lang="en-US" sz="1100" b="1">
                          <a:solidFill>
                            <a:srgbClr val="FF0000"/>
                          </a:solidFill>
                          <a:latin typeface="Times New Roman"/>
                          <a:ea typeface="Times New Roman"/>
                          <a:cs typeface="Times New Roman"/>
                        </a:rPr>
                        <a:t>%</a:t>
                      </a:r>
                      <a:endParaRPr lang="el-GR" sz="110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23306">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100" b="1" dirty="0">
                          <a:solidFill>
                            <a:srgbClr val="000000"/>
                          </a:solidFill>
                          <a:latin typeface="Times New Roman"/>
                          <a:ea typeface="Times New Roman"/>
                          <a:cs typeface="Times New Roman"/>
                        </a:rPr>
                        <a:t>Μη-Τιμολογούμενη μη-</a:t>
                      </a:r>
                      <a:endParaRPr lang="el-GR" sz="1100" dirty="0">
                        <a:latin typeface="Calibri"/>
                        <a:ea typeface="Calibri"/>
                        <a:cs typeface="Times New Roman"/>
                      </a:endParaRPr>
                    </a:p>
                    <a:p>
                      <a:pPr algn="ctr">
                        <a:lnSpc>
                          <a:spcPts val="1920"/>
                        </a:lnSpc>
                        <a:spcAft>
                          <a:spcPts val="0"/>
                        </a:spcAft>
                      </a:pPr>
                      <a:r>
                        <a:rPr lang="el-GR" sz="1100" b="1" dirty="0">
                          <a:solidFill>
                            <a:srgbClr val="000000"/>
                          </a:solidFill>
                          <a:latin typeface="Times New Roman"/>
                          <a:ea typeface="Times New Roman"/>
                          <a:cs typeface="Times New Roman"/>
                        </a:rPr>
                        <a:t>Μετρούμενη Κατανάλωση (Α12)</a:t>
                      </a:r>
                      <a:endParaRPr lang="el-GR" sz="1100" dirty="0">
                        <a:latin typeface="Calibri"/>
                        <a:ea typeface="Calibri"/>
                        <a:cs typeface="Times New Roman"/>
                      </a:endParaRPr>
                    </a:p>
                    <a:p>
                      <a:pPr algn="ctr">
                        <a:lnSpc>
                          <a:spcPts val="1920"/>
                        </a:lnSpc>
                        <a:spcAft>
                          <a:spcPts val="0"/>
                        </a:spcAft>
                      </a:pPr>
                      <a:r>
                        <a:rPr lang="en-US" sz="1100" b="1" dirty="0">
                          <a:solidFill>
                            <a:srgbClr val="984806"/>
                          </a:solidFill>
                          <a:latin typeface="Times New Roman"/>
                          <a:ea typeface="Times New Roman"/>
                          <a:cs typeface="Times New Roman"/>
                        </a:rPr>
                        <a:t>1.25%</a:t>
                      </a:r>
                      <a:endParaRPr lang="el-GR" sz="1100" dirty="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688245">
                <a:tc vMerge="1">
                  <a:txBody>
                    <a:bodyPr/>
                    <a:lstStyle/>
                    <a:p>
                      <a:endParaRPr lang="el-GR"/>
                    </a:p>
                  </a:txBody>
                  <a:tcPr/>
                </a:tc>
                <a:tc rowSpan="3">
                  <a:txBody>
                    <a:bodyPr/>
                    <a:lstStyle/>
                    <a:p>
                      <a:pPr marL="165100" algn="ctr">
                        <a:lnSpc>
                          <a:spcPct val="115000"/>
                        </a:lnSpc>
                        <a:spcAft>
                          <a:spcPts val="0"/>
                        </a:spcAft>
                      </a:pPr>
                      <a:r>
                        <a:rPr lang="el-GR" sz="1100" b="1">
                          <a:solidFill>
                            <a:srgbClr val="000000"/>
                          </a:solidFill>
                          <a:latin typeface="Times New Roman"/>
                          <a:ea typeface="Times New Roman"/>
                          <a:cs typeface="Times New Roman"/>
                        </a:rPr>
                        <a:t>Απώλειες Νερού</a:t>
                      </a:r>
                      <a:endParaRPr lang="el-GR" sz="1100">
                        <a:latin typeface="Calibri"/>
                        <a:ea typeface="Calibri"/>
                        <a:cs typeface="Times New Roman"/>
                      </a:endParaRPr>
                    </a:p>
                    <a:p>
                      <a:pPr marL="266700" algn="ctr">
                        <a:lnSpc>
                          <a:spcPct val="115000"/>
                        </a:lnSpc>
                        <a:spcAft>
                          <a:spcPts val="0"/>
                        </a:spcAft>
                      </a:pPr>
                      <a:r>
                        <a:rPr lang="el-GR" sz="1100" b="1">
                          <a:solidFill>
                            <a:srgbClr val="000000"/>
                          </a:solidFill>
                          <a:latin typeface="Times New Roman"/>
                          <a:ea typeface="Times New Roman"/>
                          <a:cs typeface="Times New Roman"/>
                        </a:rPr>
                        <a:t>(Α15=Α3-Α14</a:t>
                      </a:r>
                      <a:endParaRPr lang="el-GR" sz="1100">
                        <a:latin typeface="Calibri"/>
                        <a:ea typeface="Calibri"/>
                        <a:cs typeface="Times New Roman"/>
                      </a:endParaRPr>
                    </a:p>
                    <a:p>
                      <a:pPr marL="266700" algn="ctr">
                        <a:lnSpc>
                          <a:spcPct val="115000"/>
                        </a:lnSpc>
                        <a:spcAft>
                          <a:spcPts val="0"/>
                        </a:spcAft>
                      </a:pPr>
                      <a:r>
                        <a:rPr lang="el-GR" sz="1100" b="1">
                          <a:solidFill>
                            <a:srgbClr val="943634"/>
                          </a:solidFill>
                          <a:latin typeface="Times New Roman"/>
                          <a:ea typeface="Times New Roman"/>
                          <a:cs typeface="Times New Roman"/>
                        </a:rPr>
                        <a:t>44.39 %</a:t>
                      </a:r>
                      <a:endParaRPr lang="el-GR" sz="110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279400" algn="ctr">
                        <a:lnSpc>
                          <a:spcPct val="115000"/>
                        </a:lnSpc>
                        <a:spcAft>
                          <a:spcPts val="0"/>
                        </a:spcAft>
                      </a:pPr>
                      <a:r>
                        <a:rPr lang="el-GR" sz="1100" b="1">
                          <a:solidFill>
                            <a:srgbClr val="000000"/>
                          </a:solidFill>
                          <a:latin typeface="Times New Roman"/>
                          <a:ea typeface="Times New Roman"/>
                          <a:cs typeface="Times New Roman"/>
                        </a:rPr>
                        <a:t>Φαινόμενες</a:t>
                      </a:r>
                      <a:endParaRPr lang="el-GR" sz="1100">
                        <a:latin typeface="Calibri"/>
                        <a:ea typeface="Calibri"/>
                        <a:cs typeface="Times New Roman"/>
                      </a:endParaRPr>
                    </a:p>
                    <a:p>
                      <a:pPr marL="139700" algn="ctr">
                        <a:lnSpc>
                          <a:spcPct val="115000"/>
                        </a:lnSpc>
                        <a:spcAft>
                          <a:spcPts val="0"/>
                        </a:spcAft>
                      </a:pPr>
                      <a:r>
                        <a:rPr lang="el-GR" sz="1100" b="1">
                          <a:solidFill>
                            <a:srgbClr val="000000"/>
                          </a:solidFill>
                          <a:latin typeface="Times New Roman"/>
                          <a:ea typeface="Times New Roman"/>
                          <a:cs typeface="Times New Roman"/>
                        </a:rPr>
                        <a:t>Απώλειες Νερού</a:t>
                      </a:r>
                      <a:endParaRPr lang="el-GR" sz="1100">
                        <a:latin typeface="Calibri"/>
                        <a:ea typeface="Calibri"/>
                        <a:cs typeface="Times New Roman"/>
                      </a:endParaRPr>
                    </a:p>
                    <a:p>
                      <a:pPr marL="139700" algn="ctr">
                        <a:lnSpc>
                          <a:spcPct val="115000"/>
                        </a:lnSpc>
                        <a:spcAft>
                          <a:spcPts val="0"/>
                        </a:spcAft>
                      </a:pPr>
                      <a:r>
                        <a:rPr lang="el-GR" sz="1100" b="1">
                          <a:solidFill>
                            <a:srgbClr val="000000"/>
                          </a:solidFill>
                          <a:latin typeface="Times New Roman"/>
                          <a:ea typeface="Times New Roman"/>
                          <a:cs typeface="Times New Roman"/>
                        </a:rPr>
                        <a:t>(Α18=Α16+Α17)</a:t>
                      </a:r>
                      <a:endParaRPr lang="el-GR" sz="1100">
                        <a:latin typeface="Calibri"/>
                        <a:ea typeface="Calibri"/>
                        <a:cs typeface="Times New Roman"/>
                      </a:endParaRPr>
                    </a:p>
                    <a:p>
                      <a:pPr marL="139700" algn="ctr">
                        <a:lnSpc>
                          <a:spcPct val="115000"/>
                        </a:lnSpc>
                        <a:spcAft>
                          <a:spcPts val="0"/>
                        </a:spcAft>
                      </a:pPr>
                      <a:r>
                        <a:rPr lang="en-US" sz="1100" b="1">
                          <a:solidFill>
                            <a:srgbClr val="984806"/>
                          </a:solidFill>
                          <a:latin typeface="Times New Roman"/>
                          <a:ea typeface="Times New Roman"/>
                          <a:cs typeface="Times New Roman"/>
                        </a:rPr>
                        <a:t>6%</a:t>
                      </a:r>
                      <a:endParaRPr lang="el-GR" sz="110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l-GR" sz="1100" b="1" dirty="0">
                          <a:solidFill>
                            <a:srgbClr val="000000"/>
                          </a:solidFill>
                          <a:latin typeface="Times New Roman"/>
                          <a:ea typeface="Times New Roman"/>
                          <a:cs typeface="Times New Roman"/>
                        </a:rPr>
                        <a:t>Μη-Εξουσιοδοτημένη</a:t>
                      </a:r>
                      <a:endParaRPr lang="el-GR" sz="1100" dirty="0">
                        <a:latin typeface="Calibri"/>
                        <a:ea typeface="Calibri"/>
                        <a:cs typeface="Times New Roman"/>
                      </a:endParaRPr>
                    </a:p>
                    <a:p>
                      <a:pPr algn="ctr">
                        <a:lnSpc>
                          <a:spcPct val="115000"/>
                        </a:lnSpc>
                        <a:spcAft>
                          <a:spcPts val="0"/>
                        </a:spcAft>
                      </a:pPr>
                      <a:r>
                        <a:rPr lang="el-GR" sz="1100" b="1" dirty="0">
                          <a:solidFill>
                            <a:srgbClr val="000000"/>
                          </a:solidFill>
                          <a:latin typeface="Times New Roman"/>
                          <a:ea typeface="Times New Roman"/>
                          <a:cs typeface="Times New Roman"/>
                        </a:rPr>
                        <a:t>Κατανάλωση</a:t>
                      </a:r>
                      <a:endParaRPr lang="el-GR" sz="1100" dirty="0">
                        <a:latin typeface="Calibri"/>
                        <a:ea typeface="Calibri"/>
                        <a:cs typeface="Times New Roman"/>
                      </a:endParaRPr>
                    </a:p>
                    <a:p>
                      <a:pPr algn="ctr">
                        <a:lnSpc>
                          <a:spcPct val="115000"/>
                        </a:lnSpc>
                        <a:spcAft>
                          <a:spcPts val="0"/>
                        </a:spcAft>
                      </a:pPr>
                      <a:r>
                        <a:rPr lang="el-GR" sz="1100" b="1" dirty="0">
                          <a:latin typeface="Times New Roman"/>
                          <a:ea typeface="Times New Roman"/>
                          <a:cs typeface="Times New Roman"/>
                        </a:rPr>
                        <a:t>(Α16)</a:t>
                      </a:r>
                      <a:endParaRPr lang="el-GR" sz="1100" dirty="0">
                        <a:latin typeface="Calibri"/>
                        <a:ea typeface="Calibri"/>
                        <a:cs typeface="Times New Roman"/>
                      </a:endParaRPr>
                    </a:p>
                    <a:p>
                      <a:pPr algn="ctr">
                        <a:lnSpc>
                          <a:spcPct val="115000"/>
                        </a:lnSpc>
                        <a:spcAft>
                          <a:spcPts val="0"/>
                        </a:spcAft>
                      </a:pPr>
                      <a:r>
                        <a:rPr lang="en-US" sz="1100" b="1" dirty="0">
                          <a:solidFill>
                            <a:srgbClr val="984806"/>
                          </a:solidFill>
                          <a:latin typeface="Times New Roman"/>
                          <a:ea typeface="Times New Roman"/>
                          <a:cs typeface="Times New Roman"/>
                        </a:rPr>
                        <a:t>1%</a:t>
                      </a:r>
                      <a:endParaRPr lang="el-GR" sz="1100" dirty="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737550">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ctr">
                        <a:lnSpc>
                          <a:spcPct val="115000"/>
                        </a:lnSpc>
                        <a:spcAft>
                          <a:spcPts val="0"/>
                        </a:spcAft>
                      </a:pPr>
                      <a:r>
                        <a:rPr lang="el-GR" sz="1100" b="1" dirty="0">
                          <a:solidFill>
                            <a:srgbClr val="000000"/>
                          </a:solidFill>
                          <a:latin typeface="Times New Roman"/>
                          <a:ea typeface="Times New Roman"/>
                          <a:cs typeface="Times New Roman"/>
                        </a:rPr>
                        <a:t>Σφάλματα Μετρητών /</a:t>
                      </a:r>
                      <a:endParaRPr lang="el-GR" sz="1100" dirty="0">
                        <a:latin typeface="Calibri"/>
                        <a:ea typeface="Calibri"/>
                        <a:cs typeface="Times New Roman"/>
                      </a:endParaRPr>
                    </a:p>
                    <a:p>
                      <a:pPr algn="ctr">
                        <a:lnSpc>
                          <a:spcPts val="1920"/>
                        </a:lnSpc>
                        <a:spcAft>
                          <a:spcPts val="0"/>
                        </a:spcAft>
                      </a:pPr>
                      <a:r>
                        <a:rPr lang="el-GR" sz="1100" b="1" dirty="0">
                          <a:solidFill>
                            <a:srgbClr val="000000"/>
                          </a:solidFill>
                          <a:latin typeface="Times New Roman"/>
                          <a:ea typeface="Times New Roman"/>
                          <a:cs typeface="Times New Roman"/>
                        </a:rPr>
                        <a:t>Μετρήσεων </a:t>
                      </a:r>
                      <a:r>
                        <a:rPr lang="el-GR" sz="1100" b="1" i="1" spc="50" dirty="0">
                          <a:solidFill>
                            <a:srgbClr val="000000"/>
                          </a:solidFill>
                          <a:latin typeface="Times New Roman"/>
                          <a:ea typeface="Times New Roman"/>
                          <a:cs typeface="Times New Roman"/>
                        </a:rPr>
                        <a:t>(</a:t>
                      </a:r>
                      <a:r>
                        <a:rPr lang="el-GR" sz="1100" b="1" spc="50" dirty="0">
                          <a:solidFill>
                            <a:srgbClr val="000000"/>
                          </a:solidFill>
                          <a:latin typeface="Times New Roman"/>
                          <a:ea typeface="Times New Roman"/>
                          <a:cs typeface="Times New Roman"/>
                        </a:rPr>
                        <a:t>Α</a:t>
                      </a:r>
                      <a:r>
                        <a:rPr lang="en-US" sz="1100" b="1" spc="50" dirty="0">
                          <a:solidFill>
                            <a:srgbClr val="000000"/>
                          </a:solidFill>
                          <a:latin typeface="Times New Roman"/>
                          <a:ea typeface="Times New Roman"/>
                          <a:cs typeface="Times New Roman"/>
                        </a:rPr>
                        <a:t>17</a:t>
                      </a:r>
                      <a:r>
                        <a:rPr lang="el-GR" sz="1100" b="1" i="1" spc="50" dirty="0">
                          <a:solidFill>
                            <a:srgbClr val="000000"/>
                          </a:solidFill>
                          <a:latin typeface="Times New Roman"/>
                          <a:ea typeface="Times New Roman"/>
                          <a:cs typeface="Times New Roman"/>
                        </a:rPr>
                        <a:t>)</a:t>
                      </a:r>
                      <a:endParaRPr lang="el-GR" sz="1100" dirty="0">
                        <a:latin typeface="Calibri"/>
                        <a:ea typeface="Calibri"/>
                        <a:cs typeface="Times New Roman"/>
                      </a:endParaRPr>
                    </a:p>
                    <a:p>
                      <a:pPr algn="ctr">
                        <a:lnSpc>
                          <a:spcPts val="1920"/>
                        </a:lnSpc>
                        <a:spcAft>
                          <a:spcPts val="0"/>
                        </a:spcAft>
                      </a:pPr>
                      <a:r>
                        <a:rPr lang="en-US" sz="1100" b="1" spc="50" dirty="0">
                          <a:solidFill>
                            <a:srgbClr val="984806"/>
                          </a:solidFill>
                          <a:latin typeface="Times New Roman"/>
                          <a:ea typeface="Times New Roman"/>
                          <a:cs typeface="Times New Roman"/>
                        </a:rPr>
                        <a:t>5%</a:t>
                      </a:r>
                      <a:endParaRPr lang="el-GR" sz="1100" dirty="0">
                        <a:latin typeface="Calibri"/>
                        <a:ea typeface="Calibri"/>
                        <a:cs typeface="Times New Roman"/>
                      </a:endParaRPr>
                    </a:p>
                  </a:txBody>
                  <a:tcPr marL="4211" marR="42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l-GR"/>
                    </a:p>
                  </a:txBody>
                  <a:tcPr/>
                </a:tc>
              </a:tr>
              <a:tr h="516184">
                <a:tc vMerge="1">
                  <a:txBody>
                    <a:bodyPr/>
                    <a:lstStyle/>
                    <a:p>
                      <a:endParaRPr lang="el-GR"/>
                    </a:p>
                  </a:txBody>
                  <a:tcPr/>
                </a:tc>
                <a:tc vMerge="1">
                  <a:txBody>
                    <a:bodyPr/>
                    <a:lstStyle/>
                    <a:p>
                      <a:endParaRPr lang="el-GR"/>
                    </a:p>
                  </a:txBody>
                  <a:tcPr/>
                </a:tc>
                <a:tc gridSpan="2">
                  <a:txBody>
                    <a:bodyPr/>
                    <a:lstStyle/>
                    <a:p>
                      <a:pPr marL="965200" algn="ctr">
                        <a:lnSpc>
                          <a:spcPct val="115000"/>
                        </a:lnSpc>
                        <a:spcAft>
                          <a:spcPts val="0"/>
                        </a:spcAft>
                      </a:pPr>
                      <a:r>
                        <a:rPr lang="el-GR" sz="1100" b="1" dirty="0">
                          <a:solidFill>
                            <a:srgbClr val="000000"/>
                          </a:solidFill>
                          <a:latin typeface="Times New Roman"/>
                          <a:ea typeface="Times New Roman"/>
                          <a:cs typeface="Times New Roman"/>
                        </a:rPr>
                        <a:t>Πραγματικές Απώλειες Νερού</a:t>
                      </a:r>
                      <a:endParaRPr lang="el-GR" sz="1100" dirty="0">
                        <a:latin typeface="Calibri"/>
                        <a:ea typeface="Calibri"/>
                        <a:cs typeface="Times New Roman"/>
                      </a:endParaRPr>
                    </a:p>
                    <a:p>
                      <a:pPr marL="101600" algn="ctr">
                        <a:lnSpc>
                          <a:spcPct val="115000"/>
                        </a:lnSpc>
                        <a:spcAft>
                          <a:spcPts val="0"/>
                        </a:spcAft>
                      </a:pPr>
                      <a:r>
                        <a:rPr lang="el-GR" sz="1100" b="1" dirty="0">
                          <a:solidFill>
                            <a:srgbClr val="000000"/>
                          </a:solidFill>
                          <a:latin typeface="Times New Roman"/>
                          <a:ea typeface="Times New Roman"/>
                          <a:cs typeface="Times New Roman"/>
                        </a:rPr>
                        <a:t>(Α19=Α15-Α18)</a:t>
                      </a:r>
                      <a:endParaRPr lang="el-GR" sz="1100" dirty="0">
                        <a:latin typeface="Calibri"/>
                        <a:ea typeface="Calibri"/>
                        <a:cs typeface="Times New Roman"/>
                      </a:endParaRPr>
                    </a:p>
                    <a:p>
                      <a:pPr algn="ctr">
                        <a:lnSpc>
                          <a:spcPct val="115000"/>
                        </a:lnSpc>
                        <a:spcAft>
                          <a:spcPts val="0"/>
                        </a:spcAft>
                      </a:pPr>
                      <a:r>
                        <a:rPr lang="en-US" sz="1100" b="1" dirty="0">
                          <a:solidFill>
                            <a:srgbClr val="FF0000"/>
                          </a:solidFill>
                          <a:latin typeface="Times New Roman"/>
                          <a:ea typeface="Times New Roman"/>
                          <a:cs typeface="Times New Roman"/>
                        </a:rPr>
                        <a:t>3</a:t>
                      </a:r>
                      <a:r>
                        <a:rPr lang="el-GR" sz="1100" b="1" dirty="0">
                          <a:solidFill>
                            <a:srgbClr val="FF0000"/>
                          </a:solidFill>
                          <a:latin typeface="Times New Roman"/>
                          <a:ea typeface="Times New Roman"/>
                          <a:cs typeface="Times New Roman"/>
                        </a:rPr>
                        <a:t>8.39 </a:t>
                      </a:r>
                      <a:r>
                        <a:rPr lang="en-US" sz="1100" b="1" dirty="0">
                          <a:solidFill>
                            <a:srgbClr val="FF0000"/>
                          </a:solidFill>
                          <a:latin typeface="Times New Roman"/>
                          <a:ea typeface="Times New Roman"/>
                          <a:cs typeface="Times New Roman"/>
                        </a:rPr>
                        <a:t>%</a:t>
                      </a:r>
                      <a:endParaRPr lang="el-GR" sz="1100" dirty="0">
                        <a:latin typeface="Calibri"/>
                        <a:ea typeface="Calibri"/>
                        <a:cs typeface="Times New Roman"/>
                      </a:endParaRPr>
                    </a:p>
                  </a:txBody>
                  <a:tcPr marL="4211" marR="4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l-GR"/>
                    </a:p>
                  </a:txBody>
                  <a:tcPr/>
                </a:tc>
                <a:tc vMerge="1">
                  <a:txBody>
                    <a:bodyPr/>
                    <a:lstStyle/>
                    <a:p>
                      <a:endParaRPr lang="el-GR"/>
                    </a:p>
                  </a:txBody>
                  <a:tcPr/>
                </a:tc>
              </a:tr>
            </a:tbl>
          </a:graphicData>
        </a:graphic>
      </p:graphicFrame>
      <p:sp>
        <p:nvSpPr>
          <p:cNvPr id="5" name="4 - TextBox"/>
          <p:cNvSpPr txBox="1"/>
          <p:nvPr/>
        </p:nvSpPr>
        <p:spPr>
          <a:xfrm>
            <a:off x="0" y="116632"/>
            <a:ext cx="9144000" cy="646331"/>
          </a:xfrm>
          <a:prstGeom prst="rect">
            <a:avLst/>
          </a:prstGeom>
          <a:noFill/>
        </p:spPr>
        <p:txBody>
          <a:bodyPr wrap="square" rtlCol="0">
            <a:spAutoFit/>
          </a:bodyPr>
          <a:lstStyle/>
          <a:p>
            <a:pPr algn="ctr"/>
            <a:r>
              <a:rPr lang="el-GR" b="1" dirty="0" smtClean="0"/>
              <a:t>ΣΥΓΚΕΝΤΡΩΤΙΚΑ ΑΠΟΤΕΛΕΣΜΑΤΑ ΤΟΥ Δ.Π.Υ.Ι. ΤΩΝ 24 ΖΩΝΩΝ ΥΔΡΟΔΟΤΗΣΗΣ ΤΟΥ ΔΗΜΟΥ ΑΛΕΞΑΝΔΡΟΥΠΟΛΗΣ</a:t>
            </a:r>
            <a:endParaRPr lang="el-GR"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1340768"/>
            <a:ext cx="9144000" cy="5165517"/>
          </a:xfrm>
          <a:prstGeom prst="rect">
            <a:avLst/>
          </a:prstGeom>
        </p:spPr>
        <p:txBody>
          <a:bodyPr wrap="square">
            <a:spAutoFit/>
          </a:bodyPr>
          <a:lstStyle/>
          <a:p>
            <a:pPr>
              <a:spcAft>
                <a:spcPts val="1000"/>
              </a:spcAft>
              <a:buFont typeface="Wingdings" pitchFamily="2" charset="2"/>
              <a:buChar char="Ø"/>
            </a:pPr>
            <a:r>
              <a:rPr lang="el-GR" sz="2400" dirty="0" smtClean="0"/>
              <a:t>Συστηματική και μεθοδική συλλογή στοιχείων </a:t>
            </a:r>
          </a:p>
          <a:p>
            <a:pPr>
              <a:spcAft>
                <a:spcPts val="1000"/>
              </a:spcAft>
              <a:buFont typeface="Wingdings" pitchFamily="2" charset="2"/>
              <a:buChar char="Ø"/>
            </a:pPr>
            <a:r>
              <a:rPr lang="el-GR" sz="2400" dirty="0" smtClean="0"/>
              <a:t>Χρησιμοποίηση σύγχρονης τεχνολογίας για την υλοποίηση ενός πλήρως μετρήσιμου συστήματος (</a:t>
            </a:r>
            <a:r>
              <a:rPr lang="en-US" sz="2400" dirty="0" smtClean="0"/>
              <a:t>SCADA, GIS, </a:t>
            </a:r>
            <a:r>
              <a:rPr lang="el-GR" sz="2400" dirty="0" smtClean="0"/>
              <a:t>Υδραυλικά μοντέλα, Συστήματα λήψης αποφάσεων, </a:t>
            </a:r>
            <a:r>
              <a:rPr lang="en-US" sz="2400" dirty="0" smtClean="0"/>
              <a:t>Cloud Computing</a:t>
            </a:r>
            <a:r>
              <a:rPr lang="el-GR" sz="2400" dirty="0" smtClean="0"/>
              <a:t>)</a:t>
            </a:r>
          </a:p>
          <a:p>
            <a:pPr marL="714375" indent="-514350">
              <a:spcAft>
                <a:spcPts val="1000"/>
              </a:spcAft>
              <a:buFont typeface="Arial" pitchFamily="34" charset="0"/>
              <a:buChar char="•"/>
            </a:pPr>
            <a:r>
              <a:rPr lang="el-GR" sz="2400" dirty="0" err="1" smtClean="0"/>
              <a:t>τηλέλεγχος</a:t>
            </a:r>
            <a:r>
              <a:rPr lang="el-GR" sz="2400" dirty="0" smtClean="0"/>
              <a:t> /τηλεχειρισμός. Εγκατάσταση αισθητήριων οργάνων, ασύρματο δίκτυο,  διασύνδεση </a:t>
            </a:r>
            <a:r>
              <a:rPr lang="el-GR" sz="2400" dirty="0" err="1" smtClean="0"/>
              <a:t>λογισνικού</a:t>
            </a:r>
            <a:r>
              <a:rPr lang="el-GR" sz="2400" dirty="0" smtClean="0"/>
              <a:t> </a:t>
            </a:r>
            <a:r>
              <a:rPr lang="en-US" sz="2400" dirty="0" smtClean="0"/>
              <a:t>SCADA </a:t>
            </a:r>
            <a:r>
              <a:rPr lang="el-GR" sz="2400" dirty="0" smtClean="0"/>
              <a:t>με </a:t>
            </a:r>
            <a:r>
              <a:rPr lang="en-US" sz="2400" dirty="0" smtClean="0"/>
              <a:t>GIS</a:t>
            </a:r>
            <a:endParaRPr lang="el-GR" sz="2400" dirty="0" smtClean="0"/>
          </a:p>
          <a:p>
            <a:pPr>
              <a:spcAft>
                <a:spcPts val="1000"/>
              </a:spcAft>
              <a:buFont typeface="Wingdings" pitchFamily="2" charset="2"/>
              <a:buChar char="Ø"/>
            </a:pPr>
            <a:r>
              <a:rPr lang="el-GR" sz="2400" dirty="0" smtClean="0"/>
              <a:t>Αξιοποίηση των καταγραφών του </a:t>
            </a:r>
            <a:r>
              <a:rPr lang="en-US" sz="2400" dirty="0" smtClean="0">
                <a:latin typeface="Calibri" pitchFamily="34" charset="0"/>
                <a:cs typeface="Calibri" pitchFamily="34" charset="0"/>
              </a:rPr>
              <a:t>SCADA</a:t>
            </a:r>
            <a:r>
              <a:rPr lang="en-US" sz="2400" dirty="0" smtClean="0"/>
              <a:t> </a:t>
            </a:r>
            <a:r>
              <a:rPr lang="el-GR" sz="2400" dirty="0" smtClean="0"/>
              <a:t>στη μοντελοποίηση του δικτύου</a:t>
            </a:r>
          </a:p>
          <a:p>
            <a:pPr>
              <a:spcAft>
                <a:spcPts val="1000"/>
              </a:spcAft>
              <a:buFont typeface="Wingdings" pitchFamily="2" charset="2"/>
              <a:buChar char="Ø"/>
            </a:pPr>
            <a:r>
              <a:rPr lang="el-GR" sz="2400" dirty="0" smtClean="0"/>
              <a:t>Συνεργασία με επιστημονικό ή άλλο φορέα για την υποστήριξη των δράσεων</a:t>
            </a:r>
          </a:p>
          <a:p>
            <a:endParaRPr lang="el-GR" sz="2400" dirty="0" smtClean="0"/>
          </a:p>
          <a:p>
            <a:pPr>
              <a:buFont typeface="Wingdings" pitchFamily="2" charset="2"/>
              <a:buChar char="Ø"/>
            </a:pPr>
            <a:endParaRPr lang="el-GR" sz="2400" dirty="0" smtClean="0"/>
          </a:p>
        </p:txBody>
      </p:sp>
      <p:sp>
        <p:nvSpPr>
          <p:cNvPr id="6" name="5 - TextBox"/>
          <p:cNvSpPr txBox="1"/>
          <p:nvPr/>
        </p:nvSpPr>
        <p:spPr>
          <a:xfrm>
            <a:off x="0" y="0"/>
            <a:ext cx="9144000" cy="830997"/>
          </a:xfrm>
          <a:prstGeom prst="rect">
            <a:avLst/>
          </a:prstGeom>
          <a:noFill/>
        </p:spPr>
        <p:txBody>
          <a:bodyPr wrap="square" rtlCol="0">
            <a:spAutoFit/>
          </a:bodyPr>
          <a:lstStyle/>
          <a:p>
            <a:pPr lvl="0" algn="ctr">
              <a:spcBef>
                <a:spcPct val="0"/>
              </a:spcBef>
              <a:defRPr/>
            </a:pPr>
            <a:r>
              <a:rPr lang="el-GR" sz="2400" dirty="0" smtClean="0"/>
              <a:t>ΠΡΟΤΕΙΝΟΜΕΝΕΣ ΕΝΕΡΓΕΙΕΣ ΓΙΑ ΤΗ ΜΕΙΩΣΗ ΤΩΝ ΑΠΩΛΕΙΩΝ ΚΑΙ ΤΗΝ ΚΑΛΥΤΕΡΗ ΛΕΙΤΟΥΡΓΙΑ ΤΩΝ ΔΙΚΤΥΩΝ ΥΔΡΕΥΣΗΣ</a:t>
            </a:r>
            <a:endParaRPr lang="el-G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gis_start"/>
          <p:cNvPicPr>
            <a:picLocks noChangeAspect="1" noChangeArrowheads="1"/>
          </p:cNvPicPr>
          <p:nvPr/>
        </p:nvPicPr>
        <p:blipFill>
          <a:blip r:embed="rId2" cstate="print"/>
          <a:srcRect/>
          <a:stretch>
            <a:fillRect/>
          </a:stretch>
        </p:blipFill>
        <p:spPr bwMode="auto">
          <a:xfrm>
            <a:off x="899592" y="692696"/>
            <a:ext cx="7452320" cy="4629450"/>
          </a:xfrm>
          <a:prstGeom prst="rect">
            <a:avLst/>
          </a:prstGeom>
          <a:noFill/>
          <a:ln w="9525">
            <a:noFill/>
            <a:miter lim="800000"/>
            <a:headEnd/>
            <a:tailEnd/>
          </a:ln>
        </p:spPr>
      </p:pic>
      <p:sp>
        <p:nvSpPr>
          <p:cNvPr id="4" name="3 - TextBox"/>
          <p:cNvSpPr txBox="1"/>
          <p:nvPr/>
        </p:nvSpPr>
        <p:spPr>
          <a:xfrm>
            <a:off x="1043608" y="5661248"/>
            <a:ext cx="6984776" cy="369332"/>
          </a:xfrm>
          <a:prstGeom prst="rect">
            <a:avLst/>
          </a:prstGeom>
          <a:noFill/>
        </p:spPr>
        <p:txBody>
          <a:bodyPr wrap="square" rtlCol="0">
            <a:spAutoFit/>
          </a:bodyPr>
          <a:lstStyle/>
          <a:p>
            <a:r>
              <a:rPr lang="el-GR" dirty="0" smtClean="0"/>
              <a:t>Σχήμα 7. Διασύνδεση δεδομένων </a:t>
            </a:r>
            <a:r>
              <a:rPr lang="en-US" dirty="0" smtClean="0"/>
              <a:t>SCADA</a:t>
            </a:r>
            <a:r>
              <a:rPr lang="el-GR" dirty="0" smtClean="0"/>
              <a:t> με λογισμικά </a:t>
            </a:r>
            <a:r>
              <a:rPr lang="en-US" dirty="0" smtClean="0"/>
              <a:t>CAD </a:t>
            </a:r>
            <a:r>
              <a:rPr lang="el-GR" dirty="0" smtClean="0"/>
              <a:t>και</a:t>
            </a:r>
            <a:r>
              <a:rPr lang="en-US" smtClean="0"/>
              <a:t> GIS</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lnSpcReduction="10000"/>
          </a:bodyPr>
          <a:lstStyle/>
          <a:p>
            <a:pPr marL="0" indent="20638">
              <a:buFont typeface="Wingdings" pitchFamily="2" charset="2"/>
              <a:buChar char="Ø"/>
            </a:pPr>
            <a:endParaRPr lang="el-GR" sz="2400" dirty="0" smtClean="0"/>
          </a:p>
          <a:p>
            <a:pPr marL="0" indent="20638">
              <a:buNone/>
            </a:pPr>
            <a:r>
              <a:rPr lang="el-GR" sz="2500" dirty="0" smtClean="0"/>
              <a:t>Σ.Δ.Λ.Α.Π  (κεφ. 7)                 Οικονομική ανάλυση των χρήσεων ύδατος. </a:t>
            </a:r>
          </a:p>
          <a:p>
            <a:pPr marL="0" indent="20638">
              <a:buFont typeface="Wingdings" pitchFamily="2" charset="2"/>
              <a:buChar char="Ø"/>
            </a:pPr>
            <a:r>
              <a:rPr lang="el-GR" sz="2400" dirty="0" smtClean="0"/>
              <a:t>Προσδιορισμός  υπηρεσιών,  </a:t>
            </a:r>
            <a:r>
              <a:rPr lang="el-GR" sz="2400" dirty="0" err="1" smtClean="0"/>
              <a:t>πάροχων</a:t>
            </a:r>
            <a:r>
              <a:rPr lang="el-GR" sz="2400" dirty="0" smtClean="0"/>
              <a:t> και χρήσεων ύδατος (</a:t>
            </a:r>
            <a:r>
              <a:rPr lang="el-GR" sz="2400" dirty="0" err="1" smtClean="0"/>
              <a:t>πιν</a:t>
            </a:r>
            <a:r>
              <a:rPr lang="el-GR" sz="2400" dirty="0" smtClean="0"/>
              <a:t>. 1)  </a:t>
            </a:r>
          </a:p>
          <a:p>
            <a:pPr marL="0" indent="20638">
              <a:buFont typeface="Wingdings" pitchFamily="2" charset="2"/>
              <a:buChar char="Ø"/>
            </a:pPr>
            <a:r>
              <a:rPr lang="el-GR" sz="2400" dirty="0" smtClean="0"/>
              <a:t>Εκτίμηση του χρηματοοικονομικού και του περιβαλλοντικού κόστους και του κόστους πόρου των </a:t>
            </a:r>
            <a:r>
              <a:rPr lang="el-GR" sz="2400" dirty="0" err="1" smtClean="0"/>
              <a:t>παρόχων</a:t>
            </a:r>
            <a:r>
              <a:rPr lang="el-GR" sz="2400" dirty="0" smtClean="0"/>
              <a:t>.</a:t>
            </a:r>
          </a:p>
          <a:p>
            <a:pPr marL="0" indent="20638">
              <a:buNone/>
            </a:pPr>
            <a:endParaRPr lang="el-GR" sz="2400" dirty="0" smtClean="0"/>
          </a:p>
          <a:p>
            <a:pPr algn="just"/>
            <a:r>
              <a:rPr lang="el-GR" sz="2300" i="1" dirty="0" smtClean="0"/>
              <a:t>Χρηματοοικονομικό κόστος </a:t>
            </a:r>
            <a:r>
              <a:rPr lang="el-GR" sz="2300" dirty="0" smtClean="0"/>
              <a:t>είναι η οικονομική αποτίμηση του κόστους για όλα τα έργα, τις υποδομές και τις διαδικασίες που είναι απαραίτητες για τις υπηρεσίες παροχής ύδατος. Περιλαμβάνει το κόστος κεφαλαίου, το λειτουργικό κόστος, το κόστος συντήρησης και το κόστος διοίκησης.</a:t>
            </a:r>
          </a:p>
          <a:p>
            <a:pPr algn="just"/>
            <a:r>
              <a:rPr lang="el-GR" sz="2300" i="1" dirty="0" smtClean="0"/>
              <a:t>Περιβαλλοντικό κόστος </a:t>
            </a:r>
            <a:r>
              <a:rPr lang="el-GR" sz="2300" dirty="0" smtClean="0"/>
              <a:t>είναι το κόστος της απόκλισης της κατάστασης των υδάτων από την καλή κατάσταση, η οποία απαιτείται για τη βιώσιμη χρήση του υδατικού πόρου.</a:t>
            </a:r>
          </a:p>
          <a:p>
            <a:pPr algn="just"/>
            <a:r>
              <a:rPr lang="el-GR" sz="2300" i="1" dirty="0" smtClean="0"/>
              <a:t>Κόστος πόρου </a:t>
            </a:r>
            <a:r>
              <a:rPr lang="el-GR" sz="2300" dirty="0" smtClean="0"/>
              <a:t>είναι το κόστος άλλων εναλλακτικών χρήσεων του ύδατος, οι οποίες είναι αναγκαίες σε περίπτωση που το Υδατικό Σύστημα χρησιμοποιείται πέραν του ρυθμού της φυσικής του αναπλήρωσης.</a:t>
            </a:r>
          </a:p>
          <a:p>
            <a:endParaRPr lang="el-GR" sz="2400" i="1" dirty="0" smtClean="0"/>
          </a:p>
          <a:p>
            <a:endParaRPr lang="el-GR" sz="2400" i="1" dirty="0" smtClean="0"/>
          </a:p>
          <a:p>
            <a:endParaRPr lang="el-GR" sz="2400" i="1" dirty="0" smtClean="0"/>
          </a:p>
          <a:p>
            <a:pPr marL="0" indent="20638">
              <a:buNone/>
            </a:pPr>
            <a:endParaRPr lang="el-GR" sz="2400" dirty="0" smtClean="0"/>
          </a:p>
        </p:txBody>
      </p:sp>
      <p:sp>
        <p:nvSpPr>
          <p:cNvPr id="6" name="5 - Δεξιό βέλος"/>
          <p:cNvSpPr/>
          <p:nvPr/>
        </p:nvSpPr>
        <p:spPr bwMode="auto">
          <a:xfrm>
            <a:off x="2483768" y="404664"/>
            <a:ext cx="1080120" cy="360040"/>
          </a:xfrm>
          <a:prstGeom prst="rightArrow">
            <a:avLst/>
          </a:prstGeom>
          <a:gradFill rotWithShape="1">
            <a:gsLst>
              <a:gs pos="0">
                <a:schemeClr val="accent6">
                  <a:lumMod val="75000"/>
                </a:schemeClr>
              </a:gs>
              <a:gs pos="100000">
                <a:schemeClr val="accent1">
                  <a:gamma/>
                  <a:tint val="0"/>
                  <a:invGamma/>
                </a:schemeClr>
              </a:gs>
            </a:gsLst>
            <a:lin ang="5400000" scaled="1"/>
          </a:gradFill>
          <a:ln w="9525">
            <a:noFill/>
            <a:miter lim="800000"/>
            <a:headEnd/>
            <a:tailEnd/>
          </a:ln>
          <a:effectLst/>
        </p:spPr>
        <p:txBody>
          <a:bodyPr wrap="none" rtlCol="0" anchor="ctr"/>
          <a:lstStyle/>
          <a:p>
            <a:pPr algn="just"/>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
        <p:nvSpPr>
          <p:cNvPr id="8" name="7 - Ορθογώνιο"/>
          <p:cNvSpPr/>
          <p:nvPr/>
        </p:nvSpPr>
        <p:spPr>
          <a:xfrm>
            <a:off x="0" y="260648"/>
            <a:ext cx="9144000" cy="830997"/>
          </a:xfrm>
          <a:prstGeom prst="rect">
            <a:avLst/>
          </a:prstGeom>
        </p:spPr>
        <p:txBody>
          <a:bodyPr wrap="square">
            <a:spAutoFit/>
          </a:bodyPr>
          <a:lstStyle/>
          <a:p>
            <a:r>
              <a:rPr lang="el-GR" sz="1600" i="1" dirty="0" smtClean="0"/>
              <a:t>Πίνακας 1: </a:t>
            </a:r>
            <a:r>
              <a:rPr lang="el-GR" sz="1600" dirty="0" smtClean="0"/>
              <a:t>Οι υπηρεσίες ύδατος, οι </a:t>
            </a:r>
            <a:r>
              <a:rPr lang="el-GR" sz="1600" dirty="0" err="1" smtClean="0"/>
              <a:t>πάροχοι</a:t>
            </a:r>
            <a:r>
              <a:rPr lang="el-GR" sz="1600" dirty="0" smtClean="0"/>
              <a:t>, οι χρήσεις, καθώς και οι κύριοι χρήστες των υπηρεσιών ύδατος, όπως αντιμετωπίζονται στο Σχέδιο Διαχείρισης. </a:t>
            </a:r>
            <a:r>
              <a:rPr lang="el-GR" sz="1600" i="1" dirty="0" smtClean="0"/>
              <a:t>Πηγή: 1</a:t>
            </a:r>
            <a:r>
              <a:rPr lang="el-GR" sz="1600" i="1" baseline="30000" dirty="0" smtClean="0"/>
              <a:t>η</a:t>
            </a:r>
            <a:r>
              <a:rPr lang="el-GR" sz="1600" i="1" dirty="0" smtClean="0"/>
              <a:t> Αναθεώρηση Σ.Δ.Λ.Α.Π. Κεντρικής Μακεδονίας.</a:t>
            </a:r>
            <a:endParaRPr lang="el-G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836712"/>
            <a:ext cx="8496944" cy="5157192"/>
          </a:xfrm>
        </p:spPr>
        <p:txBody>
          <a:bodyPr>
            <a:normAutofit/>
          </a:bodyPr>
          <a:lstStyle/>
          <a:p>
            <a:pPr algn="just">
              <a:buFont typeface="Wingdings" pitchFamily="2" charset="2"/>
              <a:buChar char="v"/>
            </a:pPr>
            <a:r>
              <a:rPr lang="el-GR" sz="3400" dirty="0" smtClean="0"/>
              <a:t>Οι </a:t>
            </a:r>
            <a:r>
              <a:rPr lang="el-GR" sz="3400" dirty="0" err="1" smtClean="0"/>
              <a:t>πάροχοι</a:t>
            </a:r>
            <a:r>
              <a:rPr lang="el-GR" sz="3400" dirty="0" smtClean="0"/>
              <a:t> ύδρευσης – αποχέτευσης (ΔΕΥΑ) θα πρέπει να μεριμνούν για την ελαχιστοποίηση των κοστών. Με άλλα λόγια να κάνουν περισσότερη οικονομία σε όλα τα επίπεδα (μισθοδοσίες, έργα κατασκευής, απολήψεις ύδατος, απώλειες νερού από το δίκτυο κτλ.) έτσι ώστε να είναι εναρμονισμένοι με την επίτευξη του στόχου της «καλής κατάστασης» των Υ.Δ.</a:t>
            </a:r>
            <a:endParaRPr lang="el-GR" sz="3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lnSpcReduction="10000"/>
          </a:bodyPr>
          <a:lstStyle/>
          <a:p>
            <a:pPr algn="ctr">
              <a:buNone/>
            </a:pPr>
            <a:r>
              <a:rPr lang="el-GR" b="1" dirty="0" smtClean="0"/>
              <a:t>Διεθνές Πρότυπο Υδατικό Ισοζύγιο</a:t>
            </a:r>
          </a:p>
          <a:p>
            <a:pPr algn="ctr">
              <a:buNone/>
            </a:pPr>
            <a:endParaRPr lang="el-GR" b="1" dirty="0" smtClean="0"/>
          </a:p>
          <a:p>
            <a:pPr algn="just">
              <a:buNone/>
            </a:pPr>
            <a:r>
              <a:rPr lang="el-GR" sz="2800" dirty="0" smtClean="0"/>
              <a:t>Οι παγκόσμιοι οργανισμοί </a:t>
            </a:r>
            <a:r>
              <a:rPr lang="en-US" sz="2800" dirty="0" smtClean="0"/>
              <a:t>International Water Association</a:t>
            </a:r>
            <a:r>
              <a:rPr lang="el-GR" sz="2800" dirty="0" smtClean="0"/>
              <a:t> ( </a:t>
            </a:r>
            <a:r>
              <a:rPr lang="en-US" sz="2800" dirty="0" smtClean="0"/>
              <a:t>IWA</a:t>
            </a:r>
            <a:r>
              <a:rPr lang="el-GR" sz="2800" dirty="0" smtClean="0"/>
              <a:t> ) και </a:t>
            </a:r>
            <a:r>
              <a:rPr lang="en-US" sz="2800" dirty="0" smtClean="0"/>
              <a:t>American Water Works Association</a:t>
            </a:r>
            <a:r>
              <a:rPr lang="el-GR" sz="2800" dirty="0" smtClean="0"/>
              <a:t> ( </a:t>
            </a:r>
            <a:r>
              <a:rPr lang="en-US" sz="2800" dirty="0" smtClean="0"/>
              <a:t>AWWA</a:t>
            </a:r>
            <a:r>
              <a:rPr lang="el-GR" sz="2800" dirty="0" smtClean="0"/>
              <a:t> ) συμφώνησαν στη χρήση του Δ.Π.Υ.Ι  ώστε τα αποτελέσματα των ενεργειών που αφορούν την προαγωγή του στόχου της επίτευξης της «καλής κατάστασης» των υδάτων να είναι συγκρίσιμα.</a:t>
            </a:r>
          </a:p>
          <a:p>
            <a:pPr algn="just">
              <a:buNone/>
            </a:pPr>
            <a:endParaRPr lang="el-GR" sz="2800" dirty="0" smtClean="0"/>
          </a:p>
          <a:p>
            <a:pPr algn="just">
              <a:buNone/>
            </a:pPr>
            <a:r>
              <a:rPr lang="en-US" sz="2800" dirty="0" smtClean="0"/>
              <a:t>H</a:t>
            </a:r>
            <a:r>
              <a:rPr lang="el-GR" sz="2800" dirty="0" smtClean="0"/>
              <a:t> μεθοδολογία προτάθηκε από τους </a:t>
            </a:r>
            <a:r>
              <a:rPr lang="el-GR" sz="2800" dirty="0" err="1" smtClean="0"/>
              <a:t>Lambert</a:t>
            </a:r>
            <a:r>
              <a:rPr lang="el-GR" sz="2800" dirty="0" smtClean="0"/>
              <a:t>, </a:t>
            </a:r>
            <a:r>
              <a:rPr lang="el-GR" sz="2800" dirty="0" err="1" smtClean="0"/>
              <a:t>Brown</a:t>
            </a:r>
            <a:r>
              <a:rPr lang="el-GR" sz="2800" dirty="0" smtClean="0"/>
              <a:t>, </a:t>
            </a:r>
            <a:r>
              <a:rPr lang="el-GR" sz="2800" dirty="0" err="1" smtClean="0"/>
              <a:t>Takizawa</a:t>
            </a:r>
            <a:r>
              <a:rPr lang="el-GR" sz="2800" dirty="0" smtClean="0"/>
              <a:t>, &amp; </a:t>
            </a:r>
            <a:r>
              <a:rPr lang="el-GR" sz="2800" dirty="0" err="1" smtClean="0"/>
              <a:t>Weimer</a:t>
            </a:r>
            <a:r>
              <a:rPr lang="el-GR" sz="2800" dirty="0" smtClean="0"/>
              <a:t>, (1999) και </a:t>
            </a:r>
            <a:r>
              <a:rPr lang="el-GR" sz="2800" b="1" dirty="0" smtClean="0"/>
              <a:t>αποτελεί ένα ευρέως διαδεδομένο εργαλείο αξιολόγησης του Μη Ανταποδοτικού Νερού στα δίκτυα ύδρευσης</a:t>
            </a:r>
            <a:r>
              <a:rPr lang="el-GR" sz="2800" dirty="0" smtClean="0"/>
              <a:t>. Υπέστη δύο τροποποιήσεις, η 1</a:t>
            </a:r>
            <a:r>
              <a:rPr lang="el-GR" sz="2800" baseline="30000" dirty="0" smtClean="0"/>
              <a:t>η</a:t>
            </a:r>
            <a:r>
              <a:rPr lang="el-GR" sz="2800" dirty="0" smtClean="0"/>
              <a:t> από τους </a:t>
            </a:r>
            <a:r>
              <a:rPr lang="el-GR" sz="2800" dirty="0" err="1" smtClean="0"/>
              <a:t>McKenzie</a:t>
            </a:r>
            <a:r>
              <a:rPr lang="el-GR" sz="2800" dirty="0" smtClean="0"/>
              <a:t>, </a:t>
            </a:r>
            <a:r>
              <a:rPr lang="el-GR" sz="2800" dirty="0" err="1" smtClean="0"/>
              <a:t>Seago</a:t>
            </a:r>
            <a:r>
              <a:rPr lang="el-GR" sz="2800" dirty="0" smtClean="0"/>
              <a:t>, &amp; </a:t>
            </a:r>
            <a:r>
              <a:rPr lang="el-GR" sz="2800" dirty="0" err="1" smtClean="0"/>
              <a:t>Liemberger</a:t>
            </a:r>
            <a:r>
              <a:rPr lang="el-GR" sz="2800" dirty="0" smtClean="0"/>
              <a:t>, (2007) και η 2</a:t>
            </a:r>
            <a:r>
              <a:rPr lang="el-GR" sz="2800" baseline="30000" dirty="0" smtClean="0"/>
              <a:t>η</a:t>
            </a:r>
            <a:r>
              <a:rPr lang="el-GR" sz="2800" dirty="0" smtClean="0"/>
              <a:t> τροποποίηση από τους </a:t>
            </a:r>
            <a:r>
              <a:rPr lang="el-GR" sz="2800" dirty="0" err="1" smtClean="0"/>
              <a:t>Kanakoudis</a:t>
            </a:r>
            <a:r>
              <a:rPr lang="el-GR" sz="2800" dirty="0" smtClean="0"/>
              <a:t> &amp; </a:t>
            </a:r>
            <a:r>
              <a:rPr lang="el-GR" sz="2800" dirty="0" err="1" smtClean="0"/>
              <a:t>Tsitsifli</a:t>
            </a:r>
            <a:r>
              <a:rPr lang="el-GR" sz="2800" dirty="0" smtClean="0"/>
              <a:t>, (2010).</a:t>
            </a:r>
            <a:endParaRPr lang="el-GR"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a:stretch>
            <a:fillRect/>
          </a:stretch>
        </p:blipFill>
        <p:spPr bwMode="auto">
          <a:xfrm>
            <a:off x="395536" y="260648"/>
            <a:ext cx="8280920" cy="5633883"/>
          </a:xfrm>
          <a:prstGeom prst="rect">
            <a:avLst/>
          </a:prstGeom>
          <a:noFill/>
          <a:ln w="9525">
            <a:noFill/>
            <a:miter lim="800000"/>
            <a:headEnd/>
            <a:tailEnd/>
          </a:ln>
        </p:spPr>
      </p:pic>
      <p:sp>
        <p:nvSpPr>
          <p:cNvPr id="131073" name="Rectangle 1"/>
          <p:cNvSpPr>
            <a:spLocks noChangeArrowheads="1"/>
          </p:cNvSpPr>
          <p:nvPr/>
        </p:nvSpPr>
        <p:spPr bwMode="auto">
          <a:xfrm>
            <a:off x="0" y="5754901"/>
            <a:ext cx="914400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900" b="0" i="1" u="none" strike="noStrike" cap="none" normalizeH="0" baseline="0" dirty="0" smtClean="0">
                <a:ln>
                  <a:noFill/>
                </a:ln>
                <a:solidFill>
                  <a:srgbClr val="000000"/>
                </a:solidFill>
                <a:effectLst/>
                <a:ea typeface="Times New Roman" pitchFamily="18" charset="0"/>
                <a:cs typeface="Times New Roman" pitchFamily="18" charset="0"/>
              </a:rPr>
              <a:t>Σ</a:t>
            </a:r>
            <a:r>
              <a:rPr kumimoji="0" lang="el-GR" sz="1900" b="0" i="1" u="none" strike="noStrike" cap="none" normalizeH="0" baseline="0" dirty="0" smtClean="0" bmk="">
                <a:ln>
                  <a:noFill/>
                </a:ln>
                <a:solidFill>
                  <a:srgbClr val="000000"/>
                </a:solidFill>
                <a:effectLst/>
                <a:ea typeface="Times New Roman" pitchFamily="18" charset="0"/>
                <a:cs typeface="Times New Roman" pitchFamily="18" charset="0"/>
              </a:rPr>
              <a:t>χήμα</a:t>
            </a:r>
            <a:r>
              <a:rPr kumimoji="0" lang="en-US" sz="1900" b="0" i="1" u="none" strike="noStrike" cap="none" normalizeH="0" baseline="0" dirty="0" smtClean="0" bmk="_Toc504561903">
                <a:ln>
                  <a:noFill/>
                </a:ln>
                <a:solidFill>
                  <a:srgbClr val="000000"/>
                </a:solidFill>
                <a:effectLst/>
                <a:ea typeface="Times New Roman" pitchFamily="18" charset="0"/>
                <a:cs typeface="Times New Roman" pitchFamily="18" charset="0"/>
              </a:rPr>
              <a:t> 1. </a:t>
            </a:r>
            <a:r>
              <a:rPr kumimoji="0" lang="el-GR" sz="1900" b="0" i="1" u="none" strike="noStrike" cap="none" normalizeH="0" baseline="0" dirty="0" smtClean="0" bmk="_Toc504561903">
                <a:ln>
                  <a:noFill/>
                </a:ln>
                <a:solidFill>
                  <a:srgbClr val="000000"/>
                </a:solidFill>
                <a:effectLst/>
                <a:ea typeface="Times New Roman" pitchFamily="18" charset="0"/>
                <a:cs typeface="Times New Roman" pitchFamily="18" charset="0"/>
              </a:rPr>
              <a:t>Το</a:t>
            </a:r>
            <a:r>
              <a:rPr kumimoji="0" lang="en-US" sz="1900" b="0" i="1" u="none" strike="noStrike" cap="none" normalizeH="0" baseline="0" dirty="0" smtClean="0" bmk="_Toc504561903">
                <a:ln>
                  <a:noFill/>
                </a:ln>
                <a:solidFill>
                  <a:srgbClr val="000000"/>
                </a:solidFill>
                <a:effectLst/>
                <a:ea typeface="Times New Roman" pitchFamily="18" charset="0"/>
                <a:cs typeface="Times New Roman" pitchFamily="18" charset="0"/>
              </a:rPr>
              <a:t> </a:t>
            </a:r>
            <a:r>
              <a:rPr kumimoji="0" lang="el-GR" sz="1900" b="0" i="1" u="none" strike="noStrike" cap="none" normalizeH="0" baseline="0" dirty="0" smtClean="0" bmk="_Toc504561903">
                <a:ln>
                  <a:noFill/>
                </a:ln>
                <a:solidFill>
                  <a:srgbClr val="000000"/>
                </a:solidFill>
                <a:effectLst/>
                <a:ea typeface="Times New Roman" pitchFamily="18" charset="0"/>
                <a:cs typeface="Times New Roman" pitchFamily="18" charset="0"/>
              </a:rPr>
              <a:t>Διεθνές</a:t>
            </a:r>
            <a:r>
              <a:rPr kumimoji="0" lang="en-US" sz="1900" b="0" i="1" u="none" strike="noStrike" cap="none" normalizeH="0" baseline="0" dirty="0" smtClean="0" bmk="_Toc504561903">
                <a:ln>
                  <a:noFill/>
                </a:ln>
                <a:solidFill>
                  <a:srgbClr val="000000"/>
                </a:solidFill>
                <a:effectLst/>
                <a:ea typeface="Times New Roman" pitchFamily="18" charset="0"/>
                <a:cs typeface="Times New Roman" pitchFamily="18" charset="0"/>
              </a:rPr>
              <a:t> </a:t>
            </a:r>
            <a:r>
              <a:rPr kumimoji="0" lang="el-GR" sz="1900" b="0" i="1" u="none" strike="noStrike" cap="none" normalizeH="0" baseline="0" dirty="0" smtClean="0" bmk="_Toc504561903">
                <a:ln>
                  <a:noFill/>
                </a:ln>
                <a:solidFill>
                  <a:srgbClr val="000000"/>
                </a:solidFill>
                <a:effectLst/>
                <a:ea typeface="Times New Roman" pitchFamily="18" charset="0"/>
                <a:cs typeface="Times New Roman" pitchFamily="18" charset="0"/>
              </a:rPr>
              <a:t>Πρότυπο</a:t>
            </a:r>
            <a:r>
              <a:rPr kumimoji="0" lang="en-US" sz="1900" b="0" i="1" u="none" strike="noStrike" cap="none" normalizeH="0" baseline="0" dirty="0" smtClean="0" bmk="_Toc504561903">
                <a:ln>
                  <a:noFill/>
                </a:ln>
                <a:solidFill>
                  <a:srgbClr val="000000"/>
                </a:solidFill>
                <a:effectLst/>
                <a:ea typeface="Times New Roman" pitchFamily="18" charset="0"/>
                <a:cs typeface="Times New Roman" pitchFamily="18" charset="0"/>
              </a:rPr>
              <a:t> </a:t>
            </a:r>
            <a:r>
              <a:rPr kumimoji="0" lang="el-GR" sz="1900" b="0" i="1" u="none" strike="noStrike" cap="none" normalizeH="0" baseline="0" dirty="0" smtClean="0" bmk="_Toc504561903">
                <a:ln>
                  <a:noFill/>
                </a:ln>
                <a:solidFill>
                  <a:srgbClr val="000000"/>
                </a:solidFill>
                <a:effectLst/>
                <a:ea typeface="Times New Roman" pitchFamily="18" charset="0"/>
                <a:cs typeface="Times New Roman" pitchFamily="18" charset="0"/>
              </a:rPr>
              <a:t>Υδατικό</a:t>
            </a:r>
            <a:r>
              <a:rPr kumimoji="0" lang="en-US" sz="1900" b="0" i="1" u="none" strike="noStrike" cap="none" normalizeH="0" baseline="0" dirty="0" smtClean="0" bmk="_Toc504561903">
                <a:ln>
                  <a:noFill/>
                </a:ln>
                <a:solidFill>
                  <a:srgbClr val="000000"/>
                </a:solidFill>
                <a:effectLst/>
                <a:ea typeface="Times New Roman" pitchFamily="18" charset="0"/>
                <a:cs typeface="Times New Roman" pitchFamily="18" charset="0"/>
              </a:rPr>
              <a:t> </a:t>
            </a:r>
            <a:r>
              <a:rPr kumimoji="0" lang="el-GR" sz="1900" b="0" i="1" u="none" strike="noStrike" cap="none" normalizeH="0" baseline="0" dirty="0" smtClean="0" bmk="_Toc504561903">
                <a:ln>
                  <a:noFill/>
                </a:ln>
                <a:solidFill>
                  <a:srgbClr val="000000"/>
                </a:solidFill>
                <a:effectLst/>
                <a:ea typeface="Times New Roman" pitchFamily="18" charset="0"/>
                <a:cs typeface="Times New Roman" pitchFamily="18" charset="0"/>
              </a:rPr>
              <a:t>Ισοζύγιο</a:t>
            </a:r>
            <a:r>
              <a:rPr kumimoji="0" lang="en-US" sz="1900" b="0" i="1" u="none" strike="noStrike" cap="none" normalizeH="0" baseline="0" dirty="0" smtClean="0" bmk="_Toc504561903">
                <a:ln>
                  <a:noFill/>
                </a:ln>
                <a:solidFill>
                  <a:srgbClr val="000000"/>
                </a:solidFill>
                <a:effectLst/>
                <a:ea typeface="Times New Roman" pitchFamily="18" charset="0"/>
                <a:cs typeface="Times New Roman" pitchFamily="18" charset="0"/>
              </a:rPr>
              <a:t> </a:t>
            </a:r>
            <a:r>
              <a:rPr kumimoji="0" lang="el-GR" sz="1900" b="0" i="1" u="none" strike="noStrike" cap="none" normalizeH="0" baseline="0" dirty="0" smtClean="0" bmk="_Toc504561903">
                <a:ln>
                  <a:noFill/>
                </a:ln>
                <a:solidFill>
                  <a:srgbClr val="000000"/>
                </a:solidFill>
                <a:effectLst/>
                <a:ea typeface="Times New Roman" pitchFamily="18" charset="0"/>
                <a:cs typeface="Times New Roman" pitchFamily="18" charset="0"/>
              </a:rPr>
              <a:t>των</a:t>
            </a:r>
            <a:r>
              <a:rPr kumimoji="0" lang="en-US" sz="1900" b="0" i="1" u="none" strike="noStrike" cap="none" normalizeH="0" baseline="0" dirty="0" smtClean="0" bmk="_Toc504561903">
                <a:ln>
                  <a:noFill/>
                </a:ln>
                <a:solidFill>
                  <a:srgbClr val="000000"/>
                </a:solidFill>
                <a:effectLst/>
                <a:ea typeface="Times New Roman" pitchFamily="18" charset="0"/>
                <a:cs typeface="Times New Roman" pitchFamily="18" charset="0"/>
              </a:rPr>
              <a:t> International Water Association (IWA) </a:t>
            </a:r>
            <a:r>
              <a:rPr kumimoji="0" lang="el-GR" sz="1900" b="0" i="1" u="none" strike="noStrike" cap="none" normalizeH="0" baseline="0" dirty="0" smtClean="0" bmk="_Toc504561903">
                <a:ln>
                  <a:noFill/>
                </a:ln>
                <a:solidFill>
                  <a:srgbClr val="000000"/>
                </a:solidFill>
                <a:effectLst/>
                <a:ea typeface="Times New Roman" pitchFamily="18" charset="0"/>
                <a:cs typeface="Times New Roman" pitchFamily="18" charset="0"/>
              </a:rPr>
              <a:t>και</a:t>
            </a:r>
            <a:r>
              <a:rPr kumimoji="0" lang="en-US" sz="1900" b="0" i="1" u="none" strike="noStrike" cap="none" normalizeH="0" baseline="0" dirty="0" smtClean="0" bmk="_Toc504561903">
                <a:ln>
                  <a:noFill/>
                </a:ln>
                <a:solidFill>
                  <a:srgbClr val="000000"/>
                </a:solidFill>
                <a:effectLst/>
                <a:ea typeface="Times New Roman" pitchFamily="18" charset="0"/>
                <a:cs typeface="Times New Roman" pitchFamily="18" charset="0"/>
              </a:rPr>
              <a:t> Amer</a:t>
            </a:r>
            <a:r>
              <a:rPr kumimoji="0" lang="en-US" sz="1900" b="1" i="1" u="none" strike="noStrike" cap="none" normalizeH="0" baseline="0" dirty="0" smtClean="0" bmk="_Toc504561903">
                <a:ln>
                  <a:noFill/>
                </a:ln>
                <a:solidFill>
                  <a:srgbClr val="000000"/>
                </a:solidFill>
                <a:effectLst/>
                <a:ea typeface="Times New Roman" pitchFamily="18" charset="0"/>
                <a:cs typeface="Times New Roman" pitchFamily="18" charset="0"/>
              </a:rPr>
              <a:t>ican Water Works Association (AWWA)</a:t>
            </a:r>
            <a:endParaRPr kumimoji="0" lang="el-GR" sz="1900" b="1" i="1" u="none" strike="noStrike" cap="none" normalizeH="0" baseline="0" dirty="0" smtClean="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260648"/>
            <a:ext cx="9144000" cy="830997"/>
          </a:xfrm>
          <a:prstGeom prst="rect">
            <a:avLst/>
          </a:prstGeom>
          <a:noFill/>
        </p:spPr>
        <p:txBody>
          <a:bodyPr wrap="square" rtlCol="0">
            <a:spAutoFit/>
          </a:bodyPr>
          <a:lstStyle/>
          <a:p>
            <a:pPr algn="ctr"/>
            <a:r>
              <a:rPr lang="el-GR" sz="2400" b="1" dirty="0" smtClean="0"/>
              <a:t>1</a:t>
            </a:r>
            <a:r>
              <a:rPr lang="el-GR" sz="2400" b="1" baseline="30000" dirty="0" smtClean="0"/>
              <a:t>η </a:t>
            </a:r>
            <a:r>
              <a:rPr lang="el-GR" sz="2400" b="1" dirty="0" smtClean="0"/>
              <a:t> Τροποποίηση του Δ.Π.Υ.Ι.</a:t>
            </a:r>
            <a:r>
              <a:rPr lang="el-GR" sz="2400" dirty="0" smtClean="0"/>
              <a:t> </a:t>
            </a:r>
          </a:p>
          <a:p>
            <a:pPr algn="ctr"/>
            <a:r>
              <a:rPr lang="el-GR" sz="2400" dirty="0" smtClean="0"/>
              <a:t>(</a:t>
            </a:r>
            <a:r>
              <a:rPr lang="el-GR" sz="2200" dirty="0" err="1" smtClean="0"/>
              <a:t>McKenzie</a:t>
            </a:r>
            <a:r>
              <a:rPr lang="el-GR" sz="2200" dirty="0" smtClean="0"/>
              <a:t>, </a:t>
            </a:r>
            <a:r>
              <a:rPr lang="el-GR" sz="2200" dirty="0" err="1" smtClean="0"/>
              <a:t>Seago</a:t>
            </a:r>
            <a:r>
              <a:rPr lang="el-GR" sz="2200" dirty="0" smtClean="0"/>
              <a:t>, &amp; </a:t>
            </a:r>
            <a:r>
              <a:rPr lang="el-GR" sz="2200" dirty="0" err="1" smtClean="0"/>
              <a:t>Liemberger</a:t>
            </a:r>
            <a:r>
              <a:rPr lang="el-GR" sz="2200" dirty="0" smtClean="0"/>
              <a:t>, 2007</a:t>
            </a:r>
            <a:r>
              <a:rPr lang="el-GR" sz="2400" dirty="0" smtClean="0"/>
              <a:t>) </a:t>
            </a:r>
            <a:r>
              <a:rPr lang="el-GR" sz="2400" b="1" dirty="0" smtClean="0"/>
              <a:t>   </a:t>
            </a:r>
            <a:endParaRPr lang="el-GR" sz="2400" b="1" baseline="30000" dirty="0"/>
          </a:p>
        </p:txBody>
      </p:sp>
      <p:pic>
        <p:nvPicPr>
          <p:cNvPr id="3074" name="Picture 2"/>
          <p:cNvPicPr>
            <a:picLocks noChangeAspect="1" noChangeArrowheads="1"/>
          </p:cNvPicPr>
          <p:nvPr/>
        </p:nvPicPr>
        <p:blipFill>
          <a:blip r:embed="rId2" cstate="print"/>
          <a:srcRect/>
          <a:stretch>
            <a:fillRect/>
          </a:stretch>
        </p:blipFill>
        <p:spPr bwMode="auto">
          <a:xfrm>
            <a:off x="323528" y="1340768"/>
            <a:ext cx="8463129" cy="4653136"/>
          </a:xfrm>
          <a:prstGeom prst="rect">
            <a:avLst/>
          </a:prstGeom>
          <a:noFill/>
          <a:ln w="9525">
            <a:noFill/>
            <a:miter lim="800000"/>
            <a:headEnd/>
            <a:tailEnd/>
          </a:ln>
        </p:spPr>
      </p:pic>
      <p:sp>
        <p:nvSpPr>
          <p:cNvPr id="5" name="4 - TextBox"/>
          <p:cNvSpPr txBox="1"/>
          <p:nvPr/>
        </p:nvSpPr>
        <p:spPr>
          <a:xfrm>
            <a:off x="467544" y="6093296"/>
            <a:ext cx="7992888" cy="369332"/>
          </a:xfrm>
          <a:prstGeom prst="rect">
            <a:avLst/>
          </a:prstGeom>
          <a:noFill/>
        </p:spPr>
        <p:txBody>
          <a:bodyPr wrap="square" rtlCol="0">
            <a:spAutoFit/>
          </a:bodyPr>
          <a:lstStyle/>
          <a:p>
            <a:r>
              <a:rPr lang="el-GR" dirty="0" smtClean="0"/>
              <a:t>Σχήμα 4. 1</a:t>
            </a:r>
            <a:r>
              <a:rPr lang="el-GR" baseline="30000" dirty="0" smtClean="0"/>
              <a:t>η</a:t>
            </a:r>
            <a:r>
              <a:rPr lang="el-GR" dirty="0" smtClean="0"/>
              <a:t> προτεινόμενη τροποποίηση του Υδατικού Ισοζυγίου</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260648"/>
            <a:ext cx="9144000" cy="830997"/>
          </a:xfrm>
          <a:prstGeom prst="rect">
            <a:avLst/>
          </a:prstGeom>
          <a:noFill/>
        </p:spPr>
        <p:txBody>
          <a:bodyPr wrap="square" rtlCol="0">
            <a:spAutoFit/>
          </a:bodyPr>
          <a:lstStyle/>
          <a:p>
            <a:pPr algn="ctr"/>
            <a:r>
              <a:rPr lang="el-GR" sz="2400" b="1" dirty="0" smtClean="0"/>
              <a:t>2</a:t>
            </a:r>
            <a:r>
              <a:rPr lang="el-GR" sz="2400" b="1" baseline="30000" dirty="0" smtClean="0"/>
              <a:t>η </a:t>
            </a:r>
            <a:r>
              <a:rPr lang="el-GR" sz="2400" b="1" dirty="0" smtClean="0"/>
              <a:t> Τροποποίηση του Δ.Π.Υ.Ι.</a:t>
            </a:r>
            <a:r>
              <a:rPr lang="el-GR" sz="2400" dirty="0" smtClean="0"/>
              <a:t> </a:t>
            </a:r>
          </a:p>
          <a:p>
            <a:pPr algn="ctr"/>
            <a:r>
              <a:rPr lang="el-GR" sz="2400" dirty="0" smtClean="0"/>
              <a:t>(</a:t>
            </a:r>
            <a:r>
              <a:rPr lang="el-GR" sz="2400" dirty="0" err="1" smtClean="0"/>
              <a:t>Kanakoudis</a:t>
            </a:r>
            <a:r>
              <a:rPr lang="el-GR" sz="2400" dirty="0" smtClean="0"/>
              <a:t> &amp; </a:t>
            </a:r>
            <a:r>
              <a:rPr lang="el-GR" sz="2400" dirty="0" err="1" smtClean="0"/>
              <a:t>Tsitsifli</a:t>
            </a:r>
            <a:r>
              <a:rPr lang="el-GR" sz="2400" dirty="0" smtClean="0"/>
              <a:t>, 2010) </a:t>
            </a:r>
            <a:r>
              <a:rPr lang="el-GR" sz="2400" b="1" dirty="0" smtClean="0"/>
              <a:t>   </a:t>
            </a:r>
            <a:endParaRPr lang="el-GR" sz="2400" b="1" baseline="30000" dirty="0"/>
          </a:p>
        </p:txBody>
      </p:sp>
      <p:pic>
        <p:nvPicPr>
          <p:cNvPr id="4098" name="Picture 2"/>
          <p:cNvPicPr>
            <a:picLocks noChangeAspect="1" noChangeArrowheads="1"/>
          </p:cNvPicPr>
          <p:nvPr/>
        </p:nvPicPr>
        <p:blipFill>
          <a:blip r:embed="rId2" cstate="print"/>
          <a:srcRect/>
          <a:stretch>
            <a:fillRect/>
          </a:stretch>
        </p:blipFill>
        <p:spPr bwMode="auto">
          <a:xfrm>
            <a:off x="323528" y="1340768"/>
            <a:ext cx="8532440" cy="4482670"/>
          </a:xfrm>
          <a:prstGeom prst="rect">
            <a:avLst/>
          </a:prstGeom>
          <a:noFill/>
          <a:ln w="9525">
            <a:noFill/>
            <a:miter lim="800000"/>
            <a:headEnd/>
            <a:tailEnd/>
          </a:ln>
        </p:spPr>
      </p:pic>
      <p:sp>
        <p:nvSpPr>
          <p:cNvPr id="5" name="4 - TextBox"/>
          <p:cNvSpPr txBox="1"/>
          <p:nvPr/>
        </p:nvSpPr>
        <p:spPr>
          <a:xfrm>
            <a:off x="467544" y="5949280"/>
            <a:ext cx="7992888" cy="369332"/>
          </a:xfrm>
          <a:prstGeom prst="rect">
            <a:avLst/>
          </a:prstGeom>
          <a:noFill/>
        </p:spPr>
        <p:txBody>
          <a:bodyPr wrap="square" rtlCol="0">
            <a:spAutoFit/>
          </a:bodyPr>
          <a:lstStyle/>
          <a:p>
            <a:r>
              <a:rPr lang="el-GR" dirty="0" smtClean="0"/>
              <a:t>Σχήμα 5. 2</a:t>
            </a:r>
            <a:r>
              <a:rPr lang="el-GR" baseline="30000" dirty="0" smtClean="0"/>
              <a:t>η</a:t>
            </a:r>
            <a:r>
              <a:rPr lang="el-GR" dirty="0" smtClean="0"/>
              <a:t> προτεινόμενη τροποποίηση του Υδατικού Ισοζυγίου</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marL="0" indent="19050" algn="ctr">
              <a:buNone/>
            </a:pPr>
            <a:r>
              <a:rPr lang="el-GR" dirty="0" smtClean="0"/>
              <a:t>ΣΚΟΠΟΣ ΚΑΙ ΒΑΣΙΚΕΣ ΣΥΝΙΣΤΩΣΕΣ ΤΟΥ Δ.Π.Υ.Ι</a:t>
            </a:r>
          </a:p>
          <a:p>
            <a:pPr marL="0" indent="19050" algn="ctr">
              <a:buNone/>
            </a:pPr>
            <a:endParaRPr lang="el-GR" dirty="0" smtClean="0"/>
          </a:p>
          <a:p>
            <a:pPr marL="0" indent="19050" algn="just">
              <a:spcAft>
                <a:spcPts val="2000"/>
              </a:spcAft>
              <a:buFont typeface="Wingdings" pitchFamily="2" charset="2"/>
              <a:buChar char="Ø"/>
            </a:pPr>
            <a:r>
              <a:rPr lang="el-GR" sz="2600" dirty="0" smtClean="0"/>
              <a:t>Η μέγιστη δυνατή απόδοση και το ελάχιστο δυνατό κόστος αποτελεί στόχο κάθε ΔΕΥΑ. Η εκτίμηση του </a:t>
            </a:r>
            <a:r>
              <a:rPr lang="el-GR" sz="2600" u="sng" dirty="0" smtClean="0"/>
              <a:t>Μη Ανταποδοτικού </a:t>
            </a:r>
            <a:r>
              <a:rPr lang="el-GR" sz="2600" dirty="0" smtClean="0"/>
              <a:t>νερού (νερό που δεν επιφέρει έσοδα) των δικτύων ύδρευσης, του οποίου ο όγκος εκτιμάται αλγεβρικά, αποσκοπεί στην επίτευξη αυτού του στόχου.</a:t>
            </a:r>
          </a:p>
          <a:p>
            <a:pPr marL="0" indent="19050" algn="just">
              <a:spcAft>
                <a:spcPts val="600"/>
              </a:spcAft>
              <a:buFont typeface="Wingdings" pitchFamily="2" charset="2"/>
              <a:buChar char="q"/>
            </a:pPr>
            <a:r>
              <a:rPr lang="el-GR" sz="2600" dirty="0" smtClean="0"/>
              <a:t>Η αρχική και πολύ βασική συνιστώσα του Δ.Π.Υ.Ι είναι η εκτίμηση του όγκου του </a:t>
            </a:r>
            <a:r>
              <a:rPr lang="el-GR" sz="2600" u="sng" dirty="0" smtClean="0"/>
              <a:t>Εισερχόμενου Νερού </a:t>
            </a:r>
            <a:r>
              <a:rPr lang="el-GR" sz="2600" dirty="0" smtClean="0"/>
              <a:t>στο δίκτυο. Το νερό που εισέρχεται στο δίκτυο μπορεί να είναι είτε επιφανειακής προέλευσης (φράγμα, </a:t>
            </a:r>
            <a:r>
              <a:rPr lang="el-GR" sz="2600" dirty="0" err="1" smtClean="0"/>
              <a:t>υδατορέμματα</a:t>
            </a:r>
            <a:r>
              <a:rPr lang="el-GR" sz="2600" dirty="0" smtClean="0"/>
              <a:t>, φυσικές λίμνες, υδρομαστεύσεις) είτε υπόγειας, όπου αντλείται με γεωτρήσεις ή εκφορτίζεται μέσω πηγών. </a:t>
            </a:r>
          </a:p>
          <a:p>
            <a:pPr marL="0" indent="19050">
              <a:buNone/>
            </a:pP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2010</Words>
  <Application>Microsoft Office PowerPoint</Application>
  <PresentationFormat>Προβολή στην οθόνη (4:3)</PresentationFormat>
  <Paragraphs>294</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ΑΞΙΟΛΟΓΗΣΗ – ΔΙΑΧΕΙΡΙΣΗ ΔΙΚΤΥΩΝ ΥΔΡΕΥΣΗΣ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ΑΞΙΟΛΟΓΗΣΗ – ΔΙΑΧΕΙΡΙΣΗ ΔΙΚΤΥΩΝ ΥΔΡΕΥΣΗΣ</dc:title>
  <dc:creator>Xristoforos</dc:creator>
  <cp:lastModifiedBy>USER</cp:lastModifiedBy>
  <cp:revision>3</cp:revision>
  <dcterms:created xsi:type="dcterms:W3CDTF">2018-11-20T15:11:08Z</dcterms:created>
  <dcterms:modified xsi:type="dcterms:W3CDTF">2019-01-10T14:05:19Z</dcterms:modified>
</cp:coreProperties>
</file>