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13" r:id="rId2"/>
    <p:sldId id="4114" r:id="rId3"/>
    <p:sldId id="4190" r:id="rId4"/>
    <p:sldId id="4191" r:id="rId5"/>
    <p:sldId id="4213" r:id="rId6"/>
    <p:sldId id="4214" r:id="rId7"/>
    <p:sldId id="4212" r:id="rId8"/>
    <p:sldId id="4215" r:id="rId9"/>
    <p:sldId id="4216" r:id="rId10"/>
    <p:sldId id="4217" r:id="rId11"/>
    <p:sldId id="4218" r:id="rId12"/>
    <p:sldId id="4186" r:id="rId13"/>
    <p:sldId id="4179" r:id="rId14"/>
    <p:sldId id="3311" r:id="rId15"/>
    <p:sldId id="4175" r:id="rId16"/>
    <p:sldId id="4180" r:id="rId17"/>
    <p:sldId id="4181" r:id="rId18"/>
    <p:sldId id="4182" r:id="rId19"/>
    <p:sldId id="4183" r:id="rId20"/>
    <p:sldId id="4219" r:id="rId21"/>
    <p:sldId id="4220" r:id="rId22"/>
    <p:sldId id="4221" r:id="rId23"/>
    <p:sldId id="4222" r:id="rId24"/>
    <p:sldId id="4185" r:id="rId25"/>
    <p:sldId id="4189" r:id="rId26"/>
    <p:sldId id="4188" r:id="rId27"/>
    <p:sldId id="4178" r:id="rId28"/>
    <p:sldId id="4226" r:id="rId29"/>
    <p:sldId id="4224" r:id="rId30"/>
    <p:sldId id="4223" r:id="rId31"/>
    <p:sldId id="4225" r:id="rId32"/>
    <p:sldId id="4228"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4660"/>
  </p:normalViewPr>
  <p:slideViewPr>
    <p:cSldViewPr snapToGrid="0">
      <p:cViewPr varScale="1">
        <p:scale>
          <a:sx n="91" d="100"/>
          <a:sy n="91" d="100"/>
        </p:scale>
        <p:origin x="-294" y="-114"/>
      </p:cViewPr>
      <p:guideLst>
        <p:guide orient="horz" pos="2160"/>
        <p:guide pos="3840"/>
      </p:guideLst>
    </p:cSldViewPr>
  </p:slideViewPr>
  <p:notesTextViewPr>
    <p:cViewPr>
      <p:scale>
        <a:sx n="1" d="1"/>
        <a:sy n="1" d="1"/>
      </p:scale>
      <p:origin x="0" y="0"/>
    </p:cViewPr>
  </p:notesTextViewPr>
  <p:sorterViewPr>
    <p:cViewPr>
      <p:scale>
        <a:sx n="66" d="100"/>
        <a:sy n="66" d="100"/>
      </p:scale>
      <p:origin x="0" y="14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3675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9157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37504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340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EE9132D6-0004-C34B-A570-7AECE0027133}"/>
              </a:ext>
            </a:extLst>
          </p:cNvPr>
          <p:cNvSpPr>
            <a:spLocks noGrp="1"/>
          </p:cNvSpPr>
          <p:nvPr>
            <p:ph type="pic" sz="quarter" idx="10"/>
          </p:nvPr>
        </p:nvSpPr>
        <p:spPr>
          <a:xfrm>
            <a:off x="0" y="0"/>
            <a:ext cx="4054072" cy="6858000"/>
          </a:xfrm>
          <a:solidFill>
            <a:schemeClr val="bg1">
              <a:lumMod val="95000"/>
            </a:schemeClr>
          </a:solidFill>
        </p:spPr>
        <p:txBody>
          <a:bodyPr/>
          <a:lstStyle/>
          <a:p>
            <a:endParaRPr lang="en-US"/>
          </a:p>
        </p:txBody>
      </p:sp>
    </p:spTree>
    <p:extLst>
      <p:ext uri="{BB962C8B-B14F-4D97-AF65-F5344CB8AC3E}">
        <p14:creationId xmlns="" xmlns:p14="http://schemas.microsoft.com/office/powerpoint/2010/main" val="220669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1039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a:t>10/12/18</a:t>
            </a:r>
            <a:endParaRPr lang="en-US" dirty="0"/>
          </a:p>
        </p:txBody>
      </p:sp>
      <p:sp>
        <p:nvSpPr>
          <p:cNvPr id="5" name="Footer Placeholder 4"/>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1824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3034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931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10/12/18</a:t>
            </a:r>
            <a:endParaRPr lang="en-US" dirty="0"/>
          </a:p>
        </p:txBody>
      </p:sp>
      <p:sp>
        <p:nvSpPr>
          <p:cNvPr id="4" name="Footer Placeholder 3"/>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6880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l-GR"/>
              <a:t>10/12/18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8561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l-GR"/>
              <a:t>10/12/18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1112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a:t>10/12/18</a:t>
            </a:r>
            <a:endParaRPr lang="en-US" dirty="0"/>
          </a:p>
        </p:txBody>
      </p:sp>
      <p:sp>
        <p:nvSpPr>
          <p:cNvPr id="6" name="Footer Placeholder 5"/>
          <p:cNvSpPr>
            <a:spLocks noGrp="1"/>
          </p:cNvSpPr>
          <p:nvPr>
            <p:ph type="ftr" sz="quarter" idx="11"/>
          </p:nvPr>
        </p:nvSpPr>
        <p:spPr/>
        <p:txBody>
          <a:body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4154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l-GR"/>
              <a:t>10/12/18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a:t>Ελληνικο Ανοικτο Πανεπιστημιο - ΠΠΣ  </a:t>
            </a:r>
            <a:r>
              <a:rPr lang="el-GR" dirty="0" err="1"/>
              <a:t>Διοικηση</a:t>
            </a:r>
            <a:r>
              <a:rPr lang="el-GR" dirty="0"/>
              <a:t> </a:t>
            </a:r>
            <a:r>
              <a:rPr lang="el-GR" dirty="0" err="1"/>
              <a:t>Τουρισμου</a:t>
            </a:r>
            <a:r>
              <a:rPr lang="el-GR" dirty="0"/>
              <a:t> - ΔΙΤ12</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38364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ga.gov.gr/athlitismos/athlhsh-gia-ol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ga.gov.gr/component/content/category/254-o-ellinikos-athlitismos-se-dedomena"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40534">
            <a:extLst>
              <a:ext uri="{FF2B5EF4-FFF2-40B4-BE49-F238E27FC236}">
                <a16:creationId xmlns="" xmlns:a16="http://schemas.microsoft.com/office/drawing/2014/main" id="{B4BDB8FF-24EF-9E4D-9F96-920C1EB585D9}"/>
              </a:ext>
            </a:extLst>
          </p:cNvPr>
          <p:cNvSpPr/>
          <p:nvPr/>
        </p:nvSpPr>
        <p:spPr>
          <a:xfrm>
            <a:off x="1688498" y="1217406"/>
            <a:ext cx="1272166" cy="1013524"/>
          </a:xfrm>
          <a:custGeom>
            <a:avLst/>
            <a:gdLst/>
            <a:ahLst/>
            <a:cxnLst>
              <a:cxn ang="0">
                <a:pos x="wd2" y="hd2"/>
              </a:cxn>
              <a:cxn ang="5400000">
                <a:pos x="wd2" y="hd2"/>
              </a:cxn>
              <a:cxn ang="10800000">
                <a:pos x="wd2" y="hd2"/>
              </a:cxn>
              <a:cxn ang="16200000">
                <a:pos x="wd2" y="hd2"/>
              </a:cxn>
            </a:cxnLst>
            <a:rect l="0" t="0" r="r" b="b"/>
            <a:pathLst>
              <a:path w="21600" h="21600" extrusionOk="0">
                <a:moveTo>
                  <a:pt x="8196" y="0"/>
                </a:moveTo>
                <a:lnTo>
                  <a:pt x="0" y="21600"/>
                </a:lnTo>
                <a:lnTo>
                  <a:pt x="7333" y="21600"/>
                </a:lnTo>
                <a:cubicBezTo>
                  <a:pt x="7365" y="20539"/>
                  <a:pt x="7692" y="19489"/>
                  <a:pt x="8338" y="18679"/>
                </a:cubicBezTo>
                <a:cubicBezTo>
                  <a:pt x="9698" y="16972"/>
                  <a:pt x="11902" y="16972"/>
                  <a:pt x="13262" y="18679"/>
                </a:cubicBezTo>
                <a:cubicBezTo>
                  <a:pt x="13908" y="19489"/>
                  <a:pt x="14235" y="20539"/>
                  <a:pt x="14267" y="21600"/>
                </a:cubicBezTo>
                <a:lnTo>
                  <a:pt x="21600" y="21600"/>
                </a:lnTo>
                <a:lnTo>
                  <a:pt x="13404" y="0"/>
                </a:lnTo>
                <a:lnTo>
                  <a:pt x="8196" y="0"/>
                </a:lnTo>
                <a:close/>
              </a:path>
            </a:pathLst>
          </a:custGeom>
          <a:solidFill>
            <a:schemeClr val="accent5"/>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7" name="Shape 40535">
            <a:extLst>
              <a:ext uri="{FF2B5EF4-FFF2-40B4-BE49-F238E27FC236}">
                <a16:creationId xmlns="" xmlns:a16="http://schemas.microsoft.com/office/drawing/2014/main" id="{E517C05C-D78D-0B4E-80B7-F73140378B90}"/>
              </a:ext>
            </a:extLst>
          </p:cNvPr>
          <p:cNvSpPr/>
          <p:nvPr/>
        </p:nvSpPr>
        <p:spPr>
          <a:xfrm>
            <a:off x="2166405" y="1047866"/>
            <a:ext cx="316351" cy="246910"/>
          </a:xfrm>
          <a:custGeom>
            <a:avLst/>
            <a:gdLst/>
            <a:ahLst/>
            <a:cxnLst>
              <a:cxn ang="0">
                <a:pos x="wd2" y="hd2"/>
              </a:cxn>
              <a:cxn ang="5400000">
                <a:pos x="wd2" y="hd2"/>
              </a:cxn>
              <a:cxn ang="10800000">
                <a:pos x="wd2" y="hd2"/>
              </a:cxn>
              <a:cxn ang="16200000">
                <a:pos x="wd2" y="hd2"/>
              </a:cxn>
            </a:cxnLst>
            <a:rect l="0" t="0" r="r" b="b"/>
            <a:pathLst>
              <a:path w="21272" h="20277" extrusionOk="0">
                <a:moveTo>
                  <a:pt x="10635" y="0"/>
                </a:moveTo>
                <a:cubicBezTo>
                  <a:pt x="6322" y="-13"/>
                  <a:pt x="2007" y="2790"/>
                  <a:pt x="430" y="8353"/>
                </a:cubicBezTo>
                <a:cubicBezTo>
                  <a:pt x="-63" y="10092"/>
                  <a:pt x="128" y="11940"/>
                  <a:pt x="56" y="13769"/>
                </a:cubicBezTo>
                <a:cubicBezTo>
                  <a:pt x="19" y="14688"/>
                  <a:pt x="-165" y="15504"/>
                  <a:pt x="430" y="16347"/>
                </a:cubicBezTo>
                <a:cubicBezTo>
                  <a:pt x="4130" y="21587"/>
                  <a:pt x="17140" y="21587"/>
                  <a:pt x="20840" y="16347"/>
                </a:cubicBezTo>
                <a:cubicBezTo>
                  <a:pt x="21435" y="15504"/>
                  <a:pt x="21256" y="14687"/>
                  <a:pt x="21214" y="13769"/>
                </a:cubicBezTo>
                <a:cubicBezTo>
                  <a:pt x="21131" y="11936"/>
                  <a:pt x="21379" y="10101"/>
                  <a:pt x="20840" y="8353"/>
                </a:cubicBezTo>
                <a:cubicBezTo>
                  <a:pt x="19107" y="2725"/>
                  <a:pt x="14844" y="13"/>
                  <a:pt x="10635" y="0"/>
                </a:cubicBezTo>
                <a:close/>
              </a:path>
            </a:pathLst>
          </a:custGeom>
          <a:solidFill>
            <a:schemeClr val="accent5">
              <a:lumMod val="5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Shape 40537">
            <a:extLst>
              <a:ext uri="{FF2B5EF4-FFF2-40B4-BE49-F238E27FC236}">
                <a16:creationId xmlns="" xmlns:a16="http://schemas.microsoft.com/office/drawing/2014/main" id="{04E8CCFD-BB10-FF49-A093-FE251BA5A0DF}"/>
              </a:ext>
            </a:extLst>
          </p:cNvPr>
          <p:cNvSpPr/>
          <p:nvPr/>
        </p:nvSpPr>
        <p:spPr>
          <a:xfrm>
            <a:off x="1688497" y="4138681"/>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21600"/>
                </a:lnTo>
                <a:lnTo>
                  <a:pt x="21600" y="21600"/>
                </a:lnTo>
                <a:lnTo>
                  <a:pt x="21600" y="3540"/>
                </a:lnTo>
                <a:lnTo>
                  <a:pt x="13404" y="3540"/>
                </a:lnTo>
                <a:cubicBezTo>
                  <a:pt x="13625" y="2599"/>
                  <a:pt x="13430" y="1571"/>
                  <a:pt x="12729" y="835"/>
                </a:cubicBezTo>
                <a:cubicBezTo>
                  <a:pt x="12197" y="277"/>
                  <a:pt x="11498" y="0"/>
                  <a:pt x="10800" y="0"/>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410780" rtl="0" eaLnBrk="1" fontAlgn="auto" latinLnBrk="0" hangingPunct="1">
              <a:lnSpc>
                <a:spcPct val="100000"/>
              </a:lnSpc>
              <a:spcBef>
                <a:spcPts val="0"/>
              </a:spcBef>
              <a:spcAft>
                <a:spcPts val="0"/>
              </a:spcAft>
              <a:buClrTx/>
              <a:buSzTx/>
              <a:buFontTx/>
              <a:buNone/>
              <a:tabLst/>
              <a:defRPr sz="2500" cap="all">
                <a:solidFill>
                  <a:srgbClr val="FFFFFF"/>
                </a:solidFill>
                <a:latin typeface="Helvetica Neue Light"/>
                <a:ea typeface="Helvetica Neue Light"/>
                <a:cs typeface="Helvetica Neue Light"/>
                <a:sym typeface="Helvetica Neue Light"/>
              </a:defRPr>
            </a:pPr>
            <a:endParaRPr kumimoji="0" sz="1758" b="0" i="0" u="none" strike="noStrike" kern="1200" cap="all"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32" name="Shape 40540">
            <a:extLst>
              <a:ext uri="{FF2B5EF4-FFF2-40B4-BE49-F238E27FC236}">
                <a16:creationId xmlns="" xmlns:a16="http://schemas.microsoft.com/office/drawing/2014/main" id="{AB2CF923-1585-CA49-9F06-3743B9E9F47D}"/>
              </a:ext>
            </a:extLst>
          </p:cNvPr>
          <p:cNvSpPr/>
          <p:nvPr/>
        </p:nvSpPr>
        <p:spPr>
          <a:xfrm>
            <a:off x="1688497" y="3085413"/>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Shape 40543">
            <a:extLst>
              <a:ext uri="{FF2B5EF4-FFF2-40B4-BE49-F238E27FC236}">
                <a16:creationId xmlns="" xmlns:a16="http://schemas.microsoft.com/office/drawing/2014/main" id="{CBB64480-BB97-B540-96AC-A13DC35892FF}"/>
              </a:ext>
            </a:extLst>
          </p:cNvPr>
          <p:cNvSpPr/>
          <p:nvPr/>
        </p:nvSpPr>
        <p:spPr>
          <a:xfrm>
            <a:off x="1688498" y="2056892"/>
            <a:ext cx="1272166" cy="121217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102" y="0"/>
                  <a:pt x="9403" y="277"/>
                  <a:pt x="8871" y="835"/>
                </a:cubicBezTo>
                <a:cubicBezTo>
                  <a:pt x="8170" y="1571"/>
                  <a:pt x="7975" y="2599"/>
                  <a:pt x="8196" y="3540"/>
                </a:cubicBezTo>
                <a:lnTo>
                  <a:pt x="0" y="3540"/>
                </a:lnTo>
                <a:lnTo>
                  <a:pt x="0" y="17543"/>
                </a:lnTo>
                <a:lnTo>
                  <a:pt x="0" y="21600"/>
                </a:lnTo>
                <a:lnTo>
                  <a:pt x="7333" y="21600"/>
                </a:lnTo>
                <a:cubicBezTo>
                  <a:pt x="7365" y="20713"/>
                  <a:pt x="7692" y="19835"/>
                  <a:pt x="8338" y="19158"/>
                </a:cubicBezTo>
                <a:cubicBezTo>
                  <a:pt x="9698" y="17730"/>
                  <a:pt x="11902" y="17730"/>
                  <a:pt x="13262" y="19158"/>
                </a:cubicBezTo>
                <a:cubicBezTo>
                  <a:pt x="13908" y="19835"/>
                  <a:pt x="14235" y="20713"/>
                  <a:pt x="14267" y="21600"/>
                </a:cubicBezTo>
                <a:lnTo>
                  <a:pt x="21600" y="21600"/>
                </a:lnTo>
                <a:lnTo>
                  <a:pt x="21600" y="17543"/>
                </a:lnTo>
                <a:lnTo>
                  <a:pt x="21600" y="3540"/>
                </a:lnTo>
                <a:lnTo>
                  <a:pt x="13404" y="3540"/>
                </a:lnTo>
                <a:cubicBezTo>
                  <a:pt x="13625" y="2599"/>
                  <a:pt x="13430" y="1571"/>
                  <a:pt x="12729" y="835"/>
                </a:cubicBezTo>
                <a:cubicBezTo>
                  <a:pt x="12197" y="277"/>
                  <a:pt x="11498" y="0"/>
                  <a:pt x="10800" y="0"/>
                </a:cubicBez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8" name="TextBox 37">
            <a:extLst>
              <a:ext uri="{FF2B5EF4-FFF2-40B4-BE49-F238E27FC236}">
                <a16:creationId xmlns="" xmlns:a16="http://schemas.microsoft.com/office/drawing/2014/main" id="{A44ADC65-EA9E-AE4C-86E4-79FDD57C97C4}"/>
              </a:ext>
            </a:extLst>
          </p:cNvPr>
          <p:cNvSpPr txBox="1"/>
          <p:nvPr/>
        </p:nvSpPr>
        <p:spPr>
          <a:xfrm>
            <a:off x="1030014" y="233595"/>
            <a:ext cx="11250892" cy="523220"/>
          </a:xfrm>
          <a:prstGeom prst="rect">
            <a:avLst/>
          </a:prstGeom>
          <a:noFill/>
        </p:spPr>
        <p:txBody>
          <a:bodyPr wrap="square" rtlCol="0">
            <a:spAutoFit/>
          </a:bodyPr>
          <a:lstStyle/>
          <a:p>
            <a:pPr lvl="0" algn="ctr" defTabSz="457200"/>
            <a:r>
              <a:rPr kumimoji="0" lang="el-GR" sz="2800" b="1" i="0" u="none" strike="noStrike" kern="1200" cap="none" spc="0" normalizeH="0" noProof="0" dirty="0" smtClean="0">
                <a:ln>
                  <a:noFill/>
                </a:ln>
                <a:solidFill>
                  <a:srgbClr val="CE71A2"/>
                </a:solidFill>
                <a:effectLst/>
                <a:uLnTx/>
                <a:uFillTx/>
                <a:latin typeface="Poppins" pitchFamily="2" charset="77"/>
                <a:ea typeface="+mn-ea"/>
                <a:cs typeface="Poppins" pitchFamily="2" charset="77"/>
              </a:rPr>
              <a:t>Τ 201 Βασικές Αρχές Μάνατζμεντ (Κώστα Γεώργιος)  </a:t>
            </a:r>
            <a:endParaRPr kumimoji="0" lang="en-US" sz="2800" b="1" i="0" u="none" strike="noStrike" kern="1200" cap="none" spc="0" normalizeH="0" baseline="0" noProof="0" dirty="0">
              <a:ln>
                <a:noFill/>
              </a:ln>
              <a:solidFill>
                <a:srgbClr val="CE71A2"/>
              </a:solidFill>
              <a:effectLst/>
              <a:uLnTx/>
              <a:uFillTx/>
              <a:latin typeface="Poppins" pitchFamily="2" charset="77"/>
              <a:ea typeface="+mn-ea"/>
              <a:cs typeface="Poppins" pitchFamily="2" charset="77"/>
            </a:endParaRPr>
          </a:p>
        </p:txBody>
      </p:sp>
      <p:sp>
        <p:nvSpPr>
          <p:cNvPr id="39" name="TextBox 38">
            <a:extLst>
              <a:ext uri="{FF2B5EF4-FFF2-40B4-BE49-F238E27FC236}">
                <a16:creationId xmlns="" xmlns:a16="http://schemas.microsoft.com/office/drawing/2014/main" id="{39929FB1-9B04-324D-B275-81384E9ACC46}"/>
              </a:ext>
            </a:extLst>
          </p:cNvPr>
          <p:cNvSpPr txBox="1"/>
          <p:nvPr/>
        </p:nvSpPr>
        <p:spPr>
          <a:xfrm>
            <a:off x="3352801" y="1064592"/>
            <a:ext cx="838614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150" normalizeH="0" noProof="0" dirty="0" smtClean="0">
                <a:ln>
                  <a:noFill/>
                </a:ln>
                <a:solidFill>
                  <a:prstClr val="white">
                    <a:lumMod val="65000"/>
                  </a:prstClr>
                </a:solidFill>
                <a:effectLst/>
                <a:uLnTx/>
                <a:uFillTx/>
                <a:latin typeface="Poppins Light" pitchFamily="2" charset="77"/>
                <a:ea typeface="+mn-ea"/>
                <a:cs typeface="Poppins Light" pitchFamily="2" charset="77"/>
              </a:rPr>
              <a:t> 4</a:t>
            </a:r>
            <a:r>
              <a:rPr lang="el-GR" sz="2400" b="1" spc="150" baseline="30000" dirty="0" smtClean="0">
                <a:solidFill>
                  <a:prstClr val="white">
                    <a:lumMod val="65000"/>
                  </a:prstClr>
                </a:solidFill>
                <a:latin typeface="Poppins Light" pitchFamily="2" charset="77"/>
                <a:cs typeface="Poppins Light" pitchFamily="2" charset="77"/>
              </a:rPr>
              <a:t>η</a:t>
            </a:r>
            <a:r>
              <a:rPr lang="el-GR" sz="2400" b="1" spc="150" dirty="0" smtClean="0">
                <a:solidFill>
                  <a:prstClr val="white">
                    <a:lumMod val="65000"/>
                  </a:prstClr>
                </a:solidFill>
                <a:latin typeface="Poppins Light" pitchFamily="2" charset="77"/>
                <a:cs typeface="Poppins Light" pitchFamily="2" charset="77"/>
              </a:rPr>
              <a:t>  Βδομάδα Ασύγχρονη Διάλεξη: Άσκηση για Όλους  </a:t>
            </a:r>
            <a:r>
              <a:rPr kumimoji="0" lang="el-GR" sz="2400" b="1" i="0" u="none" strike="noStrike" kern="1200" cap="none" spc="150" normalizeH="0" noProof="0" dirty="0" smtClean="0">
                <a:ln>
                  <a:noFill/>
                </a:ln>
                <a:solidFill>
                  <a:prstClr val="white">
                    <a:lumMod val="65000"/>
                  </a:prstClr>
                </a:solidFill>
                <a:effectLst/>
                <a:uLnTx/>
                <a:uFillTx/>
                <a:latin typeface="Poppins Light" pitchFamily="2" charset="77"/>
                <a:ea typeface="+mn-ea"/>
                <a:cs typeface="Poppins Light" pitchFamily="2" charset="77"/>
              </a:rPr>
              <a:t> </a:t>
            </a:r>
            <a:endParaRPr kumimoji="0" lang="en-US" sz="2400" b="1" i="0" u="none" strike="noStrike" kern="1200" cap="none" spc="150" normalizeH="0" baseline="0" noProof="0" dirty="0">
              <a:ln>
                <a:noFill/>
              </a:ln>
              <a:solidFill>
                <a:prstClr val="white">
                  <a:lumMod val="65000"/>
                </a:prstClr>
              </a:solidFill>
              <a:effectLst/>
              <a:uLnTx/>
              <a:uFillTx/>
              <a:latin typeface="Poppins Light" pitchFamily="2" charset="77"/>
              <a:ea typeface="+mn-ea"/>
              <a:cs typeface="Poppins Light" pitchFamily="2" charset="77"/>
            </a:endParaRPr>
          </a:p>
        </p:txBody>
      </p:sp>
      <p:sp>
        <p:nvSpPr>
          <p:cNvPr id="40" name="TextBox 39">
            <a:extLst>
              <a:ext uri="{FF2B5EF4-FFF2-40B4-BE49-F238E27FC236}">
                <a16:creationId xmlns="" xmlns:a16="http://schemas.microsoft.com/office/drawing/2014/main" id="{97E47609-9DAB-3042-9CDA-11D3B66D29FB}"/>
              </a:ext>
            </a:extLst>
          </p:cNvPr>
          <p:cNvSpPr txBox="1"/>
          <p:nvPr/>
        </p:nvSpPr>
        <p:spPr>
          <a:xfrm>
            <a:off x="2134464" y="5670198"/>
            <a:ext cx="380233"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1</a:t>
            </a:r>
          </a:p>
        </p:txBody>
      </p:sp>
      <p:sp>
        <p:nvSpPr>
          <p:cNvPr id="41" name="TextBox 40">
            <a:extLst>
              <a:ext uri="{FF2B5EF4-FFF2-40B4-BE49-F238E27FC236}">
                <a16:creationId xmlns="" xmlns:a16="http://schemas.microsoft.com/office/drawing/2014/main" id="{9906BDBF-5E14-5944-BE20-340531D59550}"/>
              </a:ext>
            </a:extLst>
          </p:cNvPr>
          <p:cNvSpPr txBox="1"/>
          <p:nvPr/>
        </p:nvSpPr>
        <p:spPr>
          <a:xfrm>
            <a:off x="2134465" y="4531940"/>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3</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42" name="TextBox 41">
            <a:extLst>
              <a:ext uri="{FF2B5EF4-FFF2-40B4-BE49-F238E27FC236}">
                <a16:creationId xmlns="" xmlns:a16="http://schemas.microsoft.com/office/drawing/2014/main" id="{B29A239E-0CB6-7E49-89BA-0195FE1B7951}"/>
              </a:ext>
            </a:extLst>
          </p:cNvPr>
          <p:cNvSpPr txBox="1"/>
          <p:nvPr/>
        </p:nvSpPr>
        <p:spPr>
          <a:xfrm>
            <a:off x="2134465" y="3469965"/>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2</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43" name="TextBox 42">
            <a:extLst>
              <a:ext uri="{FF2B5EF4-FFF2-40B4-BE49-F238E27FC236}">
                <a16:creationId xmlns="" xmlns:a16="http://schemas.microsoft.com/office/drawing/2014/main" id="{A39819CA-A687-2F44-ADB0-98517C165CCE}"/>
              </a:ext>
            </a:extLst>
          </p:cNvPr>
          <p:cNvSpPr txBox="1"/>
          <p:nvPr/>
        </p:nvSpPr>
        <p:spPr>
          <a:xfrm>
            <a:off x="2134465" y="2412185"/>
            <a:ext cx="380232"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rPr>
              <a:t>1</a:t>
            </a:r>
            <a:endParaRPr kumimoji="0" lang="en-US" sz="3000" b="1" i="0" u="none" strike="noStrike" kern="1200" cap="none" spc="0" normalizeH="0" baseline="0" noProof="0" dirty="0">
              <a:ln>
                <a:noFill/>
              </a:ln>
              <a:solidFill>
                <a:prstClr val="white"/>
              </a:solidFill>
              <a:effectLst/>
              <a:uLnTx/>
              <a:uFillTx/>
              <a:latin typeface="Poppins" pitchFamily="2" charset="77"/>
              <a:ea typeface="League Spartan" charset="0"/>
              <a:cs typeface="Poppins" pitchFamily="2" charset="77"/>
            </a:endParaRPr>
          </a:p>
        </p:txBody>
      </p:sp>
      <p:sp>
        <p:nvSpPr>
          <p:cNvPr id="56" name="Freeform 762">
            <a:extLst>
              <a:ext uri="{FF2B5EF4-FFF2-40B4-BE49-F238E27FC236}">
                <a16:creationId xmlns="" xmlns:a16="http://schemas.microsoft.com/office/drawing/2014/main" id="{813F8604-15C2-7540-B212-C96A1F6E16E0}"/>
              </a:ext>
            </a:extLst>
          </p:cNvPr>
          <p:cNvSpPr>
            <a:spLocks noChangeArrowheads="1"/>
          </p:cNvSpPr>
          <p:nvPr/>
        </p:nvSpPr>
        <p:spPr bwMode="auto">
          <a:xfrm>
            <a:off x="3514136" y="3224525"/>
            <a:ext cx="456840" cy="338489"/>
          </a:xfrm>
          <a:custGeom>
            <a:avLst/>
            <a:gdLst>
              <a:gd name="T0" fmla="*/ 175917 w 305681"/>
              <a:gd name="T1" fmla="*/ 198547 h 226205"/>
              <a:gd name="T2" fmla="*/ 259637 w 305681"/>
              <a:gd name="T3" fmla="*/ 202398 h 226205"/>
              <a:gd name="T4" fmla="*/ 239000 w 305681"/>
              <a:gd name="T5" fmla="*/ 197812 h 226205"/>
              <a:gd name="T6" fmla="*/ 71092 w 305681"/>
              <a:gd name="T7" fmla="*/ 193226 h 226205"/>
              <a:gd name="T8" fmla="*/ 71092 w 305681"/>
              <a:gd name="T9" fmla="*/ 193226 h 226205"/>
              <a:gd name="T10" fmla="*/ 39341 w 305681"/>
              <a:gd name="T11" fmla="*/ 197812 h 226205"/>
              <a:gd name="T12" fmla="*/ 259637 w 305681"/>
              <a:gd name="T13" fmla="*/ 176985 h 226205"/>
              <a:gd name="T14" fmla="*/ 239000 w 305681"/>
              <a:gd name="T15" fmla="*/ 172222 h 226205"/>
              <a:gd name="T16" fmla="*/ 71092 w 305681"/>
              <a:gd name="T17" fmla="*/ 167826 h 226205"/>
              <a:gd name="T18" fmla="*/ 71092 w 305681"/>
              <a:gd name="T19" fmla="*/ 167826 h 226205"/>
              <a:gd name="T20" fmla="*/ 39341 w 305681"/>
              <a:gd name="T21" fmla="*/ 172222 h 226205"/>
              <a:gd name="T22" fmla="*/ 180629 w 305681"/>
              <a:gd name="T23" fmla="*/ 175398 h 226205"/>
              <a:gd name="T24" fmla="*/ 156463 w 305681"/>
              <a:gd name="T25" fmla="*/ 171002 h 226205"/>
              <a:gd name="T26" fmla="*/ 124890 w 305681"/>
              <a:gd name="T27" fmla="*/ 166239 h 226205"/>
              <a:gd name="T28" fmla="*/ 124890 w 305681"/>
              <a:gd name="T29" fmla="*/ 166239 h 226205"/>
              <a:gd name="T30" fmla="*/ 255241 w 305681"/>
              <a:gd name="T31" fmla="*/ 147012 h 226205"/>
              <a:gd name="T32" fmla="*/ 234604 w 305681"/>
              <a:gd name="T33" fmla="*/ 151598 h 226205"/>
              <a:gd name="T34" fmla="*/ 75488 w 305681"/>
              <a:gd name="T35" fmla="*/ 147012 h 226205"/>
              <a:gd name="T36" fmla="*/ 43927 w 305681"/>
              <a:gd name="T37" fmla="*/ 142426 h 226205"/>
              <a:gd name="T38" fmla="*/ 43927 w 305681"/>
              <a:gd name="T39" fmla="*/ 142426 h 226205"/>
              <a:gd name="T40" fmla="*/ 175866 w 305681"/>
              <a:gd name="T41" fmla="*/ 145425 h 226205"/>
              <a:gd name="T42" fmla="*/ 151877 w 305681"/>
              <a:gd name="T43" fmla="*/ 150011 h 226205"/>
              <a:gd name="T44" fmla="*/ 129476 w 305681"/>
              <a:gd name="T45" fmla="*/ 145425 h 226205"/>
              <a:gd name="T46" fmla="*/ 259637 w 305681"/>
              <a:gd name="T47" fmla="*/ 118614 h 226205"/>
              <a:gd name="T48" fmla="*/ 259637 w 305681"/>
              <a:gd name="T49" fmla="*/ 118614 h 226205"/>
              <a:gd name="T50" fmla="*/ 229841 w 305681"/>
              <a:gd name="T51" fmla="*/ 123200 h 226205"/>
              <a:gd name="T52" fmla="*/ 71092 w 305681"/>
              <a:gd name="T53" fmla="*/ 127786 h 226205"/>
              <a:gd name="T54" fmla="*/ 48513 w 305681"/>
              <a:gd name="T55" fmla="*/ 123200 h 226205"/>
              <a:gd name="T56" fmla="*/ 180629 w 305681"/>
              <a:gd name="T57" fmla="*/ 115439 h 226205"/>
              <a:gd name="T58" fmla="*/ 180629 w 305681"/>
              <a:gd name="T59" fmla="*/ 115439 h 226205"/>
              <a:gd name="T60" fmla="*/ 147291 w 305681"/>
              <a:gd name="T61" fmla="*/ 120202 h 226205"/>
              <a:gd name="T62" fmla="*/ 124890 w 305681"/>
              <a:gd name="T63" fmla="*/ 124598 h 226205"/>
              <a:gd name="T64" fmla="*/ 212683 w 305681"/>
              <a:gd name="T65" fmla="*/ 216866 h 226205"/>
              <a:gd name="T66" fmla="*/ 23084 w 305681"/>
              <a:gd name="T67" fmla="*/ 101563 h 226205"/>
              <a:gd name="T68" fmla="*/ 23084 w 305681"/>
              <a:gd name="T69" fmla="*/ 101563 h 226205"/>
              <a:gd name="T70" fmla="*/ 175866 w 305681"/>
              <a:gd name="T71" fmla="*/ 94802 h 226205"/>
              <a:gd name="T72" fmla="*/ 151877 w 305681"/>
              <a:gd name="T73" fmla="*/ 99198 h 226205"/>
              <a:gd name="T74" fmla="*/ 129476 w 305681"/>
              <a:gd name="T75" fmla="*/ 94802 h 226205"/>
              <a:gd name="T76" fmla="*/ 102024 w 305681"/>
              <a:gd name="T77" fmla="*/ 73905 h 226205"/>
              <a:gd name="T78" fmla="*/ 120407 w 305681"/>
              <a:gd name="T79" fmla="*/ 193877 h 226205"/>
              <a:gd name="T80" fmla="*/ 184928 w 305681"/>
              <a:gd name="T81" fmla="*/ 216866 h 226205"/>
              <a:gd name="T82" fmla="*/ 102024 w 305681"/>
              <a:gd name="T83" fmla="*/ 73905 h 226205"/>
              <a:gd name="T84" fmla="*/ 226741 w 305681"/>
              <a:gd name="T85" fmla="*/ 73905 h 226205"/>
              <a:gd name="T86" fmla="*/ 291263 w 305681"/>
              <a:gd name="T87" fmla="*/ 92224 h 226205"/>
              <a:gd name="T88" fmla="*/ 14072 w 305681"/>
              <a:gd name="T89" fmla="*/ 92224 h 226205"/>
              <a:gd name="T90" fmla="*/ 78594 w 305681"/>
              <a:gd name="T91" fmla="*/ 73905 h 226205"/>
              <a:gd name="T92" fmla="*/ 57688 w 305681"/>
              <a:gd name="T93" fmla="*/ 36908 h 226205"/>
              <a:gd name="T94" fmla="*/ 208358 w 305681"/>
              <a:gd name="T95" fmla="*/ 64566 h 226205"/>
              <a:gd name="T96" fmla="*/ 155731 w 305681"/>
              <a:gd name="T97" fmla="*/ 1347 h 226205"/>
              <a:gd name="T98" fmla="*/ 304599 w 305681"/>
              <a:gd name="T99" fmla="*/ 94020 h 226205"/>
              <a:gd name="T100" fmla="*/ 291623 w 305681"/>
              <a:gd name="T101" fmla="*/ 216866 h 226205"/>
              <a:gd name="T102" fmla="*/ 286937 w 305681"/>
              <a:gd name="T103" fmla="*/ 226205 h 226205"/>
              <a:gd name="T104" fmla="*/ 97338 w 305681"/>
              <a:gd name="T105" fmla="*/ 226205 h 226205"/>
              <a:gd name="T106" fmla="*/ 4701 w 305681"/>
              <a:gd name="T107" fmla="*/ 216866 h 226205"/>
              <a:gd name="T108" fmla="*/ 375 w 305681"/>
              <a:gd name="T109" fmla="*/ 99049 h 226205"/>
              <a:gd name="T110" fmla="*/ 119325 w 305681"/>
              <a:gd name="T111" fmla="*/ 27568 h 226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accent2"/>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7" name="Freeform 761">
            <a:extLst>
              <a:ext uri="{FF2B5EF4-FFF2-40B4-BE49-F238E27FC236}">
                <a16:creationId xmlns="" xmlns:a16="http://schemas.microsoft.com/office/drawing/2014/main" id="{AB80FBA0-2D56-7343-ADA9-BC6C6964BA22}"/>
              </a:ext>
            </a:extLst>
          </p:cNvPr>
          <p:cNvSpPr>
            <a:spLocks noChangeArrowheads="1"/>
          </p:cNvSpPr>
          <p:nvPr/>
        </p:nvSpPr>
        <p:spPr bwMode="auto">
          <a:xfrm>
            <a:off x="3525948" y="3832539"/>
            <a:ext cx="366891" cy="4568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accent4"/>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8" name="Freeform 760">
            <a:extLst>
              <a:ext uri="{FF2B5EF4-FFF2-40B4-BE49-F238E27FC236}">
                <a16:creationId xmlns="" xmlns:a16="http://schemas.microsoft.com/office/drawing/2014/main" id="{4989D99A-C2F8-1744-BDFD-0F4920A40F0D}"/>
              </a:ext>
            </a:extLst>
          </p:cNvPr>
          <p:cNvSpPr>
            <a:spLocks noChangeArrowheads="1"/>
          </p:cNvSpPr>
          <p:nvPr/>
        </p:nvSpPr>
        <p:spPr bwMode="auto">
          <a:xfrm>
            <a:off x="3499016" y="2477248"/>
            <a:ext cx="456840" cy="4000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accent3"/>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 name="TextBox 1">
            <a:extLst>
              <a:ext uri="{FF2B5EF4-FFF2-40B4-BE49-F238E27FC236}">
                <a16:creationId xmlns="" xmlns:a16="http://schemas.microsoft.com/office/drawing/2014/main" id="{71C12A81-8610-4B65-9DE9-BB0D9DB5071C}"/>
              </a:ext>
            </a:extLst>
          </p:cNvPr>
          <p:cNvSpPr txBox="1"/>
          <p:nvPr/>
        </p:nvSpPr>
        <p:spPr>
          <a:xfrm>
            <a:off x="4482944" y="1769362"/>
            <a:ext cx="7306602" cy="707886"/>
          </a:xfrm>
          <a:prstGeom prst="rect">
            <a:avLst/>
          </a:prstGeom>
          <a:noFill/>
        </p:spPr>
        <p:txBody>
          <a:bodyPr wrap="square" rtlCol="0">
            <a:spAutoFit/>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a:ea typeface="+mn-ea"/>
                <a:cs typeface="Calibri"/>
              </a:rPr>
              <a:t>Με την ολοκλήρωση αυτής της εβδομάδας μελέτης θα πρέπει να μπορείτε να:</a:t>
            </a:r>
          </a:p>
        </p:txBody>
      </p:sp>
      <p:sp>
        <p:nvSpPr>
          <p:cNvPr id="33" name="TextBox 32">
            <a:extLst>
              <a:ext uri="{FF2B5EF4-FFF2-40B4-BE49-F238E27FC236}">
                <a16:creationId xmlns="" xmlns:a16="http://schemas.microsoft.com/office/drawing/2014/main" id="{CE6902A7-6106-4247-9B2F-E312DE7DC038}"/>
              </a:ext>
            </a:extLst>
          </p:cNvPr>
          <p:cNvSpPr txBox="1"/>
          <p:nvPr/>
        </p:nvSpPr>
        <p:spPr>
          <a:xfrm>
            <a:off x="4269234" y="2477248"/>
            <a:ext cx="6094520" cy="3539430"/>
          </a:xfrm>
          <a:prstGeom prst="rect">
            <a:avLst/>
          </a:prstGeom>
          <a:noFill/>
        </p:spPr>
        <p:txBody>
          <a:bodyPr wrap="square">
            <a:spAutoFit/>
          </a:bodyPr>
          <a:lstStyle/>
          <a:p>
            <a:pPr marL="388620" lvl="0" indent="-342900" defTabSz="457200">
              <a:buFont typeface="Wingdings" panose="05000000000000000000" pitchFamily="2" charset="2"/>
              <a:buChar char="§"/>
            </a:pPr>
            <a:r>
              <a:rPr lang="el-GR" sz="1600" dirty="0">
                <a:solidFill>
                  <a:prstClr val="black"/>
                </a:solidFill>
                <a:cs typeface="Calibri"/>
              </a:rPr>
              <a:t>Αναλύετε τα στοιχεία της συμμετοχής σε δραστηριότητες αθλητισμού στην Ελλάδα.</a:t>
            </a:r>
          </a:p>
          <a:p>
            <a:pPr marL="388620" lvl="0" indent="-342900" defTabSz="457200">
              <a:buFont typeface="Wingdings" panose="05000000000000000000" pitchFamily="2" charset="2"/>
              <a:buChar char="§"/>
            </a:pPr>
            <a:endParaRPr lang="el-GR" sz="1600" dirty="0">
              <a:solidFill>
                <a:prstClr val="black"/>
              </a:solidFill>
              <a:cs typeface="Calibri"/>
            </a:endParaRPr>
          </a:p>
          <a:p>
            <a:pPr marL="388620" lvl="0" indent="-342900" defTabSz="457200">
              <a:buFont typeface="Wingdings" panose="05000000000000000000" pitchFamily="2" charset="2"/>
              <a:buChar char="§"/>
            </a:pPr>
            <a:r>
              <a:rPr kumimoji="0" lang="el-GR" sz="1600" b="0" i="0" u="none" strike="noStrike" kern="1200" cap="none" spc="0" normalizeH="0" baseline="0" noProof="0" dirty="0">
                <a:ln>
                  <a:noFill/>
                </a:ln>
                <a:solidFill>
                  <a:prstClr val="black"/>
                </a:solidFill>
                <a:effectLst/>
                <a:uLnTx/>
                <a:uFillTx/>
                <a:ea typeface="+mn-ea"/>
                <a:cs typeface="Calibri"/>
              </a:rPr>
              <a:t>Αναγνωρίζετε τις διαφο</a:t>
            </a:r>
            <a:r>
              <a:rPr lang="el-GR" sz="1600" dirty="0" err="1">
                <a:solidFill>
                  <a:prstClr val="black"/>
                </a:solidFill>
                <a:cs typeface="Calibri"/>
              </a:rPr>
              <a:t>ρετικές</a:t>
            </a:r>
            <a:r>
              <a:rPr lang="el-GR" sz="1600" dirty="0">
                <a:solidFill>
                  <a:prstClr val="black"/>
                </a:solidFill>
                <a:cs typeface="Calibri"/>
              </a:rPr>
              <a:t> στρατηγικές και δράσεις προώθησης του μαζικού αθλητισμού διαφόρων χωρών.</a:t>
            </a:r>
          </a:p>
          <a:p>
            <a:pPr marL="388620" lvl="0" indent="-342900" defTabSz="457200">
              <a:buFont typeface="Wingdings" panose="05000000000000000000" pitchFamily="2" charset="2"/>
              <a:buChar char="§"/>
            </a:pPr>
            <a:endParaRPr lang="el-GR" sz="1600" dirty="0">
              <a:solidFill>
                <a:prstClr val="black"/>
              </a:solidFill>
              <a:cs typeface="Calibri"/>
            </a:endParaRPr>
          </a:p>
          <a:p>
            <a:pPr marL="388620" lvl="0" indent="-342900" defTabSz="457200">
              <a:buFont typeface="Wingdings" panose="05000000000000000000" pitchFamily="2" charset="2"/>
              <a:buChar char="§"/>
            </a:pPr>
            <a:r>
              <a:rPr kumimoji="0" lang="el-GR" sz="1600" b="0" i="0" u="none" strike="noStrike" kern="1200" cap="none" spc="0" normalizeH="0" baseline="0" noProof="0" dirty="0">
                <a:ln>
                  <a:noFill/>
                </a:ln>
                <a:solidFill>
                  <a:prstClr val="black"/>
                </a:solidFill>
                <a:effectLst/>
                <a:uLnTx/>
                <a:uFillTx/>
                <a:ea typeface="+mn-ea"/>
                <a:cs typeface="Calibri"/>
              </a:rPr>
              <a:t>Προσδιορίζετε την οργανωτική δομή του αθλητισμού στην Ελλάδα των Προγραμμ</a:t>
            </a:r>
            <a:r>
              <a:rPr lang="el-GR" sz="1600" dirty="0" err="1">
                <a:solidFill>
                  <a:prstClr val="black"/>
                </a:solidFill>
                <a:cs typeface="Calibri"/>
              </a:rPr>
              <a:t>άτων</a:t>
            </a:r>
            <a:r>
              <a:rPr lang="el-GR" sz="1600" dirty="0">
                <a:solidFill>
                  <a:prstClr val="black"/>
                </a:solidFill>
                <a:cs typeface="Calibri"/>
              </a:rPr>
              <a:t> και των Εκδηλώσεων «Άθληση για Όλους».</a:t>
            </a:r>
          </a:p>
          <a:p>
            <a:pPr marL="388620" lvl="0" indent="-342900" defTabSz="457200">
              <a:buFont typeface="Wingdings" panose="05000000000000000000" pitchFamily="2" charset="2"/>
              <a:buChar char="§"/>
            </a:pPr>
            <a:endParaRPr lang="el-GR" sz="1600" dirty="0">
              <a:solidFill>
                <a:prstClr val="black"/>
              </a:solidFill>
              <a:cs typeface="Calibri"/>
            </a:endParaRPr>
          </a:p>
          <a:p>
            <a:pPr marL="388620" lvl="0" indent="-342900" defTabSz="457200">
              <a:buFont typeface="Wingdings" panose="05000000000000000000" pitchFamily="2" charset="2"/>
              <a:buChar char="§"/>
            </a:pPr>
            <a:r>
              <a:rPr kumimoji="0" lang="el-GR" sz="1600" b="0" i="0" u="none" strike="noStrike" kern="1200" cap="none" spc="0" normalizeH="0" baseline="0" noProof="0" dirty="0">
                <a:ln>
                  <a:noFill/>
                </a:ln>
                <a:solidFill>
                  <a:prstClr val="black"/>
                </a:solidFill>
                <a:effectLst/>
                <a:uLnTx/>
                <a:uFillTx/>
                <a:ea typeface="+mn-ea"/>
                <a:cs typeface="Calibri"/>
              </a:rPr>
              <a:t>Αναλύετε τα στοιχεία συμμετοχής των πολιτών στα Προγράμματα και τις Εκδηλώσεις «Άθληση για Όλους».</a:t>
            </a:r>
          </a:p>
          <a:p>
            <a:pPr marL="388620" lvl="0" indent="-342900" defTabSz="457200">
              <a:buFont typeface="Wingdings" panose="05000000000000000000" pitchFamily="2" charset="2"/>
              <a:buChar char="§"/>
            </a:pPr>
            <a:endParaRPr kumimoji="0" lang="el-GR" sz="1600" b="0" i="0" u="none" strike="noStrike" kern="1200" cap="none" spc="0" normalizeH="0" baseline="0" noProof="0" dirty="0">
              <a:ln>
                <a:noFill/>
              </a:ln>
              <a:solidFill>
                <a:prstClr val="black"/>
              </a:solidFill>
              <a:effectLst/>
              <a:uLnTx/>
              <a:uFillTx/>
              <a:ea typeface="+mn-ea"/>
              <a:cs typeface="Calibri"/>
            </a:endParaRPr>
          </a:p>
          <a:p>
            <a:pPr marL="388620" lvl="0" indent="-342900" defTabSz="457200">
              <a:buFont typeface="Wingdings" panose="05000000000000000000" pitchFamily="2" charset="2"/>
              <a:buChar char="§"/>
            </a:pPr>
            <a:r>
              <a:rPr lang="el-GR" sz="1600" dirty="0">
                <a:solidFill>
                  <a:prstClr val="black"/>
                </a:solidFill>
                <a:cs typeface="Calibri"/>
              </a:rPr>
              <a:t>Προσδιορίζετε τους φορείς συνεργασίας και να παρουσιάζετε τις νέες τάσεις στην άσκηση</a:t>
            </a:r>
            <a:endParaRPr kumimoji="0" lang="el-GR" sz="1600" b="0" i="0" u="none" strike="noStrike" kern="1200" cap="none" spc="0" normalizeH="0" baseline="0" noProof="0" dirty="0">
              <a:ln>
                <a:noFill/>
              </a:ln>
              <a:solidFill>
                <a:prstClr val="black"/>
              </a:solidFill>
              <a:effectLst/>
              <a:uLnTx/>
              <a:uFillTx/>
              <a:ea typeface="+mn-ea"/>
              <a:cs typeface="Calibri"/>
            </a:endParaRPr>
          </a:p>
        </p:txBody>
      </p:sp>
      <p:pic>
        <p:nvPicPr>
          <p:cNvPr id="3" name="Εικόνα 2">
            <a:extLst>
              <a:ext uri="{FF2B5EF4-FFF2-40B4-BE49-F238E27FC236}">
                <a16:creationId xmlns="" xmlns:a16="http://schemas.microsoft.com/office/drawing/2014/main" id="{74FF10A3-51BA-46DE-B74A-784476FCF173}"/>
              </a:ext>
            </a:extLst>
          </p:cNvPr>
          <p:cNvPicPr>
            <a:picLocks noChangeAspect="1"/>
          </p:cNvPicPr>
          <p:nvPr/>
        </p:nvPicPr>
        <p:blipFill>
          <a:blip r:embed="rId2"/>
          <a:stretch>
            <a:fillRect/>
          </a:stretch>
        </p:blipFill>
        <p:spPr>
          <a:xfrm>
            <a:off x="3492983" y="4647746"/>
            <a:ext cx="457240" cy="341406"/>
          </a:xfrm>
          <a:prstGeom prst="rect">
            <a:avLst/>
          </a:prstGeom>
        </p:spPr>
      </p:pic>
      <p:pic>
        <p:nvPicPr>
          <p:cNvPr id="4" name="Εικόνα 3">
            <a:extLst>
              <a:ext uri="{FF2B5EF4-FFF2-40B4-BE49-F238E27FC236}">
                <a16:creationId xmlns="" xmlns:a16="http://schemas.microsoft.com/office/drawing/2014/main" id="{26D446F2-8615-4F1F-844D-7F0E68FA148E}"/>
              </a:ext>
            </a:extLst>
          </p:cNvPr>
          <p:cNvPicPr>
            <a:picLocks noChangeAspect="1"/>
          </p:cNvPicPr>
          <p:nvPr/>
        </p:nvPicPr>
        <p:blipFill>
          <a:blip r:embed="rId3"/>
          <a:stretch>
            <a:fillRect/>
          </a:stretch>
        </p:blipFill>
        <p:spPr>
          <a:xfrm>
            <a:off x="3492983" y="5333481"/>
            <a:ext cx="457240" cy="402371"/>
          </a:xfrm>
          <a:prstGeom prst="rect">
            <a:avLst/>
          </a:prstGeom>
        </p:spPr>
      </p:pic>
    </p:spTree>
    <p:extLst>
      <p:ext uri="{BB962C8B-B14F-4D97-AF65-F5344CB8AC3E}">
        <p14:creationId xmlns="" xmlns:p14="http://schemas.microsoft.com/office/powerpoint/2010/main" val="262414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9FD74114-C98B-4CCB-9C3E-7CE43F55CF43}"/>
              </a:ext>
            </a:extLst>
          </p:cNvPr>
          <p:cNvSpPr>
            <a:spLocks noGrp="1"/>
          </p:cNvSpPr>
          <p:nvPr>
            <p:ph sz="half" idx="1"/>
          </p:nvPr>
        </p:nvSpPr>
        <p:spPr>
          <a:xfrm>
            <a:off x="1097279" y="1845734"/>
            <a:ext cx="4937760" cy="4357358"/>
          </a:xfrm>
        </p:spPr>
        <p:txBody>
          <a:bodyPr>
            <a:normAutofit fontScale="70000" lnSpcReduction="20000"/>
          </a:bodyPr>
          <a:lstStyle/>
          <a:p>
            <a:r>
              <a:rPr lang="el-GR" sz="2400" dirty="0"/>
              <a:t>Οι τομείς του αθλητισμού για τους οποίους είναι υπεύθυνη η ΓΓΑ είναι:</a:t>
            </a:r>
          </a:p>
          <a:p>
            <a:endParaRPr lang="el-GR" sz="2400" dirty="0"/>
          </a:p>
          <a:p>
            <a:pPr>
              <a:buFont typeface="Wingdings" panose="05000000000000000000" pitchFamily="2" charset="2"/>
              <a:buChar char="§"/>
            </a:pPr>
            <a:r>
              <a:rPr lang="el-GR" sz="2400" dirty="0"/>
              <a:t>ΑΘΛΗΜΑΤΑ (Αθλητική Αναγνώριση, Διακριθέντες αθλητές, Προπονητές- Σχολές)</a:t>
            </a:r>
          </a:p>
          <a:p>
            <a:pPr>
              <a:buFont typeface="Wingdings" panose="05000000000000000000" pitchFamily="2" charset="2"/>
              <a:buChar char="§"/>
            </a:pPr>
            <a:r>
              <a:rPr lang="el-GR" sz="2400" dirty="0"/>
              <a:t>ΑΘΛΗΣΗ ΓΙΑ ΟΛΟΥΣ (</a:t>
            </a:r>
            <a:r>
              <a:rPr lang="el-GR" sz="2400" dirty="0" err="1"/>
              <a:t>Π.Α.γ</a:t>
            </a:r>
            <a:r>
              <a:rPr lang="el-GR" sz="2400" dirty="0"/>
              <a:t> Ο., </a:t>
            </a:r>
            <a:r>
              <a:rPr lang="el-GR" sz="2400" dirty="0" err="1"/>
              <a:t>Ε.Α.γ.Ο</a:t>
            </a:r>
            <a:r>
              <a:rPr lang="el-GR" sz="2400" dirty="0"/>
              <a:t>.)</a:t>
            </a:r>
          </a:p>
          <a:p>
            <a:pPr>
              <a:buFont typeface="Wingdings" panose="05000000000000000000" pitchFamily="2" charset="2"/>
              <a:buChar char="§"/>
            </a:pPr>
            <a:r>
              <a:rPr lang="el-GR" sz="2400" dirty="0"/>
              <a:t>ΑΜΕΑ (Ομοσπονδίες, Προσβασιμότητα)</a:t>
            </a:r>
          </a:p>
          <a:p>
            <a:pPr>
              <a:buFont typeface="Wingdings" panose="05000000000000000000" pitchFamily="2" charset="2"/>
              <a:buChar char="§"/>
            </a:pPr>
            <a:r>
              <a:rPr lang="el-GR" sz="2400" dirty="0"/>
              <a:t>Αθλητισμός και Επιστημονική Υποστήριξη</a:t>
            </a:r>
          </a:p>
          <a:p>
            <a:pPr>
              <a:buFont typeface="Wingdings" panose="05000000000000000000" pitchFamily="2" charset="2"/>
              <a:buChar char="§"/>
            </a:pPr>
            <a:r>
              <a:rPr lang="el-GR" sz="2400" dirty="0"/>
              <a:t>Αθλητικός Τουρισμός - Αθλητική Αναψυχή</a:t>
            </a:r>
          </a:p>
          <a:p>
            <a:endParaRPr lang="en-US" dirty="0"/>
          </a:p>
        </p:txBody>
      </p:sp>
      <p:sp>
        <p:nvSpPr>
          <p:cNvPr id="4" name="Θέση περιεχομένου 3">
            <a:extLst>
              <a:ext uri="{FF2B5EF4-FFF2-40B4-BE49-F238E27FC236}">
                <a16:creationId xmlns="" xmlns:a16="http://schemas.microsoft.com/office/drawing/2014/main" id="{EB2BDBA6-A2B3-4C5B-AE3D-55C5BB1C6AC7}"/>
              </a:ext>
            </a:extLst>
          </p:cNvPr>
          <p:cNvSpPr>
            <a:spLocks noGrp="1"/>
          </p:cNvSpPr>
          <p:nvPr>
            <p:ph sz="half" idx="2"/>
          </p:nvPr>
        </p:nvSpPr>
        <p:spPr/>
        <p:txBody>
          <a:bodyPr>
            <a:normAutofit fontScale="70000" lnSpcReduction="20000"/>
          </a:bodyPr>
          <a:lstStyle/>
          <a:p>
            <a:pPr marL="0" indent="0">
              <a:buNone/>
            </a:pPr>
            <a:r>
              <a:rPr lang="el-GR" sz="2300" dirty="0"/>
              <a:t>Οι εποπτευόμενοι φορείς από την ΓΓΑ είναι:</a:t>
            </a:r>
          </a:p>
          <a:p>
            <a:pPr marL="0" indent="0">
              <a:buNone/>
            </a:pPr>
            <a:endParaRPr lang="el-GR" sz="2300" dirty="0"/>
          </a:p>
          <a:p>
            <a:pPr>
              <a:buFont typeface="Wingdings" panose="05000000000000000000" pitchFamily="2" charset="2"/>
              <a:buChar char="§"/>
            </a:pPr>
            <a:r>
              <a:rPr lang="el-GR" sz="2300" dirty="0"/>
              <a:t>Εθνικά Γυμναστήρια</a:t>
            </a:r>
          </a:p>
          <a:p>
            <a:pPr>
              <a:buFont typeface="Wingdings" panose="05000000000000000000" pitchFamily="2" charset="2"/>
              <a:buChar char="§"/>
            </a:pPr>
            <a:r>
              <a:rPr lang="el-GR" sz="2300" dirty="0"/>
              <a:t>Ομοσπονδίες</a:t>
            </a:r>
          </a:p>
          <a:p>
            <a:pPr>
              <a:buFont typeface="Wingdings" panose="05000000000000000000" pitchFamily="2" charset="2"/>
              <a:buChar char="§"/>
            </a:pPr>
            <a:r>
              <a:rPr lang="el-GR" sz="2300" dirty="0"/>
              <a:t>Ολυμπιακό Αθλητικό Κέντρο Αθηνών (ΟΑΚΑ)</a:t>
            </a:r>
          </a:p>
          <a:p>
            <a:pPr>
              <a:buFont typeface="Wingdings" panose="05000000000000000000" pitchFamily="2" charset="2"/>
              <a:buChar char="§"/>
            </a:pPr>
            <a:r>
              <a:rPr lang="el-GR" sz="2300" dirty="0"/>
              <a:t>Στάδιο Ειρήνης και Φιλίας (ΣΕΦ)</a:t>
            </a:r>
          </a:p>
          <a:p>
            <a:pPr>
              <a:buFont typeface="Wingdings" panose="05000000000000000000" pitchFamily="2" charset="2"/>
              <a:buChar char="§"/>
            </a:pPr>
            <a:r>
              <a:rPr lang="el-GR" sz="2300" dirty="0"/>
              <a:t>Οργανισμός Προγνωστικών Αγώνων Ποδοσφαίρου (ΟΠΑΠ Α.Ε.)</a:t>
            </a:r>
          </a:p>
          <a:p>
            <a:pPr>
              <a:buFont typeface="Wingdings" panose="05000000000000000000" pitchFamily="2" charset="2"/>
              <a:buChar char="§"/>
            </a:pPr>
            <a:r>
              <a:rPr lang="el-GR" sz="2300" dirty="0"/>
              <a:t>Φίλιππος </a:t>
            </a:r>
            <a:r>
              <a:rPr lang="el-GR" sz="2300" dirty="0" err="1"/>
              <a:t>Ένωσις</a:t>
            </a:r>
            <a:r>
              <a:rPr lang="el-GR" sz="2300" dirty="0"/>
              <a:t> Ελλάδος (ΦΕΕ)</a:t>
            </a:r>
          </a:p>
          <a:p>
            <a:pPr>
              <a:buFont typeface="Wingdings" panose="05000000000000000000" pitchFamily="2" charset="2"/>
              <a:buChar char="§"/>
            </a:pPr>
            <a:r>
              <a:rPr lang="el-GR" sz="2300" dirty="0"/>
              <a:t>Ελληνική Ολυμπιακή Επιτροπή (ΕΠΕ)</a:t>
            </a:r>
          </a:p>
          <a:p>
            <a:pPr>
              <a:buFont typeface="Wingdings" panose="05000000000000000000" pitchFamily="2" charset="2"/>
              <a:buChar char="§"/>
            </a:pPr>
            <a:r>
              <a:rPr lang="el-GR" sz="2300" dirty="0"/>
              <a:t>Ελληνική </a:t>
            </a:r>
            <a:r>
              <a:rPr lang="el-GR" sz="2300" dirty="0" err="1"/>
              <a:t>Παραολυμπιακή</a:t>
            </a:r>
            <a:r>
              <a:rPr lang="el-GR" sz="2300" dirty="0"/>
              <a:t> Επιτροπή (ΕΠΕ)</a:t>
            </a:r>
          </a:p>
          <a:p>
            <a:pPr>
              <a:buFont typeface="Wingdings" panose="05000000000000000000" pitchFamily="2" charset="2"/>
              <a:buChar char="§"/>
            </a:pPr>
            <a:r>
              <a:rPr lang="el-GR" sz="2300" dirty="0"/>
              <a:t>Οργανισμός Διεξαγωγής Ιπποδρομιών Ελλάδος (ΟΔΙΕ Α.Ε.)</a:t>
            </a:r>
          </a:p>
          <a:p>
            <a:endParaRPr lang="en-US" dirty="0"/>
          </a:p>
        </p:txBody>
      </p:sp>
      <p:sp>
        <p:nvSpPr>
          <p:cNvPr id="8" name="TextBox 7">
            <a:extLst>
              <a:ext uri="{FF2B5EF4-FFF2-40B4-BE49-F238E27FC236}">
                <a16:creationId xmlns="" xmlns:a16="http://schemas.microsoft.com/office/drawing/2014/main" id="{7046CF5D-D0A4-4091-A3B2-B5B228228328}"/>
              </a:ext>
            </a:extLst>
          </p:cNvPr>
          <p:cNvSpPr txBox="1"/>
          <p:nvPr/>
        </p:nvSpPr>
        <p:spPr>
          <a:xfrm>
            <a:off x="2367863" y="922667"/>
            <a:ext cx="7900601" cy="523220"/>
          </a:xfrm>
          <a:prstGeom prst="rect">
            <a:avLst/>
          </a:prstGeom>
          <a:noFill/>
        </p:spPr>
        <p:txBody>
          <a:bodyPr wrap="square">
            <a:spAutoFit/>
          </a:bodyPr>
          <a:lstStyle/>
          <a:p>
            <a:pPr marL="0" marR="0" lvl="0" indent="266700" algn="just" defTabSz="914400" rtl="0" eaLnBrk="1" fontAlgn="auto" latinLnBrk="0" hangingPunct="1">
              <a:lnSpc>
                <a:spcPct val="100000"/>
              </a:lnSpc>
              <a:spcBef>
                <a:spcPts val="0"/>
              </a:spcBef>
              <a:spcAft>
                <a:spcPts val="1500"/>
              </a:spcAft>
              <a:buClrTx/>
              <a:buSzTx/>
              <a:buFontTx/>
              <a:buNone/>
              <a:tabLst/>
              <a:defRPr/>
            </a:pPr>
            <a:r>
              <a:rPr kumimoji="0" lang="el-GR"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Οργανωτική Δομή του Αθλητισμού στην Ελλάδα</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 xmlns:p14="http://schemas.microsoft.com/office/powerpoint/2010/main" val="211870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EE191C6-7764-4CB7-A6BB-AC1772A864F4}"/>
              </a:ext>
            </a:extLst>
          </p:cNvPr>
          <p:cNvSpPr txBox="1"/>
          <p:nvPr/>
        </p:nvSpPr>
        <p:spPr>
          <a:xfrm>
            <a:off x="1562097" y="804958"/>
            <a:ext cx="8807793"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a:ea typeface="+mn-ea"/>
                <a:cs typeface="Poppins" pitchFamily="2" charset="77"/>
              </a:rPr>
              <a:t>Άθληση για Όλους</a:t>
            </a:r>
          </a:p>
        </p:txBody>
      </p:sp>
      <p:sp>
        <p:nvSpPr>
          <p:cNvPr id="5" name="TextBox 4">
            <a:extLst>
              <a:ext uri="{FF2B5EF4-FFF2-40B4-BE49-F238E27FC236}">
                <a16:creationId xmlns="" xmlns:a16="http://schemas.microsoft.com/office/drawing/2014/main" id="{FFC4E277-23DF-4115-A8B2-C2093E84D709}"/>
              </a:ext>
            </a:extLst>
          </p:cNvPr>
          <p:cNvSpPr txBox="1"/>
          <p:nvPr/>
        </p:nvSpPr>
        <p:spPr>
          <a:xfrm>
            <a:off x="1268110" y="1769137"/>
            <a:ext cx="9395769" cy="3973908"/>
          </a:xfrm>
          <a:prstGeom prst="rect">
            <a:avLst/>
          </a:prstGeom>
          <a:noFill/>
        </p:spPr>
        <p:txBody>
          <a:bodyPr wrap="square">
            <a:spAutoFit/>
          </a:bodyPr>
          <a:lstStyle/>
          <a:p>
            <a:pPr marL="285750" marR="0" indent="-285750">
              <a:lnSpc>
                <a:spcPct val="127000"/>
              </a:lnSpc>
              <a:spcBef>
                <a:spcPts val="0"/>
              </a:spcBef>
              <a:spcAft>
                <a:spcPts val="0"/>
              </a:spcAft>
              <a:buFont typeface="Wingdings" panose="05000000000000000000" pitchFamily="2" charset="2"/>
              <a:buChar char="q"/>
            </a:pPr>
            <a:r>
              <a:rPr lang="el-GR" sz="1400" dirty="0">
                <a:solidFill>
                  <a:srgbClr val="000000"/>
                </a:solidFill>
                <a:effectLst/>
                <a:ea typeface="Verdana" panose="020B0604030504040204" pitchFamily="34" charset="0"/>
                <a:cs typeface="Verdana" panose="020B0604030504040204" pitchFamily="34" charset="0"/>
              </a:rPr>
              <a:t>Τα Προγράμματα Άθλησης για Όλους (</a:t>
            </a:r>
            <a:r>
              <a:rPr lang="el-GR" sz="1400" dirty="0" err="1">
                <a:solidFill>
                  <a:srgbClr val="000000"/>
                </a:solidFill>
                <a:effectLst/>
                <a:ea typeface="Verdana" panose="020B0604030504040204" pitchFamily="34" charset="0"/>
                <a:cs typeface="Verdana" panose="020B0604030504040204" pitchFamily="34" charset="0"/>
              </a:rPr>
              <a:t>Π.Α.γ.Ο</a:t>
            </a:r>
            <a:r>
              <a:rPr lang="el-GR" sz="1400" dirty="0">
                <a:solidFill>
                  <a:srgbClr val="000000"/>
                </a:solidFill>
                <a:effectLst/>
                <a:ea typeface="Verdana" panose="020B0604030504040204" pitchFamily="34" charset="0"/>
                <a:cs typeface="Verdana" panose="020B0604030504040204" pitchFamily="34" charset="0"/>
              </a:rPr>
              <a:t>.) και οι Εκδηλώσεις Άθλησης για Όλους (</a:t>
            </a:r>
            <a:r>
              <a:rPr lang="el-GR" sz="1400" dirty="0" err="1">
                <a:solidFill>
                  <a:srgbClr val="000000"/>
                </a:solidFill>
                <a:effectLst/>
                <a:ea typeface="Verdana" panose="020B0604030504040204" pitchFamily="34" charset="0"/>
                <a:cs typeface="Verdana" panose="020B0604030504040204" pitchFamily="34" charset="0"/>
              </a:rPr>
              <a:t>Ε.Α.γ.Ο</a:t>
            </a:r>
            <a:r>
              <a:rPr lang="el-GR" sz="1400" dirty="0">
                <a:solidFill>
                  <a:srgbClr val="000000"/>
                </a:solidFill>
                <a:effectLst/>
                <a:ea typeface="Verdana" panose="020B0604030504040204" pitchFamily="34" charset="0"/>
                <a:cs typeface="Verdana" panose="020B0604030504040204" pitchFamily="34" charset="0"/>
              </a:rPr>
              <a:t>.) τα οποία σχεδιάστηκαν από τη Γενική Γραμματεία Αθλητισμού (Γ.Γ.Α.) αποτελούν προνομιακό χώρο ελεύθερης πρόσβασης στην άσκηση, δημιουργώντας παράλληλα ένα δυνατό αθλητικό πυλώνα που συνδυάζεται και συμπληρώνει αυτούς της σχολικής φυσικής αγωγής και του αγωνιστικού αθλητισμού, με τελικό στόχο την Δια Βίου Άθληση των πολιτών. </a:t>
            </a:r>
          </a:p>
          <a:p>
            <a:pPr marL="285750" marR="0" indent="-285750">
              <a:lnSpc>
                <a:spcPct val="127000"/>
              </a:lnSpc>
              <a:spcBef>
                <a:spcPts val="0"/>
              </a:spcBef>
              <a:spcAft>
                <a:spcPts val="0"/>
              </a:spcAft>
              <a:buFont typeface="Wingdings" panose="05000000000000000000" pitchFamily="2" charset="2"/>
              <a:buChar char="q"/>
            </a:pPr>
            <a:endParaRPr lang="el-GR" sz="1400" dirty="0">
              <a:solidFill>
                <a:srgbClr val="000000"/>
              </a:solidFill>
              <a:effectLst/>
              <a:ea typeface="Verdana" panose="020B0604030504040204" pitchFamily="34" charset="0"/>
              <a:cs typeface="Verdana" panose="020B0604030504040204" pitchFamily="34" charset="0"/>
            </a:endParaRPr>
          </a:p>
          <a:p>
            <a:pPr marL="285750" marR="0" indent="-285750">
              <a:lnSpc>
                <a:spcPct val="127000"/>
              </a:lnSpc>
              <a:spcBef>
                <a:spcPts val="0"/>
              </a:spcBef>
              <a:spcAft>
                <a:spcPts val="0"/>
              </a:spcAft>
              <a:buFont typeface="Wingdings" panose="05000000000000000000" pitchFamily="2" charset="2"/>
              <a:buChar char="q"/>
            </a:pPr>
            <a:r>
              <a:rPr lang="el-GR" sz="1400" dirty="0">
                <a:solidFill>
                  <a:srgbClr val="000000"/>
                </a:solidFill>
                <a:effectLst/>
                <a:ea typeface="Verdana" panose="020B0604030504040204" pitchFamily="34" charset="0"/>
                <a:cs typeface="Verdana" panose="020B0604030504040204" pitchFamily="34" charset="0"/>
              </a:rPr>
              <a:t>Τα </a:t>
            </a:r>
            <a:r>
              <a:rPr lang="el-GR" sz="1400" dirty="0" err="1">
                <a:solidFill>
                  <a:srgbClr val="000000"/>
                </a:solidFill>
                <a:effectLst/>
                <a:ea typeface="Verdana" panose="020B0604030504040204" pitchFamily="34" charset="0"/>
                <a:cs typeface="Verdana" panose="020B0604030504040204" pitchFamily="34" charset="0"/>
              </a:rPr>
              <a:t>Π.Α.γ.Ο</a:t>
            </a:r>
            <a:r>
              <a:rPr lang="el-GR" sz="1400" dirty="0">
                <a:solidFill>
                  <a:srgbClr val="000000"/>
                </a:solidFill>
                <a:effectLst/>
                <a:ea typeface="Verdana" panose="020B0604030504040204" pitchFamily="34" charset="0"/>
                <a:cs typeface="Verdana" panose="020B0604030504040204" pitchFamily="34" charset="0"/>
              </a:rPr>
              <a:t>. και οι </a:t>
            </a:r>
            <a:r>
              <a:rPr lang="el-GR" sz="1400" dirty="0" err="1">
                <a:solidFill>
                  <a:srgbClr val="000000"/>
                </a:solidFill>
                <a:effectLst/>
                <a:ea typeface="Verdana" panose="020B0604030504040204" pitchFamily="34" charset="0"/>
                <a:cs typeface="Verdana" panose="020B0604030504040204" pitchFamily="34" charset="0"/>
              </a:rPr>
              <a:t>Ε.Α.γ.Ο</a:t>
            </a:r>
            <a:r>
              <a:rPr lang="el-GR" sz="1400" dirty="0">
                <a:solidFill>
                  <a:srgbClr val="000000"/>
                </a:solidFill>
                <a:effectLst/>
                <a:ea typeface="Verdana" panose="020B0604030504040204" pitchFamily="34" charset="0"/>
                <a:cs typeface="Verdana" panose="020B0604030504040204" pitchFamily="34" charset="0"/>
              </a:rPr>
              <a:t>. υλοποιούνται με την κεντρική ευθύνη του Υπουργείου Πολιτισμού και Αθλητισμού δια της Γενικής Γραμματείας Αθλητισμού, σε συνεργασία με τους Οργανισμούς Τοπικής Αυτοδιοίκησης (Ο.Τ.Α.) και άλλους φορείς, όπως αθλητικές ομοσπονδίες, αθλητικά σωματεία, μορφωτικούς συλλόγους, πολιτιστικούς συλλόγους, αθλητικά κέντρα, φορείς διοργάνωσης προγραμμάτων εργασιακής άθλησης, φορείς τριτοβάθμιας εκπαίδευσης </a:t>
            </a:r>
            <a:r>
              <a:rPr lang="el-GR" sz="1400" dirty="0" err="1">
                <a:solidFill>
                  <a:srgbClr val="000000"/>
                </a:solidFill>
                <a:effectLst/>
                <a:ea typeface="Verdana" panose="020B0604030504040204" pitchFamily="34" charset="0"/>
                <a:cs typeface="Verdana" panose="020B0604030504040204" pitchFamily="34" charset="0"/>
              </a:rPr>
              <a:t>κ.λ.π</a:t>
            </a:r>
            <a:r>
              <a:rPr lang="el-GR" sz="1400" dirty="0">
                <a:solidFill>
                  <a:srgbClr val="000000"/>
                </a:solidFill>
                <a:effectLst/>
                <a:ea typeface="Verdana" panose="020B0604030504040204" pitchFamily="34" charset="0"/>
                <a:cs typeface="Verdana" panose="020B0604030504040204" pitchFamily="34" charset="0"/>
              </a:rPr>
              <a:t>, και απευθύνονται σε όλους τους πολίτες.</a:t>
            </a:r>
          </a:p>
          <a:p>
            <a:pPr marL="285750" marR="0" indent="-285750">
              <a:lnSpc>
                <a:spcPct val="127000"/>
              </a:lnSpc>
              <a:spcBef>
                <a:spcPts val="0"/>
              </a:spcBef>
              <a:spcAft>
                <a:spcPts val="0"/>
              </a:spcAft>
              <a:buFont typeface="Wingdings" panose="05000000000000000000" pitchFamily="2" charset="2"/>
              <a:buChar char="q"/>
            </a:pPr>
            <a:endParaRPr lang="el-GR" sz="1400" dirty="0">
              <a:solidFill>
                <a:srgbClr val="000000"/>
              </a:solidFill>
              <a:ea typeface="Verdana" panose="020B0604030504040204" pitchFamily="34" charset="0"/>
              <a:cs typeface="Verdana" panose="020B0604030504040204" pitchFamily="34" charset="0"/>
            </a:endParaRPr>
          </a:p>
          <a:p>
            <a:pPr marL="285750" marR="0" indent="-285750">
              <a:lnSpc>
                <a:spcPct val="127000"/>
              </a:lnSpc>
              <a:spcBef>
                <a:spcPts val="0"/>
              </a:spcBef>
              <a:spcAft>
                <a:spcPts val="0"/>
              </a:spcAft>
              <a:buFont typeface="Wingdings" panose="05000000000000000000" pitchFamily="2" charset="2"/>
              <a:buChar char="q"/>
            </a:pPr>
            <a:r>
              <a:rPr lang="el-GR" sz="1400" dirty="0">
                <a:solidFill>
                  <a:srgbClr val="000000"/>
                </a:solidFill>
                <a:effectLst/>
                <a:ea typeface="Verdana" panose="020B0604030504040204" pitchFamily="34" charset="0"/>
                <a:cs typeface="Verdana" panose="020B0604030504040204" pitchFamily="34" charset="0"/>
              </a:rPr>
              <a:t>Σκοπός των </a:t>
            </a:r>
            <a:r>
              <a:rPr lang="el-GR" sz="1400" dirty="0" err="1">
                <a:solidFill>
                  <a:srgbClr val="000000"/>
                </a:solidFill>
                <a:effectLst/>
                <a:ea typeface="Verdana" panose="020B0604030504040204" pitchFamily="34" charset="0"/>
                <a:cs typeface="Verdana" panose="020B0604030504040204" pitchFamily="34" charset="0"/>
              </a:rPr>
              <a:t>Π.Α.γ.Ο</a:t>
            </a:r>
            <a:r>
              <a:rPr lang="el-GR" sz="1400" dirty="0">
                <a:solidFill>
                  <a:srgbClr val="000000"/>
                </a:solidFill>
                <a:effectLst/>
                <a:ea typeface="Verdana" panose="020B0604030504040204" pitchFamily="34" charset="0"/>
                <a:cs typeface="Verdana" panose="020B0604030504040204" pitchFamily="34" charset="0"/>
              </a:rPr>
              <a:t>. και </a:t>
            </a:r>
            <a:r>
              <a:rPr lang="el-GR" sz="1400" dirty="0" err="1">
                <a:solidFill>
                  <a:srgbClr val="000000"/>
                </a:solidFill>
                <a:effectLst/>
                <a:ea typeface="Verdana" panose="020B0604030504040204" pitchFamily="34" charset="0"/>
                <a:cs typeface="Verdana" panose="020B0604030504040204" pitchFamily="34" charset="0"/>
              </a:rPr>
              <a:t>Ε.Α.γ.Ο</a:t>
            </a:r>
            <a:r>
              <a:rPr lang="el-GR" sz="1400" dirty="0">
                <a:solidFill>
                  <a:srgbClr val="000000"/>
                </a:solidFill>
                <a:effectLst/>
                <a:ea typeface="Verdana" panose="020B0604030504040204" pitchFamily="34" charset="0"/>
                <a:cs typeface="Verdana" panose="020B0604030504040204" pitchFamily="34" charset="0"/>
              </a:rPr>
              <a:t>. είναι η βελτίωση του βιολογικού επιπέδου των αθλούμενων, η καλλιέργεια αθλητικού χαρακτήρα και αθλητικής συνείδησης, η αξιοποίηση του ελεύθερου χρόνου και η αναψυχή των πολιτών.</a:t>
            </a:r>
          </a:p>
          <a:p>
            <a:pPr marL="285750" marR="0" indent="-285750">
              <a:lnSpc>
                <a:spcPct val="127000"/>
              </a:lnSpc>
              <a:spcBef>
                <a:spcPts val="0"/>
              </a:spcBef>
              <a:spcAft>
                <a:spcPts val="0"/>
              </a:spcAft>
              <a:buFont typeface="Wingdings" panose="05000000000000000000" pitchFamily="2" charset="2"/>
              <a:buChar char="q"/>
            </a:pPr>
            <a:endParaRPr lang="en-US" dirty="0">
              <a:effectLst/>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19430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 xmlns:a16="http://schemas.microsoft.com/office/drawing/2014/main" id="{D578DF03-D18D-BE4E-B4EF-38B11087E862}"/>
              </a:ext>
            </a:extLst>
          </p:cNvPr>
          <p:cNvSpPr>
            <a:spLocks noChangeAspect="1"/>
          </p:cNvSpPr>
          <p:nvPr/>
        </p:nvSpPr>
        <p:spPr>
          <a:xfrm>
            <a:off x="6185837" y="1410635"/>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5">
            <a:extLst>
              <a:ext uri="{FF2B5EF4-FFF2-40B4-BE49-F238E27FC236}">
                <a16:creationId xmlns="" xmlns:a16="http://schemas.microsoft.com/office/drawing/2014/main" id="{3719FBFD-64F8-F447-9F35-53DBDB3F3349}"/>
              </a:ext>
            </a:extLst>
          </p:cNvPr>
          <p:cNvSpPr>
            <a:spLocks noChangeAspect="1"/>
          </p:cNvSpPr>
          <p:nvPr/>
        </p:nvSpPr>
        <p:spPr>
          <a:xfrm>
            <a:off x="6185837" y="4517913"/>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a:extLst>
              <a:ext uri="{FF2B5EF4-FFF2-40B4-BE49-F238E27FC236}">
                <a16:creationId xmlns="" xmlns:a16="http://schemas.microsoft.com/office/drawing/2014/main" id="{4F087B17-B57B-1548-BC1E-91C905747867}"/>
              </a:ext>
            </a:extLst>
          </p:cNvPr>
          <p:cNvSpPr>
            <a:spLocks noChangeAspect="1"/>
          </p:cNvSpPr>
          <p:nvPr/>
        </p:nvSpPr>
        <p:spPr>
          <a:xfrm>
            <a:off x="4441956" y="1410635"/>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
            <a:extLst>
              <a:ext uri="{FF2B5EF4-FFF2-40B4-BE49-F238E27FC236}">
                <a16:creationId xmlns="" xmlns:a16="http://schemas.microsoft.com/office/drawing/2014/main" id="{77DB48A2-A092-8A49-9BE8-99CFC80323A5}"/>
              </a:ext>
            </a:extLst>
          </p:cNvPr>
          <p:cNvSpPr>
            <a:spLocks noChangeAspect="1"/>
          </p:cNvSpPr>
          <p:nvPr/>
        </p:nvSpPr>
        <p:spPr>
          <a:xfrm>
            <a:off x="4441956" y="4517913"/>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a:extLst>
              <a:ext uri="{FF2B5EF4-FFF2-40B4-BE49-F238E27FC236}">
                <a16:creationId xmlns="" xmlns:a16="http://schemas.microsoft.com/office/drawing/2014/main" id="{BE202936-0931-954D-BDAA-2CA2FFF347D2}"/>
              </a:ext>
            </a:extLst>
          </p:cNvPr>
          <p:cNvSpPr>
            <a:spLocks noChangeAspect="1"/>
          </p:cNvSpPr>
          <p:nvPr/>
        </p:nvSpPr>
        <p:spPr>
          <a:xfrm>
            <a:off x="7052493" y="2964274"/>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10">
            <a:extLst>
              <a:ext uri="{FF2B5EF4-FFF2-40B4-BE49-F238E27FC236}">
                <a16:creationId xmlns="" xmlns:a16="http://schemas.microsoft.com/office/drawing/2014/main" id="{47405A81-1A40-1144-AADA-0AB387E30760}"/>
              </a:ext>
            </a:extLst>
          </p:cNvPr>
          <p:cNvSpPr>
            <a:spLocks noChangeAspect="1"/>
          </p:cNvSpPr>
          <p:nvPr/>
        </p:nvSpPr>
        <p:spPr>
          <a:xfrm>
            <a:off x="3564732" y="2964274"/>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 xmlns:a16="http://schemas.microsoft.com/office/drawing/2014/main" id="{BF104870-70C8-CA4E-98DF-AC90101C859F}"/>
              </a:ext>
            </a:extLst>
          </p:cNvPr>
          <p:cNvSpPr txBox="1"/>
          <p:nvPr/>
        </p:nvSpPr>
        <p:spPr>
          <a:xfrm>
            <a:off x="1147482" y="454892"/>
            <a:ext cx="10004612"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800" b="1" i="0" u="none" strike="noStrike" kern="1200" cap="none" spc="0" normalizeH="0" baseline="0" noProof="0" dirty="0">
                <a:ln>
                  <a:noFill/>
                </a:ln>
                <a:solidFill>
                  <a:prstClr val="black"/>
                </a:solidFill>
                <a:effectLst/>
                <a:uLnTx/>
                <a:uFillTx/>
                <a:latin typeface="Calibri"/>
                <a:ea typeface="+mn-ea"/>
                <a:cs typeface="+mn-cs"/>
              </a:rPr>
              <a:t>Οι επιμέρους στόχοι για την εξασφάλιση της ποιότητας και της ανάπτυξης των </a:t>
            </a:r>
            <a:r>
              <a:rPr kumimoji="0" lang="el-GR" altLang="el-GR" sz="2800" b="1" i="0" u="none" strike="noStrike" kern="1200" cap="none" spc="0" normalizeH="0" baseline="0" noProof="0" dirty="0" err="1">
                <a:ln>
                  <a:noFill/>
                </a:ln>
                <a:solidFill>
                  <a:prstClr val="black"/>
                </a:solidFill>
                <a:effectLst/>
                <a:uLnTx/>
                <a:uFillTx/>
                <a:latin typeface="Calibri"/>
                <a:ea typeface="+mn-ea"/>
                <a:cs typeface="+mn-cs"/>
              </a:rPr>
              <a:t>Π.Α.γ.Ο</a:t>
            </a:r>
            <a:r>
              <a:rPr kumimoji="0" lang="el-GR" altLang="el-GR" sz="2800" b="1" i="0" u="none" strike="noStrike" kern="1200" cap="none" spc="0" normalizeH="0" baseline="0" noProof="0" dirty="0">
                <a:ln>
                  <a:noFill/>
                </a:ln>
                <a:solidFill>
                  <a:prstClr val="black"/>
                </a:solidFill>
                <a:effectLst/>
                <a:uLnTx/>
                <a:uFillTx/>
                <a:latin typeface="Calibri"/>
                <a:ea typeface="+mn-ea"/>
                <a:cs typeface="+mn-cs"/>
              </a:rPr>
              <a:t>. και </a:t>
            </a:r>
            <a:r>
              <a:rPr kumimoji="0" lang="el-GR" altLang="el-GR" sz="2800" b="1" i="0" u="none" strike="noStrike" kern="1200" cap="none" spc="0" normalizeH="0" baseline="0" noProof="0" dirty="0" err="1">
                <a:ln>
                  <a:noFill/>
                </a:ln>
                <a:solidFill>
                  <a:prstClr val="black"/>
                </a:solidFill>
                <a:effectLst/>
                <a:uLnTx/>
                <a:uFillTx/>
                <a:latin typeface="Calibri"/>
                <a:ea typeface="+mn-ea"/>
                <a:cs typeface="+mn-cs"/>
              </a:rPr>
              <a:t>Ε.Α.γ.Ο</a:t>
            </a:r>
            <a:endParaRPr kumimoji="0" lang="en-US" sz="2800" b="1"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
        <p:nvSpPr>
          <p:cNvPr id="15" name="Freeform 945">
            <a:extLst>
              <a:ext uri="{FF2B5EF4-FFF2-40B4-BE49-F238E27FC236}">
                <a16:creationId xmlns="" xmlns:a16="http://schemas.microsoft.com/office/drawing/2014/main" id="{354C2A0B-6D52-1948-A273-4CF547844C54}"/>
              </a:ext>
            </a:extLst>
          </p:cNvPr>
          <p:cNvSpPr>
            <a:spLocks noChangeAspect="1"/>
          </p:cNvSpPr>
          <p:nvPr/>
        </p:nvSpPr>
        <p:spPr bwMode="auto">
          <a:xfrm>
            <a:off x="6696360" y="5114867"/>
            <a:ext cx="553729" cy="632832"/>
          </a:xfrm>
          <a:custGeom>
            <a:avLst/>
            <a:gdLst>
              <a:gd name="T0" fmla="*/ 1331410 w 258044"/>
              <a:gd name="T1" fmla="*/ 6833319 h 294045"/>
              <a:gd name="T2" fmla="*/ 2188764 w 258044"/>
              <a:gd name="T3" fmla="*/ 7714681 h 294045"/>
              <a:gd name="T4" fmla="*/ 2507223 w 258044"/>
              <a:gd name="T5" fmla="*/ 6505962 h 294045"/>
              <a:gd name="T6" fmla="*/ 1821350 w 258044"/>
              <a:gd name="T7" fmla="*/ 5989737 h 294045"/>
              <a:gd name="T8" fmla="*/ 2776672 w 258044"/>
              <a:gd name="T9" fmla="*/ 6342278 h 294045"/>
              <a:gd name="T10" fmla="*/ 2960371 w 258044"/>
              <a:gd name="T11" fmla="*/ 7362139 h 294045"/>
              <a:gd name="T12" fmla="*/ 2237756 w 258044"/>
              <a:gd name="T13" fmla="*/ 8042062 h 294045"/>
              <a:gd name="T14" fmla="*/ 1343630 w 258044"/>
              <a:gd name="T15" fmla="*/ 7802792 h 294045"/>
              <a:gd name="T16" fmla="*/ 1025196 w 258044"/>
              <a:gd name="T17" fmla="*/ 6820670 h 294045"/>
              <a:gd name="T18" fmla="*/ 1674336 w 258044"/>
              <a:gd name="T19" fmla="*/ 6040074 h 294045"/>
              <a:gd name="T20" fmla="*/ 7067754 w 258044"/>
              <a:gd name="T21" fmla="*/ 4404963 h 294045"/>
              <a:gd name="T22" fmla="*/ 4425416 w 258044"/>
              <a:gd name="T23" fmla="*/ 7424345 h 294045"/>
              <a:gd name="T24" fmla="*/ 4425416 w 258044"/>
              <a:gd name="T25" fmla="*/ 7121166 h 294045"/>
              <a:gd name="T26" fmla="*/ 7067754 w 258044"/>
              <a:gd name="T27" fmla="*/ 4404963 h 294045"/>
              <a:gd name="T28" fmla="*/ 8319221 w 258044"/>
              <a:gd name="T29" fmla="*/ 3340788 h 294045"/>
              <a:gd name="T30" fmla="*/ 3912013 w 258044"/>
              <a:gd name="T31" fmla="*/ 6768539 h 294045"/>
              <a:gd name="T32" fmla="*/ 3169268 w 258044"/>
              <a:gd name="T33" fmla="*/ 8616183 h 294045"/>
              <a:gd name="T34" fmla="*/ 6709849 w 258044"/>
              <a:gd name="T35" fmla="*/ 8119255 h 294045"/>
              <a:gd name="T36" fmla="*/ 8566854 w 258044"/>
              <a:gd name="T37" fmla="*/ 9864979 h 294045"/>
              <a:gd name="T38" fmla="*/ 8368779 w 258044"/>
              <a:gd name="T39" fmla="*/ 3277127 h 294045"/>
              <a:gd name="T40" fmla="*/ 4538772 w 258044"/>
              <a:gd name="T41" fmla="*/ 1861381 h 294045"/>
              <a:gd name="T42" fmla="*/ 1896478 w 258044"/>
              <a:gd name="T43" fmla="*/ 4564949 h 294045"/>
              <a:gd name="T44" fmla="*/ 1601498 w 258044"/>
              <a:gd name="T45" fmla="*/ 4564949 h 294045"/>
              <a:gd name="T46" fmla="*/ 7242201 w 258044"/>
              <a:gd name="T47" fmla="*/ 346276 h 294045"/>
              <a:gd name="T48" fmla="*/ 5409965 w 258044"/>
              <a:gd name="T49" fmla="*/ 2257767 h 294045"/>
              <a:gd name="T50" fmla="*/ 3948180 w 258044"/>
              <a:gd name="T51" fmla="*/ 3864320 h 294045"/>
              <a:gd name="T52" fmla="*/ 2327394 w 258044"/>
              <a:gd name="T53" fmla="*/ 5443279 h 294045"/>
              <a:gd name="T54" fmla="*/ 891343 w 258044"/>
              <a:gd name="T55" fmla="*/ 5889281 h 294045"/>
              <a:gd name="T56" fmla="*/ 3156865 w 258044"/>
              <a:gd name="T57" fmla="*/ 8221157 h 294045"/>
              <a:gd name="T58" fmla="*/ 3627295 w 258044"/>
              <a:gd name="T59" fmla="*/ 6602897 h 294045"/>
              <a:gd name="T60" fmla="*/ 6672702 w 258044"/>
              <a:gd name="T61" fmla="*/ 3570191 h 294045"/>
              <a:gd name="T62" fmla="*/ 8134850 w 258044"/>
              <a:gd name="T63" fmla="*/ 3059058 h 294045"/>
              <a:gd name="T64" fmla="*/ 8542080 w 258044"/>
              <a:gd name="T65" fmla="*/ 1684198 h 294045"/>
              <a:gd name="T66" fmla="*/ 7316454 w 258044"/>
              <a:gd name="T67" fmla="*/ 2831113 h 294045"/>
              <a:gd name="T68" fmla="*/ 6350833 w 258044"/>
              <a:gd name="T69" fmla="*/ 2487110 h 294045"/>
              <a:gd name="T70" fmla="*/ 6165205 w 258044"/>
              <a:gd name="T71" fmla="*/ 1454900 h 294045"/>
              <a:gd name="T72" fmla="*/ 4431997 w 258044"/>
              <a:gd name="T73" fmla="*/ 320840 h 294045"/>
              <a:gd name="T74" fmla="*/ 507562 w 258044"/>
              <a:gd name="T75" fmla="*/ 5863805 h 294045"/>
              <a:gd name="T76" fmla="*/ 2290272 w 258044"/>
              <a:gd name="T77" fmla="*/ 5112036 h 294045"/>
              <a:gd name="T78" fmla="*/ 5088104 w 258044"/>
              <a:gd name="T79" fmla="*/ 2244917 h 294045"/>
              <a:gd name="T80" fmla="*/ 5682348 w 258044"/>
              <a:gd name="T81" fmla="*/ 524713 h 294045"/>
              <a:gd name="T82" fmla="*/ 4431997 w 258044"/>
              <a:gd name="T83" fmla="*/ 2273 h 294045"/>
              <a:gd name="T84" fmla="*/ 7588830 w 258044"/>
              <a:gd name="T85" fmla="*/ 104128 h 294045"/>
              <a:gd name="T86" fmla="*/ 7650735 w 258044"/>
              <a:gd name="T87" fmla="*/ 371759 h 294045"/>
              <a:gd name="T88" fmla="*/ 6623192 w 258044"/>
              <a:gd name="T89" fmla="*/ 2321343 h 294045"/>
              <a:gd name="T90" fmla="*/ 8517301 w 258044"/>
              <a:gd name="T91" fmla="*/ 1263841 h 294045"/>
              <a:gd name="T92" fmla="*/ 8777296 w 258044"/>
              <a:gd name="T93" fmla="*/ 1327455 h 294045"/>
              <a:gd name="T94" fmla="*/ 8876336 w 258044"/>
              <a:gd name="T95" fmla="*/ 4564084 h 294045"/>
              <a:gd name="T96" fmla="*/ 8777296 w 258044"/>
              <a:gd name="T97" fmla="*/ 10387387 h 294045"/>
              <a:gd name="T98" fmla="*/ 8603981 w 258044"/>
              <a:gd name="T99" fmla="*/ 10349184 h 294045"/>
              <a:gd name="T100" fmla="*/ 4431997 w 258044"/>
              <a:gd name="T101" fmla="*/ 9138632 h 294045"/>
              <a:gd name="T102" fmla="*/ 2030284 w 258044"/>
              <a:gd name="T103" fmla="*/ 9011176 h 294045"/>
              <a:gd name="T104" fmla="*/ 297108 w 258044"/>
              <a:gd name="T105" fmla="*/ 6220615 h 294045"/>
              <a:gd name="T106" fmla="*/ 4431997 w 258044"/>
              <a:gd name="T107" fmla="*/ 2273 h 2940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8044" h="294045">
                <a:moveTo>
                  <a:pt x="52935" y="178604"/>
                </a:moveTo>
                <a:lnTo>
                  <a:pt x="38696" y="193199"/>
                </a:lnTo>
                <a:lnTo>
                  <a:pt x="44035" y="212779"/>
                </a:lnTo>
                <a:lnTo>
                  <a:pt x="63614" y="218118"/>
                </a:lnTo>
                <a:lnTo>
                  <a:pt x="78210" y="203523"/>
                </a:lnTo>
                <a:lnTo>
                  <a:pt x="72870" y="183944"/>
                </a:lnTo>
                <a:lnTo>
                  <a:pt x="52935" y="178604"/>
                </a:lnTo>
                <a:close/>
                <a:moveTo>
                  <a:pt x="52935" y="169348"/>
                </a:moveTo>
                <a:lnTo>
                  <a:pt x="77498" y="176112"/>
                </a:lnTo>
                <a:cubicBezTo>
                  <a:pt x="78922" y="176468"/>
                  <a:pt x="80345" y="177536"/>
                  <a:pt x="80701" y="179316"/>
                </a:cubicBezTo>
                <a:lnTo>
                  <a:pt x="87465" y="203879"/>
                </a:lnTo>
                <a:cubicBezTo>
                  <a:pt x="87465" y="205303"/>
                  <a:pt x="87109" y="207083"/>
                  <a:pt x="86041" y="208151"/>
                </a:cubicBezTo>
                <a:lnTo>
                  <a:pt x="67886" y="226306"/>
                </a:lnTo>
                <a:cubicBezTo>
                  <a:pt x="67174" y="227018"/>
                  <a:pt x="66106" y="227374"/>
                  <a:pt x="65038" y="227374"/>
                </a:cubicBezTo>
                <a:cubicBezTo>
                  <a:pt x="64326" y="227374"/>
                  <a:pt x="64326" y="227018"/>
                  <a:pt x="63970" y="227018"/>
                </a:cubicBezTo>
                <a:lnTo>
                  <a:pt x="39052" y="220610"/>
                </a:lnTo>
                <a:cubicBezTo>
                  <a:pt x="37628" y="220254"/>
                  <a:pt x="36560" y="219186"/>
                  <a:pt x="36204" y="217762"/>
                </a:cubicBezTo>
                <a:lnTo>
                  <a:pt x="29796" y="192843"/>
                </a:lnTo>
                <a:cubicBezTo>
                  <a:pt x="29084" y="191419"/>
                  <a:pt x="29796" y="189639"/>
                  <a:pt x="30508" y="188927"/>
                </a:cubicBezTo>
                <a:lnTo>
                  <a:pt x="48663" y="170772"/>
                </a:lnTo>
                <a:cubicBezTo>
                  <a:pt x="49731" y="169348"/>
                  <a:pt x="51511" y="168992"/>
                  <a:pt x="52935" y="169348"/>
                </a:cubicBezTo>
                <a:close/>
                <a:moveTo>
                  <a:pt x="205416" y="124542"/>
                </a:moveTo>
                <a:cubicBezTo>
                  <a:pt x="207559" y="124542"/>
                  <a:pt x="209702" y="126328"/>
                  <a:pt x="209702" y="128828"/>
                </a:cubicBezTo>
                <a:cubicBezTo>
                  <a:pt x="209702" y="173477"/>
                  <a:pt x="173269" y="209910"/>
                  <a:pt x="128620" y="209910"/>
                </a:cubicBezTo>
                <a:cubicBezTo>
                  <a:pt x="126120" y="209910"/>
                  <a:pt x="124334" y="207767"/>
                  <a:pt x="124334" y="205624"/>
                </a:cubicBezTo>
                <a:cubicBezTo>
                  <a:pt x="124334" y="203123"/>
                  <a:pt x="126120" y="201337"/>
                  <a:pt x="128620" y="201337"/>
                </a:cubicBezTo>
                <a:cubicBezTo>
                  <a:pt x="168625" y="201337"/>
                  <a:pt x="201129" y="168476"/>
                  <a:pt x="201129" y="128828"/>
                </a:cubicBezTo>
                <a:cubicBezTo>
                  <a:pt x="201129" y="126328"/>
                  <a:pt x="202915" y="124542"/>
                  <a:pt x="205416" y="124542"/>
                </a:cubicBezTo>
                <a:close/>
                <a:moveTo>
                  <a:pt x="243229" y="92653"/>
                </a:moveTo>
                <a:cubicBezTo>
                  <a:pt x="242509" y="93374"/>
                  <a:pt x="242149" y="94094"/>
                  <a:pt x="241789" y="94455"/>
                </a:cubicBezTo>
                <a:cubicBezTo>
                  <a:pt x="229196" y="107064"/>
                  <a:pt x="211926" y="112828"/>
                  <a:pt x="194655" y="110307"/>
                </a:cubicBezTo>
                <a:lnTo>
                  <a:pt x="113699" y="191368"/>
                </a:lnTo>
                <a:cubicBezTo>
                  <a:pt x="116217" y="208661"/>
                  <a:pt x="110101" y="226314"/>
                  <a:pt x="97867" y="238563"/>
                </a:cubicBezTo>
                <a:cubicBezTo>
                  <a:pt x="96068" y="240365"/>
                  <a:pt x="94269" y="242166"/>
                  <a:pt x="92111" y="243607"/>
                </a:cubicBezTo>
                <a:cubicBezTo>
                  <a:pt x="103984" y="247210"/>
                  <a:pt x="116217" y="249371"/>
                  <a:pt x="128811" y="249371"/>
                </a:cubicBezTo>
                <a:cubicBezTo>
                  <a:pt x="152558" y="249371"/>
                  <a:pt x="175225" y="242526"/>
                  <a:pt x="195015" y="229556"/>
                </a:cubicBezTo>
                <a:cubicBezTo>
                  <a:pt x="196454" y="228476"/>
                  <a:pt x="198973" y="228476"/>
                  <a:pt x="200772" y="230277"/>
                </a:cubicBezTo>
                <a:lnTo>
                  <a:pt x="248986" y="278914"/>
                </a:lnTo>
                <a:lnTo>
                  <a:pt x="248986" y="129041"/>
                </a:lnTo>
                <a:cubicBezTo>
                  <a:pt x="248986" y="116791"/>
                  <a:pt x="246827" y="104542"/>
                  <a:pt x="243229" y="92653"/>
                </a:cubicBezTo>
                <a:close/>
                <a:moveTo>
                  <a:pt x="127270" y="48342"/>
                </a:moveTo>
                <a:cubicBezTo>
                  <a:pt x="130128" y="48342"/>
                  <a:pt x="131914" y="50128"/>
                  <a:pt x="131914" y="52628"/>
                </a:cubicBezTo>
                <a:cubicBezTo>
                  <a:pt x="131914" y="55128"/>
                  <a:pt x="130128" y="56914"/>
                  <a:pt x="127270" y="56914"/>
                </a:cubicBezTo>
                <a:cubicBezTo>
                  <a:pt x="87623" y="56914"/>
                  <a:pt x="55119" y="89418"/>
                  <a:pt x="55119" y="129066"/>
                </a:cubicBezTo>
                <a:cubicBezTo>
                  <a:pt x="55119" y="131567"/>
                  <a:pt x="53333" y="133710"/>
                  <a:pt x="50832" y="133710"/>
                </a:cubicBezTo>
                <a:cubicBezTo>
                  <a:pt x="48332" y="133710"/>
                  <a:pt x="46546" y="131567"/>
                  <a:pt x="46546" y="129066"/>
                </a:cubicBezTo>
                <a:cubicBezTo>
                  <a:pt x="46546" y="84418"/>
                  <a:pt x="82622" y="48342"/>
                  <a:pt x="127270" y="48342"/>
                </a:cubicBezTo>
                <a:close/>
                <a:moveTo>
                  <a:pt x="210486" y="9791"/>
                </a:moveTo>
                <a:cubicBezTo>
                  <a:pt x="195734" y="6909"/>
                  <a:pt x="180623" y="11592"/>
                  <a:pt x="169828" y="22761"/>
                </a:cubicBezTo>
                <a:cubicBezTo>
                  <a:pt x="159034" y="33569"/>
                  <a:pt x="153997" y="49061"/>
                  <a:pt x="157235" y="63832"/>
                </a:cubicBezTo>
                <a:cubicBezTo>
                  <a:pt x="157235" y="65633"/>
                  <a:pt x="156875" y="67074"/>
                  <a:pt x="155796" y="68155"/>
                </a:cubicBezTo>
                <a:lnTo>
                  <a:pt x="114749" y="109256"/>
                </a:lnTo>
                <a:lnTo>
                  <a:pt x="71602" y="152458"/>
                </a:lnTo>
                <a:cubicBezTo>
                  <a:pt x="70522" y="153539"/>
                  <a:pt x="69083" y="153899"/>
                  <a:pt x="67644" y="153899"/>
                </a:cubicBezTo>
                <a:cubicBezTo>
                  <a:pt x="64406" y="153539"/>
                  <a:pt x="61527" y="152819"/>
                  <a:pt x="59008" y="152819"/>
                </a:cubicBezTo>
                <a:cubicBezTo>
                  <a:pt x="46415" y="152819"/>
                  <a:pt x="34542" y="157862"/>
                  <a:pt x="25906" y="166509"/>
                </a:cubicBezTo>
                <a:cubicBezTo>
                  <a:pt x="7916" y="184523"/>
                  <a:pt x="7916" y="214065"/>
                  <a:pt x="25906" y="232439"/>
                </a:cubicBezTo>
                <a:cubicBezTo>
                  <a:pt x="43897" y="250452"/>
                  <a:pt x="73401" y="250452"/>
                  <a:pt x="91751" y="232439"/>
                </a:cubicBezTo>
                <a:cubicBezTo>
                  <a:pt x="102545" y="221270"/>
                  <a:pt x="107222" y="206139"/>
                  <a:pt x="104344" y="190647"/>
                </a:cubicBezTo>
                <a:cubicBezTo>
                  <a:pt x="103984" y="189206"/>
                  <a:pt x="104344" y="187765"/>
                  <a:pt x="105423" y="186684"/>
                </a:cubicBezTo>
                <a:lnTo>
                  <a:pt x="189977" y="102381"/>
                </a:lnTo>
                <a:cubicBezTo>
                  <a:pt x="191057" y="101300"/>
                  <a:pt x="192496" y="100940"/>
                  <a:pt x="193935" y="100940"/>
                </a:cubicBezTo>
                <a:cubicBezTo>
                  <a:pt x="209047" y="104182"/>
                  <a:pt x="224519" y="99138"/>
                  <a:pt x="235313" y="88330"/>
                </a:cubicBezTo>
                <a:lnTo>
                  <a:pt x="236431" y="86490"/>
                </a:lnTo>
                <a:lnTo>
                  <a:pt x="246782" y="69461"/>
                </a:lnTo>
                <a:cubicBezTo>
                  <a:pt x="248986" y="62481"/>
                  <a:pt x="249525" y="55005"/>
                  <a:pt x="248266" y="47619"/>
                </a:cubicBezTo>
                <a:lnTo>
                  <a:pt x="216963" y="78963"/>
                </a:lnTo>
                <a:cubicBezTo>
                  <a:pt x="215883" y="80044"/>
                  <a:pt x="214084" y="80404"/>
                  <a:pt x="212645" y="80044"/>
                </a:cubicBezTo>
                <a:lnTo>
                  <a:pt x="187819" y="73559"/>
                </a:lnTo>
                <a:cubicBezTo>
                  <a:pt x="186379" y="72838"/>
                  <a:pt x="184940" y="71758"/>
                  <a:pt x="184580" y="70317"/>
                </a:cubicBezTo>
                <a:lnTo>
                  <a:pt x="178104" y="45458"/>
                </a:lnTo>
                <a:cubicBezTo>
                  <a:pt x="177384" y="44017"/>
                  <a:pt x="178104" y="42215"/>
                  <a:pt x="179183" y="41135"/>
                </a:cubicBezTo>
                <a:lnTo>
                  <a:pt x="210486" y="9791"/>
                </a:lnTo>
                <a:close/>
                <a:moveTo>
                  <a:pt x="128811" y="9071"/>
                </a:moveTo>
                <a:cubicBezTo>
                  <a:pt x="62966" y="9071"/>
                  <a:pt x="8995" y="62751"/>
                  <a:pt x="8995" y="129041"/>
                </a:cubicBezTo>
                <a:cubicBezTo>
                  <a:pt x="8995" y="142010"/>
                  <a:pt x="11154" y="154260"/>
                  <a:pt x="14752" y="165788"/>
                </a:cubicBezTo>
                <a:cubicBezTo>
                  <a:pt x="16192" y="163987"/>
                  <a:pt x="17991" y="162186"/>
                  <a:pt x="19430" y="160384"/>
                </a:cubicBezTo>
                <a:cubicBezTo>
                  <a:pt x="32023" y="147775"/>
                  <a:pt x="49654" y="142010"/>
                  <a:pt x="66564" y="144532"/>
                </a:cubicBezTo>
                <a:lnTo>
                  <a:pt x="98996" y="112203"/>
                </a:lnTo>
                <a:lnTo>
                  <a:pt x="147880" y="63471"/>
                </a:lnTo>
                <a:cubicBezTo>
                  <a:pt x="145362" y="46178"/>
                  <a:pt x="151119" y="28525"/>
                  <a:pt x="163352" y="16276"/>
                </a:cubicBezTo>
                <a:cubicBezTo>
                  <a:pt x="164072" y="15555"/>
                  <a:pt x="164791" y="15195"/>
                  <a:pt x="165151" y="14835"/>
                </a:cubicBezTo>
                <a:cubicBezTo>
                  <a:pt x="153637" y="10872"/>
                  <a:pt x="141404" y="9071"/>
                  <a:pt x="128811" y="9071"/>
                </a:cubicBezTo>
                <a:close/>
                <a:moveTo>
                  <a:pt x="128811" y="64"/>
                </a:moveTo>
                <a:cubicBezTo>
                  <a:pt x="144282" y="64"/>
                  <a:pt x="159394" y="2946"/>
                  <a:pt x="173786" y="8350"/>
                </a:cubicBezTo>
                <a:cubicBezTo>
                  <a:pt x="187819" y="-296"/>
                  <a:pt x="204729" y="-2458"/>
                  <a:pt x="220561" y="2946"/>
                </a:cubicBezTo>
                <a:cubicBezTo>
                  <a:pt x="222360" y="3666"/>
                  <a:pt x="223080" y="4747"/>
                  <a:pt x="223799" y="6188"/>
                </a:cubicBezTo>
                <a:cubicBezTo>
                  <a:pt x="223799" y="7629"/>
                  <a:pt x="223439" y="9071"/>
                  <a:pt x="222360" y="10512"/>
                </a:cubicBezTo>
                <a:lnTo>
                  <a:pt x="187459" y="45458"/>
                </a:lnTo>
                <a:lnTo>
                  <a:pt x="192496" y="65633"/>
                </a:lnTo>
                <a:lnTo>
                  <a:pt x="212645" y="70677"/>
                </a:lnTo>
                <a:lnTo>
                  <a:pt x="247546" y="35731"/>
                </a:lnTo>
                <a:cubicBezTo>
                  <a:pt x="248626" y="34650"/>
                  <a:pt x="250065" y="33929"/>
                  <a:pt x="251864" y="34289"/>
                </a:cubicBezTo>
                <a:cubicBezTo>
                  <a:pt x="253303" y="34650"/>
                  <a:pt x="254383" y="35731"/>
                  <a:pt x="255102" y="37532"/>
                </a:cubicBezTo>
                <a:cubicBezTo>
                  <a:pt x="260499" y="53384"/>
                  <a:pt x="258340" y="70317"/>
                  <a:pt x="249705" y="84007"/>
                </a:cubicBezTo>
                <a:cubicBezTo>
                  <a:pt x="255102" y="98418"/>
                  <a:pt x="257981" y="113549"/>
                  <a:pt x="257981" y="129041"/>
                </a:cubicBezTo>
                <a:lnTo>
                  <a:pt x="257981" y="289722"/>
                </a:lnTo>
                <a:cubicBezTo>
                  <a:pt x="257981" y="291163"/>
                  <a:pt x="256901" y="292964"/>
                  <a:pt x="255102" y="293685"/>
                </a:cubicBezTo>
                <a:cubicBezTo>
                  <a:pt x="254742" y="293685"/>
                  <a:pt x="254023" y="294045"/>
                  <a:pt x="253303" y="294045"/>
                </a:cubicBezTo>
                <a:cubicBezTo>
                  <a:pt x="252584" y="294045"/>
                  <a:pt x="251144" y="293685"/>
                  <a:pt x="250065" y="292604"/>
                </a:cubicBezTo>
                <a:lnTo>
                  <a:pt x="196814" y="238923"/>
                </a:lnTo>
                <a:cubicBezTo>
                  <a:pt x="176305" y="251893"/>
                  <a:pt x="152918" y="258378"/>
                  <a:pt x="128811" y="258378"/>
                </a:cubicBezTo>
                <a:cubicBezTo>
                  <a:pt x="112619" y="258378"/>
                  <a:pt x="96788" y="255136"/>
                  <a:pt x="82396" y="249371"/>
                </a:cubicBezTo>
                <a:cubicBezTo>
                  <a:pt x="75200" y="252974"/>
                  <a:pt x="66924" y="254775"/>
                  <a:pt x="59008" y="254775"/>
                </a:cubicBezTo>
                <a:cubicBezTo>
                  <a:pt x="44616" y="254775"/>
                  <a:pt x="30584" y="249371"/>
                  <a:pt x="19430" y="238563"/>
                </a:cubicBezTo>
                <a:cubicBezTo>
                  <a:pt x="2519" y="221630"/>
                  <a:pt x="-1079" y="196412"/>
                  <a:pt x="8636" y="175876"/>
                </a:cubicBezTo>
                <a:cubicBezTo>
                  <a:pt x="2879" y="161465"/>
                  <a:pt x="0" y="145613"/>
                  <a:pt x="0" y="129041"/>
                </a:cubicBezTo>
                <a:cubicBezTo>
                  <a:pt x="0" y="58067"/>
                  <a:pt x="57569" y="64"/>
                  <a:pt x="128811" y="64"/>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946">
            <a:extLst>
              <a:ext uri="{FF2B5EF4-FFF2-40B4-BE49-F238E27FC236}">
                <a16:creationId xmlns="" xmlns:a16="http://schemas.microsoft.com/office/drawing/2014/main" id="{45E10FDB-CE9D-D84D-AC4F-E7D7608AE3B7}"/>
              </a:ext>
            </a:extLst>
          </p:cNvPr>
          <p:cNvSpPr>
            <a:spLocks noChangeAspect="1"/>
          </p:cNvSpPr>
          <p:nvPr/>
        </p:nvSpPr>
        <p:spPr bwMode="auto">
          <a:xfrm>
            <a:off x="4035703" y="3561228"/>
            <a:ext cx="632833" cy="632833"/>
          </a:xfrm>
          <a:custGeom>
            <a:avLst/>
            <a:gdLst>
              <a:gd name="T0" fmla="*/ 4969062 w 293328"/>
              <a:gd name="T1" fmla="*/ 7282885 h 293329"/>
              <a:gd name="T2" fmla="*/ 5659663 w 293328"/>
              <a:gd name="T3" fmla="*/ 7282885 h 293329"/>
              <a:gd name="T4" fmla="*/ 2740911 w 293328"/>
              <a:gd name="T5" fmla="*/ 6944731 h 293329"/>
              <a:gd name="T6" fmla="*/ 2740911 w 293328"/>
              <a:gd name="T7" fmla="*/ 7633985 h 293329"/>
              <a:gd name="T8" fmla="*/ 2740911 w 293328"/>
              <a:gd name="T9" fmla="*/ 6944731 h 293329"/>
              <a:gd name="T10" fmla="*/ 7966750 w 293328"/>
              <a:gd name="T11" fmla="*/ 10056064 h 293329"/>
              <a:gd name="T12" fmla="*/ 8658978 w 293328"/>
              <a:gd name="T13" fmla="*/ 8580288 h 293329"/>
              <a:gd name="T14" fmla="*/ 6882751 w 293328"/>
              <a:gd name="T15" fmla="*/ 6882469 h 293329"/>
              <a:gd name="T16" fmla="*/ 3392400 w 293328"/>
              <a:gd name="T17" fmla="*/ 7126814 h 293329"/>
              <a:gd name="T18" fmla="*/ 5320836 w 293328"/>
              <a:gd name="T19" fmla="*/ 6632627 h 293329"/>
              <a:gd name="T20" fmla="*/ 5320836 w 293328"/>
              <a:gd name="T21" fmla="*/ 7946105 h 293329"/>
              <a:gd name="T22" fmla="*/ 3392400 w 293328"/>
              <a:gd name="T23" fmla="*/ 7451954 h 293329"/>
              <a:gd name="T24" fmla="*/ 2076337 w 293328"/>
              <a:gd name="T25" fmla="*/ 7282885 h 293329"/>
              <a:gd name="T26" fmla="*/ 5331523 w 293328"/>
              <a:gd name="T27" fmla="*/ 4284453 h 293329"/>
              <a:gd name="T28" fmla="*/ 5699345 w 293328"/>
              <a:gd name="T29" fmla="*/ 5900416 h 293329"/>
              <a:gd name="T30" fmla="*/ 6513962 w 293328"/>
              <a:gd name="T31" fmla="*/ 4428957 h 293329"/>
              <a:gd name="T32" fmla="*/ 3741779 w 293328"/>
              <a:gd name="T33" fmla="*/ 4087408 h 293329"/>
              <a:gd name="T34" fmla="*/ 4687717 w 293328"/>
              <a:gd name="T35" fmla="*/ 5900416 h 293329"/>
              <a:gd name="T36" fmla="*/ 3741779 w 293328"/>
              <a:gd name="T37" fmla="*/ 4087408 h 293329"/>
              <a:gd name="T38" fmla="*/ 2191466 w 293328"/>
              <a:gd name="T39" fmla="*/ 5545670 h 293329"/>
              <a:gd name="T40" fmla="*/ 3229408 w 293328"/>
              <a:gd name="T41" fmla="*/ 5900416 h 293329"/>
              <a:gd name="T42" fmla="*/ 2191466 w 293328"/>
              <a:gd name="T43" fmla="*/ 3890238 h 293329"/>
              <a:gd name="T44" fmla="*/ 2178323 w 293328"/>
              <a:gd name="T45" fmla="*/ 3561792 h 293329"/>
              <a:gd name="T46" fmla="*/ 6881809 w 293328"/>
              <a:gd name="T47" fmla="*/ 4205615 h 293329"/>
              <a:gd name="T48" fmla="*/ 6330021 w 293328"/>
              <a:gd name="T49" fmla="*/ 5795290 h 293329"/>
              <a:gd name="T50" fmla="*/ 2533066 w 293328"/>
              <a:gd name="T51" fmla="*/ 6215738 h 293329"/>
              <a:gd name="T52" fmla="*/ 1876147 w 293328"/>
              <a:gd name="T53" fmla="*/ 3706342 h 293329"/>
              <a:gd name="T54" fmla="*/ 1153534 w 293328"/>
              <a:gd name="T55" fmla="*/ 2996857 h 293329"/>
              <a:gd name="T56" fmla="*/ 4665432 w 293328"/>
              <a:gd name="T57" fmla="*/ 1384261 h 293329"/>
              <a:gd name="T58" fmla="*/ 7633915 w 293328"/>
              <a:gd name="T59" fmla="*/ 6066344 h 293329"/>
              <a:gd name="T60" fmla="*/ 7425638 w 293328"/>
              <a:gd name="T61" fmla="*/ 6144970 h 293329"/>
              <a:gd name="T62" fmla="*/ 7620913 w 293328"/>
              <a:gd name="T63" fmla="*/ 4676154 h 293329"/>
              <a:gd name="T64" fmla="*/ 2491166 w 293328"/>
              <a:gd name="T65" fmla="*/ 2669484 h 293329"/>
              <a:gd name="T66" fmla="*/ 2256867 w 293328"/>
              <a:gd name="T67" fmla="*/ 2446542 h 293329"/>
              <a:gd name="T68" fmla="*/ 4688611 w 293328"/>
              <a:gd name="T69" fmla="*/ 326507 h 293329"/>
              <a:gd name="T70" fmla="*/ 4688611 w 293328"/>
              <a:gd name="T71" fmla="*/ 9037376 h 293329"/>
              <a:gd name="T72" fmla="*/ 6464809 w 293328"/>
              <a:gd name="T73" fmla="*/ 6673534 h 293329"/>
              <a:gd name="T74" fmla="*/ 6673772 w 293328"/>
              <a:gd name="T75" fmla="*/ 6464583 h 293329"/>
              <a:gd name="T76" fmla="*/ 9050770 w 293328"/>
              <a:gd name="T77" fmla="*/ 4675475 h 293329"/>
              <a:gd name="T78" fmla="*/ 4688611 w 293328"/>
              <a:gd name="T79" fmla="*/ 0 h 293329"/>
              <a:gd name="T80" fmla="*/ 8658978 w 293328"/>
              <a:gd name="T81" fmla="*/ 7156755 h 293329"/>
              <a:gd name="T82" fmla="*/ 10657173 w 293328"/>
              <a:gd name="T83" fmla="*/ 7940368 h 293329"/>
              <a:gd name="T84" fmla="*/ 8854870 w 293328"/>
              <a:gd name="T85" fmla="*/ 8854585 h 293329"/>
              <a:gd name="T86" fmla="*/ 7940637 w 293328"/>
              <a:gd name="T87" fmla="*/ 10656789 h 293329"/>
              <a:gd name="T88" fmla="*/ 7143972 w 293328"/>
              <a:gd name="T89" fmla="*/ 8658652 h 293329"/>
              <a:gd name="T90" fmla="*/ 0 w 293328"/>
              <a:gd name="T91" fmla="*/ 4675475 h 293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9">
                <a:moveTo>
                  <a:pt x="146451" y="191154"/>
                </a:moveTo>
                <a:cubicBezTo>
                  <a:pt x="141071" y="191154"/>
                  <a:pt x="136768" y="195450"/>
                  <a:pt x="136768" y="200461"/>
                </a:cubicBezTo>
                <a:cubicBezTo>
                  <a:pt x="136768" y="205831"/>
                  <a:pt x="141071" y="210126"/>
                  <a:pt x="146451" y="210126"/>
                </a:cubicBezTo>
                <a:cubicBezTo>
                  <a:pt x="151472" y="210126"/>
                  <a:pt x="155776" y="205831"/>
                  <a:pt x="155776" y="200461"/>
                </a:cubicBezTo>
                <a:cubicBezTo>
                  <a:pt x="155776" y="195450"/>
                  <a:pt x="151472" y="191154"/>
                  <a:pt x="146451" y="191154"/>
                </a:cubicBezTo>
                <a:close/>
                <a:moveTo>
                  <a:pt x="75441" y="191154"/>
                </a:moveTo>
                <a:cubicBezTo>
                  <a:pt x="70420" y="191154"/>
                  <a:pt x="66116" y="195450"/>
                  <a:pt x="66116" y="200461"/>
                </a:cubicBezTo>
                <a:cubicBezTo>
                  <a:pt x="66116" y="205831"/>
                  <a:pt x="70420" y="210126"/>
                  <a:pt x="75441" y="210126"/>
                </a:cubicBezTo>
                <a:cubicBezTo>
                  <a:pt x="80462" y="210126"/>
                  <a:pt x="84765" y="205831"/>
                  <a:pt x="84765" y="200461"/>
                </a:cubicBezTo>
                <a:cubicBezTo>
                  <a:pt x="84765" y="195450"/>
                  <a:pt x="80462" y="191154"/>
                  <a:pt x="75441" y="191154"/>
                </a:cubicBezTo>
                <a:close/>
                <a:moveTo>
                  <a:pt x="189441" y="189441"/>
                </a:moveTo>
                <a:lnTo>
                  <a:pt x="219277" y="276793"/>
                </a:lnTo>
                <a:lnTo>
                  <a:pt x="236172" y="238330"/>
                </a:lnTo>
                <a:cubicBezTo>
                  <a:pt x="236531" y="237611"/>
                  <a:pt x="237610" y="236892"/>
                  <a:pt x="238329" y="236173"/>
                </a:cubicBezTo>
                <a:lnTo>
                  <a:pt x="276792" y="219278"/>
                </a:lnTo>
                <a:lnTo>
                  <a:pt x="189441" y="189441"/>
                </a:lnTo>
                <a:close/>
                <a:moveTo>
                  <a:pt x="75441" y="182563"/>
                </a:moveTo>
                <a:cubicBezTo>
                  <a:pt x="84048" y="182563"/>
                  <a:pt x="91221" y="188290"/>
                  <a:pt x="93373" y="196166"/>
                </a:cubicBezTo>
                <a:lnTo>
                  <a:pt x="128519" y="196166"/>
                </a:lnTo>
                <a:cubicBezTo>
                  <a:pt x="130671" y="188290"/>
                  <a:pt x="137844" y="182563"/>
                  <a:pt x="146451" y="182563"/>
                </a:cubicBezTo>
                <a:cubicBezTo>
                  <a:pt x="156493" y="182563"/>
                  <a:pt x="164741" y="190796"/>
                  <a:pt x="164741" y="200461"/>
                </a:cubicBezTo>
                <a:cubicBezTo>
                  <a:pt x="164741" y="210842"/>
                  <a:pt x="156493" y="218717"/>
                  <a:pt x="146451" y="218717"/>
                </a:cubicBezTo>
                <a:cubicBezTo>
                  <a:pt x="137844" y="218717"/>
                  <a:pt x="130671" y="212990"/>
                  <a:pt x="128519" y="205115"/>
                </a:cubicBezTo>
                <a:lnTo>
                  <a:pt x="93373" y="205115"/>
                </a:lnTo>
                <a:cubicBezTo>
                  <a:pt x="91221" y="212990"/>
                  <a:pt x="84048" y="218717"/>
                  <a:pt x="75441" y="218717"/>
                </a:cubicBezTo>
                <a:cubicBezTo>
                  <a:pt x="65399" y="218717"/>
                  <a:pt x="57150" y="210842"/>
                  <a:pt x="57150" y="200461"/>
                </a:cubicBezTo>
                <a:cubicBezTo>
                  <a:pt x="57150" y="190796"/>
                  <a:pt x="65399" y="182563"/>
                  <a:pt x="75441" y="182563"/>
                </a:cubicBezTo>
                <a:close/>
                <a:moveTo>
                  <a:pt x="146744" y="117929"/>
                </a:moveTo>
                <a:lnTo>
                  <a:pt x="138427" y="162409"/>
                </a:lnTo>
                <a:lnTo>
                  <a:pt x="156870" y="162409"/>
                </a:lnTo>
                <a:cubicBezTo>
                  <a:pt x="160848" y="162409"/>
                  <a:pt x="164102" y="159878"/>
                  <a:pt x="165549" y="156262"/>
                </a:cubicBezTo>
                <a:lnTo>
                  <a:pt x="179290" y="121907"/>
                </a:lnTo>
                <a:lnTo>
                  <a:pt x="146744" y="117929"/>
                </a:lnTo>
                <a:close/>
                <a:moveTo>
                  <a:pt x="102989" y="112505"/>
                </a:moveTo>
                <a:lnTo>
                  <a:pt x="97926" y="162409"/>
                </a:lnTo>
                <a:lnTo>
                  <a:pt x="129025" y="162409"/>
                </a:lnTo>
                <a:lnTo>
                  <a:pt x="137704" y="116482"/>
                </a:lnTo>
                <a:lnTo>
                  <a:pt x="102989" y="112505"/>
                </a:lnTo>
                <a:close/>
                <a:moveTo>
                  <a:pt x="60318" y="107080"/>
                </a:moveTo>
                <a:lnTo>
                  <a:pt x="60318" y="152645"/>
                </a:lnTo>
                <a:cubicBezTo>
                  <a:pt x="60318" y="158070"/>
                  <a:pt x="64657" y="162409"/>
                  <a:pt x="69720" y="162409"/>
                </a:cubicBezTo>
                <a:lnTo>
                  <a:pt x="88886" y="162409"/>
                </a:lnTo>
                <a:lnTo>
                  <a:pt x="94310" y="111420"/>
                </a:lnTo>
                <a:lnTo>
                  <a:pt x="60318" y="107080"/>
                </a:lnTo>
                <a:close/>
                <a:moveTo>
                  <a:pt x="36451" y="77788"/>
                </a:moveTo>
                <a:cubicBezTo>
                  <a:pt x="48385" y="77788"/>
                  <a:pt x="58148" y="86829"/>
                  <a:pt x="59956" y="98039"/>
                </a:cubicBezTo>
                <a:lnTo>
                  <a:pt x="186161" y="113589"/>
                </a:lnTo>
                <a:cubicBezTo>
                  <a:pt x="187246" y="113951"/>
                  <a:pt x="188692" y="114674"/>
                  <a:pt x="189415" y="115759"/>
                </a:cubicBezTo>
                <a:cubicBezTo>
                  <a:pt x="190139" y="116844"/>
                  <a:pt x="190139" y="118652"/>
                  <a:pt x="189777" y="119737"/>
                </a:cubicBezTo>
                <a:lnTo>
                  <a:pt x="174227" y="159516"/>
                </a:lnTo>
                <a:cubicBezTo>
                  <a:pt x="171334" y="166387"/>
                  <a:pt x="164464" y="171088"/>
                  <a:pt x="156870" y="171088"/>
                </a:cubicBezTo>
                <a:lnTo>
                  <a:pt x="69720" y="171088"/>
                </a:lnTo>
                <a:cubicBezTo>
                  <a:pt x="59595" y="171088"/>
                  <a:pt x="51639" y="162771"/>
                  <a:pt x="51639" y="152645"/>
                </a:cubicBezTo>
                <a:lnTo>
                  <a:pt x="51639" y="102017"/>
                </a:lnTo>
                <a:cubicBezTo>
                  <a:pt x="51639" y="93700"/>
                  <a:pt x="44768" y="86829"/>
                  <a:pt x="36451" y="86829"/>
                </a:cubicBezTo>
                <a:cubicBezTo>
                  <a:pt x="33920" y="86829"/>
                  <a:pt x="31750" y="84659"/>
                  <a:pt x="31750" y="82489"/>
                </a:cubicBezTo>
                <a:cubicBezTo>
                  <a:pt x="31750" y="79958"/>
                  <a:pt x="33920" y="77788"/>
                  <a:pt x="36451" y="77788"/>
                </a:cubicBezTo>
                <a:close/>
                <a:moveTo>
                  <a:pt x="128412" y="38100"/>
                </a:moveTo>
                <a:cubicBezTo>
                  <a:pt x="178223" y="38100"/>
                  <a:pt x="218717" y="78893"/>
                  <a:pt x="218717" y="128710"/>
                </a:cubicBezTo>
                <a:cubicBezTo>
                  <a:pt x="218717" y="142428"/>
                  <a:pt x="215492" y="155062"/>
                  <a:pt x="210116" y="166975"/>
                </a:cubicBezTo>
                <a:cubicBezTo>
                  <a:pt x="209400" y="168780"/>
                  <a:pt x="207966" y="169502"/>
                  <a:pt x="206174" y="169502"/>
                </a:cubicBezTo>
                <a:cubicBezTo>
                  <a:pt x="205458" y="169502"/>
                  <a:pt x="204741" y="169502"/>
                  <a:pt x="204383" y="169141"/>
                </a:cubicBezTo>
                <a:cubicBezTo>
                  <a:pt x="201874" y="168419"/>
                  <a:pt x="201158" y="165531"/>
                  <a:pt x="202233" y="163365"/>
                </a:cubicBezTo>
                <a:cubicBezTo>
                  <a:pt x="207250" y="152535"/>
                  <a:pt x="209758" y="140984"/>
                  <a:pt x="209758" y="128710"/>
                </a:cubicBezTo>
                <a:cubicBezTo>
                  <a:pt x="209758" y="83585"/>
                  <a:pt x="173206" y="47125"/>
                  <a:pt x="128412" y="47125"/>
                </a:cubicBezTo>
                <a:cubicBezTo>
                  <a:pt x="105836" y="47125"/>
                  <a:pt x="83976" y="56511"/>
                  <a:pt x="68567" y="73478"/>
                </a:cubicBezTo>
                <a:cubicBezTo>
                  <a:pt x="66775" y="75283"/>
                  <a:pt x="64267" y="75283"/>
                  <a:pt x="62117" y="73839"/>
                </a:cubicBezTo>
                <a:cubicBezTo>
                  <a:pt x="60683" y="72034"/>
                  <a:pt x="60325" y="69146"/>
                  <a:pt x="62117" y="67341"/>
                </a:cubicBezTo>
                <a:cubicBezTo>
                  <a:pt x="78959" y="48569"/>
                  <a:pt x="103327" y="38100"/>
                  <a:pt x="128412" y="38100"/>
                </a:cubicBezTo>
                <a:close/>
                <a:moveTo>
                  <a:pt x="129050" y="8987"/>
                </a:moveTo>
                <a:cubicBezTo>
                  <a:pt x="62907" y="8987"/>
                  <a:pt x="8987" y="62548"/>
                  <a:pt x="8987" y="128691"/>
                </a:cubicBezTo>
                <a:cubicBezTo>
                  <a:pt x="8987" y="194834"/>
                  <a:pt x="62907" y="248754"/>
                  <a:pt x="129050" y="248754"/>
                </a:cubicBezTo>
                <a:cubicBezTo>
                  <a:pt x="152775" y="248754"/>
                  <a:pt x="175062" y="241924"/>
                  <a:pt x="193754" y="229702"/>
                </a:cubicBezTo>
                <a:lnTo>
                  <a:pt x="177938" y="183690"/>
                </a:lnTo>
                <a:cubicBezTo>
                  <a:pt x="177219" y="182252"/>
                  <a:pt x="177578" y="180095"/>
                  <a:pt x="179016" y="179017"/>
                </a:cubicBezTo>
                <a:cubicBezTo>
                  <a:pt x="180095" y="177938"/>
                  <a:pt x="181892" y="177219"/>
                  <a:pt x="183689" y="177938"/>
                </a:cubicBezTo>
                <a:lnTo>
                  <a:pt x="230061" y="193755"/>
                </a:lnTo>
                <a:cubicBezTo>
                  <a:pt x="241923" y="175063"/>
                  <a:pt x="249113" y="152775"/>
                  <a:pt x="249113" y="128691"/>
                </a:cubicBezTo>
                <a:cubicBezTo>
                  <a:pt x="249113" y="62548"/>
                  <a:pt x="195192" y="8987"/>
                  <a:pt x="129050" y="8987"/>
                </a:cubicBezTo>
                <a:close/>
                <a:moveTo>
                  <a:pt x="129050" y="0"/>
                </a:moveTo>
                <a:cubicBezTo>
                  <a:pt x="200225" y="0"/>
                  <a:pt x="258100" y="57875"/>
                  <a:pt x="258100" y="128691"/>
                </a:cubicBezTo>
                <a:cubicBezTo>
                  <a:pt x="258100" y="153854"/>
                  <a:pt x="250910" y="176860"/>
                  <a:pt x="238329" y="196990"/>
                </a:cubicBezTo>
                <a:lnTo>
                  <a:pt x="290092" y="214604"/>
                </a:lnTo>
                <a:cubicBezTo>
                  <a:pt x="292249" y="215323"/>
                  <a:pt x="293328" y="216761"/>
                  <a:pt x="293328" y="218559"/>
                </a:cubicBezTo>
                <a:cubicBezTo>
                  <a:pt x="293328" y="220356"/>
                  <a:pt x="292249" y="222153"/>
                  <a:pt x="290811" y="222872"/>
                </a:cubicBezTo>
                <a:lnTo>
                  <a:pt x="243721" y="243722"/>
                </a:lnTo>
                <a:lnTo>
                  <a:pt x="222872" y="290453"/>
                </a:lnTo>
                <a:cubicBezTo>
                  <a:pt x="222153" y="292250"/>
                  <a:pt x="220715" y="293329"/>
                  <a:pt x="218558" y="293329"/>
                </a:cubicBezTo>
                <a:cubicBezTo>
                  <a:pt x="216761" y="292969"/>
                  <a:pt x="214963" y="292250"/>
                  <a:pt x="214604" y="290093"/>
                </a:cubicBezTo>
                <a:lnTo>
                  <a:pt x="196630" y="238330"/>
                </a:lnTo>
                <a:cubicBezTo>
                  <a:pt x="177219" y="250552"/>
                  <a:pt x="153853" y="257741"/>
                  <a:pt x="129050" y="257741"/>
                </a:cubicBezTo>
                <a:cubicBezTo>
                  <a:pt x="57875" y="257741"/>
                  <a:pt x="0" y="199866"/>
                  <a:pt x="0" y="128691"/>
                </a:cubicBezTo>
                <a:cubicBezTo>
                  <a:pt x="0" y="57875"/>
                  <a:pt x="57875" y="0"/>
                  <a:pt x="129050"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947">
            <a:extLst>
              <a:ext uri="{FF2B5EF4-FFF2-40B4-BE49-F238E27FC236}">
                <a16:creationId xmlns="" xmlns:a16="http://schemas.microsoft.com/office/drawing/2014/main" id="{B5D65D9C-CCD3-FC4D-8E55-479DB81553EE}"/>
              </a:ext>
            </a:extLst>
          </p:cNvPr>
          <p:cNvSpPr>
            <a:spLocks noChangeAspect="1"/>
          </p:cNvSpPr>
          <p:nvPr/>
        </p:nvSpPr>
        <p:spPr bwMode="auto">
          <a:xfrm>
            <a:off x="4912928" y="5114867"/>
            <a:ext cx="632833" cy="632833"/>
          </a:xfrm>
          <a:custGeom>
            <a:avLst/>
            <a:gdLst>
              <a:gd name="T0" fmla="*/ 10229781 w 293081"/>
              <a:gd name="T1" fmla="*/ 10330306 h 293329"/>
              <a:gd name="T2" fmla="*/ 5476924 w 293081"/>
              <a:gd name="T3" fmla="*/ 9533663 h 293329"/>
              <a:gd name="T4" fmla="*/ 4555340 w 293081"/>
              <a:gd name="T5" fmla="*/ 8932903 h 293329"/>
              <a:gd name="T6" fmla="*/ 8187273 w 293081"/>
              <a:gd name="T7" fmla="*/ 4853406 h 293329"/>
              <a:gd name="T8" fmla="*/ 6762806 w 293081"/>
              <a:gd name="T9" fmla="*/ 6446308 h 293329"/>
              <a:gd name="T10" fmla="*/ 7949830 w 293081"/>
              <a:gd name="T11" fmla="*/ 4853406 h 293329"/>
              <a:gd name="T12" fmla="*/ 6162400 w 293081"/>
              <a:gd name="T13" fmla="*/ 5079026 h 293329"/>
              <a:gd name="T14" fmla="*/ 4607171 w 293081"/>
              <a:gd name="T15" fmla="*/ 6393224 h 293329"/>
              <a:gd name="T16" fmla="*/ 3816636 w 293081"/>
              <a:gd name="T17" fmla="*/ 4853406 h 293329"/>
              <a:gd name="T18" fmla="*/ 2748342 w 293081"/>
              <a:gd name="T19" fmla="*/ 6393224 h 293329"/>
              <a:gd name="T20" fmla="*/ 2510957 w 293081"/>
              <a:gd name="T21" fmla="*/ 6167538 h 293329"/>
              <a:gd name="T22" fmla="*/ 1909022 w 293081"/>
              <a:gd name="T23" fmla="*/ 3983213 h 293329"/>
              <a:gd name="T24" fmla="*/ 2777957 w 293081"/>
              <a:gd name="T25" fmla="*/ 7039236 h 293329"/>
              <a:gd name="T26" fmla="*/ 7873078 w 293081"/>
              <a:gd name="T27" fmla="*/ 7078447 h 293329"/>
              <a:gd name="T28" fmla="*/ 9123895 w 293081"/>
              <a:gd name="T29" fmla="*/ 3983213 h 293329"/>
              <a:gd name="T30" fmla="*/ 7109531 w 293081"/>
              <a:gd name="T31" fmla="*/ 3983213 h 293329"/>
              <a:gd name="T32" fmla="*/ 4502645 w 293081"/>
              <a:gd name="T33" fmla="*/ 3983213 h 293329"/>
              <a:gd name="T34" fmla="*/ 8149555 w 293081"/>
              <a:gd name="T35" fmla="*/ 2899289 h 293329"/>
              <a:gd name="T36" fmla="*/ 9716292 w 293081"/>
              <a:gd name="T37" fmla="*/ 3656691 h 293329"/>
              <a:gd name="T38" fmla="*/ 8149555 w 293081"/>
              <a:gd name="T39" fmla="*/ 2899289 h 293329"/>
              <a:gd name="T40" fmla="*/ 6240568 w 293081"/>
              <a:gd name="T41" fmla="*/ 3656691 h 293329"/>
              <a:gd name="T42" fmla="*/ 7820426 w 293081"/>
              <a:gd name="T43" fmla="*/ 2899289 h 293329"/>
              <a:gd name="T44" fmla="*/ 2935990 w 293081"/>
              <a:gd name="T45" fmla="*/ 2951549 h 293329"/>
              <a:gd name="T46" fmla="*/ 5213632 w 293081"/>
              <a:gd name="T47" fmla="*/ 2951549 h 293329"/>
              <a:gd name="T48" fmla="*/ 329206 w 293081"/>
              <a:gd name="T49" fmla="*/ 2899289 h 293329"/>
              <a:gd name="T50" fmla="*/ 1909022 w 293081"/>
              <a:gd name="T51" fmla="*/ 3656691 h 293329"/>
              <a:gd name="T52" fmla="*/ 329206 w 293081"/>
              <a:gd name="T53" fmla="*/ 2899289 h 293329"/>
              <a:gd name="T54" fmla="*/ 10190286 w 293081"/>
              <a:gd name="T55" fmla="*/ 2572821 h 293329"/>
              <a:gd name="T56" fmla="*/ 5542797 w 293081"/>
              <a:gd name="T57" fmla="*/ 1619461 h 293329"/>
              <a:gd name="T58" fmla="*/ 7227999 w 293081"/>
              <a:gd name="T59" fmla="*/ 1619461 h 293329"/>
              <a:gd name="T60" fmla="*/ 3041256 w 293081"/>
              <a:gd name="T61" fmla="*/ 2572821 h 293329"/>
              <a:gd name="T62" fmla="*/ 3515243 w 293081"/>
              <a:gd name="T63" fmla="*/ 1619461 h 293329"/>
              <a:gd name="T64" fmla="*/ 2672629 w 293081"/>
              <a:gd name="T65" fmla="*/ 2572821 h 293329"/>
              <a:gd name="T66" fmla="*/ 1632526 w 293081"/>
              <a:gd name="T67" fmla="*/ 326507 h 293329"/>
              <a:gd name="T68" fmla="*/ 9123895 w 293081"/>
              <a:gd name="T69" fmla="*/ 326507 h 293329"/>
              <a:gd name="T70" fmla="*/ 9281834 w 293081"/>
              <a:gd name="T71" fmla="*/ 0 h 293329"/>
              <a:gd name="T72" fmla="*/ 10690593 w 293081"/>
              <a:gd name="T73" fmla="*/ 2625081 h 293329"/>
              <a:gd name="T74" fmla="*/ 9716292 w 293081"/>
              <a:gd name="T75" fmla="*/ 3983213 h 293329"/>
              <a:gd name="T76" fmla="*/ 9281834 w 293081"/>
              <a:gd name="T77" fmla="*/ 7365715 h 293329"/>
              <a:gd name="T78" fmla="*/ 9071218 w 293081"/>
              <a:gd name="T79" fmla="*/ 8606439 h 293329"/>
              <a:gd name="T80" fmla="*/ 10730065 w 293081"/>
              <a:gd name="T81" fmla="*/ 10552302 h 293329"/>
              <a:gd name="T82" fmla="*/ 13220 w 293081"/>
              <a:gd name="T83" fmla="*/ 10552302 h 293329"/>
              <a:gd name="T84" fmla="*/ 1685204 w 293081"/>
              <a:gd name="T85" fmla="*/ 8606439 h 293329"/>
              <a:gd name="T86" fmla="*/ 1474507 w 293081"/>
              <a:gd name="T87" fmla="*/ 7365715 h 293329"/>
              <a:gd name="T88" fmla="*/ 1040094 w 293081"/>
              <a:gd name="T89" fmla="*/ 3983213 h 293329"/>
              <a:gd name="T90" fmla="*/ 52652 w 293081"/>
              <a:gd name="T91" fmla="*/ 2625081 h 293329"/>
              <a:gd name="T92" fmla="*/ 1474507 w 293081"/>
              <a:gd name="T93" fmla="*/ 0 h 293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081" h="293329">
                <a:moveTo>
                  <a:pt x="48110" y="245878"/>
                </a:moveTo>
                <a:lnTo>
                  <a:pt x="14361" y="284342"/>
                </a:lnTo>
                <a:lnTo>
                  <a:pt x="278967" y="284342"/>
                </a:lnTo>
                <a:lnTo>
                  <a:pt x="245218" y="245878"/>
                </a:lnTo>
                <a:lnTo>
                  <a:pt x="169104" y="245878"/>
                </a:lnTo>
                <a:lnTo>
                  <a:pt x="149357" y="262414"/>
                </a:lnTo>
                <a:cubicBezTo>
                  <a:pt x="148639" y="263493"/>
                  <a:pt x="147921" y="263493"/>
                  <a:pt x="146485" y="263493"/>
                </a:cubicBezTo>
                <a:cubicBezTo>
                  <a:pt x="145767" y="263493"/>
                  <a:pt x="144689" y="263493"/>
                  <a:pt x="143612" y="262414"/>
                </a:cubicBezTo>
                <a:lnTo>
                  <a:pt x="124225" y="245878"/>
                </a:lnTo>
                <a:lnTo>
                  <a:pt x="48110" y="245878"/>
                </a:lnTo>
                <a:close/>
                <a:moveTo>
                  <a:pt x="216793" y="133590"/>
                </a:moveTo>
                <a:cubicBezTo>
                  <a:pt x="218591" y="131763"/>
                  <a:pt x="221469" y="131763"/>
                  <a:pt x="223267" y="133590"/>
                </a:cubicBezTo>
                <a:cubicBezTo>
                  <a:pt x="225065" y="135417"/>
                  <a:pt x="225065" y="137974"/>
                  <a:pt x="223267" y="139801"/>
                </a:cubicBezTo>
                <a:lnTo>
                  <a:pt x="187660" y="175973"/>
                </a:lnTo>
                <a:cubicBezTo>
                  <a:pt x="186581" y="176704"/>
                  <a:pt x="185502" y="177435"/>
                  <a:pt x="184423" y="177435"/>
                </a:cubicBezTo>
                <a:cubicBezTo>
                  <a:pt x="183344" y="177435"/>
                  <a:pt x="182265" y="176704"/>
                  <a:pt x="181545" y="175973"/>
                </a:cubicBezTo>
                <a:cubicBezTo>
                  <a:pt x="179387" y="174512"/>
                  <a:pt x="179387" y="171223"/>
                  <a:pt x="181545" y="169762"/>
                </a:cubicBezTo>
                <a:lnTo>
                  <a:pt x="216793" y="133590"/>
                </a:lnTo>
                <a:close/>
                <a:moveTo>
                  <a:pt x="161525" y="133590"/>
                </a:moveTo>
                <a:cubicBezTo>
                  <a:pt x="163337" y="131763"/>
                  <a:pt x="166237" y="131763"/>
                  <a:pt x="168050" y="133590"/>
                </a:cubicBezTo>
                <a:cubicBezTo>
                  <a:pt x="169500" y="135417"/>
                  <a:pt x="169500" y="137974"/>
                  <a:pt x="168050" y="139801"/>
                </a:cubicBezTo>
                <a:lnTo>
                  <a:pt x="131800" y="175973"/>
                </a:lnTo>
                <a:cubicBezTo>
                  <a:pt x="131075" y="176704"/>
                  <a:pt x="129988" y="177435"/>
                  <a:pt x="128900" y="177435"/>
                </a:cubicBezTo>
                <a:cubicBezTo>
                  <a:pt x="127813" y="177435"/>
                  <a:pt x="126725" y="176704"/>
                  <a:pt x="125638" y="175973"/>
                </a:cubicBezTo>
                <a:cubicBezTo>
                  <a:pt x="123825" y="174512"/>
                  <a:pt x="123825" y="171223"/>
                  <a:pt x="125638" y="169762"/>
                </a:cubicBezTo>
                <a:lnTo>
                  <a:pt x="161525" y="133590"/>
                </a:lnTo>
                <a:close/>
                <a:moveTo>
                  <a:pt x="104080" y="133590"/>
                </a:moveTo>
                <a:cubicBezTo>
                  <a:pt x="105878" y="131763"/>
                  <a:pt x="108756" y="131763"/>
                  <a:pt x="110194" y="133590"/>
                </a:cubicBezTo>
                <a:cubicBezTo>
                  <a:pt x="112352" y="135417"/>
                  <a:pt x="112352" y="137974"/>
                  <a:pt x="110194" y="139801"/>
                </a:cubicBezTo>
                <a:lnTo>
                  <a:pt x="74947" y="175973"/>
                </a:lnTo>
                <a:cubicBezTo>
                  <a:pt x="73868" y="176704"/>
                  <a:pt x="72789" y="177435"/>
                  <a:pt x="71710" y="177435"/>
                </a:cubicBezTo>
                <a:cubicBezTo>
                  <a:pt x="70631" y="177435"/>
                  <a:pt x="69193" y="176704"/>
                  <a:pt x="68473" y="175973"/>
                </a:cubicBezTo>
                <a:cubicBezTo>
                  <a:pt x="66675" y="174512"/>
                  <a:pt x="66675" y="171223"/>
                  <a:pt x="68473" y="169762"/>
                </a:cubicBezTo>
                <a:lnTo>
                  <a:pt x="104080" y="133590"/>
                </a:lnTo>
                <a:close/>
                <a:moveTo>
                  <a:pt x="75755" y="96698"/>
                </a:moveTo>
                <a:cubicBezTo>
                  <a:pt x="70370" y="104247"/>
                  <a:pt x="61753" y="109639"/>
                  <a:pt x="52059" y="109639"/>
                </a:cubicBezTo>
                <a:lnTo>
                  <a:pt x="44520" y="109639"/>
                </a:lnTo>
                <a:lnTo>
                  <a:pt x="44520" y="193755"/>
                </a:lnTo>
                <a:lnTo>
                  <a:pt x="75755" y="193755"/>
                </a:lnTo>
                <a:cubicBezTo>
                  <a:pt x="76473" y="193755"/>
                  <a:pt x="77550" y="194474"/>
                  <a:pt x="78628" y="194834"/>
                </a:cubicBezTo>
                <a:lnTo>
                  <a:pt x="146485" y="253427"/>
                </a:lnTo>
                <a:lnTo>
                  <a:pt x="214700" y="194834"/>
                </a:lnTo>
                <a:cubicBezTo>
                  <a:pt x="215418" y="194474"/>
                  <a:pt x="216855" y="193755"/>
                  <a:pt x="217573" y="193755"/>
                </a:cubicBezTo>
                <a:lnTo>
                  <a:pt x="248808" y="193755"/>
                </a:lnTo>
                <a:lnTo>
                  <a:pt x="248808" y="109639"/>
                </a:lnTo>
                <a:lnTo>
                  <a:pt x="241269" y="109639"/>
                </a:lnTo>
                <a:cubicBezTo>
                  <a:pt x="231575" y="109639"/>
                  <a:pt x="222599" y="104247"/>
                  <a:pt x="217573" y="96698"/>
                </a:cubicBezTo>
                <a:cubicBezTo>
                  <a:pt x="212546" y="104247"/>
                  <a:pt x="203929" y="109639"/>
                  <a:pt x="193877" y="109639"/>
                </a:cubicBezTo>
                <a:lnTo>
                  <a:pt x="170181" y="109639"/>
                </a:lnTo>
                <a:cubicBezTo>
                  <a:pt x="160487" y="109639"/>
                  <a:pt x="151511" y="104247"/>
                  <a:pt x="146485" y="96698"/>
                </a:cubicBezTo>
                <a:cubicBezTo>
                  <a:pt x="141458" y="104247"/>
                  <a:pt x="132841" y="109639"/>
                  <a:pt x="122788" y="109639"/>
                </a:cubicBezTo>
                <a:lnTo>
                  <a:pt x="99092" y="109639"/>
                </a:lnTo>
                <a:cubicBezTo>
                  <a:pt x="89398" y="109639"/>
                  <a:pt x="80782" y="104247"/>
                  <a:pt x="75755" y="96698"/>
                </a:cubicBezTo>
                <a:close/>
                <a:moveTo>
                  <a:pt x="222240" y="79802"/>
                </a:moveTo>
                <a:lnTo>
                  <a:pt x="222240" y="81240"/>
                </a:lnTo>
                <a:cubicBezTo>
                  <a:pt x="222240" y="92025"/>
                  <a:pt x="230498" y="100652"/>
                  <a:pt x="241269" y="100652"/>
                </a:cubicBezTo>
                <a:lnTo>
                  <a:pt x="264965" y="100652"/>
                </a:lnTo>
                <a:cubicBezTo>
                  <a:pt x="275377" y="100652"/>
                  <a:pt x="283993" y="92025"/>
                  <a:pt x="283993" y="81240"/>
                </a:cubicBezTo>
                <a:lnTo>
                  <a:pt x="283993" y="79802"/>
                </a:lnTo>
                <a:lnTo>
                  <a:pt x="222240" y="79802"/>
                </a:lnTo>
                <a:close/>
                <a:moveTo>
                  <a:pt x="151152" y="79802"/>
                </a:moveTo>
                <a:lnTo>
                  <a:pt x="151152" y="81240"/>
                </a:lnTo>
                <a:cubicBezTo>
                  <a:pt x="151152" y="92025"/>
                  <a:pt x="159769" y="100652"/>
                  <a:pt x="170181" y="100652"/>
                </a:cubicBezTo>
                <a:lnTo>
                  <a:pt x="193877" y="100652"/>
                </a:lnTo>
                <a:cubicBezTo>
                  <a:pt x="204648" y="100652"/>
                  <a:pt x="213264" y="92025"/>
                  <a:pt x="213264" y="81240"/>
                </a:cubicBezTo>
                <a:lnTo>
                  <a:pt x="213264" y="79802"/>
                </a:lnTo>
                <a:lnTo>
                  <a:pt x="151152" y="79802"/>
                </a:lnTo>
                <a:close/>
                <a:moveTo>
                  <a:pt x="80064" y="79802"/>
                </a:moveTo>
                <a:lnTo>
                  <a:pt x="80064" y="81240"/>
                </a:lnTo>
                <a:cubicBezTo>
                  <a:pt x="80064" y="92025"/>
                  <a:pt x="88680" y="100652"/>
                  <a:pt x="99092" y="100652"/>
                </a:cubicBezTo>
                <a:lnTo>
                  <a:pt x="122788" y="100652"/>
                </a:lnTo>
                <a:cubicBezTo>
                  <a:pt x="133560" y="100652"/>
                  <a:pt x="142176" y="92025"/>
                  <a:pt x="142176" y="81240"/>
                </a:cubicBezTo>
                <a:lnTo>
                  <a:pt x="142176" y="79802"/>
                </a:lnTo>
                <a:lnTo>
                  <a:pt x="80064" y="79802"/>
                </a:lnTo>
                <a:close/>
                <a:moveTo>
                  <a:pt x="8976" y="79802"/>
                </a:moveTo>
                <a:lnTo>
                  <a:pt x="8976" y="81240"/>
                </a:lnTo>
                <a:cubicBezTo>
                  <a:pt x="8976" y="92025"/>
                  <a:pt x="17592" y="100652"/>
                  <a:pt x="28363" y="100652"/>
                </a:cubicBezTo>
                <a:lnTo>
                  <a:pt x="52059" y="100652"/>
                </a:lnTo>
                <a:cubicBezTo>
                  <a:pt x="62471" y="100652"/>
                  <a:pt x="71088" y="92025"/>
                  <a:pt x="71088" y="81240"/>
                </a:cubicBezTo>
                <a:lnTo>
                  <a:pt x="71088" y="79802"/>
                </a:lnTo>
                <a:lnTo>
                  <a:pt x="8976" y="79802"/>
                </a:lnTo>
                <a:close/>
                <a:moveTo>
                  <a:pt x="207161" y="44574"/>
                </a:moveTo>
                <a:lnTo>
                  <a:pt x="220445" y="70816"/>
                </a:lnTo>
                <a:lnTo>
                  <a:pt x="277890" y="70816"/>
                </a:lnTo>
                <a:lnTo>
                  <a:pt x="251322" y="44574"/>
                </a:lnTo>
                <a:lnTo>
                  <a:pt x="207161" y="44574"/>
                </a:lnTo>
                <a:close/>
                <a:moveTo>
                  <a:pt x="151152" y="44574"/>
                </a:moveTo>
                <a:lnTo>
                  <a:pt x="151152" y="70816"/>
                </a:lnTo>
                <a:lnTo>
                  <a:pt x="210392" y="70816"/>
                </a:lnTo>
                <a:lnTo>
                  <a:pt x="197108" y="44574"/>
                </a:lnTo>
                <a:lnTo>
                  <a:pt x="151152" y="44574"/>
                </a:lnTo>
                <a:close/>
                <a:moveTo>
                  <a:pt x="95861" y="44574"/>
                </a:moveTo>
                <a:lnTo>
                  <a:pt x="82936" y="70816"/>
                </a:lnTo>
                <a:lnTo>
                  <a:pt x="142176" y="70816"/>
                </a:lnTo>
                <a:lnTo>
                  <a:pt x="142176" y="44574"/>
                </a:lnTo>
                <a:lnTo>
                  <a:pt x="95861" y="44574"/>
                </a:lnTo>
                <a:close/>
                <a:moveTo>
                  <a:pt x="42006" y="44574"/>
                </a:moveTo>
                <a:lnTo>
                  <a:pt x="15438" y="70816"/>
                </a:lnTo>
                <a:lnTo>
                  <a:pt x="72883" y="70816"/>
                </a:lnTo>
                <a:lnTo>
                  <a:pt x="86167" y="44574"/>
                </a:lnTo>
                <a:lnTo>
                  <a:pt x="42006" y="44574"/>
                </a:lnTo>
                <a:close/>
                <a:moveTo>
                  <a:pt x="44520" y="8987"/>
                </a:moveTo>
                <a:lnTo>
                  <a:pt x="44520" y="35588"/>
                </a:lnTo>
                <a:lnTo>
                  <a:pt x="248808" y="35588"/>
                </a:lnTo>
                <a:lnTo>
                  <a:pt x="248808" y="8987"/>
                </a:lnTo>
                <a:lnTo>
                  <a:pt x="44520" y="8987"/>
                </a:lnTo>
                <a:close/>
                <a:moveTo>
                  <a:pt x="40211" y="0"/>
                </a:moveTo>
                <a:lnTo>
                  <a:pt x="253117" y="0"/>
                </a:lnTo>
                <a:cubicBezTo>
                  <a:pt x="255630" y="0"/>
                  <a:pt x="257784" y="1797"/>
                  <a:pt x="257784" y="4314"/>
                </a:cubicBezTo>
                <a:lnTo>
                  <a:pt x="257784" y="38104"/>
                </a:lnTo>
                <a:lnTo>
                  <a:pt x="291533" y="72254"/>
                </a:lnTo>
                <a:cubicBezTo>
                  <a:pt x="292610" y="73332"/>
                  <a:pt x="292969" y="74410"/>
                  <a:pt x="292969" y="75489"/>
                </a:cubicBezTo>
                <a:lnTo>
                  <a:pt x="292969" y="81240"/>
                </a:lnTo>
                <a:cubicBezTo>
                  <a:pt x="292969" y="97057"/>
                  <a:pt x="280403" y="109639"/>
                  <a:pt x="264965" y="109639"/>
                </a:cubicBezTo>
                <a:lnTo>
                  <a:pt x="257784" y="109639"/>
                </a:lnTo>
                <a:lnTo>
                  <a:pt x="257784" y="198428"/>
                </a:lnTo>
                <a:cubicBezTo>
                  <a:pt x="257784" y="200585"/>
                  <a:pt x="255630" y="202742"/>
                  <a:pt x="253117" y="202742"/>
                </a:cubicBezTo>
                <a:lnTo>
                  <a:pt x="219009" y="202742"/>
                </a:lnTo>
                <a:lnTo>
                  <a:pt x="179156" y="236892"/>
                </a:lnTo>
                <a:lnTo>
                  <a:pt x="247372" y="236892"/>
                </a:lnTo>
                <a:cubicBezTo>
                  <a:pt x="248449" y="236892"/>
                  <a:pt x="249885" y="237611"/>
                  <a:pt x="250603" y="238330"/>
                </a:cubicBezTo>
                <a:lnTo>
                  <a:pt x="291892" y="285780"/>
                </a:lnTo>
                <a:cubicBezTo>
                  <a:pt x="293328" y="287218"/>
                  <a:pt x="293328" y="289015"/>
                  <a:pt x="292610" y="290453"/>
                </a:cubicBezTo>
                <a:cubicBezTo>
                  <a:pt x="291892" y="292250"/>
                  <a:pt x="290456" y="293329"/>
                  <a:pt x="288661" y="293329"/>
                </a:cubicBezTo>
                <a:lnTo>
                  <a:pt x="4667" y="293329"/>
                </a:lnTo>
                <a:cubicBezTo>
                  <a:pt x="2872" y="293329"/>
                  <a:pt x="1077" y="292250"/>
                  <a:pt x="359" y="290453"/>
                </a:cubicBezTo>
                <a:cubicBezTo>
                  <a:pt x="0" y="289015"/>
                  <a:pt x="0" y="287218"/>
                  <a:pt x="1077" y="285780"/>
                </a:cubicBezTo>
                <a:lnTo>
                  <a:pt x="42725" y="238330"/>
                </a:lnTo>
                <a:cubicBezTo>
                  <a:pt x="43443" y="237611"/>
                  <a:pt x="44879" y="236892"/>
                  <a:pt x="45956" y="236892"/>
                </a:cubicBezTo>
                <a:lnTo>
                  <a:pt x="113813" y="236892"/>
                </a:lnTo>
                <a:lnTo>
                  <a:pt x="73960" y="202742"/>
                </a:lnTo>
                <a:lnTo>
                  <a:pt x="40211" y="202742"/>
                </a:lnTo>
                <a:cubicBezTo>
                  <a:pt x="37698" y="202742"/>
                  <a:pt x="35903" y="200585"/>
                  <a:pt x="35903" y="198428"/>
                </a:cubicBezTo>
                <a:lnTo>
                  <a:pt x="35903" y="109639"/>
                </a:lnTo>
                <a:lnTo>
                  <a:pt x="28363" y="109639"/>
                </a:lnTo>
                <a:cubicBezTo>
                  <a:pt x="12925" y="109639"/>
                  <a:pt x="0" y="97057"/>
                  <a:pt x="0" y="81240"/>
                </a:cubicBezTo>
                <a:lnTo>
                  <a:pt x="0" y="75489"/>
                </a:lnTo>
                <a:cubicBezTo>
                  <a:pt x="0" y="74410"/>
                  <a:pt x="359" y="73332"/>
                  <a:pt x="1436" y="72254"/>
                </a:cubicBezTo>
                <a:lnTo>
                  <a:pt x="35903" y="38104"/>
                </a:lnTo>
                <a:lnTo>
                  <a:pt x="35903" y="4314"/>
                </a:lnTo>
                <a:cubicBezTo>
                  <a:pt x="35903" y="1797"/>
                  <a:pt x="37698" y="0"/>
                  <a:pt x="40211"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955">
            <a:extLst>
              <a:ext uri="{FF2B5EF4-FFF2-40B4-BE49-F238E27FC236}">
                <a16:creationId xmlns="" xmlns:a16="http://schemas.microsoft.com/office/drawing/2014/main" id="{9140AD17-40EE-C14A-A485-DC3AB73879E7}"/>
              </a:ext>
            </a:extLst>
          </p:cNvPr>
          <p:cNvSpPr>
            <a:spLocks noChangeAspect="1"/>
          </p:cNvSpPr>
          <p:nvPr/>
        </p:nvSpPr>
        <p:spPr bwMode="auto">
          <a:xfrm>
            <a:off x="7523464" y="3563111"/>
            <a:ext cx="632833" cy="630949"/>
          </a:xfrm>
          <a:custGeom>
            <a:avLst/>
            <a:gdLst>
              <a:gd name="T0" fmla="*/ 7096114 w 293328"/>
              <a:gd name="T1" fmla="*/ 10177451 h 293329"/>
              <a:gd name="T2" fmla="*/ 326110 w 293328"/>
              <a:gd name="T3" fmla="*/ 7951508 h 293329"/>
              <a:gd name="T4" fmla="*/ 10057158 w 293328"/>
              <a:gd name="T5" fmla="*/ 8903638 h 293329"/>
              <a:gd name="T6" fmla="*/ 326110 w 293328"/>
              <a:gd name="T7" fmla="*/ 7951508 h 293329"/>
              <a:gd name="T8" fmla="*/ 8696200 w 293328"/>
              <a:gd name="T9" fmla="*/ 6010013 h 293329"/>
              <a:gd name="T10" fmla="*/ 6690531 w 293328"/>
              <a:gd name="T11" fmla="*/ 6010013 h 293329"/>
              <a:gd name="T12" fmla="*/ 9459040 w 293328"/>
              <a:gd name="T13" fmla="*/ 4772993 h 293329"/>
              <a:gd name="T14" fmla="*/ 8593839 w 293328"/>
              <a:gd name="T15" fmla="*/ 5100856 h 293329"/>
              <a:gd name="T16" fmla="*/ 6857140 w 293328"/>
              <a:gd name="T17" fmla="*/ 4772993 h 293329"/>
              <a:gd name="T18" fmla="*/ 7677454 w 293328"/>
              <a:gd name="T19" fmla="*/ 5100856 h 293329"/>
              <a:gd name="T20" fmla="*/ 6857140 w 293328"/>
              <a:gd name="T21" fmla="*/ 4772993 h 293329"/>
              <a:gd name="T22" fmla="*/ 9561323 w 293328"/>
              <a:gd name="T23" fmla="*/ 3850769 h 293329"/>
              <a:gd name="T24" fmla="*/ 6690531 w 293328"/>
              <a:gd name="T25" fmla="*/ 3850769 h 293329"/>
              <a:gd name="T26" fmla="*/ 3660991 w 293328"/>
              <a:gd name="T27" fmla="*/ 3397192 h 293329"/>
              <a:gd name="T28" fmla="*/ 4738202 w 293328"/>
              <a:gd name="T29" fmla="*/ 2943447 h 293329"/>
              <a:gd name="T30" fmla="*/ 3349610 w 293328"/>
              <a:gd name="T31" fmla="*/ 4629175 h 293329"/>
              <a:gd name="T32" fmla="*/ 8593839 w 293328"/>
              <a:gd name="T33" fmla="*/ 2670609 h 293329"/>
              <a:gd name="T34" fmla="*/ 9459040 w 293328"/>
              <a:gd name="T35" fmla="*/ 2997977 h 293329"/>
              <a:gd name="T36" fmla="*/ 8593839 w 293328"/>
              <a:gd name="T37" fmla="*/ 2670609 h 293329"/>
              <a:gd name="T38" fmla="*/ 7831258 w 293328"/>
              <a:gd name="T39" fmla="*/ 2834258 h 293329"/>
              <a:gd name="T40" fmla="*/ 6690531 w 293328"/>
              <a:gd name="T41" fmla="*/ 2834258 h 293329"/>
              <a:gd name="T42" fmla="*/ 2519052 w 293328"/>
              <a:gd name="T43" fmla="*/ 2696939 h 293329"/>
              <a:gd name="T44" fmla="*/ 3505278 w 293328"/>
              <a:gd name="T45" fmla="*/ 2269150 h 293329"/>
              <a:gd name="T46" fmla="*/ 4958723 w 293328"/>
              <a:gd name="T47" fmla="*/ 2554347 h 293329"/>
              <a:gd name="T48" fmla="*/ 4958723 w 293328"/>
              <a:gd name="T49" fmla="*/ 4421684 h 293329"/>
              <a:gd name="T50" fmla="*/ 3440433 w 293328"/>
              <a:gd name="T51" fmla="*/ 5031119 h 293329"/>
              <a:gd name="T52" fmla="*/ 1960988 w 293328"/>
              <a:gd name="T53" fmla="*/ 2696939 h 293329"/>
              <a:gd name="T54" fmla="*/ 3533960 w 293328"/>
              <a:gd name="T55" fmla="*/ 1160427 h 293329"/>
              <a:gd name="T56" fmla="*/ 3533960 w 293328"/>
              <a:gd name="T57" fmla="*/ 6704825 h 293329"/>
              <a:gd name="T58" fmla="*/ 3533960 w 293328"/>
              <a:gd name="T59" fmla="*/ 1160427 h 293329"/>
              <a:gd name="T60" fmla="*/ 9791789 w 293328"/>
              <a:gd name="T61" fmla="*/ 965938 h 293329"/>
              <a:gd name="T62" fmla="*/ 9512251 w 293328"/>
              <a:gd name="T63" fmla="*/ 1075588 h 293329"/>
              <a:gd name="T64" fmla="*/ 7839593 w 293328"/>
              <a:gd name="T65" fmla="*/ 856312 h 293329"/>
              <a:gd name="T66" fmla="*/ 8065869 w 293328"/>
              <a:gd name="T67" fmla="*/ 1075588 h 293329"/>
              <a:gd name="T68" fmla="*/ 7786366 w 293328"/>
              <a:gd name="T69" fmla="*/ 965938 h 293329"/>
              <a:gd name="T70" fmla="*/ 8983775 w 293328"/>
              <a:gd name="T71" fmla="*/ 1009765 h 293329"/>
              <a:gd name="T72" fmla="*/ 8817646 w 293328"/>
              <a:gd name="T73" fmla="*/ 852309 h 293329"/>
              <a:gd name="T74" fmla="*/ 6215964 w 293328"/>
              <a:gd name="T75" fmla="*/ 3457687 h 293329"/>
              <a:gd name="T76" fmla="*/ 3533960 w 293328"/>
              <a:gd name="T77" fmla="*/ 7089880 h 293329"/>
              <a:gd name="T78" fmla="*/ 865104 w 293328"/>
              <a:gd name="T79" fmla="*/ 3457687 h 293329"/>
              <a:gd name="T80" fmla="*/ 587004 w 293328"/>
              <a:gd name="T81" fmla="*/ 308865 h 293329"/>
              <a:gd name="T82" fmla="*/ 10331054 w 293328"/>
              <a:gd name="T83" fmla="*/ 7629874 h 293329"/>
              <a:gd name="T84" fmla="*/ 587004 w 293328"/>
              <a:gd name="T85" fmla="*/ 308865 h 293329"/>
              <a:gd name="T86" fmla="*/ 10657173 w 293328"/>
              <a:gd name="T87" fmla="*/ 579014 h 293329"/>
              <a:gd name="T88" fmla="*/ 10057158 w 293328"/>
              <a:gd name="T89" fmla="*/ 9225323 h 293329"/>
              <a:gd name="T90" fmla="*/ 8557038 w 293328"/>
              <a:gd name="T91" fmla="*/ 10177451 h 293329"/>
              <a:gd name="T92" fmla="*/ 2100142 w 293328"/>
              <a:gd name="T93" fmla="*/ 10499096 h 293329"/>
              <a:gd name="T94" fmla="*/ 3234999 w 293328"/>
              <a:gd name="T95" fmla="*/ 10177451 h 293329"/>
              <a:gd name="T96" fmla="*/ 0 w 293328"/>
              <a:gd name="T97" fmla="*/ 8646314 h 293329"/>
              <a:gd name="T98" fmla="*/ 587004 w 293328"/>
              <a:gd name="T99" fmla="*/ 0 h 293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3328" h="293329">
                <a:moveTo>
                  <a:pt x="97656" y="257741"/>
                </a:moveTo>
                <a:lnTo>
                  <a:pt x="97656" y="284342"/>
                </a:lnTo>
                <a:lnTo>
                  <a:pt x="195313" y="284342"/>
                </a:lnTo>
                <a:lnTo>
                  <a:pt x="195313" y="257741"/>
                </a:lnTo>
                <a:lnTo>
                  <a:pt x="97656" y="257741"/>
                </a:lnTo>
                <a:close/>
                <a:moveTo>
                  <a:pt x="8976" y="222153"/>
                </a:moveTo>
                <a:lnTo>
                  <a:pt x="8976" y="241565"/>
                </a:lnTo>
                <a:cubicBezTo>
                  <a:pt x="8976" y="245519"/>
                  <a:pt x="12207" y="248754"/>
                  <a:pt x="16156" y="248754"/>
                </a:cubicBezTo>
                <a:lnTo>
                  <a:pt x="276813" y="248754"/>
                </a:lnTo>
                <a:cubicBezTo>
                  <a:pt x="281121" y="248754"/>
                  <a:pt x="284352" y="245519"/>
                  <a:pt x="284352" y="241565"/>
                </a:cubicBezTo>
                <a:lnTo>
                  <a:pt x="284352" y="222153"/>
                </a:lnTo>
                <a:lnTo>
                  <a:pt x="8976" y="222153"/>
                </a:lnTo>
                <a:close/>
                <a:moveTo>
                  <a:pt x="188810" y="163513"/>
                </a:moveTo>
                <a:lnTo>
                  <a:pt x="235052" y="163513"/>
                </a:lnTo>
                <a:cubicBezTo>
                  <a:pt x="237561" y="163513"/>
                  <a:pt x="239354" y="165345"/>
                  <a:pt x="239354" y="167909"/>
                </a:cubicBezTo>
                <a:cubicBezTo>
                  <a:pt x="239354" y="170474"/>
                  <a:pt x="237561" y="172672"/>
                  <a:pt x="235052" y="172672"/>
                </a:cubicBezTo>
                <a:lnTo>
                  <a:pt x="188810" y="172672"/>
                </a:lnTo>
                <a:cubicBezTo>
                  <a:pt x="186301" y="172672"/>
                  <a:pt x="184150" y="170474"/>
                  <a:pt x="184150" y="167909"/>
                </a:cubicBezTo>
                <a:cubicBezTo>
                  <a:pt x="184150" y="165345"/>
                  <a:pt x="186301" y="163513"/>
                  <a:pt x="188810" y="163513"/>
                </a:cubicBezTo>
                <a:close/>
                <a:moveTo>
                  <a:pt x="236537" y="133350"/>
                </a:moveTo>
                <a:lnTo>
                  <a:pt x="260350" y="133350"/>
                </a:lnTo>
                <a:cubicBezTo>
                  <a:pt x="262914" y="133350"/>
                  <a:pt x="264746" y="135182"/>
                  <a:pt x="264746" y="137746"/>
                </a:cubicBezTo>
                <a:cubicBezTo>
                  <a:pt x="264746" y="140310"/>
                  <a:pt x="262914" y="142509"/>
                  <a:pt x="260350" y="142509"/>
                </a:cubicBezTo>
                <a:lnTo>
                  <a:pt x="236537" y="142509"/>
                </a:lnTo>
                <a:cubicBezTo>
                  <a:pt x="234339" y="142509"/>
                  <a:pt x="231775" y="140310"/>
                  <a:pt x="231775" y="137746"/>
                </a:cubicBezTo>
                <a:cubicBezTo>
                  <a:pt x="231775" y="135182"/>
                  <a:pt x="234339" y="133350"/>
                  <a:pt x="236537" y="133350"/>
                </a:cubicBezTo>
                <a:close/>
                <a:moveTo>
                  <a:pt x="188736" y="133350"/>
                </a:moveTo>
                <a:lnTo>
                  <a:pt x="211314" y="133350"/>
                </a:lnTo>
                <a:cubicBezTo>
                  <a:pt x="213783" y="133350"/>
                  <a:pt x="215547" y="135182"/>
                  <a:pt x="215547" y="137746"/>
                </a:cubicBezTo>
                <a:cubicBezTo>
                  <a:pt x="215547" y="140310"/>
                  <a:pt x="213783" y="142509"/>
                  <a:pt x="211314" y="142509"/>
                </a:cubicBezTo>
                <a:lnTo>
                  <a:pt x="188736" y="142509"/>
                </a:lnTo>
                <a:cubicBezTo>
                  <a:pt x="186267" y="142509"/>
                  <a:pt x="184150" y="140310"/>
                  <a:pt x="184150" y="137746"/>
                </a:cubicBezTo>
                <a:cubicBezTo>
                  <a:pt x="184150" y="135182"/>
                  <a:pt x="186267" y="133350"/>
                  <a:pt x="188736" y="133350"/>
                </a:cubicBezTo>
                <a:close/>
                <a:moveTo>
                  <a:pt x="188819" y="103188"/>
                </a:moveTo>
                <a:lnTo>
                  <a:pt x="258856" y="103188"/>
                </a:lnTo>
                <a:cubicBezTo>
                  <a:pt x="261370" y="103188"/>
                  <a:pt x="263166" y="105386"/>
                  <a:pt x="263166" y="107584"/>
                </a:cubicBezTo>
                <a:cubicBezTo>
                  <a:pt x="263166" y="110515"/>
                  <a:pt x="261370" y="112347"/>
                  <a:pt x="258856" y="112347"/>
                </a:cubicBezTo>
                <a:lnTo>
                  <a:pt x="188819" y="112347"/>
                </a:lnTo>
                <a:cubicBezTo>
                  <a:pt x="186305" y="112347"/>
                  <a:pt x="184150" y="110515"/>
                  <a:pt x="184150" y="107584"/>
                </a:cubicBezTo>
                <a:cubicBezTo>
                  <a:pt x="184150" y="105386"/>
                  <a:pt x="186305" y="103188"/>
                  <a:pt x="188819" y="103188"/>
                </a:cubicBezTo>
                <a:close/>
                <a:moveTo>
                  <a:pt x="130413" y="82234"/>
                </a:moveTo>
                <a:lnTo>
                  <a:pt x="100766" y="94914"/>
                </a:lnTo>
                <a:lnTo>
                  <a:pt x="100766" y="129332"/>
                </a:lnTo>
                <a:lnTo>
                  <a:pt x="130413" y="116652"/>
                </a:lnTo>
                <a:lnTo>
                  <a:pt x="130413" y="82234"/>
                </a:lnTo>
                <a:close/>
                <a:moveTo>
                  <a:pt x="62547" y="82234"/>
                </a:moveTo>
                <a:lnTo>
                  <a:pt x="62547" y="116652"/>
                </a:lnTo>
                <a:lnTo>
                  <a:pt x="92194" y="129332"/>
                </a:lnTo>
                <a:lnTo>
                  <a:pt x="92194" y="94914"/>
                </a:lnTo>
                <a:lnTo>
                  <a:pt x="62547" y="82234"/>
                </a:lnTo>
                <a:close/>
                <a:moveTo>
                  <a:pt x="236537" y="74613"/>
                </a:moveTo>
                <a:lnTo>
                  <a:pt x="260350" y="74613"/>
                </a:lnTo>
                <a:cubicBezTo>
                  <a:pt x="262914" y="74613"/>
                  <a:pt x="264746" y="76518"/>
                  <a:pt x="264746" y="79185"/>
                </a:cubicBezTo>
                <a:cubicBezTo>
                  <a:pt x="264746" y="81852"/>
                  <a:pt x="262914" y="83757"/>
                  <a:pt x="260350" y="83757"/>
                </a:cubicBezTo>
                <a:lnTo>
                  <a:pt x="236537" y="83757"/>
                </a:lnTo>
                <a:cubicBezTo>
                  <a:pt x="234339" y="83757"/>
                  <a:pt x="231775" y="81852"/>
                  <a:pt x="231775" y="79185"/>
                </a:cubicBezTo>
                <a:cubicBezTo>
                  <a:pt x="231775" y="76518"/>
                  <a:pt x="234339" y="74613"/>
                  <a:pt x="236537" y="74613"/>
                </a:cubicBezTo>
                <a:close/>
                <a:moveTo>
                  <a:pt x="188736" y="74613"/>
                </a:moveTo>
                <a:lnTo>
                  <a:pt x="211314" y="74613"/>
                </a:lnTo>
                <a:cubicBezTo>
                  <a:pt x="213783" y="74613"/>
                  <a:pt x="215547" y="76518"/>
                  <a:pt x="215547" y="79185"/>
                </a:cubicBezTo>
                <a:cubicBezTo>
                  <a:pt x="215547" y="81852"/>
                  <a:pt x="213783" y="83757"/>
                  <a:pt x="211314" y="83757"/>
                </a:cubicBezTo>
                <a:lnTo>
                  <a:pt x="188736" y="83757"/>
                </a:lnTo>
                <a:cubicBezTo>
                  <a:pt x="186267" y="83757"/>
                  <a:pt x="184150" y="81852"/>
                  <a:pt x="184150" y="79185"/>
                </a:cubicBezTo>
                <a:cubicBezTo>
                  <a:pt x="184150" y="76518"/>
                  <a:pt x="186267" y="74613"/>
                  <a:pt x="188736" y="74613"/>
                </a:cubicBezTo>
                <a:close/>
                <a:moveTo>
                  <a:pt x="96480" y="63395"/>
                </a:moveTo>
                <a:lnTo>
                  <a:pt x="69334" y="75350"/>
                </a:lnTo>
                <a:lnTo>
                  <a:pt x="96480" y="86944"/>
                </a:lnTo>
                <a:lnTo>
                  <a:pt x="123626" y="75350"/>
                </a:lnTo>
                <a:lnTo>
                  <a:pt x="96480" y="63395"/>
                </a:lnTo>
                <a:close/>
                <a:moveTo>
                  <a:pt x="94694" y="54699"/>
                </a:moveTo>
                <a:cubicBezTo>
                  <a:pt x="95766" y="53975"/>
                  <a:pt x="97195" y="53975"/>
                  <a:pt x="98266" y="54699"/>
                </a:cubicBezTo>
                <a:lnTo>
                  <a:pt x="136485" y="71365"/>
                </a:lnTo>
                <a:cubicBezTo>
                  <a:pt x="138271" y="72090"/>
                  <a:pt x="139343" y="73539"/>
                  <a:pt x="139343" y="75350"/>
                </a:cubicBezTo>
                <a:lnTo>
                  <a:pt x="139343" y="119550"/>
                </a:lnTo>
                <a:cubicBezTo>
                  <a:pt x="139343" y="121362"/>
                  <a:pt x="138271" y="123173"/>
                  <a:pt x="136485" y="123535"/>
                </a:cubicBezTo>
                <a:lnTo>
                  <a:pt x="98266" y="140563"/>
                </a:lnTo>
                <a:cubicBezTo>
                  <a:pt x="97552" y="140926"/>
                  <a:pt x="97195" y="140926"/>
                  <a:pt x="96480" y="140926"/>
                </a:cubicBezTo>
                <a:cubicBezTo>
                  <a:pt x="95766" y="140926"/>
                  <a:pt x="95051" y="140926"/>
                  <a:pt x="94694" y="140563"/>
                </a:cubicBezTo>
                <a:lnTo>
                  <a:pt x="56475" y="123535"/>
                </a:lnTo>
                <a:cubicBezTo>
                  <a:pt x="55046" y="123173"/>
                  <a:pt x="53975" y="121362"/>
                  <a:pt x="53975" y="119550"/>
                </a:cubicBezTo>
                <a:lnTo>
                  <a:pt x="53975" y="75350"/>
                </a:lnTo>
                <a:cubicBezTo>
                  <a:pt x="53975" y="73539"/>
                  <a:pt x="55046" y="72090"/>
                  <a:pt x="56475" y="71365"/>
                </a:cubicBezTo>
                <a:lnTo>
                  <a:pt x="94694" y="54699"/>
                </a:lnTo>
                <a:close/>
                <a:moveTo>
                  <a:pt x="97269" y="32419"/>
                </a:moveTo>
                <a:cubicBezTo>
                  <a:pt x="79900" y="32419"/>
                  <a:pt x="63616" y="39232"/>
                  <a:pt x="51675" y="51423"/>
                </a:cubicBezTo>
                <a:cubicBezTo>
                  <a:pt x="26345" y="76165"/>
                  <a:pt x="26345" y="117042"/>
                  <a:pt x="51675" y="142142"/>
                </a:cubicBezTo>
                <a:lnTo>
                  <a:pt x="97269" y="187322"/>
                </a:lnTo>
                <a:lnTo>
                  <a:pt x="142863" y="142142"/>
                </a:lnTo>
                <a:cubicBezTo>
                  <a:pt x="168193" y="117042"/>
                  <a:pt x="168193" y="76165"/>
                  <a:pt x="142863" y="51423"/>
                </a:cubicBezTo>
                <a:cubicBezTo>
                  <a:pt x="130922" y="39232"/>
                  <a:pt x="114276" y="32419"/>
                  <a:pt x="97269" y="32419"/>
                </a:cubicBezTo>
                <a:close/>
                <a:moveTo>
                  <a:pt x="261815" y="23926"/>
                </a:moveTo>
                <a:cubicBezTo>
                  <a:pt x="263647" y="22225"/>
                  <a:pt x="266578" y="22565"/>
                  <a:pt x="268410" y="23926"/>
                </a:cubicBezTo>
                <a:cubicBezTo>
                  <a:pt x="269142" y="24946"/>
                  <a:pt x="269509" y="25967"/>
                  <a:pt x="269509" y="26987"/>
                </a:cubicBezTo>
                <a:cubicBezTo>
                  <a:pt x="269509" y="28008"/>
                  <a:pt x="269142" y="29028"/>
                  <a:pt x="268410" y="30049"/>
                </a:cubicBezTo>
                <a:cubicBezTo>
                  <a:pt x="267311" y="30729"/>
                  <a:pt x="266578" y="31410"/>
                  <a:pt x="265113" y="31410"/>
                </a:cubicBezTo>
                <a:cubicBezTo>
                  <a:pt x="264014" y="31410"/>
                  <a:pt x="262914" y="30729"/>
                  <a:pt x="261815" y="30049"/>
                </a:cubicBezTo>
                <a:cubicBezTo>
                  <a:pt x="261083" y="29028"/>
                  <a:pt x="260350" y="28008"/>
                  <a:pt x="260350" y="26987"/>
                </a:cubicBezTo>
                <a:cubicBezTo>
                  <a:pt x="260350" y="25967"/>
                  <a:pt x="261083" y="24946"/>
                  <a:pt x="261815" y="23926"/>
                </a:cubicBezTo>
                <a:close/>
                <a:moveTo>
                  <a:pt x="215777" y="23926"/>
                </a:moveTo>
                <a:cubicBezTo>
                  <a:pt x="217243" y="22225"/>
                  <a:pt x="220540" y="22565"/>
                  <a:pt x="222005" y="23926"/>
                </a:cubicBezTo>
                <a:cubicBezTo>
                  <a:pt x="222738" y="24946"/>
                  <a:pt x="223471" y="25967"/>
                  <a:pt x="223471" y="26987"/>
                </a:cubicBezTo>
                <a:cubicBezTo>
                  <a:pt x="223471" y="28008"/>
                  <a:pt x="222738" y="29028"/>
                  <a:pt x="222005" y="30049"/>
                </a:cubicBezTo>
                <a:cubicBezTo>
                  <a:pt x="221273" y="30729"/>
                  <a:pt x="219807" y="31410"/>
                  <a:pt x="218708" y="31410"/>
                </a:cubicBezTo>
                <a:cubicBezTo>
                  <a:pt x="217609" y="31410"/>
                  <a:pt x="216510" y="30729"/>
                  <a:pt x="215777" y="30049"/>
                </a:cubicBezTo>
                <a:cubicBezTo>
                  <a:pt x="214678" y="29028"/>
                  <a:pt x="214312" y="28008"/>
                  <a:pt x="214312" y="26987"/>
                </a:cubicBezTo>
                <a:cubicBezTo>
                  <a:pt x="214312" y="25967"/>
                  <a:pt x="214678" y="24946"/>
                  <a:pt x="215777" y="23926"/>
                </a:cubicBezTo>
                <a:close/>
                <a:moveTo>
                  <a:pt x="242697" y="23813"/>
                </a:moveTo>
                <a:cubicBezTo>
                  <a:pt x="245364" y="23813"/>
                  <a:pt x="247269" y="25645"/>
                  <a:pt x="247269" y="28209"/>
                </a:cubicBezTo>
                <a:cubicBezTo>
                  <a:pt x="247269" y="30773"/>
                  <a:pt x="245364" y="32972"/>
                  <a:pt x="242697" y="32972"/>
                </a:cubicBezTo>
                <a:cubicBezTo>
                  <a:pt x="240030" y="32972"/>
                  <a:pt x="238125" y="30773"/>
                  <a:pt x="238125" y="28209"/>
                </a:cubicBezTo>
                <a:cubicBezTo>
                  <a:pt x="238125" y="25645"/>
                  <a:pt x="240030" y="23813"/>
                  <a:pt x="242697" y="23813"/>
                </a:cubicBezTo>
                <a:close/>
                <a:moveTo>
                  <a:pt x="97269" y="23813"/>
                </a:moveTo>
                <a:cubicBezTo>
                  <a:pt x="117171" y="23813"/>
                  <a:pt x="135626" y="31343"/>
                  <a:pt x="149377" y="44969"/>
                </a:cubicBezTo>
                <a:cubicBezTo>
                  <a:pt x="163127" y="58953"/>
                  <a:pt x="171088" y="77240"/>
                  <a:pt x="171088" y="96603"/>
                </a:cubicBezTo>
                <a:cubicBezTo>
                  <a:pt x="171088" y="115966"/>
                  <a:pt x="163127" y="134253"/>
                  <a:pt x="149377" y="148238"/>
                </a:cubicBezTo>
                <a:lnTo>
                  <a:pt x="100526" y="196645"/>
                </a:lnTo>
                <a:cubicBezTo>
                  <a:pt x="99440" y="197721"/>
                  <a:pt x="98355" y="198080"/>
                  <a:pt x="97269" y="198080"/>
                </a:cubicBezTo>
                <a:cubicBezTo>
                  <a:pt x="96184" y="198080"/>
                  <a:pt x="94736" y="197721"/>
                  <a:pt x="94012" y="196645"/>
                </a:cubicBezTo>
                <a:lnTo>
                  <a:pt x="45162" y="148238"/>
                </a:lnTo>
                <a:cubicBezTo>
                  <a:pt x="31411" y="134253"/>
                  <a:pt x="23812" y="115966"/>
                  <a:pt x="23812" y="96603"/>
                </a:cubicBezTo>
                <a:cubicBezTo>
                  <a:pt x="23812" y="77240"/>
                  <a:pt x="31411" y="58953"/>
                  <a:pt x="45162" y="44969"/>
                </a:cubicBezTo>
                <a:cubicBezTo>
                  <a:pt x="59274" y="31343"/>
                  <a:pt x="77729" y="23813"/>
                  <a:pt x="97269" y="23813"/>
                </a:cubicBezTo>
                <a:close/>
                <a:moveTo>
                  <a:pt x="16156" y="8627"/>
                </a:moveTo>
                <a:cubicBezTo>
                  <a:pt x="12207" y="8627"/>
                  <a:pt x="8976" y="12222"/>
                  <a:pt x="8976" y="16176"/>
                </a:cubicBezTo>
                <a:lnTo>
                  <a:pt x="8976" y="213167"/>
                </a:lnTo>
                <a:lnTo>
                  <a:pt x="284352" y="213167"/>
                </a:lnTo>
                <a:lnTo>
                  <a:pt x="284352" y="16176"/>
                </a:lnTo>
                <a:cubicBezTo>
                  <a:pt x="284352" y="12222"/>
                  <a:pt x="281121" y="8627"/>
                  <a:pt x="276813" y="8627"/>
                </a:cubicBezTo>
                <a:lnTo>
                  <a:pt x="16156" y="8627"/>
                </a:lnTo>
                <a:close/>
                <a:moveTo>
                  <a:pt x="16156" y="0"/>
                </a:moveTo>
                <a:lnTo>
                  <a:pt x="276813" y="0"/>
                </a:lnTo>
                <a:cubicBezTo>
                  <a:pt x="285788" y="0"/>
                  <a:pt x="293328" y="7189"/>
                  <a:pt x="293328" y="16176"/>
                </a:cubicBezTo>
                <a:lnTo>
                  <a:pt x="293328" y="217480"/>
                </a:lnTo>
                <a:lnTo>
                  <a:pt x="293328" y="241565"/>
                </a:lnTo>
                <a:cubicBezTo>
                  <a:pt x="293328" y="250192"/>
                  <a:pt x="285788" y="257741"/>
                  <a:pt x="276813" y="257741"/>
                </a:cubicBezTo>
                <a:lnTo>
                  <a:pt x="204288" y="257741"/>
                </a:lnTo>
                <a:lnTo>
                  <a:pt x="204288" y="284342"/>
                </a:lnTo>
                <a:lnTo>
                  <a:pt x="235524" y="284342"/>
                </a:lnTo>
                <a:cubicBezTo>
                  <a:pt x="238037" y="284342"/>
                  <a:pt x="239832" y="286499"/>
                  <a:pt x="239832" y="288656"/>
                </a:cubicBezTo>
                <a:cubicBezTo>
                  <a:pt x="239832" y="291172"/>
                  <a:pt x="238037" y="293329"/>
                  <a:pt x="235524" y="293329"/>
                </a:cubicBezTo>
                <a:lnTo>
                  <a:pt x="57804" y="293329"/>
                </a:lnTo>
                <a:cubicBezTo>
                  <a:pt x="55291" y="293329"/>
                  <a:pt x="53495" y="291172"/>
                  <a:pt x="53495" y="288656"/>
                </a:cubicBezTo>
                <a:cubicBezTo>
                  <a:pt x="53495" y="286499"/>
                  <a:pt x="55291" y="284342"/>
                  <a:pt x="57804" y="284342"/>
                </a:cubicBezTo>
                <a:lnTo>
                  <a:pt x="89040" y="284342"/>
                </a:lnTo>
                <a:lnTo>
                  <a:pt x="89040" y="257741"/>
                </a:lnTo>
                <a:lnTo>
                  <a:pt x="16156" y="257741"/>
                </a:lnTo>
                <a:cubicBezTo>
                  <a:pt x="7540" y="257741"/>
                  <a:pt x="0" y="250192"/>
                  <a:pt x="0" y="241565"/>
                </a:cubicBezTo>
                <a:lnTo>
                  <a:pt x="0" y="217480"/>
                </a:lnTo>
                <a:lnTo>
                  <a:pt x="0" y="16176"/>
                </a:lnTo>
                <a:cubicBezTo>
                  <a:pt x="0" y="7189"/>
                  <a:pt x="7540" y="0"/>
                  <a:pt x="16156"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956">
            <a:extLst>
              <a:ext uri="{FF2B5EF4-FFF2-40B4-BE49-F238E27FC236}">
                <a16:creationId xmlns="" xmlns:a16="http://schemas.microsoft.com/office/drawing/2014/main" id="{BBB7DC2E-FC84-0D4E-84FB-CE71BCF33C55}"/>
              </a:ext>
            </a:extLst>
          </p:cNvPr>
          <p:cNvSpPr>
            <a:spLocks noChangeAspect="1"/>
          </p:cNvSpPr>
          <p:nvPr/>
        </p:nvSpPr>
        <p:spPr bwMode="auto">
          <a:xfrm>
            <a:off x="6656808" y="2008531"/>
            <a:ext cx="632833" cy="630949"/>
          </a:xfrm>
          <a:custGeom>
            <a:avLst/>
            <a:gdLst>
              <a:gd name="T0" fmla="*/ 8926945 w 293328"/>
              <a:gd name="T1" fmla="*/ 10112717 h 293333"/>
              <a:gd name="T2" fmla="*/ 6459814 w 293328"/>
              <a:gd name="T3" fmla="*/ 10112717 h 293333"/>
              <a:gd name="T4" fmla="*/ 5770846 w 293328"/>
              <a:gd name="T5" fmla="*/ 9942264 h 293333"/>
              <a:gd name="T6" fmla="*/ 2752239 w 293328"/>
              <a:gd name="T7" fmla="*/ 10270047 h 293333"/>
              <a:gd name="T8" fmla="*/ 323019 w 293328"/>
              <a:gd name="T9" fmla="*/ 9237790 h 293333"/>
              <a:gd name="T10" fmla="*/ 1279018 w 293328"/>
              <a:gd name="T11" fmla="*/ 9237790 h 293333"/>
              <a:gd name="T12" fmla="*/ 7040697 w 293328"/>
              <a:gd name="T13" fmla="*/ 8919620 h 293333"/>
              <a:gd name="T14" fmla="*/ 5013752 w 293328"/>
              <a:gd name="T15" fmla="*/ 9247386 h 293333"/>
              <a:gd name="T16" fmla="*/ 2751565 w 293328"/>
              <a:gd name="T17" fmla="*/ 8919620 h 293333"/>
              <a:gd name="T18" fmla="*/ 4156611 w 293328"/>
              <a:gd name="T19" fmla="*/ 9247386 h 293333"/>
              <a:gd name="T20" fmla="*/ 2751565 w 293328"/>
              <a:gd name="T21" fmla="*/ 8919620 h 293333"/>
              <a:gd name="T22" fmla="*/ 1602035 w 293328"/>
              <a:gd name="T23" fmla="*/ 9085085 h 293333"/>
              <a:gd name="T24" fmla="*/ 154993 w 293328"/>
              <a:gd name="T25" fmla="*/ 10497680 h 293333"/>
              <a:gd name="T26" fmla="*/ 154993 w 293328"/>
              <a:gd name="T27" fmla="*/ 8919620 h 293333"/>
              <a:gd name="T28" fmla="*/ 9791855 w 293328"/>
              <a:gd name="T29" fmla="*/ 7372605 h 293333"/>
              <a:gd name="T30" fmla="*/ 7728692 w 293328"/>
              <a:gd name="T31" fmla="*/ 7372605 h 293333"/>
              <a:gd name="T32" fmla="*/ 7039724 w 293328"/>
              <a:gd name="T33" fmla="*/ 7215230 h 293333"/>
              <a:gd name="T34" fmla="*/ 4726364 w 293328"/>
              <a:gd name="T35" fmla="*/ 7543041 h 293333"/>
              <a:gd name="T36" fmla="*/ 2749934 w 293328"/>
              <a:gd name="T37" fmla="*/ 7215230 h 293333"/>
              <a:gd name="T38" fmla="*/ 3857143 w 293328"/>
              <a:gd name="T39" fmla="*/ 7543041 h 293333"/>
              <a:gd name="T40" fmla="*/ 2749934 w 293328"/>
              <a:gd name="T41" fmla="*/ 7215230 h 293333"/>
              <a:gd name="T42" fmla="*/ 1279018 w 293328"/>
              <a:gd name="T43" fmla="*/ 7393010 h 293333"/>
              <a:gd name="T44" fmla="*/ 2751168 w 293328"/>
              <a:gd name="T45" fmla="*/ 6135782 h 293333"/>
              <a:gd name="T46" fmla="*/ 5541332 w 293328"/>
              <a:gd name="T47" fmla="*/ 6463057 h 293333"/>
              <a:gd name="T48" fmla="*/ 2751168 w 293328"/>
              <a:gd name="T49" fmla="*/ 6135782 h 293333"/>
              <a:gd name="T50" fmla="*/ 1602035 w 293328"/>
              <a:gd name="T51" fmla="*/ 6289749 h 293333"/>
              <a:gd name="T52" fmla="*/ 154993 w 293328"/>
              <a:gd name="T53" fmla="*/ 7713699 h 293333"/>
              <a:gd name="T54" fmla="*/ 154993 w 293328"/>
              <a:gd name="T55" fmla="*/ 6135782 h 293333"/>
              <a:gd name="T56" fmla="*/ 8753726 w 293328"/>
              <a:gd name="T57" fmla="*/ 4588702 h 293333"/>
              <a:gd name="T58" fmla="*/ 5710028 w 293328"/>
              <a:gd name="T59" fmla="*/ 4588702 h 293333"/>
              <a:gd name="T60" fmla="*/ 5021328 w 293328"/>
              <a:gd name="T61" fmla="*/ 4431387 h 293333"/>
              <a:gd name="T62" fmla="*/ 2751969 w 293328"/>
              <a:gd name="T63" fmla="*/ 4759153 h 293333"/>
              <a:gd name="T64" fmla="*/ 323019 w 293328"/>
              <a:gd name="T65" fmla="*/ 3726897 h 293333"/>
              <a:gd name="T66" fmla="*/ 1279018 w 293328"/>
              <a:gd name="T67" fmla="*/ 3726897 h 293333"/>
              <a:gd name="T68" fmla="*/ 6176042 w 293328"/>
              <a:gd name="T69" fmla="*/ 3408769 h 293333"/>
              <a:gd name="T70" fmla="*/ 4724867 w 293328"/>
              <a:gd name="T71" fmla="*/ 3736570 h 293333"/>
              <a:gd name="T72" fmla="*/ 2751343 w 293328"/>
              <a:gd name="T73" fmla="*/ 3408769 h 293333"/>
              <a:gd name="T74" fmla="*/ 3855527 w 293328"/>
              <a:gd name="T75" fmla="*/ 3736570 h 293333"/>
              <a:gd name="T76" fmla="*/ 2751343 w 293328"/>
              <a:gd name="T77" fmla="*/ 3408769 h 293333"/>
              <a:gd name="T78" fmla="*/ 1602035 w 293328"/>
              <a:gd name="T79" fmla="*/ 3574205 h 293333"/>
              <a:gd name="T80" fmla="*/ 154993 w 293328"/>
              <a:gd name="T81" fmla="*/ 4986838 h 293333"/>
              <a:gd name="T82" fmla="*/ 154993 w 293328"/>
              <a:gd name="T83" fmla="*/ 3408769 h 293333"/>
              <a:gd name="T84" fmla="*/ 10656915 w 293328"/>
              <a:gd name="T85" fmla="*/ 10329713 h 293333"/>
              <a:gd name="T86" fmla="*/ 10324156 w 293328"/>
              <a:gd name="T87" fmla="*/ 2894819 h 293333"/>
              <a:gd name="T88" fmla="*/ 3231223 w 293328"/>
              <a:gd name="T89" fmla="*/ 965900 h 293333"/>
              <a:gd name="T90" fmla="*/ 1196702 w 293328"/>
              <a:gd name="T91" fmla="*/ 1293110 h 293333"/>
              <a:gd name="T92" fmla="*/ 8724256 w 293328"/>
              <a:gd name="T93" fmla="*/ 305572 h 293333"/>
              <a:gd name="T94" fmla="*/ 10330664 w 293328"/>
              <a:gd name="T95" fmla="*/ 305572 h 293333"/>
              <a:gd name="T96" fmla="*/ 326516 w 293328"/>
              <a:gd name="T97" fmla="*/ 1884678 h 293333"/>
              <a:gd name="T98" fmla="*/ 326516 w 293328"/>
              <a:gd name="T99" fmla="*/ 305572 h 293333"/>
              <a:gd name="T100" fmla="*/ 10657173 w 293328"/>
              <a:gd name="T101" fmla="*/ 152785 h 293333"/>
              <a:gd name="T102" fmla="*/ 156677 w 293328"/>
              <a:gd name="T103" fmla="*/ 2203022 h 293333"/>
              <a:gd name="T104" fmla="*/ 156677 w 293328"/>
              <a:gd name="T105" fmla="*/ 0 h 293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93333">
                <a:moveTo>
                  <a:pt x="182446" y="277813"/>
                </a:moveTo>
                <a:lnTo>
                  <a:pt x="241416" y="277813"/>
                </a:lnTo>
                <a:cubicBezTo>
                  <a:pt x="243918" y="277813"/>
                  <a:pt x="245705" y="280011"/>
                  <a:pt x="245705" y="282576"/>
                </a:cubicBezTo>
                <a:cubicBezTo>
                  <a:pt x="245705" y="285140"/>
                  <a:pt x="243918" y="286972"/>
                  <a:pt x="241416" y="286972"/>
                </a:cubicBezTo>
                <a:lnTo>
                  <a:pt x="182446" y="286972"/>
                </a:lnTo>
                <a:cubicBezTo>
                  <a:pt x="179944" y="286972"/>
                  <a:pt x="177800" y="285140"/>
                  <a:pt x="177800" y="282576"/>
                </a:cubicBezTo>
                <a:cubicBezTo>
                  <a:pt x="177800" y="280011"/>
                  <a:pt x="179944" y="277813"/>
                  <a:pt x="182446" y="277813"/>
                </a:cubicBezTo>
                <a:close/>
                <a:moveTo>
                  <a:pt x="75753" y="277813"/>
                </a:moveTo>
                <a:lnTo>
                  <a:pt x="158836" y="277813"/>
                </a:lnTo>
                <a:cubicBezTo>
                  <a:pt x="161354" y="277813"/>
                  <a:pt x="163152" y="280011"/>
                  <a:pt x="163152" y="282576"/>
                </a:cubicBezTo>
                <a:cubicBezTo>
                  <a:pt x="163152" y="285140"/>
                  <a:pt x="161354" y="286972"/>
                  <a:pt x="158836" y="286972"/>
                </a:cubicBezTo>
                <a:lnTo>
                  <a:pt x="75753" y="286972"/>
                </a:lnTo>
                <a:cubicBezTo>
                  <a:pt x="73235" y="286972"/>
                  <a:pt x="71437" y="285140"/>
                  <a:pt x="71437" y="282576"/>
                </a:cubicBezTo>
                <a:cubicBezTo>
                  <a:pt x="71437" y="280011"/>
                  <a:pt x="73235" y="277813"/>
                  <a:pt x="75753" y="277813"/>
                </a:cubicBezTo>
                <a:close/>
                <a:moveTo>
                  <a:pt x="8890" y="258128"/>
                </a:moveTo>
                <a:lnTo>
                  <a:pt x="8890" y="284443"/>
                </a:lnTo>
                <a:lnTo>
                  <a:pt x="35205" y="284443"/>
                </a:lnTo>
                <a:lnTo>
                  <a:pt x="35205" y="258128"/>
                </a:lnTo>
                <a:lnTo>
                  <a:pt x="8890" y="258128"/>
                </a:lnTo>
                <a:close/>
                <a:moveTo>
                  <a:pt x="137999" y="249238"/>
                </a:moveTo>
                <a:lnTo>
                  <a:pt x="193788" y="249238"/>
                </a:lnTo>
                <a:cubicBezTo>
                  <a:pt x="196291" y="249238"/>
                  <a:pt x="198080" y="251070"/>
                  <a:pt x="198080" y="254001"/>
                </a:cubicBezTo>
                <a:cubicBezTo>
                  <a:pt x="198080" y="256199"/>
                  <a:pt x="196291" y="258397"/>
                  <a:pt x="193788" y="258397"/>
                </a:cubicBezTo>
                <a:lnTo>
                  <a:pt x="137999" y="258397"/>
                </a:lnTo>
                <a:cubicBezTo>
                  <a:pt x="135138" y="258397"/>
                  <a:pt x="133350" y="256199"/>
                  <a:pt x="133350" y="254001"/>
                </a:cubicBezTo>
                <a:cubicBezTo>
                  <a:pt x="133350" y="251070"/>
                  <a:pt x="135138" y="249238"/>
                  <a:pt x="137999" y="249238"/>
                </a:cubicBezTo>
                <a:close/>
                <a:moveTo>
                  <a:pt x="75734" y="249238"/>
                </a:moveTo>
                <a:lnTo>
                  <a:pt x="114407" y="249238"/>
                </a:lnTo>
                <a:cubicBezTo>
                  <a:pt x="116556" y="249238"/>
                  <a:pt x="118704" y="251070"/>
                  <a:pt x="118704" y="254001"/>
                </a:cubicBezTo>
                <a:cubicBezTo>
                  <a:pt x="118704" y="256199"/>
                  <a:pt x="116556" y="258397"/>
                  <a:pt x="114407" y="258397"/>
                </a:cubicBezTo>
                <a:lnTo>
                  <a:pt x="75734" y="258397"/>
                </a:lnTo>
                <a:cubicBezTo>
                  <a:pt x="73228" y="258397"/>
                  <a:pt x="71437" y="256199"/>
                  <a:pt x="71437" y="254001"/>
                </a:cubicBezTo>
                <a:cubicBezTo>
                  <a:pt x="71437" y="251070"/>
                  <a:pt x="73228" y="249238"/>
                  <a:pt x="75734" y="249238"/>
                </a:cubicBezTo>
                <a:close/>
                <a:moveTo>
                  <a:pt x="4267" y="249238"/>
                </a:moveTo>
                <a:lnTo>
                  <a:pt x="39827" y="249238"/>
                </a:lnTo>
                <a:cubicBezTo>
                  <a:pt x="41961" y="249238"/>
                  <a:pt x="44095" y="251016"/>
                  <a:pt x="44095" y="253861"/>
                </a:cubicBezTo>
                <a:lnTo>
                  <a:pt x="44095" y="288710"/>
                </a:lnTo>
                <a:cubicBezTo>
                  <a:pt x="44095" y="291199"/>
                  <a:pt x="41961" y="293333"/>
                  <a:pt x="39827" y="293333"/>
                </a:cubicBezTo>
                <a:lnTo>
                  <a:pt x="4267" y="293333"/>
                </a:lnTo>
                <a:cubicBezTo>
                  <a:pt x="2133" y="293333"/>
                  <a:pt x="0" y="291199"/>
                  <a:pt x="0" y="288710"/>
                </a:cubicBezTo>
                <a:lnTo>
                  <a:pt x="0" y="253861"/>
                </a:lnTo>
                <a:cubicBezTo>
                  <a:pt x="0" y="251016"/>
                  <a:pt x="2133" y="249238"/>
                  <a:pt x="4267" y="249238"/>
                </a:cubicBezTo>
                <a:close/>
                <a:moveTo>
                  <a:pt x="217093" y="201613"/>
                </a:moveTo>
                <a:lnTo>
                  <a:pt x="265143" y="201613"/>
                </a:lnTo>
                <a:cubicBezTo>
                  <a:pt x="267691" y="201613"/>
                  <a:pt x="269511" y="203811"/>
                  <a:pt x="269511" y="206009"/>
                </a:cubicBezTo>
                <a:cubicBezTo>
                  <a:pt x="269511" y="208574"/>
                  <a:pt x="267691" y="210772"/>
                  <a:pt x="265143" y="210772"/>
                </a:cubicBezTo>
                <a:lnTo>
                  <a:pt x="217093" y="210772"/>
                </a:lnTo>
                <a:cubicBezTo>
                  <a:pt x="214545" y="210772"/>
                  <a:pt x="212725" y="208574"/>
                  <a:pt x="212725" y="206009"/>
                </a:cubicBezTo>
                <a:cubicBezTo>
                  <a:pt x="212725" y="203811"/>
                  <a:pt x="214545" y="201613"/>
                  <a:pt x="217093" y="201613"/>
                </a:cubicBezTo>
                <a:close/>
                <a:moveTo>
                  <a:pt x="130089" y="201613"/>
                </a:moveTo>
                <a:lnTo>
                  <a:pt x="193761" y="201613"/>
                </a:lnTo>
                <a:cubicBezTo>
                  <a:pt x="196279" y="201613"/>
                  <a:pt x="198077" y="203811"/>
                  <a:pt x="198077" y="206009"/>
                </a:cubicBezTo>
                <a:cubicBezTo>
                  <a:pt x="198077" y="208574"/>
                  <a:pt x="196279" y="210772"/>
                  <a:pt x="193761" y="210772"/>
                </a:cubicBezTo>
                <a:lnTo>
                  <a:pt x="130089" y="210772"/>
                </a:lnTo>
                <a:cubicBezTo>
                  <a:pt x="127570" y="210772"/>
                  <a:pt x="125412" y="208574"/>
                  <a:pt x="125412" y="206009"/>
                </a:cubicBezTo>
                <a:cubicBezTo>
                  <a:pt x="125412" y="203811"/>
                  <a:pt x="127570" y="201613"/>
                  <a:pt x="130089" y="201613"/>
                </a:cubicBezTo>
                <a:close/>
                <a:moveTo>
                  <a:pt x="75689" y="201613"/>
                </a:moveTo>
                <a:lnTo>
                  <a:pt x="106164" y="201613"/>
                </a:lnTo>
                <a:cubicBezTo>
                  <a:pt x="108999" y="201613"/>
                  <a:pt x="110771" y="203811"/>
                  <a:pt x="110771" y="206009"/>
                </a:cubicBezTo>
                <a:cubicBezTo>
                  <a:pt x="110771" y="208574"/>
                  <a:pt x="108999" y="210772"/>
                  <a:pt x="106164" y="210772"/>
                </a:cubicBezTo>
                <a:lnTo>
                  <a:pt x="75689" y="210772"/>
                </a:lnTo>
                <a:cubicBezTo>
                  <a:pt x="73209" y="210772"/>
                  <a:pt x="71437" y="208574"/>
                  <a:pt x="71437" y="206009"/>
                </a:cubicBezTo>
                <a:cubicBezTo>
                  <a:pt x="71437" y="203811"/>
                  <a:pt x="73209" y="201613"/>
                  <a:pt x="75689" y="201613"/>
                </a:cubicBezTo>
                <a:close/>
                <a:moveTo>
                  <a:pt x="8890" y="180053"/>
                </a:moveTo>
                <a:lnTo>
                  <a:pt x="8890" y="206580"/>
                </a:lnTo>
                <a:lnTo>
                  <a:pt x="35205" y="206580"/>
                </a:lnTo>
                <a:lnTo>
                  <a:pt x="35205" y="180053"/>
                </a:lnTo>
                <a:lnTo>
                  <a:pt x="8890" y="180053"/>
                </a:lnTo>
                <a:close/>
                <a:moveTo>
                  <a:pt x="75723" y="171450"/>
                </a:moveTo>
                <a:lnTo>
                  <a:pt x="152519" y="171450"/>
                </a:lnTo>
                <a:cubicBezTo>
                  <a:pt x="155019" y="171450"/>
                  <a:pt x="156805" y="173355"/>
                  <a:pt x="156805" y="176022"/>
                </a:cubicBezTo>
                <a:cubicBezTo>
                  <a:pt x="156805" y="178689"/>
                  <a:pt x="155019" y="180594"/>
                  <a:pt x="152519" y="180594"/>
                </a:cubicBezTo>
                <a:lnTo>
                  <a:pt x="75723" y="180594"/>
                </a:lnTo>
                <a:cubicBezTo>
                  <a:pt x="73223" y="180594"/>
                  <a:pt x="71437" y="178689"/>
                  <a:pt x="71437" y="176022"/>
                </a:cubicBezTo>
                <a:cubicBezTo>
                  <a:pt x="71437" y="173355"/>
                  <a:pt x="73223" y="171450"/>
                  <a:pt x="75723" y="171450"/>
                </a:cubicBezTo>
                <a:close/>
                <a:moveTo>
                  <a:pt x="4267" y="171450"/>
                </a:moveTo>
                <a:lnTo>
                  <a:pt x="39827" y="171450"/>
                </a:lnTo>
                <a:cubicBezTo>
                  <a:pt x="41961" y="171450"/>
                  <a:pt x="44095" y="173242"/>
                  <a:pt x="44095" y="175752"/>
                </a:cubicBezTo>
                <a:lnTo>
                  <a:pt x="44095" y="211240"/>
                </a:lnTo>
                <a:cubicBezTo>
                  <a:pt x="44095" y="213749"/>
                  <a:pt x="41961" y="215542"/>
                  <a:pt x="39827" y="215542"/>
                </a:cubicBezTo>
                <a:lnTo>
                  <a:pt x="4267" y="215542"/>
                </a:lnTo>
                <a:cubicBezTo>
                  <a:pt x="2133" y="215542"/>
                  <a:pt x="0" y="213749"/>
                  <a:pt x="0" y="211240"/>
                </a:cubicBezTo>
                <a:lnTo>
                  <a:pt x="0" y="175752"/>
                </a:lnTo>
                <a:cubicBezTo>
                  <a:pt x="0" y="173242"/>
                  <a:pt x="2133" y="171450"/>
                  <a:pt x="4267" y="171450"/>
                </a:cubicBezTo>
                <a:close/>
                <a:moveTo>
                  <a:pt x="161514" y="123825"/>
                </a:moveTo>
                <a:lnTo>
                  <a:pt x="236223" y="123825"/>
                </a:lnTo>
                <a:cubicBezTo>
                  <a:pt x="238761" y="123825"/>
                  <a:pt x="240937" y="125657"/>
                  <a:pt x="240937" y="128221"/>
                </a:cubicBezTo>
                <a:cubicBezTo>
                  <a:pt x="240937" y="130786"/>
                  <a:pt x="238761" y="132984"/>
                  <a:pt x="236223" y="132984"/>
                </a:cubicBezTo>
                <a:lnTo>
                  <a:pt x="161514" y="132984"/>
                </a:lnTo>
                <a:cubicBezTo>
                  <a:pt x="158975" y="132984"/>
                  <a:pt x="157162" y="130786"/>
                  <a:pt x="157162" y="128221"/>
                </a:cubicBezTo>
                <a:cubicBezTo>
                  <a:pt x="157162" y="125657"/>
                  <a:pt x="158975" y="123825"/>
                  <a:pt x="161514" y="123825"/>
                </a:cubicBezTo>
                <a:close/>
                <a:moveTo>
                  <a:pt x="75745" y="123825"/>
                </a:moveTo>
                <a:lnTo>
                  <a:pt x="138208" y="123825"/>
                </a:lnTo>
                <a:cubicBezTo>
                  <a:pt x="140362" y="123825"/>
                  <a:pt x="142516" y="125657"/>
                  <a:pt x="142516" y="128221"/>
                </a:cubicBezTo>
                <a:cubicBezTo>
                  <a:pt x="142516" y="130786"/>
                  <a:pt x="140362" y="132984"/>
                  <a:pt x="138208" y="132984"/>
                </a:cubicBezTo>
                <a:lnTo>
                  <a:pt x="75745" y="132984"/>
                </a:lnTo>
                <a:cubicBezTo>
                  <a:pt x="73232" y="132984"/>
                  <a:pt x="71437" y="130786"/>
                  <a:pt x="71437" y="128221"/>
                </a:cubicBezTo>
                <a:cubicBezTo>
                  <a:pt x="71437" y="125657"/>
                  <a:pt x="73232" y="123825"/>
                  <a:pt x="75745" y="123825"/>
                </a:cubicBezTo>
                <a:close/>
                <a:moveTo>
                  <a:pt x="8890" y="104140"/>
                </a:moveTo>
                <a:lnTo>
                  <a:pt x="8890" y="130455"/>
                </a:lnTo>
                <a:lnTo>
                  <a:pt x="35205" y="130455"/>
                </a:lnTo>
                <a:lnTo>
                  <a:pt x="35205" y="104140"/>
                </a:lnTo>
                <a:lnTo>
                  <a:pt x="8890" y="104140"/>
                </a:lnTo>
                <a:close/>
                <a:moveTo>
                  <a:pt x="130048" y="95250"/>
                </a:moveTo>
                <a:lnTo>
                  <a:pt x="169989" y="95250"/>
                </a:lnTo>
                <a:cubicBezTo>
                  <a:pt x="172485" y="95250"/>
                  <a:pt x="174269" y="97448"/>
                  <a:pt x="174269" y="100013"/>
                </a:cubicBezTo>
                <a:cubicBezTo>
                  <a:pt x="174269" y="102577"/>
                  <a:pt x="172485" y="104409"/>
                  <a:pt x="169989" y="104409"/>
                </a:cubicBezTo>
                <a:lnTo>
                  <a:pt x="130048" y="104409"/>
                </a:lnTo>
                <a:cubicBezTo>
                  <a:pt x="127552" y="104409"/>
                  <a:pt x="125412" y="102577"/>
                  <a:pt x="125412" y="100013"/>
                </a:cubicBezTo>
                <a:cubicBezTo>
                  <a:pt x="125412" y="97448"/>
                  <a:pt x="127552" y="95250"/>
                  <a:pt x="130048" y="95250"/>
                </a:cubicBezTo>
                <a:close/>
                <a:moveTo>
                  <a:pt x="75728" y="95250"/>
                </a:moveTo>
                <a:lnTo>
                  <a:pt x="106119" y="95250"/>
                </a:lnTo>
                <a:cubicBezTo>
                  <a:pt x="108622" y="95250"/>
                  <a:pt x="110768" y="97448"/>
                  <a:pt x="110768" y="100013"/>
                </a:cubicBezTo>
                <a:cubicBezTo>
                  <a:pt x="110768" y="102577"/>
                  <a:pt x="108622" y="104409"/>
                  <a:pt x="106119" y="104409"/>
                </a:cubicBezTo>
                <a:lnTo>
                  <a:pt x="75728" y="104409"/>
                </a:lnTo>
                <a:cubicBezTo>
                  <a:pt x="73225" y="104409"/>
                  <a:pt x="71437" y="102577"/>
                  <a:pt x="71437" y="100013"/>
                </a:cubicBezTo>
                <a:cubicBezTo>
                  <a:pt x="71437" y="97448"/>
                  <a:pt x="73225" y="95250"/>
                  <a:pt x="75728" y="95250"/>
                </a:cubicBezTo>
                <a:close/>
                <a:moveTo>
                  <a:pt x="4267" y="95250"/>
                </a:moveTo>
                <a:lnTo>
                  <a:pt x="39827" y="95250"/>
                </a:lnTo>
                <a:cubicBezTo>
                  <a:pt x="41961" y="95250"/>
                  <a:pt x="44095" y="97384"/>
                  <a:pt x="44095" y="99873"/>
                </a:cubicBezTo>
                <a:lnTo>
                  <a:pt x="44095" y="135077"/>
                </a:lnTo>
                <a:cubicBezTo>
                  <a:pt x="44095" y="137211"/>
                  <a:pt x="41961" y="139345"/>
                  <a:pt x="39827" y="139345"/>
                </a:cubicBezTo>
                <a:lnTo>
                  <a:pt x="4267" y="139345"/>
                </a:lnTo>
                <a:cubicBezTo>
                  <a:pt x="2133" y="139345"/>
                  <a:pt x="0" y="137211"/>
                  <a:pt x="0" y="135077"/>
                </a:cubicBezTo>
                <a:lnTo>
                  <a:pt x="0" y="99873"/>
                </a:lnTo>
                <a:cubicBezTo>
                  <a:pt x="0" y="97384"/>
                  <a:pt x="2133" y="95250"/>
                  <a:pt x="4267" y="95250"/>
                </a:cubicBezTo>
                <a:close/>
                <a:moveTo>
                  <a:pt x="288558" y="76200"/>
                </a:moveTo>
                <a:cubicBezTo>
                  <a:pt x="291489" y="76200"/>
                  <a:pt x="293321" y="78004"/>
                  <a:pt x="293321" y="80889"/>
                </a:cubicBezTo>
                <a:lnTo>
                  <a:pt x="293321" y="288639"/>
                </a:lnTo>
                <a:cubicBezTo>
                  <a:pt x="293321" y="291163"/>
                  <a:pt x="291489" y="293327"/>
                  <a:pt x="288558" y="293327"/>
                </a:cubicBezTo>
                <a:cubicBezTo>
                  <a:pt x="286360" y="293327"/>
                  <a:pt x="284162" y="291163"/>
                  <a:pt x="284162" y="288639"/>
                </a:cubicBezTo>
                <a:lnTo>
                  <a:pt x="284162" y="80889"/>
                </a:lnTo>
                <a:cubicBezTo>
                  <a:pt x="284162" y="78004"/>
                  <a:pt x="286360" y="76200"/>
                  <a:pt x="288558" y="76200"/>
                </a:cubicBezTo>
                <a:close/>
                <a:moveTo>
                  <a:pt x="32938" y="26988"/>
                </a:moveTo>
                <a:lnTo>
                  <a:pt x="88935" y="26988"/>
                </a:lnTo>
                <a:cubicBezTo>
                  <a:pt x="91117" y="26988"/>
                  <a:pt x="93299" y="28893"/>
                  <a:pt x="93299" y="31560"/>
                </a:cubicBezTo>
                <a:cubicBezTo>
                  <a:pt x="93299" y="34227"/>
                  <a:pt x="91117" y="36132"/>
                  <a:pt x="88935" y="36132"/>
                </a:cubicBezTo>
                <a:lnTo>
                  <a:pt x="32938" y="36132"/>
                </a:lnTo>
                <a:cubicBezTo>
                  <a:pt x="30393" y="36132"/>
                  <a:pt x="28575" y="34227"/>
                  <a:pt x="28575" y="31560"/>
                </a:cubicBezTo>
                <a:cubicBezTo>
                  <a:pt x="28575" y="28893"/>
                  <a:pt x="30393" y="26988"/>
                  <a:pt x="32938" y="26988"/>
                </a:cubicBezTo>
                <a:close/>
                <a:moveTo>
                  <a:pt x="240126" y="8540"/>
                </a:moveTo>
                <a:lnTo>
                  <a:pt x="240126" y="52662"/>
                </a:lnTo>
                <a:lnTo>
                  <a:pt x="284341" y="52662"/>
                </a:lnTo>
                <a:lnTo>
                  <a:pt x="284341" y="8540"/>
                </a:lnTo>
                <a:lnTo>
                  <a:pt x="240126" y="8540"/>
                </a:lnTo>
                <a:close/>
                <a:moveTo>
                  <a:pt x="8987" y="8540"/>
                </a:moveTo>
                <a:lnTo>
                  <a:pt x="8987" y="52662"/>
                </a:lnTo>
                <a:lnTo>
                  <a:pt x="231139" y="52662"/>
                </a:lnTo>
                <a:lnTo>
                  <a:pt x="231139" y="8540"/>
                </a:lnTo>
                <a:lnTo>
                  <a:pt x="8987" y="8540"/>
                </a:lnTo>
                <a:close/>
                <a:moveTo>
                  <a:pt x="4314" y="0"/>
                </a:moveTo>
                <a:lnTo>
                  <a:pt x="288655" y="0"/>
                </a:lnTo>
                <a:cubicBezTo>
                  <a:pt x="291530" y="0"/>
                  <a:pt x="293328" y="1779"/>
                  <a:pt x="293328" y="4270"/>
                </a:cubicBezTo>
                <a:lnTo>
                  <a:pt x="293328" y="56932"/>
                </a:lnTo>
                <a:cubicBezTo>
                  <a:pt x="293328" y="59422"/>
                  <a:pt x="291530" y="61557"/>
                  <a:pt x="288655" y="61557"/>
                </a:cubicBezTo>
                <a:lnTo>
                  <a:pt x="4314" y="61557"/>
                </a:lnTo>
                <a:cubicBezTo>
                  <a:pt x="2157" y="61557"/>
                  <a:pt x="0" y="59422"/>
                  <a:pt x="0" y="56932"/>
                </a:cubicBezTo>
                <a:lnTo>
                  <a:pt x="0" y="4270"/>
                </a:lnTo>
                <a:cubicBezTo>
                  <a:pt x="0" y="1779"/>
                  <a:pt x="2157" y="0"/>
                  <a:pt x="4314"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957">
            <a:extLst>
              <a:ext uri="{FF2B5EF4-FFF2-40B4-BE49-F238E27FC236}">
                <a16:creationId xmlns="" xmlns:a16="http://schemas.microsoft.com/office/drawing/2014/main" id="{54E13426-B706-0141-A106-D7FF69364690}"/>
              </a:ext>
            </a:extLst>
          </p:cNvPr>
          <p:cNvSpPr>
            <a:spLocks noChangeAspect="1"/>
          </p:cNvSpPr>
          <p:nvPr/>
        </p:nvSpPr>
        <p:spPr bwMode="auto">
          <a:xfrm>
            <a:off x="4912928" y="2008531"/>
            <a:ext cx="632833" cy="630949"/>
          </a:xfrm>
          <a:custGeom>
            <a:avLst/>
            <a:gdLst>
              <a:gd name="T0" fmla="*/ 7231786 w 293328"/>
              <a:gd name="T1" fmla="*/ 3281869 h 293329"/>
              <a:gd name="T2" fmla="*/ 5241143 w 293328"/>
              <a:gd name="T3" fmla="*/ 5262395 h 293329"/>
              <a:gd name="T4" fmla="*/ 7231786 w 293328"/>
              <a:gd name="T5" fmla="*/ 7229981 h 293329"/>
              <a:gd name="T6" fmla="*/ 8480878 w 293328"/>
              <a:gd name="T7" fmla="*/ 7229981 h 293329"/>
              <a:gd name="T8" fmla="*/ 6620299 w 293328"/>
              <a:gd name="T9" fmla="*/ 5378914 h 293329"/>
              <a:gd name="T10" fmla="*/ 6620299 w 293328"/>
              <a:gd name="T11" fmla="*/ 5145899 h 293329"/>
              <a:gd name="T12" fmla="*/ 8480878 w 293328"/>
              <a:gd name="T13" fmla="*/ 3281869 h 293329"/>
              <a:gd name="T14" fmla="*/ 3522979 w 293328"/>
              <a:gd name="T15" fmla="*/ 3281869 h 293329"/>
              <a:gd name="T16" fmla="*/ 1545228 w 293328"/>
              <a:gd name="T17" fmla="*/ 5262395 h 293329"/>
              <a:gd name="T18" fmla="*/ 3522979 w 293328"/>
              <a:gd name="T19" fmla="*/ 7229981 h 293329"/>
              <a:gd name="T20" fmla="*/ 4798038 w 293328"/>
              <a:gd name="T21" fmla="*/ 7229981 h 293329"/>
              <a:gd name="T22" fmla="*/ 2924460 w 293328"/>
              <a:gd name="T23" fmla="*/ 5378914 h 293329"/>
              <a:gd name="T24" fmla="*/ 2872422 w 293328"/>
              <a:gd name="T25" fmla="*/ 5262395 h 293329"/>
              <a:gd name="T26" fmla="*/ 2924460 w 293328"/>
              <a:gd name="T27" fmla="*/ 5145899 h 293329"/>
              <a:gd name="T28" fmla="*/ 4798038 w 293328"/>
              <a:gd name="T29" fmla="*/ 3281869 h 293329"/>
              <a:gd name="T30" fmla="*/ 7153804 w 293328"/>
              <a:gd name="T31" fmla="*/ 2958268 h 293329"/>
              <a:gd name="T32" fmla="*/ 8871194 w 293328"/>
              <a:gd name="T33" fmla="*/ 2958268 h 293329"/>
              <a:gd name="T34" fmla="*/ 9014307 w 293328"/>
              <a:gd name="T35" fmla="*/ 3061939 h 293329"/>
              <a:gd name="T36" fmla="*/ 8988292 w 293328"/>
              <a:gd name="T37" fmla="*/ 3230171 h 293329"/>
              <a:gd name="T38" fmla="*/ 6958583 w 293328"/>
              <a:gd name="T39" fmla="*/ 5262395 h 293329"/>
              <a:gd name="T40" fmla="*/ 8988292 w 293328"/>
              <a:gd name="T41" fmla="*/ 7281781 h 293329"/>
              <a:gd name="T42" fmla="*/ 9014307 w 293328"/>
              <a:gd name="T43" fmla="*/ 7449969 h 293329"/>
              <a:gd name="T44" fmla="*/ 8871194 w 293328"/>
              <a:gd name="T45" fmla="*/ 7553595 h 293329"/>
              <a:gd name="T46" fmla="*/ 7153804 w 293328"/>
              <a:gd name="T47" fmla="*/ 7553595 h 293329"/>
              <a:gd name="T48" fmla="*/ 7036686 w 293328"/>
              <a:gd name="T49" fmla="*/ 7501807 h 293329"/>
              <a:gd name="T50" fmla="*/ 4889866 w 293328"/>
              <a:gd name="T51" fmla="*/ 5378914 h 293329"/>
              <a:gd name="T52" fmla="*/ 4850796 w 293328"/>
              <a:gd name="T53" fmla="*/ 5262395 h 293329"/>
              <a:gd name="T54" fmla="*/ 4889866 w 293328"/>
              <a:gd name="T55" fmla="*/ 5145899 h 293329"/>
              <a:gd name="T56" fmla="*/ 7036686 w 293328"/>
              <a:gd name="T57" fmla="*/ 3010108 h 293329"/>
              <a:gd name="T58" fmla="*/ 7153804 w 293328"/>
              <a:gd name="T59" fmla="*/ 2958268 h 293329"/>
              <a:gd name="T60" fmla="*/ 3470917 w 293328"/>
              <a:gd name="T61" fmla="*/ 2958268 h 293329"/>
              <a:gd name="T62" fmla="*/ 5188376 w 293328"/>
              <a:gd name="T63" fmla="*/ 2958268 h 293329"/>
              <a:gd name="T64" fmla="*/ 5331496 w 293328"/>
              <a:gd name="T65" fmla="*/ 3061939 h 293329"/>
              <a:gd name="T66" fmla="*/ 5292447 w 293328"/>
              <a:gd name="T67" fmla="*/ 3230171 h 293329"/>
              <a:gd name="T68" fmla="*/ 3262740 w 293328"/>
              <a:gd name="T69" fmla="*/ 5262395 h 293329"/>
              <a:gd name="T70" fmla="*/ 5292447 w 293328"/>
              <a:gd name="T71" fmla="*/ 7281781 h 293329"/>
              <a:gd name="T72" fmla="*/ 5331496 w 293328"/>
              <a:gd name="T73" fmla="*/ 7449969 h 293329"/>
              <a:gd name="T74" fmla="*/ 5188376 w 293328"/>
              <a:gd name="T75" fmla="*/ 7553595 h 293329"/>
              <a:gd name="T76" fmla="*/ 3470917 w 293328"/>
              <a:gd name="T77" fmla="*/ 7553595 h 293329"/>
              <a:gd name="T78" fmla="*/ 3353800 w 293328"/>
              <a:gd name="T79" fmla="*/ 7501807 h 293329"/>
              <a:gd name="T80" fmla="*/ 1207056 w 293328"/>
              <a:gd name="T81" fmla="*/ 5378914 h 293329"/>
              <a:gd name="T82" fmla="*/ 1154942 w 293328"/>
              <a:gd name="T83" fmla="*/ 5262395 h 293329"/>
              <a:gd name="T84" fmla="*/ 1207056 w 293328"/>
              <a:gd name="T85" fmla="*/ 5145899 h 293329"/>
              <a:gd name="T86" fmla="*/ 3353800 w 293328"/>
              <a:gd name="T87" fmla="*/ 3010108 h 293329"/>
              <a:gd name="T88" fmla="*/ 3470917 w 293328"/>
              <a:gd name="T89" fmla="*/ 2958268 h 293329"/>
              <a:gd name="T90" fmla="*/ 5335135 w 293328"/>
              <a:gd name="T91" fmla="*/ 309249 h 293329"/>
              <a:gd name="T92" fmla="*/ 326907 w 293328"/>
              <a:gd name="T93" fmla="*/ 5255962 h 293329"/>
              <a:gd name="T94" fmla="*/ 5335135 w 293328"/>
              <a:gd name="T95" fmla="*/ 10189890 h 293329"/>
              <a:gd name="T96" fmla="*/ 10343292 w 293328"/>
              <a:gd name="T97" fmla="*/ 5255962 h 293329"/>
              <a:gd name="T98" fmla="*/ 5335135 w 293328"/>
              <a:gd name="T99" fmla="*/ 309249 h 293329"/>
              <a:gd name="T100" fmla="*/ 5335135 w 293328"/>
              <a:gd name="T101" fmla="*/ 0 h 293329"/>
              <a:gd name="T102" fmla="*/ 10670198 w 293328"/>
              <a:gd name="T103" fmla="*/ 5255962 h 293329"/>
              <a:gd name="T104" fmla="*/ 5335135 w 293328"/>
              <a:gd name="T105" fmla="*/ 10511952 h 293329"/>
              <a:gd name="T106" fmla="*/ 0 w 293328"/>
              <a:gd name="T107" fmla="*/ 5255962 h 293329"/>
              <a:gd name="T108" fmla="*/ 5335135 w 293328"/>
              <a:gd name="T109" fmla="*/ 0 h 293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3329">
                <a:moveTo>
                  <a:pt x="198805" y="91580"/>
                </a:moveTo>
                <a:lnTo>
                  <a:pt x="144080" y="146844"/>
                </a:lnTo>
                <a:lnTo>
                  <a:pt x="198805" y="201747"/>
                </a:lnTo>
                <a:lnTo>
                  <a:pt x="233142" y="201747"/>
                </a:lnTo>
                <a:lnTo>
                  <a:pt x="181994" y="150095"/>
                </a:lnTo>
                <a:cubicBezTo>
                  <a:pt x="180206" y="148289"/>
                  <a:pt x="180206" y="145038"/>
                  <a:pt x="181994" y="143593"/>
                </a:cubicBezTo>
                <a:lnTo>
                  <a:pt x="233142" y="91580"/>
                </a:lnTo>
                <a:lnTo>
                  <a:pt x="198805" y="91580"/>
                </a:lnTo>
                <a:close/>
                <a:moveTo>
                  <a:pt x="96847" y="91580"/>
                </a:moveTo>
                <a:lnTo>
                  <a:pt x="42480" y="146844"/>
                </a:lnTo>
                <a:lnTo>
                  <a:pt x="96847" y="201747"/>
                </a:lnTo>
                <a:lnTo>
                  <a:pt x="131899" y="201747"/>
                </a:lnTo>
                <a:lnTo>
                  <a:pt x="80394" y="150095"/>
                </a:lnTo>
                <a:cubicBezTo>
                  <a:pt x="79678" y="149011"/>
                  <a:pt x="78963" y="147928"/>
                  <a:pt x="78963" y="146844"/>
                </a:cubicBezTo>
                <a:cubicBezTo>
                  <a:pt x="78963" y="145399"/>
                  <a:pt x="79678" y="144316"/>
                  <a:pt x="80394" y="143593"/>
                </a:cubicBezTo>
                <a:lnTo>
                  <a:pt x="131899" y="91580"/>
                </a:lnTo>
                <a:lnTo>
                  <a:pt x="96847" y="91580"/>
                </a:lnTo>
                <a:close/>
                <a:moveTo>
                  <a:pt x="196659" y="82550"/>
                </a:moveTo>
                <a:lnTo>
                  <a:pt x="243872" y="82550"/>
                </a:lnTo>
                <a:cubicBezTo>
                  <a:pt x="245660" y="82550"/>
                  <a:pt x="247449" y="83634"/>
                  <a:pt x="247806" y="85440"/>
                </a:cubicBezTo>
                <a:cubicBezTo>
                  <a:pt x="248879" y="87246"/>
                  <a:pt x="248522" y="89052"/>
                  <a:pt x="247091" y="90135"/>
                </a:cubicBezTo>
                <a:lnTo>
                  <a:pt x="191294" y="146844"/>
                </a:lnTo>
                <a:lnTo>
                  <a:pt x="247091" y="203192"/>
                </a:lnTo>
                <a:cubicBezTo>
                  <a:pt x="248522" y="204275"/>
                  <a:pt x="248879" y="206442"/>
                  <a:pt x="247806" y="207887"/>
                </a:cubicBezTo>
                <a:cubicBezTo>
                  <a:pt x="247449" y="209693"/>
                  <a:pt x="245660" y="210777"/>
                  <a:pt x="243872" y="210777"/>
                </a:cubicBezTo>
                <a:lnTo>
                  <a:pt x="196659" y="210777"/>
                </a:lnTo>
                <a:cubicBezTo>
                  <a:pt x="195586" y="210777"/>
                  <a:pt x="194513" y="210416"/>
                  <a:pt x="193440" y="209332"/>
                </a:cubicBezTo>
                <a:lnTo>
                  <a:pt x="134423" y="150095"/>
                </a:lnTo>
                <a:cubicBezTo>
                  <a:pt x="133708" y="149011"/>
                  <a:pt x="133350" y="147928"/>
                  <a:pt x="133350" y="146844"/>
                </a:cubicBezTo>
                <a:cubicBezTo>
                  <a:pt x="133350" y="145399"/>
                  <a:pt x="133708" y="144316"/>
                  <a:pt x="134423" y="143593"/>
                </a:cubicBezTo>
                <a:lnTo>
                  <a:pt x="193440" y="83995"/>
                </a:lnTo>
                <a:cubicBezTo>
                  <a:pt x="194513" y="82911"/>
                  <a:pt x="195586" y="82550"/>
                  <a:pt x="196659" y="82550"/>
                </a:cubicBezTo>
                <a:close/>
                <a:moveTo>
                  <a:pt x="95416" y="82550"/>
                </a:moveTo>
                <a:lnTo>
                  <a:pt x="142630" y="82550"/>
                </a:lnTo>
                <a:cubicBezTo>
                  <a:pt x="144418" y="82550"/>
                  <a:pt x="145849" y="83634"/>
                  <a:pt x="146564" y="85440"/>
                </a:cubicBezTo>
                <a:cubicBezTo>
                  <a:pt x="147279" y="87246"/>
                  <a:pt x="146922" y="89052"/>
                  <a:pt x="145491" y="90135"/>
                </a:cubicBezTo>
                <a:lnTo>
                  <a:pt x="89693" y="146844"/>
                </a:lnTo>
                <a:lnTo>
                  <a:pt x="145491" y="203192"/>
                </a:lnTo>
                <a:cubicBezTo>
                  <a:pt x="146922" y="204275"/>
                  <a:pt x="147279" y="206442"/>
                  <a:pt x="146564" y="207887"/>
                </a:cubicBezTo>
                <a:cubicBezTo>
                  <a:pt x="145849" y="209693"/>
                  <a:pt x="144418" y="210777"/>
                  <a:pt x="142630" y="210777"/>
                </a:cubicBezTo>
                <a:lnTo>
                  <a:pt x="95416" y="210777"/>
                </a:lnTo>
                <a:cubicBezTo>
                  <a:pt x="93985" y="210777"/>
                  <a:pt x="92912" y="210416"/>
                  <a:pt x="92197" y="209332"/>
                </a:cubicBezTo>
                <a:lnTo>
                  <a:pt x="33181" y="150095"/>
                </a:lnTo>
                <a:cubicBezTo>
                  <a:pt x="32108" y="149011"/>
                  <a:pt x="31750" y="147928"/>
                  <a:pt x="31750" y="146844"/>
                </a:cubicBezTo>
                <a:cubicBezTo>
                  <a:pt x="31750" y="145399"/>
                  <a:pt x="32108" y="144316"/>
                  <a:pt x="33181" y="143593"/>
                </a:cubicBezTo>
                <a:lnTo>
                  <a:pt x="92197" y="83995"/>
                </a:lnTo>
                <a:cubicBezTo>
                  <a:pt x="92912" y="82911"/>
                  <a:pt x="93985" y="82550"/>
                  <a:pt x="95416" y="82550"/>
                </a:cubicBezTo>
                <a:close/>
                <a:moveTo>
                  <a:pt x="146664" y="8627"/>
                </a:moveTo>
                <a:cubicBezTo>
                  <a:pt x="70815" y="8627"/>
                  <a:pt x="8987" y="70816"/>
                  <a:pt x="8987" y="146664"/>
                </a:cubicBezTo>
                <a:cubicBezTo>
                  <a:pt x="8987" y="222513"/>
                  <a:pt x="70815" y="284342"/>
                  <a:pt x="146664" y="284342"/>
                </a:cubicBezTo>
                <a:cubicBezTo>
                  <a:pt x="222872" y="284342"/>
                  <a:pt x="284341" y="222513"/>
                  <a:pt x="284341" y="146664"/>
                </a:cubicBezTo>
                <a:cubicBezTo>
                  <a:pt x="284341" y="70816"/>
                  <a:pt x="222872" y="8627"/>
                  <a:pt x="146664" y="8627"/>
                </a:cubicBezTo>
                <a:close/>
                <a:moveTo>
                  <a:pt x="146664" y="0"/>
                </a:moveTo>
                <a:cubicBezTo>
                  <a:pt x="227545" y="0"/>
                  <a:pt x="293328" y="65783"/>
                  <a:pt x="293328" y="146664"/>
                </a:cubicBezTo>
                <a:cubicBezTo>
                  <a:pt x="293328" y="227545"/>
                  <a:pt x="227545" y="293329"/>
                  <a:pt x="146664" y="293329"/>
                </a:cubicBezTo>
                <a:cubicBezTo>
                  <a:pt x="66142" y="293329"/>
                  <a:pt x="0" y="227545"/>
                  <a:pt x="0" y="146664"/>
                </a:cubicBezTo>
                <a:cubicBezTo>
                  <a:pt x="0" y="65783"/>
                  <a:pt x="66142" y="0"/>
                  <a:pt x="146664"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 xmlns:a16="http://schemas.microsoft.com/office/drawing/2014/main" id="{836DFB7E-0595-554B-B103-8A21BE1FDBEA}"/>
              </a:ext>
            </a:extLst>
          </p:cNvPr>
          <p:cNvSpPr txBox="1"/>
          <p:nvPr/>
        </p:nvSpPr>
        <p:spPr>
          <a:xfrm>
            <a:off x="8483834" y="4658520"/>
            <a:ext cx="2668260" cy="1384995"/>
          </a:xfrm>
          <a:prstGeom prst="rect">
            <a:avLst/>
          </a:prstGeom>
          <a:noFill/>
        </p:spPr>
        <p:txBody>
          <a:bodyPr wrap="squar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ea typeface="League Spartan" charset="0"/>
                <a:cs typeface="Poppins" pitchFamily="2" charset="77"/>
              </a:rPr>
              <a:t>Συνδυασμός της άθλησης με άλλες υπηρεσίες που προσφέρουν οι ΟΤΑ και ένταξη της άθλησης σε ολοκληρωμένα προγράμματα παροχής υπηρεσιών στους πολίτες, με στόχο τη βελτίωση της ποιότητας ζωής.</a:t>
            </a:r>
          </a:p>
        </p:txBody>
      </p:sp>
      <p:sp>
        <p:nvSpPr>
          <p:cNvPr id="28" name="TextBox 27">
            <a:extLst>
              <a:ext uri="{FF2B5EF4-FFF2-40B4-BE49-F238E27FC236}">
                <a16:creationId xmlns="" xmlns:a16="http://schemas.microsoft.com/office/drawing/2014/main" id="{2291F750-CFAC-824C-8E19-CAAEAAD6C5A5}"/>
              </a:ext>
            </a:extLst>
          </p:cNvPr>
          <p:cNvSpPr txBox="1"/>
          <p:nvPr/>
        </p:nvSpPr>
        <p:spPr>
          <a:xfrm>
            <a:off x="8469466" y="1753311"/>
            <a:ext cx="3119718" cy="954107"/>
          </a:xfrm>
          <a:prstGeom prst="rect">
            <a:avLst/>
          </a:prstGeom>
          <a:noFill/>
        </p:spPr>
        <p:txBody>
          <a:bodyPr wrap="squar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Παροχή υπηρεσιών άθλησης με κάλυψη όλου του έτους και κάθε ημέρας της εβδομάδας με δραστηριότητες.</a:t>
            </a:r>
          </a:p>
        </p:txBody>
      </p:sp>
      <p:sp>
        <p:nvSpPr>
          <p:cNvPr id="31" name="TextBox 30">
            <a:extLst>
              <a:ext uri="{FF2B5EF4-FFF2-40B4-BE49-F238E27FC236}">
                <a16:creationId xmlns="" xmlns:a16="http://schemas.microsoft.com/office/drawing/2014/main" id="{14019BC9-57A1-9642-8786-D761501D084E}"/>
              </a:ext>
            </a:extLst>
          </p:cNvPr>
          <p:cNvSpPr txBox="1"/>
          <p:nvPr/>
        </p:nvSpPr>
        <p:spPr>
          <a:xfrm>
            <a:off x="489383" y="4669358"/>
            <a:ext cx="3088777" cy="1169551"/>
          </a:xfrm>
          <a:prstGeom prst="rect">
            <a:avLst/>
          </a:prstGeom>
          <a:noFill/>
        </p:spPr>
        <p:txBody>
          <a:bodyPr wrap="squar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Η κινητική/αθλητική δραστηριότητα από την προσχολική κατά τη σχολική φυσική αγωγή, έως την άθληση και φυσική δραστηριότητα στην τρίτη ηλικία.</a:t>
            </a:r>
          </a:p>
        </p:txBody>
      </p:sp>
      <p:sp>
        <p:nvSpPr>
          <p:cNvPr id="34" name="TextBox 33">
            <a:extLst>
              <a:ext uri="{FF2B5EF4-FFF2-40B4-BE49-F238E27FC236}">
                <a16:creationId xmlns="" xmlns:a16="http://schemas.microsoft.com/office/drawing/2014/main" id="{2A3EBD7B-9D0A-3C4E-8199-52D516FBFE1F}"/>
              </a:ext>
            </a:extLst>
          </p:cNvPr>
          <p:cNvSpPr txBox="1"/>
          <p:nvPr/>
        </p:nvSpPr>
        <p:spPr>
          <a:xfrm>
            <a:off x="731031" y="1691743"/>
            <a:ext cx="3239953" cy="1384995"/>
          </a:xfrm>
          <a:prstGeom prst="rect">
            <a:avLst/>
          </a:prstGeom>
          <a:noFill/>
        </p:spPr>
        <p:txBody>
          <a:bodyPr wrap="squar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Ευκαιρίες συμμετοχής για όλους, ανεξάρτητα από ηλικία, φύλο, θρησκεία, κοινωνική και οικονομική κατάσταση, άτομα με αναπηρίες, σε ευαίσθητες κοινωνικά ομάδες και σε άτομα με χρόνιες παθήσεις, κ.λπ.</a:t>
            </a:r>
          </a:p>
        </p:txBody>
      </p:sp>
      <p:sp>
        <p:nvSpPr>
          <p:cNvPr id="12" name="Ορθογώνιο 11">
            <a:extLst>
              <a:ext uri="{FF2B5EF4-FFF2-40B4-BE49-F238E27FC236}">
                <a16:creationId xmlns="" xmlns:a16="http://schemas.microsoft.com/office/drawing/2014/main" id="{69A5CB17-A279-43C8-ABAB-046BD9519FEE}"/>
              </a:ext>
            </a:extLst>
          </p:cNvPr>
          <p:cNvSpPr/>
          <p:nvPr/>
        </p:nvSpPr>
        <p:spPr>
          <a:xfrm rot="10800000" flipV="1">
            <a:off x="89292" y="3484284"/>
            <a:ext cx="3239954"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Δυνατότητες επιλογών σε αθλητικές δραστηριότητες και μορφές οργάνωσης της άθλησης.</a:t>
            </a:r>
          </a:p>
        </p:txBody>
      </p:sp>
      <p:sp>
        <p:nvSpPr>
          <p:cNvPr id="3" name="Ορθογώνιο 2">
            <a:extLst>
              <a:ext uri="{FF2B5EF4-FFF2-40B4-BE49-F238E27FC236}">
                <a16:creationId xmlns="" xmlns:a16="http://schemas.microsoft.com/office/drawing/2014/main" id="{5FE7D2D5-583B-48E0-AADD-A7F0A7556143}"/>
              </a:ext>
            </a:extLst>
          </p:cNvPr>
          <p:cNvSpPr/>
          <p:nvPr/>
        </p:nvSpPr>
        <p:spPr>
          <a:xfrm>
            <a:off x="8734902" y="3617453"/>
            <a:ext cx="3119718"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Ενεργή συμμετοχή των αθλούμενων στον προγραμματισμό των αθλητικών δραστηριοτήτων.</a:t>
            </a:r>
          </a:p>
        </p:txBody>
      </p:sp>
      <p:sp>
        <p:nvSpPr>
          <p:cNvPr id="22" name="TextBox 21">
            <a:extLst>
              <a:ext uri="{FF2B5EF4-FFF2-40B4-BE49-F238E27FC236}">
                <a16:creationId xmlns="" xmlns:a16="http://schemas.microsoft.com/office/drawing/2014/main" id="{A7AAAC77-6507-4B38-9E38-040C7A21758A}"/>
              </a:ext>
            </a:extLst>
          </p:cNvPr>
          <p:cNvSpPr txBox="1"/>
          <p:nvPr/>
        </p:nvSpPr>
        <p:spPr>
          <a:xfrm>
            <a:off x="8856013" y="2975766"/>
            <a:ext cx="3006602" cy="523220"/>
          </a:xfrm>
          <a:prstGeom prst="rect">
            <a:avLst/>
          </a:prstGeom>
          <a:noFill/>
        </p:spPr>
        <p:txBody>
          <a:bodyPr wrap="square">
            <a:spAutoFit/>
          </a:bodyPr>
          <a:lstStyle/>
          <a:p>
            <a:r>
              <a:rPr lang="el-GR" sz="1400" b="1" dirty="0"/>
              <a:t>Ύπαρξη ποιοτικών κριτηρίων των </a:t>
            </a:r>
            <a:r>
              <a:rPr lang="el-GR" sz="1400" b="1" dirty="0" err="1"/>
              <a:t>Π.Α.γ.Ο</a:t>
            </a:r>
            <a:r>
              <a:rPr lang="el-GR" sz="1400" b="1" dirty="0"/>
              <a:t>. και </a:t>
            </a:r>
            <a:r>
              <a:rPr lang="el-GR" sz="1400" b="1" dirty="0" err="1"/>
              <a:t>Ε.Α.γ.Ο</a:t>
            </a:r>
            <a:r>
              <a:rPr lang="el-GR" sz="1400" b="1" dirty="0"/>
              <a:t>.</a:t>
            </a:r>
            <a:endParaRPr lang="en-US" sz="1400" b="1" dirty="0"/>
          </a:p>
        </p:txBody>
      </p:sp>
    </p:spTree>
    <p:extLst>
      <p:ext uri="{BB962C8B-B14F-4D97-AF65-F5344CB8AC3E}">
        <p14:creationId xmlns="" xmlns:p14="http://schemas.microsoft.com/office/powerpoint/2010/main" val="183575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 xmlns:a16="http://schemas.microsoft.com/office/drawing/2014/main" id="{D578DF03-D18D-BE4E-B4EF-38B11087E862}"/>
              </a:ext>
            </a:extLst>
          </p:cNvPr>
          <p:cNvSpPr>
            <a:spLocks noChangeAspect="1"/>
          </p:cNvSpPr>
          <p:nvPr/>
        </p:nvSpPr>
        <p:spPr>
          <a:xfrm>
            <a:off x="6185837" y="1410635"/>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5">
            <a:extLst>
              <a:ext uri="{FF2B5EF4-FFF2-40B4-BE49-F238E27FC236}">
                <a16:creationId xmlns="" xmlns:a16="http://schemas.microsoft.com/office/drawing/2014/main" id="{3719FBFD-64F8-F447-9F35-53DBDB3F3349}"/>
              </a:ext>
            </a:extLst>
          </p:cNvPr>
          <p:cNvSpPr>
            <a:spLocks noChangeAspect="1"/>
          </p:cNvSpPr>
          <p:nvPr/>
        </p:nvSpPr>
        <p:spPr>
          <a:xfrm>
            <a:off x="6185837" y="4517913"/>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a:extLst>
              <a:ext uri="{FF2B5EF4-FFF2-40B4-BE49-F238E27FC236}">
                <a16:creationId xmlns="" xmlns:a16="http://schemas.microsoft.com/office/drawing/2014/main" id="{4F087B17-B57B-1548-BC1E-91C905747867}"/>
              </a:ext>
            </a:extLst>
          </p:cNvPr>
          <p:cNvSpPr>
            <a:spLocks noChangeAspect="1"/>
          </p:cNvSpPr>
          <p:nvPr/>
        </p:nvSpPr>
        <p:spPr>
          <a:xfrm>
            <a:off x="4441956" y="1410635"/>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
            <a:extLst>
              <a:ext uri="{FF2B5EF4-FFF2-40B4-BE49-F238E27FC236}">
                <a16:creationId xmlns="" xmlns:a16="http://schemas.microsoft.com/office/drawing/2014/main" id="{77DB48A2-A092-8A49-9BE8-99CFC80323A5}"/>
              </a:ext>
            </a:extLst>
          </p:cNvPr>
          <p:cNvSpPr>
            <a:spLocks noChangeAspect="1"/>
          </p:cNvSpPr>
          <p:nvPr/>
        </p:nvSpPr>
        <p:spPr>
          <a:xfrm>
            <a:off x="4441956" y="4517913"/>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a:extLst>
              <a:ext uri="{FF2B5EF4-FFF2-40B4-BE49-F238E27FC236}">
                <a16:creationId xmlns="" xmlns:a16="http://schemas.microsoft.com/office/drawing/2014/main" id="{BE202936-0931-954D-BDAA-2CA2FFF347D2}"/>
              </a:ext>
            </a:extLst>
          </p:cNvPr>
          <p:cNvSpPr>
            <a:spLocks noChangeAspect="1"/>
          </p:cNvSpPr>
          <p:nvPr/>
        </p:nvSpPr>
        <p:spPr>
          <a:xfrm>
            <a:off x="7052493" y="2964274"/>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10">
            <a:extLst>
              <a:ext uri="{FF2B5EF4-FFF2-40B4-BE49-F238E27FC236}">
                <a16:creationId xmlns="" xmlns:a16="http://schemas.microsoft.com/office/drawing/2014/main" id="{47405A81-1A40-1144-AADA-0AB387E30760}"/>
              </a:ext>
            </a:extLst>
          </p:cNvPr>
          <p:cNvSpPr>
            <a:spLocks noChangeAspect="1"/>
          </p:cNvSpPr>
          <p:nvPr/>
        </p:nvSpPr>
        <p:spPr>
          <a:xfrm>
            <a:off x="3564732" y="2964274"/>
            <a:ext cx="1574776" cy="1826741"/>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 xmlns:a16="http://schemas.microsoft.com/office/drawing/2014/main" id="{BF104870-70C8-CA4E-98DF-AC90101C859F}"/>
              </a:ext>
            </a:extLst>
          </p:cNvPr>
          <p:cNvSpPr txBox="1"/>
          <p:nvPr/>
        </p:nvSpPr>
        <p:spPr>
          <a:xfrm>
            <a:off x="661045" y="335685"/>
            <a:ext cx="10546534"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800" b="1" i="0" u="none" strike="noStrike" kern="1200" cap="none" spc="0" normalizeH="0" baseline="0" noProof="0" dirty="0">
                <a:ln>
                  <a:noFill/>
                </a:ln>
                <a:solidFill>
                  <a:prstClr val="black"/>
                </a:solidFill>
                <a:effectLst/>
                <a:uLnTx/>
                <a:uFillTx/>
                <a:latin typeface="Calibri"/>
                <a:ea typeface="+mn-ea"/>
                <a:cs typeface="+mn-cs"/>
              </a:rPr>
              <a:t>Οι επιμέρους στόχοι για την εξασφάλιση της ποιότητας και της ανάπτυξης των </a:t>
            </a:r>
            <a:r>
              <a:rPr kumimoji="0" lang="el-GR" altLang="el-GR" sz="2800" b="1" i="0" u="none" strike="noStrike" kern="1200" cap="none" spc="0" normalizeH="0" baseline="0" noProof="0" dirty="0" err="1">
                <a:ln>
                  <a:noFill/>
                </a:ln>
                <a:solidFill>
                  <a:prstClr val="black"/>
                </a:solidFill>
                <a:effectLst/>
                <a:uLnTx/>
                <a:uFillTx/>
                <a:latin typeface="Calibri"/>
                <a:ea typeface="+mn-ea"/>
                <a:cs typeface="+mn-cs"/>
              </a:rPr>
              <a:t>Π.Α.γ.Ο</a:t>
            </a:r>
            <a:r>
              <a:rPr kumimoji="0" lang="el-GR" altLang="el-GR" sz="2800" b="1" i="0" u="none" strike="noStrike" kern="1200" cap="none" spc="0" normalizeH="0" baseline="0" noProof="0" dirty="0">
                <a:ln>
                  <a:noFill/>
                </a:ln>
                <a:solidFill>
                  <a:prstClr val="black"/>
                </a:solidFill>
                <a:effectLst/>
                <a:uLnTx/>
                <a:uFillTx/>
                <a:latin typeface="Calibri"/>
                <a:ea typeface="+mn-ea"/>
                <a:cs typeface="+mn-cs"/>
              </a:rPr>
              <a:t>. και </a:t>
            </a:r>
            <a:r>
              <a:rPr kumimoji="0" lang="el-GR" altLang="el-GR" sz="2800" b="1" i="0" u="none" strike="noStrike" kern="1200" cap="none" spc="0" normalizeH="0" baseline="0" noProof="0" dirty="0" err="1">
                <a:ln>
                  <a:noFill/>
                </a:ln>
                <a:solidFill>
                  <a:prstClr val="black"/>
                </a:solidFill>
                <a:effectLst/>
                <a:uLnTx/>
                <a:uFillTx/>
                <a:latin typeface="Calibri"/>
                <a:ea typeface="+mn-ea"/>
                <a:cs typeface="+mn-cs"/>
              </a:rPr>
              <a:t>Ε.Α.γ.Ο</a:t>
            </a:r>
            <a:endParaRPr kumimoji="0" lang="en-US" sz="2800" b="1"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
        <p:nvSpPr>
          <p:cNvPr id="15" name="Freeform 945">
            <a:extLst>
              <a:ext uri="{FF2B5EF4-FFF2-40B4-BE49-F238E27FC236}">
                <a16:creationId xmlns="" xmlns:a16="http://schemas.microsoft.com/office/drawing/2014/main" id="{354C2A0B-6D52-1948-A273-4CF547844C54}"/>
              </a:ext>
            </a:extLst>
          </p:cNvPr>
          <p:cNvSpPr>
            <a:spLocks noChangeAspect="1"/>
          </p:cNvSpPr>
          <p:nvPr/>
        </p:nvSpPr>
        <p:spPr bwMode="auto">
          <a:xfrm>
            <a:off x="6696360" y="5114867"/>
            <a:ext cx="553729" cy="632832"/>
          </a:xfrm>
          <a:custGeom>
            <a:avLst/>
            <a:gdLst>
              <a:gd name="T0" fmla="*/ 1331410 w 258044"/>
              <a:gd name="T1" fmla="*/ 6833319 h 294045"/>
              <a:gd name="T2" fmla="*/ 2188764 w 258044"/>
              <a:gd name="T3" fmla="*/ 7714681 h 294045"/>
              <a:gd name="T4" fmla="*/ 2507223 w 258044"/>
              <a:gd name="T5" fmla="*/ 6505962 h 294045"/>
              <a:gd name="T6" fmla="*/ 1821350 w 258044"/>
              <a:gd name="T7" fmla="*/ 5989737 h 294045"/>
              <a:gd name="T8" fmla="*/ 2776672 w 258044"/>
              <a:gd name="T9" fmla="*/ 6342278 h 294045"/>
              <a:gd name="T10" fmla="*/ 2960371 w 258044"/>
              <a:gd name="T11" fmla="*/ 7362139 h 294045"/>
              <a:gd name="T12" fmla="*/ 2237756 w 258044"/>
              <a:gd name="T13" fmla="*/ 8042062 h 294045"/>
              <a:gd name="T14" fmla="*/ 1343630 w 258044"/>
              <a:gd name="T15" fmla="*/ 7802792 h 294045"/>
              <a:gd name="T16" fmla="*/ 1025196 w 258044"/>
              <a:gd name="T17" fmla="*/ 6820670 h 294045"/>
              <a:gd name="T18" fmla="*/ 1674336 w 258044"/>
              <a:gd name="T19" fmla="*/ 6040074 h 294045"/>
              <a:gd name="T20" fmla="*/ 7067754 w 258044"/>
              <a:gd name="T21" fmla="*/ 4404963 h 294045"/>
              <a:gd name="T22" fmla="*/ 4425416 w 258044"/>
              <a:gd name="T23" fmla="*/ 7424345 h 294045"/>
              <a:gd name="T24" fmla="*/ 4425416 w 258044"/>
              <a:gd name="T25" fmla="*/ 7121166 h 294045"/>
              <a:gd name="T26" fmla="*/ 7067754 w 258044"/>
              <a:gd name="T27" fmla="*/ 4404963 h 294045"/>
              <a:gd name="T28" fmla="*/ 8319221 w 258044"/>
              <a:gd name="T29" fmla="*/ 3340788 h 294045"/>
              <a:gd name="T30" fmla="*/ 3912013 w 258044"/>
              <a:gd name="T31" fmla="*/ 6768539 h 294045"/>
              <a:gd name="T32" fmla="*/ 3169268 w 258044"/>
              <a:gd name="T33" fmla="*/ 8616183 h 294045"/>
              <a:gd name="T34" fmla="*/ 6709849 w 258044"/>
              <a:gd name="T35" fmla="*/ 8119255 h 294045"/>
              <a:gd name="T36" fmla="*/ 8566854 w 258044"/>
              <a:gd name="T37" fmla="*/ 9864979 h 294045"/>
              <a:gd name="T38" fmla="*/ 8368779 w 258044"/>
              <a:gd name="T39" fmla="*/ 3277127 h 294045"/>
              <a:gd name="T40" fmla="*/ 4538772 w 258044"/>
              <a:gd name="T41" fmla="*/ 1861381 h 294045"/>
              <a:gd name="T42" fmla="*/ 1896478 w 258044"/>
              <a:gd name="T43" fmla="*/ 4564949 h 294045"/>
              <a:gd name="T44" fmla="*/ 1601498 w 258044"/>
              <a:gd name="T45" fmla="*/ 4564949 h 294045"/>
              <a:gd name="T46" fmla="*/ 7242201 w 258044"/>
              <a:gd name="T47" fmla="*/ 346276 h 294045"/>
              <a:gd name="T48" fmla="*/ 5409965 w 258044"/>
              <a:gd name="T49" fmla="*/ 2257767 h 294045"/>
              <a:gd name="T50" fmla="*/ 3948180 w 258044"/>
              <a:gd name="T51" fmla="*/ 3864320 h 294045"/>
              <a:gd name="T52" fmla="*/ 2327394 w 258044"/>
              <a:gd name="T53" fmla="*/ 5443279 h 294045"/>
              <a:gd name="T54" fmla="*/ 891343 w 258044"/>
              <a:gd name="T55" fmla="*/ 5889281 h 294045"/>
              <a:gd name="T56" fmla="*/ 3156865 w 258044"/>
              <a:gd name="T57" fmla="*/ 8221157 h 294045"/>
              <a:gd name="T58" fmla="*/ 3627295 w 258044"/>
              <a:gd name="T59" fmla="*/ 6602897 h 294045"/>
              <a:gd name="T60" fmla="*/ 6672702 w 258044"/>
              <a:gd name="T61" fmla="*/ 3570191 h 294045"/>
              <a:gd name="T62" fmla="*/ 8134850 w 258044"/>
              <a:gd name="T63" fmla="*/ 3059058 h 294045"/>
              <a:gd name="T64" fmla="*/ 8542080 w 258044"/>
              <a:gd name="T65" fmla="*/ 1684198 h 294045"/>
              <a:gd name="T66" fmla="*/ 7316454 w 258044"/>
              <a:gd name="T67" fmla="*/ 2831113 h 294045"/>
              <a:gd name="T68" fmla="*/ 6350833 w 258044"/>
              <a:gd name="T69" fmla="*/ 2487110 h 294045"/>
              <a:gd name="T70" fmla="*/ 6165205 w 258044"/>
              <a:gd name="T71" fmla="*/ 1454900 h 294045"/>
              <a:gd name="T72" fmla="*/ 4431997 w 258044"/>
              <a:gd name="T73" fmla="*/ 320840 h 294045"/>
              <a:gd name="T74" fmla="*/ 507562 w 258044"/>
              <a:gd name="T75" fmla="*/ 5863805 h 294045"/>
              <a:gd name="T76" fmla="*/ 2290272 w 258044"/>
              <a:gd name="T77" fmla="*/ 5112036 h 294045"/>
              <a:gd name="T78" fmla="*/ 5088104 w 258044"/>
              <a:gd name="T79" fmla="*/ 2244917 h 294045"/>
              <a:gd name="T80" fmla="*/ 5682348 w 258044"/>
              <a:gd name="T81" fmla="*/ 524713 h 294045"/>
              <a:gd name="T82" fmla="*/ 4431997 w 258044"/>
              <a:gd name="T83" fmla="*/ 2273 h 294045"/>
              <a:gd name="T84" fmla="*/ 7588830 w 258044"/>
              <a:gd name="T85" fmla="*/ 104128 h 294045"/>
              <a:gd name="T86" fmla="*/ 7650735 w 258044"/>
              <a:gd name="T87" fmla="*/ 371759 h 294045"/>
              <a:gd name="T88" fmla="*/ 6623192 w 258044"/>
              <a:gd name="T89" fmla="*/ 2321343 h 294045"/>
              <a:gd name="T90" fmla="*/ 8517301 w 258044"/>
              <a:gd name="T91" fmla="*/ 1263841 h 294045"/>
              <a:gd name="T92" fmla="*/ 8777296 w 258044"/>
              <a:gd name="T93" fmla="*/ 1327455 h 294045"/>
              <a:gd name="T94" fmla="*/ 8876336 w 258044"/>
              <a:gd name="T95" fmla="*/ 4564084 h 294045"/>
              <a:gd name="T96" fmla="*/ 8777296 w 258044"/>
              <a:gd name="T97" fmla="*/ 10387387 h 294045"/>
              <a:gd name="T98" fmla="*/ 8603981 w 258044"/>
              <a:gd name="T99" fmla="*/ 10349184 h 294045"/>
              <a:gd name="T100" fmla="*/ 4431997 w 258044"/>
              <a:gd name="T101" fmla="*/ 9138632 h 294045"/>
              <a:gd name="T102" fmla="*/ 2030284 w 258044"/>
              <a:gd name="T103" fmla="*/ 9011176 h 294045"/>
              <a:gd name="T104" fmla="*/ 297108 w 258044"/>
              <a:gd name="T105" fmla="*/ 6220615 h 294045"/>
              <a:gd name="T106" fmla="*/ 4431997 w 258044"/>
              <a:gd name="T107" fmla="*/ 2273 h 2940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8044" h="294045">
                <a:moveTo>
                  <a:pt x="52935" y="178604"/>
                </a:moveTo>
                <a:lnTo>
                  <a:pt x="38696" y="193199"/>
                </a:lnTo>
                <a:lnTo>
                  <a:pt x="44035" y="212779"/>
                </a:lnTo>
                <a:lnTo>
                  <a:pt x="63614" y="218118"/>
                </a:lnTo>
                <a:lnTo>
                  <a:pt x="78210" y="203523"/>
                </a:lnTo>
                <a:lnTo>
                  <a:pt x="72870" y="183944"/>
                </a:lnTo>
                <a:lnTo>
                  <a:pt x="52935" y="178604"/>
                </a:lnTo>
                <a:close/>
                <a:moveTo>
                  <a:pt x="52935" y="169348"/>
                </a:moveTo>
                <a:lnTo>
                  <a:pt x="77498" y="176112"/>
                </a:lnTo>
                <a:cubicBezTo>
                  <a:pt x="78922" y="176468"/>
                  <a:pt x="80345" y="177536"/>
                  <a:pt x="80701" y="179316"/>
                </a:cubicBezTo>
                <a:lnTo>
                  <a:pt x="87465" y="203879"/>
                </a:lnTo>
                <a:cubicBezTo>
                  <a:pt x="87465" y="205303"/>
                  <a:pt x="87109" y="207083"/>
                  <a:pt x="86041" y="208151"/>
                </a:cubicBezTo>
                <a:lnTo>
                  <a:pt x="67886" y="226306"/>
                </a:lnTo>
                <a:cubicBezTo>
                  <a:pt x="67174" y="227018"/>
                  <a:pt x="66106" y="227374"/>
                  <a:pt x="65038" y="227374"/>
                </a:cubicBezTo>
                <a:cubicBezTo>
                  <a:pt x="64326" y="227374"/>
                  <a:pt x="64326" y="227018"/>
                  <a:pt x="63970" y="227018"/>
                </a:cubicBezTo>
                <a:lnTo>
                  <a:pt x="39052" y="220610"/>
                </a:lnTo>
                <a:cubicBezTo>
                  <a:pt x="37628" y="220254"/>
                  <a:pt x="36560" y="219186"/>
                  <a:pt x="36204" y="217762"/>
                </a:cubicBezTo>
                <a:lnTo>
                  <a:pt x="29796" y="192843"/>
                </a:lnTo>
                <a:cubicBezTo>
                  <a:pt x="29084" y="191419"/>
                  <a:pt x="29796" y="189639"/>
                  <a:pt x="30508" y="188927"/>
                </a:cubicBezTo>
                <a:lnTo>
                  <a:pt x="48663" y="170772"/>
                </a:lnTo>
                <a:cubicBezTo>
                  <a:pt x="49731" y="169348"/>
                  <a:pt x="51511" y="168992"/>
                  <a:pt x="52935" y="169348"/>
                </a:cubicBezTo>
                <a:close/>
                <a:moveTo>
                  <a:pt x="205416" y="124542"/>
                </a:moveTo>
                <a:cubicBezTo>
                  <a:pt x="207559" y="124542"/>
                  <a:pt x="209702" y="126328"/>
                  <a:pt x="209702" y="128828"/>
                </a:cubicBezTo>
                <a:cubicBezTo>
                  <a:pt x="209702" y="173477"/>
                  <a:pt x="173269" y="209910"/>
                  <a:pt x="128620" y="209910"/>
                </a:cubicBezTo>
                <a:cubicBezTo>
                  <a:pt x="126120" y="209910"/>
                  <a:pt x="124334" y="207767"/>
                  <a:pt x="124334" y="205624"/>
                </a:cubicBezTo>
                <a:cubicBezTo>
                  <a:pt x="124334" y="203123"/>
                  <a:pt x="126120" y="201337"/>
                  <a:pt x="128620" y="201337"/>
                </a:cubicBezTo>
                <a:cubicBezTo>
                  <a:pt x="168625" y="201337"/>
                  <a:pt x="201129" y="168476"/>
                  <a:pt x="201129" y="128828"/>
                </a:cubicBezTo>
                <a:cubicBezTo>
                  <a:pt x="201129" y="126328"/>
                  <a:pt x="202915" y="124542"/>
                  <a:pt x="205416" y="124542"/>
                </a:cubicBezTo>
                <a:close/>
                <a:moveTo>
                  <a:pt x="243229" y="92653"/>
                </a:moveTo>
                <a:cubicBezTo>
                  <a:pt x="242509" y="93374"/>
                  <a:pt x="242149" y="94094"/>
                  <a:pt x="241789" y="94455"/>
                </a:cubicBezTo>
                <a:cubicBezTo>
                  <a:pt x="229196" y="107064"/>
                  <a:pt x="211926" y="112828"/>
                  <a:pt x="194655" y="110307"/>
                </a:cubicBezTo>
                <a:lnTo>
                  <a:pt x="113699" y="191368"/>
                </a:lnTo>
                <a:cubicBezTo>
                  <a:pt x="116217" y="208661"/>
                  <a:pt x="110101" y="226314"/>
                  <a:pt x="97867" y="238563"/>
                </a:cubicBezTo>
                <a:cubicBezTo>
                  <a:pt x="96068" y="240365"/>
                  <a:pt x="94269" y="242166"/>
                  <a:pt x="92111" y="243607"/>
                </a:cubicBezTo>
                <a:cubicBezTo>
                  <a:pt x="103984" y="247210"/>
                  <a:pt x="116217" y="249371"/>
                  <a:pt x="128811" y="249371"/>
                </a:cubicBezTo>
                <a:cubicBezTo>
                  <a:pt x="152558" y="249371"/>
                  <a:pt x="175225" y="242526"/>
                  <a:pt x="195015" y="229556"/>
                </a:cubicBezTo>
                <a:cubicBezTo>
                  <a:pt x="196454" y="228476"/>
                  <a:pt x="198973" y="228476"/>
                  <a:pt x="200772" y="230277"/>
                </a:cubicBezTo>
                <a:lnTo>
                  <a:pt x="248986" y="278914"/>
                </a:lnTo>
                <a:lnTo>
                  <a:pt x="248986" y="129041"/>
                </a:lnTo>
                <a:cubicBezTo>
                  <a:pt x="248986" y="116791"/>
                  <a:pt x="246827" y="104542"/>
                  <a:pt x="243229" y="92653"/>
                </a:cubicBezTo>
                <a:close/>
                <a:moveTo>
                  <a:pt x="127270" y="48342"/>
                </a:moveTo>
                <a:cubicBezTo>
                  <a:pt x="130128" y="48342"/>
                  <a:pt x="131914" y="50128"/>
                  <a:pt x="131914" y="52628"/>
                </a:cubicBezTo>
                <a:cubicBezTo>
                  <a:pt x="131914" y="55128"/>
                  <a:pt x="130128" y="56914"/>
                  <a:pt x="127270" y="56914"/>
                </a:cubicBezTo>
                <a:cubicBezTo>
                  <a:pt x="87623" y="56914"/>
                  <a:pt x="55119" y="89418"/>
                  <a:pt x="55119" y="129066"/>
                </a:cubicBezTo>
                <a:cubicBezTo>
                  <a:pt x="55119" y="131567"/>
                  <a:pt x="53333" y="133710"/>
                  <a:pt x="50832" y="133710"/>
                </a:cubicBezTo>
                <a:cubicBezTo>
                  <a:pt x="48332" y="133710"/>
                  <a:pt x="46546" y="131567"/>
                  <a:pt x="46546" y="129066"/>
                </a:cubicBezTo>
                <a:cubicBezTo>
                  <a:pt x="46546" y="84418"/>
                  <a:pt x="82622" y="48342"/>
                  <a:pt x="127270" y="48342"/>
                </a:cubicBezTo>
                <a:close/>
                <a:moveTo>
                  <a:pt x="210486" y="9791"/>
                </a:moveTo>
                <a:cubicBezTo>
                  <a:pt x="195734" y="6909"/>
                  <a:pt x="180623" y="11592"/>
                  <a:pt x="169828" y="22761"/>
                </a:cubicBezTo>
                <a:cubicBezTo>
                  <a:pt x="159034" y="33569"/>
                  <a:pt x="153997" y="49061"/>
                  <a:pt x="157235" y="63832"/>
                </a:cubicBezTo>
                <a:cubicBezTo>
                  <a:pt x="157235" y="65633"/>
                  <a:pt x="156875" y="67074"/>
                  <a:pt x="155796" y="68155"/>
                </a:cubicBezTo>
                <a:lnTo>
                  <a:pt x="114749" y="109256"/>
                </a:lnTo>
                <a:lnTo>
                  <a:pt x="71602" y="152458"/>
                </a:lnTo>
                <a:cubicBezTo>
                  <a:pt x="70522" y="153539"/>
                  <a:pt x="69083" y="153899"/>
                  <a:pt x="67644" y="153899"/>
                </a:cubicBezTo>
                <a:cubicBezTo>
                  <a:pt x="64406" y="153539"/>
                  <a:pt x="61527" y="152819"/>
                  <a:pt x="59008" y="152819"/>
                </a:cubicBezTo>
                <a:cubicBezTo>
                  <a:pt x="46415" y="152819"/>
                  <a:pt x="34542" y="157862"/>
                  <a:pt x="25906" y="166509"/>
                </a:cubicBezTo>
                <a:cubicBezTo>
                  <a:pt x="7916" y="184523"/>
                  <a:pt x="7916" y="214065"/>
                  <a:pt x="25906" y="232439"/>
                </a:cubicBezTo>
                <a:cubicBezTo>
                  <a:pt x="43897" y="250452"/>
                  <a:pt x="73401" y="250452"/>
                  <a:pt x="91751" y="232439"/>
                </a:cubicBezTo>
                <a:cubicBezTo>
                  <a:pt x="102545" y="221270"/>
                  <a:pt x="107222" y="206139"/>
                  <a:pt x="104344" y="190647"/>
                </a:cubicBezTo>
                <a:cubicBezTo>
                  <a:pt x="103984" y="189206"/>
                  <a:pt x="104344" y="187765"/>
                  <a:pt x="105423" y="186684"/>
                </a:cubicBezTo>
                <a:lnTo>
                  <a:pt x="189977" y="102381"/>
                </a:lnTo>
                <a:cubicBezTo>
                  <a:pt x="191057" y="101300"/>
                  <a:pt x="192496" y="100940"/>
                  <a:pt x="193935" y="100940"/>
                </a:cubicBezTo>
                <a:cubicBezTo>
                  <a:pt x="209047" y="104182"/>
                  <a:pt x="224519" y="99138"/>
                  <a:pt x="235313" y="88330"/>
                </a:cubicBezTo>
                <a:lnTo>
                  <a:pt x="236431" y="86490"/>
                </a:lnTo>
                <a:lnTo>
                  <a:pt x="246782" y="69461"/>
                </a:lnTo>
                <a:cubicBezTo>
                  <a:pt x="248986" y="62481"/>
                  <a:pt x="249525" y="55005"/>
                  <a:pt x="248266" y="47619"/>
                </a:cubicBezTo>
                <a:lnTo>
                  <a:pt x="216963" y="78963"/>
                </a:lnTo>
                <a:cubicBezTo>
                  <a:pt x="215883" y="80044"/>
                  <a:pt x="214084" y="80404"/>
                  <a:pt x="212645" y="80044"/>
                </a:cubicBezTo>
                <a:lnTo>
                  <a:pt x="187819" y="73559"/>
                </a:lnTo>
                <a:cubicBezTo>
                  <a:pt x="186379" y="72838"/>
                  <a:pt x="184940" y="71758"/>
                  <a:pt x="184580" y="70317"/>
                </a:cubicBezTo>
                <a:lnTo>
                  <a:pt x="178104" y="45458"/>
                </a:lnTo>
                <a:cubicBezTo>
                  <a:pt x="177384" y="44017"/>
                  <a:pt x="178104" y="42215"/>
                  <a:pt x="179183" y="41135"/>
                </a:cubicBezTo>
                <a:lnTo>
                  <a:pt x="210486" y="9791"/>
                </a:lnTo>
                <a:close/>
                <a:moveTo>
                  <a:pt x="128811" y="9071"/>
                </a:moveTo>
                <a:cubicBezTo>
                  <a:pt x="62966" y="9071"/>
                  <a:pt x="8995" y="62751"/>
                  <a:pt x="8995" y="129041"/>
                </a:cubicBezTo>
                <a:cubicBezTo>
                  <a:pt x="8995" y="142010"/>
                  <a:pt x="11154" y="154260"/>
                  <a:pt x="14752" y="165788"/>
                </a:cubicBezTo>
                <a:cubicBezTo>
                  <a:pt x="16192" y="163987"/>
                  <a:pt x="17991" y="162186"/>
                  <a:pt x="19430" y="160384"/>
                </a:cubicBezTo>
                <a:cubicBezTo>
                  <a:pt x="32023" y="147775"/>
                  <a:pt x="49654" y="142010"/>
                  <a:pt x="66564" y="144532"/>
                </a:cubicBezTo>
                <a:lnTo>
                  <a:pt x="98996" y="112203"/>
                </a:lnTo>
                <a:lnTo>
                  <a:pt x="147880" y="63471"/>
                </a:lnTo>
                <a:cubicBezTo>
                  <a:pt x="145362" y="46178"/>
                  <a:pt x="151119" y="28525"/>
                  <a:pt x="163352" y="16276"/>
                </a:cubicBezTo>
                <a:cubicBezTo>
                  <a:pt x="164072" y="15555"/>
                  <a:pt x="164791" y="15195"/>
                  <a:pt x="165151" y="14835"/>
                </a:cubicBezTo>
                <a:cubicBezTo>
                  <a:pt x="153637" y="10872"/>
                  <a:pt x="141404" y="9071"/>
                  <a:pt x="128811" y="9071"/>
                </a:cubicBezTo>
                <a:close/>
                <a:moveTo>
                  <a:pt x="128811" y="64"/>
                </a:moveTo>
                <a:cubicBezTo>
                  <a:pt x="144282" y="64"/>
                  <a:pt x="159394" y="2946"/>
                  <a:pt x="173786" y="8350"/>
                </a:cubicBezTo>
                <a:cubicBezTo>
                  <a:pt x="187819" y="-296"/>
                  <a:pt x="204729" y="-2458"/>
                  <a:pt x="220561" y="2946"/>
                </a:cubicBezTo>
                <a:cubicBezTo>
                  <a:pt x="222360" y="3666"/>
                  <a:pt x="223080" y="4747"/>
                  <a:pt x="223799" y="6188"/>
                </a:cubicBezTo>
                <a:cubicBezTo>
                  <a:pt x="223799" y="7629"/>
                  <a:pt x="223439" y="9071"/>
                  <a:pt x="222360" y="10512"/>
                </a:cubicBezTo>
                <a:lnTo>
                  <a:pt x="187459" y="45458"/>
                </a:lnTo>
                <a:lnTo>
                  <a:pt x="192496" y="65633"/>
                </a:lnTo>
                <a:lnTo>
                  <a:pt x="212645" y="70677"/>
                </a:lnTo>
                <a:lnTo>
                  <a:pt x="247546" y="35731"/>
                </a:lnTo>
                <a:cubicBezTo>
                  <a:pt x="248626" y="34650"/>
                  <a:pt x="250065" y="33929"/>
                  <a:pt x="251864" y="34289"/>
                </a:cubicBezTo>
                <a:cubicBezTo>
                  <a:pt x="253303" y="34650"/>
                  <a:pt x="254383" y="35731"/>
                  <a:pt x="255102" y="37532"/>
                </a:cubicBezTo>
                <a:cubicBezTo>
                  <a:pt x="260499" y="53384"/>
                  <a:pt x="258340" y="70317"/>
                  <a:pt x="249705" y="84007"/>
                </a:cubicBezTo>
                <a:cubicBezTo>
                  <a:pt x="255102" y="98418"/>
                  <a:pt x="257981" y="113549"/>
                  <a:pt x="257981" y="129041"/>
                </a:cubicBezTo>
                <a:lnTo>
                  <a:pt x="257981" y="289722"/>
                </a:lnTo>
                <a:cubicBezTo>
                  <a:pt x="257981" y="291163"/>
                  <a:pt x="256901" y="292964"/>
                  <a:pt x="255102" y="293685"/>
                </a:cubicBezTo>
                <a:cubicBezTo>
                  <a:pt x="254742" y="293685"/>
                  <a:pt x="254023" y="294045"/>
                  <a:pt x="253303" y="294045"/>
                </a:cubicBezTo>
                <a:cubicBezTo>
                  <a:pt x="252584" y="294045"/>
                  <a:pt x="251144" y="293685"/>
                  <a:pt x="250065" y="292604"/>
                </a:cubicBezTo>
                <a:lnTo>
                  <a:pt x="196814" y="238923"/>
                </a:lnTo>
                <a:cubicBezTo>
                  <a:pt x="176305" y="251893"/>
                  <a:pt x="152918" y="258378"/>
                  <a:pt x="128811" y="258378"/>
                </a:cubicBezTo>
                <a:cubicBezTo>
                  <a:pt x="112619" y="258378"/>
                  <a:pt x="96788" y="255136"/>
                  <a:pt x="82396" y="249371"/>
                </a:cubicBezTo>
                <a:cubicBezTo>
                  <a:pt x="75200" y="252974"/>
                  <a:pt x="66924" y="254775"/>
                  <a:pt x="59008" y="254775"/>
                </a:cubicBezTo>
                <a:cubicBezTo>
                  <a:pt x="44616" y="254775"/>
                  <a:pt x="30584" y="249371"/>
                  <a:pt x="19430" y="238563"/>
                </a:cubicBezTo>
                <a:cubicBezTo>
                  <a:pt x="2519" y="221630"/>
                  <a:pt x="-1079" y="196412"/>
                  <a:pt x="8636" y="175876"/>
                </a:cubicBezTo>
                <a:cubicBezTo>
                  <a:pt x="2879" y="161465"/>
                  <a:pt x="0" y="145613"/>
                  <a:pt x="0" y="129041"/>
                </a:cubicBezTo>
                <a:cubicBezTo>
                  <a:pt x="0" y="58067"/>
                  <a:pt x="57569" y="64"/>
                  <a:pt x="128811" y="64"/>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946">
            <a:extLst>
              <a:ext uri="{FF2B5EF4-FFF2-40B4-BE49-F238E27FC236}">
                <a16:creationId xmlns="" xmlns:a16="http://schemas.microsoft.com/office/drawing/2014/main" id="{45E10FDB-CE9D-D84D-AC4F-E7D7608AE3B7}"/>
              </a:ext>
            </a:extLst>
          </p:cNvPr>
          <p:cNvSpPr>
            <a:spLocks noChangeAspect="1"/>
          </p:cNvSpPr>
          <p:nvPr/>
        </p:nvSpPr>
        <p:spPr bwMode="auto">
          <a:xfrm>
            <a:off x="4035703" y="3561228"/>
            <a:ext cx="632833" cy="632833"/>
          </a:xfrm>
          <a:custGeom>
            <a:avLst/>
            <a:gdLst>
              <a:gd name="T0" fmla="*/ 4969062 w 293328"/>
              <a:gd name="T1" fmla="*/ 7282885 h 293329"/>
              <a:gd name="T2" fmla="*/ 5659663 w 293328"/>
              <a:gd name="T3" fmla="*/ 7282885 h 293329"/>
              <a:gd name="T4" fmla="*/ 2740911 w 293328"/>
              <a:gd name="T5" fmla="*/ 6944731 h 293329"/>
              <a:gd name="T6" fmla="*/ 2740911 w 293328"/>
              <a:gd name="T7" fmla="*/ 7633985 h 293329"/>
              <a:gd name="T8" fmla="*/ 2740911 w 293328"/>
              <a:gd name="T9" fmla="*/ 6944731 h 293329"/>
              <a:gd name="T10" fmla="*/ 7966750 w 293328"/>
              <a:gd name="T11" fmla="*/ 10056064 h 293329"/>
              <a:gd name="T12" fmla="*/ 8658978 w 293328"/>
              <a:gd name="T13" fmla="*/ 8580288 h 293329"/>
              <a:gd name="T14" fmla="*/ 6882751 w 293328"/>
              <a:gd name="T15" fmla="*/ 6882469 h 293329"/>
              <a:gd name="T16" fmla="*/ 3392400 w 293328"/>
              <a:gd name="T17" fmla="*/ 7126814 h 293329"/>
              <a:gd name="T18" fmla="*/ 5320836 w 293328"/>
              <a:gd name="T19" fmla="*/ 6632627 h 293329"/>
              <a:gd name="T20" fmla="*/ 5320836 w 293328"/>
              <a:gd name="T21" fmla="*/ 7946105 h 293329"/>
              <a:gd name="T22" fmla="*/ 3392400 w 293328"/>
              <a:gd name="T23" fmla="*/ 7451954 h 293329"/>
              <a:gd name="T24" fmla="*/ 2076337 w 293328"/>
              <a:gd name="T25" fmla="*/ 7282885 h 293329"/>
              <a:gd name="T26" fmla="*/ 5331523 w 293328"/>
              <a:gd name="T27" fmla="*/ 4284453 h 293329"/>
              <a:gd name="T28" fmla="*/ 5699345 w 293328"/>
              <a:gd name="T29" fmla="*/ 5900416 h 293329"/>
              <a:gd name="T30" fmla="*/ 6513962 w 293328"/>
              <a:gd name="T31" fmla="*/ 4428957 h 293329"/>
              <a:gd name="T32" fmla="*/ 3741779 w 293328"/>
              <a:gd name="T33" fmla="*/ 4087408 h 293329"/>
              <a:gd name="T34" fmla="*/ 4687717 w 293328"/>
              <a:gd name="T35" fmla="*/ 5900416 h 293329"/>
              <a:gd name="T36" fmla="*/ 3741779 w 293328"/>
              <a:gd name="T37" fmla="*/ 4087408 h 293329"/>
              <a:gd name="T38" fmla="*/ 2191466 w 293328"/>
              <a:gd name="T39" fmla="*/ 5545670 h 293329"/>
              <a:gd name="T40" fmla="*/ 3229408 w 293328"/>
              <a:gd name="T41" fmla="*/ 5900416 h 293329"/>
              <a:gd name="T42" fmla="*/ 2191466 w 293328"/>
              <a:gd name="T43" fmla="*/ 3890238 h 293329"/>
              <a:gd name="T44" fmla="*/ 2178323 w 293328"/>
              <a:gd name="T45" fmla="*/ 3561792 h 293329"/>
              <a:gd name="T46" fmla="*/ 6881809 w 293328"/>
              <a:gd name="T47" fmla="*/ 4205615 h 293329"/>
              <a:gd name="T48" fmla="*/ 6330021 w 293328"/>
              <a:gd name="T49" fmla="*/ 5795290 h 293329"/>
              <a:gd name="T50" fmla="*/ 2533066 w 293328"/>
              <a:gd name="T51" fmla="*/ 6215738 h 293329"/>
              <a:gd name="T52" fmla="*/ 1876147 w 293328"/>
              <a:gd name="T53" fmla="*/ 3706342 h 293329"/>
              <a:gd name="T54" fmla="*/ 1153534 w 293328"/>
              <a:gd name="T55" fmla="*/ 2996857 h 293329"/>
              <a:gd name="T56" fmla="*/ 4665432 w 293328"/>
              <a:gd name="T57" fmla="*/ 1384261 h 293329"/>
              <a:gd name="T58" fmla="*/ 7633915 w 293328"/>
              <a:gd name="T59" fmla="*/ 6066344 h 293329"/>
              <a:gd name="T60" fmla="*/ 7425638 w 293328"/>
              <a:gd name="T61" fmla="*/ 6144970 h 293329"/>
              <a:gd name="T62" fmla="*/ 7620913 w 293328"/>
              <a:gd name="T63" fmla="*/ 4676154 h 293329"/>
              <a:gd name="T64" fmla="*/ 2491166 w 293328"/>
              <a:gd name="T65" fmla="*/ 2669484 h 293329"/>
              <a:gd name="T66" fmla="*/ 2256867 w 293328"/>
              <a:gd name="T67" fmla="*/ 2446542 h 293329"/>
              <a:gd name="T68" fmla="*/ 4688611 w 293328"/>
              <a:gd name="T69" fmla="*/ 326507 h 293329"/>
              <a:gd name="T70" fmla="*/ 4688611 w 293328"/>
              <a:gd name="T71" fmla="*/ 9037376 h 293329"/>
              <a:gd name="T72" fmla="*/ 6464809 w 293328"/>
              <a:gd name="T73" fmla="*/ 6673534 h 293329"/>
              <a:gd name="T74" fmla="*/ 6673772 w 293328"/>
              <a:gd name="T75" fmla="*/ 6464583 h 293329"/>
              <a:gd name="T76" fmla="*/ 9050770 w 293328"/>
              <a:gd name="T77" fmla="*/ 4675475 h 293329"/>
              <a:gd name="T78" fmla="*/ 4688611 w 293328"/>
              <a:gd name="T79" fmla="*/ 0 h 293329"/>
              <a:gd name="T80" fmla="*/ 8658978 w 293328"/>
              <a:gd name="T81" fmla="*/ 7156755 h 293329"/>
              <a:gd name="T82" fmla="*/ 10657173 w 293328"/>
              <a:gd name="T83" fmla="*/ 7940368 h 293329"/>
              <a:gd name="T84" fmla="*/ 8854870 w 293328"/>
              <a:gd name="T85" fmla="*/ 8854585 h 293329"/>
              <a:gd name="T86" fmla="*/ 7940637 w 293328"/>
              <a:gd name="T87" fmla="*/ 10656789 h 293329"/>
              <a:gd name="T88" fmla="*/ 7143972 w 293328"/>
              <a:gd name="T89" fmla="*/ 8658652 h 293329"/>
              <a:gd name="T90" fmla="*/ 0 w 293328"/>
              <a:gd name="T91" fmla="*/ 4675475 h 293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9">
                <a:moveTo>
                  <a:pt x="146451" y="191154"/>
                </a:moveTo>
                <a:cubicBezTo>
                  <a:pt x="141071" y="191154"/>
                  <a:pt x="136768" y="195450"/>
                  <a:pt x="136768" y="200461"/>
                </a:cubicBezTo>
                <a:cubicBezTo>
                  <a:pt x="136768" y="205831"/>
                  <a:pt x="141071" y="210126"/>
                  <a:pt x="146451" y="210126"/>
                </a:cubicBezTo>
                <a:cubicBezTo>
                  <a:pt x="151472" y="210126"/>
                  <a:pt x="155776" y="205831"/>
                  <a:pt x="155776" y="200461"/>
                </a:cubicBezTo>
                <a:cubicBezTo>
                  <a:pt x="155776" y="195450"/>
                  <a:pt x="151472" y="191154"/>
                  <a:pt x="146451" y="191154"/>
                </a:cubicBezTo>
                <a:close/>
                <a:moveTo>
                  <a:pt x="75441" y="191154"/>
                </a:moveTo>
                <a:cubicBezTo>
                  <a:pt x="70420" y="191154"/>
                  <a:pt x="66116" y="195450"/>
                  <a:pt x="66116" y="200461"/>
                </a:cubicBezTo>
                <a:cubicBezTo>
                  <a:pt x="66116" y="205831"/>
                  <a:pt x="70420" y="210126"/>
                  <a:pt x="75441" y="210126"/>
                </a:cubicBezTo>
                <a:cubicBezTo>
                  <a:pt x="80462" y="210126"/>
                  <a:pt x="84765" y="205831"/>
                  <a:pt x="84765" y="200461"/>
                </a:cubicBezTo>
                <a:cubicBezTo>
                  <a:pt x="84765" y="195450"/>
                  <a:pt x="80462" y="191154"/>
                  <a:pt x="75441" y="191154"/>
                </a:cubicBezTo>
                <a:close/>
                <a:moveTo>
                  <a:pt x="189441" y="189441"/>
                </a:moveTo>
                <a:lnTo>
                  <a:pt x="219277" y="276793"/>
                </a:lnTo>
                <a:lnTo>
                  <a:pt x="236172" y="238330"/>
                </a:lnTo>
                <a:cubicBezTo>
                  <a:pt x="236531" y="237611"/>
                  <a:pt x="237610" y="236892"/>
                  <a:pt x="238329" y="236173"/>
                </a:cubicBezTo>
                <a:lnTo>
                  <a:pt x="276792" y="219278"/>
                </a:lnTo>
                <a:lnTo>
                  <a:pt x="189441" y="189441"/>
                </a:lnTo>
                <a:close/>
                <a:moveTo>
                  <a:pt x="75441" y="182563"/>
                </a:moveTo>
                <a:cubicBezTo>
                  <a:pt x="84048" y="182563"/>
                  <a:pt x="91221" y="188290"/>
                  <a:pt x="93373" y="196166"/>
                </a:cubicBezTo>
                <a:lnTo>
                  <a:pt x="128519" y="196166"/>
                </a:lnTo>
                <a:cubicBezTo>
                  <a:pt x="130671" y="188290"/>
                  <a:pt x="137844" y="182563"/>
                  <a:pt x="146451" y="182563"/>
                </a:cubicBezTo>
                <a:cubicBezTo>
                  <a:pt x="156493" y="182563"/>
                  <a:pt x="164741" y="190796"/>
                  <a:pt x="164741" y="200461"/>
                </a:cubicBezTo>
                <a:cubicBezTo>
                  <a:pt x="164741" y="210842"/>
                  <a:pt x="156493" y="218717"/>
                  <a:pt x="146451" y="218717"/>
                </a:cubicBezTo>
                <a:cubicBezTo>
                  <a:pt x="137844" y="218717"/>
                  <a:pt x="130671" y="212990"/>
                  <a:pt x="128519" y="205115"/>
                </a:cubicBezTo>
                <a:lnTo>
                  <a:pt x="93373" y="205115"/>
                </a:lnTo>
                <a:cubicBezTo>
                  <a:pt x="91221" y="212990"/>
                  <a:pt x="84048" y="218717"/>
                  <a:pt x="75441" y="218717"/>
                </a:cubicBezTo>
                <a:cubicBezTo>
                  <a:pt x="65399" y="218717"/>
                  <a:pt x="57150" y="210842"/>
                  <a:pt x="57150" y="200461"/>
                </a:cubicBezTo>
                <a:cubicBezTo>
                  <a:pt x="57150" y="190796"/>
                  <a:pt x="65399" y="182563"/>
                  <a:pt x="75441" y="182563"/>
                </a:cubicBezTo>
                <a:close/>
                <a:moveTo>
                  <a:pt x="146744" y="117929"/>
                </a:moveTo>
                <a:lnTo>
                  <a:pt x="138427" y="162409"/>
                </a:lnTo>
                <a:lnTo>
                  <a:pt x="156870" y="162409"/>
                </a:lnTo>
                <a:cubicBezTo>
                  <a:pt x="160848" y="162409"/>
                  <a:pt x="164102" y="159878"/>
                  <a:pt x="165549" y="156262"/>
                </a:cubicBezTo>
                <a:lnTo>
                  <a:pt x="179290" y="121907"/>
                </a:lnTo>
                <a:lnTo>
                  <a:pt x="146744" y="117929"/>
                </a:lnTo>
                <a:close/>
                <a:moveTo>
                  <a:pt x="102989" y="112505"/>
                </a:moveTo>
                <a:lnTo>
                  <a:pt x="97926" y="162409"/>
                </a:lnTo>
                <a:lnTo>
                  <a:pt x="129025" y="162409"/>
                </a:lnTo>
                <a:lnTo>
                  <a:pt x="137704" y="116482"/>
                </a:lnTo>
                <a:lnTo>
                  <a:pt x="102989" y="112505"/>
                </a:lnTo>
                <a:close/>
                <a:moveTo>
                  <a:pt x="60318" y="107080"/>
                </a:moveTo>
                <a:lnTo>
                  <a:pt x="60318" y="152645"/>
                </a:lnTo>
                <a:cubicBezTo>
                  <a:pt x="60318" y="158070"/>
                  <a:pt x="64657" y="162409"/>
                  <a:pt x="69720" y="162409"/>
                </a:cubicBezTo>
                <a:lnTo>
                  <a:pt x="88886" y="162409"/>
                </a:lnTo>
                <a:lnTo>
                  <a:pt x="94310" y="111420"/>
                </a:lnTo>
                <a:lnTo>
                  <a:pt x="60318" y="107080"/>
                </a:lnTo>
                <a:close/>
                <a:moveTo>
                  <a:pt x="36451" y="77788"/>
                </a:moveTo>
                <a:cubicBezTo>
                  <a:pt x="48385" y="77788"/>
                  <a:pt x="58148" y="86829"/>
                  <a:pt x="59956" y="98039"/>
                </a:cubicBezTo>
                <a:lnTo>
                  <a:pt x="186161" y="113589"/>
                </a:lnTo>
                <a:cubicBezTo>
                  <a:pt x="187246" y="113951"/>
                  <a:pt x="188692" y="114674"/>
                  <a:pt x="189415" y="115759"/>
                </a:cubicBezTo>
                <a:cubicBezTo>
                  <a:pt x="190139" y="116844"/>
                  <a:pt x="190139" y="118652"/>
                  <a:pt x="189777" y="119737"/>
                </a:cubicBezTo>
                <a:lnTo>
                  <a:pt x="174227" y="159516"/>
                </a:lnTo>
                <a:cubicBezTo>
                  <a:pt x="171334" y="166387"/>
                  <a:pt x="164464" y="171088"/>
                  <a:pt x="156870" y="171088"/>
                </a:cubicBezTo>
                <a:lnTo>
                  <a:pt x="69720" y="171088"/>
                </a:lnTo>
                <a:cubicBezTo>
                  <a:pt x="59595" y="171088"/>
                  <a:pt x="51639" y="162771"/>
                  <a:pt x="51639" y="152645"/>
                </a:cubicBezTo>
                <a:lnTo>
                  <a:pt x="51639" y="102017"/>
                </a:lnTo>
                <a:cubicBezTo>
                  <a:pt x="51639" y="93700"/>
                  <a:pt x="44768" y="86829"/>
                  <a:pt x="36451" y="86829"/>
                </a:cubicBezTo>
                <a:cubicBezTo>
                  <a:pt x="33920" y="86829"/>
                  <a:pt x="31750" y="84659"/>
                  <a:pt x="31750" y="82489"/>
                </a:cubicBezTo>
                <a:cubicBezTo>
                  <a:pt x="31750" y="79958"/>
                  <a:pt x="33920" y="77788"/>
                  <a:pt x="36451" y="77788"/>
                </a:cubicBezTo>
                <a:close/>
                <a:moveTo>
                  <a:pt x="128412" y="38100"/>
                </a:moveTo>
                <a:cubicBezTo>
                  <a:pt x="178223" y="38100"/>
                  <a:pt x="218717" y="78893"/>
                  <a:pt x="218717" y="128710"/>
                </a:cubicBezTo>
                <a:cubicBezTo>
                  <a:pt x="218717" y="142428"/>
                  <a:pt x="215492" y="155062"/>
                  <a:pt x="210116" y="166975"/>
                </a:cubicBezTo>
                <a:cubicBezTo>
                  <a:pt x="209400" y="168780"/>
                  <a:pt x="207966" y="169502"/>
                  <a:pt x="206174" y="169502"/>
                </a:cubicBezTo>
                <a:cubicBezTo>
                  <a:pt x="205458" y="169502"/>
                  <a:pt x="204741" y="169502"/>
                  <a:pt x="204383" y="169141"/>
                </a:cubicBezTo>
                <a:cubicBezTo>
                  <a:pt x="201874" y="168419"/>
                  <a:pt x="201158" y="165531"/>
                  <a:pt x="202233" y="163365"/>
                </a:cubicBezTo>
                <a:cubicBezTo>
                  <a:pt x="207250" y="152535"/>
                  <a:pt x="209758" y="140984"/>
                  <a:pt x="209758" y="128710"/>
                </a:cubicBezTo>
                <a:cubicBezTo>
                  <a:pt x="209758" y="83585"/>
                  <a:pt x="173206" y="47125"/>
                  <a:pt x="128412" y="47125"/>
                </a:cubicBezTo>
                <a:cubicBezTo>
                  <a:pt x="105836" y="47125"/>
                  <a:pt x="83976" y="56511"/>
                  <a:pt x="68567" y="73478"/>
                </a:cubicBezTo>
                <a:cubicBezTo>
                  <a:pt x="66775" y="75283"/>
                  <a:pt x="64267" y="75283"/>
                  <a:pt x="62117" y="73839"/>
                </a:cubicBezTo>
                <a:cubicBezTo>
                  <a:pt x="60683" y="72034"/>
                  <a:pt x="60325" y="69146"/>
                  <a:pt x="62117" y="67341"/>
                </a:cubicBezTo>
                <a:cubicBezTo>
                  <a:pt x="78959" y="48569"/>
                  <a:pt x="103327" y="38100"/>
                  <a:pt x="128412" y="38100"/>
                </a:cubicBezTo>
                <a:close/>
                <a:moveTo>
                  <a:pt x="129050" y="8987"/>
                </a:moveTo>
                <a:cubicBezTo>
                  <a:pt x="62907" y="8987"/>
                  <a:pt x="8987" y="62548"/>
                  <a:pt x="8987" y="128691"/>
                </a:cubicBezTo>
                <a:cubicBezTo>
                  <a:pt x="8987" y="194834"/>
                  <a:pt x="62907" y="248754"/>
                  <a:pt x="129050" y="248754"/>
                </a:cubicBezTo>
                <a:cubicBezTo>
                  <a:pt x="152775" y="248754"/>
                  <a:pt x="175062" y="241924"/>
                  <a:pt x="193754" y="229702"/>
                </a:cubicBezTo>
                <a:lnTo>
                  <a:pt x="177938" y="183690"/>
                </a:lnTo>
                <a:cubicBezTo>
                  <a:pt x="177219" y="182252"/>
                  <a:pt x="177578" y="180095"/>
                  <a:pt x="179016" y="179017"/>
                </a:cubicBezTo>
                <a:cubicBezTo>
                  <a:pt x="180095" y="177938"/>
                  <a:pt x="181892" y="177219"/>
                  <a:pt x="183689" y="177938"/>
                </a:cubicBezTo>
                <a:lnTo>
                  <a:pt x="230061" y="193755"/>
                </a:lnTo>
                <a:cubicBezTo>
                  <a:pt x="241923" y="175063"/>
                  <a:pt x="249113" y="152775"/>
                  <a:pt x="249113" y="128691"/>
                </a:cubicBezTo>
                <a:cubicBezTo>
                  <a:pt x="249113" y="62548"/>
                  <a:pt x="195192" y="8987"/>
                  <a:pt x="129050" y="8987"/>
                </a:cubicBezTo>
                <a:close/>
                <a:moveTo>
                  <a:pt x="129050" y="0"/>
                </a:moveTo>
                <a:cubicBezTo>
                  <a:pt x="200225" y="0"/>
                  <a:pt x="258100" y="57875"/>
                  <a:pt x="258100" y="128691"/>
                </a:cubicBezTo>
                <a:cubicBezTo>
                  <a:pt x="258100" y="153854"/>
                  <a:pt x="250910" y="176860"/>
                  <a:pt x="238329" y="196990"/>
                </a:cubicBezTo>
                <a:lnTo>
                  <a:pt x="290092" y="214604"/>
                </a:lnTo>
                <a:cubicBezTo>
                  <a:pt x="292249" y="215323"/>
                  <a:pt x="293328" y="216761"/>
                  <a:pt x="293328" y="218559"/>
                </a:cubicBezTo>
                <a:cubicBezTo>
                  <a:pt x="293328" y="220356"/>
                  <a:pt x="292249" y="222153"/>
                  <a:pt x="290811" y="222872"/>
                </a:cubicBezTo>
                <a:lnTo>
                  <a:pt x="243721" y="243722"/>
                </a:lnTo>
                <a:lnTo>
                  <a:pt x="222872" y="290453"/>
                </a:lnTo>
                <a:cubicBezTo>
                  <a:pt x="222153" y="292250"/>
                  <a:pt x="220715" y="293329"/>
                  <a:pt x="218558" y="293329"/>
                </a:cubicBezTo>
                <a:cubicBezTo>
                  <a:pt x="216761" y="292969"/>
                  <a:pt x="214963" y="292250"/>
                  <a:pt x="214604" y="290093"/>
                </a:cubicBezTo>
                <a:lnTo>
                  <a:pt x="196630" y="238330"/>
                </a:lnTo>
                <a:cubicBezTo>
                  <a:pt x="177219" y="250552"/>
                  <a:pt x="153853" y="257741"/>
                  <a:pt x="129050" y="257741"/>
                </a:cubicBezTo>
                <a:cubicBezTo>
                  <a:pt x="57875" y="257741"/>
                  <a:pt x="0" y="199866"/>
                  <a:pt x="0" y="128691"/>
                </a:cubicBezTo>
                <a:cubicBezTo>
                  <a:pt x="0" y="57875"/>
                  <a:pt x="57875" y="0"/>
                  <a:pt x="129050"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947">
            <a:extLst>
              <a:ext uri="{FF2B5EF4-FFF2-40B4-BE49-F238E27FC236}">
                <a16:creationId xmlns="" xmlns:a16="http://schemas.microsoft.com/office/drawing/2014/main" id="{B5D65D9C-CCD3-FC4D-8E55-479DB81553EE}"/>
              </a:ext>
            </a:extLst>
          </p:cNvPr>
          <p:cNvSpPr>
            <a:spLocks noChangeAspect="1"/>
          </p:cNvSpPr>
          <p:nvPr/>
        </p:nvSpPr>
        <p:spPr bwMode="auto">
          <a:xfrm>
            <a:off x="4912928" y="5114867"/>
            <a:ext cx="632833" cy="632833"/>
          </a:xfrm>
          <a:custGeom>
            <a:avLst/>
            <a:gdLst>
              <a:gd name="T0" fmla="*/ 10229781 w 293081"/>
              <a:gd name="T1" fmla="*/ 10330306 h 293329"/>
              <a:gd name="T2" fmla="*/ 5476924 w 293081"/>
              <a:gd name="T3" fmla="*/ 9533663 h 293329"/>
              <a:gd name="T4" fmla="*/ 4555340 w 293081"/>
              <a:gd name="T5" fmla="*/ 8932903 h 293329"/>
              <a:gd name="T6" fmla="*/ 8187273 w 293081"/>
              <a:gd name="T7" fmla="*/ 4853406 h 293329"/>
              <a:gd name="T8" fmla="*/ 6762806 w 293081"/>
              <a:gd name="T9" fmla="*/ 6446308 h 293329"/>
              <a:gd name="T10" fmla="*/ 7949830 w 293081"/>
              <a:gd name="T11" fmla="*/ 4853406 h 293329"/>
              <a:gd name="T12" fmla="*/ 6162400 w 293081"/>
              <a:gd name="T13" fmla="*/ 5079026 h 293329"/>
              <a:gd name="T14" fmla="*/ 4607171 w 293081"/>
              <a:gd name="T15" fmla="*/ 6393224 h 293329"/>
              <a:gd name="T16" fmla="*/ 3816636 w 293081"/>
              <a:gd name="T17" fmla="*/ 4853406 h 293329"/>
              <a:gd name="T18" fmla="*/ 2748342 w 293081"/>
              <a:gd name="T19" fmla="*/ 6393224 h 293329"/>
              <a:gd name="T20" fmla="*/ 2510957 w 293081"/>
              <a:gd name="T21" fmla="*/ 6167538 h 293329"/>
              <a:gd name="T22" fmla="*/ 1909022 w 293081"/>
              <a:gd name="T23" fmla="*/ 3983213 h 293329"/>
              <a:gd name="T24" fmla="*/ 2777957 w 293081"/>
              <a:gd name="T25" fmla="*/ 7039236 h 293329"/>
              <a:gd name="T26" fmla="*/ 7873078 w 293081"/>
              <a:gd name="T27" fmla="*/ 7078447 h 293329"/>
              <a:gd name="T28" fmla="*/ 9123895 w 293081"/>
              <a:gd name="T29" fmla="*/ 3983213 h 293329"/>
              <a:gd name="T30" fmla="*/ 7109531 w 293081"/>
              <a:gd name="T31" fmla="*/ 3983213 h 293329"/>
              <a:gd name="T32" fmla="*/ 4502645 w 293081"/>
              <a:gd name="T33" fmla="*/ 3983213 h 293329"/>
              <a:gd name="T34" fmla="*/ 8149555 w 293081"/>
              <a:gd name="T35" fmla="*/ 2899289 h 293329"/>
              <a:gd name="T36" fmla="*/ 9716292 w 293081"/>
              <a:gd name="T37" fmla="*/ 3656691 h 293329"/>
              <a:gd name="T38" fmla="*/ 8149555 w 293081"/>
              <a:gd name="T39" fmla="*/ 2899289 h 293329"/>
              <a:gd name="T40" fmla="*/ 6240568 w 293081"/>
              <a:gd name="T41" fmla="*/ 3656691 h 293329"/>
              <a:gd name="T42" fmla="*/ 7820426 w 293081"/>
              <a:gd name="T43" fmla="*/ 2899289 h 293329"/>
              <a:gd name="T44" fmla="*/ 2935990 w 293081"/>
              <a:gd name="T45" fmla="*/ 2951549 h 293329"/>
              <a:gd name="T46" fmla="*/ 5213632 w 293081"/>
              <a:gd name="T47" fmla="*/ 2951549 h 293329"/>
              <a:gd name="T48" fmla="*/ 329206 w 293081"/>
              <a:gd name="T49" fmla="*/ 2899289 h 293329"/>
              <a:gd name="T50" fmla="*/ 1909022 w 293081"/>
              <a:gd name="T51" fmla="*/ 3656691 h 293329"/>
              <a:gd name="T52" fmla="*/ 329206 w 293081"/>
              <a:gd name="T53" fmla="*/ 2899289 h 293329"/>
              <a:gd name="T54" fmla="*/ 10190286 w 293081"/>
              <a:gd name="T55" fmla="*/ 2572821 h 293329"/>
              <a:gd name="T56" fmla="*/ 5542797 w 293081"/>
              <a:gd name="T57" fmla="*/ 1619461 h 293329"/>
              <a:gd name="T58" fmla="*/ 7227999 w 293081"/>
              <a:gd name="T59" fmla="*/ 1619461 h 293329"/>
              <a:gd name="T60" fmla="*/ 3041256 w 293081"/>
              <a:gd name="T61" fmla="*/ 2572821 h 293329"/>
              <a:gd name="T62" fmla="*/ 3515243 w 293081"/>
              <a:gd name="T63" fmla="*/ 1619461 h 293329"/>
              <a:gd name="T64" fmla="*/ 2672629 w 293081"/>
              <a:gd name="T65" fmla="*/ 2572821 h 293329"/>
              <a:gd name="T66" fmla="*/ 1632526 w 293081"/>
              <a:gd name="T67" fmla="*/ 326507 h 293329"/>
              <a:gd name="T68" fmla="*/ 9123895 w 293081"/>
              <a:gd name="T69" fmla="*/ 326507 h 293329"/>
              <a:gd name="T70" fmla="*/ 9281834 w 293081"/>
              <a:gd name="T71" fmla="*/ 0 h 293329"/>
              <a:gd name="T72" fmla="*/ 10690593 w 293081"/>
              <a:gd name="T73" fmla="*/ 2625081 h 293329"/>
              <a:gd name="T74" fmla="*/ 9716292 w 293081"/>
              <a:gd name="T75" fmla="*/ 3983213 h 293329"/>
              <a:gd name="T76" fmla="*/ 9281834 w 293081"/>
              <a:gd name="T77" fmla="*/ 7365715 h 293329"/>
              <a:gd name="T78" fmla="*/ 9071218 w 293081"/>
              <a:gd name="T79" fmla="*/ 8606439 h 293329"/>
              <a:gd name="T80" fmla="*/ 10730065 w 293081"/>
              <a:gd name="T81" fmla="*/ 10552302 h 293329"/>
              <a:gd name="T82" fmla="*/ 13220 w 293081"/>
              <a:gd name="T83" fmla="*/ 10552302 h 293329"/>
              <a:gd name="T84" fmla="*/ 1685204 w 293081"/>
              <a:gd name="T85" fmla="*/ 8606439 h 293329"/>
              <a:gd name="T86" fmla="*/ 1474507 w 293081"/>
              <a:gd name="T87" fmla="*/ 7365715 h 293329"/>
              <a:gd name="T88" fmla="*/ 1040094 w 293081"/>
              <a:gd name="T89" fmla="*/ 3983213 h 293329"/>
              <a:gd name="T90" fmla="*/ 52652 w 293081"/>
              <a:gd name="T91" fmla="*/ 2625081 h 293329"/>
              <a:gd name="T92" fmla="*/ 1474507 w 293081"/>
              <a:gd name="T93" fmla="*/ 0 h 293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081" h="293329">
                <a:moveTo>
                  <a:pt x="48110" y="245878"/>
                </a:moveTo>
                <a:lnTo>
                  <a:pt x="14361" y="284342"/>
                </a:lnTo>
                <a:lnTo>
                  <a:pt x="278967" y="284342"/>
                </a:lnTo>
                <a:lnTo>
                  <a:pt x="245218" y="245878"/>
                </a:lnTo>
                <a:lnTo>
                  <a:pt x="169104" y="245878"/>
                </a:lnTo>
                <a:lnTo>
                  <a:pt x="149357" y="262414"/>
                </a:lnTo>
                <a:cubicBezTo>
                  <a:pt x="148639" y="263493"/>
                  <a:pt x="147921" y="263493"/>
                  <a:pt x="146485" y="263493"/>
                </a:cubicBezTo>
                <a:cubicBezTo>
                  <a:pt x="145767" y="263493"/>
                  <a:pt x="144689" y="263493"/>
                  <a:pt x="143612" y="262414"/>
                </a:cubicBezTo>
                <a:lnTo>
                  <a:pt x="124225" y="245878"/>
                </a:lnTo>
                <a:lnTo>
                  <a:pt x="48110" y="245878"/>
                </a:lnTo>
                <a:close/>
                <a:moveTo>
                  <a:pt x="216793" y="133590"/>
                </a:moveTo>
                <a:cubicBezTo>
                  <a:pt x="218591" y="131763"/>
                  <a:pt x="221469" y="131763"/>
                  <a:pt x="223267" y="133590"/>
                </a:cubicBezTo>
                <a:cubicBezTo>
                  <a:pt x="225065" y="135417"/>
                  <a:pt x="225065" y="137974"/>
                  <a:pt x="223267" y="139801"/>
                </a:cubicBezTo>
                <a:lnTo>
                  <a:pt x="187660" y="175973"/>
                </a:lnTo>
                <a:cubicBezTo>
                  <a:pt x="186581" y="176704"/>
                  <a:pt x="185502" y="177435"/>
                  <a:pt x="184423" y="177435"/>
                </a:cubicBezTo>
                <a:cubicBezTo>
                  <a:pt x="183344" y="177435"/>
                  <a:pt x="182265" y="176704"/>
                  <a:pt x="181545" y="175973"/>
                </a:cubicBezTo>
                <a:cubicBezTo>
                  <a:pt x="179387" y="174512"/>
                  <a:pt x="179387" y="171223"/>
                  <a:pt x="181545" y="169762"/>
                </a:cubicBezTo>
                <a:lnTo>
                  <a:pt x="216793" y="133590"/>
                </a:lnTo>
                <a:close/>
                <a:moveTo>
                  <a:pt x="161525" y="133590"/>
                </a:moveTo>
                <a:cubicBezTo>
                  <a:pt x="163337" y="131763"/>
                  <a:pt x="166237" y="131763"/>
                  <a:pt x="168050" y="133590"/>
                </a:cubicBezTo>
                <a:cubicBezTo>
                  <a:pt x="169500" y="135417"/>
                  <a:pt x="169500" y="137974"/>
                  <a:pt x="168050" y="139801"/>
                </a:cubicBezTo>
                <a:lnTo>
                  <a:pt x="131800" y="175973"/>
                </a:lnTo>
                <a:cubicBezTo>
                  <a:pt x="131075" y="176704"/>
                  <a:pt x="129988" y="177435"/>
                  <a:pt x="128900" y="177435"/>
                </a:cubicBezTo>
                <a:cubicBezTo>
                  <a:pt x="127813" y="177435"/>
                  <a:pt x="126725" y="176704"/>
                  <a:pt x="125638" y="175973"/>
                </a:cubicBezTo>
                <a:cubicBezTo>
                  <a:pt x="123825" y="174512"/>
                  <a:pt x="123825" y="171223"/>
                  <a:pt x="125638" y="169762"/>
                </a:cubicBezTo>
                <a:lnTo>
                  <a:pt x="161525" y="133590"/>
                </a:lnTo>
                <a:close/>
                <a:moveTo>
                  <a:pt x="104080" y="133590"/>
                </a:moveTo>
                <a:cubicBezTo>
                  <a:pt x="105878" y="131763"/>
                  <a:pt x="108756" y="131763"/>
                  <a:pt x="110194" y="133590"/>
                </a:cubicBezTo>
                <a:cubicBezTo>
                  <a:pt x="112352" y="135417"/>
                  <a:pt x="112352" y="137974"/>
                  <a:pt x="110194" y="139801"/>
                </a:cubicBezTo>
                <a:lnTo>
                  <a:pt x="74947" y="175973"/>
                </a:lnTo>
                <a:cubicBezTo>
                  <a:pt x="73868" y="176704"/>
                  <a:pt x="72789" y="177435"/>
                  <a:pt x="71710" y="177435"/>
                </a:cubicBezTo>
                <a:cubicBezTo>
                  <a:pt x="70631" y="177435"/>
                  <a:pt x="69193" y="176704"/>
                  <a:pt x="68473" y="175973"/>
                </a:cubicBezTo>
                <a:cubicBezTo>
                  <a:pt x="66675" y="174512"/>
                  <a:pt x="66675" y="171223"/>
                  <a:pt x="68473" y="169762"/>
                </a:cubicBezTo>
                <a:lnTo>
                  <a:pt x="104080" y="133590"/>
                </a:lnTo>
                <a:close/>
                <a:moveTo>
                  <a:pt x="75755" y="96698"/>
                </a:moveTo>
                <a:cubicBezTo>
                  <a:pt x="70370" y="104247"/>
                  <a:pt x="61753" y="109639"/>
                  <a:pt x="52059" y="109639"/>
                </a:cubicBezTo>
                <a:lnTo>
                  <a:pt x="44520" y="109639"/>
                </a:lnTo>
                <a:lnTo>
                  <a:pt x="44520" y="193755"/>
                </a:lnTo>
                <a:lnTo>
                  <a:pt x="75755" y="193755"/>
                </a:lnTo>
                <a:cubicBezTo>
                  <a:pt x="76473" y="193755"/>
                  <a:pt x="77550" y="194474"/>
                  <a:pt x="78628" y="194834"/>
                </a:cubicBezTo>
                <a:lnTo>
                  <a:pt x="146485" y="253427"/>
                </a:lnTo>
                <a:lnTo>
                  <a:pt x="214700" y="194834"/>
                </a:lnTo>
                <a:cubicBezTo>
                  <a:pt x="215418" y="194474"/>
                  <a:pt x="216855" y="193755"/>
                  <a:pt x="217573" y="193755"/>
                </a:cubicBezTo>
                <a:lnTo>
                  <a:pt x="248808" y="193755"/>
                </a:lnTo>
                <a:lnTo>
                  <a:pt x="248808" y="109639"/>
                </a:lnTo>
                <a:lnTo>
                  <a:pt x="241269" y="109639"/>
                </a:lnTo>
                <a:cubicBezTo>
                  <a:pt x="231575" y="109639"/>
                  <a:pt x="222599" y="104247"/>
                  <a:pt x="217573" y="96698"/>
                </a:cubicBezTo>
                <a:cubicBezTo>
                  <a:pt x="212546" y="104247"/>
                  <a:pt x="203929" y="109639"/>
                  <a:pt x="193877" y="109639"/>
                </a:cubicBezTo>
                <a:lnTo>
                  <a:pt x="170181" y="109639"/>
                </a:lnTo>
                <a:cubicBezTo>
                  <a:pt x="160487" y="109639"/>
                  <a:pt x="151511" y="104247"/>
                  <a:pt x="146485" y="96698"/>
                </a:cubicBezTo>
                <a:cubicBezTo>
                  <a:pt x="141458" y="104247"/>
                  <a:pt x="132841" y="109639"/>
                  <a:pt x="122788" y="109639"/>
                </a:cubicBezTo>
                <a:lnTo>
                  <a:pt x="99092" y="109639"/>
                </a:lnTo>
                <a:cubicBezTo>
                  <a:pt x="89398" y="109639"/>
                  <a:pt x="80782" y="104247"/>
                  <a:pt x="75755" y="96698"/>
                </a:cubicBezTo>
                <a:close/>
                <a:moveTo>
                  <a:pt x="222240" y="79802"/>
                </a:moveTo>
                <a:lnTo>
                  <a:pt x="222240" y="81240"/>
                </a:lnTo>
                <a:cubicBezTo>
                  <a:pt x="222240" y="92025"/>
                  <a:pt x="230498" y="100652"/>
                  <a:pt x="241269" y="100652"/>
                </a:cubicBezTo>
                <a:lnTo>
                  <a:pt x="264965" y="100652"/>
                </a:lnTo>
                <a:cubicBezTo>
                  <a:pt x="275377" y="100652"/>
                  <a:pt x="283993" y="92025"/>
                  <a:pt x="283993" y="81240"/>
                </a:cubicBezTo>
                <a:lnTo>
                  <a:pt x="283993" y="79802"/>
                </a:lnTo>
                <a:lnTo>
                  <a:pt x="222240" y="79802"/>
                </a:lnTo>
                <a:close/>
                <a:moveTo>
                  <a:pt x="151152" y="79802"/>
                </a:moveTo>
                <a:lnTo>
                  <a:pt x="151152" y="81240"/>
                </a:lnTo>
                <a:cubicBezTo>
                  <a:pt x="151152" y="92025"/>
                  <a:pt x="159769" y="100652"/>
                  <a:pt x="170181" y="100652"/>
                </a:cubicBezTo>
                <a:lnTo>
                  <a:pt x="193877" y="100652"/>
                </a:lnTo>
                <a:cubicBezTo>
                  <a:pt x="204648" y="100652"/>
                  <a:pt x="213264" y="92025"/>
                  <a:pt x="213264" y="81240"/>
                </a:cubicBezTo>
                <a:lnTo>
                  <a:pt x="213264" y="79802"/>
                </a:lnTo>
                <a:lnTo>
                  <a:pt x="151152" y="79802"/>
                </a:lnTo>
                <a:close/>
                <a:moveTo>
                  <a:pt x="80064" y="79802"/>
                </a:moveTo>
                <a:lnTo>
                  <a:pt x="80064" y="81240"/>
                </a:lnTo>
                <a:cubicBezTo>
                  <a:pt x="80064" y="92025"/>
                  <a:pt x="88680" y="100652"/>
                  <a:pt x="99092" y="100652"/>
                </a:cubicBezTo>
                <a:lnTo>
                  <a:pt x="122788" y="100652"/>
                </a:lnTo>
                <a:cubicBezTo>
                  <a:pt x="133560" y="100652"/>
                  <a:pt x="142176" y="92025"/>
                  <a:pt x="142176" y="81240"/>
                </a:cubicBezTo>
                <a:lnTo>
                  <a:pt x="142176" y="79802"/>
                </a:lnTo>
                <a:lnTo>
                  <a:pt x="80064" y="79802"/>
                </a:lnTo>
                <a:close/>
                <a:moveTo>
                  <a:pt x="8976" y="79802"/>
                </a:moveTo>
                <a:lnTo>
                  <a:pt x="8976" y="81240"/>
                </a:lnTo>
                <a:cubicBezTo>
                  <a:pt x="8976" y="92025"/>
                  <a:pt x="17592" y="100652"/>
                  <a:pt x="28363" y="100652"/>
                </a:cubicBezTo>
                <a:lnTo>
                  <a:pt x="52059" y="100652"/>
                </a:lnTo>
                <a:cubicBezTo>
                  <a:pt x="62471" y="100652"/>
                  <a:pt x="71088" y="92025"/>
                  <a:pt x="71088" y="81240"/>
                </a:cubicBezTo>
                <a:lnTo>
                  <a:pt x="71088" y="79802"/>
                </a:lnTo>
                <a:lnTo>
                  <a:pt x="8976" y="79802"/>
                </a:lnTo>
                <a:close/>
                <a:moveTo>
                  <a:pt x="207161" y="44574"/>
                </a:moveTo>
                <a:lnTo>
                  <a:pt x="220445" y="70816"/>
                </a:lnTo>
                <a:lnTo>
                  <a:pt x="277890" y="70816"/>
                </a:lnTo>
                <a:lnTo>
                  <a:pt x="251322" y="44574"/>
                </a:lnTo>
                <a:lnTo>
                  <a:pt x="207161" y="44574"/>
                </a:lnTo>
                <a:close/>
                <a:moveTo>
                  <a:pt x="151152" y="44574"/>
                </a:moveTo>
                <a:lnTo>
                  <a:pt x="151152" y="70816"/>
                </a:lnTo>
                <a:lnTo>
                  <a:pt x="210392" y="70816"/>
                </a:lnTo>
                <a:lnTo>
                  <a:pt x="197108" y="44574"/>
                </a:lnTo>
                <a:lnTo>
                  <a:pt x="151152" y="44574"/>
                </a:lnTo>
                <a:close/>
                <a:moveTo>
                  <a:pt x="95861" y="44574"/>
                </a:moveTo>
                <a:lnTo>
                  <a:pt x="82936" y="70816"/>
                </a:lnTo>
                <a:lnTo>
                  <a:pt x="142176" y="70816"/>
                </a:lnTo>
                <a:lnTo>
                  <a:pt x="142176" y="44574"/>
                </a:lnTo>
                <a:lnTo>
                  <a:pt x="95861" y="44574"/>
                </a:lnTo>
                <a:close/>
                <a:moveTo>
                  <a:pt x="42006" y="44574"/>
                </a:moveTo>
                <a:lnTo>
                  <a:pt x="15438" y="70816"/>
                </a:lnTo>
                <a:lnTo>
                  <a:pt x="72883" y="70816"/>
                </a:lnTo>
                <a:lnTo>
                  <a:pt x="86167" y="44574"/>
                </a:lnTo>
                <a:lnTo>
                  <a:pt x="42006" y="44574"/>
                </a:lnTo>
                <a:close/>
                <a:moveTo>
                  <a:pt x="44520" y="8987"/>
                </a:moveTo>
                <a:lnTo>
                  <a:pt x="44520" y="35588"/>
                </a:lnTo>
                <a:lnTo>
                  <a:pt x="248808" y="35588"/>
                </a:lnTo>
                <a:lnTo>
                  <a:pt x="248808" y="8987"/>
                </a:lnTo>
                <a:lnTo>
                  <a:pt x="44520" y="8987"/>
                </a:lnTo>
                <a:close/>
                <a:moveTo>
                  <a:pt x="40211" y="0"/>
                </a:moveTo>
                <a:lnTo>
                  <a:pt x="253117" y="0"/>
                </a:lnTo>
                <a:cubicBezTo>
                  <a:pt x="255630" y="0"/>
                  <a:pt x="257784" y="1797"/>
                  <a:pt x="257784" y="4314"/>
                </a:cubicBezTo>
                <a:lnTo>
                  <a:pt x="257784" y="38104"/>
                </a:lnTo>
                <a:lnTo>
                  <a:pt x="291533" y="72254"/>
                </a:lnTo>
                <a:cubicBezTo>
                  <a:pt x="292610" y="73332"/>
                  <a:pt x="292969" y="74410"/>
                  <a:pt x="292969" y="75489"/>
                </a:cubicBezTo>
                <a:lnTo>
                  <a:pt x="292969" y="81240"/>
                </a:lnTo>
                <a:cubicBezTo>
                  <a:pt x="292969" y="97057"/>
                  <a:pt x="280403" y="109639"/>
                  <a:pt x="264965" y="109639"/>
                </a:cubicBezTo>
                <a:lnTo>
                  <a:pt x="257784" y="109639"/>
                </a:lnTo>
                <a:lnTo>
                  <a:pt x="257784" y="198428"/>
                </a:lnTo>
                <a:cubicBezTo>
                  <a:pt x="257784" y="200585"/>
                  <a:pt x="255630" y="202742"/>
                  <a:pt x="253117" y="202742"/>
                </a:cubicBezTo>
                <a:lnTo>
                  <a:pt x="219009" y="202742"/>
                </a:lnTo>
                <a:lnTo>
                  <a:pt x="179156" y="236892"/>
                </a:lnTo>
                <a:lnTo>
                  <a:pt x="247372" y="236892"/>
                </a:lnTo>
                <a:cubicBezTo>
                  <a:pt x="248449" y="236892"/>
                  <a:pt x="249885" y="237611"/>
                  <a:pt x="250603" y="238330"/>
                </a:cubicBezTo>
                <a:lnTo>
                  <a:pt x="291892" y="285780"/>
                </a:lnTo>
                <a:cubicBezTo>
                  <a:pt x="293328" y="287218"/>
                  <a:pt x="293328" y="289015"/>
                  <a:pt x="292610" y="290453"/>
                </a:cubicBezTo>
                <a:cubicBezTo>
                  <a:pt x="291892" y="292250"/>
                  <a:pt x="290456" y="293329"/>
                  <a:pt x="288661" y="293329"/>
                </a:cubicBezTo>
                <a:lnTo>
                  <a:pt x="4667" y="293329"/>
                </a:lnTo>
                <a:cubicBezTo>
                  <a:pt x="2872" y="293329"/>
                  <a:pt x="1077" y="292250"/>
                  <a:pt x="359" y="290453"/>
                </a:cubicBezTo>
                <a:cubicBezTo>
                  <a:pt x="0" y="289015"/>
                  <a:pt x="0" y="287218"/>
                  <a:pt x="1077" y="285780"/>
                </a:cubicBezTo>
                <a:lnTo>
                  <a:pt x="42725" y="238330"/>
                </a:lnTo>
                <a:cubicBezTo>
                  <a:pt x="43443" y="237611"/>
                  <a:pt x="44879" y="236892"/>
                  <a:pt x="45956" y="236892"/>
                </a:cubicBezTo>
                <a:lnTo>
                  <a:pt x="113813" y="236892"/>
                </a:lnTo>
                <a:lnTo>
                  <a:pt x="73960" y="202742"/>
                </a:lnTo>
                <a:lnTo>
                  <a:pt x="40211" y="202742"/>
                </a:lnTo>
                <a:cubicBezTo>
                  <a:pt x="37698" y="202742"/>
                  <a:pt x="35903" y="200585"/>
                  <a:pt x="35903" y="198428"/>
                </a:cubicBezTo>
                <a:lnTo>
                  <a:pt x="35903" y="109639"/>
                </a:lnTo>
                <a:lnTo>
                  <a:pt x="28363" y="109639"/>
                </a:lnTo>
                <a:cubicBezTo>
                  <a:pt x="12925" y="109639"/>
                  <a:pt x="0" y="97057"/>
                  <a:pt x="0" y="81240"/>
                </a:cubicBezTo>
                <a:lnTo>
                  <a:pt x="0" y="75489"/>
                </a:lnTo>
                <a:cubicBezTo>
                  <a:pt x="0" y="74410"/>
                  <a:pt x="359" y="73332"/>
                  <a:pt x="1436" y="72254"/>
                </a:cubicBezTo>
                <a:lnTo>
                  <a:pt x="35903" y="38104"/>
                </a:lnTo>
                <a:lnTo>
                  <a:pt x="35903" y="4314"/>
                </a:lnTo>
                <a:cubicBezTo>
                  <a:pt x="35903" y="1797"/>
                  <a:pt x="37698" y="0"/>
                  <a:pt x="40211"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955">
            <a:extLst>
              <a:ext uri="{FF2B5EF4-FFF2-40B4-BE49-F238E27FC236}">
                <a16:creationId xmlns="" xmlns:a16="http://schemas.microsoft.com/office/drawing/2014/main" id="{9140AD17-40EE-C14A-A485-DC3AB73879E7}"/>
              </a:ext>
            </a:extLst>
          </p:cNvPr>
          <p:cNvSpPr>
            <a:spLocks noChangeAspect="1"/>
          </p:cNvSpPr>
          <p:nvPr/>
        </p:nvSpPr>
        <p:spPr bwMode="auto">
          <a:xfrm>
            <a:off x="7523464" y="3563111"/>
            <a:ext cx="632833" cy="630949"/>
          </a:xfrm>
          <a:custGeom>
            <a:avLst/>
            <a:gdLst>
              <a:gd name="T0" fmla="*/ 7096114 w 293328"/>
              <a:gd name="T1" fmla="*/ 10177451 h 293329"/>
              <a:gd name="T2" fmla="*/ 326110 w 293328"/>
              <a:gd name="T3" fmla="*/ 7951508 h 293329"/>
              <a:gd name="T4" fmla="*/ 10057158 w 293328"/>
              <a:gd name="T5" fmla="*/ 8903638 h 293329"/>
              <a:gd name="T6" fmla="*/ 326110 w 293328"/>
              <a:gd name="T7" fmla="*/ 7951508 h 293329"/>
              <a:gd name="T8" fmla="*/ 8696200 w 293328"/>
              <a:gd name="T9" fmla="*/ 6010013 h 293329"/>
              <a:gd name="T10" fmla="*/ 6690531 w 293328"/>
              <a:gd name="T11" fmla="*/ 6010013 h 293329"/>
              <a:gd name="T12" fmla="*/ 9459040 w 293328"/>
              <a:gd name="T13" fmla="*/ 4772993 h 293329"/>
              <a:gd name="T14" fmla="*/ 8593839 w 293328"/>
              <a:gd name="T15" fmla="*/ 5100856 h 293329"/>
              <a:gd name="T16" fmla="*/ 6857140 w 293328"/>
              <a:gd name="T17" fmla="*/ 4772993 h 293329"/>
              <a:gd name="T18" fmla="*/ 7677454 w 293328"/>
              <a:gd name="T19" fmla="*/ 5100856 h 293329"/>
              <a:gd name="T20" fmla="*/ 6857140 w 293328"/>
              <a:gd name="T21" fmla="*/ 4772993 h 293329"/>
              <a:gd name="T22" fmla="*/ 9561323 w 293328"/>
              <a:gd name="T23" fmla="*/ 3850769 h 293329"/>
              <a:gd name="T24" fmla="*/ 6690531 w 293328"/>
              <a:gd name="T25" fmla="*/ 3850769 h 293329"/>
              <a:gd name="T26" fmla="*/ 3660991 w 293328"/>
              <a:gd name="T27" fmla="*/ 3397192 h 293329"/>
              <a:gd name="T28" fmla="*/ 4738202 w 293328"/>
              <a:gd name="T29" fmla="*/ 2943447 h 293329"/>
              <a:gd name="T30" fmla="*/ 3349610 w 293328"/>
              <a:gd name="T31" fmla="*/ 4629175 h 293329"/>
              <a:gd name="T32" fmla="*/ 8593839 w 293328"/>
              <a:gd name="T33" fmla="*/ 2670609 h 293329"/>
              <a:gd name="T34" fmla="*/ 9459040 w 293328"/>
              <a:gd name="T35" fmla="*/ 2997977 h 293329"/>
              <a:gd name="T36" fmla="*/ 8593839 w 293328"/>
              <a:gd name="T37" fmla="*/ 2670609 h 293329"/>
              <a:gd name="T38" fmla="*/ 7831258 w 293328"/>
              <a:gd name="T39" fmla="*/ 2834258 h 293329"/>
              <a:gd name="T40" fmla="*/ 6690531 w 293328"/>
              <a:gd name="T41" fmla="*/ 2834258 h 293329"/>
              <a:gd name="T42" fmla="*/ 2519052 w 293328"/>
              <a:gd name="T43" fmla="*/ 2696939 h 293329"/>
              <a:gd name="T44" fmla="*/ 3505278 w 293328"/>
              <a:gd name="T45" fmla="*/ 2269150 h 293329"/>
              <a:gd name="T46" fmla="*/ 4958723 w 293328"/>
              <a:gd name="T47" fmla="*/ 2554347 h 293329"/>
              <a:gd name="T48" fmla="*/ 4958723 w 293328"/>
              <a:gd name="T49" fmla="*/ 4421684 h 293329"/>
              <a:gd name="T50" fmla="*/ 3440433 w 293328"/>
              <a:gd name="T51" fmla="*/ 5031119 h 293329"/>
              <a:gd name="T52" fmla="*/ 1960988 w 293328"/>
              <a:gd name="T53" fmla="*/ 2696939 h 293329"/>
              <a:gd name="T54" fmla="*/ 3533960 w 293328"/>
              <a:gd name="T55" fmla="*/ 1160427 h 293329"/>
              <a:gd name="T56" fmla="*/ 3533960 w 293328"/>
              <a:gd name="T57" fmla="*/ 6704825 h 293329"/>
              <a:gd name="T58" fmla="*/ 3533960 w 293328"/>
              <a:gd name="T59" fmla="*/ 1160427 h 293329"/>
              <a:gd name="T60" fmla="*/ 9791789 w 293328"/>
              <a:gd name="T61" fmla="*/ 965938 h 293329"/>
              <a:gd name="T62" fmla="*/ 9512251 w 293328"/>
              <a:gd name="T63" fmla="*/ 1075588 h 293329"/>
              <a:gd name="T64" fmla="*/ 7839593 w 293328"/>
              <a:gd name="T65" fmla="*/ 856312 h 293329"/>
              <a:gd name="T66" fmla="*/ 8065869 w 293328"/>
              <a:gd name="T67" fmla="*/ 1075588 h 293329"/>
              <a:gd name="T68" fmla="*/ 7786366 w 293328"/>
              <a:gd name="T69" fmla="*/ 965938 h 293329"/>
              <a:gd name="T70" fmla="*/ 8983775 w 293328"/>
              <a:gd name="T71" fmla="*/ 1009765 h 293329"/>
              <a:gd name="T72" fmla="*/ 8817646 w 293328"/>
              <a:gd name="T73" fmla="*/ 852309 h 293329"/>
              <a:gd name="T74" fmla="*/ 6215964 w 293328"/>
              <a:gd name="T75" fmla="*/ 3457687 h 293329"/>
              <a:gd name="T76" fmla="*/ 3533960 w 293328"/>
              <a:gd name="T77" fmla="*/ 7089880 h 293329"/>
              <a:gd name="T78" fmla="*/ 865104 w 293328"/>
              <a:gd name="T79" fmla="*/ 3457687 h 293329"/>
              <a:gd name="T80" fmla="*/ 587004 w 293328"/>
              <a:gd name="T81" fmla="*/ 308865 h 293329"/>
              <a:gd name="T82" fmla="*/ 10331054 w 293328"/>
              <a:gd name="T83" fmla="*/ 7629874 h 293329"/>
              <a:gd name="T84" fmla="*/ 587004 w 293328"/>
              <a:gd name="T85" fmla="*/ 308865 h 293329"/>
              <a:gd name="T86" fmla="*/ 10657173 w 293328"/>
              <a:gd name="T87" fmla="*/ 579014 h 293329"/>
              <a:gd name="T88" fmla="*/ 10057158 w 293328"/>
              <a:gd name="T89" fmla="*/ 9225323 h 293329"/>
              <a:gd name="T90" fmla="*/ 8557038 w 293328"/>
              <a:gd name="T91" fmla="*/ 10177451 h 293329"/>
              <a:gd name="T92" fmla="*/ 2100142 w 293328"/>
              <a:gd name="T93" fmla="*/ 10499096 h 293329"/>
              <a:gd name="T94" fmla="*/ 3234999 w 293328"/>
              <a:gd name="T95" fmla="*/ 10177451 h 293329"/>
              <a:gd name="T96" fmla="*/ 0 w 293328"/>
              <a:gd name="T97" fmla="*/ 8646314 h 293329"/>
              <a:gd name="T98" fmla="*/ 587004 w 293328"/>
              <a:gd name="T99" fmla="*/ 0 h 293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3328" h="293329">
                <a:moveTo>
                  <a:pt x="97656" y="257741"/>
                </a:moveTo>
                <a:lnTo>
                  <a:pt x="97656" y="284342"/>
                </a:lnTo>
                <a:lnTo>
                  <a:pt x="195313" y="284342"/>
                </a:lnTo>
                <a:lnTo>
                  <a:pt x="195313" y="257741"/>
                </a:lnTo>
                <a:lnTo>
                  <a:pt x="97656" y="257741"/>
                </a:lnTo>
                <a:close/>
                <a:moveTo>
                  <a:pt x="8976" y="222153"/>
                </a:moveTo>
                <a:lnTo>
                  <a:pt x="8976" y="241565"/>
                </a:lnTo>
                <a:cubicBezTo>
                  <a:pt x="8976" y="245519"/>
                  <a:pt x="12207" y="248754"/>
                  <a:pt x="16156" y="248754"/>
                </a:cubicBezTo>
                <a:lnTo>
                  <a:pt x="276813" y="248754"/>
                </a:lnTo>
                <a:cubicBezTo>
                  <a:pt x="281121" y="248754"/>
                  <a:pt x="284352" y="245519"/>
                  <a:pt x="284352" y="241565"/>
                </a:cubicBezTo>
                <a:lnTo>
                  <a:pt x="284352" y="222153"/>
                </a:lnTo>
                <a:lnTo>
                  <a:pt x="8976" y="222153"/>
                </a:lnTo>
                <a:close/>
                <a:moveTo>
                  <a:pt x="188810" y="163513"/>
                </a:moveTo>
                <a:lnTo>
                  <a:pt x="235052" y="163513"/>
                </a:lnTo>
                <a:cubicBezTo>
                  <a:pt x="237561" y="163513"/>
                  <a:pt x="239354" y="165345"/>
                  <a:pt x="239354" y="167909"/>
                </a:cubicBezTo>
                <a:cubicBezTo>
                  <a:pt x="239354" y="170474"/>
                  <a:pt x="237561" y="172672"/>
                  <a:pt x="235052" y="172672"/>
                </a:cubicBezTo>
                <a:lnTo>
                  <a:pt x="188810" y="172672"/>
                </a:lnTo>
                <a:cubicBezTo>
                  <a:pt x="186301" y="172672"/>
                  <a:pt x="184150" y="170474"/>
                  <a:pt x="184150" y="167909"/>
                </a:cubicBezTo>
                <a:cubicBezTo>
                  <a:pt x="184150" y="165345"/>
                  <a:pt x="186301" y="163513"/>
                  <a:pt x="188810" y="163513"/>
                </a:cubicBezTo>
                <a:close/>
                <a:moveTo>
                  <a:pt x="236537" y="133350"/>
                </a:moveTo>
                <a:lnTo>
                  <a:pt x="260350" y="133350"/>
                </a:lnTo>
                <a:cubicBezTo>
                  <a:pt x="262914" y="133350"/>
                  <a:pt x="264746" y="135182"/>
                  <a:pt x="264746" y="137746"/>
                </a:cubicBezTo>
                <a:cubicBezTo>
                  <a:pt x="264746" y="140310"/>
                  <a:pt x="262914" y="142509"/>
                  <a:pt x="260350" y="142509"/>
                </a:cubicBezTo>
                <a:lnTo>
                  <a:pt x="236537" y="142509"/>
                </a:lnTo>
                <a:cubicBezTo>
                  <a:pt x="234339" y="142509"/>
                  <a:pt x="231775" y="140310"/>
                  <a:pt x="231775" y="137746"/>
                </a:cubicBezTo>
                <a:cubicBezTo>
                  <a:pt x="231775" y="135182"/>
                  <a:pt x="234339" y="133350"/>
                  <a:pt x="236537" y="133350"/>
                </a:cubicBezTo>
                <a:close/>
                <a:moveTo>
                  <a:pt x="188736" y="133350"/>
                </a:moveTo>
                <a:lnTo>
                  <a:pt x="211314" y="133350"/>
                </a:lnTo>
                <a:cubicBezTo>
                  <a:pt x="213783" y="133350"/>
                  <a:pt x="215547" y="135182"/>
                  <a:pt x="215547" y="137746"/>
                </a:cubicBezTo>
                <a:cubicBezTo>
                  <a:pt x="215547" y="140310"/>
                  <a:pt x="213783" y="142509"/>
                  <a:pt x="211314" y="142509"/>
                </a:cubicBezTo>
                <a:lnTo>
                  <a:pt x="188736" y="142509"/>
                </a:lnTo>
                <a:cubicBezTo>
                  <a:pt x="186267" y="142509"/>
                  <a:pt x="184150" y="140310"/>
                  <a:pt x="184150" y="137746"/>
                </a:cubicBezTo>
                <a:cubicBezTo>
                  <a:pt x="184150" y="135182"/>
                  <a:pt x="186267" y="133350"/>
                  <a:pt x="188736" y="133350"/>
                </a:cubicBezTo>
                <a:close/>
                <a:moveTo>
                  <a:pt x="188819" y="103188"/>
                </a:moveTo>
                <a:lnTo>
                  <a:pt x="258856" y="103188"/>
                </a:lnTo>
                <a:cubicBezTo>
                  <a:pt x="261370" y="103188"/>
                  <a:pt x="263166" y="105386"/>
                  <a:pt x="263166" y="107584"/>
                </a:cubicBezTo>
                <a:cubicBezTo>
                  <a:pt x="263166" y="110515"/>
                  <a:pt x="261370" y="112347"/>
                  <a:pt x="258856" y="112347"/>
                </a:cubicBezTo>
                <a:lnTo>
                  <a:pt x="188819" y="112347"/>
                </a:lnTo>
                <a:cubicBezTo>
                  <a:pt x="186305" y="112347"/>
                  <a:pt x="184150" y="110515"/>
                  <a:pt x="184150" y="107584"/>
                </a:cubicBezTo>
                <a:cubicBezTo>
                  <a:pt x="184150" y="105386"/>
                  <a:pt x="186305" y="103188"/>
                  <a:pt x="188819" y="103188"/>
                </a:cubicBezTo>
                <a:close/>
                <a:moveTo>
                  <a:pt x="130413" y="82234"/>
                </a:moveTo>
                <a:lnTo>
                  <a:pt x="100766" y="94914"/>
                </a:lnTo>
                <a:lnTo>
                  <a:pt x="100766" y="129332"/>
                </a:lnTo>
                <a:lnTo>
                  <a:pt x="130413" y="116652"/>
                </a:lnTo>
                <a:lnTo>
                  <a:pt x="130413" y="82234"/>
                </a:lnTo>
                <a:close/>
                <a:moveTo>
                  <a:pt x="62547" y="82234"/>
                </a:moveTo>
                <a:lnTo>
                  <a:pt x="62547" y="116652"/>
                </a:lnTo>
                <a:lnTo>
                  <a:pt x="92194" y="129332"/>
                </a:lnTo>
                <a:lnTo>
                  <a:pt x="92194" y="94914"/>
                </a:lnTo>
                <a:lnTo>
                  <a:pt x="62547" y="82234"/>
                </a:lnTo>
                <a:close/>
                <a:moveTo>
                  <a:pt x="236537" y="74613"/>
                </a:moveTo>
                <a:lnTo>
                  <a:pt x="260350" y="74613"/>
                </a:lnTo>
                <a:cubicBezTo>
                  <a:pt x="262914" y="74613"/>
                  <a:pt x="264746" y="76518"/>
                  <a:pt x="264746" y="79185"/>
                </a:cubicBezTo>
                <a:cubicBezTo>
                  <a:pt x="264746" y="81852"/>
                  <a:pt x="262914" y="83757"/>
                  <a:pt x="260350" y="83757"/>
                </a:cubicBezTo>
                <a:lnTo>
                  <a:pt x="236537" y="83757"/>
                </a:lnTo>
                <a:cubicBezTo>
                  <a:pt x="234339" y="83757"/>
                  <a:pt x="231775" y="81852"/>
                  <a:pt x="231775" y="79185"/>
                </a:cubicBezTo>
                <a:cubicBezTo>
                  <a:pt x="231775" y="76518"/>
                  <a:pt x="234339" y="74613"/>
                  <a:pt x="236537" y="74613"/>
                </a:cubicBezTo>
                <a:close/>
                <a:moveTo>
                  <a:pt x="188736" y="74613"/>
                </a:moveTo>
                <a:lnTo>
                  <a:pt x="211314" y="74613"/>
                </a:lnTo>
                <a:cubicBezTo>
                  <a:pt x="213783" y="74613"/>
                  <a:pt x="215547" y="76518"/>
                  <a:pt x="215547" y="79185"/>
                </a:cubicBezTo>
                <a:cubicBezTo>
                  <a:pt x="215547" y="81852"/>
                  <a:pt x="213783" y="83757"/>
                  <a:pt x="211314" y="83757"/>
                </a:cubicBezTo>
                <a:lnTo>
                  <a:pt x="188736" y="83757"/>
                </a:lnTo>
                <a:cubicBezTo>
                  <a:pt x="186267" y="83757"/>
                  <a:pt x="184150" y="81852"/>
                  <a:pt x="184150" y="79185"/>
                </a:cubicBezTo>
                <a:cubicBezTo>
                  <a:pt x="184150" y="76518"/>
                  <a:pt x="186267" y="74613"/>
                  <a:pt x="188736" y="74613"/>
                </a:cubicBezTo>
                <a:close/>
                <a:moveTo>
                  <a:pt x="96480" y="63395"/>
                </a:moveTo>
                <a:lnTo>
                  <a:pt x="69334" y="75350"/>
                </a:lnTo>
                <a:lnTo>
                  <a:pt x="96480" y="86944"/>
                </a:lnTo>
                <a:lnTo>
                  <a:pt x="123626" y="75350"/>
                </a:lnTo>
                <a:lnTo>
                  <a:pt x="96480" y="63395"/>
                </a:lnTo>
                <a:close/>
                <a:moveTo>
                  <a:pt x="94694" y="54699"/>
                </a:moveTo>
                <a:cubicBezTo>
                  <a:pt x="95766" y="53975"/>
                  <a:pt x="97195" y="53975"/>
                  <a:pt x="98266" y="54699"/>
                </a:cubicBezTo>
                <a:lnTo>
                  <a:pt x="136485" y="71365"/>
                </a:lnTo>
                <a:cubicBezTo>
                  <a:pt x="138271" y="72090"/>
                  <a:pt x="139343" y="73539"/>
                  <a:pt x="139343" y="75350"/>
                </a:cubicBezTo>
                <a:lnTo>
                  <a:pt x="139343" y="119550"/>
                </a:lnTo>
                <a:cubicBezTo>
                  <a:pt x="139343" y="121362"/>
                  <a:pt x="138271" y="123173"/>
                  <a:pt x="136485" y="123535"/>
                </a:cubicBezTo>
                <a:lnTo>
                  <a:pt x="98266" y="140563"/>
                </a:lnTo>
                <a:cubicBezTo>
                  <a:pt x="97552" y="140926"/>
                  <a:pt x="97195" y="140926"/>
                  <a:pt x="96480" y="140926"/>
                </a:cubicBezTo>
                <a:cubicBezTo>
                  <a:pt x="95766" y="140926"/>
                  <a:pt x="95051" y="140926"/>
                  <a:pt x="94694" y="140563"/>
                </a:cubicBezTo>
                <a:lnTo>
                  <a:pt x="56475" y="123535"/>
                </a:lnTo>
                <a:cubicBezTo>
                  <a:pt x="55046" y="123173"/>
                  <a:pt x="53975" y="121362"/>
                  <a:pt x="53975" y="119550"/>
                </a:cubicBezTo>
                <a:lnTo>
                  <a:pt x="53975" y="75350"/>
                </a:lnTo>
                <a:cubicBezTo>
                  <a:pt x="53975" y="73539"/>
                  <a:pt x="55046" y="72090"/>
                  <a:pt x="56475" y="71365"/>
                </a:cubicBezTo>
                <a:lnTo>
                  <a:pt x="94694" y="54699"/>
                </a:lnTo>
                <a:close/>
                <a:moveTo>
                  <a:pt x="97269" y="32419"/>
                </a:moveTo>
                <a:cubicBezTo>
                  <a:pt x="79900" y="32419"/>
                  <a:pt x="63616" y="39232"/>
                  <a:pt x="51675" y="51423"/>
                </a:cubicBezTo>
                <a:cubicBezTo>
                  <a:pt x="26345" y="76165"/>
                  <a:pt x="26345" y="117042"/>
                  <a:pt x="51675" y="142142"/>
                </a:cubicBezTo>
                <a:lnTo>
                  <a:pt x="97269" y="187322"/>
                </a:lnTo>
                <a:lnTo>
                  <a:pt x="142863" y="142142"/>
                </a:lnTo>
                <a:cubicBezTo>
                  <a:pt x="168193" y="117042"/>
                  <a:pt x="168193" y="76165"/>
                  <a:pt x="142863" y="51423"/>
                </a:cubicBezTo>
                <a:cubicBezTo>
                  <a:pt x="130922" y="39232"/>
                  <a:pt x="114276" y="32419"/>
                  <a:pt x="97269" y="32419"/>
                </a:cubicBezTo>
                <a:close/>
                <a:moveTo>
                  <a:pt x="261815" y="23926"/>
                </a:moveTo>
                <a:cubicBezTo>
                  <a:pt x="263647" y="22225"/>
                  <a:pt x="266578" y="22565"/>
                  <a:pt x="268410" y="23926"/>
                </a:cubicBezTo>
                <a:cubicBezTo>
                  <a:pt x="269142" y="24946"/>
                  <a:pt x="269509" y="25967"/>
                  <a:pt x="269509" y="26987"/>
                </a:cubicBezTo>
                <a:cubicBezTo>
                  <a:pt x="269509" y="28008"/>
                  <a:pt x="269142" y="29028"/>
                  <a:pt x="268410" y="30049"/>
                </a:cubicBezTo>
                <a:cubicBezTo>
                  <a:pt x="267311" y="30729"/>
                  <a:pt x="266578" y="31410"/>
                  <a:pt x="265113" y="31410"/>
                </a:cubicBezTo>
                <a:cubicBezTo>
                  <a:pt x="264014" y="31410"/>
                  <a:pt x="262914" y="30729"/>
                  <a:pt x="261815" y="30049"/>
                </a:cubicBezTo>
                <a:cubicBezTo>
                  <a:pt x="261083" y="29028"/>
                  <a:pt x="260350" y="28008"/>
                  <a:pt x="260350" y="26987"/>
                </a:cubicBezTo>
                <a:cubicBezTo>
                  <a:pt x="260350" y="25967"/>
                  <a:pt x="261083" y="24946"/>
                  <a:pt x="261815" y="23926"/>
                </a:cubicBezTo>
                <a:close/>
                <a:moveTo>
                  <a:pt x="215777" y="23926"/>
                </a:moveTo>
                <a:cubicBezTo>
                  <a:pt x="217243" y="22225"/>
                  <a:pt x="220540" y="22565"/>
                  <a:pt x="222005" y="23926"/>
                </a:cubicBezTo>
                <a:cubicBezTo>
                  <a:pt x="222738" y="24946"/>
                  <a:pt x="223471" y="25967"/>
                  <a:pt x="223471" y="26987"/>
                </a:cubicBezTo>
                <a:cubicBezTo>
                  <a:pt x="223471" y="28008"/>
                  <a:pt x="222738" y="29028"/>
                  <a:pt x="222005" y="30049"/>
                </a:cubicBezTo>
                <a:cubicBezTo>
                  <a:pt x="221273" y="30729"/>
                  <a:pt x="219807" y="31410"/>
                  <a:pt x="218708" y="31410"/>
                </a:cubicBezTo>
                <a:cubicBezTo>
                  <a:pt x="217609" y="31410"/>
                  <a:pt x="216510" y="30729"/>
                  <a:pt x="215777" y="30049"/>
                </a:cubicBezTo>
                <a:cubicBezTo>
                  <a:pt x="214678" y="29028"/>
                  <a:pt x="214312" y="28008"/>
                  <a:pt x="214312" y="26987"/>
                </a:cubicBezTo>
                <a:cubicBezTo>
                  <a:pt x="214312" y="25967"/>
                  <a:pt x="214678" y="24946"/>
                  <a:pt x="215777" y="23926"/>
                </a:cubicBezTo>
                <a:close/>
                <a:moveTo>
                  <a:pt x="242697" y="23813"/>
                </a:moveTo>
                <a:cubicBezTo>
                  <a:pt x="245364" y="23813"/>
                  <a:pt x="247269" y="25645"/>
                  <a:pt x="247269" y="28209"/>
                </a:cubicBezTo>
                <a:cubicBezTo>
                  <a:pt x="247269" y="30773"/>
                  <a:pt x="245364" y="32972"/>
                  <a:pt x="242697" y="32972"/>
                </a:cubicBezTo>
                <a:cubicBezTo>
                  <a:pt x="240030" y="32972"/>
                  <a:pt x="238125" y="30773"/>
                  <a:pt x="238125" y="28209"/>
                </a:cubicBezTo>
                <a:cubicBezTo>
                  <a:pt x="238125" y="25645"/>
                  <a:pt x="240030" y="23813"/>
                  <a:pt x="242697" y="23813"/>
                </a:cubicBezTo>
                <a:close/>
                <a:moveTo>
                  <a:pt x="97269" y="23813"/>
                </a:moveTo>
                <a:cubicBezTo>
                  <a:pt x="117171" y="23813"/>
                  <a:pt x="135626" y="31343"/>
                  <a:pt x="149377" y="44969"/>
                </a:cubicBezTo>
                <a:cubicBezTo>
                  <a:pt x="163127" y="58953"/>
                  <a:pt x="171088" y="77240"/>
                  <a:pt x="171088" y="96603"/>
                </a:cubicBezTo>
                <a:cubicBezTo>
                  <a:pt x="171088" y="115966"/>
                  <a:pt x="163127" y="134253"/>
                  <a:pt x="149377" y="148238"/>
                </a:cubicBezTo>
                <a:lnTo>
                  <a:pt x="100526" y="196645"/>
                </a:lnTo>
                <a:cubicBezTo>
                  <a:pt x="99440" y="197721"/>
                  <a:pt x="98355" y="198080"/>
                  <a:pt x="97269" y="198080"/>
                </a:cubicBezTo>
                <a:cubicBezTo>
                  <a:pt x="96184" y="198080"/>
                  <a:pt x="94736" y="197721"/>
                  <a:pt x="94012" y="196645"/>
                </a:cubicBezTo>
                <a:lnTo>
                  <a:pt x="45162" y="148238"/>
                </a:lnTo>
                <a:cubicBezTo>
                  <a:pt x="31411" y="134253"/>
                  <a:pt x="23812" y="115966"/>
                  <a:pt x="23812" y="96603"/>
                </a:cubicBezTo>
                <a:cubicBezTo>
                  <a:pt x="23812" y="77240"/>
                  <a:pt x="31411" y="58953"/>
                  <a:pt x="45162" y="44969"/>
                </a:cubicBezTo>
                <a:cubicBezTo>
                  <a:pt x="59274" y="31343"/>
                  <a:pt x="77729" y="23813"/>
                  <a:pt x="97269" y="23813"/>
                </a:cubicBezTo>
                <a:close/>
                <a:moveTo>
                  <a:pt x="16156" y="8627"/>
                </a:moveTo>
                <a:cubicBezTo>
                  <a:pt x="12207" y="8627"/>
                  <a:pt x="8976" y="12222"/>
                  <a:pt x="8976" y="16176"/>
                </a:cubicBezTo>
                <a:lnTo>
                  <a:pt x="8976" y="213167"/>
                </a:lnTo>
                <a:lnTo>
                  <a:pt x="284352" y="213167"/>
                </a:lnTo>
                <a:lnTo>
                  <a:pt x="284352" y="16176"/>
                </a:lnTo>
                <a:cubicBezTo>
                  <a:pt x="284352" y="12222"/>
                  <a:pt x="281121" y="8627"/>
                  <a:pt x="276813" y="8627"/>
                </a:cubicBezTo>
                <a:lnTo>
                  <a:pt x="16156" y="8627"/>
                </a:lnTo>
                <a:close/>
                <a:moveTo>
                  <a:pt x="16156" y="0"/>
                </a:moveTo>
                <a:lnTo>
                  <a:pt x="276813" y="0"/>
                </a:lnTo>
                <a:cubicBezTo>
                  <a:pt x="285788" y="0"/>
                  <a:pt x="293328" y="7189"/>
                  <a:pt x="293328" y="16176"/>
                </a:cubicBezTo>
                <a:lnTo>
                  <a:pt x="293328" y="217480"/>
                </a:lnTo>
                <a:lnTo>
                  <a:pt x="293328" y="241565"/>
                </a:lnTo>
                <a:cubicBezTo>
                  <a:pt x="293328" y="250192"/>
                  <a:pt x="285788" y="257741"/>
                  <a:pt x="276813" y="257741"/>
                </a:cubicBezTo>
                <a:lnTo>
                  <a:pt x="204288" y="257741"/>
                </a:lnTo>
                <a:lnTo>
                  <a:pt x="204288" y="284342"/>
                </a:lnTo>
                <a:lnTo>
                  <a:pt x="235524" y="284342"/>
                </a:lnTo>
                <a:cubicBezTo>
                  <a:pt x="238037" y="284342"/>
                  <a:pt x="239832" y="286499"/>
                  <a:pt x="239832" y="288656"/>
                </a:cubicBezTo>
                <a:cubicBezTo>
                  <a:pt x="239832" y="291172"/>
                  <a:pt x="238037" y="293329"/>
                  <a:pt x="235524" y="293329"/>
                </a:cubicBezTo>
                <a:lnTo>
                  <a:pt x="57804" y="293329"/>
                </a:lnTo>
                <a:cubicBezTo>
                  <a:pt x="55291" y="293329"/>
                  <a:pt x="53495" y="291172"/>
                  <a:pt x="53495" y="288656"/>
                </a:cubicBezTo>
                <a:cubicBezTo>
                  <a:pt x="53495" y="286499"/>
                  <a:pt x="55291" y="284342"/>
                  <a:pt x="57804" y="284342"/>
                </a:cubicBezTo>
                <a:lnTo>
                  <a:pt x="89040" y="284342"/>
                </a:lnTo>
                <a:lnTo>
                  <a:pt x="89040" y="257741"/>
                </a:lnTo>
                <a:lnTo>
                  <a:pt x="16156" y="257741"/>
                </a:lnTo>
                <a:cubicBezTo>
                  <a:pt x="7540" y="257741"/>
                  <a:pt x="0" y="250192"/>
                  <a:pt x="0" y="241565"/>
                </a:cubicBezTo>
                <a:lnTo>
                  <a:pt x="0" y="217480"/>
                </a:lnTo>
                <a:lnTo>
                  <a:pt x="0" y="16176"/>
                </a:lnTo>
                <a:cubicBezTo>
                  <a:pt x="0" y="7189"/>
                  <a:pt x="7540" y="0"/>
                  <a:pt x="16156"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956">
            <a:extLst>
              <a:ext uri="{FF2B5EF4-FFF2-40B4-BE49-F238E27FC236}">
                <a16:creationId xmlns="" xmlns:a16="http://schemas.microsoft.com/office/drawing/2014/main" id="{BBB7DC2E-FC84-0D4E-84FB-CE71BCF33C55}"/>
              </a:ext>
            </a:extLst>
          </p:cNvPr>
          <p:cNvSpPr>
            <a:spLocks noChangeAspect="1"/>
          </p:cNvSpPr>
          <p:nvPr/>
        </p:nvSpPr>
        <p:spPr bwMode="auto">
          <a:xfrm>
            <a:off x="6656808" y="2008531"/>
            <a:ext cx="632833" cy="630949"/>
          </a:xfrm>
          <a:custGeom>
            <a:avLst/>
            <a:gdLst>
              <a:gd name="T0" fmla="*/ 8926945 w 293328"/>
              <a:gd name="T1" fmla="*/ 10112717 h 293333"/>
              <a:gd name="T2" fmla="*/ 6459814 w 293328"/>
              <a:gd name="T3" fmla="*/ 10112717 h 293333"/>
              <a:gd name="T4" fmla="*/ 5770846 w 293328"/>
              <a:gd name="T5" fmla="*/ 9942264 h 293333"/>
              <a:gd name="T6" fmla="*/ 2752239 w 293328"/>
              <a:gd name="T7" fmla="*/ 10270047 h 293333"/>
              <a:gd name="T8" fmla="*/ 323019 w 293328"/>
              <a:gd name="T9" fmla="*/ 9237790 h 293333"/>
              <a:gd name="T10" fmla="*/ 1279018 w 293328"/>
              <a:gd name="T11" fmla="*/ 9237790 h 293333"/>
              <a:gd name="T12" fmla="*/ 7040697 w 293328"/>
              <a:gd name="T13" fmla="*/ 8919620 h 293333"/>
              <a:gd name="T14" fmla="*/ 5013752 w 293328"/>
              <a:gd name="T15" fmla="*/ 9247386 h 293333"/>
              <a:gd name="T16" fmla="*/ 2751565 w 293328"/>
              <a:gd name="T17" fmla="*/ 8919620 h 293333"/>
              <a:gd name="T18" fmla="*/ 4156611 w 293328"/>
              <a:gd name="T19" fmla="*/ 9247386 h 293333"/>
              <a:gd name="T20" fmla="*/ 2751565 w 293328"/>
              <a:gd name="T21" fmla="*/ 8919620 h 293333"/>
              <a:gd name="T22" fmla="*/ 1602035 w 293328"/>
              <a:gd name="T23" fmla="*/ 9085085 h 293333"/>
              <a:gd name="T24" fmla="*/ 154993 w 293328"/>
              <a:gd name="T25" fmla="*/ 10497680 h 293333"/>
              <a:gd name="T26" fmla="*/ 154993 w 293328"/>
              <a:gd name="T27" fmla="*/ 8919620 h 293333"/>
              <a:gd name="T28" fmla="*/ 9791855 w 293328"/>
              <a:gd name="T29" fmla="*/ 7372605 h 293333"/>
              <a:gd name="T30" fmla="*/ 7728692 w 293328"/>
              <a:gd name="T31" fmla="*/ 7372605 h 293333"/>
              <a:gd name="T32" fmla="*/ 7039724 w 293328"/>
              <a:gd name="T33" fmla="*/ 7215230 h 293333"/>
              <a:gd name="T34" fmla="*/ 4726364 w 293328"/>
              <a:gd name="T35" fmla="*/ 7543041 h 293333"/>
              <a:gd name="T36" fmla="*/ 2749934 w 293328"/>
              <a:gd name="T37" fmla="*/ 7215230 h 293333"/>
              <a:gd name="T38" fmla="*/ 3857143 w 293328"/>
              <a:gd name="T39" fmla="*/ 7543041 h 293333"/>
              <a:gd name="T40" fmla="*/ 2749934 w 293328"/>
              <a:gd name="T41" fmla="*/ 7215230 h 293333"/>
              <a:gd name="T42" fmla="*/ 1279018 w 293328"/>
              <a:gd name="T43" fmla="*/ 7393010 h 293333"/>
              <a:gd name="T44" fmla="*/ 2751168 w 293328"/>
              <a:gd name="T45" fmla="*/ 6135782 h 293333"/>
              <a:gd name="T46" fmla="*/ 5541332 w 293328"/>
              <a:gd name="T47" fmla="*/ 6463057 h 293333"/>
              <a:gd name="T48" fmla="*/ 2751168 w 293328"/>
              <a:gd name="T49" fmla="*/ 6135782 h 293333"/>
              <a:gd name="T50" fmla="*/ 1602035 w 293328"/>
              <a:gd name="T51" fmla="*/ 6289749 h 293333"/>
              <a:gd name="T52" fmla="*/ 154993 w 293328"/>
              <a:gd name="T53" fmla="*/ 7713699 h 293333"/>
              <a:gd name="T54" fmla="*/ 154993 w 293328"/>
              <a:gd name="T55" fmla="*/ 6135782 h 293333"/>
              <a:gd name="T56" fmla="*/ 8753726 w 293328"/>
              <a:gd name="T57" fmla="*/ 4588702 h 293333"/>
              <a:gd name="T58" fmla="*/ 5710028 w 293328"/>
              <a:gd name="T59" fmla="*/ 4588702 h 293333"/>
              <a:gd name="T60" fmla="*/ 5021328 w 293328"/>
              <a:gd name="T61" fmla="*/ 4431387 h 293333"/>
              <a:gd name="T62" fmla="*/ 2751969 w 293328"/>
              <a:gd name="T63" fmla="*/ 4759153 h 293333"/>
              <a:gd name="T64" fmla="*/ 323019 w 293328"/>
              <a:gd name="T65" fmla="*/ 3726897 h 293333"/>
              <a:gd name="T66" fmla="*/ 1279018 w 293328"/>
              <a:gd name="T67" fmla="*/ 3726897 h 293333"/>
              <a:gd name="T68" fmla="*/ 6176042 w 293328"/>
              <a:gd name="T69" fmla="*/ 3408769 h 293333"/>
              <a:gd name="T70" fmla="*/ 4724867 w 293328"/>
              <a:gd name="T71" fmla="*/ 3736570 h 293333"/>
              <a:gd name="T72" fmla="*/ 2751343 w 293328"/>
              <a:gd name="T73" fmla="*/ 3408769 h 293333"/>
              <a:gd name="T74" fmla="*/ 3855527 w 293328"/>
              <a:gd name="T75" fmla="*/ 3736570 h 293333"/>
              <a:gd name="T76" fmla="*/ 2751343 w 293328"/>
              <a:gd name="T77" fmla="*/ 3408769 h 293333"/>
              <a:gd name="T78" fmla="*/ 1602035 w 293328"/>
              <a:gd name="T79" fmla="*/ 3574205 h 293333"/>
              <a:gd name="T80" fmla="*/ 154993 w 293328"/>
              <a:gd name="T81" fmla="*/ 4986838 h 293333"/>
              <a:gd name="T82" fmla="*/ 154993 w 293328"/>
              <a:gd name="T83" fmla="*/ 3408769 h 293333"/>
              <a:gd name="T84" fmla="*/ 10656915 w 293328"/>
              <a:gd name="T85" fmla="*/ 10329713 h 293333"/>
              <a:gd name="T86" fmla="*/ 10324156 w 293328"/>
              <a:gd name="T87" fmla="*/ 2894819 h 293333"/>
              <a:gd name="T88" fmla="*/ 3231223 w 293328"/>
              <a:gd name="T89" fmla="*/ 965900 h 293333"/>
              <a:gd name="T90" fmla="*/ 1196702 w 293328"/>
              <a:gd name="T91" fmla="*/ 1293110 h 293333"/>
              <a:gd name="T92" fmla="*/ 8724256 w 293328"/>
              <a:gd name="T93" fmla="*/ 305572 h 293333"/>
              <a:gd name="T94" fmla="*/ 10330664 w 293328"/>
              <a:gd name="T95" fmla="*/ 305572 h 293333"/>
              <a:gd name="T96" fmla="*/ 326516 w 293328"/>
              <a:gd name="T97" fmla="*/ 1884678 h 293333"/>
              <a:gd name="T98" fmla="*/ 326516 w 293328"/>
              <a:gd name="T99" fmla="*/ 305572 h 293333"/>
              <a:gd name="T100" fmla="*/ 10657173 w 293328"/>
              <a:gd name="T101" fmla="*/ 152785 h 293333"/>
              <a:gd name="T102" fmla="*/ 156677 w 293328"/>
              <a:gd name="T103" fmla="*/ 2203022 h 293333"/>
              <a:gd name="T104" fmla="*/ 156677 w 293328"/>
              <a:gd name="T105" fmla="*/ 0 h 2933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93333">
                <a:moveTo>
                  <a:pt x="182446" y="277813"/>
                </a:moveTo>
                <a:lnTo>
                  <a:pt x="241416" y="277813"/>
                </a:lnTo>
                <a:cubicBezTo>
                  <a:pt x="243918" y="277813"/>
                  <a:pt x="245705" y="280011"/>
                  <a:pt x="245705" y="282576"/>
                </a:cubicBezTo>
                <a:cubicBezTo>
                  <a:pt x="245705" y="285140"/>
                  <a:pt x="243918" y="286972"/>
                  <a:pt x="241416" y="286972"/>
                </a:cubicBezTo>
                <a:lnTo>
                  <a:pt x="182446" y="286972"/>
                </a:lnTo>
                <a:cubicBezTo>
                  <a:pt x="179944" y="286972"/>
                  <a:pt x="177800" y="285140"/>
                  <a:pt x="177800" y="282576"/>
                </a:cubicBezTo>
                <a:cubicBezTo>
                  <a:pt x="177800" y="280011"/>
                  <a:pt x="179944" y="277813"/>
                  <a:pt x="182446" y="277813"/>
                </a:cubicBezTo>
                <a:close/>
                <a:moveTo>
                  <a:pt x="75753" y="277813"/>
                </a:moveTo>
                <a:lnTo>
                  <a:pt x="158836" y="277813"/>
                </a:lnTo>
                <a:cubicBezTo>
                  <a:pt x="161354" y="277813"/>
                  <a:pt x="163152" y="280011"/>
                  <a:pt x="163152" y="282576"/>
                </a:cubicBezTo>
                <a:cubicBezTo>
                  <a:pt x="163152" y="285140"/>
                  <a:pt x="161354" y="286972"/>
                  <a:pt x="158836" y="286972"/>
                </a:cubicBezTo>
                <a:lnTo>
                  <a:pt x="75753" y="286972"/>
                </a:lnTo>
                <a:cubicBezTo>
                  <a:pt x="73235" y="286972"/>
                  <a:pt x="71437" y="285140"/>
                  <a:pt x="71437" y="282576"/>
                </a:cubicBezTo>
                <a:cubicBezTo>
                  <a:pt x="71437" y="280011"/>
                  <a:pt x="73235" y="277813"/>
                  <a:pt x="75753" y="277813"/>
                </a:cubicBezTo>
                <a:close/>
                <a:moveTo>
                  <a:pt x="8890" y="258128"/>
                </a:moveTo>
                <a:lnTo>
                  <a:pt x="8890" y="284443"/>
                </a:lnTo>
                <a:lnTo>
                  <a:pt x="35205" y="284443"/>
                </a:lnTo>
                <a:lnTo>
                  <a:pt x="35205" y="258128"/>
                </a:lnTo>
                <a:lnTo>
                  <a:pt x="8890" y="258128"/>
                </a:lnTo>
                <a:close/>
                <a:moveTo>
                  <a:pt x="137999" y="249238"/>
                </a:moveTo>
                <a:lnTo>
                  <a:pt x="193788" y="249238"/>
                </a:lnTo>
                <a:cubicBezTo>
                  <a:pt x="196291" y="249238"/>
                  <a:pt x="198080" y="251070"/>
                  <a:pt x="198080" y="254001"/>
                </a:cubicBezTo>
                <a:cubicBezTo>
                  <a:pt x="198080" y="256199"/>
                  <a:pt x="196291" y="258397"/>
                  <a:pt x="193788" y="258397"/>
                </a:cubicBezTo>
                <a:lnTo>
                  <a:pt x="137999" y="258397"/>
                </a:lnTo>
                <a:cubicBezTo>
                  <a:pt x="135138" y="258397"/>
                  <a:pt x="133350" y="256199"/>
                  <a:pt x="133350" y="254001"/>
                </a:cubicBezTo>
                <a:cubicBezTo>
                  <a:pt x="133350" y="251070"/>
                  <a:pt x="135138" y="249238"/>
                  <a:pt x="137999" y="249238"/>
                </a:cubicBezTo>
                <a:close/>
                <a:moveTo>
                  <a:pt x="75734" y="249238"/>
                </a:moveTo>
                <a:lnTo>
                  <a:pt x="114407" y="249238"/>
                </a:lnTo>
                <a:cubicBezTo>
                  <a:pt x="116556" y="249238"/>
                  <a:pt x="118704" y="251070"/>
                  <a:pt x="118704" y="254001"/>
                </a:cubicBezTo>
                <a:cubicBezTo>
                  <a:pt x="118704" y="256199"/>
                  <a:pt x="116556" y="258397"/>
                  <a:pt x="114407" y="258397"/>
                </a:cubicBezTo>
                <a:lnTo>
                  <a:pt x="75734" y="258397"/>
                </a:lnTo>
                <a:cubicBezTo>
                  <a:pt x="73228" y="258397"/>
                  <a:pt x="71437" y="256199"/>
                  <a:pt x="71437" y="254001"/>
                </a:cubicBezTo>
                <a:cubicBezTo>
                  <a:pt x="71437" y="251070"/>
                  <a:pt x="73228" y="249238"/>
                  <a:pt x="75734" y="249238"/>
                </a:cubicBezTo>
                <a:close/>
                <a:moveTo>
                  <a:pt x="4267" y="249238"/>
                </a:moveTo>
                <a:lnTo>
                  <a:pt x="39827" y="249238"/>
                </a:lnTo>
                <a:cubicBezTo>
                  <a:pt x="41961" y="249238"/>
                  <a:pt x="44095" y="251016"/>
                  <a:pt x="44095" y="253861"/>
                </a:cubicBezTo>
                <a:lnTo>
                  <a:pt x="44095" y="288710"/>
                </a:lnTo>
                <a:cubicBezTo>
                  <a:pt x="44095" y="291199"/>
                  <a:pt x="41961" y="293333"/>
                  <a:pt x="39827" y="293333"/>
                </a:cubicBezTo>
                <a:lnTo>
                  <a:pt x="4267" y="293333"/>
                </a:lnTo>
                <a:cubicBezTo>
                  <a:pt x="2133" y="293333"/>
                  <a:pt x="0" y="291199"/>
                  <a:pt x="0" y="288710"/>
                </a:cubicBezTo>
                <a:lnTo>
                  <a:pt x="0" y="253861"/>
                </a:lnTo>
                <a:cubicBezTo>
                  <a:pt x="0" y="251016"/>
                  <a:pt x="2133" y="249238"/>
                  <a:pt x="4267" y="249238"/>
                </a:cubicBezTo>
                <a:close/>
                <a:moveTo>
                  <a:pt x="217093" y="201613"/>
                </a:moveTo>
                <a:lnTo>
                  <a:pt x="265143" y="201613"/>
                </a:lnTo>
                <a:cubicBezTo>
                  <a:pt x="267691" y="201613"/>
                  <a:pt x="269511" y="203811"/>
                  <a:pt x="269511" y="206009"/>
                </a:cubicBezTo>
                <a:cubicBezTo>
                  <a:pt x="269511" y="208574"/>
                  <a:pt x="267691" y="210772"/>
                  <a:pt x="265143" y="210772"/>
                </a:cubicBezTo>
                <a:lnTo>
                  <a:pt x="217093" y="210772"/>
                </a:lnTo>
                <a:cubicBezTo>
                  <a:pt x="214545" y="210772"/>
                  <a:pt x="212725" y="208574"/>
                  <a:pt x="212725" y="206009"/>
                </a:cubicBezTo>
                <a:cubicBezTo>
                  <a:pt x="212725" y="203811"/>
                  <a:pt x="214545" y="201613"/>
                  <a:pt x="217093" y="201613"/>
                </a:cubicBezTo>
                <a:close/>
                <a:moveTo>
                  <a:pt x="130089" y="201613"/>
                </a:moveTo>
                <a:lnTo>
                  <a:pt x="193761" y="201613"/>
                </a:lnTo>
                <a:cubicBezTo>
                  <a:pt x="196279" y="201613"/>
                  <a:pt x="198077" y="203811"/>
                  <a:pt x="198077" y="206009"/>
                </a:cubicBezTo>
                <a:cubicBezTo>
                  <a:pt x="198077" y="208574"/>
                  <a:pt x="196279" y="210772"/>
                  <a:pt x="193761" y="210772"/>
                </a:cubicBezTo>
                <a:lnTo>
                  <a:pt x="130089" y="210772"/>
                </a:lnTo>
                <a:cubicBezTo>
                  <a:pt x="127570" y="210772"/>
                  <a:pt x="125412" y="208574"/>
                  <a:pt x="125412" y="206009"/>
                </a:cubicBezTo>
                <a:cubicBezTo>
                  <a:pt x="125412" y="203811"/>
                  <a:pt x="127570" y="201613"/>
                  <a:pt x="130089" y="201613"/>
                </a:cubicBezTo>
                <a:close/>
                <a:moveTo>
                  <a:pt x="75689" y="201613"/>
                </a:moveTo>
                <a:lnTo>
                  <a:pt x="106164" y="201613"/>
                </a:lnTo>
                <a:cubicBezTo>
                  <a:pt x="108999" y="201613"/>
                  <a:pt x="110771" y="203811"/>
                  <a:pt x="110771" y="206009"/>
                </a:cubicBezTo>
                <a:cubicBezTo>
                  <a:pt x="110771" y="208574"/>
                  <a:pt x="108999" y="210772"/>
                  <a:pt x="106164" y="210772"/>
                </a:cubicBezTo>
                <a:lnTo>
                  <a:pt x="75689" y="210772"/>
                </a:lnTo>
                <a:cubicBezTo>
                  <a:pt x="73209" y="210772"/>
                  <a:pt x="71437" y="208574"/>
                  <a:pt x="71437" y="206009"/>
                </a:cubicBezTo>
                <a:cubicBezTo>
                  <a:pt x="71437" y="203811"/>
                  <a:pt x="73209" y="201613"/>
                  <a:pt x="75689" y="201613"/>
                </a:cubicBezTo>
                <a:close/>
                <a:moveTo>
                  <a:pt x="8890" y="180053"/>
                </a:moveTo>
                <a:lnTo>
                  <a:pt x="8890" y="206580"/>
                </a:lnTo>
                <a:lnTo>
                  <a:pt x="35205" y="206580"/>
                </a:lnTo>
                <a:lnTo>
                  <a:pt x="35205" y="180053"/>
                </a:lnTo>
                <a:lnTo>
                  <a:pt x="8890" y="180053"/>
                </a:lnTo>
                <a:close/>
                <a:moveTo>
                  <a:pt x="75723" y="171450"/>
                </a:moveTo>
                <a:lnTo>
                  <a:pt x="152519" y="171450"/>
                </a:lnTo>
                <a:cubicBezTo>
                  <a:pt x="155019" y="171450"/>
                  <a:pt x="156805" y="173355"/>
                  <a:pt x="156805" y="176022"/>
                </a:cubicBezTo>
                <a:cubicBezTo>
                  <a:pt x="156805" y="178689"/>
                  <a:pt x="155019" y="180594"/>
                  <a:pt x="152519" y="180594"/>
                </a:cubicBezTo>
                <a:lnTo>
                  <a:pt x="75723" y="180594"/>
                </a:lnTo>
                <a:cubicBezTo>
                  <a:pt x="73223" y="180594"/>
                  <a:pt x="71437" y="178689"/>
                  <a:pt x="71437" y="176022"/>
                </a:cubicBezTo>
                <a:cubicBezTo>
                  <a:pt x="71437" y="173355"/>
                  <a:pt x="73223" y="171450"/>
                  <a:pt x="75723" y="171450"/>
                </a:cubicBezTo>
                <a:close/>
                <a:moveTo>
                  <a:pt x="4267" y="171450"/>
                </a:moveTo>
                <a:lnTo>
                  <a:pt x="39827" y="171450"/>
                </a:lnTo>
                <a:cubicBezTo>
                  <a:pt x="41961" y="171450"/>
                  <a:pt x="44095" y="173242"/>
                  <a:pt x="44095" y="175752"/>
                </a:cubicBezTo>
                <a:lnTo>
                  <a:pt x="44095" y="211240"/>
                </a:lnTo>
                <a:cubicBezTo>
                  <a:pt x="44095" y="213749"/>
                  <a:pt x="41961" y="215542"/>
                  <a:pt x="39827" y="215542"/>
                </a:cubicBezTo>
                <a:lnTo>
                  <a:pt x="4267" y="215542"/>
                </a:lnTo>
                <a:cubicBezTo>
                  <a:pt x="2133" y="215542"/>
                  <a:pt x="0" y="213749"/>
                  <a:pt x="0" y="211240"/>
                </a:cubicBezTo>
                <a:lnTo>
                  <a:pt x="0" y="175752"/>
                </a:lnTo>
                <a:cubicBezTo>
                  <a:pt x="0" y="173242"/>
                  <a:pt x="2133" y="171450"/>
                  <a:pt x="4267" y="171450"/>
                </a:cubicBezTo>
                <a:close/>
                <a:moveTo>
                  <a:pt x="161514" y="123825"/>
                </a:moveTo>
                <a:lnTo>
                  <a:pt x="236223" y="123825"/>
                </a:lnTo>
                <a:cubicBezTo>
                  <a:pt x="238761" y="123825"/>
                  <a:pt x="240937" y="125657"/>
                  <a:pt x="240937" y="128221"/>
                </a:cubicBezTo>
                <a:cubicBezTo>
                  <a:pt x="240937" y="130786"/>
                  <a:pt x="238761" y="132984"/>
                  <a:pt x="236223" y="132984"/>
                </a:cubicBezTo>
                <a:lnTo>
                  <a:pt x="161514" y="132984"/>
                </a:lnTo>
                <a:cubicBezTo>
                  <a:pt x="158975" y="132984"/>
                  <a:pt x="157162" y="130786"/>
                  <a:pt x="157162" y="128221"/>
                </a:cubicBezTo>
                <a:cubicBezTo>
                  <a:pt x="157162" y="125657"/>
                  <a:pt x="158975" y="123825"/>
                  <a:pt x="161514" y="123825"/>
                </a:cubicBezTo>
                <a:close/>
                <a:moveTo>
                  <a:pt x="75745" y="123825"/>
                </a:moveTo>
                <a:lnTo>
                  <a:pt x="138208" y="123825"/>
                </a:lnTo>
                <a:cubicBezTo>
                  <a:pt x="140362" y="123825"/>
                  <a:pt x="142516" y="125657"/>
                  <a:pt x="142516" y="128221"/>
                </a:cubicBezTo>
                <a:cubicBezTo>
                  <a:pt x="142516" y="130786"/>
                  <a:pt x="140362" y="132984"/>
                  <a:pt x="138208" y="132984"/>
                </a:cubicBezTo>
                <a:lnTo>
                  <a:pt x="75745" y="132984"/>
                </a:lnTo>
                <a:cubicBezTo>
                  <a:pt x="73232" y="132984"/>
                  <a:pt x="71437" y="130786"/>
                  <a:pt x="71437" y="128221"/>
                </a:cubicBezTo>
                <a:cubicBezTo>
                  <a:pt x="71437" y="125657"/>
                  <a:pt x="73232" y="123825"/>
                  <a:pt x="75745" y="123825"/>
                </a:cubicBezTo>
                <a:close/>
                <a:moveTo>
                  <a:pt x="8890" y="104140"/>
                </a:moveTo>
                <a:lnTo>
                  <a:pt x="8890" y="130455"/>
                </a:lnTo>
                <a:lnTo>
                  <a:pt x="35205" y="130455"/>
                </a:lnTo>
                <a:lnTo>
                  <a:pt x="35205" y="104140"/>
                </a:lnTo>
                <a:lnTo>
                  <a:pt x="8890" y="104140"/>
                </a:lnTo>
                <a:close/>
                <a:moveTo>
                  <a:pt x="130048" y="95250"/>
                </a:moveTo>
                <a:lnTo>
                  <a:pt x="169989" y="95250"/>
                </a:lnTo>
                <a:cubicBezTo>
                  <a:pt x="172485" y="95250"/>
                  <a:pt x="174269" y="97448"/>
                  <a:pt x="174269" y="100013"/>
                </a:cubicBezTo>
                <a:cubicBezTo>
                  <a:pt x="174269" y="102577"/>
                  <a:pt x="172485" y="104409"/>
                  <a:pt x="169989" y="104409"/>
                </a:cubicBezTo>
                <a:lnTo>
                  <a:pt x="130048" y="104409"/>
                </a:lnTo>
                <a:cubicBezTo>
                  <a:pt x="127552" y="104409"/>
                  <a:pt x="125412" y="102577"/>
                  <a:pt x="125412" y="100013"/>
                </a:cubicBezTo>
                <a:cubicBezTo>
                  <a:pt x="125412" y="97448"/>
                  <a:pt x="127552" y="95250"/>
                  <a:pt x="130048" y="95250"/>
                </a:cubicBezTo>
                <a:close/>
                <a:moveTo>
                  <a:pt x="75728" y="95250"/>
                </a:moveTo>
                <a:lnTo>
                  <a:pt x="106119" y="95250"/>
                </a:lnTo>
                <a:cubicBezTo>
                  <a:pt x="108622" y="95250"/>
                  <a:pt x="110768" y="97448"/>
                  <a:pt x="110768" y="100013"/>
                </a:cubicBezTo>
                <a:cubicBezTo>
                  <a:pt x="110768" y="102577"/>
                  <a:pt x="108622" y="104409"/>
                  <a:pt x="106119" y="104409"/>
                </a:cubicBezTo>
                <a:lnTo>
                  <a:pt x="75728" y="104409"/>
                </a:lnTo>
                <a:cubicBezTo>
                  <a:pt x="73225" y="104409"/>
                  <a:pt x="71437" y="102577"/>
                  <a:pt x="71437" y="100013"/>
                </a:cubicBezTo>
                <a:cubicBezTo>
                  <a:pt x="71437" y="97448"/>
                  <a:pt x="73225" y="95250"/>
                  <a:pt x="75728" y="95250"/>
                </a:cubicBezTo>
                <a:close/>
                <a:moveTo>
                  <a:pt x="4267" y="95250"/>
                </a:moveTo>
                <a:lnTo>
                  <a:pt x="39827" y="95250"/>
                </a:lnTo>
                <a:cubicBezTo>
                  <a:pt x="41961" y="95250"/>
                  <a:pt x="44095" y="97384"/>
                  <a:pt x="44095" y="99873"/>
                </a:cubicBezTo>
                <a:lnTo>
                  <a:pt x="44095" y="135077"/>
                </a:lnTo>
                <a:cubicBezTo>
                  <a:pt x="44095" y="137211"/>
                  <a:pt x="41961" y="139345"/>
                  <a:pt x="39827" y="139345"/>
                </a:cubicBezTo>
                <a:lnTo>
                  <a:pt x="4267" y="139345"/>
                </a:lnTo>
                <a:cubicBezTo>
                  <a:pt x="2133" y="139345"/>
                  <a:pt x="0" y="137211"/>
                  <a:pt x="0" y="135077"/>
                </a:cubicBezTo>
                <a:lnTo>
                  <a:pt x="0" y="99873"/>
                </a:lnTo>
                <a:cubicBezTo>
                  <a:pt x="0" y="97384"/>
                  <a:pt x="2133" y="95250"/>
                  <a:pt x="4267" y="95250"/>
                </a:cubicBezTo>
                <a:close/>
                <a:moveTo>
                  <a:pt x="288558" y="76200"/>
                </a:moveTo>
                <a:cubicBezTo>
                  <a:pt x="291489" y="76200"/>
                  <a:pt x="293321" y="78004"/>
                  <a:pt x="293321" y="80889"/>
                </a:cubicBezTo>
                <a:lnTo>
                  <a:pt x="293321" y="288639"/>
                </a:lnTo>
                <a:cubicBezTo>
                  <a:pt x="293321" y="291163"/>
                  <a:pt x="291489" y="293327"/>
                  <a:pt x="288558" y="293327"/>
                </a:cubicBezTo>
                <a:cubicBezTo>
                  <a:pt x="286360" y="293327"/>
                  <a:pt x="284162" y="291163"/>
                  <a:pt x="284162" y="288639"/>
                </a:cubicBezTo>
                <a:lnTo>
                  <a:pt x="284162" y="80889"/>
                </a:lnTo>
                <a:cubicBezTo>
                  <a:pt x="284162" y="78004"/>
                  <a:pt x="286360" y="76200"/>
                  <a:pt x="288558" y="76200"/>
                </a:cubicBezTo>
                <a:close/>
                <a:moveTo>
                  <a:pt x="32938" y="26988"/>
                </a:moveTo>
                <a:lnTo>
                  <a:pt x="88935" y="26988"/>
                </a:lnTo>
                <a:cubicBezTo>
                  <a:pt x="91117" y="26988"/>
                  <a:pt x="93299" y="28893"/>
                  <a:pt x="93299" y="31560"/>
                </a:cubicBezTo>
                <a:cubicBezTo>
                  <a:pt x="93299" y="34227"/>
                  <a:pt x="91117" y="36132"/>
                  <a:pt x="88935" y="36132"/>
                </a:cubicBezTo>
                <a:lnTo>
                  <a:pt x="32938" y="36132"/>
                </a:lnTo>
                <a:cubicBezTo>
                  <a:pt x="30393" y="36132"/>
                  <a:pt x="28575" y="34227"/>
                  <a:pt x="28575" y="31560"/>
                </a:cubicBezTo>
                <a:cubicBezTo>
                  <a:pt x="28575" y="28893"/>
                  <a:pt x="30393" y="26988"/>
                  <a:pt x="32938" y="26988"/>
                </a:cubicBezTo>
                <a:close/>
                <a:moveTo>
                  <a:pt x="240126" y="8540"/>
                </a:moveTo>
                <a:lnTo>
                  <a:pt x="240126" y="52662"/>
                </a:lnTo>
                <a:lnTo>
                  <a:pt x="284341" y="52662"/>
                </a:lnTo>
                <a:lnTo>
                  <a:pt x="284341" y="8540"/>
                </a:lnTo>
                <a:lnTo>
                  <a:pt x="240126" y="8540"/>
                </a:lnTo>
                <a:close/>
                <a:moveTo>
                  <a:pt x="8987" y="8540"/>
                </a:moveTo>
                <a:lnTo>
                  <a:pt x="8987" y="52662"/>
                </a:lnTo>
                <a:lnTo>
                  <a:pt x="231139" y="52662"/>
                </a:lnTo>
                <a:lnTo>
                  <a:pt x="231139" y="8540"/>
                </a:lnTo>
                <a:lnTo>
                  <a:pt x="8987" y="8540"/>
                </a:lnTo>
                <a:close/>
                <a:moveTo>
                  <a:pt x="4314" y="0"/>
                </a:moveTo>
                <a:lnTo>
                  <a:pt x="288655" y="0"/>
                </a:lnTo>
                <a:cubicBezTo>
                  <a:pt x="291530" y="0"/>
                  <a:pt x="293328" y="1779"/>
                  <a:pt x="293328" y="4270"/>
                </a:cubicBezTo>
                <a:lnTo>
                  <a:pt x="293328" y="56932"/>
                </a:lnTo>
                <a:cubicBezTo>
                  <a:pt x="293328" y="59422"/>
                  <a:pt x="291530" y="61557"/>
                  <a:pt x="288655" y="61557"/>
                </a:cubicBezTo>
                <a:lnTo>
                  <a:pt x="4314" y="61557"/>
                </a:lnTo>
                <a:cubicBezTo>
                  <a:pt x="2157" y="61557"/>
                  <a:pt x="0" y="59422"/>
                  <a:pt x="0" y="56932"/>
                </a:cubicBezTo>
                <a:lnTo>
                  <a:pt x="0" y="4270"/>
                </a:lnTo>
                <a:cubicBezTo>
                  <a:pt x="0" y="1779"/>
                  <a:pt x="2157" y="0"/>
                  <a:pt x="4314"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957">
            <a:extLst>
              <a:ext uri="{FF2B5EF4-FFF2-40B4-BE49-F238E27FC236}">
                <a16:creationId xmlns="" xmlns:a16="http://schemas.microsoft.com/office/drawing/2014/main" id="{54E13426-B706-0141-A106-D7FF69364690}"/>
              </a:ext>
            </a:extLst>
          </p:cNvPr>
          <p:cNvSpPr>
            <a:spLocks noChangeAspect="1"/>
          </p:cNvSpPr>
          <p:nvPr/>
        </p:nvSpPr>
        <p:spPr bwMode="auto">
          <a:xfrm>
            <a:off x="4912928" y="2008531"/>
            <a:ext cx="632833" cy="630949"/>
          </a:xfrm>
          <a:custGeom>
            <a:avLst/>
            <a:gdLst>
              <a:gd name="T0" fmla="*/ 7231786 w 293328"/>
              <a:gd name="T1" fmla="*/ 3281869 h 293329"/>
              <a:gd name="T2" fmla="*/ 5241143 w 293328"/>
              <a:gd name="T3" fmla="*/ 5262395 h 293329"/>
              <a:gd name="T4" fmla="*/ 7231786 w 293328"/>
              <a:gd name="T5" fmla="*/ 7229981 h 293329"/>
              <a:gd name="T6" fmla="*/ 8480878 w 293328"/>
              <a:gd name="T7" fmla="*/ 7229981 h 293329"/>
              <a:gd name="T8" fmla="*/ 6620299 w 293328"/>
              <a:gd name="T9" fmla="*/ 5378914 h 293329"/>
              <a:gd name="T10" fmla="*/ 6620299 w 293328"/>
              <a:gd name="T11" fmla="*/ 5145899 h 293329"/>
              <a:gd name="T12" fmla="*/ 8480878 w 293328"/>
              <a:gd name="T13" fmla="*/ 3281869 h 293329"/>
              <a:gd name="T14" fmla="*/ 3522979 w 293328"/>
              <a:gd name="T15" fmla="*/ 3281869 h 293329"/>
              <a:gd name="T16" fmla="*/ 1545228 w 293328"/>
              <a:gd name="T17" fmla="*/ 5262395 h 293329"/>
              <a:gd name="T18" fmla="*/ 3522979 w 293328"/>
              <a:gd name="T19" fmla="*/ 7229981 h 293329"/>
              <a:gd name="T20" fmla="*/ 4798038 w 293328"/>
              <a:gd name="T21" fmla="*/ 7229981 h 293329"/>
              <a:gd name="T22" fmla="*/ 2924460 w 293328"/>
              <a:gd name="T23" fmla="*/ 5378914 h 293329"/>
              <a:gd name="T24" fmla="*/ 2872422 w 293328"/>
              <a:gd name="T25" fmla="*/ 5262395 h 293329"/>
              <a:gd name="T26" fmla="*/ 2924460 w 293328"/>
              <a:gd name="T27" fmla="*/ 5145899 h 293329"/>
              <a:gd name="T28" fmla="*/ 4798038 w 293328"/>
              <a:gd name="T29" fmla="*/ 3281869 h 293329"/>
              <a:gd name="T30" fmla="*/ 7153804 w 293328"/>
              <a:gd name="T31" fmla="*/ 2958268 h 293329"/>
              <a:gd name="T32" fmla="*/ 8871194 w 293328"/>
              <a:gd name="T33" fmla="*/ 2958268 h 293329"/>
              <a:gd name="T34" fmla="*/ 9014307 w 293328"/>
              <a:gd name="T35" fmla="*/ 3061939 h 293329"/>
              <a:gd name="T36" fmla="*/ 8988292 w 293328"/>
              <a:gd name="T37" fmla="*/ 3230171 h 293329"/>
              <a:gd name="T38" fmla="*/ 6958583 w 293328"/>
              <a:gd name="T39" fmla="*/ 5262395 h 293329"/>
              <a:gd name="T40" fmla="*/ 8988292 w 293328"/>
              <a:gd name="T41" fmla="*/ 7281781 h 293329"/>
              <a:gd name="T42" fmla="*/ 9014307 w 293328"/>
              <a:gd name="T43" fmla="*/ 7449969 h 293329"/>
              <a:gd name="T44" fmla="*/ 8871194 w 293328"/>
              <a:gd name="T45" fmla="*/ 7553595 h 293329"/>
              <a:gd name="T46" fmla="*/ 7153804 w 293328"/>
              <a:gd name="T47" fmla="*/ 7553595 h 293329"/>
              <a:gd name="T48" fmla="*/ 7036686 w 293328"/>
              <a:gd name="T49" fmla="*/ 7501807 h 293329"/>
              <a:gd name="T50" fmla="*/ 4889866 w 293328"/>
              <a:gd name="T51" fmla="*/ 5378914 h 293329"/>
              <a:gd name="T52" fmla="*/ 4850796 w 293328"/>
              <a:gd name="T53" fmla="*/ 5262395 h 293329"/>
              <a:gd name="T54" fmla="*/ 4889866 w 293328"/>
              <a:gd name="T55" fmla="*/ 5145899 h 293329"/>
              <a:gd name="T56" fmla="*/ 7036686 w 293328"/>
              <a:gd name="T57" fmla="*/ 3010108 h 293329"/>
              <a:gd name="T58" fmla="*/ 7153804 w 293328"/>
              <a:gd name="T59" fmla="*/ 2958268 h 293329"/>
              <a:gd name="T60" fmla="*/ 3470917 w 293328"/>
              <a:gd name="T61" fmla="*/ 2958268 h 293329"/>
              <a:gd name="T62" fmla="*/ 5188376 w 293328"/>
              <a:gd name="T63" fmla="*/ 2958268 h 293329"/>
              <a:gd name="T64" fmla="*/ 5331496 w 293328"/>
              <a:gd name="T65" fmla="*/ 3061939 h 293329"/>
              <a:gd name="T66" fmla="*/ 5292447 w 293328"/>
              <a:gd name="T67" fmla="*/ 3230171 h 293329"/>
              <a:gd name="T68" fmla="*/ 3262740 w 293328"/>
              <a:gd name="T69" fmla="*/ 5262395 h 293329"/>
              <a:gd name="T70" fmla="*/ 5292447 w 293328"/>
              <a:gd name="T71" fmla="*/ 7281781 h 293329"/>
              <a:gd name="T72" fmla="*/ 5331496 w 293328"/>
              <a:gd name="T73" fmla="*/ 7449969 h 293329"/>
              <a:gd name="T74" fmla="*/ 5188376 w 293328"/>
              <a:gd name="T75" fmla="*/ 7553595 h 293329"/>
              <a:gd name="T76" fmla="*/ 3470917 w 293328"/>
              <a:gd name="T77" fmla="*/ 7553595 h 293329"/>
              <a:gd name="T78" fmla="*/ 3353800 w 293328"/>
              <a:gd name="T79" fmla="*/ 7501807 h 293329"/>
              <a:gd name="T80" fmla="*/ 1207056 w 293328"/>
              <a:gd name="T81" fmla="*/ 5378914 h 293329"/>
              <a:gd name="T82" fmla="*/ 1154942 w 293328"/>
              <a:gd name="T83" fmla="*/ 5262395 h 293329"/>
              <a:gd name="T84" fmla="*/ 1207056 w 293328"/>
              <a:gd name="T85" fmla="*/ 5145899 h 293329"/>
              <a:gd name="T86" fmla="*/ 3353800 w 293328"/>
              <a:gd name="T87" fmla="*/ 3010108 h 293329"/>
              <a:gd name="T88" fmla="*/ 3470917 w 293328"/>
              <a:gd name="T89" fmla="*/ 2958268 h 293329"/>
              <a:gd name="T90" fmla="*/ 5335135 w 293328"/>
              <a:gd name="T91" fmla="*/ 309249 h 293329"/>
              <a:gd name="T92" fmla="*/ 326907 w 293328"/>
              <a:gd name="T93" fmla="*/ 5255962 h 293329"/>
              <a:gd name="T94" fmla="*/ 5335135 w 293328"/>
              <a:gd name="T95" fmla="*/ 10189890 h 293329"/>
              <a:gd name="T96" fmla="*/ 10343292 w 293328"/>
              <a:gd name="T97" fmla="*/ 5255962 h 293329"/>
              <a:gd name="T98" fmla="*/ 5335135 w 293328"/>
              <a:gd name="T99" fmla="*/ 309249 h 293329"/>
              <a:gd name="T100" fmla="*/ 5335135 w 293328"/>
              <a:gd name="T101" fmla="*/ 0 h 293329"/>
              <a:gd name="T102" fmla="*/ 10670198 w 293328"/>
              <a:gd name="T103" fmla="*/ 5255962 h 293329"/>
              <a:gd name="T104" fmla="*/ 5335135 w 293328"/>
              <a:gd name="T105" fmla="*/ 10511952 h 293329"/>
              <a:gd name="T106" fmla="*/ 0 w 293328"/>
              <a:gd name="T107" fmla="*/ 5255962 h 293329"/>
              <a:gd name="T108" fmla="*/ 5335135 w 293328"/>
              <a:gd name="T109" fmla="*/ 0 h 2933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8" h="293329">
                <a:moveTo>
                  <a:pt x="198805" y="91580"/>
                </a:moveTo>
                <a:lnTo>
                  <a:pt x="144080" y="146844"/>
                </a:lnTo>
                <a:lnTo>
                  <a:pt x="198805" y="201747"/>
                </a:lnTo>
                <a:lnTo>
                  <a:pt x="233142" y="201747"/>
                </a:lnTo>
                <a:lnTo>
                  <a:pt x="181994" y="150095"/>
                </a:lnTo>
                <a:cubicBezTo>
                  <a:pt x="180206" y="148289"/>
                  <a:pt x="180206" y="145038"/>
                  <a:pt x="181994" y="143593"/>
                </a:cubicBezTo>
                <a:lnTo>
                  <a:pt x="233142" y="91580"/>
                </a:lnTo>
                <a:lnTo>
                  <a:pt x="198805" y="91580"/>
                </a:lnTo>
                <a:close/>
                <a:moveTo>
                  <a:pt x="96847" y="91580"/>
                </a:moveTo>
                <a:lnTo>
                  <a:pt x="42480" y="146844"/>
                </a:lnTo>
                <a:lnTo>
                  <a:pt x="96847" y="201747"/>
                </a:lnTo>
                <a:lnTo>
                  <a:pt x="131899" y="201747"/>
                </a:lnTo>
                <a:lnTo>
                  <a:pt x="80394" y="150095"/>
                </a:lnTo>
                <a:cubicBezTo>
                  <a:pt x="79678" y="149011"/>
                  <a:pt x="78963" y="147928"/>
                  <a:pt x="78963" y="146844"/>
                </a:cubicBezTo>
                <a:cubicBezTo>
                  <a:pt x="78963" y="145399"/>
                  <a:pt x="79678" y="144316"/>
                  <a:pt x="80394" y="143593"/>
                </a:cubicBezTo>
                <a:lnTo>
                  <a:pt x="131899" y="91580"/>
                </a:lnTo>
                <a:lnTo>
                  <a:pt x="96847" y="91580"/>
                </a:lnTo>
                <a:close/>
                <a:moveTo>
                  <a:pt x="196659" y="82550"/>
                </a:moveTo>
                <a:lnTo>
                  <a:pt x="243872" y="82550"/>
                </a:lnTo>
                <a:cubicBezTo>
                  <a:pt x="245660" y="82550"/>
                  <a:pt x="247449" y="83634"/>
                  <a:pt x="247806" y="85440"/>
                </a:cubicBezTo>
                <a:cubicBezTo>
                  <a:pt x="248879" y="87246"/>
                  <a:pt x="248522" y="89052"/>
                  <a:pt x="247091" y="90135"/>
                </a:cubicBezTo>
                <a:lnTo>
                  <a:pt x="191294" y="146844"/>
                </a:lnTo>
                <a:lnTo>
                  <a:pt x="247091" y="203192"/>
                </a:lnTo>
                <a:cubicBezTo>
                  <a:pt x="248522" y="204275"/>
                  <a:pt x="248879" y="206442"/>
                  <a:pt x="247806" y="207887"/>
                </a:cubicBezTo>
                <a:cubicBezTo>
                  <a:pt x="247449" y="209693"/>
                  <a:pt x="245660" y="210777"/>
                  <a:pt x="243872" y="210777"/>
                </a:cubicBezTo>
                <a:lnTo>
                  <a:pt x="196659" y="210777"/>
                </a:lnTo>
                <a:cubicBezTo>
                  <a:pt x="195586" y="210777"/>
                  <a:pt x="194513" y="210416"/>
                  <a:pt x="193440" y="209332"/>
                </a:cubicBezTo>
                <a:lnTo>
                  <a:pt x="134423" y="150095"/>
                </a:lnTo>
                <a:cubicBezTo>
                  <a:pt x="133708" y="149011"/>
                  <a:pt x="133350" y="147928"/>
                  <a:pt x="133350" y="146844"/>
                </a:cubicBezTo>
                <a:cubicBezTo>
                  <a:pt x="133350" y="145399"/>
                  <a:pt x="133708" y="144316"/>
                  <a:pt x="134423" y="143593"/>
                </a:cubicBezTo>
                <a:lnTo>
                  <a:pt x="193440" y="83995"/>
                </a:lnTo>
                <a:cubicBezTo>
                  <a:pt x="194513" y="82911"/>
                  <a:pt x="195586" y="82550"/>
                  <a:pt x="196659" y="82550"/>
                </a:cubicBezTo>
                <a:close/>
                <a:moveTo>
                  <a:pt x="95416" y="82550"/>
                </a:moveTo>
                <a:lnTo>
                  <a:pt x="142630" y="82550"/>
                </a:lnTo>
                <a:cubicBezTo>
                  <a:pt x="144418" y="82550"/>
                  <a:pt x="145849" y="83634"/>
                  <a:pt x="146564" y="85440"/>
                </a:cubicBezTo>
                <a:cubicBezTo>
                  <a:pt x="147279" y="87246"/>
                  <a:pt x="146922" y="89052"/>
                  <a:pt x="145491" y="90135"/>
                </a:cubicBezTo>
                <a:lnTo>
                  <a:pt x="89693" y="146844"/>
                </a:lnTo>
                <a:lnTo>
                  <a:pt x="145491" y="203192"/>
                </a:lnTo>
                <a:cubicBezTo>
                  <a:pt x="146922" y="204275"/>
                  <a:pt x="147279" y="206442"/>
                  <a:pt x="146564" y="207887"/>
                </a:cubicBezTo>
                <a:cubicBezTo>
                  <a:pt x="145849" y="209693"/>
                  <a:pt x="144418" y="210777"/>
                  <a:pt x="142630" y="210777"/>
                </a:cubicBezTo>
                <a:lnTo>
                  <a:pt x="95416" y="210777"/>
                </a:lnTo>
                <a:cubicBezTo>
                  <a:pt x="93985" y="210777"/>
                  <a:pt x="92912" y="210416"/>
                  <a:pt x="92197" y="209332"/>
                </a:cubicBezTo>
                <a:lnTo>
                  <a:pt x="33181" y="150095"/>
                </a:lnTo>
                <a:cubicBezTo>
                  <a:pt x="32108" y="149011"/>
                  <a:pt x="31750" y="147928"/>
                  <a:pt x="31750" y="146844"/>
                </a:cubicBezTo>
                <a:cubicBezTo>
                  <a:pt x="31750" y="145399"/>
                  <a:pt x="32108" y="144316"/>
                  <a:pt x="33181" y="143593"/>
                </a:cubicBezTo>
                <a:lnTo>
                  <a:pt x="92197" y="83995"/>
                </a:lnTo>
                <a:cubicBezTo>
                  <a:pt x="92912" y="82911"/>
                  <a:pt x="93985" y="82550"/>
                  <a:pt x="95416" y="82550"/>
                </a:cubicBezTo>
                <a:close/>
                <a:moveTo>
                  <a:pt x="146664" y="8627"/>
                </a:moveTo>
                <a:cubicBezTo>
                  <a:pt x="70815" y="8627"/>
                  <a:pt x="8987" y="70816"/>
                  <a:pt x="8987" y="146664"/>
                </a:cubicBezTo>
                <a:cubicBezTo>
                  <a:pt x="8987" y="222513"/>
                  <a:pt x="70815" y="284342"/>
                  <a:pt x="146664" y="284342"/>
                </a:cubicBezTo>
                <a:cubicBezTo>
                  <a:pt x="222872" y="284342"/>
                  <a:pt x="284341" y="222513"/>
                  <a:pt x="284341" y="146664"/>
                </a:cubicBezTo>
                <a:cubicBezTo>
                  <a:pt x="284341" y="70816"/>
                  <a:pt x="222872" y="8627"/>
                  <a:pt x="146664" y="8627"/>
                </a:cubicBezTo>
                <a:close/>
                <a:moveTo>
                  <a:pt x="146664" y="0"/>
                </a:moveTo>
                <a:cubicBezTo>
                  <a:pt x="227545" y="0"/>
                  <a:pt x="293328" y="65783"/>
                  <a:pt x="293328" y="146664"/>
                </a:cubicBezTo>
                <a:cubicBezTo>
                  <a:pt x="293328" y="227545"/>
                  <a:pt x="227545" y="293329"/>
                  <a:pt x="146664" y="293329"/>
                </a:cubicBezTo>
                <a:cubicBezTo>
                  <a:pt x="66142" y="293329"/>
                  <a:pt x="0" y="227545"/>
                  <a:pt x="0" y="146664"/>
                </a:cubicBezTo>
                <a:cubicBezTo>
                  <a:pt x="0" y="65783"/>
                  <a:pt x="66142" y="0"/>
                  <a:pt x="146664"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 xmlns:a16="http://schemas.microsoft.com/office/drawing/2014/main" id="{836DFB7E-0595-554B-B103-8A21BE1FDBEA}"/>
              </a:ext>
            </a:extLst>
          </p:cNvPr>
          <p:cNvSpPr txBox="1"/>
          <p:nvPr/>
        </p:nvSpPr>
        <p:spPr>
          <a:xfrm>
            <a:off x="8627269" y="5165595"/>
            <a:ext cx="1574776" cy="738664"/>
          </a:xfrm>
          <a:prstGeom prst="rect">
            <a:avLst/>
          </a:prstGeom>
          <a:noFill/>
        </p:spPr>
        <p:txBody>
          <a:bodyPr wrap="square"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Υποστήριξη ερασιτεχνικού αθλητισμού.</a:t>
            </a:r>
          </a:p>
        </p:txBody>
      </p:sp>
      <p:sp>
        <p:nvSpPr>
          <p:cNvPr id="28" name="TextBox 27">
            <a:extLst>
              <a:ext uri="{FF2B5EF4-FFF2-40B4-BE49-F238E27FC236}">
                <a16:creationId xmlns="" xmlns:a16="http://schemas.microsoft.com/office/drawing/2014/main" id="{2291F750-CFAC-824C-8E19-CAAEAAD6C5A5}"/>
              </a:ext>
            </a:extLst>
          </p:cNvPr>
          <p:cNvSpPr txBox="1"/>
          <p:nvPr/>
        </p:nvSpPr>
        <p:spPr>
          <a:xfrm>
            <a:off x="8473233" y="2006489"/>
            <a:ext cx="2929225" cy="523220"/>
          </a:xfrm>
          <a:prstGeom prst="rect">
            <a:avLst/>
          </a:prstGeom>
          <a:noFill/>
        </p:spPr>
        <p:txBody>
          <a:bodyPr wrap="square"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Προώθηση διαδεδομένων ή μη αθλημάτων.</a:t>
            </a:r>
          </a:p>
        </p:txBody>
      </p:sp>
      <p:sp>
        <p:nvSpPr>
          <p:cNvPr id="31" name="TextBox 30">
            <a:extLst>
              <a:ext uri="{FF2B5EF4-FFF2-40B4-BE49-F238E27FC236}">
                <a16:creationId xmlns="" xmlns:a16="http://schemas.microsoft.com/office/drawing/2014/main" id="{14019BC9-57A1-9642-8786-D761501D084E}"/>
              </a:ext>
            </a:extLst>
          </p:cNvPr>
          <p:cNvSpPr txBox="1"/>
          <p:nvPr/>
        </p:nvSpPr>
        <p:spPr>
          <a:xfrm>
            <a:off x="489383" y="5100245"/>
            <a:ext cx="3088777" cy="738664"/>
          </a:xfrm>
          <a:prstGeom prst="rect">
            <a:avLst/>
          </a:prstGeom>
          <a:noFill/>
        </p:spPr>
        <p:txBody>
          <a:bodyPr wrap="square" rtlCol="0" anchor="b" anchorCtr="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Ανάδειξη ειδικών αθλητικών γεγονότων και Εκδηλώσεων (ειδικές ημέρες - ειδικές εκδηλώσεις).</a:t>
            </a:r>
          </a:p>
        </p:txBody>
      </p:sp>
      <p:sp>
        <p:nvSpPr>
          <p:cNvPr id="34" name="TextBox 33">
            <a:extLst>
              <a:ext uri="{FF2B5EF4-FFF2-40B4-BE49-F238E27FC236}">
                <a16:creationId xmlns="" xmlns:a16="http://schemas.microsoft.com/office/drawing/2014/main" id="{2A3EBD7B-9D0A-3C4E-8199-52D516FBFE1F}"/>
              </a:ext>
            </a:extLst>
          </p:cNvPr>
          <p:cNvSpPr txBox="1"/>
          <p:nvPr/>
        </p:nvSpPr>
        <p:spPr>
          <a:xfrm>
            <a:off x="583894" y="1727028"/>
            <a:ext cx="3088776" cy="738664"/>
          </a:xfrm>
          <a:prstGeom prst="rect">
            <a:avLst/>
          </a:prstGeom>
          <a:noFill/>
        </p:spPr>
        <p:txBody>
          <a:bodyPr wrap="squar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Δυνατότητα ανάπτυξης του εθελοντισμού (όπως για την υλοποίηση Αθλητικών εκδηλώσεων)</a:t>
            </a:r>
          </a:p>
        </p:txBody>
      </p:sp>
      <p:sp>
        <p:nvSpPr>
          <p:cNvPr id="12" name="Ορθογώνιο 11">
            <a:extLst>
              <a:ext uri="{FF2B5EF4-FFF2-40B4-BE49-F238E27FC236}">
                <a16:creationId xmlns="" xmlns:a16="http://schemas.microsoft.com/office/drawing/2014/main" id="{69A5CB17-A279-43C8-ABAB-046BD9519FEE}"/>
              </a:ext>
            </a:extLst>
          </p:cNvPr>
          <p:cNvSpPr/>
          <p:nvPr/>
        </p:nvSpPr>
        <p:spPr>
          <a:xfrm rot="10800000" flipV="1">
            <a:off x="405107" y="3592005"/>
            <a:ext cx="2924139" cy="52322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Προβολή των </a:t>
            </a:r>
            <a:r>
              <a:rPr kumimoji="0" lang="el-GR" sz="1400" b="1" i="0" u="none" strike="noStrike" kern="1200" cap="none" spc="0" normalizeH="0" baseline="0" noProof="0" dirty="0" err="1">
                <a:ln>
                  <a:noFill/>
                </a:ln>
                <a:solidFill>
                  <a:prstClr val="black"/>
                </a:solidFill>
                <a:effectLst/>
                <a:uLnTx/>
                <a:uFillTx/>
                <a:ea typeface="League Spartan" charset="0"/>
                <a:cs typeface="Poppins" pitchFamily="2" charset="77"/>
              </a:rPr>
              <a:t>Π.Α.γ.Ο</a:t>
            </a: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 και </a:t>
            </a:r>
            <a:r>
              <a:rPr kumimoji="0" lang="el-GR" sz="1400" b="1" i="0" u="none" strike="noStrike" kern="1200" cap="none" spc="0" normalizeH="0" baseline="0" noProof="0" dirty="0" err="1">
                <a:ln>
                  <a:noFill/>
                </a:ln>
                <a:solidFill>
                  <a:prstClr val="black"/>
                </a:solidFill>
                <a:effectLst/>
                <a:uLnTx/>
                <a:uFillTx/>
                <a:ea typeface="League Spartan" charset="0"/>
                <a:cs typeface="Poppins" pitchFamily="2" charset="77"/>
              </a:rPr>
              <a:t>Ε.Α.γ.Ο</a:t>
            </a:r>
            <a:r>
              <a:rPr kumimoji="0" lang="el-GR" sz="1400" b="1" i="0" u="none" strike="noStrike" kern="1200" cap="none" spc="0" normalizeH="0" baseline="0" noProof="0" dirty="0">
                <a:ln>
                  <a:noFill/>
                </a:ln>
                <a:solidFill>
                  <a:prstClr val="black"/>
                </a:solidFill>
                <a:effectLst/>
                <a:uLnTx/>
                <a:uFillTx/>
                <a:ea typeface="League Spartan" charset="0"/>
                <a:cs typeface="Poppins" pitchFamily="2" charset="77"/>
              </a:rPr>
              <a:t>. και πληροφόρηση των πολιτών.</a:t>
            </a:r>
          </a:p>
        </p:txBody>
      </p:sp>
      <p:sp>
        <p:nvSpPr>
          <p:cNvPr id="22" name="TextBox 21">
            <a:extLst>
              <a:ext uri="{FF2B5EF4-FFF2-40B4-BE49-F238E27FC236}">
                <a16:creationId xmlns="" xmlns:a16="http://schemas.microsoft.com/office/drawing/2014/main" id="{9882D220-6437-4CC9-9CCB-B237BEFCA58F}"/>
              </a:ext>
            </a:extLst>
          </p:cNvPr>
          <p:cNvSpPr txBox="1"/>
          <p:nvPr/>
        </p:nvSpPr>
        <p:spPr>
          <a:xfrm>
            <a:off x="8627268" y="3736274"/>
            <a:ext cx="3316245" cy="1247136"/>
          </a:xfrm>
          <a:prstGeom prst="rect">
            <a:avLst/>
          </a:prstGeom>
          <a:noFill/>
        </p:spPr>
        <p:txBody>
          <a:bodyPr wrap="square">
            <a:spAutoFit/>
          </a:bodyPr>
          <a:lstStyle/>
          <a:p>
            <a:pPr marR="0" lvl="0" algn="just">
              <a:lnSpc>
                <a:spcPct val="127000"/>
              </a:lnSpc>
              <a:spcBef>
                <a:spcPts val="0"/>
              </a:spcBef>
              <a:spcAft>
                <a:spcPts val="0"/>
              </a:spcAft>
              <a:buClr>
                <a:srgbClr val="000000"/>
              </a:buClr>
              <a:buSzPts val="900"/>
              <a:tabLst>
                <a:tab pos="451485" algn="l"/>
              </a:tabLst>
            </a:pPr>
            <a:r>
              <a:rPr lang="el-GR" sz="1200" b="1" u="none" strike="noStrike" spc="0" dirty="0">
                <a:solidFill>
                  <a:srgbClr val="000000"/>
                </a:solidFill>
                <a:effectLst/>
                <a:ea typeface="Verdana" panose="020B0604030504040204" pitchFamily="34" charset="0"/>
                <a:cs typeface="Verdana" panose="020B0604030504040204" pitchFamily="34" charset="0"/>
              </a:rPr>
              <a:t>Συνεργασία των ΟΤΑ με άλλους φορείς, όπως αθλητικές ομοσπονδίες, αθλητικά σωματεία, μορφωτικούς συλλόγους, πολιτιστικούς συλλόγους, οργανώσεις εργασιακού αθλητισμού κ.λπ.</a:t>
            </a:r>
            <a:endParaRPr lang="en-US" sz="1200" b="1" u="none" strike="noStrike" spc="0" dirty="0">
              <a:effectLst/>
              <a:ea typeface="Verdana" panose="020B0604030504040204" pitchFamily="34" charset="0"/>
              <a:cs typeface="Verdana" panose="020B0604030504040204" pitchFamily="34" charset="0"/>
            </a:endParaRPr>
          </a:p>
        </p:txBody>
      </p:sp>
      <p:sp>
        <p:nvSpPr>
          <p:cNvPr id="24" name="TextBox 23">
            <a:extLst>
              <a:ext uri="{FF2B5EF4-FFF2-40B4-BE49-F238E27FC236}">
                <a16:creationId xmlns="" xmlns:a16="http://schemas.microsoft.com/office/drawing/2014/main" id="{37C602D3-91CB-4EDA-AA41-5DDE9BDCBE93}"/>
              </a:ext>
            </a:extLst>
          </p:cNvPr>
          <p:cNvSpPr txBox="1"/>
          <p:nvPr/>
        </p:nvSpPr>
        <p:spPr>
          <a:xfrm>
            <a:off x="8636215" y="2814096"/>
            <a:ext cx="2603260" cy="738664"/>
          </a:xfrm>
          <a:prstGeom prst="rect">
            <a:avLst/>
          </a:prstGeom>
          <a:noFill/>
        </p:spPr>
        <p:txBody>
          <a:bodyPr wrap="square">
            <a:spAutoFit/>
          </a:bodyPr>
          <a:lstStyle/>
          <a:p>
            <a:r>
              <a:rPr lang="el-GR" sz="1400" b="1" dirty="0"/>
              <a:t>Συνδυασμός πολιτιστικών και κοινωνικών γεγονότων με αθλητικά γεγονότα.</a:t>
            </a:r>
            <a:endParaRPr lang="en-US" sz="1400" b="1" dirty="0"/>
          </a:p>
        </p:txBody>
      </p:sp>
    </p:spTree>
    <p:extLst>
      <p:ext uri="{BB962C8B-B14F-4D97-AF65-F5344CB8AC3E}">
        <p14:creationId xmlns="" xmlns:p14="http://schemas.microsoft.com/office/powerpoint/2010/main" val="286439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3249">
            <a:extLst>
              <a:ext uri="{FF2B5EF4-FFF2-40B4-BE49-F238E27FC236}">
                <a16:creationId xmlns="" xmlns:a16="http://schemas.microsoft.com/office/drawing/2014/main" id="{BC875FA5-7DBD-FE42-8C68-60562DEA8505}"/>
              </a:ext>
            </a:extLst>
          </p:cNvPr>
          <p:cNvSpPr/>
          <p:nvPr/>
        </p:nvSpPr>
        <p:spPr>
          <a:xfrm>
            <a:off x="5528686" y="5578251"/>
            <a:ext cx="1117683" cy="903233"/>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cubicBezTo>
                  <a:pt x="789" y="0"/>
                  <a:pt x="0" y="971"/>
                  <a:pt x="0" y="2173"/>
                </a:cubicBezTo>
                <a:cubicBezTo>
                  <a:pt x="0" y="3375"/>
                  <a:pt x="789" y="4346"/>
                  <a:pt x="1762" y="4346"/>
                </a:cubicBezTo>
                <a:lnTo>
                  <a:pt x="19844" y="4346"/>
                </a:lnTo>
                <a:cubicBezTo>
                  <a:pt x="20816" y="4346"/>
                  <a:pt x="21600" y="3375"/>
                  <a:pt x="21600" y="2173"/>
                </a:cubicBezTo>
                <a:cubicBezTo>
                  <a:pt x="21600" y="971"/>
                  <a:pt x="20816" y="0"/>
                  <a:pt x="19844" y="0"/>
                </a:cubicBezTo>
                <a:lnTo>
                  <a:pt x="1762" y="0"/>
                </a:lnTo>
                <a:close/>
                <a:moveTo>
                  <a:pt x="1762" y="5941"/>
                </a:moveTo>
                <a:cubicBezTo>
                  <a:pt x="789" y="5941"/>
                  <a:pt x="0" y="6911"/>
                  <a:pt x="0" y="8114"/>
                </a:cubicBezTo>
                <a:cubicBezTo>
                  <a:pt x="0" y="9316"/>
                  <a:pt x="789" y="10295"/>
                  <a:pt x="1762" y="10295"/>
                </a:cubicBezTo>
                <a:lnTo>
                  <a:pt x="19844" y="10295"/>
                </a:lnTo>
                <a:cubicBezTo>
                  <a:pt x="20816" y="10295"/>
                  <a:pt x="21600" y="9316"/>
                  <a:pt x="21600" y="8114"/>
                </a:cubicBezTo>
                <a:cubicBezTo>
                  <a:pt x="21600" y="6911"/>
                  <a:pt x="20816" y="5941"/>
                  <a:pt x="19844" y="5941"/>
                </a:cubicBezTo>
                <a:lnTo>
                  <a:pt x="1762" y="5941"/>
                </a:lnTo>
                <a:close/>
                <a:moveTo>
                  <a:pt x="2935" y="11890"/>
                </a:moveTo>
                <a:cubicBezTo>
                  <a:pt x="2935" y="17257"/>
                  <a:pt x="6463" y="21600"/>
                  <a:pt x="10806" y="21600"/>
                </a:cubicBezTo>
                <a:cubicBezTo>
                  <a:pt x="15149" y="21600"/>
                  <a:pt x="18665" y="17257"/>
                  <a:pt x="18665" y="11890"/>
                </a:cubicBezTo>
                <a:lnTo>
                  <a:pt x="2935" y="11890"/>
                </a:ln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40">
            <a:extLst>
              <a:ext uri="{FF2B5EF4-FFF2-40B4-BE49-F238E27FC236}">
                <a16:creationId xmlns="" xmlns:a16="http://schemas.microsoft.com/office/drawing/2014/main" id="{023755B2-E0FC-5843-B071-29DDA5116C02}"/>
              </a:ext>
            </a:extLst>
          </p:cNvPr>
          <p:cNvSpPr/>
          <p:nvPr/>
        </p:nvSpPr>
        <p:spPr>
          <a:xfrm>
            <a:off x="4172464" y="1398333"/>
            <a:ext cx="3843268" cy="1536497"/>
          </a:xfrm>
          <a:custGeom>
            <a:avLst/>
            <a:gdLst>
              <a:gd name="connsiteX0" fmla="*/ 356451 w 7686536"/>
              <a:gd name="connsiteY0" fmla="*/ 2026955 h 3072993"/>
              <a:gd name="connsiteX1" fmla="*/ 476398 w 7686536"/>
              <a:gd name="connsiteY1" fmla="*/ 2067489 h 3072993"/>
              <a:gd name="connsiteX2" fmla="*/ 1267482 w 7686536"/>
              <a:gd name="connsiteY2" fmla="*/ 2523393 h 3072993"/>
              <a:gd name="connsiteX3" fmla="*/ 948958 w 7686536"/>
              <a:gd name="connsiteY3" fmla="*/ 3072993 h 3072993"/>
              <a:gd name="connsiteX4" fmla="*/ 158664 w 7686536"/>
              <a:gd name="connsiteY4" fmla="*/ 2617089 h 3072993"/>
              <a:gd name="connsiteX5" fmla="*/ 42727 w 7686536"/>
              <a:gd name="connsiteY5" fmla="*/ 2183443 h 3072993"/>
              <a:gd name="connsiteX6" fmla="*/ 356451 w 7686536"/>
              <a:gd name="connsiteY6" fmla="*/ 2026955 h 3072993"/>
              <a:gd name="connsiteX7" fmla="*/ 7330084 w 7686536"/>
              <a:gd name="connsiteY7" fmla="*/ 2023006 h 3072993"/>
              <a:gd name="connsiteX8" fmla="*/ 7643808 w 7686536"/>
              <a:gd name="connsiteY8" fmla="*/ 2179495 h 3072993"/>
              <a:gd name="connsiteX9" fmla="*/ 7527871 w 7686536"/>
              <a:gd name="connsiteY9" fmla="*/ 2613143 h 3072993"/>
              <a:gd name="connsiteX10" fmla="*/ 6737576 w 7686536"/>
              <a:gd name="connsiteY10" fmla="*/ 3069047 h 3072993"/>
              <a:gd name="connsiteX11" fmla="*/ 6419052 w 7686536"/>
              <a:gd name="connsiteY11" fmla="*/ 2519446 h 3072993"/>
              <a:gd name="connsiteX12" fmla="*/ 7210136 w 7686536"/>
              <a:gd name="connsiteY12" fmla="*/ 2063541 h 3072993"/>
              <a:gd name="connsiteX13" fmla="*/ 7330084 w 7686536"/>
              <a:gd name="connsiteY13" fmla="*/ 2023006 h 3072993"/>
              <a:gd name="connsiteX14" fmla="*/ 1763069 w 7686536"/>
              <a:gd name="connsiteY14" fmla="*/ 540864 h 3072993"/>
              <a:gd name="connsiteX15" fmla="*/ 2077619 w 7686536"/>
              <a:gd name="connsiteY15" fmla="*/ 697362 h 3072993"/>
              <a:gd name="connsiteX16" fmla="*/ 2548622 w 7686536"/>
              <a:gd name="connsiteY16" fmla="*/ 1513055 h 3072993"/>
              <a:gd name="connsiteX17" fmla="*/ 1986281 w 7686536"/>
              <a:gd name="connsiteY17" fmla="*/ 1808531 h 3072993"/>
              <a:gd name="connsiteX18" fmla="*/ 1528003 w 7686536"/>
              <a:gd name="connsiteY18" fmla="*/ 1015051 h 3072993"/>
              <a:gd name="connsiteX19" fmla="*/ 1643971 w 7686536"/>
              <a:gd name="connsiteY19" fmla="*/ 581428 h 3072993"/>
              <a:gd name="connsiteX20" fmla="*/ 1763069 w 7686536"/>
              <a:gd name="connsiteY20" fmla="*/ 540864 h 3072993"/>
              <a:gd name="connsiteX21" fmla="*/ 5923464 w 7686536"/>
              <a:gd name="connsiteY21" fmla="*/ 536916 h 3072993"/>
              <a:gd name="connsiteX22" fmla="*/ 6042562 w 7686536"/>
              <a:gd name="connsiteY22" fmla="*/ 577480 h 3072993"/>
              <a:gd name="connsiteX23" fmla="*/ 6158530 w 7686536"/>
              <a:gd name="connsiteY23" fmla="*/ 1011103 h 3072993"/>
              <a:gd name="connsiteX24" fmla="*/ 5700252 w 7686536"/>
              <a:gd name="connsiteY24" fmla="*/ 1804583 h 3072993"/>
              <a:gd name="connsiteX25" fmla="*/ 5137911 w 7686536"/>
              <a:gd name="connsiteY25" fmla="*/ 1509107 h 3072993"/>
              <a:gd name="connsiteX26" fmla="*/ 5608915 w 7686536"/>
              <a:gd name="connsiteY26" fmla="*/ 693414 h 3072993"/>
              <a:gd name="connsiteX27" fmla="*/ 5923464 w 7686536"/>
              <a:gd name="connsiteY27" fmla="*/ 536916 h 3072993"/>
              <a:gd name="connsiteX28" fmla="*/ 3843267 w 7686536"/>
              <a:gd name="connsiteY28" fmla="*/ 0 h 3072993"/>
              <a:gd name="connsiteX29" fmla="*/ 4160972 w 7686536"/>
              <a:gd name="connsiteY29" fmla="*/ 316885 h 3072993"/>
              <a:gd name="connsiteX30" fmla="*/ 4160972 w 7686536"/>
              <a:gd name="connsiteY30" fmla="*/ 1297823 h 3072993"/>
              <a:gd name="connsiteX31" fmla="*/ 3525562 w 7686536"/>
              <a:gd name="connsiteY31" fmla="*/ 1295419 h 3072993"/>
              <a:gd name="connsiteX32" fmla="*/ 3525562 w 7686536"/>
              <a:gd name="connsiteY32" fmla="*/ 316885 h 3072993"/>
              <a:gd name="connsiteX33" fmla="*/ 3843267 w 7686536"/>
              <a:gd name="connsiteY33" fmla="*/ 0 h 307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86536" h="3072993">
                <a:moveTo>
                  <a:pt x="356451" y="2026955"/>
                </a:moveTo>
                <a:cubicBezTo>
                  <a:pt x="397406" y="2032065"/>
                  <a:pt x="438360" y="2045576"/>
                  <a:pt x="476398" y="2067489"/>
                </a:cubicBezTo>
                <a:cubicBezTo>
                  <a:pt x="476398" y="2067489"/>
                  <a:pt x="1267482" y="2523393"/>
                  <a:pt x="1267482" y="2523393"/>
                </a:cubicBezTo>
                <a:cubicBezTo>
                  <a:pt x="1135686" y="2706560"/>
                  <a:pt x="1031111" y="2892577"/>
                  <a:pt x="948958" y="3072993"/>
                </a:cubicBezTo>
                <a:lnTo>
                  <a:pt x="158664" y="2617089"/>
                </a:lnTo>
                <a:cubicBezTo>
                  <a:pt x="6634" y="2529486"/>
                  <a:pt x="-45016" y="2335313"/>
                  <a:pt x="42727" y="2183443"/>
                </a:cubicBezTo>
                <a:cubicBezTo>
                  <a:pt x="108534" y="2069553"/>
                  <a:pt x="233587" y="2011723"/>
                  <a:pt x="356451" y="2026955"/>
                </a:cubicBezTo>
                <a:close/>
                <a:moveTo>
                  <a:pt x="7330084" y="2023006"/>
                </a:moveTo>
                <a:cubicBezTo>
                  <a:pt x="7452949" y="2007775"/>
                  <a:pt x="7578001" y="2065605"/>
                  <a:pt x="7643808" y="2179495"/>
                </a:cubicBezTo>
                <a:cubicBezTo>
                  <a:pt x="7731551" y="2331365"/>
                  <a:pt x="7679902" y="2525539"/>
                  <a:pt x="7527871" y="2613143"/>
                </a:cubicBezTo>
                <a:lnTo>
                  <a:pt x="6737576" y="3069047"/>
                </a:lnTo>
                <a:cubicBezTo>
                  <a:pt x="6655423" y="2888631"/>
                  <a:pt x="6550849" y="2702614"/>
                  <a:pt x="6419052" y="2519446"/>
                </a:cubicBezTo>
                <a:cubicBezTo>
                  <a:pt x="6419052" y="2519446"/>
                  <a:pt x="7210136" y="2063541"/>
                  <a:pt x="7210136" y="2063541"/>
                </a:cubicBezTo>
                <a:cubicBezTo>
                  <a:pt x="7248175" y="2041628"/>
                  <a:pt x="7289129" y="2028117"/>
                  <a:pt x="7330084" y="2023006"/>
                </a:cubicBezTo>
                <a:close/>
                <a:moveTo>
                  <a:pt x="1763069" y="540864"/>
                </a:moveTo>
                <a:cubicBezTo>
                  <a:pt x="1885964" y="525659"/>
                  <a:pt x="2011835" y="583448"/>
                  <a:pt x="2077619" y="697362"/>
                </a:cubicBezTo>
                <a:cubicBezTo>
                  <a:pt x="2077619" y="697362"/>
                  <a:pt x="2548622" y="1513055"/>
                  <a:pt x="2548622" y="1513055"/>
                </a:cubicBezTo>
                <a:cubicBezTo>
                  <a:pt x="2336237" y="1596322"/>
                  <a:pt x="2149457" y="1697527"/>
                  <a:pt x="1986281" y="1808531"/>
                </a:cubicBezTo>
                <a:lnTo>
                  <a:pt x="1528003" y="1015051"/>
                </a:lnTo>
                <a:cubicBezTo>
                  <a:pt x="1440258" y="863185"/>
                  <a:pt x="1492290" y="669032"/>
                  <a:pt x="1643971" y="581428"/>
                </a:cubicBezTo>
                <a:cubicBezTo>
                  <a:pt x="1681943" y="559513"/>
                  <a:pt x="1722121" y="545971"/>
                  <a:pt x="1763069" y="540864"/>
                </a:cubicBezTo>
                <a:close/>
                <a:moveTo>
                  <a:pt x="5923464" y="536916"/>
                </a:moveTo>
                <a:cubicBezTo>
                  <a:pt x="5964412" y="542023"/>
                  <a:pt x="6004590" y="555565"/>
                  <a:pt x="6042562" y="577480"/>
                </a:cubicBezTo>
                <a:cubicBezTo>
                  <a:pt x="6194244" y="665084"/>
                  <a:pt x="6246275" y="859237"/>
                  <a:pt x="6158530" y="1011103"/>
                </a:cubicBezTo>
                <a:lnTo>
                  <a:pt x="5700252" y="1804583"/>
                </a:lnTo>
                <a:cubicBezTo>
                  <a:pt x="5537076" y="1693579"/>
                  <a:pt x="5350296" y="1592374"/>
                  <a:pt x="5137911" y="1509107"/>
                </a:cubicBezTo>
                <a:cubicBezTo>
                  <a:pt x="5137911" y="1509107"/>
                  <a:pt x="5608915" y="693414"/>
                  <a:pt x="5608915" y="693414"/>
                </a:cubicBezTo>
                <a:cubicBezTo>
                  <a:pt x="5674698" y="579500"/>
                  <a:pt x="5800569" y="521711"/>
                  <a:pt x="5923464" y="536916"/>
                </a:cubicBezTo>
                <a:close/>
                <a:moveTo>
                  <a:pt x="3843267" y="0"/>
                </a:moveTo>
                <a:cubicBezTo>
                  <a:pt x="4018740" y="0"/>
                  <a:pt x="4160972" y="141679"/>
                  <a:pt x="4160972" y="316885"/>
                </a:cubicBezTo>
                <a:lnTo>
                  <a:pt x="4160972" y="1297823"/>
                </a:lnTo>
                <a:cubicBezTo>
                  <a:pt x="4079575" y="1291093"/>
                  <a:pt x="3602547" y="1289471"/>
                  <a:pt x="3525562" y="1295419"/>
                </a:cubicBezTo>
                <a:lnTo>
                  <a:pt x="3525562" y="316885"/>
                </a:lnTo>
                <a:cubicBezTo>
                  <a:pt x="3525562" y="141679"/>
                  <a:pt x="3668206" y="0"/>
                  <a:pt x="384326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Shape 13256">
            <a:extLst>
              <a:ext uri="{FF2B5EF4-FFF2-40B4-BE49-F238E27FC236}">
                <a16:creationId xmlns="" xmlns:a16="http://schemas.microsoft.com/office/drawing/2014/main" id="{14850DCB-F9E0-C344-BB80-57E73D3DBA8B}"/>
              </a:ext>
            </a:extLst>
          </p:cNvPr>
          <p:cNvSpPr/>
          <p:nvPr/>
        </p:nvSpPr>
        <p:spPr>
          <a:xfrm>
            <a:off x="6755341" y="2652227"/>
            <a:ext cx="725678" cy="1222497"/>
          </a:xfrm>
          <a:custGeom>
            <a:avLst/>
            <a:gdLst/>
            <a:ahLst/>
            <a:cxnLst>
              <a:cxn ang="0">
                <a:pos x="wd2" y="hd2"/>
              </a:cxn>
              <a:cxn ang="5400000">
                <a:pos x="wd2" y="hd2"/>
              </a:cxn>
              <a:cxn ang="10800000">
                <a:pos x="wd2" y="hd2"/>
              </a:cxn>
              <a:cxn ang="16200000">
                <a:pos x="wd2" y="hd2"/>
              </a:cxn>
            </a:cxnLst>
            <a:rect l="0" t="0" r="r" b="b"/>
            <a:pathLst>
              <a:path w="21401" h="21600" extrusionOk="0">
                <a:moveTo>
                  <a:pt x="10125" y="0"/>
                </a:moveTo>
                <a:lnTo>
                  <a:pt x="0" y="6090"/>
                </a:lnTo>
                <a:cubicBezTo>
                  <a:pt x="4008" y="9017"/>
                  <a:pt x="5986" y="12572"/>
                  <a:pt x="6559" y="15375"/>
                </a:cubicBezTo>
                <a:cubicBezTo>
                  <a:pt x="7006" y="17563"/>
                  <a:pt x="6336" y="19728"/>
                  <a:pt x="5359" y="21600"/>
                </a:cubicBezTo>
                <a:lnTo>
                  <a:pt x="20163" y="21600"/>
                </a:lnTo>
                <a:cubicBezTo>
                  <a:pt x="21045" y="19698"/>
                  <a:pt x="21600" y="17654"/>
                  <a:pt x="21334" y="15549"/>
                </a:cubicBezTo>
                <a:cubicBezTo>
                  <a:pt x="20771" y="11089"/>
                  <a:pt x="17630" y="4829"/>
                  <a:pt x="10125" y="0"/>
                </a:cubicBezTo>
                <a:close/>
              </a:path>
            </a:pathLst>
          </a:custGeom>
          <a:solidFill>
            <a:schemeClr val="accent2"/>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Shape 13259">
            <a:extLst>
              <a:ext uri="{FF2B5EF4-FFF2-40B4-BE49-F238E27FC236}">
                <a16:creationId xmlns="" xmlns:a16="http://schemas.microsoft.com/office/drawing/2014/main" id="{78C5775D-A4FB-E94D-A171-C8DF3743A5D2}"/>
              </a:ext>
            </a:extLst>
          </p:cNvPr>
          <p:cNvSpPr/>
          <p:nvPr/>
        </p:nvSpPr>
        <p:spPr>
          <a:xfrm flipH="1">
            <a:off x="5068651" y="2238865"/>
            <a:ext cx="1016019" cy="758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1">
              <a:lumMod val="90000"/>
              <a:lumOff val="10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Shape 13262">
            <a:extLst>
              <a:ext uri="{FF2B5EF4-FFF2-40B4-BE49-F238E27FC236}">
                <a16:creationId xmlns="" xmlns:a16="http://schemas.microsoft.com/office/drawing/2014/main" id="{0688117B-55B0-7145-9870-A9D1DD3BED25}"/>
              </a:ext>
            </a:extLst>
          </p:cNvPr>
          <p:cNvSpPr/>
          <p:nvPr/>
        </p:nvSpPr>
        <p:spPr>
          <a:xfrm flipH="1">
            <a:off x="4688413" y="2248396"/>
            <a:ext cx="1219614" cy="1626329"/>
          </a:xfrm>
          <a:custGeom>
            <a:avLst/>
            <a:gdLst/>
            <a:ahLst/>
            <a:cxnLst>
              <a:cxn ang="0">
                <a:pos x="wd2" y="hd2"/>
              </a:cxn>
              <a:cxn ang="5400000">
                <a:pos x="wd2" y="hd2"/>
              </a:cxn>
              <a:cxn ang="10800000">
                <a:pos x="wd2" y="hd2"/>
              </a:cxn>
              <a:cxn ang="16200000">
                <a:pos x="wd2" y="hd2"/>
              </a:cxn>
            </a:cxnLst>
            <a:rect l="0" t="0" r="r" b="b"/>
            <a:pathLst>
              <a:path w="21484" h="21600" extrusionOk="0">
                <a:moveTo>
                  <a:pt x="0" y="0"/>
                </a:moveTo>
                <a:cubicBezTo>
                  <a:pt x="426" y="33"/>
                  <a:pt x="821" y="89"/>
                  <a:pt x="1231" y="135"/>
                </a:cubicBezTo>
                <a:cubicBezTo>
                  <a:pt x="820" y="89"/>
                  <a:pt x="426" y="33"/>
                  <a:pt x="0" y="0"/>
                </a:cubicBezTo>
                <a:close/>
                <a:moveTo>
                  <a:pt x="2899" y="342"/>
                </a:moveTo>
                <a:cubicBezTo>
                  <a:pt x="3354" y="415"/>
                  <a:pt x="3779" y="511"/>
                  <a:pt x="4214" y="599"/>
                </a:cubicBezTo>
                <a:cubicBezTo>
                  <a:pt x="3779" y="511"/>
                  <a:pt x="3355" y="414"/>
                  <a:pt x="2899" y="342"/>
                </a:cubicBezTo>
                <a:close/>
                <a:moveTo>
                  <a:pt x="5473" y="865"/>
                </a:moveTo>
                <a:cubicBezTo>
                  <a:pt x="5975" y="989"/>
                  <a:pt x="6450" y="1134"/>
                  <a:pt x="6923" y="1279"/>
                </a:cubicBezTo>
                <a:cubicBezTo>
                  <a:pt x="6449" y="1134"/>
                  <a:pt x="5976" y="989"/>
                  <a:pt x="5473" y="865"/>
                </a:cubicBezTo>
                <a:close/>
                <a:moveTo>
                  <a:pt x="7779" y="1544"/>
                </a:moveTo>
                <a:cubicBezTo>
                  <a:pt x="8296" y="1721"/>
                  <a:pt x="8792" y="1910"/>
                  <a:pt x="9273" y="2110"/>
                </a:cubicBezTo>
                <a:cubicBezTo>
                  <a:pt x="8791" y="1911"/>
                  <a:pt x="8297" y="1721"/>
                  <a:pt x="7779" y="1544"/>
                </a:cubicBezTo>
                <a:close/>
                <a:moveTo>
                  <a:pt x="9889" y="2367"/>
                </a:moveTo>
                <a:cubicBezTo>
                  <a:pt x="10382" y="2588"/>
                  <a:pt x="10855" y="2821"/>
                  <a:pt x="11311" y="3063"/>
                </a:cubicBezTo>
                <a:cubicBezTo>
                  <a:pt x="10854" y="2821"/>
                  <a:pt x="10383" y="2587"/>
                  <a:pt x="9889" y="2367"/>
                </a:cubicBezTo>
                <a:close/>
                <a:moveTo>
                  <a:pt x="11781" y="3317"/>
                </a:moveTo>
                <a:cubicBezTo>
                  <a:pt x="12254" y="3583"/>
                  <a:pt x="12708" y="3860"/>
                  <a:pt x="13141" y="4148"/>
                </a:cubicBezTo>
                <a:cubicBezTo>
                  <a:pt x="12707" y="3860"/>
                  <a:pt x="12256" y="3583"/>
                  <a:pt x="11781" y="3317"/>
                </a:cubicBezTo>
                <a:close/>
                <a:moveTo>
                  <a:pt x="13404" y="4325"/>
                </a:moveTo>
                <a:cubicBezTo>
                  <a:pt x="13888" y="4657"/>
                  <a:pt x="14352" y="5000"/>
                  <a:pt x="14786" y="5355"/>
                </a:cubicBezTo>
                <a:cubicBezTo>
                  <a:pt x="14352" y="5000"/>
                  <a:pt x="13889" y="4658"/>
                  <a:pt x="13404" y="4325"/>
                </a:cubicBezTo>
                <a:close/>
                <a:moveTo>
                  <a:pt x="14786" y="5355"/>
                </a:moveTo>
                <a:lnTo>
                  <a:pt x="8703" y="9941"/>
                </a:lnTo>
                <a:cubicBezTo>
                  <a:pt x="11097" y="12141"/>
                  <a:pt x="12278" y="14814"/>
                  <a:pt x="12620" y="16920"/>
                </a:cubicBezTo>
                <a:cubicBezTo>
                  <a:pt x="12887" y="18565"/>
                  <a:pt x="12487" y="20192"/>
                  <a:pt x="11904" y="21600"/>
                </a:cubicBezTo>
                <a:lnTo>
                  <a:pt x="20746" y="21600"/>
                </a:lnTo>
                <a:cubicBezTo>
                  <a:pt x="21272" y="20170"/>
                  <a:pt x="21600" y="18634"/>
                  <a:pt x="21446" y="17051"/>
                </a:cubicBezTo>
                <a:cubicBezTo>
                  <a:pt x="21104" y="13723"/>
                  <a:pt x="19254" y="9007"/>
                  <a:pt x="14786" y="5355"/>
                </a:cubicBezTo>
                <a:close/>
                <a:moveTo>
                  <a:pt x="2373" y="6536"/>
                </a:moveTo>
                <a:cubicBezTo>
                  <a:pt x="2513" y="6575"/>
                  <a:pt x="2639" y="6626"/>
                  <a:pt x="2776" y="6667"/>
                </a:cubicBezTo>
                <a:cubicBezTo>
                  <a:pt x="2639" y="6626"/>
                  <a:pt x="2513" y="6575"/>
                  <a:pt x="2373" y="6536"/>
                </a:cubicBezTo>
                <a:close/>
                <a:moveTo>
                  <a:pt x="5294" y="7633"/>
                </a:moveTo>
                <a:cubicBezTo>
                  <a:pt x="5407" y="7688"/>
                  <a:pt x="5509" y="7749"/>
                  <a:pt x="5619" y="7806"/>
                </a:cubicBezTo>
                <a:cubicBezTo>
                  <a:pt x="5509" y="7749"/>
                  <a:pt x="5407" y="7688"/>
                  <a:pt x="5294" y="7633"/>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Shape 13265">
            <a:extLst>
              <a:ext uri="{FF2B5EF4-FFF2-40B4-BE49-F238E27FC236}">
                <a16:creationId xmlns="" xmlns:a16="http://schemas.microsoft.com/office/drawing/2014/main" id="{D00FC25B-0647-4347-9218-EA91D1818753}"/>
              </a:ext>
            </a:extLst>
          </p:cNvPr>
          <p:cNvSpPr/>
          <p:nvPr/>
        </p:nvSpPr>
        <p:spPr>
          <a:xfrm>
            <a:off x="6084668" y="2238865"/>
            <a:ext cx="1016019" cy="758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hape 13268">
            <a:extLst>
              <a:ext uri="{FF2B5EF4-FFF2-40B4-BE49-F238E27FC236}">
                <a16:creationId xmlns="" xmlns:a16="http://schemas.microsoft.com/office/drawing/2014/main" id="{9D7BD044-CA68-6047-AFB7-DE5988576C84}"/>
              </a:ext>
            </a:extLst>
          </p:cNvPr>
          <p:cNvSpPr/>
          <p:nvPr/>
        </p:nvSpPr>
        <p:spPr>
          <a:xfrm>
            <a:off x="4688411" y="3522389"/>
            <a:ext cx="838617" cy="1226658"/>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Shape 13271">
            <a:extLst>
              <a:ext uri="{FF2B5EF4-FFF2-40B4-BE49-F238E27FC236}">
                <a16:creationId xmlns="" xmlns:a16="http://schemas.microsoft.com/office/drawing/2014/main" id="{242BC752-0B10-4E40-9BD3-7987E77A2B04}"/>
              </a:ext>
            </a:extLst>
          </p:cNvPr>
          <p:cNvSpPr/>
          <p:nvPr/>
        </p:nvSpPr>
        <p:spPr>
          <a:xfrm>
            <a:off x="5225843" y="4141912"/>
            <a:ext cx="873371" cy="1369306"/>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13274">
            <a:extLst>
              <a:ext uri="{FF2B5EF4-FFF2-40B4-BE49-F238E27FC236}">
                <a16:creationId xmlns="" xmlns:a16="http://schemas.microsoft.com/office/drawing/2014/main" id="{365A65E6-4C23-4E46-8E7F-D3B9146A3DCE}"/>
              </a:ext>
            </a:extLst>
          </p:cNvPr>
          <p:cNvSpPr/>
          <p:nvPr/>
        </p:nvSpPr>
        <p:spPr>
          <a:xfrm flipH="1">
            <a:off x="6070125" y="4141912"/>
            <a:ext cx="873371" cy="1369306"/>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Shape 13277">
            <a:extLst>
              <a:ext uri="{FF2B5EF4-FFF2-40B4-BE49-F238E27FC236}">
                <a16:creationId xmlns="" xmlns:a16="http://schemas.microsoft.com/office/drawing/2014/main" id="{81889C1C-0D1A-2C47-9249-0E1F36CF16D9}"/>
              </a:ext>
            </a:extLst>
          </p:cNvPr>
          <p:cNvSpPr/>
          <p:nvPr/>
        </p:nvSpPr>
        <p:spPr>
          <a:xfrm flipH="1">
            <a:off x="6642310" y="3522389"/>
            <a:ext cx="838616" cy="1226658"/>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9" name="TextBox 38">
            <a:extLst>
              <a:ext uri="{FF2B5EF4-FFF2-40B4-BE49-F238E27FC236}">
                <a16:creationId xmlns="" xmlns:a16="http://schemas.microsoft.com/office/drawing/2014/main" id="{5D62C27F-035E-7F4A-8850-860D2269DCB0}"/>
              </a:ext>
            </a:extLst>
          </p:cNvPr>
          <p:cNvSpPr txBox="1"/>
          <p:nvPr/>
        </p:nvSpPr>
        <p:spPr>
          <a:xfrm>
            <a:off x="1185863" y="561835"/>
            <a:ext cx="1004411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3200" b="1" i="0" u="none" strike="noStrike" kern="1200" cap="none" spc="0" normalizeH="0" baseline="0" noProof="0" dirty="0">
                <a:ln>
                  <a:noFill/>
                </a:ln>
                <a:solidFill>
                  <a:prstClr val="black"/>
                </a:solidFill>
                <a:effectLst/>
                <a:uLnTx/>
                <a:uFillTx/>
                <a:ea typeface="+mn-ea"/>
                <a:cs typeface="+mn-cs"/>
              </a:rPr>
              <a:t>Άθληση για Όλους</a:t>
            </a:r>
          </a:p>
        </p:txBody>
      </p:sp>
      <p:sp>
        <p:nvSpPr>
          <p:cNvPr id="42" name="Freeform 761">
            <a:extLst>
              <a:ext uri="{FF2B5EF4-FFF2-40B4-BE49-F238E27FC236}">
                <a16:creationId xmlns="" xmlns:a16="http://schemas.microsoft.com/office/drawing/2014/main" id="{6E7A0704-33AD-3746-9AB2-1E596B27342F}"/>
              </a:ext>
            </a:extLst>
          </p:cNvPr>
          <p:cNvSpPr>
            <a:spLocks noChangeArrowheads="1"/>
          </p:cNvSpPr>
          <p:nvPr/>
        </p:nvSpPr>
        <p:spPr bwMode="auto">
          <a:xfrm>
            <a:off x="4899575" y="3164181"/>
            <a:ext cx="225637" cy="280955"/>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3" name="Freeform 760">
            <a:extLst>
              <a:ext uri="{FF2B5EF4-FFF2-40B4-BE49-F238E27FC236}">
                <a16:creationId xmlns="" xmlns:a16="http://schemas.microsoft.com/office/drawing/2014/main" id="{6682EA64-9D24-3E41-A8FD-E45488DE007A}"/>
              </a:ext>
            </a:extLst>
          </p:cNvPr>
          <p:cNvSpPr>
            <a:spLocks noChangeArrowheads="1"/>
          </p:cNvSpPr>
          <p:nvPr/>
        </p:nvSpPr>
        <p:spPr bwMode="auto">
          <a:xfrm>
            <a:off x="5477422" y="2429037"/>
            <a:ext cx="280955" cy="246018"/>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 name="Freeform 759">
            <a:extLst>
              <a:ext uri="{FF2B5EF4-FFF2-40B4-BE49-F238E27FC236}">
                <a16:creationId xmlns="" xmlns:a16="http://schemas.microsoft.com/office/drawing/2014/main" id="{C9FAB5D1-15B2-774C-AA2D-4EE3A4D47575}"/>
              </a:ext>
            </a:extLst>
          </p:cNvPr>
          <p:cNvSpPr>
            <a:spLocks noChangeArrowheads="1"/>
          </p:cNvSpPr>
          <p:nvPr/>
        </p:nvSpPr>
        <p:spPr bwMode="auto">
          <a:xfrm>
            <a:off x="6367061" y="2439191"/>
            <a:ext cx="279499" cy="203801"/>
          </a:xfrm>
          <a:custGeom>
            <a:avLst/>
            <a:gdLst>
              <a:gd name="T0" fmla="*/ 29833 w 304441"/>
              <a:gd name="T1" fmla="*/ 184188 h 221888"/>
              <a:gd name="T2" fmla="*/ 129037 w 304441"/>
              <a:gd name="T3" fmla="*/ 198325 h 221888"/>
              <a:gd name="T4" fmla="*/ 143055 w 304441"/>
              <a:gd name="T5" fmla="*/ 212463 h 221888"/>
              <a:gd name="T6" fmla="*/ 170731 w 304441"/>
              <a:gd name="T7" fmla="*/ 203038 h 221888"/>
              <a:gd name="T8" fmla="*/ 281077 w 304441"/>
              <a:gd name="T9" fmla="*/ 198325 h 221888"/>
              <a:gd name="T10" fmla="*/ 155635 w 304441"/>
              <a:gd name="T11" fmla="*/ 192888 h 221888"/>
              <a:gd name="T12" fmla="*/ 80962 w 304441"/>
              <a:gd name="T13" fmla="*/ 171681 h 221888"/>
              <a:gd name="T14" fmla="*/ 43851 w 304441"/>
              <a:gd name="T15" fmla="*/ 169688 h 221888"/>
              <a:gd name="T16" fmla="*/ 51758 w 304441"/>
              <a:gd name="T17" fmla="*/ 148663 h 221888"/>
              <a:gd name="T18" fmla="*/ 153119 w 304441"/>
              <a:gd name="T19" fmla="*/ 182013 h 221888"/>
              <a:gd name="T20" fmla="*/ 282156 w 304441"/>
              <a:gd name="T21" fmla="*/ 178388 h 221888"/>
              <a:gd name="T22" fmla="*/ 299768 w 304441"/>
              <a:gd name="T23" fmla="*/ 198325 h 221888"/>
              <a:gd name="T24" fmla="*/ 299768 w 304441"/>
              <a:gd name="T25" fmla="*/ 207750 h 221888"/>
              <a:gd name="T26" fmla="*/ 161386 w 304441"/>
              <a:gd name="T27" fmla="*/ 221888 h 221888"/>
              <a:gd name="T28" fmla="*/ 125083 w 304441"/>
              <a:gd name="T29" fmla="*/ 207750 h 221888"/>
              <a:gd name="T30" fmla="*/ 0 w 304441"/>
              <a:gd name="T31" fmla="*/ 203038 h 221888"/>
              <a:gd name="T32" fmla="*/ 13299 w 304441"/>
              <a:gd name="T33" fmla="*/ 198325 h 221888"/>
              <a:gd name="T34" fmla="*/ 24801 w 304441"/>
              <a:gd name="T35" fmla="*/ 176213 h 221888"/>
              <a:gd name="T36" fmla="*/ 44210 w 304441"/>
              <a:gd name="T37" fmla="*/ 143225 h 221888"/>
              <a:gd name="T38" fmla="*/ 180542 w 304441"/>
              <a:gd name="T39" fmla="*/ 8980 h 221888"/>
              <a:gd name="T40" fmla="*/ 179463 w 304441"/>
              <a:gd name="T41" fmla="*/ 76513 h 221888"/>
              <a:gd name="T42" fmla="*/ 216143 w 304441"/>
              <a:gd name="T43" fmla="*/ 99144 h 221888"/>
              <a:gd name="T44" fmla="*/ 258577 w 304441"/>
              <a:gd name="T45" fmla="*/ 81183 h 221888"/>
              <a:gd name="T46" fmla="*/ 240597 w 304441"/>
              <a:gd name="T47" fmla="*/ 60708 h 221888"/>
              <a:gd name="T48" fmla="*/ 242755 w 304441"/>
              <a:gd name="T49" fmla="*/ 49213 h 221888"/>
              <a:gd name="T50" fmla="*/ 217941 w 304441"/>
              <a:gd name="T51" fmla="*/ 38436 h 221888"/>
              <a:gd name="T52" fmla="*/ 210389 w 304441"/>
              <a:gd name="T53" fmla="*/ 35562 h 221888"/>
              <a:gd name="T54" fmla="*/ 180542 w 304441"/>
              <a:gd name="T55" fmla="*/ 0 h 221888"/>
              <a:gd name="T56" fmla="*/ 228010 w 304441"/>
              <a:gd name="T57" fmla="*/ 25145 h 221888"/>
              <a:gd name="T58" fmla="*/ 251026 w 304441"/>
              <a:gd name="T59" fmla="*/ 55679 h 221888"/>
              <a:gd name="T60" fmla="*/ 240237 w 304441"/>
              <a:gd name="T61" fmla="*/ 108483 h 221888"/>
              <a:gd name="T62" fmla="*/ 221897 w 304441"/>
              <a:gd name="T63" fmla="*/ 119260 h 221888"/>
              <a:gd name="T64" fmla="*/ 208591 w 304441"/>
              <a:gd name="T65" fmla="*/ 147279 h 221888"/>
              <a:gd name="T66" fmla="*/ 204995 w 304441"/>
              <a:gd name="T67" fmla="*/ 139376 h 221888"/>
              <a:gd name="T68" fmla="*/ 174788 w 304441"/>
              <a:gd name="T69" fmla="*/ 89086 h 221888"/>
              <a:gd name="T70" fmla="*/ 169394 w 304441"/>
              <a:gd name="T71" fmla="*/ 83697 h 221888"/>
              <a:gd name="T72" fmla="*/ 132353 w 304441"/>
              <a:gd name="T73" fmla="*/ 38795 h 221888"/>
              <a:gd name="T74" fmla="*/ 91717 w 304441"/>
              <a:gd name="T75" fmla="*/ 75435 h 221888"/>
              <a:gd name="T76" fmla="*/ 74456 w 304441"/>
              <a:gd name="T77" fmla="*/ 69688 h 221888"/>
              <a:gd name="T78" fmla="*/ 57914 w 304441"/>
              <a:gd name="T79" fmla="*/ 97707 h 221888"/>
              <a:gd name="T80" fmla="*/ 54677 w 304441"/>
              <a:gd name="T81" fmla="*/ 104532 h 221888"/>
              <a:gd name="T82" fmla="*/ 31662 w 304441"/>
              <a:gd name="T83" fmla="*/ 131833 h 221888"/>
              <a:gd name="T84" fmla="*/ 47485 w 304441"/>
              <a:gd name="T85" fmla="*/ 96988 h 221888"/>
              <a:gd name="T86" fmla="*/ 74456 w 304441"/>
              <a:gd name="T87" fmla="*/ 60348 h 221888"/>
              <a:gd name="T88" fmla="*/ 132353 w 304441"/>
              <a:gd name="T89" fmla="*/ 29456 h 221888"/>
              <a:gd name="T90" fmla="*/ 180542 w 304441"/>
              <a:gd name="T91" fmla="*/ 0 h 22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441" h="221888">
                <a:moveTo>
                  <a:pt x="80962" y="171681"/>
                </a:moveTo>
                <a:cubicBezTo>
                  <a:pt x="56970" y="173947"/>
                  <a:pt x="35764" y="181831"/>
                  <a:pt x="29833" y="184188"/>
                </a:cubicBezTo>
                <a:lnTo>
                  <a:pt x="23363" y="198325"/>
                </a:lnTo>
                <a:lnTo>
                  <a:pt x="129037" y="198325"/>
                </a:lnTo>
                <a:cubicBezTo>
                  <a:pt x="131553" y="198325"/>
                  <a:pt x="133709" y="200500"/>
                  <a:pt x="133709" y="203038"/>
                </a:cubicBezTo>
                <a:cubicBezTo>
                  <a:pt x="133709" y="208113"/>
                  <a:pt x="138023" y="212463"/>
                  <a:pt x="143055" y="212463"/>
                </a:cubicBezTo>
                <a:lnTo>
                  <a:pt x="161386" y="212463"/>
                </a:lnTo>
                <a:cubicBezTo>
                  <a:pt x="166418" y="212463"/>
                  <a:pt x="170731" y="208113"/>
                  <a:pt x="170731" y="203038"/>
                </a:cubicBezTo>
                <a:cubicBezTo>
                  <a:pt x="170731" y="200500"/>
                  <a:pt x="172888" y="198325"/>
                  <a:pt x="175404" y="198325"/>
                </a:cubicBezTo>
                <a:lnTo>
                  <a:pt x="281077" y="198325"/>
                </a:lnTo>
                <a:lnTo>
                  <a:pt x="274608" y="184188"/>
                </a:lnTo>
                <a:cubicBezTo>
                  <a:pt x="262746" y="179475"/>
                  <a:pt x="189781" y="152650"/>
                  <a:pt x="155635" y="192888"/>
                </a:cubicBezTo>
                <a:cubicBezTo>
                  <a:pt x="153838" y="194700"/>
                  <a:pt x="150243" y="194700"/>
                  <a:pt x="148806" y="192888"/>
                </a:cubicBezTo>
                <a:cubicBezTo>
                  <a:pt x="131733" y="172769"/>
                  <a:pt x="104955" y="169416"/>
                  <a:pt x="80962" y="171681"/>
                </a:cubicBezTo>
                <a:close/>
                <a:moveTo>
                  <a:pt x="51758" y="148663"/>
                </a:moveTo>
                <a:lnTo>
                  <a:pt x="43851" y="169688"/>
                </a:lnTo>
                <a:cubicBezTo>
                  <a:pt x="65058" y="163163"/>
                  <a:pt x="99923" y="156275"/>
                  <a:pt x="129037" y="167875"/>
                </a:cubicBezTo>
                <a:cubicBezTo>
                  <a:pt x="114300" y="155550"/>
                  <a:pt x="89858" y="143950"/>
                  <a:pt x="51758" y="148663"/>
                </a:cubicBezTo>
                <a:close/>
                <a:moveTo>
                  <a:pt x="47805" y="139963"/>
                </a:moveTo>
                <a:cubicBezTo>
                  <a:pt x="113941" y="130175"/>
                  <a:pt x="144133" y="167150"/>
                  <a:pt x="153119" y="182013"/>
                </a:cubicBezTo>
                <a:cubicBezTo>
                  <a:pt x="196251" y="140688"/>
                  <a:pt x="276405" y="174400"/>
                  <a:pt x="279640" y="176213"/>
                </a:cubicBezTo>
                <a:cubicBezTo>
                  <a:pt x="280718" y="176575"/>
                  <a:pt x="281437" y="177663"/>
                  <a:pt x="282156" y="178388"/>
                </a:cubicBezTo>
                <a:lnTo>
                  <a:pt x="291141" y="198325"/>
                </a:lnTo>
                <a:lnTo>
                  <a:pt x="299768" y="198325"/>
                </a:lnTo>
                <a:cubicBezTo>
                  <a:pt x="302643" y="198325"/>
                  <a:pt x="304441" y="200500"/>
                  <a:pt x="304441" y="203038"/>
                </a:cubicBezTo>
                <a:cubicBezTo>
                  <a:pt x="304441" y="205575"/>
                  <a:pt x="302643" y="207750"/>
                  <a:pt x="299768" y="207750"/>
                </a:cubicBezTo>
                <a:lnTo>
                  <a:pt x="179358" y="207750"/>
                </a:lnTo>
                <a:cubicBezTo>
                  <a:pt x="177201" y="215725"/>
                  <a:pt x="170012" y="221888"/>
                  <a:pt x="161386" y="221888"/>
                </a:cubicBezTo>
                <a:lnTo>
                  <a:pt x="143055" y="221888"/>
                </a:lnTo>
                <a:cubicBezTo>
                  <a:pt x="134428" y="221888"/>
                  <a:pt x="127240" y="215725"/>
                  <a:pt x="125083" y="207750"/>
                </a:cubicBezTo>
                <a:lnTo>
                  <a:pt x="4673" y="207750"/>
                </a:lnTo>
                <a:cubicBezTo>
                  <a:pt x="1797" y="207750"/>
                  <a:pt x="0" y="205575"/>
                  <a:pt x="0" y="203038"/>
                </a:cubicBezTo>
                <a:cubicBezTo>
                  <a:pt x="0" y="200500"/>
                  <a:pt x="1797" y="198325"/>
                  <a:pt x="4673" y="198325"/>
                </a:cubicBezTo>
                <a:lnTo>
                  <a:pt x="13299" y="198325"/>
                </a:lnTo>
                <a:lnTo>
                  <a:pt x="22285" y="178388"/>
                </a:lnTo>
                <a:cubicBezTo>
                  <a:pt x="23004" y="177663"/>
                  <a:pt x="23723" y="176575"/>
                  <a:pt x="24801" y="176213"/>
                </a:cubicBezTo>
                <a:cubicBezTo>
                  <a:pt x="25160" y="175850"/>
                  <a:pt x="28395" y="174763"/>
                  <a:pt x="32708" y="172950"/>
                </a:cubicBezTo>
                <a:lnTo>
                  <a:pt x="44210" y="143225"/>
                </a:lnTo>
                <a:cubicBezTo>
                  <a:pt x="44570" y="141413"/>
                  <a:pt x="46008" y="140325"/>
                  <a:pt x="47805" y="139963"/>
                </a:cubicBezTo>
                <a:close/>
                <a:moveTo>
                  <a:pt x="180542" y="8980"/>
                </a:moveTo>
                <a:cubicBezTo>
                  <a:pt x="165797" y="8980"/>
                  <a:pt x="153571" y="19757"/>
                  <a:pt x="150694" y="33407"/>
                </a:cubicBezTo>
                <a:cubicBezTo>
                  <a:pt x="167595" y="40591"/>
                  <a:pt x="179463" y="57115"/>
                  <a:pt x="179463" y="76513"/>
                </a:cubicBezTo>
                <a:cubicBezTo>
                  <a:pt x="179463" y="77591"/>
                  <a:pt x="179463" y="78309"/>
                  <a:pt x="179463" y="79028"/>
                </a:cubicBezTo>
                <a:cubicBezTo>
                  <a:pt x="195286" y="78309"/>
                  <a:pt x="208951" y="86571"/>
                  <a:pt x="216143" y="99144"/>
                </a:cubicBezTo>
                <a:lnTo>
                  <a:pt x="240237" y="99144"/>
                </a:lnTo>
                <a:cubicBezTo>
                  <a:pt x="250666" y="99144"/>
                  <a:pt x="258577" y="91241"/>
                  <a:pt x="258577" y="81183"/>
                </a:cubicBezTo>
                <a:cubicBezTo>
                  <a:pt x="258577" y="72202"/>
                  <a:pt x="252464" y="64659"/>
                  <a:pt x="243833" y="63222"/>
                </a:cubicBezTo>
                <a:cubicBezTo>
                  <a:pt x="242395" y="62863"/>
                  <a:pt x="241316" y="62144"/>
                  <a:pt x="240597" y="60708"/>
                </a:cubicBezTo>
                <a:cubicBezTo>
                  <a:pt x="239878" y="59271"/>
                  <a:pt x="239878" y="57834"/>
                  <a:pt x="240597" y="56397"/>
                </a:cubicBezTo>
                <a:cubicBezTo>
                  <a:pt x="242035" y="54242"/>
                  <a:pt x="242755" y="51727"/>
                  <a:pt x="242755" y="49213"/>
                </a:cubicBezTo>
                <a:cubicBezTo>
                  <a:pt x="242755" y="41310"/>
                  <a:pt x="236281" y="34485"/>
                  <a:pt x="228010" y="34485"/>
                </a:cubicBezTo>
                <a:cubicBezTo>
                  <a:pt x="224414" y="34485"/>
                  <a:pt x="220818" y="35922"/>
                  <a:pt x="217941" y="38436"/>
                </a:cubicBezTo>
                <a:cubicBezTo>
                  <a:pt x="216862" y="39514"/>
                  <a:pt x="215064" y="39873"/>
                  <a:pt x="213266" y="39155"/>
                </a:cubicBezTo>
                <a:cubicBezTo>
                  <a:pt x="211828" y="38795"/>
                  <a:pt x="210749" y="37358"/>
                  <a:pt x="210389" y="35562"/>
                </a:cubicBezTo>
                <a:cubicBezTo>
                  <a:pt x="208591" y="20475"/>
                  <a:pt x="195645" y="8980"/>
                  <a:pt x="180542" y="8980"/>
                </a:cubicBezTo>
                <a:close/>
                <a:moveTo>
                  <a:pt x="180542" y="0"/>
                </a:moveTo>
                <a:cubicBezTo>
                  <a:pt x="197803" y="0"/>
                  <a:pt x="212907" y="11495"/>
                  <a:pt x="217941" y="27660"/>
                </a:cubicBezTo>
                <a:cubicBezTo>
                  <a:pt x="221178" y="25864"/>
                  <a:pt x="224414" y="25145"/>
                  <a:pt x="228010" y="25145"/>
                </a:cubicBezTo>
                <a:cubicBezTo>
                  <a:pt x="241316" y="25145"/>
                  <a:pt x="252104" y="35922"/>
                  <a:pt x="252104" y="49213"/>
                </a:cubicBezTo>
                <a:cubicBezTo>
                  <a:pt x="252104" y="51368"/>
                  <a:pt x="251385" y="53523"/>
                  <a:pt x="251026" y="55679"/>
                </a:cubicBezTo>
                <a:cubicBezTo>
                  <a:pt x="261095" y="59989"/>
                  <a:pt x="267927" y="70047"/>
                  <a:pt x="267927" y="81183"/>
                </a:cubicBezTo>
                <a:cubicBezTo>
                  <a:pt x="267927" y="96270"/>
                  <a:pt x="255701" y="108483"/>
                  <a:pt x="240237" y="108483"/>
                </a:cubicBezTo>
                <a:lnTo>
                  <a:pt x="220459" y="108483"/>
                </a:lnTo>
                <a:cubicBezTo>
                  <a:pt x="221178" y="112075"/>
                  <a:pt x="221897" y="115668"/>
                  <a:pt x="221897" y="119260"/>
                </a:cubicBezTo>
                <a:cubicBezTo>
                  <a:pt x="221897" y="128959"/>
                  <a:pt x="218301" y="138298"/>
                  <a:pt x="212187" y="145483"/>
                </a:cubicBezTo>
                <a:cubicBezTo>
                  <a:pt x="211109" y="146560"/>
                  <a:pt x="210030" y="147279"/>
                  <a:pt x="208591" y="147279"/>
                </a:cubicBezTo>
                <a:cubicBezTo>
                  <a:pt x="207512" y="147279"/>
                  <a:pt x="206434" y="146560"/>
                  <a:pt x="205714" y="146201"/>
                </a:cubicBezTo>
                <a:cubicBezTo>
                  <a:pt x="203557" y="144405"/>
                  <a:pt x="203557" y="141531"/>
                  <a:pt x="204995" y="139376"/>
                </a:cubicBezTo>
                <a:cubicBezTo>
                  <a:pt x="210030" y="133629"/>
                  <a:pt x="212547" y="126803"/>
                  <a:pt x="212547" y="119260"/>
                </a:cubicBezTo>
                <a:cubicBezTo>
                  <a:pt x="212547" y="100221"/>
                  <a:pt x="194926" y="84775"/>
                  <a:pt x="174788" y="89086"/>
                </a:cubicBezTo>
                <a:cubicBezTo>
                  <a:pt x="173349" y="89445"/>
                  <a:pt x="171911" y="88726"/>
                  <a:pt x="170832" y="87649"/>
                </a:cubicBezTo>
                <a:cubicBezTo>
                  <a:pt x="169753" y="86571"/>
                  <a:pt x="169034" y="85134"/>
                  <a:pt x="169394" y="83697"/>
                </a:cubicBezTo>
                <a:cubicBezTo>
                  <a:pt x="169753" y="81183"/>
                  <a:pt x="170113" y="79028"/>
                  <a:pt x="170113" y="76513"/>
                </a:cubicBezTo>
                <a:cubicBezTo>
                  <a:pt x="170113" y="55679"/>
                  <a:pt x="153211" y="38795"/>
                  <a:pt x="132353" y="38795"/>
                </a:cubicBezTo>
                <a:cubicBezTo>
                  <a:pt x="113294" y="38795"/>
                  <a:pt x="97111" y="53164"/>
                  <a:pt x="94954" y="71843"/>
                </a:cubicBezTo>
                <a:cubicBezTo>
                  <a:pt x="94594" y="73639"/>
                  <a:pt x="93515" y="75076"/>
                  <a:pt x="91717" y="75435"/>
                </a:cubicBezTo>
                <a:cubicBezTo>
                  <a:pt x="90279" y="75795"/>
                  <a:pt x="88121" y="75795"/>
                  <a:pt x="87042" y="74717"/>
                </a:cubicBezTo>
                <a:cubicBezTo>
                  <a:pt x="83806" y="71484"/>
                  <a:pt x="79131" y="69688"/>
                  <a:pt x="74456" y="69688"/>
                </a:cubicBezTo>
                <a:cubicBezTo>
                  <a:pt x="64027" y="69688"/>
                  <a:pt x="55396" y="78309"/>
                  <a:pt x="55396" y="88726"/>
                </a:cubicBezTo>
                <a:cubicBezTo>
                  <a:pt x="55396" y="91959"/>
                  <a:pt x="56475" y="94833"/>
                  <a:pt x="57914" y="97707"/>
                </a:cubicBezTo>
                <a:cubicBezTo>
                  <a:pt x="58633" y="99144"/>
                  <a:pt x="58633" y="100581"/>
                  <a:pt x="57914" y="102017"/>
                </a:cubicBezTo>
                <a:cubicBezTo>
                  <a:pt x="57554" y="103454"/>
                  <a:pt x="56116" y="104532"/>
                  <a:pt x="54677" y="104532"/>
                </a:cubicBezTo>
                <a:cubicBezTo>
                  <a:pt x="43889" y="106687"/>
                  <a:pt x="35977" y="116386"/>
                  <a:pt x="35977" y="127163"/>
                </a:cubicBezTo>
                <a:cubicBezTo>
                  <a:pt x="35977" y="130036"/>
                  <a:pt x="34179" y="131833"/>
                  <a:pt x="31662" y="131833"/>
                </a:cubicBezTo>
                <a:cubicBezTo>
                  <a:pt x="28785" y="131833"/>
                  <a:pt x="26987" y="130036"/>
                  <a:pt x="26987" y="127163"/>
                </a:cubicBezTo>
                <a:cubicBezTo>
                  <a:pt x="26987" y="113872"/>
                  <a:pt x="35258" y="102017"/>
                  <a:pt x="47485" y="96988"/>
                </a:cubicBezTo>
                <a:cubicBezTo>
                  <a:pt x="46766" y="94474"/>
                  <a:pt x="46406" y="91241"/>
                  <a:pt x="46406" y="88726"/>
                </a:cubicBezTo>
                <a:cubicBezTo>
                  <a:pt x="46406" y="72921"/>
                  <a:pt x="58993" y="60348"/>
                  <a:pt x="74456" y="60348"/>
                </a:cubicBezTo>
                <a:cubicBezTo>
                  <a:pt x="78771" y="60348"/>
                  <a:pt x="83087" y="61426"/>
                  <a:pt x="87042" y="63581"/>
                </a:cubicBezTo>
                <a:cubicBezTo>
                  <a:pt x="92796" y="43824"/>
                  <a:pt x="111136" y="29456"/>
                  <a:pt x="132353" y="29456"/>
                </a:cubicBezTo>
                <a:cubicBezTo>
                  <a:pt x="135590" y="29456"/>
                  <a:pt x="138826" y="30174"/>
                  <a:pt x="142063" y="30533"/>
                </a:cubicBezTo>
                <a:cubicBezTo>
                  <a:pt x="146019" y="13291"/>
                  <a:pt x="161482" y="0"/>
                  <a:pt x="180542"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774">
            <a:extLst>
              <a:ext uri="{FF2B5EF4-FFF2-40B4-BE49-F238E27FC236}">
                <a16:creationId xmlns="" xmlns:a16="http://schemas.microsoft.com/office/drawing/2014/main" id="{74F84B6D-727A-2B4F-B729-C7EBBD6E2641}"/>
              </a:ext>
            </a:extLst>
          </p:cNvPr>
          <p:cNvSpPr>
            <a:spLocks noChangeArrowheads="1"/>
          </p:cNvSpPr>
          <p:nvPr/>
        </p:nvSpPr>
        <p:spPr bwMode="auto">
          <a:xfrm>
            <a:off x="5007631" y="4083301"/>
            <a:ext cx="280955" cy="278042"/>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775">
            <a:extLst>
              <a:ext uri="{FF2B5EF4-FFF2-40B4-BE49-F238E27FC236}">
                <a16:creationId xmlns="" xmlns:a16="http://schemas.microsoft.com/office/drawing/2014/main" id="{97AA6431-52B6-7B4A-8370-7829901E793F}"/>
              </a:ext>
            </a:extLst>
          </p:cNvPr>
          <p:cNvSpPr>
            <a:spLocks noChangeArrowheads="1"/>
          </p:cNvSpPr>
          <p:nvPr/>
        </p:nvSpPr>
        <p:spPr bwMode="auto">
          <a:xfrm>
            <a:off x="6875853" y="4139832"/>
            <a:ext cx="267854" cy="282412"/>
          </a:xfrm>
          <a:custGeom>
            <a:avLst/>
            <a:gdLst>
              <a:gd name="T0" fmla="*/ 150257 w 293358"/>
              <a:gd name="T1" fmla="*/ 42077 h 307255"/>
              <a:gd name="T2" fmla="*/ 84130 w 293358"/>
              <a:gd name="T3" fmla="*/ 108204 h 307255"/>
              <a:gd name="T4" fmla="*/ 206628 w 293358"/>
              <a:gd name="T5" fmla="*/ 108204 h 307255"/>
              <a:gd name="T6" fmla="*/ 209157 w 293358"/>
              <a:gd name="T7" fmla="*/ 90137 h 307255"/>
              <a:gd name="T8" fmla="*/ 216023 w 293358"/>
              <a:gd name="T9" fmla="*/ 108204 h 307255"/>
              <a:gd name="T10" fmla="*/ 75096 w 293358"/>
              <a:gd name="T11" fmla="*/ 108204 h 307255"/>
              <a:gd name="T12" fmla="*/ 254413 w 293358"/>
              <a:gd name="T13" fmla="*/ 15824 h 307255"/>
              <a:gd name="T14" fmla="*/ 250076 w 293358"/>
              <a:gd name="T15" fmla="*/ 30929 h 307255"/>
              <a:gd name="T16" fmla="*/ 249714 w 293358"/>
              <a:gd name="T17" fmla="*/ 56462 h 307255"/>
              <a:gd name="T18" fmla="*/ 254413 w 293358"/>
              <a:gd name="T19" fmla="*/ 71567 h 307255"/>
              <a:gd name="T20" fmla="*/ 254413 w 293358"/>
              <a:gd name="T21" fmla="*/ 15824 h 307255"/>
              <a:gd name="T22" fmla="*/ 142453 w 293358"/>
              <a:gd name="T23" fmla="*/ 1590 h 307255"/>
              <a:gd name="T24" fmla="*/ 194032 w 293358"/>
              <a:gd name="T25" fmla="*/ 10251 h 307255"/>
              <a:gd name="T26" fmla="*/ 190786 w 293358"/>
              <a:gd name="T27" fmla="*/ 19273 h 307255"/>
              <a:gd name="T28" fmla="*/ 142453 w 293358"/>
              <a:gd name="T29" fmla="*/ 10612 h 307255"/>
              <a:gd name="T30" fmla="*/ 37851 w 293358"/>
              <a:gd name="T31" fmla="*/ 102636 h 307255"/>
              <a:gd name="T32" fmla="*/ 9356 w 293358"/>
              <a:gd name="T33" fmla="*/ 160377 h 307255"/>
              <a:gd name="T34" fmla="*/ 35326 w 293358"/>
              <a:gd name="T35" fmla="*/ 174812 h 307255"/>
              <a:gd name="T36" fmla="*/ 37851 w 293358"/>
              <a:gd name="T37" fmla="*/ 224975 h 307255"/>
              <a:gd name="T38" fmla="*/ 76084 w 293358"/>
              <a:gd name="T39" fmla="*/ 235440 h 307255"/>
              <a:gd name="T40" fmla="*/ 91594 w 293358"/>
              <a:gd name="T41" fmla="*/ 245545 h 307255"/>
              <a:gd name="T42" fmla="*/ 95562 w 293358"/>
              <a:gd name="T43" fmla="*/ 287768 h 307255"/>
              <a:gd name="T44" fmla="*/ 197639 w 293358"/>
              <a:gd name="T45" fmla="*/ 280911 h 307255"/>
              <a:gd name="T46" fmla="*/ 218559 w 293358"/>
              <a:gd name="T47" fmla="*/ 194661 h 307255"/>
              <a:gd name="T48" fmla="*/ 251382 w 293358"/>
              <a:gd name="T49" fmla="*/ 105523 h 307255"/>
              <a:gd name="T50" fmla="*/ 225773 w 293358"/>
              <a:gd name="T51" fmla="*/ 200435 h 307255"/>
              <a:gd name="T52" fmla="*/ 206656 w 293358"/>
              <a:gd name="T53" fmla="*/ 279468 h 307255"/>
              <a:gd name="T54" fmla="*/ 144977 w 293358"/>
              <a:gd name="T55" fmla="*/ 307255 h 307255"/>
              <a:gd name="T56" fmla="*/ 82577 w 293358"/>
              <a:gd name="T57" fmla="*/ 280189 h 307255"/>
              <a:gd name="T58" fmla="*/ 77527 w 293358"/>
              <a:gd name="T59" fmla="*/ 244462 h 307255"/>
              <a:gd name="T60" fmla="*/ 72477 w 293358"/>
              <a:gd name="T61" fmla="*/ 244823 h 307255"/>
              <a:gd name="T62" fmla="*/ 28833 w 293358"/>
              <a:gd name="T63" fmla="*/ 182391 h 307255"/>
              <a:gd name="T64" fmla="*/ 339 w 293358"/>
              <a:gd name="T65" fmla="*/ 162182 h 307255"/>
              <a:gd name="T66" fmla="*/ 28473 w 293358"/>
              <a:gd name="T67" fmla="*/ 101554 h 307255"/>
              <a:gd name="T68" fmla="*/ 247907 w 293358"/>
              <a:gd name="T69" fmla="*/ 360 h 307255"/>
              <a:gd name="T70" fmla="*/ 292003 w 293358"/>
              <a:gd name="T71" fmla="*/ 40279 h 307255"/>
              <a:gd name="T72" fmla="*/ 252967 w 293358"/>
              <a:gd name="T73" fmla="*/ 85952 h 307255"/>
              <a:gd name="T74" fmla="*/ 245015 w 293358"/>
              <a:gd name="T75" fmla="*/ 82355 h 307255"/>
              <a:gd name="T76" fmla="*/ 140559 w 293358"/>
              <a:gd name="T77" fmla="*/ 109328 h 307255"/>
              <a:gd name="T78" fmla="*/ 134776 w 293358"/>
              <a:gd name="T79" fmla="*/ 110047 h 307255"/>
              <a:gd name="T80" fmla="*/ 245015 w 293358"/>
              <a:gd name="T81" fmla="*/ 21938 h 307255"/>
              <a:gd name="T82" fmla="*/ 247907 w 293358"/>
              <a:gd name="T83" fmla="*/ 360 h 307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358" h="307255">
                <a:moveTo>
                  <a:pt x="145560" y="37741"/>
                </a:moveTo>
                <a:cubicBezTo>
                  <a:pt x="148089" y="37741"/>
                  <a:pt x="150257" y="39909"/>
                  <a:pt x="150257" y="42077"/>
                </a:cubicBezTo>
                <a:cubicBezTo>
                  <a:pt x="150257" y="44968"/>
                  <a:pt x="148089" y="46775"/>
                  <a:pt x="145560" y="46775"/>
                </a:cubicBezTo>
                <a:cubicBezTo>
                  <a:pt x="111592" y="46775"/>
                  <a:pt x="84130" y="74237"/>
                  <a:pt x="84130" y="108204"/>
                </a:cubicBezTo>
                <a:cubicBezTo>
                  <a:pt x="84130" y="141810"/>
                  <a:pt x="111592" y="169273"/>
                  <a:pt x="145560" y="169273"/>
                </a:cubicBezTo>
                <a:cubicBezTo>
                  <a:pt x="179165" y="169273"/>
                  <a:pt x="206628" y="141810"/>
                  <a:pt x="206628" y="108204"/>
                </a:cubicBezTo>
                <a:cubicBezTo>
                  <a:pt x="206628" y="103868"/>
                  <a:pt x="206266" y="99893"/>
                  <a:pt x="205544" y="95557"/>
                </a:cubicBezTo>
                <a:cubicBezTo>
                  <a:pt x="204821" y="93028"/>
                  <a:pt x="206628" y="90498"/>
                  <a:pt x="209157" y="90137"/>
                </a:cubicBezTo>
                <a:cubicBezTo>
                  <a:pt x="211325" y="89414"/>
                  <a:pt x="214216" y="91221"/>
                  <a:pt x="214577" y="93750"/>
                </a:cubicBezTo>
                <a:cubicBezTo>
                  <a:pt x="215662" y="98448"/>
                  <a:pt x="216023" y="103145"/>
                  <a:pt x="216023" y="108204"/>
                </a:cubicBezTo>
                <a:cubicBezTo>
                  <a:pt x="216023" y="147230"/>
                  <a:pt x="184224" y="178668"/>
                  <a:pt x="145560" y="178668"/>
                </a:cubicBezTo>
                <a:cubicBezTo>
                  <a:pt x="106533" y="178668"/>
                  <a:pt x="75096" y="147230"/>
                  <a:pt x="75096" y="108204"/>
                </a:cubicBezTo>
                <a:cubicBezTo>
                  <a:pt x="75096" y="69179"/>
                  <a:pt x="106533" y="37741"/>
                  <a:pt x="145560" y="37741"/>
                </a:cubicBezTo>
                <a:close/>
                <a:moveTo>
                  <a:pt x="254413" y="15824"/>
                </a:moveTo>
                <a:lnTo>
                  <a:pt x="254413" y="26254"/>
                </a:lnTo>
                <a:cubicBezTo>
                  <a:pt x="254413" y="28771"/>
                  <a:pt x="252244" y="30569"/>
                  <a:pt x="250076" y="30929"/>
                </a:cubicBezTo>
                <a:cubicBezTo>
                  <a:pt x="248991" y="30929"/>
                  <a:pt x="179956" y="34885"/>
                  <a:pt x="149234" y="90627"/>
                </a:cubicBezTo>
                <a:cubicBezTo>
                  <a:pt x="168752" y="76601"/>
                  <a:pt x="205980" y="55024"/>
                  <a:pt x="249714" y="56462"/>
                </a:cubicBezTo>
                <a:cubicBezTo>
                  <a:pt x="252244" y="56462"/>
                  <a:pt x="254413" y="58620"/>
                  <a:pt x="254413" y="60778"/>
                </a:cubicBezTo>
                <a:lnTo>
                  <a:pt x="254413" y="71567"/>
                </a:lnTo>
                <a:lnTo>
                  <a:pt x="282244" y="43516"/>
                </a:lnTo>
                <a:lnTo>
                  <a:pt x="254413" y="15824"/>
                </a:lnTo>
                <a:close/>
                <a:moveTo>
                  <a:pt x="137403" y="1229"/>
                </a:moveTo>
                <a:cubicBezTo>
                  <a:pt x="139206" y="1229"/>
                  <a:pt x="141010" y="1229"/>
                  <a:pt x="142453" y="1590"/>
                </a:cubicBezTo>
                <a:cubicBezTo>
                  <a:pt x="143535" y="1590"/>
                  <a:pt x="143895" y="1590"/>
                  <a:pt x="144617" y="1590"/>
                </a:cubicBezTo>
                <a:cubicBezTo>
                  <a:pt x="150749" y="1590"/>
                  <a:pt x="171669" y="1951"/>
                  <a:pt x="194032" y="10251"/>
                </a:cubicBezTo>
                <a:cubicBezTo>
                  <a:pt x="196557" y="11334"/>
                  <a:pt x="197639" y="13860"/>
                  <a:pt x="196557" y="16386"/>
                </a:cubicBezTo>
                <a:cubicBezTo>
                  <a:pt x="195835" y="18912"/>
                  <a:pt x="192950" y="19995"/>
                  <a:pt x="190786" y="19273"/>
                </a:cubicBezTo>
                <a:cubicBezTo>
                  <a:pt x="170226" y="11334"/>
                  <a:pt x="150027" y="10973"/>
                  <a:pt x="144617" y="10973"/>
                </a:cubicBezTo>
                <a:cubicBezTo>
                  <a:pt x="143895" y="10973"/>
                  <a:pt x="143174" y="10612"/>
                  <a:pt x="142453" y="10612"/>
                </a:cubicBezTo>
                <a:cubicBezTo>
                  <a:pt x="141010" y="10612"/>
                  <a:pt x="139206" y="10612"/>
                  <a:pt x="137403" y="10612"/>
                </a:cubicBezTo>
                <a:cubicBezTo>
                  <a:pt x="116482" y="10612"/>
                  <a:pt x="47589" y="17108"/>
                  <a:pt x="37851" y="102636"/>
                </a:cubicBezTo>
                <a:cubicBezTo>
                  <a:pt x="37851" y="104441"/>
                  <a:pt x="35687" y="115628"/>
                  <a:pt x="10438" y="155325"/>
                </a:cubicBezTo>
                <a:cubicBezTo>
                  <a:pt x="10077" y="156407"/>
                  <a:pt x="8995" y="158212"/>
                  <a:pt x="9356" y="160377"/>
                </a:cubicBezTo>
                <a:cubicBezTo>
                  <a:pt x="9717" y="161821"/>
                  <a:pt x="10799" y="162903"/>
                  <a:pt x="12963" y="164347"/>
                </a:cubicBezTo>
                <a:cubicBezTo>
                  <a:pt x="23062" y="170121"/>
                  <a:pt x="35326" y="174812"/>
                  <a:pt x="35326" y="174812"/>
                </a:cubicBezTo>
                <a:cubicBezTo>
                  <a:pt x="37490" y="175895"/>
                  <a:pt x="38572" y="177699"/>
                  <a:pt x="38211" y="179865"/>
                </a:cubicBezTo>
                <a:cubicBezTo>
                  <a:pt x="38211" y="179865"/>
                  <a:pt x="35326" y="210179"/>
                  <a:pt x="37851" y="224975"/>
                </a:cubicBezTo>
                <a:cubicBezTo>
                  <a:pt x="38933" y="231110"/>
                  <a:pt x="53000" y="235440"/>
                  <a:pt x="72477" y="235440"/>
                </a:cubicBezTo>
                <a:cubicBezTo>
                  <a:pt x="74642" y="235440"/>
                  <a:pt x="76084" y="235440"/>
                  <a:pt x="76084" y="235440"/>
                </a:cubicBezTo>
                <a:cubicBezTo>
                  <a:pt x="76084" y="235440"/>
                  <a:pt x="76806" y="235079"/>
                  <a:pt x="77527" y="235079"/>
                </a:cubicBezTo>
                <a:cubicBezTo>
                  <a:pt x="87987" y="235079"/>
                  <a:pt x="91594" y="240492"/>
                  <a:pt x="91594" y="245545"/>
                </a:cubicBezTo>
                <a:lnTo>
                  <a:pt x="91594" y="280189"/>
                </a:lnTo>
                <a:cubicBezTo>
                  <a:pt x="91594" y="283437"/>
                  <a:pt x="93398" y="286324"/>
                  <a:pt x="95562" y="287768"/>
                </a:cubicBezTo>
                <a:cubicBezTo>
                  <a:pt x="118646" y="301481"/>
                  <a:pt x="170947" y="301481"/>
                  <a:pt x="194393" y="288129"/>
                </a:cubicBezTo>
                <a:cubicBezTo>
                  <a:pt x="196557" y="286685"/>
                  <a:pt x="197999" y="283798"/>
                  <a:pt x="197639" y="280911"/>
                </a:cubicBezTo>
                <a:cubicBezTo>
                  <a:pt x="195475" y="266837"/>
                  <a:pt x="193671" y="239771"/>
                  <a:pt x="205574" y="213787"/>
                </a:cubicBezTo>
                <a:cubicBezTo>
                  <a:pt x="208820" y="206570"/>
                  <a:pt x="213509" y="200796"/>
                  <a:pt x="218559" y="194661"/>
                </a:cubicBezTo>
                <a:cubicBezTo>
                  <a:pt x="230823" y="179865"/>
                  <a:pt x="245611" y="161460"/>
                  <a:pt x="246693" y="110215"/>
                </a:cubicBezTo>
                <a:cubicBezTo>
                  <a:pt x="246693" y="107328"/>
                  <a:pt x="248497" y="105523"/>
                  <a:pt x="251382" y="105523"/>
                </a:cubicBezTo>
                <a:cubicBezTo>
                  <a:pt x="253907" y="105523"/>
                  <a:pt x="255711" y="107689"/>
                  <a:pt x="255711" y="110215"/>
                </a:cubicBezTo>
                <a:cubicBezTo>
                  <a:pt x="254989" y="165069"/>
                  <a:pt x="238758" y="184556"/>
                  <a:pt x="225773" y="200435"/>
                </a:cubicBezTo>
                <a:cubicBezTo>
                  <a:pt x="221084" y="206209"/>
                  <a:pt x="216756" y="211261"/>
                  <a:pt x="213870" y="217396"/>
                </a:cubicBezTo>
                <a:cubicBezTo>
                  <a:pt x="203049" y="241214"/>
                  <a:pt x="204853" y="266837"/>
                  <a:pt x="206656" y="279468"/>
                </a:cubicBezTo>
                <a:cubicBezTo>
                  <a:pt x="207738" y="286324"/>
                  <a:pt x="204492" y="292820"/>
                  <a:pt x="199082" y="296068"/>
                </a:cubicBezTo>
                <a:cubicBezTo>
                  <a:pt x="186097" y="303646"/>
                  <a:pt x="165537" y="307255"/>
                  <a:pt x="144977" y="307255"/>
                </a:cubicBezTo>
                <a:cubicBezTo>
                  <a:pt x="124417" y="307255"/>
                  <a:pt x="103858" y="303646"/>
                  <a:pt x="91233" y="296068"/>
                </a:cubicBezTo>
                <a:cubicBezTo>
                  <a:pt x="85823" y="292820"/>
                  <a:pt x="82577" y="286685"/>
                  <a:pt x="82577" y="280189"/>
                </a:cubicBezTo>
                <a:lnTo>
                  <a:pt x="82577" y="245545"/>
                </a:lnTo>
                <a:cubicBezTo>
                  <a:pt x="82216" y="245184"/>
                  <a:pt x="80413" y="244462"/>
                  <a:pt x="77527" y="244462"/>
                </a:cubicBezTo>
                <a:cubicBezTo>
                  <a:pt x="77166" y="244462"/>
                  <a:pt x="76806" y="244462"/>
                  <a:pt x="76806" y="244462"/>
                </a:cubicBezTo>
                <a:cubicBezTo>
                  <a:pt x="76806" y="244462"/>
                  <a:pt x="75363" y="244823"/>
                  <a:pt x="72477" y="244823"/>
                </a:cubicBezTo>
                <a:cubicBezTo>
                  <a:pt x="57689" y="244823"/>
                  <a:pt x="31719" y="242297"/>
                  <a:pt x="28833" y="226779"/>
                </a:cubicBezTo>
                <a:cubicBezTo>
                  <a:pt x="26309" y="213787"/>
                  <a:pt x="28112" y="191052"/>
                  <a:pt x="28833" y="182391"/>
                </a:cubicBezTo>
                <a:cubicBezTo>
                  <a:pt x="24505" y="180226"/>
                  <a:pt x="15848" y="176617"/>
                  <a:pt x="8274" y="172286"/>
                </a:cubicBezTo>
                <a:cubicBezTo>
                  <a:pt x="2863" y="169038"/>
                  <a:pt x="699" y="165069"/>
                  <a:pt x="339" y="162182"/>
                </a:cubicBezTo>
                <a:cubicBezTo>
                  <a:pt x="-1104" y="156047"/>
                  <a:pt x="2503" y="150994"/>
                  <a:pt x="2863" y="150273"/>
                </a:cubicBezTo>
                <a:cubicBezTo>
                  <a:pt x="27030" y="112741"/>
                  <a:pt x="28473" y="101915"/>
                  <a:pt x="28473" y="101554"/>
                </a:cubicBezTo>
                <a:cubicBezTo>
                  <a:pt x="39294" y="8447"/>
                  <a:pt x="114318" y="1229"/>
                  <a:pt x="137403" y="1229"/>
                </a:cubicBezTo>
                <a:close/>
                <a:moveTo>
                  <a:pt x="247907" y="360"/>
                </a:moveTo>
                <a:cubicBezTo>
                  <a:pt x="249714" y="-359"/>
                  <a:pt x="251883" y="1"/>
                  <a:pt x="252967" y="1439"/>
                </a:cubicBezTo>
                <a:lnTo>
                  <a:pt x="292003" y="40279"/>
                </a:lnTo>
                <a:cubicBezTo>
                  <a:pt x="293810" y="42077"/>
                  <a:pt x="293810" y="44954"/>
                  <a:pt x="292003" y="47112"/>
                </a:cubicBezTo>
                <a:lnTo>
                  <a:pt x="252967" y="85952"/>
                </a:lnTo>
                <a:cubicBezTo>
                  <a:pt x="251883" y="87031"/>
                  <a:pt x="249714" y="87390"/>
                  <a:pt x="247907" y="87031"/>
                </a:cubicBezTo>
                <a:cubicBezTo>
                  <a:pt x="246100" y="85952"/>
                  <a:pt x="245015" y="84154"/>
                  <a:pt x="245015" y="82355"/>
                </a:cubicBezTo>
                <a:lnTo>
                  <a:pt x="245015" y="65453"/>
                </a:lnTo>
                <a:cubicBezTo>
                  <a:pt x="186824" y="66172"/>
                  <a:pt x="140921" y="108968"/>
                  <a:pt x="140559" y="109328"/>
                </a:cubicBezTo>
                <a:cubicBezTo>
                  <a:pt x="139475" y="110047"/>
                  <a:pt x="138752" y="110406"/>
                  <a:pt x="137306" y="110406"/>
                </a:cubicBezTo>
                <a:cubicBezTo>
                  <a:pt x="136584" y="110406"/>
                  <a:pt x="135499" y="110406"/>
                  <a:pt x="134776" y="110047"/>
                </a:cubicBezTo>
                <a:cubicBezTo>
                  <a:pt x="132969" y="108608"/>
                  <a:pt x="132246" y="106451"/>
                  <a:pt x="132969" y="104293"/>
                </a:cubicBezTo>
                <a:cubicBezTo>
                  <a:pt x="156463" y="36683"/>
                  <a:pt x="226582" y="24096"/>
                  <a:pt x="245015" y="21938"/>
                </a:cubicBezTo>
                <a:lnTo>
                  <a:pt x="245015" y="4676"/>
                </a:lnTo>
                <a:cubicBezTo>
                  <a:pt x="245015" y="2878"/>
                  <a:pt x="246100" y="1080"/>
                  <a:pt x="247907" y="36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776">
            <a:extLst>
              <a:ext uri="{FF2B5EF4-FFF2-40B4-BE49-F238E27FC236}">
                <a16:creationId xmlns="" xmlns:a16="http://schemas.microsoft.com/office/drawing/2014/main" id="{66AC6DA4-6F06-5D4E-ABF4-878CA88ADFBD}"/>
              </a:ext>
            </a:extLst>
          </p:cNvPr>
          <p:cNvSpPr>
            <a:spLocks noChangeArrowheads="1"/>
          </p:cNvSpPr>
          <p:nvPr/>
        </p:nvSpPr>
        <p:spPr bwMode="auto">
          <a:xfrm>
            <a:off x="7056422" y="3159832"/>
            <a:ext cx="280955" cy="280955"/>
          </a:xfrm>
          <a:custGeom>
            <a:avLst/>
            <a:gdLst>
              <a:gd name="T0" fmla="*/ 9022 w 305326"/>
              <a:gd name="T1" fmla="*/ 262772 h 306027"/>
              <a:gd name="T2" fmla="*/ 125449 w 305326"/>
              <a:gd name="T3" fmla="*/ 288004 h 306027"/>
              <a:gd name="T4" fmla="*/ 171434 w 305326"/>
              <a:gd name="T5" fmla="*/ 56129 h 306027"/>
              <a:gd name="T6" fmla="*/ 194351 w 305326"/>
              <a:gd name="T7" fmla="*/ 72283 h 306027"/>
              <a:gd name="T8" fmla="*/ 191129 w 305326"/>
              <a:gd name="T9" fmla="*/ 79822 h 306027"/>
              <a:gd name="T10" fmla="*/ 182535 w 305326"/>
              <a:gd name="T11" fmla="*/ 73360 h 306027"/>
              <a:gd name="T12" fmla="*/ 167495 w 305326"/>
              <a:gd name="T13" fmla="*/ 92386 h 306027"/>
              <a:gd name="T14" fmla="*/ 164631 w 305326"/>
              <a:gd name="T15" fmla="*/ 100284 h 306027"/>
              <a:gd name="T16" fmla="*/ 155679 w 305326"/>
              <a:gd name="T17" fmla="*/ 93463 h 306027"/>
              <a:gd name="T18" fmla="*/ 142071 w 305326"/>
              <a:gd name="T19" fmla="*/ 113207 h 306027"/>
              <a:gd name="T20" fmla="*/ 138849 w 305326"/>
              <a:gd name="T21" fmla="*/ 121105 h 306027"/>
              <a:gd name="T22" fmla="*/ 130971 w 305326"/>
              <a:gd name="T23" fmla="*/ 115002 h 306027"/>
              <a:gd name="T24" fmla="*/ 114141 w 305326"/>
              <a:gd name="T25" fmla="*/ 131874 h 306027"/>
              <a:gd name="T26" fmla="*/ 118796 w 305326"/>
              <a:gd name="T27" fmla="*/ 143003 h 306027"/>
              <a:gd name="T28" fmla="*/ 112351 w 305326"/>
              <a:gd name="T29" fmla="*/ 143003 h 306027"/>
              <a:gd name="T30" fmla="*/ 92298 w 305326"/>
              <a:gd name="T31" fmla="*/ 156644 h 306027"/>
              <a:gd name="T32" fmla="*/ 98027 w 305326"/>
              <a:gd name="T33" fmla="*/ 168850 h 306027"/>
              <a:gd name="T34" fmla="*/ 91582 w 305326"/>
              <a:gd name="T35" fmla="*/ 168850 h 306027"/>
              <a:gd name="T36" fmla="*/ 72603 w 305326"/>
              <a:gd name="T37" fmla="*/ 183209 h 306027"/>
              <a:gd name="T38" fmla="*/ 77975 w 305326"/>
              <a:gd name="T39" fmla="*/ 195414 h 306027"/>
              <a:gd name="T40" fmla="*/ 71529 w 305326"/>
              <a:gd name="T41" fmla="*/ 195414 h 306027"/>
              <a:gd name="T42" fmla="*/ 55057 w 305326"/>
              <a:gd name="T43" fmla="*/ 172798 h 306027"/>
              <a:gd name="T44" fmla="*/ 65800 w 305326"/>
              <a:gd name="T45" fmla="*/ 176747 h 306027"/>
              <a:gd name="T46" fmla="*/ 75110 w 305326"/>
              <a:gd name="T47" fmla="*/ 152695 h 306027"/>
              <a:gd name="T48" fmla="*/ 81555 w 305326"/>
              <a:gd name="T49" fmla="*/ 145875 h 306027"/>
              <a:gd name="T50" fmla="*/ 101250 w 305326"/>
              <a:gd name="T51" fmla="*/ 131874 h 306027"/>
              <a:gd name="T52" fmla="*/ 95879 w 305326"/>
              <a:gd name="T53" fmla="*/ 120028 h 306027"/>
              <a:gd name="T54" fmla="*/ 107695 w 305326"/>
              <a:gd name="T55" fmla="*/ 125413 h 306027"/>
              <a:gd name="T56" fmla="*/ 124167 w 305326"/>
              <a:gd name="T57" fmla="*/ 108540 h 306027"/>
              <a:gd name="T58" fmla="*/ 119154 w 305326"/>
              <a:gd name="T59" fmla="*/ 97053 h 306027"/>
              <a:gd name="T60" fmla="*/ 130971 w 305326"/>
              <a:gd name="T61" fmla="*/ 102079 h 306027"/>
              <a:gd name="T62" fmla="*/ 144936 w 305326"/>
              <a:gd name="T63" fmla="*/ 82694 h 306027"/>
              <a:gd name="T64" fmla="*/ 151382 w 305326"/>
              <a:gd name="T65" fmla="*/ 75873 h 306027"/>
              <a:gd name="T66" fmla="*/ 175731 w 305326"/>
              <a:gd name="T67" fmla="*/ 66898 h 306027"/>
              <a:gd name="T68" fmla="*/ 171434 w 305326"/>
              <a:gd name="T69" fmla="*/ 56129 h 306027"/>
              <a:gd name="T70" fmla="*/ 72102 w 305326"/>
              <a:gd name="T71" fmla="*/ 72091 h 306027"/>
              <a:gd name="T72" fmla="*/ 140228 w 305326"/>
              <a:gd name="T73" fmla="*/ 284399 h 306027"/>
              <a:gd name="T74" fmla="*/ 284770 w 305326"/>
              <a:gd name="T75" fmla="*/ 138775 h 306027"/>
              <a:gd name="T76" fmla="*/ 261341 w 305326"/>
              <a:gd name="T77" fmla="*/ 9372 h 306027"/>
              <a:gd name="T78" fmla="*/ 288014 w 305326"/>
              <a:gd name="T79" fmla="*/ 124357 h 306027"/>
              <a:gd name="T80" fmla="*/ 262422 w 305326"/>
              <a:gd name="T81" fmla="*/ 9372 h 306027"/>
              <a:gd name="T82" fmla="*/ 261341 w 305326"/>
              <a:gd name="T83" fmla="*/ 0 h 306027"/>
              <a:gd name="T84" fmla="*/ 305316 w 305326"/>
              <a:gd name="T85" fmla="*/ 43255 h 306027"/>
              <a:gd name="T86" fmla="*/ 43986 w 305326"/>
              <a:gd name="T87" fmla="*/ 306027 h 306027"/>
              <a:gd name="T88" fmla="*/ 10 w 305326"/>
              <a:gd name="T89" fmla="*/ 262772 h 306027"/>
              <a:gd name="T90" fmla="*/ 261341 w 305326"/>
              <a:gd name="T91"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326" h="306027">
                <a:moveTo>
                  <a:pt x="17673" y="180588"/>
                </a:moveTo>
                <a:cubicBezTo>
                  <a:pt x="10824" y="211587"/>
                  <a:pt x="9022" y="241145"/>
                  <a:pt x="9022" y="262772"/>
                </a:cubicBezTo>
                <a:cubicBezTo>
                  <a:pt x="9382" y="281155"/>
                  <a:pt x="24161" y="296655"/>
                  <a:pt x="42905" y="296655"/>
                </a:cubicBezTo>
                <a:cubicBezTo>
                  <a:pt x="64532" y="296655"/>
                  <a:pt x="94089" y="294853"/>
                  <a:pt x="125449" y="288004"/>
                </a:cubicBezTo>
                <a:cubicBezTo>
                  <a:pt x="87962" y="268539"/>
                  <a:pt x="37498" y="218076"/>
                  <a:pt x="17673" y="180588"/>
                </a:cubicBezTo>
                <a:close/>
                <a:moveTo>
                  <a:pt x="171434" y="56129"/>
                </a:moveTo>
                <a:cubicBezTo>
                  <a:pt x="173225" y="53975"/>
                  <a:pt x="176447" y="53975"/>
                  <a:pt x="177880" y="56129"/>
                </a:cubicBezTo>
                <a:lnTo>
                  <a:pt x="194351" y="72283"/>
                </a:lnTo>
                <a:cubicBezTo>
                  <a:pt x="196142" y="74078"/>
                  <a:pt x="196142" y="76950"/>
                  <a:pt x="194351" y="78745"/>
                </a:cubicBezTo>
                <a:cubicBezTo>
                  <a:pt x="193277" y="79463"/>
                  <a:pt x="192203" y="79822"/>
                  <a:pt x="191129" y="79822"/>
                </a:cubicBezTo>
                <a:cubicBezTo>
                  <a:pt x="190055" y="79822"/>
                  <a:pt x="188622" y="79463"/>
                  <a:pt x="187906" y="78745"/>
                </a:cubicBezTo>
                <a:lnTo>
                  <a:pt x="182535" y="73360"/>
                </a:lnTo>
                <a:cubicBezTo>
                  <a:pt x="175731" y="78027"/>
                  <a:pt x="169286" y="82694"/>
                  <a:pt x="163198" y="87360"/>
                </a:cubicBezTo>
                <a:lnTo>
                  <a:pt x="167495" y="92386"/>
                </a:lnTo>
                <a:cubicBezTo>
                  <a:pt x="169644" y="94181"/>
                  <a:pt x="169644" y="97053"/>
                  <a:pt x="167495" y="98848"/>
                </a:cubicBezTo>
                <a:cubicBezTo>
                  <a:pt x="166779" y="99566"/>
                  <a:pt x="165705" y="100284"/>
                  <a:pt x="164631" y="100284"/>
                </a:cubicBezTo>
                <a:cubicBezTo>
                  <a:pt x="163198" y="100284"/>
                  <a:pt x="162124" y="99566"/>
                  <a:pt x="161408" y="98848"/>
                </a:cubicBezTo>
                <a:lnTo>
                  <a:pt x="155679" y="93463"/>
                </a:lnTo>
                <a:cubicBezTo>
                  <a:pt x="149591" y="98130"/>
                  <a:pt x="143504" y="103515"/>
                  <a:pt x="137774" y="108540"/>
                </a:cubicBezTo>
                <a:lnTo>
                  <a:pt x="142071" y="113207"/>
                </a:lnTo>
                <a:cubicBezTo>
                  <a:pt x="143862" y="115002"/>
                  <a:pt x="143862" y="117874"/>
                  <a:pt x="142071" y="119669"/>
                </a:cubicBezTo>
                <a:cubicBezTo>
                  <a:pt x="141355" y="120387"/>
                  <a:pt x="139923" y="121105"/>
                  <a:pt x="138849" y="121105"/>
                </a:cubicBezTo>
                <a:cubicBezTo>
                  <a:pt x="137774" y="121105"/>
                  <a:pt x="136700" y="120387"/>
                  <a:pt x="135626" y="119669"/>
                </a:cubicBezTo>
                <a:lnTo>
                  <a:pt x="130971" y="115002"/>
                </a:lnTo>
                <a:cubicBezTo>
                  <a:pt x="127748" y="117874"/>
                  <a:pt x="125242" y="120387"/>
                  <a:pt x="122377" y="123259"/>
                </a:cubicBezTo>
                <a:cubicBezTo>
                  <a:pt x="119512" y="126131"/>
                  <a:pt x="116648" y="129002"/>
                  <a:pt x="114141" y="131874"/>
                </a:cubicBezTo>
                <a:lnTo>
                  <a:pt x="118796" y="136541"/>
                </a:lnTo>
                <a:cubicBezTo>
                  <a:pt x="120586" y="138336"/>
                  <a:pt x="120586" y="141208"/>
                  <a:pt x="118796" y="143003"/>
                </a:cubicBezTo>
                <a:cubicBezTo>
                  <a:pt x="117722" y="144080"/>
                  <a:pt x="116648" y="144439"/>
                  <a:pt x="115573" y="144439"/>
                </a:cubicBezTo>
                <a:cubicBezTo>
                  <a:pt x="114499" y="144439"/>
                  <a:pt x="113067" y="144080"/>
                  <a:pt x="112351" y="143003"/>
                </a:cubicBezTo>
                <a:lnTo>
                  <a:pt x="107695" y="138336"/>
                </a:lnTo>
                <a:cubicBezTo>
                  <a:pt x="102324" y="144439"/>
                  <a:pt x="97311" y="150541"/>
                  <a:pt x="92298" y="156644"/>
                </a:cubicBezTo>
                <a:lnTo>
                  <a:pt x="98027" y="162388"/>
                </a:lnTo>
                <a:cubicBezTo>
                  <a:pt x="99818" y="164183"/>
                  <a:pt x="99818" y="167055"/>
                  <a:pt x="98027" y="168850"/>
                </a:cubicBezTo>
                <a:cubicBezTo>
                  <a:pt x="96953" y="169567"/>
                  <a:pt x="95879" y="169926"/>
                  <a:pt x="94805" y="169926"/>
                </a:cubicBezTo>
                <a:cubicBezTo>
                  <a:pt x="93730" y="169926"/>
                  <a:pt x="92298" y="169567"/>
                  <a:pt x="91582" y="168850"/>
                </a:cubicBezTo>
                <a:lnTo>
                  <a:pt x="86569" y="163824"/>
                </a:lnTo>
                <a:cubicBezTo>
                  <a:pt x="81914" y="170285"/>
                  <a:pt x="76900" y="176747"/>
                  <a:pt x="72603" y="183209"/>
                </a:cubicBezTo>
                <a:lnTo>
                  <a:pt x="77975" y="188953"/>
                </a:lnTo>
                <a:cubicBezTo>
                  <a:pt x="79765" y="190747"/>
                  <a:pt x="79765" y="193619"/>
                  <a:pt x="77975" y="195414"/>
                </a:cubicBezTo>
                <a:cubicBezTo>
                  <a:pt x="76900" y="196132"/>
                  <a:pt x="75826" y="196491"/>
                  <a:pt x="74752" y="196491"/>
                </a:cubicBezTo>
                <a:cubicBezTo>
                  <a:pt x="73320" y="196491"/>
                  <a:pt x="72245" y="196132"/>
                  <a:pt x="71529" y="195414"/>
                </a:cubicBezTo>
                <a:lnTo>
                  <a:pt x="55057" y="179260"/>
                </a:lnTo>
                <a:cubicBezTo>
                  <a:pt x="53625" y="177106"/>
                  <a:pt x="53625" y="174234"/>
                  <a:pt x="55057" y="172798"/>
                </a:cubicBezTo>
                <a:cubicBezTo>
                  <a:pt x="57206" y="170644"/>
                  <a:pt x="60070" y="170644"/>
                  <a:pt x="61503" y="172798"/>
                </a:cubicBezTo>
                <a:lnTo>
                  <a:pt x="65800" y="176747"/>
                </a:lnTo>
                <a:cubicBezTo>
                  <a:pt x="70455" y="170285"/>
                  <a:pt x="75468" y="163824"/>
                  <a:pt x="80123" y="157362"/>
                </a:cubicBezTo>
                <a:lnTo>
                  <a:pt x="75110" y="152695"/>
                </a:lnTo>
                <a:cubicBezTo>
                  <a:pt x="73320" y="150541"/>
                  <a:pt x="73320" y="147670"/>
                  <a:pt x="75110" y="145875"/>
                </a:cubicBezTo>
                <a:cubicBezTo>
                  <a:pt x="76900" y="144080"/>
                  <a:pt x="80123" y="144080"/>
                  <a:pt x="81555" y="145875"/>
                </a:cubicBezTo>
                <a:lnTo>
                  <a:pt x="85852" y="150182"/>
                </a:lnTo>
                <a:cubicBezTo>
                  <a:pt x="90866" y="144080"/>
                  <a:pt x="95879" y="137618"/>
                  <a:pt x="101250" y="131874"/>
                </a:cubicBezTo>
                <a:lnTo>
                  <a:pt x="95879" y="126490"/>
                </a:lnTo>
                <a:cubicBezTo>
                  <a:pt x="94446" y="125054"/>
                  <a:pt x="94446" y="122182"/>
                  <a:pt x="95879" y="120028"/>
                </a:cubicBezTo>
                <a:cubicBezTo>
                  <a:pt x="98027" y="118592"/>
                  <a:pt x="100892" y="118592"/>
                  <a:pt x="102324" y="120028"/>
                </a:cubicBezTo>
                <a:lnTo>
                  <a:pt x="107695" y="125413"/>
                </a:lnTo>
                <a:cubicBezTo>
                  <a:pt x="110202" y="122541"/>
                  <a:pt x="113067" y="119310"/>
                  <a:pt x="115573" y="116797"/>
                </a:cubicBezTo>
                <a:cubicBezTo>
                  <a:pt x="118796" y="113925"/>
                  <a:pt x="121661" y="111412"/>
                  <a:pt x="124167" y="108540"/>
                </a:cubicBezTo>
                <a:lnTo>
                  <a:pt x="119154" y="103515"/>
                </a:lnTo>
                <a:cubicBezTo>
                  <a:pt x="117364" y="101361"/>
                  <a:pt x="117364" y="98489"/>
                  <a:pt x="119154" y="97053"/>
                </a:cubicBezTo>
                <a:cubicBezTo>
                  <a:pt x="121303" y="94899"/>
                  <a:pt x="123809" y="94899"/>
                  <a:pt x="125958" y="97053"/>
                </a:cubicBezTo>
                <a:lnTo>
                  <a:pt x="130971" y="102079"/>
                </a:lnTo>
                <a:cubicBezTo>
                  <a:pt x="137058" y="97053"/>
                  <a:pt x="143146" y="91668"/>
                  <a:pt x="149233" y="86642"/>
                </a:cubicBezTo>
                <a:lnTo>
                  <a:pt x="144936" y="82694"/>
                </a:lnTo>
                <a:cubicBezTo>
                  <a:pt x="143146" y="80540"/>
                  <a:pt x="143146" y="77668"/>
                  <a:pt x="144936" y="75873"/>
                </a:cubicBezTo>
                <a:cubicBezTo>
                  <a:pt x="146727" y="74078"/>
                  <a:pt x="149591" y="74078"/>
                  <a:pt x="151382" y="75873"/>
                </a:cubicBezTo>
                <a:lnTo>
                  <a:pt x="156395" y="80899"/>
                </a:lnTo>
                <a:cubicBezTo>
                  <a:pt x="162840" y="75873"/>
                  <a:pt x="169286" y="71206"/>
                  <a:pt x="175731" y="66898"/>
                </a:cubicBezTo>
                <a:lnTo>
                  <a:pt x="171434" y="62232"/>
                </a:lnTo>
                <a:cubicBezTo>
                  <a:pt x="169644" y="60796"/>
                  <a:pt x="169644" y="57565"/>
                  <a:pt x="171434" y="56129"/>
                </a:cubicBezTo>
                <a:close/>
                <a:moveTo>
                  <a:pt x="166901" y="20906"/>
                </a:moveTo>
                <a:cubicBezTo>
                  <a:pt x="133018" y="29918"/>
                  <a:pt x="98775" y="45417"/>
                  <a:pt x="72102" y="72091"/>
                </a:cubicBezTo>
                <a:cubicBezTo>
                  <a:pt x="45788" y="98404"/>
                  <a:pt x="29928" y="132648"/>
                  <a:pt x="21277" y="165810"/>
                </a:cubicBezTo>
                <a:cubicBezTo>
                  <a:pt x="35696" y="204739"/>
                  <a:pt x="101659" y="270702"/>
                  <a:pt x="140228" y="284399"/>
                </a:cubicBezTo>
                <a:cubicBezTo>
                  <a:pt x="173389" y="275388"/>
                  <a:pt x="207272" y="259888"/>
                  <a:pt x="233585" y="233936"/>
                </a:cubicBezTo>
                <a:cubicBezTo>
                  <a:pt x="260259" y="207262"/>
                  <a:pt x="275759" y="172658"/>
                  <a:pt x="284770" y="138775"/>
                </a:cubicBezTo>
                <a:cubicBezTo>
                  <a:pt x="270352" y="100207"/>
                  <a:pt x="205470" y="35685"/>
                  <a:pt x="166901" y="20906"/>
                </a:cubicBezTo>
                <a:close/>
                <a:moveTo>
                  <a:pt x="261341" y="9372"/>
                </a:moveTo>
                <a:cubicBezTo>
                  <a:pt x="240434" y="9372"/>
                  <a:pt x="211598" y="10814"/>
                  <a:pt x="181319" y="17662"/>
                </a:cubicBezTo>
                <a:cubicBezTo>
                  <a:pt x="218807" y="37127"/>
                  <a:pt x="268550" y="86870"/>
                  <a:pt x="288014" y="124357"/>
                </a:cubicBezTo>
                <a:cubicBezTo>
                  <a:pt x="294502" y="93718"/>
                  <a:pt x="296305" y="64522"/>
                  <a:pt x="296305" y="43255"/>
                </a:cubicBezTo>
                <a:cubicBezTo>
                  <a:pt x="295944" y="24871"/>
                  <a:pt x="281166" y="9372"/>
                  <a:pt x="262422" y="9372"/>
                </a:cubicBezTo>
                <a:lnTo>
                  <a:pt x="261341" y="9372"/>
                </a:lnTo>
                <a:close/>
                <a:moveTo>
                  <a:pt x="261341" y="0"/>
                </a:moveTo>
                <a:lnTo>
                  <a:pt x="262422" y="0"/>
                </a:lnTo>
                <a:cubicBezTo>
                  <a:pt x="286212" y="0"/>
                  <a:pt x="305316" y="19825"/>
                  <a:pt x="305316" y="43255"/>
                </a:cubicBezTo>
                <a:cubicBezTo>
                  <a:pt x="305677" y="92277"/>
                  <a:pt x="297026" y="183111"/>
                  <a:pt x="240074" y="240424"/>
                </a:cubicBezTo>
                <a:cubicBezTo>
                  <a:pt x="183122" y="297376"/>
                  <a:pt x="93368" y="306027"/>
                  <a:pt x="43986" y="306027"/>
                </a:cubicBezTo>
                <a:lnTo>
                  <a:pt x="42905" y="306027"/>
                </a:lnTo>
                <a:cubicBezTo>
                  <a:pt x="19115" y="305666"/>
                  <a:pt x="10" y="286562"/>
                  <a:pt x="10" y="262772"/>
                </a:cubicBezTo>
                <a:cubicBezTo>
                  <a:pt x="-350" y="213750"/>
                  <a:pt x="8301" y="122915"/>
                  <a:pt x="65253" y="65603"/>
                </a:cubicBezTo>
                <a:cubicBezTo>
                  <a:pt x="122205" y="9011"/>
                  <a:pt x="211958" y="0"/>
                  <a:pt x="261341"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778">
            <a:extLst>
              <a:ext uri="{FF2B5EF4-FFF2-40B4-BE49-F238E27FC236}">
                <a16:creationId xmlns="" xmlns:a16="http://schemas.microsoft.com/office/drawing/2014/main" id="{7123A582-5333-B842-A26D-5824F3637D90}"/>
              </a:ext>
            </a:extLst>
          </p:cNvPr>
          <p:cNvSpPr>
            <a:spLocks noChangeArrowheads="1"/>
          </p:cNvSpPr>
          <p:nvPr/>
        </p:nvSpPr>
        <p:spPr bwMode="auto">
          <a:xfrm>
            <a:off x="5450513" y="5060846"/>
            <a:ext cx="279499" cy="280955"/>
          </a:xfrm>
          <a:custGeom>
            <a:avLst/>
            <a:gdLst>
              <a:gd name="T0" fmla="*/ 169574 w 304439"/>
              <a:gd name="T1" fmla="*/ 274637 h 306026"/>
              <a:gd name="T2" fmla="*/ 169574 w 304439"/>
              <a:gd name="T3" fmla="*/ 283809 h 306026"/>
              <a:gd name="T4" fmla="*/ 39687 w 304439"/>
              <a:gd name="T5" fmla="*/ 279223 h 306026"/>
              <a:gd name="T6" fmla="*/ 67801 w 304439"/>
              <a:gd name="T7" fmla="*/ 252412 h 306026"/>
              <a:gd name="T8" fmla="*/ 207604 w 304439"/>
              <a:gd name="T9" fmla="*/ 257175 h 306026"/>
              <a:gd name="T10" fmla="*/ 67801 w 304439"/>
              <a:gd name="T11" fmla="*/ 261571 h 306026"/>
              <a:gd name="T12" fmla="*/ 67801 w 304439"/>
              <a:gd name="T13" fmla="*/ 252412 h 306026"/>
              <a:gd name="T14" fmla="*/ 9348 w 304439"/>
              <a:gd name="T15" fmla="*/ 264164 h 306026"/>
              <a:gd name="T16" fmla="*/ 34158 w 304439"/>
              <a:gd name="T17" fmla="*/ 297004 h 306026"/>
              <a:gd name="T18" fmla="*/ 239828 w 304439"/>
              <a:gd name="T19" fmla="*/ 239263 h 306026"/>
              <a:gd name="T20" fmla="*/ 208738 w 304439"/>
              <a:gd name="T21" fmla="*/ 102814 h 306026"/>
              <a:gd name="T22" fmla="*/ 285299 w 304439"/>
              <a:gd name="T23" fmla="*/ 158175 h 306026"/>
              <a:gd name="T24" fmla="*/ 171541 w 304439"/>
              <a:gd name="T25" fmla="*/ 102814 h 306026"/>
              <a:gd name="T26" fmla="*/ 114481 w 304439"/>
              <a:gd name="T27" fmla="*/ 158175 h 306026"/>
              <a:gd name="T28" fmla="*/ 119176 w 304439"/>
              <a:gd name="T29" fmla="*/ 184777 h 306026"/>
              <a:gd name="T30" fmla="*/ 159623 w 304439"/>
              <a:gd name="T31" fmla="*/ 158175 h 306026"/>
              <a:gd name="T32" fmla="*/ 171541 w 304439"/>
              <a:gd name="T33" fmla="*/ 102814 h 306026"/>
              <a:gd name="T34" fmla="*/ 295050 w 304439"/>
              <a:gd name="T35" fmla="*/ 153501 h 306026"/>
              <a:gd name="T36" fmla="*/ 223905 w 304439"/>
              <a:gd name="T37" fmla="*/ 102095 h 306026"/>
              <a:gd name="T38" fmla="*/ 85590 w 304439"/>
              <a:gd name="T39" fmla="*/ 153501 h 306026"/>
              <a:gd name="T40" fmla="*/ 85590 w 304439"/>
              <a:gd name="T41" fmla="*/ 102095 h 306026"/>
              <a:gd name="T42" fmla="*/ 223905 w 304439"/>
              <a:gd name="T43" fmla="*/ 65067 h 306026"/>
              <a:gd name="T44" fmla="*/ 295050 w 304439"/>
              <a:gd name="T45" fmla="*/ 14020 h 306026"/>
              <a:gd name="T46" fmla="*/ 85590 w 304439"/>
              <a:gd name="T47" fmla="*/ 65067 h 306026"/>
              <a:gd name="T48" fmla="*/ 85590 w 304439"/>
              <a:gd name="T49" fmla="*/ 14020 h 306026"/>
              <a:gd name="T50" fmla="*/ 9348 w 304439"/>
              <a:gd name="T51" fmla="*/ 34284 h 306026"/>
              <a:gd name="T52" fmla="*/ 29843 w 304439"/>
              <a:gd name="T53" fmla="*/ 230241 h 306026"/>
              <a:gd name="T54" fmla="*/ 208738 w 304439"/>
              <a:gd name="T55" fmla="*/ 9347 h 306026"/>
              <a:gd name="T56" fmla="*/ 285299 w 304439"/>
              <a:gd name="T57" fmla="*/ 9347 h 306026"/>
              <a:gd name="T58" fmla="*/ 180930 w 304439"/>
              <a:gd name="T59" fmla="*/ 9347 h 306026"/>
              <a:gd name="T60" fmla="*/ 176235 w 304439"/>
              <a:gd name="T61" fmla="*/ 74414 h 306026"/>
              <a:gd name="T62" fmla="*/ 85590 w 304439"/>
              <a:gd name="T63" fmla="*/ 92748 h 306026"/>
              <a:gd name="T64" fmla="*/ 180930 w 304439"/>
              <a:gd name="T65" fmla="*/ 97421 h 306026"/>
              <a:gd name="T66" fmla="*/ 199709 w 304439"/>
              <a:gd name="T67" fmla="*/ 158175 h 306026"/>
              <a:gd name="T68" fmla="*/ 204043 w 304439"/>
              <a:gd name="T69" fmla="*/ 92748 h 306026"/>
              <a:gd name="T70" fmla="*/ 295050 w 304439"/>
              <a:gd name="T71" fmla="*/ 74414 h 306026"/>
              <a:gd name="T72" fmla="*/ 199709 w 304439"/>
              <a:gd name="T73" fmla="*/ 69741 h 306026"/>
              <a:gd name="T74" fmla="*/ 180930 w 304439"/>
              <a:gd name="T75" fmla="*/ 9347 h 306026"/>
              <a:gd name="T76" fmla="*/ 171541 w 304439"/>
              <a:gd name="T77" fmla="*/ 64348 h 306026"/>
              <a:gd name="T78" fmla="*/ 94979 w 304439"/>
              <a:gd name="T79" fmla="*/ 9347 h 306026"/>
              <a:gd name="T80" fmla="*/ 176235 w 304439"/>
              <a:gd name="T81" fmla="*/ 0 h 306026"/>
              <a:gd name="T82" fmla="*/ 299744 w 304439"/>
              <a:gd name="T83" fmla="*/ 0 h 306026"/>
              <a:gd name="T84" fmla="*/ 304439 w 304439"/>
              <a:gd name="T85" fmla="*/ 69741 h 306026"/>
              <a:gd name="T86" fmla="*/ 304439 w 304439"/>
              <a:gd name="T87" fmla="*/ 162488 h 306026"/>
              <a:gd name="T88" fmla="*/ 204043 w 304439"/>
              <a:gd name="T89" fmla="*/ 167162 h 306026"/>
              <a:gd name="T90" fmla="*/ 161429 w 304439"/>
              <a:gd name="T91" fmla="*/ 167162 h 306026"/>
              <a:gd name="T92" fmla="*/ 114481 w 304439"/>
              <a:gd name="T93" fmla="*/ 198078 h 306026"/>
              <a:gd name="T94" fmla="*/ 109786 w 304439"/>
              <a:gd name="T95" fmla="*/ 193404 h 306026"/>
              <a:gd name="T96" fmla="*/ 80895 w 304439"/>
              <a:gd name="T97" fmla="*/ 167162 h 306026"/>
              <a:gd name="T98" fmla="*/ 76200 w 304439"/>
              <a:gd name="T99" fmla="*/ 97421 h 306026"/>
              <a:gd name="T100" fmla="*/ 76200 w 304439"/>
              <a:gd name="T101" fmla="*/ 4673 h 306026"/>
              <a:gd name="T102" fmla="*/ 34158 w 304439"/>
              <a:gd name="T103" fmla="*/ 0 h 306026"/>
              <a:gd name="T104" fmla="*/ 61485 w 304439"/>
              <a:gd name="T105" fmla="*/ 4692 h 306026"/>
              <a:gd name="T106" fmla="*/ 38832 w 304439"/>
              <a:gd name="T107" fmla="*/ 9383 h 306026"/>
              <a:gd name="T108" fmla="*/ 242704 w 304439"/>
              <a:gd name="T109" fmla="*/ 229881 h 306026"/>
              <a:gd name="T110" fmla="*/ 247378 w 304439"/>
              <a:gd name="T111" fmla="*/ 181884 h 306026"/>
              <a:gd name="T112" fmla="*/ 252053 w 304439"/>
              <a:gd name="T113" fmla="*/ 234572 h 306026"/>
              <a:gd name="T114" fmla="*/ 251334 w 304439"/>
              <a:gd name="T115" fmla="*/ 236376 h 306026"/>
              <a:gd name="T116" fmla="*/ 250974 w 304439"/>
              <a:gd name="T117" fmla="*/ 299170 h 306026"/>
              <a:gd name="T118" fmla="*/ 246659 w 304439"/>
              <a:gd name="T119" fmla="*/ 306026 h 306026"/>
              <a:gd name="T120" fmla="*/ 0 w 304439"/>
              <a:gd name="T121" fmla="*/ 271743 h 306026"/>
              <a:gd name="T122" fmla="*/ 0 w 304439"/>
              <a:gd name="T123" fmla="*/ 34284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4439" h="306026">
                <a:moveTo>
                  <a:pt x="44377" y="274637"/>
                </a:moveTo>
                <a:lnTo>
                  <a:pt x="169574" y="274637"/>
                </a:lnTo>
                <a:cubicBezTo>
                  <a:pt x="172460" y="274637"/>
                  <a:pt x="174264" y="276754"/>
                  <a:pt x="174264" y="279223"/>
                </a:cubicBezTo>
                <a:cubicBezTo>
                  <a:pt x="174264" y="281693"/>
                  <a:pt x="172460" y="283809"/>
                  <a:pt x="169574" y="283809"/>
                </a:cubicBezTo>
                <a:lnTo>
                  <a:pt x="44377" y="283809"/>
                </a:lnTo>
                <a:cubicBezTo>
                  <a:pt x="41852" y="283809"/>
                  <a:pt x="39687" y="281693"/>
                  <a:pt x="39687" y="279223"/>
                </a:cubicBezTo>
                <a:cubicBezTo>
                  <a:pt x="39687" y="276754"/>
                  <a:pt x="41852" y="274637"/>
                  <a:pt x="44377" y="274637"/>
                </a:cubicBezTo>
                <a:close/>
                <a:moveTo>
                  <a:pt x="67801" y="252412"/>
                </a:moveTo>
                <a:lnTo>
                  <a:pt x="202944" y="252412"/>
                </a:lnTo>
                <a:cubicBezTo>
                  <a:pt x="205453" y="252412"/>
                  <a:pt x="207604" y="254244"/>
                  <a:pt x="207604" y="257175"/>
                </a:cubicBezTo>
                <a:cubicBezTo>
                  <a:pt x="207604" y="259739"/>
                  <a:pt x="205453" y="261571"/>
                  <a:pt x="202944" y="261571"/>
                </a:cubicBezTo>
                <a:lnTo>
                  <a:pt x="67801" y="261571"/>
                </a:lnTo>
                <a:cubicBezTo>
                  <a:pt x="65651" y="261571"/>
                  <a:pt x="63500" y="259739"/>
                  <a:pt x="63500" y="257175"/>
                </a:cubicBezTo>
                <a:cubicBezTo>
                  <a:pt x="63500" y="254244"/>
                  <a:pt x="65651" y="252412"/>
                  <a:pt x="67801" y="252412"/>
                </a:cubicBezTo>
                <a:close/>
                <a:moveTo>
                  <a:pt x="34158" y="239263"/>
                </a:moveTo>
                <a:cubicBezTo>
                  <a:pt x="20495" y="239263"/>
                  <a:pt x="9348" y="250090"/>
                  <a:pt x="9348" y="264164"/>
                </a:cubicBezTo>
                <a:lnTo>
                  <a:pt x="9348" y="271743"/>
                </a:lnTo>
                <a:cubicBezTo>
                  <a:pt x="9348" y="285817"/>
                  <a:pt x="20495" y="297004"/>
                  <a:pt x="34158" y="297004"/>
                </a:cubicBezTo>
                <a:lnTo>
                  <a:pt x="239468" y="297004"/>
                </a:lnTo>
                <a:cubicBezTo>
                  <a:pt x="230479" y="276795"/>
                  <a:pt x="230839" y="259473"/>
                  <a:pt x="239828" y="239263"/>
                </a:cubicBezTo>
                <a:lnTo>
                  <a:pt x="34158" y="239263"/>
                </a:lnTo>
                <a:close/>
                <a:moveTo>
                  <a:pt x="208738" y="102814"/>
                </a:moveTo>
                <a:lnTo>
                  <a:pt x="208738" y="158175"/>
                </a:lnTo>
                <a:lnTo>
                  <a:pt x="285299" y="158175"/>
                </a:lnTo>
                <a:lnTo>
                  <a:pt x="208738" y="102814"/>
                </a:lnTo>
                <a:close/>
                <a:moveTo>
                  <a:pt x="171541" y="102814"/>
                </a:moveTo>
                <a:lnTo>
                  <a:pt x="94979" y="158175"/>
                </a:lnTo>
                <a:lnTo>
                  <a:pt x="114481" y="158175"/>
                </a:lnTo>
                <a:cubicBezTo>
                  <a:pt x="117009" y="158175"/>
                  <a:pt x="119176" y="159972"/>
                  <a:pt x="119176" y="162488"/>
                </a:cubicBezTo>
                <a:lnTo>
                  <a:pt x="119176" y="184777"/>
                </a:lnTo>
                <a:lnTo>
                  <a:pt x="157095" y="158534"/>
                </a:lnTo>
                <a:cubicBezTo>
                  <a:pt x="157817" y="158175"/>
                  <a:pt x="158901" y="158175"/>
                  <a:pt x="159623" y="158175"/>
                </a:cubicBezTo>
                <a:lnTo>
                  <a:pt x="171541" y="158175"/>
                </a:lnTo>
                <a:lnTo>
                  <a:pt x="171541" y="102814"/>
                </a:lnTo>
                <a:close/>
                <a:moveTo>
                  <a:pt x="223905" y="102095"/>
                </a:moveTo>
                <a:lnTo>
                  <a:pt x="295050" y="153501"/>
                </a:lnTo>
                <a:lnTo>
                  <a:pt x="295050" y="102095"/>
                </a:lnTo>
                <a:lnTo>
                  <a:pt x="223905" y="102095"/>
                </a:lnTo>
                <a:close/>
                <a:moveTo>
                  <a:pt x="85590" y="102095"/>
                </a:moveTo>
                <a:lnTo>
                  <a:pt x="85590" y="153501"/>
                </a:lnTo>
                <a:lnTo>
                  <a:pt x="156734" y="102095"/>
                </a:lnTo>
                <a:lnTo>
                  <a:pt x="85590" y="102095"/>
                </a:lnTo>
                <a:close/>
                <a:moveTo>
                  <a:pt x="295050" y="14020"/>
                </a:moveTo>
                <a:lnTo>
                  <a:pt x="223905" y="65067"/>
                </a:lnTo>
                <a:lnTo>
                  <a:pt x="295050" y="65067"/>
                </a:lnTo>
                <a:lnTo>
                  <a:pt x="295050" y="14020"/>
                </a:lnTo>
                <a:close/>
                <a:moveTo>
                  <a:pt x="85590" y="14020"/>
                </a:moveTo>
                <a:lnTo>
                  <a:pt x="85590" y="65067"/>
                </a:lnTo>
                <a:lnTo>
                  <a:pt x="156734" y="65067"/>
                </a:lnTo>
                <a:lnTo>
                  <a:pt x="85590" y="14020"/>
                </a:lnTo>
                <a:close/>
                <a:moveTo>
                  <a:pt x="29843" y="9744"/>
                </a:moveTo>
                <a:cubicBezTo>
                  <a:pt x="17978" y="11909"/>
                  <a:pt x="9348" y="22375"/>
                  <a:pt x="9348" y="34284"/>
                </a:cubicBezTo>
                <a:lnTo>
                  <a:pt x="9348" y="240707"/>
                </a:lnTo>
                <a:cubicBezTo>
                  <a:pt x="14382" y="234933"/>
                  <a:pt x="21573" y="231324"/>
                  <a:pt x="29843" y="230241"/>
                </a:cubicBezTo>
                <a:lnTo>
                  <a:pt x="29843" y="9744"/>
                </a:lnTo>
                <a:close/>
                <a:moveTo>
                  <a:pt x="208738" y="9347"/>
                </a:moveTo>
                <a:lnTo>
                  <a:pt x="208738" y="64348"/>
                </a:lnTo>
                <a:lnTo>
                  <a:pt x="285299" y="9347"/>
                </a:lnTo>
                <a:lnTo>
                  <a:pt x="208738" y="9347"/>
                </a:lnTo>
                <a:close/>
                <a:moveTo>
                  <a:pt x="180930" y="9347"/>
                </a:moveTo>
                <a:lnTo>
                  <a:pt x="180930" y="69741"/>
                </a:lnTo>
                <a:cubicBezTo>
                  <a:pt x="180930" y="72257"/>
                  <a:pt x="178763" y="74414"/>
                  <a:pt x="176235" y="74414"/>
                </a:cubicBezTo>
                <a:lnTo>
                  <a:pt x="85590" y="74414"/>
                </a:lnTo>
                <a:lnTo>
                  <a:pt x="85590" y="92748"/>
                </a:lnTo>
                <a:lnTo>
                  <a:pt x="176235" y="92748"/>
                </a:lnTo>
                <a:cubicBezTo>
                  <a:pt x="178763" y="92748"/>
                  <a:pt x="180930" y="94905"/>
                  <a:pt x="180930" y="97421"/>
                </a:cubicBezTo>
                <a:lnTo>
                  <a:pt x="180930" y="158175"/>
                </a:lnTo>
                <a:lnTo>
                  <a:pt x="199709" y="158175"/>
                </a:lnTo>
                <a:lnTo>
                  <a:pt x="199709" y="97421"/>
                </a:lnTo>
                <a:cubicBezTo>
                  <a:pt x="199709" y="94905"/>
                  <a:pt x="201515" y="92748"/>
                  <a:pt x="204043" y="92748"/>
                </a:cubicBezTo>
                <a:lnTo>
                  <a:pt x="295050" y="92748"/>
                </a:lnTo>
                <a:lnTo>
                  <a:pt x="295050" y="74414"/>
                </a:lnTo>
                <a:lnTo>
                  <a:pt x="204043" y="74414"/>
                </a:lnTo>
                <a:cubicBezTo>
                  <a:pt x="201515" y="74414"/>
                  <a:pt x="199709" y="72257"/>
                  <a:pt x="199709" y="69741"/>
                </a:cubicBezTo>
                <a:lnTo>
                  <a:pt x="199709" y="9347"/>
                </a:lnTo>
                <a:lnTo>
                  <a:pt x="180930" y="9347"/>
                </a:lnTo>
                <a:close/>
                <a:moveTo>
                  <a:pt x="94979" y="9347"/>
                </a:moveTo>
                <a:lnTo>
                  <a:pt x="171541" y="64348"/>
                </a:lnTo>
                <a:lnTo>
                  <a:pt x="171541" y="9347"/>
                </a:lnTo>
                <a:lnTo>
                  <a:pt x="94979" y="9347"/>
                </a:lnTo>
                <a:close/>
                <a:moveTo>
                  <a:pt x="80895" y="0"/>
                </a:moveTo>
                <a:lnTo>
                  <a:pt x="176235" y="0"/>
                </a:lnTo>
                <a:lnTo>
                  <a:pt x="204043" y="0"/>
                </a:lnTo>
                <a:lnTo>
                  <a:pt x="299744" y="0"/>
                </a:lnTo>
                <a:cubicBezTo>
                  <a:pt x="302272" y="0"/>
                  <a:pt x="304439" y="2157"/>
                  <a:pt x="304439" y="4673"/>
                </a:cubicBezTo>
                <a:lnTo>
                  <a:pt x="304439" y="69741"/>
                </a:lnTo>
                <a:lnTo>
                  <a:pt x="304439" y="97421"/>
                </a:lnTo>
                <a:lnTo>
                  <a:pt x="304439" y="162488"/>
                </a:lnTo>
                <a:cubicBezTo>
                  <a:pt x="304439" y="165364"/>
                  <a:pt x="302272" y="167162"/>
                  <a:pt x="299744" y="167162"/>
                </a:cubicBezTo>
                <a:lnTo>
                  <a:pt x="204043" y="167162"/>
                </a:lnTo>
                <a:lnTo>
                  <a:pt x="176235" y="167162"/>
                </a:lnTo>
                <a:lnTo>
                  <a:pt x="161429" y="167162"/>
                </a:lnTo>
                <a:lnTo>
                  <a:pt x="117009" y="197359"/>
                </a:lnTo>
                <a:cubicBezTo>
                  <a:pt x="116648" y="197718"/>
                  <a:pt x="115564" y="198078"/>
                  <a:pt x="114481" y="198078"/>
                </a:cubicBezTo>
                <a:cubicBezTo>
                  <a:pt x="113759" y="198078"/>
                  <a:pt x="113036" y="198078"/>
                  <a:pt x="112314" y="197718"/>
                </a:cubicBezTo>
                <a:cubicBezTo>
                  <a:pt x="110869" y="196640"/>
                  <a:pt x="109786" y="195202"/>
                  <a:pt x="109786" y="193404"/>
                </a:cubicBezTo>
                <a:lnTo>
                  <a:pt x="109786" y="167162"/>
                </a:lnTo>
                <a:lnTo>
                  <a:pt x="80895" y="167162"/>
                </a:lnTo>
                <a:cubicBezTo>
                  <a:pt x="78367" y="167162"/>
                  <a:pt x="76200" y="165364"/>
                  <a:pt x="76200" y="162488"/>
                </a:cubicBezTo>
                <a:lnTo>
                  <a:pt x="76200" y="97421"/>
                </a:lnTo>
                <a:lnTo>
                  <a:pt x="76200" y="69741"/>
                </a:lnTo>
                <a:lnTo>
                  <a:pt x="76200" y="4673"/>
                </a:lnTo>
                <a:cubicBezTo>
                  <a:pt x="76200" y="2157"/>
                  <a:pt x="78367" y="0"/>
                  <a:pt x="80895" y="0"/>
                </a:cubicBezTo>
                <a:close/>
                <a:moveTo>
                  <a:pt x="34158" y="0"/>
                </a:moveTo>
                <a:lnTo>
                  <a:pt x="57170" y="0"/>
                </a:lnTo>
                <a:cubicBezTo>
                  <a:pt x="59687" y="0"/>
                  <a:pt x="61485" y="2165"/>
                  <a:pt x="61485" y="4692"/>
                </a:cubicBezTo>
                <a:cubicBezTo>
                  <a:pt x="61485" y="7218"/>
                  <a:pt x="59687" y="9383"/>
                  <a:pt x="57170" y="9383"/>
                </a:cubicBezTo>
                <a:lnTo>
                  <a:pt x="38832" y="9383"/>
                </a:lnTo>
                <a:lnTo>
                  <a:pt x="38832" y="229881"/>
                </a:lnTo>
                <a:lnTo>
                  <a:pt x="242704" y="229881"/>
                </a:lnTo>
                <a:lnTo>
                  <a:pt x="242704" y="186575"/>
                </a:lnTo>
                <a:cubicBezTo>
                  <a:pt x="242704" y="184049"/>
                  <a:pt x="244861" y="181884"/>
                  <a:pt x="247378" y="181884"/>
                </a:cubicBezTo>
                <a:cubicBezTo>
                  <a:pt x="249895" y="181884"/>
                  <a:pt x="252053" y="184049"/>
                  <a:pt x="252053" y="186575"/>
                </a:cubicBezTo>
                <a:lnTo>
                  <a:pt x="252053" y="234572"/>
                </a:lnTo>
                <a:cubicBezTo>
                  <a:pt x="252053" y="235294"/>
                  <a:pt x="252053" y="235655"/>
                  <a:pt x="251693" y="236016"/>
                </a:cubicBezTo>
                <a:cubicBezTo>
                  <a:pt x="251693" y="236376"/>
                  <a:pt x="251334" y="236376"/>
                  <a:pt x="251334" y="236376"/>
                </a:cubicBezTo>
                <a:lnTo>
                  <a:pt x="251334" y="236737"/>
                </a:lnTo>
                <a:cubicBezTo>
                  <a:pt x="239108" y="259473"/>
                  <a:pt x="238749" y="277156"/>
                  <a:pt x="250974" y="299170"/>
                </a:cubicBezTo>
                <a:cubicBezTo>
                  <a:pt x="251334" y="300613"/>
                  <a:pt x="251334" y="302417"/>
                  <a:pt x="250614" y="303861"/>
                </a:cubicBezTo>
                <a:cubicBezTo>
                  <a:pt x="249536" y="305305"/>
                  <a:pt x="248457" y="306026"/>
                  <a:pt x="246659" y="306026"/>
                </a:cubicBezTo>
                <a:lnTo>
                  <a:pt x="34158" y="306026"/>
                </a:lnTo>
                <a:cubicBezTo>
                  <a:pt x="15461" y="306026"/>
                  <a:pt x="0" y="290508"/>
                  <a:pt x="0" y="271743"/>
                </a:cubicBezTo>
                <a:lnTo>
                  <a:pt x="0" y="264164"/>
                </a:lnTo>
                <a:lnTo>
                  <a:pt x="0" y="34284"/>
                </a:lnTo>
                <a:cubicBezTo>
                  <a:pt x="0" y="15518"/>
                  <a:pt x="15461" y="0"/>
                  <a:pt x="34158"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777">
            <a:extLst>
              <a:ext uri="{FF2B5EF4-FFF2-40B4-BE49-F238E27FC236}">
                <a16:creationId xmlns="" xmlns:a16="http://schemas.microsoft.com/office/drawing/2014/main" id="{4E0B7C51-3004-DE49-B6A6-DD13CFAE5604}"/>
              </a:ext>
            </a:extLst>
          </p:cNvPr>
          <p:cNvSpPr>
            <a:spLocks noChangeArrowheads="1"/>
          </p:cNvSpPr>
          <p:nvPr/>
        </p:nvSpPr>
        <p:spPr bwMode="auto">
          <a:xfrm>
            <a:off x="6449815" y="5060846"/>
            <a:ext cx="279499" cy="280955"/>
          </a:xfrm>
          <a:custGeom>
            <a:avLst/>
            <a:gdLst>
              <a:gd name="T0" fmla="*/ 207831 w 304441"/>
              <a:gd name="T1" fmla="*/ 279047 h 306026"/>
              <a:gd name="T2" fmla="*/ 188566 w 304441"/>
              <a:gd name="T3" fmla="*/ 274461 h 306026"/>
              <a:gd name="T4" fmla="*/ 66588 w 304441"/>
              <a:gd name="T5" fmla="*/ 269875 h 306026"/>
              <a:gd name="T6" fmla="*/ 61912 w 304441"/>
              <a:gd name="T7" fmla="*/ 274461 h 306026"/>
              <a:gd name="T8" fmla="*/ 44363 w 304441"/>
              <a:gd name="T9" fmla="*/ 279047 h 306026"/>
              <a:gd name="T10" fmla="*/ 253711 w 304441"/>
              <a:gd name="T11" fmla="*/ 242887 h 306026"/>
              <a:gd name="T12" fmla="*/ 207890 w 304441"/>
              <a:gd name="T13" fmla="*/ 242887 h 306026"/>
              <a:gd name="T14" fmla="*/ 174365 w 304441"/>
              <a:gd name="T15" fmla="*/ 252059 h 306026"/>
              <a:gd name="T16" fmla="*/ 134581 w 304441"/>
              <a:gd name="T17" fmla="*/ 247473 h 306026"/>
              <a:gd name="T18" fmla="*/ 34665 w 304441"/>
              <a:gd name="T19" fmla="*/ 242887 h 306026"/>
              <a:gd name="T20" fmla="*/ 30162 w 304441"/>
              <a:gd name="T21" fmla="*/ 247473 h 306026"/>
              <a:gd name="T22" fmla="*/ 200271 w 304441"/>
              <a:gd name="T23" fmla="*/ 198071 h 306026"/>
              <a:gd name="T24" fmla="*/ 133596 w 304441"/>
              <a:gd name="T25" fmla="*/ 198071 h 306026"/>
              <a:gd name="T26" fmla="*/ 66638 w 304441"/>
              <a:gd name="T27" fmla="*/ 198071 h 306026"/>
              <a:gd name="T28" fmla="*/ 209193 w 304441"/>
              <a:gd name="T29" fmla="*/ 221883 h 306026"/>
              <a:gd name="T30" fmla="*/ 168151 w 304441"/>
              <a:gd name="T31" fmla="*/ 188912 h 306026"/>
              <a:gd name="T32" fmla="*/ 138236 w 304441"/>
              <a:gd name="T33" fmla="*/ 226646 h 306026"/>
              <a:gd name="T34" fmla="*/ 34766 w 304441"/>
              <a:gd name="T35" fmla="*/ 188912 h 306026"/>
              <a:gd name="T36" fmla="*/ 34766 w 304441"/>
              <a:gd name="T37" fmla="*/ 226646 h 306026"/>
              <a:gd name="T38" fmla="*/ 239109 w 304441"/>
              <a:gd name="T39" fmla="*/ 160645 h 306026"/>
              <a:gd name="T40" fmla="*/ 172791 w 304441"/>
              <a:gd name="T41" fmla="*/ 160645 h 306026"/>
              <a:gd name="T42" fmla="*/ 105759 w 304441"/>
              <a:gd name="T43" fmla="*/ 160645 h 306026"/>
              <a:gd name="T44" fmla="*/ 39370 w 304441"/>
              <a:gd name="T45" fmla="*/ 160645 h 306026"/>
              <a:gd name="T46" fmla="*/ 271229 w 304441"/>
              <a:gd name="T47" fmla="*/ 133350 h 306026"/>
              <a:gd name="T48" fmla="*/ 230187 w 304441"/>
              <a:gd name="T49" fmla="*/ 164899 h 306026"/>
              <a:gd name="T50" fmla="*/ 209193 w 304441"/>
              <a:gd name="T51" fmla="*/ 137604 h 306026"/>
              <a:gd name="T52" fmla="*/ 163512 w 304441"/>
              <a:gd name="T53" fmla="*/ 137604 h 306026"/>
              <a:gd name="T54" fmla="*/ 142518 w 304441"/>
              <a:gd name="T55" fmla="*/ 164899 h 306026"/>
              <a:gd name="T56" fmla="*/ 101476 w 304441"/>
              <a:gd name="T57" fmla="*/ 133350 h 306026"/>
              <a:gd name="T58" fmla="*/ 71242 w 304441"/>
              <a:gd name="T59" fmla="*/ 169507 h 306026"/>
              <a:gd name="T60" fmla="*/ 239109 w 304441"/>
              <a:gd name="T61" fmla="*/ 87004 h 306026"/>
              <a:gd name="T62" fmla="*/ 172791 w 304441"/>
              <a:gd name="T63" fmla="*/ 87004 h 306026"/>
              <a:gd name="T64" fmla="*/ 105759 w 304441"/>
              <a:gd name="T65" fmla="*/ 87004 h 306026"/>
              <a:gd name="T66" fmla="*/ 234470 w 304441"/>
              <a:gd name="T67" fmla="*/ 77787 h 306026"/>
              <a:gd name="T68" fmla="*/ 234470 w 304441"/>
              <a:gd name="T69" fmla="*/ 113945 h 306026"/>
              <a:gd name="T70" fmla="*/ 204911 w 304441"/>
              <a:gd name="T71" fmla="*/ 77787 h 306026"/>
              <a:gd name="T72" fmla="*/ 163512 w 304441"/>
              <a:gd name="T73" fmla="*/ 109691 h 306026"/>
              <a:gd name="T74" fmla="*/ 142518 w 304441"/>
              <a:gd name="T75" fmla="*/ 82395 h 306026"/>
              <a:gd name="T76" fmla="*/ 96837 w 304441"/>
              <a:gd name="T77" fmla="*/ 82395 h 306026"/>
              <a:gd name="T78" fmla="*/ 281437 w 304441"/>
              <a:gd name="T79" fmla="*/ 297004 h 306026"/>
              <a:gd name="T80" fmla="*/ 8986 w 304441"/>
              <a:gd name="T81" fmla="*/ 37170 h 306026"/>
              <a:gd name="T82" fmla="*/ 249088 w 304441"/>
              <a:gd name="T83" fmla="*/ 23096 h 306026"/>
              <a:gd name="T84" fmla="*/ 187265 w 304441"/>
              <a:gd name="T85" fmla="*/ 23096 h 306026"/>
              <a:gd name="T86" fmla="*/ 126161 w 304441"/>
              <a:gd name="T87" fmla="*/ 23096 h 306026"/>
              <a:gd name="T88" fmla="*/ 64339 w 304441"/>
              <a:gd name="T89" fmla="*/ 23096 h 306026"/>
              <a:gd name="T90" fmla="*/ 22644 w 304441"/>
              <a:gd name="T91" fmla="*/ 23096 h 306026"/>
              <a:gd name="T92" fmla="*/ 116816 w 304441"/>
              <a:gd name="T93" fmla="*/ 4691 h 306026"/>
              <a:gd name="T94" fmla="*/ 178279 w 304441"/>
              <a:gd name="T95" fmla="*/ 4691 h 306026"/>
              <a:gd name="T96" fmla="*/ 239742 w 304441"/>
              <a:gd name="T97" fmla="*/ 4691 h 306026"/>
              <a:gd name="T98" fmla="*/ 304441 w 304441"/>
              <a:gd name="T99" fmla="*/ 37170 h 306026"/>
              <a:gd name="T100" fmla="*/ 0 w 304441"/>
              <a:gd name="T101" fmla="*/ 282930 h 306026"/>
              <a:gd name="T102" fmla="*/ 54993 w 304441"/>
              <a:gd name="T103" fmla="*/ 4691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441" h="306026">
                <a:moveTo>
                  <a:pt x="207831" y="269875"/>
                </a:moveTo>
                <a:lnTo>
                  <a:pt x="271238" y="269875"/>
                </a:lnTo>
                <a:cubicBezTo>
                  <a:pt x="273731" y="269875"/>
                  <a:pt x="275869" y="271992"/>
                  <a:pt x="275869" y="274461"/>
                </a:cubicBezTo>
                <a:cubicBezTo>
                  <a:pt x="275869" y="276931"/>
                  <a:pt x="273731" y="279047"/>
                  <a:pt x="271238" y="279047"/>
                </a:cubicBezTo>
                <a:lnTo>
                  <a:pt x="207831" y="279047"/>
                </a:lnTo>
                <a:cubicBezTo>
                  <a:pt x="205337" y="279047"/>
                  <a:pt x="203200" y="276931"/>
                  <a:pt x="203200" y="274461"/>
                </a:cubicBezTo>
                <a:cubicBezTo>
                  <a:pt x="203200" y="271992"/>
                  <a:pt x="205337" y="269875"/>
                  <a:pt x="207831" y="269875"/>
                </a:cubicBezTo>
                <a:close/>
                <a:moveTo>
                  <a:pt x="174365" y="269875"/>
                </a:moveTo>
                <a:lnTo>
                  <a:pt x="184063" y="269875"/>
                </a:lnTo>
                <a:cubicBezTo>
                  <a:pt x="186487" y="269875"/>
                  <a:pt x="188566" y="271992"/>
                  <a:pt x="188566" y="274461"/>
                </a:cubicBezTo>
                <a:cubicBezTo>
                  <a:pt x="188566" y="276931"/>
                  <a:pt x="186487" y="279047"/>
                  <a:pt x="184063" y="279047"/>
                </a:cubicBezTo>
                <a:lnTo>
                  <a:pt x="174365" y="279047"/>
                </a:lnTo>
                <a:cubicBezTo>
                  <a:pt x="171940" y="279047"/>
                  <a:pt x="169862" y="276931"/>
                  <a:pt x="169862" y="274461"/>
                </a:cubicBezTo>
                <a:cubicBezTo>
                  <a:pt x="169862" y="271992"/>
                  <a:pt x="171940" y="269875"/>
                  <a:pt x="174365" y="269875"/>
                </a:cubicBezTo>
                <a:close/>
                <a:moveTo>
                  <a:pt x="66588" y="269875"/>
                </a:moveTo>
                <a:lnTo>
                  <a:pt x="102915" y="269875"/>
                </a:lnTo>
                <a:cubicBezTo>
                  <a:pt x="105432" y="269875"/>
                  <a:pt x="107590" y="271992"/>
                  <a:pt x="107590" y="274461"/>
                </a:cubicBezTo>
                <a:cubicBezTo>
                  <a:pt x="107590" y="276931"/>
                  <a:pt x="105432" y="279047"/>
                  <a:pt x="102915" y="279047"/>
                </a:cubicBezTo>
                <a:lnTo>
                  <a:pt x="66588" y="279047"/>
                </a:lnTo>
                <a:cubicBezTo>
                  <a:pt x="64070" y="279047"/>
                  <a:pt x="61912" y="276931"/>
                  <a:pt x="61912" y="274461"/>
                </a:cubicBezTo>
                <a:cubicBezTo>
                  <a:pt x="61912" y="271992"/>
                  <a:pt x="64070" y="269875"/>
                  <a:pt x="66588" y="269875"/>
                </a:cubicBezTo>
                <a:close/>
                <a:moveTo>
                  <a:pt x="34665" y="269875"/>
                </a:moveTo>
                <a:lnTo>
                  <a:pt x="44363" y="269875"/>
                </a:lnTo>
                <a:cubicBezTo>
                  <a:pt x="46787" y="269875"/>
                  <a:pt x="48866" y="271992"/>
                  <a:pt x="48866" y="274461"/>
                </a:cubicBezTo>
                <a:cubicBezTo>
                  <a:pt x="48866" y="276931"/>
                  <a:pt x="46787" y="279047"/>
                  <a:pt x="44363" y="279047"/>
                </a:cubicBezTo>
                <a:lnTo>
                  <a:pt x="34665" y="279047"/>
                </a:lnTo>
                <a:cubicBezTo>
                  <a:pt x="32240" y="279047"/>
                  <a:pt x="30162" y="276931"/>
                  <a:pt x="30162" y="274461"/>
                </a:cubicBezTo>
                <a:cubicBezTo>
                  <a:pt x="30162" y="271992"/>
                  <a:pt x="32240" y="269875"/>
                  <a:pt x="34665" y="269875"/>
                </a:cubicBezTo>
                <a:close/>
                <a:moveTo>
                  <a:pt x="207890" y="242887"/>
                </a:moveTo>
                <a:lnTo>
                  <a:pt x="253711" y="242887"/>
                </a:lnTo>
                <a:cubicBezTo>
                  <a:pt x="256236" y="242887"/>
                  <a:pt x="258401" y="245004"/>
                  <a:pt x="258401" y="247473"/>
                </a:cubicBezTo>
                <a:cubicBezTo>
                  <a:pt x="258401" y="249590"/>
                  <a:pt x="256236" y="252059"/>
                  <a:pt x="253711" y="252059"/>
                </a:cubicBezTo>
                <a:lnTo>
                  <a:pt x="207890" y="252059"/>
                </a:lnTo>
                <a:cubicBezTo>
                  <a:pt x="205365" y="252059"/>
                  <a:pt x="203200" y="249590"/>
                  <a:pt x="203200" y="247473"/>
                </a:cubicBezTo>
                <a:cubicBezTo>
                  <a:pt x="203200" y="245004"/>
                  <a:pt x="205365" y="242887"/>
                  <a:pt x="207890" y="242887"/>
                </a:cubicBezTo>
                <a:close/>
                <a:moveTo>
                  <a:pt x="174365" y="242887"/>
                </a:moveTo>
                <a:lnTo>
                  <a:pt x="184063" y="242887"/>
                </a:lnTo>
                <a:cubicBezTo>
                  <a:pt x="186487" y="242887"/>
                  <a:pt x="188566" y="245004"/>
                  <a:pt x="188566" y="247473"/>
                </a:cubicBezTo>
                <a:cubicBezTo>
                  <a:pt x="188566" y="249590"/>
                  <a:pt x="186487" y="252059"/>
                  <a:pt x="184063" y="252059"/>
                </a:cubicBezTo>
                <a:lnTo>
                  <a:pt x="174365" y="252059"/>
                </a:lnTo>
                <a:cubicBezTo>
                  <a:pt x="171940" y="252059"/>
                  <a:pt x="169862" y="249590"/>
                  <a:pt x="169862" y="247473"/>
                </a:cubicBezTo>
                <a:cubicBezTo>
                  <a:pt x="169862" y="245004"/>
                  <a:pt x="171940" y="242887"/>
                  <a:pt x="174365" y="242887"/>
                </a:cubicBezTo>
                <a:close/>
                <a:moveTo>
                  <a:pt x="66543" y="242887"/>
                </a:moveTo>
                <a:lnTo>
                  <a:pt x="129950" y="242887"/>
                </a:lnTo>
                <a:cubicBezTo>
                  <a:pt x="132800" y="242887"/>
                  <a:pt x="134581" y="245004"/>
                  <a:pt x="134581" y="247473"/>
                </a:cubicBezTo>
                <a:cubicBezTo>
                  <a:pt x="134581" y="249590"/>
                  <a:pt x="132800" y="252059"/>
                  <a:pt x="129950" y="252059"/>
                </a:cubicBezTo>
                <a:lnTo>
                  <a:pt x="66543" y="252059"/>
                </a:lnTo>
                <a:cubicBezTo>
                  <a:pt x="64049" y="252059"/>
                  <a:pt x="61912" y="249590"/>
                  <a:pt x="61912" y="247473"/>
                </a:cubicBezTo>
                <a:cubicBezTo>
                  <a:pt x="61912" y="245004"/>
                  <a:pt x="64049" y="242887"/>
                  <a:pt x="66543" y="242887"/>
                </a:cubicBezTo>
                <a:close/>
                <a:moveTo>
                  <a:pt x="34665" y="242887"/>
                </a:moveTo>
                <a:lnTo>
                  <a:pt x="44363" y="242887"/>
                </a:lnTo>
                <a:cubicBezTo>
                  <a:pt x="46787" y="242887"/>
                  <a:pt x="48866" y="245004"/>
                  <a:pt x="48866" y="247473"/>
                </a:cubicBezTo>
                <a:cubicBezTo>
                  <a:pt x="48866" y="249590"/>
                  <a:pt x="46787" y="252059"/>
                  <a:pt x="44363" y="252059"/>
                </a:cubicBezTo>
                <a:lnTo>
                  <a:pt x="34665" y="252059"/>
                </a:lnTo>
                <a:cubicBezTo>
                  <a:pt x="32240" y="252059"/>
                  <a:pt x="30162" y="249590"/>
                  <a:pt x="30162" y="247473"/>
                </a:cubicBezTo>
                <a:cubicBezTo>
                  <a:pt x="30162" y="245004"/>
                  <a:pt x="32240" y="242887"/>
                  <a:pt x="34665" y="242887"/>
                </a:cubicBezTo>
                <a:close/>
                <a:moveTo>
                  <a:pt x="172791" y="198071"/>
                </a:moveTo>
                <a:lnTo>
                  <a:pt x="172791" y="217121"/>
                </a:lnTo>
                <a:lnTo>
                  <a:pt x="200271" y="217121"/>
                </a:lnTo>
                <a:lnTo>
                  <a:pt x="200271" y="198071"/>
                </a:lnTo>
                <a:lnTo>
                  <a:pt x="172791" y="198071"/>
                </a:lnTo>
                <a:close/>
                <a:moveTo>
                  <a:pt x="105759" y="198071"/>
                </a:moveTo>
                <a:lnTo>
                  <a:pt x="105759" y="217121"/>
                </a:lnTo>
                <a:lnTo>
                  <a:pt x="133596" y="217121"/>
                </a:lnTo>
                <a:lnTo>
                  <a:pt x="133596" y="198071"/>
                </a:lnTo>
                <a:lnTo>
                  <a:pt x="105759" y="198071"/>
                </a:lnTo>
                <a:close/>
                <a:moveTo>
                  <a:pt x="39370" y="198071"/>
                </a:moveTo>
                <a:lnTo>
                  <a:pt x="39370" y="217121"/>
                </a:lnTo>
                <a:lnTo>
                  <a:pt x="66638" y="217121"/>
                </a:lnTo>
                <a:lnTo>
                  <a:pt x="66638" y="198071"/>
                </a:lnTo>
                <a:lnTo>
                  <a:pt x="39370" y="198071"/>
                </a:lnTo>
                <a:close/>
                <a:moveTo>
                  <a:pt x="168151" y="188912"/>
                </a:moveTo>
                <a:lnTo>
                  <a:pt x="204911" y="188912"/>
                </a:lnTo>
                <a:cubicBezTo>
                  <a:pt x="207409" y="188912"/>
                  <a:pt x="209193" y="191110"/>
                  <a:pt x="209193" y="193674"/>
                </a:cubicBezTo>
                <a:lnTo>
                  <a:pt x="209193" y="221883"/>
                </a:lnTo>
                <a:cubicBezTo>
                  <a:pt x="209193" y="224447"/>
                  <a:pt x="207409" y="226646"/>
                  <a:pt x="204911" y="226646"/>
                </a:cubicBezTo>
                <a:lnTo>
                  <a:pt x="168151" y="226646"/>
                </a:lnTo>
                <a:cubicBezTo>
                  <a:pt x="165653" y="226646"/>
                  <a:pt x="163512" y="224447"/>
                  <a:pt x="163512" y="221883"/>
                </a:cubicBezTo>
                <a:lnTo>
                  <a:pt x="163512" y="193674"/>
                </a:lnTo>
                <a:cubicBezTo>
                  <a:pt x="163512" y="191110"/>
                  <a:pt x="165653" y="188912"/>
                  <a:pt x="168151" y="188912"/>
                </a:cubicBezTo>
                <a:close/>
                <a:moveTo>
                  <a:pt x="101476" y="188912"/>
                </a:moveTo>
                <a:lnTo>
                  <a:pt x="138236" y="188912"/>
                </a:lnTo>
                <a:cubicBezTo>
                  <a:pt x="140734" y="188912"/>
                  <a:pt x="142518" y="191110"/>
                  <a:pt x="142518" y="193674"/>
                </a:cubicBezTo>
                <a:lnTo>
                  <a:pt x="142518" y="221883"/>
                </a:lnTo>
                <a:cubicBezTo>
                  <a:pt x="142518" y="224447"/>
                  <a:pt x="140734" y="226646"/>
                  <a:pt x="138236" y="226646"/>
                </a:cubicBezTo>
                <a:lnTo>
                  <a:pt x="101476" y="226646"/>
                </a:lnTo>
                <a:cubicBezTo>
                  <a:pt x="98621" y="226646"/>
                  <a:pt x="96837" y="224447"/>
                  <a:pt x="96837" y="221883"/>
                </a:cubicBezTo>
                <a:lnTo>
                  <a:pt x="96837" y="193674"/>
                </a:lnTo>
                <a:cubicBezTo>
                  <a:pt x="96837" y="191110"/>
                  <a:pt x="98621" y="188912"/>
                  <a:pt x="101476" y="188912"/>
                </a:cubicBezTo>
                <a:close/>
                <a:moveTo>
                  <a:pt x="34766" y="188912"/>
                </a:moveTo>
                <a:lnTo>
                  <a:pt x="71242" y="188912"/>
                </a:lnTo>
                <a:cubicBezTo>
                  <a:pt x="73721" y="188912"/>
                  <a:pt x="75846" y="191110"/>
                  <a:pt x="75846" y="193674"/>
                </a:cubicBezTo>
                <a:lnTo>
                  <a:pt x="75846" y="221883"/>
                </a:lnTo>
                <a:cubicBezTo>
                  <a:pt x="75846" y="224447"/>
                  <a:pt x="73721" y="226646"/>
                  <a:pt x="71242" y="226646"/>
                </a:cubicBezTo>
                <a:lnTo>
                  <a:pt x="34766" y="226646"/>
                </a:lnTo>
                <a:cubicBezTo>
                  <a:pt x="32287" y="226646"/>
                  <a:pt x="30162" y="224447"/>
                  <a:pt x="30162" y="221883"/>
                </a:cubicBezTo>
                <a:lnTo>
                  <a:pt x="30162" y="193674"/>
                </a:lnTo>
                <a:cubicBezTo>
                  <a:pt x="30162" y="191110"/>
                  <a:pt x="32287" y="188912"/>
                  <a:pt x="34766" y="188912"/>
                </a:cubicBezTo>
                <a:close/>
                <a:moveTo>
                  <a:pt x="239109" y="142566"/>
                </a:moveTo>
                <a:lnTo>
                  <a:pt x="239109" y="160645"/>
                </a:lnTo>
                <a:lnTo>
                  <a:pt x="266589" y="160645"/>
                </a:lnTo>
                <a:lnTo>
                  <a:pt x="266589" y="142566"/>
                </a:lnTo>
                <a:lnTo>
                  <a:pt x="239109" y="142566"/>
                </a:lnTo>
                <a:close/>
                <a:moveTo>
                  <a:pt x="172791" y="142566"/>
                </a:moveTo>
                <a:lnTo>
                  <a:pt x="172791" y="160645"/>
                </a:lnTo>
                <a:lnTo>
                  <a:pt x="200271" y="160645"/>
                </a:lnTo>
                <a:lnTo>
                  <a:pt x="200271" y="142566"/>
                </a:lnTo>
                <a:lnTo>
                  <a:pt x="172791" y="142566"/>
                </a:lnTo>
                <a:close/>
                <a:moveTo>
                  <a:pt x="105759" y="142566"/>
                </a:moveTo>
                <a:lnTo>
                  <a:pt x="105759" y="160645"/>
                </a:lnTo>
                <a:lnTo>
                  <a:pt x="133596" y="160645"/>
                </a:lnTo>
                <a:lnTo>
                  <a:pt x="133596" y="142566"/>
                </a:lnTo>
                <a:lnTo>
                  <a:pt x="105759" y="142566"/>
                </a:lnTo>
                <a:close/>
                <a:moveTo>
                  <a:pt x="39370" y="142566"/>
                </a:moveTo>
                <a:lnTo>
                  <a:pt x="39370" y="160645"/>
                </a:lnTo>
                <a:lnTo>
                  <a:pt x="66638" y="160645"/>
                </a:lnTo>
                <a:lnTo>
                  <a:pt x="66638" y="142566"/>
                </a:lnTo>
                <a:lnTo>
                  <a:pt x="39370" y="142566"/>
                </a:lnTo>
                <a:close/>
                <a:moveTo>
                  <a:pt x="234470" y="133350"/>
                </a:moveTo>
                <a:lnTo>
                  <a:pt x="271229" y="133350"/>
                </a:lnTo>
                <a:cubicBezTo>
                  <a:pt x="273727" y="133350"/>
                  <a:pt x="275868" y="135477"/>
                  <a:pt x="275868" y="137604"/>
                </a:cubicBezTo>
                <a:lnTo>
                  <a:pt x="275868" y="164899"/>
                </a:lnTo>
                <a:cubicBezTo>
                  <a:pt x="275868" y="167735"/>
                  <a:pt x="273727" y="169507"/>
                  <a:pt x="271229" y="169507"/>
                </a:cubicBezTo>
                <a:lnTo>
                  <a:pt x="234470" y="169507"/>
                </a:lnTo>
                <a:cubicBezTo>
                  <a:pt x="231971" y="169507"/>
                  <a:pt x="230187" y="167735"/>
                  <a:pt x="230187" y="164899"/>
                </a:cubicBezTo>
                <a:lnTo>
                  <a:pt x="230187" y="137604"/>
                </a:lnTo>
                <a:cubicBezTo>
                  <a:pt x="230187" y="135477"/>
                  <a:pt x="231971" y="133350"/>
                  <a:pt x="234470" y="133350"/>
                </a:cubicBezTo>
                <a:close/>
                <a:moveTo>
                  <a:pt x="168151" y="133350"/>
                </a:moveTo>
                <a:lnTo>
                  <a:pt x="204911" y="133350"/>
                </a:lnTo>
                <a:cubicBezTo>
                  <a:pt x="207409" y="133350"/>
                  <a:pt x="209193" y="135477"/>
                  <a:pt x="209193" y="137604"/>
                </a:cubicBezTo>
                <a:lnTo>
                  <a:pt x="209193" y="164899"/>
                </a:lnTo>
                <a:cubicBezTo>
                  <a:pt x="209193" y="167735"/>
                  <a:pt x="207409" y="169507"/>
                  <a:pt x="204911" y="169507"/>
                </a:cubicBezTo>
                <a:lnTo>
                  <a:pt x="168151" y="169507"/>
                </a:lnTo>
                <a:cubicBezTo>
                  <a:pt x="165653" y="169507"/>
                  <a:pt x="163512" y="167735"/>
                  <a:pt x="163512" y="164899"/>
                </a:cubicBezTo>
                <a:lnTo>
                  <a:pt x="163512" y="137604"/>
                </a:lnTo>
                <a:cubicBezTo>
                  <a:pt x="163512" y="135477"/>
                  <a:pt x="165653" y="133350"/>
                  <a:pt x="168151" y="133350"/>
                </a:cubicBezTo>
                <a:close/>
                <a:moveTo>
                  <a:pt x="101476" y="133350"/>
                </a:moveTo>
                <a:lnTo>
                  <a:pt x="138236" y="133350"/>
                </a:lnTo>
                <a:cubicBezTo>
                  <a:pt x="140734" y="133350"/>
                  <a:pt x="142518" y="135477"/>
                  <a:pt x="142518" y="137604"/>
                </a:cubicBezTo>
                <a:lnTo>
                  <a:pt x="142518" y="164899"/>
                </a:lnTo>
                <a:cubicBezTo>
                  <a:pt x="142518" y="167735"/>
                  <a:pt x="140734" y="169507"/>
                  <a:pt x="138236" y="169507"/>
                </a:cubicBezTo>
                <a:lnTo>
                  <a:pt x="101476" y="169507"/>
                </a:lnTo>
                <a:cubicBezTo>
                  <a:pt x="98621" y="169507"/>
                  <a:pt x="96837" y="167735"/>
                  <a:pt x="96837" y="164899"/>
                </a:cubicBezTo>
                <a:lnTo>
                  <a:pt x="96837" y="137604"/>
                </a:lnTo>
                <a:cubicBezTo>
                  <a:pt x="96837" y="135477"/>
                  <a:pt x="98621" y="133350"/>
                  <a:pt x="101476" y="133350"/>
                </a:cubicBezTo>
                <a:close/>
                <a:moveTo>
                  <a:pt x="34766" y="133350"/>
                </a:moveTo>
                <a:lnTo>
                  <a:pt x="71242" y="133350"/>
                </a:lnTo>
                <a:cubicBezTo>
                  <a:pt x="73721" y="133350"/>
                  <a:pt x="75846" y="135477"/>
                  <a:pt x="75846" y="137604"/>
                </a:cubicBezTo>
                <a:lnTo>
                  <a:pt x="75846" y="164899"/>
                </a:lnTo>
                <a:cubicBezTo>
                  <a:pt x="75846" y="167735"/>
                  <a:pt x="73721" y="169507"/>
                  <a:pt x="71242" y="169507"/>
                </a:cubicBezTo>
                <a:lnTo>
                  <a:pt x="34766" y="169507"/>
                </a:lnTo>
                <a:cubicBezTo>
                  <a:pt x="32287" y="169507"/>
                  <a:pt x="30162" y="167735"/>
                  <a:pt x="30162" y="164899"/>
                </a:cubicBezTo>
                <a:lnTo>
                  <a:pt x="30162" y="137604"/>
                </a:lnTo>
                <a:cubicBezTo>
                  <a:pt x="30162" y="135477"/>
                  <a:pt x="32287" y="133350"/>
                  <a:pt x="34766" y="133350"/>
                </a:cubicBezTo>
                <a:close/>
                <a:moveTo>
                  <a:pt x="239109" y="87004"/>
                </a:moveTo>
                <a:lnTo>
                  <a:pt x="239109" y="105083"/>
                </a:lnTo>
                <a:lnTo>
                  <a:pt x="266589" y="105083"/>
                </a:lnTo>
                <a:lnTo>
                  <a:pt x="266589" y="87004"/>
                </a:lnTo>
                <a:lnTo>
                  <a:pt x="239109" y="87004"/>
                </a:lnTo>
                <a:close/>
                <a:moveTo>
                  <a:pt x="172791" y="87004"/>
                </a:moveTo>
                <a:lnTo>
                  <a:pt x="172791" y="105083"/>
                </a:lnTo>
                <a:lnTo>
                  <a:pt x="200271" y="105083"/>
                </a:lnTo>
                <a:lnTo>
                  <a:pt x="200271" y="87004"/>
                </a:lnTo>
                <a:lnTo>
                  <a:pt x="172791" y="87004"/>
                </a:lnTo>
                <a:close/>
                <a:moveTo>
                  <a:pt x="105759" y="87004"/>
                </a:moveTo>
                <a:lnTo>
                  <a:pt x="105759" y="105083"/>
                </a:lnTo>
                <a:lnTo>
                  <a:pt x="133596" y="105083"/>
                </a:lnTo>
                <a:lnTo>
                  <a:pt x="133596" y="87004"/>
                </a:lnTo>
                <a:lnTo>
                  <a:pt x="105759" y="87004"/>
                </a:lnTo>
                <a:close/>
                <a:moveTo>
                  <a:pt x="234470" y="77787"/>
                </a:moveTo>
                <a:lnTo>
                  <a:pt x="271229" y="77787"/>
                </a:lnTo>
                <a:cubicBezTo>
                  <a:pt x="273727" y="77787"/>
                  <a:pt x="275868" y="79914"/>
                  <a:pt x="275868" y="82395"/>
                </a:cubicBezTo>
                <a:lnTo>
                  <a:pt x="275868" y="109691"/>
                </a:lnTo>
                <a:cubicBezTo>
                  <a:pt x="275868" y="112173"/>
                  <a:pt x="273727" y="113945"/>
                  <a:pt x="271229" y="113945"/>
                </a:cubicBezTo>
                <a:lnTo>
                  <a:pt x="234470" y="113945"/>
                </a:lnTo>
                <a:cubicBezTo>
                  <a:pt x="231971" y="113945"/>
                  <a:pt x="230187" y="112173"/>
                  <a:pt x="230187" y="109691"/>
                </a:cubicBezTo>
                <a:lnTo>
                  <a:pt x="230187" y="82395"/>
                </a:lnTo>
                <a:cubicBezTo>
                  <a:pt x="230187" y="79914"/>
                  <a:pt x="231971" y="77787"/>
                  <a:pt x="234470" y="77787"/>
                </a:cubicBezTo>
                <a:close/>
                <a:moveTo>
                  <a:pt x="168151" y="77787"/>
                </a:moveTo>
                <a:lnTo>
                  <a:pt x="204911" y="77787"/>
                </a:lnTo>
                <a:cubicBezTo>
                  <a:pt x="207409" y="77787"/>
                  <a:pt x="209193" y="79914"/>
                  <a:pt x="209193" y="82395"/>
                </a:cubicBezTo>
                <a:lnTo>
                  <a:pt x="209193" y="109691"/>
                </a:lnTo>
                <a:cubicBezTo>
                  <a:pt x="209193" y="112173"/>
                  <a:pt x="207409" y="113945"/>
                  <a:pt x="204911" y="113945"/>
                </a:cubicBezTo>
                <a:lnTo>
                  <a:pt x="168151" y="113945"/>
                </a:lnTo>
                <a:cubicBezTo>
                  <a:pt x="165653" y="113945"/>
                  <a:pt x="163512" y="112173"/>
                  <a:pt x="163512" y="109691"/>
                </a:cubicBezTo>
                <a:lnTo>
                  <a:pt x="163512" y="82395"/>
                </a:lnTo>
                <a:cubicBezTo>
                  <a:pt x="163512" y="79914"/>
                  <a:pt x="165653" y="77787"/>
                  <a:pt x="168151" y="77787"/>
                </a:cubicBezTo>
                <a:close/>
                <a:moveTo>
                  <a:pt x="101476" y="77787"/>
                </a:moveTo>
                <a:lnTo>
                  <a:pt x="138236" y="77787"/>
                </a:lnTo>
                <a:cubicBezTo>
                  <a:pt x="140734" y="77787"/>
                  <a:pt x="142518" y="79914"/>
                  <a:pt x="142518" y="82395"/>
                </a:cubicBezTo>
                <a:lnTo>
                  <a:pt x="142518" y="109691"/>
                </a:lnTo>
                <a:cubicBezTo>
                  <a:pt x="142518" y="112173"/>
                  <a:pt x="140734" y="113945"/>
                  <a:pt x="138236" y="113945"/>
                </a:cubicBezTo>
                <a:lnTo>
                  <a:pt x="101476" y="113945"/>
                </a:lnTo>
                <a:cubicBezTo>
                  <a:pt x="98621" y="113945"/>
                  <a:pt x="96837" y="112173"/>
                  <a:pt x="96837" y="109691"/>
                </a:cubicBezTo>
                <a:lnTo>
                  <a:pt x="96837" y="82395"/>
                </a:lnTo>
                <a:cubicBezTo>
                  <a:pt x="96837" y="79914"/>
                  <a:pt x="98621" y="77787"/>
                  <a:pt x="101476" y="77787"/>
                </a:cubicBezTo>
                <a:close/>
                <a:moveTo>
                  <a:pt x="8986" y="55575"/>
                </a:moveTo>
                <a:lnTo>
                  <a:pt x="8986" y="282930"/>
                </a:lnTo>
                <a:cubicBezTo>
                  <a:pt x="8986" y="290508"/>
                  <a:pt x="15096" y="297004"/>
                  <a:pt x="22644" y="297004"/>
                </a:cubicBezTo>
                <a:lnTo>
                  <a:pt x="281437" y="297004"/>
                </a:lnTo>
                <a:cubicBezTo>
                  <a:pt x="288985" y="297004"/>
                  <a:pt x="295455" y="290508"/>
                  <a:pt x="295455" y="282930"/>
                </a:cubicBezTo>
                <a:lnTo>
                  <a:pt x="295455" y="55575"/>
                </a:lnTo>
                <a:lnTo>
                  <a:pt x="8986" y="55575"/>
                </a:lnTo>
                <a:close/>
                <a:moveTo>
                  <a:pt x="22644" y="23096"/>
                </a:moveTo>
                <a:cubicBezTo>
                  <a:pt x="15096" y="23096"/>
                  <a:pt x="8986" y="29592"/>
                  <a:pt x="8986" y="37170"/>
                </a:cubicBezTo>
                <a:lnTo>
                  <a:pt x="8986" y="46553"/>
                </a:lnTo>
                <a:lnTo>
                  <a:pt x="295455" y="46553"/>
                </a:lnTo>
                <a:lnTo>
                  <a:pt x="295455" y="37170"/>
                </a:lnTo>
                <a:cubicBezTo>
                  <a:pt x="295455" y="29592"/>
                  <a:pt x="288985" y="23096"/>
                  <a:pt x="281437" y="23096"/>
                </a:cubicBezTo>
                <a:lnTo>
                  <a:pt x="249088" y="23096"/>
                </a:lnTo>
                <a:lnTo>
                  <a:pt x="249088" y="32479"/>
                </a:lnTo>
                <a:cubicBezTo>
                  <a:pt x="249088" y="35005"/>
                  <a:pt x="246931" y="37170"/>
                  <a:pt x="244415" y="37170"/>
                </a:cubicBezTo>
                <a:cubicBezTo>
                  <a:pt x="241899" y="37170"/>
                  <a:pt x="239742" y="35005"/>
                  <a:pt x="239742" y="32479"/>
                </a:cubicBezTo>
                <a:lnTo>
                  <a:pt x="239742" y="23096"/>
                </a:lnTo>
                <a:lnTo>
                  <a:pt x="187265" y="23096"/>
                </a:lnTo>
                <a:lnTo>
                  <a:pt x="187265" y="32479"/>
                </a:lnTo>
                <a:cubicBezTo>
                  <a:pt x="187265" y="35005"/>
                  <a:pt x="185468" y="37170"/>
                  <a:pt x="182952" y="37170"/>
                </a:cubicBezTo>
                <a:cubicBezTo>
                  <a:pt x="180076" y="37170"/>
                  <a:pt x="178279" y="35005"/>
                  <a:pt x="178279" y="32479"/>
                </a:cubicBezTo>
                <a:lnTo>
                  <a:pt x="178279" y="23096"/>
                </a:lnTo>
                <a:lnTo>
                  <a:pt x="126161" y="23096"/>
                </a:lnTo>
                <a:lnTo>
                  <a:pt x="126161" y="32479"/>
                </a:lnTo>
                <a:cubicBezTo>
                  <a:pt x="126161" y="35005"/>
                  <a:pt x="124005" y="37170"/>
                  <a:pt x="121489" y="37170"/>
                </a:cubicBezTo>
                <a:cubicBezTo>
                  <a:pt x="118973" y="37170"/>
                  <a:pt x="116816" y="35005"/>
                  <a:pt x="116816" y="32479"/>
                </a:cubicBezTo>
                <a:lnTo>
                  <a:pt x="116816" y="23096"/>
                </a:lnTo>
                <a:lnTo>
                  <a:pt x="64339" y="23096"/>
                </a:lnTo>
                <a:lnTo>
                  <a:pt x="64339" y="32479"/>
                </a:lnTo>
                <a:cubicBezTo>
                  <a:pt x="64339" y="35005"/>
                  <a:pt x="62182" y="37170"/>
                  <a:pt x="59666" y="37170"/>
                </a:cubicBezTo>
                <a:cubicBezTo>
                  <a:pt x="57150" y="37170"/>
                  <a:pt x="54993" y="35005"/>
                  <a:pt x="54993" y="32479"/>
                </a:cubicBezTo>
                <a:lnTo>
                  <a:pt x="54993" y="23096"/>
                </a:lnTo>
                <a:lnTo>
                  <a:pt x="22644" y="23096"/>
                </a:lnTo>
                <a:close/>
                <a:moveTo>
                  <a:pt x="59666" y="0"/>
                </a:moveTo>
                <a:cubicBezTo>
                  <a:pt x="62182" y="0"/>
                  <a:pt x="64339" y="2165"/>
                  <a:pt x="64339" y="4691"/>
                </a:cubicBezTo>
                <a:lnTo>
                  <a:pt x="64339" y="14074"/>
                </a:lnTo>
                <a:lnTo>
                  <a:pt x="116816" y="14074"/>
                </a:lnTo>
                <a:lnTo>
                  <a:pt x="116816" y="4691"/>
                </a:lnTo>
                <a:cubicBezTo>
                  <a:pt x="116816" y="2165"/>
                  <a:pt x="118973" y="0"/>
                  <a:pt x="121489" y="0"/>
                </a:cubicBezTo>
                <a:cubicBezTo>
                  <a:pt x="124005" y="0"/>
                  <a:pt x="126161" y="2165"/>
                  <a:pt x="126161" y="4691"/>
                </a:cubicBezTo>
                <a:lnTo>
                  <a:pt x="126161" y="14074"/>
                </a:lnTo>
                <a:lnTo>
                  <a:pt x="178279" y="14074"/>
                </a:lnTo>
                <a:lnTo>
                  <a:pt x="178279" y="4691"/>
                </a:lnTo>
                <a:cubicBezTo>
                  <a:pt x="178279" y="2165"/>
                  <a:pt x="180076" y="0"/>
                  <a:pt x="182952" y="0"/>
                </a:cubicBezTo>
                <a:cubicBezTo>
                  <a:pt x="185468" y="0"/>
                  <a:pt x="187265" y="2165"/>
                  <a:pt x="187265" y="4691"/>
                </a:cubicBezTo>
                <a:lnTo>
                  <a:pt x="187265" y="14074"/>
                </a:lnTo>
                <a:lnTo>
                  <a:pt x="239742" y="14074"/>
                </a:lnTo>
                <a:lnTo>
                  <a:pt x="239742" y="4691"/>
                </a:lnTo>
                <a:cubicBezTo>
                  <a:pt x="239742" y="2165"/>
                  <a:pt x="241899" y="0"/>
                  <a:pt x="244415" y="0"/>
                </a:cubicBezTo>
                <a:cubicBezTo>
                  <a:pt x="246931" y="0"/>
                  <a:pt x="249088" y="2165"/>
                  <a:pt x="249088" y="4691"/>
                </a:cubicBezTo>
                <a:lnTo>
                  <a:pt x="249088" y="14074"/>
                </a:lnTo>
                <a:lnTo>
                  <a:pt x="281437" y="14074"/>
                </a:lnTo>
                <a:cubicBezTo>
                  <a:pt x="294017" y="14074"/>
                  <a:pt x="304441" y="24540"/>
                  <a:pt x="304441" y="37170"/>
                </a:cubicBezTo>
                <a:lnTo>
                  <a:pt x="304441" y="51245"/>
                </a:lnTo>
                <a:lnTo>
                  <a:pt x="304441" y="282930"/>
                </a:lnTo>
                <a:cubicBezTo>
                  <a:pt x="304441" y="295922"/>
                  <a:pt x="294017" y="306026"/>
                  <a:pt x="281437" y="306026"/>
                </a:cubicBezTo>
                <a:lnTo>
                  <a:pt x="22644" y="306026"/>
                </a:lnTo>
                <a:cubicBezTo>
                  <a:pt x="10064" y="306026"/>
                  <a:pt x="0" y="295922"/>
                  <a:pt x="0" y="282930"/>
                </a:cubicBezTo>
                <a:lnTo>
                  <a:pt x="0" y="51245"/>
                </a:lnTo>
                <a:lnTo>
                  <a:pt x="0" y="37170"/>
                </a:lnTo>
                <a:cubicBezTo>
                  <a:pt x="0" y="24540"/>
                  <a:pt x="10064" y="14074"/>
                  <a:pt x="22644" y="14074"/>
                </a:cubicBezTo>
                <a:lnTo>
                  <a:pt x="54993" y="14074"/>
                </a:lnTo>
                <a:lnTo>
                  <a:pt x="54993" y="4691"/>
                </a:lnTo>
                <a:cubicBezTo>
                  <a:pt x="54993" y="2165"/>
                  <a:pt x="57150" y="0"/>
                  <a:pt x="59666"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Circle">
            <a:extLst>
              <a:ext uri="{FF2B5EF4-FFF2-40B4-BE49-F238E27FC236}">
                <a16:creationId xmlns="" xmlns:a16="http://schemas.microsoft.com/office/drawing/2014/main" id="{B30C4830-ABEA-EA4C-8089-B8A55AA37E6D}"/>
              </a:ext>
            </a:extLst>
          </p:cNvPr>
          <p:cNvSpPr/>
          <p:nvPr/>
        </p:nvSpPr>
        <p:spPr>
          <a:xfrm flipV="1">
            <a:off x="8386429" y="1844133"/>
            <a:ext cx="172399" cy="172399"/>
          </a:xfrm>
          <a:prstGeom prst="diamond">
            <a:avLst/>
          </a:prstGeom>
          <a:solidFill>
            <a:schemeClr val="accent2">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3" name="Circle">
            <a:extLst>
              <a:ext uri="{FF2B5EF4-FFF2-40B4-BE49-F238E27FC236}">
                <a16:creationId xmlns="" xmlns:a16="http://schemas.microsoft.com/office/drawing/2014/main" id="{8A1DB189-21DB-6345-BF2A-4A99128A6741}"/>
              </a:ext>
            </a:extLst>
          </p:cNvPr>
          <p:cNvSpPr/>
          <p:nvPr/>
        </p:nvSpPr>
        <p:spPr>
          <a:xfrm flipV="1">
            <a:off x="8312033" y="3715010"/>
            <a:ext cx="160595" cy="160595"/>
          </a:xfrm>
          <a:prstGeom prst="diamond">
            <a:avLst/>
          </a:pr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4" name="TextBox 53">
            <a:extLst>
              <a:ext uri="{FF2B5EF4-FFF2-40B4-BE49-F238E27FC236}">
                <a16:creationId xmlns="" xmlns:a16="http://schemas.microsoft.com/office/drawing/2014/main" id="{ED031539-624B-1041-9CB0-2233A406F52C}"/>
              </a:ext>
            </a:extLst>
          </p:cNvPr>
          <p:cNvSpPr txBox="1"/>
          <p:nvPr/>
        </p:nvSpPr>
        <p:spPr>
          <a:xfrm>
            <a:off x="8558828" y="1735051"/>
            <a:ext cx="3190980" cy="181588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altLang="el-GR" sz="1600" b="1" i="0" u="none" strike="noStrike" kern="1200" cap="none" spc="0" normalizeH="0" baseline="0" noProof="0" dirty="0">
                <a:ln>
                  <a:noFill/>
                </a:ln>
                <a:solidFill>
                  <a:prstClr val="black"/>
                </a:solidFill>
                <a:effectLst/>
                <a:uLnTx/>
                <a:uFillTx/>
                <a:ea typeface="+mn-ea"/>
                <a:cs typeface="+mn-cs"/>
              </a:rPr>
              <a:t>Όλα τα υπόλοιπα τμήματα, δράσεις, ενέργειες φυσικών, αθλητικών κινητικών ή άλλων δραστηριοτήτων και εκδηλώσεων θα πρέπει να φέρουν διαφορετική ονομασία από τα </a:t>
            </a:r>
            <a:r>
              <a:rPr kumimoji="0" lang="el-GR" altLang="el-GR" sz="1600" b="1" i="0" u="none" strike="noStrike" kern="1200" cap="none" spc="0" normalizeH="0" baseline="0" noProof="0" dirty="0" err="1">
                <a:ln>
                  <a:noFill/>
                </a:ln>
                <a:solidFill>
                  <a:prstClr val="black"/>
                </a:solidFill>
                <a:effectLst/>
                <a:uLnTx/>
                <a:uFillTx/>
                <a:ea typeface="+mn-ea"/>
                <a:cs typeface="+mn-cs"/>
              </a:rPr>
              <a:t>Π.Α.γ.Ο</a:t>
            </a:r>
            <a:r>
              <a:rPr kumimoji="0" lang="el-GR" altLang="el-GR" sz="1600" b="1" i="0" u="none" strike="noStrike" kern="1200" cap="none" spc="0" normalizeH="0" baseline="0" noProof="0" dirty="0">
                <a:ln>
                  <a:noFill/>
                </a:ln>
                <a:solidFill>
                  <a:prstClr val="black"/>
                </a:solidFill>
                <a:effectLst/>
                <a:uLnTx/>
                <a:uFillTx/>
                <a:ea typeface="+mn-ea"/>
                <a:cs typeface="+mn-cs"/>
              </a:rPr>
              <a:t>. ή </a:t>
            </a:r>
            <a:r>
              <a:rPr kumimoji="0" lang="el-GR" altLang="el-GR" sz="1600" b="1" i="0" u="none" strike="noStrike" kern="1200" cap="none" spc="0" normalizeH="0" baseline="0" noProof="0" dirty="0" err="1">
                <a:ln>
                  <a:noFill/>
                </a:ln>
                <a:solidFill>
                  <a:prstClr val="black"/>
                </a:solidFill>
                <a:effectLst/>
                <a:uLnTx/>
                <a:uFillTx/>
                <a:ea typeface="+mn-ea"/>
                <a:cs typeface="+mn-cs"/>
              </a:rPr>
              <a:t>Ε.Α.γ.Ο</a:t>
            </a:r>
            <a:r>
              <a:rPr kumimoji="0" lang="el-GR" altLang="el-GR" sz="1600" b="1" i="0" u="none" strike="noStrike" kern="1200" cap="none" spc="0" normalizeH="0" baseline="0" noProof="0" dirty="0">
                <a:ln>
                  <a:noFill/>
                </a:ln>
                <a:solidFill>
                  <a:prstClr val="black"/>
                </a:solidFill>
                <a:effectLst/>
                <a:uLnTx/>
                <a:uFillTx/>
                <a:ea typeface="+mn-ea"/>
                <a:cs typeface="+mn-cs"/>
              </a:rPr>
              <a:t>.</a:t>
            </a:r>
          </a:p>
        </p:txBody>
      </p:sp>
      <p:sp>
        <p:nvSpPr>
          <p:cNvPr id="58" name="TextBox 57">
            <a:extLst>
              <a:ext uri="{FF2B5EF4-FFF2-40B4-BE49-F238E27FC236}">
                <a16:creationId xmlns="" xmlns:a16="http://schemas.microsoft.com/office/drawing/2014/main" id="{C5A008AC-AC79-BF4A-8D24-68D955BDBF38}"/>
              </a:ext>
            </a:extLst>
          </p:cNvPr>
          <p:cNvSpPr txBox="1"/>
          <p:nvPr/>
        </p:nvSpPr>
        <p:spPr>
          <a:xfrm>
            <a:off x="8526678" y="3705024"/>
            <a:ext cx="3563581" cy="2554545"/>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altLang="el-GR" sz="1600" b="1" i="0" u="none" strike="noStrike" kern="1200" cap="none" spc="0" normalizeH="0" baseline="0" noProof="0" dirty="0">
                <a:ln>
                  <a:noFill/>
                </a:ln>
                <a:solidFill>
                  <a:prstClr val="black"/>
                </a:solidFill>
                <a:effectLst/>
                <a:uLnTx/>
                <a:uFillTx/>
                <a:ea typeface="+mn-ea"/>
                <a:cs typeface="+mn-cs"/>
              </a:rPr>
              <a:t>Κάθε έτος (πριν το τέλος της τρέχουσας αθλητικής περιόδου) ανακοινώνεται και αναρτάται στην ιστοσελίδα της Γ.Γ.Α. (https://qcia.qov.ar) το Οργανωτικό Πλαίσιο υλοποίησης </a:t>
            </a:r>
            <a:r>
              <a:rPr kumimoji="0" lang="el-GR" altLang="el-GR" sz="1600" b="1" i="0" u="none" strike="noStrike" kern="1200" cap="none" spc="0" normalizeH="0" baseline="0" noProof="0" dirty="0" err="1">
                <a:ln>
                  <a:noFill/>
                </a:ln>
                <a:solidFill>
                  <a:prstClr val="black"/>
                </a:solidFill>
                <a:effectLst/>
                <a:uLnTx/>
                <a:uFillTx/>
                <a:ea typeface="+mn-ea"/>
                <a:cs typeface="+mn-cs"/>
              </a:rPr>
              <a:t>Π.Α.γ.Ο</a:t>
            </a:r>
            <a:r>
              <a:rPr kumimoji="0" lang="el-GR" altLang="el-GR" sz="1600" b="1" i="0" u="none" strike="noStrike" kern="1200" cap="none" spc="0" normalizeH="0" baseline="0" noProof="0" dirty="0">
                <a:ln>
                  <a:noFill/>
                </a:ln>
                <a:solidFill>
                  <a:prstClr val="black"/>
                </a:solidFill>
                <a:effectLst/>
                <a:uLnTx/>
                <a:uFillTx/>
                <a:ea typeface="+mn-ea"/>
                <a:cs typeface="+mn-cs"/>
              </a:rPr>
              <a:t>. και </a:t>
            </a:r>
            <a:r>
              <a:rPr kumimoji="0" lang="el-GR" altLang="el-GR" sz="1600" b="1" i="0" u="none" strike="noStrike" kern="1200" cap="none" spc="0" normalizeH="0" baseline="0" noProof="0" dirty="0" err="1">
                <a:ln>
                  <a:noFill/>
                </a:ln>
                <a:solidFill>
                  <a:prstClr val="black"/>
                </a:solidFill>
                <a:effectLst/>
                <a:uLnTx/>
                <a:uFillTx/>
                <a:ea typeface="+mn-ea"/>
                <a:cs typeface="+mn-cs"/>
              </a:rPr>
              <a:t>Ε.Α.γ.Ο</a:t>
            </a:r>
            <a:r>
              <a:rPr kumimoji="0" lang="el-GR" altLang="el-GR" sz="1600" b="1" i="0" u="none" strike="noStrike" kern="1200" cap="none" spc="0" normalizeH="0" baseline="0" noProof="0" dirty="0">
                <a:ln>
                  <a:noFill/>
                </a:ln>
                <a:solidFill>
                  <a:prstClr val="black"/>
                </a:solidFill>
                <a:effectLst/>
                <a:uLnTx/>
                <a:uFillTx/>
                <a:ea typeface="+mn-ea"/>
                <a:cs typeface="+mn-cs"/>
              </a:rPr>
              <a:t>. (ΦΕΚ 461/Β/14-02-2020) σύμφωνα με το οποίο οι φορείς υλοποίησης υποβάλουν την πρόταση τους για την επόμενη αθλητική περίοδο.</a:t>
            </a:r>
          </a:p>
        </p:txBody>
      </p:sp>
      <p:sp>
        <p:nvSpPr>
          <p:cNvPr id="63" name="Circle">
            <a:extLst>
              <a:ext uri="{FF2B5EF4-FFF2-40B4-BE49-F238E27FC236}">
                <a16:creationId xmlns="" xmlns:a16="http://schemas.microsoft.com/office/drawing/2014/main" id="{7185998D-1A37-B741-A895-D48388F583CF}"/>
              </a:ext>
            </a:extLst>
          </p:cNvPr>
          <p:cNvSpPr/>
          <p:nvPr/>
        </p:nvSpPr>
        <p:spPr>
          <a:xfrm flipV="1">
            <a:off x="312641" y="1930332"/>
            <a:ext cx="172399" cy="172399"/>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6" name="TextBox 65">
            <a:extLst>
              <a:ext uri="{FF2B5EF4-FFF2-40B4-BE49-F238E27FC236}">
                <a16:creationId xmlns="" xmlns:a16="http://schemas.microsoft.com/office/drawing/2014/main" id="{3B8B4CF4-91AB-CC48-B049-E8C4B4359894}"/>
              </a:ext>
            </a:extLst>
          </p:cNvPr>
          <p:cNvSpPr txBox="1"/>
          <p:nvPr/>
        </p:nvSpPr>
        <p:spPr>
          <a:xfrm>
            <a:off x="639611" y="1779577"/>
            <a:ext cx="3372500" cy="3046988"/>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altLang="el-GR" sz="1600" b="1" i="0" u="none" strike="noStrike" kern="1200" cap="none" spc="0" normalizeH="0" baseline="0" noProof="0" dirty="0">
                <a:ln>
                  <a:noFill/>
                </a:ln>
                <a:solidFill>
                  <a:prstClr val="black"/>
                </a:solidFill>
                <a:effectLst/>
                <a:uLnTx/>
                <a:uFillTx/>
                <a:ea typeface="+mn-ea"/>
                <a:cs typeface="+mn-cs"/>
              </a:rPr>
              <a:t>Προγράμματα και Εκδηλώσεις Άθλησης για Όλους (</a:t>
            </a:r>
            <a:r>
              <a:rPr kumimoji="0" lang="el-GR" altLang="el-GR" sz="1600" b="1" i="0" u="none" strike="noStrike" kern="1200" cap="none" spc="0" normalizeH="0" baseline="0" noProof="0" dirty="0" err="1">
                <a:ln>
                  <a:noFill/>
                </a:ln>
                <a:solidFill>
                  <a:prstClr val="black"/>
                </a:solidFill>
                <a:effectLst/>
                <a:uLnTx/>
                <a:uFillTx/>
                <a:ea typeface="+mn-ea"/>
                <a:cs typeface="+mn-cs"/>
              </a:rPr>
              <a:t>Π.Α.γ.Ο</a:t>
            </a:r>
            <a:r>
              <a:rPr kumimoji="0" lang="el-GR" altLang="el-GR" sz="1600" b="1" i="0" u="none" strike="noStrike" kern="1200" cap="none" spc="0" normalizeH="0" baseline="0" noProof="0" dirty="0">
                <a:ln>
                  <a:noFill/>
                </a:ln>
                <a:solidFill>
                  <a:prstClr val="black"/>
                </a:solidFill>
                <a:effectLst/>
                <a:uLnTx/>
                <a:uFillTx/>
                <a:ea typeface="+mn-ea"/>
                <a:cs typeface="+mn-cs"/>
              </a:rPr>
              <a:t>., Ε.Α,.</a:t>
            </a:r>
            <a:r>
              <a:rPr kumimoji="0" lang="el-GR" altLang="el-GR" sz="1600" b="1" i="0" u="none" strike="noStrike" kern="1200" cap="none" spc="0" normalizeH="0" baseline="0" noProof="0" dirty="0" err="1">
                <a:ln>
                  <a:noFill/>
                </a:ln>
                <a:solidFill>
                  <a:prstClr val="black"/>
                </a:solidFill>
                <a:effectLst/>
                <a:uLnTx/>
                <a:uFillTx/>
                <a:ea typeface="+mn-ea"/>
                <a:cs typeface="+mn-cs"/>
              </a:rPr>
              <a:t>γ.Ο</a:t>
            </a:r>
            <a:r>
              <a:rPr kumimoji="0" lang="el-GR" altLang="el-GR" sz="1600" b="1" i="0" u="none" strike="noStrike" kern="1200" cap="none" spc="0" normalizeH="0" baseline="0" noProof="0" dirty="0">
                <a:ln>
                  <a:noFill/>
                </a:ln>
                <a:solidFill>
                  <a:prstClr val="black"/>
                </a:solidFill>
                <a:effectLst/>
                <a:uLnTx/>
                <a:uFillTx/>
                <a:ea typeface="+mn-ea"/>
                <a:cs typeface="+mn-cs"/>
              </a:rPr>
              <a:t>.) χαρακτηρίζονται μόνο εκείνα που οι φορείς υλοποίησης φέρουν την σχετική πιστοποίηση/έγκριση της Γενικής Γραμματείας Αθλητισμού και τα σχετικά προγράμματα εκτελούνται σύμφωνα με όσα ρητώς καθορίζονται από το εκάστοτε Οργανωτικό πλαίσιο (Ν. 2725/99 άρθρο 39). </a:t>
            </a:r>
          </a:p>
        </p:txBody>
      </p:sp>
    </p:spTree>
    <p:extLst>
      <p:ext uri="{BB962C8B-B14F-4D97-AF65-F5344CB8AC3E}">
        <p14:creationId xmlns="" xmlns:p14="http://schemas.microsoft.com/office/powerpoint/2010/main" val="97438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8BDB96B-3A33-465F-A4DE-27135853A197}"/>
              </a:ext>
            </a:extLst>
          </p:cNvPr>
          <p:cNvSpPr>
            <a:spLocks noGrp="1"/>
          </p:cNvSpPr>
          <p:nvPr>
            <p:ph type="title"/>
          </p:nvPr>
        </p:nvSpPr>
        <p:spPr>
          <a:xfrm>
            <a:off x="1097280" y="286603"/>
            <a:ext cx="10507532" cy="1004315"/>
          </a:xfrm>
        </p:spPr>
        <p:txBody>
          <a:bodyPr/>
          <a:lstStyle/>
          <a:p>
            <a:r>
              <a:rPr lang="el-GR" b="1" dirty="0"/>
              <a:t>Κατηγορίες και είδη Προγραμμάτων </a:t>
            </a:r>
            <a:r>
              <a:rPr lang="el-GR" b="1" dirty="0" err="1"/>
              <a:t>Α.γ.Ο</a:t>
            </a:r>
            <a:r>
              <a:rPr lang="el-GR" b="1" dirty="0"/>
              <a:t>.</a:t>
            </a:r>
          </a:p>
        </p:txBody>
      </p:sp>
      <p:sp>
        <p:nvSpPr>
          <p:cNvPr id="3" name="Θέση περιεχομένου 2">
            <a:extLst>
              <a:ext uri="{FF2B5EF4-FFF2-40B4-BE49-F238E27FC236}">
                <a16:creationId xmlns="" xmlns:a16="http://schemas.microsoft.com/office/drawing/2014/main" id="{3D5F76FD-1906-420E-A686-70BEF5F54602}"/>
              </a:ext>
            </a:extLst>
          </p:cNvPr>
          <p:cNvSpPr>
            <a:spLocks noGrp="1"/>
          </p:cNvSpPr>
          <p:nvPr>
            <p:ph idx="1"/>
          </p:nvPr>
        </p:nvSpPr>
        <p:spPr>
          <a:xfrm>
            <a:off x="1097280" y="1845734"/>
            <a:ext cx="10507532" cy="4023360"/>
          </a:xfrm>
        </p:spPr>
        <p:txBody>
          <a:bodyPr>
            <a:normAutofit/>
          </a:bodyPr>
          <a:lstStyle/>
          <a:p>
            <a:pPr marL="0" lvl="0" indent="0">
              <a:buNone/>
            </a:pPr>
            <a:r>
              <a:rPr lang="el-GR" sz="2400" dirty="0">
                <a:solidFill>
                  <a:prstClr val="black"/>
                </a:solidFill>
              </a:rPr>
              <a:t>Οι κατηγορίες των προγραμμάτων «Άθληση για όλους» διαμορφώνονται σύμφωνα με το Οργανωτικό Πλαίσιο της Γενικής Γραμματείας Αθλητισμού ως εξής:</a:t>
            </a:r>
          </a:p>
          <a:p>
            <a:pPr marL="0" lvl="0" indent="0">
              <a:buNone/>
            </a:pPr>
            <a:endParaRPr lang="el-GR" sz="2400" dirty="0">
              <a:solidFill>
                <a:prstClr val="black"/>
              </a:solidFill>
            </a:endParaRPr>
          </a:p>
          <a:p>
            <a:pPr marL="761238" lvl="2" indent="-285750"/>
            <a:r>
              <a:rPr lang="el-GR" sz="2400" dirty="0">
                <a:solidFill>
                  <a:prstClr val="black"/>
                </a:solidFill>
              </a:rPr>
              <a:t>Γενικά Δομημένα </a:t>
            </a:r>
            <a:r>
              <a:rPr lang="el-GR" sz="2400" dirty="0" err="1">
                <a:solidFill>
                  <a:prstClr val="black"/>
                </a:solidFill>
              </a:rPr>
              <a:t>Π.Α.γ.Ο</a:t>
            </a:r>
            <a:r>
              <a:rPr lang="el-GR" sz="2400" dirty="0">
                <a:solidFill>
                  <a:prstClr val="black"/>
                </a:solidFill>
              </a:rPr>
              <a:t>. Μεγάλης Διάρκειας</a:t>
            </a:r>
          </a:p>
          <a:p>
            <a:pPr marL="761238" lvl="2" indent="-285750"/>
            <a:r>
              <a:rPr lang="el-GR" sz="2400" dirty="0">
                <a:solidFill>
                  <a:prstClr val="black"/>
                </a:solidFill>
              </a:rPr>
              <a:t>Ειδικά Δομημένα </a:t>
            </a:r>
            <a:r>
              <a:rPr lang="el-GR" sz="2400" dirty="0" err="1">
                <a:solidFill>
                  <a:prstClr val="black"/>
                </a:solidFill>
              </a:rPr>
              <a:t>Π.Α.γ.Ο</a:t>
            </a:r>
            <a:r>
              <a:rPr lang="el-GR" sz="2400" dirty="0">
                <a:solidFill>
                  <a:prstClr val="black"/>
                </a:solidFill>
              </a:rPr>
              <a:t>. Μεγάλης Διάρκειας</a:t>
            </a:r>
          </a:p>
          <a:p>
            <a:pPr marL="761238" lvl="2" indent="-285750"/>
            <a:r>
              <a:rPr lang="el-GR" sz="2400" dirty="0">
                <a:solidFill>
                  <a:prstClr val="black"/>
                </a:solidFill>
              </a:rPr>
              <a:t>Δομημένα </a:t>
            </a:r>
            <a:r>
              <a:rPr lang="el-GR" sz="2400" dirty="0" err="1">
                <a:solidFill>
                  <a:prstClr val="black"/>
                </a:solidFill>
              </a:rPr>
              <a:t>Π.Α.γ.Ο</a:t>
            </a:r>
            <a:r>
              <a:rPr lang="el-GR" sz="2400" dirty="0">
                <a:solidFill>
                  <a:prstClr val="black"/>
                </a:solidFill>
              </a:rPr>
              <a:t>. Μικρής Διάρκειας</a:t>
            </a:r>
          </a:p>
          <a:p>
            <a:pPr marL="761238" lvl="2" indent="-285750"/>
            <a:r>
              <a:rPr lang="el-GR" sz="2400" dirty="0">
                <a:solidFill>
                  <a:prstClr val="black"/>
                </a:solidFill>
              </a:rPr>
              <a:t>Μη Δομημένα </a:t>
            </a:r>
            <a:r>
              <a:rPr lang="el-GR" sz="2400" dirty="0" err="1">
                <a:solidFill>
                  <a:prstClr val="black"/>
                </a:solidFill>
              </a:rPr>
              <a:t>Π.Α.γ.Ο</a:t>
            </a:r>
            <a:r>
              <a:rPr lang="el-GR" sz="2400" dirty="0">
                <a:solidFill>
                  <a:prstClr val="black"/>
                </a:solidFill>
              </a:rPr>
              <a:t>. Μεγάλης Διάρκειας</a:t>
            </a:r>
          </a:p>
          <a:p>
            <a:pPr marL="761238" lvl="2" indent="-285750"/>
            <a:r>
              <a:rPr lang="el-GR" sz="2400" dirty="0">
                <a:solidFill>
                  <a:prstClr val="black"/>
                </a:solidFill>
              </a:rPr>
              <a:t>Μη Δομημένα </a:t>
            </a:r>
            <a:r>
              <a:rPr lang="el-GR" sz="2400" dirty="0" err="1">
                <a:solidFill>
                  <a:prstClr val="black"/>
                </a:solidFill>
              </a:rPr>
              <a:t>Π.Α.γ.Ο</a:t>
            </a:r>
            <a:r>
              <a:rPr lang="el-GR" sz="2400" dirty="0">
                <a:solidFill>
                  <a:prstClr val="black"/>
                </a:solidFill>
              </a:rPr>
              <a:t>. Μικρής Διάρκειας</a:t>
            </a:r>
          </a:p>
          <a:p>
            <a:pPr marL="0" lvl="0" indent="0">
              <a:buNone/>
            </a:pPr>
            <a:endParaRPr lang="el-GR" dirty="0">
              <a:solidFill>
                <a:prstClr val="black"/>
              </a:solidFill>
            </a:endParaRPr>
          </a:p>
        </p:txBody>
      </p:sp>
    </p:spTree>
    <p:extLst>
      <p:ext uri="{BB962C8B-B14F-4D97-AF65-F5344CB8AC3E}">
        <p14:creationId xmlns="" xmlns:p14="http://schemas.microsoft.com/office/powerpoint/2010/main" val="164493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 xmlns:a16="http://schemas.microsoft.com/office/drawing/2014/main" id="{2DD005D9-CEDE-4AEB-8A17-EE055554944A}"/>
              </a:ext>
            </a:extLst>
          </p:cNvPr>
          <p:cNvSpPr>
            <a:spLocks noGrp="1"/>
          </p:cNvSpPr>
          <p:nvPr>
            <p:ph type="title"/>
          </p:nvPr>
        </p:nvSpPr>
        <p:spPr>
          <a:xfrm>
            <a:off x="1097280" y="286604"/>
            <a:ext cx="10413402" cy="968440"/>
          </a:xfrm>
        </p:spPr>
        <p:txBody>
          <a:bodyPr/>
          <a:lstStyle/>
          <a:p>
            <a:r>
              <a:rPr lang="el-GR" b="1" dirty="0"/>
              <a:t>Κατηγορίες και είδη Προγραμμάτων </a:t>
            </a:r>
            <a:r>
              <a:rPr lang="el-GR" b="1" dirty="0" err="1"/>
              <a:t>Α.γ.Ο</a:t>
            </a:r>
            <a:r>
              <a:rPr lang="el-GR" b="1" dirty="0"/>
              <a:t>.</a:t>
            </a:r>
            <a:endParaRPr lang="el-GR" dirty="0"/>
          </a:p>
        </p:txBody>
      </p:sp>
      <p:sp>
        <p:nvSpPr>
          <p:cNvPr id="7" name="Θέση περιεχομένου 6">
            <a:extLst>
              <a:ext uri="{FF2B5EF4-FFF2-40B4-BE49-F238E27FC236}">
                <a16:creationId xmlns="" xmlns:a16="http://schemas.microsoft.com/office/drawing/2014/main" id="{000F5D63-9A42-488C-AFD4-4B7E4693E72F}"/>
              </a:ext>
            </a:extLst>
          </p:cNvPr>
          <p:cNvSpPr>
            <a:spLocks noGrp="1"/>
          </p:cNvSpPr>
          <p:nvPr>
            <p:ph idx="1"/>
          </p:nvPr>
        </p:nvSpPr>
        <p:spPr/>
        <p:txBody>
          <a:bodyPr>
            <a:normAutofit/>
          </a:bodyPr>
          <a:lstStyle/>
          <a:p>
            <a:pPr marL="0" lvl="0" indent="0">
              <a:buNone/>
              <a:defRPr/>
            </a:pPr>
            <a:r>
              <a:rPr lang="el-GR" sz="2400" dirty="0">
                <a:solidFill>
                  <a:prstClr val="black"/>
                </a:solidFill>
              </a:rPr>
              <a:t>Και στις τρεις κατηγορίες διακρίνονται προγράμματα:</a:t>
            </a:r>
          </a:p>
          <a:p>
            <a:pPr lvl="0">
              <a:defRPr/>
            </a:pPr>
            <a:r>
              <a:rPr lang="el-GR" sz="2400" b="1" dirty="0">
                <a:solidFill>
                  <a:prstClr val="black"/>
                </a:solidFill>
              </a:rPr>
              <a:t>Μεγάλης διάρκειας</a:t>
            </a:r>
            <a:r>
              <a:rPr lang="el-GR" sz="2400" dirty="0">
                <a:solidFill>
                  <a:prstClr val="black"/>
                </a:solidFill>
              </a:rPr>
              <a:t>, Υλοποιούνται 2-3 /εβδομάδα, σε συγκεκριμένο αθλητικό χώρο, με σταθερή συμμετοχή αθλουμένων και με την εποπτεία και καθοδήγηση Πτυχιούχου Φυσικής Αγωγής (ΠΦΑ).</a:t>
            </a:r>
          </a:p>
          <a:p>
            <a:pPr lvl="0">
              <a:defRPr/>
            </a:pPr>
            <a:r>
              <a:rPr lang="el-GR" sz="2400" b="1" dirty="0">
                <a:solidFill>
                  <a:prstClr val="black"/>
                </a:solidFill>
              </a:rPr>
              <a:t>Μικρής διάρκειας</a:t>
            </a:r>
            <a:r>
              <a:rPr lang="el-GR" sz="2400" dirty="0">
                <a:solidFill>
                  <a:prstClr val="black"/>
                </a:solidFill>
              </a:rPr>
              <a:t>, τα οποία αφορούν αθλητικές δραστηριότητες:</a:t>
            </a:r>
          </a:p>
          <a:p>
            <a:pPr lvl="1">
              <a:buFont typeface="Courier New" panose="02070309020205020404" pitchFamily="49" charset="0"/>
              <a:buChar char="o"/>
              <a:defRPr/>
            </a:pPr>
            <a:r>
              <a:rPr lang="el-GR" sz="2400" dirty="0">
                <a:solidFill>
                  <a:prstClr val="black"/>
                </a:solidFill>
              </a:rPr>
              <a:t>Κατά τους </a:t>
            </a:r>
            <a:r>
              <a:rPr lang="el-GR" sz="2400" b="1" dirty="0">
                <a:solidFill>
                  <a:prstClr val="black"/>
                </a:solidFill>
              </a:rPr>
              <a:t>χειμερινούς μήνες </a:t>
            </a:r>
            <a:r>
              <a:rPr lang="el-GR" sz="2400" dirty="0">
                <a:solidFill>
                  <a:prstClr val="black"/>
                </a:solidFill>
              </a:rPr>
              <a:t>όπως: σκι, πεζοπορία, ορειβασία, ορεινή ποδηλασία και</a:t>
            </a:r>
          </a:p>
          <a:p>
            <a:pPr lvl="1">
              <a:buFont typeface="Courier New" panose="02070309020205020404" pitchFamily="49" charset="0"/>
              <a:buChar char="o"/>
              <a:defRPr/>
            </a:pPr>
            <a:r>
              <a:rPr lang="el-GR" sz="2400" dirty="0">
                <a:solidFill>
                  <a:prstClr val="black"/>
                </a:solidFill>
              </a:rPr>
              <a:t>Κατά  τους  </a:t>
            </a:r>
            <a:r>
              <a:rPr lang="el-GR" sz="2400" b="1" dirty="0">
                <a:solidFill>
                  <a:prstClr val="black"/>
                </a:solidFill>
              </a:rPr>
              <a:t>θερινούς  μήνες  </a:t>
            </a:r>
            <a:r>
              <a:rPr lang="el-GR" sz="2400" dirty="0">
                <a:solidFill>
                  <a:prstClr val="black"/>
                </a:solidFill>
              </a:rPr>
              <a:t>όπως: «παιδί και θάλασσά», αθλητικά </a:t>
            </a:r>
            <a:r>
              <a:rPr lang="en-US" sz="2400" dirty="0">
                <a:solidFill>
                  <a:prstClr val="black"/>
                </a:solidFill>
              </a:rPr>
              <a:t>camp, </a:t>
            </a:r>
            <a:r>
              <a:rPr lang="el-GR" sz="2400" dirty="0">
                <a:solidFill>
                  <a:prstClr val="black"/>
                </a:solidFill>
              </a:rPr>
              <a:t> ποδήλατο,  κολύμβηση,  αθλήματα παραλίας, κ.α.</a:t>
            </a:r>
          </a:p>
          <a:p>
            <a:endParaRPr lang="el-GR" sz="2400" dirty="0"/>
          </a:p>
        </p:txBody>
      </p:sp>
    </p:spTree>
    <p:extLst>
      <p:ext uri="{BB962C8B-B14F-4D97-AF65-F5344CB8AC3E}">
        <p14:creationId xmlns="" xmlns:p14="http://schemas.microsoft.com/office/powerpoint/2010/main" val="258625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 xmlns:a16="http://schemas.microsoft.com/office/drawing/2014/main" id="{2DD005D9-CEDE-4AEB-8A17-EE055554944A}"/>
              </a:ext>
            </a:extLst>
          </p:cNvPr>
          <p:cNvSpPr>
            <a:spLocks noGrp="1"/>
          </p:cNvSpPr>
          <p:nvPr>
            <p:ph type="title"/>
          </p:nvPr>
        </p:nvSpPr>
        <p:spPr>
          <a:xfrm>
            <a:off x="1097280" y="286604"/>
            <a:ext cx="10413402" cy="968440"/>
          </a:xfrm>
        </p:spPr>
        <p:txBody>
          <a:bodyPr>
            <a:normAutofit/>
          </a:bodyPr>
          <a:lstStyle/>
          <a:p>
            <a:r>
              <a:rPr lang="el-GR" sz="3600" b="1" dirty="0"/>
              <a:t>Κατηγορίες και είδη Προγραμμάτων </a:t>
            </a:r>
            <a:r>
              <a:rPr lang="el-GR" sz="3600" b="1" dirty="0" err="1"/>
              <a:t>Α.γ.Ο</a:t>
            </a:r>
            <a:r>
              <a:rPr lang="el-GR" sz="3600" b="1" dirty="0"/>
              <a:t>.</a:t>
            </a:r>
            <a:endParaRPr lang="el-GR" sz="3600" dirty="0"/>
          </a:p>
        </p:txBody>
      </p:sp>
      <p:sp>
        <p:nvSpPr>
          <p:cNvPr id="7" name="Θέση περιεχομένου 6">
            <a:extLst>
              <a:ext uri="{FF2B5EF4-FFF2-40B4-BE49-F238E27FC236}">
                <a16:creationId xmlns="" xmlns:a16="http://schemas.microsoft.com/office/drawing/2014/main" id="{000F5D63-9A42-488C-AFD4-4B7E4693E72F}"/>
              </a:ext>
            </a:extLst>
          </p:cNvPr>
          <p:cNvSpPr>
            <a:spLocks noGrp="1"/>
          </p:cNvSpPr>
          <p:nvPr>
            <p:ph idx="1"/>
          </p:nvPr>
        </p:nvSpPr>
        <p:spPr>
          <a:xfrm>
            <a:off x="1097279" y="1754659"/>
            <a:ext cx="10413402" cy="4552011"/>
          </a:xfrm>
        </p:spPr>
        <p:txBody>
          <a:bodyPr>
            <a:normAutofit fontScale="55000" lnSpcReduction="20000"/>
          </a:bodyPr>
          <a:lstStyle/>
          <a:p>
            <a:pPr marL="0" lvl="0" indent="0">
              <a:buNone/>
              <a:defRPr/>
            </a:pPr>
            <a:r>
              <a:rPr lang="el-GR" sz="2500" u="sng" dirty="0">
                <a:solidFill>
                  <a:prstClr val="black"/>
                </a:solidFill>
              </a:rPr>
              <a:t>Γενικά Δομημένα </a:t>
            </a:r>
            <a:r>
              <a:rPr lang="el-GR" sz="2500" u="sng" dirty="0" err="1">
                <a:solidFill>
                  <a:prstClr val="black"/>
                </a:solidFill>
              </a:rPr>
              <a:t>Π.Α.γ.Ο</a:t>
            </a:r>
            <a:r>
              <a:rPr lang="el-GR" sz="2500" u="sng" dirty="0">
                <a:solidFill>
                  <a:prstClr val="black"/>
                </a:solidFill>
              </a:rPr>
              <a:t>. Μεγάλης Διάρκειας</a:t>
            </a:r>
          </a:p>
          <a:p>
            <a:pPr marL="0" lvl="0" indent="0">
              <a:buNone/>
              <a:defRPr/>
            </a:pPr>
            <a:r>
              <a:rPr lang="el-GR" sz="2500" u="sng" dirty="0" err="1">
                <a:solidFill>
                  <a:prstClr val="black"/>
                </a:solidFill>
              </a:rPr>
              <a:t>Π.Α.γ.Ο</a:t>
            </a:r>
            <a:r>
              <a:rPr lang="el-GR" sz="2500" u="sng" dirty="0">
                <a:solidFill>
                  <a:prstClr val="black"/>
                </a:solidFill>
              </a:rPr>
              <a:t>. που απευθύνονται σε άτομα ηλικίας από 4 έως 18 ετών</a:t>
            </a:r>
          </a:p>
          <a:p>
            <a:pPr marL="0" lvl="0" indent="0">
              <a:buNone/>
              <a:defRPr/>
            </a:pPr>
            <a:r>
              <a:rPr lang="el-GR" sz="2500" dirty="0">
                <a:solidFill>
                  <a:prstClr val="black"/>
                </a:solidFill>
              </a:rPr>
              <a:t>α. «Άσκηση στην προσχολική ηλικία» 4-6 ετών</a:t>
            </a:r>
          </a:p>
          <a:p>
            <a:pPr marL="0" lvl="0" indent="0">
              <a:buNone/>
              <a:defRPr/>
            </a:pPr>
            <a:r>
              <a:rPr lang="el-GR" sz="2500" dirty="0">
                <a:solidFill>
                  <a:prstClr val="black"/>
                </a:solidFill>
              </a:rPr>
              <a:t>β. «Παιδί και Αθλητισμός» 6-12 ετών</a:t>
            </a:r>
          </a:p>
          <a:p>
            <a:pPr marL="0" lvl="0" indent="0">
              <a:buNone/>
              <a:defRPr/>
            </a:pPr>
            <a:r>
              <a:rPr lang="el-GR" sz="2500" dirty="0">
                <a:solidFill>
                  <a:prstClr val="black"/>
                </a:solidFill>
              </a:rPr>
              <a:t>γ. «Άσκηση στην εφηβική ηλικία» 13-18 ετών</a:t>
            </a:r>
          </a:p>
          <a:p>
            <a:pPr marL="0" lvl="0" indent="0">
              <a:buNone/>
              <a:defRPr/>
            </a:pPr>
            <a:r>
              <a:rPr lang="el-GR" sz="2500" dirty="0">
                <a:solidFill>
                  <a:prstClr val="black"/>
                </a:solidFill>
              </a:rPr>
              <a:t>δ. Καινοτόμα και μη κατηγοριοποιημένα Γενικά Δομημένα </a:t>
            </a:r>
            <a:r>
              <a:rPr lang="el-GR" sz="2500" dirty="0" err="1">
                <a:solidFill>
                  <a:prstClr val="black"/>
                </a:solidFill>
              </a:rPr>
              <a:t>Π.Α.γ.Ο</a:t>
            </a:r>
            <a:r>
              <a:rPr lang="el-GR" sz="2500" dirty="0">
                <a:solidFill>
                  <a:prstClr val="black"/>
                </a:solidFill>
              </a:rPr>
              <a:t>. / προτείνονται από τους φορείς υλοποίησης.</a:t>
            </a:r>
          </a:p>
          <a:p>
            <a:pPr marL="0" lvl="0" indent="0">
              <a:buNone/>
              <a:defRPr/>
            </a:pPr>
            <a:endParaRPr lang="el-GR" sz="2500" dirty="0">
              <a:solidFill>
                <a:prstClr val="black"/>
              </a:solidFill>
            </a:endParaRPr>
          </a:p>
          <a:p>
            <a:pPr marL="0" lvl="0" indent="0">
              <a:buNone/>
              <a:defRPr/>
            </a:pPr>
            <a:r>
              <a:rPr lang="el-GR" sz="2500" u="sng" dirty="0" err="1">
                <a:solidFill>
                  <a:prstClr val="black"/>
                </a:solidFill>
              </a:rPr>
              <a:t>Π.Α.γ.Ο</a:t>
            </a:r>
            <a:r>
              <a:rPr lang="el-GR" sz="2500" u="sng" dirty="0">
                <a:solidFill>
                  <a:prstClr val="black"/>
                </a:solidFill>
              </a:rPr>
              <a:t>. που απευθύνονται σε άτομα ηλικιών από 19 και άνω</a:t>
            </a:r>
          </a:p>
          <a:p>
            <a:pPr marL="0" lvl="0" indent="0">
              <a:buNone/>
              <a:defRPr/>
            </a:pPr>
            <a:r>
              <a:rPr lang="el-GR" sz="2500" dirty="0">
                <a:solidFill>
                  <a:prstClr val="black"/>
                </a:solidFill>
              </a:rPr>
              <a:t>α. «Άσκηση ενηλίκων» 19 και άνω</a:t>
            </a:r>
          </a:p>
          <a:p>
            <a:pPr marL="0" lvl="0" indent="0">
              <a:buNone/>
              <a:defRPr/>
            </a:pPr>
            <a:r>
              <a:rPr lang="el-GR" sz="2500" dirty="0">
                <a:solidFill>
                  <a:prstClr val="black"/>
                </a:solidFill>
              </a:rPr>
              <a:t>β. «Άθληση και νέοι» 19 έως 30 ετών</a:t>
            </a:r>
          </a:p>
          <a:p>
            <a:pPr marL="0" lvl="0" indent="0">
              <a:buNone/>
              <a:defRPr/>
            </a:pPr>
            <a:r>
              <a:rPr lang="el-GR" sz="2500" dirty="0">
                <a:solidFill>
                  <a:prstClr val="black"/>
                </a:solidFill>
              </a:rPr>
              <a:t>γ. «Άσκηση στην τρίτη ηλικία» 65 και άνω</a:t>
            </a:r>
          </a:p>
          <a:p>
            <a:pPr marL="0" lvl="0" indent="0">
              <a:buNone/>
              <a:defRPr/>
            </a:pPr>
            <a:r>
              <a:rPr lang="el-GR" sz="2500" dirty="0">
                <a:solidFill>
                  <a:prstClr val="black"/>
                </a:solidFill>
              </a:rPr>
              <a:t>δ. «Άσκηση στα Πανεπιστήμια»</a:t>
            </a:r>
          </a:p>
          <a:p>
            <a:pPr marL="0" lvl="0" indent="0">
              <a:buNone/>
              <a:defRPr/>
            </a:pPr>
            <a:r>
              <a:rPr lang="el-GR" sz="2500" dirty="0">
                <a:solidFill>
                  <a:prstClr val="black"/>
                </a:solidFill>
              </a:rPr>
              <a:t>ε. «Άσκηση σε χώρους εργασίας»</a:t>
            </a:r>
          </a:p>
          <a:p>
            <a:pPr marL="0" lvl="0" indent="0">
              <a:buNone/>
              <a:defRPr/>
            </a:pPr>
            <a:r>
              <a:rPr lang="el-GR" sz="2500" dirty="0" err="1">
                <a:solidFill>
                  <a:prstClr val="black"/>
                </a:solidFill>
              </a:rPr>
              <a:t>στ</a:t>
            </a:r>
            <a:r>
              <a:rPr lang="el-GR" sz="2500" dirty="0">
                <a:solidFill>
                  <a:prstClr val="black"/>
                </a:solidFill>
              </a:rPr>
              <a:t>. Καινοτόμα και μη κατηγοριοποιημένα Γενικά Δομημένα </a:t>
            </a:r>
            <a:r>
              <a:rPr lang="el-GR" sz="2500" dirty="0" err="1">
                <a:solidFill>
                  <a:prstClr val="black"/>
                </a:solidFill>
              </a:rPr>
              <a:t>Π.Α.γ.Ο</a:t>
            </a:r>
            <a:r>
              <a:rPr lang="el-GR" sz="2500" dirty="0">
                <a:solidFill>
                  <a:prstClr val="black"/>
                </a:solidFill>
              </a:rPr>
              <a:t>. / προτείνονται από τους φορείς υλοποίησης.</a:t>
            </a:r>
          </a:p>
          <a:p>
            <a:endParaRPr lang="el-GR" sz="2400" dirty="0"/>
          </a:p>
        </p:txBody>
      </p:sp>
    </p:spTree>
    <p:extLst>
      <p:ext uri="{BB962C8B-B14F-4D97-AF65-F5344CB8AC3E}">
        <p14:creationId xmlns="" xmlns:p14="http://schemas.microsoft.com/office/powerpoint/2010/main" val="2144954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 xmlns:a16="http://schemas.microsoft.com/office/drawing/2014/main" id="{2DD005D9-CEDE-4AEB-8A17-EE055554944A}"/>
              </a:ext>
            </a:extLst>
          </p:cNvPr>
          <p:cNvSpPr>
            <a:spLocks noGrp="1"/>
          </p:cNvSpPr>
          <p:nvPr>
            <p:ph type="title"/>
          </p:nvPr>
        </p:nvSpPr>
        <p:spPr>
          <a:xfrm>
            <a:off x="1097280" y="286604"/>
            <a:ext cx="10413402" cy="968440"/>
          </a:xfrm>
        </p:spPr>
        <p:txBody>
          <a:bodyPr/>
          <a:lstStyle/>
          <a:p>
            <a:r>
              <a:rPr lang="el-GR" b="1" dirty="0"/>
              <a:t>Κατηγορίες και είδη Προγραμμάτων </a:t>
            </a:r>
            <a:r>
              <a:rPr lang="el-GR" b="1" dirty="0" err="1"/>
              <a:t>Α.γ.Ο</a:t>
            </a:r>
            <a:r>
              <a:rPr lang="el-GR" b="1" dirty="0"/>
              <a:t>.</a:t>
            </a:r>
            <a:endParaRPr lang="el-GR" dirty="0"/>
          </a:p>
        </p:txBody>
      </p:sp>
      <p:sp>
        <p:nvSpPr>
          <p:cNvPr id="7" name="Θέση περιεχομένου 6">
            <a:extLst>
              <a:ext uri="{FF2B5EF4-FFF2-40B4-BE49-F238E27FC236}">
                <a16:creationId xmlns="" xmlns:a16="http://schemas.microsoft.com/office/drawing/2014/main" id="{000F5D63-9A42-488C-AFD4-4B7E4693E72F}"/>
              </a:ext>
            </a:extLst>
          </p:cNvPr>
          <p:cNvSpPr>
            <a:spLocks noGrp="1"/>
          </p:cNvSpPr>
          <p:nvPr>
            <p:ph idx="1"/>
          </p:nvPr>
        </p:nvSpPr>
        <p:spPr>
          <a:xfrm>
            <a:off x="1097279" y="1845733"/>
            <a:ext cx="10077227" cy="4460937"/>
          </a:xfrm>
        </p:spPr>
        <p:txBody>
          <a:bodyPr>
            <a:normAutofit fontScale="55000" lnSpcReduction="20000"/>
          </a:bodyPr>
          <a:lstStyle/>
          <a:p>
            <a:pPr marL="0" lvl="0" indent="0">
              <a:spcBef>
                <a:spcPts val="1000"/>
              </a:spcBef>
              <a:spcAft>
                <a:spcPts val="0"/>
              </a:spcAft>
              <a:buClrTx/>
              <a:buSzTx/>
              <a:buNone/>
            </a:pPr>
            <a:r>
              <a:rPr lang="el-GR" sz="2400" u="sng" dirty="0">
                <a:solidFill>
                  <a:prstClr val="black"/>
                </a:solidFill>
              </a:rPr>
              <a:t>Ειδικά Δομημένα </a:t>
            </a:r>
            <a:r>
              <a:rPr lang="el-GR" sz="2400" u="sng" dirty="0" err="1">
                <a:solidFill>
                  <a:prstClr val="black"/>
                </a:solidFill>
              </a:rPr>
              <a:t>Π.Α.γ.Ο</a:t>
            </a:r>
            <a:r>
              <a:rPr lang="el-GR" sz="2400" u="sng" dirty="0">
                <a:solidFill>
                  <a:prstClr val="black"/>
                </a:solidFill>
              </a:rPr>
              <a:t>. Μεγάλης Διάρκειας</a:t>
            </a:r>
          </a:p>
          <a:p>
            <a:pPr lvl="0">
              <a:spcBef>
                <a:spcPts val="1000"/>
              </a:spcBef>
              <a:spcAft>
                <a:spcPts val="0"/>
              </a:spcAft>
              <a:buClrTx/>
              <a:buSzTx/>
              <a:buFont typeface="Wingdings" panose="05000000000000000000" pitchFamily="2" charset="2"/>
              <a:buChar char="§"/>
            </a:pPr>
            <a:r>
              <a:rPr lang="el-GR" sz="2400" dirty="0">
                <a:solidFill>
                  <a:prstClr val="black"/>
                </a:solidFill>
              </a:rPr>
              <a:t>«Άσκηση ατόμων με αναπηρίες»</a:t>
            </a:r>
          </a:p>
          <a:p>
            <a:pPr lvl="0">
              <a:spcBef>
                <a:spcPts val="1000"/>
              </a:spcBef>
              <a:spcAft>
                <a:spcPts val="0"/>
              </a:spcAft>
              <a:buClrTx/>
              <a:buSzTx/>
              <a:buFont typeface="Wingdings" panose="05000000000000000000" pitchFamily="2" charset="2"/>
              <a:buChar char="§"/>
            </a:pPr>
            <a:r>
              <a:rPr lang="el-GR" sz="2400" dirty="0">
                <a:solidFill>
                  <a:prstClr val="black"/>
                </a:solidFill>
              </a:rPr>
              <a:t>«Άσκηση στα κέντρα απεξάρτησης»</a:t>
            </a:r>
          </a:p>
          <a:p>
            <a:pPr>
              <a:spcBef>
                <a:spcPts val="1000"/>
              </a:spcBef>
              <a:spcAft>
                <a:spcPts val="0"/>
              </a:spcAft>
              <a:buClrTx/>
              <a:buSzTx/>
              <a:buFont typeface="Wingdings" panose="05000000000000000000" pitchFamily="2" charset="2"/>
              <a:buChar char="§"/>
            </a:pPr>
            <a:r>
              <a:rPr lang="el-GR" sz="2400" dirty="0">
                <a:solidFill>
                  <a:prstClr val="black"/>
                </a:solidFill>
              </a:rPr>
              <a:t>«Άσκηση στα κέντρα Ψυχικής Υγείας»</a:t>
            </a:r>
          </a:p>
          <a:p>
            <a:pPr lvl="0">
              <a:spcBef>
                <a:spcPts val="1000"/>
              </a:spcBef>
              <a:spcAft>
                <a:spcPts val="0"/>
              </a:spcAft>
              <a:buClrTx/>
              <a:buSzTx/>
              <a:buFont typeface="Wingdings" panose="05000000000000000000" pitchFamily="2" charset="2"/>
              <a:buChar char="§"/>
            </a:pPr>
            <a:r>
              <a:rPr lang="el-GR" sz="2400" dirty="0">
                <a:solidFill>
                  <a:prstClr val="black"/>
                </a:solidFill>
              </a:rPr>
              <a:t>«Άσκηση σε σωφρονιστικά ιδρύματα»</a:t>
            </a:r>
          </a:p>
          <a:p>
            <a:pPr lvl="0">
              <a:spcBef>
                <a:spcPts val="1000"/>
              </a:spcBef>
              <a:spcAft>
                <a:spcPts val="0"/>
              </a:spcAft>
              <a:buClrTx/>
              <a:buSzTx/>
              <a:buFont typeface="Wingdings" panose="05000000000000000000" pitchFamily="2" charset="2"/>
              <a:buChar char="§"/>
            </a:pPr>
            <a:r>
              <a:rPr lang="el-GR" sz="2400" dirty="0">
                <a:solidFill>
                  <a:prstClr val="black"/>
                </a:solidFill>
              </a:rPr>
              <a:t>«Άσκηση ευαίσθητων κοινωνικά ομάδων»</a:t>
            </a:r>
          </a:p>
          <a:p>
            <a:pPr lvl="0">
              <a:spcBef>
                <a:spcPts val="1000"/>
              </a:spcBef>
              <a:spcAft>
                <a:spcPts val="0"/>
              </a:spcAft>
              <a:buClrTx/>
              <a:buSzTx/>
              <a:buFont typeface="Wingdings" panose="05000000000000000000" pitchFamily="2" charset="2"/>
              <a:buChar char="§"/>
            </a:pPr>
            <a:r>
              <a:rPr lang="el-GR" sz="2400" dirty="0">
                <a:solidFill>
                  <a:prstClr val="black"/>
                </a:solidFill>
              </a:rPr>
              <a:t>«Άσκηση ατόμων με χρόνιες παθήσεις»</a:t>
            </a:r>
          </a:p>
          <a:p>
            <a:pPr lvl="0">
              <a:spcBef>
                <a:spcPts val="1000"/>
              </a:spcBef>
              <a:spcAft>
                <a:spcPts val="0"/>
              </a:spcAft>
              <a:buClrTx/>
              <a:buSzTx/>
              <a:buFont typeface="Wingdings" panose="05000000000000000000" pitchFamily="2" charset="2"/>
              <a:buChar char="§"/>
            </a:pPr>
            <a:r>
              <a:rPr lang="el-GR" sz="2400" dirty="0">
                <a:solidFill>
                  <a:prstClr val="black"/>
                </a:solidFill>
              </a:rPr>
              <a:t>Καινοτόμα και μη κατηγοριοποιημένα Ειδικά Δομημένα </a:t>
            </a:r>
            <a:r>
              <a:rPr lang="el-GR" sz="2400" dirty="0" err="1">
                <a:solidFill>
                  <a:prstClr val="black"/>
                </a:solidFill>
              </a:rPr>
              <a:t>Π.Α.γ.Ο</a:t>
            </a:r>
            <a:r>
              <a:rPr lang="el-GR" sz="2400" dirty="0">
                <a:solidFill>
                  <a:prstClr val="black"/>
                </a:solidFill>
              </a:rPr>
              <a:t>.</a:t>
            </a:r>
          </a:p>
          <a:p>
            <a:pPr marL="0" lvl="0" indent="0">
              <a:spcBef>
                <a:spcPts val="1000"/>
              </a:spcBef>
              <a:spcAft>
                <a:spcPts val="0"/>
              </a:spcAft>
              <a:buClrTx/>
              <a:buSzTx/>
              <a:buNone/>
            </a:pPr>
            <a:endParaRPr lang="el-GR" sz="2400" dirty="0">
              <a:solidFill>
                <a:prstClr val="black"/>
              </a:solidFill>
            </a:endParaRPr>
          </a:p>
          <a:p>
            <a:pPr marL="0" lvl="0" indent="0">
              <a:spcBef>
                <a:spcPts val="1000"/>
              </a:spcBef>
              <a:spcAft>
                <a:spcPts val="0"/>
              </a:spcAft>
              <a:buClrTx/>
              <a:buSzTx/>
              <a:buNone/>
            </a:pPr>
            <a:r>
              <a:rPr lang="el-GR" sz="2400" u="sng" dirty="0">
                <a:solidFill>
                  <a:prstClr val="black"/>
                </a:solidFill>
              </a:rPr>
              <a:t>Δομημένα </a:t>
            </a:r>
            <a:r>
              <a:rPr lang="el-GR" sz="2400" u="sng" dirty="0" err="1">
                <a:solidFill>
                  <a:prstClr val="black"/>
                </a:solidFill>
              </a:rPr>
              <a:t>Π.Α.γ.Ο</a:t>
            </a:r>
            <a:r>
              <a:rPr lang="el-GR" sz="2400" u="sng" dirty="0">
                <a:solidFill>
                  <a:prstClr val="black"/>
                </a:solidFill>
              </a:rPr>
              <a:t>. Μικρής Διάρκειας</a:t>
            </a:r>
          </a:p>
          <a:p>
            <a:pPr lvl="0">
              <a:spcBef>
                <a:spcPts val="1000"/>
              </a:spcBef>
              <a:spcAft>
                <a:spcPts val="0"/>
              </a:spcAft>
              <a:buClrTx/>
              <a:buSzTx/>
              <a:buFont typeface="Wingdings" panose="05000000000000000000" pitchFamily="2" charset="2"/>
              <a:buChar char="§"/>
            </a:pPr>
            <a:r>
              <a:rPr lang="el-GR" sz="2400" dirty="0">
                <a:solidFill>
                  <a:prstClr val="black"/>
                </a:solidFill>
              </a:rPr>
              <a:t>Χειμερινά </a:t>
            </a:r>
            <a:r>
              <a:rPr lang="el-GR" sz="2400" dirty="0" err="1">
                <a:solidFill>
                  <a:prstClr val="black"/>
                </a:solidFill>
              </a:rPr>
              <a:t>Π.Α.γ.Ο</a:t>
            </a:r>
            <a:r>
              <a:rPr lang="el-GR" sz="2400" dirty="0">
                <a:solidFill>
                  <a:prstClr val="black"/>
                </a:solidFill>
              </a:rPr>
              <a:t>.</a:t>
            </a:r>
          </a:p>
          <a:p>
            <a:pPr marL="0" lvl="0" indent="0">
              <a:spcBef>
                <a:spcPts val="1000"/>
              </a:spcBef>
              <a:spcAft>
                <a:spcPts val="0"/>
              </a:spcAft>
              <a:buClrTx/>
              <a:buSzTx/>
              <a:buNone/>
            </a:pPr>
            <a:r>
              <a:rPr lang="el-GR" sz="2400" dirty="0">
                <a:solidFill>
                  <a:prstClr val="black"/>
                </a:solidFill>
              </a:rPr>
              <a:t>Προγράμματα για όλες τις ηλικίες σε αθλητικές δραστηριότητες, όπως: χειμερινό σκι, πεζοπορία, ορειβασία, ορεινή ποδηλασία, </a:t>
            </a:r>
            <a:r>
              <a:rPr lang="el-GR" sz="2400" dirty="0" err="1">
                <a:solidFill>
                  <a:prstClr val="black"/>
                </a:solidFill>
              </a:rPr>
              <a:t>ράφτιγκ</a:t>
            </a:r>
            <a:r>
              <a:rPr lang="el-GR" sz="2400" dirty="0">
                <a:solidFill>
                  <a:prstClr val="black"/>
                </a:solidFill>
              </a:rPr>
              <a:t>, καγιάκ, αναρρίχηση, προσανατολισμός κ.λπ..</a:t>
            </a:r>
          </a:p>
          <a:p>
            <a:pPr lvl="0">
              <a:spcBef>
                <a:spcPts val="1000"/>
              </a:spcBef>
              <a:spcAft>
                <a:spcPts val="0"/>
              </a:spcAft>
              <a:buClrTx/>
              <a:buSzTx/>
              <a:buFont typeface="Wingdings" panose="05000000000000000000" pitchFamily="2" charset="2"/>
              <a:buChar char="§"/>
            </a:pPr>
            <a:r>
              <a:rPr lang="el-GR" sz="2400" dirty="0">
                <a:solidFill>
                  <a:prstClr val="black"/>
                </a:solidFill>
              </a:rPr>
              <a:t>Θερινά </a:t>
            </a:r>
            <a:r>
              <a:rPr lang="el-GR" sz="2400" dirty="0" err="1">
                <a:solidFill>
                  <a:prstClr val="black"/>
                </a:solidFill>
              </a:rPr>
              <a:t>Π.Α.γ.Ο</a:t>
            </a:r>
            <a:r>
              <a:rPr lang="el-GR" sz="2400" dirty="0">
                <a:solidFill>
                  <a:prstClr val="black"/>
                </a:solidFill>
              </a:rPr>
              <a:t>.</a:t>
            </a:r>
          </a:p>
          <a:p>
            <a:pPr marL="0" lvl="0" indent="0">
              <a:spcBef>
                <a:spcPts val="1000"/>
              </a:spcBef>
              <a:spcAft>
                <a:spcPts val="0"/>
              </a:spcAft>
              <a:buClrTx/>
              <a:buSzTx/>
              <a:buNone/>
            </a:pPr>
            <a:r>
              <a:rPr lang="el-GR" sz="2400" dirty="0">
                <a:solidFill>
                  <a:prstClr val="black"/>
                </a:solidFill>
              </a:rPr>
              <a:t>Προγράμματα για όλες τις ηλικίες σε αθλητικές δραστηριότητες, όπως: ποδήλατο, κολύμβηση, αθλήματα παραλίας (</a:t>
            </a:r>
            <a:r>
              <a:rPr lang="el-GR" sz="2400" dirty="0" err="1">
                <a:solidFill>
                  <a:prstClr val="black"/>
                </a:solidFill>
              </a:rPr>
              <a:t>πετοσφαίριση</a:t>
            </a:r>
            <a:r>
              <a:rPr lang="el-GR" sz="2400" dirty="0">
                <a:solidFill>
                  <a:prstClr val="black"/>
                </a:solidFill>
              </a:rPr>
              <a:t>, ποδόσφαιρο κ.λπ.), άσκηση στο νερό, ιστιοπλοΐα, θαλάσσιο σκι, ιστιοσανίδα κ.λπ..</a:t>
            </a:r>
          </a:p>
          <a:p>
            <a:pPr marL="0" lvl="0" indent="0">
              <a:spcBef>
                <a:spcPts val="1000"/>
              </a:spcBef>
              <a:spcAft>
                <a:spcPts val="0"/>
              </a:spcAft>
              <a:buClrTx/>
              <a:buSzTx/>
              <a:buNone/>
            </a:pPr>
            <a:r>
              <a:rPr lang="el-GR" sz="2400" dirty="0">
                <a:solidFill>
                  <a:prstClr val="black"/>
                </a:solidFill>
              </a:rPr>
              <a:t>Καινοτόμα και μη κατηγοριοποιημένα </a:t>
            </a:r>
            <a:r>
              <a:rPr lang="el-GR" sz="2400" dirty="0" err="1">
                <a:solidFill>
                  <a:prstClr val="black"/>
                </a:solidFill>
              </a:rPr>
              <a:t>Π.Α.γ.Ο</a:t>
            </a:r>
            <a:r>
              <a:rPr lang="el-GR" sz="2400" dirty="0">
                <a:solidFill>
                  <a:prstClr val="black"/>
                </a:solidFill>
              </a:rPr>
              <a:t>. / προτείνονται από τους φορείς υλοποίησης.</a:t>
            </a:r>
          </a:p>
          <a:p>
            <a:endParaRPr lang="el-GR" sz="2400" dirty="0"/>
          </a:p>
        </p:txBody>
      </p:sp>
    </p:spTree>
    <p:extLst>
      <p:ext uri="{BB962C8B-B14F-4D97-AF65-F5344CB8AC3E}">
        <p14:creationId xmlns="" xmlns:p14="http://schemas.microsoft.com/office/powerpoint/2010/main" val="250543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 xmlns:a16="http://schemas.microsoft.com/office/drawing/2014/main" id="{2DD005D9-CEDE-4AEB-8A17-EE055554944A}"/>
              </a:ext>
            </a:extLst>
          </p:cNvPr>
          <p:cNvSpPr>
            <a:spLocks noGrp="1"/>
          </p:cNvSpPr>
          <p:nvPr>
            <p:ph type="title"/>
          </p:nvPr>
        </p:nvSpPr>
        <p:spPr>
          <a:xfrm>
            <a:off x="1097280" y="286604"/>
            <a:ext cx="10413402" cy="968440"/>
          </a:xfrm>
        </p:spPr>
        <p:txBody>
          <a:bodyPr/>
          <a:lstStyle/>
          <a:p>
            <a:r>
              <a:rPr lang="el-GR" b="1" dirty="0"/>
              <a:t>Κατηγορίες και είδη Προγραμμάτων </a:t>
            </a:r>
            <a:r>
              <a:rPr lang="el-GR" b="1" dirty="0" err="1"/>
              <a:t>Α.γ.Ο</a:t>
            </a:r>
            <a:r>
              <a:rPr lang="el-GR" b="1" dirty="0"/>
              <a:t>.</a:t>
            </a:r>
            <a:endParaRPr lang="el-GR" dirty="0"/>
          </a:p>
        </p:txBody>
      </p:sp>
      <p:sp>
        <p:nvSpPr>
          <p:cNvPr id="7" name="Θέση περιεχομένου 6">
            <a:extLst>
              <a:ext uri="{FF2B5EF4-FFF2-40B4-BE49-F238E27FC236}">
                <a16:creationId xmlns="" xmlns:a16="http://schemas.microsoft.com/office/drawing/2014/main" id="{000F5D63-9A42-488C-AFD4-4B7E4693E72F}"/>
              </a:ext>
            </a:extLst>
          </p:cNvPr>
          <p:cNvSpPr>
            <a:spLocks noGrp="1"/>
          </p:cNvSpPr>
          <p:nvPr>
            <p:ph idx="1"/>
          </p:nvPr>
        </p:nvSpPr>
        <p:spPr>
          <a:xfrm>
            <a:off x="1097279" y="1845733"/>
            <a:ext cx="10077227" cy="4460937"/>
          </a:xfrm>
        </p:spPr>
        <p:txBody>
          <a:bodyPr>
            <a:normAutofit fontScale="55000" lnSpcReduction="20000"/>
          </a:bodyPr>
          <a:lstStyle/>
          <a:p>
            <a:pPr marL="0" lvl="0" indent="0">
              <a:spcBef>
                <a:spcPts val="1000"/>
              </a:spcBef>
              <a:spcAft>
                <a:spcPts val="0"/>
              </a:spcAft>
              <a:buClrTx/>
              <a:buSzTx/>
              <a:buNone/>
            </a:pPr>
            <a:r>
              <a:rPr lang="el-GR" sz="2800" u="sng" dirty="0">
                <a:solidFill>
                  <a:prstClr val="black"/>
                </a:solidFill>
              </a:rPr>
              <a:t>Μη Δομημένα </a:t>
            </a:r>
            <a:r>
              <a:rPr lang="el-GR" sz="2800" u="sng" dirty="0" err="1">
                <a:solidFill>
                  <a:prstClr val="black"/>
                </a:solidFill>
              </a:rPr>
              <a:t>Π.Α.γ.Ο</a:t>
            </a:r>
            <a:r>
              <a:rPr lang="el-GR" sz="2800" u="sng" dirty="0">
                <a:solidFill>
                  <a:prstClr val="black"/>
                </a:solidFill>
              </a:rPr>
              <a:t> Μεγάλης Διάρκειας</a:t>
            </a:r>
          </a:p>
          <a:p>
            <a:pPr marL="0" lvl="0" indent="0">
              <a:spcBef>
                <a:spcPts val="1000"/>
              </a:spcBef>
              <a:spcAft>
                <a:spcPts val="0"/>
              </a:spcAft>
              <a:buClrTx/>
              <a:buSzTx/>
              <a:buNone/>
            </a:pPr>
            <a:r>
              <a:rPr lang="el-GR" sz="2800" dirty="0">
                <a:solidFill>
                  <a:prstClr val="black"/>
                </a:solidFill>
              </a:rPr>
              <a:t>•«Αθλητικά κέντρα ελεύθερης άθλησης»</a:t>
            </a:r>
          </a:p>
          <a:p>
            <a:pPr marL="0" lvl="0" indent="0">
              <a:spcBef>
                <a:spcPts val="1000"/>
              </a:spcBef>
              <a:spcAft>
                <a:spcPts val="0"/>
              </a:spcAft>
              <a:buClrTx/>
              <a:buSzTx/>
              <a:buNone/>
            </a:pPr>
            <a:r>
              <a:rPr lang="el-GR" sz="2800" dirty="0">
                <a:solidFill>
                  <a:prstClr val="black"/>
                </a:solidFill>
              </a:rPr>
              <a:t>•«</a:t>
            </a:r>
            <a:r>
              <a:rPr lang="el-GR" sz="2800" dirty="0" err="1">
                <a:solidFill>
                  <a:prstClr val="black"/>
                </a:solidFill>
              </a:rPr>
              <a:t>Αθλοχώροι</a:t>
            </a:r>
            <a:r>
              <a:rPr lang="el-GR" sz="2800" dirty="0">
                <a:solidFill>
                  <a:prstClr val="black"/>
                </a:solidFill>
              </a:rPr>
              <a:t> στη γειτονιά»</a:t>
            </a:r>
          </a:p>
          <a:p>
            <a:pPr marL="0" lvl="0" indent="0">
              <a:spcBef>
                <a:spcPts val="1000"/>
              </a:spcBef>
              <a:spcAft>
                <a:spcPts val="0"/>
              </a:spcAft>
              <a:buClrTx/>
              <a:buSzTx/>
              <a:buNone/>
            </a:pPr>
            <a:r>
              <a:rPr lang="el-GR" sz="2800" dirty="0">
                <a:solidFill>
                  <a:prstClr val="black"/>
                </a:solidFill>
              </a:rPr>
              <a:t>•«Άσκηση στα Πάρκα Άθλησης και Υγείας»</a:t>
            </a:r>
          </a:p>
          <a:p>
            <a:pPr marL="0" lvl="0" indent="0">
              <a:spcBef>
                <a:spcPts val="1000"/>
              </a:spcBef>
              <a:spcAft>
                <a:spcPts val="0"/>
              </a:spcAft>
              <a:buClrTx/>
              <a:buSzTx/>
              <a:buNone/>
            </a:pPr>
            <a:r>
              <a:rPr lang="el-GR" sz="2800" dirty="0">
                <a:solidFill>
                  <a:prstClr val="black"/>
                </a:solidFill>
              </a:rPr>
              <a:t>•«Άσκηση στα Πανεπιστήμια»</a:t>
            </a:r>
          </a:p>
          <a:p>
            <a:pPr marL="0" lvl="0" indent="0">
              <a:spcBef>
                <a:spcPts val="1000"/>
              </a:spcBef>
              <a:spcAft>
                <a:spcPts val="0"/>
              </a:spcAft>
              <a:buClrTx/>
              <a:buSzTx/>
              <a:buNone/>
            </a:pPr>
            <a:r>
              <a:rPr lang="el-GR" sz="2800" dirty="0">
                <a:solidFill>
                  <a:prstClr val="black"/>
                </a:solidFill>
              </a:rPr>
              <a:t>•«Άσκηση σε χώρους εργασίας»</a:t>
            </a:r>
          </a:p>
          <a:p>
            <a:pPr marL="0" lvl="0" indent="0">
              <a:spcBef>
                <a:spcPts val="1000"/>
              </a:spcBef>
              <a:spcAft>
                <a:spcPts val="0"/>
              </a:spcAft>
              <a:buClrTx/>
              <a:buSzTx/>
              <a:buNone/>
            </a:pPr>
            <a:r>
              <a:rPr lang="el-GR" sz="2800" dirty="0">
                <a:solidFill>
                  <a:prstClr val="black"/>
                </a:solidFill>
              </a:rPr>
              <a:t>•Καινοτόμα και μη κατηγοριοποιημένα </a:t>
            </a:r>
            <a:r>
              <a:rPr lang="el-GR" sz="2800" dirty="0" err="1">
                <a:solidFill>
                  <a:prstClr val="black"/>
                </a:solidFill>
              </a:rPr>
              <a:t>Π.Α.γ.Ο</a:t>
            </a:r>
            <a:r>
              <a:rPr lang="el-GR" sz="2800" dirty="0">
                <a:solidFill>
                  <a:prstClr val="black"/>
                </a:solidFill>
              </a:rPr>
              <a:t>.</a:t>
            </a:r>
          </a:p>
          <a:p>
            <a:pPr marL="0" lvl="0" indent="0">
              <a:spcBef>
                <a:spcPts val="1000"/>
              </a:spcBef>
              <a:spcAft>
                <a:spcPts val="0"/>
              </a:spcAft>
              <a:buClrTx/>
              <a:buSzTx/>
              <a:buNone/>
            </a:pPr>
            <a:endParaRPr lang="el-GR" sz="2800" dirty="0">
              <a:solidFill>
                <a:prstClr val="black"/>
              </a:solidFill>
            </a:endParaRPr>
          </a:p>
          <a:p>
            <a:pPr marL="0" lvl="0" indent="0">
              <a:spcBef>
                <a:spcPts val="1000"/>
              </a:spcBef>
              <a:spcAft>
                <a:spcPts val="0"/>
              </a:spcAft>
              <a:buClrTx/>
              <a:buSzTx/>
              <a:buNone/>
            </a:pPr>
            <a:r>
              <a:rPr lang="el-GR" sz="2800" u="sng" dirty="0">
                <a:solidFill>
                  <a:prstClr val="black"/>
                </a:solidFill>
              </a:rPr>
              <a:t>Μη Δομημένα </a:t>
            </a:r>
            <a:r>
              <a:rPr lang="el-GR" sz="2800" u="sng" dirty="0" err="1">
                <a:solidFill>
                  <a:prstClr val="black"/>
                </a:solidFill>
              </a:rPr>
              <a:t>Π.Α.γ.Ο</a:t>
            </a:r>
            <a:r>
              <a:rPr lang="el-GR" sz="2800" u="sng" dirty="0">
                <a:solidFill>
                  <a:prstClr val="black"/>
                </a:solidFill>
              </a:rPr>
              <a:t>. Μικρής Διάρκειας</a:t>
            </a:r>
          </a:p>
          <a:p>
            <a:pPr marL="0" lvl="0" indent="0">
              <a:spcBef>
                <a:spcPts val="1000"/>
              </a:spcBef>
              <a:spcAft>
                <a:spcPts val="0"/>
              </a:spcAft>
              <a:buClrTx/>
              <a:buSzTx/>
              <a:buNone/>
            </a:pPr>
            <a:r>
              <a:rPr lang="el-GR" sz="2800" dirty="0">
                <a:solidFill>
                  <a:prstClr val="black"/>
                </a:solidFill>
              </a:rPr>
              <a:t>•«Άθληση στο βουνό»</a:t>
            </a:r>
          </a:p>
          <a:p>
            <a:pPr marL="0" lvl="0" indent="0">
              <a:spcBef>
                <a:spcPts val="1000"/>
              </a:spcBef>
              <a:spcAft>
                <a:spcPts val="0"/>
              </a:spcAft>
              <a:buClrTx/>
              <a:buSzTx/>
              <a:buNone/>
            </a:pPr>
            <a:r>
              <a:rPr lang="el-GR" sz="2800" dirty="0">
                <a:solidFill>
                  <a:prstClr val="black"/>
                </a:solidFill>
              </a:rPr>
              <a:t>•«Χειμερινά αθλητικά κέντρα»</a:t>
            </a:r>
          </a:p>
          <a:p>
            <a:pPr marL="0" lvl="0" indent="0">
              <a:spcBef>
                <a:spcPts val="1000"/>
              </a:spcBef>
              <a:spcAft>
                <a:spcPts val="0"/>
              </a:spcAft>
              <a:buClrTx/>
              <a:buSzTx/>
              <a:buNone/>
            </a:pPr>
            <a:r>
              <a:rPr lang="el-GR" sz="2800" dirty="0">
                <a:solidFill>
                  <a:prstClr val="black"/>
                </a:solidFill>
              </a:rPr>
              <a:t>•«Άθληση στην παραλία»</a:t>
            </a:r>
          </a:p>
          <a:p>
            <a:pPr marL="0" lvl="0" indent="0">
              <a:spcBef>
                <a:spcPts val="1000"/>
              </a:spcBef>
              <a:spcAft>
                <a:spcPts val="0"/>
              </a:spcAft>
              <a:buClrTx/>
              <a:buSzTx/>
              <a:buNone/>
            </a:pPr>
            <a:r>
              <a:rPr lang="el-GR" sz="2800" dirty="0">
                <a:solidFill>
                  <a:prstClr val="black"/>
                </a:solidFill>
              </a:rPr>
              <a:t>•«Θερινά αθλητικά κέντρα»</a:t>
            </a:r>
          </a:p>
          <a:p>
            <a:pPr marL="0" lvl="0" indent="0">
              <a:spcBef>
                <a:spcPts val="1000"/>
              </a:spcBef>
              <a:spcAft>
                <a:spcPts val="0"/>
              </a:spcAft>
              <a:buClrTx/>
              <a:buSzTx/>
              <a:buNone/>
            </a:pPr>
            <a:r>
              <a:rPr lang="el-GR" sz="2800" dirty="0">
                <a:solidFill>
                  <a:prstClr val="black"/>
                </a:solidFill>
              </a:rPr>
              <a:t>•«Αθλητικές κατασκηνώσεις»</a:t>
            </a:r>
          </a:p>
          <a:p>
            <a:pPr marL="0" lvl="0" indent="0">
              <a:spcBef>
                <a:spcPts val="1000"/>
              </a:spcBef>
              <a:spcAft>
                <a:spcPts val="0"/>
              </a:spcAft>
              <a:buClrTx/>
              <a:buSzTx/>
              <a:buNone/>
            </a:pPr>
            <a:r>
              <a:rPr lang="el-GR" sz="2800" dirty="0">
                <a:solidFill>
                  <a:prstClr val="black"/>
                </a:solidFill>
              </a:rPr>
              <a:t>•Καινοτόμα και μη κατηγοριοποιημένα </a:t>
            </a:r>
            <a:r>
              <a:rPr lang="el-GR" sz="2800" dirty="0" err="1">
                <a:solidFill>
                  <a:prstClr val="black"/>
                </a:solidFill>
              </a:rPr>
              <a:t>Π.Α.γ.Ο</a:t>
            </a:r>
            <a:r>
              <a:rPr lang="el-GR" sz="2800" dirty="0">
                <a:solidFill>
                  <a:prstClr val="black"/>
                </a:solidFill>
              </a:rPr>
              <a:t>.</a:t>
            </a:r>
          </a:p>
          <a:p>
            <a:endParaRPr lang="el-GR" sz="2400" dirty="0"/>
          </a:p>
        </p:txBody>
      </p:sp>
      <p:pic>
        <p:nvPicPr>
          <p:cNvPr id="2" name="Εικόνα 1">
            <a:extLst>
              <a:ext uri="{FF2B5EF4-FFF2-40B4-BE49-F238E27FC236}">
                <a16:creationId xmlns="" xmlns:a16="http://schemas.microsoft.com/office/drawing/2014/main" id="{B33C1DCD-D6AF-4266-ABA1-F9CFF9F3DB8F}"/>
              </a:ext>
            </a:extLst>
          </p:cNvPr>
          <p:cNvPicPr>
            <a:picLocks noChangeAspect="1"/>
          </p:cNvPicPr>
          <p:nvPr/>
        </p:nvPicPr>
        <p:blipFill>
          <a:blip r:embed="rId2"/>
          <a:stretch>
            <a:fillRect/>
          </a:stretch>
        </p:blipFill>
        <p:spPr>
          <a:xfrm>
            <a:off x="6001144" y="1845733"/>
            <a:ext cx="5173362" cy="4155016"/>
          </a:xfrm>
          <a:prstGeom prst="rect">
            <a:avLst/>
          </a:prstGeom>
        </p:spPr>
      </p:pic>
    </p:spTree>
    <p:extLst>
      <p:ext uri="{BB962C8B-B14F-4D97-AF65-F5344CB8AC3E}">
        <p14:creationId xmlns="" xmlns:p14="http://schemas.microsoft.com/office/powerpoint/2010/main" val="99103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35723B53-D887-004F-8ACC-654ED9CF472C}"/>
              </a:ext>
            </a:extLst>
          </p:cNvPr>
          <p:cNvGrpSpPr/>
          <p:nvPr/>
        </p:nvGrpSpPr>
        <p:grpSpPr>
          <a:xfrm>
            <a:off x="7523265" y="1270320"/>
            <a:ext cx="2523403" cy="5181801"/>
            <a:chOff x="4827825" y="2393154"/>
            <a:chExt cx="4348528" cy="8929691"/>
          </a:xfrm>
        </p:grpSpPr>
        <p:sp>
          <p:nvSpPr>
            <p:cNvPr id="19" name="Shape 50645">
              <a:extLst>
                <a:ext uri="{FF2B5EF4-FFF2-40B4-BE49-F238E27FC236}">
                  <a16:creationId xmlns="" xmlns:a16="http://schemas.microsoft.com/office/drawing/2014/main" id="{6DCF1C98-6BC1-AE47-A623-AA1DFFC93457}"/>
                </a:ext>
              </a:extLst>
            </p:cNvPr>
            <p:cNvSpPr/>
            <p:nvPr/>
          </p:nvSpPr>
          <p:spPr>
            <a:xfrm>
              <a:off x="4827825" y="2393154"/>
              <a:ext cx="4348528" cy="8929691"/>
            </a:xfrm>
            <a:custGeom>
              <a:avLst/>
              <a:gdLst/>
              <a:ahLst/>
              <a:cxnLst>
                <a:cxn ang="0">
                  <a:pos x="wd2" y="hd2"/>
                </a:cxn>
                <a:cxn ang="5400000">
                  <a:pos x="wd2" y="hd2"/>
                </a:cxn>
                <a:cxn ang="10800000">
                  <a:pos x="wd2" y="hd2"/>
                </a:cxn>
                <a:cxn ang="16200000">
                  <a:pos x="wd2" y="hd2"/>
                </a:cxn>
              </a:cxnLst>
              <a:rect l="0" t="0" r="r" b="b"/>
              <a:pathLst>
                <a:path w="21525" h="21582" extrusionOk="0">
                  <a:moveTo>
                    <a:pt x="13294" y="1"/>
                  </a:moveTo>
                  <a:lnTo>
                    <a:pt x="13294" y="972"/>
                  </a:lnTo>
                  <a:cubicBezTo>
                    <a:pt x="15224" y="977"/>
                    <a:pt x="16973" y="1388"/>
                    <a:pt x="18142" y="2064"/>
                  </a:cubicBezTo>
                  <a:cubicBezTo>
                    <a:pt x="19098" y="2616"/>
                    <a:pt x="19641" y="3329"/>
                    <a:pt x="19625" y="4089"/>
                  </a:cubicBezTo>
                  <a:cubicBezTo>
                    <a:pt x="19623" y="4158"/>
                    <a:pt x="19617" y="4228"/>
                    <a:pt x="19606" y="4298"/>
                  </a:cubicBezTo>
                  <a:cubicBezTo>
                    <a:pt x="19606" y="4389"/>
                    <a:pt x="19606" y="4481"/>
                    <a:pt x="19606" y="4571"/>
                  </a:cubicBezTo>
                  <a:cubicBezTo>
                    <a:pt x="19606" y="8460"/>
                    <a:pt x="19585" y="12349"/>
                    <a:pt x="19544" y="16238"/>
                  </a:cubicBezTo>
                  <a:cubicBezTo>
                    <a:pt x="19544" y="17399"/>
                    <a:pt x="18608" y="18496"/>
                    <a:pt x="16907" y="19331"/>
                  </a:cubicBezTo>
                  <a:cubicBezTo>
                    <a:pt x="15217" y="20160"/>
                    <a:pt x="13008" y="20617"/>
                    <a:pt x="10685" y="20617"/>
                  </a:cubicBezTo>
                  <a:cubicBezTo>
                    <a:pt x="5884" y="20617"/>
                    <a:pt x="1976" y="18653"/>
                    <a:pt x="1976" y="16238"/>
                  </a:cubicBezTo>
                  <a:lnTo>
                    <a:pt x="1976" y="5346"/>
                  </a:lnTo>
                  <a:cubicBezTo>
                    <a:pt x="1976" y="5080"/>
                    <a:pt x="1534" y="4864"/>
                    <a:pt x="988" y="4864"/>
                  </a:cubicBezTo>
                  <a:cubicBezTo>
                    <a:pt x="442" y="4864"/>
                    <a:pt x="0" y="5080"/>
                    <a:pt x="0" y="5346"/>
                  </a:cubicBezTo>
                  <a:lnTo>
                    <a:pt x="0" y="16238"/>
                  </a:lnTo>
                  <a:cubicBezTo>
                    <a:pt x="0" y="19185"/>
                    <a:pt x="4794" y="21582"/>
                    <a:pt x="10685" y="21582"/>
                  </a:cubicBezTo>
                  <a:cubicBezTo>
                    <a:pt x="13538" y="21582"/>
                    <a:pt x="16246" y="21023"/>
                    <a:pt x="18309" y="20011"/>
                  </a:cubicBezTo>
                  <a:cubicBezTo>
                    <a:pt x="20381" y="18994"/>
                    <a:pt x="21521" y="17655"/>
                    <a:pt x="21521" y="16238"/>
                  </a:cubicBezTo>
                  <a:lnTo>
                    <a:pt x="21521" y="4298"/>
                  </a:lnTo>
                  <a:cubicBezTo>
                    <a:pt x="21600" y="2731"/>
                    <a:pt x="20560" y="1557"/>
                    <a:pt x="18550" y="811"/>
                  </a:cubicBezTo>
                  <a:cubicBezTo>
                    <a:pt x="17044" y="252"/>
                    <a:pt x="15185" y="-18"/>
                    <a:pt x="13294" y="1"/>
                  </a:cubicBezTo>
                  <a:close/>
                  <a:moveTo>
                    <a:pt x="11985" y="1034"/>
                  </a:moveTo>
                  <a:cubicBezTo>
                    <a:pt x="11590" y="1075"/>
                    <a:pt x="11206" y="1134"/>
                    <a:pt x="10836" y="1210"/>
                  </a:cubicBezTo>
                  <a:cubicBezTo>
                    <a:pt x="11206" y="1134"/>
                    <a:pt x="11590" y="1075"/>
                    <a:pt x="11985" y="1034"/>
                  </a:cubicBezTo>
                  <a:close/>
                  <a:moveTo>
                    <a:pt x="9777" y="1491"/>
                  </a:moveTo>
                  <a:cubicBezTo>
                    <a:pt x="9442" y="1601"/>
                    <a:pt x="9125" y="1727"/>
                    <a:pt x="8835" y="1868"/>
                  </a:cubicBezTo>
                  <a:cubicBezTo>
                    <a:pt x="9125" y="1727"/>
                    <a:pt x="9442" y="1601"/>
                    <a:pt x="9777" y="1491"/>
                  </a:cubicBezTo>
                  <a:close/>
                  <a:moveTo>
                    <a:pt x="8007" y="2364"/>
                  </a:moveTo>
                  <a:cubicBezTo>
                    <a:pt x="7650" y="2631"/>
                    <a:pt x="7378" y="2925"/>
                    <a:pt x="7195" y="3243"/>
                  </a:cubicBezTo>
                  <a:cubicBezTo>
                    <a:pt x="7379" y="2926"/>
                    <a:pt x="7650" y="2630"/>
                    <a:pt x="8007" y="2364"/>
                  </a:cubicBezTo>
                  <a:close/>
                  <a:moveTo>
                    <a:pt x="16317" y="6415"/>
                  </a:moveTo>
                  <a:cubicBezTo>
                    <a:pt x="16371" y="6441"/>
                    <a:pt x="16404" y="6476"/>
                    <a:pt x="16444" y="6507"/>
                  </a:cubicBezTo>
                  <a:cubicBezTo>
                    <a:pt x="16404" y="6476"/>
                    <a:pt x="16371" y="6441"/>
                    <a:pt x="16317" y="6415"/>
                  </a:cubicBezTo>
                  <a:close/>
                  <a:moveTo>
                    <a:pt x="16608" y="16347"/>
                  </a:moveTo>
                  <a:cubicBezTo>
                    <a:pt x="16608" y="16705"/>
                    <a:pt x="16462" y="17066"/>
                    <a:pt x="16188" y="17404"/>
                  </a:cubicBezTo>
                  <a:cubicBezTo>
                    <a:pt x="16462" y="17065"/>
                    <a:pt x="16608" y="16705"/>
                    <a:pt x="16608" y="16347"/>
                  </a:cubicBezTo>
                  <a:close/>
                  <a:moveTo>
                    <a:pt x="16188" y="17404"/>
                  </a:moveTo>
                  <a:cubicBezTo>
                    <a:pt x="16050" y="17573"/>
                    <a:pt x="15880" y="17737"/>
                    <a:pt x="15681" y="17892"/>
                  </a:cubicBezTo>
                  <a:cubicBezTo>
                    <a:pt x="15880" y="17737"/>
                    <a:pt x="16050" y="17573"/>
                    <a:pt x="16188" y="17404"/>
                  </a:cubicBezTo>
                  <a:close/>
                  <a:moveTo>
                    <a:pt x="15681" y="17892"/>
                  </a:moveTo>
                  <a:cubicBezTo>
                    <a:pt x="15482" y="18048"/>
                    <a:pt x="15254" y="18195"/>
                    <a:pt x="14999" y="18331"/>
                  </a:cubicBezTo>
                  <a:cubicBezTo>
                    <a:pt x="15254" y="18195"/>
                    <a:pt x="15482" y="18048"/>
                    <a:pt x="15681" y="17892"/>
                  </a:cubicBezTo>
                  <a:close/>
                  <a:moveTo>
                    <a:pt x="7201" y="18633"/>
                  </a:moveTo>
                  <a:cubicBezTo>
                    <a:pt x="7668" y="18818"/>
                    <a:pt x="8192" y="18969"/>
                    <a:pt x="8755" y="19070"/>
                  </a:cubicBezTo>
                  <a:cubicBezTo>
                    <a:pt x="8193" y="18968"/>
                    <a:pt x="7668" y="18817"/>
                    <a:pt x="7201" y="18633"/>
                  </a:cubicBezTo>
                  <a:close/>
                  <a:moveTo>
                    <a:pt x="12491" y="19112"/>
                  </a:moveTo>
                  <a:cubicBezTo>
                    <a:pt x="12123" y="19165"/>
                    <a:pt x="11745" y="19199"/>
                    <a:pt x="11361" y="19216"/>
                  </a:cubicBezTo>
                  <a:cubicBezTo>
                    <a:pt x="11744" y="19199"/>
                    <a:pt x="12124" y="19165"/>
                    <a:pt x="12491" y="19112"/>
                  </a:cubicBezTo>
                  <a:close/>
                </a:path>
              </a:pathLst>
            </a:custGeom>
            <a:solidFill>
              <a:schemeClr val="accent3"/>
            </a:solidFill>
            <a:ln w="12700" cap="flat">
              <a:noFill/>
              <a:miter lim="400000"/>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50646">
              <a:extLst>
                <a:ext uri="{FF2B5EF4-FFF2-40B4-BE49-F238E27FC236}">
                  <a16:creationId xmlns="" xmlns:a16="http://schemas.microsoft.com/office/drawing/2014/main" id="{BF09E751-FB9F-FB44-BAB7-D1F573D26933}"/>
                </a:ext>
              </a:extLst>
            </p:cNvPr>
            <p:cNvSpPr/>
            <p:nvPr/>
          </p:nvSpPr>
          <p:spPr>
            <a:xfrm>
              <a:off x="5824938" y="2393487"/>
              <a:ext cx="2358003" cy="7956096"/>
            </a:xfrm>
            <a:custGeom>
              <a:avLst/>
              <a:gdLst/>
              <a:ahLst/>
              <a:cxnLst>
                <a:cxn ang="0">
                  <a:pos x="wd2" y="hd2"/>
                </a:cxn>
                <a:cxn ang="5400000">
                  <a:pos x="wd2" y="hd2"/>
                </a:cxn>
                <a:cxn ang="10800000">
                  <a:pos x="wd2" y="hd2"/>
                </a:cxn>
                <a:cxn ang="16200000">
                  <a:pos x="wd2" y="hd2"/>
                </a:cxn>
              </a:cxnLst>
              <a:rect l="0" t="0" r="r" b="b"/>
              <a:pathLst>
                <a:path w="21507" h="21513" extrusionOk="0">
                  <a:moveTo>
                    <a:pt x="15236" y="0"/>
                  </a:moveTo>
                  <a:cubicBezTo>
                    <a:pt x="11296" y="36"/>
                    <a:pt x="7506" y="478"/>
                    <a:pt x="4653" y="1284"/>
                  </a:cubicBezTo>
                  <a:cubicBezTo>
                    <a:pt x="1577" y="2154"/>
                    <a:pt x="-93" y="3396"/>
                    <a:pt x="4" y="4766"/>
                  </a:cubicBezTo>
                  <a:lnTo>
                    <a:pt x="4" y="18288"/>
                  </a:lnTo>
                  <a:cubicBezTo>
                    <a:pt x="4" y="19089"/>
                    <a:pt x="1084" y="19898"/>
                    <a:pt x="2968" y="20508"/>
                  </a:cubicBezTo>
                  <a:cubicBezTo>
                    <a:pt x="4455" y="20989"/>
                    <a:pt x="6454" y="21353"/>
                    <a:pt x="8642" y="21461"/>
                  </a:cubicBezTo>
                  <a:cubicBezTo>
                    <a:pt x="11460" y="21600"/>
                    <a:pt x="14442" y="21468"/>
                    <a:pt x="16796" y="20970"/>
                  </a:cubicBezTo>
                  <a:cubicBezTo>
                    <a:pt x="17425" y="20836"/>
                    <a:pt x="18019" y="20677"/>
                    <a:pt x="18542" y="20508"/>
                  </a:cubicBezTo>
                  <a:cubicBezTo>
                    <a:pt x="20427" y="19898"/>
                    <a:pt x="21507" y="19089"/>
                    <a:pt x="21507" y="18288"/>
                  </a:cubicBezTo>
                  <a:lnTo>
                    <a:pt x="21507" y="7558"/>
                  </a:lnTo>
                  <a:cubicBezTo>
                    <a:pt x="21507" y="7260"/>
                    <a:pt x="20692" y="7018"/>
                    <a:pt x="19686" y="7018"/>
                  </a:cubicBezTo>
                  <a:cubicBezTo>
                    <a:pt x="18681" y="7018"/>
                    <a:pt x="17865" y="7260"/>
                    <a:pt x="17865" y="7558"/>
                  </a:cubicBezTo>
                  <a:cubicBezTo>
                    <a:pt x="17865" y="7558"/>
                    <a:pt x="17865" y="18287"/>
                    <a:pt x="17865" y="18288"/>
                  </a:cubicBezTo>
                  <a:cubicBezTo>
                    <a:pt x="17865" y="19120"/>
                    <a:pt x="16034" y="20006"/>
                    <a:pt x="13353" y="20295"/>
                  </a:cubicBezTo>
                  <a:cubicBezTo>
                    <a:pt x="12347" y="20403"/>
                    <a:pt x="11337" y="20425"/>
                    <a:pt x="10292" y="20425"/>
                  </a:cubicBezTo>
                  <a:cubicBezTo>
                    <a:pt x="6813" y="20425"/>
                    <a:pt x="3646" y="19407"/>
                    <a:pt x="3646" y="18288"/>
                  </a:cubicBezTo>
                  <a:lnTo>
                    <a:pt x="3646" y="4766"/>
                  </a:lnTo>
                  <a:cubicBezTo>
                    <a:pt x="3657" y="3695"/>
                    <a:pt x="4875" y="2769"/>
                    <a:pt x="7185" y="2089"/>
                  </a:cubicBezTo>
                  <a:cubicBezTo>
                    <a:pt x="9326" y="1459"/>
                    <a:pt x="12198" y="1092"/>
                    <a:pt x="15214" y="1083"/>
                  </a:cubicBezTo>
                  <a:cubicBezTo>
                    <a:pt x="15277" y="1083"/>
                    <a:pt x="15338" y="1087"/>
                    <a:pt x="15401" y="1087"/>
                  </a:cubicBezTo>
                  <a:lnTo>
                    <a:pt x="15401" y="0"/>
                  </a:lnTo>
                  <a:cubicBezTo>
                    <a:pt x="15346" y="1"/>
                    <a:pt x="15291" y="0"/>
                    <a:pt x="15236" y="0"/>
                  </a:cubicBezTo>
                  <a:close/>
                </a:path>
              </a:pathLst>
            </a:custGeom>
            <a:solidFill>
              <a:schemeClr val="accent1"/>
            </a:solidFill>
            <a:ln w="12700" cap="flat">
              <a:noFill/>
              <a:miter lim="400000"/>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pSp>
      <p:sp>
        <p:nvSpPr>
          <p:cNvPr id="22" name="Shape 63346">
            <a:extLst>
              <a:ext uri="{FF2B5EF4-FFF2-40B4-BE49-F238E27FC236}">
                <a16:creationId xmlns="" xmlns:a16="http://schemas.microsoft.com/office/drawing/2014/main" id="{CFC95949-3BE0-0C4A-97C0-B93A1D5CE001}"/>
              </a:ext>
            </a:extLst>
          </p:cNvPr>
          <p:cNvSpPr/>
          <p:nvPr/>
        </p:nvSpPr>
        <p:spPr>
          <a:xfrm>
            <a:off x="775447" y="2034426"/>
            <a:ext cx="1001152" cy="1001153"/>
          </a:xfrm>
          <a:prstGeom prst="ellipse">
            <a:avLst/>
          </a:prstGeom>
          <a:solidFill>
            <a:schemeClr val="accent1"/>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Shape 63353">
            <a:extLst>
              <a:ext uri="{FF2B5EF4-FFF2-40B4-BE49-F238E27FC236}">
                <a16:creationId xmlns="" xmlns:a16="http://schemas.microsoft.com/office/drawing/2014/main" id="{E4D3CAAF-9B6D-9041-9A86-83941EDEEDAE}"/>
              </a:ext>
            </a:extLst>
          </p:cNvPr>
          <p:cNvSpPr/>
          <p:nvPr/>
        </p:nvSpPr>
        <p:spPr>
          <a:xfrm>
            <a:off x="775447" y="4516930"/>
            <a:ext cx="1001152" cy="1001153"/>
          </a:xfrm>
          <a:prstGeom prst="ellipse">
            <a:avLst/>
          </a:pr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Subtitle 2">
            <a:extLst>
              <a:ext uri="{FF2B5EF4-FFF2-40B4-BE49-F238E27FC236}">
                <a16:creationId xmlns="" xmlns:a16="http://schemas.microsoft.com/office/drawing/2014/main" id="{15653CA4-FA94-744A-B887-9BF3DCFF0708}"/>
              </a:ext>
            </a:extLst>
          </p:cNvPr>
          <p:cNvSpPr txBox="1">
            <a:spLocks/>
          </p:cNvSpPr>
          <p:nvPr/>
        </p:nvSpPr>
        <p:spPr>
          <a:xfrm>
            <a:off x="1991675" y="3609822"/>
            <a:ext cx="5174321" cy="1868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l-GR" sz="2000" dirty="0">
                <a:solidFill>
                  <a:prstClr val="black"/>
                </a:solidFill>
                <a:latin typeface="Calibri"/>
              </a:rPr>
              <a:t>Μπαλάσκα, Π. (2021). Άσκηση για Όλους (</a:t>
            </a:r>
            <a:r>
              <a:rPr lang="en-US" sz="2000" dirty="0">
                <a:solidFill>
                  <a:prstClr val="black"/>
                </a:solidFill>
                <a:latin typeface="Calibri"/>
              </a:rPr>
              <a:t>Sports </a:t>
            </a:r>
            <a:r>
              <a:rPr lang="en-US" sz="2000" dirty="0" err="1">
                <a:solidFill>
                  <a:prstClr val="black"/>
                </a:solidFill>
                <a:latin typeface="Calibri"/>
              </a:rPr>
              <a:t>fo</a:t>
            </a:r>
            <a:r>
              <a:rPr lang="en-US" sz="2000" dirty="0">
                <a:solidFill>
                  <a:prstClr val="black"/>
                </a:solidFill>
                <a:latin typeface="Calibri"/>
              </a:rPr>
              <a:t> All)</a:t>
            </a:r>
            <a:r>
              <a:rPr lang="el-GR" sz="2000" dirty="0">
                <a:solidFill>
                  <a:prstClr val="black"/>
                </a:solidFill>
                <a:latin typeface="Calibri"/>
              </a:rPr>
              <a:t>. Στο Ν. Θεοδωράκης, (</a:t>
            </a:r>
            <a:r>
              <a:rPr lang="el-GR" sz="2000" dirty="0" err="1">
                <a:solidFill>
                  <a:prstClr val="black"/>
                </a:solidFill>
                <a:latin typeface="Calibri"/>
              </a:rPr>
              <a:t>Επ</a:t>
            </a:r>
            <a:r>
              <a:rPr lang="el-GR" sz="2000" dirty="0">
                <a:solidFill>
                  <a:prstClr val="black"/>
                </a:solidFill>
                <a:latin typeface="Calibri"/>
              </a:rPr>
              <a:t>.), Αθλητική Βιομηχανία: Επιχειρήσεις και Δραστηριότητες (Σελ.2</a:t>
            </a:r>
            <a:r>
              <a:rPr lang="en-US" sz="2000" dirty="0">
                <a:solidFill>
                  <a:prstClr val="black"/>
                </a:solidFill>
                <a:latin typeface="Calibri"/>
              </a:rPr>
              <a:t>61</a:t>
            </a:r>
            <a:r>
              <a:rPr lang="el-GR" sz="2000" dirty="0">
                <a:solidFill>
                  <a:prstClr val="black"/>
                </a:solidFill>
                <a:latin typeface="Calibri"/>
              </a:rPr>
              <a:t>-2</a:t>
            </a:r>
            <a:r>
              <a:rPr lang="en-US" sz="2000" dirty="0">
                <a:solidFill>
                  <a:prstClr val="black"/>
                </a:solidFill>
                <a:latin typeface="Calibri"/>
              </a:rPr>
              <a:t>97</a:t>
            </a:r>
            <a:r>
              <a:rPr lang="el-GR" sz="2000" dirty="0">
                <a:solidFill>
                  <a:prstClr val="black"/>
                </a:solidFill>
                <a:latin typeface="Calibri"/>
              </a:rPr>
              <a:t>). Εκδόσεις </a:t>
            </a:r>
            <a:r>
              <a:rPr lang="el-GR" sz="2000" dirty="0" err="1">
                <a:solidFill>
                  <a:prstClr val="black"/>
                </a:solidFill>
                <a:latin typeface="Calibri"/>
              </a:rPr>
              <a:t>Broken</a:t>
            </a:r>
            <a:r>
              <a:rPr lang="el-GR" sz="2000" dirty="0">
                <a:solidFill>
                  <a:prstClr val="black"/>
                </a:solidFill>
                <a:latin typeface="Calibri"/>
              </a:rPr>
              <a:t> </a:t>
            </a:r>
            <a:r>
              <a:rPr lang="el-GR" sz="2000" dirty="0" err="1">
                <a:solidFill>
                  <a:prstClr val="black"/>
                </a:solidFill>
                <a:latin typeface="Calibri"/>
              </a:rPr>
              <a:t>Hill</a:t>
            </a:r>
            <a:r>
              <a:rPr lang="el-GR" sz="2000" dirty="0">
                <a:solidFill>
                  <a:prstClr val="black"/>
                </a:solidFill>
                <a:latin typeface="Calibri"/>
              </a:rPr>
              <a:t> </a:t>
            </a:r>
            <a:r>
              <a:rPr lang="el-GR" sz="2000" dirty="0" err="1">
                <a:solidFill>
                  <a:prstClr val="black"/>
                </a:solidFill>
                <a:latin typeface="Calibri"/>
              </a:rPr>
              <a:t>Publishers</a:t>
            </a:r>
            <a:r>
              <a:rPr lang="el-GR" sz="2000" dirty="0">
                <a:solidFill>
                  <a:prstClr val="black"/>
                </a:solidFill>
                <a:latin typeface="Calibri"/>
              </a:rPr>
              <a:t> LTD</a:t>
            </a:r>
          </a:p>
        </p:txBody>
      </p:sp>
      <p:sp>
        <p:nvSpPr>
          <p:cNvPr id="32" name="Freeform 780">
            <a:extLst>
              <a:ext uri="{FF2B5EF4-FFF2-40B4-BE49-F238E27FC236}">
                <a16:creationId xmlns="" xmlns:a16="http://schemas.microsoft.com/office/drawing/2014/main" id="{F6D965E6-0FFF-2043-B134-07AB757D1AB4}"/>
              </a:ext>
            </a:extLst>
          </p:cNvPr>
          <p:cNvSpPr>
            <a:spLocks noChangeArrowheads="1"/>
          </p:cNvSpPr>
          <p:nvPr/>
        </p:nvSpPr>
        <p:spPr bwMode="auto">
          <a:xfrm>
            <a:off x="962498" y="2165871"/>
            <a:ext cx="627050" cy="627050"/>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3" name="Freeform 792">
            <a:extLst>
              <a:ext uri="{FF2B5EF4-FFF2-40B4-BE49-F238E27FC236}">
                <a16:creationId xmlns="" xmlns:a16="http://schemas.microsoft.com/office/drawing/2014/main" id="{89DB6004-FD73-054B-8AC9-6B7D9363B3AF}"/>
              </a:ext>
            </a:extLst>
          </p:cNvPr>
          <p:cNvSpPr>
            <a:spLocks noChangeArrowheads="1"/>
          </p:cNvSpPr>
          <p:nvPr/>
        </p:nvSpPr>
        <p:spPr bwMode="auto">
          <a:xfrm>
            <a:off x="962498" y="4752715"/>
            <a:ext cx="627050" cy="529583"/>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 name="TextBox 1">
            <a:extLst>
              <a:ext uri="{FF2B5EF4-FFF2-40B4-BE49-F238E27FC236}">
                <a16:creationId xmlns="" xmlns:a16="http://schemas.microsoft.com/office/drawing/2014/main" id="{F3D8293D-CF4A-4A6A-975C-1C04741FEB02}"/>
              </a:ext>
            </a:extLst>
          </p:cNvPr>
          <p:cNvSpPr txBox="1"/>
          <p:nvPr/>
        </p:nvSpPr>
        <p:spPr>
          <a:xfrm>
            <a:off x="2145332" y="2279341"/>
            <a:ext cx="1908023" cy="400110"/>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Ύλη μαθήματος </a:t>
            </a:r>
            <a:endParaRPr kumimoji="0" lang="en-US" sz="2000" b="1" i="0" u="none" strike="noStrike" kern="1200" cap="none" spc="0" normalizeH="0" baseline="0" noProof="0" dirty="0">
              <a:ln>
                <a:noFill/>
              </a:ln>
              <a:solidFill>
                <a:prstClr val="black"/>
              </a:solidFill>
              <a:effectLst/>
              <a:uLnTx/>
              <a:uFillTx/>
              <a:latin typeface="Calibri"/>
              <a:ea typeface="League Spartan" charset="0"/>
              <a:cs typeface="Poppins" pitchFamily="2" charset="77"/>
            </a:endParaRPr>
          </a:p>
        </p:txBody>
      </p:sp>
    </p:spTree>
    <p:extLst>
      <p:ext uri="{BB962C8B-B14F-4D97-AF65-F5344CB8AC3E}">
        <p14:creationId xmlns="" xmlns:p14="http://schemas.microsoft.com/office/powerpoint/2010/main" val="256063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32D4D973-B2C7-49A6-8A97-02176F3471EE}"/>
              </a:ext>
            </a:extLst>
          </p:cNvPr>
          <p:cNvSpPr>
            <a:spLocks noGrp="1"/>
          </p:cNvSpPr>
          <p:nvPr>
            <p:ph idx="1"/>
          </p:nvPr>
        </p:nvSpPr>
        <p:spPr/>
        <p:txBody>
          <a:bodyPr>
            <a:normAutofit fontScale="62500" lnSpcReduction="20000"/>
          </a:bodyPr>
          <a:lstStyle/>
          <a:p>
            <a:r>
              <a:rPr lang="el-GR" u="sng" dirty="0"/>
              <a:t>Δομή και Περιεχόμενο </a:t>
            </a:r>
            <a:r>
              <a:rPr lang="el-GR" u="sng" dirty="0" err="1"/>
              <a:t>Ε.Α.γ.Ο</a:t>
            </a:r>
            <a:r>
              <a:rPr lang="el-GR" u="sng" dirty="0"/>
              <a:t>.</a:t>
            </a:r>
          </a:p>
          <a:p>
            <a:pPr>
              <a:buFont typeface="Wingdings" panose="05000000000000000000" pitchFamily="2" charset="2"/>
              <a:buChar char="§"/>
            </a:pPr>
            <a:r>
              <a:rPr lang="el-GR" dirty="0"/>
              <a:t>Εκδηλώσεις αθλητικού χαρακτήρα</a:t>
            </a:r>
          </a:p>
          <a:p>
            <a:pPr>
              <a:buFont typeface="Wingdings" panose="05000000000000000000" pitchFamily="2" charset="2"/>
              <a:buChar char="§"/>
            </a:pPr>
            <a:r>
              <a:rPr lang="el-GR" dirty="0"/>
              <a:t>Εκδηλώσεις που απευθύνονται σε ορισμένες ηλικιακές ομάδες ή </a:t>
            </a:r>
            <a:r>
              <a:rPr lang="el-GR" dirty="0" err="1"/>
              <a:t>κατηγο¬ρίες</a:t>
            </a:r>
            <a:r>
              <a:rPr lang="el-GR" dirty="0"/>
              <a:t> πληθυσμού</a:t>
            </a:r>
          </a:p>
          <a:p>
            <a:pPr>
              <a:buFont typeface="Wingdings" panose="05000000000000000000" pitchFamily="2" charset="2"/>
              <a:buChar char="§"/>
            </a:pPr>
            <a:r>
              <a:rPr lang="el-GR" dirty="0"/>
              <a:t>Εκδηλώσεις πολλαπλών ή/και παράλληλων αθλητικών δραστηριοτήτων</a:t>
            </a:r>
          </a:p>
          <a:p>
            <a:pPr>
              <a:buFont typeface="Wingdings" panose="05000000000000000000" pitchFamily="2" charset="2"/>
              <a:buChar char="§"/>
            </a:pPr>
            <a:r>
              <a:rPr lang="el-GR" dirty="0"/>
              <a:t>Εκδηλώσεις - μεγάλα αθλητικά γεγονότα</a:t>
            </a:r>
          </a:p>
          <a:p>
            <a:pPr>
              <a:buFont typeface="Wingdings" panose="05000000000000000000" pitchFamily="2" charset="2"/>
              <a:buChar char="§"/>
            </a:pPr>
            <a:r>
              <a:rPr lang="el-GR" dirty="0"/>
              <a:t>Εκδηλώσεις με περιοδικότητα και διάρκεια</a:t>
            </a:r>
          </a:p>
          <a:p>
            <a:pPr marL="0" indent="0">
              <a:buNone/>
            </a:pPr>
            <a:endParaRPr lang="el-GR" dirty="0"/>
          </a:p>
          <a:p>
            <a:r>
              <a:rPr lang="el-GR" u="sng" dirty="0"/>
              <a:t>Χαρακτήρας </a:t>
            </a:r>
            <a:r>
              <a:rPr lang="el-GR" u="sng" dirty="0" err="1"/>
              <a:t>Ε.Α.γ.Ο</a:t>
            </a:r>
            <a:r>
              <a:rPr lang="el-GR" u="sng" dirty="0"/>
              <a:t>.</a:t>
            </a:r>
          </a:p>
          <a:p>
            <a:pPr>
              <a:buFont typeface="Wingdings" panose="05000000000000000000" pitchFamily="2" charset="2"/>
              <a:buChar char="§"/>
            </a:pPr>
            <a:r>
              <a:rPr lang="el-GR" dirty="0"/>
              <a:t>Εκδηλώσεις Δημοτικού χαρακτήρα (Οργάνωση αθλητικών εκδηλώσεων στα όρια ενός ΟΤΑ)</a:t>
            </a:r>
          </a:p>
          <a:p>
            <a:pPr>
              <a:buFont typeface="Wingdings" panose="05000000000000000000" pitchFamily="2" charset="2"/>
              <a:buChar char="§"/>
            </a:pPr>
            <a:r>
              <a:rPr lang="el-GR" dirty="0"/>
              <a:t>Εκδηλώσεις Διαδημοτικής και Περιφερειακής Εμβέλειας (οργάνωση εκδήλωσης με τη συμμετοχή-συνεργασία δύο ή περισσότερων Ο.Τ.Α. Α' ή Β' Βαθμού)</a:t>
            </a:r>
          </a:p>
          <a:p>
            <a:pPr>
              <a:buFont typeface="Wingdings" panose="05000000000000000000" pitchFamily="2" charset="2"/>
              <a:buChar char="§"/>
            </a:pPr>
            <a:r>
              <a:rPr lang="el-GR" dirty="0"/>
              <a:t>Εκδηλώσεις Εθνικής Εμβέλειας (διοργανώνονται σε συνεργασία με αθλητικούς φορείς της χώρας και απευθύνονται στους κατοίκους όλης της χώρας)</a:t>
            </a:r>
          </a:p>
          <a:p>
            <a:pPr>
              <a:buFont typeface="Wingdings" panose="05000000000000000000" pitchFamily="2" charset="2"/>
              <a:buChar char="§"/>
            </a:pPr>
            <a:r>
              <a:rPr lang="el-GR" dirty="0"/>
              <a:t>Εκδηλώσεις Διεθνούς Εμβέλειας (οι διοργανωτές και οι συμμετέχοντες μπορεί να προέρχονται από διάφορες χώρες)</a:t>
            </a:r>
          </a:p>
          <a:p>
            <a:endParaRPr lang="en-US" dirty="0"/>
          </a:p>
        </p:txBody>
      </p:sp>
      <p:sp>
        <p:nvSpPr>
          <p:cNvPr id="6" name="Τίτλος 5">
            <a:extLst>
              <a:ext uri="{FF2B5EF4-FFF2-40B4-BE49-F238E27FC236}">
                <a16:creationId xmlns="" xmlns:a16="http://schemas.microsoft.com/office/drawing/2014/main" id="{9ABD6C83-C445-4192-8062-AB93439BFD37}"/>
              </a:ext>
            </a:extLst>
          </p:cNvPr>
          <p:cNvSpPr>
            <a:spLocks noGrp="1"/>
          </p:cNvSpPr>
          <p:nvPr>
            <p:ph type="title"/>
          </p:nvPr>
        </p:nvSpPr>
        <p:spPr>
          <a:xfrm>
            <a:off x="2783153" y="379280"/>
            <a:ext cx="6625693" cy="968440"/>
          </a:xfrm>
        </p:spPr>
        <p:txBody>
          <a:bodyPr>
            <a:normAutofit/>
          </a:bodyPr>
          <a:lstStyle/>
          <a:p>
            <a:r>
              <a:rPr lang="el-GR" sz="3200" b="1" dirty="0"/>
              <a:t>Εκδηλώσεις Άθληση για Όλους (</a:t>
            </a:r>
            <a:r>
              <a:rPr lang="el-GR" sz="3200" b="1" dirty="0" err="1"/>
              <a:t>Ε.Α.γ.Ο</a:t>
            </a:r>
            <a:r>
              <a:rPr lang="el-GR" sz="3200" b="1" dirty="0"/>
              <a:t>.)</a:t>
            </a:r>
            <a:endParaRPr lang="el-GR" sz="3200" dirty="0"/>
          </a:p>
        </p:txBody>
      </p:sp>
    </p:spTree>
    <p:extLst>
      <p:ext uri="{BB962C8B-B14F-4D97-AF65-F5344CB8AC3E}">
        <p14:creationId xmlns="" xmlns:p14="http://schemas.microsoft.com/office/powerpoint/2010/main" val="373538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62E5CCC-59B2-4650-9C43-B9828D30109B}"/>
              </a:ext>
            </a:extLst>
          </p:cNvPr>
          <p:cNvSpPr>
            <a:spLocks noGrp="1"/>
          </p:cNvSpPr>
          <p:nvPr>
            <p:ph type="title"/>
          </p:nvPr>
        </p:nvSpPr>
        <p:spPr>
          <a:xfrm>
            <a:off x="2297739" y="642299"/>
            <a:ext cx="7657482" cy="693214"/>
          </a:xfrm>
        </p:spPr>
        <p:txBody>
          <a:bodyPr>
            <a:normAutofit/>
          </a:bodyPr>
          <a:lstStyle/>
          <a:p>
            <a:r>
              <a:rPr lang="el-GR" sz="3200" b="1" dirty="0"/>
              <a:t>Φορείς Υλοποίησης των </a:t>
            </a:r>
            <a:r>
              <a:rPr lang="el-GR" sz="3200" b="1" dirty="0" err="1"/>
              <a:t>Π.Α.γ.Ο</a:t>
            </a:r>
            <a:r>
              <a:rPr lang="el-GR" sz="3200" b="1" dirty="0"/>
              <a:t>. και </a:t>
            </a:r>
            <a:r>
              <a:rPr lang="el-GR" sz="3200" b="1" dirty="0" err="1"/>
              <a:t>Ε.Α.γ.Ο</a:t>
            </a:r>
            <a:r>
              <a:rPr lang="el-GR" sz="3200" b="1" dirty="0"/>
              <a:t>.</a:t>
            </a:r>
            <a:endParaRPr lang="en-US" sz="3200" b="1" dirty="0"/>
          </a:p>
        </p:txBody>
      </p:sp>
      <p:sp>
        <p:nvSpPr>
          <p:cNvPr id="3" name="Θέση περιεχομένου 2">
            <a:extLst>
              <a:ext uri="{FF2B5EF4-FFF2-40B4-BE49-F238E27FC236}">
                <a16:creationId xmlns="" xmlns:a16="http://schemas.microsoft.com/office/drawing/2014/main" id="{68FFD39E-380C-47FE-BB83-5BCAAB7B8654}"/>
              </a:ext>
            </a:extLst>
          </p:cNvPr>
          <p:cNvSpPr>
            <a:spLocks noGrp="1"/>
          </p:cNvSpPr>
          <p:nvPr>
            <p:ph idx="1"/>
          </p:nvPr>
        </p:nvSpPr>
        <p:spPr/>
        <p:txBody>
          <a:bodyPr/>
          <a:lstStyle/>
          <a:p>
            <a:pPr>
              <a:buFont typeface="Wingdings" panose="05000000000000000000" pitchFamily="2" charset="2"/>
              <a:buChar char="v"/>
            </a:pPr>
            <a:r>
              <a:rPr lang="el-GR" dirty="0"/>
              <a:t>Οι φορείς αιτούνται προς την Γ.Γ.Α. την έγκριση των τμημάτων στα αντίστοιχα προγράμματα και την έγκριση Κατανομής Θέσεων για την πρόσληψη Πτυχιούχων Φυσικής Αγωγής (Π.Φ.Α.) που θα απασχοληθούν για την υλοποίηση τους.</a:t>
            </a:r>
          </a:p>
          <a:p>
            <a:pPr>
              <a:buFont typeface="Wingdings" panose="05000000000000000000" pitchFamily="2" charset="2"/>
              <a:buChar char="v"/>
            </a:pPr>
            <a:endParaRPr lang="el-GR" dirty="0"/>
          </a:p>
          <a:p>
            <a:pPr>
              <a:buFont typeface="Wingdings" panose="05000000000000000000" pitchFamily="2" charset="2"/>
              <a:buChar char="v"/>
            </a:pPr>
            <a:r>
              <a:rPr lang="el-GR" dirty="0"/>
              <a:t>Ενδεικτικά για την αθλητική περίοδο 2020-2021, 116 Δήμοι της χώρας υπέβαλαν αιτήσεις, 4.385 τμήματα εγκρίθηκαν και απασχολήθηκαν 1.142 Π.Φ.Α. (</a:t>
            </a:r>
            <a:r>
              <a:rPr lang="el-GR" dirty="0">
                <a:hlinkClick r:id="rId2"/>
              </a:rPr>
              <a:t>https://gga.gov.gr/athlitismos/athlhsh-gia-olous</a:t>
            </a:r>
            <a:r>
              <a:rPr lang="el-GR" dirty="0"/>
              <a:t>).</a:t>
            </a:r>
          </a:p>
          <a:p>
            <a:pPr>
              <a:buFont typeface="Wingdings" panose="05000000000000000000" pitchFamily="2" charset="2"/>
              <a:buChar char="v"/>
            </a:pPr>
            <a:endParaRPr lang="el-GR" dirty="0"/>
          </a:p>
          <a:p>
            <a:pPr>
              <a:buFont typeface="Wingdings" panose="05000000000000000000" pitchFamily="2" charset="2"/>
              <a:buChar char="v"/>
            </a:pPr>
            <a:r>
              <a:rPr lang="el-GR" dirty="0"/>
              <a:t>Για όλα τα </a:t>
            </a:r>
            <a:r>
              <a:rPr lang="el-GR" dirty="0" err="1"/>
              <a:t>Π.Α.γ.Ο</a:t>
            </a:r>
            <a:r>
              <a:rPr lang="el-GR" dirty="0"/>
              <a:t>. ο αριθμός των αθλούμενων ανά τμήμα κυμαίνεται από 13-25 άτομα, εκτός των τμημάτων που έχουν ως αντικείμενο την εκμάθηση αθλημάτων που απαιτούν μικρότερο αριθμό ατόμων</a:t>
            </a:r>
            <a:endParaRPr lang="en-US" dirty="0"/>
          </a:p>
        </p:txBody>
      </p:sp>
    </p:spTree>
    <p:extLst>
      <p:ext uri="{BB962C8B-B14F-4D97-AF65-F5344CB8AC3E}">
        <p14:creationId xmlns="" xmlns:p14="http://schemas.microsoft.com/office/powerpoint/2010/main" val="207936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E9DAFE5-A471-42FC-AEB3-6075D244DF7B}"/>
              </a:ext>
            </a:extLst>
          </p:cNvPr>
          <p:cNvSpPr>
            <a:spLocks noGrp="1"/>
          </p:cNvSpPr>
          <p:nvPr>
            <p:ph type="title"/>
          </p:nvPr>
        </p:nvSpPr>
        <p:spPr>
          <a:xfrm>
            <a:off x="2666589" y="722871"/>
            <a:ext cx="6465055" cy="662322"/>
          </a:xfrm>
        </p:spPr>
        <p:txBody>
          <a:bodyPr>
            <a:noAutofit/>
          </a:bodyPr>
          <a:lstStyle/>
          <a:p>
            <a:r>
              <a:rPr lang="el-GR" sz="3200" b="1" dirty="0"/>
              <a:t>Επιχορήγηση των </a:t>
            </a:r>
            <a:r>
              <a:rPr lang="el-GR" sz="3200" b="1" dirty="0" err="1"/>
              <a:t>Π.Α.γ.Ο</a:t>
            </a:r>
            <a:r>
              <a:rPr lang="el-GR" sz="3200" b="1" dirty="0"/>
              <a:t>. και </a:t>
            </a:r>
            <a:r>
              <a:rPr lang="el-GR" sz="3200" b="1" dirty="0" err="1"/>
              <a:t>Ε.Α.γ.Ο</a:t>
            </a:r>
            <a:r>
              <a:rPr lang="el-GR" sz="3200" b="1" dirty="0"/>
              <a:t>.</a:t>
            </a:r>
            <a:endParaRPr lang="en-US" sz="3200" b="1" dirty="0"/>
          </a:p>
        </p:txBody>
      </p:sp>
      <p:sp>
        <p:nvSpPr>
          <p:cNvPr id="3" name="Θέση περιεχομένου 2">
            <a:extLst>
              <a:ext uri="{FF2B5EF4-FFF2-40B4-BE49-F238E27FC236}">
                <a16:creationId xmlns="" xmlns:a16="http://schemas.microsoft.com/office/drawing/2014/main" id="{F9E9794F-8FD9-4F51-A04D-D3ADCEA98E33}"/>
              </a:ext>
            </a:extLst>
          </p:cNvPr>
          <p:cNvSpPr>
            <a:spLocks noGrp="1"/>
          </p:cNvSpPr>
          <p:nvPr>
            <p:ph idx="1"/>
          </p:nvPr>
        </p:nvSpPr>
        <p:spPr>
          <a:xfrm>
            <a:off x="1097280" y="1845734"/>
            <a:ext cx="10058400" cy="3492385"/>
          </a:xfrm>
        </p:spPr>
        <p:txBody>
          <a:bodyPr/>
          <a:lstStyle/>
          <a:p>
            <a:pPr>
              <a:buFont typeface="Wingdings" panose="05000000000000000000" pitchFamily="2" charset="2"/>
              <a:buChar char="Ø"/>
            </a:pPr>
            <a:r>
              <a:rPr lang="el-GR" dirty="0"/>
              <a:t>Για την ενίσχυση του στόχου των </a:t>
            </a:r>
            <a:r>
              <a:rPr lang="el-GR" dirty="0" err="1"/>
              <a:t>Π.Α.γ.Ο</a:t>
            </a:r>
            <a:r>
              <a:rPr lang="el-GR" dirty="0"/>
              <a:t>. και </a:t>
            </a:r>
            <a:r>
              <a:rPr lang="el-GR" dirty="0" err="1"/>
              <a:t>Ε.Α.γ.Ο</a:t>
            </a:r>
            <a:r>
              <a:rPr lang="el-GR" dirty="0"/>
              <a:t>. που είναι η συμμετοχή των πολιτών σε δραστηριότητες άθλησης και ψυχαγωγίας καθ’ όλη τη διάρκεια του έτους, η Γ.Γ.Α. παρέχει στους φορείς επιχορηγήσεις για την υλοποίηση τους.</a:t>
            </a:r>
          </a:p>
          <a:p>
            <a:pPr>
              <a:buFont typeface="Wingdings" panose="05000000000000000000" pitchFamily="2" charset="2"/>
              <a:buChar char="Ø"/>
            </a:pPr>
            <a:r>
              <a:rPr lang="el-GR" dirty="0"/>
              <a:t>Τα </a:t>
            </a:r>
            <a:r>
              <a:rPr lang="el-GR" dirty="0" err="1"/>
              <a:t>Π,Α.γ.Ο</a:t>
            </a:r>
            <a:r>
              <a:rPr lang="el-GR" dirty="0"/>
              <a:t>. επιχορηγούνται από την Γ.Γ.Α. με ποσοστό όπως αυτό προκύπτει από την εκάστοτε υπουργική απόφαση Έγκρισης Υλοποίησης και καθορίζεται κάθε έτος ανάλογα με το ύψος των πιστώσεων της Γ.Γ.Α. </a:t>
            </a:r>
          </a:p>
          <a:p>
            <a:pPr>
              <a:buFont typeface="Wingdings" panose="05000000000000000000" pitchFamily="2" charset="2"/>
              <a:buChar char="Ø"/>
            </a:pPr>
            <a:r>
              <a:rPr lang="el-GR" dirty="0"/>
              <a:t>Για τις </a:t>
            </a:r>
            <a:r>
              <a:rPr lang="el-GR" dirty="0" err="1"/>
              <a:t>Ε.Α.γ.Ο</a:t>
            </a:r>
            <a:r>
              <a:rPr lang="el-GR" dirty="0"/>
              <a:t>. η επιχορήγηση από τη Γ.Γ.Α. υπολογίζεται με βάση την έγκριση ποσού επί του προϋπολογισμού που υποβάλει ο φορέας υλοποίησης με την αίτηση - πρόταση του και το επιχορηγηθέν ποσό καταβάλλεται εφάπαξ μετά την ολοκλήρωση του ελέγχου των απολογιστικών στοιχείων.</a:t>
            </a:r>
          </a:p>
          <a:p>
            <a:endParaRPr lang="en-US" dirty="0"/>
          </a:p>
        </p:txBody>
      </p:sp>
    </p:spTree>
    <p:extLst>
      <p:ext uri="{BB962C8B-B14F-4D97-AF65-F5344CB8AC3E}">
        <p14:creationId xmlns="" xmlns:p14="http://schemas.microsoft.com/office/powerpoint/2010/main" val="34676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62E5CCC-59B2-4650-9C43-B9828D30109B}"/>
              </a:ext>
            </a:extLst>
          </p:cNvPr>
          <p:cNvSpPr>
            <a:spLocks noGrp="1"/>
          </p:cNvSpPr>
          <p:nvPr>
            <p:ph type="title"/>
          </p:nvPr>
        </p:nvSpPr>
        <p:spPr>
          <a:xfrm>
            <a:off x="1185630" y="562106"/>
            <a:ext cx="9385575" cy="853599"/>
          </a:xfrm>
        </p:spPr>
        <p:txBody>
          <a:bodyPr>
            <a:normAutofit fontScale="90000"/>
          </a:bodyPr>
          <a:lstStyle/>
          <a:p>
            <a:pPr marR="0" lvl="0">
              <a:lnSpc>
                <a:spcPct val="85000"/>
              </a:lnSpc>
              <a:spcBef>
                <a:spcPts val="0"/>
              </a:spcBef>
              <a:spcAft>
                <a:spcPts val="700"/>
              </a:spcAft>
              <a:buClr>
                <a:srgbClr val="000000"/>
              </a:buClr>
              <a:buSzPts val="1300"/>
              <a:tabLst>
                <a:tab pos="204470" algn="l"/>
              </a:tabLst>
            </a:pPr>
            <a:r>
              <a:rPr lang="el-GR" sz="32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Σύστημα Παρακολούθησης, Αξιολόγησης και Ελέγχου </a:t>
            </a:r>
            <a:r>
              <a:rPr lang="el-GR" sz="320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Π.Α.γ.Ο</a:t>
            </a:r>
            <a:r>
              <a:rPr lang="el-GR" sz="32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και </a:t>
            </a:r>
            <a:r>
              <a:rPr lang="el-GR" sz="3200" u="none" strike="noStrike" spc="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Ε.Α.γ.Ο</a:t>
            </a:r>
            <a:r>
              <a:rPr lang="el-GR" sz="3200" u="none" strike="noStrike" spc="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u="none" strike="noStrike" spc="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 xmlns:a16="http://schemas.microsoft.com/office/drawing/2014/main" id="{68FFD39E-380C-47FE-BB83-5BCAAB7B8654}"/>
              </a:ext>
            </a:extLst>
          </p:cNvPr>
          <p:cNvSpPr>
            <a:spLocks noGrp="1"/>
          </p:cNvSpPr>
          <p:nvPr>
            <p:ph idx="1"/>
          </p:nvPr>
        </p:nvSpPr>
        <p:spPr/>
        <p:txBody>
          <a:bodyPr>
            <a:normAutofit lnSpcReduction="10000"/>
          </a:bodyPr>
          <a:lstStyle/>
          <a:p>
            <a:pPr>
              <a:buFont typeface="Wingdings" panose="05000000000000000000" pitchFamily="2" charset="2"/>
              <a:buChar char="v"/>
            </a:pPr>
            <a:r>
              <a:rPr lang="el-GR" dirty="0"/>
              <a:t>Η Γ.Γ.Α. διενεργεί ελέγχους προκειμένου να εξασφαλίσει την τήρηση του Οργανωτικού Πλαισίου σχετικά με την υλοποίηση των </a:t>
            </a:r>
            <a:r>
              <a:rPr lang="el-GR" dirty="0" err="1"/>
              <a:t>Π.Α.γ.Ο</a:t>
            </a:r>
            <a:r>
              <a:rPr lang="el-GR" dirty="0"/>
              <a:t>. και </a:t>
            </a:r>
            <a:r>
              <a:rPr lang="el-GR" dirty="0" err="1"/>
              <a:t>Ε.Α.γ.Ο</a:t>
            </a:r>
            <a:r>
              <a:rPr lang="el-GR" dirty="0"/>
              <a:t>., τον χαρακτήρα και το περιεχόμενο των εγκεκριμένων </a:t>
            </a:r>
            <a:r>
              <a:rPr lang="el-GR" dirty="0" err="1"/>
              <a:t>Π.Α.γ.Ο</a:t>
            </a:r>
            <a:r>
              <a:rPr lang="el-GR" dirty="0"/>
              <a:t>. και </a:t>
            </a:r>
            <a:r>
              <a:rPr lang="el-GR" dirty="0" err="1"/>
              <a:t>Ε.Α.γ.Ο</a:t>
            </a:r>
            <a:r>
              <a:rPr lang="el-GR" dirty="0"/>
              <a:t>. και την πρόληψη ή τη διαπίστωση τυχόν παραβάσεων για την επιβολή κυρώσεων και την πιθανή ανάκτηση τυχόν καταβληθέντων ποσών. </a:t>
            </a:r>
          </a:p>
          <a:p>
            <a:pPr>
              <a:buFont typeface="Wingdings" panose="05000000000000000000" pitchFamily="2" charset="2"/>
              <a:buChar char="v"/>
            </a:pPr>
            <a:r>
              <a:rPr lang="el-GR" dirty="0"/>
              <a:t>Οι έλεγχοι είναι είτε Συγκεντρωτικοί/Διερευνητικοί που διεξάγονται από τα αρμόδια τμήματα της Διεύθυνσης Άθλησης για Όλους στην έδρα της Υπηρεσίας, με την προσκόμιση από το φορέα υλοποίησης των απαραίτητων εγγράφων, είτε Επιτόπιοι από το τριμελές κλιμάκιο ελέγχου στις εγκαταστάσεις του φορέα υλοποίησης.</a:t>
            </a:r>
          </a:p>
          <a:p>
            <a:pPr>
              <a:buFont typeface="Wingdings" panose="05000000000000000000" pitchFamily="2" charset="2"/>
              <a:buChar char="v"/>
            </a:pPr>
            <a:r>
              <a:rPr lang="el-GR" dirty="0"/>
              <a:t>Σε φορείς που διαπιστώνεται παράβαση των όρων του Οργανωτικού Πλαισίου, επιβάλλονται κυρώσεις όπως η ανάκληση κατά μέρος ή καθ’ ολοκληρίαν του προγράμματος ή ο αποκλεισμός από το δικαίωμα επιχορήγησης για τουλάχιστον δύο έτη ή ποινή αποκλεισμού του δικαιώματος υλοποίησης </a:t>
            </a:r>
            <a:r>
              <a:rPr lang="el-GR" dirty="0" err="1"/>
              <a:t>Π.Α.γ.Ο</a:t>
            </a:r>
            <a:r>
              <a:rPr lang="el-GR" dirty="0"/>
              <a:t>/</a:t>
            </a:r>
            <a:r>
              <a:rPr lang="el-GR" dirty="0" err="1"/>
              <a:t>Ε.Α.γ.Ο</a:t>
            </a:r>
            <a:r>
              <a:rPr lang="el-GR" dirty="0"/>
              <a:t>. για τουλάχιστον 1 έως 3 χρόνια, μετά από αιτιολογημένη εισήγηση των αρμοδίων τμημάτων.</a:t>
            </a:r>
          </a:p>
          <a:p>
            <a:pPr>
              <a:buFont typeface="Wingdings" panose="05000000000000000000" pitchFamily="2" charset="2"/>
              <a:buChar char="v"/>
            </a:pPr>
            <a:endParaRPr lang="en-US" dirty="0"/>
          </a:p>
        </p:txBody>
      </p:sp>
    </p:spTree>
    <p:extLst>
      <p:ext uri="{BB962C8B-B14F-4D97-AF65-F5344CB8AC3E}">
        <p14:creationId xmlns="" xmlns:p14="http://schemas.microsoft.com/office/powerpoint/2010/main" val="847952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 xmlns:a16="http://schemas.microsoft.com/office/drawing/2014/main" id="{5CF81D86-BDBA-477C-B7DD-8D359BB996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Τίτλος 5">
            <a:extLst>
              <a:ext uri="{FF2B5EF4-FFF2-40B4-BE49-F238E27FC236}">
                <a16:creationId xmlns="" xmlns:a16="http://schemas.microsoft.com/office/drawing/2014/main" id="{A72C0985-DD85-4D70-8BB2-055AA1A601EB}"/>
              </a:ext>
            </a:extLst>
          </p:cNvPr>
          <p:cNvSpPr>
            <a:spLocks noGrp="1"/>
          </p:cNvSpPr>
          <p:nvPr>
            <p:ph type="title"/>
          </p:nvPr>
        </p:nvSpPr>
        <p:spPr>
          <a:xfrm>
            <a:off x="4974771" y="457201"/>
            <a:ext cx="6574972" cy="1276492"/>
          </a:xfrm>
        </p:spPr>
        <p:txBody>
          <a:bodyPr>
            <a:normAutofit/>
          </a:bodyPr>
          <a:lstStyle/>
          <a:p>
            <a:r>
              <a:rPr lang="el-GR" sz="3600" dirty="0"/>
              <a:t>Συμμετοχή στα Προγράμματα Άθληση για Όλους</a:t>
            </a:r>
          </a:p>
        </p:txBody>
      </p:sp>
      <p:pic>
        <p:nvPicPr>
          <p:cNvPr id="9" name="Εικόνα 8">
            <a:extLst>
              <a:ext uri="{FF2B5EF4-FFF2-40B4-BE49-F238E27FC236}">
                <a16:creationId xmlns="" xmlns:a16="http://schemas.microsoft.com/office/drawing/2014/main" id="{840D6BE0-1491-4861-943A-D4CD74DB1849}"/>
              </a:ext>
            </a:extLst>
          </p:cNvPr>
          <p:cNvPicPr>
            <a:picLocks noChangeAspect="1"/>
          </p:cNvPicPr>
          <p:nvPr/>
        </p:nvPicPr>
        <p:blipFill rotWithShape="1">
          <a:blip r:embed="rId2">
            <a:extLst>
              <a:ext uri="{28A0092B-C50C-407E-A947-70E740481C1C}">
                <a14:useLocalDpi xmlns="" xmlns:a14="http://schemas.microsoft.com/office/drawing/2010/main" val="0"/>
              </a:ext>
            </a:extLst>
          </a:blip>
          <a:srcRect r="-3" b="4037"/>
          <a:stretch/>
        </p:blipFill>
        <p:spPr>
          <a:xfrm>
            <a:off x="56011" y="197220"/>
            <a:ext cx="4515989" cy="5997978"/>
          </a:xfrm>
          <a:prstGeom prst="rect">
            <a:avLst/>
          </a:prstGeom>
        </p:spPr>
      </p:pic>
      <p:cxnSp>
        <p:nvCxnSpPr>
          <p:cNvPr id="23" name="Straight Connector 15">
            <a:extLst>
              <a:ext uri="{FF2B5EF4-FFF2-40B4-BE49-F238E27FC236}">
                <a16:creationId xmlns="" xmlns:a16="http://schemas.microsoft.com/office/drawing/2014/main" id="{C65F3E9C-EF11-4F8F-A621-399C7A3E64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Θέση περιεχομένου 6">
            <a:extLst>
              <a:ext uri="{FF2B5EF4-FFF2-40B4-BE49-F238E27FC236}">
                <a16:creationId xmlns="" xmlns:a16="http://schemas.microsoft.com/office/drawing/2014/main" id="{C128DDC6-9D16-4048-96CD-048CF70CBDE0}"/>
              </a:ext>
            </a:extLst>
          </p:cNvPr>
          <p:cNvSpPr>
            <a:spLocks noGrp="1"/>
          </p:cNvSpPr>
          <p:nvPr>
            <p:ph idx="1"/>
          </p:nvPr>
        </p:nvSpPr>
        <p:spPr>
          <a:xfrm>
            <a:off x="4974769" y="2198914"/>
            <a:ext cx="7051327" cy="3670180"/>
          </a:xfrm>
        </p:spPr>
        <p:txBody>
          <a:bodyPr>
            <a:normAutofit/>
          </a:bodyPr>
          <a:lstStyle/>
          <a:p>
            <a:pPr>
              <a:buFont typeface="Wingdings" panose="05000000000000000000" pitchFamily="2" charset="2"/>
              <a:buChar char="q"/>
            </a:pPr>
            <a:r>
              <a:rPr lang="el-GR" dirty="0"/>
              <a:t>Σύμφωνα με τα αποτελέσματα της σύγκρισης των εγκεκριμένων Δομημένων Γενικών και Ειδικών </a:t>
            </a:r>
            <a:r>
              <a:rPr lang="el-GR" dirty="0" err="1"/>
              <a:t>Π.Α.γ.Ο</a:t>
            </a:r>
            <a:r>
              <a:rPr lang="el-GR" dirty="0"/>
              <a:t>. μεγάλης διάρκειας του τμήματος Στατιστικής Τεκμηρίωσης Αθλητισμού και Στοχοθεσίας της Γ.Γ.Α. (</a:t>
            </a:r>
            <a:r>
              <a:rPr lang="el-GR" dirty="0">
                <a:hlinkClick r:id="rId3"/>
              </a:rPr>
              <a:t>https://gga.gov.gr/component/content/category/254-o-ellinikos-athlitismos-se-dedomena</a:t>
            </a:r>
            <a:r>
              <a:rPr lang="el-GR" dirty="0"/>
              <a:t>) μεταξύ των αθλητικών περιόδων 2016-2017, 2017-2018 και 2018-2019 παρατηρούμε μια σταθερότητα στον αριθμό των εγκρίσεων των Γενικών </a:t>
            </a:r>
            <a:r>
              <a:rPr lang="el-GR" dirty="0" err="1"/>
              <a:t>Π.Α.γ.Ο</a:t>
            </a:r>
            <a:r>
              <a:rPr lang="el-GR" dirty="0"/>
              <a:t>. και μία μικρή αύξηση των Ειδικών </a:t>
            </a:r>
            <a:r>
              <a:rPr lang="el-GR" dirty="0" err="1"/>
              <a:t>Π.Α.γ.Ο</a:t>
            </a:r>
            <a:r>
              <a:rPr lang="el-GR" dirty="0"/>
              <a:t>. στην περίοδο 2018-2019. </a:t>
            </a:r>
          </a:p>
          <a:p>
            <a:pPr>
              <a:buFont typeface="Wingdings" panose="05000000000000000000" pitchFamily="2" charset="2"/>
              <a:buChar char="q"/>
            </a:pPr>
            <a:r>
              <a:rPr lang="el-GR" dirty="0"/>
              <a:t>Η εκτίμηση για τον αριθμό των συμμετεχόντων στη χώρα ανέρχεται σε 75.000 για τα Γενικά </a:t>
            </a:r>
            <a:r>
              <a:rPr lang="el-GR" dirty="0" err="1"/>
              <a:t>Π.Α.γ.Ο</a:t>
            </a:r>
            <a:r>
              <a:rPr lang="el-GR" dirty="0"/>
              <a:t>. και 13.000 για τα Ειδικά </a:t>
            </a:r>
            <a:r>
              <a:rPr lang="el-GR" dirty="0" err="1"/>
              <a:t>Π.Α.γ.Ο</a:t>
            </a:r>
            <a:r>
              <a:rPr lang="el-GR" dirty="0"/>
              <a:t>. με υπολογισμό 18 άτομα το τμήμα.</a:t>
            </a:r>
          </a:p>
        </p:txBody>
      </p:sp>
      <p:sp>
        <p:nvSpPr>
          <p:cNvPr id="24" name="Rectangle 17">
            <a:extLst>
              <a:ext uri="{FF2B5EF4-FFF2-40B4-BE49-F238E27FC236}">
                <a16:creationId xmlns="" xmlns:a16="http://schemas.microsoft.com/office/drawing/2014/main" id="{88AA064E-5F6E-4024-BC28-EDDC3DFC70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9">
            <a:extLst>
              <a:ext uri="{FF2B5EF4-FFF2-40B4-BE49-F238E27FC236}">
                <a16:creationId xmlns="" xmlns:a16="http://schemas.microsoft.com/office/drawing/2014/main" id="{03B29638-4838-4B9B-B9DB-96E542BAF3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474680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47C08E2-C22A-4B4E-9903-12ED120AEEE1}"/>
              </a:ext>
            </a:extLst>
          </p:cNvPr>
          <p:cNvSpPr txBox="1"/>
          <p:nvPr/>
        </p:nvSpPr>
        <p:spPr>
          <a:xfrm>
            <a:off x="762420" y="431709"/>
            <a:ext cx="102419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3600" b="1" i="0" u="none" strike="noStrike" kern="1200" cap="none" spc="0" normalizeH="0" baseline="0" noProof="0" dirty="0">
                <a:ln>
                  <a:noFill/>
                </a:ln>
                <a:solidFill>
                  <a:prstClr val="black"/>
                </a:solidFill>
                <a:effectLst/>
                <a:uLnTx/>
                <a:uFillTx/>
                <a:latin typeface="Calibri"/>
                <a:ea typeface="+mn-ea"/>
                <a:cs typeface="+mn-cs"/>
              </a:rPr>
              <a:t>Συνεργαζόμενοι φορείς </a:t>
            </a:r>
            <a:endParaRPr kumimoji="0" lang="en-US" sz="3600" b="1" i="0" u="none" strike="noStrike" kern="1200" cap="none" spc="0" normalizeH="0" baseline="0" noProof="0" dirty="0">
              <a:ln>
                <a:noFill/>
              </a:ln>
              <a:solidFill>
                <a:srgbClr val="CE71A2"/>
              </a:solidFill>
              <a:effectLst/>
              <a:uLnTx/>
              <a:uFillTx/>
              <a:latin typeface="Poppins" pitchFamily="2" charset="77"/>
              <a:ea typeface="+mn-ea"/>
              <a:cs typeface="Poppins" pitchFamily="2" charset="77"/>
            </a:endParaRPr>
          </a:p>
        </p:txBody>
      </p:sp>
      <p:sp>
        <p:nvSpPr>
          <p:cNvPr id="4" name="Arc 3">
            <a:extLst>
              <a:ext uri="{FF2B5EF4-FFF2-40B4-BE49-F238E27FC236}">
                <a16:creationId xmlns="" xmlns:a16="http://schemas.microsoft.com/office/drawing/2014/main" id="{A20CBA88-7607-AC42-871A-95C426A89990}"/>
              </a:ext>
            </a:extLst>
          </p:cNvPr>
          <p:cNvSpPr/>
          <p:nvPr/>
        </p:nvSpPr>
        <p:spPr>
          <a:xfrm>
            <a:off x="-153873" y="1966048"/>
            <a:ext cx="4085646" cy="4213570"/>
          </a:xfrm>
          <a:prstGeom prst="arc">
            <a:avLst>
              <a:gd name="adj1" fmla="val 16162885"/>
              <a:gd name="adj2" fmla="val 5410514"/>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 xmlns:a16="http://schemas.microsoft.com/office/drawing/2014/main" id="{56C3E3FC-5E40-EC41-B114-8E97B5864B14}"/>
              </a:ext>
            </a:extLst>
          </p:cNvPr>
          <p:cNvSpPr/>
          <p:nvPr/>
        </p:nvSpPr>
        <p:spPr>
          <a:xfrm>
            <a:off x="1975491" y="2000643"/>
            <a:ext cx="214132" cy="2141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 xmlns:a16="http://schemas.microsoft.com/office/drawing/2014/main" id="{BDFEA11F-D290-3746-92FE-8A4CAAC79A3D}"/>
              </a:ext>
            </a:extLst>
          </p:cNvPr>
          <p:cNvSpPr/>
          <p:nvPr/>
        </p:nvSpPr>
        <p:spPr>
          <a:xfrm>
            <a:off x="1975491" y="5955829"/>
            <a:ext cx="214132" cy="2141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 xmlns:a16="http://schemas.microsoft.com/office/drawing/2014/main" id="{4AFE408B-165F-8040-9757-65047FBCAD0D}"/>
              </a:ext>
            </a:extLst>
          </p:cNvPr>
          <p:cNvSpPr/>
          <p:nvPr/>
        </p:nvSpPr>
        <p:spPr>
          <a:xfrm>
            <a:off x="3962867" y="3827444"/>
            <a:ext cx="367397" cy="3673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5</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 xmlns:a16="http://schemas.microsoft.com/office/drawing/2014/main" id="{A72AFD7D-DB14-9044-A660-B7A71A35F190}"/>
              </a:ext>
            </a:extLst>
          </p:cNvPr>
          <p:cNvSpPr/>
          <p:nvPr/>
        </p:nvSpPr>
        <p:spPr>
          <a:xfrm>
            <a:off x="2946353" y="1887756"/>
            <a:ext cx="367397" cy="392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 xmlns:a16="http://schemas.microsoft.com/office/drawing/2014/main" id="{EC0D3E4D-EB78-0C44-AB74-C89FF6B7FBB8}"/>
              </a:ext>
            </a:extLst>
          </p:cNvPr>
          <p:cNvSpPr txBox="1"/>
          <p:nvPr/>
        </p:nvSpPr>
        <p:spPr>
          <a:xfrm>
            <a:off x="3785113" y="2328194"/>
            <a:ext cx="6254751" cy="338554"/>
          </a:xfrm>
          <a:prstGeom prst="rect">
            <a:avLst/>
          </a:prstGeom>
          <a:noFill/>
        </p:spPr>
        <p:txBody>
          <a:bodyPr wrap="square"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Εκπαιδευτικά ιδρύματα και Σχολές τους (όπως ΑΕΙ, ΑΤΕΙ, Σ.Ε.Φ.Α.Α)</a:t>
            </a:r>
          </a:p>
        </p:txBody>
      </p:sp>
      <p:sp>
        <p:nvSpPr>
          <p:cNvPr id="21" name="TextBox 20">
            <a:extLst>
              <a:ext uri="{FF2B5EF4-FFF2-40B4-BE49-F238E27FC236}">
                <a16:creationId xmlns="" xmlns:a16="http://schemas.microsoft.com/office/drawing/2014/main" id="{9BC3BB01-3EE4-F94C-8CE1-646F2C96DD8C}"/>
              </a:ext>
            </a:extLst>
          </p:cNvPr>
          <p:cNvSpPr txBox="1"/>
          <p:nvPr/>
        </p:nvSpPr>
        <p:spPr>
          <a:xfrm>
            <a:off x="3313749" y="1902441"/>
            <a:ext cx="6305985" cy="338554"/>
          </a:xfrm>
          <a:prstGeom prst="rect">
            <a:avLst/>
          </a:prstGeom>
          <a:noFill/>
        </p:spPr>
        <p:txBody>
          <a:bodyPr wrap="squar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Υπουργεία (όπως το Υπουργείο Τουρισμού, Παιδείας &amp; Θρησκευμάτων) </a:t>
            </a:r>
          </a:p>
        </p:txBody>
      </p:sp>
      <p:sp>
        <p:nvSpPr>
          <p:cNvPr id="24" name="TextBox 23">
            <a:extLst>
              <a:ext uri="{FF2B5EF4-FFF2-40B4-BE49-F238E27FC236}">
                <a16:creationId xmlns="" xmlns:a16="http://schemas.microsoft.com/office/drawing/2014/main" id="{8DFC1D39-56F4-8F43-876F-B95066185D3F}"/>
              </a:ext>
            </a:extLst>
          </p:cNvPr>
          <p:cNvSpPr txBox="1"/>
          <p:nvPr/>
        </p:nvSpPr>
        <p:spPr>
          <a:xfrm>
            <a:off x="4103724" y="2786706"/>
            <a:ext cx="6254750" cy="338554"/>
          </a:xfrm>
          <a:prstGeom prst="rect">
            <a:avLst/>
          </a:prstGeom>
          <a:noFill/>
        </p:spPr>
        <p:txBody>
          <a:bodyPr wrap="square"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Ελληνικές Ομοσπονδίες (όπως Ε.Ο.Κ., Ε.Π.Ο., Ε.Π.Ο., Ο.Σ.Ε.Κ.Α)</a:t>
            </a:r>
          </a:p>
        </p:txBody>
      </p:sp>
      <p:sp>
        <p:nvSpPr>
          <p:cNvPr id="34" name="Freeform 929">
            <a:extLst>
              <a:ext uri="{FF2B5EF4-FFF2-40B4-BE49-F238E27FC236}">
                <a16:creationId xmlns="" xmlns:a16="http://schemas.microsoft.com/office/drawing/2014/main" id="{54A6BC7B-A5B3-4A4D-BD7B-B30B3EB570B1}"/>
              </a:ext>
            </a:extLst>
          </p:cNvPr>
          <p:cNvSpPr>
            <a:spLocks noChangeAspect="1"/>
          </p:cNvSpPr>
          <p:nvPr/>
        </p:nvSpPr>
        <p:spPr bwMode="auto">
          <a:xfrm>
            <a:off x="11004338" y="4824748"/>
            <a:ext cx="368433" cy="367338"/>
          </a:xfrm>
          <a:custGeom>
            <a:avLst/>
            <a:gdLst>
              <a:gd name="T0" fmla="*/ 7657895 w 293328"/>
              <a:gd name="T1" fmla="*/ 9005345 h 293238"/>
              <a:gd name="T2" fmla="*/ 4498868 w 293328"/>
              <a:gd name="T3" fmla="*/ 9005345 h 293238"/>
              <a:gd name="T4" fmla="*/ 3522037 w 293328"/>
              <a:gd name="T5" fmla="*/ 8834279 h 293238"/>
              <a:gd name="T6" fmla="*/ 1438230 w 293328"/>
              <a:gd name="T7" fmla="*/ 9163206 h 293238"/>
              <a:gd name="T8" fmla="*/ 8017115 w 293328"/>
              <a:gd name="T9" fmla="*/ 7579894 h 293238"/>
              <a:gd name="T10" fmla="*/ 9228325 w 293328"/>
              <a:gd name="T11" fmla="*/ 7908834 h 293238"/>
              <a:gd name="T12" fmla="*/ 8017115 w 293328"/>
              <a:gd name="T13" fmla="*/ 7579894 h 293238"/>
              <a:gd name="T14" fmla="*/ 7196298 w 293328"/>
              <a:gd name="T15" fmla="*/ 7750944 h 293238"/>
              <a:gd name="T16" fmla="*/ 5652355 w 293328"/>
              <a:gd name="T17" fmla="*/ 7750944 h 293238"/>
              <a:gd name="T18" fmla="*/ 4792152 w 293328"/>
              <a:gd name="T19" fmla="*/ 7579894 h 293238"/>
              <a:gd name="T20" fmla="*/ 3615792 w 293328"/>
              <a:gd name="T21" fmla="*/ 7908834 h 293238"/>
              <a:gd name="T22" fmla="*/ 1441954 w 293328"/>
              <a:gd name="T23" fmla="*/ 7579894 h 293238"/>
              <a:gd name="T24" fmla="*/ 2653087 w 293328"/>
              <a:gd name="T25" fmla="*/ 7908834 h 293238"/>
              <a:gd name="T26" fmla="*/ 1441954 w 293328"/>
              <a:gd name="T27" fmla="*/ 7579894 h 293238"/>
              <a:gd name="T28" fmla="*/ 7960461 w 293328"/>
              <a:gd name="T29" fmla="*/ 5049788 h 293238"/>
              <a:gd name="T30" fmla="*/ 8417216 w 293328"/>
              <a:gd name="T31" fmla="*/ 6059062 h 293238"/>
              <a:gd name="T32" fmla="*/ 8417216 w 293328"/>
              <a:gd name="T33" fmla="*/ 4558084 h 293238"/>
              <a:gd name="T34" fmla="*/ 7803923 w 293328"/>
              <a:gd name="T35" fmla="*/ 6136728 h 293238"/>
              <a:gd name="T36" fmla="*/ 6512036 w 293328"/>
              <a:gd name="T37" fmla="*/ 6110840 h 293238"/>
              <a:gd name="T38" fmla="*/ 7582022 w 293328"/>
              <a:gd name="T39" fmla="*/ 5877936 h 293238"/>
              <a:gd name="T40" fmla="*/ 7790812 w 293328"/>
              <a:gd name="T41" fmla="*/ 4803898 h 293238"/>
              <a:gd name="T42" fmla="*/ 1645443 w 293328"/>
              <a:gd name="T43" fmla="*/ 4558084 h 293238"/>
              <a:gd name="T44" fmla="*/ 2827025 w 293328"/>
              <a:gd name="T45" fmla="*/ 4881567 h 293238"/>
              <a:gd name="T46" fmla="*/ 1593537 w 293328"/>
              <a:gd name="T47" fmla="*/ 6007352 h 293238"/>
              <a:gd name="T48" fmla="*/ 3411399 w 293328"/>
              <a:gd name="T49" fmla="*/ 6007352 h 293238"/>
              <a:gd name="T50" fmla="*/ 3735991 w 293328"/>
              <a:gd name="T51" fmla="*/ 5670900 h 293238"/>
              <a:gd name="T52" fmla="*/ 1645443 w 293328"/>
              <a:gd name="T53" fmla="*/ 6369652 h 293238"/>
              <a:gd name="T54" fmla="*/ 1645443 w 293328"/>
              <a:gd name="T55" fmla="*/ 4558084 h 293238"/>
              <a:gd name="T56" fmla="*/ 326516 w 293328"/>
              <a:gd name="T57" fmla="*/ 9731379 h 293238"/>
              <a:gd name="T58" fmla="*/ 10330664 w 293328"/>
              <a:gd name="T59" fmla="*/ 9731379 h 293238"/>
              <a:gd name="T60" fmla="*/ 8019003 w 293328"/>
              <a:gd name="T61" fmla="*/ 3715021 h 293238"/>
              <a:gd name="T62" fmla="*/ 5224068 w 293328"/>
              <a:gd name="T63" fmla="*/ 6671540 h 293238"/>
              <a:gd name="T64" fmla="*/ 5328636 w 293328"/>
              <a:gd name="T65" fmla="*/ 2017972 h 293238"/>
              <a:gd name="T66" fmla="*/ 5119204 w 293328"/>
              <a:gd name="T67" fmla="*/ 2950064 h 293238"/>
              <a:gd name="T68" fmla="*/ 5538018 w 293328"/>
              <a:gd name="T69" fmla="*/ 2950064 h 293238"/>
              <a:gd name="T70" fmla="*/ 5328636 w 293328"/>
              <a:gd name="T71" fmla="*/ 2017972 h 293238"/>
              <a:gd name="T72" fmla="*/ 5878196 w 293328"/>
              <a:gd name="T73" fmla="*/ 2975948 h 293238"/>
              <a:gd name="T74" fmla="*/ 5930522 w 293328"/>
              <a:gd name="T75" fmla="*/ 4374065 h 293238"/>
              <a:gd name="T76" fmla="*/ 4569543 w 293328"/>
              <a:gd name="T77" fmla="*/ 4179851 h 293238"/>
              <a:gd name="T78" fmla="*/ 5328636 w 293328"/>
              <a:gd name="T79" fmla="*/ 1707229 h 293238"/>
              <a:gd name="T80" fmla="*/ 2912433 w 293328"/>
              <a:gd name="T81" fmla="*/ 3353513 h 293238"/>
              <a:gd name="T82" fmla="*/ 7757771 w 293328"/>
              <a:gd name="T83" fmla="*/ 1120021 h 293238"/>
              <a:gd name="T84" fmla="*/ 5380810 w 293328"/>
              <a:gd name="T85" fmla="*/ 9598 h 293238"/>
              <a:gd name="T86" fmla="*/ 8071270 w 293328"/>
              <a:gd name="T87" fmla="*/ 3353513 h 293238"/>
              <a:gd name="T88" fmla="*/ 10657173 w 293328"/>
              <a:gd name="T89" fmla="*/ 4205648 h 293238"/>
              <a:gd name="T90" fmla="*/ 809663 w 293328"/>
              <a:gd name="T91" fmla="*/ 10531857 h 293238"/>
              <a:gd name="T92" fmla="*/ 809663 w 293328"/>
              <a:gd name="T93" fmla="*/ 3405144 h 293238"/>
              <a:gd name="T94" fmla="*/ 2585917 w 293328"/>
              <a:gd name="T95" fmla="*/ 1003808 h 293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328" h="293238">
                <a:moveTo>
                  <a:pt x="128173" y="245972"/>
                </a:moveTo>
                <a:lnTo>
                  <a:pt x="206065" y="245972"/>
                </a:lnTo>
                <a:cubicBezTo>
                  <a:pt x="208601" y="245972"/>
                  <a:pt x="210775" y="248170"/>
                  <a:pt x="210775" y="250735"/>
                </a:cubicBezTo>
                <a:cubicBezTo>
                  <a:pt x="210775" y="253299"/>
                  <a:pt x="208601" y="255131"/>
                  <a:pt x="206065" y="255131"/>
                </a:cubicBezTo>
                <a:lnTo>
                  <a:pt x="128173" y="255131"/>
                </a:lnTo>
                <a:cubicBezTo>
                  <a:pt x="125999" y="255131"/>
                  <a:pt x="123825" y="253299"/>
                  <a:pt x="123825" y="250735"/>
                </a:cubicBezTo>
                <a:cubicBezTo>
                  <a:pt x="123825" y="248170"/>
                  <a:pt x="125999" y="245972"/>
                  <a:pt x="128173" y="245972"/>
                </a:cubicBezTo>
                <a:close/>
                <a:moveTo>
                  <a:pt x="39585" y="245972"/>
                </a:moveTo>
                <a:lnTo>
                  <a:pt x="96940" y="245972"/>
                </a:lnTo>
                <a:cubicBezTo>
                  <a:pt x="99449" y="245972"/>
                  <a:pt x="101241" y="248170"/>
                  <a:pt x="101241" y="250735"/>
                </a:cubicBezTo>
                <a:cubicBezTo>
                  <a:pt x="101241" y="253299"/>
                  <a:pt x="99449" y="255131"/>
                  <a:pt x="96940" y="255131"/>
                </a:cubicBezTo>
                <a:lnTo>
                  <a:pt x="39585" y="255131"/>
                </a:lnTo>
                <a:cubicBezTo>
                  <a:pt x="36717" y="255131"/>
                  <a:pt x="34925" y="253299"/>
                  <a:pt x="34925" y="250735"/>
                </a:cubicBezTo>
                <a:cubicBezTo>
                  <a:pt x="34925" y="248170"/>
                  <a:pt x="36717" y="245972"/>
                  <a:pt x="39585" y="245972"/>
                </a:cubicBezTo>
                <a:close/>
                <a:moveTo>
                  <a:pt x="220663" y="211047"/>
                </a:moveTo>
                <a:lnTo>
                  <a:pt x="254000" y="211047"/>
                </a:lnTo>
                <a:cubicBezTo>
                  <a:pt x="256564" y="211047"/>
                  <a:pt x="258396" y="213245"/>
                  <a:pt x="258396" y="215810"/>
                </a:cubicBezTo>
                <a:cubicBezTo>
                  <a:pt x="258396" y="218374"/>
                  <a:pt x="256564" y="220206"/>
                  <a:pt x="254000" y="220206"/>
                </a:cubicBezTo>
                <a:lnTo>
                  <a:pt x="220663" y="220206"/>
                </a:lnTo>
                <a:cubicBezTo>
                  <a:pt x="218098" y="220206"/>
                  <a:pt x="215900" y="218374"/>
                  <a:pt x="215900" y="215810"/>
                </a:cubicBezTo>
                <a:cubicBezTo>
                  <a:pt x="215900" y="213245"/>
                  <a:pt x="218098" y="211047"/>
                  <a:pt x="220663" y="211047"/>
                </a:cubicBezTo>
                <a:close/>
                <a:moveTo>
                  <a:pt x="159971" y="211047"/>
                </a:moveTo>
                <a:lnTo>
                  <a:pt x="193308" y="211047"/>
                </a:lnTo>
                <a:cubicBezTo>
                  <a:pt x="195873" y="211047"/>
                  <a:pt x="198071" y="213245"/>
                  <a:pt x="198071" y="215810"/>
                </a:cubicBezTo>
                <a:cubicBezTo>
                  <a:pt x="198071" y="218374"/>
                  <a:pt x="195873" y="220206"/>
                  <a:pt x="193308" y="220206"/>
                </a:cubicBezTo>
                <a:lnTo>
                  <a:pt x="159971" y="220206"/>
                </a:lnTo>
                <a:cubicBezTo>
                  <a:pt x="157407" y="220206"/>
                  <a:pt x="155575" y="218374"/>
                  <a:pt x="155575" y="215810"/>
                </a:cubicBezTo>
                <a:cubicBezTo>
                  <a:pt x="155575" y="213245"/>
                  <a:pt x="157407" y="211047"/>
                  <a:pt x="159971" y="211047"/>
                </a:cubicBezTo>
                <a:close/>
                <a:moveTo>
                  <a:pt x="99520" y="211047"/>
                </a:moveTo>
                <a:lnTo>
                  <a:pt x="131899" y="211047"/>
                </a:lnTo>
                <a:cubicBezTo>
                  <a:pt x="134390" y="211047"/>
                  <a:pt x="136169" y="213245"/>
                  <a:pt x="136169" y="215810"/>
                </a:cubicBezTo>
                <a:cubicBezTo>
                  <a:pt x="136169" y="218374"/>
                  <a:pt x="134390" y="220206"/>
                  <a:pt x="131899" y="220206"/>
                </a:cubicBezTo>
                <a:lnTo>
                  <a:pt x="99520" y="220206"/>
                </a:lnTo>
                <a:cubicBezTo>
                  <a:pt x="97029" y="220206"/>
                  <a:pt x="95250" y="218374"/>
                  <a:pt x="95250" y="215810"/>
                </a:cubicBezTo>
                <a:cubicBezTo>
                  <a:pt x="95250" y="213245"/>
                  <a:pt x="97029" y="211047"/>
                  <a:pt x="99520" y="211047"/>
                </a:cubicBezTo>
                <a:close/>
                <a:moveTo>
                  <a:pt x="39687" y="211047"/>
                </a:moveTo>
                <a:lnTo>
                  <a:pt x="73024" y="211047"/>
                </a:lnTo>
                <a:cubicBezTo>
                  <a:pt x="75589" y="211047"/>
                  <a:pt x="77421" y="213245"/>
                  <a:pt x="77421" y="215810"/>
                </a:cubicBezTo>
                <a:cubicBezTo>
                  <a:pt x="77421" y="218374"/>
                  <a:pt x="75589" y="220206"/>
                  <a:pt x="73024" y="220206"/>
                </a:cubicBezTo>
                <a:lnTo>
                  <a:pt x="39687" y="220206"/>
                </a:lnTo>
                <a:cubicBezTo>
                  <a:pt x="36757" y="220206"/>
                  <a:pt x="34925" y="218374"/>
                  <a:pt x="34925" y="215810"/>
                </a:cubicBezTo>
                <a:cubicBezTo>
                  <a:pt x="34925" y="213245"/>
                  <a:pt x="36757" y="211047"/>
                  <a:pt x="39687" y="211047"/>
                </a:cubicBezTo>
                <a:close/>
                <a:moveTo>
                  <a:pt x="231675" y="135917"/>
                </a:moveTo>
                <a:cubicBezTo>
                  <a:pt x="227365" y="135917"/>
                  <a:pt x="222336" y="137358"/>
                  <a:pt x="219463" y="140241"/>
                </a:cubicBezTo>
                <a:cubicBezTo>
                  <a:pt x="219463" y="140241"/>
                  <a:pt x="219463" y="140601"/>
                  <a:pt x="219104" y="140601"/>
                </a:cubicBezTo>
                <a:cubicBezTo>
                  <a:pt x="223414" y="147807"/>
                  <a:pt x="223414" y="156453"/>
                  <a:pt x="219104" y="164019"/>
                </a:cubicBezTo>
                <a:cubicBezTo>
                  <a:pt x="219463" y="164019"/>
                  <a:pt x="219463" y="164019"/>
                  <a:pt x="219463" y="164019"/>
                </a:cubicBezTo>
                <a:cubicBezTo>
                  <a:pt x="222336" y="166902"/>
                  <a:pt x="227365" y="168703"/>
                  <a:pt x="231675" y="168703"/>
                </a:cubicBezTo>
                <a:cubicBezTo>
                  <a:pt x="240654" y="168703"/>
                  <a:pt x="247837" y="161137"/>
                  <a:pt x="247837" y="152490"/>
                </a:cubicBezTo>
                <a:cubicBezTo>
                  <a:pt x="247837" y="143123"/>
                  <a:pt x="240654" y="135917"/>
                  <a:pt x="231675" y="135917"/>
                </a:cubicBezTo>
                <a:close/>
                <a:moveTo>
                  <a:pt x="231675" y="126910"/>
                </a:moveTo>
                <a:cubicBezTo>
                  <a:pt x="245682" y="126910"/>
                  <a:pt x="256816" y="138439"/>
                  <a:pt x="256816" y="152490"/>
                </a:cubicBezTo>
                <a:cubicBezTo>
                  <a:pt x="256816" y="166181"/>
                  <a:pt x="245682" y="177350"/>
                  <a:pt x="231675" y="177350"/>
                </a:cubicBezTo>
                <a:cubicBezTo>
                  <a:pt x="225569" y="177350"/>
                  <a:pt x="219104" y="174828"/>
                  <a:pt x="214794" y="170865"/>
                </a:cubicBezTo>
                <a:cubicBezTo>
                  <a:pt x="214435" y="170504"/>
                  <a:pt x="214435" y="170504"/>
                  <a:pt x="214435" y="170504"/>
                </a:cubicBezTo>
                <a:cubicBezTo>
                  <a:pt x="209766" y="175188"/>
                  <a:pt x="203301" y="177350"/>
                  <a:pt x="197195" y="177350"/>
                </a:cubicBezTo>
                <a:cubicBezTo>
                  <a:pt x="190730" y="177350"/>
                  <a:pt x="184265" y="174828"/>
                  <a:pt x="179237" y="170144"/>
                </a:cubicBezTo>
                <a:cubicBezTo>
                  <a:pt x="177800" y="168343"/>
                  <a:pt x="177800" y="165460"/>
                  <a:pt x="179237" y="163659"/>
                </a:cubicBezTo>
                <a:cubicBezTo>
                  <a:pt x="181033" y="162218"/>
                  <a:pt x="183906" y="162218"/>
                  <a:pt x="185702" y="163659"/>
                </a:cubicBezTo>
                <a:cubicBezTo>
                  <a:pt x="192167" y="170144"/>
                  <a:pt x="202582" y="170144"/>
                  <a:pt x="208688" y="163659"/>
                </a:cubicBezTo>
                <a:cubicBezTo>
                  <a:pt x="215153" y="157534"/>
                  <a:pt x="215153" y="147086"/>
                  <a:pt x="208688" y="140601"/>
                </a:cubicBezTo>
                <a:cubicBezTo>
                  <a:pt x="206892" y="138799"/>
                  <a:pt x="206892" y="135917"/>
                  <a:pt x="208688" y="134476"/>
                </a:cubicBezTo>
                <a:cubicBezTo>
                  <a:pt x="210125" y="133035"/>
                  <a:pt x="212639" y="132675"/>
                  <a:pt x="214435" y="133755"/>
                </a:cubicBezTo>
                <a:cubicBezTo>
                  <a:pt x="214435" y="133755"/>
                  <a:pt x="214435" y="133755"/>
                  <a:pt x="214794" y="133755"/>
                </a:cubicBezTo>
                <a:cubicBezTo>
                  <a:pt x="219104" y="129432"/>
                  <a:pt x="225569" y="126910"/>
                  <a:pt x="231675" y="126910"/>
                </a:cubicBezTo>
                <a:close/>
                <a:moveTo>
                  <a:pt x="45289" y="126910"/>
                </a:moveTo>
                <a:lnTo>
                  <a:pt x="77812" y="126910"/>
                </a:lnTo>
                <a:cubicBezTo>
                  <a:pt x="80314" y="126910"/>
                  <a:pt x="82458" y="129072"/>
                  <a:pt x="82458" y="131233"/>
                </a:cubicBezTo>
                <a:cubicBezTo>
                  <a:pt x="82458" y="133755"/>
                  <a:pt x="80314" y="135917"/>
                  <a:pt x="77812" y="135917"/>
                </a:cubicBezTo>
                <a:lnTo>
                  <a:pt x="45289" y="135917"/>
                </a:lnTo>
                <a:cubicBezTo>
                  <a:pt x="44217" y="135917"/>
                  <a:pt x="43860" y="136638"/>
                  <a:pt x="43860" y="137358"/>
                </a:cubicBezTo>
                <a:lnTo>
                  <a:pt x="43860" y="167262"/>
                </a:lnTo>
                <a:cubicBezTo>
                  <a:pt x="43860" y="167622"/>
                  <a:pt x="44217" y="168703"/>
                  <a:pt x="45289" y="168703"/>
                </a:cubicBezTo>
                <a:lnTo>
                  <a:pt x="92465" y="168703"/>
                </a:lnTo>
                <a:cubicBezTo>
                  <a:pt x="93180" y="168703"/>
                  <a:pt x="93895" y="167622"/>
                  <a:pt x="93895" y="167262"/>
                </a:cubicBezTo>
                <a:lnTo>
                  <a:pt x="93895" y="157894"/>
                </a:lnTo>
                <a:cubicBezTo>
                  <a:pt x="93895" y="155372"/>
                  <a:pt x="95682" y="153211"/>
                  <a:pt x="98183" y="153211"/>
                </a:cubicBezTo>
                <a:cubicBezTo>
                  <a:pt x="100685" y="153211"/>
                  <a:pt x="102829" y="155372"/>
                  <a:pt x="102829" y="157894"/>
                </a:cubicBezTo>
                <a:lnTo>
                  <a:pt x="102829" y="167262"/>
                </a:lnTo>
                <a:cubicBezTo>
                  <a:pt x="102829" y="173026"/>
                  <a:pt x="98183" y="177350"/>
                  <a:pt x="92465" y="177350"/>
                </a:cubicBezTo>
                <a:lnTo>
                  <a:pt x="45289" y="177350"/>
                </a:lnTo>
                <a:cubicBezTo>
                  <a:pt x="39571" y="177350"/>
                  <a:pt x="34925" y="173026"/>
                  <a:pt x="34925" y="167262"/>
                </a:cubicBezTo>
                <a:lnTo>
                  <a:pt x="34925" y="137358"/>
                </a:lnTo>
                <a:cubicBezTo>
                  <a:pt x="34925" y="131594"/>
                  <a:pt x="39571" y="126910"/>
                  <a:pt x="45289" y="126910"/>
                </a:cubicBezTo>
                <a:close/>
                <a:moveTo>
                  <a:pt x="22287" y="103437"/>
                </a:moveTo>
                <a:cubicBezTo>
                  <a:pt x="15098" y="103437"/>
                  <a:pt x="8987" y="109548"/>
                  <a:pt x="8987" y="117097"/>
                </a:cubicBezTo>
                <a:lnTo>
                  <a:pt x="8987" y="270950"/>
                </a:lnTo>
                <a:cubicBezTo>
                  <a:pt x="8987" y="278499"/>
                  <a:pt x="15098" y="284251"/>
                  <a:pt x="22287" y="284251"/>
                </a:cubicBezTo>
                <a:lnTo>
                  <a:pt x="271041" y="284251"/>
                </a:lnTo>
                <a:cubicBezTo>
                  <a:pt x="278230" y="284251"/>
                  <a:pt x="284341" y="278499"/>
                  <a:pt x="284341" y="270950"/>
                </a:cubicBezTo>
                <a:lnTo>
                  <a:pt x="284341" y="117097"/>
                </a:lnTo>
                <a:cubicBezTo>
                  <a:pt x="284341" y="109548"/>
                  <a:pt x="278230" y="103437"/>
                  <a:pt x="271041" y="103437"/>
                </a:cubicBezTo>
                <a:lnTo>
                  <a:pt x="220715" y="103437"/>
                </a:lnTo>
                <a:cubicBezTo>
                  <a:pt x="210290" y="139744"/>
                  <a:pt x="152056" y="183599"/>
                  <a:pt x="149180" y="185756"/>
                </a:cubicBezTo>
                <a:cubicBezTo>
                  <a:pt x="148461" y="186475"/>
                  <a:pt x="147383" y="186475"/>
                  <a:pt x="146664" y="186475"/>
                </a:cubicBezTo>
                <a:cubicBezTo>
                  <a:pt x="145585" y="186475"/>
                  <a:pt x="144867" y="186475"/>
                  <a:pt x="143788" y="185756"/>
                </a:cubicBezTo>
                <a:cubicBezTo>
                  <a:pt x="141272" y="183599"/>
                  <a:pt x="83037" y="139744"/>
                  <a:pt x="72972" y="103437"/>
                </a:cubicBezTo>
                <a:lnTo>
                  <a:pt x="22287" y="103437"/>
                </a:lnTo>
                <a:close/>
                <a:moveTo>
                  <a:pt x="146664" y="56186"/>
                </a:moveTo>
                <a:cubicBezTo>
                  <a:pt x="139820" y="56186"/>
                  <a:pt x="134417" y="61953"/>
                  <a:pt x="134417" y="68441"/>
                </a:cubicBezTo>
                <a:cubicBezTo>
                  <a:pt x="134417" y="72045"/>
                  <a:pt x="136218" y="75650"/>
                  <a:pt x="139460" y="77812"/>
                </a:cubicBezTo>
                <a:cubicBezTo>
                  <a:pt x="140540" y="78894"/>
                  <a:pt x="141261" y="80335"/>
                  <a:pt x="140900" y="82138"/>
                </a:cubicBezTo>
                <a:lnTo>
                  <a:pt x="135498" y="112776"/>
                </a:lnTo>
                <a:lnTo>
                  <a:pt x="157830" y="112776"/>
                </a:lnTo>
                <a:lnTo>
                  <a:pt x="152427" y="82138"/>
                </a:lnTo>
                <a:cubicBezTo>
                  <a:pt x="152066" y="80335"/>
                  <a:pt x="152787" y="78894"/>
                  <a:pt x="154228" y="77812"/>
                </a:cubicBezTo>
                <a:cubicBezTo>
                  <a:pt x="157109" y="75650"/>
                  <a:pt x="158550" y="72045"/>
                  <a:pt x="158550" y="68441"/>
                </a:cubicBezTo>
                <a:cubicBezTo>
                  <a:pt x="158550" y="61953"/>
                  <a:pt x="153507" y="56186"/>
                  <a:pt x="146664" y="56186"/>
                </a:cubicBezTo>
                <a:close/>
                <a:moveTo>
                  <a:pt x="146664" y="47535"/>
                </a:moveTo>
                <a:cubicBezTo>
                  <a:pt x="158190" y="47535"/>
                  <a:pt x="167915" y="56907"/>
                  <a:pt x="167915" y="68441"/>
                </a:cubicBezTo>
                <a:cubicBezTo>
                  <a:pt x="167915" y="73847"/>
                  <a:pt x="165394" y="79254"/>
                  <a:pt x="161792" y="82859"/>
                </a:cubicBezTo>
                <a:lnTo>
                  <a:pt x="167555" y="116380"/>
                </a:lnTo>
                <a:cubicBezTo>
                  <a:pt x="167915" y="117822"/>
                  <a:pt x="167555" y="119264"/>
                  <a:pt x="166834" y="120345"/>
                </a:cubicBezTo>
                <a:cubicBezTo>
                  <a:pt x="165754" y="121066"/>
                  <a:pt x="164673" y="121787"/>
                  <a:pt x="163232" y="121787"/>
                </a:cubicBezTo>
                <a:lnTo>
                  <a:pt x="130095" y="121787"/>
                </a:lnTo>
                <a:cubicBezTo>
                  <a:pt x="128654" y="121787"/>
                  <a:pt x="127573" y="121066"/>
                  <a:pt x="126493" y="120345"/>
                </a:cubicBezTo>
                <a:cubicBezTo>
                  <a:pt x="125772" y="119264"/>
                  <a:pt x="125412" y="117822"/>
                  <a:pt x="125772" y="116380"/>
                </a:cubicBezTo>
                <a:lnTo>
                  <a:pt x="131535" y="82859"/>
                </a:lnTo>
                <a:cubicBezTo>
                  <a:pt x="127933" y="79254"/>
                  <a:pt x="125412" y="73847"/>
                  <a:pt x="125412" y="68441"/>
                </a:cubicBezTo>
                <a:cubicBezTo>
                  <a:pt x="125412" y="56907"/>
                  <a:pt x="135137" y="47535"/>
                  <a:pt x="146664" y="47535"/>
                </a:cubicBezTo>
                <a:close/>
                <a:moveTo>
                  <a:pt x="146664" y="8897"/>
                </a:moveTo>
                <a:lnTo>
                  <a:pt x="80162" y="31184"/>
                </a:lnTo>
                <a:lnTo>
                  <a:pt x="80162" y="93372"/>
                </a:lnTo>
                <a:cubicBezTo>
                  <a:pt x="80162" y="122849"/>
                  <a:pt x="134082" y="166704"/>
                  <a:pt x="146664" y="176410"/>
                </a:cubicBezTo>
                <a:cubicBezTo>
                  <a:pt x="159245" y="166704"/>
                  <a:pt x="213525" y="122849"/>
                  <a:pt x="213525" y="93372"/>
                </a:cubicBezTo>
                <a:lnTo>
                  <a:pt x="213525" y="31184"/>
                </a:lnTo>
                <a:lnTo>
                  <a:pt x="146664" y="8897"/>
                </a:lnTo>
                <a:close/>
                <a:moveTo>
                  <a:pt x="145226" y="269"/>
                </a:moveTo>
                <a:cubicBezTo>
                  <a:pt x="146304" y="-90"/>
                  <a:pt x="147023" y="-90"/>
                  <a:pt x="148102" y="269"/>
                </a:cubicBezTo>
                <a:lnTo>
                  <a:pt x="219277" y="23635"/>
                </a:lnTo>
                <a:cubicBezTo>
                  <a:pt x="221074" y="24354"/>
                  <a:pt x="222153" y="26151"/>
                  <a:pt x="222153" y="27949"/>
                </a:cubicBezTo>
                <a:lnTo>
                  <a:pt x="222153" y="93372"/>
                </a:lnTo>
                <a:cubicBezTo>
                  <a:pt x="222153" y="93732"/>
                  <a:pt x="222153" y="94451"/>
                  <a:pt x="222153" y="94810"/>
                </a:cubicBezTo>
                <a:lnTo>
                  <a:pt x="271041" y="94810"/>
                </a:lnTo>
                <a:cubicBezTo>
                  <a:pt x="283263" y="94810"/>
                  <a:pt x="293328" y="104875"/>
                  <a:pt x="293328" y="117097"/>
                </a:cubicBezTo>
                <a:lnTo>
                  <a:pt x="293328" y="270950"/>
                </a:lnTo>
                <a:cubicBezTo>
                  <a:pt x="293328" y="283172"/>
                  <a:pt x="283263" y="293238"/>
                  <a:pt x="271041" y="293238"/>
                </a:cubicBezTo>
                <a:lnTo>
                  <a:pt x="22287" y="293238"/>
                </a:lnTo>
                <a:cubicBezTo>
                  <a:pt x="10065" y="293238"/>
                  <a:pt x="0" y="283172"/>
                  <a:pt x="0" y="270950"/>
                </a:cubicBezTo>
                <a:lnTo>
                  <a:pt x="0" y="117097"/>
                </a:lnTo>
                <a:cubicBezTo>
                  <a:pt x="0" y="104875"/>
                  <a:pt x="10065" y="94810"/>
                  <a:pt x="22287" y="94810"/>
                </a:cubicBezTo>
                <a:lnTo>
                  <a:pt x="71175" y="94810"/>
                </a:lnTo>
                <a:cubicBezTo>
                  <a:pt x="71175" y="94451"/>
                  <a:pt x="71175" y="93732"/>
                  <a:pt x="71175" y="93372"/>
                </a:cubicBezTo>
                <a:lnTo>
                  <a:pt x="71175" y="27949"/>
                </a:lnTo>
                <a:cubicBezTo>
                  <a:pt x="71175" y="26151"/>
                  <a:pt x="72253" y="24354"/>
                  <a:pt x="74051" y="23635"/>
                </a:cubicBezTo>
                <a:lnTo>
                  <a:pt x="145226" y="269"/>
                </a:ln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930">
            <a:extLst>
              <a:ext uri="{FF2B5EF4-FFF2-40B4-BE49-F238E27FC236}">
                <a16:creationId xmlns="" xmlns:a16="http://schemas.microsoft.com/office/drawing/2014/main" id="{D7D18901-DFC4-AE4A-A306-278386184AD2}"/>
              </a:ext>
            </a:extLst>
          </p:cNvPr>
          <p:cNvSpPr>
            <a:spLocks noChangeAspect="1"/>
          </p:cNvSpPr>
          <p:nvPr/>
        </p:nvSpPr>
        <p:spPr bwMode="auto">
          <a:xfrm>
            <a:off x="10844745" y="5440156"/>
            <a:ext cx="368433" cy="367338"/>
          </a:xfrm>
          <a:custGeom>
            <a:avLst/>
            <a:gdLst>
              <a:gd name="T0" fmla="*/ 7104784 w 293328"/>
              <a:gd name="T1" fmla="*/ 10177891 h 293328"/>
              <a:gd name="T2" fmla="*/ 326516 w 293328"/>
              <a:gd name="T3" fmla="*/ 7951914 h 293328"/>
              <a:gd name="T4" fmla="*/ 10069471 w 293328"/>
              <a:gd name="T5" fmla="*/ 8904011 h 293328"/>
              <a:gd name="T6" fmla="*/ 326516 w 293328"/>
              <a:gd name="T7" fmla="*/ 7951914 h 293328"/>
              <a:gd name="T8" fmla="*/ 4888705 w 293328"/>
              <a:gd name="T9" fmla="*/ 5676068 h 293328"/>
              <a:gd name="T10" fmla="*/ 4597991 w 293328"/>
              <a:gd name="T11" fmla="*/ 5789671 h 293328"/>
              <a:gd name="T12" fmla="*/ 8039178 w 293328"/>
              <a:gd name="T13" fmla="*/ 5378087 h 293328"/>
              <a:gd name="T14" fmla="*/ 9004515 w 293328"/>
              <a:gd name="T15" fmla="*/ 5852847 h 293328"/>
              <a:gd name="T16" fmla="*/ 2064670 w 293328"/>
              <a:gd name="T17" fmla="*/ 5378087 h 293328"/>
              <a:gd name="T18" fmla="*/ 2547239 w 293328"/>
              <a:gd name="T19" fmla="*/ 6327624 h 293328"/>
              <a:gd name="T20" fmla="*/ 4722522 w 293328"/>
              <a:gd name="T21" fmla="*/ 4659601 h 293328"/>
              <a:gd name="T22" fmla="*/ 4556452 w 293328"/>
              <a:gd name="T23" fmla="*/ 4823209 h 293328"/>
              <a:gd name="T24" fmla="*/ 4888705 w 293328"/>
              <a:gd name="T25" fmla="*/ 2992715 h 293328"/>
              <a:gd name="T26" fmla="*/ 4556452 w 293328"/>
              <a:gd name="T27" fmla="*/ 3927136 h 293328"/>
              <a:gd name="T28" fmla="*/ 3691248 w 293328"/>
              <a:gd name="T29" fmla="*/ 2841184 h 293328"/>
              <a:gd name="T30" fmla="*/ 3691248 w 293328"/>
              <a:gd name="T31" fmla="*/ 5840051 h 293328"/>
              <a:gd name="T32" fmla="*/ 3691248 w 293328"/>
              <a:gd name="T33" fmla="*/ 2841184 h 293328"/>
              <a:gd name="T34" fmla="*/ 7713072 w 293328"/>
              <a:gd name="T35" fmla="*/ 6327624 h 293328"/>
              <a:gd name="T36" fmla="*/ 6956461 w 293328"/>
              <a:gd name="T37" fmla="*/ 2195982 h 293328"/>
              <a:gd name="T38" fmla="*/ 6630338 w 293328"/>
              <a:gd name="T39" fmla="*/ 6327624 h 293328"/>
              <a:gd name="T40" fmla="*/ 3134321 w 293328"/>
              <a:gd name="T41" fmla="*/ 2195982 h 293328"/>
              <a:gd name="T42" fmla="*/ 5560680 w 293328"/>
              <a:gd name="T43" fmla="*/ 6327624 h 293328"/>
              <a:gd name="T44" fmla="*/ 3134321 w 293328"/>
              <a:gd name="T45" fmla="*/ 1875183 h 293328"/>
              <a:gd name="T46" fmla="*/ 7439125 w 293328"/>
              <a:gd name="T47" fmla="*/ 1875183 h 293328"/>
              <a:gd name="T48" fmla="*/ 8521815 w 293328"/>
              <a:gd name="T49" fmla="*/ 5044534 h 293328"/>
              <a:gd name="T50" fmla="*/ 2064670 w 293328"/>
              <a:gd name="T51" fmla="*/ 6635571 h 293328"/>
              <a:gd name="T52" fmla="*/ 2547239 w 293328"/>
              <a:gd name="T53" fmla="*/ 5044534 h 293328"/>
              <a:gd name="T54" fmla="*/ 9500562 w 293328"/>
              <a:gd name="T55" fmla="*/ 858675 h 293328"/>
              <a:gd name="T56" fmla="*/ 9749714 w 293328"/>
              <a:gd name="T57" fmla="*/ 1073371 h 293328"/>
              <a:gd name="T58" fmla="*/ 9459040 w 293328"/>
              <a:gd name="T59" fmla="*/ 959690 h 293328"/>
              <a:gd name="T60" fmla="*/ 8019401 w 293328"/>
              <a:gd name="T61" fmla="*/ 858675 h 293328"/>
              <a:gd name="T62" fmla="*/ 7894845 w 293328"/>
              <a:gd name="T63" fmla="*/ 1123864 h 293328"/>
              <a:gd name="T64" fmla="*/ 7784103 w 293328"/>
              <a:gd name="T65" fmla="*/ 858675 h 293328"/>
              <a:gd name="T66" fmla="*/ 8753584 w 293328"/>
              <a:gd name="T67" fmla="*/ 1180159 h 293328"/>
              <a:gd name="T68" fmla="*/ 600684 w 293328"/>
              <a:gd name="T69" fmla="*/ 321688 h 293328"/>
              <a:gd name="T70" fmla="*/ 10330664 w 293328"/>
              <a:gd name="T71" fmla="*/ 7630233 h 293328"/>
              <a:gd name="T72" fmla="*/ 600684 w 293328"/>
              <a:gd name="T73" fmla="*/ 321688 h 293328"/>
              <a:gd name="T74" fmla="*/ 10657173 w 293328"/>
              <a:gd name="T75" fmla="*/ 579033 h 293328"/>
              <a:gd name="T76" fmla="*/ 7431255 w 293328"/>
              <a:gd name="T77" fmla="*/ 9225699 h 293328"/>
              <a:gd name="T78" fmla="*/ 8724256 w 293328"/>
              <a:gd name="T79" fmla="*/ 10345169 h 293328"/>
              <a:gd name="T80" fmla="*/ 1946019 w 293328"/>
              <a:gd name="T81" fmla="*/ 10345169 h 293328"/>
              <a:gd name="T82" fmla="*/ 3238904 w 293328"/>
              <a:gd name="T83" fmla="*/ 9225699 h 293328"/>
              <a:gd name="T84" fmla="*/ 0 w 293328"/>
              <a:gd name="T85" fmla="*/ 579033 h 293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3328" h="293328">
                <a:moveTo>
                  <a:pt x="97776" y="257740"/>
                </a:moveTo>
                <a:lnTo>
                  <a:pt x="97776" y="284341"/>
                </a:lnTo>
                <a:lnTo>
                  <a:pt x="195552" y="284341"/>
                </a:lnTo>
                <a:lnTo>
                  <a:pt x="195552" y="257740"/>
                </a:lnTo>
                <a:lnTo>
                  <a:pt x="97776" y="257740"/>
                </a:lnTo>
                <a:close/>
                <a:moveTo>
                  <a:pt x="8987" y="222153"/>
                </a:moveTo>
                <a:lnTo>
                  <a:pt x="8987" y="241564"/>
                </a:lnTo>
                <a:cubicBezTo>
                  <a:pt x="8987" y="245518"/>
                  <a:pt x="12222" y="248753"/>
                  <a:pt x="16535" y="248753"/>
                </a:cubicBezTo>
                <a:lnTo>
                  <a:pt x="277152" y="248753"/>
                </a:lnTo>
                <a:cubicBezTo>
                  <a:pt x="281106" y="248753"/>
                  <a:pt x="284341" y="245518"/>
                  <a:pt x="284341" y="241564"/>
                </a:cubicBezTo>
                <a:lnTo>
                  <a:pt x="284341" y="222153"/>
                </a:lnTo>
                <a:lnTo>
                  <a:pt x="8987" y="222153"/>
                </a:lnTo>
                <a:close/>
                <a:moveTo>
                  <a:pt x="126555" y="155398"/>
                </a:moveTo>
                <a:cubicBezTo>
                  <a:pt x="128460" y="153987"/>
                  <a:pt x="131508" y="153987"/>
                  <a:pt x="133413" y="155398"/>
                </a:cubicBezTo>
                <a:cubicBezTo>
                  <a:pt x="134175" y="156457"/>
                  <a:pt x="134556" y="157515"/>
                  <a:pt x="134556" y="158573"/>
                </a:cubicBezTo>
                <a:cubicBezTo>
                  <a:pt x="134556" y="159632"/>
                  <a:pt x="134175" y="160690"/>
                  <a:pt x="133413" y="161395"/>
                </a:cubicBezTo>
                <a:cubicBezTo>
                  <a:pt x="132270" y="162454"/>
                  <a:pt x="131508" y="163159"/>
                  <a:pt x="129984" y="163159"/>
                </a:cubicBezTo>
                <a:cubicBezTo>
                  <a:pt x="128841" y="163159"/>
                  <a:pt x="127698" y="162454"/>
                  <a:pt x="126555" y="161748"/>
                </a:cubicBezTo>
                <a:cubicBezTo>
                  <a:pt x="126174" y="160690"/>
                  <a:pt x="125412" y="159632"/>
                  <a:pt x="125412" y="158573"/>
                </a:cubicBezTo>
                <a:cubicBezTo>
                  <a:pt x="125412" y="157515"/>
                  <a:pt x="125793" y="156457"/>
                  <a:pt x="126555" y="155398"/>
                </a:cubicBezTo>
                <a:close/>
                <a:moveTo>
                  <a:pt x="221270" y="150249"/>
                </a:moveTo>
                <a:lnTo>
                  <a:pt x="221270" y="176775"/>
                </a:lnTo>
                <a:lnTo>
                  <a:pt x="234555" y="176775"/>
                </a:lnTo>
                <a:cubicBezTo>
                  <a:pt x="241736" y="176775"/>
                  <a:pt x="247840" y="170681"/>
                  <a:pt x="247840" y="163512"/>
                </a:cubicBezTo>
                <a:cubicBezTo>
                  <a:pt x="247840" y="155984"/>
                  <a:pt x="241736" y="150249"/>
                  <a:pt x="234555" y="150249"/>
                </a:cubicBezTo>
                <a:lnTo>
                  <a:pt x="221270" y="150249"/>
                </a:lnTo>
                <a:close/>
                <a:moveTo>
                  <a:pt x="56827" y="150249"/>
                </a:moveTo>
                <a:cubicBezTo>
                  <a:pt x="49646" y="150249"/>
                  <a:pt x="43542" y="155984"/>
                  <a:pt x="43542" y="163512"/>
                </a:cubicBezTo>
                <a:cubicBezTo>
                  <a:pt x="43542" y="170681"/>
                  <a:pt x="49646" y="176775"/>
                  <a:pt x="56827" y="176775"/>
                </a:cubicBezTo>
                <a:lnTo>
                  <a:pt x="70111" y="176775"/>
                </a:lnTo>
                <a:lnTo>
                  <a:pt x="70111" y="150249"/>
                </a:lnTo>
                <a:lnTo>
                  <a:pt x="56827" y="150249"/>
                </a:lnTo>
                <a:close/>
                <a:moveTo>
                  <a:pt x="129984" y="130175"/>
                </a:moveTo>
                <a:cubicBezTo>
                  <a:pt x="132651" y="130175"/>
                  <a:pt x="134556" y="132461"/>
                  <a:pt x="134556" y="134747"/>
                </a:cubicBezTo>
                <a:cubicBezTo>
                  <a:pt x="134556" y="137414"/>
                  <a:pt x="132651" y="139319"/>
                  <a:pt x="129984" y="139319"/>
                </a:cubicBezTo>
                <a:cubicBezTo>
                  <a:pt x="127698" y="139319"/>
                  <a:pt x="125412" y="137414"/>
                  <a:pt x="125412" y="134747"/>
                </a:cubicBezTo>
                <a:cubicBezTo>
                  <a:pt x="125412" y="132461"/>
                  <a:pt x="127698" y="130175"/>
                  <a:pt x="129984" y="130175"/>
                </a:cubicBezTo>
                <a:close/>
                <a:moveTo>
                  <a:pt x="129984" y="79375"/>
                </a:moveTo>
                <a:cubicBezTo>
                  <a:pt x="132651" y="79375"/>
                  <a:pt x="134556" y="81492"/>
                  <a:pt x="134556" y="83608"/>
                </a:cubicBezTo>
                <a:lnTo>
                  <a:pt x="134556" y="109714"/>
                </a:lnTo>
                <a:cubicBezTo>
                  <a:pt x="134556" y="111831"/>
                  <a:pt x="132651" y="113947"/>
                  <a:pt x="129984" y="113947"/>
                </a:cubicBezTo>
                <a:cubicBezTo>
                  <a:pt x="127698" y="113947"/>
                  <a:pt x="125412" y="111831"/>
                  <a:pt x="125412" y="109714"/>
                </a:cubicBezTo>
                <a:lnTo>
                  <a:pt x="125412" y="83608"/>
                </a:lnTo>
                <a:cubicBezTo>
                  <a:pt x="125412" y="81492"/>
                  <a:pt x="127698" y="79375"/>
                  <a:pt x="129984" y="79375"/>
                </a:cubicBezTo>
                <a:close/>
                <a:moveTo>
                  <a:pt x="101599" y="79375"/>
                </a:moveTo>
                <a:cubicBezTo>
                  <a:pt x="104164" y="79375"/>
                  <a:pt x="105996" y="81523"/>
                  <a:pt x="105996" y="83671"/>
                </a:cubicBezTo>
                <a:lnTo>
                  <a:pt x="105996" y="158500"/>
                </a:lnTo>
                <a:cubicBezTo>
                  <a:pt x="105996" y="161006"/>
                  <a:pt x="104164" y="163154"/>
                  <a:pt x="101599" y="163154"/>
                </a:cubicBezTo>
                <a:cubicBezTo>
                  <a:pt x="98669" y="163154"/>
                  <a:pt x="96837" y="161006"/>
                  <a:pt x="96837" y="158500"/>
                </a:cubicBezTo>
                <a:lnTo>
                  <a:pt x="96837" y="83671"/>
                </a:lnTo>
                <a:cubicBezTo>
                  <a:pt x="96837" y="81523"/>
                  <a:pt x="98669" y="79375"/>
                  <a:pt x="101599" y="79375"/>
                </a:cubicBezTo>
                <a:close/>
                <a:moveTo>
                  <a:pt x="191469" y="61349"/>
                </a:moveTo>
                <a:lnTo>
                  <a:pt x="191469" y="176775"/>
                </a:lnTo>
                <a:lnTo>
                  <a:pt x="212294" y="176775"/>
                </a:lnTo>
                <a:lnTo>
                  <a:pt x="212294" y="68877"/>
                </a:lnTo>
                <a:cubicBezTo>
                  <a:pt x="212294" y="64575"/>
                  <a:pt x="209063" y="61349"/>
                  <a:pt x="204754" y="61349"/>
                </a:cubicBezTo>
                <a:lnTo>
                  <a:pt x="191469" y="61349"/>
                </a:lnTo>
                <a:close/>
                <a:moveTo>
                  <a:pt x="162027" y="61349"/>
                </a:moveTo>
                <a:lnTo>
                  <a:pt x="162027" y="176775"/>
                </a:lnTo>
                <a:lnTo>
                  <a:pt x="182493" y="176775"/>
                </a:lnTo>
                <a:lnTo>
                  <a:pt x="182493" y="61349"/>
                </a:lnTo>
                <a:lnTo>
                  <a:pt x="162027" y="61349"/>
                </a:lnTo>
                <a:close/>
                <a:moveTo>
                  <a:pt x="86269" y="61349"/>
                </a:moveTo>
                <a:cubicBezTo>
                  <a:pt x="82319" y="61349"/>
                  <a:pt x="79088" y="64575"/>
                  <a:pt x="79088" y="68877"/>
                </a:cubicBezTo>
                <a:lnTo>
                  <a:pt x="79088" y="176775"/>
                </a:lnTo>
                <a:lnTo>
                  <a:pt x="153051" y="176775"/>
                </a:lnTo>
                <a:lnTo>
                  <a:pt x="153051" y="61349"/>
                </a:lnTo>
                <a:lnTo>
                  <a:pt x="86269" y="61349"/>
                </a:lnTo>
                <a:close/>
                <a:moveTo>
                  <a:pt x="86269" y="52387"/>
                </a:moveTo>
                <a:lnTo>
                  <a:pt x="157360" y="52387"/>
                </a:lnTo>
                <a:lnTo>
                  <a:pt x="187161" y="52387"/>
                </a:lnTo>
                <a:lnTo>
                  <a:pt x="204754" y="52387"/>
                </a:lnTo>
                <a:cubicBezTo>
                  <a:pt x="213730" y="52387"/>
                  <a:pt x="221270" y="59915"/>
                  <a:pt x="221270" y="68877"/>
                </a:cubicBezTo>
                <a:lnTo>
                  <a:pt x="221270" y="140929"/>
                </a:lnTo>
                <a:lnTo>
                  <a:pt x="234555" y="140929"/>
                </a:lnTo>
                <a:cubicBezTo>
                  <a:pt x="246763" y="140929"/>
                  <a:pt x="256816" y="151324"/>
                  <a:pt x="256816" y="163512"/>
                </a:cubicBezTo>
                <a:cubicBezTo>
                  <a:pt x="256816" y="175700"/>
                  <a:pt x="246763" y="185379"/>
                  <a:pt x="234555" y="185379"/>
                </a:cubicBezTo>
                <a:lnTo>
                  <a:pt x="56827" y="185379"/>
                </a:lnTo>
                <a:cubicBezTo>
                  <a:pt x="44619" y="185379"/>
                  <a:pt x="34925" y="175700"/>
                  <a:pt x="34925" y="163512"/>
                </a:cubicBezTo>
                <a:cubicBezTo>
                  <a:pt x="34925" y="151324"/>
                  <a:pt x="44619" y="140929"/>
                  <a:pt x="56827" y="140929"/>
                </a:cubicBezTo>
                <a:lnTo>
                  <a:pt x="70111" y="140929"/>
                </a:lnTo>
                <a:lnTo>
                  <a:pt x="70111" y="68877"/>
                </a:lnTo>
                <a:cubicBezTo>
                  <a:pt x="70111" y="59915"/>
                  <a:pt x="77651" y="52387"/>
                  <a:pt x="86269" y="52387"/>
                </a:cubicBezTo>
                <a:close/>
                <a:moveTo>
                  <a:pt x="261493" y="23989"/>
                </a:moveTo>
                <a:cubicBezTo>
                  <a:pt x="263398" y="22225"/>
                  <a:pt x="266446" y="22225"/>
                  <a:pt x="268351" y="23989"/>
                </a:cubicBezTo>
                <a:cubicBezTo>
                  <a:pt x="269113" y="24694"/>
                  <a:pt x="269494" y="25753"/>
                  <a:pt x="269494" y="26811"/>
                </a:cubicBezTo>
                <a:cubicBezTo>
                  <a:pt x="269494" y="28222"/>
                  <a:pt x="269113" y="29281"/>
                  <a:pt x="268351" y="29986"/>
                </a:cubicBezTo>
                <a:cubicBezTo>
                  <a:pt x="267208" y="31044"/>
                  <a:pt x="266065" y="31397"/>
                  <a:pt x="264922" y="31397"/>
                </a:cubicBezTo>
                <a:cubicBezTo>
                  <a:pt x="263398" y="31397"/>
                  <a:pt x="262255" y="31044"/>
                  <a:pt x="261493" y="29986"/>
                </a:cubicBezTo>
                <a:cubicBezTo>
                  <a:pt x="260731" y="29281"/>
                  <a:pt x="260350" y="28222"/>
                  <a:pt x="260350" y="26811"/>
                </a:cubicBezTo>
                <a:cubicBezTo>
                  <a:pt x="260350" y="25753"/>
                  <a:pt x="260731" y="24694"/>
                  <a:pt x="261493" y="23989"/>
                </a:cubicBezTo>
                <a:close/>
                <a:moveTo>
                  <a:pt x="214249" y="23989"/>
                </a:moveTo>
                <a:cubicBezTo>
                  <a:pt x="215773" y="22225"/>
                  <a:pt x="218821" y="22225"/>
                  <a:pt x="220726" y="23989"/>
                </a:cubicBezTo>
                <a:cubicBezTo>
                  <a:pt x="221488" y="24694"/>
                  <a:pt x="221869" y="25753"/>
                  <a:pt x="221869" y="26811"/>
                </a:cubicBezTo>
                <a:cubicBezTo>
                  <a:pt x="221869" y="28222"/>
                  <a:pt x="221488" y="29281"/>
                  <a:pt x="220726" y="29986"/>
                </a:cubicBezTo>
                <a:cubicBezTo>
                  <a:pt x="219583" y="31044"/>
                  <a:pt x="218440" y="31397"/>
                  <a:pt x="217297" y="31397"/>
                </a:cubicBezTo>
                <a:cubicBezTo>
                  <a:pt x="216154" y="31397"/>
                  <a:pt x="214630" y="31044"/>
                  <a:pt x="214249" y="29986"/>
                </a:cubicBezTo>
                <a:cubicBezTo>
                  <a:pt x="213106" y="29281"/>
                  <a:pt x="212725" y="28222"/>
                  <a:pt x="212725" y="26811"/>
                </a:cubicBezTo>
                <a:cubicBezTo>
                  <a:pt x="212725" y="25753"/>
                  <a:pt x="213106" y="24694"/>
                  <a:pt x="214249" y="23989"/>
                </a:cubicBezTo>
                <a:close/>
                <a:moveTo>
                  <a:pt x="240933" y="23812"/>
                </a:moveTo>
                <a:cubicBezTo>
                  <a:pt x="243497" y="23812"/>
                  <a:pt x="245696" y="26010"/>
                  <a:pt x="245696" y="28208"/>
                </a:cubicBezTo>
                <a:cubicBezTo>
                  <a:pt x="245696" y="30773"/>
                  <a:pt x="243497" y="32971"/>
                  <a:pt x="240933" y="32971"/>
                </a:cubicBezTo>
                <a:cubicBezTo>
                  <a:pt x="238369" y="32971"/>
                  <a:pt x="236537" y="30773"/>
                  <a:pt x="236537" y="28208"/>
                </a:cubicBezTo>
                <a:cubicBezTo>
                  <a:pt x="236537" y="26010"/>
                  <a:pt x="238369" y="23812"/>
                  <a:pt x="240933" y="23812"/>
                </a:cubicBezTo>
                <a:close/>
                <a:moveTo>
                  <a:pt x="16535" y="8987"/>
                </a:moveTo>
                <a:cubicBezTo>
                  <a:pt x="12222" y="8987"/>
                  <a:pt x="8987" y="12222"/>
                  <a:pt x="8987" y="16176"/>
                </a:cubicBezTo>
                <a:lnTo>
                  <a:pt x="8987" y="213166"/>
                </a:lnTo>
                <a:lnTo>
                  <a:pt x="284341" y="213166"/>
                </a:lnTo>
                <a:lnTo>
                  <a:pt x="284341" y="16176"/>
                </a:lnTo>
                <a:cubicBezTo>
                  <a:pt x="284341" y="12222"/>
                  <a:pt x="281106" y="8987"/>
                  <a:pt x="277152" y="8987"/>
                </a:cubicBezTo>
                <a:lnTo>
                  <a:pt x="16535" y="8987"/>
                </a:lnTo>
                <a:close/>
                <a:moveTo>
                  <a:pt x="16535" y="0"/>
                </a:moveTo>
                <a:lnTo>
                  <a:pt x="277152" y="0"/>
                </a:lnTo>
                <a:cubicBezTo>
                  <a:pt x="286138" y="0"/>
                  <a:pt x="293328" y="7189"/>
                  <a:pt x="293328" y="16176"/>
                </a:cubicBezTo>
                <a:lnTo>
                  <a:pt x="293328" y="241564"/>
                </a:lnTo>
                <a:cubicBezTo>
                  <a:pt x="293328" y="250551"/>
                  <a:pt x="286138" y="257740"/>
                  <a:pt x="277152" y="257740"/>
                </a:cubicBezTo>
                <a:lnTo>
                  <a:pt x="204538" y="257740"/>
                </a:lnTo>
                <a:lnTo>
                  <a:pt x="204538" y="284341"/>
                </a:lnTo>
                <a:lnTo>
                  <a:pt x="235812" y="284341"/>
                </a:lnTo>
                <a:cubicBezTo>
                  <a:pt x="237969" y="284341"/>
                  <a:pt x="240126" y="286498"/>
                  <a:pt x="240126" y="289014"/>
                </a:cubicBezTo>
                <a:cubicBezTo>
                  <a:pt x="240126" y="291530"/>
                  <a:pt x="237969" y="293328"/>
                  <a:pt x="235812" y="293328"/>
                </a:cubicBezTo>
                <a:lnTo>
                  <a:pt x="57875" y="293328"/>
                </a:lnTo>
                <a:cubicBezTo>
                  <a:pt x="55358" y="293328"/>
                  <a:pt x="53561" y="291530"/>
                  <a:pt x="53561" y="289014"/>
                </a:cubicBezTo>
                <a:cubicBezTo>
                  <a:pt x="53561" y="286498"/>
                  <a:pt x="55358" y="284341"/>
                  <a:pt x="57875" y="284341"/>
                </a:cubicBezTo>
                <a:lnTo>
                  <a:pt x="89148" y="284341"/>
                </a:lnTo>
                <a:lnTo>
                  <a:pt x="89148" y="257740"/>
                </a:lnTo>
                <a:lnTo>
                  <a:pt x="16535" y="257740"/>
                </a:lnTo>
                <a:cubicBezTo>
                  <a:pt x="7549" y="257740"/>
                  <a:pt x="0" y="250551"/>
                  <a:pt x="0" y="241564"/>
                </a:cubicBezTo>
                <a:lnTo>
                  <a:pt x="0" y="16176"/>
                </a:lnTo>
                <a:cubicBezTo>
                  <a:pt x="0" y="7189"/>
                  <a:pt x="7549" y="0"/>
                  <a:pt x="16535"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13">
            <a:extLst>
              <a:ext uri="{FF2B5EF4-FFF2-40B4-BE49-F238E27FC236}">
                <a16:creationId xmlns="" xmlns:a16="http://schemas.microsoft.com/office/drawing/2014/main" id="{D3DED0A4-2BD3-4D22-8A3D-E05BFCE2146E}"/>
              </a:ext>
            </a:extLst>
          </p:cNvPr>
          <p:cNvSpPr/>
          <p:nvPr/>
        </p:nvSpPr>
        <p:spPr>
          <a:xfrm>
            <a:off x="3390096" y="2301917"/>
            <a:ext cx="367397" cy="392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3">
            <a:extLst>
              <a:ext uri="{FF2B5EF4-FFF2-40B4-BE49-F238E27FC236}">
                <a16:creationId xmlns="" xmlns:a16="http://schemas.microsoft.com/office/drawing/2014/main" id="{2132D766-9D44-451F-9C4D-5D88C5812AB1}"/>
              </a:ext>
            </a:extLst>
          </p:cNvPr>
          <p:cNvSpPr/>
          <p:nvPr/>
        </p:nvSpPr>
        <p:spPr>
          <a:xfrm>
            <a:off x="3736326" y="2773671"/>
            <a:ext cx="367397" cy="392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Oval 13">
            <a:extLst>
              <a:ext uri="{FF2B5EF4-FFF2-40B4-BE49-F238E27FC236}">
                <a16:creationId xmlns="" xmlns:a16="http://schemas.microsoft.com/office/drawing/2014/main" id="{FD7F2C0C-5169-4457-A453-6A2F7DCD1B2B}"/>
              </a:ext>
            </a:extLst>
          </p:cNvPr>
          <p:cNvSpPr/>
          <p:nvPr/>
        </p:nvSpPr>
        <p:spPr>
          <a:xfrm>
            <a:off x="3920696" y="3286756"/>
            <a:ext cx="367397" cy="3926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Ορθογώνιο 7">
            <a:extLst>
              <a:ext uri="{FF2B5EF4-FFF2-40B4-BE49-F238E27FC236}">
                <a16:creationId xmlns="" xmlns:a16="http://schemas.microsoft.com/office/drawing/2014/main" id="{7DF11BF1-234E-4BEC-86C2-1544F2D3BD06}"/>
              </a:ext>
            </a:extLst>
          </p:cNvPr>
          <p:cNvSpPr/>
          <p:nvPr/>
        </p:nvSpPr>
        <p:spPr>
          <a:xfrm>
            <a:off x="4324725" y="3819983"/>
            <a:ext cx="6520020"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Περιφέρειες της Ελλάδος (όπως Κεντρικής Μακεδονίας, Αττική)</a:t>
            </a:r>
          </a:p>
        </p:txBody>
      </p:sp>
      <p:sp>
        <p:nvSpPr>
          <p:cNvPr id="9" name="Ορθογώνιο 8">
            <a:extLst>
              <a:ext uri="{FF2B5EF4-FFF2-40B4-BE49-F238E27FC236}">
                <a16:creationId xmlns="" xmlns:a16="http://schemas.microsoft.com/office/drawing/2014/main" id="{B0E0DC08-12E3-4747-B85B-586F351577B0}"/>
              </a:ext>
            </a:extLst>
          </p:cNvPr>
          <p:cNvSpPr/>
          <p:nvPr/>
        </p:nvSpPr>
        <p:spPr>
          <a:xfrm>
            <a:off x="4012536" y="5201212"/>
            <a:ext cx="6991802"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Αθλητικά Σωματεία (αναγνωρισμένα αθλητικά σωματεία από τη ΓΓΑ)</a:t>
            </a:r>
          </a:p>
        </p:txBody>
      </p:sp>
      <p:sp>
        <p:nvSpPr>
          <p:cNvPr id="10" name="Ορθογώνιο 9">
            <a:extLst>
              <a:ext uri="{FF2B5EF4-FFF2-40B4-BE49-F238E27FC236}">
                <a16:creationId xmlns="" xmlns:a16="http://schemas.microsoft.com/office/drawing/2014/main" id="{59244F9E-5F10-457C-9E43-A756D7F1A1B0}"/>
              </a:ext>
            </a:extLst>
          </p:cNvPr>
          <p:cNvSpPr/>
          <p:nvPr/>
        </p:nvSpPr>
        <p:spPr>
          <a:xfrm>
            <a:off x="4288092" y="3254819"/>
            <a:ext cx="6556653"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Ελληνικές Αθλητικές Ενώσεις (όπως Ε.Κ.Α.Σ.Θ., Ε.Π.Σ.Μ., Ε.ΠΕ.Σ.Θ) </a:t>
            </a:r>
          </a:p>
        </p:txBody>
      </p:sp>
      <p:sp>
        <p:nvSpPr>
          <p:cNvPr id="22" name="Oval 12">
            <a:extLst>
              <a:ext uri="{FF2B5EF4-FFF2-40B4-BE49-F238E27FC236}">
                <a16:creationId xmlns="" xmlns:a16="http://schemas.microsoft.com/office/drawing/2014/main" id="{5A717E29-6B59-4368-B476-FDF345EB3E18}"/>
              </a:ext>
            </a:extLst>
          </p:cNvPr>
          <p:cNvSpPr/>
          <p:nvPr/>
        </p:nvSpPr>
        <p:spPr>
          <a:xfrm>
            <a:off x="3962867" y="4335096"/>
            <a:ext cx="367397" cy="3673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6</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Oval 12">
            <a:extLst>
              <a:ext uri="{FF2B5EF4-FFF2-40B4-BE49-F238E27FC236}">
                <a16:creationId xmlns="" xmlns:a16="http://schemas.microsoft.com/office/drawing/2014/main" id="{21928E33-CE2B-422A-87BC-7A5F71A8B925}"/>
              </a:ext>
            </a:extLst>
          </p:cNvPr>
          <p:cNvSpPr/>
          <p:nvPr/>
        </p:nvSpPr>
        <p:spPr>
          <a:xfrm>
            <a:off x="3815176" y="4785788"/>
            <a:ext cx="367397" cy="3673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7</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Oval 12">
            <a:extLst>
              <a:ext uri="{FF2B5EF4-FFF2-40B4-BE49-F238E27FC236}">
                <a16:creationId xmlns="" xmlns:a16="http://schemas.microsoft.com/office/drawing/2014/main" id="{2871083A-B2D7-4E76-B3ED-6A254B1884A0}"/>
              </a:ext>
            </a:extLst>
          </p:cNvPr>
          <p:cNvSpPr/>
          <p:nvPr/>
        </p:nvSpPr>
        <p:spPr>
          <a:xfrm>
            <a:off x="3594356" y="5192272"/>
            <a:ext cx="367397" cy="3673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8</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Ορθογώνιο 10">
            <a:extLst>
              <a:ext uri="{FF2B5EF4-FFF2-40B4-BE49-F238E27FC236}">
                <a16:creationId xmlns="" xmlns:a16="http://schemas.microsoft.com/office/drawing/2014/main" id="{95090F66-6548-4B4F-B405-7856ED211A1D}"/>
              </a:ext>
            </a:extLst>
          </p:cNvPr>
          <p:cNvSpPr/>
          <p:nvPr/>
        </p:nvSpPr>
        <p:spPr>
          <a:xfrm>
            <a:off x="4330263" y="4342228"/>
            <a:ext cx="68829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Αθλητικές υπηρεσίες άλλων Δήμων (όπως Διευθύνσεις Αθλητισμού)</a:t>
            </a:r>
          </a:p>
        </p:txBody>
      </p:sp>
      <p:sp>
        <p:nvSpPr>
          <p:cNvPr id="12" name="Ορθογώνιο 11">
            <a:extLst>
              <a:ext uri="{FF2B5EF4-FFF2-40B4-BE49-F238E27FC236}">
                <a16:creationId xmlns="" xmlns:a16="http://schemas.microsoft.com/office/drawing/2014/main" id="{4958FA4D-88FA-44A3-9506-6310DB6EF980}"/>
              </a:ext>
            </a:extLst>
          </p:cNvPr>
          <p:cNvSpPr/>
          <p:nvPr/>
        </p:nvSpPr>
        <p:spPr>
          <a:xfrm>
            <a:off x="4182573" y="4779596"/>
            <a:ext cx="3969049"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a:ea typeface="League Spartan" charset="0"/>
                <a:cs typeface="Poppins" pitchFamily="2" charset="77"/>
              </a:rPr>
              <a:t>Ιδρύματα και Ινστιτούτα</a:t>
            </a:r>
          </a:p>
        </p:txBody>
      </p:sp>
      <p:sp>
        <p:nvSpPr>
          <p:cNvPr id="31" name="TextBox 30">
            <a:extLst>
              <a:ext uri="{FF2B5EF4-FFF2-40B4-BE49-F238E27FC236}">
                <a16:creationId xmlns="" xmlns:a16="http://schemas.microsoft.com/office/drawing/2014/main" id="{E0510355-176D-4D6B-BA82-68CDF6F705CA}"/>
              </a:ext>
            </a:extLst>
          </p:cNvPr>
          <p:cNvSpPr txBox="1"/>
          <p:nvPr/>
        </p:nvSpPr>
        <p:spPr>
          <a:xfrm>
            <a:off x="400025" y="2666748"/>
            <a:ext cx="2557255" cy="2585323"/>
          </a:xfrm>
          <a:prstGeom prst="rect">
            <a:avLst/>
          </a:prstGeom>
          <a:noFill/>
        </p:spPr>
        <p:txBody>
          <a:bodyPr wrap="square">
            <a:spAutoFit/>
          </a:bodyPr>
          <a:lstStyle/>
          <a:p>
            <a:r>
              <a:rPr lang="el-GR" b="1" dirty="0"/>
              <a:t>Τα Προγράμματα και οι Εκδηλώσεις Άθληση για Όλους σχεδιάζονται από τη Γ.Γ.Α. και υλοποιούνται από τους φορείς της Τοπικής Αυτοδιοίκησης όπως Δήμοι, Δημοτικές Επιχειρήσεις κτλ. </a:t>
            </a:r>
            <a:endParaRPr lang="en-US" b="1" dirty="0"/>
          </a:p>
        </p:txBody>
      </p:sp>
      <p:sp>
        <p:nvSpPr>
          <p:cNvPr id="33" name="TextBox 32">
            <a:extLst>
              <a:ext uri="{FF2B5EF4-FFF2-40B4-BE49-F238E27FC236}">
                <a16:creationId xmlns="" xmlns:a16="http://schemas.microsoft.com/office/drawing/2014/main" id="{B6498BE7-63E2-407B-A5B1-3538D2EE3476}"/>
              </a:ext>
            </a:extLst>
          </p:cNvPr>
          <p:cNvSpPr txBox="1"/>
          <p:nvPr/>
        </p:nvSpPr>
        <p:spPr>
          <a:xfrm>
            <a:off x="3096533" y="1329194"/>
            <a:ext cx="6094970" cy="369332"/>
          </a:xfrm>
          <a:prstGeom prst="rect">
            <a:avLst/>
          </a:prstGeom>
          <a:noFill/>
        </p:spPr>
        <p:txBody>
          <a:bodyPr wrap="square">
            <a:spAutoFit/>
          </a:bodyPr>
          <a:lstStyle/>
          <a:p>
            <a:r>
              <a:rPr lang="el-GR" u="sng" dirty="0"/>
              <a:t>Σε Εθνικό επίπεδο συνεργασίες συνάπτονται με φορείς όπως:</a:t>
            </a:r>
            <a:endParaRPr lang="en-US" u="sng" dirty="0"/>
          </a:p>
        </p:txBody>
      </p:sp>
    </p:spTree>
    <p:extLst>
      <p:ext uri="{BB962C8B-B14F-4D97-AF65-F5344CB8AC3E}">
        <p14:creationId xmlns="" xmlns:p14="http://schemas.microsoft.com/office/powerpoint/2010/main" val="203207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a:extLst>
              <a:ext uri="{FF2B5EF4-FFF2-40B4-BE49-F238E27FC236}">
                <a16:creationId xmlns="" xmlns:a16="http://schemas.microsoft.com/office/drawing/2014/main" id="{A20CBA88-7607-AC42-871A-95C426A89990}"/>
              </a:ext>
            </a:extLst>
          </p:cNvPr>
          <p:cNvSpPr/>
          <p:nvPr/>
        </p:nvSpPr>
        <p:spPr>
          <a:xfrm>
            <a:off x="-153873" y="1966048"/>
            <a:ext cx="4085646" cy="4213570"/>
          </a:xfrm>
          <a:prstGeom prst="arc">
            <a:avLst>
              <a:gd name="adj1" fmla="val 16162885"/>
              <a:gd name="adj2" fmla="val 5410514"/>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 xmlns:a16="http://schemas.microsoft.com/office/drawing/2014/main" id="{56C3E3FC-5E40-EC41-B114-8E97B5864B14}"/>
              </a:ext>
            </a:extLst>
          </p:cNvPr>
          <p:cNvSpPr/>
          <p:nvPr/>
        </p:nvSpPr>
        <p:spPr>
          <a:xfrm>
            <a:off x="1975491" y="2026863"/>
            <a:ext cx="214132" cy="2141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 xmlns:a16="http://schemas.microsoft.com/office/drawing/2014/main" id="{BDFEA11F-D290-3746-92FE-8A4CAAC79A3D}"/>
              </a:ext>
            </a:extLst>
          </p:cNvPr>
          <p:cNvSpPr/>
          <p:nvPr/>
        </p:nvSpPr>
        <p:spPr>
          <a:xfrm>
            <a:off x="1975491" y="5955829"/>
            <a:ext cx="214132" cy="2141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 xmlns:a16="http://schemas.microsoft.com/office/drawing/2014/main" id="{4AFE408B-165F-8040-9757-65047FBCAD0D}"/>
              </a:ext>
            </a:extLst>
          </p:cNvPr>
          <p:cNvSpPr/>
          <p:nvPr/>
        </p:nvSpPr>
        <p:spPr>
          <a:xfrm>
            <a:off x="3962867" y="3827444"/>
            <a:ext cx="367397" cy="3673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5</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 xmlns:a16="http://schemas.microsoft.com/office/drawing/2014/main" id="{A72AFD7D-DB14-9044-A660-B7A71A35F190}"/>
              </a:ext>
            </a:extLst>
          </p:cNvPr>
          <p:cNvSpPr/>
          <p:nvPr/>
        </p:nvSpPr>
        <p:spPr>
          <a:xfrm>
            <a:off x="2946353" y="1887756"/>
            <a:ext cx="367397" cy="39268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1</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Freeform 929">
            <a:extLst>
              <a:ext uri="{FF2B5EF4-FFF2-40B4-BE49-F238E27FC236}">
                <a16:creationId xmlns="" xmlns:a16="http://schemas.microsoft.com/office/drawing/2014/main" id="{54A6BC7B-A5B3-4A4D-BD7B-B30B3EB570B1}"/>
              </a:ext>
            </a:extLst>
          </p:cNvPr>
          <p:cNvSpPr>
            <a:spLocks noChangeAspect="1"/>
          </p:cNvSpPr>
          <p:nvPr/>
        </p:nvSpPr>
        <p:spPr bwMode="auto">
          <a:xfrm>
            <a:off x="11004338" y="4824748"/>
            <a:ext cx="368433" cy="367338"/>
          </a:xfrm>
          <a:custGeom>
            <a:avLst/>
            <a:gdLst>
              <a:gd name="T0" fmla="*/ 7657895 w 293328"/>
              <a:gd name="T1" fmla="*/ 9005345 h 293238"/>
              <a:gd name="T2" fmla="*/ 4498868 w 293328"/>
              <a:gd name="T3" fmla="*/ 9005345 h 293238"/>
              <a:gd name="T4" fmla="*/ 3522037 w 293328"/>
              <a:gd name="T5" fmla="*/ 8834279 h 293238"/>
              <a:gd name="T6" fmla="*/ 1438230 w 293328"/>
              <a:gd name="T7" fmla="*/ 9163206 h 293238"/>
              <a:gd name="T8" fmla="*/ 8017115 w 293328"/>
              <a:gd name="T9" fmla="*/ 7579894 h 293238"/>
              <a:gd name="T10" fmla="*/ 9228325 w 293328"/>
              <a:gd name="T11" fmla="*/ 7908834 h 293238"/>
              <a:gd name="T12" fmla="*/ 8017115 w 293328"/>
              <a:gd name="T13" fmla="*/ 7579894 h 293238"/>
              <a:gd name="T14" fmla="*/ 7196298 w 293328"/>
              <a:gd name="T15" fmla="*/ 7750944 h 293238"/>
              <a:gd name="T16" fmla="*/ 5652355 w 293328"/>
              <a:gd name="T17" fmla="*/ 7750944 h 293238"/>
              <a:gd name="T18" fmla="*/ 4792152 w 293328"/>
              <a:gd name="T19" fmla="*/ 7579894 h 293238"/>
              <a:gd name="T20" fmla="*/ 3615792 w 293328"/>
              <a:gd name="T21" fmla="*/ 7908834 h 293238"/>
              <a:gd name="T22" fmla="*/ 1441954 w 293328"/>
              <a:gd name="T23" fmla="*/ 7579894 h 293238"/>
              <a:gd name="T24" fmla="*/ 2653087 w 293328"/>
              <a:gd name="T25" fmla="*/ 7908834 h 293238"/>
              <a:gd name="T26" fmla="*/ 1441954 w 293328"/>
              <a:gd name="T27" fmla="*/ 7579894 h 293238"/>
              <a:gd name="T28" fmla="*/ 7960461 w 293328"/>
              <a:gd name="T29" fmla="*/ 5049788 h 293238"/>
              <a:gd name="T30" fmla="*/ 8417216 w 293328"/>
              <a:gd name="T31" fmla="*/ 6059062 h 293238"/>
              <a:gd name="T32" fmla="*/ 8417216 w 293328"/>
              <a:gd name="T33" fmla="*/ 4558084 h 293238"/>
              <a:gd name="T34" fmla="*/ 7803923 w 293328"/>
              <a:gd name="T35" fmla="*/ 6136728 h 293238"/>
              <a:gd name="T36" fmla="*/ 6512036 w 293328"/>
              <a:gd name="T37" fmla="*/ 6110840 h 293238"/>
              <a:gd name="T38" fmla="*/ 7582022 w 293328"/>
              <a:gd name="T39" fmla="*/ 5877936 h 293238"/>
              <a:gd name="T40" fmla="*/ 7790812 w 293328"/>
              <a:gd name="T41" fmla="*/ 4803898 h 293238"/>
              <a:gd name="T42" fmla="*/ 1645443 w 293328"/>
              <a:gd name="T43" fmla="*/ 4558084 h 293238"/>
              <a:gd name="T44" fmla="*/ 2827025 w 293328"/>
              <a:gd name="T45" fmla="*/ 4881567 h 293238"/>
              <a:gd name="T46" fmla="*/ 1593537 w 293328"/>
              <a:gd name="T47" fmla="*/ 6007352 h 293238"/>
              <a:gd name="T48" fmla="*/ 3411399 w 293328"/>
              <a:gd name="T49" fmla="*/ 6007352 h 293238"/>
              <a:gd name="T50" fmla="*/ 3735991 w 293328"/>
              <a:gd name="T51" fmla="*/ 5670900 h 293238"/>
              <a:gd name="T52" fmla="*/ 1645443 w 293328"/>
              <a:gd name="T53" fmla="*/ 6369652 h 293238"/>
              <a:gd name="T54" fmla="*/ 1645443 w 293328"/>
              <a:gd name="T55" fmla="*/ 4558084 h 293238"/>
              <a:gd name="T56" fmla="*/ 326516 w 293328"/>
              <a:gd name="T57" fmla="*/ 9731379 h 293238"/>
              <a:gd name="T58" fmla="*/ 10330664 w 293328"/>
              <a:gd name="T59" fmla="*/ 9731379 h 293238"/>
              <a:gd name="T60" fmla="*/ 8019003 w 293328"/>
              <a:gd name="T61" fmla="*/ 3715021 h 293238"/>
              <a:gd name="T62" fmla="*/ 5224068 w 293328"/>
              <a:gd name="T63" fmla="*/ 6671540 h 293238"/>
              <a:gd name="T64" fmla="*/ 5328636 w 293328"/>
              <a:gd name="T65" fmla="*/ 2017972 h 293238"/>
              <a:gd name="T66" fmla="*/ 5119204 w 293328"/>
              <a:gd name="T67" fmla="*/ 2950064 h 293238"/>
              <a:gd name="T68" fmla="*/ 5538018 w 293328"/>
              <a:gd name="T69" fmla="*/ 2950064 h 293238"/>
              <a:gd name="T70" fmla="*/ 5328636 w 293328"/>
              <a:gd name="T71" fmla="*/ 2017972 h 293238"/>
              <a:gd name="T72" fmla="*/ 5878196 w 293328"/>
              <a:gd name="T73" fmla="*/ 2975948 h 293238"/>
              <a:gd name="T74" fmla="*/ 5930522 w 293328"/>
              <a:gd name="T75" fmla="*/ 4374065 h 293238"/>
              <a:gd name="T76" fmla="*/ 4569543 w 293328"/>
              <a:gd name="T77" fmla="*/ 4179851 h 293238"/>
              <a:gd name="T78" fmla="*/ 5328636 w 293328"/>
              <a:gd name="T79" fmla="*/ 1707229 h 293238"/>
              <a:gd name="T80" fmla="*/ 2912433 w 293328"/>
              <a:gd name="T81" fmla="*/ 3353513 h 293238"/>
              <a:gd name="T82" fmla="*/ 7757771 w 293328"/>
              <a:gd name="T83" fmla="*/ 1120021 h 293238"/>
              <a:gd name="T84" fmla="*/ 5380810 w 293328"/>
              <a:gd name="T85" fmla="*/ 9598 h 293238"/>
              <a:gd name="T86" fmla="*/ 8071270 w 293328"/>
              <a:gd name="T87" fmla="*/ 3353513 h 293238"/>
              <a:gd name="T88" fmla="*/ 10657173 w 293328"/>
              <a:gd name="T89" fmla="*/ 4205648 h 293238"/>
              <a:gd name="T90" fmla="*/ 809663 w 293328"/>
              <a:gd name="T91" fmla="*/ 10531857 h 293238"/>
              <a:gd name="T92" fmla="*/ 809663 w 293328"/>
              <a:gd name="T93" fmla="*/ 3405144 h 293238"/>
              <a:gd name="T94" fmla="*/ 2585917 w 293328"/>
              <a:gd name="T95" fmla="*/ 1003808 h 293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328" h="293238">
                <a:moveTo>
                  <a:pt x="128173" y="245972"/>
                </a:moveTo>
                <a:lnTo>
                  <a:pt x="206065" y="245972"/>
                </a:lnTo>
                <a:cubicBezTo>
                  <a:pt x="208601" y="245972"/>
                  <a:pt x="210775" y="248170"/>
                  <a:pt x="210775" y="250735"/>
                </a:cubicBezTo>
                <a:cubicBezTo>
                  <a:pt x="210775" y="253299"/>
                  <a:pt x="208601" y="255131"/>
                  <a:pt x="206065" y="255131"/>
                </a:cubicBezTo>
                <a:lnTo>
                  <a:pt x="128173" y="255131"/>
                </a:lnTo>
                <a:cubicBezTo>
                  <a:pt x="125999" y="255131"/>
                  <a:pt x="123825" y="253299"/>
                  <a:pt x="123825" y="250735"/>
                </a:cubicBezTo>
                <a:cubicBezTo>
                  <a:pt x="123825" y="248170"/>
                  <a:pt x="125999" y="245972"/>
                  <a:pt x="128173" y="245972"/>
                </a:cubicBezTo>
                <a:close/>
                <a:moveTo>
                  <a:pt x="39585" y="245972"/>
                </a:moveTo>
                <a:lnTo>
                  <a:pt x="96940" y="245972"/>
                </a:lnTo>
                <a:cubicBezTo>
                  <a:pt x="99449" y="245972"/>
                  <a:pt x="101241" y="248170"/>
                  <a:pt x="101241" y="250735"/>
                </a:cubicBezTo>
                <a:cubicBezTo>
                  <a:pt x="101241" y="253299"/>
                  <a:pt x="99449" y="255131"/>
                  <a:pt x="96940" y="255131"/>
                </a:cubicBezTo>
                <a:lnTo>
                  <a:pt x="39585" y="255131"/>
                </a:lnTo>
                <a:cubicBezTo>
                  <a:pt x="36717" y="255131"/>
                  <a:pt x="34925" y="253299"/>
                  <a:pt x="34925" y="250735"/>
                </a:cubicBezTo>
                <a:cubicBezTo>
                  <a:pt x="34925" y="248170"/>
                  <a:pt x="36717" y="245972"/>
                  <a:pt x="39585" y="245972"/>
                </a:cubicBezTo>
                <a:close/>
                <a:moveTo>
                  <a:pt x="220663" y="211047"/>
                </a:moveTo>
                <a:lnTo>
                  <a:pt x="254000" y="211047"/>
                </a:lnTo>
                <a:cubicBezTo>
                  <a:pt x="256564" y="211047"/>
                  <a:pt x="258396" y="213245"/>
                  <a:pt x="258396" y="215810"/>
                </a:cubicBezTo>
                <a:cubicBezTo>
                  <a:pt x="258396" y="218374"/>
                  <a:pt x="256564" y="220206"/>
                  <a:pt x="254000" y="220206"/>
                </a:cubicBezTo>
                <a:lnTo>
                  <a:pt x="220663" y="220206"/>
                </a:lnTo>
                <a:cubicBezTo>
                  <a:pt x="218098" y="220206"/>
                  <a:pt x="215900" y="218374"/>
                  <a:pt x="215900" y="215810"/>
                </a:cubicBezTo>
                <a:cubicBezTo>
                  <a:pt x="215900" y="213245"/>
                  <a:pt x="218098" y="211047"/>
                  <a:pt x="220663" y="211047"/>
                </a:cubicBezTo>
                <a:close/>
                <a:moveTo>
                  <a:pt x="159971" y="211047"/>
                </a:moveTo>
                <a:lnTo>
                  <a:pt x="193308" y="211047"/>
                </a:lnTo>
                <a:cubicBezTo>
                  <a:pt x="195873" y="211047"/>
                  <a:pt x="198071" y="213245"/>
                  <a:pt x="198071" y="215810"/>
                </a:cubicBezTo>
                <a:cubicBezTo>
                  <a:pt x="198071" y="218374"/>
                  <a:pt x="195873" y="220206"/>
                  <a:pt x="193308" y="220206"/>
                </a:cubicBezTo>
                <a:lnTo>
                  <a:pt x="159971" y="220206"/>
                </a:lnTo>
                <a:cubicBezTo>
                  <a:pt x="157407" y="220206"/>
                  <a:pt x="155575" y="218374"/>
                  <a:pt x="155575" y="215810"/>
                </a:cubicBezTo>
                <a:cubicBezTo>
                  <a:pt x="155575" y="213245"/>
                  <a:pt x="157407" y="211047"/>
                  <a:pt x="159971" y="211047"/>
                </a:cubicBezTo>
                <a:close/>
                <a:moveTo>
                  <a:pt x="99520" y="211047"/>
                </a:moveTo>
                <a:lnTo>
                  <a:pt x="131899" y="211047"/>
                </a:lnTo>
                <a:cubicBezTo>
                  <a:pt x="134390" y="211047"/>
                  <a:pt x="136169" y="213245"/>
                  <a:pt x="136169" y="215810"/>
                </a:cubicBezTo>
                <a:cubicBezTo>
                  <a:pt x="136169" y="218374"/>
                  <a:pt x="134390" y="220206"/>
                  <a:pt x="131899" y="220206"/>
                </a:cubicBezTo>
                <a:lnTo>
                  <a:pt x="99520" y="220206"/>
                </a:lnTo>
                <a:cubicBezTo>
                  <a:pt x="97029" y="220206"/>
                  <a:pt x="95250" y="218374"/>
                  <a:pt x="95250" y="215810"/>
                </a:cubicBezTo>
                <a:cubicBezTo>
                  <a:pt x="95250" y="213245"/>
                  <a:pt x="97029" y="211047"/>
                  <a:pt x="99520" y="211047"/>
                </a:cubicBezTo>
                <a:close/>
                <a:moveTo>
                  <a:pt x="39687" y="211047"/>
                </a:moveTo>
                <a:lnTo>
                  <a:pt x="73024" y="211047"/>
                </a:lnTo>
                <a:cubicBezTo>
                  <a:pt x="75589" y="211047"/>
                  <a:pt x="77421" y="213245"/>
                  <a:pt x="77421" y="215810"/>
                </a:cubicBezTo>
                <a:cubicBezTo>
                  <a:pt x="77421" y="218374"/>
                  <a:pt x="75589" y="220206"/>
                  <a:pt x="73024" y="220206"/>
                </a:cubicBezTo>
                <a:lnTo>
                  <a:pt x="39687" y="220206"/>
                </a:lnTo>
                <a:cubicBezTo>
                  <a:pt x="36757" y="220206"/>
                  <a:pt x="34925" y="218374"/>
                  <a:pt x="34925" y="215810"/>
                </a:cubicBezTo>
                <a:cubicBezTo>
                  <a:pt x="34925" y="213245"/>
                  <a:pt x="36757" y="211047"/>
                  <a:pt x="39687" y="211047"/>
                </a:cubicBezTo>
                <a:close/>
                <a:moveTo>
                  <a:pt x="231675" y="135917"/>
                </a:moveTo>
                <a:cubicBezTo>
                  <a:pt x="227365" y="135917"/>
                  <a:pt x="222336" y="137358"/>
                  <a:pt x="219463" y="140241"/>
                </a:cubicBezTo>
                <a:cubicBezTo>
                  <a:pt x="219463" y="140241"/>
                  <a:pt x="219463" y="140601"/>
                  <a:pt x="219104" y="140601"/>
                </a:cubicBezTo>
                <a:cubicBezTo>
                  <a:pt x="223414" y="147807"/>
                  <a:pt x="223414" y="156453"/>
                  <a:pt x="219104" y="164019"/>
                </a:cubicBezTo>
                <a:cubicBezTo>
                  <a:pt x="219463" y="164019"/>
                  <a:pt x="219463" y="164019"/>
                  <a:pt x="219463" y="164019"/>
                </a:cubicBezTo>
                <a:cubicBezTo>
                  <a:pt x="222336" y="166902"/>
                  <a:pt x="227365" y="168703"/>
                  <a:pt x="231675" y="168703"/>
                </a:cubicBezTo>
                <a:cubicBezTo>
                  <a:pt x="240654" y="168703"/>
                  <a:pt x="247837" y="161137"/>
                  <a:pt x="247837" y="152490"/>
                </a:cubicBezTo>
                <a:cubicBezTo>
                  <a:pt x="247837" y="143123"/>
                  <a:pt x="240654" y="135917"/>
                  <a:pt x="231675" y="135917"/>
                </a:cubicBezTo>
                <a:close/>
                <a:moveTo>
                  <a:pt x="231675" y="126910"/>
                </a:moveTo>
                <a:cubicBezTo>
                  <a:pt x="245682" y="126910"/>
                  <a:pt x="256816" y="138439"/>
                  <a:pt x="256816" y="152490"/>
                </a:cubicBezTo>
                <a:cubicBezTo>
                  <a:pt x="256816" y="166181"/>
                  <a:pt x="245682" y="177350"/>
                  <a:pt x="231675" y="177350"/>
                </a:cubicBezTo>
                <a:cubicBezTo>
                  <a:pt x="225569" y="177350"/>
                  <a:pt x="219104" y="174828"/>
                  <a:pt x="214794" y="170865"/>
                </a:cubicBezTo>
                <a:cubicBezTo>
                  <a:pt x="214435" y="170504"/>
                  <a:pt x="214435" y="170504"/>
                  <a:pt x="214435" y="170504"/>
                </a:cubicBezTo>
                <a:cubicBezTo>
                  <a:pt x="209766" y="175188"/>
                  <a:pt x="203301" y="177350"/>
                  <a:pt x="197195" y="177350"/>
                </a:cubicBezTo>
                <a:cubicBezTo>
                  <a:pt x="190730" y="177350"/>
                  <a:pt x="184265" y="174828"/>
                  <a:pt x="179237" y="170144"/>
                </a:cubicBezTo>
                <a:cubicBezTo>
                  <a:pt x="177800" y="168343"/>
                  <a:pt x="177800" y="165460"/>
                  <a:pt x="179237" y="163659"/>
                </a:cubicBezTo>
                <a:cubicBezTo>
                  <a:pt x="181033" y="162218"/>
                  <a:pt x="183906" y="162218"/>
                  <a:pt x="185702" y="163659"/>
                </a:cubicBezTo>
                <a:cubicBezTo>
                  <a:pt x="192167" y="170144"/>
                  <a:pt x="202582" y="170144"/>
                  <a:pt x="208688" y="163659"/>
                </a:cubicBezTo>
                <a:cubicBezTo>
                  <a:pt x="215153" y="157534"/>
                  <a:pt x="215153" y="147086"/>
                  <a:pt x="208688" y="140601"/>
                </a:cubicBezTo>
                <a:cubicBezTo>
                  <a:pt x="206892" y="138799"/>
                  <a:pt x="206892" y="135917"/>
                  <a:pt x="208688" y="134476"/>
                </a:cubicBezTo>
                <a:cubicBezTo>
                  <a:pt x="210125" y="133035"/>
                  <a:pt x="212639" y="132675"/>
                  <a:pt x="214435" y="133755"/>
                </a:cubicBezTo>
                <a:cubicBezTo>
                  <a:pt x="214435" y="133755"/>
                  <a:pt x="214435" y="133755"/>
                  <a:pt x="214794" y="133755"/>
                </a:cubicBezTo>
                <a:cubicBezTo>
                  <a:pt x="219104" y="129432"/>
                  <a:pt x="225569" y="126910"/>
                  <a:pt x="231675" y="126910"/>
                </a:cubicBezTo>
                <a:close/>
                <a:moveTo>
                  <a:pt x="45289" y="126910"/>
                </a:moveTo>
                <a:lnTo>
                  <a:pt x="77812" y="126910"/>
                </a:lnTo>
                <a:cubicBezTo>
                  <a:pt x="80314" y="126910"/>
                  <a:pt x="82458" y="129072"/>
                  <a:pt x="82458" y="131233"/>
                </a:cubicBezTo>
                <a:cubicBezTo>
                  <a:pt x="82458" y="133755"/>
                  <a:pt x="80314" y="135917"/>
                  <a:pt x="77812" y="135917"/>
                </a:cubicBezTo>
                <a:lnTo>
                  <a:pt x="45289" y="135917"/>
                </a:lnTo>
                <a:cubicBezTo>
                  <a:pt x="44217" y="135917"/>
                  <a:pt x="43860" y="136638"/>
                  <a:pt x="43860" y="137358"/>
                </a:cubicBezTo>
                <a:lnTo>
                  <a:pt x="43860" y="167262"/>
                </a:lnTo>
                <a:cubicBezTo>
                  <a:pt x="43860" y="167622"/>
                  <a:pt x="44217" y="168703"/>
                  <a:pt x="45289" y="168703"/>
                </a:cubicBezTo>
                <a:lnTo>
                  <a:pt x="92465" y="168703"/>
                </a:lnTo>
                <a:cubicBezTo>
                  <a:pt x="93180" y="168703"/>
                  <a:pt x="93895" y="167622"/>
                  <a:pt x="93895" y="167262"/>
                </a:cubicBezTo>
                <a:lnTo>
                  <a:pt x="93895" y="157894"/>
                </a:lnTo>
                <a:cubicBezTo>
                  <a:pt x="93895" y="155372"/>
                  <a:pt x="95682" y="153211"/>
                  <a:pt x="98183" y="153211"/>
                </a:cubicBezTo>
                <a:cubicBezTo>
                  <a:pt x="100685" y="153211"/>
                  <a:pt x="102829" y="155372"/>
                  <a:pt x="102829" y="157894"/>
                </a:cubicBezTo>
                <a:lnTo>
                  <a:pt x="102829" y="167262"/>
                </a:lnTo>
                <a:cubicBezTo>
                  <a:pt x="102829" y="173026"/>
                  <a:pt x="98183" y="177350"/>
                  <a:pt x="92465" y="177350"/>
                </a:cubicBezTo>
                <a:lnTo>
                  <a:pt x="45289" y="177350"/>
                </a:lnTo>
                <a:cubicBezTo>
                  <a:pt x="39571" y="177350"/>
                  <a:pt x="34925" y="173026"/>
                  <a:pt x="34925" y="167262"/>
                </a:cubicBezTo>
                <a:lnTo>
                  <a:pt x="34925" y="137358"/>
                </a:lnTo>
                <a:cubicBezTo>
                  <a:pt x="34925" y="131594"/>
                  <a:pt x="39571" y="126910"/>
                  <a:pt x="45289" y="126910"/>
                </a:cubicBezTo>
                <a:close/>
                <a:moveTo>
                  <a:pt x="22287" y="103437"/>
                </a:moveTo>
                <a:cubicBezTo>
                  <a:pt x="15098" y="103437"/>
                  <a:pt x="8987" y="109548"/>
                  <a:pt x="8987" y="117097"/>
                </a:cubicBezTo>
                <a:lnTo>
                  <a:pt x="8987" y="270950"/>
                </a:lnTo>
                <a:cubicBezTo>
                  <a:pt x="8987" y="278499"/>
                  <a:pt x="15098" y="284251"/>
                  <a:pt x="22287" y="284251"/>
                </a:cubicBezTo>
                <a:lnTo>
                  <a:pt x="271041" y="284251"/>
                </a:lnTo>
                <a:cubicBezTo>
                  <a:pt x="278230" y="284251"/>
                  <a:pt x="284341" y="278499"/>
                  <a:pt x="284341" y="270950"/>
                </a:cubicBezTo>
                <a:lnTo>
                  <a:pt x="284341" y="117097"/>
                </a:lnTo>
                <a:cubicBezTo>
                  <a:pt x="284341" y="109548"/>
                  <a:pt x="278230" y="103437"/>
                  <a:pt x="271041" y="103437"/>
                </a:cubicBezTo>
                <a:lnTo>
                  <a:pt x="220715" y="103437"/>
                </a:lnTo>
                <a:cubicBezTo>
                  <a:pt x="210290" y="139744"/>
                  <a:pt x="152056" y="183599"/>
                  <a:pt x="149180" y="185756"/>
                </a:cubicBezTo>
                <a:cubicBezTo>
                  <a:pt x="148461" y="186475"/>
                  <a:pt x="147383" y="186475"/>
                  <a:pt x="146664" y="186475"/>
                </a:cubicBezTo>
                <a:cubicBezTo>
                  <a:pt x="145585" y="186475"/>
                  <a:pt x="144867" y="186475"/>
                  <a:pt x="143788" y="185756"/>
                </a:cubicBezTo>
                <a:cubicBezTo>
                  <a:pt x="141272" y="183599"/>
                  <a:pt x="83037" y="139744"/>
                  <a:pt x="72972" y="103437"/>
                </a:cubicBezTo>
                <a:lnTo>
                  <a:pt x="22287" y="103437"/>
                </a:lnTo>
                <a:close/>
                <a:moveTo>
                  <a:pt x="146664" y="56186"/>
                </a:moveTo>
                <a:cubicBezTo>
                  <a:pt x="139820" y="56186"/>
                  <a:pt x="134417" y="61953"/>
                  <a:pt x="134417" y="68441"/>
                </a:cubicBezTo>
                <a:cubicBezTo>
                  <a:pt x="134417" y="72045"/>
                  <a:pt x="136218" y="75650"/>
                  <a:pt x="139460" y="77812"/>
                </a:cubicBezTo>
                <a:cubicBezTo>
                  <a:pt x="140540" y="78894"/>
                  <a:pt x="141261" y="80335"/>
                  <a:pt x="140900" y="82138"/>
                </a:cubicBezTo>
                <a:lnTo>
                  <a:pt x="135498" y="112776"/>
                </a:lnTo>
                <a:lnTo>
                  <a:pt x="157830" y="112776"/>
                </a:lnTo>
                <a:lnTo>
                  <a:pt x="152427" y="82138"/>
                </a:lnTo>
                <a:cubicBezTo>
                  <a:pt x="152066" y="80335"/>
                  <a:pt x="152787" y="78894"/>
                  <a:pt x="154228" y="77812"/>
                </a:cubicBezTo>
                <a:cubicBezTo>
                  <a:pt x="157109" y="75650"/>
                  <a:pt x="158550" y="72045"/>
                  <a:pt x="158550" y="68441"/>
                </a:cubicBezTo>
                <a:cubicBezTo>
                  <a:pt x="158550" y="61953"/>
                  <a:pt x="153507" y="56186"/>
                  <a:pt x="146664" y="56186"/>
                </a:cubicBezTo>
                <a:close/>
                <a:moveTo>
                  <a:pt x="146664" y="47535"/>
                </a:moveTo>
                <a:cubicBezTo>
                  <a:pt x="158190" y="47535"/>
                  <a:pt x="167915" y="56907"/>
                  <a:pt x="167915" y="68441"/>
                </a:cubicBezTo>
                <a:cubicBezTo>
                  <a:pt x="167915" y="73847"/>
                  <a:pt x="165394" y="79254"/>
                  <a:pt x="161792" y="82859"/>
                </a:cubicBezTo>
                <a:lnTo>
                  <a:pt x="167555" y="116380"/>
                </a:lnTo>
                <a:cubicBezTo>
                  <a:pt x="167915" y="117822"/>
                  <a:pt x="167555" y="119264"/>
                  <a:pt x="166834" y="120345"/>
                </a:cubicBezTo>
                <a:cubicBezTo>
                  <a:pt x="165754" y="121066"/>
                  <a:pt x="164673" y="121787"/>
                  <a:pt x="163232" y="121787"/>
                </a:cubicBezTo>
                <a:lnTo>
                  <a:pt x="130095" y="121787"/>
                </a:lnTo>
                <a:cubicBezTo>
                  <a:pt x="128654" y="121787"/>
                  <a:pt x="127573" y="121066"/>
                  <a:pt x="126493" y="120345"/>
                </a:cubicBezTo>
                <a:cubicBezTo>
                  <a:pt x="125772" y="119264"/>
                  <a:pt x="125412" y="117822"/>
                  <a:pt x="125772" y="116380"/>
                </a:cubicBezTo>
                <a:lnTo>
                  <a:pt x="131535" y="82859"/>
                </a:lnTo>
                <a:cubicBezTo>
                  <a:pt x="127933" y="79254"/>
                  <a:pt x="125412" y="73847"/>
                  <a:pt x="125412" y="68441"/>
                </a:cubicBezTo>
                <a:cubicBezTo>
                  <a:pt x="125412" y="56907"/>
                  <a:pt x="135137" y="47535"/>
                  <a:pt x="146664" y="47535"/>
                </a:cubicBezTo>
                <a:close/>
                <a:moveTo>
                  <a:pt x="146664" y="8897"/>
                </a:moveTo>
                <a:lnTo>
                  <a:pt x="80162" y="31184"/>
                </a:lnTo>
                <a:lnTo>
                  <a:pt x="80162" y="93372"/>
                </a:lnTo>
                <a:cubicBezTo>
                  <a:pt x="80162" y="122849"/>
                  <a:pt x="134082" y="166704"/>
                  <a:pt x="146664" y="176410"/>
                </a:cubicBezTo>
                <a:cubicBezTo>
                  <a:pt x="159245" y="166704"/>
                  <a:pt x="213525" y="122849"/>
                  <a:pt x="213525" y="93372"/>
                </a:cubicBezTo>
                <a:lnTo>
                  <a:pt x="213525" y="31184"/>
                </a:lnTo>
                <a:lnTo>
                  <a:pt x="146664" y="8897"/>
                </a:lnTo>
                <a:close/>
                <a:moveTo>
                  <a:pt x="145226" y="269"/>
                </a:moveTo>
                <a:cubicBezTo>
                  <a:pt x="146304" y="-90"/>
                  <a:pt x="147023" y="-90"/>
                  <a:pt x="148102" y="269"/>
                </a:cubicBezTo>
                <a:lnTo>
                  <a:pt x="219277" y="23635"/>
                </a:lnTo>
                <a:cubicBezTo>
                  <a:pt x="221074" y="24354"/>
                  <a:pt x="222153" y="26151"/>
                  <a:pt x="222153" y="27949"/>
                </a:cubicBezTo>
                <a:lnTo>
                  <a:pt x="222153" y="93372"/>
                </a:lnTo>
                <a:cubicBezTo>
                  <a:pt x="222153" y="93732"/>
                  <a:pt x="222153" y="94451"/>
                  <a:pt x="222153" y="94810"/>
                </a:cubicBezTo>
                <a:lnTo>
                  <a:pt x="271041" y="94810"/>
                </a:lnTo>
                <a:cubicBezTo>
                  <a:pt x="283263" y="94810"/>
                  <a:pt x="293328" y="104875"/>
                  <a:pt x="293328" y="117097"/>
                </a:cubicBezTo>
                <a:lnTo>
                  <a:pt x="293328" y="270950"/>
                </a:lnTo>
                <a:cubicBezTo>
                  <a:pt x="293328" y="283172"/>
                  <a:pt x="283263" y="293238"/>
                  <a:pt x="271041" y="293238"/>
                </a:cubicBezTo>
                <a:lnTo>
                  <a:pt x="22287" y="293238"/>
                </a:lnTo>
                <a:cubicBezTo>
                  <a:pt x="10065" y="293238"/>
                  <a:pt x="0" y="283172"/>
                  <a:pt x="0" y="270950"/>
                </a:cubicBezTo>
                <a:lnTo>
                  <a:pt x="0" y="117097"/>
                </a:lnTo>
                <a:cubicBezTo>
                  <a:pt x="0" y="104875"/>
                  <a:pt x="10065" y="94810"/>
                  <a:pt x="22287" y="94810"/>
                </a:cubicBezTo>
                <a:lnTo>
                  <a:pt x="71175" y="94810"/>
                </a:lnTo>
                <a:cubicBezTo>
                  <a:pt x="71175" y="94451"/>
                  <a:pt x="71175" y="93732"/>
                  <a:pt x="71175" y="93372"/>
                </a:cubicBezTo>
                <a:lnTo>
                  <a:pt x="71175" y="27949"/>
                </a:lnTo>
                <a:cubicBezTo>
                  <a:pt x="71175" y="26151"/>
                  <a:pt x="72253" y="24354"/>
                  <a:pt x="74051" y="23635"/>
                </a:cubicBezTo>
                <a:lnTo>
                  <a:pt x="145226" y="269"/>
                </a:ln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930">
            <a:extLst>
              <a:ext uri="{FF2B5EF4-FFF2-40B4-BE49-F238E27FC236}">
                <a16:creationId xmlns="" xmlns:a16="http://schemas.microsoft.com/office/drawing/2014/main" id="{D7D18901-DFC4-AE4A-A306-278386184AD2}"/>
              </a:ext>
            </a:extLst>
          </p:cNvPr>
          <p:cNvSpPr>
            <a:spLocks noChangeAspect="1"/>
          </p:cNvSpPr>
          <p:nvPr/>
        </p:nvSpPr>
        <p:spPr bwMode="auto">
          <a:xfrm>
            <a:off x="10844745" y="5440156"/>
            <a:ext cx="368433" cy="367338"/>
          </a:xfrm>
          <a:custGeom>
            <a:avLst/>
            <a:gdLst>
              <a:gd name="T0" fmla="*/ 7104784 w 293328"/>
              <a:gd name="T1" fmla="*/ 10177891 h 293328"/>
              <a:gd name="T2" fmla="*/ 326516 w 293328"/>
              <a:gd name="T3" fmla="*/ 7951914 h 293328"/>
              <a:gd name="T4" fmla="*/ 10069471 w 293328"/>
              <a:gd name="T5" fmla="*/ 8904011 h 293328"/>
              <a:gd name="T6" fmla="*/ 326516 w 293328"/>
              <a:gd name="T7" fmla="*/ 7951914 h 293328"/>
              <a:gd name="T8" fmla="*/ 4888705 w 293328"/>
              <a:gd name="T9" fmla="*/ 5676068 h 293328"/>
              <a:gd name="T10" fmla="*/ 4597991 w 293328"/>
              <a:gd name="T11" fmla="*/ 5789671 h 293328"/>
              <a:gd name="T12" fmla="*/ 8039178 w 293328"/>
              <a:gd name="T13" fmla="*/ 5378087 h 293328"/>
              <a:gd name="T14" fmla="*/ 9004515 w 293328"/>
              <a:gd name="T15" fmla="*/ 5852847 h 293328"/>
              <a:gd name="T16" fmla="*/ 2064670 w 293328"/>
              <a:gd name="T17" fmla="*/ 5378087 h 293328"/>
              <a:gd name="T18" fmla="*/ 2547239 w 293328"/>
              <a:gd name="T19" fmla="*/ 6327624 h 293328"/>
              <a:gd name="T20" fmla="*/ 4722522 w 293328"/>
              <a:gd name="T21" fmla="*/ 4659601 h 293328"/>
              <a:gd name="T22" fmla="*/ 4556452 w 293328"/>
              <a:gd name="T23" fmla="*/ 4823209 h 293328"/>
              <a:gd name="T24" fmla="*/ 4888705 w 293328"/>
              <a:gd name="T25" fmla="*/ 2992715 h 293328"/>
              <a:gd name="T26" fmla="*/ 4556452 w 293328"/>
              <a:gd name="T27" fmla="*/ 3927136 h 293328"/>
              <a:gd name="T28" fmla="*/ 3691248 w 293328"/>
              <a:gd name="T29" fmla="*/ 2841184 h 293328"/>
              <a:gd name="T30" fmla="*/ 3691248 w 293328"/>
              <a:gd name="T31" fmla="*/ 5840051 h 293328"/>
              <a:gd name="T32" fmla="*/ 3691248 w 293328"/>
              <a:gd name="T33" fmla="*/ 2841184 h 293328"/>
              <a:gd name="T34" fmla="*/ 7713072 w 293328"/>
              <a:gd name="T35" fmla="*/ 6327624 h 293328"/>
              <a:gd name="T36" fmla="*/ 6956461 w 293328"/>
              <a:gd name="T37" fmla="*/ 2195982 h 293328"/>
              <a:gd name="T38" fmla="*/ 6630338 w 293328"/>
              <a:gd name="T39" fmla="*/ 6327624 h 293328"/>
              <a:gd name="T40" fmla="*/ 3134321 w 293328"/>
              <a:gd name="T41" fmla="*/ 2195982 h 293328"/>
              <a:gd name="T42" fmla="*/ 5560680 w 293328"/>
              <a:gd name="T43" fmla="*/ 6327624 h 293328"/>
              <a:gd name="T44" fmla="*/ 3134321 w 293328"/>
              <a:gd name="T45" fmla="*/ 1875183 h 293328"/>
              <a:gd name="T46" fmla="*/ 7439125 w 293328"/>
              <a:gd name="T47" fmla="*/ 1875183 h 293328"/>
              <a:gd name="T48" fmla="*/ 8521815 w 293328"/>
              <a:gd name="T49" fmla="*/ 5044534 h 293328"/>
              <a:gd name="T50" fmla="*/ 2064670 w 293328"/>
              <a:gd name="T51" fmla="*/ 6635571 h 293328"/>
              <a:gd name="T52" fmla="*/ 2547239 w 293328"/>
              <a:gd name="T53" fmla="*/ 5044534 h 293328"/>
              <a:gd name="T54" fmla="*/ 9500562 w 293328"/>
              <a:gd name="T55" fmla="*/ 858675 h 293328"/>
              <a:gd name="T56" fmla="*/ 9749714 w 293328"/>
              <a:gd name="T57" fmla="*/ 1073371 h 293328"/>
              <a:gd name="T58" fmla="*/ 9459040 w 293328"/>
              <a:gd name="T59" fmla="*/ 959690 h 293328"/>
              <a:gd name="T60" fmla="*/ 8019401 w 293328"/>
              <a:gd name="T61" fmla="*/ 858675 h 293328"/>
              <a:gd name="T62" fmla="*/ 7894845 w 293328"/>
              <a:gd name="T63" fmla="*/ 1123864 h 293328"/>
              <a:gd name="T64" fmla="*/ 7784103 w 293328"/>
              <a:gd name="T65" fmla="*/ 858675 h 293328"/>
              <a:gd name="T66" fmla="*/ 8753584 w 293328"/>
              <a:gd name="T67" fmla="*/ 1180159 h 293328"/>
              <a:gd name="T68" fmla="*/ 600684 w 293328"/>
              <a:gd name="T69" fmla="*/ 321688 h 293328"/>
              <a:gd name="T70" fmla="*/ 10330664 w 293328"/>
              <a:gd name="T71" fmla="*/ 7630233 h 293328"/>
              <a:gd name="T72" fmla="*/ 600684 w 293328"/>
              <a:gd name="T73" fmla="*/ 321688 h 293328"/>
              <a:gd name="T74" fmla="*/ 10657173 w 293328"/>
              <a:gd name="T75" fmla="*/ 579033 h 293328"/>
              <a:gd name="T76" fmla="*/ 7431255 w 293328"/>
              <a:gd name="T77" fmla="*/ 9225699 h 293328"/>
              <a:gd name="T78" fmla="*/ 8724256 w 293328"/>
              <a:gd name="T79" fmla="*/ 10345169 h 293328"/>
              <a:gd name="T80" fmla="*/ 1946019 w 293328"/>
              <a:gd name="T81" fmla="*/ 10345169 h 293328"/>
              <a:gd name="T82" fmla="*/ 3238904 w 293328"/>
              <a:gd name="T83" fmla="*/ 9225699 h 293328"/>
              <a:gd name="T84" fmla="*/ 0 w 293328"/>
              <a:gd name="T85" fmla="*/ 579033 h 293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3328" h="293328">
                <a:moveTo>
                  <a:pt x="97776" y="257740"/>
                </a:moveTo>
                <a:lnTo>
                  <a:pt x="97776" y="284341"/>
                </a:lnTo>
                <a:lnTo>
                  <a:pt x="195552" y="284341"/>
                </a:lnTo>
                <a:lnTo>
                  <a:pt x="195552" y="257740"/>
                </a:lnTo>
                <a:lnTo>
                  <a:pt x="97776" y="257740"/>
                </a:lnTo>
                <a:close/>
                <a:moveTo>
                  <a:pt x="8987" y="222153"/>
                </a:moveTo>
                <a:lnTo>
                  <a:pt x="8987" y="241564"/>
                </a:lnTo>
                <a:cubicBezTo>
                  <a:pt x="8987" y="245518"/>
                  <a:pt x="12222" y="248753"/>
                  <a:pt x="16535" y="248753"/>
                </a:cubicBezTo>
                <a:lnTo>
                  <a:pt x="277152" y="248753"/>
                </a:lnTo>
                <a:cubicBezTo>
                  <a:pt x="281106" y="248753"/>
                  <a:pt x="284341" y="245518"/>
                  <a:pt x="284341" y="241564"/>
                </a:cubicBezTo>
                <a:lnTo>
                  <a:pt x="284341" y="222153"/>
                </a:lnTo>
                <a:lnTo>
                  <a:pt x="8987" y="222153"/>
                </a:lnTo>
                <a:close/>
                <a:moveTo>
                  <a:pt x="126555" y="155398"/>
                </a:moveTo>
                <a:cubicBezTo>
                  <a:pt x="128460" y="153987"/>
                  <a:pt x="131508" y="153987"/>
                  <a:pt x="133413" y="155398"/>
                </a:cubicBezTo>
                <a:cubicBezTo>
                  <a:pt x="134175" y="156457"/>
                  <a:pt x="134556" y="157515"/>
                  <a:pt x="134556" y="158573"/>
                </a:cubicBezTo>
                <a:cubicBezTo>
                  <a:pt x="134556" y="159632"/>
                  <a:pt x="134175" y="160690"/>
                  <a:pt x="133413" y="161395"/>
                </a:cubicBezTo>
                <a:cubicBezTo>
                  <a:pt x="132270" y="162454"/>
                  <a:pt x="131508" y="163159"/>
                  <a:pt x="129984" y="163159"/>
                </a:cubicBezTo>
                <a:cubicBezTo>
                  <a:pt x="128841" y="163159"/>
                  <a:pt x="127698" y="162454"/>
                  <a:pt x="126555" y="161748"/>
                </a:cubicBezTo>
                <a:cubicBezTo>
                  <a:pt x="126174" y="160690"/>
                  <a:pt x="125412" y="159632"/>
                  <a:pt x="125412" y="158573"/>
                </a:cubicBezTo>
                <a:cubicBezTo>
                  <a:pt x="125412" y="157515"/>
                  <a:pt x="125793" y="156457"/>
                  <a:pt x="126555" y="155398"/>
                </a:cubicBezTo>
                <a:close/>
                <a:moveTo>
                  <a:pt x="221270" y="150249"/>
                </a:moveTo>
                <a:lnTo>
                  <a:pt x="221270" y="176775"/>
                </a:lnTo>
                <a:lnTo>
                  <a:pt x="234555" y="176775"/>
                </a:lnTo>
                <a:cubicBezTo>
                  <a:pt x="241736" y="176775"/>
                  <a:pt x="247840" y="170681"/>
                  <a:pt x="247840" y="163512"/>
                </a:cubicBezTo>
                <a:cubicBezTo>
                  <a:pt x="247840" y="155984"/>
                  <a:pt x="241736" y="150249"/>
                  <a:pt x="234555" y="150249"/>
                </a:cubicBezTo>
                <a:lnTo>
                  <a:pt x="221270" y="150249"/>
                </a:lnTo>
                <a:close/>
                <a:moveTo>
                  <a:pt x="56827" y="150249"/>
                </a:moveTo>
                <a:cubicBezTo>
                  <a:pt x="49646" y="150249"/>
                  <a:pt x="43542" y="155984"/>
                  <a:pt x="43542" y="163512"/>
                </a:cubicBezTo>
                <a:cubicBezTo>
                  <a:pt x="43542" y="170681"/>
                  <a:pt x="49646" y="176775"/>
                  <a:pt x="56827" y="176775"/>
                </a:cubicBezTo>
                <a:lnTo>
                  <a:pt x="70111" y="176775"/>
                </a:lnTo>
                <a:lnTo>
                  <a:pt x="70111" y="150249"/>
                </a:lnTo>
                <a:lnTo>
                  <a:pt x="56827" y="150249"/>
                </a:lnTo>
                <a:close/>
                <a:moveTo>
                  <a:pt x="129984" y="130175"/>
                </a:moveTo>
                <a:cubicBezTo>
                  <a:pt x="132651" y="130175"/>
                  <a:pt x="134556" y="132461"/>
                  <a:pt x="134556" y="134747"/>
                </a:cubicBezTo>
                <a:cubicBezTo>
                  <a:pt x="134556" y="137414"/>
                  <a:pt x="132651" y="139319"/>
                  <a:pt x="129984" y="139319"/>
                </a:cubicBezTo>
                <a:cubicBezTo>
                  <a:pt x="127698" y="139319"/>
                  <a:pt x="125412" y="137414"/>
                  <a:pt x="125412" y="134747"/>
                </a:cubicBezTo>
                <a:cubicBezTo>
                  <a:pt x="125412" y="132461"/>
                  <a:pt x="127698" y="130175"/>
                  <a:pt x="129984" y="130175"/>
                </a:cubicBezTo>
                <a:close/>
                <a:moveTo>
                  <a:pt x="129984" y="79375"/>
                </a:moveTo>
                <a:cubicBezTo>
                  <a:pt x="132651" y="79375"/>
                  <a:pt x="134556" y="81492"/>
                  <a:pt x="134556" y="83608"/>
                </a:cubicBezTo>
                <a:lnTo>
                  <a:pt x="134556" y="109714"/>
                </a:lnTo>
                <a:cubicBezTo>
                  <a:pt x="134556" y="111831"/>
                  <a:pt x="132651" y="113947"/>
                  <a:pt x="129984" y="113947"/>
                </a:cubicBezTo>
                <a:cubicBezTo>
                  <a:pt x="127698" y="113947"/>
                  <a:pt x="125412" y="111831"/>
                  <a:pt x="125412" y="109714"/>
                </a:cubicBezTo>
                <a:lnTo>
                  <a:pt x="125412" y="83608"/>
                </a:lnTo>
                <a:cubicBezTo>
                  <a:pt x="125412" y="81492"/>
                  <a:pt x="127698" y="79375"/>
                  <a:pt x="129984" y="79375"/>
                </a:cubicBezTo>
                <a:close/>
                <a:moveTo>
                  <a:pt x="101599" y="79375"/>
                </a:moveTo>
                <a:cubicBezTo>
                  <a:pt x="104164" y="79375"/>
                  <a:pt x="105996" y="81523"/>
                  <a:pt x="105996" y="83671"/>
                </a:cubicBezTo>
                <a:lnTo>
                  <a:pt x="105996" y="158500"/>
                </a:lnTo>
                <a:cubicBezTo>
                  <a:pt x="105996" y="161006"/>
                  <a:pt x="104164" y="163154"/>
                  <a:pt x="101599" y="163154"/>
                </a:cubicBezTo>
                <a:cubicBezTo>
                  <a:pt x="98669" y="163154"/>
                  <a:pt x="96837" y="161006"/>
                  <a:pt x="96837" y="158500"/>
                </a:cubicBezTo>
                <a:lnTo>
                  <a:pt x="96837" y="83671"/>
                </a:lnTo>
                <a:cubicBezTo>
                  <a:pt x="96837" y="81523"/>
                  <a:pt x="98669" y="79375"/>
                  <a:pt x="101599" y="79375"/>
                </a:cubicBezTo>
                <a:close/>
                <a:moveTo>
                  <a:pt x="191469" y="61349"/>
                </a:moveTo>
                <a:lnTo>
                  <a:pt x="191469" y="176775"/>
                </a:lnTo>
                <a:lnTo>
                  <a:pt x="212294" y="176775"/>
                </a:lnTo>
                <a:lnTo>
                  <a:pt x="212294" y="68877"/>
                </a:lnTo>
                <a:cubicBezTo>
                  <a:pt x="212294" y="64575"/>
                  <a:pt x="209063" y="61349"/>
                  <a:pt x="204754" y="61349"/>
                </a:cubicBezTo>
                <a:lnTo>
                  <a:pt x="191469" y="61349"/>
                </a:lnTo>
                <a:close/>
                <a:moveTo>
                  <a:pt x="162027" y="61349"/>
                </a:moveTo>
                <a:lnTo>
                  <a:pt x="162027" y="176775"/>
                </a:lnTo>
                <a:lnTo>
                  <a:pt x="182493" y="176775"/>
                </a:lnTo>
                <a:lnTo>
                  <a:pt x="182493" y="61349"/>
                </a:lnTo>
                <a:lnTo>
                  <a:pt x="162027" y="61349"/>
                </a:lnTo>
                <a:close/>
                <a:moveTo>
                  <a:pt x="86269" y="61349"/>
                </a:moveTo>
                <a:cubicBezTo>
                  <a:pt x="82319" y="61349"/>
                  <a:pt x="79088" y="64575"/>
                  <a:pt x="79088" y="68877"/>
                </a:cubicBezTo>
                <a:lnTo>
                  <a:pt x="79088" y="176775"/>
                </a:lnTo>
                <a:lnTo>
                  <a:pt x="153051" y="176775"/>
                </a:lnTo>
                <a:lnTo>
                  <a:pt x="153051" y="61349"/>
                </a:lnTo>
                <a:lnTo>
                  <a:pt x="86269" y="61349"/>
                </a:lnTo>
                <a:close/>
                <a:moveTo>
                  <a:pt x="86269" y="52387"/>
                </a:moveTo>
                <a:lnTo>
                  <a:pt x="157360" y="52387"/>
                </a:lnTo>
                <a:lnTo>
                  <a:pt x="187161" y="52387"/>
                </a:lnTo>
                <a:lnTo>
                  <a:pt x="204754" y="52387"/>
                </a:lnTo>
                <a:cubicBezTo>
                  <a:pt x="213730" y="52387"/>
                  <a:pt x="221270" y="59915"/>
                  <a:pt x="221270" y="68877"/>
                </a:cubicBezTo>
                <a:lnTo>
                  <a:pt x="221270" y="140929"/>
                </a:lnTo>
                <a:lnTo>
                  <a:pt x="234555" y="140929"/>
                </a:lnTo>
                <a:cubicBezTo>
                  <a:pt x="246763" y="140929"/>
                  <a:pt x="256816" y="151324"/>
                  <a:pt x="256816" y="163512"/>
                </a:cubicBezTo>
                <a:cubicBezTo>
                  <a:pt x="256816" y="175700"/>
                  <a:pt x="246763" y="185379"/>
                  <a:pt x="234555" y="185379"/>
                </a:cubicBezTo>
                <a:lnTo>
                  <a:pt x="56827" y="185379"/>
                </a:lnTo>
                <a:cubicBezTo>
                  <a:pt x="44619" y="185379"/>
                  <a:pt x="34925" y="175700"/>
                  <a:pt x="34925" y="163512"/>
                </a:cubicBezTo>
                <a:cubicBezTo>
                  <a:pt x="34925" y="151324"/>
                  <a:pt x="44619" y="140929"/>
                  <a:pt x="56827" y="140929"/>
                </a:cubicBezTo>
                <a:lnTo>
                  <a:pt x="70111" y="140929"/>
                </a:lnTo>
                <a:lnTo>
                  <a:pt x="70111" y="68877"/>
                </a:lnTo>
                <a:cubicBezTo>
                  <a:pt x="70111" y="59915"/>
                  <a:pt x="77651" y="52387"/>
                  <a:pt x="86269" y="52387"/>
                </a:cubicBezTo>
                <a:close/>
                <a:moveTo>
                  <a:pt x="261493" y="23989"/>
                </a:moveTo>
                <a:cubicBezTo>
                  <a:pt x="263398" y="22225"/>
                  <a:pt x="266446" y="22225"/>
                  <a:pt x="268351" y="23989"/>
                </a:cubicBezTo>
                <a:cubicBezTo>
                  <a:pt x="269113" y="24694"/>
                  <a:pt x="269494" y="25753"/>
                  <a:pt x="269494" y="26811"/>
                </a:cubicBezTo>
                <a:cubicBezTo>
                  <a:pt x="269494" y="28222"/>
                  <a:pt x="269113" y="29281"/>
                  <a:pt x="268351" y="29986"/>
                </a:cubicBezTo>
                <a:cubicBezTo>
                  <a:pt x="267208" y="31044"/>
                  <a:pt x="266065" y="31397"/>
                  <a:pt x="264922" y="31397"/>
                </a:cubicBezTo>
                <a:cubicBezTo>
                  <a:pt x="263398" y="31397"/>
                  <a:pt x="262255" y="31044"/>
                  <a:pt x="261493" y="29986"/>
                </a:cubicBezTo>
                <a:cubicBezTo>
                  <a:pt x="260731" y="29281"/>
                  <a:pt x="260350" y="28222"/>
                  <a:pt x="260350" y="26811"/>
                </a:cubicBezTo>
                <a:cubicBezTo>
                  <a:pt x="260350" y="25753"/>
                  <a:pt x="260731" y="24694"/>
                  <a:pt x="261493" y="23989"/>
                </a:cubicBezTo>
                <a:close/>
                <a:moveTo>
                  <a:pt x="214249" y="23989"/>
                </a:moveTo>
                <a:cubicBezTo>
                  <a:pt x="215773" y="22225"/>
                  <a:pt x="218821" y="22225"/>
                  <a:pt x="220726" y="23989"/>
                </a:cubicBezTo>
                <a:cubicBezTo>
                  <a:pt x="221488" y="24694"/>
                  <a:pt x="221869" y="25753"/>
                  <a:pt x="221869" y="26811"/>
                </a:cubicBezTo>
                <a:cubicBezTo>
                  <a:pt x="221869" y="28222"/>
                  <a:pt x="221488" y="29281"/>
                  <a:pt x="220726" y="29986"/>
                </a:cubicBezTo>
                <a:cubicBezTo>
                  <a:pt x="219583" y="31044"/>
                  <a:pt x="218440" y="31397"/>
                  <a:pt x="217297" y="31397"/>
                </a:cubicBezTo>
                <a:cubicBezTo>
                  <a:pt x="216154" y="31397"/>
                  <a:pt x="214630" y="31044"/>
                  <a:pt x="214249" y="29986"/>
                </a:cubicBezTo>
                <a:cubicBezTo>
                  <a:pt x="213106" y="29281"/>
                  <a:pt x="212725" y="28222"/>
                  <a:pt x="212725" y="26811"/>
                </a:cubicBezTo>
                <a:cubicBezTo>
                  <a:pt x="212725" y="25753"/>
                  <a:pt x="213106" y="24694"/>
                  <a:pt x="214249" y="23989"/>
                </a:cubicBezTo>
                <a:close/>
                <a:moveTo>
                  <a:pt x="240933" y="23812"/>
                </a:moveTo>
                <a:cubicBezTo>
                  <a:pt x="243497" y="23812"/>
                  <a:pt x="245696" y="26010"/>
                  <a:pt x="245696" y="28208"/>
                </a:cubicBezTo>
                <a:cubicBezTo>
                  <a:pt x="245696" y="30773"/>
                  <a:pt x="243497" y="32971"/>
                  <a:pt x="240933" y="32971"/>
                </a:cubicBezTo>
                <a:cubicBezTo>
                  <a:pt x="238369" y="32971"/>
                  <a:pt x="236537" y="30773"/>
                  <a:pt x="236537" y="28208"/>
                </a:cubicBezTo>
                <a:cubicBezTo>
                  <a:pt x="236537" y="26010"/>
                  <a:pt x="238369" y="23812"/>
                  <a:pt x="240933" y="23812"/>
                </a:cubicBezTo>
                <a:close/>
                <a:moveTo>
                  <a:pt x="16535" y="8987"/>
                </a:moveTo>
                <a:cubicBezTo>
                  <a:pt x="12222" y="8987"/>
                  <a:pt x="8987" y="12222"/>
                  <a:pt x="8987" y="16176"/>
                </a:cubicBezTo>
                <a:lnTo>
                  <a:pt x="8987" y="213166"/>
                </a:lnTo>
                <a:lnTo>
                  <a:pt x="284341" y="213166"/>
                </a:lnTo>
                <a:lnTo>
                  <a:pt x="284341" y="16176"/>
                </a:lnTo>
                <a:cubicBezTo>
                  <a:pt x="284341" y="12222"/>
                  <a:pt x="281106" y="8987"/>
                  <a:pt x="277152" y="8987"/>
                </a:cubicBezTo>
                <a:lnTo>
                  <a:pt x="16535" y="8987"/>
                </a:lnTo>
                <a:close/>
                <a:moveTo>
                  <a:pt x="16535" y="0"/>
                </a:moveTo>
                <a:lnTo>
                  <a:pt x="277152" y="0"/>
                </a:lnTo>
                <a:cubicBezTo>
                  <a:pt x="286138" y="0"/>
                  <a:pt x="293328" y="7189"/>
                  <a:pt x="293328" y="16176"/>
                </a:cubicBezTo>
                <a:lnTo>
                  <a:pt x="293328" y="241564"/>
                </a:lnTo>
                <a:cubicBezTo>
                  <a:pt x="293328" y="250551"/>
                  <a:pt x="286138" y="257740"/>
                  <a:pt x="277152" y="257740"/>
                </a:cubicBezTo>
                <a:lnTo>
                  <a:pt x="204538" y="257740"/>
                </a:lnTo>
                <a:lnTo>
                  <a:pt x="204538" y="284341"/>
                </a:lnTo>
                <a:lnTo>
                  <a:pt x="235812" y="284341"/>
                </a:lnTo>
                <a:cubicBezTo>
                  <a:pt x="237969" y="284341"/>
                  <a:pt x="240126" y="286498"/>
                  <a:pt x="240126" y="289014"/>
                </a:cubicBezTo>
                <a:cubicBezTo>
                  <a:pt x="240126" y="291530"/>
                  <a:pt x="237969" y="293328"/>
                  <a:pt x="235812" y="293328"/>
                </a:cubicBezTo>
                <a:lnTo>
                  <a:pt x="57875" y="293328"/>
                </a:lnTo>
                <a:cubicBezTo>
                  <a:pt x="55358" y="293328"/>
                  <a:pt x="53561" y="291530"/>
                  <a:pt x="53561" y="289014"/>
                </a:cubicBezTo>
                <a:cubicBezTo>
                  <a:pt x="53561" y="286498"/>
                  <a:pt x="55358" y="284341"/>
                  <a:pt x="57875" y="284341"/>
                </a:cubicBezTo>
                <a:lnTo>
                  <a:pt x="89148" y="284341"/>
                </a:lnTo>
                <a:lnTo>
                  <a:pt x="89148" y="257740"/>
                </a:lnTo>
                <a:lnTo>
                  <a:pt x="16535" y="257740"/>
                </a:lnTo>
                <a:cubicBezTo>
                  <a:pt x="7549" y="257740"/>
                  <a:pt x="0" y="250551"/>
                  <a:pt x="0" y="241564"/>
                </a:cubicBezTo>
                <a:lnTo>
                  <a:pt x="0" y="16176"/>
                </a:lnTo>
                <a:cubicBezTo>
                  <a:pt x="0" y="7189"/>
                  <a:pt x="7549" y="0"/>
                  <a:pt x="16535" y="0"/>
                </a:cubicBezTo>
                <a:close/>
              </a:path>
            </a:pathLst>
          </a:custGeom>
          <a:solidFill>
            <a:schemeClr val="bg1"/>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13">
            <a:extLst>
              <a:ext uri="{FF2B5EF4-FFF2-40B4-BE49-F238E27FC236}">
                <a16:creationId xmlns="" xmlns:a16="http://schemas.microsoft.com/office/drawing/2014/main" id="{D3DED0A4-2BD3-4D22-8A3D-E05BFCE2146E}"/>
              </a:ext>
            </a:extLst>
          </p:cNvPr>
          <p:cNvSpPr/>
          <p:nvPr/>
        </p:nvSpPr>
        <p:spPr>
          <a:xfrm>
            <a:off x="3390096" y="2301917"/>
            <a:ext cx="367397" cy="39268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2</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3">
            <a:extLst>
              <a:ext uri="{FF2B5EF4-FFF2-40B4-BE49-F238E27FC236}">
                <a16:creationId xmlns="" xmlns:a16="http://schemas.microsoft.com/office/drawing/2014/main" id="{2132D766-9D44-451F-9C4D-5D88C5812AB1}"/>
              </a:ext>
            </a:extLst>
          </p:cNvPr>
          <p:cNvSpPr/>
          <p:nvPr/>
        </p:nvSpPr>
        <p:spPr>
          <a:xfrm>
            <a:off x="3736326" y="2773671"/>
            <a:ext cx="367397" cy="39268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3</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Oval 13">
            <a:extLst>
              <a:ext uri="{FF2B5EF4-FFF2-40B4-BE49-F238E27FC236}">
                <a16:creationId xmlns="" xmlns:a16="http://schemas.microsoft.com/office/drawing/2014/main" id="{FD7F2C0C-5169-4457-A453-6A2F7DCD1B2B}"/>
              </a:ext>
            </a:extLst>
          </p:cNvPr>
          <p:cNvSpPr/>
          <p:nvPr/>
        </p:nvSpPr>
        <p:spPr>
          <a:xfrm>
            <a:off x="3920696" y="3286756"/>
            <a:ext cx="367397" cy="39268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4</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Oval 12">
            <a:extLst>
              <a:ext uri="{FF2B5EF4-FFF2-40B4-BE49-F238E27FC236}">
                <a16:creationId xmlns="" xmlns:a16="http://schemas.microsoft.com/office/drawing/2014/main" id="{5A717E29-6B59-4368-B476-FDF345EB3E18}"/>
              </a:ext>
            </a:extLst>
          </p:cNvPr>
          <p:cNvSpPr/>
          <p:nvPr/>
        </p:nvSpPr>
        <p:spPr>
          <a:xfrm>
            <a:off x="3962867" y="4335096"/>
            <a:ext cx="367397" cy="3673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6</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Oval 12">
            <a:extLst>
              <a:ext uri="{FF2B5EF4-FFF2-40B4-BE49-F238E27FC236}">
                <a16:creationId xmlns="" xmlns:a16="http://schemas.microsoft.com/office/drawing/2014/main" id="{21928E33-CE2B-422A-87BC-7A5F71A8B925}"/>
              </a:ext>
            </a:extLst>
          </p:cNvPr>
          <p:cNvSpPr/>
          <p:nvPr/>
        </p:nvSpPr>
        <p:spPr>
          <a:xfrm>
            <a:off x="3815176" y="4785788"/>
            <a:ext cx="367397" cy="3673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7</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Oval 12">
            <a:extLst>
              <a:ext uri="{FF2B5EF4-FFF2-40B4-BE49-F238E27FC236}">
                <a16:creationId xmlns="" xmlns:a16="http://schemas.microsoft.com/office/drawing/2014/main" id="{2871083A-B2D7-4E76-B3ED-6A254B1884A0}"/>
              </a:ext>
            </a:extLst>
          </p:cNvPr>
          <p:cNvSpPr/>
          <p:nvPr/>
        </p:nvSpPr>
        <p:spPr>
          <a:xfrm>
            <a:off x="3594356" y="5192272"/>
            <a:ext cx="367397" cy="3673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8</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Oval 12">
            <a:extLst>
              <a:ext uri="{FF2B5EF4-FFF2-40B4-BE49-F238E27FC236}">
                <a16:creationId xmlns="" xmlns:a16="http://schemas.microsoft.com/office/drawing/2014/main" id="{1F2B6F03-FAB2-475B-AB70-C8A63A88F89D}"/>
              </a:ext>
            </a:extLst>
          </p:cNvPr>
          <p:cNvSpPr/>
          <p:nvPr/>
        </p:nvSpPr>
        <p:spPr>
          <a:xfrm>
            <a:off x="3313750" y="5551494"/>
            <a:ext cx="367397" cy="3673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a:ea typeface="+mn-ea"/>
                <a:cs typeface="+mn-cs"/>
              </a:rPr>
              <a:t>9</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TextBox 26">
            <a:extLst>
              <a:ext uri="{FF2B5EF4-FFF2-40B4-BE49-F238E27FC236}">
                <a16:creationId xmlns="" xmlns:a16="http://schemas.microsoft.com/office/drawing/2014/main" id="{A8CD56D0-C39E-437D-8DD6-35A8C4C0E1BC}"/>
              </a:ext>
            </a:extLst>
          </p:cNvPr>
          <p:cNvSpPr txBox="1"/>
          <p:nvPr/>
        </p:nvSpPr>
        <p:spPr>
          <a:xfrm>
            <a:off x="946636" y="227140"/>
            <a:ext cx="102419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3600" b="1" i="0" u="none" strike="noStrike" kern="1200" cap="none" spc="0" normalizeH="0" baseline="0" noProof="0" dirty="0">
                <a:ln>
                  <a:noFill/>
                </a:ln>
                <a:solidFill>
                  <a:prstClr val="black"/>
                </a:solidFill>
                <a:effectLst/>
                <a:uLnTx/>
                <a:uFillTx/>
                <a:latin typeface="Calibri"/>
                <a:ea typeface="+mn-ea"/>
                <a:cs typeface="+mn-cs"/>
              </a:rPr>
              <a:t>Συνεργαζόμενοι φορείς </a:t>
            </a:r>
            <a:endParaRPr kumimoji="0" lang="en-US" sz="3600" b="1" i="0" u="none" strike="noStrike" kern="1200" cap="none" spc="0" normalizeH="0" baseline="0" noProof="0" dirty="0">
              <a:ln>
                <a:noFill/>
              </a:ln>
              <a:solidFill>
                <a:srgbClr val="CE71A2"/>
              </a:solidFill>
              <a:effectLst/>
              <a:uLnTx/>
              <a:uFillTx/>
              <a:latin typeface="Poppins" pitchFamily="2" charset="77"/>
              <a:ea typeface="+mn-ea"/>
              <a:cs typeface="Poppins" pitchFamily="2" charset="77"/>
            </a:endParaRPr>
          </a:p>
        </p:txBody>
      </p:sp>
      <p:sp>
        <p:nvSpPr>
          <p:cNvPr id="28" name="TextBox 27">
            <a:extLst>
              <a:ext uri="{FF2B5EF4-FFF2-40B4-BE49-F238E27FC236}">
                <a16:creationId xmlns="" xmlns:a16="http://schemas.microsoft.com/office/drawing/2014/main" id="{305753E8-3D27-4CB5-91F0-A7480B595875}"/>
              </a:ext>
            </a:extLst>
          </p:cNvPr>
          <p:cNvSpPr txBox="1"/>
          <p:nvPr/>
        </p:nvSpPr>
        <p:spPr>
          <a:xfrm>
            <a:off x="3037375" y="1301213"/>
            <a:ext cx="6767711" cy="369332"/>
          </a:xfrm>
          <a:prstGeom prst="rect">
            <a:avLst/>
          </a:prstGeom>
          <a:noFill/>
        </p:spPr>
        <p:txBody>
          <a:bodyPr wrap="square">
            <a:spAutoFit/>
          </a:bodyPr>
          <a:lstStyle/>
          <a:p>
            <a:r>
              <a:rPr lang="el-GR" u="sng" dirty="0"/>
              <a:t>Σε Διεθνή και Ευρωπαϊκό επίπεδο με φορείς του Αθλητισμού όπως:</a:t>
            </a:r>
            <a:endParaRPr lang="en-US" u="sng" dirty="0"/>
          </a:p>
        </p:txBody>
      </p:sp>
      <p:sp>
        <p:nvSpPr>
          <p:cNvPr id="30" name="TextBox 29">
            <a:extLst>
              <a:ext uri="{FF2B5EF4-FFF2-40B4-BE49-F238E27FC236}">
                <a16:creationId xmlns="" xmlns:a16="http://schemas.microsoft.com/office/drawing/2014/main" id="{A21F2488-1239-4D2B-86EB-B69105E5B784}"/>
              </a:ext>
            </a:extLst>
          </p:cNvPr>
          <p:cNvSpPr txBox="1"/>
          <p:nvPr/>
        </p:nvSpPr>
        <p:spPr>
          <a:xfrm>
            <a:off x="166325" y="2536498"/>
            <a:ext cx="3192677" cy="2800767"/>
          </a:xfrm>
          <a:prstGeom prst="rect">
            <a:avLst/>
          </a:prstGeom>
          <a:noFill/>
        </p:spPr>
        <p:txBody>
          <a:bodyPr wrap="square">
            <a:spAutoFit/>
          </a:bodyPr>
          <a:lstStyle/>
          <a:p>
            <a:r>
              <a:rPr lang="el-GR" sz="1600" b="1" dirty="0"/>
              <a:t>Οι φορείς υλοποίησης συνάπτουν συνεργασίες και ανταλλαγές με άλλους διεθνείς, εθνικούς, κρατικούς και ιδιωτικούς φορείς προκειμένου να παρέχουν στους δημότες προγράμματα με την καλύτερη δυνατή ποιότητα υπηρεσιών, τεχνογνωσίας, εξειδίκευσης, νέων τάσεων και αλληλεπίδρασης με άλλες χώρες και φορείς.</a:t>
            </a:r>
            <a:endParaRPr lang="en-US" sz="1600" b="1" dirty="0"/>
          </a:p>
        </p:txBody>
      </p:sp>
      <p:sp>
        <p:nvSpPr>
          <p:cNvPr id="32" name="TextBox 31">
            <a:extLst>
              <a:ext uri="{FF2B5EF4-FFF2-40B4-BE49-F238E27FC236}">
                <a16:creationId xmlns="" xmlns:a16="http://schemas.microsoft.com/office/drawing/2014/main" id="{ABD30348-16B6-4314-AEE8-E8E296BBB783}"/>
              </a:ext>
            </a:extLst>
          </p:cNvPr>
          <p:cNvSpPr txBox="1"/>
          <p:nvPr/>
        </p:nvSpPr>
        <p:spPr>
          <a:xfrm>
            <a:off x="3497448" y="1862428"/>
            <a:ext cx="6094970" cy="338554"/>
          </a:xfrm>
          <a:prstGeom prst="rect">
            <a:avLst/>
          </a:prstGeom>
          <a:noFill/>
        </p:spPr>
        <p:txBody>
          <a:bodyPr wrap="square">
            <a:spAutoFit/>
          </a:bodyPr>
          <a:lstStyle/>
          <a:p>
            <a:r>
              <a:rPr lang="el-GR" sz="1600" b="1" dirty="0"/>
              <a:t>Ευρωπαϊκή Επιτροπή πρόγραμμα </a:t>
            </a:r>
            <a:r>
              <a:rPr lang="en-US" sz="1600" b="1" dirty="0"/>
              <a:t>Erasmus+</a:t>
            </a:r>
          </a:p>
        </p:txBody>
      </p:sp>
      <p:sp>
        <p:nvSpPr>
          <p:cNvPr id="36" name="TextBox 35">
            <a:extLst>
              <a:ext uri="{FF2B5EF4-FFF2-40B4-BE49-F238E27FC236}">
                <a16:creationId xmlns="" xmlns:a16="http://schemas.microsoft.com/office/drawing/2014/main" id="{9C78CBF9-DE4A-41C4-B9CF-E1D6EA4701DD}"/>
              </a:ext>
            </a:extLst>
          </p:cNvPr>
          <p:cNvSpPr txBox="1"/>
          <p:nvPr/>
        </p:nvSpPr>
        <p:spPr>
          <a:xfrm>
            <a:off x="3855486" y="2275262"/>
            <a:ext cx="6094970" cy="338554"/>
          </a:xfrm>
          <a:prstGeom prst="rect">
            <a:avLst/>
          </a:prstGeom>
          <a:noFill/>
        </p:spPr>
        <p:txBody>
          <a:bodyPr wrap="square">
            <a:spAutoFit/>
          </a:bodyPr>
          <a:lstStyle/>
          <a:p>
            <a:r>
              <a:rPr lang="el-GR" sz="1600" b="1" dirty="0"/>
              <a:t>Διεθνής </a:t>
            </a:r>
            <a:r>
              <a:rPr lang="el-GR" sz="1600" b="1" dirty="0" err="1"/>
              <a:t>Παραολυμπιακή</a:t>
            </a:r>
            <a:r>
              <a:rPr lang="el-GR" sz="1600" b="1" dirty="0"/>
              <a:t> Επιτροπή</a:t>
            </a:r>
            <a:endParaRPr lang="en-US" sz="1600" b="1" dirty="0"/>
          </a:p>
        </p:txBody>
      </p:sp>
      <p:sp>
        <p:nvSpPr>
          <p:cNvPr id="37" name="TextBox 36">
            <a:extLst>
              <a:ext uri="{FF2B5EF4-FFF2-40B4-BE49-F238E27FC236}">
                <a16:creationId xmlns="" xmlns:a16="http://schemas.microsoft.com/office/drawing/2014/main" id="{6F684FCC-4A63-420B-A982-0196D2D1BB3E}"/>
              </a:ext>
            </a:extLst>
          </p:cNvPr>
          <p:cNvSpPr txBox="1"/>
          <p:nvPr/>
        </p:nvSpPr>
        <p:spPr>
          <a:xfrm>
            <a:off x="4163041" y="2761152"/>
            <a:ext cx="6757601" cy="338554"/>
          </a:xfrm>
          <a:prstGeom prst="rect">
            <a:avLst/>
          </a:prstGeom>
          <a:noFill/>
        </p:spPr>
        <p:txBody>
          <a:bodyPr wrap="square">
            <a:spAutoFit/>
          </a:bodyPr>
          <a:lstStyle/>
          <a:p>
            <a:r>
              <a:rPr lang="el-GR" sz="1600" b="1" dirty="0"/>
              <a:t>Διεθνής Επιτροπή για τον Αθλητισμό Ατόμων με προβλήματα ακοής </a:t>
            </a:r>
            <a:endParaRPr lang="en-US" sz="1600" b="1" dirty="0"/>
          </a:p>
        </p:txBody>
      </p:sp>
      <p:sp>
        <p:nvSpPr>
          <p:cNvPr id="40" name="TextBox 39">
            <a:extLst>
              <a:ext uri="{FF2B5EF4-FFF2-40B4-BE49-F238E27FC236}">
                <a16:creationId xmlns="" xmlns:a16="http://schemas.microsoft.com/office/drawing/2014/main" id="{E8F42FFC-32A9-4229-823B-2898FA733B5E}"/>
              </a:ext>
            </a:extLst>
          </p:cNvPr>
          <p:cNvSpPr txBox="1"/>
          <p:nvPr/>
        </p:nvSpPr>
        <p:spPr>
          <a:xfrm>
            <a:off x="4340774" y="3264219"/>
            <a:ext cx="6094970" cy="338554"/>
          </a:xfrm>
          <a:prstGeom prst="rect">
            <a:avLst/>
          </a:prstGeom>
          <a:noFill/>
        </p:spPr>
        <p:txBody>
          <a:bodyPr wrap="square">
            <a:spAutoFit/>
          </a:bodyPr>
          <a:lstStyle/>
          <a:p>
            <a:r>
              <a:rPr lang="el-GR" sz="1600" b="1" dirty="0"/>
              <a:t>Διεθνής Ομοσπονδία Καλαθοσφαιριστών με Καρότσι </a:t>
            </a:r>
            <a:endParaRPr lang="en-US" sz="1600" b="1" dirty="0"/>
          </a:p>
        </p:txBody>
      </p:sp>
      <p:sp>
        <p:nvSpPr>
          <p:cNvPr id="42" name="TextBox 41">
            <a:extLst>
              <a:ext uri="{FF2B5EF4-FFF2-40B4-BE49-F238E27FC236}">
                <a16:creationId xmlns="" xmlns:a16="http://schemas.microsoft.com/office/drawing/2014/main" id="{A647DC5E-7AF8-4619-80FB-2AA906472CFA}"/>
              </a:ext>
            </a:extLst>
          </p:cNvPr>
          <p:cNvSpPr txBox="1"/>
          <p:nvPr/>
        </p:nvSpPr>
        <p:spPr>
          <a:xfrm>
            <a:off x="4459535" y="3817354"/>
            <a:ext cx="6094970" cy="338554"/>
          </a:xfrm>
          <a:prstGeom prst="rect">
            <a:avLst/>
          </a:prstGeom>
          <a:noFill/>
        </p:spPr>
        <p:txBody>
          <a:bodyPr wrap="square">
            <a:spAutoFit/>
          </a:bodyPr>
          <a:lstStyle/>
          <a:p>
            <a:r>
              <a:rPr lang="el-GR" sz="1600" b="1" dirty="0"/>
              <a:t>Αθλητική Πλατφόρμα της Ε.Ε. </a:t>
            </a:r>
            <a:endParaRPr lang="en-US" sz="1600" b="1" dirty="0"/>
          </a:p>
        </p:txBody>
      </p:sp>
      <p:sp>
        <p:nvSpPr>
          <p:cNvPr id="44" name="TextBox 43">
            <a:extLst>
              <a:ext uri="{FF2B5EF4-FFF2-40B4-BE49-F238E27FC236}">
                <a16:creationId xmlns="" xmlns:a16="http://schemas.microsoft.com/office/drawing/2014/main" id="{602128F2-5988-4447-A49C-308B87876E97}"/>
              </a:ext>
            </a:extLst>
          </p:cNvPr>
          <p:cNvSpPr txBox="1"/>
          <p:nvPr/>
        </p:nvSpPr>
        <p:spPr>
          <a:xfrm>
            <a:off x="4420570" y="4333102"/>
            <a:ext cx="6094970" cy="338554"/>
          </a:xfrm>
          <a:prstGeom prst="rect">
            <a:avLst/>
          </a:prstGeom>
          <a:noFill/>
        </p:spPr>
        <p:txBody>
          <a:bodyPr wrap="square">
            <a:spAutoFit/>
          </a:bodyPr>
          <a:lstStyle/>
          <a:p>
            <a:r>
              <a:rPr lang="el-GR" sz="1600" b="1" dirty="0"/>
              <a:t>Ευρωπαϊκός Μη-Κυβερνητικός Αθλητικός Οργανισμός </a:t>
            </a:r>
            <a:endParaRPr lang="en-US" sz="1600" b="1" dirty="0"/>
          </a:p>
        </p:txBody>
      </p:sp>
      <p:sp>
        <p:nvSpPr>
          <p:cNvPr id="46" name="TextBox 45">
            <a:extLst>
              <a:ext uri="{FF2B5EF4-FFF2-40B4-BE49-F238E27FC236}">
                <a16:creationId xmlns="" xmlns:a16="http://schemas.microsoft.com/office/drawing/2014/main" id="{67563F97-A111-4412-A462-281028ACFC75}"/>
              </a:ext>
            </a:extLst>
          </p:cNvPr>
          <p:cNvSpPr txBox="1"/>
          <p:nvPr/>
        </p:nvSpPr>
        <p:spPr>
          <a:xfrm>
            <a:off x="4288093" y="4785788"/>
            <a:ext cx="6094970" cy="338554"/>
          </a:xfrm>
          <a:prstGeom prst="rect">
            <a:avLst/>
          </a:prstGeom>
          <a:noFill/>
        </p:spPr>
        <p:txBody>
          <a:bodyPr wrap="square">
            <a:spAutoFit/>
          </a:bodyPr>
          <a:lstStyle/>
          <a:p>
            <a:r>
              <a:rPr lang="en-US" sz="1600" b="1" dirty="0"/>
              <a:t>European Olympic Committee. </a:t>
            </a:r>
          </a:p>
        </p:txBody>
      </p:sp>
      <p:sp>
        <p:nvSpPr>
          <p:cNvPr id="48" name="TextBox 47">
            <a:extLst>
              <a:ext uri="{FF2B5EF4-FFF2-40B4-BE49-F238E27FC236}">
                <a16:creationId xmlns="" xmlns:a16="http://schemas.microsoft.com/office/drawing/2014/main" id="{2212A42A-FDC5-4FB7-821F-E2B0EC662CEC}"/>
              </a:ext>
            </a:extLst>
          </p:cNvPr>
          <p:cNvSpPr txBox="1"/>
          <p:nvPr/>
        </p:nvSpPr>
        <p:spPr>
          <a:xfrm>
            <a:off x="4103723" y="5192086"/>
            <a:ext cx="6094970" cy="338554"/>
          </a:xfrm>
          <a:prstGeom prst="rect">
            <a:avLst/>
          </a:prstGeom>
          <a:noFill/>
        </p:spPr>
        <p:txBody>
          <a:bodyPr wrap="square">
            <a:spAutoFit/>
          </a:bodyPr>
          <a:lstStyle/>
          <a:p>
            <a:r>
              <a:rPr lang="el-GR" sz="1600" b="1" dirty="0"/>
              <a:t>Διεθνής Πλατφόρμα για τον Αθλητισμό και την Ανάπτυξη.</a:t>
            </a:r>
            <a:endParaRPr lang="en-US" sz="1600" b="1" dirty="0"/>
          </a:p>
        </p:txBody>
      </p:sp>
      <p:sp>
        <p:nvSpPr>
          <p:cNvPr id="50" name="TextBox 49">
            <a:extLst>
              <a:ext uri="{FF2B5EF4-FFF2-40B4-BE49-F238E27FC236}">
                <a16:creationId xmlns="" xmlns:a16="http://schemas.microsoft.com/office/drawing/2014/main" id="{8A1A9F25-9977-4BE3-9159-9E6BB813671B}"/>
              </a:ext>
            </a:extLst>
          </p:cNvPr>
          <p:cNvSpPr txBox="1"/>
          <p:nvPr/>
        </p:nvSpPr>
        <p:spPr>
          <a:xfrm>
            <a:off x="3815176" y="5559610"/>
            <a:ext cx="6094970" cy="338554"/>
          </a:xfrm>
          <a:prstGeom prst="rect">
            <a:avLst/>
          </a:prstGeom>
          <a:noFill/>
        </p:spPr>
        <p:txBody>
          <a:bodyPr wrap="square">
            <a:spAutoFit/>
          </a:bodyPr>
          <a:lstStyle/>
          <a:p>
            <a:r>
              <a:rPr lang="el-GR" sz="1600" b="1" dirty="0"/>
              <a:t>Ευρωπαϊκό Δίκτυο για την «Άθληση για Όλους» </a:t>
            </a:r>
            <a:endParaRPr lang="en-US" sz="1600" b="1" dirty="0"/>
          </a:p>
        </p:txBody>
      </p:sp>
    </p:spTree>
    <p:extLst>
      <p:ext uri="{BB962C8B-B14F-4D97-AF65-F5344CB8AC3E}">
        <p14:creationId xmlns="" xmlns:p14="http://schemas.microsoft.com/office/powerpoint/2010/main" val="304053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3249">
            <a:extLst>
              <a:ext uri="{FF2B5EF4-FFF2-40B4-BE49-F238E27FC236}">
                <a16:creationId xmlns="" xmlns:a16="http://schemas.microsoft.com/office/drawing/2014/main" id="{BC875FA5-7DBD-FE42-8C68-60562DEA8505}"/>
              </a:ext>
            </a:extLst>
          </p:cNvPr>
          <p:cNvSpPr/>
          <p:nvPr/>
        </p:nvSpPr>
        <p:spPr>
          <a:xfrm>
            <a:off x="5528686" y="5578251"/>
            <a:ext cx="1117683" cy="903233"/>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cubicBezTo>
                  <a:pt x="789" y="0"/>
                  <a:pt x="0" y="971"/>
                  <a:pt x="0" y="2173"/>
                </a:cubicBezTo>
                <a:cubicBezTo>
                  <a:pt x="0" y="3375"/>
                  <a:pt x="789" y="4346"/>
                  <a:pt x="1762" y="4346"/>
                </a:cubicBezTo>
                <a:lnTo>
                  <a:pt x="19844" y="4346"/>
                </a:lnTo>
                <a:cubicBezTo>
                  <a:pt x="20816" y="4346"/>
                  <a:pt x="21600" y="3375"/>
                  <a:pt x="21600" y="2173"/>
                </a:cubicBezTo>
                <a:cubicBezTo>
                  <a:pt x="21600" y="971"/>
                  <a:pt x="20816" y="0"/>
                  <a:pt x="19844" y="0"/>
                </a:cubicBezTo>
                <a:lnTo>
                  <a:pt x="1762" y="0"/>
                </a:lnTo>
                <a:close/>
                <a:moveTo>
                  <a:pt x="1762" y="5941"/>
                </a:moveTo>
                <a:cubicBezTo>
                  <a:pt x="789" y="5941"/>
                  <a:pt x="0" y="6911"/>
                  <a:pt x="0" y="8114"/>
                </a:cubicBezTo>
                <a:cubicBezTo>
                  <a:pt x="0" y="9316"/>
                  <a:pt x="789" y="10295"/>
                  <a:pt x="1762" y="10295"/>
                </a:cubicBezTo>
                <a:lnTo>
                  <a:pt x="19844" y="10295"/>
                </a:lnTo>
                <a:cubicBezTo>
                  <a:pt x="20816" y="10295"/>
                  <a:pt x="21600" y="9316"/>
                  <a:pt x="21600" y="8114"/>
                </a:cubicBezTo>
                <a:cubicBezTo>
                  <a:pt x="21600" y="6911"/>
                  <a:pt x="20816" y="5941"/>
                  <a:pt x="19844" y="5941"/>
                </a:cubicBezTo>
                <a:lnTo>
                  <a:pt x="1762" y="5941"/>
                </a:lnTo>
                <a:close/>
                <a:moveTo>
                  <a:pt x="2935" y="11890"/>
                </a:moveTo>
                <a:cubicBezTo>
                  <a:pt x="2935" y="17257"/>
                  <a:pt x="6463" y="21600"/>
                  <a:pt x="10806" y="21600"/>
                </a:cubicBezTo>
                <a:cubicBezTo>
                  <a:pt x="15149" y="21600"/>
                  <a:pt x="18665" y="17257"/>
                  <a:pt x="18665" y="11890"/>
                </a:cubicBezTo>
                <a:lnTo>
                  <a:pt x="2935" y="11890"/>
                </a:ln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1" name="Freeform 40">
            <a:extLst>
              <a:ext uri="{FF2B5EF4-FFF2-40B4-BE49-F238E27FC236}">
                <a16:creationId xmlns="" xmlns:a16="http://schemas.microsoft.com/office/drawing/2014/main" id="{023755B2-E0FC-5843-B071-29DDA5116C02}"/>
              </a:ext>
            </a:extLst>
          </p:cNvPr>
          <p:cNvSpPr/>
          <p:nvPr/>
        </p:nvSpPr>
        <p:spPr>
          <a:xfrm>
            <a:off x="4172464" y="1398333"/>
            <a:ext cx="3843268" cy="1536497"/>
          </a:xfrm>
          <a:custGeom>
            <a:avLst/>
            <a:gdLst>
              <a:gd name="connsiteX0" fmla="*/ 356451 w 7686536"/>
              <a:gd name="connsiteY0" fmla="*/ 2026955 h 3072993"/>
              <a:gd name="connsiteX1" fmla="*/ 476398 w 7686536"/>
              <a:gd name="connsiteY1" fmla="*/ 2067489 h 3072993"/>
              <a:gd name="connsiteX2" fmla="*/ 1267482 w 7686536"/>
              <a:gd name="connsiteY2" fmla="*/ 2523393 h 3072993"/>
              <a:gd name="connsiteX3" fmla="*/ 948958 w 7686536"/>
              <a:gd name="connsiteY3" fmla="*/ 3072993 h 3072993"/>
              <a:gd name="connsiteX4" fmla="*/ 158664 w 7686536"/>
              <a:gd name="connsiteY4" fmla="*/ 2617089 h 3072993"/>
              <a:gd name="connsiteX5" fmla="*/ 42727 w 7686536"/>
              <a:gd name="connsiteY5" fmla="*/ 2183443 h 3072993"/>
              <a:gd name="connsiteX6" fmla="*/ 356451 w 7686536"/>
              <a:gd name="connsiteY6" fmla="*/ 2026955 h 3072993"/>
              <a:gd name="connsiteX7" fmla="*/ 7330084 w 7686536"/>
              <a:gd name="connsiteY7" fmla="*/ 2023006 h 3072993"/>
              <a:gd name="connsiteX8" fmla="*/ 7643808 w 7686536"/>
              <a:gd name="connsiteY8" fmla="*/ 2179495 h 3072993"/>
              <a:gd name="connsiteX9" fmla="*/ 7527871 w 7686536"/>
              <a:gd name="connsiteY9" fmla="*/ 2613143 h 3072993"/>
              <a:gd name="connsiteX10" fmla="*/ 6737576 w 7686536"/>
              <a:gd name="connsiteY10" fmla="*/ 3069047 h 3072993"/>
              <a:gd name="connsiteX11" fmla="*/ 6419052 w 7686536"/>
              <a:gd name="connsiteY11" fmla="*/ 2519446 h 3072993"/>
              <a:gd name="connsiteX12" fmla="*/ 7210136 w 7686536"/>
              <a:gd name="connsiteY12" fmla="*/ 2063541 h 3072993"/>
              <a:gd name="connsiteX13" fmla="*/ 7330084 w 7686536"/>
              <a:gd name="connsiteY13" fmla="*/ 2023006 h 3072993"/>
              <a:gd name="connsiteX14" fmla="*/ 1763069 w 7686536"/>
              <a:gd name="connsiteY14" fmla="*/ 540864 h 3072993"/>
              <a:gd name="connsiteX15" fmla="*/ 2077619 w 7686536"/>
              <a:gd name="connsiteY15" fmla="*/ 697362 h 3072993"/>
              <a:gd name="connsiteX16" fmla="*/ 2548622 w 7686536"/>
              <a:gd name="connsiteY16" fmla="*/ 1513055 h 3072993"/>
              <a:gd name="connsiteX17" fmla="*/ 1986281 w 7686536"/>
              <a:gd name="connsiteY17" fmla="*/ 1808531 h 3072993"/>
              <a:gd name="connsiteX18" fmla="*/ 1528003 w 7686536"/>
              <a:gd name="connsiteY18" fmla="*/ 1015051 h 3072993"/>
              <a:gd name="connsiteX19" fmla="*/ 1643971 w 7686536"/>
              <a:gd name="connsiteY19" fmla="*/ 581428 h 3072993"/>
              <a:gd name="connsiteX20" fmla="*/ 1763069 w 7686536"/>
              <a:gd name="connsiteY20" fmla="*/ 540864 h 3072993"/>
              <a:gd name="connsiteX21" fmla="*/ 5923464 w 7686536"/>
              <a:gd name="connsiteY21" fmla="*/ 536916 h 3072993"/>
              <a:gd name="connsiteX22" fmla="*/ 6042562 w 7686536"/>
              <a:gd name="connsiteY22" fmla="*/ 577480 h 3072993"/>
              <a:gd name="connsiteX23" fmla="*/ 6158530 w 7686536"/>
              <a:gd name="connsiteY23" fmla="*/ 1011103 h 3072993"/>
              <a:gd name="connsiteX24" fmla="*/ 5700252 w 7686536"/>
              <a:gd name="connsiteY24" fmla="*/ 1804583 h 3072993"/>
              <a:gd name="connsiteX25" fmla="*/ 5137911 w 7686536"/>
              <a:gd name="connsiteY25" fmla="*/ 1509107 h 3072993"/>
              <a:gd name="connsiteX26" fmla="*/ 5608915 w 7686536"/>
              <a:gd name="connsiteY26" fmla="*/ 693414 h 3072993"/>
              <a:gd name="connsiteX27" fmla="*/ 5923464 w 7686536"/>
              <a:gd name="connsiteY27" fmla="*/ 536916 h 3072993"/>
              <a:gd name="connsiteX28" fmla="*/ 3843267 w 7686536"/>
              <a:gd name="connsiteY28" fmla="*/ 0 h 3072993"/>
              <a:gd name="connsiteX29" fmla="*/ 4160972 w 7686536"/>
              <a:gd name="connsiteY29" fmla="*/ 316885 h 3072993"/>
              <a:gd name="connsiteX30" fmla="*/ 4160972 w 7686536"/>
              <a:gd name="connsiteY30" fmla="*/ 1297823 h 3072993"/>
              <a:gd name="connsiteX31" fmla="*/ 3525562 w 7686536"/>
              <a:gd name="connsiteY31" fmla="*/ 1295419 h 3072993"/>
              <a:gd name="connsiteX32" fmla="*/ 3525562 w 7686536"/>
              <a:gd name="connsiteY32" fmla="*/ 316885 h 3072993"/>
              <a:gd name="connsiteX33" fmla="*/ 3843267 w 7686536"/>
              <a:gd name="connsiteY33" fmla="*/ 0 h 307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86536" h="3072993">
                <a:moveTo>
                  <a:pt x="356451" y="2026955"/>
                </a:moveTo>
                <a:cubicBezTo>
                  <a:pt x="397406" y="2032065"/>
                  <a:pt x="438360" y="2045576"/>
                  <a:pt x="476398" y="2067489"/>
                </a:cubicBezTo>
                <a:cubicBezTo>
                  <a:pt x="476398" y="2067489"/>
                  <a:pt x="1267482" y="2523393"/>
                  <a:pt x="1267482" y="2523393"/>
                </a:cubicBezTo>
                <a:cubicBezTo>
                  <a:pt x="1135686" y="2706560"/>
                  <a:pt x="1031111" y="2892577"/>
                  <a:pt x="948958" y="3072993"/>
                </a:cubicBezTo>
                <a:lnTo>
                  <a:pt x="158664" y="2617089"/>
                </a:lnTo>
                <a:cubicBezTo>
                  <a:pt x="6634" y="2529486"/>
                  <a:pt x="-45016" y="2335313"/>
                  <a:pt x="42727" y="2183443"/>
                </a:cubicBezTo>
                <a:cubicBezTo>
                  <a:pt x="108534" y="2069553"/>
                  <a:pt x="233587" y="2011723"/>
                  <a:pt x="356451" y="2026955"/>
                </a:cubicBezTo>
                <a:close/>
                <a:moveTo>
                  <a:pt x="7330084" y="2023006"/>
                </a:moveTo>
                <a:cubicBezTo>
                  <a:pt x="7452949" y="2007775"/>
                  <a:pt x="7578001" y="2065605"/>
                  <a:pt x="7643808" y="2179495"/>
                </a:cubicBezTo>
                <a:cubicBezTo>
                  <a:pt x="7731551" y="2331365"/>
                  <a:pt x="7679902" y="2525539"/>
                  <a:pt x="7527871" y="2613143"/>
                </a:cubicBezTo>
                <a:lnTo>
                  <a:pt x="6737576" y="3069047"/>
                </a:lnTo>
                <a:cubicBezTo>
                  <a:pt x="6655423" y="2888631"/>
                  <a:pt x="6550849" y="2702614"/>
                  <a:pt x="6419052" y="2519446"/>
                </a:cubicBezTo>
                <a:cubicBezTo>
                  <a:pt x="6419052" y="2519446"/>
                  <a:pt x="7210136" y="2063541"/>
                  <a:pt x="7210136" y="2063541"/>
                </a:cubicBezTo>
                <a:cubicBezTo>
                  <a:pt x="7248175" y="2041628"/>
                  <a:pt x="7289129" y="2028117"/>
                  <a:pt x="7330084" y="2023006"/>
                </a:cubicBezTo>
                <a:close/>
                <a:moveTo>
                  <a:pt x="1763069" y="540864"/>
                </a:moveTo>
                <a:cubicBezTo>
                  <a:pt x="1885964" y="525659"/>
                  <a:pt x="2011835" y="583448"/>
                  <a:pt x="2077619" y="697362"/>
                </a:cubicBezTo>
                <a:cubicBezTo>
                  <a:pt x="2077619" y="697362"/>
                  <a:pt x="2548622" y="1513055"/>
                  <a:pt x="2548622" y="1513055"/>
                </a:cubicBezTo>
                <a:cubicBezTo>
                  <a:pt x="2336237" y="1596322"/>
                  <a:pt x="2149457" y="1697527"/>
                  <a:pt x="1986281" y="1808531"/>
                </a:cubicBezTo>
                <a:lnTo>
                  <a:pt x="1528003" y="1015051"/>
                </a:lnTo>
                <a:cubicBezTo>
                  <a:pt x="1440258" y="863185"/>
                  <a:pt x="1492290" y="669032"/>
                  <a:pt x="1643971" y="581428"/>
                </a:cubicBezTo>
                <a:cubicBezTo>
                  <a:pt x="1681943" y="559513"/>
                  <a:pt x="1722121" y="545971"/>
                  <a:pt x="1763069" y="540864"/>
                </a:cubicBezTo>
                <a:close/>
                <a:moveTo>
                  <a:pt x="5923464" y="536916"/>
                </a:moveTo>
                <a:cubicBezTo>
                  <a:pt x="5964412" y="542023"/>
                  <a:pt x="6004590" y="555565"/>
                  <a:pt x="6042562" y="577480"/>
                </a:cubicBezTo>
                <a:cubicBezTo>
                  <a:pt x="6194244" y="665084"/>
                  <a:pt x="6246275" y="859237"/>
                  <a:pt x="6158530" y="1011103"/>
                </a:cubicBezTo>
                <a:lnTo>
                  <a:pt x="5700252" y="1804583"/>
                </a:lnTo>
                <a:cubicBezTo>
                  <a:pt x="5537076" y="1693579"/>
                  <a:pt x="5350296" y="1592374"/>
                  <a:pt x="5137911" y="1509107"/>
                </a:cubicBezTo>
                <a:cubicBezTo>
                  <a:pt x="5137911" y="1509107"/>
                  <a:pt x="5608915" y="693414"/>
                  <a:pt x="5608915" y="693414"/>
                </a:cubicBezTo>
                <a:cubicBezTo>
                  <a:pt x="5674698" y="579500"/>
                  <a:pt x="5800569" y="521711"/>
                  <a:pt x="5923464" y="536916"/>
                </a:cubicBezTo>
                <a:close/>
                <a:moveTo>
                  <a:pt x="3843267" y="0"/>
                </a:moveTo>
                <a:cubicBezTo>
                  <a:pt x="4018740" y="0"/>
                  <a:pt x="4160972" y="141679"/>
                  <a:pt x="4160972" y="316885"/>
                </a:cubicBezTo>
                <a:lnTo>
                  <a:pt x="4160972" y="1297823"/>
                </a:lnTo>
                <a:cubicBezTo>
                  <a:pt x="4079575" y="1291093"/>
                  <a:pt x="3602547" y="1289471"/>
                  <a:pt x="3525562" y="1295419"/>
                </a:cubicBezTo>
                <a:lnTo>
                  <a:pt x="3525562" y="316885"/>
                </a:lnTo>
                <a:cubicBezTo>
                  <a:pt x="3525562" y="141679"/>
                  <a:pt x="3668206" y="0"/>
                  <a:pt x="384326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Shape 13256">
            <a:extLst>
              <a:ext uri="{FF2B5EF4-FFF2-40B4-BE49-F238E27FC236}">
                <a16:creationId xmlns="" xmlns:a16="http://schemas.microsoft.com/office/drawing/2014/main" id="{14850DCB-F9E0-C344-BB80-57E73D3DBA8B}"/>
              </a:ext>
            </a:extLst>
          </p:cNvPr>
          <p:cNvSpPr/>
          <p:nvPr/>
        </p:nvSpPr>
        <p:spPr>
          <a:xfrm>
            <a:off x="6755341" y="2652227"/>
            <a:ext cx="725678" cy="1222497"/>
          </a:xfrm>
          <a:custGeom>
            <a:avLst/>
            <a:gdLst/>
            <a:ahLst/>
            <a:cxnLst>
              <a:cxn ang="0">
                <a:pos x="wd2" y="hd2"/>
              </a:cxn>
              <a:cxn ang="5400000">
                <a:pos x="wd2" y="hd2"/>
              </a:cxn>
              <a:cxn ang="10800000">
                <a:pos x="wd2" y="hd2"/>
              </a:cxn>
              <a:cxn ang="16200000">
                <a:pos x="wd2" y="hd2"/>
              </a:cxn>
            </a:cxnLst>
            <a:rect l="0" t="0" r="r" b="b"/>
            <a:pathLst>
              <a:path w="21401" h="21600" extrusionOk="0">
                <a:moveTo>
                  <a:pt x="10125" y="0"/>
                </a:moveTo>
                <a:lnTo>
                  <a:pt x="0" y="6090"/>
                </a:lnTo>
                <a:cubicBezTo>
                  <a:pt x="4008" y="9017"/>
                  <a:pt x="5986" y="12572"/>
                  <a:pt x="6559" y="15375"/>
                </a:cubicBezTo>
                <a:cubicBezTo>
                  <a:pt x="7006" y="17563"/>
                  <a:pt x="6336" y="19728"/>
                  <a:pt x="5359" y="21600"/>
                </a:cubicBezTo>
                <a:lnTo>
                  <a:pt x="20163" y="21600"/>
                </a:lnTo>
                <a:cubicBezTo>
                  <a:pt x="21045" y="19698"/>
                  <a:pt x="21600" y="17654"/>
                  <a:pt x="21334" y="15549"/>
                </a:cubicBezTo>
                <a:cubicBezTo>
                  <a:pt x="20771" y="11089"/>
                  <a:pt x="17630" y="4829"/>
                  <a:pt x="10125" y="0"/>
                </a:cubicBezTo>
                <a:close/>
              </a:path>
            </a:pathLst>
          </a:custGeom>
          <a:solidFill>
            <a:schemeClr val="accent2"/>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0" name="Shape 13259">
            <a:extLst>
              <a:ext uri="{FF2B5EF4-FFF2-40B4-BE49-F238E27FC236}">
                <a16:creationId xmlns="" xmlns:a16="http://schemas.microsoft.com/office/drawing/2014/main" id="{78C5775D-A4FB-E94D-A171-C8DF3743A5D2}"/>
              </a:ext>
            </a:extLst>
          </p:cNvPr>
          <p:cNvSpPr/>
          <p:nvPr/>
        </p:nvSpPr>
        <p:spPr>
          <a:xfrm flipH="1">
            <a:off x="5068651" y="2238865"/>
            <a:ext cx="1016019" cy="758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1">
              <a:lumMod val="90000"/>
              <a:lumOff val="10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Shape 13262">
            <a:extLst>
              <a:ext uri="{FF2B5EF4-FFF2-40B4-BE49-F238E27FC236}">
                <a16:creationId xmlns="" xmlns:a16="http://schemas.microsoft.com/office/drawing/2014/main" id="{0688117B-55B0-7145-9870-A9D1DD3BED25}"/>
              </a:ext>
            </a:extLst>
          </p:cNvPr>
          <p:cNvSpPr/>
          <p:nvPr/>
        </p:nvSpPr>
        <p:spPr>
          <a:xfrm flipH="1">
            <a:off x="4688413" y="2248396"/>
            <a:ext cx="1219614" cy="1626329"/>
          </a:xfrm>
          <a:custGeom>
            <a:avLst/>
            <a:gdLst/>
            <a:ahLst/>
            <a:cxnLst>
              <a:cxn ang="0">
                <a:pos x="wd2" y="hd2"/>
              </a:cxn>
              <a:cxn ang="5400000">
                <a:pos x="wd2" y="hd2"/>
              </a:cxn>
              <a:cxn ang="10800000">
                <a:pos x="wd2" y="hd2"/>
              </a:cxn>
              <a:cxn ang="16200000">
                <a:pos x="wd2" y="hd2"/>
              </a:cxn>
            </a:cxnLst>
            <a:rect l="0" t="0" r="r" b="b"/>
            <a:pathLst>
              <a:path w="21484" h="21600" extrusionOk="0">
                <a:moveTo>
                  <a:pt x="0" y="0"/>
                </a:moveTo>
                <a:cubicBezTo>
                  <a:pt x="426" y="33"/>
                  <a:pt x="821" y="89"/>
                  <a:pt x="1231" y="135"/>
                </a:cubicBezTo>
                <a:cubicBezTo>
                  <a:pt x="820" y="89"/>
                  <a:pt x="426" y="33"/>
                  <a:pt x="0" y="0"/>
                </a:cubicBezTo>
                <a:close/>
                <a:moveTo>
                  <a:pt x="2899" y="342"/>
                </a:moveTo>
                <a:cubicBezTo>
                  <a:pt x="3354" y="415"/>
                  <a:pt x="3779" y="511"/>
                  <a:pt x="4214" y="599"/>
                </a:cubicBezTo>
                <a:cubicBezTo>
                  <a:pt x="3779" y="511"/>
                  <a:pt x="3355" y="414"/>
                  <a:pt x="2899" y="342"/>
                </a:cubicBezTo>
                <a:close/>
                <a:moveTo>
                  <a:pt x="5473" y="865"/>
                </a:moveTo>
                <a:cubicBezTo>
                  <a:pt x="5975" y="989"/>
                  <a:pt x="6450" y="1134"/>
                  <a:pt x="6923" y="1279"/>
                </a:cubicBezTo>
                <a:cubicBezTo>
                  <a:pt x="6449" y="1134"/>
                  <a:pt x="5976" y="989"/>
                  <a:pt x="5473" y="865"/>
                </a:cubicBezTo>
                <a:close/>
                <a:moveTo>
                  <a:pt x="7779" y="1544"/>
                </a:moveTo>
                <a:cubicBezTo>
                  <a:pt x="8296" y="1721"/>
                  <a:pt x="8792" y="1910"/>
                  <a:pt x="9273" y="2110"/>
                </a:cubicBezTo>
                <a:cubicBezTo>
                  <a:pt x="8791" y="1911"/>
                  <a:pt x="8297" y="1721"/>
                  <a:pt x="7779" y="1544"/>
                </a:cubicBezTo>
                <a:close/>
                <a:moveTo>
                  <a:pt x="9889" y="2367"/>
                </a:moveTo>
                <a:cubicBezTo>
                  <a:pt x="10382" y="2588"/>
                  <a:pt x="10855" y="2821"/>
                  <a:pt x="11311" y="3063"/>
                </a:cubicBezTo>
                <a:cubicBezTo>
                  <a:pt x="10854" y="2821"/>
                  <a:pt x="10383" y="2587"/>
                  <a:pt x="9889" y="2367"/>
                </a:cubicBezTo>
                <a:close/>
                <a:moveTo>
                  <a:pt x="11781" y="3317"/>
                </a:moveTo>
                <a:cubicBezTo>
                  <a:pt x="12254" y="3583"/>
                  <a:pt x="12708" y="3860"/>
                  <a:pt x="13141" y="4148"/>
                </a:cubicBezTo>
                <a:cubicBezTo>
                  <a:pt x="12707" y="3860"/>
                  <a:pt x="12256" y="3583"/>
                  <a:pt x="11781" y="3317"/>
                </a:cubicBezTo>
                <a:close/>
                <a:moveTo>
                  <a:pt x="13404" y="4325"/>
                </a:moveTo>
                <a:cubicBezTo>
                  <a:pt x="13888" y="4657"/>
                  <a:pt x="14352" y="5000"/>
                  <a:pt x="14786" y="5355"/>
                </a:cubicBezTo>
                <a:cubicBezTo>
                  <a:pt x="14352" y="5000"/>
                  <a:pt x="13889" y="4658"/>
                  <a:pt x="13404" y="4325"/>
                </a:cubicBezTo>
                <a:close/>
                <a:moveTo>
                  <a:pt x="14786" y="5355"/>
                </a:moveTo>
                <a:lnTo>
                  <a:pt x="8703" y="9941"/>
                </a:lnTo>
                <a:cubicBezTo>
                  <a:pt x="11097" y="12141"/>
                  <a:pt x="12278" y="14814"/>
                  <a:pt x="12620" y="16920"/>
                </a:cubicBezTo>
                <a:cubicBezTo>
                  <a:pt x="12887" y="18565"/>
                  <a:pt x="12487" y="20192"/>
                  <a:pt x="11904" y="21600"/>
                </a:cubicBezTo>
                <a:lnTo>
                  <a:pt x="20746" y="21600"/>
                </a:lnTo>
                <a:cubicBezTo>
                  <a:pt x="21272" y="20170"/>
                  <a:pt x="21600" y="18634"/>
                  <a:pt x="21446" y="17051"/>
                </a:cubicBezTo>
                <a:cubicBezTo>
                  <a:pt x="21104" y="13723"/>
                  <a:pt x="19254" y="9007"/>
                  <a:pt x="14786" y="5355"/>
                </a:cubicBezTo>
                <a:close/>
                <a:moveTo>
                  <a:pt x="2373" y="6536"/>
                </a:moveTo>
                <a:cubicBezTo>
                  <a:pt x="2513" y="6575"/>
                  <a:pt x="2639" y="6626"/>
                  <a:pt x="2776" y="6667"/>
                </a:cubicBezTo>
                <a:cubicBezTo>
                  <a:pt x="2639" y="6626"/>
                  <a:pt x="2513" y="6575"/>
                  <a:pt x="2373" y="6536"/>
                </a:cubicBezTo>
                <a:close/>
                <a:moveTo>
                  <a:pt x="5294" y="7633"/>
                </a:moveTo>
                <a:cubicBezTo>
                  <a:pt x="5407" y="7688"/>
                  <a:pt x="5509" y="7749"/>
                  <a:pt x="5619" y="7806"/>
                </a:cubicBezTo>
                <a:cubicBezTo>
                  <a:pt x="5509" y="7749"/>
                  <a:pt x="5407" y="7688"/>
                  <a:pt x="5294" y="7633"/>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6" name="Shape 13265">
            <a:extLst>
              <a:ext uri="{FF2B5EF4-FFF2-40B4-BE49-F238E27FC236}">
                <a16:creationId xmlns="" xmlns:a16="http://schemas.microsoft.com/office/drawing/2014/main" id="{D00FC25B-0647-4347-9218-EA91D1818753}"/>
              </a:ext>
            </a:extLst>
          </p:cNvPr>
          <p:cNvSpPr/>
          <p:nvPr/>
        </p:nvSpPr>
        <p:spPr>
          <a:xfrm>
            <a:off x="6084668" y="2238865"/>
            <a:ext cx="1016019" cy="7580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710"/>
                </a:lnTo>
                <a:cubicBezTo>
                  <a:pt x="6685" y="12898"/>
                  <a:pt x="11260" y="16703"/>
                  <a:pt x="14258" y="21600"/>
                </a:cubicBezTo>
                <a:lnTo>
                  <a:pt x="21600" y="11760"/>
                </a:lnTo>
                <a:cubicBezTo>
                  <a:pt x="17001" y="5077"/>
                  <a:pt x="10114" y="46"/>
                  <a:pt x="0" y="0"/>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hape 13268">
            <a:extLst>
              <a:ext uri="{FF2B5EF4-FFF2-40B4-BE49-F238E27FC236}">
                <a16:creationId xmlns="" xmlns:a16="http://schemas.microsoft.com/office/drawing/2014/main" id="{9D7BD044-CA68-6047-AFB7-DE5988576C84}"/>
              </a:ext>
            </a:extLst>
          </p:cNvPr>
          <p:cNvSpPr/>
          <p:nvPr/>
        </p:nvSpPr>
        <p:spPr>
          <a:xfrm>
            <a:off x="4688411" y="3522389"/>
            <a:ext cx="838617" cy="1226658"/>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Shape 13271">
            <a:extLst>
              <a:ext uri="{FF2B5EF4-FFF2-40B4-BE49-F238E27FC236}">
                <a16:creationId xmlns="" xmlns:a16="http://schemas.microsoft.com/office/drawing/2014/main" id="{242BC752-0B10-4E40-9BD3-7987E77A2B04}"/>
              </a:ext>
            </a:extLst>
          </p:cNvPr>
          <p:cNvSpPr/>
          <p:nvPr/>
        </p:nvSpPr>
        <p:spPr>
          <a:xfrm>
            <a:off x="5225843" y="4141912"/>
            <a:ext cx="873371" cy="1369306"/>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13274">
            <a:extLst>
              <a:ext uri="{FF2B5EF4-FFF2-40B4-BE49-F238E27FC236}">
                <a16:creationId xmlns="" xmlns:a16="http://schemas.microsoft.com/office/drawing/2014/main" id="{365A65E6-4C23-4E46-8E7F-D3B9146A3DCE}"/>
              </a:ext>
            </a:extLst>
          </p:cNvPr>
          <p:cNvSpPr/>
          <p:nvPr/>
        </p:nvSpPr>
        <p:spPr>
          <a:xfrm flipH="1">
            <a:off x="6070125" y="4141912"/>
            <a:ext cx="873371" cy="1369306"/>
          </a:xfrm>
          <a:custGeom>
            <a:avLst/>
            <a:gdLst/>
            <a:ahLst/>
            <a:cxnLst>
              <a:cxn ang="0">
                <a:pos x="wd2" y="hd2"/>
              </a:cxn>
              <a:cxn ang="5400000">
                <a:pos x="wd2" y="hd2"/>
              </a:cxn>
              <a:cxn ang="10800000">
                <a:pos x="wd2" y="hd2"/>
              </a:cxn>
              <a:cxn ang="16200000">
                <a:pos x="wd2" y="hd2"/>
              </a:cxn>
            </a:cxnLst>
            <a:rect l="0" t="0" r="r" b="b"/>
            <a:pathLst>
              <a:path w="21600" h="21600" extrusionOk="0">
                <a:moveTo>
                  <a:pt x="2954" y="0"/>
                </a:moveTo>
                <a:cubicBezTo>
                  <a:pt x="3585" y="797"/>
                  <a:pt x="4390" y="1659"/>
                  <a:pt x="5249" y="2551"/>
                </a:cubicBezTo>
                <a:cubicBezTo>
                  <a:pt x="4387" y="1657"/>
                  <a:pt x="3588" y="800"/>
                  <a:pt x="2954" y="0"/>
                </a:cubicBezTo>
                <a:close/>
                <a:moveTo>
                  <a:pt x="7449" y="4826"/>
                </a:moveTo>
                <a:lnTo>
                  <a:pt x="0" y="9577"/>
                </a:lnTo>
                <a:cubicBezTo>
                  <a:pt x="2069" y="11584"/>
                  <a:pt x="3909" y="13737"/>
                  <a:pt x="4047" y="15401"/>
                </a:cubicBezTo>
                <a:cubicBezTo>
                  <a:pt x="4460" y="20420"/>
                  <a:pt x="5428" y="20548"/>
                  <a:pt x="9264" y="21144"/>
                </a:cubicBezTo>
                <a:cubicBezTo>
                  <a:pt x="11218" y="21448"/>
                  <a:pt x="16324" y="21600"/>
                  <a:pt x="21427" y="21600"/>
                </a:cubicBezTo>
                <a:cubicBezTo>
                  <a:pt x="21488" y="21600"/>
                  <a:pt x="21539" y="21595"/>
                  <a:pt x="21600" y="21595"/>
                </a:cubicBezTo>
                <a:lnTo>
                  <a:pt x="21600" y="15992"/>
                </a:lnTo>
                <a:cubicBezTo>
                  <a:pt x="21541" y="15992"/>
                  <a:pt x="21478" y="15992"/>
                  <a:pt x="21419" y="15992"/>
                </a:cubicBezTo>
                <a:cubicBezTo>
                  <a:pt x="19281" y="15992"/>
                  <a:pt x="16806" y="15976"/>
                  <a:pt x="14976" y="15215"/>
                </a:cubicBezTo>
                <a:cubicBezTo>
                  <a:pt x="12954" y="14374"/>
                  <a:pt x="12591" y="12708"/>
                  <a:pt x="12053" y="11206"/>
                </a:cubicBezTo>
                <a:cubicBezTo>
                  <a:pt x="11287" y="9063"/>
                  <a:pt x="9412" y="6889"/>
                  <a:pt x="7449" y="4826"/>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Shape 13277">
            <a:extLst>
              <a:ext uri="{FF2B5EF4-FFF2-40B4-BE49-F238E27FC236}">
                <a16:creationId xmlns="" xmlns:a16="http://schemas.microsoft.com/office/drawing/2014/main" id="{81889C1C-0D1A-2C47-9249-0E1F36CF16D9}"/>
              </a:ext>
            </a:extLst>
          </p:cNvPr>
          <p:cNvSpPr/>
          <p:nvPr/>
        </p:nvSpPr>
        <p:spPr>
          <a:xfrm flipH="1">
            <a:off x="6642310" y="3522389"/>
            <a:ext cx="838616" cy="1226658"/>
          </a:xfrm>
          <a:custGeom>
            <a:avLst/>
            <a:gdLst/>
            <a:ahLst/>
            <a:cxnLst>
              <a:cxn ang="0">
                <a:pos x="wd2" y="hd2"/>
              </a:cxn>
              <a:cxn ang="5400000">
                <a:pos x="wd2" y="hd2"/>
              </a:cxn>
              <a:cxn ang="10800000">
                <a:pos x="wd2" y="hd2"/>
              </a:cxn>
              <a:cxn ang="16200000">
                <a:pos x="wd2" y="hd2"/>
              </a:cxn>
            </a:cxnLst>
            <a:rect l="0" t="0" r="r" b="b"/>
            <a:pathLst>
              <a:path w="21588" h="21600" extrusionOk="0">
                <a:moveTo>
                  <a:pt x="12952" y="0"/>
                </a:moveTo>
                <a:cubicBezTo>
                  <a:pt x="12857" y="554"/>
                  <a:pt x="12828" y="1108"/>
                  <a:pt x="12845" y="1656"/>
                </a:cubicBezTo>
                <a:cubicBezTo>
                  <a:pt x="12827" y="1109"/>
                  <a:pt x="12857" y="555"/>
                  <a:pt x="12952" y="0"/>
                </a:cubicBezTo>
                <a:close/>
                <a:moveTo>
                  <a:pt x="54" y="173"/>
                </a:moveTo>
                <a:cubicBezTo>
                  <a:pt x="-2" y="698"/>
                  <a:pt x="-12" y="1219"/>
                  <a:pt x="13" y="1734"/>
                </a:cubicBezTo>
                <a:cubicBezTo>
                  <a:pt x="-9" y="1217"/>
                  <a:pt x="-2" y="698"/>
                  <a:pt x="54" y="173"/>
                </a:cubicBezTo>
                <a:close/>
                <a:moveTo>
                  <a:pt x="12968" y="2719"/>
                </a:moveTo>
                <a:cubicBezTo>
                  <a:pt x="12994" y="2898"/>
                  <a:pt x="12998" y="3079"/>
                  <a:pt x="13033" y="3256"/>
                </a:cubicBezTo>
                <a:cubicBezTo>
                  <a:pt x="12998" y="3080"/>
                  <a:pt x="12994" y="2897"/>
                  <a:pt x="12968" y="2719"/>
                </a:cubicBezTo>
                <a:close/>
                <a:moveTo>
                  <a:pt x="13336" y="4397"/>
                </a:moveTo>
                <a:cubicBezTo>
                  <a:pt x="13378" y="4535"/>
                  <a:pt x="13413" y="4676"/>
                  <a:pt x="13459" y="4811"/>
                </a:cubicBezTo>
                <a:cubicBezTo>
                  <a:pt x="13412" y="4676"/>
                  <a:pt x="13378" y="4535"/>
                  <a:pt x="13336" y="4397"/>
                </a:cubicBezTo>
                <a:close/>
                <a:moveTo>
                  <a:pt x="1076" y="6204"/>
                </a:moveTo>
                <a:cubicBezTo>
                  <a:pt x="3015" y="10987"/>
                  <a:pt x="6992" y="14760"/>
                  <a:pt x="7603" y="15536"/>
                </a:cubicBezTo>
                <a:cubicBezTo>
                  <a:pt x="8358" y="16494"/>
                  <a:pt x="11269" y="18930"/>
                  <a:pt x="13835" y="21600"/>
                </a:cubicBezTo>
                <a:lnTo>
                  <a:pt x="21588" y="16297"/>
                </a:lnTo>
                <a:cubicBezTo>
                  <a:pt x="19882" y="14374"/>
                  <a:pt x="18110" y="12535"/>
                  <a:pt x="16910" y="10909"/>
                </a:cubicBezTo>
                <a:cubicBezTo>
                  <a:pt x="16211" y="9963"/>
                  <a:pt x="14951" y="8260"/>
                  <a:pt x="14015" y="6204"/>
                </a:cubicBezTo>
                <a:lnTo>
                  <a:pt x="1076" y="6204"/>
                </a:ln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9" name="TextBox 38">
            <a:extLst>
              <a:ext uri="{FF2B5EF4-FFF2-40B4-BE49-F238E27FC236}">
                <a16:creationId xmlns="" xmlns:a16="http://schemas.microsoft.com/office/drawing/2014/main" id="{5D62C27F-035E-7F4A-8850-860D2269DCB0}"/>
              </a:ext>
            </a:extLst>
          </p:cNvPr>
          <p:cNvSpPr txBox="1"/>
          <p:nvPr/>
        </p:nvSpPr>
        <p:spPr>
          <a:xfrm>
            <a:off x="900113" y="636161"/>
            <a:ext cx="1050131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Κυριότερα Εμπόδια και Μελλοντικές Τάσεις</a:t>
            </a:r>
            <a:endParaRPr kumimoji="0" lang="en-US" sz="3600" b="1" i="0" u="none" strike="noStrike" kern="1200" cap="none" spc="0" normalizeH="0" baseline="0" noProof="0" dirty="0">
              <a:ln>
                <a:noFill/>
              </a:ln>
              <a:solidFill>
                <a:srgbClr val="CE71A2"/>
              </a:solidFill>
              <a:effectLst/>
              <a:uLnTx/>
              <a:uFillTx/>
              <a:latin typeface="Poppins" pitchFamily="2" charset="77"/>
              <a:ea typeface="+mn-ea"/>
              <a:cs typeface="Poppins" pitchFamily="2" charset="77"/>
            </a:endParaRPr>
          </a:p>
        </p:txBody>
      </p:sp>
      <p:sp>
        <p:nvSpPr>
          <p:cNvPr id="42" name="Freeform 761">
            <a:extLst>
              <a:ext uri="{FF2B5EF4-FFF2-40B4-BE49-F238E27FC236}">
                <a16:creationId xmlns="" xmlns:a16="http://schemas.microsoft.com/office/drawing/2014/main" id="{6E7A0704-33AD-3746-9AB2-1E596B27342F}"/>
              </a:ext>
            </a:extLst>
          </p:cNvPr>
          <p:cNvSpPr>
            <a:spLocks noChangeArrowheads="1"/>
          </p:cNvSpPr>
          <p:nvPr/>
        </p:nvSpPr>
        <p:spPr bwMode="auto">
          <a:xfrm>
            <a:off x="4899575" y="3164181"/>
            <a:ext cx="225637" cy="280955"/>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3" name="Freeform 760">
            <a:extLst>
              <a:ext uri="{FF2B5EF4-FFF2-40B4-BE49-F238E27FC236}">
                <a16:creationId xmlns="" xmlns:a16="http://schemas.microsoft.com/office/drawing/2014/main" id="{6682EA64-9D24-3E41-A8FD-E45488DE007A}"/>
              </a:ext>
            </a:extLst>
          </p:cNvPr>
          <p:cNvSpPr>
            <a:spLocks noChangeArrowheads="1"/>
          </p:cNvSpPr>
          <p:nvPr/>
        </p:nvSpPr>
        <p:spPr bwMode="auto">
          <a:xfrm>
            <a:off x="5477422" y="2429037"/>
            <a:ext cx="280955" cy="246018"/>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 name="Freeform 759">
            <a:extLst>
              <a:ext uri="{FF2B5EF4-FFF2-40B4-BE49-F238E27FC236}">
                <a16:creationId xmlns="" xmlns:a16="http://schemas.microsoft.com/office/drawing/2014/main" id="{C9FAB5D1-15B2-774C-AA2D-4EE3A4D47575}"/>
              </a:ext>
            </a:extLst>
          </p:cNvPr>
          <p:cNvSpPr>
            <a:spLocks noChangeArrowheads="1"/>
          </p:cNvSpPr>
          <p:nvPr/>
        </p:nvSpPr>
        <p:spPr bwMode="auto">
          <a:xfrm>
            <a:off x="6367061" y="2439191"/>
            <a:ext cx="279499" cy="203801"/>
          </a:xfrm>
          <a:custGeom>
            <a:avLst/>
            <a:gdLst>
              <a:gd name="T0" fmla="*/ 29833 w 304441"/>
              <a:gd name="T1" fmla="*/ 184188 h 221888"/>
              <a:gd name="T2" fmla="*/ 129037 w 304441"/>
              <a:gd name="T3" fmla="*/ 198325 h 221888"/>
              <a:gd name="T4" fmla="*/ 143055 w 304441"/>
              <a:gd name="T5" fmla="*/ 212463 h 221888"/>
              <a:gd name="T6" fmla="*/ 170731 w 304441"/>
              <a:gd name="T7" fmla="*/ 203038 h 221888"/>
              <a:gd name="T8" fmla="*/ 281077 w 304441"/>
              <a:gd name="T9" fmla="*/ 198325 h 221888"/>
              <a:gd name="T10" fmla="*/ 155635 w 304441"/>
              <a:gd name="T11" fmla="*/ 192888 h 221888"/>
              <a:gd name="T12" fmla="*/ 80962 w 304441"/>
              <a:gd name="T13" fmla="*/ 171681 h 221888"/>
              <a:gd name="T14" fmla="*/ 43851 w 304441"/>
              <a:gd name="T15" fmla="*/ 169688 h 221888"/>
              <a:gd name="T16" fmla="*/ 51758 w 304441"/>
              <a:gd name="T17" fmla="*/ 148663 h 221888"/>
              <a:gd name="T18" fmla="*/ 153119 w 304441"/>
              <a:gd name="T19" fmla="*/ 182013 h 221888"/>
              <a:gd name="T20" fmla="*/ 282156 w 304441"/>
              <a:gd name="T21" fmla="*/ 178388 h 221888"/>
              <a:gd name="T22" fmla="*/ 299768 w 304441"/>
              <a:gd name="T23" fmla="*/ 198325 h 221888"/>
              <a:gd name="T24" fmla="*/ 299768 w 304441"/>
              <a:gd name="T25" fmla="*/ 207750 h 221888"/>
              <a:gd name="T26" fmla="*/ 161386 w 304441"/>
              <a:gd name="T27" fmla="*/ 221888 h 221888"/>
              <a:gd name="T28" fmla="*/ 125083 w 304441"/>
              <a:gd name="T29" fmla="*/ 207750 h 221888"/>
              <a:gd name="T30" fmla="*/ 0 w 304441"/>
              <a:gd name="T31" fmla="*/ 203038 h 221888"/>
              <a:gd name="T32" fmla="*/ 13299 w 304441"/>
              <a:gd name="T33" fmla="*/ 198325 h 221888"/>
              <a:gd name="T34" fmla="*/ 24801 w 304441"/>
              <a:gd name="T35" fmla="*/ 176213 h 221888"/>
              <a:gd name="T36" fmla="*/ 44210 w 304441"/>
              <a:gd name="T37" fmla="*/ 143225 h 221888"/>
              <a:gd name="T38" fmla="*/ 180542 w 304441"/>
              <a:gd name="T39" fmla="*/ 8980 h 221888"/>
              <a:gd name="T40" fmla="*/ 179463 w 304441"/>
              <a:gd name="T41" fmla="*/ 76513 h 221888"/>
              <a:gd name="T42" fmla="*/ 216143 w 304441"/>
              <a:gd name="T43" fmla="*/ 99144 h 221888"/>
              <a:gd name="T44" fmla="*/ 258577 w 304441"/>
              <a:gd name="T45" fmla="*/ 81183 h 221888"/>
              <a:gd name="T46" fmla="*/ 240597 w 304441"/>
              <a:gd name="T47" fmla="*/ 60708 h 221888"/>
              <a:gd name="T48" fmla="*/ 242755 w 304441"/>
              <a:gd name="T49" fmla="*/ 49213 h 221888"/>
              <a:gd name="T50" fmla="*/ 217941 w 304441"/>
              <a:gd name="T51" fmla="*/ 38436 h 221888"/>
              <a:gd name="T52" fmla="*/ 210389 w 304441"/>
              <a:gd name="T53" fmla="*/ 35562 h 221888"/>
              <a:gd name="T54" fmla="*/ 180542 w 304441"/>
              <a:gd name="T55" fmla="*/ 0 h 221888"/>
              <a:gd name="T56" fmla="*/ 228010 w 304441"/>
              <a:gd name="T57" fmla="*/ 25145 h 221888"/>
              <a:gd name="T58" fmla="*/ 251026 w 304441"/>
              <a:gd name="T59" fmla="*/ 55679 h 221888"/>
              <a:gd name="T60" fmla="*/ 240237 w 304441"/>
              <a:gd name="T61" fmla="*/ 108483 h 221888"/>
              <a:gd name="T62" fmla="*/ 221897 w 304441"/>
              <a:gd name="T63" fmla="*/ 119260 h 221888"/>
              <a:gd name="T64" fmla="*/ 208591 w 304441"/>
              <a:gd name="T65" fmla="*/ 147279 h 221888"/>
              <a:gd name="T66" fmla="*/ 204995 w 304441"/>
              <a:gd name="T67" fmla="*/ 139376 h 221888"/>
              <a:gd name="T68" fmla="*/ 174788 w 304441"/>
              <a:gd name="T69" fmla="*/ 89086 h 221888"/>
              <a:gd name="T70" fmla="*/ 169394 w 304441"/>
              <a:gd name="T71" fmla="*/ 83697 h 221888"/>
              <a:gd name="T72" fmla="*/ 132353 w 304441"/>
              <a:gd name="T73" fmla="*/ 38795 h 221888"/>
              <a:gd name="T74" fmla="*/ 91717 w 304441"/>
              <a:gd name="T75" fmla="*/ 75435 h 221888"/>
              <a:gd name="T76" fmla="*/ 74456 w 304441"/>
              <a:gd name="T77" fmla="*/ 69688 h 221888"/>
              <a:gd name="T78" fmla="*/ 57914 w 304441"/>
              <a:gd name="T79" fmla="*/ 97707 h 221888"/>
              <a:gd name="T80" fmla="*/ 54677 w 304441"/>
              <a:gd name="T81" fmla="*/ 104532 h 221888"/>
              <a:gd name="T82" fmla="*/ 31662 w 304441"/>
              <a:gd name="T83" fmla="*/ 131833 h 221888"/>
              <a:gd name="T84" fmla="*/ 47485 w 304441"/>
              <a:gd name="T85" fmla="*/ 96988 h 221888"/>
              <a:gd name="T86" fmla="*/ 74456 w 304441"/>
              <a:gd name="T87" fmla="*/ 60348 h 221888"/>
              <a:gd name="T88" fmla="*/ 132353 w 304441"/>
              <a:gd name="T89" fmla="*/ 29456 h 221888"/>
              <a:gd name="T90" fmla="*/ 180542 w 304441"/>
              <a:gd name="T91" fmla="*/ 0 h 22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441" h="221888">
                <a:moveTo>
                  <a:pt x="80962" y="171681"/>
                </a:moveTo>
                <a:cubicBezTo>
                  <a:pt x="56970" y="173947"/>
                  <a:pt x="35764" y="181831"/>
                  <a:pt x="29833" y="184188"/>
                </a:cubicBezTo>
                <a:lnTo>
                  <a:pt x="23363" y="198325"/>
                </a:lnTo>
                <a:lnTo>
                  <a:pt x="129037" y="198325"/>
                </a:lnTo>
                <a:cubicBezTo>
                  <a:pt x="131553" y="198325"/>
                  <a:pt x="133709" y="200500"/>
                  <a:pt x="133709" y="203038"/>
                </a:cubicBezTo>
                <a:cubicBezTo>
                  <a:pt x="133709" y="208113"/>
                  <a:pt x="138023" y="212463"/>
                  <a:pt x="143055" y="212463"/>
                </a:cubicBezTo>
                <a:lnTo>
                  <a:pt x="161386" y="212463"/>
                </a:lnTo>
                <a:cubicBezTo>
                  <a:pt x="166418" y="212463"/>
                  <a:pt x="170731" y="208113"/>
                  <a:pt x="170731" y="203038"/>
                </a:cubicBezTo>
                <a:cubicBezTo>
                  <a:pt x="170731" y="200500"/>
                  <a:pt x="172888" y="198325"/>
                  <a:pt x="175404" y="198325"/>
                </a:cubicBezTo>
                <a:lnTo>
                  <a:pt x="281077" y="198325"/>
                </a:lnTo>
                <a:lnTo>
                  <a:pt x="274608" y="184188"/>
                </a:lnTo>
                <a:cubicBezTo>
                  <a:pt x="262746" y="179475"/>
                  <a:pt x="189781" y="152650"/>
                  <a:pt x="155635" y="192888"/>
                </a:cubicBezTo>
                <a:cubicBezTo>
                  <a:pt x="153838" y="194700"/>
                  <a:pt x="150243" y="194700"/>
                  <a:pt x="148806" y="192888"/>
                </a:cubicBezTo>
                <a:cubicBezTo>
                  <a:pt x="131733" y="172769"/>
                  <a:pt x="104955" y="169416"/>
                  <a:pt x="80962" y="171681"/>
                </a:cubicBezTo>
                <a:close/>
                <a:moveTo>
                  <a:pt x="51758" y="148663"/>
                </a:moveTo>
                <a:lnTo>
                  <a:pt x="43851" y="169688"/>
                </a:lnTo>
                <a:cubicBezTo>
                  <a:pt x="65058" y="163163"/>
                  <a:pt x="99923" y="156275"/>
                  <a:pt x="129037" y="167875"/>
                </a:cubicBezTo>
                <a:cubicBezTo>
                  <a:pt x="114300" y="155550"/>
                  <a:pt x="89858" y="143950"/>
                  <a:pt x="51758" y="148663"/>
                </a:cubicBezTo>
                <a:close/>
                <a:moveTo>
                  <a:pt x="47805" y="139963"/>
                </a:moveTo>
                <a:cubicBezTo>
                  <a:pt x="113941" y="130175"/>
                  <a:pt x="144133" y="167150"/>
                  <a:pt x="153119" y="182013"/>
                </a:cubicBezTo>
                <a:cubicBezTo>
                  <a:pt x="196251" y="140688"/>
                  <a:pt x="276405" y="174400"/>
                  <a:pt x="279640" y="176213"/>
                </a:cubicBezTo>
                <a:cubicBezTo>
                  <a:pt x="280718" y="176575"/>
                  <a:pt x="281437" y="177663"/>
                  <a:pt x="282156" y="178388"/>
                </a:cubicBezTo>
                <a:lnTo>
                  <a:pt x="291141" y="198325"/>
                </a:lnTo>
                <a:lnTo>
                  <a:pt x="299768" y="198325"/>
                </a:lnTo>
                <a:cubicBezTo>
                  <a:pt x="302643" y="198325"/>
                  <a:pt x="304441" y="200500"/>
                  <a:pt x="304441" y="203038"/>
                </a:cubicBezTo>
                <a:cubicBezTo>
                  <a:pt x="304441" y="205575"/>
                  <a:pt x="302643" y="207750"/>
                  <a:pt x="299768" y="207750"/>
                </a:cubicBezTo>
                <a:lnTo>
                  <a:pt x="179358" y="207750"/>
                </a:lnTo>
                <a:cubicBezTo>
                  <a:pt x="177201" y="215725"/>
                  <a:pt x="170012" y="221888"/>
                  <a:pt x="161386" y="221888"/>
                </a:cubicBezTo>
                <a:lnTo>
                  <a:pt x="143055" y="221888"/>
                </a:lnTo>
                <a:cubicBezTo>
                  <a:pt x="134428" y="221888"/>
                  <a:pt x="127240" y="215725"/>
                  <a:pt x="125083" y="207750"/>
                </a:cubicBezTo>
                <a:lnTo>
                  <a:pt x="4673" y="207750"/>
                </a:lnTo>
                <a:cubicBezTo>
                  <a:pt x="1797" y="207750"/>
                  <a:pt x="0" y="205575"/>
                  <a:pt x="0" y="203038"/>
                </a:cubicBezTo>
                <a:cubicBezTo>
                  <a:pt x="0" y="200500"/>
                  <a:pt x="1797" y="198325"/>
                  <a:pt x="4673" y="198325"/>
                </a:cubicBezTo>
                <a:lnTo>
                  <a:pt x="13299" y="198325"/>
                </a:lnTo>
                <a:lnTo>
                  <a:pt x="22285" y="178388"/>
                </a:lnTo>
                <a:cubicBezTo>
                  <a:pt x="23004" y="177663"/>
                  <a:pt x="23723" y="176575"/>
                  <a:pt x="24801" y="176213"/>
                </a:cubicBezTo>
                <a:cubicBezTo>
                  <a:pt x="25160" y="175850"/>
                  <a:pt x="28395" y="174763"/>
                  <a:pt x="32708" y="172950"/>
                </a:cubicBezTo>
                <a:lnTo>
                  <a:pt x="44210" y="143225"/>
                </a:lnTo>
                <a:cubicBezTo>
                  <a:pt x="44570" y="141413"/>
                  <a:pt x="46008" y="140325"/>
                  <a:pt x="47805" y="139963"/>
                </a:cubicBezTo>
                <a:close/>
                <a:moveTo>
                  <a:pt x="180542" y="8980"/>
                </a:moveTo>
                <a:cubicBezTo>
                  <a:pt x="165797" y="8980"/>
                  <a:pt x="153571" y="19757"/>
                  <a:pt x="150694" y="33407"/>
                </a:cubicBezTo>
                <a:cubicBezTo>
                  <a:pt x="167595" y="40591"/>
                  <a:pt x="179463" y="57115"/>
                  <a:pt x="179463" y="76513"/>
                </a:cubicBezTo>
                <a:cubicBezTo>
                  <a:pt x="179463" y="77591"/>
                  <a:pt x="179463" y="78309"/>
                  <a:pt x="179463" y="79028"/>
                </a:cubicBezTo>
                <a:cubicBezTo>
                  <a:pt x="195286" y="78309"/>
                  <a:pt x="208951" y="86571"/>
                  <a:pt x="216143" y="99144"/>
                </a:cubicBezTo>
                <a:lnTo>
                  <a:pt x="240237" y="99144"/>
                </a:lnTo>
                <a:cubicBezTo>
                  <a:pt x="250666" y="99144"/>
                  <a:pt x="258577" y="91241"/>
                  <a:pt x="258577" y="81183"/>
                </a:cubicBezTo>
                <a:cubicBezTo>
                  <a:pt x="258577" y="72202"/>
                  <a:pt x="252464" y="64659"/>
                  <a:pt x="243833" y="63222"/>
                </a:cubicBezTo>
                <a:cubicBezTo>
                  <a:pt x="242395" y="62863"/>
                  <a:pt x="241316" y="62144"/>
                  <a:pt x="240597" y="60708"/>
                </a:cubicBezTo>
                <a:cubicBezTo>
                  <a:pt x="239878" y="59271"/>
                  <a:pt x="239878" y="57834"/>
                  <a:pt x="240597" y="56397"/>
                </a:cubicBezTo>
                <a:cubicBezTo>
                  <a:pt x="242035" y="54242"/>
                  <a:pt x="242755" y="51727"/>
                  <a:pt x="242755" y="49213"/>
                </a:cubicBezTo>
                <a:cubicBezTo>
                  <a:pt x="242755" y="41310"/>
                  <a:pt x="236281" y="34485"/>
                  <a:pt x="228010" y="34485"/>
                </a:cubicBezTo>
                <a:cubicBezTo>
                  <a:pt x="224414" y="34485"/>
                  <a:pt x="220818" y="35922"/>
                  <a:pt x="217941" y="38436"/>
                </a:cubicBezTo>
                <a:cubicBezTo>
                  <a:pt x="216862" y="39514"/>
                  <a:pt x="215064" y="39873"/>
                  <a:pt x="213266" y="39155"/>
                </a:cubicBezTo>
                <a:cubicBezTo>
                  <a:pt x="211828" y="38795"/>
                  <a:pt x="210749" y="37358"/>
                  <a:pt x="210389" y="35562"/>
                </a:cubicBezTo>
                <a:cubicBezTo>
                  <a:pt x="208591" y="20475"/>
                  <a:pt x="195645" y="8980"/>
                  <a:pt x="180542" y="8980"/>
                </a:cubicBezTo>
                <a:close/>
                <a:moveTo>
                  <a:pt x="180542" y="0"/>
                </a:moveTo>
                <a:cubicBezTo>
                  <a:pt x="197803" y="0"/>
                  <a:pt x="212907" y="11495"/>
                  <a:pt x="217941" y="27660"/>
                </a:cubicBezTo>
                <a:cubicBezTo>
                  <a:pt x="221178" y="25864"/>
                  <a:pt x="224414" y="25145"/>
                  <a:pt x="228010" y="25145"/>
                </a:cubicBezTo>
                <a:cubicBezTo>
                  <a:pt x="241316" y="25145"/>
                  <a:pt x="252104" y="35922"/>
                  <a:pt x="252104" y="49213"/>
                </a:cubicBezTo>
                <a:cubicBezTo>
                  <a:pt x="252104" y="51368"/>
                  <a:pt x="251385" y="53523"/>
                  <a:pt x="251026" y="55679"/>
                </a:cubicBezTo>
                <a:cubicBezTo>
                  <a:pt x="261095" y="59989"/>
                  <a:pt x="267927" y="70047"/>
                  <a:pt x="267927" y="81183"/>
                </a:cubicBezTo>
                <a:cubicBezTo>
                  <a:pt x="267927" y="96270"/>
                  <a:pt x="255701" y="108483"/>
                  <a:pt x="240237" y="108483"/>
                </a:cubicBezTo>
                <a:lnTo>
                  <a:pt x="220459" y="108483"/>
                </a:lnTo>
                <a:cubicBezTo>
                  <a:pt x="221178" y="112075"/>
                  <a:pt x="221897" y="115668"/>
                  <a:pt x="221897" y="119260"/>
                </a:cubicBezTo>
                <a:cubicBezTo>
                  <a:pt x="221897" y="128959"/>
                  <a:pt x="218301" y="138298"/>
                  <a:pt x="212187" y="145483"/>
                </a:cubicBezTo>
                <a:cubicBezTo>
                  <a:pt x="211109" y="146560"/>
                  <a:pt x="210030" y="147279"/>
                  <a:pt x="208591" y="147279"/>
                </a:cubicBezTo>
                <a:cubicBezTo>
                  <a:pt x="207512" y="147279"/>
                  <a:pt x="206434" y="146560"/>
                  <a:pt x="205714" y="146201"/>
                </a:cubicBezTo>
                <a:cubicBezTo>
                  <a:pt x="203557" y="144405"/>
                  <a:pt x="203557" y="141531"/>
                  <a:pt x="204995" y="139376"/>
                </a:cubicBezTo>
                <a:cubicBezTo>
                  <a:pt x="210030" y="133629"/>
                  <a:pt x="212547" y="126803"/>
                  <a:pt x="212547" y="119260"/>
                </a:cubicBezTo>
                <a:cubicBezTo>
                  <a:pt x="212547" y="100221"/>
                  <a:pt x="194926" y="84775"/>
                  <a:pt x="174788" y="89086"/>
                </a:cubicBezTo>
                <a:cubicBezTo>
                  <a:pt x="173349" y="89445"/>
                  <a:pt x="171911" y="88726"/>
                  <a:pt x="170832" y="87649"/>
                </a:cubicBezTo>
                <a:cubicBezTo>
                  <a:pt x="169753" y="86571"/>
                  <a:pt x="169034" y="85134"/>
                  <a:pt x="169394" y="83697"/>
                </a:cubicBezTo>
                <a:cubicBezTo>
                  <a:pt x="169753" y="81183"/>
                  <a:pt x="170113" y="79028"/>
                  <a:pt x="170113" y="76513"/>
                </a:cubicBezTo>
                <a:cubicBezTo>
                  <a:pt x="170113" y="55679"/>
                  <a:pt x="153211" y="38795"/>
                  <a:pt x="132353" y="38795"/>
                </a:cubicBezTo>
                <a:cubicBezTo>
                  <a:pt x="113294" y="38795"/>
                  <a:pt x="97111" y="53164"/>
                  <a:pt x="94954" y="71843"/>
                </a:cubicBezTo>
                <a:cubicBezTo>
                  <a:pt x="94594" y="73639"/>
                  <a:pt x="93515" y="75076"/>
                  <a:pt x="91717" y="75435"/>
                </a:cubicBezTo>
                <a:cubicBezTo>
                  <a:pt x="90279" y="75795"/>
                  <a:pt x="88121" y="75795"/>
                  <a:pt x="87042" y="74717"/>
                </a:cubicBezTo>
                <a:cubicBezTo>
                  <a:pt x="83806" y="71484"/>
                  <a:pt x="79131" y="69688"/>
                  <a:pt x="74456" y="69688"/>
                </a:cubicBezTo>
                <a:cubicBezTo>
                  <a:pt x="64027" y="69688"/>
                  <a:pt x="55396" y="78309"/>
                  <a:pt x="55396" y="88726"/>
                </a:cubicBezTo>
                <a:cubicBezTo>
                  <a:pt x="55396" y="91959"/>
                  <a:pt x="56475" y="94833"/>
                  <a:pt x="57914" y="97707"/>
                </a:cubicBezTo>
                <a:cubicBezTo>
                  <a:pt x="58633" y="99144"/>
                  <a:pt x="58633" y="100581"/>
                  <a:pt x="57914" y="102017"/>
                </a:cubicBezTo>
                <a:cubicBezTo>
                  <a:pt x="57554" y="103454"/>
                  <a:pt x="56116" y="104532"/>
                  <a:pt x="54677" y="104532"/>
                </a:cubicBezTo>
                <a:cubicBezTo>
                  <a:pt x="43889" y="106687"/>
                  <a:pt x="35977" y="116386"/>
                  <a:pt x="35977" y="127163"/>
                </a:cubicBezTo>
                <a:cubicBezTo>
                  <a:pt x="35977" y="130036"/>
                  <a:pt x="34179" y="131833"/>
                  <a:pt x="31662" y="131833"/>
                </a:cubicBezTo>
                <a:cubicBezTo>
                  <a:pt x="28785" y="131833"/>
                  <a:pt x="26987" y="130036"/>
                  <a:pt x="26987" y="127163"/>
                </a:cubicBezTo>
                <a:cubicBezTo>
                  <a:pt x="26987" y="113872"/>
                  <a:pt x="35258" y="102017"/>
                  <a:pt x="47485" y="96988"/>
                </a:cubicBezTo>
                <a:cubicBezTo>
                  <a:pt x="46766" y="94474"/>
                  <a:pt x="46406" y="91241"/>
                  <a:pt x="46406" y="88726"/>
                </a:cubicBezTo>
                <a:cubicBezTo>
                  <a:pt x="46406" y="72921"/>
                  <a:pt x="58993" y="60348"/>
                  <a:pt x="74456" y="60348"/>
                </a:cubicBezTo>
                <a:cubicBezTo>
                  <a:pt x="78771" y="60348"/>
                  <a:pt x="83087" y="61426"/>
                  <a:pt x="87042" y="63581"/>
                </a:cubicBezTo>
                <a:cubicBezTo>
                  <a:pt x="92796" y="43824"/>
                  <a:pt x="111136" y="29456"/>
                  <a:pt x="132353" y="29456"/>
                </a:cubicBezTo>
                <a:cubicBezTo>
                  <a:pt x="135590" y="29456"/>
                  <a:pt x="138826" y="30174"/>
                  <a:pt x="142063" y="30533"/>
                </a:cubicBezTo>
                <a:cubicBezTo>
                  <a:pt x="146019" y="13291"/>
                  <a:pt x="161482" y="0"/>
                  <a:pt x="180542"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5" name="Freeform 774">
            <a:extLst>
              <a:ext uri="{FF2B5EF4-FFF2-40B4-BE49-F238E27FC236}">
                <a16:creationId xmlns="" xmlns:a16="http://schemas.microsoft.com/office/drawing/2014/main" id="{74F84B6D-727A-2B4F-B729-C7EBBD6E2641}"/>
              </a:ext>
            </a:extLst>
          </p:cNvPr>
          <p:cNvSpPr>
            <a:spLocks noChangeArrowheads="1"/>
          </p:cNvSpPr>
          <p:nvPr/>
        </p:nvSpPr>
        <p:spPr bwMode="auto">
          <a:xfrm>
            <a:off x="5007631" y="4083301"/>
            <a:ext cx="280955" cy="278042"/>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6" name="Freeform 775">
            <a:extLst>
              <a:ext uri="{FF2B5EF4-FFF2-40B4-BE49-F238E27FC236}">
                <a16:creationId xmlns="" xmlns:a16="http://schemas.microsoft.com/office/drawing/2014/main" id="{97AA6431-52B6-7B4A-8370-7829901E793F}"/>
              </a:ext>
            </a:extLst>
          </p:cNvPr>
          <p:cNvSpPr>
            <a:spLocks noChangeArrowheads="1"/>
          </p:cNvSpPr>
          <p:nvPr/>
        </p:nvSpPr>
        <p:spPr bwMode="auto">
          <a:xfrm>
            <a:off x="6875853" y="4139832"/>
            <a:ext cx="267854" cy="282412"/>
          </a:xfrm>
          <a:custGeom>
            <a:avLst/>
            <a:gdLst>
              <a:gd name="T0" fmla="*/ 150257 w 293358"/>
              <a:gd name="T1" fmla="*/ 42077 h 307255"/>
              <a:gd name="T2" fmla="*/ 84130 w 293358"/>
              <a:gd name="T3" fmla="*/ 108204 h 307255"/>
              <a:gd name="T4" fmla="*/ 206628 w 293358"/>
              <a:gd name="T5" fmla="*/ 108204 h 307255"/>
              <a:gd name="T6" fmla="*/ 209157 w 293358"/>
              <a:gd name="T7" fmla="*/ 90137 h 307255"/>
              <a:gd name="T8" fmla="*/ 216023 w 293358"/>
              <a:gd name="T9" fmla="*/ 108204 h 307255"/>
              <a:gd name="T10" fmla="*/ 75096 w 293358"/>
              <a:gd name="T11" fmla="*/ 108204 h 307255"/>
              <a:gd name="T12" fmla="*/ 254413 w 293358"/>
              <a:gd name="T13" fmla="*/ 15824 h 307255"/>
              <a:gd name="T14" fmla="*/ 250076 w 293358"/>
              <a:gd name="T15" fmla="*/ 30929 h 307255"/>
              <a:gd name="T16" fmla="*/ 249714 w 293358"/>
              <a:gd name="T17" fmla="*/ 56462 h 307255"/>
              <a:gd name="T18" fmla="*/ 254413 w 293358"/>
              <a:gd name="T19" fmla="*/ 71567 h 307255"/>
              <a:gd name="T20" fmla="*/ 254413 w 293358"/>
              <a:gd name="T21" fmla="*/ 15824 h 307255"/>
              <a:gd name="T22" fmla="*/ 142453 w 293358"/>
              <a:gd name="T23" fmla="*/ 1590 h 307255"/>
              <a:gd name="T24" fmla="*/ 194032 w 293358"/>
              <a:gd name="T25" fmla="*/ 10251 h 307255"/>
              <a:gd name="T26" fmla="*/ 190786 w 293358"/>
              <a:gd name="T27" fmla="*/ 19273 h 307255"/>
              <a:gd name="T28" fmla="*/ 142453 w 293358"/>
              <a:gd name="T29" fmla="*/ 10612 h 307255"/>
              <a:gd name="T30" fmla="*/ 37851 w 293358"/>
              <a:gd name="T31" fmla="*/ 102636 h 307255"/>
              <a:gd name="T32" fmla="*/ 9356 w 293358"/>
              <a:gd name="T33" fmla="*/ 160377 h 307255"/>
              <a:gd name="T34" fmla="*/ 35326 w 293358"/>
              <a:gd name="T35" fmla="*/ 174812 h 307255"/>
              <a:gd name="T36" fmla="*/ 37851 w 293358"/>
              <a:gd name="T37" fmla="*/ 224975 h 307255"/>
              <a:gd name="T38" fmla="*/ 76084 w 293358"/>
              <a:gd name="T39" fmla="*/ 235440 h 307255"/>
              <a:gd name="T40" fmla="*/ 91594 w 293358"/>
              <a:gd name="T41" fmla="*/ 245545 h 307255"/>
              <a:gd name="T42" fmla="*/ 95562 w 293358"/>
              <a:gd name="T43" fmla="*/ 287768 h 307255"/>
              <a:gd name="T44" fmla="*/ 197639 w 293358"/>
              <a:gd name="T45" fmla="*/ 280911 h 307255"/>
              <a:gd name="T46" fmla="*/ 218559 w 293358"/>
              <a:gd name="T47" fmla="*/ 194661 h 307255"/>
              <a:gd name="T48" fmla="*/ 251382 w 293358"/>
              <a:gd name="T49" fmla="*/ 105523 h 307255"/>
              <a:gd name="T50" fmla="*/ 225773 w 293358"/>
              <a:gd name="T51" fmla="*/ 200435 h 307255"/>
              <a:gd name="T52" fmla="*/ 206656 w 293358"/>
              <a:gd name="T53" fmla="*/ 279468 h 307255"/>
              <a:gd name="T54" fmla="*/ 144977 w 293358"/>
              <a:gd name="T55" fmla="*/ 307255 h 307255"/>
              <a:gd name="T56" fmla="*/ 82577 w 293358"/>
              <a:gd name="T57" fmla="*/ 280189 h 307255"/>
              <a:gd name="T58" fmla="*/ 77527 w 293358"/>
              <a:gd name="T59" fmla="*/ 244462 h 307255"/>
              <a:gd name="T60" fmla="*/ 72477 w 293358"/>
              <a:gd name="T61" fmla="*/ 244823 h 307255"/>
              <a:gd name="T62" fmla="*/ 28833 w 293358"/>
              <a:gd name="T63" fmla="*/ 182391 h 307255"/>
              <a:gd name="T64" fmla="*/ 339 w 293358"/>
              <a:gd name="T65" fmla="*/ 162182 h 307255"/>
              <a:gd name="T66" fmla="*/ 28473 w 293358"/>
              <a:gd name="T67" fmla="*/ 101554 h 307255"/>
              <a:gd name="T68" fmla="*/ 247907 w 293358"/>
              <a:gd name="T69" fmla="*/ 360 h 307255"/>
              <a:gd name="T70" fmla="*/ 292003 w 293358"/>
              <a:gd name="T71" fmla="*/ 40279 h 307255"/>
              <a:gd name="T72" fmla="*/ 252967 w 293358"/>
              <a:gd name="T73" fmla="*/ 85952 h 307255"/>
              <a:gd name="T74" fmla="*/ 245015 w 293358"/>
              <a:gd name="T75" fmla="*/ 82355 h 307255"/>
              <a:gd name="T76" fmla="*/ 140559 w 293358"/>
              <a:gd name="T77" fmla="*/ 109328 h 307255"/>
              <a:gd name="T78" fmla="*/ 134776 w 293358"/>
              <a:gd name="T79" fmla="*/ 110047 h 307255"/>
              <a:gd name="T80" fmla="*/ 245015 w 293358"/>
              <a:gd name="T81" fmla="*/ 21938 h 307255"/>
              <a:gd name="T82" fmla="*/ 247907 w 293358"/>
              <a:gd name="T83" fmla="*/ 360 h 307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358" h="307255">
                <a:moveTo>
                  <a:pt x="145560" y="37741"/>
                </a:moveTo>
                <a:cubicBezTo>
                  <a:pt x="148089" y="37741"/>
                  <a:pt x="150257" y="39909"/>
                  <a:pt x="150257" y="42077"/>
                </a:cubicBezTo>
                <a:cubicBezTo>
                  <a:pt x="150257" y="44968"/>
                  <a:pt x="148089" y="46775"/>
                  <a:pt x="145560" y="46775"/>
                </a:cubicBezTo>
                <a:cubicBezTo>
                  <a:pt x="111592" y="46775"/>
                  <a:pt x="84130" y="74237"/>
                  <a:pt x="84130" y="108204"/>
                </a:cubicBezTo>
                <a:cubicBezTo>
                  <a:pt x="84130" y="141810"/>
                  <a:pt x="111592" y="169273"/>
                  <a:pt x="145560" y="169273"/>
                </a:cubicBezTo>
                <a:cubicBezTo>
                  <a:pt x="179165" y="169273"/>
                  <a:pt x="206628" y="141810"/>
                  <a:pt x="206628" y="108204"/>
                </a:cubicBezTo>
                <a:cubicBezTo>
                  <a:pt x="206628" y="103868"/>
                  <a:pt x="206266" y="99893"/>
                  <a:pt x="205544" y="95557"/>
                </a:cubicBezTo>
                <a:cubicBezTo>
                  <a:pt x="204821" y="93028"/>
                  <a:pt x="206628" y="90498"/>
                  <a:pt x="209157" y="90137"/>
                </a:cubicBezTo>
                <a:cubicBezTo>
                  <a:pt x="211325" y="89414"/>
                  <a:pt x="214216" y="91221"/>
                  <a:pt x="214577" y="93750"/>
                </a:cubicBezTo>
                <a:cubicBezTo>
                  <a:pt x="215662" y="98448"/>
                  <a:pt x="216023" y="103145"/>
                  <a:pt x="216023" y="108204"/>
                </a:cubicBezTo>
                <a:cubicBezTo>
                  <a:pt x="216023" y="147230"/>
                  <a:pt x="184224" y="178668"/>
                  <a:pt x="145560" y="178668"/>
                </a:cubicBezTo>
                <a:cubicBezTo>
                  <a:pt x="106533" y="178668"/>
                  <a:pt x="75096" y="147230"/>
                  <a:pt x="75096" y="108204"/>
                </a:cubicBezTo>
                <a:cubicBezTo>
                  <a:pt x="75096" y="69179"/>
                  <a:pt x="106533" y="37741"/>
                  <a:pt x="145560" y="37741"/>
                </a:cubicBezTo>
                <a:close/>
                <a:moveTo>
                  <a:pt x="254413" y="15824"/>
                </a:moveTo>
                <a:lnTo>
                  <a:pt x="254413" y="26254"/>
                </a:lnTo>
                <a:cubicBezTo>
                  <a:pt x="254413" y="28771"/>
                  <a:pt x="252244" y="30569"/>
                  <a:pt x="250076" y="30929"/>
                </a:cubicBezTo>
                <a:cubicBezTo>
                  <a:pt x="248991" y="30929"/>
                  <a:pt x="179956" y="34885"/>
                  <a:pt x="149234" y="90627"/>
                </a:cubicBezTo>
                <a:cubicBezTo>
                  <a:pt x="168752" y="76601"/>
                  <a:pt x="205980" y="55024"/>
                  <a:pt x="249714" y="56462"/>
                </a:cubicBezTo>
                <a:cubicBezTo>
                  <a:pt x="252244" y="56462"/>
                  <a:pt x="254413" y="58620"/>
                  <a:pt x="254413" y="60778"/>
                </a:cubicBezTo>
                <a:lnTo>
                  <a:pt x="254413" y="71567"/>
                </a:lnTo>
                <a:lnTo>
                  <a:pt x="282244" y="43516"/>
                </a:lnTo>
                <a:lnTo>
                  <a:pt x="254413" y="15824"/>
                </a:lnTo>
                <a:close/>
                <a:moveTo>
                  <a:pt x="137403" y="1229"/>
                </a:moveTo>
                <a:cubicBezTo>
                  <a:pt x="139206" y="1229"/>
                  <a:pt x="141010" y="1229"/>
                  <a:pt x="142453" y="1590"/>
                </a:cubicBezTo>
                <a:cubicBezTo>
                  <a:pt x="143535" y="1590"/>
                  <a:pt x="143895" y="1590"/>
                  <a:pt x="144617" y="1590"/>
                </a:cubicBezTo>
                <a:cubicBezTo>
                  <a:pt x="150749" y="1590"/>
                  <a:pt x="171669" y="1951"/>
                  <a:pt x="194032" y="10251"/>
                </a:cubicBezTo>
                <a:cubicBezTo>
                  <a:pt x="196557" y="11334"/>
                  <a:pt x="197639" y="13860"/>
                  <a:pt x="196557" y="16386"/>
                </a:cubicBezTo>
                <a:cubicBezTo>
                  <a:pt x="195835" y="18912"/>
                  <a:pt x="192950" y="19995"/>
                  <a:pt x="190786" y="19273"/>
                </a:cubicBezTo>
                <a:cubicBezTo>
                  <a:pt x="170226" y="11334"/>
                  <a:pt x="150027" y="10973"/>
                  <a:pt x="144617" y="10973"/>
                </a:cubicBezTo>
                <a:cubicBezTo>
                  <a:pt x="143895" y="10973"/>
                  <a:pt x="143174" y="10612"/>
                  <a:pt x="142453" y="10612"/>
                </a:cubicBezTo>
                <a:cubicBezTo>
                  <a:pt x="141010" y="10612"/>
                  <a:pt x="139206" y="10612"/>
                  <a:pt x="137403" y="10612"/>
                </a:cubicBezTo>
                <a:cubicBezTo>
                  <a:pt x="116482" y="10612"/>
                  <a:pt x="47589" y="17108"/>
                  <a:pt x="37851" y="102636"/>
                </a:cubicBezTo>
                <a:cubicBezTo>
                  <a:pt x="37851" y="104441"/>
                  <a:pt x="35687" y="115628"/>
                  <a:pt x="10438" y="155325"/>
                </a:cubicBezTo>
                <a:cubicBezTo>
                  <a:pt x="10077" y="156407"/>
                  <a:pt x="8995" y="158212"/>
                  <a:pt x="9356" y="160377"/>
                </a:cubicBezTo>
                <a:cubicBezTo>
                  <a:pt x="9717" y="161821"/>
                  <a:pt x="10799" y="162903"/>
                  <a:pt x="12963" y="164347"/>
                </a:cubicBezTo>
                <a:cubicBezTo>
                  <a:pt x="23062" y="170121"/>
                  <a:pt x="35326" y="174812"/>
                  <a:pt x="35326" y="174812"/>
                </a:cubicBezTo>
                <a:cubicBezTo>
                  <a:pt x="37490" y="175895"/>
                  <a:pt x="38572" y="177699"/>
                  <a:pt x="38211" y="179865"/>
                </a:cubicBezTo>
                <a:cubicBezTo>
                  <a:pt x="38211" y="179865"/>
                  <a:pt x="35326" y="210179"/>
                  <a:pt x="37851" y="224975"/>
                </a:cubicBezTo>
                <a:cubicBezTo>
                  <a:pt x="38933" y="231110"/>
                  <a:pt x="53000" y="235440"/>
                  <a:pt x="72477" y="235440"/>
                </a:cubicBezTo>
                <a:cubicBezTo>
                  <a:pt x="74642" y="235440"/>
                  <a:pt x="76084" y="235440"/>
                  <a:pt x="76084" y="235440"/>
                </a:cubicBezTo>
                <a:cubicBezTo>
                  <a:pt x="76084" y="235440"/>
                  <a:pt x="76806" y="235079"/>
                  <a:pt x="77527" y="235079"/>
                </a:cubicBezTo>
                <a:cubicBezTo>
                  <a:pt x="87987" y="235079"/>
                  <a:pt x="91594" y="240492"/>
                  <a:pt x="91594" y="245545"/>
                </a:cubicBezTo>
                <a:lnTo>
                  <a:pt x="91594" y="280189"/>
                </a:lnTo>
                <a:cubicBezTo>
                  <a:pt x="91594" y="283437"/>
                  <a:pt x="93398" y="286324"/>
                  <a:pt x="95562" y="287768"/>
                </a:cubicBezTo>
                <a:cubicBezTo>
                  <a:pt x="118646" y="301481"/>
                  <a:pt x="170947" y="301481"/>
                  <a:pt x="194393" y="288129"/>
                </a:cubicBezTo>
                <a:cubicBezTo>
                  <a:pt x="196557" y="286685"/>
                  <a:pt x="197999" y="283798"/>
                  <a:pt x="197639" y="280911"/>
                </a:cubicBezTo>
                <a:cubicBezTo>
                  <a:pt x="195475" y="266837"/>
                  <a:pt x="193671" y="239771"/>
                  <a:pt x="205574" y="213787"/>
                </a:cubicBezTo>
                <a:cubicBezTo>
                  <a:pt x="208820" y="206570"/>
                  <a:pt x="213509" y="200796"/>
                  <a:pt x="218559" y="194661"/>
                </a:cubicBezTo>
                <a:cubicBezTo>
                  <a:pt x="230823" y="179865"/>
                  <a:pt x="245611" y="161460"/>
                  <a:pt x="246693" y="110215"/>
                </a:cubicBezTo>
                <a:cubicBezTo>
                  <a:pt x="246693" y="107328"/>
                  <a:pt x="248497" y="105523"/>
                  <a:pt x="251382" y="105523"/>
                </a:cubicBezTo>
                <a:cubicBezTo>
                  <a:pt x="253907" y="105523"/>
                  <a:pt x="255711" y="107689"/>
                  <a:pt x="255711" y="110215"/>
                </a:cubicBezTo>
                <a:cubicBezTo>
                  <a:pt x="254989" y="165069"/>
                  <a:pt x="238758" y="184556"/>
                  <a:pt x="225773" y="200435"/>
                </a:cubicBezTo>
                <a:cubicBezTo>
                  <a:pt x="221084" y="206209"/>
                  <a:pt x="216756" y="211261"/>
                  <a:pt x="213870" y="217396"/>
                </a:cubicBezTo>
                <a:cubicBezTo>
                  <a:pt x="203049" y="241214"/>
                  <a:pt x="204853" y="266837"/>
                  <a:pt x="206656" y="279468"/>
                </a:cubicBezTo>
                <a:cubicBezTo>
                  <a:pt x="207738" y="286324"/>
                  <a:pt x="204492" y="292820"/>
                  <a:pt x="199082" y="296068"/>
                </a:cubicBezTo>
                <a:cubicBezTo>
                  <a:pt x="186097" y="303646"/>
                  <a:pt x="165537" y="307255"/>
                  <a:pt x="144977" y="307255"/>
                </a:cubicBezTo>
                <a:cubicBezTo>
                  <a:pt x="124417" y="307255"/>
                  <a:pt x="103858" y="303646"/>
                  <a:pt x="91233" y="296068"/>
                </a:cubicBezTo>
                <a:cubicBezTo>
                  <a:pt x="85823" y="292820"/>
                  <a:pt x="82577" y="286685"/>
                  <a:pt x="82577" y="280189"/>
                </a:cubicBezTo>
                <a:lnTo>
                  <a:pt x="82577" y="245545"/>
                </a:lnTo>
                <a:cubicBezTo>
                  <a:pt x="82216" y="245184"/>
                  <a:pt x="80413" y="244462"/>
                  <a:pt x="77527" y="244462"/>
                </a:cubicBezTo>
                <a:cubicBezTo>
                  <a:pt x="77166" y="244462"/>
                  <a:pt x="76806" y="244462"/>
                  <a:pt x="76806" y="244462"/>
                </a:cubicBezTo>
                <a:cubicBezTo>
                  <a:pt x="76806" y="244462"/>
                  <a:pt x="75363" y="244823"/>
                  <a:pt x="72477" y="244823"/>
                </a:cubicBezTo>
                <a:cubicBezTo>
                  <a:pt x="57689" y="244823"/>
                  <a:pt x="31719" y="242297"/>
                  <a:pt x="28833" y="226779"/>
                </a:cubicBezTo>
                <a:cubicBezTo>
                  <a:pt x="26309" y="213787"/>
                  <a:pt x="28112" y="191052"/>
                  <a:pt x="28833" y="182391"/>
                </a:cubicBezTo>
                <a:cubicBezTo>
                  <a:pt x="24505" y="180226"/>
                  <a:pt x="15848" y="176617"/>
                  <a:pt x="8274" y="172286"/>
                </a:cubicBezTo>
                <a:cubicBezTo>
                  <a:pt x="2863" y="169038"/>
                  <a:pt x="699" y="165069"/>
                  <a:pt x="339" y="162182"/>
                </a:cubicBezTo>
                <a:cubicBezTo>
                  <a:pt x="-1104" y="156047"/>
                  <a:pt x="2503" y="150994"/>
                  <a:pt x="2863" y="150273"/>
                </a:cubicBezTo>
                <a:cubicBezTo>
                  <a:pt x="27030" y="112741"/>
                  <a:pt x="28473" y="101915"/>
                  <a:pt x="28473" y="101554"/>
                </a:cubicBezTo>
                <a:cubicBezTo>
                  <a:pt x="39294" y="8447"/>
                  <a:pt x="114318" y="1229"/>
                  <a:pt x="137403" y="1229"/>
                </a:cubicBezTo>
                <a:close/>
                <a:moveTo>
                  <a:pt x="247907" y="360"/>
                </a:moveTo>
                <a:cubicBezTo>
                  <a:pt x="249714" y="-359"/>
                  <a:pt x="251883" y="1"/>
                  <a:pt x="252967" y="1439"/>
                </a:cubicBezTo>
                <a:lnTo>
                  <a:pt x="292003" y="40279"/>
                </a:lnTo>
                <a:cubicBezTo>
                  <a:pt x="293810" y="42077"/>
                  <a:pt x="293810" y="44954"/>
                  <a:pt x="292003" y="47112"/>
                </a:cubicBezTo>
                <a:lnTo>
                  <a:pt x="252967" y="85952"/>
                </a:lnTo>
                <a:cubicBezTo>
                  <a:pt x="251883" y="87031"/>
                  <a:pt x="249714" y="87390"/>
                  <a:pt x="247907" y="87031"/>
                </a:cubicBezTo>
                <a:cubicBezTo>
                  <a:pt x="246100" y="85952"/>
                  <a:pt x="245015" y="84154"/>
                  <a:pt x="245015" y="82355"/>
                </a:cubicBezTo>
                <a:lnTo>
                  <a:pt x="245015" y="65453"/>
                </a:lnTo>
                <a:cubicBezTo>
                  <a:pt x="186824" y="66172"/>
                  <a:pt x="140921" y="108968"/>
                  <a:pt x="140559" y="109328"/>
                </a:cubicBezTo>
                <a:cubicBezTo>
                  <a:pt x="139475" y="110047"/>
                  <a:pt x="138752" y="110406"/>
                  <a:pt x="137306" y="110406"/>
                </a:cubicBezTo>
                <a:cubicBezTo>
                  <a:pt x="136584" y="110406"/>
                  <a:pt x="135499" y="110406"/>
                  <a:pt x="134776" y="110047"/>
                </a:cubicBezTo>
                <a:cubicBezTo>
                  <a:pt x="132969" y="108608"/>
                  <a:pt x="132246" y="106451"/>
                  <a:pt x="132969" y="104293"/>
                </a:cubicBezTo>
                <a:cubicBezTo>
                  <a:pt x="156463" y="36683"/>
                  <a:pt x="226582" y="24096"/>
                  <a:pt x="245015" y="21938"/>
                </a:cubicBezTo>
                <a:lnTo>
                  <a:pt x="245015" y="4676"/>
                </a:lnTo>
                <a:cubicBezTo>
                  <a:pt x="245015" y="2878"/>
                  <a:pt x="246100" y="1080"/>
                  <a:pt x="247907" y="36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7" name="Freeform 776">
            <a:extLst>
              <a:ext uri="{FF2B5EF4-FFF2-40B4-BE49-F238E27FC236}">
                <a16:creationId xmlns="" xmlns:a16="http://schemas.microsoft.com/office/drawing/2014/main" id="{66AC6DA4-6F06-5D4E-ABF4-878CA88ADFBD}"/>
              </a:ext>
            </a:extLst>
          </p:cNvPr>
          <p:cNvSpPr>
            <a:spLocks noChangeArrowheads="1"/>
          </p:cNvSpPr>
          <p:nvPr/>
        </p:nvSpPr>
        <p:spPr bwMode="auto">
          <a:xfrm>
            <a:off x="7056422" y="3159832"/>
            <a:ext cx="280955" cy="280955"/>
          </a:xfrm>
          <a:custGeom>
            <a:avLst/>
            <a:gdLst>
              <a:gd name="T0" fmla="*/ 9022 w 305326"/>
              <a:gd name="T1" fmla="*/ 262772 h 306027"/>
              <a:gd name="T2" fmla="*/ 125449 w 305326"/>
              <a:gd name="T3" fmla="*/ 288004 h 306027"/>
              <a:gd name="T4" fmla="*/ 171434 w 305326"/>
              <a:gd name="T5" fmla="*/ 56129 h 306027"/>
              <a:gd name="T6" fmla="*/ 194351 w 305326"/>
              <a:gd name="T7" fmla="*/ 72283 h 306027"/>
              <a:gd name="T8" fmla="*/ 191129 w 305326"/>
              <a:gd name="T9" fmla="*/ 79822 h 306027"/>
              <a:gd name="T10" fmla="*/ 182535 w 305326"/>
              <a:gd name="T11" fmla="*/ 73360 h 306027"/>
              <a:gd name="T12" fmla="*/ 167495 w 305326"/>
              <a:gd name="T13" fmla="*/ 92386 h 306027"/>
              <a:gd name="T14" fmla="*/ 164631 w 305326"/>
              <a:gd name="T15" fmla="*/ 100284 h 306027"/>
              <a:gd name="T16" fmla="*/ 155679 w 305326"/>
              <a:gd name="T17" fmla="*/ 93463 h 306027"/>
              <a:gd name="T18" fmla="*/ 142071 w 305326"/>
              <a:gd name="T19" fmla="*/ 113207 h 306027"/>
              <a:gd name="T20" fmla="*/ 138849 w 305326"/>
              <a:gd name="T21" fmla="*/ 121105 h 306027"/>
              <a:gd name="T22" fmla="*/ 130971 w 305326"/>
              <a:gd name="T23" fmla="*/ 115002 h 306027"/>
              <a:gd name="T24" fmla="*/ 114141 w 305326"/>
              <a:gd name="T25" fmla="*/ 131874 h 306027"/>
              <a:gd name="T26" fmla="*/ 118796 w 305326"/>
              <a:gd name="T27" fmla="*/ 143003 h 306027"/>
              <a:gd name="T28" fmla="*/ 112351 w 305326"/>
              <a:gd name="T29" fmla="*/ 143003 h 306027"/>
              <a:gd name="T30" fmla="*/ 92298 w 305326"/>
              <a:gd name="T31" fmla="*/ 156644 h 306027"/>
              <a:gd name="T32" fmla="*/ 98027 w 305326"/>
              <a:gd name="T33" fmla="*/ 168850 h 306027"/>
              <a:gd name="T34" fmla="*/ 91582 w 305326"/>
              <a:gd name="T35" fmla="*/ 168850 h 306027"/>
              <a:gd name="T36" fmla="*/ 72603 w 305326"/>
              <a:gd name="T37" fmla="*/ 183209 h 306027"/>
              <a:gd name="T38" fmla="*/ 77975 w 305326"/>
              <a:gd name="T39" fmla="*/ 195414 h 306027"/>
              <a:gd name="T40" fmla="*/ 71529 w 305326"/>
              <a:gd name="T41" fmla="*/ 195414 h 306027"/>
              <a:gd name="T42" fmla="*/ 55057 w 305326"/>
              <a:gd name="T43" fmla="*/ 172798 h 306027"/>
              <a:gd name="T44" fmla="*/ 65800 w 305326"/>
              <a:gd name="T45" fmla="*/ 176747 h 306027"/>
              <a:gd name="T46" fmla="*/ 75110 w 305326"/>
              <a:gd name="T47" fmla="*/ 152695 h 306027"/>
              <a:gd name="T48" fmla="*/ 81555 w 305326"/>
              <a:gd name="T49" fmla="*/ 145875 h 306027"/>
              <a:gd name="T50" fmla="*/ 101250 w 305326"/>
              <a:gd name="T51" fmla="*/ 131874 h 306027"/>
              <a:gd name="T52" fmla="*/ 95879 w 305326"/>
              <a:gd name="T53" fmla="*/ 120028 h 306027"/>
              <a:gd name="T54" fmla="*/ 107695 w 305326"/>
              <a:gd name="T55" fmla="*/ 125413 h 306027"/>
              <a:gd name="T56" fmla="*/ 124167 w 305326"/>
              <a:gd name="T57" fmla="*/ 108540 h 306027"/>
              <a:gd name="T58" fmla="*/ 119154 w 305326"/>
              <a:gd name="T59" fmla="*/ 97053 h 306027"/>
              <a:gd name="T60" fmla="*/ 130971 w 305326"/>
              <a:gd name="T61" fmla="*/ 102079 h 306027"/>
              <a:gd name="T62" fmla="*/ 144936 w 305326"/>
              <a:gd name="T63" fmla="*/ 82694 h 306027"/>
              <a:gd name="T64" fmla="*/ 151382 w 305326"/>
              <a:gd name="T65" fmla="*/ 75873 h 306027"/>
              <a:gd name="T66" fmla="*/ 175731 w 305326"/>
              <a:gd name="T67" fmla="*/ 66898 h 306027"/>
              <a:gd name="T68" fmla="*/ 171434 w 305326"/>
              <a:gd name="T69" fmla="*/ 56129 h 306027"/>
              <a:gd name="T70" fmla="*/ 72102 w 305326"/>
              <a:gd name="T71" fmla="*/ 72091 h 306027"/>
              <a:gd name="T72" fmla="*/ 140228 w 305326"/>
              <a:gd name="T73" fmla="*/ 284399 h 306027"/>
              <a:gd name="T74" fmla="*/ 284770 w 305326"/>
              <a:gd name="T75" fmla="*/ 138775 h 306027"/>
              <a:gd name="T76" fmla="*/ 261341 w 305326"/>
              <a:gd name="T77" fmla="*/ 9372 h 306027"/>
              <a:gd name="T78" fmla="*/ 288014 w 305326"/>
              <a:gd name="T79" fmla="*/ 124357 h 306027"/>
              <a:gd name="T80" fmla="*/ 262422 w 305326"/>
              <a:gd name="T81" fmla="*/ 9372 h 306027"/>
              <a:gd name="T82" fmla="*/ 261341 w 305326"/>
              <a:gd name="T83" fmla="*/ 0 h 306027"/>
              <a:gd name="T84" fmla="*/ 305316 w 305326"/>
              <a:gd name="T85" fmla="*/ 43255 h 306027"/>
              <a:gd name="T86" fmla="*/ 43986 w 305326"/>
              <a:gd name="T87" fmla="*/ 306027 h 306027"/>
              <a:gd name="T88" fmla="*/ 10 w 305326"/>
              <a:gd name="T89" fmla="*/ 262772 h 306027"/>
              <a:gd name="T90" fmla="*/ 261341 w 305326"/>
              <a:gd name="T91" fmla="*/ 0 h 306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326" h="306027">
                <a:moveTo>
                  <a:pt x="17673" y="180588"/>
                </a:moveTo>
                <a:cubicBezTo>
                  <a:pt x="10824" y="211587"/>
                  <a:pt x="9022" y="241145"/>
                  <a:pt x="9022" y="262772"/>
                </a:cubicBezTo>
                <a:cubicBezTo>
                  <a:pt x="9382" y="281155"/>
                  <a:pt x="24161" y="296655"/>
                  <a:pt x="42905" y="296655"/>
                </a:cubicBezTo>
                <a:cubicBezTo>
                  <a:pt x="64532" y="296655"/>
                  <a:pt x="94089" y="294853"/>
                  <a:pt x="125449" y="288004"/>
                </a:cubicBezTo>
                <a:cubicBezTo>
                  <a:pt x="87962" y="268539"/>
                  <a:pt x="37498" y="218076"/>
                  <a:pt x="17673" y="180588"/>
                </a:cubicBezTo>
                <a:close/>
                <a:moveTo>
                  <a:pt x="171434" y="56129"/>
                </a:moveTo>
                <a:cubicBezTo>
                  <a:pt x="173225" y="53975"/>
                  <a:pt x="176447" y="53975"/>
                  <a:pt x="177880" y="56129"/>
                </a:cubicBezTo>
                <a:lnTo>
                  <a:pt x="194351" y="72283"/>
                </a:lnTo>
                <a:cubicBezTo>
                  <a:pt x="196142" y="74078"/>
                  <a:pt x="196142" y="76950"/>
                  <a:pt x="194351" y="78745"/>
                </a:cubicBezTo>
                <a:cubicBezTo>
                  <a:pt x="193277" y="79463"/>
                  <a:pt x="192203" y="79822"/>
                  <a:pt x="191129" y="79822"/>
                </a:cubicBezTo>
                <a:cubicBezTo>
                  <a:pt x="190055" y="79822"/>
                  <a:pt x="188622" y="79463"/>
                  <a:pt x="187906" y="78745"/>
                </a:cubicBezTo>
                <a:lnTo>
                  <a:pt x="182535" y="73360"/>
                </a:lnTo>
                <a:cubicBezTo>
                  <a:pt x="175731" y="78027"/>
                  <a:pt x="169286" y="82694"/>
                  <a:pt x="163198" y="87360"/>
                </a:cubicBezTo>
                <a:lnTo>
                  <a:pt x="167495" y="92386"/>
                </a:lnTo>
                <a:cubicBezTo>
                  <a:pt x="169644" y="94181"/>
                  <a:pt x="169644" y="97053"/>
                  <a:pt x="167495" y="98848"/>
                </a:cubicBezTo>
                <a:cubicBezTo>
                  <a:pt x="166779" y="99566"/>
                  <a:pt x="165705" y="100284"/>
                  <a:pt x="164631" y="100284"/>
                </a:cubicBezTo>
                <a:cubicBezTo>
                  <a:pt x="163198" y="100284"/>
                  <a:pt x="162124" y="99566"/>
                  <a:pt x="161408" y="98848"/>
                </a:cubicBezTo>
                <a:lnTo>
                  <a:pt x="155679" y="93463"/>
                </a:lnTo>
                <a:cubicBezTo>
                  <a:pt x="149591" y="98130"/>
                  <a:pt x="143504" y="103515"/>
                  <a:pt x="137774" y="108540"/>
                </a:cubicBezTo>
                <a:lnTo>
                  <a:pt x="142071" y="113207"/>
                </a:lnTo>
                <a:cubicBezTo>
                  <a:pt x="143862" y="115002"/>
                  <a:pt x="143862" y="117874"/>
                  <a:pt x="142071" y="119669"/>
                </a:cubicBezTo>
                <a:cubicBezTo>
                  <a:pt x="141355" y="120387"/>
                  <a:pt x="139923" y="121105"/>
                  <a:pt x="138849" y="121105"/>
                </a:cubicBezTo>
                <a:cubicBezTo>
                  <a:pt x="137774" y="121105"/>
                  <a:pt x="136700" y="120387"/>
                  <a:pt x="135626" y="119669"/>
                </a:cubicBezTo>
                <a:lnTo>
                  <a:pt x="130971" y="115002"/>
                </a:lnTo>
                <a:cubicBezTo>
                  <a:pt x="127748" y="117874"/>
                  <a:pt x="125242" y="120387"/>
                  <a:pt x="122377" y="123259"/>
                </a:cubicBezTo>
                <a:cubicBezTo>
                  <a:pt x="119512" y="126131"/>
                  <a:pt x="116648" y="129002"/>
                  <a:pt x="114141" y="131874"/>
                </a:cubicBezTo>
                <a:lnTo>
                  <a:pt x="118796" y="136541"/>
                </a:lnTo>
                <a:cubicBezTo>
                  <a:pt x="120586" y="138336"/>
                  <a:pt x="120586" y="141208"/>
                  <a:pt x="118796" y="143003"/>
                </a:cubicBezTo>
                <a:cubicBezTo>
                  <a:pt x="117722" y="144080"/>
                  <a:pt x="116648" y="144439"/>
                  <a:pt x="115573" y="144439"/>
                </a:cubicBezTo>
                <a:cubicBezTo>
                  <a:pt x="114499" y="144439"/>
                  <a:pt x="113067" y="144080"/>
                  <a:pt x="112351" y="143003"/>
                </a:cubicBezTo>
                <a:lnTo>
                  <a:pt x="107695" y="138336"/>
                </a:lnTo>
                <a:cubicBezTo>
                  <a:pt x="102324" y="144439"/>
                  <a:pt x="97311" y="150541"/>
                  <a:pt x="92298" y="156644"/>
                </a:cubicBezTo>
                <a:lnTo>
                  <a:pt x="98027" y="162388"/>
                </a:lnTo>
                <a:cubicBezTo>
                  <a:pt x="99818" y="164183"/>
                  <a:pt x="99818" y="167055"/>
                  <a:pt x="98027" y="168850"/>
                </a:cubicBezTo>
                <a:cubicBezTo>
                  <a:pt x="96953" y="169567"/>
                  <a:pt x="95879" y="169926"/>
                  <a:pt x="94805" y="169926"/>
                </a:cubicBezTo>
                <a:cubicBezTo>
                  <a:pt x="93730" y="169926"/>
                  <a:pt x="92298" y="169567"/>
                  <a:pt x="91582" y="168850"/>
                </a:cubicBezTo>
                <a:lnTo>
                  <a:pt x="86569" y="163824"/>
                </a:lnTo>
                <a:cubicBezTo>
                  <a:pt x="81914" y="170285"/>
                  <a:pt x="76900" y="176747"/>
                  <a:pt x="72603" y="183209"/>
                </a:cubicBezTo>
                <a:lnTo>
                  <a:pt x="77975" y="188953"/>
                </a:lnTo>
                <a:cubicBezTo>
                  <a:pt x="79765" y="190747"/>
                  <a:pt x="79765" y="193619"/>
                  <a:pt x="77975" y="195414"/>
                </a:cubicBezTo>
                <a:cubicBezTo>
                  <a:pt x="76900" y="196132"/>
                  <a:pt x="75826" y="196491"/>
                  <a:pt x="74752" y="196491"/>
                </a:cubicBezTo>
                <a:cubicBezTo>
                  <a:pt x="73320" y="196491"/>
                  <a:pt x="72245" y="196132"/>
                  <a:pt x="71529" y="195414"/>
                </a:cubicBezTo>
                <a:lnTo>
                  <a:pt x="55057" y="179260"/>
                </a:lnTo>
                <a:cubicBezTo>
                  <a:pt x="53625" y="177106"/>
                  <a:pt x="53625" y="174234"/>
                  <a:pt x="55057" y="172798"/>
                </a:cubicBezTo>
                <a:cubicBezTo>
                  <a:pt x="57206" y="170644"/>
                  <a:pt x="60070" y="170644"/>
                  <a:pt x="61503" y="172798"/>
                </a:cubicBezTo>
                <a:lnTo>
                  <a:pt x="65800" y="176747"/>
                </a:lnTo>
                <a:cubicBezTo>
                  <a:pt x="70455" y="170285"/>
                  <a:pt x="75468" y="163824"/>
                  <a:pt x="80123" y="157362"/>
                </a:cubicBezTo>
                <a:lnTo>
                  <a:pt x="75110" y="152695"/>
                </a:lnTo>
                <a:cubicBezTo>
                  <a:pt x="73320" y="150541"/>
                  <a:pt x="73320" y="147670"/>
                  <a:pt x="75110" y="145875"/>
                </a:cubicBezTo>
                <a:cubicBezTo>
                  <a:pt x="76900" y="144080"/>
                  <a:pt x="80123" y="144080"/>
                  <a:pt x="81555" y="145875"/>
                </a:cubicBezTo>
                <a:lnTo>
                  <a:pt x="85852" y="150182"/>
                </a:lnTo>
                <a:cubicBezTo>
                  <a:pt x="90866" y="144080"/>
                  <a:pt x="95879" y="137618"/>
                  <a:pt x="101250" y="131874"/>
                </a:cubicBezTo>
                <a:lnTo>
                  <a:pt x="95879" y="126490"/>
                </a:lnTo>
                <a:cubicBezTo>
                  <a:pt x="94446" y="125054"/>
                  <a:pt x="94446" y="122182"/>
                  <a:pt x="95879" y="120028"/>
                </a:cubicBezTo>
                <a:cubicBezTo>
                  <a:pt x="98027" y="118592"/>
                  <a:pt x="100892" y="118592"/>
                  <a:pt x="102324" y="120028"/>
                </a:cubicBezTo>
                <a:lnTo>
                  <a:pt x="107695" y="125413"/>
                </a:lnTo>
                <a:cubicBezTo>
                  <a:pt x="110202" y="122541"/>
                  <a:pt x="113067" y="119310"/>
                  <a:pt x="115573" y="116797"/>
                </a:cubicBezTo>
                <a:cubicBezTo>
                  <a:pt x="118796" y="113925"/>
                  <a:pt x="121661" y="111412"/>
                  <a:pt x="124167" y="108540"/>
                </a:cubicBezTo>
                <a:lnTo>
                  <a:pt x="119154" y="103515"/>
                </a:lnTo>
                <a:cubicBezTo>
                  <a:pt x="117364" y="101361"/>
                  <a:pt x="117364" y="98489"/>
                  <a:pt x="119154" y="97053"/>
                </a:cubicBezTo>
                <a:cubicBezTo>
                  <a:pt x="121303" y="94899"/>
                  <a:pt x="123809" y="94899"/>
                  <a:pt x="125958" y="97053"/>
                </a:cubicBezTo>
                <a:lnTo>
                  <a:pt x="130971" y="102079"/>
                </a:lnTo>
                <a:cubicBezTo>
                  <a:pt x="137058" y="97053"/>
                  <a:pt x="143146" y="91668"/>
                  <a:pt x="149233" y="86642"/>
                </a:cubicBezTo>
                <a:lnTo>
                  <a:pt x="144936" y="82694"/>
                </a:lnTo>
                <a:cubicBezTo>
                  <a:pt x="143146" y="80540"/>
                  <a:pt x="143146" y="77668"/>
                  <a:pt x="144936" y="75873"/>
                </a:cubicBezTo>
                <a:cubicBezTo>
                  <a:pt x="146727" y="74078"/>
                  <a:pt x="149591" y="74078"/>
                  <a:pt x="151382" y="75873"/>
                </a:cubicBezTo>
                <a:lnTo>
                  <a:pt x="156395" y="80899"/>
                </a:lnTo>
                <a:cubicBezTo>
                  <a:pt x="162840" y="75873"/>
                  <a:pt x="169286" y="71206"/>
                  <a:pt x="175731" y="66898"/>
                </a:cubicBezTo>
                <a:lnTo>
                  <a:pt x="171434" y="62232"/>
                </a:lnTo>
                <a:cubicBezTo>
                  <a:pt x="169644" y="60796"/>
                  <a:pt x="169644" y="57565"/>
                  <a:pt x="171434" y="56129"/>
                </a:cubicBezTo>
                <a:close/>
                <a:moveTo>
                  <a:pt x="166901" y="20906"/>
                </a:moveTo>
                <a:cubicBezTo>
                  <a:pt x="133018" y="29918"/>
                  <a:pt x="98775" y="45417"/>
                  <a:pt x="72102" y="72091"/>
                </a:cubicBezTo>
                <a:cubicBezTo>
                  <a:pt x="45788" y="98404"/>
                  <a:pt x="29928" y="132648"/>
                  <a:pt x="21277" y="165810"/>
                </a:cubicBezTo>
                <a:cubicBezTo>
                  <a:pt x="35696" y="204739"/>
                  <a:pt x="101659" y="270702"/>
                  <a:pt x="140228" y="284399"/>
                </a:cubicBezTo>
                <a:cubicBezTo>
                  <a:pt x="173389" y="275388"/>
                  <a:pt x="207272" y="259888"/>
                  <a:pt x="233585" y="233936"/>
                </a:cubicBezTo>
                <a:cubicBezTo>
                  <a:pt x="260259" y="207262"/>
                  <a:pt x="275759" y="172658"/>
                  <a:pt x="284770" y="138775"/>
                </a:cubicBezTo>
                <a:cubicBezTo>
                  <a:pt x="270352" y="100207"/>
                  <a:pt x="205470" y="35685"/>
                  <a:pt x="166901" y="20906"/>
                </a:cubicBezTo>
                <a:close/>
                <a:moveTo>
                  <a:pt x="261341" y="9372"/>
                </a:moveTo>
                <a:cubicBezTo>
                  <a:pt x="240434" y="9372"/>
                  <a:pt x="211598" y="10814"/>
                  <a:pt x="181319" y="17662"/>
                </a:cubicBezTo>
                <a:cubicBezTo>
                  <a:pt x="218807" y="37127"/>
                  <a:pt x="268550" y="86870"/>
                  <a:pt x="288014" y="124357"/>
                </a:cubicBezTo>
                <a:cubicBezTo>
                  <a:pt x="294502" y="93718"/>
                  <a:pt x="296305" y="64522"/>
                  <a:pt x="296305" y="43255"/>
                </a:cubicBezTo>
                <a:cubicBezTo>
                  <a:pt x="295944" y="24871"/>
                  <a:pt x="281166" y="9372"/>
                  <a:pt x="262422" y="9372"/>
                </a:cubicBezTo>
                <a:lnTo>
                  <a:pt x="261341" y="9372"/>
                </a:lnTo>
                <a:close/>
                <a:moveTo>
                  <a:pt x="261341" y="0"/>
                </a:moveTo>
                <a:lnTo>
                  <a:pt x="262422" y="0"/>
                </a:lnTo>
                <a:cubicBezTo>
                  <a:pt x="286212" y="0"/>
                  <a:pt x="305316" y="19825"/>
                  <a:pt x="305316" y="43255"/>
                </a:cubicBezTo>
                <a:cubicBezTo>
                  <a:pt x="305677" y="92277"/>
                  <a:pt x="297026" y="183111"/>
                  <a:pt x="240074" y="240424"/>
                </a:cubicBezTo>
                <a:cubicBezTo>
                  <a:pt x="183122" y="297376"/>
                  <a:pt x="93368" y="306027"/>
                  <a:pt x="43986" y="306027"/>
                </a:cubicBezTo>
                <a:lnTo>
                  <a:pt x="42905" y="306027"/>
                </a:lnTo>
                <a:cubicBezTo>
                  <a:pt x="19115" y="305666"/>
                  <a:pt x="10" y="286562"/>
                  <a:pt x="10" y="262772"/>
                </a:cubicBezTo>
                <a:cubicBezTo>
                  <a:pt x="-350" y="213750"/>
                  <a:pt x="8301" y="122915"/>
                  <a:pt x="65253" y="65603"/>
                </a:cubicBezTo>
                <a:cubicBezTo>
                  <a:pt x="122205" y="9011"/>
                  <a:pt x="211958" y="0"/>
                  <a:pt x="261341"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9" name="Freeform 778">
            <a:extLst>
              <a:ext uri="{FF2B5EF4-FFF2-40B4-BE49-F238E27FC236}">
                <a16:creationId xmlns="" xmlns:a16="http://schemas.microsoft.com/office/drawing/2014/main" id="{7123A582-5333-B842-A26D-5824F3637D90}"/>
              </a:ext>
            </a:extLst>
          </p:cNvPr>
          <p:cNvSpPr>
            <a:spLocks noChangeArrowheads="1"/>
          </p:cNvSpPr>
          <p:nvPr/>
        </p:nvSpPr>
        <p:spPr bwMode="auto">
          <a:xfrm>
            <a:off x="5450513" y="5060846"/>
            <a:ext cx="279499" cy="280955"/>
          </a:xfrm>
          <a:custGeom>
            <a:avLst/>
            <a:gdLst>
              <a:gd name="T0" fmla="*/ 169574 w 304439"/>
              <a:gd name="T1" fmla="*/ 274637 h 306026"/>
              <a:gd name="T2" fmla="*/ 169574 w 304439"/>
              <a:gd name="T3" fmla="*/ 283809 h 306026"/>
              <a:gd name="T4" fmla="*/ 39687 w 304439"/>
              <a:gd name="T5" fmla="*/ 279223 h 306026"/>
              <a:gd name="T6" fmla="*/ 67801 w 304439"/>
              <a:gd name="T7" fmla="*/ 252412 h 306026"/>
              <a:gd name="T8" fmla="*/ 207604 w 304439"/>
              <a:gd name="T9" fmla="*/ 257175 h 306026"/>
              <a:gd name="T10" fmla="*/ 67801 w 304439"/>
              <a:gd name="T11" fmla="*/ 261571 h 306026"/>
              <a:gd name="T12" fmla="*/ 67801 w 304439"/>
              <a:gd name="T13" fmla="*/ 252412 h 306026"/>
              <a:gd name="T14" fmla="*/ 9348 w 304439"/>
              <a:gd name="T15" fmla="*/ 264164 h 306026"/>
              <a:gd name="T16" fmla="*/ 34158 w 304439"/>
              <a:gd name="T17" fmla="*/ 297004 h 306026"/>
              <a:gd name="T18" fmla="*/ 239828 w 304439"/>
              <a:gd name="T19" fmla="*/ 239263 h 306026"/>
              <a:gd name="T20" fmla="*/ 208738 w 304439"/>
              <a:gd name="T21" fmla="*/ 102814 h 306026"/>
              <a:gd name="T22" fmla="*/ 285299 w 304439"/>
              <a:gd name="T23" fmla="*/ 158175 h 306026"/>
              <a:gd name="T24" fmla="*/ 171541 w 304439"/>
              <a:gd name="T25" fmla="*/ 102814 h 306026"/>
              <a:gd name="T26" fmla="*/ 114481 w 304439"/>
              <a:gd name="T27" fmla="*/ 158175 h 306026"/>
              <a:gd name="T28" fmla="*/ 119176 w 304439"/>
              <a:gd name="T29" fmla="*/ 184777 h 306026"/>
              <a:gd name="T30" fmla="*/ 159623 w 304439"/>
              <a:gd name="T31" fmla="*/ 158175 h 306026"/>
              <a:gd name="T32" fmla="*/ 171541 w 304439"/>
              <a:gd name="T33" fmla="*/ 102814 h 306026"/>
              <a:gd name="T34" fmla="*/ 295050 w 304439"/>
              <a:gd name="T35" fmla="*/ 153501 h 306026"/>
              <a:gd name="T36" fmla="*/ 223905 w 304439"/>
              <a:gd name="T37" fmla="*/ 102095 h 306026"/>
              <a:gd name="T38" fmla="*/ 85590 w 304439"/>
              <a:gd name="T39" fmla="*/ 153501 h 306026"/>
              <a:gd name="T40" fmla="*/ 85590 w 304439"/>
              <a:gd name="T41" fmla="*/ 102095 h 306026"/>
              <a:gd name="T42" fmla="*/ 223905 w 304439"/>
              <a:gd name="T43" fmla="*/ 65067 h 306026"/>
              <a:gd name="T44" fmla="*/ 295050 w 304439"/>
              <a:gd name="T45" fmla="*/ 14020 h 306026"/>
              <a:gd name="T46" fmla="*/ 85590 w 304439"/>
              <a:gd name="T47" fmla="*/ 65067 h 306026"/>
              <a:gd name="T48" fmla="*/ 85590 w 304439"/>
              <a:gd name="T49" fmla="*/ 14020 h 306026"/>
              <a:gd name="T50" fmla="*/ 9348 w 304439"/>
              <a:gd name="T51" fmla="*/ 34284 h 306026"/>
              <a:gd name="T52" fmla="*/ 29843 w 304439"/>
              <a:gd name="T53" fmla="*/ 230241 h 306026"/>
              <a:gd name="T54" fmla="*/ 208738 w 304439"/>
              <a:gd name="T55" fmla="*/ 9347 h 306026"/>
              <a:gd name="T56" fmla="*/ 285299 w 304439"/>
              <a:gd name="T57" fmla="*/ 9347 h 306026"/>
              <a:gd name="T58" fmla="*/ 180930 w 304439"/>
              <a:gd name="T59" fmla="*/ 9347 h 306026"/>
              <a:gd name="T60" fmla="*/ 176235 w 304439"/>
              <a:gd name="T61" fmla="*/ 74414 h 306026"/>
              <a:gd name="T62" fmla="*/ 85590 w 304439"/>
              <a:gd name="T63" fmla="*/ 92748 h 306026"/>
              <a:gd name="T64" fmla="*/ 180930 w 304439"/>
              <a:gd name="T65" fmla="*/ 97421 h 306026"/>
              <a:gd name="T66" fmla="*/ 199709 w 304439"/>
              <a:gd name="T67" fmla="*/ 158175 h 306026"/>
              <a:gd name="T68" fmla="*/ 204043 w 304439"/>
              <a:gd name="T69" fmla="*/ 92748 h 306026"/>
              <a:gd name="T70" fmla="*/ 295050 w 304439"/>
              <a:gd name="T71" fmla="*/ 74414 h 306026"/>
              <a:gd name="T72" fmla="*/ 199709 w 304439"/>
              <a:gd name="T73" fmla="*/ 69741 h 306026"/>
              <a:gd name="T74" fmla="*/ 180930 w 304439"/>
              <a:gd name="T75" fmla="*/ 9347 h 306026"/>
              <a:gd name="T76" fmla="*/ 171541 w 304439"/>
              <a:gd name="T77" fmla="*/ 64348 h 306026"/>
              <a:gd name="T78" fmla="*/ 94979 w 304439"/>
              <a:gd name="T79" fmla="*/ 9347 h 306026"/>
              <a:gd name="T80" fmla="*/ 176235 w 304439"/>
              <a:gd name="T81" fmla="*/ 0 h 306026"/>
              <a:gd name="T82" fmla="*/ 299744 w 304439"/>
              <a:gd name="T83" fmla="*/ 0 h 306026"/>
              <a:gd name="T84" fmla="*/ 304439 w 304439"/>
              <a:gd name="T85" fmla="*/ 69741 h 306026"/>
              <a:gd name="T86" fmla="*/ 304439 w 304439"/>
              <a:gd name="T87" fmla="*/ 162488 h 306026"/>
              <a:gd name="T88" fmla="*/ 204043 w 304439"/>
              <a:gd name="T89" fmla="*/ 167162 h 306026"/>
              <a:gd name="T90" fmla="*/ 161429 w 304439"/>
              <a:gd name="T91" fmla="*/ 167162 h 306026"/>
              <a:gd name="T92" fmla="*/ 114481 w 304439"/>
              <a:gd name="T93" fmla="*/ 198078 h 306026"/>
              <a:gd name="T94" fmla="*/ 109786 w 304439"/>
              <a:gd name="T95" fmla="*/ 193404 h 306026"/>
              <a:gd name="T96" fmla="*/ 80895 w 304439"/>
              <a:gd name="T97" fmla="*/ 167162 h 306026"/>
              <a:gd name="T98" fmla="*/ 76200 w 304439"/>
              <a:gd name="T99" fmla="*/ 97421 h 306026"/>
              <a:gd name="T100" fmla="*/ 76200 w 304439"/>
              <a:gd name="T101" fmla="*/ 4673 h 306026"/>
              <a:gd name="T102" fmla="*/ 34158 w 304439"/>
              <a:gd name="T103" fmla="*/ 0 h 306026"/>
              <a:gd name="T104" fmla="*/ 61485 w 304439"/>
              <a:gd name="T105" fmla="*/ 4692 h 306026"/>
              <a:gd name="T106" fmla="*/ 38832 w 304439"/>
              <a:gd name="T107" fmla="*/ 9383 h 306026"/>
              <a:gd name="T108" fmla="*/ 242704 w 304439"/>
              <a:gd name="T109" fmla="*/ 229881 h 306026"/>
              <a:gd name="T110" fmla="*/ 247378 w 304439"/>
              <a:gd name="T111" fmla="*/ 181884 h 306026"/>
              <a:gd name="T112" fmla="*/ 252053 w 304439"/>
              <a:gd name="T113" fmla="*/ 234572 h 306026"/>
              <a:gd name="T114" fmla="*/ 251334 w 304439"/>
              <a:gd name="T115" fmla="*/ 236376 h 306026"/>
              <a:gd name="T116" fmla="*/ 250974 w 304439"/>
              <a:gd name="T117" fmla="*/ 299170 h 306026"/>
              <a:gd name="T118" fmla="*/ 246659 w 304439"/>
              <a:gd name="T119" fmla="*/ 306026 h 306026"/>
              <a:gd name="T120" fmla="*/ 0 w 304439"/>
              <a:gd name="T121" fmla="*/ 271743 h 306026"/>
              <a:gd name="T122" fmla="*/ 0 w 304439"/>
              <a:gd name="T123" fmla="*/ 34284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4439" h="306026">
                <a:moveTo>
                  <a:pt x="44377" y="274637"/>
                </a:moveTo>
                <a:lnTo>
                  <a:pt x="169574" y="274637"/>
                </a:lnTo>
                <a:cubicBezTo>
                  <a:pt x="172460" y="274637"/>
                  <a:pt x="174264" y="276754"/>
                  <a:pt x="174264" y="279223"/>
                </a:cubicBezTo>
                <a:cubicBezTo>
                  <a:pt x="174264" y="281693"/>
                  <a:pt x="172460" y="283809"/>
                  <a:pt x="169574" y="283809"/>
                </a:cubicBezTo>
                <a:lnTo>
                  <a:pt x="44377" y="283809"/>
                </a:lnTo>
                <a:cubicBezTo>
                  <a:pt x="41852" y="283809"/>
                  <a:pt x="39687" y="281693"/>
                  <a:pt x="39687" y="279223"/>
                </a:cubicBezTo>
                <a:cubicBezTo>
                  <a:pt x="39687" y="276754"/>
                  <a:pt x="41852" y="274637"/>
                  <a:pt x="44377" y="274637"/>
                </a:cubicBezTo>
                <a:close/>
                <a:moveTo>
                  <a:pt x="67801" y="252412"/>
                </a:moveTo>
                <a:lnTo>
                  <a:pt x="202944" y="252412"/>
                </a:lnTo>
                <a:cubicBezTo>
                  <a:pt x="205453" y="252412"/>
                  <a:pt x="207604" y="254244"/>
                  <a:pt x="207604" y="257175"/>
                </a:cubicBezTo>
                <a:cubicBezTo>
                  <a:pt x="207604" y="259739"/>
                  <a:pt x="205453" y="261571"/>
                  <a:pt x="202944" y="261571"/>
                </a:cubicBezTo>
                <a:lnTo>
                  <a:pt x="67801" y="261571"/>
                </a:lnTo>
                <a:cubicBezTo>
                  <a:pt x="65651" y="261571"/>
                  <a:pt x="63500" y="259739"/>
                  <a:pt x="63500" y="257175"/>
                </a:cubicBezTo>
                <a:cubicBezTo>
                  <a:pt x="63500" y="254244"/>
                  <a:pt x="65651" y="252412"/>
                  <a:pt x="67801" y="252412"/>
                </a:cubicBezTo>
                <a:close/>
                <a:moveTo>
                  <a:pt x="34158" y="239263"/>
                </a:moveTo>
                <a:cubicBezTo>
                  <a:pt x="20495" y="239263"/>
                  <a:pt x="9348" y="250090"/>
                  <a:pt x="9348" y="264164"/>
                </a:cubicBezTo>
                <a:lnTo>
                  <a:pt x="9348" y="271743"/>
                </a:lnTo>
                <a:cubicBezTo>
                  <a:pt x="9348" y="285817"/>
                  <a:pt x="20495" y="297004"/>
                  <a:pt x="34158" y="297004"/>
                </a:cubicBezTo>
                <a:lnTo>
                  <a:pt x="239468" y="297004"/>
                </a:lnTo>
                <a:cubicBezTo>
                  <a:pt x="230479" y="276795"/>
                  <a:pt x="230839" y="259473"/>
                  <a:pt x="239828" y="239263"/>
                </a:cubicBezTo>
                <a:lnTo>
                  <a:pt x="34158" y="239263"/>
                </a:lnTo>
                <a:close/>
                <a:moveTo>
                  <a:pt x="208738" y="102814"/>
                </a:moveTo>
                <a:lnTo>
                  <a:pt x="208738" y="158175"/>
                </a:lnTo>
                <a:lnTo>
                  <a:pt x="285299" y="158175"/>
                </a:lnTo>
                <a:lnTo>
                  <a:pt x="208738" y="102814"/>
                </a:lnTo>
                <a:close/>
                <a:moveTo>
                  <a:pt x="171541" y="102814"/>
                </a:moveTo>
                <a:lnTo>
                  <a:pt x="94979" y="158175"/>
                </a:lnTo>
                <a:lnTo>
                  <a:pt x="114481" y="158175"/>
                </a:lnTo>
                <a:cubicBezTo>
                  <a:pt x="117009" y="158175"/>
                  <a:pt x="119176" y="159972"/>
                  <a:pt x="119176" y="162488"/>
                </a:cubicBezTo>
                <a:lnTo>
                  <a:pt x="119176" y="184777"/>
                </a:lnTo>
                <a:lnTo>
                  <a:pt x="157095" y="158534"/>
                </a:lnTo>
                <a:cubicBezTo>
                  <a:pt x="157817" y="158175"/>
                  <a:pt x="158901" y="158175"/>
                  <a:pt x="159623" y="158175"/>
                </a:cubicBezTo>
                <a:lnTo>
                  <a:pt x="171541" y="158175"/>
                </a:lnTo>
                <a:lnTo>
                  <a:pt x="171541" y="102814"/>
                </a:lnTo>
                <a:close/>
                <a:moveTo>
                  <a:pt x="223905" y="102095"/>
                </a:moveTo>
                <a:lnTo>
                  <a:pt x="295050" y="153501"/>
                </a:lnTo>
                <a:lnTo>
                  <a:pt x="295050" y="102095"/>
                </a:lnTo>
                <a:lnTo>
                  <a:pt x="223905" y="102095"/>
                </a:lnTo>
                <a:close/>
                <a:moveTo>
                  <a:pt x="85590" y="102095"/>
                </a:moveTo>
                <a:lnTo>
                  <a:pt x="85590" y="153501"/>
                </a:lnTo>
                <a:lnTo>
                  <a:pt x="156734" y="102095"/>
                </a:lnTo>
                <a:lnTo>
                  <a:pt x="85590" y="102095"/>
                </a:lnTo>
                <a:close/>
                <a:moveTo>
                  <a:pt x="295050" y="14020"/>
                </a:moveTo>
                <a:lnTo>
                  <a:pt x="223905" y="65067"/>
                </a:lnTo>
                <a:lnTo>
                  <a:pt x="295050" y="65067"/>
                </a:lnTo>
                <a:lnTo>
                  <a:pt x="295050" y="14020"/>
                </a:lnTo>
                <a:close/>
                <a:moveTo>
                  <a:pt x="85590" y="14020"/>
                </a:moveTo>
                <a:lnTo>
                  <a:pt x="85590" y="65067"/>
                </a:lnTo>
                <a:lnTo>
                  <a:pt x="156734" y="65067"/>
                </a:lnTo>
                <a:lnTo>
                  <a:pt x="85590" y="14020"/>
                </a:lnTo>
                <a:close/>
                <a:moveTo>
                  <a:pt x="29843" y="9744"/>
                </a:moveTo>
                <a:cubicBezTo>
                  <a:pt x="17978" y="11909"/>
                  <a:pt x="9348" y="22375"/>
                  <a:pt x="9348" y="34284"/>
                </a:cubicBezTo>
                <a:lnTo>
                  <a:pt x="9348" y="240707"/>
                </a:lnTo>
                <a:cubicBezTo>
                  <a:pt x="14382" y="234933"/>
                  <a:pt x="21573" y="231324"/>
                  <a:pt x="29843" y="230241"/>
                </a:cubicBezTo>
                <a:lnTo>
                  <a:pt x="29843" y="9744"/>
                </a:lnTo>
                <a:close/>
                <a:moveTo>
                  <a:pt x="208738" y="9347"/>
                </a:moveTo>
                <a:lnTo>
                  <a:pt x="208738" y="64348"/>
                </a:lnTo>
                <a:lnTo>
                  <a:pt x="285299" y="9347"/>
                </a:lnTo>
                <a:lnTo>
                  <a:pt x="208738" y="9347"/>
                </a:lnTo>
                <a:close/>
                <a:moveTo>
                  <a:pt x="180930" y="9347"/>
                </a:moveTo>
                <a:lnTo>
                  <a:pt x="180930" y="69741"/>
                </a:lnTo>
                <a:cubicBezTo>
                  <a:pt x="180930" y="72257"/>
                  <a:pt x="178763" y="74414"/>
                  <a:pt x="176235" y="74414"/>
                </a:cubicBezTo>
                <a:lnTo>
                  <a:pt x="85590" y="74414"/>
                </a:lnTo>
                <a:lnTo>
                  <a:pt x="85590" y="92748"/>
                </a:lnTo>
                <a:lnTo>
                  <a:pt x="176235" y="92748"/>
                </a:lnTo>
                <a:cubicBezTo>
                  <a:pt x="178763" y="92748"/>
                  <a:pt x="180930" y="94905"/>
                  <a:pt x="180930" y="97421"/>
                </a:cubicBezTo>
                <a:lnTo>
                  <a:pt x="180930" y="158175"/>
                </a:lnTo>
                <a:lnTo>
                  <a:pt x="199709" y="158175"/>
                </a:lnTo>
                <a:lnTo>
                  <a:pt x="199709" y="97421"/>
                </a:lnTo>
                <a:cubicBezTo>
                  <a:pt x="199709" y="94905"/>
                  <a:pt x="201515" y="92748"/>
                  <a:pt x="204043" y="92748"/>
                </a:cubicBezTo>
                <a:lnTo>
                  <a:pt x="295050" y="92748"/>
                </a:lnTo>
                <a:lnTo>
                  <a:pt x="295050" y="74414"/>
                </a:lnTo>
                <a:lnTo>
                  <a:pt x="204043" y="74414"/>
                </a:lnTo>
                <a:cubicBezTo>
                  <a:pt x="201515" y="74414"/>
                  <a:pt x="199709" y="72257"/>
                  <a:pt x="199709" y="69741"/>
                </a:cubicBezTo>
                <a:lnTo>
                  <a:pt x="199709" y="9347"/>
                </a:lnTo>
                <a:lnTo>
                  <a:pt x="180930" y="9347"/>
                </a:lnTo>
                <a:close/>
                <a:moveTo>
                  <a:pt x="94979" y="9347"/>
                </a:moveTo>
                <a:lnTo>
                  <a:pt x="171541" y="64348"/>
                </a:lnTo>
                <a:lnTo>
                  <a:pt x="171541" y="9347"/>
                </a:lnTo>
                <a:lnTo>
                  <a:pt x="94979" y="9347"/>
                </a:lnTo>
                <a:close/>
                <a:moveTo>
                  <a:pt x="80895" y="0"/>
                </a:moveTo>
                <a:lnTo>
                  <a:pt x="176235" y="0"/>
                </a:lnTo>
                <a:lnTo>
                  <a:pt x="204043" y="0"/>
                </a:lnTo>
                <a:lnTo>
                  <a:pt x="299744" y="0"/>
                </a:lnTo>
                <a:cubicBezTo>
                  <a:pt x="302272" y="0"/>
                  <a:pt x="304439" y="2157"/>
                  <a:pt x="304439" y="4673"/>
                </a:cubicBezTo>
                <a:lnTo>
                  <a:pt x="304439" y="69741"/>
                </a:lnTo>
                <a:lnTo>
                  <a:pt x="304439" y="97421"/>
                </a:lnTo>
                <a:lnTo>
                  <a:pt x="304439" y="162488"/>
                </a:lnTo>
                <a:cubicBezTo>
                  <a:pt x="304439" y="165364"/>
                  <a:pt x="302272" y="167162"/>
                  <a:pt x="299744" y="167162"/>
                </a:cubicBezTo>
                <a:lnTo>
                  <a:pt x="204043" y="167162"/>
                </a:lnTo>
                <a:lnTo>
                  <a:pt x="176235" y="167162"/>
                </a:lnTo>
                <a:lnTo>
                  <a:pt x="161429" y="167162"/>
                </a:lnTo>
                <a:lnTo>
                  <a:pt x="117009" y="197359"/>
                </a:lnTo>
                <a:cubicBezTo>
                  <a:pt x="116648" y="197718"/>
                  <a:pt x="115564" y="198078"/>
                  <a:pt x="114481" y="198078"/>
                </a:cubicBezTo>
                <a:cubicBezTo>
                  <a:pt x="113759" y="198078"/>
                  <a:pt x="113036" y="198078"/>
                  <a:pt x="112314" y="197718"/>
                </a:cubicBezTo>
                <a:cubicBezTo>
                  <a:pt x="110869" y="196640"/>
                  <a:pt x="109786" y="195202"/>
                  <a:pt x="109786" y="193404"/>
                </a:cubicBezTo>
                <a:lnTo>
                  <a:pt x="109786" y="167162"/>
                </a:lnTo>
                <a:lnTo>
                  <a:pt x="80895" y="167162"/>
                </a:lnTo>
                <a:cubicBezTo>
                  <a:pt x="78367" y="167162"/>
                  <a:pt x="76200" y="165364"/>
                  <a:pt x="76200" y="162488"/>
                </a:cubicBezTo>
                <a:lnTo>
                  <a:pt x="76200" y="97421"/>
                </a:lnTo>
                <a:lnTo>
                  <a:pt x="76200" y="69741"/>
                </a:lnTo>
                <a:lnTo>
                  <a:pt x="76200" y="4673"/>
                </a:lnTo>
                <a:cubicBezTo>
                  <a:pt x="76200" y="2157"/>
                  <a:pt x="78367" y="0"/>
                  <a:pt x="80895" y="0"/>
                </a:cubicBezTo>
                <a:close/>
                <a:moveTo>
                  <a:pt x="34158" y="0"/>
                </a:moveTo>
                <a:lnTo>
                  <a:pt x="57170" y="0"/>
                </a:lnTo>
                <a:cubicBezTo>
                  <a:pt x="59687" y="0"/>
                  <a:pt x="61485" y="2165"/>
                  <a:pt x="61485" y="4692"/>
                </a:cubicBezTo>
                <a:cubicBezTo>
                  <a:pt x="61485" y="7218"/>
                  <a:pt x="59687" y="9383"/>
                  <a:pt x="57170" y="9383"/>
                </a:cubicBezTo>
                <a:lnTo>
                  <a:pt x="38832" y="9383"/>
                </a:lnTo>
                <a:lnTo>
                  <a:pt x="38832" y="229881"/>
                </a:lnTo>
                <a:lnTo>
                  <a:pt x="242704" y="229881"/>
                </a:lnTo>
                <a:lnTo>
                  <a:pt x="242704" y="186575"/>
                </a:lnTo>
                <a:cubicBezTo>
                  <a:pt x="242704" y="184049"/>
                  <a:pt x="244861" y="181884"/>
                  <a:pt x="247378" y="181884"/>
                </a:cubicBezTo>
                <a:cubicBezTo>
                  <a:pt x="249895" y="181884"/>
                  <a:pt x="252053" y="184049"/>
                  <a:pt x="252053" y="186575"/>
                </a:cubicBezTo>
                <a:lnTo>
                  <a:pt x="252053" y="234572"/>
                </a:lnTo>
                <a:cubicBezTo>
                  <a:pt x="252053" y="235294"/>
                  <a:pt x="252053" y="235655"/>
                  <a:pt x="251693" y="236016"/>
                </a:cubicBezTo>
                <a:cubicBezTo>
                  <a:pt x="251693" y="236376"/>
                  <a:pt x="251334" y="236376"/>
                  <a:pt x="251334" y="236376"/>
                </a:cubicBezTo>
                <a:lnTo>
                  <a:pt x="251334" y="236737"/>
                </a:lnTo>
                <a:cubicBezTo>
                  <a:pt x="239108" y="259473"/>
                  <a:pt x="238749" y="277156"/>
                  <a:pt x="250974" y="299170"/>
                </a:cubicBezTo>
                <a:cubicBezTo>
                  <a:pt x="251334" y="300613"/>
                  <a:pt x="251334" y="302417"/>
                  <a:pt x="250614" y="303861"/>
                </a:cubicBezTo>
                <a:cubicBezTo>
                  <a:pt x="249536" y="305305"/>
                  <a:pt x="248457" y="306026"/>
                  <a:pt x="246659" y="306026"/>
                </a:cubicBezTo>
                <a:lnTo>
                  <a:pt x="34158" y="306026"/>
                </a:lnTo>
                <a:cubicBezTo>
                  <a:pt x="15461" y="306026"/>
                  <a:pt x="0" y="290508"/>
                  <a:pt x="0" y="271743"/>
                </a:cubicBezTo>
                <a:lnTo>
                  <a:pt x="0" y="264164"/>
                </a:lnTo>
                <a:lnTo>
                  <a:pt x="0" y="34284"/>
                </a:lnTo>
                <a:cubicBezTo>
                  <a:pt x="0" y="15518"/>
                  <a:pt x="15461" y="0"/>
                  <a:pt x="34158"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0" name="Freeform 777">
            <a:extLst>
              <a:ext uri="{FF2B5EF4-FFF2-40B4-BE49-F238E27FC236}">
                <a16:creationId xmlns="" xmlns:a16="http://schemas.microsoft.com/office/drawing/2014/main" id="{4E0B7C51-3004-DE49-B6A6-DD13CFAE5604}"/>
              </a:ext>
            </a:extLst>
          </p:cNvPr>
          <p:cNvSpPr>
            <a:spLocks noChangeArrowheads="1"/>
          </p:cNvSpPr>
          <p:nvPr/>
        </p:nvSpPr>
        <p:spPr bwMode="auto">
          <a:xfrm>
            <a:off x="6449815" y="5060846"/>
            <a:ext cx="279499" cy="280955"/>
          </a:xfrm>
          <a:custGeom>
            <a:avLst/>
            <a:gdLst>
              <a:gd name="T0" fmla="*/ 207831 w 304441"/>
              <a:gd name="T1" fmla="*/ 279047 h 306026"/>
              <a:gd name="T2" fmla="*/ 188566 w 304441"/>
              <a:gd name="T3" fmla="*/ 274461 h 306026"/>
              <a:gd name="T4" fmla="*/ 66588 w 304441"/>
              <a:gd name="T5" fmla="*/ 269875 h 306026"/>
              <a:gd name="T6" fmla="*/ 61912 w 304441"/>
              <a:gd name="T7" fmla="*/ 274461 h 306026"/>
              <a:gd name="T8" fmla="*/ 44363 w 304441"/>
              <a:gd name="T9" fmla="*/ 279047 h 306026"/>
              <a:gd name="T10" fmla="*/ 253711 w 304441"/>
              <a:gd name="T11" fmla="*/ 242887 h 306026"/>
              <a:gd name="T12" fmla="*/ 207890 w 304441"/>
              <a:gd name="T13" fmla="*/ 242887 h 306026"/>
              <a:gd name="T14" fmla="*/ 174365 w 304441"/>
              <a:gd name="T15" fmla="*/ 252059 h 306026"/>
              <a:gd name="T16" fmla="*/ 134581 w 304441"/>
              <a:gd name="T17" fmla="*/ 247473 h 306026"/>
              <a:gd name="T18" fmla="*/ 34665 w 304441"/>
              <a:gd name="T19" fmla="*/ 242887 h 306026"/>
              <a:gd name="T20" fmla="*/ 30162 w 304441"/>
              <a:gd name="T21" fmla="*/ 247473 h 306026"/>
              <a:gd name="T22" fmla="*/ 200271 w 304441"/>
              <a:gd name="T23" fmla="*/ 198071 h 306026"/>
              <a:gd name="T24" fmla="*/ 133596 w 304441"/>
              <a:gd name="T25" fmla="*/ 198071 h 306026"/>
              <a:gd name="T26" fmla="*/ 66638 w 304441"/>
              <a:gd name="T27" fmla="*/ 198071 h 306026"/>
              <a:gd name="T28" fmla="*/ 209193 w 304441"/>
              <a:gd name="T29" fmla="*/ 221883 h 306026"/>
              <a:gd name="T30" fmla="*/ 168151 w 304441"/>
              <a:gd name="T31" fmla="*/ 188912 h 306026"/>
              <a:gd name="T32" fmla="*/ 138236 w 304441"/>
              <a:gd name="T33" fmla="*/ 226646 h 306026"/>
              <a:gd name="T34" fmla="*/ 34766 w 304441"/>
              <a:gd name="T35" fmla="*/ 188912 h 306026"/>
              <a:gd name="T36" fmla="*/ 34766 w 304441"/>
              <a:gd name="T37" fmla="*/ 226646 h 306026"/>
              <a:gd name="T38" fmla="*/ 239109 w 304441"/>
              <a:gd name="T39" fmla="*/ 160645 h 306026"/>
              <a:gd name="T40" fmla="*/ 172791 w 304441"/>
              <a:gd name="T41" fmla="*/ 160645 h 306026"/>
              <a:gd name="T42" fmla="*/ 105759 w 304441"/>
              <a:gd name="T43" fmla="*/ 160645 h 306026"/>
              <a:gd name="T44" fmla="*/ 39370 w 304441"/>
              <a:gd name="T45" fmla="*/ 160645 h 306026"/>
              <a:gd name="T46" fmla="*/ 271229 w 304441"/>
              <a:gd name="T47" fmla="*/ 133350 h 306026"/>
              <a:gd name="T48" fmla="*/ 230187 w 304441"/>
              <a:gd name="T49" fmla="*/ 164899 h 306026"/>
              <a:gd name="T50" fmla="*/ 209193 w 304441"/>
              <a:gd name="T51" fmla="*/ 137604 h 306026"/>
              <a:gd name="T52" fmla="*/ 163512 w 304441"/>
              <a:gd name="T53" fmla="*/ 137604 h 306026"/>
              <a:gd name="T54" fmla="*/ 142518 w 304441"/>
              <a:gd name="T55" fmla="*/ 164899 h 306026"/>
              <a:gd name="T56" fmla="*/ 101476 w 304441"/>
              <a:gd name="T57" fmla="*/ 133350 h 306026"/>
              <a:gd name="T58" fmla="*/ 71242 w 304441"/>
              <a:gd name="T59" fmla="*/ 169507 h 306026"/>
              <a:gd name="T60" fmla="*/ 239109 w 304441"/>
              <a:gd name="T61" fmla="*/ 87004 h 306026"/>
              <a:gd name="T62" fmla="*/ 172791 w 304441"/>
              <a:gd name="T63" fmla="*/ 87004 h 306026"/>
              <a:gd name="T64" fmla="*/ 105759 w 304441"/>
              <a:gd name="T65" fmla="*/ 87004 h 306026"/>
              <a:gd name="T66" fmla="*/ 234470 w 304441"/>
              <a:gd name="T67" fmla="*/ 77787 h 306026"/>
              <a:gd name="T68" fmla="*/ 234470 w 304441"/>
              <a:gd name="T69" fmla="*/ 113945 h 306026"/>
              <a:gd name="T70" fmla="*/ 204911 w 304441"/>
              <a:gd name="T71" fmla="*/ 77787 h 306026"/>
              <a:gd name="T72" fmla="*/ 163512 w 304441"/>
              <a:gd name="T73" fmla="*/ 109691 h 306026"/>
              <a:gd name="T74" fmla="*/ 142518 w 304441"/>
              <a:gd name="T75" fmla="*/ 82395 h 306026"/>
              <a:gd name="T76" fmla="*/ 96837 w 304441"/>
              <a:gd name="T77" fmla="*/ 82395 h 306026"/>
              <a:gd name="T78" fmla="*/ 281437 w 304441"/>
              <a:gd name="T79" fmla="*/ 297004 h 306026"/>
              <a:gd name="T80" fmla="*/ 8986 w 304441"/>
              <a:gd name="T81" fmla="*/ 37170 h 306026"/>
              <a:gd name="T82" fmla="*/ 249088 w 304441"/>
              <a:gd name="T83" fmla="*/ 23096 h 306026"/>
              <a:gd name="T84" fmla="*/ 187265 w 304441"/>
              <a:gd name="T85" fmla="*/ 23096 h 306026"/>
              <a:gd name="T86" fmla="*/ 126161 w 304441"/>
              <a:gd name="T87" fmla="*/ 23096 h 306026"/>
              <a:gd name="T88" fmla="*/ 64339 w 304441"/>
              <a:gd name="T89" fmla="*/ 23096 h 306026"/>
              <a:gd name="T90" fmla="*/ 22644 w 304441"/>
              <a:gd name="T91" fmla="*/ 23096 h 306026"/>
              <a:gd name="T92" fmla="*/ 116816 w 304441"/>
              <a:gd name="T93" fmla="*/ 4691 h 306026"/>
              <a:gd name="T94" fmla="*/ 178279 w 304441"/>
              <a:gd name="T95" fmla="*/ 4691 h 306026"/>
              <a:gd name="T96" fmla="*/ 239742 w 304441"/>
              <a:gd name="T97" fmla="*/ 4691 h 306026"/>
              <a:gd name="T98" fmla="*/ 304441 w 304441"/>
              <a:gd name="T99" fmla="*/ 37170 h 306026"/>
              <a:gd name="T100" fmla="*/ 0 w 304441"/>
              <a:gd name="T101" fmla="*/ 282930 h 306026"/>
              <a:gd name="T102" fmla="*/ 54993 w 304441"/>
              <a:gd name="T103" fmla="*/ 4691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441" h="306026">
                <a:moveTo>
                  <a:pt x="207831" y="269875"/>
                </a:moveTo>
                <a:lnTo>
                  <a:pt x="271238" y="269875"/>
                </a:lnTo>
                <a:cubicBezTo>
                  <a:pt x="273731" y="269875"/>
                  <a:pt x="275869" y="271992"/>
                  <a:pt x="275869" y="274461"/>
                </a:cubicBezTo>
                <a:cubicBezTo>
                  <a:pt x="275869" y="276931"/>
                  <a:pt x="273731" y="279047"/>
                  <a:pt x="271238" y="279047"/>
                </a:cubicBezTo>
                <a:lnTo>
                  <a:pt x="207831" y="279047"/>
                </a:lnTo>
                <a:cubicBezTo>
                  <a:pt x="205337" y="279047"/>
                  <a:pt x="203200" y="276931"/>
                  <a:pt x="203200" y="274461"/>
                </a:cubicBezTo>
                <a:cubicBezTo>
                  <a:pt x="203200" y="271992"/>
                  <a:pt x="205337" y="269875"/>
                  <a:pt x="207831" y="269875"/>
                </a:cubicBezTo>
                <a:close/>
                <a:moveTo>
                  <a:pt x="174365" y="269875"/>
                </a:moveTo>
                <a:lnTo>
                  <a:pt x="184063" y="269875"/>
                </a:lnTo>
                <a:cubicBezTo>
                  <a:pt x="186487" y="269875"/>
                  <a:pt x="188566" y="271992"/>
                  <a:pt x="188566" y="274461"/>
                </a:cubicBezTo>
                <a:cubicBezTo>
                  <a:pt x="188566" y="276931"/>
                  <a:pt x="186487" y="279047"/>
                  <a:pt x="184063" y="279047"/>
                </a:cubicBezTo>
                <a:lnTo>
                  <a:pt x="174365" y="279047"/>
                </a:lnTo>
                <a:cubicBezTo>
                  <a:pt x="171940" y="279047"/>
                  <a:pt x="169862" y="276931"/>
                  <a:pt x="169862" y="274461"/>
                </a:cubicBezTo>
                <a:cubicBezTo>
                  <a:pt x="169862" y="271992"/>
                  <a:pt x="171940" y="269875"/>
                  <a:pt x="174365" y="269875"/>
                </a:cubicBezTo>
                <a:close/>
                <a:moveTo>
                  <a:pt x="66588" y="269875"/>
                </a:moveTo>
                <a:lnTo>
                  <a:pt x="102915" y="269875"/>
                </a:lnTo>
                <a:cubicBezTo>
                  <a:pt x="105432" y="269875"/>
                  <a:pt x="107590" y="271992"/>
                  <a:pt x="107590" y="274461"/>
                </a:cubicBezTo>
                <a:cubicBezTo>
                  <a:pt x="107590" y="276931"/>
                  <a:pt x="105432" y="279047"/>
                  <a:pt x="102915" y="279047"/>
                </a:cubicBezTo>
                <a:lnTo>
                  <a:pt x="66588" y="279047"/>
                </a:lnTo>
                <a:cubicBezTo>
                  <a:pt x="64070" y="279047"/>
                  <a:pt x="61912" y="276931"/>
                  <a:pt x="61912" y="274461"/>
                </a:cubicBezTo>
                <a:cubicBezTo>
                  <a:pt x="61912" y="271992"/>
                  <a:pt x="64070" y="269875"/>
                  <a:pt x="66588" y="269875"/>
                </a:cubicBezTo>
                <a:close/>
                <a:moveTo>
                  <a:pt x="34665" y="269875"/>
                </a:moveTo>
                <a:lnTo>
                  <a:pt x="44363" y="269875"/>
                </a:lnTo>
                <a:cubicBezTo>
                  <a:pt x="46787" y="269875"/>
                  <a:pt x="48866" y="271992"/>
                  <a:pt x="48866" y="274461"/>
                </a:cubicBezTo>
                <a:cubicBezTo>
                  <a:pt x="48866" y="276931"/>
                  <a:pt x="46787" y="279047"/>
                  <a:pt x="44363" y="279047"/>
                </a:cubicBezTo>
                <a:lnTo>
                  <a:pt x="34665" y="279047"/>
                </a:lnTo>
                <a:cubicBezTo>
                  <a:pt x="32240" y="279047"/>
                  <a:pt x="30162" y="276931"/>
                  <a:pt x="30162" y="274461"/>
                </a:cubicBezTo>
                <a:cubicBezTo>
                  <a:pt x="30162" y="271992"/>
                  <a:pt x="32240" y="269875"/>
                  <a:pt x="34665" y="269875"/>
                </a:cubicBezTo>
                <a:close/>
                <a:moveTo>
                  <a:pt x="207890" y="242887"/>
                </a:moveTo>
                <a:lnTo>
                  <a:pt x="253711" y="242887"/>
                </a:lnTo>
                <a:cubicBezTo>
                  <a:pt x="256236" y="242887"/>
                  <a:pt x="258401" y="245004"/>
                  <a:pt x="258401" y="247473"/>
                </a:cubicBezTo>
                <a:cubicBezTo>
                  <a:pt x="258401" y="249590"/>
                  <a:pt x="256236" y="252059"/>
                  <a:pt x="253711" y="252059"/>
                </a:cubicBezTo>
                <a:lnTo>
                  <a:pt x="207890" y="252059"/>
                </a:lnTo>
                <a:cubicBezTo>
                  <a:pt x="205365" y="252059"/>
                  <a:pt x="203200" y="249590"/>
                  <a:pt x="203200" y="247473"/>
                </a:cubicBezTo>
                <a:cubicBezTo>
                  <a:pt x="203200" y="245004"/>
                  <a:pt x="205365" y="242887"/>
                  <a:pt x="207890" y="242887"/>
                </a:cubicBezTo>
                <a:close/>
                <a:moveTo>
                  <a:pt x="174365" y="242887"/>
                </a:moveTo>
                <a:lnTo>
                  <a:pt x="184063" y="242887"/>
                </a:lnTo>
                <a:cubicBezTo>
                  <a:pt x="186487" y="242887"/>
                  <a:pt x="188566" y="245004"/>
                  <a:pt x="188566" y="247473"/>
                </a:cubicBezTo>
                <a:cubicBezTo>
                  <a:pt x="188566" y="249590"/>
                  <a:pt x="186487" y="252059"/>
                  <a:pt x="184063" y="252059"/>
                </a:cubicBezTo>
                <a:lnTo>
                  <a:pt x="174365" y="252059"/>
                </a:lnTo>
                <a:cubicBezTo>
                  <a:pt x="171940" y="252059"/>
                  <a:pt x="169862" y="249590"/>
                  <a:pt x="169862" y="247473"/>
                </a:cubicBezTo>
                <a:cubicBezTo>
                  <a:pt x="169862" y="245004"/>
                  <a:pt x="171940" y="242887"/>
                  <a:pt x="174365" y="242887"/>
                </a:cubicBezTo>
                <a:close/>
                <a:moveTo>
                  <a:pt x="66543" y="242887"/>
                </a:moveTo>
                <a:lnTo>
                  <a:pt x="129950" y="242887"/>
                </a:lnTo>
                <a:cubicBezTo>
                  <a:pt x="132800" y="242887"/>
                  <a:pt x="134581" y="245004"/>
                  <a:pt x="134581" y="247473"/>
                </a:cubicBezTo>
                <a:cubicBezTo>
                  <a:pt x="134581" y="249590"/>
                  <a:pt x="132800" y="252059"/>
                  <a:pt x="129950" y="252059"/>
                </a:cubicBezTo>
                <a:lnTo>
                  <a:pt x="66543" y="252059"/>
                </a:lnTo>
                <a:cubicBezTo>
                  <a:pt x="64049" y="252059"/>
                  <a:pt x="61912" y="249590"/>
                  <a:pt x="61912" y="247473"/>
                </a:cubicBezTo>
                <a:cubicBezTo>
                  <a:pt x="61912" y="245004"/>
                  <a:pt x="64049" y="242887"/>
                  <a:pt x="66543" y="242887"/>
                </a:cubicBezTo>
                <a:close/>
                <a:moveTo>
                  <a:pt x="34665" y="242887"/>
                </a:moveTo>
                <a:lnTo>
                  <a:pt x="44363" y="242887"/>
                </a:lnTo>
                <a:cubicBezTo>
                  <a:pt x="46787" y="242887"/>
                  <a:pt x="48866" y="245004"/>
                  <a:pt x="48866" y="247473"/>
                </a:cubicBezTo>
                <a:cubicBezTo>
                  <a:pt x="48866" y="249590"/>
                  <a:pt x="46787" y="252059"/>
                  <a:pt x="44363" y="252059"/>
                </a:cubicBezTo>
                <a:lnTo>
                  <a:pt x="34665" y="252059"/>
                </a:lnTo>
                <a:cubicBezTo>
                  <a:pt x="32240" y="252059"/>
                  <a:pt x="30162" y="249590"/>
                  <a:pt x="30162" y="247473"/>
                </a:cubicBezTo>
                <a:cubicBezTo>
                  <a:pt x="30162" y="245004"/>
                  <a:pt x="32240" y="242887"/>
                  <a:pt x="34665" y="242887"/>
                </a:cubicBezTo>
                <a:close/>
                <a:moveTo>
                  <a:pt x="172791" y="198071"/>
                </a:moveTo>
                <a:lnTo>
                  <a:pt x="172791" y="217121"/>
                </a:lnTo>
                <a:lnTo>
                  <a:pt x="200271" y="217121"/>
                </a:lnTo>
                <a:lnTo>
                  <a:pt x="200271" y="198071"/>
                </a:lnTo>
                <a:lnTo>
                  <a:pt x="172791" y="198071"/>
                </a:lnTo>
                <a:close/>
                <a:moveTo>
                  <a:pt x="105759" y="198071"/>
                </a:moveTo>
                <a:lnTo>
                  <a:pt x="105759" y="217121"/>
                </a:lnTo>
                <a:lnTo>
                  <a:pt x="133596" y="217121"/>
                </a:lnTo>
                <a:lnTo>
                  <a:pt x="133596" y="198071"/>
                </a:lnTo>
                <a:lnTo>
                  <a:pt x="105759" y="198071"/>
                </a:lnTo>
                <a:close/>
                <a:moveTo>
                  <a:pt x="39370" y="198071"/>
                </a:moveTo>
                <a:lnTo>
                  <a:pt x="39370" y="217121"/>
                </a:lnTo>
                <a:lnTo>
                  <a:pt x="66638" y="217121"/>
                </a:lnTo>
                <a:lnTo>
                  <a:pt x="66638" y="198071"/>
                </a:lnTo>
                <a:lnTo>
                  <a:pt x="39370" y="198071"/>
                </a:lnTo>
                <a:close/>
                <a:moveTo>
                  <a:pt x="168151" y="188912"/>
                </a:moveTo>
                <a:lnTo>
                  <a:pt x="204911" y="188912"/>
                </a:lnTo>
                <a:cubicBezTo>
                  <a:pt x="207409" y="188912"/>
                  <a:pt x="209193" y="191110"/>
                  <a:pt x="209193" y="193674"/>
                </a:cubicBezTo>
                <a:lnTo>
                  <a:pt x="209193" y="221883"/>
                </a:lnTo>
                <a:cubicBezTo>
                  <a:pt x="209193" y="224447"/>
                  <a:pt x="207409" y="226646"/>
                  <a:pt x="204911" y="226646"/>
                </a:cubicBezTo>
                <a:lnTo>
                  <a:pt x="168151" y="226646"/>
                </a:lnTo>
                <a:cubicBezTo>
                  <a:pt x="165653" y="226646"/>
                  <a:pt x="163512" y="224447"/>
                  <a:pt x="163512" y="221883"/>
                </a:cubicBezTo>
                <a:lnTo>
                  <a:pt x="163512" y="193674"/>
                </a:lnTo>
                <a:cubicBezTo>
                  <a:pt x="163512" y="191110"/>
                  <a:pt x="165653" y="188912"/>
                  <a:pt x="168151" y="188912"/>
                </a:cubicBezTo>
                <a:close/>
                <a:moveTo>
                  <a:pt x="101476" y="188912"/>
                </a:moveTo>
                <a:lnTo>
                  <a:pt x="138236" y="188912"/>
                </a:lnTo>
                <a:cubicBezTo>
                  <a:pt x="140734" y="188912"/>
                  <a:pt x="142518" y="191110"/>
                  <a:pt x="142518" y="193674"/>
                </a:cubicBezTo>
                <a:lnTo>
                  <a:pt x="142518" y="221883"/>
                </a:lnTo>
                <a:cubicBezTo>
                  <a:pt x="142518" y="224447"/>
                  <a:pt x="140734" y="226646"/>
                  <a:pt x="138236" y="226646"/>
                </a:cubicBezTo>
                <a:lnTo>
                  <a:pt x="101476" y="226646"/>
                </a:lnTo>
                <a:cubicBezTo>
                  <a:pt x="98621" y="226646"/>
                  <a:pt x="96837" y="224447"/>
                  <a:pt x="96837" y="221883"/>
                </a:cubicBezTo>
                <a:lnTo>
                  <a:pt x="96837" y="193674"/>
                </a:lnTo>
                <a:cubicBezTo>
                  <a:pt x="96837" y="191110"/>
                  <a:pt x="98621" y="188912"/>
                  <a:pt x="101476" y="188912"/>
                </a:cubicBezTo>
                <a:close/>
                <a:moveTo>
                  <a:pt x="34766" y="188912"/>
                </a:moveTo>
                <a:lnTo>
                  <a:pt x="71242" y="188912"/>
                </a:lnTo>
                <a:cubicBezTo>
                  <a:pt x="73721" y="188912"/>
                  <a:pt x="75846" y="191110"/>
                  <a:pt x="75846" y="193674"/>
                </a:cubicBezTo>
                <a:lnTo>
                  <a:pt x="75846" y="221883"/>
                </a:lnTo>
                <a:cubicBezTo>
                  <a:pt x="75846" y="224447"/>
                  <a:pt x="73721" y="226646"/>
                  <a:pt x="71242" y="226646"/>
                </a:cubicBezTo>
                <a:lnTo>
                  <a:pt x="34766" y="226646"/>
                </a:lnTo>
                <a:cubicBezTo>
                  <a:pt x="32287" y="226646"/>
                  <a:pt x="30162" y="224447"/>
                  <a:pt x="30162" y="221883"/>
                </a:cubicBezTo>
                <a:lnTo>
                  <a:pt x="30162" y="193674"/>
                </a:lnTo>
                <a:cubicBezTo>
                  <a:pt x="30162" y="191110"/>
                  <a:pt x="32287" y="188912"/>
                  <a:pt x="34766" y="188912"/>
                </a:cubicBezTo>
                <a:close/>
                <a:moveTo>
                  <a:pt x="239109" y="142566"/>
                </a:moveTo>
                <a:lnTo>
                  <a:pt x="239109" y="160645"/>
                </a:lnTo>
                <a:lnTo>
                  <a:pt x="266589" y="160645"/>
                </a:lnTo>
                <a:lnTo>
                  <a:pt x="266589" y="142566"/>
                </a:lnTo>
                <a:lnTo>
                  <a:pt x="239109" y="142566"/>
                </a:lnTo>
                <a:close/>
                <a:moveTo>
                  <a:pt x="172791" y="142566"/>
                </a:moveTo>
                <a:lnTo>
                  <a:pt x="172791" y="160645"/>
                </a:lnTo>
                <a:lnTo>
                  <a:pt x="200271" y="160645"/>
                </a:lnTo>
                <a:lnTo>
                  <a:pt x="200271" y="142566"/>
                </a:lnTo>
                <a:lnTo>
                  <a:pt x="172791" y="142566"/>
                </a:lnTo>
                <a:close/>
                <a:moveTo>
                  <a:pt x="105759" y="142566"/>
                </a:moveTo>
                <a:lnTo>
                  <a:pt x="105759" y="160645"/>
                </a:lnTo>
                <a:lnTo>
                  <a:pt x="133596" y="160645"/>
                </a:lnTo>
                <a:lnTo>
                  <a:pt x="133596" y="142566"/>
                </a:lnTo>
                <a:lnTo>
                  <a:pt x="105759" y="142566"/>
                </a:lnTo>
                <a:close/>
                <a:moveTo>
                  <a:pt x="39370" y="142566"/>
                </a:moveTo>
                <a:lnTo>
                  <a:pt x="39370" y="160645"/>
                </a:lnTo>
                <a:lnTo>
                  <a:pt x="66638" y="160645"/>
                </a:lnTo>
                <a:lnTo>
                  <a:pt x="66638" y="142566"/>
                </a:lnTo>
                <a:lnTo>
                  <a:pt x="39370" y="142566"/>
                </a:lnTo>
                <a:close/>
                <a:moveTo>
                  <a:pt x="234470" y="133350"/>
                </a:moveTo>
                <a:lnTo>
                  <a:pt x="271229" y="133350"/>
                </a:lnTo>
                <a:cubicBezTo>
                  <a:pt x="273727" y="133350"/>
                  <a:pt x="275868" y="135477"/>
                  <a:pt x="275868" y="137604"/>
                </a:cubicBezTo>
                <a:lnTo>
                  <a:pt x="275868" y="164899"/>
                </a:lnTo>
                <a:cubicBezTo>
                  <a:pt x="275868" y="167735"/>
                  <a:pt x="273727" y="169507"/>
                  <a:pt x="271229" y="169507"/>
                </a:cubicBezTo>
                <a:lnTo>
                  <a:pt x="234470" y="169507"/>
                </a:lnTo>
                <a:cubicBezTo>
                  <a:pt x="231971" y="169507"/>
                  <a:pt x="230187" y="167735"/>
                  <a:pt x="230187" y="164899"/>
                </a:cubicBezTo>
                <a:lnTo>
                  <a:pt x="230187" y="137604"/>
                </a:lnTo>
                <a:cubicBezTo>
                  <a:pt x="230187" y="135477"/>
                  <a:pt x="231971" y="133350"/>
                  <a:pt x="234470" y="133350"/>
                </a:cubicBezTo>
                <a:close/>
                <a:moveTo>
                  <a:pt x="168151" y="133350"/>
                </a:moveTo>
                <a:lnTo>
                  <a:pt x="204911" y="133350"/>
                </a:lnTo>
                <a:cubicBezTo>
                  <a:pt x="207409" y="133350"/>
                  <a:pt x="209193" y="135477"/>
                  <a:pt x="209193" y="137604"/>
                </a:cubicBezTo>
                <a:lnTo>
                  <a:pt x="209193" y="164899"/>
                </a:lnTo>
                <a:cubicBezTo>
                  <a:pt x="209193" y="167735"/>
                  <a:pt x="207409" y="169507"/>
                  <a:pt x="204911" y="169507"/>
                </a:cubicBezTo>
                <a:lnTo>
                  <a:pt x="168151" y="169507"/>
                </a:lnTo>
                <a:cubicBezTo>
                  <a:pt x="165653" y="169507"/>
                  <a:pt x="163512" y="167735"/>
                  <a:pt x="163512" y="164899"/>
                </a:cubicBezTo>
                <a:lnTo>
                  <a:pt x="163512" y="137604"/>
                </a:lnTo>
                <a:cubicBezTo>
                  <a:pt x="163512" y="135477"/>
                  <a:pt x="165653" y="133350"/>
                  <a:pt x="168151" y="133350"/>
                </a:cubicBezTo>
                <a:close/>
                <a:moveTo>
                  <a:pt x="101476" y="133350"/>
                </a:moveTo>
                <a:lnTo>
                  <a:pt x="138236" y="133350"/>
                </a:lnTo>
                <a:cubicBezTo>
                  <a:pt x="140734" y="133350"/>
                  <a:pt x="142518" y="135477"/>
                  <a:pt x="142518" y="137604"/>
                </a:cubicBezTo>
                <a:lnTo>
                  <a:pt x="142518" y="164899"/>
                </a:lnTo>
                <a:cubicBezTo>
                  <a:pt x="142518" y="167735"/>
                  <a:pt x="140734" y="169507"/>
                  <a:pt x="138236" y="169507"/>
                </a:cubicBezTo>
                <a:lnTo>
                  <a:pt x="101476" y="169507"/>
                </a:lnTo>
                <a:cubicBezTo>
                  <a:pt x="98621" y="169507"/>
                  <a:pt x="96837" y="167735"/>
                  <a:pt x="96837" y="164899"/>
                </a:cubicBezTo>
                <a:lnTo>
                  <a:pt x="96837" y="137604"/>
                </a:lnTo>
                <a:cubicBezTo>
                  <a:pt x="96837" y="135477"/>
                  <a:pt x="98621" y="133350"/>
                  <a:pt x="101476" y="133350"/>
                </a:cubicBezTo>
                <a:close/>
                <a:moveTo>
                  <a:pt x="34766" y="133350"/>
                </a:moveTo>
                <a:lnTo>
                  <a:pt x="71242" y="133350"/>
                </a:lnTo>
                <a:cubicBezTo>
                  <a:pt x="73721" y="133350"/>
                  <a:pt x="75846" y="135477"/>
                  <a:pt x="75846" y="137604"/>
                </a:cubicBezTo>
                <a:lnTo>
                  <a:pt x="75846" y="164899"/>
                </a:lnTo>
                <a:cubicBezTo>
                  <a:pt x="75846" y="167735"/>
                  <a:pt x="73721" y="169507"/>
                  <a:pt x="71242" y="169507"/>
                </a:cubicBezTo>
                <a:lnTo>
                  <a:pt x="34766" y="169507"/>
                </a:lnTo>
                <a:cubicBezTo>
                  <a:pt x="32287" y="169507"/>
                  <a:pt x="30162" y="167735"/>
                  <a:pt x="30162" y="164899"/>
                </a:cubicBezTo>
                <a:lnTo>
                  <a:pt x="30162" y="137604"/>
                </a:lnTo>
                <a:cubicBezTo>
                  <a:pt x="30162" y="135477"/>
                  <a:pt x="32287" y="133350"/>
                  <a:pt x="34766" y="133350"/>
                </a:cubicBezTo>
                <a:close/>
                <a:moveTo>
                  <a:pt x="239109" y="87004"/>
                </a:moveTo>
                <a:lnTo>
                  <a:pt x="239109" y="105083"/>
                </a:lnTo>
                <a:lnTo>
                  <a:pt x="266589" y="105083"/>
                </a:lnTo>
                <a:lnTo>
                  <a:pt x="266589" y="87004"/>
                </a:lnTo>
                <a:lnTo>
                  <a:pt x="239109" y="87004"/>
                </a:lnTo>
                <a:close/>
                <a:moveTo>
                  <a:pt x="172791" y="87004"/>
                </a:moveTo>
                <a:lnTo>
                  <a:pt x="172791" y="105083"/>
                </a:lnTo>
                <a:lnTo>
                  <a:pt x="200271" y="105083"/>
                </a:lnTo>
                <a:lnTo>
                  <a:pt x="200271" y="87004"/>
                </a:lnTo>
                <a:lnTo>
                  <a:pt x="172791" y="87004"/>
                </a:lnTo>
                <a:close/>
                <a:moveTo>
                  <a:pt x="105759" y="87004"/>
                </a:moveTo>
                <a:lnTo>
                  <a:pt x="105759" y="105083"/>
                </a:lnTo>
                <a:lnTo>
                  <a:pt x="133596" y="105083"/>
                </a:lnTo>
                <a:lnTo>
                  <a:pt x="133596" y="87004"/>
                </a:lnTo>
                <a:lnTo>
                  <a:pt x="105759" y="87004"/>
                </a:lnTo>
                <a:close/>
                <a:moveTo>
                  <a:pt x="234470" y="77787"/>
                </a:moveTo>
                <a:lnTo>
                  <a:pt x="271229" y="77787"/>
                </a:lnTo>
                <a:cubicBezTo>
                  <a:pt x="273727" y="77787"/>
                  <a:pt x="275868" y="79914"/>
                  <a:pt x="275868" y="82395"/>
                </a:cubicBezTo>
                <a:lnTo>
                  <a:pt x="275868" y="109691"/>
                </a:lnTo>
                <a:cubicBezTo>
                  <a:pt x="275868" y="112173"/>
                  <a:pt x="273727" y="113945"/>
                  <a:pt x="271229" y="113945"/>
                </a:cubicBezTo>
                <a:lnTo>
                  <a:pt x="234470" y="113945"/>
                </a:lnTo>
                <a:cubicBezTo>
                  <a:pt x="231971" y="113945"/>
                  <a:pt x="230187" y="112173"/>
                  <a:pt x="230187" y="109691"/>
                </a:cubicBezTo>
                <a:lnTo>
                  <a:pt x="230187" y="82395"/>
                </a:lnTo>
                <a:cubicBezTo>
                  <a:pt x="230187" y="79914"/>
                  <a:pt x="231971" y="77787"/>
                  <a:pt x="234470" y="77787"/>
                </a:cubicBezTo>
                <a:close/>
                <a:moveTo>
                  <a:pt x="168151" y="77787"/>
                </a:moveTo>
                <a:lnTo>
                  <a:pt x="204911" y="77787"/>
                </a:lnTo>
                <a:cubicBezTo>
                  <a:pt x="207409" y="77787"/>
                  <a:pt x="209193" y="79914"/>
                  <a:pt x="209193" y="82395"/>
                </a:cubicBezTo>
                <a:lnTo>
                  <a:pt x="209193" y="109691"/>
                </a:lnTo>
                <a:cubicBezTo>
                  <a:pt x="209193" y="112173"/>
                  <a:pt x="207409" y="113945"/>
                  <a:pt x="204911" y="113945"/>
                </a:cubicBezTo>
                <a:lnTo>
                  <a:pt x="168151" y="113945"/>
                </a:lnTo>
                <a:cubicBezTo>
                  <a:pt x="165653" y="113945"/>
                  <a:pt x="163512" y="112173"/>
                  <a:pt x="163512" y="109691"/>
                </a:cubicBezTo>
                <a:lnTo>
                  <a:pt x="163512" y="82395"/>
                </a:lnTo>
                <a:cubicBezTo>
                  <a:pt x="163512" y="79914"/>
                  <a:pt x="165653" y="77787"/>
                  <a:pt x="168151" y="77787"/>
                </a:cubicBezTo>
                <a:close/>
                <a:moveTo>
                  <a:pt x="101476" y="77787"/>
                </a:moveTo>
                <a:lnTo>
                  <a:pt x="138236" y="77787"/>
                </a:lnTo>
                <a:cubicBezTo>
                  <a:pt x="140734" y="77787"/>
                  <a:pt x="142518" y="79914"/>
                  <a:pt x="142518" y="82395"/>
                </a:cubicBezTo>
                <a:lnTo>
                  <a:pt x="142518" y="109691"/>
                </a:lnTo>
                <a:cubicBezTo>
                  <a:pt x="142518" y="112173"/>
                  <a:pt x="140734" y="113945"/>
                  <a:pt x="138236" y="113945"/>
                </a:cubicBezTo>
                <a:lnTo>
                  <a:pt x="101476" y="113945"/>
                </a:lnTo>
                <a:cubicBezTo>
                  <a:pt x="98621" y="113945"/>
                  <a:pt x="96837" y="112173"/>
                  <a:pt x="96837" y="109691"/>
                </a:cubicBezTo>
                <a:lnTo>
                  <a:pt x="96837" y="82395"/>
                </a:lnTo>
                <a:cubicBezTo>
                  <a:pt x="96837" y="79914"/>
                  <a:pt x="98621" y="77787"/>
                  <a:pt x="101476" y="77787"/>
                </a:cubicBezTo>
                <a:close/>
                <a:moveTo>
                  <a:pt x="8986" y="55575"/>
                </a:moveTo>
                <a:lnTo>
                  <a:pt x="8986" y="282930"/>
                </a:lnTo>
                <a:cubicBezTo>
                  <a:pt x="8986" y="290508"/>
                  <a:pt x="15096" y="297004"/>
                  <a:pt x="22644" y="297004"/>
                </a:cubicBezTo>
                <a:lnTo>
                  <a:pt x="281437" y="297004"/>
                </a:lnTo>
                <a:cubicBezTo>
                  <a:pt x="288985" y="297004"/>
                  <a:pt x="295455" y="290508"/>
                  <a:pt x="295455" y="282930"/>
                </a:cubicBezTo>
                <a:lnTo>
                  <a:pt x="295455" y="55575"/>
                </a:lnTo>
                <a:lnTo>
                  <a:pt x="8986" y="55575"/>
                </a:lnTo>
                <a:close/>
                <a:moveTo>
                  <a:pt x="22644" y="23096"/>
                </a:moveTo>
                <a:cubicBezTo>
                  <a:pt x="15096" y="23096"/>
                  <a:pt x="8986" y="29592"/>
                  <a:pt x="8986" y="37170"/>
                </a:cubicBezTo>
                <a:lnTo>
                  <a:pt x="8986" y="46553"/>
                </a:lnTo>
                <a:lnTo>
                  <a:pt x="295455" y="46553"/>
                </a:lnTo>
                <a:lnTo>
                  <a:pt x="295455" y="37170"/>
                </a:lnTo>
                <a:cubicBezTo>
                  <a:pt x="295455" y="29592"/>
                  <a:pt x="288985" y="23096"/>
                  <a:pt x="281437" y="23096"/>
                </a:cubicBezTo>
                <a:lnTo>
                  <a:pt x="249088" y="23096"/>
                </a:lnTo>
                <a:lnTo>
                  <a:pt x="249088" y="32479"/>
                </a:lnTo>
                <a:cubicBezTo>
                  <a:pt x="249088" y="35005"/>
                  <a:pt x="246931" y="37170"/>
                  <a:pt x="244415" y="37170"/>
                </a:cubicBezTo>
                <a:cubicBezTo>
                  <a:pt x="241899" y="37170"/>
                  <a:pt x="239742" y="35005"/>
                  <a:pt x="239742" y="32479"/>
                </a:cubicBezTo>
                <a:lnTo>
                  <a:pt x="239742" y="23096"/>
                </a:lnTo>
                <a:lnTo>
                  <a:pt x="187265" y="23096"/>
                </a:lnTo>
                <a:lnTo>
                  <a:pt x="187265" y="32479"/>
                </a:lnTo>
                <a:cubicBezTo>
                  <a:pt x="187265" y="35005"/>
                  <a:pt x="185468" y="37170"/>
                  <a:pt x="182952" y="37170"/>
                </a:cubicBezTo>
                <a:cubicBezTo>
                  <a:pt x="180076" y="37170"/>
                  <a:pt x="178279" y="35005"/>
                  <a:pt x="178279" y="32479"/>
                </a:cubicBezTo>
                <a:lnTo>
                  <a:pt x="178279" y="23096"/>
                </a:lnTo>
                <a:lnTo>
                  <a:pt x="126161" y="23096"/>
                </a:lnTo>
                <a:lnTo>
                  <a:pt x="126161" y="32479"/>
                </a:lnTo>
                <a:cubicBezTo>
                  <a:pt x="126161" y="35005"/>
                  <a:pt x="124005" y="37170"/>
                  <a:pt x="121489" y="37170"/>
                </a:cubicBezTo>
                <a:cubicBezTo>
                  <a:pt x="118973" y="37170"/>
                  <a:pt x="116816" y="35005"/>
                  <a:pt x="116816" y="32479"/>
                </a:cubicBezTo>
                <a:lnTo>
                  <a:pt x="116816" y="23096"/>
                </a:lnTo>
                <a:lnTo>
                  <a:pt x="64339" y="23096"/>
                </a:lnTo>
                <a:lnTo>
                  <a:pt x="64339" y="32479"/>
                </a:lnTo>
                <a:cubicBezTo>
                  <a:pt x="64339" y="35005"/>
                  <a:pt x="62182" y="37170"/>
                  <a:pt x="59666" y="37170"/>
                </a:cubicBezTo>
                <a:cubicBezTo>
                  <a:pt x="57150" y="37170"/>
                  <a:pt x="54993" y="35005"/>
                  <a:pt x="54993" y="32479"/>
                </a:cubicBezTo>
                <a:lnTo>
                  <a:pt x="54993" y="23096"/>
                </a:lnTo>
                <a:lnTo>
                  <a:pt x="22644" y="23096"/>
                </a:lnTo>
                <a:close/>
                <a:moveTo>
                  <a:pt x="59666" y="0"/>
                </a:moveTo>
                <a:cubicBezTo>
                  <a:pt x="62182" y="0"/>
                  <a:pt x="64339" y="2165"/>
                  <a:pt x="64339" y="4691"/>
                </a:cubicBezTo>
                <a:lnTo>
                  <a:pt x="64339" y="14074"/>
                </a:lnTo>
                <a:lnTo>
                  <a:pt x="116816" y="14074"/>
                </a:lnTo>
                <a:lnTo>
                  <a:pt x="116816" y="4691"/>
                </a:lnTo>
                <a:cubicBezTo>
                  <a:pt x="116816" y="2165"/>
                  <a:pt x="118973" y="0"/>
                  <a:pt x="121489" y="0"/>
                </a:cubicBezTo>
                <a:cubicBezTo>
                  <a:pt x="124005" y="0"/>
                  <a:pt x="126161" y="2165"/>
                  <a:pt x="126161" y="4691"/>
                </a:cubicBezTo>
                <a:lnTo>
                  <a:pt x="126161" y="14074"/>
                </a:lnTo>
                <a:lnTo>
                  <a:pt x="178279" y="14074"/>
                </a:lnTo>
                <a:lnTo>
                  <a:pt x="178279" y="4691"/>
                </a:lnTo>
                <a:cubicBezTo>
                  <a:pt x="178279" y="2165"/>
                  <a:pt x="180076" y="0"/>
                  <a:pt x="182952" y="0"/>
                </a:cubicBezTo>
                <a:cubicBezTo>
                  <a:pt x="185468" y="0"/>
                  <a:pt x="187265" y="2165"/>
                  <a:pt x="187265" y="4691"/>
                </a:cubicBezTo>
                <a:lnTo>
                  <a:pt x="187265" y="14074"/>
                </a:lnTo>
                <a:lnTo>
                  <a:pt x="239742" y="14074"/>
                </a:lnTo>
                <a:lnTo>
                  <a:pt x="239742" y="4691"/>
                </a:lnTo>
                <a:cubicBezTo>
                  <a:pt x="239742" y="2165"/>
                  <a:pt x="241899" y="0"/>
                  <a:pt x="244415" y="0"/>
                </a:cubicBezTo>
                <a:cubicBezTo>
                  <a:pt x="246931" y="0"/>
                  <a:pt x="249088" y="2165"/>
                  <a:pt x="249088" y="4691"/>
                </a:cubicBezTo>
                <a:lnTo>
                  <a:pt x="249088" y="14074"/>
                </a:lnTo>
                <a:lnTo>
                  <a:pt x="281437" y="14074"/>
                </a:lnTo>
                <a:cubicBezTo>
                  <a:pt x="294017" y="14074"/>
                  <a:pt x="304441" y="24540"/>
                  <a:pt x="304441" y="37170"/>
                </a:cubicBezTo>
                <a:lnTo>
                  <a:pt x="304441" y="51245"/>
                </a:lnTo>
                <a:lnTo>
                  <a:pt x="304441" y="282930"/>
                </a:lnTo>
                <a:cubicBezTo>
                  <a:pt x="304441" y="295922"/>
                  <a:pt x="294017" y="306026"/>
                  <a:pt x="281437" y="306026"/>
                </a:cubicBezTo>
                <a:lnTo>
                  <a:pt x="22644" y="306026"/>
                </a:lnTo>
                <a:cubicBezTo>
                  <a:pt x="10064" y="306026"/>
                  <a:pt x="0" y="295922"/>
                  <a:pt x="0" y="282930"/>
                </a:cubicBezTo>
                <a:lnTo>
                  <a:pt x="0" y="51245"/>
                </a:lnTo>
                <a:lnTo>
                  <a:pt x="0" y="37170"/>
                </a:lnTo>
                <a:cubicBezTo>
                  <a:pt x="0" y="24540"/>
                  <a:pt x="10064" y="14074"/>
                  <a:pt x="22644" y="14074"/>
                </a:cubicBezTo>
                <a:lnTo>
                  <a:pt x="54993" y="14074"/>
                </a:lnTo>
                <a:lnTo>
                  <a:pt x="54993" y="4691"/>
                </a:lnTo>
                <a:cubicBezTo>
                  <a:pt x="54993" y="2165"/>
                  <a:pt x="57150" y="0"/>
                  <a:pt x="59666"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1" name="Circle">
            <a:extLst>
              <a:ext uri="{FF2B5EF4-FFF2-40B4-BE49-F238E27FC236}">
                <a16:creationId xmlns="" xmlns:a16="http://schemas.microsoft.com/office/drawing/2014/main" id="{B30C4830-ABEA-EA4C-8089-B8A55AA37E6D}"/>
              </a:ext>
            </a:extLst>
          </p:cNvPr>
          <p:cNvSpPr/>
          <p:nvPr/>
        </p:nvSpPr>
        <p:spPr>
          <a:xfrm flipV="1">
            <a:off x="8359282" y="2618835"/>
            <a:ext cx="172399" cy="172399"/>
          </a:xfrm>
          <a:prstGeom prst="diamond">
            <a:avLst/>
          </a:prstGeom>
          <a:solidFill>
            <a:schemeClr val="accent2">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2" name="Circle">
            <a:extLst>
              <a:ext uri="{FF2B5EF4-FFF2-40B4-BE49-F238E27FC236}">
                <a16:creationId xmlns="" xmlns:a16="http://schemas.microsoft.com/office/drawing/2014/main" id="{6A52B6D4-30D5-6A48-8610-CF4EB6CF2887}"/>
              </a:ext>
            </a:extLst>
          </p:cNvPr>
          <p:cNvSpPr/>
          <p:nvPr/>
        </p:nvSpPr>
        <p:spPr>
          <a:xfrm flipV="1">
            <a:off x="8359281" y="4693563"/>
            <a:ext cx="172399" cy="172399"/>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4" name="TextBox 53">
            <a:extLst>
              <a:ext uri="{FF2B5EF4-FFF2-40B4-BE49-F238E27FC236}">
                <a16:creationId xmlns="" xmlns:a16="http://schemas.microsoft.com/office/drawing/2014/main" id="{ED031539-624B-1041-9CB0-2233A406F52C}"/>
              </a:ext>
            </a:extLst>
          </p:cNvPr>
          <p:cNvSpPr txBox="1"/>
          <p:nvPr/>
        </p:nvSpPr>
        <p:spPr>
          <a:xfrm>
            <a:off x="8596208" y="2074987"/>
            <a:ext cx="3190980" cy="1600438"/>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black"/>
                </a:solidFill>
                <a:effectLst/>
                <a:uLnTx/>
                <a:uFillTx/>
                <a:ea typeface="+mn-ea"/>
                <a:cs typeface="+mn-cs"/>
              </a:rPr>
              <a:t>Οι τάσεις στις νέες μορφές άσκησης φανερώνουν την ανάπτυξη της άσκησης και φυσικής δραστηριότητας σε εξωτερικούς χώρους, έτσι η δημιουργία υπαίθριων χώρων άσκησης με ελεύθερη πρόσβαση κρίνετε επιβεβλημένη.</a:t>
            </a:r>
          </a:p>
        </p:txBody>
      </p:sp>
      <p:sp>
        <p:nvSpPr>
          <p:cNvPr id="56" name="TextBox 55">
            <a:extLst>
              <a:ext uri="{FF2B5EF4-FFF2-40B4-BE49-F238E27FC236}">
                <a16:creationId xmlns="" xmlns:a16="http://schemas.microsoft.com/office/drawing/2014/main" id="{5A8125B4-EBD6-F341-8CC5-372133400F16}"/>
              </a:ext>
            </a:extLst>
          </p:cNvPr>
          <p:cNvSpPr txBox="1"/>
          <p:nvPr/>
        </p:nvSpPr>
        <p:spPr>
          <a:xfrm>
            <a:off x="8535139" y="3742578"/>
            <a:ext cx="3313117" cy="2246769"/>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altLang="el-GR" sz="1400" b="1" dirty="0">
                <a:solidFill>
                  <a:prstClr val="black"/>
                </a:solidFill>
              </a:rPr>
              <a:t>Ο</a:t>
            </a:r>
            <a:r>
              <a:rPr kumimoji="0" lang="el-GR" altLang="el-GR" sz="1400" b="1" i="0" u="none" strike="noStrike" kern="1200" cap="none" spc="0" normalizeH="0" baseline="0" noProof="0" dirty="0">
                <a:ln>
                  <a:noFill/>
                </a:ln>
                <a:solidFill>
                  <a:prstClr val="black"/>
                </a:solidFill>
                <a:effectLst/>
                <a:uLnTx/>
                <a:uFillTx/>
                <a:ea typeface="+mn-ea"/>
                <a:cs typeface="+mn-cs"/>
              </a:rPr>
              <a:t>ι φορείς επιβάλλεται να εκσυγχρονιστούν και να παρέχουν τις αντίστοιχες υπηρεσίες στους συμμετέχοντες όπως online εγγραφές και πληρωμές, κρατήσεις θέσεων στα προγράμματα, παρακολούθηση μαθήματος εξ αποστάσεως μέσω αντίστοιχων λογισμικών επικοινωνίας και χρήση εφαρμογών για ενημέρωση στα κινητά τηλέφωνα μεταξύ άλλων.</a:t>
            </a:r>
          </a:p>
        </p:txBody>
      </p:sp>
      <p:sp>
        <p:nvSpPr>
          <p:cNvPr id="63" name="Circle">
            <a:extLst>
              <a:ext uri="{FF2B5EF4-FFF2-40B4-BE49-F238E27FC236}">
                <a16:creationId xmlns="" xmlns:a16="http://schemas.microsoft.com/office/drawing/2014/main" id="{7185998D-1A37-B741-A895-D48388F583CF}"/>
              </a:ext>
            </a:extLst>
          </p:cNvPr>
          <p:cNvSpPr/>
          <p:nvPr/>
        </p:nvSpPr>
        <p:spPr>
          <a:xfrm flipV="1">
            <a:off x="299062" y="2152665"/>
            <a:ext cx="172399" cy="172399"/>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4" name="Circle">
            <a:extLst>
              <a:ext uri="{FF2B5EF4-FFF2-40B4-BE49-F238E27FC236}">
                <a16:creationId xmlns="" xmlns:a16="http://schemas.microsoft.com/office/drawing/2014/main" id="{248E99DE-A6CF-C141-9AF8-66F8DC744FCD}"/>
              </a:ext>
            </a:extLst>
          </p:cNvPr>
          <p:cNvSpPr/>
          <p:nvPr/>
        </p:nvSpPr>
        <p:spPr>
          <a:xfrm flipV="1">
            <a:off x="261932" y="3598384"/>
            <a:ext cx="172399" cy="172399"/>
          </a:xfrm>
          <a:prstGeom prst="diamond">
            <a:avLst/>
          </a:prstGeom>
          <a:solidFill>
            <a:schemeClr val="accent1"/>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5" name="Circle">
            <a:extLst>
              <a:ext uri="{FF2B5EF4-FFF2-40B4-BE49-F238E27FC236}">
                <a16:creationId xmlns="" xmlns:a16="http://schemas.microsoft.com/office/drawing/2014/main" id="{F14C3DF7-1618-AA48-AD8B-4E718FC8ABD1}"/>
              </a:ext>
            </a:extLst>
          </p:cNvPr>
          <p:cNvSpPr/>
          <p:nvPr/>
        </p:nvSpPr>
        <p:spPr>
          <a:xfrm flipV="1">
            <a:off x="269187" y="5060500"/>
            <a:ext cx="160595" cy="160595"/>
          </a:xfrm>
          <a:prstGeom prst="diamond">
            <a:avLst/>
          </a:prstGeom>
          <a:solidFill>
            <a:schemeClr val="accent4">
              <a:lumMod val="7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6" name="TextBox 65">
            <a:extLst>
              <a:ext uri="{FF2B5EF4-FFF2-40B4-BE49-F238E27FC236}">
                <a16:creationId xmlns="" xmlns:a16="http://schemas.microsoft.com/office/drawing/2014/main" id="{3B8B4CF4-91AB-CC48-B049-E8C4B4359894}"/>
              </a:ext>
            </a:extLst>
          </p:cNvPr>
          <p:cNvSpPr txBox="1"/>
          <p:nvPr/>
        </p:nvSpPr>
        <p:spPr>
          <a:xfrm>
            <a:off x="602261" y="1746693"/>
            <a:ext cx="3372500" cy="1384995"/>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black"/>
                </a:solidFill>
                <a:effectLst/>
                <a:uLnTx/>
                <a:uFillTx/>
                <a:ea typeface="+mn-ea"/>
                <a:cs typeface="+mn-cs"/>
              </a:rPr>
              <a:t>Παρατηρείται συχνά το φαινόμενο είτε της έλλειψης προσωπικού, είτε προσωπικού χωρίς τις απαραίτητες γνώσεις, με αποτέλεσμα όταν υποβάλλονται κάποιες προτάσεις να μην μπορούσαν να εγκριθούν.</a:t>
            </a:r>
          </a:p>
        </p:txBody>
      </p:sp>
      <p:sp>
        <p:nvSpPr>
          <p:cNvPr id="68" name="TextBox 67">
            <a:extLst>
              <a:ext uri="{FF2B5EF4-FFF2-40B4-BE49-F238E27FC236}">
                <a16:creationId xmlns="" xmlns:a16="http://schemas.microsoft.com/office/drawing/2014/main" id="{F1EAD050-7D12-C846-A409-2BD5CEDB4702}"/>
              </a:ext>
            </a:extLst>
          </p:cNvPr>
          <p:cNvSpPr txBox="1"/>
          <p:nvPr/>
        </p:nvSpPr>
        <p:spPr>
          <a:xfrm>
            <a:off x="551098" y="3210755"/>
            <a:ext cx="3504195" cy="1169551"/>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black"/>
                </a:solidFill>
                <a:effectLst/>
                <a:uLnTx/>
                <a:uFillTx/>
                <a:ea typeface="+mn-ea"/>
                <a:cs typeface="+mn-cs"/>
              </a:rPr>
              <a:t>Οι φορείς υλοποίησης των </a:t>
            </a:r>
            <a:r>
              <a:rPr kumimoji="0" lang="el-GR" altLang="el-GR" sz="1400" b="1" i="0" u="none" strike="noStrike" kern="1200" cap="none" spc="0" normalizeH="0" baseline="0" noProof="0" dirty="0" err="1">
                <a:ln>
                  <a:noFill/>
                </a:ln>
                <a:solidFill>
                  <a:prstClr val="black"/>
                </a:solidFill>
                <a:effectLst/>
                <a:uLnTx/>
                <a:uFillTx/>
                <a:ea typeface="+mn-ea"/>
                <a:cs typeface="+mn-cs"/>
              </a:rPr>
              <a:t>Π.Α.γ.Ο</a:t>
            </a:r>
            <a:r>
              <a:rPr kumimoji="0" lang="el-GR" altLang="el-GR" sz="1400" b="1" i="0" u="none" strike="noStrike" kern="1200" cap="none" spc="0" normalizeH="0" baseline="0" noProof="0" dirty="0">
                <a:ln>
                  <a:noFill/>
                </a:ln>
                <a:solidFill>
                  <a:prstClr val="black"/>
                </a:solidFill>
                <a:effectLst/>
                <a:uLnTx/>
                <a:uFillTx/>
                <a:ea typeface="+mn-ea"/>
                <a:cs typeface="+mn-cs"/>
              </a:rPr>
              <a:t>. επιβάλλεται να ακολουθήσουν τις τάσεις του αθλητισμού και της κοινωνίας για να μπορούν να επιβιώσουν και να αναπτυχθούν. </a:t>
            </a:r>
          </a:p>
        </p:txBody>
      </p:sp>
      <p:sp>
        <p:nvSpPr>
          <p:cNvPr id="70" name="TextBox 69">
            <a:extLst>
              <a:ext uri="{FF2B5EF4-FFF2-40B4-BE49-F238E27FC236}">
                <a16:creationId xmlns="" xmlns:a16="http://schemas.microsoft.com/office/drawing/2014/main" id="{0D2A6427-770C-7549-8D21-283957E04B3B}"/>
              </a:ext>
            </a:extLst>
          </p:cNvPr>
          <p:cNvSpPr txBox="1"/>
          <p:nvPr/>
        </p:nvSpPr>
        <p:spPr>
          <a:xfrm>
            <a:off x="558028" y="4712652"/>
            <a:ext cx="4056457" cy="954107"/>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black"/>
                </a:solidFill>
                <a:effectLst/>
                <a:uLnTx/>
                <a:uFillTx/>
                <a:ea typeface="+mn-ea"/>
                <a:cs typeface="+mn-cs"/>
              </a:rPr>
              <a:t>Η έλλειψη οικονομικών πόρων, η έλλειψη προσωπικού και οι γραφειοκρατικές διαδικασίες καθυστερούν την επίλυση των προβλημάτων που προκύπτουν.</a:t>
            </a:r>
          </a:p>
        </p:txBody>
      </p:sp>
    </p:spTree>
    <p:extLst>
      <p:ext uri="{BB962C8B-B14F-4D97-AF65-F5344CB8AC3E}">
        <p14:creationId xmlns="" xmlns:p14="http://schemas.microsoft.com/office/powerpoint/2010/main" val="223317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5B222C6-1C87-4D44-A3C1-204E89DD9B7D}"/>
              </a:ext>
            </a:extLst>
          </p:cNvPr>
          <p:cNvSpPr txBox="1"/>
          <p:nvPr/>
        </p:nvSpPr>
        <p:spPr>
          <a:xfrm>
            <a:off x="3866377" y="665376"/>
            <a:ext cx="445924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Μελέτη Περίπτωσης</a:t>
            </a:r>
            <a:endParaRPr kumimoji="0" lang="el-GR" altLang="el-GR"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ound Same Side Corner Rectangle 21">
            <a:extLst>
              <a:ext uri="{FF2B5EF4-FFF2-40B4-BE49-F238E27FC236}">
                <a16:creationId xmlns="" xmlns:a16="http://schemas.microsoft.com/office/drawing/2014/main" id="{E641BEBC-90FD-4AED-8A9E-4ADAA911BC5B}"/>
              </a:ext>
            </a:extLst>
          </p:cNvPr>
          <p:cNvSpPr/>
          <p:nvPr/>
        </p:nvSpPr>
        <p:spPr>
          <a:xfrm>
            <a:off x="1697128" y="1826993"/>
            <a:ext cx="3692668" cy="436563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Για σειρά ετών ο Δήμος Κορδελιού - Ευόσμου σε συνεργασία με τη Δημοτική Επιχείρηση υλοποιεί τα </a:t>
            </a:r>
            <a:r>
              <a:rPr kumimoji="0" lang="el-GR"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Π.Α.γ.Ο</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και τις </a:t>
            </a:r>
            <a:r>
              <a:rPr kumimoji="0" lang="el-GR"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Ε,Α.γ.Ο</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με μεγάλη συμμετοχή και θετικό αντίκτυπο στους δημότες.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Ενδεικτικά την τελευταία πενταετία ο Δήμος Κορδελιού - Ευόσμου έρχεται πρώτος στις εγκρίσεις προγραμμάτων από την Γ.Γ.Α. σε όλη τη χώρα. </a:t>
            </a:r>
            <a:endParaRPr kumimoji="0" lang="el-GR"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Round Same Side Corner Rectangle 1">
            <a:extLst>
              <a:ext uri="{FF2B5EF4-FFF2-40B4-BE49-F238E27FC236}">
                <a16:creationId xmlns="" xmlns:a16="http://schemas.microsoft.com/office/drawing/2014/main" id="{FE135050-4A32-4CC7-B8C5-6E532670EC8B}"/>
              </a:ext>
            </a:extLst>
          </p:cNvPr>
          <p:cNvSpPr/>
          <p:nvPr/>
        </p:nvSpPr>
        <p:spPr>
          <a:xfrm>
            <a:off x="6472545" y="1786155"/>
            <a:ext cx="3706154" cy="4447307"/>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i="0" u="none" kern="1200" cap="none" spc="0" normalizeH="0" baseline="0" noProof="0" dirty="0">
                <a:ln>
                  <a:noFill/>
                </a:ln>
                <a:solidFill>
                  <a:schemeClr val="tx1"/>
                </a:solidFill>
                <a:effectLst/>
                <a:uLnTx/>
                <a:uFillTx/>
                <a:latin typeface="Calibri" panose="020F0502020204030204" pitchFamily="34" charset="0"/>
                <a:ea typeface="+mn-ea"/>
                <a:cs typeface="+mn-cs"/>
              </a:rPr>
              <a:t>Ο αριθμός των συμμετεχόντων/ωφελούμενων στα προγράμματα σε κάθε αθλητική περίοδο ξεπερνά τα 4.000 άτομα (ενήλικες και παιδιά). Ενδεικτικά αναφέρεται ότι ο μέσος όρος ωφελούμενων ενηλίκων κυμαίνεται, υπό κανονικές συνθήκες λειτουργίας, από 800 έως 1300 άτομα ετησίως.</a:t>
            </a:r>
          </a:p>
          <a:p>
            <a:pPr marR="0" lvl="0" algn="l" defTabSz="457200" rtl="0" eaLnBrk="1" fontAlgn="auto" latinLnBrk="0" hangingPunct="1">
              <a:lnSpc>
                <a:spcPct val="100000"/>
              </a:lnSpc>
              <a:spcBef>
                <a:spcPts val="0"/>
              </a:spcBef>
              <a:spcAft>
                <a:spcPts val="0"/>
              </a:spcAft>
              <a:buClrTx/>
              <a:buSzTx/>
              <a:tabLst/>
              <a:defRPr/>
            </a:pPr>
            <a:r>
              <a:rPr kumimoji="0" lang="el-GR" sz="1400" i="0" u="none" kern="1200" cap="none" spc="0" normalizeH="0" baseline="0" noProof="0" dirty="0">
                <a:ln>
                  <a:noFill/>
                </a:ln>
                <a:solidFill>
                  <a:schemeClr val="tx1"/>
                </a:solidFill>
                <a:effectLst/>
                <a:uLnTx/>
                <a:uFillTx/>
                <a:latin typeface="Calibri" panose="020F0502020204030204" pitchFamily="34" charset="0"/>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400" i="0" u="none" kern="1200" cap="none" spc="0" normalizeH="0" baseline="0" noProof="0" dirty="0">
                <a:ln>
                  <a:noFill/>
                </a:ln>
                <a:solidFill>
                  <a:schemeClr val="tx1"/>
                </a:solidFill>
                <a:effectLst/>
                <a:uLnTx/>
                <a:uFillTx/>
                <a:latin typeface="Calibri" panose="020F0502020204030204" pitchFamily="34" charset="0"/>
                <a:ea typeface="+mn-ea"/>
                <a:cs typeface="+mn-cs"/>
              </a:rPr>
              <a:t>Η συντριπτική πλειοψηφία αυτών συμμετέχει σε όλη τη διάρκεια της χρονιάς, ενώ κάποιοι παρακολουθούν τα τμήματα για μικρή διάρκεια. </a:t>
            </a:r>
          </a:p>
          <a:p>
            <a:pPr marR="0" lvl="0" algn="l" defTabSz="457200" rtl="0" eaLnBrk="1" fontAlgn="auto" latinLnBrk="0" hangingPunct="1">
              <a:lnSpc>
                <a:spcPct val="100000"/>
              </a:lnSpc>
              <a:spcBef>
                <a:spcPts val="0"/>
              </a:spcBef>
              <a:spcAft>
                <a:spcPts val="0"/>
              </a:spcAft>
              <a:buClrTx/>
              <a:buSzTx/>
              <a:tabLst/>
              <a:defRPr/>
            </a:pPr>
            <a:endParaRPr kumimoji="0" lang="el-GR" sz="1400" i="0" u="non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7" name="TextBox 6">
            <a:extLst>
              <a:ext uri="{FF2B5EF4-FFF2-40B4-BE49-F238E27FC236}">
                <a16:creationId xmlns="" xmlns:a16="http://schemas.microsoft.com/office/drawing/2014/main" id="{E3FAFA52-8451-4769-A958-E1A528CE313C}"/>
              </a:ext>
            </a:extLst>
          </p:cNvPr>
          <p:cNvSpPr txBox="1"/>
          <p:nvPr/>
        </p:nvSpPr>
        <p:spPr>
          <a:xfrm>
            <a:off x="2883686" y="1271932"/>
            <a:ext cx="6094970" cy="553998"/>
          </a:xfrm>
          <a:prstGeom prst="rect">
            <a:avLst/>
          </a:prstGeom>
          <a:noFill/>
        </p:spPr>
        <p:txBody>
          <a:bodyPr wrap="square">
            <a:spAutoFit/>
          </a:bodyPr>
          <a:lstStyle/>
          <a:p>
            <a:pPr marL="0" marR="0" algn="ctr">
              <a:spcBef>
                <a:spcPts val="0"/>
              </a:spcBef>
              <a:spcAft>
                <a:spcPts val="6200"/>
              </a:spcAft>
            </a:pPr>
            <a:r>
              <a:rPr lang="el-GR"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Κορδελιού - Ευόσμου</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33820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98FB1EA-DBC8-40E4-9984-675DEAA336D4}"/>
              </a:ext>
            </a:extLst>
          </p:cNvPr>
          <p:cNvSpPr txBox="1"/>
          <p:nvPr/>
        </p:nvSpPr>
        <p:spPr>
          <a:xfrm>
            <a:off x="4882464" y="603592"/>
            <a:ext cx="1870504" cy="646331"/>
          </a:xfrm>
          <a:prstGeom prst="rect">
            <a:avLst/>
          </a:prstGeom>
          <a:noFill/>
        </p:spPr>
        <p:txBody>
          <a:bodyPr wrap="square">
            <a:spAutoFit/>
          </a:bodyPr>
          <a:lstStyle/>
          <a:p>
            <a:r>
              <a:rPr kumimoji="0" lang="el-GR"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Σύνοψη</a:t>
            </a:r>
            <a:endParaRPr lang="en-US" dirty="0"/>
          </a:p>
        </p:txBody>
      </p:sp>
      <p:sp>
        <p:nvSpPr>
          <p:cNvPr id="5" name="TextBox 4">
            <a:extLst>
              <a:ext uri="{FF2B5EF4-FFF2-40B4-BE49-F238E27FC236}">
                <a16:creationId xmlns="" xmlns:a16="http://schemas.microsoft.com/office/drawing/2014/main" id="{FA3C4807-EFE6-4BC4-9FF7-DA7DDF67279C}"/>
              </a:ext>
            </a:extLst>
          </p:cNvPr>
          <p:cNvSpPr txBox="1"/>
          <p:nvPr/>
        </p:nvSpPr>
        <p:spPr>
          <a:xfrm>
            <a:off x="1126267" y="1898466"/>
            <a:ext cx="9939466" cy="3785652"/>
          </a:xfrm>
          <a:prstGeom prst="rect">
            <a:avLst/>
          </a:prstGeom>
          <a:noFill/>
        </p:spPr>
        <p:txBody>
          <a:bodyPr wrap="square">
            <a:spAutoFit/>
          </a:bodyPr>
          <a:lstStyle/>
          <a:p>
            <a:pPr marL="285750" indent="-285750">
              <a:buFont typeface="Wingdings" panose="05000000000000000000" pitchFamily="2" charset="2"/>
              <a:buChar char="Ø"/>
            </a:pPr>
            <a:r>
              <a:rPr lang="el-GR" sz="2000" dirty="0"/>
              <a:t>Ο ενεργός και δραστήριος τρόπος ζωής προσφέρει πολλαπλά οφέλη τόσο στην ατομική όσο και στη δημόσια υγεία.</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dirty="0"/>
              <a:t>Ο σχεδιασμός υποδομών, παροχών και προγραμμάτων άσκησης για τους πολίτες αποτελεί βασικό πυλώνα στη χάραξη της στρατηγικής ανάπτυξης του αθλητισμού σε μια χώρα.</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dirty="0"/>
              <a:t>Τα Προγράμματα και οι Εκδηλώσεις Άθληση για Όλους σχεδιάζονται από την Γενική Γραμματεία Αθλητισμού της χώρας και υλοποιούνται κυρίως από φορείς της Τοπικής Αυτοδιοίκησης.</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dirty="0"/>
              <a:t>Τα προγράμματα απευθύνονται σε όλους τους πολίτες και σε όλες τις ηλικιακές ομάδες, παρέχουν ποικιλία στις μορφές άσκησης και έχουν θετικό αντίκτυπο στους πολίτες.</a:t>
            </a:r>
          </a:p>
        </p:txBody>
      </p:sp>
    </p:spTree>
    <p:extLst>
      <p:ext uri="{BB962C8B-B14F-4D97-AF65-F5344CB8AC3E}">
        <p14:creationId xmlns="" xmlns:p14="http://schemas.microsoft.com/office/powerpoint/2010/main" val="351759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Shape 55412">
            <a:extLst>
              <a:ext uri="{FF2B5EF4-FFF2-40B4-BE49-F238E27FC236}">
                <a16:creationId xmlns=""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4" name="Shape 55414">
            <a:extLst>
              <a:ext uri="{FF2B5EF4-FFF2-40B4-BE49-F238E27FC236}">
                <a16:creationId xmlns="" xmlns:a16="http://schemas.microsoft.com/office/drawing/2014/main" id="{23992461-F387-1446-BA6F-74B25A522DAF}"/>
              </a:ext>
            </a:extLst>
          </p:cNvPr>
          <p:cNvSpPr/>
          <p:nvPr/>
        </p:nvSpPr>
        <p:spPr>
          <a:xfrm>
            <a:off x="7172824" y="1731146"/>
            <a:ext cx="518244" cy="2583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Shape 55415">
            <a:extLst>
              <a:ext uri="{FF2B5EF4-FFF2-40B4-BE49-F238E27FC236}">
                <a16:creationId xmlns="" xmlns:a16="http://schemas.microsoft.com/office/drawing/2014/main" id="{95338264-728C-4B49-B0AD-0C851FEE1B50}"/>
              </a:ext>
            </a:extLst>
          </p:cNvPr>
          <p:cNvSpPr/>
          <p:nvPr/>
        </p:nvSpPr>
        <p:spPr>
          <a:xfrm>
            <a:off x="7985919" y="1731146"/>
            <a:ext cx="724790" cy="2583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6" name="Shape 55416">
            <a:extLst>
              <a:ext uri="{FF2B5EF4-FFF2-40B4-BE49-F238E27FC236}">
                <a16:creationId xmlns="" xmlns:a16="http://schemas.microsoft.com/office/drawing/2014/main" id="{68F84948-783A-BA43-93C6-AE00A281A0B0}"/>
              </a:ext>
            </a:extLst>
          </p:cNvPr>
          <p:cNvSpPr/>
          <p:nvPr/>
        </p:nvSpPr>
        <p:spPr>
          <a:xfrm>
            <a:off x="8954487" y="1731146"/>
            <a:ext cx="620390" cy="2583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2" name="Shape 55418">
            <a:extLst>
              <a:ext uri="{FF2B5EF4-FFF2-40B4-BE49-F238E27FC236}">
                <a16:creationId xmlns=""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 name="Shape 55419">
            <a:extLst>
              <a:ext uri="{FF2B5EF4-FFF2-40B4-BE49-F238E27FC236}">
                <a16:creationId xmlns=""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Shape 55421">
            <a:extLst>
              <a:ext uri="{FF2B5EF4-FFF2-40B4-BE49-F238E27FC236}">
                <a16:creationId xmlns=""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0" name="Shape 63926">
            <a:extLst>
              <a:ext uri="{FF2B5EF4-FFF2-40B4-BE49-F238E27FC236}">
                <a16:creationId xmlns="" xmlns:a16="http://schemas.microsoft.com/office/drawing/2014/main" id="{EF054A83-4E64-DE4F-A6A5-1BC07B9EDB89}"/>
              </a:ext>
            </a:extLst>
          </p:cNvPr>
          <p:cNvSpPr/>
          <p:nvPr/>
        </p:nvSpPr>
        <p:spPr>
          <a:xfrm>
            <a:off x="668208" y="2049260"/>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1" name="Shape 63931">
            <a:extLst>
              <a:ext uri="{FF2B5EF4-FFF2-40B4-BE49-F238E27FC236}">
                <a16:creationId xmlns="" xmlns:a16="http://schemas.microsoft.com/office/drawing/2014/main" id="{A3F13BDA-BFAF-DD49-BEBA-3CE59A6B505A}"/>
              </a:ext>
            </a:extLst>
          </p:cNvPr>
          <p:cNvSpPr/>
          <p:nvPr/>
        </p:nvSpPr>
        <p:spPr>
          <a:xfrm>
            <a:off x="642001" y="3436656"/>
            <a:ext cx="285145" cy="285145"/>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ubtitle 2">
            <a:extLst>
              <a:ext uri="{FF2B5EF4-FFF2-40B4-BE49-F238E27FC236}">
                <a16:creationId xmlns="" xmlns:a16="http://schemas.microsoft.com/office/drawing/2014/main" id="{BCC7592E-D5CF-4140-AC9D-0720628C034B}"/>
              </a:ext>
            </a:extLst>
          </p:cNvPr>
          <p:cNvSpPr txBox="1">
            <a:spLocks/>
          </p:cNvSpPr>
          <p:nvPr/>
        </p:nvSpPr>
        <p:spPr>
          <a:xfrm>
            <a:off x="977808" y="3436656"/>
            <a:ext cx="5788893" cy="97949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defRPr/>
            </a:pPr>
            <a:r>
              <a:rPr lang="el-GR" sz="1800" dirty="0">
                <a:solidFill>
                  <a:prstClr val="black"/>
                </a:solidFill>
                <a:latin typeface="Calibri"/>
                <a:ea typeface="Open Sans Light" panose="020B0306030504020204" pitchFamily="34" charset="0"/>
                <a:cs typeface="Open Sans Light" panose="020B0306030504020204" pitchFamily="34" charset="0"/>
              </a:rPr>
              <a:t>Παρουσιάζεται η οργανωτική δομή του αθλητισμού της Ελλάδας και αναπτύσσεται αναλυτικά το οργανωτικό πλαίσιο των Προγραμμάτων και των Εκδηλώσεων Άθληση για Όλους. </a:t>
            </a:r>
            <a:endParaRPr lang="en-US" sz="1600" dirty="0">
              <a:solidFill>
                <a:prstClr val="black"/>
              </a:solidFill>
              <a:latin typeface="Calibri"/>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3141833" y="721456"/>
            <a:ext cx="5908349"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3200" b="1" dirty="0">
                <a:solidFill>
                  <a:prstClr val="black"/>
                </a:solidFill>
                <a:latin typeface="Calibri"/>
                <a:cs typeface="Poppins" pitchFamily="2" charset="77"/>
              </a:rPr>
              <a:t>Άσκηση για Όλους (</a:t>
            </a:r>
            <a:r>
              <a:rPr lang="en-US" sz="3200" b="1" dirty="0">
                <a:solidFill>
                  <a:prstClr val="black"/>
                </a:solidFill>
                <a:latin typeface="Calibri"/>
                <a:cs typeface="Poppins" pitchFamily="2" charset="77"/>
              </a:rPr>
              <a:t>Sports for All)</a:t>
            </a:r>
            <a:endParaRPr kumimoji="0" lang="en-US" sz="3200" b="1" i="0" u="none" strike="noStrike" kern="1200" cap="none" spc="0" normalizeH="0" baseline="0" noProof="0" dirty="0">
              <a:ln>
                <a:noFill/>
              </a:ln>
              <a:solidFill>
                <a:prstClr val="black"/>
              </a:solidFill>
              <a:effectLst/>
              <a:uLnTx/>
              <a:uFillTx/>
              <a:latin typeface="Calibri"/>
              <a:ea typeface="+mn-ea"/>
              <a:cs typeface="Poppins" pitchFamily="2" charset="77"/>
            </a:endParaRPr>
          </a:p>
        </p:txBody>
      </p:sp>
      <p:sp>
        <p:nvSpPr>
          <p:cNvPr id="2" name="TextBox 1">
            <a:extLst>
              <a:ext uri="{FF2B5EF4-FFF2-40B4-BE49-F238E27FC236}">
                <a16:creationId xmlns="" xmlns:a16="http://schemas.microsoft.com/office/drawing/2014/main" id="{E6D7333C-C3ED-4788-AAF1-C6F96E876BC6}"/>
              </a:ext>
            </a:extLst>
          </p:cNvPr>
          <p:cNvSpPr txBox="1"/>
          <p:nvPr/>
        </p:nvSpPr>
        <p:spPr>
          <a:xfrm>
            <a:off x="953353" y="1959328"/>
            <a:ext cx="5785687" cy="1477328"/>
          </a:xfrm>
          <a:prstGeom prst="rect">
            <a:avLst/>
          </a:prstGeom>
          <a:noFill/>
        </p:spPr>
        <p:txBody>
          <a:bodyPr wrap="square" rtlCol="0">
            <a:spAutoFit/>
          </a:bodyPr>
          <a:lstStyle/>
          <a:p>
            <a:r>
              <a:rPr lang="el-GR" dirty="0"/>
              <a:t>Στο κεφάλαιο που ακολουθεί παρουσιάζονται θέματα που αφορούν την Άθληση για όλους (</a:t>
            </a:r>
            <a:r>
              <a:rPr lang="en-US" dirty="0"/>
              <a:t>Sports for All). </a:t>
            </a:r>
            <a:r>
              <a:rPr lang="el-GR" dirty="0"/>
              <a:t>Αναλυτικότερα παρατίθενται στοιχεία για τη συμμετοχή στην άσκηση και τη φυσική δραστηριότητα της Ελλάδας και των χωρών της Ευρωπαϊκής Ένωσης.</a:t>
            </a:r>
            <a:endParaRPr lang="en-US" dirty="0"/>
          </a:p>
        </p:txBody>
      </p:sp>
      <p:pic>
        <p:nvPicPr>
          <p:cNvPr id="3" name="Εικόνα 2">
            <a:extLst>
              <a:ext uri="{FF2B5EF4-FFF2-40B4-BE49-F238E27FC236}">
                <a16:creationId xmlns="" xmlns:a16="http://schemas.microsoft.com/office/drawing/2014/main" id="{334FBE9B-06B0-4B16-87E8-395551AB21F0}"/>
              </a:ext>
            </a:extLst>
          </p:cNvPr>
          <p:cNvPicPr>
            <a:picLocks noChangeAspect="1"/>
          </p:cNvPicPr>
          <p:nvPr/>
        </p:nvPicPr>
        <p:blipFill>
          <a:blip r:embed="rId2"/>
          <a:stretch>
            <a:fillRect/>
          </a:stretch>
        </p:blipFill>
        <p:spPr>
          <a:xfrm>
            <a:off x="640609" y="4475890"/>
            <a:ext cx="286537" cy="286537"/>
          </a:xfrm>
          <a:prstGeom prst="rect">
            <a:avLst/>
          </a:prstGeom>
        </p:spPr>
      </p:pic>
      <p:sp>
        <p:nvSpPr>
          <p:cNvPr id="4" name="TextBox 3">
            <a:extLst>
              <a:ext uri="{FF2B5EF4-FFF2-40B4-BE49-F238E27FC236}">
                <a16:creationId xmlns="" xmlns:a16="http://schemas.microsoft.com/office/drawing/2014/main" id="{F3070792-4683-4828-A324-88DE642B3781}"/>
              </a:ext>
            </a:extLst>
          </p:cNvPr>
          <p:cNvSpPr txBox="1"/>
          <p:nvPr/>
        </p:nvSpPr>
        <p:spPr>
          <a:xfrm>
            <a:off x="965021" y="4435945"/>
            <a:ext cx="5841524" cy="1200329"/>
          </a:xfrm>
          <a:prstGeom prst="rect">
            <a:avLst/>
          </a:prstGeom>
          <a:noFill/>
        </p:spPr>
        <p:txBody>
          <a:bodyPr wrap="square" rtlCol="0">
            <a:spAutoFit/>
          </a:bodyPr>
          <a:lstStyle/>
          <a:p>
            <a:r>
              <a:rPr lang="el-GR" dirty="0"/>
              <a:t>Παρουσιάζονται στοιχεία ερευνών για τη συμμετοχή στα Προγράμματα Άθληση για Όλους καθώς και πολλοί φορείς συνεργασίας για την υλοποίηση και ανάπτυξη των προγραμμάτων.</a:t>
            </a:r>
            <a:endParaRPr lang="en-US" dirty="0"/>
          </a:p>
        </p:txBody>
      </p:sp>
    </p:spTree>
    <p:extLst>
      <p:ext uri="{BB962C8B-B14F-4D97-AF65-F5344CB8AC3E}">
        <p14:creationId xmlns="" xmlns:p14="http://schemas.microsoft.com/office/powerpoint/2010/main" val="176441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24F7441-B9EA-425B-8526-6AA2597EA885}"/>
              </a:ext>
            </a:extLst>
          </p:cNvPr>
          <p:cNvSpPr txBox="1"/>
          <p:nvPr/>
        </p:nvSpPr>
        <p:spPr>
          <a:xfrm>
            <a:off x="4672399" y="696267"/>
            <a:ext cx="1851969" cy="646331"/>
          </a:xfrm>
          <a:prstGeom prst="rect">
            <a:avLst/>
          </a:prstGeom>
          <a:noFill/>
        </p:spPr>
        <p:txBody>
          <a:bodyPr wrap="square">
            <a:spAutoFit/>
          </a:bodyPr>
          <a:lstStyle/>
          <a:p>
            <a:r>
              <a:rPr kumimoji="0" lang="el-GR"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Σύνοψη</a:t>
            </a:r>
            <a:endParaRPr lang="en-US" dirty="0"/>
          </a:p>
        </p:txBody>
      </p:sp>
      <p:sp>
        <p:nvSpPr>
          <p:cNvPr id="5" name="TextBox 4">
            <a:extLst>
              <a:ext uri="{FF2B5EF4-FFF2-40B4-BE49-F238E27FC236}">
                <a16:creationId xmlns="" xmlns:a16="http://schemas.microsoft.com/office/drawing/2014/main" id="{D7C87615-0F84-44FA-B01C-034AFDCDC3A0}"/>
              </a:ext>
            </a:extLst>
          </p:cNvPr>
          <p:cNvSpPr txBox="1"/>
          <p:nvPr/>
        </p:nvSpPr>
        <p:spPr>
          <a:xfrm>
            <a:off x="1126009" y="1914945"/>
            <a:ext cx="9469910" cy="2862322"/>
          </a:xfrm>
          <a:prstGeom prst="rect">
            <a:avLst/>
          </a:prstGeom>
          <a:noFill/>
        </p:spPr>
        <p:txBody>
          <a:bodyPr wrap="square">
            <a:spAutoFit/>
          </a:bodyPr>
          <a:lstStyle/>
          <a:p>
            <a:pPr marL="342900" indent="-342900">
              <a:buFont typeface="Wingdings" panose="05000000000000000000" pitchFamily="2" charset="2"/>
              <a:buChar char="Ø"/>
            </a:pPr>
            <a:r>
              <a:rPr lang="el-GR" sz="2000" dirty="0"/>
              <a:t>Η συνεργασία μεταξύ των φορέων υλοποίησης των προγραμμάτων με Διεθνείς και Ευρωπαϊκούς οργανισμούς, φορείς και ομοσπονδίες της Άθλησης για Όλους ή του Μαζικού Αθλητισμού, με ανώτατα εκπαιδευτικά ιδρύματα και με Εθνικούς φορείς του αθλητισμού (ιδιωτικούς και δημόσιους) κρίνεται επιβεβλημένη για την μεγιστοποίηση της προώθησης και της ανάπτυξης της συμμετοχής στη φυσική δραστηριότητα.</a:t>
            </a:r>
          </a:p>
          <a:p>
            <a:pPr marL="342900" indent="-342900">
              <a:buFont typeface="Wingdings" panose="05000000000000000000" pitchFamily="2" charset="2"/>
              <a:buChar char="Ø"/>
            </a:pPr>
            <a:endParaRPr lang="el-GR" sz="2000" dirty="0"/>
          </a:p>
          <a:p>
            <a:pPr marL="342900" indent="-342900">
              <a:buFont typeface="Wingdings" panose="05000000000000000000" pitchFamily="2" charset="2"/>
              <a:buChar char="Ø"/>
            </a:pPr>
            <a:r>
              <a:rPr lang="el-GR" sz="2000" dirty="0"/>
              <a:t>Η παρακολούθηση των τάσεων του αθλητισμού και της κοινωνίας σε παγκόσμιο επίπεδο δίνει τη δυνατότητα επιβίωσης και ανάπτυξης των προγραμμάτων. </a:t>
            </a:r>
          </a:p>
        </p:txBody>
      </p:sp>
    </p:spTree>
    <p:extLst>
      <p:ext uri="{BB962C8B-B14F-4D97-AF65-F5344CB8AC3E}">
        <p14:creationId xmlns="" xmlns:p14="http://schemas.microsoft.com/office/powerpoint/2010/main" val="1014583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BD4CAD3F-58C5-4FFD-B013-E5AE66345A1B}"/>
              </a:ext>
            </a:extLst>
          </p:cNvPr>
          <p:cNvPicPr>
            <a:picLocks noChangeAspect="1"/>
          </p:cNvPicPr>
          <p:nvPr/>
        </p:nvPicPr>
        <p:blipFill>
          <a:blip r:embed="rId2"/>
          <a:stretch>
            <a:fillRect/>
          </a:stretch>
        </p:blipFill>
        <p:spPr>
          <a:xfrm>
            <a:off x="412918" y="2718980"/>
            <a:ext cx="2914141" cy="1914310"/>
          </a:xfrm>
          <a:prstGeom prst="rect">
            <a:avLst/>
          </a:prstGeom>
        </p:spPr>
      </p:pic>
      <p:sp>
        <p:nvSpPr>
          <p:cNvPr id="3" name="Freeform 2">
            <a:extLst>
              <a:ext uri="{FF2B5EF4-FFF2-40B4-BE49-F238E27FC236}">
                <a16:creationId xmlns="" xmlns:a16="http://schemas.microsoft.com/office/drawing/2014/main" id="{22504B8A-BCB2-4DBE-A8A8-38755B411F5A}"/>
              </a:ext>
            </a:extLst>
          </p:cNvPr>
          <p:cNvSpPr>
            <a:spLocks noChangeArrowheads="1"/>
          </p:cNvSpPr>
          <p:nvPr/>
        </p:nvSpPr>
        <p:spPr bwMode="auto">
          <a:xfrm>
            <a:off x="3727821" y="1817482"/>
            <a:ext cx="3525595" cy="1980244"/>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4" name="Freeform 3">
            <a:extLst>
              <a:ext uri="{FF2B5EF4-FFF2-40B4-BE49-F238E27FC236}">
                <a16:creationId xmlns="" xmlns:a16="http://schemas.microsoft.com/office/drawing/2014/main" id="{0E5A479F-FA17-4023-9CA4-47EC0C487D8F}"/>
              </a:ext>
            </a:extLst>
          </p:cNvPr>
          <p:cNvSpPr>
            <a:spLocks noChangeArrowheads="1"/>
          </p:cNvSpPr>
          <p:nvPr/>
        </p:nvSpPr>
        <p:spPr bwMode="auto">
          <a:xfrm>
            <a:off x="7821188" y="1841817"/>
            <a:ext cx="3724286" cy="1980244"/>
          </a:xfrm>
          <a:custGeom>
            <a:avLst/>
            <a:gdLst>
              <a:gd name="T0" fmla="*/ 4689 w 5980"/>
              <a:gd name="T1" fmla="*/ 0 h 3179"/>
              <a:gd name="T2" fmla="*/ 1290 w 5980"/>
              <a:gd name="T3" fmla="*/ 0 h 3179"/>
              <a:gd name="T4" fmla="*/ 1290 w 5980"/>
              <a:gd name="T5" fmla="*/ 0 h 3179"/>
              <a:gd name="T6" fmla="*/ 0 w 5980"/>
              <a:gd name="T7" fmla="*/ 1290 h 3179"/>
              <a:gd name="T8" fmla="*/ 0 w 5980"/>
              <a:gd name="T9" fmla="*/ 1290 h 3179"/>
              <a:gd name="T10" fmla="*/ 0 w 5980"/>
              <a:gd name="T11" fmla="*/ 1290 h 3179"/>
              <a:gd name="T12" fmla="*/ 1290 w 5980"/>
              <a:gd name="T13" fmla="*/ 2580 h 3179"/>
              <a:gd name="T14" fmla="*/ 1357 w 5980"/>
              <a:gd name="T15" fmla="*/ 2580 h 3179"/>
              <a:gd name="T16" fmla="*/ 1369 w 5980"/>
              <a:gd name="T17" fmla="*/ 3178 h 3179"/>
              <a:gd name="T18" fmla="*/ 1963 w 5980"/>
              <a:gd name="T19" fmla="*/ 2580 h 3179"/>
              <a:gd name="T20" fmla="*/ 4689 w 5980"/>
              <a:gd name="T21" fmla="*/ 2580 h 3179"/>
              <a:gd name="T22" fmla="*/ 4689 w 5980"/>
              <a:gd name="T23" fmla="*/ 2580 h 3179"/>
              <a:gd name="T24" fmla="*/ 5979 w 5980"/>
              <a:gd name="T25" fmla="*/ 1290 h 3179"/>
              <a:gd name="T26" fmla="*/ 5979 w 5980"/>
              <a:gd name="T27" fmla="*/ 1290 h 3179"/>
              <a:gd name="T28" fmla="*/ 5979 w 5980"/>
              <a:gd name="T29" fmla="*/ 1290 h 3179"/>
              <a:gd name="T30" fmla="*/ 4689 w 5980"/>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79">
                <a:moveTo>
                  <a:pt x="4689" y="0"/>
                </a:moveTo>
                <a:lnTo>
                  <a:pt x="1290" y="0"/>
                </a:lnTo>
                <a:lnTo>
                  <a:pt x="1290" y="0"/>
                </a:lnTo>
                <a:cubicBezTo>
                  <a:pt x="580" y="0"/>
                  <a:pt x="0" y="580"/>
                  <a:pt x="0" y="1290"/>
                </a:cubicBezTo>
                <a:lnTo>
                  <a:pt x="0" y="1290"/>
                </a:lnTo>
                <a:lnTo>
                  <a:pt x="0" y="1290"/>
                </a:lnTo>
                <a:cubicBezTo>
                  <a:pt x="0" y="2000"/>
                  <a:pt x="580" y="2580"/>
                  <a:pt x="1290" y="2580"/>
                </a:cubicBezTo>
                <a:lnTo>
                  <a:pt x="1357" y="2580"/>
                </a:lnTo>
                <a:lnTo>
                  <a:pt x="1369" y="3178"/>
                </a:lnTo>
                <a:lnTo>
                  <a:pt x="1963" y="2580"/>
                </a:lnTo>
                <a:lnTo>
                  <a:pt x="4689" y="2580"/>
                </a:lnTo>
                <a:lnTo>
                  <a:pt x="4689" y="2580"/>
                </a:lnTo>
                <a:cubicBezTo>
                  <a:pt x="5398" y="2580"/>
                  <a:pt x="5979" y="2000"/>
                  <a:pt x="5979" y="1290"/>
                </a:cubicBezTo>
                <a:lnTo>
                  <a:pt x="5979" y="1290"/>
                </a:lnTo>
                <a:lnTo>
                  <a:pt x="5979" y="1290"/>
                </a:lnTo>
                <a:cubicBezTo>
                  <a:pt x="5979" y="580"/>
                  <a:pt x="5398" y="0"/>
                  <a:pt x="4689"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5" name="Freeform 76">
            <a:extLst>
              <a:ext uri="{FF2B5EF4-FFF2-40B4-BE49-F238E27FC236}">
                <a16:creationId xmlns="" xmlns:a16="http://schemas.microsoft.com/office/drawing/2014/main" id="{106105FB-4661-48B5-BA11-A023A877EFFA}"/>
              </a:ext>
            </a:extLst>
          </p:cNvPr>
          <p:cNvSpPr>
            <a:spLocks noChangeArrowheads="1"/>
          </p:cNvSpPr>
          <p:nvPr/>
        </p:nvSpPr>
        <p:spPr bwMode="auto">
          <a:xfrm>
            <a:off x="3636614" y="4097824"/>
            <a:ext cx="3724286" cy="1980244"/>
          </a:xfrm>
          <a:custGeom>
            <a:avLst/>
            <a:gdLst>
              <a:gd name="T0" fmla="*/ 4688 w 5979"/>
              <a:gd name="T1" fmla="*/ 0 h 3180"/>
              <a:gd name="T2" fmla="*/ 1290 w 5979"/>
              <a:gd name="T3" fmla="*/ 0 h 3180"/>
              <a:gd name="T4" fmla="*/ 1290 w 5979"/>
              <a:gd name="T5" fmla="*/ 0 h 3180"/>
              <a:gd name="T6" fmla="*/ 0 w 5979"/>
              <a:gd name="T7" fmla="*/ 1290 h 3180"/>
              <a:gd name="T8" fmla="*/ 0 w 5979"/>
              <a:gd name="T9" fmla="*/ 1290 h 3180"/>
              <a:gd name="T10" fmla="*/ 0 w 5979"/>
              <a:gd name="T11" fmla="*/ 1290 h 3180"/>
              <a:gd name="T12" fmla="*/ 1290 w 5979"/>
              <a:gd name="T13" fmla="*/ 2581 h 3180"/>
              <a:gd name="T14" fmla="*/ 1357 w 5979"/>
              <a:gd name="T15" fmla="*/ 2581 h 3180"/>
              <a:gd name="T16" fmla="*/ 1369 w 5979"/>
              <a:gd name="T17" fmla="*/ 3179 h 3180"/>
              <a:gd name="T18" fmla="*/ 1963 w 5979"/>
              <a:gd name="T19" fmla="*/ 2581 h 3180"/>
              <a:gd name="T20" fmla="*/ 4688 w 5979"/>
              <a:gd name="T21" fmla="*/ 2581 h 3180"/>
              <a:gd name="T22" fmla="*/ 4688 w 5979"/>
              <a:gd name="T23" fmla="*/ 2581 h 3180"/>
              <a:gd name="T24" fmla="*/ 5978 w 5979"/>
              <a:gd name="T25" fmla="*/ 1290 h 3180"/>
              <a:gd name="T26" fmla="*/ 5978 w 5979"/>
              <a:gd name="T27" fmla="*/ 1290 h 3180"/>
              <a:gd name="T28" fmla="*/ 5978 w 5979"/>
              <a:gd name="T29" fmla="*/ 1290 h 3180"/>
              <a:gd name="T30" fmla="*/ 4688 w 5979"/>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80">
                <a:moveTo>
                  <a:pt x="4688" y="0"/>
                </a:moveTo>
                <a:lnTo>
                  <a:pt x="1290" y="0"/>
                </a:lnTo>
                <a:lnTo>
                  <a:pt x="1290" y="0"/>
                </a:lnTo>
                <a:cubicBezTo>
                  <a:pt x="581" y="0"/>
                  <a:pt x="0" y="580"/>
                  <a:pt x="0" y="1290"/>
                </a:cubicBezTo>
                <a:lnTo>
                  <a:pt x="0" y="1290"/>
                </a:lnTo>
                <a:lnTo>
                  <a:pt x="0" y="1290"/>
                </a:lnTo>
                <a:cubicBezTo>
                  <a:pt x="0" y="2000"/>
                  <a:pt x="581" y="2581"/>
                  <a:pt x="1290" y="2581"/>
                </a:cubicBezTo>
                <a:lnTo>
                  <a:pt x="1357" y="2581"/>
                </a:lnTo>
                <a:lnTo>
                  <a:pt x="1369" y="3179"/>
                </a:lnTo>
                <a:lnTo>
                  <a:pt x="1963" y="2581"/>
                </a:lnTo>
                <a:lnTo>
                  <a:pt x="4688" y="2581"/>
                </a:lnTo>
                <a:lnTo>
                  <a:pt x="4688" y="2581"/>
                </a:lnTo>
                <a:cubicBezTo>
                  <a:pt x="5398" y="2581"/>
                  <a:pt x="5978" y="2000"/>
                  <a:pt x="5978" y="1290"/>
                </a:cubicBezTo>
                <a:lnTo>
                  <a:pt x="5978" y="1290"/>
                </a:lnTo>
                <a:lnTo>
                  <a:pt x="5978" y="1290"/>
                </a:lnTo>
                <a:cubicBezTo>
                  <a:pt x="5978" y="580"/>
                  <a:pt x="5398" y="0"/>
                  <a:pt x="4688"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6" name="Freeform 77">
            <a:extLst>
              <a:ext uri="{FF2B5EF4-FFF2-40B4-BE49-F238E27FC236}">
                <a16:creationId xmlns="" xmlns:a16="http://schemas.microsoft.com/office/drawing/2014/main" id="{1E4DC7C7-FBC4-4297-A3B1-A0B8922F107F}"/>
              </a:ext>
            </a:extLst>
          </p:cNvPr>
          <p:cNvSpPr>
            <a:spLocks noChangeArrowheads="1"/>
          </p:cNvSpPr>
          <p:nvPr/>
        </p:nvSpPr>
        <p:spPr bwMode="auto">
          <a:xfrm>
            <a:off x="7852869" y="4097824"/>
            <a:ext cx="3724286" cy="1980244"/>
          </a:xfrm>
          <a:custGeom>
            <a:avLst/>
            <a:gdLst>
              <a:gd name="T0" fmla="*/ 4689 w 5980"/>
              <a:gd name="T1" fmla="*/ 0 h 3180"/>
              <a:gd name="T2" fmla="*/ 1290 w 5980"/>
              <a:gd name="T3" fmla="*/ 0 h 3180"/>
              <a:gd name="T4" fmla="*/ 1290 w 5980"/>
              <a:gd name="T5" fmla="*/ 0 h 3180"/>
              <a:gd name="T6" fmla="*/ 0 w 5980"/>
              <a:gd name="T7" fmla="*/ 1290 h 3180"/>
              <a:gd name="T8" fmla="*/ 0 w 5980"/>
              <a:gd name="T9" fmla="*/ 1290 h 3180"/>
              <a:gd name="T10" fmla="*/ 0 w 5980"/>
              <a:gd name="T11" fmla="*/ 1290 h 3180"/>
              <a:gd name="T12" fmla="*/ 1290 w 5980"/>
              <a:gd name="T13" fmla="*/ 2581 h 3180"/>
              <a:gd name="T14" fmla="*/ 1357 w 5980"/>
              <a:gd name="T15" fmla="*/ 2581 h 3180"/>
              <a:gd name="T16" fmla="*/ 1369 w 5980"/>
              <a:gd name="T17" fmla="*/ 3179 h 3180"/>
              <a:gd name="T18" fmla="*/ 1963 w 5980"/>
              <a:gd name="T19" fmla="*/ 2581 h 3180"/>
              <a:gd name="T20" fmla="*/ 4689 w 5980"/>
              <a:gd name="T21" fmla="*/ 2581 h 3180"/>
              <a:gd name="T22" fmla="*/ 4689 w 5980"/>
              <a:gd name="T23" fmla="*/ 2581 h 3180"/>
              <a:gd name="T24" fmla="*/ 5979 w 5980"/>
              <a:gd name="T25" fmla="*/ 1290 h 3180"/>
              <a:gd name="T26" fmla="*/ 5979 w 5980"/>
              <a:gd name="T27" fmla="*/ 1290 h 3180"/>
              <a:gd name="T28" fmla="*/ 5979 w 5980"/>
              <a:gd name="T29" fmla="*/ 1290 h 3180"/>
              <a:gd name="T30" fmla="*/ 4689 w 5980"/>
              <a:gd name="T31"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80" h="3180">
                <a:moveTo>
                  <a:pt x="4689" y="0"/>
                </a:moveTo>
                <a:lnTo>
                  <a:pt x="1290" y="0"/>
                </a:lnTo>
                <a:lnTo>
                  <a:pt x="1290" y="0"/>
                </a:lnTo>
                <a:cubicBezTo>
                  <a:pt x="580" y="0"/>
                  <a:pt x="0" y="580"/>
                  <a:pt x="0" y="1290"/>
                </a:cubicBezTo>
                <a:lnTo>
                  <a:pt x="0" y="1290"/>
                </a:lnTo>
                <a:lnTo>
                  <a:pt x="0" y="1290"/>
                </a:lnTo>
                <a:cubicBezTo>
                  <a:pt x="0" y="2000"/>
                  <a:pt x="580" y="2581"/>
                  <a:pt x="1290" y="2581"/>
                </a:cubicBezTo>
                <a:lnTo>
                  <a:pt x="1357" y="2581"/>
                </a:lnTo>
                <a:lnTo>
                  <a:pt x="1369" y="3179"/>
                </a:lnTo>
                <a:lnTo>
                  <a:pt x="1963" y="2581"/>
                </a:lnTo>
                <a:lnTo>
                  <a:pt x="4689" y="2581"/>
                </a:lnTo>
                <a:lnTo>
                  <a:pt x="4689" y="2581"/>
                </a:lnTo>
                <a:cubicBezTo>
                  <a:pt x="5398" y="2581"/>
                  <a:pt x="5979" y="2000"/>
                  <a:pt x="5979" y="1290"/>
                </a:cubicBezTo>
                <a:lnTo>
                  <a:pt x="5979" y="1290"/>
                </a:lnTo>
                <a:lnTo>
                  <a:pt x="5979" y="1290"/>
                </a:lnTo>
                <a:cubicBezTo>
                  <a:pt x="5979" y="580"/>
                  <a:pt x="5398" y="0"/>
                  <a:pt x="4689" y="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8" name="TextBox 7">
            <a:extLst>
              <a:ext uri="{FF2B5EF4-FFF2-40B4-BE49-F238E27FC236}">
                <a16:creationId xmlns="" xmlns:a16="http://schemas.microsoft.com/office/drawing/2014/main" id="{20C720B1-268C-4B0D-880F-0CADB6082A1E}"/>
              </a:ext>
            </a:extLst>
          </p:cNvPr>
          <p:cNvSpPr txBox="1"/>
          <p:nvPr/>
        </p:nvSpPr>
        <p:spPr>
          <a:xfrm>
            <a:off x="2998058" y="628305"/>
            <a:ext cx="609497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145" normalizeH="0" baseline="0" noProof="0" dirty="0">
                <a:ln>
                  <a:noFill/>
                </a:ln>
                <a:solidFill>
                  <a:srgbClr val="CE71A2"/>
                </a:solidFill>
                <a:effectLst/>
                <a:uLnTx/>
                <a:uFillTx/>
                <a:latin typeface="Calibri"/>
                <a:ea typeface="+mn-ea"/>
                <a:cs typeface="Poppins" pitchFamily="2" charset="77"/>
              </a:rPr>
              <a:t>Ερωτήσεις για συζήτηση</a:t>
            </a:r>
            <a:endParaRPr kumimoji="0" lang="en-US" sz="3600" b="1" i="0" u="none" strike="noStrike" kern="1200" cap="none" spc="-145" normalizeH="0" baseline="0" noProof="0" dirty="0">
              <a:ln>
                <a:noFill/>
              </a:ln>
              <a:solidFill>
                <a:srgbClr val="CE71A2"/>
              </a:solidFill>
              <a:effectLst/>
              <a:uLnTx/>
              <a:uFillTx/>
              <a:latin typeface="Calibri"/>
              <a:ea typeface="+mn-ea"/>
              <a:cs typeface="Poppins" pitchFamily="2" charset="77"/>
            </a:endParaRPr>
          </a:p>
        </p:txBody>
      </p:sp>
      <p:sp>
        <p:nvSpPr>
          <p:cNvPr id="9" name="TextBox 8">
            <a:extLst>
              <a:ext uri="{FF2B5EF4-FFF2-40B4-BE49-F238E27FC236}">
                <a16:creationId xmlns="" xmlns:a16="http://schemas.microsoft.com/office/drawing/2014/main" id="{DE6C2A90-778A-4E29-A661-DA8D06E56FCE}"/>
              </a:ext>
            </a:extLst>
          </p:cNvPr>
          <p:cNvSpPr txBox="1"/>
          <p:nvPr/>
        </p:nvSpPr>
        <p:spPr>
          <a:xfrm>
            <a:off x="4295593" y="1916674"/>
            <a:ext cx="2378676" cy="1477328"/>
          </a:xfrm>
          <a:prstGeom prst="rect">
            <a:avLst/>
          </a:prstGeom>
          <a:noFill/>
        </p:spPr>
        <p:txBody>
          <a:bodyPr wrap="square" rtlCol="0">
            <a:spAutoFit/>
          </a:bodyPr>
          <a:lstStyle/>
          <a:p>
            <a:r>
              <a:rPr lang="el-GR" dirty="0"/>
              <a:t>Συζητήστε την αθλητική συμμετοχή στην Ελλάδα σε σχέση με άλλες Ευρωπαϊκές χώρες.</a:t>
            </a:r>
          </a:p>
        </p:txBody>
      </p:sp>
      <p:sp>
        <p:nvSpPr>
          <p:cNvPr id="11" name="TextBox 10">
            <a:extLst>
              <a:ext uri="{FF2B5EF4-FFF2-40B4-BE49-F238E27FC236}">
                <a16:creationId xmlns="" xmlns:a16="http://schemas.microsoft.com/office/drawing/2014/main" id="{E619DBFC-E23F-49DC-8160-A25AAE714050}"/>
              </a:ext>
            </a:extLst>
          </p:cNvPr>
          <p:cNvSpPr txBox="1"/>
          <p:nvPr/>
        </p:nvSpPr>
        <p:spPr>
          <a:xfrm>
            <a:off x="4244546" y="4340572"/>
            <a:ext cx="2508422" cy="1200329"/>
          </a:xfrm>
          <a:prstGeom prst="rect">
            <a:avLst/>
          </a:prstGeom>
          <a:noFill/>
        </p:spPr>
        <p:txBody>
          <a:bodyPr wrap="square" rtlCol="0">
            <a:spAutoFit/>
          </a:bodyPr>
          <a:lstStyle/>
          <a:p>
            <a:r>
              <a:rPr lang="el-GR" dirty="0"/>
              <a:t>Για ποιους λόγους τα ποσοστά αθλητικής συμμετοχής στην Ελλάδα είναι χαμηλά</a:t>
            </a:r>
            <a:r>
              <a:rPr lang="en-US" dirty="0"/>
              <a:t>;</a:t>
            </a:r>
          </a:p>
        </p:txBody>
      </p:sp>
      <p:sp>
        <p:nvSpPr>
          <p:cNvPr id="12" name="TextBox 11">
            <a:extLst>
              <a:ext uri="{FF2B5EF4-FFF2-40B4-BE49-F238E27FC236}">
                <a16:creationId xmlns="" xmlns:a16="http://schemas.microsoft.com/office/drawing/2014/main" id="{AD60734F-FCD1-4265-9C13-D9117CA98B6E}"/>
              </a:ext>
            </a:extLst>
          </p:cNvPr>
          <p:cNvSpPr txBox="1"/>
          <p:nvPr/>
        </p:nvSpPr>
        <p:spPr>
          <a:xfrm>
            <a:off x="8439176" y="4272610"/>
            <a:ext cx="2551671" cy="1200329"/>
          </a:xfrm>
          <a:prstGeom prst="rect">
            <a:avLst/>
          </a:prstGeom>
          <a:noFill/>
        </p:spPr>
        <p:txBody>
          <a:bodyPr wrap="square" rtlCol="0">
            <a:spAutoFit/>
          </a:bodyPr>
          <a:lstStyle/>
          <a:p>
            <a:r>
              <a:rPr lang="el-GR" dirty="0"/>
              <a:t>Ποιοι είναι οι φορείς που υλοποιούν δράσεις μαζικού αθλητισμού στην Ελλάδα</a:t>
            </a:r>
            <a:r>
              <a:rPr lang="en-US" dirty="0"/>
              <a:t>;</a:t>
            </a:r>
          </a:p>
        </p:txBody>
      </p:sp>
      <p:sp>
        <p:nvSpPr>
          <p:cNvPr id="14" name="TextBox 13">
            <a:extLst>
              <a:ext uri="{FF2B5EF4-FFF2-40B4-BE49-F238E27FC236}">
                <a16:creationId xmlns="" xmlns:a16="http://schemas.microsoft.com/office/drawing/2014/main" id="{0E1FF80F-BD3E-4DBE-8FB0-2B64E7F76F6F}"/>
              </a:ext>
            </a:extLst>
          </p:cNvPr>
          <p:cNvSpPr txBox="1"/>
          <p:nvPr/>
        </p:nvSpPr>
        <p:spPr>
          <a:xfrm>
            <a:off x="8556565" y="1841817"/>
            <a:ext cx="2916684" cy="1477328"/>
          </a:xfrm>
          <a:prstGeom prst="rect">
            <a:avLst/>
          </a:prstGeom>
          <a:noFill/>
        </p:spPr>
        <p:txBody>
          <a:bodyPr wrap="square" rtlCol="0">
            <a:spAutoFit/>
          </a:bodyPr>
          <a:lstStyle/>
          <a:p>
            <a:r>
              <a:rPr lang="el-GR" dirty="0"/>
              <a:t>Συζητήστε τις σημαντικότερες τάσεις στην ανάπτυξη του μαζικού αθλητισμού βάση των διεθνών δεδομένων.</a:t>
            </a:r>
            <a:endParaRPr lang="en-US" dirty="0"/>
          </a:p>
        </p:txBody>
      </p:sp>
      <p:sp>
        <p:nvSpPr>
          <p:cNvPr id="15" name="Freeform 2">
            <a:extLst>
              <a:ext uri="{FF2B5EF4-FFF2-40B4-BE49-F238E27FC236}">
                <a16:creationId xmlns="" xmlns:a16="http://schemas.microsoft.com/office/drawing/2014/main" id="{AB5E4476-0562-4391-A631-0A3477EFA38D}"/>
              </a:ext>
            </a:extLst>
          </p:cNvPr>
          <p:cNvSpPr>
            <a:spLocks noChangeArrowheads="1"/>
          </p:cNvSpPr>
          <p:nvPr/>
        </p:nvSpPr>
        <p:spPr bwMode="auto">
          <a:xfrm>
            <a:off x="7364781" y="37423"/>
            <a:ext cx="4827219" cy="900470"/>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0" i="0" u="none" strike="noStrike" kern="1200" cap="none" spc="0" normalizeH="0" baseline="0" noProof="0" dirty="0">
                <a:ln>
                  <a:noFill/>
                </a:ln>
                <a:solidFill>
                  <a:prstClr val="black"/>
                </a:solidFill>
                <a:effectLst/>
                <a:uLnTx/>
                <a:uFillTx/>
                <a:latin typeface="Calibri"/>
                <a:ea typeface="+mn-ea"/>
                <a:cs typeface="+mn-cs"/>
              </a:rPr>
              <a:t>Ποια είναι η φιλοσοφία ανάπτυξης των </a:t>
            </a:r>
            <a:r>
              <a:rPr kumimoji="0" lang="el-GR" b="0" i="0" u="none" strike="noStrike" kern="1200" cap="none" spc="0" normalizeH="0" baseline="0" noProof="0" dirty="0" err="1">
                <a:ln>
                  <a:noFill/>
                </a:ln>
                <a:solidFill>
                  <a:prstClr val="black"/>
                </a:solidFill>
                <a:effectLst/>
                <a:uLnTx/>
                <a:uFillTx/>
                <a:latin typeface="Calibri"/>
                <a:ea typeface="+mn-ea"/>
                <a:cs typeface="+mn-cs"/>
              </a:rPr>
              <a:t>Π.Α.γ.Ο</a:t>
            </a:r>
            <a:r>
              <a:rPr kumimoji="0" lang="el-GR" b="0" i="0" u="none" strike="noStrike" kern="1200" cap="none" spc="0" normalizeH="0" baseline="0" noProof="0" dirty="0">
                <a:ln>
                  <a:noFill/>
                </a:ln>
                <a:solidFill>
                  <a:prstClr val="black"/>
                </a:solidFill>
                <a:effectLst/>
                <a:uLnTx/>
                <a:uFillTx/>
                <a:latin typeface="Calibri"/>
                <a:ea typeface="+mn-ea"/>
                <a:cs typeface="+mn-cs"/>
              </a:rPr>
              <a:t>.</a:t>
            </a:r>
            <a:r>
              <a:rPr kumimoji="0" lang="en-US"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 xmlns:p14="http://schemas.microsoft.com/office/powerpoint/2010/main" val="187678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BD4CAD3F-58C5-4FFD-B013-E5AE66345A1B}"/>
              </a:ext>
            </a:extLst>
          </p:cNvPr>
          <p:cNvPicPr>
            <a:picLocks noChangeAspect="1"/>
          </p:cNvPicPr>
          <p:nvPr/>
        </p:nvPicPr>
        <p:blipFill>
          <a:blip r:embed="rId2"/>
          <a:stretch>
            <a:fillRect/>
          </a:stretch>
        </p:blipFill>
        <p:spPr>
          <a:xfrm>
            <a:off x="412918" y="2718980"/>
            <a:ext cx="2914141" cy="1914310"/>
          </a:xfrm>
          <a:prstGeom prst="rect">
            <a:avLst/>
          </a:prstGeom>
        </p:spPr>
      </p:pic>
      <p:sp>
        <p:nvSpPr>
          <p:cNvPr id="3" name="Freeform 2">
            <a:extLst>
              <a:ext uri="{FF2B5EF4-FFF2-40B4-BE49-F238E27FC236}">
                <a16:creationId xmlns="" xmlns:a16="http://schemas.microsoft.com/office/drawing/2014/main" id="{22504B8A-BCB2-4DBE-A8A8-38755B411F5A}"/>
              </a:ext>
            </a:extLst>
          </p:cNvPr>
          <p:cNvSpPr>
            <a:spLocks noChangeArrowheads="1"/>
          </p:cNvSpPr>
          <p:nvPr/>
        </p:nvSpPr>
        <p:spPr bwMode="auto">
          <a:xfrm>
            <a:off x="3759352" y="1680846"/>
            <a:ext cx="6551296" cy="3889635"/>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r>
              <a:rPr lang="el-GR" sz="2400" dirty="0" smtClean="0">
                <a:latin typeface="Poppins" pitchFamily="2" charset="77"/>
              </a:rPr>
              <a:t>Αναφέρετε τρεις μελλοντικές τάσεις που προτείνει </a:t>
            </a:r>
          </a:p>
          <a:p>
            <a:r>
              <a:rPr lang="el-GR" sz="2400" dirty="0" smtClean="0">
                <a:latin typeface="Poppins" pitchFamily="2" charset="77"/>
              </a:rPr>
              <a:t>η συγγραφέας για την βελτίωση των υπηρεσιών  </a:t>
            </a:r>
          </a:p>
          <a:p>
            <a:r>
              <a:rPr lang="el-GR" sz="2400" dirty="0" smtClean="0">
                <a:latin typeface="Poppins" pitchFamily="2" charset="77"/>
              </a:rPr>
              <a:t>στα προγ</a:t>
            </a:r>
            <a:r>
              <a:rPr lang="el-GR" sz="2400" dirty="0" smtClean="0">
                <a:latin typeface="Poppins" pitchFamily="2" charset="77"/>
              </a:rPr>
              <a:t>ράμματα Άσκησης για  όλους.</a:t>
            </a:r>
            <a:r>
              <a:rPr lang="el-GR" sz="2400" dirty="0" smtClean="0">
                <a:latin typeface="Poppins" pitchFamily="2" charset="77"/>
              </a:rPr>
              <a:t>   </a:t>
            </a:r>
            <a:endParaRPr lang="en-US" sz="2400" dirty="0">
              <a:latin typeface="Poppins" pitchFamily="2" charset="77"/>
            </a:endParaRPr>
          </a:p>
        </p:txBody>
      </p:sp>
      <p:sp>
        <p:nvSpPr>
          <p:cNvPr id="8" name="TextBox 7">
            <a:extLst>
              <a:ext uri="{FF2B5EF4-FFF2-40B4-BE49-F238E27FC236}">
                <a16:creationId xmlns="" xmlns:a16="http://schemas.microsoft.com/office/drawing/2014/main" id="{20C720B1-268C-4B0D-880F-0CADB6082A1E}"/>
              </a:ext>
            </a:extLst>
          </p:cNvPr>
          <p:cNvSpPr txBox="1"/>
          <p:nvPr/>
        </p:nvSpPr>
        <p:spPr>
          <a:xfrm>
            <a:off x="231228" y="628305"/>
            <a:ext cx="1183464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145" normalizeH="0" baseline="0" noProof="0" dirty="0" smtClean="0">
                <a:ln>
                  <a:noFill/>
                </a:ln>
                <a:solidFill>
                  <a:srgbClr val="CE71A2"/>
                </a:solidFill>
                <a:effectLst/>
                <a:uLnTx/>
                <a:uFillTx/>
                <a:latin typeface="Calibri"/>
                <a:ea typeface="+mn-ea"/>
                <a:cs typeface="Poppins" pitchFamily="2" charset="77"/>
              </a:rPr>
              <a:t>Για</a:t>
            </a:r>
            <a:r>
              <a:rPr kumimoji="0" lang="el-GR" sz="3600" b="1" i="0" u="none" strike="noStrike" kern="1200" cap="none" spc="-145" normalizeH="0" noProof="0" dirty="0" smtClean="0">
                <a:ln>
                  <a:noFill/>
                </a:ln>
                <a:solidFill>
                  <a:srgbClr val="CE71A2"/>
                </a:solidFill>
                <a:effectLst/>
                <a:uLnTx/>
                <a:uFillTx/>
                <a:latin typeface="Calibri"/>
                <a:ea typeface="+mn-ea"/>
                <a:cs typeface="Poppins" pitchFamily="2" charset="77"/>
              </a:rPr>
              <a:t> να πάρετε παρουσία για την 4 ασύγχρονη διάλεξη απαντήσετε την παρακάτω ερώτηση μέχρι την Πέμπτη 3/4/25  </a:t>
            </a:r>
            <a:endParaRPr kumimoji="0" lang="en-US" sz="3600" b="1" i="0" u="none" strike="noStrike" kern="1200" cap="none" spc="-145" normalizeH="0" baseline="0" noProof="0" dirty="0">
              <a:ln>
                <a:noFill/>
              </a:ln>
              <a:solidFill>
                <a:srgbClr val="CE71A2"/>
              </a:solidFill>
              <a:effectLst/>
              <a:uLnTx/>
              <a:uFillTx/>
              <a:latin typeface="Calibri"/>
              <a:ea typeface="+mn-ea"/>
              <a:cs typeface="Poppins" pitchFamily="2" charset="77"/>
            </a:endParaRPr>
          </a:p>
        </p:txBody>
      </p:sp>
      <p:sp>
        <p:nvSpPr>
          <p:cNvPr id="15" name="Freeform 2">
            <a:extLst>
              <a:ext uri="{FF2B5EF4-FFF2-40B4-BE49-F238E27FC236}">
                <a16:creationId xmlns="" xmlns:a16="http://schemas.microsoft.com/office/drawing/2014/main" id="{AB5E4476-0562-4391-A631-0A3477EFA38D}"/>
              </a:ext>
            </a:extLst>
          </p:cNvPr>
          <p:cNvSpPr>
            <a:spLocks noChangeArrowheads="1"/>
          </p:cNvSpPr>
          <p:nvPr/>
        </p:nvSpPr>
        <p:spPr bwMode="auto">
          <a:xfrm>
            <a:off x="10615448" y="37423"/>
            <a:ext cx="1576552" cy="900470"/>
          </a:xfrm>
          <a:custGeom>
            <a:avLst/>
            <a:gdLst>
              <a:gd name="T0" fmla="*/ 4688 w 5979"/>
              <a:gd name="T1" fmla="*/ 0 h 3179"/>
              <a:gd name="T2" fmla="*/ 1290 w 5979"/>
              <a:gd name="T3" fmla="*/ 0 h 3179"/>
              <a:gd name="T4" fmla="*/ 1290 w 5979"/>
              <a:gd name="T5" fmla="*/ 0 h 3179"/>
              <a:gd name="T6" fmla="*/ 0 w 5979"/>
              <a:gd name="T7" fmla="*/ 1290 h 3179"/>
              <a:gd name="T8" fmla="*/ 0 w 5979"/>
              <a:gd name="T9" fmla="*/ 1290 h 3179"/>
              <a:gd name="T10" fmla="*/ 0 w 5979"/>
              <a:gd name="T11" fmla="*/ 1290 h 3179"/>
              <a:gd name="T12" fmla="*/ 1290 w 5979"/>
              <a:gd name="T13" fmla="*/ 2580 h 3179"/>
              <a:gd name="T14" fmla="*/ 1357 w 5979"/>
              <a:gd name="T15" fmla="*/ 2580 h 3179"/>
              <a:gd name="T16" fmla="*/ 1369 w 5979"/>
              <a:gd name="T17" fmla="*/ 3178 h 3179"/>
              <a:gd name="T18" fmla="*/ 1963 w 5979"/>
              <a:gd name="T19" fmla="*/ 2580 h 3179"/>
              <a:gd name="T20" fmla="*/ 4688 w 5979"/>
              <a:gd name="T21" fmla="*/ 2580 h 3179"/>
              <a:gd name="T22" fmla="*/ 4688 w 5979"/>
              <a:gd name="T23" fmla="*/ 2580 h 3179"/>
              <a:gd name="T24" fmla="*/ 5978 w 5979"/>
              <a:gd name="T25" fmla="*/ 1290 h 3179"/>
              <a:gd name="T26" fmla="*/ 5978 w 5979"/>
              <a:gd name="T27" fmla="*/ 1290 h 3179"/>
              <a:gd name="T28" fmla="*/ 5978 w 5979"/>
              <a:gd name="T29" fmla="*/ 1290 h 3179"/>
              <a:gd name="T30" fmla="*/ 4688 w 5979"/>
              <a:gd name="T31" fmla="*/ 0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9" h="3179">
                <a:moveTo>
                  <a:pt x="4688" y="0"/>
                </a:moveTo>
                <a:lnTo>
                  <a:pt x="1290" y="0"/>
                </a:lnTo>
                <a:lnTo>
                  <a:pt x="1290" y="0"/>
                </a:lnTo>
                <a:cubicBezTo>
                  <a:pt x="581" y="0"/>
                  <a:pt x="0" y="580"/>
                  <a:pt x="0" y="1290"/>
                </a:cubicBezTo>
                <a:lnTo>
                  <a:pt x="0" y="1290"/>
                </a:lnTo>
                <a:lnTo>
                  <a:pt x="0" y="1290"/>
                </a:lnTo>
                <a:cubicBezTo>
                  <a:pt x="0" y="2000"/>
                  <a:pt x="581" y="2580"/>
                  <a:pt x="1290" y="2580"/>
                </a:cubicBezTo>
                <a:lnTo>
                  <a:pt x="1357" y="2580"/>
                </a:lnTo>
                <a:lnTo>
                  <a:pt x="1369" y="3178"/>
                </a:lnTo>
                <a:lnTo>
                  <a:pt x="1963" y="2580"/>
                </a:lnTo>
                <a:lnTo>
                  <a:pt x="4688" y="2580"/>
                </a:lnTo>
                <a:lnTo>
                  <a:pt x="4688" y="2580"/>
                </a:lnTo>
                <a:cubicBezTo>
                  <a:pt x="5398" y="2580"/>
                  <a:pt x="5978" y="2000"/>
                  <a:pt x="5978" y="1290"/>
                </a:cubicBezTo>
                <a:lnTo>
                  <a:pt x="5978" y="1290"/>
                </a:lnTo>
                <a:lnTo>
                  <a:pt x="5978" y="1290"/>
                </a:lnTo>
                <a:cubicBezTo>
                  <a:pt x="5978" y="580"/>
                  <a:pt x="5398" y="0"/>
                  <a:pt x="4688" y="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87678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63926">
            <a:extLst>
              <a:ext uri="{FF2B5EF4-FFF2-40B4-BE49-F238E27FC236}">
                <a16:creationId xmlns="" xmlns:a16="http://schemas.microsoft.com/office/drawing/2014/main" id="{EF054A83-4E64-DE4F-A6A5-1BC07B9EDB89}"/>
              </a:ext>
            </a:extLst>
          </p:cNvPr>
          <p:cNvSpPr/>
          <p:nvPr/>
        </p:nvSpPr>
        <p:spPr>
          <a:xfrm>
            <a:off x="671334" y="2154483"/>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4" name="Subtitle 2">
            <a:extLst>
              <a:ext uri="{FF2B5EF4-FFF2-40B4-BE49-F238E27FC236}">
                <a16:creationId xmlns="" xmlns:a16="http://schemas.microsoft.com/office/drawing/2014/main" id="{BCC7592E-D5CF-4140-AC9D-0720628C034B}"/>
              </a:ext>
            </a:extLst>
          </p:cNvPr>
          <p:cNvSpPr txBox="1">
            <a:spLocks/>
          </p:cNvSpPr>
          <p:nvPr/>
        </p:nvSpPr>
        <p:spPr>
          <a:xfrm>
            <a:off x="1140153" y="2154483"/>
            <a:ext cx="5788893" cy="33763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defRPr/>
            </a:pPr>
            <a:r>
              <a:rPr lang="el-GR" sz="1600" dirty="0">
                <a:solidFill>
                  <a:schemeClr val="tx1"/>
                </a:solidFill>
                <a:latin typeface="+mn-lt"/>
                <a:cs typeface="+mn-cs"/>
              </a:rPr>
              <a:t>Η αθλητική συμμετοχή και η συχνότητα άσκησης των πολιτών απασχολεί έντονα τη διεθνή επιστημονική κοινότητα τα τελευταία χρόνια διότι υπάρχει άμεση σχέση μεταξύ της μη-άσκησης και της κακής υγείας, όπως για παράδειγμα η αύξηση της παχυσαρκίας, ο σακχαρώδης διαβήτης και οι ασθένειες της καρδιάς (World Health Organization, 2017).</a:t>
            </a:r>
          </a:p>
          <a:p>
            <a:pPr marL="171450" indent="-171450" algn="l">
              <a:lnSpc>
                <a:spcPts val="1750"/>
              </a:lnSpc>
              <a:buFont typeface="Arial" panose="020B0604020202020204" pitchFamily="34" charset="0"/>
              <a:buChar char="•"/>
              <a:defRPr/>
            </a:pPr>
            <a:endParaRPr lang="el-GR" sz="1600" dirty="0">
              <a:solidFill>
                <a:schemeClr val="tx1"/>
              </a:solidFill>
              <a:latin typeface="+mn-lt"/>
              <a:cs typeface="+mn-cs"/>
            </a:endParaRPr>
          </a:p>
          <a:p>
            <a:pPr marL="171450" indent="-171450" algn="l">
              <a:lnSpc>
                <a:spcPts val="1750"/>
              </a:lnSpc>
              <a:buFont typeface="Arial" panose="020B0604020202020204" pitchFamily="34" charset="0"/>
              <a:buChar char="•"/>
              <a:defRPr/>
            </a:pPr>
            <a:r>
              <a:rPr lang="el-GR" sz="1600" dirty="0">
                <a:solidFill>
                  <a:schemeClr val="tx1"/>
                </a:solidFill>
                <a:latin typeface="+mn-lt"/>
                <a:cs typeface="+mn-cs"/>
              </a:rPr>
              <a:t>Σύμφωνα με τα αποτελέσματα της έρευνας του Οργανισμού Οικονομικής Συνεργασίας και Ανάπτυξης (ΟΟΣΑ) και του Ευρωπαϊκού Παρατηρητηρίου για τα Συστήματα και τις Πολιτικές Υγείας (2019) που διεξήχθη στην Ελλάδα για το προφίλ της Υγείας της χώρας, σημειώθηκαν υψηλά επίπεδα παχυσαρκίας, ιδίως στα παιδιά, εύρημα το οποίο αποτελεί ένδειξη πιθανού σοβαρού κινδύνου της δημόσιας υγείας. </a:t>
            </a:r>
            <a:endParaRPr lang="en-US" sz="1600" dirty="0">
              <a:solidFill>
                <a:schemeClr val="tx1"/>
              </a:solidFill>
              <a:latin typeface="+mn-lt"/>
              <a:cs typeface="+mn-cs"/>
            </a:endParaRPr>
          </a:p>
        </p:txBody>
      </p:sp>
      <p:sp>
        <p:nvSpPr>
          <p:cNvPr id="31" name="TextBox 30">
            <a:extLst>
              <a:ext uri="{FF2B5EF4-FFF2-40B4-BE49-F238E27FC236}">
                <a16:creationId xmlns="" xmlns:a16="http://schemas.microsoft.com/office/drawing/2014/main" id="{D79F5DBD-8D29-494B-96CF-ECB2719E36B4}"/>
              </a:ext>
            </a:extLst>
          </p:cNvPr>
          <p:cNvSpPr txBox="1"/>
          <p:nvPr/>
        </p:nvSpPr>
        <p:spPr>
          <a:xfrm>
            <a:off x="3045842" y="721456"/>
            <a:ext cx="6100324"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a:ea typeface="+mn-ea"/>
                <a:cs typeface="Poppins" pitchFamily="2" charset="77"/>
              </a:rPr>
              <a:t>Αθλητική Συμμετοχή στην Ευρώπη</a:t>
            </a:r>
            <a:endParaRPr kumimoji="0" lang="en-US" sz="3200" b="1" i="0" u="none" strike="noStrike" kern="1200" cap="none" spc="0" normalizeH="0" baseline="0" noProof="0" dirty="0">
              <a:ln>
                <a:noFill/>
              </a:ln>
              <a:solidFill>
                <a:prstClr val="black"/>
              </a:solidFill>
              <a:effectLst/>
              <a:uLnTx/>
              <a:uFillTx/>
              <a:latin typeface="Calibri"/>
              <a:ea typeface="+mn-ea"/>
              <a:cs typeface="Poppins" pitchFamily="2" charset="77"/>
            </a:endParaRPr>
          </a:p>
        </p:txBody>
      </p:sp>
      <p:pic>
        <p:nvPicPr>
          <p:cNvPr id="2" name="Εικόνα 1">
            <a:extLst>
              <a:ext uri="{FF2B5EF4-FFF2-40B4-BE49-F238E27FC236}">
                <a16:creationId xmlns="" xmlns:a16="http://schemas.microsoft.com/office/drawing/2014/main" id="{5F70ABFF-689C-49C7-9619-E298EC1111C5}"/>
              </a:ext>
            </a:extLst>
          </p:cNvPr>
          <p:cNvPicPr>
            <a:picLocks noChangeAspect="1"/>
          </p:cNvPicPr>
          <p:nvPr/>
        </p:nvPicPr>
        <p:blipFill>
          <a:blip r:embed="rId2"/>
          <a:stretch>
            <a:fillRect/>
          </a:stretch>
        </p:blipFill>
        <p:spPr>
          <a:xfrm>
            <a:off x="7112720" y="1822622"/>
            <a:ext cx="4830323" cy="4190354"/>
          </a:xfrm>
          <a:prstGeom prst="rect">
            <a:avLst/>
          </a:prstGeom>
        </p:spPr>
      </p:pic>
      <p:pic>
        <p:nvPicPr>
          <p:cNvPr id="3" name="Εικόνα 2">
            <a:extLst>
              <a:ext uri="{FF2B5EF4-FFF2-40B4-BE49-F238E27FC236}">
                <a16:creationId xmlns="" xmlns:a16="http://schemas.microsoft.com/office/drawing/2014/main" id="{E0AA31C9-0847-42DD-939E-D1FB2E514D21}"/>
              </a:ext>
            </a:extLst>
          </p:cNvPr>
          <p:cNvPicPr>
            <a:picLocks noChangeAspect="1"/>
          </p:cNvPicPr>
          <p:nvPr/>
        </p:nvPicPr>
        <p:blipFill>
          <a:blip r:embed="rId3"/>
          <a:stretch>
            <a:fillRect/>
          </a:stretch>
        </p:blipFill>
        <p:spPr>
          <a:xfrm>
            <a:off x="618511" y="3842637"/>
            <a:ext cx="286537" cy="286537"/>
          </a:xfrm>
          <a:prstGeom prst="rect">
            <a:avLst/>
          </a:prstGeom>
        </p:spPr>
      </p:pic>
    </p:spTree>
    <p:extLst>
      <p:ext uri="{BB962C8B-B14F-4D97-AF65-F5344CB8AC3E}">
        <p14:creationId xmlns="" xmlns:p14="http://schemas.microsoft.com/office/powerpoint/2010/main" val="85486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EE191C6-7764-4CB7-A6BB-AC1772A864F4}"/>
              </a:ext>
            </a:extLst>
          </p:cNvPr>
          <p:cNvSpPr txBox="1"/>
          <p:nvPr/>
        </p:nvSpPr>
        <p:spPr>
          <a:xfrm>
            <a:off x="3048515" y="850613"/>
            <a:ext cx="6094970"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a:ea typeface="+mn-ea"/>
                <a:cs typeface="Poppins" pitchFamily="2" charset="77"/>
              </a:rPr>
              <a:t>Αθλητική Συμμετοχή στην Ευρώπη</a:t>
            </a:r>
            <a:endParaRPr kumimoji="0" lang="en-US" sz="3200" b="1" i="0" u="none" strike="noStrike" kern="1200" cap="none" spc="0" normalizeH="0" baseline="0" noProof="0" dirty="0">
              <a:ln>
                <a:noFill/>
              </a:ln>
              <a:solidFill>
                <a:prstClr val="black"/>
              </a:solidFill>
              <a:effectLst/>
              <a:uLnTx/>
              <a:uFillTx/>
              <a:latin typeface="Calibri"/>
              <a:ea typeface="+mn-ea"/>
              <a:cs typeface="Poppins" pitchFamily="2" charset="77"/>
            </a:endParaRPr>
          </a:p>
        </p:txBody>
      </p:sp>
      <p:sp>
        <p:nvSpPr>
          <p:cNvPr id="5" name="TextBox 4">
            <a:extLst>
              <a:ext uri="{FF2B5EF4-FFF2-40B4-BE49-F238E27FC236}">
                <a16:creationId xmlns="" xmlns:a16="http://schemas.microsoft.com/office/drawing/2014/main" id="{FFC4E277-23DF-4115-A8B2-C2093E84D709}"/>
              </a:ext>
            </a:extLst>
          </p:cNvPr>
          <p:cNvSpPr txBox="1"/>
          <p:nvPr/>
        </p:nvSpPr>
        <p:spPr>
          <a:xfrm>
            <a:off x="1268110" y="1769137"/>
            <a:ext cx="9395769" cy="4446282"/>
          </a:xfrm>
          <a:prstGeom prst="rect">
            <a:avLst/>
          </a:prstGeom>
          <a:noFill/>
        </p:spPr>
        <p:txBody>
          <a:bodyPr wrap="square">
            <a:spAutoFit/>
          </a:bodyPr>
          <a:lstStyle/>
          <a:p>
            <a:pPr marL="285750" marR="0" indent="-285750">
              <a:lnSpc>
                <a:spcPct val="127000"/>
              </a:lnSpc>
              <a:spcBef>
                <a:spcPts val="0"/>
              </a:spcBef>
              <a:spcAft>
                <a:spcPts val="0"/>
              </a:spcAft>
              <a:buFont typeface="Wingdings" panose="05000000000000000000" pitchFamily="2" charset="2"/>
              <a:buChar char="q"/>
            </a:pPr>
            <a:r>
              <a:rPr lang="el-GR" sz="1600" dirty="0">
                <a:solidFill>
                  <a:srgbClr val="000000"/>
                </a:solidFill>
                <a:effectLst/>
                <a:ea typeface="Verdana" panose="020B0604030504040204" pitchFamily="34" charset="0"/>
                <a:cs typeface="Verdana" panose="020B0604030504040204" pitchFamily="34" charset="0"/>
              </a:rPr>
              <a:t>Οι περισσότεροι Ευρωπαίοι πιστεύουν ότι υπάρχουν ευκαιρίες από τους αθλητικούς συλλόγους και τους φορείς της Τοπικής Αυτοδιοίκησης για να εί­ναι σωματικά δραστήριοι κυρίως στις χώρες της βόρειας Ευρώπης (74%), αλλά υπάρχει και ένα σημαντικό ποσοστό πολιτών των χωρών της νότιας Ευ­ρώπης που πιστεύουν ότι η τοπική τους αρχή δεν τους δίνει αρκετές ευκαι­ρίες και παροχές για άσκηση (73%). </a:t>
            </a:r>
          </a:p>
          <a:p>
            <a:pPr marL="285750" marR="0" indent="-285750">
              <a:lnSpc>
                <a:spcPct val="127000"/>
              </a:lnSpc>
              <a:spcBef>
                <a:spcPts val="0"/>
              </a:spcBef>
              <a:spcAft>
                <a:spcPts val="0"/>
              </a:spcAft>
              <a:buFont typeface="Wingdings" panose="05000000000000000000" pitchFamily="2" charset="2"/>
              <a:buChar char="q"/>
            </a:pPr>
            <a:endParaRPr lang="el-GR" sz="1600" dirty="0">
              <a:solidFill>
                <a:srgbClr val="000000"/>
              </a:solidFill>
              <a:ea typeface="Verdana" panose="020B0604030504040204" pitchFamily="34" charset="0"/>
              <a:cs typeface="Verdana" panose="020B0604030504040204" pitchFamily="34" charset="0"/>
            </a:endParaRPr>
          </a:p>
          <a:p>
            <a:pPr marL="285750" marR="0" indent="-285750">
              <a:lnSpc>
                <a:spcPct val="127000"/>
              </a:lnSpc>
              <a:spcBef>
                <a:spcPts val="0"/>
              </a:spcBef>
              <a:spcAft>
                <a:spcPts val="0"/>
              </a:spcAft>
              <a:buFont typeface="Wingdings" panose="05000000000000000000" pitchFamily="2" charset="2"/>
              <a:buChar char="q"/>
            </a:pPr>
            <a:r>
              <a:rPr lang="el-GR" sz="1600" dirty="0">
                <a:solidFill>
                  <a:srgbClr val="000000"/>
                </a:solidFill>
                <a:effectLst/>
                <a:ea typeface="Verdana" panose="020B0604030504040204" pitchFamily="34" charset="0"/>
                <a:cs typeface="Verdana" panose="020B0604030504040204" pitchFamily="34" charset="0"/>
              </a:rPr>
              <a:t>Αναλυτικότερα, οι χώρες στη βόρεια Ευ­ρώπη δήλωσαν υψηλά ποσοστά ευκαιριών όπως τη Σουηδία (91%) και τη Δα­νία (90%), ακολουθούμενες από τη Γαλλία, τη Γερμανία και το Βέλγιο (και οι τρεις 85%). Χαμηλότερα ποσοστά σημειώθηκαν στις χώρες της νότιας Ευ­ρώπης, όπως στη Ρουμανία (45%), τη Βουλγαρία (41%), την Κροατία (37%), την Ελλάδα (34%), την Κύπρο (33%) και την Ιταλία (30%).</a:t>
            </a:r>
          </a:p>
          <a:p>
            <a:pPr marL="285750" marR="0" indent="-285750">
              <a:lnSpc>
                <a:spcPct val="127000"/>
              </a:lnSpc>
              <a:spcBef>
                <a:spcPts val="0"/>
              </a:spcBef>
              <a:spcAft>
                <a:spcPts val="0"/>
              </a:spcAft>
              <a:buFont typeface="Wingdings" panose="05000000000000000000" pitchFamily="2" charset="2"/>
              <a:buChar char="q"/>
            </a:pPr>
            <a:endParaRPr lang="en-US" sz="1600" dirty="0">
              <a:effectLst/>
              <a:ea typeface="Verdana" panose="020B0604030504040204" pitchFamily="34" charset="0"/>
              <a:cs typeface="Verdana" panose="020B0604030504040204" pitchFamily="34" charset="0"/>
            </a:endParaRPr>
          </a:p>
          <a:p>
            <a:pPr marL="285750" marR="0" indent="-285750">
              <a:lnSpc>
                <a:spcPct val="127000"/>
              </a:lnSpc>
              <a:spcBef>
                <a:spcPts val="0"/>
              </a:spcBef>
              <a:spcAft>
                <a:spcPts val="3700"/>
              </a:spcAft>
              <a:buFont typeface="Wingdings" panose="05000000000000000000" pitchFamily="2" charset="2"/>
              <a:buChar char="q"/>
            </a:pPr>
            <a:r>
              <a:rPr lang="el-GR" sz="1600" dirty="0">
                <a:solidFill>
                  <a:srgbClr val="000000"/>
                </a:solidFill>
                <a:effectLst/>
                <a:ea typeface="Verdana" panose="020B0604030504040204" pitchFamily="34" charset="0"/>
                <a:cs typeface="Verdana" panose="020B0604030504040204" pitchFamily="34" charset="0"/>
              </a:rPr>
              <a:t>Οι κυβερνήσεις αναπτύσσουν στρατηγικές και δράσεις για την ενίσχυση της συμμετοχής των πολιτών στην άσκηση και τη φυσική δραστηριότητα δη­μιουργώντας χώρους για άθληση όπως υπαίθρια γυμναστήρια, πάρκα, δια­δρομές σε αλσύλλια, ποδηλατοδρόμους κτλ., πραγματοποιώντας ημερίδες και συνέδρια για την ενημέρωση των οφελών της άσκησης.</a:t>
            </a:r>
            <a:endParaRPr lang="en-US" sz="1600" dirty="0">
              <a:effectLst/>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417932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E862B3D-1308-415D-8B09-88958B83AB18}"/>
              </a:ext>
            </a:extLst>
          </p:cNvPr>
          <p:cNvSpPr txBox="1"/>
          <p:nvPr/>
        </p:nvSpPr>
        <p:spPr>
          <a:xfrm>
            <a:off x="3048515" y="869148"/>
            <a:ext cx="6094970"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a:ea typeface="+mn-ea"/>
                <a:cs typeface="Poppins" pitchFamily="2" charset="77"/>
              </a:rPr>
              <a:t>Αθλητική Συμμετοχή στην Ευρώπη</a:t>
            </a:r>
            <a:endParaRPr kumimoji="0" lang="en-US" sz="3200" b="1" i="0" u="none" strike="noStrike" kern="1200" cap="none" spc="0" normalizeH="0" baseline="0" noProof="0" dirty="0">
              <a:ln>
                <a:noFill/>
              </a:ln>
              <a:solidFill>
                <a:prstClr val="black"/>
              </a:solidFill>
              <a:effectLst/>
              <a:uLnTx/>
              <a:uFillTx/>
              <a:latin typeface="Calibri"/>
              <a:ea typeface="+mn-ea"/>
              <a:cs typeface="Poppins" pitchFamily="2" charset="77"/>
            </a:endParaRPr>
          </a:p>
        </p:txBody>
      </p:sp>
      <p:sp>
        <p:nvSpPr>
          <p:cNvPr id="5" name="TextBox 4">
            <a:extLst>
              <a:ext uri="{FF2B5EF4-FFF2-40B4-BE49-F238E27FC236}">
                <a16:creationId xmlns="" xmlns:a16="http://schemas.microsoft.com/office/drawing/2014/main" id="{C900B4E1-98FC-4913-9B89-6355CA340E89}"/>
              </a:ext>
            </a:extLst>
          </p:cNvPr>
          <p:cNvSpPr txBox="1"/>
          <p:nvPr/>
        </p:nvSpPr>
        <p:spPr>
          <a:xfrm>
            <a:off x="970005" y="1787555"/>
            <a:ext cx="10107827" cy="4304512"/>
          </a:xfrm>
          <a:prstGeom prst="rect">
            <a:avLst/>
          </a:prstGeom>
          <a:noFill/>
        </p:spPr>
        <p:txBody>
          <a:bodyPr wrap="square">
            <a:spAutoFit/>
          </a:bodyPr>
          <a:lstStyle/>
          <a:p>
            <a:pPr marL="0" marR="0" indent="0" algn="just">
              <a:lnSpc>
                <a:spcPct val="127000"/>
              </a:lnSpc>
              <a:spcBef>
                <a:spcPts val="0"/>
              </a:spcBef>
              <a:spcAft>
                <a:spcPts val="0"/>
              </a:spcAft>
            </a:pPr>
            <a:endParaRPr lang="el-GR" sz="9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285750" marR="0" indent="-285750" algn="just">
              <a:lnSpc>
                <a:spcPct val="127000"/>
              </a:lnSpc>
              <a:spcBef>
                <a:spcPts val="0"/>
              </a:spcBef>
              <a:spcAft>
                <a:spcPts val="0"/>
              </a:spcAft>
              <a:buFont typeface="Wingdings" panose="05000000000000000000" pitchFamily="2" charset="2"/>
              <a:buChar char="Ø"/>
            </a:pPr>
            <a:r>
              <a:rPr lang="el-GR" sz="1600" dirty="0">
                <a:solidFill>
                  <a:srgbClr val="000000"/>
                </a:solidFill>
                <a:effectLst/>
                <a:ea typeface="Verdana" panose="020B0604030504040204" pitchFamily="34" charset="0"/>
                <a:cs typeface="Verdana" panose="020B0604030504040204" pitchFamily="34" charset="0"/>
              </a:rPr>
              <a:t>Οι οργανισμοί τοπικής αυτοδιοίκησης τα τελευταία χρόνια παράλληλα με τις δράσεις του μαζικού αθλητισμού σχεδιάζουν και υλοποιούν αθλητικά γεγονότα με μαζική συμμετοχή των δημοτών όπως ποδηλατοβόλτες, αγώνες τρεξίματος για φιλανθρωπικό σκοπό κτλ. με σκοπό την ενεργοποίηση τους ως προς τη άσκηση και τη φυσική δραστηριότητα (Μπαλάσκα, 2013).</a:t>
            </a:r>
          </a:p>
          <a:p>
            <a:pPr marL="285750" marR="0" indent="-285750" algn="just">
              <a:lnSpc>
                <a:spcPct val="127000"/>
              </a:lnSpc>
              <a:spcBef>
                <a:spcPts val="0"/>
              </a:spcBef>
              <a:spcAft>
                <a:spcPts val="0"/>
              </a:spcAft>
              <a:buFont typeface="Wingdings" panose="05000000000000000000" pitchFamily="2" charset="2"/>
              <a:buChar char="Ø"/>
            </a:pPr>
            <a:endParaRPr lang="el-GR" sz="1600" dirty="0">
              <a:ea typeface="Verdana" panose="020B0604030504040204" pitchFamily="34" charset="0"/>
              <a:cs typeface="Verdana" panose="020B0604030504040204" pitchFamily="34" charset="0"/>
            </a:endParaRPr>
          </a:p>
          <a:p>
            <a:pPr marL="285750" marR="0" indent="-285750" algn="just">
              <a:lnSpc>
                <a:spcPct val="127000"/>
              </a:lnSpc>
              <a:spcBef>
                <a:spcPts val="0"/>
              </a:spcBef>
              <a:spcAft>
                <a:spcPts val="2400"/>
              </a:spcAft>
              <a:buFont typeface="Wingdings" panose="05000000000000000000" pitchFamily="2" charset="2"/>
              <a:buChar char="Ø"/>
            </a:pPr>
            <a:r>
              <a:rPr lang="el-GR" sz="1600" dirty="0">
                <a:solidFill>
                  <a:srgbClr val="000000"/>
                </a:solidFill>
                <a:effectLst/>
                <a:ea typeface="Verdana" panose="020B0604030504040204" pitchFamily="34" charset="0"/>
                <a:cs typeface="Verdana" panose="020B0604030504040204" pitchFamily="34" charset="0"/>
              </a:rPr>
              <a:t>Η διοργάνωση αθλητικών γεγονότων και προγραμμάτων συμβάλει στη διά­δοση και προώθηση του αθλητικού τρόπου ζωής, ενισχύει την συμμετοχή της τοπικής κοινωνίας στη δραστηριότητα αυτή ως μέσω ψυχαγωγίας και ελευ­θέρου χρόνου (</a:t>
            </a:r>
            <a:r>
              <a:rPr lang="en-US" sz="1600" dirty="0" err="1">
                <a:solidFill>
                  <a:srgbClr val="000000"/>
                </a:solidFill>
                <a:effectLst/>
                <a:ea typeface="Verdana" panose="020B0604030504040204" pitchFamily="34" charset="0"/>
                <a:cs typeface="Verdana" panose="020B0604030504040204" pitchFamily="34" charset="0"/>
              </a:rPr>
              <a:t>Chalip</a:t>
            </a:r>
            <a:r>
              <a:rPr lang="en-US" sz="1600" dirty="0">
                <a:solidFill>
                  <a:srgbClr val="000000"/>
                </a:solidFill>
                <a:effectLst/>
                <a:ea typeface="Verdana" panose="020B0604030504040204" pitchFamily="34" charset="0"/>
                <a:cs typeface="Verdana" panose="020B0604030504040204" pitchFamily="34" charset="0"/>
              </a:rPr>
              <a:t> et al</a:t>
            </a:r>
            <a:r>
              <a:rPr lang="el-GR" sz="1600" dirty="0">
                <a:solidFill>
                  <a:srgbClr val="000000"/>
                </a:solidFill>
                <a:effectLst/>
                <a:ea typeface="Verdana" panose="020B0604030504040204" pitchFamily="34" charset="0"/>
                <a:cs typeface="Verdana" panose="020B0604030504040204" pitchFamily="34" charset="0"/>
              </a:rPr>
              <a:t>., 2017). Συνεπώς υπάρχει άμεση προτροπή των κατοίκων για μεγαλύτερη συμμετοχή στα αθλητικά δρώμενα που πραγματο­ποιούνται στην περιοχή τους.</a:t>
            </a:r>
          </a:p>
          <a:p>
            <a:pPr marL="285750" indent="-285750" algn="just">
              <a:lnSpc>
                <a:spcPct val="127000"/>
              </a:lnSpc>
              <a:spcAft>
                <a:spcPts val="2400"/>
              </a:spcAft>
              <a:buFont typeface="Wingdings" panose="05000000000000000000" pitchFamily="2" charset="2"/>
              <a:buChar char="Ø"/>
            </a:pPr>
            <a:r>
              <a:rPr lang="el-GR" sz="1600" dirty="0">
                <a:solidFill>
                  <a:srgbClr val="000000"/>
                </a:solidFill>
                <a:ea typeface="Verdana" panose="020B0604030504040204" pitchFamily="34" charset="0"/>
                <a:cs typeface="Verdana" panose="020B0604030504040204" pitchFamily="34" charset="0"/>
              </a:rPr>
              <a:t>To RUN for HEALTH Project είχε στόχο να δείξει πώς μπορούν οι αγώνες δρόμου πόλεων να χρησιμοποιηθούν ως μέσο για την προώθηση της σωματικής άσκησης και της φυσικής δραστηριότητας των πολιτών με απώτερο σκοπό τη βελτίωση της δημόσιας υγείας και της ποιότητας ζωής τους. (https://www.run- forhealth.eu/run-health-project),</a:t>
            </a:r>
          </a:p>
        </p:txBody>
      </p:sp>
    </p:spTree>
    <p:extLst>
      <p:ext uri="{BB962C8B-B14F-4D97-AF65-F5344CB8AC3E}">
        <p14:creationId xmlns="" xmlns:p14="http://schemas.microsoft.com/office/powerpoint/2010/main" val="401097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0B2E576-EC05-4C84-8A63-6F141351B188}"/>
              </a:ext>
            </a:extLst>
          </p:cNvPr>
          <p:cNvSpPr txBox="1"/>
          <p:nvPr/>
        </p:nvSpPr>
        <p:spPr>
          <a:xfrm>
            <a:off x="750798" y="721456"/>
            <a:ext cx="1069042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a:ea typeface="+mn-ea"/>
                <a:cs typeface="Poppins" pitchFamily="2" charset="77"/>
              </a:rPr>
              <a:t>Δράσεις προώθησης μαζικού αθλητισμού σε διάφορες χώρες</a:t>
            </a:r>
            <a:endParaRPr kumimoji="0" lang="en-US" sz="3200" b="1" i="0" u="none" strike="noStrike" kern="1200" cap="none" spc="0" normalizeH="0" baseline="0" noProof="0" dirty="0">
              <a:ln>
                <a:noFill/>
              </a:ln>
              <a:solidFill>
                <a:prstClr val="black"/>
              </a:solidFill>
              <a:effectLst/>
              <a:uLnTx/>
              <a:uFillTx/>
              <a:latin typeface="Calibri"/>
              <a:ea typeface="+mn-ea"/>
              <a:cs typeface="Poppins" pitchFamily="2" charset="77"/>
            </a:endParaRPr>
          </a:p>
        </p:txBody>
      </p:sp>
      <p:sp>
        <p:nvSpPr>
          <p:cNvPr id="8" name="Θέση υποσέλιδου 4">
            <a:extLst>
              <a:ext uri="{FF2B5EF4-FFF2-40B4-BE49-F238E27FC236}">
                <a16:creationId xmlns="" xmlns:a16="http://schemas.microsoft.com/office/drawing/2014/main" id="{731F053F-5AAB-46DA-9DEC-C0D69FA6C8EC}"/>
              </a:ext>
            </a:extLst>
          </p:cNvPr>
          <p:cNvSpPr>
            <a:spLocks noGrp="1"/>
          </p:cNvSpPr>
          <p:nvPr>
            <p:ph type="ftr" sz="quarter" idx="11"/>
          </p:nvPr>
        </p:nvSpPr>
        <p:spPr>
          <a:xfrm>
            <a:off x="3686185" y="6459785"/>
            <a:ext cx="4822804" cy="365125"/>
          </a:xfrm>
        </p:spPr>
        <p:txBody>
          <a:bodyPr/>
          <a:lstStyle/>
          <a:p>
            <a:r>
              <a:rPr lang="el-GR" dirty="0"/>
              <a:t>Ελληνικο Ανοικτο Πανεπιστημιο - ΠΜΣ  Διοικηση ΑθλητισμΟύ - ΔΑΘ10</a:t>
            </a:r>
            <a:endParaRPr lang="en-US" dirty="0"/>
          </a:p>
        </p:txBody>
      </p:sp>
      <p:sp>
        <p:nvSpPr>
          <p:cNvPr id="9" name="TextBox 8">
            <a:extLst>
              <a:ext uri="{FF2B5EF4-FFF2-40B4-BE49-F238E27FC236}">
                <a16:creationId xmlns="" xmlns:a16="http://schemas.microsoft.com/office/drawing/2014/main" id="{E083A797-7775-4DCD-B28B-9A6572C80405}"/>
              </a:ext>
            </a:extLst>
          </p:cNvPr>
          <p:cNvSpPr txBox="1"/>
          <p:nvPr/>
        </p:nvSpPr>
        <p:spPr>
          <a:xfrm>
            <a:off x="1091930" y="1691317"/>
            <a:ext cx="9699164" cy="5016758"/>
          </a:xfrm>
          <a:prstGeom prst="rect">
            <a:avLst/>
          </a:prstGeom>
          <a:noFill/>
        </p:spPr>
        <p:txBody>
          <a:bodyPr wrap="square">
            <a:spAutoFit/>
          </a:bodyPr>
          <a:lstStyle/>
          <a:p>
            <a:pPr marL="342900" indent="-342900">
              <a:buFont typeface="Wingdings" panose="05000000000000000000" pitchFamily="2" charset="2"/>
              <a:buChar char="v"/>
            </a:pPr>
            <a:r>
              <a:rPr lang="el-GR" sz="2000" dirty="0"/>
              <a:t>Η μέριμνα για τη δημόσια υγεία αποτελεί βασική στρατηγική για τις κυβερνήσεις των αναπτυγμένων χωρών και όλων των διεθνών και ευρωπαϊκών οργανισμών. </a:t>
            </a:r>
          </a:p>
          <a:p>
            <a:pPr marL="342900" indent="-342900">
              <a:buFont typeface="Wingdings" panose="05000000000000000000" pitchFamily="2" charset="2"/>
              <a:buChar char="v"/>
            </a:pPr>
            <a:endParaRPr lang="el-GR" sz="2000" dirty="0"/>
          </a:p>
          <a:p>
            <a:pPr marL="342900" indent="-342900">
              <a:buFont typeface="Wingdings" panose="05000000000000000000" pitchFamily="2" charset="2"/>
              <a:buChar char="v"/>
            </a:pPr>
            <a:r>
              <a:rPr lang="el-GR" sz="2000" dirty="0"/>
              <a:t>Η πρώτη Ευρωπαϊκή εβδομάδα αθλητισμού πραγματοποιήθηκε από τις 7 έως τις 13 Σεπτεμβρίου 2015 και έκτοτε έχει καθιερωθεί και πραγματοποιείται κάθε χρόνο τον μήνα Σεπτέμβριο.</a:t>
            </a:r>
          </a:p>
          <a:p>
            <a:pPr marL="342900" indent="-342900">
              <a:buFont typeface="Wingdings" panose="05000000000000000000" pitchFamily="2" charset="2"/>
              <a:buChar char="v"/>
            </a:pPr>
            <a:endParaRPr lang="el-GR" sz="2000" dirty="0"/>
          </a:p>
          <a:p>
            <a:pPr marL="342900" indent="-342900">
              <a:buFont typeface="Wingdings" panose="05000000000000000000" pitchFamily="2" charset="2"/>
              <a:buChar char="v"/>
            </a:pPr>
            <a:r>
              <a:rPr lang="el-GR" sz="2000" dirty="0"/>
              <a:t>Η Ευρωπαϊκή εβδομάδα αθλητισμού αποσκοπεί στην προώθηση της συμμετοχής στον αθλητισμό και τη σωματική άσκηση και στην αύξηση της ευαισθητοποίησης σχετικά με τα οφέλη αυτής της συμμετοχής. Η εβδομάδα απευθύνεται σε για όλους - ανεξαρτήτως ηλικίας, καταγωγής ή επιπέδου φυσικής κατάστασης.</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l-GR" sz="2000" dirty="0"/>
              <a:t>Αποσκοπεί στη συμμετοχή μεμονωμένων ατόμων, δημόσιων αρχών και εκπροσώπων του αθλητικού κινήματος, των οργανώσεων της κοινωνίας των πολιτών και του ιδιωτικού τομέα.</a:t>
            </a:r>
            <a:endParaRPr lang="en-US" sz="2000" dirty="0"/>
          </a:p>
          <a:p>
            <a:endParaRPr lang="el-GR" sz="2000" dirty="0"/>
          </a:p>
        </p:txBody>
      </p:sp>
    </p:spTree>
    <p:extLst>
      <p:ext uri="{BB962C8B-B14F-4D97-AF65-F5344CB8AC3E}">
        <p14:creationId xmlns="" xmlns:p14="http://schemas.microsoft.com/office/powerpoint/2010/main" val="170751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0B2E576-EC05-4C84-8A63-6F141351B188}"/>
              </a:ext>
            </a:extLst>
          </p:cNvPr>
          <p:cNvSpPr txBox="1"/>
          <p:nvPr/>
        </p:nvSpPr>
        <p:spPr>
          <a:xfrm>
            <a:off x="750798" y="721456"/>
            <a:ext cx="1069042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black"/>
                </a:solidFill>
                <a:effectLst/>
                <a:uLnTx/>
                <a:uFillTx/>
                <a:latin typeface="Calibri"/>
                <a:ea typeface="+mn-ea"/>
                <a:cs typeface="Poppins" pitchFamily="2" charset="77"/>
              </a:rPr>
              <a:t>Δράσεις προώθησης μαζικού αθλητισμού σε διάφορες χώρες</a:t>
            </a:r>
            <a:endParaRPr kumimoji="0" lang="en-US" sz="3200" b="1" i="0" u="none" strike="noStrike" kern="1200" cap="none" spc="0" normalizeH="0" baseline="0" noProof="0" dirty="0">
              <a:ln>
                <a:noFill/>
              </a:ln>
              <a:solidFill>
                <a:prstClr val="black"/>
              </a:solidFill>
              <a:effectLst/>
              <a:uLnTx/>
              <a:uFillTx/>
              <a:latin typeface="Calibri"/>
              <a:ea typeface="+mn-ea"/>
              <a:cs typeface="Poppins" pitchFamily="2" charset="77"/>
            </a:endParaRPr>
          </a:p>
        </p:txBody>
      </p:sp>
      <p:sp>
        <p:nvSpPr>
          <p:cNvPr id="8" name="Θέση υποσέλιδου 4">
            <a:extLst>
              <a:ext uri="{FF2B5EF4-FFF2-40B4-BE49-F238E27FC236}">
                <a16:creationId xmlns="" xmlns:a16="http://schemas.microsoft.com/office/drawing/2014/main" id="{731F053F-5AAB-46DA-9DEC-C0D69FA6C8EC}"/>
              </a:ext>
            </a:extLst>
          </p:cNvPr>
          <p:cNvSpPr>
            <a:spLocks noGrp="1"/>
          </p:cNvSpPr>
          <p:nvPr>
            <p:ph type="ftr" sz="quarter" idx="11"/>
          </p:nvPr>
        </p:nvSpPr>
        <p:spPr>
          <a:xfrm>
            <a:off x="3686185" y="6459785"/>
            <a:ext cx="4822804" cy="365125"/>
          </a:xfrm>
        </p:spPr>
        <p:txBody>
          <a:bodyPr/>
          <a:lstStyle/>
          <a:p>
            <a:r>
              <a:rPr lang="el-GR" dirty="0"/>
              <a:t>Ελληνικο Ανοικτο Πανεπιστημιο - ΠΜΣ  Διοικηση ΑθλητισμΟύ - ΔΑΘ10</a:t>
            </a:r>
            <a:endParaRPr lang="en-US" dirty="0"/>
          </a:p>
        </p:txBody>
      </p:sp>
      <p:sp>
        <p:nvSpPr>
          <p:cNvPr id="9" name="TextBox 8">
            <a:extLst>
              <a:ext uri="{FF2B5EF4-FFF2-40B4-BE49-F238E27FC236}">
                <a16:creationId xmlns="" xmlns:a16="http://schemas.microsoft.com/office/drawing/2014/main" id="{E083A797-7775-4DCD-B28B-9A6572C80405}"/>
              </a:ext>
            </a:extLst>
          </p:cNvPr>
          <p:cNvSpPr txBox="1"/>
          <p:nvPr/>
        </p:nvSpPr>
        <p:spPr>
          <a:xfrm>
            <a:off x="1091930" y="1740744"/>
            <a:ext cx="9699164" cy="4001095"/>
          </a:xfrm>
          <a:prstGeom prst="rect">
            <a:avLst/>
          </a:prstGeom>
          <a:noFill/>
        </p:spPr>
        <p:txBody>
          <a:bodyPr wrap="square">
            <a:spAutoFit/>
          </a:bodyPr>
          <a:lstStyle/>
          <a:p>
            <a:pPr marL="342900" indent="-342900">
              <a:buFont typeface="Wingdings" panose="05000000000000000000" pitchFamily="2" charset="2"/>
              <a:buChar char="v"/>
            </a:pPr>
            <a:r>
              <a:rPr lang="el-GR" dirty="0"/>
              <a:t>Στον Καναδά ο αθλητισμός αναπτύσσεται και παρέχεται στους πολίτες μέσω των σχολείων για τις μικρές ηλικίες (πρωτοβάθμια και δευτεροβάθμια εκπαίδευση), μέσω των κολεγίων και των πανεπιστημίων για τις μεγαλύτερες ηλικίες και μέσω των αθλητικών λεσχών για τις άλλες ηλικίες.</a:t>
            </a:r>
          </a:p>
          <a:p>
            <a:endParaRPr lang="el-GR" dirty="0"/>
          </a:p>
          <a:p>
            <a:pPr marL="342900" indent="-342900">
              <a:buFont typeface="Wingdings" panose="05000000000000000000" pitchFamily="2" charset="2"/>
              <a:buChar char="v"/>
            </a:pPr>
            <a:r>
              <a:rPr lang="el-GR" dirty="0"/>
              <a:t>Στις Ηνωμένες Πολιτείες, ο μαζικός αθλητισμός προσφέρεται μέσω δημόσιων φορέων όπως τα σχολεία, δημοτικά πάρκα άσκησης και αναψυχής, μη κερδοσκοπικών οργανισμών όπως το YMCA (https://www.ymca.net) και το Boys and Girls Clubs (https://www.bgca.org/) οι οποίοι παρέχουν μια μεγάλη ποικιλία προγραμμάτων άσκησης με χρηματικό αντίτιμο συμμετοχής.</a:t>
            </a:r>
          </a:p>
          <a:p>
            <a:pPr marL="342900" indent="-342900">
              <a:buFont typeface="Wingdings" panose="05000000000000000000" pitchFamily="2" charset="2"/>
              <a:buChar char="v"/>
            </a:pPr>
            <a:endParaRPr lang="el-GR" dirty="0"/>
          </a:p>
          <a:p>
            <a:pPr marL="342900" indent="-342900">
              <a:buFont typeface="Wingdings" panose="05000000000000000000" pitchFamily="2" charset="2"/>
              <a:buChar char="v"/>
            </a:pPr>
            <a:r>
              <a:rPr lang="el-GR" dirty="0"/>
              <a:t>Το τμήμα Τοπικής Αυτοδιοίκησης, Αθλητισμού και Πολιτιστικής Ανάπτυξης της Δυτικής Αυστραλίας (http://dsr.wa.gov.au) είναι ένας κρατικός οργανισμός που είναι υπεύθυνος για την εφαρμογή της κυβερνητικής πολιτικής και των στρατηγικών ανάπτυξης της τοπικής αυτοδιοίκησης, του αθλητισμού και του πολιτισμού στις 9 πολιτείες της Δυτικής Αυστραλίας.</a:t>
            </a:r>
            <a:endParaRPr lang="en-US" dirty="0"/>
          </a:p>
          <a:p>
            <a:endParaRPr lang="el-GR" sz="2000" dirty="0"/>
          </a:p>
        </p:txBody>
      </p:sp>
    </p:spTree>
    <p:extLst>
      <p:ext uri="{BB962C8B-B14F-4D97-AF65-F5344CB8AC3E}">
        <p14:creationId xmlns="" xmlns:p14="http://schemas.microsoft.com/office/powerpoint/2010/main" val="394946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A6CD964F-F438-46D3-A7E6-1DB6FA05A7A3}"/>
              </a:ext>
            </a:extLst>
          </p:cNvPr>
          <p:cNvSpPr>
            <a:spLocks noGrp="1"/>
          </p:cNvSpPr>
          <p:nvPr>
            <p:ph sz="half" idx="1"/>
          </p:nvPr>
        </p:nvSpPr>
        <p:spPr/>
        <p:txBody>
          <a:bodyPr>
            <a:normAutofit fontScale="92500"/>
          </a:bodyPr>
          <a:lstStyle/>
          <a:p>
            <a:pPr>
              <a:buFont typeface="Wingdings" panose="05000000000000000000" pitchFamily="2" charset="2"/>
              <a:buChar char="Ø"/>
            </a:pPr>
            <a:r>
              <a:rPr lang="el-GR" sz="1600" dirty="0"/>
              <a:t>Η εθνική πολιτική χαράσσεται από τη Γενική Γραμματεία Αθλητισμού (https://gga.gov.gr) που ανήκει στο Υπουργείο Πολιτισμού και Αθλητισμού (https://www.culture.gov.gr). </a:t>
            </a:r>
          </a:p>
          <a:p>
            <a:pPr>
              <a:buFont typeface="Wingdings" panose="05000000000000000000" pitchFamily="2" charset="2"/>
              <a:buChar char="Ø"/>
            </a:pPr>
            <a:endParaRPr lang="el-GR" sz="1600" dirty="0"/>
          </a:p>
          <a:p>
            <a:pPr>
              <a:buFont typeface="Wingdings" panose="05000000000000000000" pitchFamily="2" charset="2"/>
              <a:buChar char="Ø"/>
            </a:pPr>
            <a:r>
              <a:rPr lang="el-GR" sz="1600" dirty="0"/>
              <a:t>Υπεύθυνος για τον σχεδίασμά της κυβερνητικής πολιτικής στον αθλητισμό είναι ο εκάστοτε Υφυπουργός Αθλητισμού και ο Γενικός Γραμματέας Αθλητισμού. </a:t>
            </a:r>
          </a:p>
          <a:p>
            <a:pPr>
              <a:buFont typeface="Wingdings" panose="05000000000000000000" pitchFamily="2" charset="2"/>
              <a:buChar char="Ø"/>
            </a:pPr>
            <a:endParaRPr lang="el-GR" sz="1600" dirty="0"/>
          </a:p>
          <a:p>
            <a:pPr>
              <a:buFont typeface="Wingdings" panose="05000000000000000000" pitchFamily="2" charset="2"/>
              <a:buChar char="Ø"/>
            </a:pPr>
            <a:r>
              <a:rPr lang="el-GR" sz="1600" dirty="0"/>
              <a:t>Αρμοδιότητα της Γενικής Γραμματείας Αθλητισμού είναι ο εθνικός επιτελικός σχεδιασμός, καθώς και η συνολική ευθύνη για όλα τα θέματα που αφορούν την πρόοδο και την καλύτερη διοργάνωση και λειτουργία του αθλητισμού στη χώρα.</a:t>
            </a:r>
            <a:endParaRPr lang="en-US" sz="1600" dirty="0"/>
          </a:p>
        </p:txBody>
      </p:sp>
      <p:sp>
        <p:nvSpPr>
          <p:cNvPr id="4" name="Θέση περιεχομένου 3">
            <a:extLst>
              <a:ext uri="{FF2B5EF4-FFF2-40B4-BE49-F238E27FC236}">
                <a16:creationId xmlns="" xmlns:a16="http://schemas.microsoft.com/office/drawing/2014/main" id="{9FB953A1-4478-4FAA-AD98-11862D48D8D2}"/>
              </a:ext>
            </a:extLst>
          </p:cNvPr>
          <p:cNvSpPr>
            <a:spLocks noGrp="1"/>
          </p:cNvSpPr>
          <p:nvPr>
            <p:ph sz="half" idx="2"/>
          </p:nvPr>
        </p:nvSpPr>
        <p:spPr/>
        <p:txBody>
          <a:bodyPr>
            <a:normAutofit fontScale="92500"/>
          </a:bodyPr>
          <a:lstStyle/>
          <a:p>
            <a:r>
              <a:rPr lang="el-GR" sz="1300" dirty="0"/>
              <a:t>Ειδικότερα, αποστολή της Γ.Γ.Α. είναι:</a:t>
            </a:r>
          </a:p>
          <a:p>
            <a:pPr marL="400050" indent="-400050">
              <a:buFont typeface="+mj-lt"/>
              <a:buAutoNum type="romanUcPeriod"/>
            </a:pPr>
            <a:r>
              <a:rPr lang="el-GR" sz="1300" dirty="0"/>
              <a:t>Η πρόληψη και διασφάλιση της υγείας του αθλητή και αθλούμενου.</a:t>
            </a:r>
          </a:p>
          <a:p>
            <a:pPr marL="400050" indent="-400050">
              <a:buFont typeface="+mj-lt"/>
              <a:buAutoNum type="romanUcPeriod"/>
            </a:pPr>
            <a:r>
              <a:rPr lang="el-GR" sz="1300" dirty="0"/>
              <a:t>Η συστηματική καλλιέργεια, διάδοση και εμπέδωση στην κοινωνική συνείδηση του αθλητικού πνεύματος και των αξιών του Ολυμπισμού και η διάδοσή τους σε εθνικό και διεθνές επίπεδο με κάθε πρόσφορο μέσο.</a:t>
            </a:r>
          </a:p>
          <a:p>
            <a:pPr marL="400050" indent="-400050">
              <a:buFont typeface="+mj-lt"/>
              <a:buAutoNum type="romanUcPeriod"/>
            </a:pPr>
            <a:r>
              <a:rPr lang="el-GR" sz="1300" dirty="0"/>
              <a:t>Η επιστημονική τεκμηρίωση των αθλητικών αναγκών της χώρας και η αποτύπωσή τους σε στρατηγική αθλητική πολιτική, που εφαρμόζεται με επιχειρησιακά προγράμματα δράσεις, ενέργειες και έργα.</a:t>
            </a:r>
          </a:p>
          <a:p>
            <a:pPr marL="400050" indent="-400050">
              <a:buFont typeface="+mj-lt"/>
              <a:buAutoNum type="romanUcPeriod"/>
            </a:pPr>
            <a:r>
              <a:rPr lang="el-GR" sz="1300" dirty="0"/>
              <a:t>Η θεσμική, επιστημονική, υλικοτεχνική και οικονομική στήριξη των εποπτευομένων δημοσίων και ιδιωτικών αθλητικών φορέων (Ν.Π.), ώστε να εξασφαλίζεται αποτελεσματικότητα, αποδοτικότητα και ποιότητα στο παραγόμενο αθλητικό έργο τους.</a:t>
            </a:r>
          </a:p>
          <a:p>
            <a:pPr marL="400050" indent="-400050">
              <a:buFont typeface="+mj-lt"/>
              <a:buAutoNum type="romanUcPeriod"/>
            </a:pPr>
            <a:r>
              <a:rPr lang="el-GR" sz="1300" dirty="0"/>
              <a:t>Η εποπτεία και ο έλεγχος των πάσης φύσεως προσώπων ή φορέων που διέπονται από την αθλητική πολιτική της χώρας σύμφωνα με τις εκάστοτε ισχύουσες διατάξεις και η αξιολόγηση της δράσης τους με βάση τον εκάστοτε διαμορφούμενο στρατηγικό σχεδίασμά και προγραμματισμό της αθλητικής πολιτικής (https://gga.gov.gr).</a:t>
            </a:r>
          </a:p>
          <a:p>
            <a:endParaRPr lang="en-US" dirty="0"/>
          </a:p>
        </p:txBody>
      </p:sp>
      <p:sp>
        <p:nvSpPr>
          <p:cNvPr id="10" name="TextBox 9">
            <a:extLst>
              <a:ext uri="{FF2B5EF4-FFF2-40B4-BE49-F238E27FC236}">
                <a16:creationId xmlns="" xmlns:a16="http://schemas.microsoft.com/office/drawing/2014/main" id="{6AB3B80D-2FD4-46C8-98F8-5FD2C62814A5}"/>
              </a:ext>
            </a:extLst>
          </p:cNvPr>
          <p:cNvSpPr txBox="1"/>
          <p:nvPr/>
        </p:nvSpPr>
        <p:spPr>
          <a:xfrm>
            <a:off x="2367552" y="834652"/>
            <a:ext cx="7882378" cy="523220"/>
          </a:xfrm>
          <a:prstGeom prst="rect">
            <a:avLst/>
          </a:prstGeom>
          <a:noFill/>
        </p:spPr>
        <p:txBody>
          <a:bodyPr wrap="square">
            <a:spAutoFit/>
          </a:bodyPr>
          <a:lstStyle/>
          <a:p>
            <a:pPr marL="0" marR="0" indent="266700" algn="just">
              <a:spcBef>
                <a:spcPts val="0"/>
              </a:spcBef>
              <a:spcAft>
                <a:spcPts val="1500"/>
              </a:spcAft>
            </a:pPr>
            <a:r>
              <a:rPr lang="el-GR" sz="2800" b="1" dirty="0">
                <a:solidFill>
                  <a:srgbClr val="000000"/>
                </a:solidFill>
                <a:effectLst/>
                <a:latin typeface="Calibri" panose="020F0502020204030204" pitchFamily="34" charset="0"/>
                <a:ea typeface="Calibri" panose="020F0502020204030204" pitchFamily="34" charset="0"/>
              </a:rPr>
              <a:t>Οργανωτική Δομή του Αθλητισμού στην Ελλάδα</a:t>
            </a:r>
            <a:endParaRPr lang="en-US" sz="2800" b="1" dirty="0">
              <a:effectLst/>
              <a:latin typeface="Calibri" panose="020F0502020204030204" pitchFamily="34" charset="0"/>
              <a:ea typeface="Calibri" panose="020F0502020204030204" pitchFamily="34" charset="0"/>
            </a:endParaRPr>
          </a:p>
        </p:txBody>
      </p:sp>
    </p:spTree>
    <p:extLst>
      <p:ext uri="{BB962C8B-B14F-4D97-AF65-F5344CB8AC3E}">
        <p14:creationId xmlns="" xmlns:p14="http://schemas.microsoft.com/office/powerpoint/2010/main" val="4171754577"/>
      </p:ext>
    </p:extLst>
  </p:cSld>
  <p:clrMapOvr>
    <a:masterClrMapping/>
  </p:clrMapOvr>
</p:sld>
</file>

<file path=ppt/theme/theme1.xml><?xml version="1.0" encoding="utf-8"?>
<a:theme xmlns:a="http://schemas.openxmlformats.org/drawingml/2006/main" name="Retrospect">
  <a:themeElements>
    <a:clrScheme name="Custom 001">
      <a:dk1>
        <a:sysClr val="windowText" lastClr="000000"/>
      </a:dk1>
      <a:lt1>
        <a:sysClr val="window" lastClr="FFFFFF"/>
      </a:lt1>
      <a:dk2>
        <a:srgbClr val="CE71A2"/>
      </a:dk2>
      <a:lt2>
        <a:srgbClr val="EBEBEB"/>
      </a:lt2>
      <a:accent1>
        <a:srgbClr val="7B7B7B"/>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562</TotalTime>
  <Words>3860</Words>
  <Application>Microsoft Office PowerPoint</Application>
  <PresentationFormat>Προσαρμογή</PresentationFormat>
  <Paragraphs>279</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Retrospect</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Κατηγορίες και είδη Προγραμμάτων Α.γ.Ο.</vt:lpstr>
      <vt:lpstr>Κατηγορίες και είδη Προγραμμάτων Α.γ.Ο.</vt:lpstr>
      <vt:lpstr>Κατηγορίες και είδη Προγραμμάτων Α.γ.Ο.</vt:lpstr>
      <vt:lpstr>Κατηγορίες και είδη Προγραμμάτων Α.γ.Ο.</vt:lpstr>
      <vt:lpstr>Κατηγορίες και είδη Προγραμμάτων Α.γ.Ο.</vt:lpstr>
      <vt:lpstr>Εκδηλώσεις Άθληση για Όλους (Ε.Α.γ.Ο.)</vt:lpstr>
      <vt:lpstr>Φορείς Υλοποίησης των Π.Α.γ.Ο. και Ε.Α.γ.Ο.</vt:lpstr>
      <vt:lpstr>Επιχορήγηση των Π.Α.γ.Ο. και Ε.Α.γ.Ο.</vt:lpstr>
      <vt:lpstr>Σύστημα Παρακολούθησης, Αξιολόγησης και Ελέγχου Π.Α.γ.Ο. και Ε.Α.γ.Ο.</vt:lpstr>
      <vt:lpstr>Συμμετοχή στα Προγράμματα Άθληση για Όλους</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bakirtzoglou@live.com</dc:creator>
  <cp:lastModifiedBy>User</cp:lastModifiedBy>
  <cp:revision>59</cp:revision>
  <dcterms:created xsi:type="dcterms:W3CDTF">2020-11-08T18:13:26Z</dcterms:created>
  <dcterms:modified xsi:type="dcterms:W3CDTF">2025-03-24T11:36:25Z</dcterms:modified>
</cp:coreProperties>
</file>