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5E574-D417-4016-A189-8B27C266DFB1}" type="datetimeFigureOut">
              <a:rPr lang="el-GR" smtClean="0"/>
              <a:t>4/3/2012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A9C37-E9BE-41CB-914A-CE56170F707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5E574-D417-4016-A189-8B27C266DFB1}" type="datetimeFigureOut">
              <a:rPr lang="el-GR" smtClean="0"/>
              <a:t>4/3/2012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A9C37-E9BE-41CB-914A-CE56170F707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5E574-D417-4016-A189-8B27C266DFB1}" type="datetimeFigureOut">
              <a:rPr lang="el-GR" smtClean="0"/>
              <a:t>4/3/2012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A9C37-E9BE-41CB-914A-CE56170F707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5E574-D417-4016-A189-8B27C266DFB1}" type="datetimeFigureOut">
              <a:rPr lang="el-GR" smtClean="0"/>
              <a:t>4/3/2012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A9C37-E9BE-41CB-914A-CE56170F707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5E574-D417-4016-A189-8B27C266DFB1}" type="datetimeFigureOut">
              <a:rPr lang="el-GR" smtClean="0"/>
              <a:t>4/3/2012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A9C37-E9BE-41CB-914A-CE56170F707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5E574-D417-4016-A189-8B27C266DFB1}" type="datetimeFigureOut">
              <a:rPr lang="el-GR" smtClean="0"/>
              <a:t>4/3/2012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A9C37-E9BE-41CB-914A-CE56170F707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5E574-D417-4016-A189-8B27C266DFB1}" type="datetimeFigureOut">
              <a:rPr lang="el-GR" smtClean="0"/>
              <a:t>4/3/2012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A9C37-E9BE-41CB-914A-CE56170F707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5E574-D417-4016-A189-8B27C266DFB1}" type="datetimeFigureOut">
              <a:rPr lang="el-GR" smtClean="0"/>
              <a:t>4/3/2012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A9C37-E9BE-41CB-914A-CE56170F707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5E574-D417-4016-A189-8B27C266DFB1}" type="datetimeFigureOut">
              <a:rPr lang="el-GR" smtClean="0"/>
              <a:t>4/3/2012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A9C37-E9BE-41CB-914A-CE56170F707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5E574-D417-4016-A189-8B27C266DFB1}" type="datetimeFigureOut">
              <a:rPr lang="el-GR" smtClean="0"/>
              <a:t>4/3/2012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A9C37-E9BE-41CB-914A-CE56170F707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5E574-D417-4016-A189-8B27C266DFB1}" type="datetimeFigureOut">
              <a:rPr lang="el-GR" smtClean="0"/>
              <a:t>4/3/2012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A9C37-E9BE-41CB-914A-CE56170F707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25E574-D417-4016-A189-8B27C266DFB1}" type="datetimeFigureOut">
              <a:rPr lang="el-GR" smtClean="0"/>
              <a:t>4/3/2012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FA9C37-E9BE-41CB-914A-CE56170F707A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4" name="Rectangle 4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pSp>
        <p:nvGrpSpPr>
          <p:cNvPr id="2049" name="Group 1"/>
          <p:cNvGrpSpPr>
            <a:grpSpLocks noChangeAspect="1"/>
          </p:cNvGrpSpPr>
          <p:nvPr/>
        </p:nvGrpSpPr>
        <p:grpSpPr bwMode="auto">
          <a:xfrm>
            <a:off x="292370" y="1000108"/>
            <a:ext cx="8137282" cy="4357718"/>
            <a:chOff x="1824" y="3538"/>
            <a:chExt cx="8640" cy="5937"/>
          </a:xfrm>
        </p:grpSpPr>
        <p:sp>
          <p:nvSpPr>
            <p:cNvPr id="2093" name="AutoShape 45"/>
            <p:cNvSpPr>
              <a:spLocks noChangeAspect="1" noChangeArrowheads="1" noTextEdit="1"/>
            </p:cNvSpPr>
            <p:nvPr/>
          </p:nvSpPr>
          <p:spPr bwMode="auto">
            <a:xfrm>
              <a:off x="1824" y="3538"/>
              <a:ext cx="8640" cy="5937"/>
            </a:xfrm>
            <a:prstGeom prst="rect">
              <a:avLst/>
            </a:prstGeom>
            <a:solidFill>
              <a:srgbClr val="FFFFFF">
                <a:alpha val="2000"/>
              </a:srgbClr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2092" name="Text Box 44"/>
            <p:cNvSpPr txBox="1">
              <a:spLocks noChangeArrowheads="1"/>
            </p:cNvSpPr>
            <p:nvPr/>
          </p:nvSpPr>
          <p:spPr bwMode="auto">
            <a:xfrm>
              <a:off x="2216" y="4126"/>
              <a:ext cx="1744" cy="916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99CCFF"/>
              </a:solidFill>
              <a:miter lim="800000"/>
              <a:headEnd/>
              <a:tailEnd/>
            </a:ln>
          </p:spPr>
          <p:txBody>
            <a:bodyPr vert="horz" wrap="square" lIns="53035" tIns="26518" rIns="53035" bIns="26518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7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Ταυτίζονται οι εκτιμώμενες τιμές για τα βιολογικά στοιχεία με τις  συνθήκες αναφοράς;</a:t>
              </a:r>
              <a:endParaRPr kumimoji="0" lang="el-G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91" name="Line 43"/>
            <p:cNvSpPr>
              <a:spLocks noChangeShapeType="1"/>
            </p:cNvSpPr>
            <p:nvPr/>
          </p:nvSpPr>
          <p:spPr bwMode="auto">
            <a:xfrm>
              <a:off x="3960" y="4506"/>
              <a:ext cx="655" cy="0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2090" name="Text Box 42"/>
            <p:cNvSpPr txBox="1">
              <a:spLocks noChangeArrowheads="1"/>
            </p:cNvSpPr>
            <p:nvPr/>
          </p:nvSpPr>
          <p:spPr bwMode="auto">
            <a:xfrm>
              <a:off x="4070" y="4257"/>
              <a:ext cx="436" cy="2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53035" tIns="26518" rIns="53035" bIns="26518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700" b="1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Ναι </a:t>
              </a:r>
              <a:endParaRPr kumimoji="0" lang="el-G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9" name="Line 41"/>
            <p:cNvSpPr>
              <a:spLocks noChangeShapeType="1"/>
            </p:cNvSpPr>
            <p:nvPr/>
          </p:nvSpPr>
          <p:spPr bwMode="auto">
            <a:xfrm>
              <a:off x="3002" y="5040"/>
              <a:ext cx="0" cy="394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2088" name="Text Box 40"/>
            <p:cNvSpPr txBox="1">
              <a:spLocks noChangeArrowheads="1"/>
            </p:cNvSpPr>
            <p:nvPr/>
          </p:nvSpPr>
          <p:spPr bwMode="auto">
            <a:xfrm>
              <a:off x="2957" y="5101"/>
              <a:ext cx="437" cy="2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53035" tIns="26518" rIns="53035" bIns="26518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700" b="1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Όχι</a:t>
              </a:r>
              <a:endParaRPr kumimoji="0" lang="el-G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7" name="Text Box 39"/>
            <p:cNvSpPr txBox="1">
              <a:spLocks noChangeArrowheads="1"/>
            </p:cNvSpPr>
            <p:nvPr/>
          </p:nvSpPr>
          <p:spPr bwMode="auto">
            <a:xfrm>
              <a:off x="4615" y="4126"/>
              <a:ext cx="1747" cy="784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99CCFF"/>
              </a:solidFill>
              <a:miter lim="800000"/>
              <a:headEnd/>
              <a:tailEnd/>
            </a:ln>
          </p:spPr>
          <p:txBody>
            <a:bodyPr vert="horz" wrap="square" lIns="53035" tIns="26518" rIns="53035" bIns="26518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7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Δείχνουν οι φυσικοχημικές συνθήκες υψηλή κατάσταση;</a:t>
              </a:r>
              <a:endParaRPr kumimoji="0" lang="el-G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6" name="Line 38"/>
            <p:cNvSpPr>
              <a:spLocks noChangeShapeType="1"/>
            </p:cNvSpPr>
            <p:nvPr/>
          </p:nvSpPr>
          <p:spPr bwMode="auto">
            <a:xfrm>
              <a:off x="6362" y="4506"/>
              <a:ext cx="544" cy="0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2085" name="Text Box 37"/>
            <p:cNvSpPr txBox="1">
              <a:spLocks noChangeArrowheads="1"/>
            </p:cNvSpPr>
            <p:nvPr/>
          </p:nvSpPr>
          <p:spPr bwMode="auto">
            <a:xfrm>
              <a:off x="6402" y="4257"/>
              <a:ext cx="437" cy="2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53035" tIns="26518" rIns="53035" bIns="26518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700" b="1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Ναι </a:t>
              </a:r>
              <a:endParaRPr kumimoji="0" lang="el-G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4" name="Text Box 36"/>
            <p:cNvSpPr txBox="1">
              <a:spLocks noChangeArrowheads="1"/>
            </p:cNvSpPr>
            <p:nvPr/>
          </p:nvSpPr>
          <p:spPr bwMode="auto">
            <a:xfrm>
              <a:off x="6947" y="4126"/>
              <a:ext cx="1745" cy="786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99CCFF"/>
              </a:solidFill>
              <a:miter lim="800000"/>
              <a:headEnd/>
              <a:tailEnd/>
            </a:ln>
          </p:spPr>
          <p:txBody>
            <a:bodyPr vert="horz" wrap="square" lIns="53035" tIns="26518" rIns="53035" bIns="26518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7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Δείχνουν οι υδρομορφολογικές συνθήκες υψηλή κατάσταση;</a:t>
              </a:r>
              <a:endParaRPr kumimoji="0" lang="el-G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3" name="Text Box 35"/>
            <p:cNvSpPr txBox="1">
              <a:spLocks noChangeArrowheads="1"/>
            </p:cNvSpPr>
            <p:nvPr/>
          </p:nvSpPr>
          <p:spPr bwMode="auto">
            <a:xfrm>
              <a:off x="8757" y="4257"/>
              <a:ext cx="435" cy="2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53035" tIns="26518" rIns="53035" bIns="26518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700" b="1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Ναι </a:t>
              </a:r>
              <a:endParaRPr kumimoji="0" lang="el-G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2" name="Text Box 34"/>
            <p:cNvSpPr txBox="1">
              <a:spLocks noChangeArrowheads="1"/>
            </p:cNvSpPr>
            <p:nvPr/>
          </p:nvSpPr>
          <p:spPr bwMode="auto">
            <a:xfrm>
              <a:off x="9280" y="4191"/>
              <a:ext cx="1115" cy="655"/>
            </a:xfrm>
            <a:prstGeom prst="rect">
              <a:avLst/>
            </a:prstGeom>
            <a:solidFill>
              <a:srgbClr val="99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53035" tIns="26518" rIns="53035" bIns="26518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7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Ταξινόμηση ως υψηλή κατάσταση</a:t>
              </a:r>
              <a:endParaRPr kumimoji="0" lang="el-G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1" name="Text Box 33"/>
            <p:cNvSpPr txBox="1">
              <a:spLocks noChangeArrowheads="1"/>
            </p:cNvSpPr>
            <p:nvPr/>
          </p:nvSpPr>
          <p:spPr bwMode="auto">
            <a:xfrm>
              <a:off x="2216" y="5450"/>
              <a:ext cx="1744" cy="899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FF00"/>
              </a:solidFill>
              <a:miter lim="800000"/>
              <a:headEnd/>
              <a:tailEnd/>
            </a:ln>
          </p:spPr>
          <p:txBody>
            <a:bodyPr vert="horz" wrap="square" lIns="53035" tIns="26518" rIns="53035" bIns="26518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7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Διαφέρουν ελάχιστα οι εκτιμώμενες τιμές για τα βιολογικά στοιχεία με τις  συνθήκες αναφοράς;</a:t>
              </a:r>
              <a:endParaRPr kumimoji="0" lang="el-G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0" name="Text Box 32"/>
            <p:cNvSpPr txBox="1">
              <a:spLocks noChangeArrowheads="1"/>
            </p:cNvSpPr>
            <p:nvPr/>
          </p:nvSpPr>
          <p:spPr bwMode="auto">
            <a:xfrm>
              <a:off x="2995" y="6481"/>
              <a:ext cx="437" cy="2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53035" tIns="26518" rIns="53035" bIns="26518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700" b="1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Όχι</a:t>
              </a:r>
              <a:endParaRPr kumimoji="0" lang="el-G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79" name="Text Box 31"/>
            <p:cNvSpPr txBox="1">
              <a:spLocks noChangeArrowheads="1"/>
            </p:cNvSpPr>
            <p:nvPr/>
          </p:nvSpPr>
          <p:spPr bwMode="auto">
            <a:xfrm>
              <a:off x="2238" y="6815"/>
              <a:ext cx="1809" cy="77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FFFF00"/>
              </a:solidFill>
              <a:miter lim="800000"/>
              <a:headEnd/>
              <a:tailEnd/>
            </a:ln>
          </p:spPr>
          <p:txBody>
            <a:bodyPr vert="horz" wrap="square" lIns="53035" tIns="26518" rIns="53035" bIns="26518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7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Ταξινομείται με βάση τη βιολογική απόκλιση από τις συνθήκες αναφοράς</a:t>
              </a:r>
              <a:endParaRPr kumimoji="0" lang="el-G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78" name="Line 30"/>
            <p:cNvSpPr>
              <a:spLocks noChangeShapeType="1"/>
            </p:cNvSpPr>
            <p:nvPr/>
          </p:nvSpPr>
          <p:spPr bwMode="auto">
            <a:xfrm flipV="1">
              <a:off x="4047" y="7069"/>
              <a:ext cx="394" cy="0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2077" name="Text Box 29"/>
            <p:cNvSpPr txBox="1">
              <a:spLocks noChangeArrowheads="1"/>
            </p:cNvSpPr>
            <p:nvPr/>
          </p:nvSpPr>
          <p:spPr bwMode="auto">
            <a:xfrm>
              <a:off x="4441" y="6766"/>
              <a:ext cx="916" cy="630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FFFF00"/>
              </a:solidFill>
              <a:miter lim="800000"/>
              <a:headEnd/>
              <a:tailEnd/>
            </a:ln>
          </p:spPr>
          <p:txBody>
            <a:bodyPr vert="horz" wrap="square" lIns="53035" tIns="26518" rIns="53035" bIns="26518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7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Είναι η απόκλιση μέτρια;</a:t>
              </a:r>
              <a:endParaRPr kumimoji="0" lang="el-G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76" name="Line 28"/>
            <p:cNvSpPr>
              <a:spLocks noChangeShapeType="1"/>
            </p:cNvSpPr>
            <p:nvPr/>
          </p:nvSpPr>
          <p:spPr bwMode="auto">
            <a:xfrm>
              <a:off x="4898" y="7396"/>
              <a:ext cx="0" cy="459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2075" name="Text Box 27"/>
            <p:cNvSpPr txBox="1">
              <a:spLocks noChangeArrowheads="1"/>
            </p:cNvSpPr>
            <p:nvPr/>
          </p:nvSpPr>
          <p:spPr bwMode="auto">
            <a:xfrm>
              <a:off x="4243" y="7855"/>
              <a:ext cx="1374" cy="493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FF9900"/>
              </a:solidFill>
              <a:miter lim="800000"/>
              <a:headEnd/>
              <a:tailEnd/>
            </a:ln>
          </p:spPr>
          <p:txBody>
            <a:bodyPr vert="horz" wrap="square" lIns="53035" tIns="26518" rIns="53035" bIns="26518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7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Είναι η απόκλιση μεγάλη;</a:t>
              </a:r>
              <a:endParaRPr kumimoji="0" lang="el-G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74" name="Text Box 26"/>
            <p:cNvSpPr txBox="1">
              <a:spLocks noChangeArrowheads="1"/>
            </p:cNvSpPr>
            <p:nvPr/>
          </p:nvSpPr>
          <p:spPr bwMode="auto">
            <a:xfrm>
              <a:off x="5486" y="6795"/>
              <a:ext cx="436" cy="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53035" tIns="26518" rIns="53035" bIns="26518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700" b="1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Ναι </a:t>
              </a:r>
              <a:endParaRPr kumimoji="0" lang="el-G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73" name="Line 25"/>
            <p:cNvSpPr>
              <a:spLocks noChangeShapeType="1"/>
            </p:cNvSpPr>
            <p:nvPr/>
          </p:nvSpPr>
          <p:spPr bwMode="auto">
            <a:xfrm>
              <a:off x="5357" y="7069"/>
              <a:ext cx="719" cy="0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2072" name="Text Box 24"/>
            <p:cNvSpPr txBox="1">
              <a:spLocks noChangeArrowheads="1"/>
            </p:cNvSpPr>
            <p:nvPr/>
          </p:nvSpPr>
          <p:spPr bwMode="auto">
            <a:xfrm>
              <a:off x="5706" y="7855"/>
              <a:ext cx="435" cy="2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53035" tIns="26518" rIns="53035" bIns="26518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700" b="1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Ναι </a:t>
              </a:r>
              <a:endParaRPr kumimoji="0" lang="el-G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71" name="Line 23"/>
            <p:cNvSpPr>
              <a:spLocks noChangeShapeType="1"/>
            </p:cNvSpPr>
            <p:nvPr/>
          </p:nvSpPr>
          <p:spPr bwMode="auto">
            <a:xfrm>
              <a:off x="5617" y="8116"/>
              <a:ext cx="656" cy="0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2070" name="Text Box 22"/>
            <p:cNvSpPr txBox="1">
              <a:spLocks noChangeArrowheads="1"/>
            </p:cNvSpPr>
            <p:nvPr/>
          </p:nvSpPr>
          <p:spPr bwMode="auto">
            <a:xfrm>
              <a:off x="6076" y="6868"/>
              <a:ext cx="1438" cy="464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53035" tIns="26518" rIns="53035" bIns="26518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7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Ταξινόμηση ως μέτρια κατάσταση</a:t>
              </a:r>
              <a:endParaRPr kumimoji="0" lang="el-G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9" name="Text Box 21"/>
            <p:cNvSpPr txBox="1">
              <a:spLocks noChangeArrowheads="1"/>
            </p:cNvSpPr>
            <p:nvPr/>
          </p:nvSpPr>
          <p:spPr bwMode="auto">
            <a:xfrm>
              <a:off x="6273" y="7848"/>
              <a:ext cx="1699" cy="5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53035" tIns="26518" rIns="53035" bIns="26518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7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Ταξινόμηση ως ελλιπής κατάσταση</a:t>
              </a:r>
              <a:endParaRPr kumimoji="0" lang="el-G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8" name="Text Box 20"/>
            <p:cNvSpPr txBox="1">
              <a:spLocks noChangeArrowheads="1"/>
            </p:cNvSpPr>
            <p:nvPr/>
          </p:nvSpPr>
          <p:spPr bwMode="auto">
            <a:xfrm>
              <a:off x="4898" y="7463"/>
              <a:ext cx="1070" cy="2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53035" tIns="26518" rIns="53035" bIns="26518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700" b="1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μεγαλύτερη</a:t>
              </a:r>
              <a:endParaRPr kumimoji="0" lang="el-G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7" name="Line 19"/>
            <p:cNvSpPr>
              <a:spLocks noChangeShapeType="1"/>
            </p:cNvSpPr>
            <p:nvPr/>
          </p:nvSpPr>
          <p:spPr bwMode="auto">
            <a:xfrm>
              <a:off x="4898" y="8348"/>
              <a:ext cx="0" cy="749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2066" name="Text Box 18"/>
            <p:cNvSpPr txBox="1">
              <a:spLocks noChangeArrowheads="1"/>
            </p:cNvSpPr>
            <p:nvPr/>
          </p:nvSpPr>
          <p:spPr bwMode="auto">
            <a:xfrm>
              <a:off x="4876" y="8574"/>
              <a:ext cx="1461" cy="2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53035" tIns="26518" rIns="53035" bIns="26518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700" b="1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Πολύ μεγάλη</a:t>
              </a:r>
              <a:endParaRPr kumimoji="0" lang="el-G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5" name="Text Box 17"/>
            <p:cNvSpPr txBox="1">
              <a:spLocks noChangeArrowheads="1"/>
            </p:cNvSpPr>
            <p:nvPr/>
          </p:nvSpPr>
          <p:spPr bwMode="auto">
            <a:xfrm>
              <a:off x="4178" y="9082"/>
              <a:ext cx="1439" cy="393"/>
            </a:xfrm>
            <a:prstGeom prst="rect">
              <a:avLst/>
            </a:prstGeom>
            <a:solidFill>
              <a:srgbClr val="FF0000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53035" tIns="26518" rIns="53035" bIns="26518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7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Ταξινόμηση ως κακή κατάσταση</a:t>
              </a:r>
              <a:endParaRPr kumimoji="0" lang="el-G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4" name="Text Box 16"/>
            <p:cNvSpPr txBox="1">
              <a:spLocks noChangeArrowheads="1"/>
            </p:cNvSpPr>
            <p:nvPr/>
          </p:nvSpPr>
          <p:spPr bwMode="auto">
            <a:xfrm>
              <a:off x="4705" y="5287"/>
              <a:ext cx="2417" cy="106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FF00"/>
              </a:solidFill>
              <a:miter lim="800000"/>
              <a:headEnd/>
              <a:tailEnd/>
            </a:ln>
          </p:spPr>
          <p:txBody>
            <a:bodyPr vert="horz" wrap="square" lIns="53035" tIns="26518" rIns="53035" bIns="26518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7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οι φυσικοχημικές συνθήκες (α) διασφαλίζουν τη λειτουργία του οικοσυστήματος; (β) ταυτίζονται με τα περιβαλλοντικά πρότυπα ποιότητας για ορισμένους ρύπους;</a:t>
              </a:r>
              <a:endParaRPr kumimoji="0" lang="el-G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3" name="Line 15"/>
            <p:cNvSpPr>
              <a:spLocks noChangeShapeType="1"/>
            </p:cNvSpPr>
            <p:nvPr/>
          </p:nvSpPr>
          <p:spPr bwMode="auto">
            <a:xfrm>
              <a:off x="3960" y="5826"/>
              <a:ext cx="765" cy="0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2062" name="Text Box 14"/>
            <p:cNvSpPr txBox="1">
              <a:spLocks noChangeArrowheads="1"/>
            </p:cNvSpPr>
            <p:nvPr/>
          </p:nvSpPr>
          <p:spPr bwMode="auto">
            <a:xfrm>
              <a:off x="4069" y="5565"/>
              <a:ext cx="437" cy="2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53035" tIns="26518" rIns="53035" bIns="26518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700" b="1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Ναι </a:t>
              </a:r>
              <a:endParaRPr kumimoji="0" lang="el-G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1" name="Text Box 13"/>
            <p:cNvSpPr txBox="1">
              <a:spLocks noChangeArrowheads="1"/>
            </p:cNvSpPr>
            <p:nvPr/>
          </p:nvSpPr>
          <p:spPr bwMode="auto">
            <a:xfrm>
              <a:off x="6031" y="4966"/>
              <a:ext cx="437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53035" tIns="26518" rIns="53035" bIns="26518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700" b="1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Όχι</a:t>
              </a:r>
              <a:endParaRPr kumimoji="0" lang="el-G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0" name="Line 12"/>
            <p:cNvSpPr>
              <a:spLocks noChangeShapeType="1"/>
            </p:cNvSpPr>
            <p:nvPr/>
          </p:nvSpPr>
          <p:spPr bwMode="auto">
            <a:xfrm>
              <a:off x="6729" y="6349"/>
              <a:ext cx="0" cy="524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2059" name="Text Box 11"/>
            <p:cNvSpPr txBox="1">
              <a:spLocks noChangeArrowheads="1"/>
            </p:cNvSpPr>
            <p:nvPr/>
          </p:nvSpPr>
          <p:spPr bwMode="auto">
            <a:xfrm>
              <a:off x="6729" y="6479"/>
              <a:ext cx="437" cy="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53035" tIns="26518" rIns="53035" bIns="26518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700" b="1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Όχι</a:t>
              </a:r>
              <a:endParaRPr kumimoji="0" lang="el-G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8" name="Line 10"/>
            <p:cNvSpPr>
              <a:spLocks noChangeShapeType="1"/>
            </p:cNvSpPr>
            <p:nvPr/>
          </p:nvSpPr>
          <p:spPr bwMode="auto">
            <a:xfrm flipV="1">
              <a:off x="7122" y="5761"/>
              <a:ext cx="654" cy="0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2057" name="Text Box 9"/>
            <p:cNvSpPr txBox="1">
              <a:spLocks noChangeArrowheads="1"/>
            </p:cNvSpPr>
            <p:nvPr/>
          </p:nvSpPr>
          <p:spPr bwMode="auto">
            <a:xfrm>
              <a:off x="7776" y="5385"/>
              <a:ext cx="1174" cy="572"/>
            </a:xfrm>
            <a:prstGeom prst="rect">
              <a:avLst/>
            </a:prstGeom>
            <a:solidFill>
              <a:srgbClr val="00FF00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53035" tIns="26518" rIns="53035" bIns="26518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7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Ταξινόμηση ως καλή κατάσταση</a:t>
              </a:r>
              <a:endParaRPr kumimoji="0" lang="el-G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6" name="Line 8"/>
            <p:cNvSpPr>
              <a:spLocks noChangeShapeType="1"/>
            </p:cNvSpPr>
            <p:nvPr/>
          </p:nvSpPr>
          <p:spPr bwMode="auto">
            <a:xfrm>
              <a:off x="3002" y="6351"/>
              <a:ext cx="0" cy="45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2055" name="Line 7"/>
            <p:cNvSpPr>
              <a:spLocks noChangeShapeType="1"/>
            </p:cNvSpPr>
            <p:nvPr/>
          </p:nvSpPr>
          <p:spPr bwMode="auto">
            <a:xfrm>
              <a:off x="8692" y="4518"/>
              <a:ext cx="588" cy="0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2054" name="Line 6"/>
            <p:cNvSpPr>
              <a:spLocks noChangeShapeType="1"/>
            </p:cNvSpPr>
            <p:nvPr/>
          </p:nvSpPr>
          <p:spPr bwMode="auto">
            <a:xfrm>
              <a:off x="6076" y="4910"/>
              <a:ext cx="0" cy="394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2053" name="Line 5"/>
            <p:cNvSpPr>
              <a:spLocks noChangeShapeType="1"/>
            </p:cNvSpPr>
            <p:nvPr/>
          </p:nvSpPr>
          <p:spPr bwMode="auto">
            <a:xfrm>
              <a:off x="8233" y="4910"/>
              <a:ext cx="0" cy="459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2052" name="Text Box 4"/>
            <p:cNvSpPr txBox="1">
              <a:spLocks noChangeArrowheads="1"/>
            </p:cNvSpPr>
            <p:nvPr/>
          </p:nvSpPr>
          <p:spPr bwMode="auto">
            <a:xfrm>
              <a:off x="8233" y="4977"/>
              <a:ext cx="437" cy="2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53035" tIns="26518" rIns="53035" bIns="26518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700" b="1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Όχι</a:t>
              </a:r>
              <a:endParaRPr kumimoji="0" lang="el-G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1" name="Text Box 3"/>
            <p:cNvSpPr txBox="1">
              <a:spLocks noChangeArrowheads="1"/>
            </p:cNvSpPr>
            <p:nvPr/>
          </p:nvSpPr>
          <p:spPr bwMode="auto">
            <a:xfrm>
              <a:off x="7188" y="5500"/>
              <a:ext cx="435" cy="2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53035" tIns="26518" rIns="53035" bIns="26518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700" b="1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Ναι </a:t>
              </a:r>
              <a:endParaRPr kumimoji="0" lang="el-G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0" name="Rectangle 2"/>
            <p:cNvSpPr>
              <a:spLocks noChangeArrowheads="1"/>
            </p:cNvSpPr>
            <p:nvPr/>
          </p:nvSpPr>
          <p:spPr bwMode="auto">
            <a:xfrm>
              <a:off x="2184" y="3538"/>
              <a:ext cx="8280" cy="45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53035" tIns="26518" rIns="53035" bIns="26518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16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Αξιολόγηση κατάστασης υδατικών συστημάτων </a:t>
              </a:r>
              <a:br>
                <a:rPr kumimoji="0" lang="el-GR" sz="16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</a:br>
              <a:r>
                <a:rPr kumimoji="0" lang="el-GR" sz="16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υδατικών σωμάτων</a:t>
              </a:r>
              <a:endParaRPr kumimoji="0" lang="el-G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Εικόνα 86" descr="Εικόνα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353420"/>
            <a:ext cx="7786742" cy="5218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Εικόνα 12" descr="C:\Documents and Settings\Poweruser\Desktop\21341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8715404" cy="5857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Εικόνα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8143900" cy="5857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Εικόνα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7715272" cy="528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Εικόνα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786578" cy="5429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Εικόνα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7143768" cy="5072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Εικόνα 2" descr="DPSI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7143768" cy="5500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125</Words>
  <Application>Microsoft Office PowerPoint</Application>
  <PresentationFormat>Προβολή στην οθόνη (4:3)</PresentationFormat>
  <Paragraphs>28</Paragraphs>
  <Slides>9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0" baseType="lpstr">
      <vt:lpstr>Θέμα του Office</vt:lpstr>
      <vt:lpstr>Διαφάνεια 1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President</dc:creator>
  <cp:lastModifiedBy>President</cp:lastModifiedBy>
  <cp:revision>2</cp:revision>
  <dcterms:created xsi:type="dcterms:W3CDTF">2012-03-04T17:40:34Z</dcterms:created>
  <dcterms:modified xsi:type="dcterms:W3CDTF">2012-03-04T17:50:37Z</dcterms:modified>
</cp:coreProperties>
</file>