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2" r:id="rId2"/>
    <p:sldId id="270" r:id="rId3"/>
    <p:sldId id="312" r:id="rId4"/>
    <p:sldId id="321" r:id="rId5"/>
    <p:sldId id="393" r:id="rId6"/>
    <p:sldId id="428" r:id="rId7"/>
    <p:sldId id="429" r:id="rId8"/>
    <p:sldId id="404" r:id="rId9"/>
    <p:sldId id="430" r:id="rId10"/>
    <p:sldId id="403" r:id="rId11"/>
    <p:sldId id="405" r:id="rId12"/>
    <p:sldId id="407" r:id="rId13"/>
    <p:sldId id="406" r:id="rId14"/>
    <p:sldId id="394" r:id="rId15"/>
    <p:sldId id="401" r:id="rId16"/>
    <p:sldId id="427" r:id="rId17"/>
    <p:sldId id="402" r:id="rId18"/>
    <p:sldId id="419" r:id="rId19"/>
    <p:sldId id="412" r:id="rId20"/>
    <p:sldId id="415" r:id="rId21"/>
    <p:sldId id="416" r:id="rId22"/>
    <p:sldId id="418" r:id="rId23"/>
    <p:sldId id="421" r:id="rId24"/>
    <p:sldId id="422" r:id="rId25"/>
    <p:sldId id="322" r:id="rId26"/>
    <p:sldId id="279" r:id="rId27"/>
    <p:sldId id="280" r:id="rId28"/>
    <p:sldId id="282" r:id="rId29"/>
    <p:sldId id="283" r:id="rId30"/>
    <p:sldId id="284" r:id="rId31"/>
    <p:sldId id="305" r:id="rId32"/>
    <p:sldId id="306" r:id="rId33"/>
    <p:sldId id="286" r:id="rId34"/>
    <p:sldId id="395" r:id="rId35"/>
    <p:sldId id="396" r:id="rId36"/>
    <p:sldId id="259" r:id="rId37"/>
    <p:sldId id="420" r:id="rId38"/>
    <p:sldId id="423" r:id="rId39"/>
    <p:sldId id="424" r:id="rId40"/>
    <p:sldId id="425" r:id="rId41"/>
    <p:sldId id="426" r:id="rId42"/>
    <p:sldId id="304" r:id="rId43"/>
    <p:sldId id="292" r:id="rId44"/>
    <p:sldId id="291" r:id="rId45"/>
    <p:sldId id="272" r:id="rId46"/>
    <p:sldId id="276" r:id="rId47"/>
    <p:sldId id="273" r:id="rId48"/>
    <p:sldId id="354" r:id="rId49"/>
    <p:sldId id="326" r:id="rId50"/>
    <p:sldId id="333" r:id="rId51"/>
    <p:sldId id="337" r:id="rId52"/>
    <p:sldId id="329" r:id="rId53"/>
    <p:sldId id="338" r:id="rId54"/>
    <p:sldId id="334" r:id="rId55"/>
    <p:sldId id="339" r:id="rId56"/>
    <p:sldId id="349" r:id="rId57"/>
    <p:sldId id="350" r:id="rId58"/>
    <p:sldId id="348" r:id="rId59"/>
    <p:sldId id="351" r:id="rId60"/>
    <p:sldId id="387" r:id="rId61"/>
    <p:sldId id="325" r:id="rId62"/>
    <p:sldId id="335" r:id="rId63"/>
    <p:sldId id="342" r:id="rId64"/>
    <p:sldId id="355" r:id="rId65"/>
    <p:sldId id="353" r:id="rId66"/>
    <p:sldId id="359" r:id="rId67"/>
    <p:sldId id="356" r:id="rId68"/>
    <p:sldId id="388" r:id="rId69"/>
    <p:sldId id="360" r:id="rId70"/>
    <p:sldId id="357" r:id="rId71"/>
    <p:sldId id="358" r:id="rId72"/>
    <p:sldId id="345" r:id="rId73"/>
    <p:sldId id="332" r:id="rId74"/>
    <p:sldId id="336" r:id="rId75"/>
    <p:sldId id="346" r:id="rId76"/>
    <p:sldId id="361" r:id="rId77"/>
    <p:sldId id="340" r:id="rId78"/>
    <p:sldId id="330" r:id="rId79"/>
    <p:sldId id="347" r:id="rId80"/>
    <p:sldId id="392" r:id="rId81"/>
    <p:sldId id="352" r:id="rId82"/>
    <p:sldId id="341" r:id="rId83"/>
    <p:sldId id="398" r:id="rId84"/>
    <p:sldId id="399" r:id="rId85"/>
    <p:sldId id="343" r:id="rId86"/>
    <p:sldId id="344" r:id="rId87"/>
    <p:sldId id="260" r:id="rId88"/>
    <p:sldId id="327" r:id="rId89"/>
    <p:sldId id="328" r:id="rId90"/>
    <p:sldId id="261" r:id="rId91"/>
    <p:sldId id="262" r:id="rId92"/>
    <p:sldId id="263" r:id="rId93"/>
    <p:sldId id="264" r:id="rId94"/>
    <p:sldId id="277" r:id="rId95"/>
    <p:sldId id="278" r:id="rId96"/>
    <p:sldId id="265" r:id="rId97"/>
    <p:sldId id="266" r:id="rId98"/>
    <p:sldId id="267" r:id="rId99"/>
    <p:sldId id="303" r:id="rId100"/>
    <p:sldId id="365" r:id="rId101"/>
    <p:sldId id="362" r:id="rId102"/>
    <p:sldId id="364" r:id="rId103"/>
    <p:sldId id="366" r:id="rId104"/>
    <p:sldId id="268" r:id="rId105"/>
    <p:sldId id="269" r:id="rId106"/>
    <p:sldId id="293" r:id="rId107"/>
    <p:sldId id="294" r:id="rId108"/>
    <p:sldId id="295" r:id="rId109"/>
    <p:sldId id="274" r:id="rId110"/>
    <p:sldId id="288" r:id="rId111"/>
    <p:sldId id="275" r:id="rId1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CCE560-A221-4575-884F-3011821C3574}" type="datetimeFigureOut">
              <a:rPr lang="el-GR" smtClean="0"/>
              <a:pPr/>
              <a:t>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0C1356-5B32-4CB5-A76E-A89F31FA8D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CE560-A221-4575-884F-3011821C3574}" type="datetimeFigureOut">
              <a:rPr lang="el-GR" smtClean="0"/>
              <a:pPr/>
              <a:t>4/3/2021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C1356-5B32-4CB5-A76E-A89F31FA8D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1571636"/>
          </a:xfrm>
        </p:spPr>
        <p:txBody>
          <a:bodyPr>
            <a:normAutofit/>
          </a:bodyPr>
          <a:lstStyle/>
          <a:p>
            <a:r>
              <a:rPr lang="el-GR" b="1" dirty="0" smtClean="0"/>
              <a:t>ΑΝΘΡΩΠΟΛΟΓΙΑ ΤΩΝ ΦΥΛΩΝ</a:t>
            </a:r>
            <a:endParaRPr lang="el-GR" b="1" dirty="0"/>
          </a:p>
        </p:txBody>
      </p:sp>
      <p:sp>
        <p:nvSpPr>
          <p:cNvPr id="3" name="2 - Θέση περιεχομένου"/>
          <p:cNvSpPr>
            <a:spLocks noGrp="1"/>
          </p:cNvSpPr>
          <p:nvPr>
            <p:ph idx="1"/>
          </p:nvPr>
        </p:nvSpPr>
        <p:spPr>
          <a:xfrm>
            <a:off x="457200" y="2071678"/>
            <a:ext cx="8229600" cy="4786322"/>
          </a:xfrm>
        </p:spPr>
        <p:txBody>
          <a:bodyPr>
            <a:normAutofit/>
          </a:bodyPr>
          <a:lstStyle/>
          <a:p>
            <a:r>
              <a:rPr lang="el-GR" dirty="0" smtClean="0"/>
              <a:t>Πέρα από την ανθρωπολογία των γυναικών…</a:t>
            </a:r>
          </a:p>
          <a:p>
            <a:r>
              <a:rPr lang="el-GR" dirty="0" smtClean="0"/>
              <a:t>Ανδρική και γυναικεία ταυτότητα: μύθοι και στερεότυπα</a:t>
            </a:r>
          </a:p>
          <a:p>
            <a:r>
              <a:rPr lang="el-GR" dirty="0" smtClean="0"/>
              <a:t>Ιστορικές αναφορές της παραπάνω σχέσης</a:t>
            </a:r>
          </a:p>
          <a:p>
            <a:r>
              <a:rPr lang="el-GR" dirty="0" smtClean="0"/>
              <a:t>Σεξουαλική ταυτότητα, σεξουαλικές επιλογές</a:t>
            </a:r>
          </a:p>
          <a:p>
            <a:r>
              <a:rPr lang="el-GR" dirty="0" smtClean="0"/>
              <a:t>Η συμβολή της κοινωνικής ανθρωπολογίας και της εθνογραφίας</a:t>
            </a:r>
          </a:p>
          <a:p>
            <a:r>
              <a:rPr lang="el-GR" dirty="0" smtClean="0"/>
              <a:t>Φύση και πολιτισμός</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μύθος των Αμαζόνων: γυναίκες πολεμίστριες από τη μακρινή </a:t>
            </a:r>
            <a:r>
              <a:rPr lang="el-GR" dirty="0" err="1" smtClean="0"/>
              <a:t>Σκυθία</a:t>
            </a:r>
            <a:r>
              <a:rPr lang="el-GR" dirty="0" smtClean="0"/>
              <a:t> </a:t>
            </a:r>
            <a:endParaRPr lang="el-GR" dirty="0"/>
          </a:p>
        </p:txBody>
      </p:sp>
      <p:pic>
        <p:nvPicPr>
          <p:cNvPr id="3074" name="Picture 2" descr="C:\Users\Χρήστης\Desktop\images (1).jpg"/>
          <p:cNvPicPr>
            <a:picLocks noGrp="1" noChangeAspect="1" noChangeArrowheads="1"/>
          </p:cNvPicPr>
          <p:nvPr>
            <p:ph idx="1"/>
          </p:nvPr>
        </p:nvPicPr>
        <p:blipFill>
          <a:blip r:embed="rId2"/>
          <a:srcRect/>
          <a:stretch>
            <a:fillRect/>
          </a:stretch>
        </p:blipFill>
        <p:spPr bwMode="auto">
          <a:xfrm>
            <a:off x="1714480" y="2143116"/>
            <a:ext cx="6072230" cy="392909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Θυμάστε τον Γάλλο εθνολόγο?</a:t>
            </a:r>
            <a:endParaRPr lang="el-GR" dirty="0"/>
          </a:p>
        </p:txBody>
      </p:sp>
      <p:sp>
        <p:nvSpPr>
          <p:cNvPr id="3" name="2 - Θέση περιεχομένου"/>
          <p:cNvSpPr>
            <a:spLocks noGrp="1"/>
          </p:cNvSpPr>
          <p:nvPr>
            <p:ph idx="1"/>
          </p:nvPr>
        </p:nvSpPr>
        <p:spPr/>
        <p:txBody>
          <a:bodyPr/>
          <a:lstStyle/>
          <a:p>
            <a:pPr>
              <a:buNone/>
            </a:pPr>
            <a:r>
              <a:rPr lang="el-GR" dirty="0" smtClean="0"/>
              <a:t>Κοινωνία = επικοινωνία </a:t>
            </a:r>
          </a:p>
          <a:p>
            <a:pPr>
              <a:buNone/>
            </a:pPr>
            <a:r>
              <a:rPr lang="el-GR" dirty="0" smtClean="0"/>
              <a:t>(μέσω μηνυμάτων, μέσω αγαθών και μέσω γυναικών)</a:t>
            </a:r>
          </a:p>
          <a:p>
            <a:pPr>
              <a:buNone/>
            </a:pPr>
            <a:endParaRPr lang="el-GR" dirty="0" smtClean="0"/>
          </a:p>
          <a:p>
            <a:pPr>
              <a:buNone/>
            </a:pPr>
            <a:r>
              <a:rPr lang="el-GR" dirty="0" smtClean="0"/>
              <a:t>Κομβικός ο ρόλος των Κοινωνικοποιημένων σεξουαλικών σχέσεων και της κοινωνικοποιημένης συγγένειας</a:t>
            </a:r>
            <a:endParaRPr lang="el-GR" dirty="0"/>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85860"/>
            <a:ext cx="8229600" cy="285752"/>
          </a:xfrm>
        </p:spPr>
        <p:txBody>
          <a:bodyPr>
            <a:noAutofit/>
          </a:bodyPr>
          <a:lstStyle/>
          <a:p>
            <a:r>
              <a:rPr lang="en-US" sz="3600" dirty="0" smtClean="0"/>
              <a:t>Claude Levi-Strauss</a:t>
            </a:r>
            <a:br>
              <a:rPr lang="en-US" sz="3600" dirty="0" smtClean="0"/>
            </a:br>
            <a:r>
              <a:rPr lang="el-GR" sz="3600" i="1" dirty="0" smtClean="0"/>
              <a:t>Η ανθρωπολογία και τα προβλήματα του σύγχρονου κόσμου</a:t>
            </a:r>
            <a:r>
              <a:rPr lang="el-GR" sz="3600" dirty="0" smtClean="0"/>
              <a:t> </a:t>
            </a:r>
            <a:br>
              <a:rPr lang="el-GR" sz="3600" dirty="0" smtClean="0"/>
            </a:br>
            <a:r>
              <a:rPr lang="el-GR" sz="3600" dirty="0" smtClean="0"/>
              <a:t>(τεχνητή αναπαραγωγή: παρθένες γυναίκες και ομοφυλόφιλα ζευγάρια)</a:t>
            </a:r>
            <a:endParaRPr lang="el-GR" sz="3600" dirty="0"/>
          </a:p>
        </p:txBody>
      </p:sp>
      <p:sp>
        <p:nvSpPr>
          <p:cNvPr id="3" name="2 - Θέση περιεχομένου"/>
          <p:cNvSpPr>
            <a:spLocks noGrp="1"/>
          </p:cNvSpPr>
          <p:nvPr>
            <p:ph idx="1"/>
          </p:nvPr>
        </p:nvSpPr>
        <p:spPr>
          <a:xfrm>
            <a:off x="457200" y="3214686"/>
            <a:ext cx="8229600" cy="3643314"/>
          </a:xfrm>
        </p:spPr>
        <p:txBody>
          <a:bodyPr>
            <a:normAutofit/>
          </a:bodyPr>
          <a:lstStyle/>
          <a:p>
            <a:r>
              <a:rPr lang="el-GR" dirty="0" smtClean="0"/>
              <a:t>Αναπαραγωγή: φυσική, υπακούει αποκλειστικά σε βιολογικούς, θεϊκούς νόμους και ηθικές επιταγές;</a:t>
            </a:r>
          </a:p>
          <a:p>
            <a:r>
              <a:rPr lang="el-GR" dirty="0" smtClean="0"/>
              <a:t>Μελέτες περίπτωσης: στην Αφρική, στη φυλή Σάμο της Μπουρκίνα Φάσο, στους Ινδιάνους </a:t>
            </a:r>
            <a:r>
              <a:rPr lang="el-GR" dirty="0" err="1" smtClean="0"/>
              <a:t>Τούπι</a:t>
            </a:r>
            <a:r>
              <a:rPr lang="el-GR" dirty="0" smtClean="0"/>
              <a:t>-</a:t>
            </a:r>
            <a:r>
              <a:rPr lang="el-GR" dirty="0" err="1" smtClean="0"/>
              <a:t>Κουαχίμπ</a:t>
            </a:r>
            <a:r>
              <a:rPr lang="el-GR" dirty="0" smtClean="0"/>
              <a:t> της Βραζιλίας, στη φυλή </a:t>
            </a:r>
            <a:r>
              <a:rPr lang="el-GR" dirty="0" err="1" smtClean="0"/>
              <a:t>Νούερ</a:t>
            </a:r>
            <a:r>
              <a:rPr lang="el-GR" dirty="0" smtClean="0"/>
              <a:t> στην Αφρική κα.</a:t>
            </a:r>
            <a:endParaRPr lang="el-GR" dirty="0"/>
          </a:p>
        </p:txBody>
      </p:sp>
    </p:spTree>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5626121"/>
          </a:xfrm>
        </p:spPr>
        <p:txBody>
          <a:bodyPr>
            <a:normAutofit/>
          </a:bodyPr>
          <a:lstStyle/>
          <a:p>
            <a:pPr>
              <a:buNone/>
            </a:pPr>
            <a:r>
              <a:rPr lang="el-GR" dirty="0" smtClean="0"/>
              <a:t>    Η ανθρωπολογία φανερώνει αυτό που εμείς θεωρούμε «φυσιολογικό» βασισμένο στην τάξη των πραγμάτων, περιορίζεται σε καταναγκασμούς και συνήθειες που είναι ίδιον της δικής μας κουλτούρας. Μας βοηθά επομένως να απαλλαγούμε από τις παρωπίδες μας, να καταλάβουμε πως και γιατί άλλες κοινωνίες μπορούν να θεωρούν απλές και αυτονόητες συνήθειες οι οποίες σε εμάς φαίνονται αδιανόητες ή ακόμη και σκανδαλώδεις…</a:t>
            </a:r>
            <a:endParaRPr lang="el-GR" dirty="0"/>
          </a:p>
        </p:txBody>
      </p:sp>
    </p:spTree>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5840435"/>
          </a:xfrm>
        </p:spPr>
        <p:txBody>
          <a:bodyPr>
            <a:normAutofit lnSpcReduction="10000"/>
          </a:bodyPr>
          <a:lstStyle/>
          <a:p>
            <a:pPr>
              <a:buNone/>
            </a:pPr>
            <a:r>
              <a:rPr lang="el-GR" dirty="0" smtClean="0"/>
              <a:t>    Στους πολύ ανυπόμονους νομομαθείς και ηθικολόγους οι ανθρωπολόγοι δίνουν απλόχερα συμβουλές ελευθεροφροσύνης αλλά και σύνεσης. Εξηγούν ότι ακόμη και εκείνες οι πρακτικές που σοκάρουν την πλειοψηφία της κοινής γνώμης –υποβοηθούμενη αναπαραγωγή στην υπηρεσία παρθένων, άγαμων, χήρων γυναικών ή ομοφυλόφιλων ζευγαριών –βρίσκουν το ισοδύναμό τους σε άλλες κοινωνίες που δεν υπολείπονται στην εύρυθμη λειτουργία τους…</a:t>
            </a:r>
            <a:endParaRPr lang="el-GR" dirty="0"/>
          </a:p>
        </p:txBody>
      </p:sp>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
            </a:r>
            <a:br>
              <a:rPr lang="el-GR" b="1" dirty="0" smtClean="0"/>
            </a:br>
            <a:r>
              <a:rPr lang="el-GR" b="1" dirty="0" err="1" smtClean="0"/>
              <a:t>Μεταδομιστικές</a:t>
            </a:r>
            <a:r>
              <a:rPr lang="el-GR" b="1" dirty="0" smtClean="0"/>
              <a:t> αναγνώσεις…</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10000"/>
          </a:bodyPr>
          <a:lstStyle/>
          <a:p>
            <a:r>
              <a:rPr lang="el-GR" sz="3300" dirty="0" smtClean="0"/>
              <a:t>Πέρα από το φύλο/ φύλο και </a:t>
            </a:r>
            <a:r>
              <a:rPr lang="el-GR" sz="3300" dirty="0" err="1" smtClean="0"/>
              <a:t>επιτελεστικότητα</a:t>
            </a:r>
            <a:r>
              <a:rPr lang="el-GR" sz="3300" dirty="0" smtClean="0"/>
              <a:t>, </a:t>
            </a:r>
            <a:r>
              <a:rPr lang="en-US" sz="3300" i="1" dirty="0" smtClean="0"/>
              <a:t>Gender </a:t>
            </a:r>
            <a:r>
              <a:rPr lang="en-US" sz="3300" i="1" dirty="0" err="1" smtClean="0"/>
              <a:t>perfomativity</a:t>
            </a:r>
            <a:r>
              <a:rPr lang="el-GR" sz="3300" i="1" dirty="0" smtClean="0"/>
              <a:t>, </a:t>
            </a:r>
            <a:r>
              <a:rPr lang="el-GR" sz="3300" dirty="0" smtClean="0"/>
              <a:t>(</a:t>
            </a:r>
            <a:r>
              <a:rPr lang="en-US" sz="3300" dirty="0" smtClean="0"/>
              <a:t>Butler</a:t>
            </a:r>
            <a:r>
              <a:rPr lang="el-GR" sz="3300" dirty="0" smtClean="0"/>
              <a:t>, 1990, </a:t>
            </a:r>
            <a:r>
              <a:rPr lang="en-US" sz="3300" i="1" dirty="0" smtClean="0"/>
              <a:t>Gender Trouble</a:t>
            </a:r>
            <a:r>
              <a:rPr lang="el-GR" sz="3300" i="1" dirty="0" smtClean="0"/>
              <a:t>.</a:t>
            </a:r>
            <a:r>
              <a:rPr lang="en-US" sz="3300" i="1" dirty="0" smtClean="0"/>
              <a:t> Feminism and the Subversion of Identity</a:t>
            </a:r>
            <a:r>
              <a:rPr lang="en-US" sz="3300" dirty="0" smtClean="0"/>
              <a:t>).</a:t>
            </a:r>
            <a:r>
              <a:rPr lang="el-GR" sz="3300" dirty="0" smtClean="0"/>
              <a:t> Το φύλο δεν είναι, γίνεται! Το φύλο ένα σύνολο πρακτικών </a:t>
            </a:r>
          </a:p>
          <a:p>
            <a:pPr>
              <a:buNone/>
            </a:pPr>
            <a:endParaRPr lang="el-GR" sz="3300" dirty="0" smtClean="0"/>
          </a:p>
          <a:p>
            <a:r>
              <a:rPr lang="en-US" sz="3300" i="1" dirty="0" smtClean="0"/>
              <a:t>Queer theory</a:t>
            </a:r>
            <a:r>
              <a:rPr lang="el-GR" sz="3300" i="1" dirty="0" smtClean="0"/>
              <a:t>:</a:t>
            </a:r>
            <a:r>
              <a:rPr lang="el-GR" sz="3300" dirty="0" smtClean="0"/>
              <a:t> αποσταθεροποίηση της έννοιας της σταθερής ταυτότητας, αναντιστοιχία φύλου και σεξουαλικότητας (παρενδυσία, σαδομαζοχισμός), διαπολιτισμικές αμφισημίες του φύλου, </a:t>
            </a:r>
            <a:r>
              <a:rPr lang="el-GR" sz="3300" i="1" u="sng" dirty="0" smtClean="0"/>
              <a:t>αμφισβήτηση όχι μόνο του βιολογικού αλλά και του κοινωνικού φύλου. </a:t>
            </a:r>
            <a:r>
              <a:rPr lang="el-GR" sz="3300" u="sng" dirty="0" smtClean="0"/>
              <a:t>Το ζήτημα δεν είναι το φύλο αλλά ο τρόπος που ζει κανείς τη σεξουαλικότητά του και επιτελεί τη σεξουαλική του ταυτότητα.  </a:t>
            </a:r>
          </a:p>
          <a:p>
            <a:endParaRPr lang="el-GR" dirty="0"/>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Υπάρχει φεμινιστική εθνογραφία?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Επίδραση της πολιτισμικής κριτικής: σχέσεις εξουσίας/ηθικής, υποκειμενική θέση του ερευνητή/αυθεντία, αναπαράσταση του άλλου, πλουραλισμός, πολυφωνία, πειραματισμός, </a:t>
            </a:r>
            <a:r>
              <a:rPr lang="el-GR" dirty="0" err="1" smtClean="0"/>
              <a:t>κειμενικότητα</a:t>
            </a:r>
            <a:r>
              <a:rPr lang="el-GR" dirty="0" smtClean="0"/>
              <a:t>. </a:t>
            </a:r>
            <a:r>
              <a:rPr lang="en-US" dirty="0" smtClean="0"/>
              <a:t>Clifford</a:t>
            </a:r>
            <a:r>
              <a:rPr lang="el-GR" dirty="0" smtClean="0"/>
              <a:t> &amp; </a:t>
            </a:r>
            <a:r>
              <a:rPr lang="en-US" dirty="0" smtClean="0"/>
              <a:t>Marcus</a:t>
            </a:r>
            <a:r>
              <a:rPr lang="el-GR" dirty="0" smtClean="0"/>
              <a:t> (1986)</a:t>
            </a:r>
            <a:r>
              <a:rPr lang="en-US" dirty="0" smtClean="0"/>
              <a:t>,</a:t>
            </a:r>
            <a:r>
              <a:rPr lang="en-US" i="1" dirty="0" smtClean="0"/>
              <a:t> Writing Culture</a:t>
            </a:r>
            <a:r>
              <a:rPr lang="el-GR" i="1" dirty="0" smtClean="0"/>
              <a:t>.</a:t>
            </a:r>
            <a:r>
              <a:rPr lang="el-GR" dirty="0" smtClean="0"/>
              <a:t> Αποκλεισμός της φεμινιστικής παράδοσης! Νέο είδος εθνογραφίας?  </a:t>
            </a:r>
            <a:r>
              <a:rPr lang="en-US" dirty="0" smtClean="0"/>
              <a:t>Moore, 1988,</a:t>
            </a:r>
            <a:r>
              <a:rPr lang="en-US" i="1" dirty="0" smtClean="0"/>
              <a:t>Feminism and Anthropology</a:t>
            </a:r>
            <a:r>
              <a:rPr lang="el-GR" i="1" dirty="0" smtClean="0"/>
              <a:t> </a:t>
            </a:r>
            <a:r>
              <a:rPr lang="el-GR" dirty="0" smtClean="0"/>
              <a:t>&amp; </a:t>
            </a:r>
            <a:r>
              <a:rPr lang="en-US" dirty="0" err="1" smtClean="0"/>
              <a:t>Caplan</a:t>
            </a:r>
            <a:r>
              <a:rPr lang="en-US" dirty="0" smtClean="0"/>
              <a:t>, 1993,</a:t>
            </a:r>
            <a:r>
              <a:rPr lang="en-US" i="1" dirty="0" smtClean="0"/>
              <a:t>Gendered Fields. Women, Men and Ethnography.</a:t>
            </a:r>
            <a:endParaRPr lang="el-GR" i="1"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«Πλύσιμο πιάτων εσύ, ψήσιμο εγώ…»</a:t>
            </a:r>
            <a:endParaRPr lang="el-GR" dirty="0"/>
          </a:p>
        </p:txBody>
      </p:sp>
      <p:pic>
        <p:nvPicPr>
          <p:cNvPr id="4" name="3 - Θέση περιεχομένου" descr="62019.jpg"/>
          <p:cNvPicPr>
            <a:picLocks noGrp="1" noChangeAspect="1"/>
          </p:cNvPicPr>
          <p:nvPr>
            <p:ph idx="1"/>
          </p:nvPr>
        </p:nvPicPr>
        <p:blipFill>
          <a:blip r:embed="rId2" cstate="print"/>
          <a:stretch>
            <a:fillRect/>
          </a:stretch>
        </p:blipFill>
        <p:spPr>
          <a:xfrm>
            <a:off x="1922084" y="1600200"/>
            <a:ext cx="5299832" cy="4997152"/>
          </a:xfrm>
        </p:spPr>
      </p:pic>
    </p:spTree>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Βέβαια υπάρχει πάντα η ταξική ανάγνωση των </a:t>
            </a:r>
            <a:r>
              <a:rPr lang="el-GR" dirty="0" err="1" smtClean="0"/>
              <a:t>έμφυλων</a:t>
            </a:r>
            <a:r>
              <a:rPr lang="el-GR" dirty="0" smtClean="0"/>
              <a:t> ρόλων!</a:t>
            </a:r>
            <a:endParaRPr lang="el-GR" dirty="0"/>
          </a:p>
        </p:txBody>
      </p:sp>
      <p:pic>
        <p:nvPicPr>
          <p:cNvPr id="8194" name="Picture 2" descr="C:\Users\BALIA\Contacts\Pictures\GENDER\ballafrica1.jpg"/>
          <p:cNvPicPr>
            <a:picLocks noGrp="1" noChangeAspect="1" noChangeArrowheads="1"/>
          </p:cNvPicPr>
          <p:nvPr>
            <p:ph idx="1"/>
          </p:nvPr>
        </p:nvPicPr>
        <p:blipFill>
          <a:blip r:embed="rId2" cstate="print"/>
          <a:srcRect/>
          <a:stretch>
            <a:fillRect/>
          </a:stretch>
        </p:blipFill>
        <p:spPr bwMode="auto">
          <a:xfrm>
            <a:off x="1888622" y="1600200"/>
            <a:ext cx="5366755"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τυραννία του σώματος και της εικόνας</a:t>
            </a:r>
            <a:endParaRPr lang="el-GR" dirty="0"/>
          </a:p>
        </p:txBody>
      </p:sp>
      <p:pic>
        <p:nvPicPr>
          <p:cNvPr id="9218" name="Picture 2" descr="C:\Users\BALIA\Contacts\Pictures\Γυναικα.Σώμα\slide_1960_free.jpg"/>
          <p:cNvPicPr>
            <a:picLocks noGrp="1" noChangeAspect="1" noChangeArrowheads="1"/>
          </p:cNvPicPr>
          <p:nvPr>
            <p:ph idx="1"/>
          </p:nvPr>
        </p:nvPicPr>
        <p:blipFill>
          <a:blip r:embed="rId2" cstate="print"/>
          <a:srcRect/>
          <a:stretch>
            <a:fillRect/>
          </a:stretch>
        </p:blipFill>
        <p:spPr bwMode="auto">
          <a:xfrm>
            <a:off x="1763688" y="1628800"/>
            <a:ext cx="5616624" cy="5229200"/>
          </a:xfrm>
          <a:prstGeom prst="rect">
            <a:avLst/>
          </a:prstGeom>
          <a:noFill/>
        </p:spPr>
      </p:pic>
    </p:spTree>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γυναικείο γυμνό ως μέσο πολιτικής διεκδίκησης!</a:t>
            </a:r>
            <a:endParaRPr lang="el-GR" dirty="0"/>
          </a:p>
        </p:txBody>
      </p:sp>
      <p:pic>
        <p:nvPicPr>
          <p:cNvPr id="4098" name="Picture 2" descr="C:\Users\BALIA\Contacts\Pictures\GENDER\0vpDckpo8E.jpg"/>
          <p:cNvPicPr>
            <a:picLocks noGrp="1" noChangeAspect="1" noChangeArrowheads="1"/>
          </p:cNvPicPr>
          <p:nvPr>
            <p:ph idx="1"/>
          </p:nvPr>
        </p:nvPicPr>
        <p:blipFill>
          <a:blip r:embed="rId2" cstate="print"/>
          <a:srcRect/>
          <a:stretch>
            <a:fillRect/>
          </a:stretch>
        </p:blipFill>
        <p:spPr bwMode="auto">
          <a:xfrm>
            <a:off x="762000" y="1735930"/>
            <a:ext cx="7620000" cy="4933429"/>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a:t>
            </a:r>
            <a:r>
              <a:rPr lang="el-GR" b="1" dirty="0" smtClean="0"/>
              <a:t>Ιππολύτη</a:t>
            </a:r>
            <a:r>
              <a:rPr lang="el-GR" dirty="0" smtClean="0"/>
              <a:t> ήταν βασίλισσα των Αμαζόνων και κόρη του θεού Άρη </a:t>
            </a:r>
            <a:endParaRPr lang="el-GR" dirty="0"/>
          </a:p>
        </p:txBody>
      </p:sp>
      <p:sp>
        <p:nvSpPr>
          <p:cNvPr id="3" name="2 - Θέση περιεχομένου"/>
          <p:cNvSpPr>
            <a:spLocks noGrp="1"/>
          </p:cNvSpPr>
          <p:nvPr>
            <p:ph idx="1"/>
          </p:nvPr>
        </p:nvSpPr>
        <p:spPr>
          <a:xfrm>
            <a:off x="457200" y="1928802"/>
            <a:ext cx="8229600" cy="4197361"/>
          </a:xfrm>
        </p:spPr>
        <p:txBody>
          <a:bodyPr>
            <a:normAutofit fontScale="92500" lnSpcReduction="10000"/>
          </a:bodyPr>
          <a:lstStyle/>
          <a:p>
            <a:pPr>
              <a:buNone/>
            </a:pPr>
            <a:r>
              <a:rPr lang="el-GR" dirty="0" smtClean="0"/>
              <a:t>   Ο Ηρακλής πήρε τη Ζώνη της Ιππολύτης ως ένα από τους άθλους του. Ο Θησέας κατά μία παράδοση άρπαξε την ίδια την Ιππολύτη ή την Αντιόπη την ίδια εποχή. Κι όταν ο Θησέας έκανε το γάμο του με τη Φαίδρα η Ιππολύτη οργίσθηκε με την απιστία του και εμφανίσθηκε με ολόκληρη διμοιρία Αμαζόνων απειλώντας να σκοτώσει τους προσκεκλημένους. Επακολούθησε μάχη και η Ιππολύτη σκοτώθηκε</a:t>
            </a:r>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BALIA\Contacts\Pictures\GENDER\tumblr_lw4fz3ziOB1r887ieo1_500.png"/>
          <p:cNvPicPr>
            <a:picLocks noGrp="1" noChangeAspect="1" noChangeArrowheads="1"/>
          </p:cNvPicPr>
          <p:nvPr>
            <p:ph idx="1"/>
          </p:nvPr>
        </p:nvPicPr>
        <p:blipFill>
          <a:blip r:embed="rId2" cstate="print"/>
          <a:srcRect/>
          <a:stretch>
            <a:fillRect/>
          </a:stretch>
        </p:blipFill>
        <p:spPr bwMode="auto">
          <a:xfrm>
            <a:off x="467544" y="260648"/>
            <a:ext cx="8280920" cy="6336703"/>
          </a:xfrm>
          <a:prstGeom prst="rect">
            <a:avLst/>
          </a:prstGeom>
          <a:noFill/>
        </p:spPr>
      </p:pic>
    </p:spTree>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 να συνοψίσουμε…</a:t>
            </a:r>
            <a:endParaRPr lang="el-GR" dirty="0"/>
          </a:p>
        </p:txBody>
      </p:sp>
      <p:sp>
        <p:nvSpPr>
          <p:cNvPr id="3" name="2 - Θέση περιεχομένου"/>
          <p:cNvSpPr>
            <a:spLocks noGrp="1"/>
          </p:cNvSpPr>
          <p:nvPr>
            <p:ph idx="1"/>
          </p:nvPr>
        </p:nvSpPr>
        <p:spPr>
          <a:xfrm>
            <a:off x="457200" y="1500174"/>
            <a:ext cx="8229600" cy="5043510"/>
          </a:xfrm>
        </p:spPr>
        <p:txBody>
          <a:bodyPr>
            <a:normAutofit fontScale="92500" lnSpcReduction="10000"/>
          </a:bodyPr>
          <a:lstStyle/>
          <a:p>
            <a:pPr>
              <a:buNone/>
            </a:pPr>
            <a:r>
              <a:rPr lang="el-GR" dirty="0" smtClean="0"/>
              <a:t>   Το φύλο είναι μια </a:t>
            </a:r>
            <a:r>
              <a:rPr lang="el-GR" i="1" dirty="0" smtClean="0"/>
              <a:t>κατηγορία ανισότητας.</a:t>
            </a:r>
            <a:r>
              <a:rPr lang="el-GR" dirty="0" smtClean="0"/>
              <a:t> Ένας από τους τόπους όπου αρθρώνονται λόγοι, πρακτικές και τεχνολογίες εξουσίας , όπου συγκροτούνται ή και νομιμοποιούνται ως «φυσικά γεγονότα» </a:t>
            </a:r>
            <a:r>
              <a:rPr lang="el-GR" i="1" dirty="0" smtClean="0"/>
              <a:t>σχέσεις εξουσίας και ανισότητας.</a:t>
            </a:r>
            <a:r>
              <a:rPr lang="el-GR" dirty="0" smtClean="0"/>
              <a:t> Συναρθρώνεται με πολλές άλλες κοινωνικές, πολιτικές, οικονομικές και πολιτισμικές ανισότητες… Είναι μια </a:t>
            </a:r>
            <a:r>
              <a:rPr lang="el-GR" i="1" dirty="0" smtClean="0"/>
              <a:t>πολιτική και αναλυτική κατηγορία,</a:t>
            </a:r>
            <a:r>
              <a:rPr lang="el-GR" dirty="0" smtClean="0"/>
              <a:t> που συνιστά </a:t>
            </a:r>
            <a:r>
              <a:rPr lang="el-GR" i="1" dirty="0" smtClean="0"/>
              <a:t>μια οπτική</a:t>
            </a:r>
            <a:r>
              <a:rPr lang="el-GR" dirty="0" smtClean="0"/>
              <a:t> μέσα από την οποία μπορούν να διερευνηθούν σχέσεις και ζητήματα της κοινωνικής ζωής και δράσης (</a:t>
            </a:r>
            <a:r>
              <a:rPr lang="el-GR" dirty="0" err="1" smtClean="0"/>
              <a:t>Αστρινάκη</a:t>
            </a:r>
            <a:r>
              <a:rPr lang="el-GR" dirty="0" smtClean="0"/>
              <a:t>, 2011: 99)</a:t>
            </a:r>
            <a:endParaRPr lang="el-G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Στις τέχνες και τα γράμματα</a:t>
            </a:r>
            <a:endParaRPr lang="el-GR" dirty="0"/>
          </a:p>
        </p:txBody>
      </p:sp>
      <p:sp>
        <p:nvSpPr>
          <p:cNvPr id="3" name="2 - Θέση περιεχομένου"/>
          <p:cNvSpPr>
            <a:spLocks noGrp="1"/>
          </p:cNvSpPr>
          <p:nvPr>
            <p:ph idx="1"/>
          </p:nvPr>
        </p:nvSpPr>
        <p:spPr/>
        <p:txBody>
          <a:bodyPr/>
          <a:lstStyle/>
          <a:p>
            <a:r>
              <a:rPr lang="el-GR" dirty="0" smtClean="0"/>
              <a:t>Ο Πλάτωνας στην </a:t>
            </a:r>
            <a:r>
              <a:rPr lang="el-GR" i="1" dirty="0" smtClean="0"/>
              <a:t>Πολιτεία</a:t>
            </a:r>
            <a:r>
              <a:rPr lang="el-GR" dirty="0" smtClean="0"/>
              <a:t> χρησιμοποίησε το παράδειγμα των μυθικών Αμαζόνων ως επιχείρημα για την συμμετοχή των γυναικών στον στρατό ενώ ο Αριστοφάνης εμπνεύστηκε από αυτές για να γράψει την </a:t>
            </a:r>
            <a:r>
              <a:rPr lang="el-GR" i="1" dirty="0" err="1" smtClean="0"/>
              <a:t>Λυσιστράτη</a:t>
            </a:r>
            <a:r>
              <a:rPr lang="el-GR" dirty="0" smtClean="0"/>
              <a:t> και τις </a:t>
            </a:r>
            <a:r>
              <a:rPr lang="el-GR" i="1" u="sng" dirty="0" err="1" smtClean="0"/>
              <a:t>Εκκλησιάζουσες</a:t>
            </a:r>
            <a:endParaRPr lang="el-GR" dirty="0" smtClean="0"/>
          </a:p>
          <a:p>
            <a:r>
              <a:rPr lang="el-GR" dirty="0" smtClean="0"/>
              <a:t>Αναφορές στον Όμηρο</a:t>
            </a:r>
          </a:p>
          <a:p>
            <a:r>
              <a:rPr lang="el-GR" dirty="0" smtClean="0"/>
              <a:t>Συχνή θεματική στην </a:t>
            </a:r>
            <a:r>
              <a:rPr lang="el-GR" dirty="0" err="1" smtClean="0"/>
              <a:t>ελληνο</a:t>
            </a:r>
            <a:r>
              <a:rPr lang="el-GR" dirty="0" smtClean="0"/>
              <a:t>-ρωμαϊκή τέχνη</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Ένας μύθος που γοητεύει ακόμη και σήμερα…</a:t>
            </a:r>
            <a:endParaRPr lang="el-GR" dirty="0"/>
          </a:p>
        </p:txBody>
      </p:sp>
      <p:pic>
        <p:nvPicPr>
          <p:cNvPr id="4098" name="Picture 2" descr="C:\Users\Χρήστης\Desktop\images (2).jpg"/>
          <p:cNvPicPr>
            <a:picLocks noGrp="1" noChangeAspect="1" noChangeArrowheads="1"/>
          </p:cNvPicPr>
          <p:nvPr>
            <p:ph idx="1"/>
          </p:nvPr>
        </p:nvPicPr>
        <p:blipFill>
          <a:blip r:embed="rId2"/>
          <a:srcRect/>
          <a:stretch>
            <a:fillRect/>
          </a:stretch>
        </p:blipFill>
        <p:spPr bwMode="auto">
          <a:xfrm>
            <a:off x="1857356" y="1857364"/>
            <a:ext cx="5357850" cy="42148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Φρίντριχ Ένγκελς</a:t>
            </a:r>
            <a:endParaRPr lang="el-GR" dirty="0"/>
          </a:p>
        </p:txBody>
      </p:sp>
      <p:pic>
        <p:nvPicPr>
          <p:cNvPr id="102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2000232" y="1785926"/>
            <a:ext cx="4643470" cy="46434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Υλιστική αντίληψη της Ιστορίας και άρωμα εξελικτισμού</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r>
              <a:rPr lang="el-GR" dirty="0" smtClean="0"/>
              <a:t>Οι κοινωνικοί θεσμοί όπου ζουν οι άνθρωποι μιας ορισμένης ιστορικής εποχής και μιας ορισμένης χώρας, καθορίζονται και από τα δυο μέρη της παραγωγής: από τη βαθμίδα ανάπτυξης, από τη μια μεριά, της εργασίας και, από την άλλη, της οικογένειας. Όσο λιγότερο αναπτυγμένη είναι ακόμα η εργασία, όσο πιο περιορισμένη η ποσότητα των προϊόντων της, επομένως και ο πλούτος της κοινωνίας, τόσο επικρατέστερα φαίνεται να κυριαρχείται η κοινωνική οργάνωση από τους συγγενικούς δεσμούς. </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Μέσα σ' αυτή τη διάρθρωση της κοινωνίας που στηρίζεται στους συγγενικούς δεσμούς αναπτύσσεται ωστόσο όλο και περισσότερο η παραγωγικότητα της εργασίας. Μαζί της αναπτύσσονται και η ατομική ιδιοκτησία και η ανταλλαγή, οι διαφορές του πλούτου, η δυνατότητα αξιοποίησης ξένης εργατικής δύναμης και επομένως η βάση για ταξικές αντιθέσεις: καινούργια κοινωνικά στοιχεία, που γενιές ολόκληρες προσπαθούν να προσαρμόσουν το παλιό κοινωνικό καθεστώς στις νέες συνθήκες, ώσπου τελικά το ασυμβίβαστο και των δυο προκαλεί μια πλήρη ανατροπή</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i="1" dirty="0" smtClean="0"/>
              <a:t>Η ΚΑΤΑΓΩΓΗ ΤΗΣ ΟΙΚΟΓΕΝΕΙΑΣ, ΤΗΣ ΑΤΟΜΙΚΗΣ ΙΔΙΟΚΤΗΣΙΑΣ ΚΑΙ ΤΟΥ ΚΡΑΤΟΥΣ,</a:t>
            </a:r>
            <a:r>
              <a:rPr lang="el-GR" dirty="0" smtClean="0"/>
              <a:t> 1884, πρώτη έκδοση</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a:r>
            <a:br>
              <a:rPr lang="el-GR" dirty="0" smtClean="0"/>
            </a:br>
            <a:r>
              <a:rPr lang="el-GR" dirty="0" smtClean="0"/>
              <a:t/>
            </a:r>
            <a:br>
              <a:rPr lang="el-GR" dirty="0" smtClean="0"/>
            </a:br>
            <a:r>
              <a:rPr lang="el-GR" dirty="0" smtClean="0"/>
              <a:t>I. Προϊστορικές βαθμίδες πολιτισμού</a:t>
            </a:r>
            <a:br>
              <a:rPr lang="el-GR" dirty="0" smtClean="0"/>
            </a:br>
            <a:r>
              <a:rPr lang="el-GR" dirty="0" smtClean="0"/>
              <a:t>1. Άγρια κατάσταση</a:t>
            </a:r>
            <a:br>
              <a:rPr lang="el-GR" dirty="0" smtClean="0"/>
            </a:br>
            <a:r>
              <a:rPr lang="el-GR" dirty="0" smtClean="0"/>
              <a:t>2. Βαρβαρότητα</a:t>
            </a:r>
            <a:br>
              <a:rPr lang="el-GR" dirty="0" smtClean="0"/>
            </a:br>
            <a:r>
              <a:rPr lang="el-GR" dirty="0" smtClean="0"/>
              <a:t>II. Η οικογένεια</a:t>
            </a:r>
            <a:br>
              <a:rPr lang="el-GR" dirty="0" smtClean="0"/>
            </a:br>
            <a:r>
              <a:rPr lang="el-GR" dirty="0" smtClean="0"/>
              <a:t>III. Το γένος των </a:t>
            </a:r>
            <a:r>
              <a:rPr lang="el-GR" dirty="0" err="1" smtClean="0"/>
              <a:t>Ιροκέζων</a:t>
            </a:r>
            <a:r>
              <a:rPr lang="el-GR" dirty="0" smtClean="0"/>
              <a:t/>
            </a:r>
            <a:br>
              <a:rPr lang="el-GR" dirty="0" smtClean="0"/>
            </a:br>
            <a:r>
              <a:rPr lang="el-GR" dirty="0" smtClean="0"/>
              <a:t>IV. Το ελληνικό γένος</a:t>
            </a:r>
            <a:br>
              <a:rPr lang="el-GR" dirty="0" smtClean="0"/>
            </a:br>
            <a:r>
              <a:rPr lang="el-GR" dirty="0" smtClean="0"/>
              <a:t>V. Η γένεση του αθηναϊκού κράτους</a:t>
            </a:r>
            <a:br>
              <a:rPr lang="el-GR" dirty="0" smtClean="0"/>
            </a:br>
            <a:r>
              <a:rPr lang="el-GR" dirty="0" smtClean="0"/>
              <a:t>VI. Γένος και κράτος στη Ρώμη</a:t>
            </a:r>
            <a:br>
              <a:rPr lang="el-GR" dirty="0" smtClean="0"/>
            </a:br>
            <a:r>
              <a:rPr lang="el-GR" dirty="0" smtClean="0"/>
              <a:t>VII. Το γένος στους Κέλτες και τους Γερμανούς</a:t>
            </a:r>
            <a:br>
              <a:rPr lang="el-GR" dirty="0" smtClean="0"/>
            </a:br>
            <a:r>
              <a:rPr lang="el-GR" dirty="0" smtClean="0"/>
              <a:t>VIII. Η διαμόρφωση του κράτους των Γερμανών</a:t>
            </a:r>
            <a:br>
              <a:rPr lang="el-GR" dirty="0" smtClean="0"/>
            </a:br>
            <a:r>
              <a:rPr lang="el-GR" dirty="0" smtClean="0"/>
              <a:t>IX. Βαρβαρότητα και πολιτισμός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1600200"/>
            <a:ext cx="7758138" cy="4525963"/>
          </a:xfrm>
        </p:spPr>
        <p:txBody>
          <a:bodyPr/>
          <a:lstStyle/>
          <a:p>
            <a:r>
              <a:rPr lang="el-GR" b="1" dirty="0" err="1" smtClean="0"/>
              <a:t>Γεωργούδη</a:t>
            </a:r>
            <a:r>
              <a:rPr lang="el-GR" dirty="0" smtClean="0"/>
              <a:t>, </a:t>
            </a:r>
            <a:r>
              <a:rPr lang="el-GR" b="1" dirty="0" smtClean="0"/>
              <a:t>Στέλλα</a:t>
            </a:r>
            <a:r>
              <a:rPr lang="el-GR" dirty="0" smtClean="0"/>
              <a:t> 1984 «Ο </a:t>
            </a:r>
            <a:r>
              <a:rPr lang="el-GR" b="1" dirty="0" smtClean="0"/>
              <a:t>μύθος</a:t>
            </a:r>
            <a:r>
              <a:rPr lang="el-GR" dirty="0" smtClean="0"/>
              <a:t> της </a:t>
            </a:r>
            <a:r>
              <a:rPr lang="el-GR" b="1" dirty="0" smtClean="0"/>
              <a:t>μητριαρχίας</a:t>
            </a:r>
            <a:r>
              <a:rPr lang="el-GR" dirty="0" smtClean="0"/>
              <a:t>: </a:t>
            </a:r>
          </a:p>
          <a:p>
            <a:pPr>
              <a:buNone/>
            </a:pPr>
            <a:r>
              <a:rPr lang="el-GR" dirty="0" smtClean="0"/>
              <a:t>    Μια προβληματική θεωρία»,  Δίνη: Φεμινιστικό Περιοδικό 1:21-45</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2071702"/>
          </a:xfrm>
        </p:spPr>
        <p:txBody>
          <a:bodyPr>
            <a:normAutofit fontScale="90000"/>
          </a:bodyPr>
          <a:lstStyle/>
          <a:p>
            <a:r>
              <a:rPr lang="el-GR" u="sng" dirty="0" smtClean="0"/>
              <a:t>Η κοινωνική ανθρωπολογία αλλάζει τον </a:t>
            </a:r>
            <a:r>
              <a:rPr lang="el-GR" u="sng" dirty="0" err="1" smtClean="0"/>
              <a:t>έμφυλο</a:t>
            </a:r>
            <a:r>
              <a:rPr lang="el-GR" u="sng" dirty="0" smtClean="0"/>
              <a:t> χάρτη και τις </a:t>
            </a:r>
            <a:r>
              <a:rPr lang="el-GR" u="sng" dirty="0" err="1" smtClean="0"/>
              <a:t>ευρωκεντρικές</a:t>
            </a:r>
            <a:r>
              <a:rPr lang="el-GR" u="sng" dirty="0" smtClean="0"/>
              <a:t> λογικές…</a:t>
            </a:r>
            <a:endParaRPr lang="el-GR" u="sng" dirty="0"/>
          </a:p>
        </p:txBody>
      </p:sp>
      <p:sp>
        <p:nvSpPr>
          <p:cNvPr id="3" name="2 - Θέση περιεχομένου"/>
          <p:cNvSpPr>
            <a:spLocks noGrp="1"/>
          </p:cNvSpPr>
          <p:nvPr>
            <p:ph idx="1"/>
          </p:nvPr>
        </p:nvSpPr>
        <p:spPr>
          <a:xfrm>
            <a:off x="457200" y="2143116"/>
            <a:ext cx="8229600" cy="3983047"/>
          </a:xfrm>
        </p:spPr>
        <p:txBody>
          <a:bodyPr/>
          <a:lstStyle/>
          <a:p>
            <a:endParaRPr lang="el-GR" dirty="0" smtClean="0"/>
          </a:p>
          <a:p>
            <a:pPr>
              <a:buNone/>
            </a:pPr>
            <a:r>
              <a:rPr lang="el-GR" dirty="0" smtClean="0"/>
              <a:t>                 </a:t>
            </a:r>
          </a:p>
          <a:p>
            <a:pPr>
              <a:buNone/>
            </a:pPr>
            <a:endParaRPr lang="el-GR" dirty="0" smtClean="0"/>
          </a:p>
          <a:p>
            <a:pPr>
              <a:buNone/>
            </a:pPr>
            <a:r>
              <a:rPr lang="el-GR" dirty="0" smtClean="0"/>
              <a:t>           Οι πρώτες εθνογραφικές αποστολές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Οι θεωρητικοί άξονες που θα μας απασχολήσουν…</a:t>
            </a:r>
            <a:endParaRPr lang="el-GR" b="1"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b="1" dirty="0" smtClean="0"/>
              <a:t>Συμβολική διάσταση της γυναικείας υποτέλειας</a:t>
            </a:r>
          </a:p>
          <a:p>
            <a:r>
              <a:rPr lang="el-GR" b="1" dirty="0" smtClean="0"/>
              <a:t>Υλική διάσταση της γυναικείας υποτέλειας</a:t>
            </a:r>
          </a:p>
          <a:p>
            <a:r>
              <a:rPr lang="el-GR" b="1" dirty="0" smtClean="0"/>
              <a:t>Φεμινισμός/Ιστορία και Ανθρωπολογία</a:t>
            </a:r>
          </a:p>
          <a:p>
            <a:r>
              <a:rPr lang="el-GR" b="1" dirty="0" smtClean="0"/>
              <a:t>Φύλο και πολιτική </a:t>
            </a:r>
          </a:p>
          <a:p>
            <a:r>
              <a:rPr lang="el-GR" b="1" dirty="0" smtClean="0"/>
              <a:t>Σώμα, συναίσθημα, το φύλο ως μια σχεσιακή υπό διαμόρφωση επιτέλεση</a:t>
            </a:r>
          </a:p>
          <a:p>
            <a:r>
              <a:rPr lang="el-GR" b="1" dirty="0" smtClean="0"/>
              <a:t>Η αποδόμηση της σεξουαλικότητας και τα όρια της </a:t>
            </a:r>
            <a:r>
              <a:rPr lang="el-GR" b="1" dirty="0" err="1" smtClean="0"/>
              <a:t>βιο</a:t>
            </a:r>
            <a:r>
              <a:rPr lang="el-GR" b="1" dirty="0" smtClean="0"/>
              <a:t>-πολιτικής /</a:t>
            </a:r>
            <a:r>
              <a:rPr lang="el-GR" b="1" dirty="0" err="1" smtClean="0"/>
              <a:t>βιο</a:t>
            </a:r>
            <a:r>
              <a:rPr lang="el-GR" b="1" dirty="0" smtClean="0"/>
              <a:t>-εξουσίας</a:t>
            </a:r>
            <a:endParaRPr lang="el-GR"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Ένας κοινωνικός ανθρωπολόγος ανακαλύπτει μια «άλλη» μορφή οικογένειας……</a:t>
            </a:r>
            <a:endParaRPr lang="el-GR" dirty="0"/>
          </a:p>
        </p:txBody>
      </p:sp>
      <p:pic>
        <p:nvPicPr>
          <p:cNvPr id="4" name="Picture 2" descr="C:\Users\BALIA\Contacts\Pictures\GENDER\9296a458-7937-43eb-a3a1-14832dac97ac.jpg"/>
          <p:cNvPicPr>
            <a:picLocks noGrp="1" noChangeAspect="1" noChangeArrowheads="1"/>
          </p:cNvPicPr>
          <p:nvPr>
            <p:ph idx="1"/>
          </p:nvPr>
        </p:nvPicPr>
        <p:blipFill>
          <a:blip r:embed="rId2" cstate="print"/>
          <a:srcRect/>
          <a:stretch>
            <a:fillRect/>
          </a:stretch>
        </p:blipFill>
        <p:spPr bwMode="auto">
          <a:xfrm>
            <a:off x="2357422" y="2000240"/>
            <a:ext cx="4429156" cy="4572032"/>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n-US" dirty="0" err="1" smtClean="0"/>
              <a:t>Bronislaw</a:t>
            </a:r>
            <a:r>
              <a:rPr lang="en-US" dirty="0" smtClean="0"/>
              <a:t> Malinowski, </a:t>
            </a:r>
            <a:r>
              <a:rPr lang="el-GR" dirty="0" smtClean="0"/>
              <a:t/>
            </a:r>
            <a:br>
              <a:rPr lang="el-GR" dirty="0" smtClean="0"/>
            </a:br>
            <a:r>
              <a:rPr lang="el-GR" i="1" dirty="0" smtClean="0"/>
              <a:t>Σεξουαλικότητα και καταπίεση στην πρωτόγονη κοινωνία</a:t>
            </a:r>
            <a:endParaRPr lang="el-GR" i="1" dirty="0"/>
          </a:p>
        </p:txBody>
      </p:sp>
      <p:pic>
        <p:nvPicPr>
          <p:cNvPr id="4" name="Picture 2" descr="C:\Users\BALIA\Contacts\Pictures\GENDER\1460743283.png"/>
          <p:cNvPicPr>
            <a:picLocks noGrp="1" noChangeAspect="1" noChangeArrowheads="1"/>
          </p:cNvPicPr>
          <p:nvPr>
            <p:ph idx="1"/>
          </p:nvPr>
        </p:nvPicPr>
        <p:blipFill>
          <a:blip r:embed="rId2" cstate="print"/>
          <a:srcRect/>
          <a:stretch>
            <a:fillRect/>
          </a:stretch>
        </p:blipFill>
        <p:spPr bwMode="auto">
          <a:xfrm>
            <a:off x="2483768" y="2060848"/>
            <a:ext cx="4176464" cy="4464496"/>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500042"/>
            <a:ext cx="8229600" cy="5626121"/>
          </a:xfrm>
        </p:spPr>
        <p:txBody>
          <a:bodyPr>
            <a:normAutofit lnSpcReduction="10000"/>
          </a:bodyPr>
          <a:lstStyle/>
          <a:p>
            <a:pPr>
              <a:buNone/>
            </a:pPr>
            <a:r>
              <a:rPr lang="el-GR" dirty="0" smtClean="0"/>
              <a:t>    </a:t>
            </a:r>
            <a:r>
              <a:rPr lang="el-GR" i="1" dirty="0" smtClean="0"/>
              <a:t>«Είναι γεγονός πως η οικογένεια ΔΕΝ είναι όμοια σε όλες τις ανθρώπινες κοινωνίες… μεγάλες παραλλαγές στη συγκρότηση της οικογένειας… Το ψυχολογικό σύμπλεγμα που αναγνωρίζεται από τη φροϋδική σχολή , το Οιδιπόδειο σύμπλεγμα ανταποκρίνεται βασικά στη δικιά μας </a:t>
            </a:r>
            <a:r>
              <a:rPr lang="el-GR" i="1" dirty="0" err="1" smtClean="0"/>
              <a:t>πατρογραμμική</a:t>
            </a:r>
            <a:r>
              <a:rPr lang="el-GR" i="1" dirty="0" smtClean="0"/>
              <a:t>, άρια οικογένεια με την ενισχυμένη </a:t>
            </a:r>
            <a:r>
              <a:rPr lang="en-US" i="1" dirty="0" smtClean="0"/>
              <a:t>patria </a:t>
            </a:r>
            <a:r>
              <a:rPr lang="en-US" i="1" dirty="0" err="1" smtClean="0"/>
              <a:t>potestas</a:t>
            </a:r>
            <a:r>
              <a:rPr lang="en-US" i="1" dirty="0" smtClean="0"/>
              <a:t>, </a:t>
            </a:r>
            <a:r>
              <a:rPr lang="el-GR" i="1" dirty="0" smtClean="0"/>
              <a:t>την οποία στηρίζει το Ρωμαϊκό δίκαιο και η χριστιανική ηθική και επιτείνουν οι σύγχρονες οικονομικές συνθήκες της εύπορης αστικής τάξης»  </a:t>
            </a:r>
            <a:endParaRPr lang="el-GR" i="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Οιδιπόδειο σύμπλεγμα</a:t>
            </a:r>
            <a:r>
              <a:rPr lang="en-US" dirty="0" smtClean="0"/>
              <a:t>:</a:t>
            </a:r>
            <a:r>
              <a:rPr lang="el-GR" dirty="0" smtClean="0"/>
              <a:t> τέλη του 19</a:t>
            </a:r>
            <a:r>
              <a:rPr lang="el-GR" baseline="30000" dirty="0" smtClean="0"/>
              <a:t>ου</a:t>
            </a:r>
            <a:r>
              <a:rPr lang="el-GR" dirty="0" smtClean="0"/>
              <a:t> αιώνα</a:t>
            </a:r>
            <a:endParaRPr lang="el-GR" dirty="0"/>
          </a:p>
        </p:txBody>
      </p:sp>
      <p:pic>
        <p:nvPicPr>
          <p:cNvPr id="5122" name="Picture 2" descr="C:\Users\Χρήστης\Desktop\4.2.1.jpg"/>
          <p:cNvPicPr>
            <a:picLocks noGrp="1" noChangeAspect="1" noChangeArrowheads="1"/>
          </p:cNvPicPr>
          <p:nvPr>
            <p:ph idx="1"/>
          </p:nvPr>
        </p:nvPicPr>
        <p:blipFill>
          <a:blip r:embed="rId2"/>
          <a:srcRect/>
          <a:stretch>
            <a:fillRect/>
          </a:stretch>
        </p:blipFill>
        <p:spPr bwMode="auto">
          <a:xfrm>
            <a:off x="2963774" y="1600200"/>
            <a:ext cx="3216451"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t>    </a:t>
            </a:r>
            <a:r>
              <a:rPr lang="el-GR" i="1" dirty="0" smtClean="0"/>
              <a:t>Αν η μοίρα του μας συγκινεί, είναι επειδή θα μπορούσε να ήταν και δική μας μοίρα, επειδή το μαντείο έχει επιτάξει πριν από τη γέννησή μας την ίδια κατάρα για μας όπως </a:t>
            </a:r>
            <a:r>
              <a:rPr lang="el-GR" i="1" dirty="0" err="1" smtClean="0"/>
              <a:t>γι'αυτόν</a:t>
            </a:r>
            <a:r>
              <a:rPr lang="el-GR" i="1" dirty="0" smtClean="0"/>
              <a:t>. Για όλους μας ίσως η μοίρα έχει ορίσει να στρέψουμε την πρώτη σεξουαλική μας παρόρμηση προς την μητέρα, μας πείθουν </a:t>
            </a:r>
            <a:r>
              <a:rPr lang="el-GR" i="1" dirty="0" err="1" smtClean="0"/>
              <a:t>γι'αυτό</a:t>
            </a:r>
            <a:r>
              <a:rPr lang="el-GR" i="1" dirty="0" smtClean="0"/>
              <a:t> τα όνειρα μας…</a:t>
            </a:r>
            <a:endParaRPr lang="el-GR"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normAutofit fontScale="92500"/>
          </a:bodyPr>
          <a:lstStyle/>
          <a:p>
            <a:pPr>
              <a:buNone/>
            </a:pPr>
            <a:r>
              <a:rPr lang="en-US" dirty="0" smtClean="0"/>
              <a:t>   </a:t>
            </a:r>
            <a:r>
              <a:rPr lang="el-GR" dirty="0" smtClean="0"/>
              <a:t>Η σύγχρονη κοινωνία είναι τόσο στηριγμένη στο μοντέλο του άνδρα, που για να μπορέσουμε να βρούμε ένα παράδειγμα μητριαρχικού μοντέλου θα πρέπει να ψάξουμε πολύ!</a:t>
            </a:r>
          </a:p>
          <a:p>
            <a:pPr>
              <a:buNone/>
            </a:pPr>
            <a:endParaRPr lang="el-GR" dirty="0" smtClean="0"/>
          </a:p>
          <a:p>
            <a:pPr>
              <a:buNone/>
            </a:pPr>
            <a:r>
              <a:rPr lang="el-GR" dirty="0" smtClean="0"/>
              <a:t>Αυτό όμως δε σημαίνει πως δε θα το βρούμε, στο περίπου βέβαια… </a:t>
            </a:r>
          </a:p>
          <a:p>
            <a:pPr>
              <a:buNone/>
            </a:pPr>
            <a:endParaRPr lang="en-US" dirty="0" smtClean="0"/>
          </a:p>
          <a:p>
            <a:pPr>
              <a:buNone/>
            </a:pPr>
            <a:r>
              <a:rPr lang="el-GR" dirty="0" smtClean="0"/>
              <a:t>Θυμηθείτε: </a:t>
            </a:r>
            <a:r>
              <a:rPr lang="el-GR" dirty="0" err="1" smtClean="0"/>
              <a:t>μητρογραμμική</a:t>
            </a:r>
            <a:r>
              <a:rPr lang="el-GR" dirty="0" smtClean="0"/>
              <a:t>, </a:t>
            </a:r>
            <a:r>
              <a:rPr lang="el-GR" dirty="0" err="1" smtClean="0"/>
              <a:t>μητροτοπική</a:t>
            </a:r>
            <a:r>
              <a:rPr lang="el-GR" dirty="0" smtClean="0"/>
              <a:t> ομάδα</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Μοσούο</a:t>
            </a:r>
            <a:endParaRPr lang="el-GR" dirty="0"/>
          </a:p>
        </p:txBody>
      </p:sp>
      <p:sp>
        <p:nvSpPr>
          <p:cNvPr id="3" name="2 - Θέση περιεχομένου"/>
          <p:cNvSpPr>
            <a:spLocks noGrp="1"/>
          </p:cNvSpPr>
          <p:nvPr>
            <p:ph idx="1"/>
          </p:nvPr>
        </p:nvSpPr>
        <p:spPr>
          <a:xfrm>
            <a:off x="457200" y="1600200"/>
            <a:ext cx="8229600" cy="5069160"/>
          </a:xfrm>
        </p:spPr>
        <p:txBody>
          <a:bodyPr>
            <a:normAutofit fontScale="92500" lnSpcReduction="10000"/>
          </a:bodyPr>
          <a:lstStyle/>
          <a:p>
            <a:pPr>
              <a:buNone/>
            </a:pPr>
            <a:r>
              <a:rPr lang="el-GR" dirty="0" smtClean="0"/>
              <a:t>    Στις παρυφές των </a:t>
            </a:r>
            <a:r>
              <a:rPr lang="el-GR" dirty="0" err="1" smtClean="0"/>
              <a:t>Ιμαλαϊων</a:t>
            </a:r>
            <a:r>
              <a:rPr lang="el-GR" dirty="0" smtClean="0"/>
              <a:t>, κατά μήκος της ακτής της λίμνης </a:t>
            </a:r>
            <a:r>
              <a:rPr lang="el-GR" dirty="0" err="1" smtClean="0"/>
              <a:t>Λουγκού</a:t>
            </a:r>
            <a:r>
              <a:rPr lang="el-GR" dirty="0" smtClean="0"/>
              <a:t>, η φυλή </a:t>
            </a:r>
            <a:r>
              <a:rPr lang="el-GR" dirty="0" err="1" smtClean="0"/>
              <a:t>Μοσούο</a:t>
            </a:r>
            <a:r>
              <a:rPr lang="el-GR" dirty="0" smtClean="0"/>
              <a:t> αποτελεί μια </a:t>
            </a:r>
            <a:r>
              <a:rPr lang="el-GR" dirty="0" err="1" smtClean="0"/>
              <a:t>εθνοτική</a:t>
            </a:r>
            <a:r>
              <a:rPr lang="el-GR" dirty="0" smtClean="0"/>
              <a:t> μειονότητα περίπου 40 χιλιάδων ανθρώπων  Οι </a:t>
            </a:r>
            <a:r>
              <a:rPr lang="el-GR" dirty="0" err="1" smtClean="0"/>
              <a:t>Μοσούο</a:t>
            </a:r>
            <a:r>
              <a:rPr lang="el-GR" dirty="0" smtClean="0"/>
              <a:t> ζουν σε διευρυμένες οικογένειες σε μεγάλα νοικοκυριά, στην κορυφή των οποίων βρίσκεται μια γυναίκα- αρχηγός. Η γενεαλογία αφορά τη γυναικεία πλευρά της οικογένειας, ενώ η ιδιοκτησία μεταφέρεται από μητέρα σε μητέρα. Τα παιδιά μεγαλώνουν στα νοικοκυριά των μητέρων τους και παίρνουν τα ονόματά τους από εκείνες</a:t>
            </a:r>
          </a:p>
          <a:p>
            <a:endParaRPr lang="el-GR"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Μινανγκαμπάου</a:t>
            </a:r>
            <a:endParaRPr lang="el-GR" dirty="0"/>
          </a:p>
        </p:txBody>
      </p:sp>
      <p:sp>
        <p:nvSpPr>
          <p:cNvPr id="3" name="2 - Θέση περιεχομένου"/>
          <p:cNvSpPr>
            <a:spLocks noGrp="1"/>
          </p:cNvSpPr>
          <p:nvPr>
            <p:ph idx="1"/>
          </p:nvPr>
        </p:nvSpPr>
        <p:spPr>
          <a:xfrm>
            <a:off x="457200" y="1600200"/>
            <a:ext cx="8229600" cy="5141168"/>
          </a:xfrm>
        </p:spPr>
        <p:txBody>
          <a:bodyPr>
            <a:normAutofit/>
          </a:bodyPr>
          <a:lstStyle/>
          <a:p>
            <a:pPr>
              <a:buNone/>
            </a:pPr>
            <a:r>
              <a:rPr lang="el-GR" dirty="0" smtClean="0"/>
              <a:t>     Με περίπου τέσσερα εκατομμύρια ανθρώπους, η </a:t>
            </a:r>
            <a:r>
              <a:rPr lang="el-GR" dirty="0" err="1" smtClean="0"/>
              <a:t>Μινανγκαμπάου</a:t>
            </a:r>
            <a:r>
              <a:rPr lang="el-GR" dirty="0" smtClean="0"/>
              <a:t>, στη Δυτική Σουμάτρα της Ινδονησίας αποτελεί τη μεγαλύτερη γνωστή κοινωνία όπου οι γυναίκες είναι λιγότερο «αόρατες». Μαζί με τον νόμο της φυλής ο οποίος προστάζει όλα τα περιουσιακά στοιχεία να ανήκουν και να μεταφέρονται από τη μάνα στην κόρη, η φυλή πιστεύει ότι η μητέρα είναι το πιο σημαντικό πρόσωπο της κοινωνίας</a:t>
            </a:r>
          </a:p>
          <a:p>
            <a:endParaRPr lang="el-G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Ακάν</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Οι άνθρωποι της </a:t>
            </a:r>
            <a:r>
              <a:rPr lang="el-GR" dirty="0" err="1" smtClean="0"/>
              <a:t>Ακάν</a:t>
            </a:r>
            <a:r>
              <a:rPr lang="el-GR" dirty="0" smtClean="0"/>
              <a:t> αποτελούν την πλειοψηφία στη Γκάνα, όπου κατοικούν κατά κύριο λόγο. Η κληρονομία και η ενασχόληση με την πολιτική είναι θέματα γυναικεία. Πολλοί ηγέτες της φυλής είναι γυναίκες, όμως και οι άνδρες έχουν κάποιες ηγετικές θέσεις μέσα στην κοινωνία. Οι κληρονομικοί αυτοί ρόλοι έχουν «περάσει» </a:t>
            </a:r>
            <a:r>
              <a:rPr lang="el-GR" dirty="0" err="1" smtClean="0"/>
              <a:t>μητρογραμμικά</a:t>
            </a:r>
            <a:r>
              <a:rPr lang="el-GR" dirty="0" smtClean="0"/>
              <a:t> – δηλαδή από τις μητέρες και τις αδερφές των ανδρών</a:t>
            </a:r>
            <a:endParaRPr lang="el-GR"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Μπριμπρί</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Πρόκειται για μια μικρή </a:t>
            </a:r>
            <a:r>
              <a:rPr lang="el-GR" dirty="0" err="1" smtClean="0"/>
              <a:t>αυτόχθονη</a:t>
            </a:r>
            <a:r>
              <a:rPr lang="el-GR" dirty="0" smtClean="0"/>
              <a:t> ομάδα περίπου 13 χιλιάδων ανθρώπων, οι οποίοι ζουν σε καταφύγια στην επαρχία </a:t>
            </a:r>
            <a:r>
              <a:rPr lang="el-GR" dirty="0" err="1" smtClean="0"/>
              <a:t>Λιμόν</a:t>
            </a:r>
            <a:r>
              <a:rPr lang="el-GR" dirty="0" smtClean="0"/>
              <a:t> της Κόστα Ρίκα. Οι </a:t>
            </a:r>
            <a:r>
              <a:rPr lang="el-GR" dirty="0" err="1" smtClean="0"/>
              <a:t>Μπριμπρί</a:t>
            </a:r>
            <a:r>
              <a:rPr lang="el-GR" dirty="0" smtClean="0"/>
              <a:t> είναι οργανωμένοι σε φυλές. Η κάθε φυλή αποτελείται από μια διευρυμένη οικογένεια και «διοικείται» από τις μητέρες και τις γυναίκες. Οι γυναίκες μάλιστα είναι οι μόνες που σύμφωνα με την παράδοση μπορούν να κληρονομήσουν γη, ενώ παράλληλα έχουν προικιστεί με το δικαίωμα να ετοιμάζουν το κακάο το οποίο χρησιμοποιείται στις ιερές τελετουργίες</a:t>
            </a:r>
          </a:p>
          <a:p>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Βασικό ερώτημα:</a:t>
            </a:r>
            <a:endParaRPr lang="el-GR" dirty="0"/>
          </a:p>
        </p:txBody>
      </p:sp>
      <p:sp>
        <p:nvSpPr>
          <p:cNvPr id="3" name="2 - Θέση περιεχομένου"/>
          <p:cNvSpPr>
            <a:spLocks noGrp="1"/>
          </p:cNvSpPr>
          <p:nvPr>
            <p:ph idx="1"/>
          </p:nvPr>
        </p:nvSpPr>
        <p:spPr>
          <a:xfrm>
            <a:off x="457200" y="1500174"/>
            <a:ext cx="7543824" cy="4625989"/>
          </a:xfrm>
        </p:spPr>
        <p:txBody>
          <a:bodyPr>
            <a:normAutofit lnSpcReduction="10000"/>
          </a:bodyPr>
          <a:lstStyle/>
          <a:p>
            <a:pPr>
              <a:buNone/>
            </a:pPr>
            <a:r>
              <a:rPr lang="el-GR" dirty="0" smtClean="0"/>
              <a:t>    </a:t>
            </a:r>
            <a:r>
              <a:rPr lang="el-GR" sz="3600" dirty="0" smtClean="0"/>
              <a:t>Μπορούμε να μιλάμε για </a:t>
            </a:r>
            <a:r>
              <a:rPr lang="el-GR" sz="3600" u="sng" dirty="0" smtClean="0"/>
              <a:t>διαπολιτισμικό</a:t>
            </a:r>
            <a:r>
              <a:rPr lang="el-GR" sz="3600" dirty="0" smtClean="0"/>
              <a:t> και </a:t>
            </a:r>
            <a:r>
              <a:rPr lang="el-GR" sz="3600" u="sng" dirty="0" err="1" smtClean="0"/>
              <a:t>αχρονικό</a:t>
            </a:r>
            <a:r>
              <a:rPr lang="el-GR" sz="3600" u="sng" dirty="0" smtClean="0"/>
              <a:t> </a:t>
            </a:r>
            <a:r>
              <a:rPr lang="el-GR" sz="3600" dirty="0" smtClean="0"/>
              <a:t>προσδιορισμό της «θέσης των γυναικών», της γυναικείας (ή ανδρικής) ταυτότητας, των σεξουαλικών σχέσεων ή ακόμη θεσμών όπως ο γάμος, η οικογένεια ή και συναισθημάτων όπως ο έρωτας;</a:t>
            </a:r>
            <a:endParaRPr lang="el-GR" sz="3600"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Ναγκοβίσι</a:t>
            </a:r>
            <a:r>
              <a:rPr lang="el-GR" dirty="0" smtClean="0"/>
              <a:t>: </a:t>
            </a:r>
            <a:br>
              <a:rPr lang="el-GR" dirty="0" smtClean="0"/>
            </a:br>
            <a:r>
              <a:rPr lang="el-GR" i="1" dirty="0" smtClean="0"/>
              <a:t>‘</a:t>
            </a:r>
            <a:r>
              <a:rPr lang="el-GR" i="1" dirty="0" err="1" smtClean="0"/>
              <a:t>Ελα</a:t>
            </a:r>
            <a:r>
              <a:rPr lang="el-GR" i="1" dirty="0" smtClean="0"/>
              <a:t> να φροντίσουμε τον κήπο μας και θα σε αγαπώ για πάντα!</a:t>
            </a:r>
            <a:endParaRPr lang="el-GR" i="1" dirty="0"/>
          </a:p>
        </p:txBody>
      </p:sp>
      <p:sp>
        <p:nvSpPr>
          <p:cNvPr id="3" name="2 - Θέση περιεχομένου"/>
          <p:cNvSpPr>
            <a:spLocks noGrp="1"/>
          </p:cNvSpPr>
          <p:nvPr>
            <p:ph idx="1"/>
          </p:nvPr>
        </p:nvSpPr>
        <p:spPr>
          <a:xfrm>
            <a:off x="357158" y="2143116"/>
            <a:ext cx="8286808" cy="4714884"/>
          </a:xfrm>
        </p:spPr>
        <p:txBody>
          <a:bodyPr>
            <a:noAutofit/>
          </a:bodyPr>
          <a:lstStyle/>
          <a:p>
            <a:pPr>
              <a:buNone/>
            </a:pPr>
            <a:r>
              <a:rPr lang="el-GR" sz="2800" dirty="0" smtClean="0"/>
              <a:t>    Ζουν στη Νότια </a:t>
            </a:r>
            <a:r>
              <a:rPr lang="el-GR" sz="2800" dirty="0" err="1" smtClean="0"/>
              <a:t>Μπουγκενβίλ</a:t>
            </a:r>
            <a:r>
              <a:rPr lang="el-GR" sz="2800" dirty="0" smtClean="0"/>
              <a:t>, ένα νησάκι δυτικά της Νέας Γουινέας, και είναι χωρισμένοι σε δύο </a:t>
            </a:r>
            <a:r>
              <a:rPr lang="el-GR" sz="2800" dirty="0" err="1" smtClean="0"/>
              <a:t>μητρογραμμικές</a:t>
            </a:r>
            <a:r>
              <a:rPr lang="el-GR" sz="2800" dirty="0" smtClean="0"/>
              <a:t> ομάδες, οι οποίες με τη σειρά τους χωρίζονται σε </a:t>
            </a:r>
            <a:r>
              <a:rPr lang="el-GR" sz="2800" dirty="0" err="1" smtClean="0"/>
              <a:t>μητρογραμμικές</a:t>
            </a:r>
            <a:r>
              <a:rPr lang="el-GR" sz="2800" dirty="0" smtClean="0"/>
              <a:t> φυλές. Οι γυναίκες </a:t>
            </a:r>
            <a:r>
              <a:rPr lang="el-GR" sz="2800" dirty="0" err="1" smtClean="0"/>
              <a:t>Ναγκοβίσι</a:t>
            </a:r>
            <a:r>
              <a:rPr lang="el-GR" sz="2800" dirty="0" smtClean="0"/>
              <a:t> έχουν ηγετικές θέσεις στις φυλές αυτές, καθώς επίσης και στις τελετές και ασχολούνται μόνες τους με τη γη που τους ανήκει. Σε περίπτωση του γάμου, η γυναίκα </a:t>
            </a:r>
            <a:r>
              <a:rPr lang="el-GR" sz="2800" dirty="0" err="1" smtClean="0"/>
              <a:t>Ναγκοβίσι</a:t>
            </a:r>
            <a:r>
              <a:rPr lang="el-GR" sz="2800" dirty="0" smtClean="0"/>
              <a:t> θεωρεί την κηπουρική θεμελιώδη, κοινή, συντροφική ενασχόληση</a:t>
            </a:r>
            <a:br>
              <a:rPr lang="el-GR" sz="2800" dirty="0" smtClean="0"/>
            </a:br>
            <a:r>
              <a:rPr lang="el-GR" sz="2800" dirty="0" smtClean="0"/>
              <a:t/>
            </a:r>
            <a:br>
              <a:rPr lang="el-GR" sz="2800" dirty="0" smtClean="0"/>
            </a:br>
            <a:endParaRPr lang="el-GR" sz="2800"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Ελληνική παραδοσιακή κοινωνία, γυναικεία στερεότυπα &amp; γυναίκες που παίρνουν την τύχη στα χέρια τους</a:t>
            </a:r>
            <a:endParaRPr lang="el-GR" dirty="0"/>
          </a:p>
        </p:txBody>
      </p:sp>
      <p:pic>
        <p:nvPicPr>
          <p:cNvPr id="1026" name="Picture 2" descr="C:\Users\Χρήστης\Pictures\tarokaizaxarozimomenos_cover.jpg"/>
          <p:cNvPicPr>
            <a:picLocks noGrp="1" noChangeAspect="1" noChangeArrowheads="1"/>
          </p:cNvPicPr>
          <p:nvPr>
            <p:ph idx="1"/>
          </p:nvPr>
        </p:nvPicPr>
        <p:blipFill>
          <a:blip r:embed="rId2" cstate="print"/>
          <a:srcRect/>
          <a:stretch>
            <a:fillRect/>
          </a:stretch>
        </p:blipFill>
        <p:spPr bwMode="auto">
          <a:xfrm>
            <a:off x="3071801" y="2214554"/>
            <a:ext cx="3071835" cy="4429156"/>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6643710"/>
          </a:xfrm>
        </p:spPr>
        <p:txBody>
          <a:bodyPr>
            <a:normAutofit fontScale="77500" lnSpcReduction="20000"/>
          </a:bodyPr>
          <a:lstStyle/>
          <a:p>
            <a:pPr fontAlgn="base">
              <a:buNone/>
            </a:pPr>
            <a:r>
              <a:rPr lang="el-GR" i="1" dirty="0" smtClean="0"/>
              <a:t>     Ζούσε μια φορά σε ένα χωριό της Μάνης ένα αντρόγυνο με τέσσερις κόρες. Η πιο μικρή, Ερατώ ή </a:t>
            </a:r>
            <a:r>
              <a:rPr lang="el-GR" i="1" dirty="0" err="1" smtClean="0"/>
              <a:t>Ταρώ</a:t>
            </a:r>
            <a:r>
              <a:rPr lang="el-GR" i="1" dirty="0" smtClean="0"/>
              <a:t> τη </a:t>
            </a:r>
            <a:r>
              <a:rPr lang="el-GR" i="1" dirty="0" err="1" smtClean="0"/>
              <a:t>λέγαν</a:t>
            </a:r>
            <a:r>
              <a:rPr lang="el-GR" i="1" dirty="0" smtClean="0"/>
              <a:t>, </a:t>
            </a:r>
            <a:r>
              <a:rPr lang="el-GR" i="1" dirty="0" err="1" smtClean="0"/>
              <a:t>καλόκαραδη</a:t>
            </a:r>
            <a:r>
              <a:rPr lang="el-GR" i="1" dirty="0" smtClean="0"/>
              <a:t> και όμορφη, μισούσε ένα πράγμα: τα προξενιά. Είχε δει τις αδερφές της να παντρεύονται με προξενιό άντρες που δεν ήθελαν και δεν ήθελε να ακούει γι’ αυτά. Η πρώτη πήρε έναν γέρο κτηματία που όταν τον παντρευόταν έκλαιγε. Η δεύτερη πήρε έναν μπεκρή και χαρτοπαίχτη που την πήρε μακριά. Η τρίτη έναν κακότροπο κι αγροίκο ράφτη. Κι όταν προξένεψαν στην </a:t>
            </a:r>
            <a:r>
              <a:rPr lang="el-GR" i="1" dirty="0" err="1" smtClean="0"/>
              <a:t>Ταρώ</a:t>
            </a:r>
            <a:r>
              <a:rPr lang="el-GR" i="1" dirty="0" smtClean="0"/>
              <a:t> έναν πλούσιο </a:t>
            </a:r>
            <a:r>
              <a:rPr lang="el-GR" i="1" dirty="0" err="1" smtClean="0"/>
              <a:t>καραβανάρη</a:t>
            </a:r>
            <a:r>
              <a:rPr lang="el-GR" i="1" dirty="0" smtClean="0"/>
              <a:t>, εκείνη έπεσε του θανατά. Και κάπως έτσι τη γλίτωσε.</a:t>
            </a:r>
          </a:p>
          <a:p>
            <a:pPr fontAlgn="base">
              <a:buNone/>
            </a:pPr>
            <a:r>
              <a:rPr lang="el-GR" i="1" dirty="0" smtClean="0"/>
              <a:t>     Ο καιρός περνά κι όλα τα γυρνά. Η </a:t>
            </a:r>
            <a:r>
              <a:rPr lang="el-GR" i="1" dirty="0" err="1" smtClean="0"/>
              <a:t>Ταρώ</a:t>
            </a:r>
            <a:r>
              <a:rPr lang="el-GR" i="1" dirty="0" smtClean="0"/>
              <a:t> ένιωθε μόνη, ήθελε να αγαπήσει και να αγαπηθεί. “Θέλω να παντρευτώ”, είπε στους γονείς της. “Αποφάσισα όμως να πλάσω τον άντρα μου όπως τον </a:t>
            </a:r>
            <a:r>
              <a:rPr lang="el-GR" i="1" dirty="0" err="1" smtClean="0"/>
              <a:t>πεθυμά</a:t>
            </a:r>
            <a:r>
              <a:rPr lang="el-GR" i="1" dirty="0" smtClean="0"/>
              <a:t> η καρδιά μου” και τους ζήτησε υλικά για ζύμωμα. Μέρες και νύχτες ζύμωνε η </a:t>
            </a:r>
            <a:r>
              <a:rPr lang="el-GR" i="1" dirty="0" err="1" smtClean="0"/>
              <a:t>Ταρώ</a:t>
            </a:r>
            <a:r>
              <a:rPr lang="el-GR" i="1" dirty="0" smtClean="0"/>
              <a:t> κι ένα πρωινό όλα ήταν έτοιμα και το παλικάρι της καρδιάς της πιο έτοιμο. “Σ’ αγαπώ” του ψιθύρισε και εκείνος ζωντάνεψε μα δε μπορούσε να πει το όνομά του γιατί θα εξαφανιζόταν. “Ζαχαροζυμωμένο να με λες”, της παρήγγειλε.</a:t>
            </a:r>
          </a:p>
          <a:p>
            <a:endParaRPr lang="el-GR" i="1"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Τί σημαίνει να είσαι άνδρας? Τι γυναίκα?</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l-GR" dirty="0" smtClean="0"/>
              <a:t>Η εμπειρία του/της Γιαν </a:t>
            </a:r>
            <a:r>
              <a:rPr lang="el-GR" dirty="0" err="1" smtClean="0"/>
              <a:t>Μόρις</a:t>
            </a:r>
            <a:r>
              <a:rPr lang="el-GR" dirty="0" smtClean="0"/>
              <a:t> (στο βιβλίο του </a:t>
            </a:r>
            <a:r>
              <a:rPr lang="en-US" dirty="0" err="1" smtClean="0"/>
              <a:t>Giddens</a:t>
            </a:r>
            <a:r>
              <a:rPr lang="en-US" dirty="0" smtClean="0"/>
              <a:t>, </a:t>
            </a:r>
            <a:r>
              <a:rPr lang="el-GR" i="1" dirty="0" smtClean="0"/>
              <a:t>Κοινωνιολογία</a:t>
            </a:r>
            <a:r>
              <a:rPr lang="el-GR" dirty="0" smtClean="0"/>
              <a:t>)</a:t>
            </a:r>
          </a:p>
          <a:p>
            <a:r>
              <a:rPr lang="el-GR" dirty="0" smtClean="0"/>
              <a:t>Φύση /βιολογία </a:t>
            </a:r>
            <a:r>
              <a:rPr lang="en-US" dirty="0" smtClean="0"/>
              <a:t>VS </a:t>
            </a:r>
            <a:r>
              <a:rPr lang="el-GR" dirty="0" smtClean="0"/>
              <a:t>Πολιτισμός</a:t>
            </a:r>
          </a:p>
          <a:p>
            <a:r>
              <a:rPr lang="el-GR" dirty="0" smtClean="0"/>
              <a:t>Η εκμάθηση της κοινωνικής συμπεριφοράς, κοινωνικοί ρόλοι και στερεότυπα</a:t>
            </a:r>
          </a:p>
          <a:p>
            <a:r>
              <a:rPr lang="el-GR" dirty="0" smtClean="0"/>
              <a:t>Αρρενωπότητα/ θηλυκότητα, ενδεδειγμένες ανδρικές και γυναικείες συμπεριφορές…</a:t>
            </a:r>
          </a:p>
          <a:p>
            <a:r>
              <a:rPr lang="en-US" dirty="0" smtClean="0"/>
              <a:t>G. H. Mead &amp; </a:t>
            </a:r>
            <a:r>
              <a:rPr lang="el-GR" dirty="0" smtClean="0"/>
              <a:t>Σχολή σου Σικάγο: Κοινωνικοποίηση, μίμηση και ομαδικό παιχνίδι </a:t>
            </a:r>
            <a:endParaRPr lang="el-GR"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G. H Mead</a:t>
            </a:r>
            <a:r>
              <a:rPr lang="el-GR" dirty="0" smtClean="0"/>
              <a:t>, φιλόσοφος &amp; κοινωνιολόγος</a:t>
            </a:r>
            <a:r>
              <a:rPr lang="en-US" dirty="0" smtClean="0"/>
              <a:t> (1863-1931)</a:t>
            </a:r>
            <a:endParaRPr lang="el-GR" dirty="0"/>
          </a:p>
        </p:txBody>
      </p:sp>
      <p:sp>
        <p:nvSpPr>
          <p:cNvPr id="3" name="2 - Θέση περιεχομένου"/>
          <p:cNvSpPr>
            <a:spLocks noGrp="1"/>
          </p:cNvSpPr>
          <p:nvPr>
            <p:ph idx="1"/>
          </p:nvPr>
        </p:nvSpPr>
        <p:spPr/>
        <p:txBody>
          <a:bodyPr>
            <a:normAutofit lnSpcReduction="10000"/>
          </a:bodyPr>
          <a:lstStyle/>
          <a:p>
            <a:r>
              <a:rPr lang="en-US" i="1" dirty="0" smtClean="0"/>
              <a:t>Mind, Self and Society, </a:t>
            </a:r>
            <a:r>
              <a:rPr lang="en-US" dirty="0" smtClean="0"/>
              <a:t>1934</a:t>
            </a:r>
          </a:p>
          <a:p>
            <a:r>
              <a:rPr lang="el-GR" dirty="0" smtClean="0"/>
              <a:t>Σταδιακή συγκρότηση του Εαυτού</a:t>
            </a:r>
          </a:p>
          <a:p>
            <a:r>
              <a:rPr lang="el-GR" dirty="0" smtClean="0"/>
              <a:t>Διαφοροποίηση του Εγώ από το Εμένα, έννοια του Κοινωνικού Εαυτού</a:t>
            </a:r>
          </a:p>
          <a:p>
            <a:r>
              <a:rPr lang="el-GR" dirty="0" smtClean="0"/>
              <a:t>Οργανωμένα παιχνίδια: συμμετοχή, εμπέδωση αφηρημένων εννοιών, ηθικοί κανόνες</a:t>
            </a:r>
          </a:p>
          <a:p>
            <a:r>
              <a:rPr lang="el-GR" dirty="0" smtClean="0"/>
              <a:t>Ανάληψη του ρόλου ενός άλλου, έννοια του γενικευμένου άλλου, παιχνίδι</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2357422" y="1714488"/>
            <a:ext cx="4286280" cy="457203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πολιτικοποίηση του πολιτισμού</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Ανάδειξη </a:t>
            </a:r>
            <a:r>
              <a:rPr lang="el-GR" dirty="0"/>
              <a:t>του πολιτικού χαρακτήρα του πολιτισμού και των πολιτισμικών διαδικασιών και η συνακόλουθη πολιτικοποίηση της έννοιας του πολιτισμού (κάτι άλλωστε που είχε τονίσει ο Φουκώ</a:t>
            </a:r>
            <a:r>
              <a:rPr lang="el-GR" dirty="0" smtClean="0"/>
              <a:t>)</a:t>
            </a:r>
            <a:endParaRPr lang="en-US" dirty="0" smtClean="0"/>
          </a:p>
          <a:p>
            <a:pPr>
              <a:buNone/>
            </a:pPr>
            <a:r>
              <a:rPr lang="en-US" dirty="0" smtClean="0"/>
              <a:t>    </a:t>
            </a:r>
            <a:r>
              <a:rPr lang="el-GR" dirty="0" smtClean="0"/>
              <a:t>Ο </a:t>
            </a:r>
            <a:r>
              <a:rPr lang="el-GR" dirty="0"/>
              <a:t>δυτικός πολιτισμός από την Αναγέννηση και μετά </a:t>
            </a:r>
            <a:r>
              <a:rPr lang="el-GR" dirty="0" err="1"/>
              <a:t>φυσικοποίησε</a:t>
            </a:r>
            <a:r>
              <a:rPr lang="el-GR" dirty="0"/>
              <a:t> την εξουσία</a:t>
            </a:r>
            <a:r>
              <a:rPr lang="el-GR" dirty="0" smtClean="0"/>
              <a:t>. Κριτική της επιστημονικής αλήθειας, των </a:t>
            </a:r>
            <a:r>
              <a:rPr lang="el-GR" dirty="0" err="1" smtClean="0"/>
              <a:t>βιοπολιτικών</a:t>
            </a:r>
            <a:r>
              <a:rPr lang="el-GR" dirty="0" smtClean="0"/>
              <a:t>, του διαφωτισμένου, «ορθού» λόγου. </a:t>
            </a:r>
          </a:p>
          <a:p>
            <a:pPr>
              <a:buNone/>
            </a:pPr>
            <a:r>
              <a:rPr lang="el-GR" i="1" dirty="0" smtClean="0"/>
              <a:t>    Ιστορία της σεξουαλικότητας</a:t>
            </a:r>
            <a:endParaRPr lang="el-GR" i="1" dirty="0"/>
          </a:p>
          <a:p>
            <a:endParaRPr lang="el-GR"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Antony </a:t>
            </a:r>
            <a:r>
              <a:rPr lang="en-US" dirty="0" err="1" smtClean="0"/>
              <a:t>Giddens</a:t>
            </a:r>
            <a:endParaRPr lang="el-GR" dirty="0"/>
          </a:p>
        </p:txBody>
      </p:sp>
      <p:sp>
        <p:nvSpPr>
          <p:cNvPr id="3" name="2 - Θέση περιεχομένου"/>
          <p:cNvSpPr>
            <a:spLocks noGrp="1"/>
          </p:cNvSpPr>
          <p:nvPr>
            <p:ph idx="1"/>
          </p:nvPr>
        </p:nvSpPr>
        <p:spPr/>
        <p:txBody>
          <a:bodyPr/>
          <a:lstStyle/>
          <a:p>
            <a:r>
              <a:rPr lang="el-GR" dirty="0" smtClean="0"/>
              <a:t>Μαθαίνοντας την </a:t>
            </a:r>
            <a:r>
              <a:rPr lang="el-GR" dirty="0" err="1" smtClean="0"/>
              <a:t>έμφυλη</a:t>
            </a:r>
            <a:r>
              <a:rPr lang="el-GR" dirty="0" smtClean="0"/>
              <a:t> συμπεριφορά</a:t>
            </a:r>
          </a:p>
          <a:p>
            <a:r>
              <a:rPr lang="el-GR" dirty="0" smtClean="0"/>
              <a:t>Στερεοτυπικές αντιλήψεις</a:t>
            </a:r>
          </a:p>
          <a:p>
            <a:r>
              <a:rPr lang="el-GR" dirty="0" smtClean="0"/>
              <a:t>Σεξισμός και αναπαραγωγή στερεοτύπων</a:t>
            </a:r>
          </a:p>
          <a:p>
            <a:r>
              <a:rPr lang="el-GR" dirty="0" smtClean="0"/>
              <a:t>Παιδικά βιβλία, τηλεόραση, </a:t>
            </a:r>
            <a:r>
              <a:rPr lang="el-GR" dirty="0" err="1" smtClean="0"/>
              <a:t>έμφυλοι</a:t>
            </a:r>
            <a:r>
              <a:rPr lang="el-GR" dirty="0" smtClean="0"/>
              <a:t> ψηφιακοί κόσμοι</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«Ρευστή αγάπη» &amp; πλαστικοί έρωτες</a:t>
            </a:r>
            <a:endParaRPr lang="el-GR" dirty="0"/>
          </a:p>
        </p:txBody>
      </p:sp>
      <p:sp>
        <p:nvSpPr>
          <p:cNvPr id="3" name="2 - Θέση περιεχομένου"/>
          <p:cNvSpPr>
            <a:spLocks noGrp="1"/>
          </p:cNvSpPr>
          <p:nvPr>
            <p:ph idx="1"/>
          </p:nvPr>
        </p:nvSpPr>
        <p:spPr/>
        <p:txBody>
          <a:bodyPr/>
          <a:lstStyle/>
          <a:p>
            <a:r>
              <a:rPr lang="en-US" dirty="0" smtClean="0"/>
              <a:t>Power of love</a:t>
            </a:r>
          </a:p>
          <a:p>
            <a:r>
              <a:rPr lang="en-US" dirty="0" smtClean="0"/>
              <a:t>Bachelor</a:t>
            </a:r>
          </a:p>
          <a:p>
            <a:r>
              <a:rPr lang="en-US" dirty="0" smtClean="0"/>
              <a:t>Battle of the couples</a:t>
            </a:r>
          </a:p>
          <a:p>
            <a:endParaRPr lang="en-US" dirty="0" smtClean="0"/>
          </a:p>
          <a:p>
            <a:r>
              <a:rPr lang="el-GR" dirty="0" smtClean="0"/>
              <a:t>Και άλλα τινά ή περί έρωτος και άλλων δαιμονίων…</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images.jpg"/>
          <p:cNvPicPr>
            <a:picLocks noGrp="1" noChangeAspect="1" noChangeArrowheads="1"/>
          </p:cNvPicPr>
          <p:nvPr>
            <p:ph idx="1"/>
          </p:nvPr>
        </p:nvPicPr>
        <p:blipFill>
          <a:blip r:embed="rId2"/>
          <a:srcRect/>
          <a:stretch>
            <a:fillRect/>
          </a:stretch>
        </p:blipFill>
        <p:spPr bwMode="auto">
          <a:xfrm>
            <a:off x="1785918" y="1785926"/>
            <a:ext cx="5500725" cy="41434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785926"/>
            <a:ext cx="8229600" cy="922994"/>
          </a:xfrm>
        </p:spPr>
        <p:txBody>
          <a:bodyPr>
            <a:normAutofit fontScale="90000"/>
          </a:bodyPr>
          <a:lstStyle/>
          <a:p>
            <a:r>
              <a:rPr lang="el-GR" dirty="0" smtClean="0"/>
              <a:t>Η μητριαρχική κοινωνία: </a:t>
            </a:r>
            <a:br>
              <a:rPr lang="el-GR" dirty="0" smtClean="0"/>
            </a:br>
            <a:r>
              <a:rPr lang="el-GR" dirty="0" smtClean="0"/>
              <a:t>δημιούργημα και ιδεολογική κατασκευή του 19</a:t>
            </a:r>
            <a:r>
              <a:rPr lang="el-GR" baseline="30000" dirty="0" smtClean="0"/>
              <a:t>ου</a:t>
            </a:r>
            <a:r>
              <a:rPr lang="el-GR" dirty="0" smtClean="0"/>
              <a:t> αιώνα στα πλαίσια της εξελικτικής λογικής (θεωρία σταδίων)!</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images (1).jpg"/>
          <p:cNvPicPr>
            <a:picLocks noGrp="1" noChangeAspect="1" noChangeArrowheads="1"/>
          </p:cNvPicPr>
          <p:nvPr>
            <p:ph idx="1"/>
          </p:nvPr>
        </p:nvPicPr>
        <p:blipFill>
          <a:blip r:embed="rId2"/>
          <a:srcRect/>
          <a:stretch>
            <a:fillRect/>
          </a:stretch>
        </p:blipFill>
        <p:spPr bwMode="auto">
          <a:xfrm>
            <a:off x="2000232" y="2000240"/>
            <a:ext cx="5143536" cy="38576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images (2).jpg"/>
          <p:cNvPicPr>
            <a:picLocks noGrp="1" noChangeAspect="1" noChangeArrowheads="1"/>
          </p:cNvPicPr>
          <p:nvPr>
            <p:ph idx="1"/>
          </p:nvPr>
        </p:nvPicPr>
        <p:blipFill>
          <a:blip r:embed="rId2"/>
          <a:srcRect/>
          <a:stretch>
            <a:fillRect/>
          </a:stretch>
        </p:blipFill>
        <p:spPr bwMode="auto">
          <a:xfrm>
            <a:off x="1857356" y="1785926"/>
            <a:ext cx="5643602" cy="414340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500042"/>
            <a:ext cx="9144000" cy="6357958"/>
          </a:xfrm>
        </p:spPr>
        <p:txBody>
          <a:bodyPr>
            <a:noAutofit/>
          </a:bodyPr>
          <a:lstStyle/>
          <a:p>
            <a:pPr>
              <a:buNone/>
            </a:pPr>
            <a:r>
              <a:rPr lang="el-GR" sz="2000" i="1" dirty="0" smtClean="0"/>
              <a:t>      </a:t>
            </a:r>
            <a:r>
              <a:rPr lang="el-GR" sz="2800" i="1" dirty="0" smtClean="0"/>
              <a:t>«... Από τους αργόσυρτους αιώνες, όπου η ιστορία της σεξουαλικότητας θα έπρεπε να διαβαστεί πριν απ' όλα ως το χρονικό μιας εξέχουσας καταστολής, έχουμε άραγε λυτρωθεί; Ελάχιστα, μας απαντούν και σήμερα ακόμα. .. Μας εξηγούν ότι, αν όντως η καταστολή υπήρξε, από την κλασική εποχή κι εδώ, ο θεμελιακός τρόπος σύνδεσης ανάμεσα στην εξουσία, στη γνώση και στη σεξουαλικότητα, τότε δεν μπορούμε να λυτρωθούμε απ' αυτήν παρά μ' ένα πολύ υψηλό αντίτιμο: θα χρειαζόταν, ούτε λίγο ούτε πολύ, η παράβαση των νόμων, η άρση των απαγορεύσεων, η εισβολή του λόγου, η αποκατάσταση της ηδονής στην πραγματική ζωή και μια ολότελα νέα διάταξη των μηχανισμών της εξουσίας…»</a:t>
            </a:r>
            <a:br>
              <a:rPr lang="el-GR" sz="2800" i="1" dirty="0" smtClean="0"/>
            </a:br>
            <a:r>
              <a:rPr lang="en-US" sz="2800" i="1" dirty="0" smtClean="0"/>
              <a:t>M. Foucault</a:t>
            </a:r>
            <a:r>
              <a:rPr lang="el-GR" sz="2400" dirty="0" smtClean="0"/>
              <a:t/>
            </a:r>
            <a:br>
              <a:rPr lang="el-GR" sz="2400" dirty="0" smtClean="0"/>
            </a:br>
            <a:r>
              <a:rPr lang="el-GR" sz="2000" dirty="0" smtClean="0"/>
              <a:t/>
            </a:r>
            <a:br>
              <a:rPr lang="el-GR" sz="2000" dirty="0" smtClean="0"/>
            </a:br>
            <a:endParaRPr lang="el-GR" sz="2000"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7170" name="Picture 2" descr="C:\Users\BALIA\Contacts\Pictures\GENDER\ketchup.jpg"/>
          <p:cNvPicPr>
            <a:picLocks noChangeAspect="1" noChangeArrowheads="1"/>
          </p:cNvPicPr>
          <p:nvPr/>
        </p:nvPicPr>
        <p:blipFill>
          <a:blip r:embed="rId2" cstate="print"/>
          <a:srcRect/>
          <a:stretch>
            <a:fillRect/>
          </a:stretch>
        </p:blipFill>
        <p:spPr bwMode="auto">
          <a:xfrm>
            <a:off x="1142976" y="260648"/>
            <a:ext cx="6858048" cy="6264696"/>
          </a:xfrm>
          <a:prstGeom prst="rect">
            <a:avLst/>
          </a:prstGeom>
          <a:noFill/>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6146" name="Picture 2" descr="C:\Users\BALIA\Contacts\Pictures\GENDER\romantso-4-cover.jpg"/>
          <p:cNvPicPr>
            <a:picLocks noChangeAspect="1" noChangeArrowheads="1"/>
          </p:cNvPicPr>
          <p:nvPr/>
        </p:nvPicPr>
        <p:blipFill>
          <a:blip r:embed="rId2" cstate="print"/>
          <a:srcRect/>
          <a:stretch>
            <a:fillRect/>
          </a:stretch>
        </p:blipFill>
        <p:spPr bwMode="auto">
          <a:xfrm>
            <a:off x="2000233" y="332656"/>
            <a:ext cx="4857784" cy="6120680"/>
          </a:xfrm>
          <a:prstGeom prst="rect">
            <a:avLst/>
          </a:prstGeom>
          <a:noFill/>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38138"/>
          </a:xfrm>
        </p:spPr>
        <p:txBody>
          <a:bodyPr>
            <a:normAutofit fontScale="90000"/>
          </a:bodyPr>
          <a:lstStyle/>
          <a:p>
            <a:r>
              <a:rPr lang="en-US" dirty="0" err="1" smtClean="0"/>
              <a:t>Giddens</a:t>
            </a:r>
            <a:r>
              <a:rPr lang="en-US" dirty="0" smtClean="0"/>
              <a:t>:</a:t>
            </a:r>
            <a:r>
              <a:rPr lang="el-GR" dirty="0" smtClean="0"/>
              <a:t> «Οι δυσκολίες μιας μη σεξιστικής ανατροφής»: </a:t>
            </a:r>
            <a:r>
              <a:rPr lang="en-US" dirty="0" smtClean="0"/>
              <a:t/>
            </a:r>
            <a:br>
              <a:rPr lang="en-US" dirty="0" smtClean="0"/>
            </a:br>
            <a:r>
              <a:rPr lang="el-GR" dirty="0" smtClean="0"/>
              <a:t>παίζοντας με ρόλους και όρια…</a:t>
            </a:r>
            <a:endParaRPr lang="el-GR" dirty="0"/>
          </a:p>
        </p:txBody>
      </p:sp>
      <p:pic>
        <p:nvPicPr>
          <p:cNvPr id="2050" name="Picture 2" descr="C:\Users\BALIA\Contacts\Pictures\GENDER\10151832_10152062571733403_1967609024_n.jpg"/>
          <p:cNvPicPr>
            <a:picLocks noGrp="1" noChangeAspect="1" noChangeArrowheads="1"/>
          </p:cNvPicPr>
          <p:nvPr>
            <p:ph idx="1"/>
          </p:nvPr>
        </p:nvPicPr>
        <p:blipFill>
          <a:blip r:embed="rId2" cstate="print"/>
          <a:srcRect/>
          <a:stretch>
            <a:fillRect/>
          </a:stretch>
        </p:blipFill>
        <p:spPr bwMode="auto">
          <a:xfrm>
            <a:off x="2714612" y="2071678"/>
            <a:ext cx="4071966" cy="4357718"/>
          </a:xfrm>
          <a:prstGeom prst="rect">
            <a:avLst/>
          </a:prstGeom>
          <a:noFill/>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 να γίνει το γυναικείο σώμα </a:t>
            </a:r>
            <a:r>
              <a:rPr lang="en-US" dirty="0" smtClean="0"/>
              <a:t/>
            </a:r>
            <a:br>
              <a:rPr lang="en-US" dirty="0" smtClean="0"/>
            </a:br>
            <a:r>
              <a:rPr lang="el-GR" dirty="0" smtClean="0"/>
              <a:t>«όπως πρέπει…»</a:t>
            </a:r>
            <a:endParaRPr lang="el-GR" dirty="0"/>
          </a:p>
        </p:txBody>
      </p:sp>
      <p:pic>
        <p:nvPicPr>
          <p:cNvPr id="1026" name="Picture 2" descr="C:\Users\BALIA\Contacts\Pictures\Σημειωτική.ρουχα\images (4).jpg"/>
          <p:cNvPicPr>
            <a:picLocks noGrp="1" noChangeAspect="1" noChangeArrowheads="1"/>
          </p:cNvPicPr>
          <p:nvPr>
            <p:ph idx="1"/>
          </p:nvPr>
        </p:nvPicPr>
        <p:blipFill>
          <a:blip r:embed="rId2" cstate="print"/>
          <a:srcRect/>
          <a:stretch>
            <a:fillRect/>
          </a:stretch>
        </p:blipFill>
        <p:spPr bwMode="auto">
          <a:xfrm>
            <a:off x="1115616" y="1412776"/>
            <a:ext cx="7416824" cy="5256584"/>
          </a:xfrm>
          <a:prstGeom prst="rect">
            <a:avLst/>
          </a:prstGeom>
          <a:noFill/>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Ετεροτοπικές</a:t>
            </a:r>
            <a:r>
              <a:rPr lang="el-GR" dirty="0" smtClean="0"/>
              <a:t> ευτυχίες, </a:t>
            </a:r>
            <a:r>
              <a:rPr lang="el-GR" dirty="0" err="1" smtClean="0"/>
              <a:t>έμφυλοι</a:t>
            </a:r>
            <a:r>
              <a:rPr lang="el-GR" dirty="0" smtClean="0"/>
              <a:t> ρόλοι υπό κατανάλωση και αναπαραγωγή στερεοτύπων…</a:t>
            </a:r>
            <a:endParaRPr lang="el-GR" dirty="0"/>
          </a:p>
        </p:txBody>
      </p:sp>
      <p:pic>
        <p:nvPicPr>
          <p:cNvPr id="3074" name="Picture 2" descr="C:\Users\BALIA\Contacts\Pictures\GENDER\kohsamuiweddingvenues.jpg"/>
          <p:cNvPicPr>
            <a:picLocks noGrp="1" noChangeAspect="1" noChangeArrowheads="1"/>
          </p:cNvPicPr>
          <p:nvPr>
            <p:ph idx="1"/>
          </p:nvPr>
        </p:nvPicPr>
        <p:blipFill>
          <a:blip r:embed="rId2" cstate="print"/>
          <a:srcRect/>
          <a:stretch>
            <a:fillRect/>
          </a:stretch>
        </p:blipFill>
        <p:spPr bwMode="auto">
          <a:xfrm>
            <a:off x="1174130" y="1844824"/>
            <a:ext cx="6795740" cy="4824536"/>
          </a:xfrm>
          <a:prstGeom prst="rect">
            <a:avLst/>
          </a:prstGeom>
          <a:noFill/>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Για την ιστορία των διεκδικήσεων των δικαιωμάτων της γυναίκας…</a:t>
            </a:r>
            <a:endParaRPr lang="el-GR" b="1" dirty="0"/>
          </a:p>
        </p:txBody>
      </p:sp>
      <p:sp>
        <p:nvSpPr>
          <p:cNvPr id="3" name="2 - Θέση περιεχομένου"/>
          <p:cNvSpPr>
            <a:spLocks noGrp="1"/>
          </p:cNvSpPr>
          <p:nvPr>
            <p:ph idx="1"/>
          </p:nvPr>
        </p:nvSpPr>
        <p:spPr>
          <a:xfrm>
            <a:off x="457200" y="2071678"/>
            <a:ext cx="8229600" cy="4786322"/>
          </a:xfrm>
        </p:spPr>
        <p:txBody>
          <a:bodyPr>
            <a:normAutofit/>
          </a:bodyPr>
          <a:lstStyle/>
          <a:p>
            <a:r>
              <a:rPr lang="el-GR" sz="4000" dirty="0" smtClean="0"/>
              <a:t>Ιστορία του</a:t>
            </a:r>
          </a:p>
          <a:p>
            <a:pPr>
              <a:buNone/>
            </a:pPr>
            <a:r>
              <a:rPr lang="el-GR" sz="4000" dirty="0" smtClean="0"/>
              <a:t>    φεμινιστικού κινήματος</a:t>
            </a:r>
          </a:p>
          <a:p>
            <a:endParaRPr lang="el-GR" sz="4000" dirty="0" smtClean="0"/>
          </a:p>
          <a:p>
            <a:r>
              <a:rPr lang="el-GR" sz="4000" dirty="0" smtClean="0"/>
              <a:t>Ιστορία της σχέσης φεμινισμού και ανθρωπολογίας</a:t>
            </a:r>
            <a:endParaRPr lang="el-GR" sz="4000"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483245"/>
          </a:xfrm>
        </p:spPr>
        <p:txBody>
          <a:bodyPr>
            <a:normAutofit lnSpcReduction="10000"/>
          </a:bodyPr>
          <a:lstStyle/>
          <a:p>
            <a:r>
              <a:rPr lang="el-GR" sz="3600" dirty="0" smtClean="0"/>
              <a:t>Ο φεμινισμός ως κοινωνικό κίνημα, ως πολιτικός ακτιβισμός. Ως φιλοσοφικό κίνημα και επιστημονικό πεδίο</a:t>
            </a:r>
          </a:p>
          <a:p>
            <a:pPr>
              <a:buNone/>
            </a:pPr>
            <a:endParaRPr lang="el-GR" sz="3600" dirty="0" smtClean="0"/>
          </a:p>
          <a:p>
            <a:r>
              <a:rPr lang="el-GR" sz="3600" dirty="0" smtClean="0"/>
              <a:t>Ο φεμινισμός πρώτου, δεύτερου και τρίτου κύματος</a:t>
            </a:r>
          </a:p>
          <a:p>
            <a:pPr>
              <a:buNone/>
            </a:pPr>
            <a:endParaRPr lang="el-GR" sz="3600" dirty="0" smtClean="0"/>
          </a:p>
          <a:p>
            <a:r>
              <a:rPr lang="el-GR" sz="3600" dirty="0" smtClean="0"/>
              <a:t>Ο φεμινισμός συνομιλεί με την ανθρωπολογία ιδιαίτερα μετά τον Δεύτερο Παγκόσμιο Πόλεμο</a:t>
            </a:r>
            <a:endParaRPr lang="el-GR" sz="36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θεωρία της μητριαρχίας: οι αρχαιολογικές ενδείξεις</a:t>
            </a:r>
            <a:endParaRPr lang="el-GR" dirty="0"/>
          </a:p>
        </p:txBody>
      </p:sp>
      <p:sp>
        <p:nvSpPr>
          <p:cNvPr id="3" name="2 - Θέση περιεχομένου"/>
          <p:cNvSpPr>
            <a:spLocks noGrp="1"/>
          </p:cNvSpPr>
          <p:nvPr>
            <p:ph idx="1"/>
          </p:nvPr>
        </p:nvSpPr>
        <p:spPr>
          <a:xfrm>
            <a:off x="457200" y="1600200"/>
            <a:ext cx="8229600" cy="4900634"/>
          </a:xfrm>
        </p:spPr>
        <p:txBody>
          <a:bodyPr>
            <a:normAutofit/>
          </a:bodyPr>
          <a:lstStyle/>
          <a:p>
            <a:pPr>
              <a:buNone/>
            </a:pPr>
            <a:endParaRPr lang="el-GR" dirty="0" smtClean="0"/>
          </a:p>
          <a:p>
            <a:pPr>
              <a:buNone/>
            </a:pPr>
            <a:r>
              <a:rPr lang="el-GR" dirty="0" smtClean="0"/>
              <a:t>    Η θεωρία συνδέεται με τον Ελβετό </a:t>
            </a:r>
            <a:r>
              <a:rPr lang="el-GR" dirty="0" err="1" smtClean="0"/>
              <a:t>Bachofen</a:t>
            </a:r>
            <a:r>
              <a:rPr lang="el-GR" dirty="0" smtClean="0"/>
              <a:t> (1815-1887) που, στο βιβλίο του για το </a:t>
            </a:r>
            <a:r>
              <a:rPr lang="el-GR" i="1" dirty="0" smtClean="0"/>
              <a:t>Μητρικό Δίκαιο </a:t>
            </a:r>
            <a:r>
              <a:rPr lang="el-GR" dirty="0" smtClean="0"/>
              <a:t>και στο πλαίσιο μιας εξελικτικής θεωρίας της ανθρωπότητας, βλέπει τη μητριαρχία και την πατριαρχία ως το πέρασμα από την αρχέγονη ύλη στο πνεύμα.</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6357982"/>
          </a:xfrm>
        </p:spPr>
        <p:txBody>
          <a:bodyPr>
            <a:normAutofit fontScale="92500"/>
          </a:bodyPr>
          <a:lstStyle/>
          <a:p>
            <a:r>
              <a:rPr lang="el-GR" dirty="0" smtClean="0"/>
              <a:t>Συχνά οι απαρχές του φεμινισμού ανιχνεύονται στο βιβλίο </a:t>
            </a:r>
            <a:r>
              <a:rPr lang="el-GR" i="1" dirty="0" smtClean="0"/>
              <a:t>Διεκδίκηση των Δικαιωμάτων της Γυναίκας </a:t>
            </a:r>
            <a:r>
              <a:rPr lang="el-GR" dirty="0" smtClean="0"/>
              <a:t>(1792) της</a:t>
            </a:r>
            <a:r>
              <a:rPr lang="en-US" dirty="0" smtClean="0"/>
              <a:t> </a:t>
            </a:r>
            <a:r>
              <a:rPr lang="el-GR" dirty="0" err="1" smtClean="0"/>
              <a:t>Mary</a:t>
            </a:r>
            <a:r>
              <a:rPr lang="el-GR" dirty="0" smtClean="0"/>
              <a:t> </a:t>
            </a:r>
            <a:r>
              <a:rPr lang="el-GR" dirty="0" err="1" smtClean="0"/>
              <a:t>Wollstonecraft</a:t>
            </a:r>
            <a:r>
              <a:rPr lang="el-GR" dirty="0" smtClean="0"/>
              <a:t>, 1759–1797, το οποίο έγραψε σε απάντηση προς το βιβλίο του </a:t>
            </a:r>
            <a:r>
              <a:rPr lang="el-GR" dirty="0" err="1" smtClean="0"/>
              <a:t>Thomas</a:t>
            </a:r>
            <a:r>
              <a:rPr lang="el-GR" dirty="0" smtClean="0"/>
              <a:t> </a:t>
            </a:r>
            <a:r>
              <a:rPr lang="el-GR" dirty="0" err="1" smtClean="0"/>
              <a:t>Paine</a:t>
            </a:r>
            <a:r>
              <a:rPr lang="el-GR" dirty="0" smtClean="0"/>
              <a:t>, 1737–1809</a:t>
            </a:r>
            <a:r>
              <a:rPr lang="en-US" dirty="0" smtClean="0"/>
              <a:t> </a:t>
            </a:r>
            <a:r>
              <a:rPr lang="el-GR" i="1" dirty="0" smtClean="0"/>
              <a:t>Τα Δικαιώματα του Ανθρώπου </a:t>
            </a:r>
            <a:r>
              <a:rPr lang="el-GR" dirty="0" smtClean="0"/>
              <a:t>[Άντρα]</a:t>
            </a:r>
          </a:p>
          <a:p>
            <a:pPr>
              <a:buNone/>
            </a:pPr>
            <a:endParaRPr lang="el-GR" dirty="0" smtClean="0"/>
          </a:p>
          <a:p>
            <a:r>
              <a:rPr lang="el-GR" dirty="0" smtClean="0"/>
              <a:t>Στόχος της ήταν να εγείρει τις συνειδήσεις και να εμπνεύσει τις γυναίκες να αναζητήσουν ίσα δικαιώματα με τους άντρες, ειδικότερα το δικαίωμα της ψήφου μέσω του κινήματος των </a:t>
            </a:r>
            <a:r>
              <a:rPr lang="el-GR" dirty="0" err="1" smtClean="0"/>
              <a:t>Σουφραζετών</a:t>
            </a:r>
            <a:r>
              <a:rPr lang="el-GR" dirty="0" smtClean="0"/>
              <a:t> και το δικαίωμα στην εκπαίδευση</a:t>
            </a:r>
            <a:endParaRPr lang="el-GR"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6500834"/>
          </a:xfrm>
        </p:spPr>
        <p:txBody>
          <a:bodyPr>
            <a:normAutofit lnSpcReduction="10000"/>
          </a:bodyPr>
          <a:lstStyle/>
          <a:p>
            <a:pPr>
              <a:buNone/>
            </a:pPr>
            <a:r>
              <a:rPr lang="el-GR" dirty="0" smtClean="0"/>
              <a:t>   </a:t>
            </a:r>
            <a:r>
              <a:rPr lang="el-GR" sz="3600" dirty="0" smtClean="0"/>
              <a:t>Μαίρη </a:t>
            </a:r>
            <a:r>
              <a:rPr lang="el-GR" sz="3600" dirty="0" err="1" smtClean="0"/>
              <a:t>Γουλστοουνκραφτ</a:t>
            </a:r>
            <a:r>
              <a:rPr lang="el-GR" sz="3600" dirty="0" smtClean="0"/>
              <a:t>: </a:t>
            </a:r>
            <a:endParaRPr lang="en-US" sz="3600" dirty="0" smtClean="0"/>
          </a:p>
          <a:p>
            <a:pPr>
              <a:buNone/>
            </a:pPr>
            <a:r>
              <a:rPr lang="en-US" sz="3600" dirty="0" smtClean="0"/>
              <a:t>   </a:t>
            </a:r>
            <a:r>
              <a:rPr lang="el-GR" sz="3600" dirty="0" smtClean="0"/>
              <a:t>Μια διανοήτρια του Διαφωτισμού  </a:t>
            </a:r>
          </a:p>
          <a:p>
            <a:pPr>
              <a:buNone/>
            </a:pPr>
            <a:r>
              <a:rPr lang="el-GR" sz="3600" dirty="0" smtClean="0"/>
              <a:t>    Στο βιβλίο της αναπτύσσει την ρηξικέλευθη για την εποχή της άποψη ότι τόσο οι άνδρες όσο και οι γυναίκες θα πρέπει να αντιμετωπίζονται ως λογικά όντα, και υποστηρίζει ότι το θεμέλιο της κοινωνίας θα πρέπει να είναι ο ορθός λόγος. Κυρίως πάλεψε για το δικαίωμα των γυναικών στην εκπαίδευση και το δικαίωμά τους στον δημόσιο λόγο</a:t>
            </a:r>
            <a:endParaRPr lang="el-GR" sz="3600"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normAutofit fontScale="90000"/>
          </a:bodyPr>
          <a:lstStyle/>
          <a:p>
            <a:r>
              <a:rPr lang="el-GR" dirty="0" smtClean="0"/>
              <a:t>Φεμινισμός πρώτου κύματος: </a:t>
            </a:r>
            <a:br>
              <a:rPr lang="el-GR" dirty="0" smtClean="0"/>
            </a:br>
            <a:r>
              <a:rPr lang="el-GR" dirty="0" smtClean="0"/>
              <a:t>τέλη 19</a:t>
            </a:r>
            <a:r>
              <a:rPr lang="el-GR" baseline="30000" dirty="0" smtClean="0"/>
              <a:t>ου</a:t>
            </a:r>
            <a:r>
              <a:rPr lang="el-GR" dirty="0" smtClean="0"/>
              <a:t> αρχές 20</a:t>
            </a:r>
            <a:r>
              <a:rPr lang="el-GR" baseline="30000" dirty="0" smtClean="0"/>
              <a:t>ου</a:t>
            </a:r>
            <a:r>
              <a:rPr lang="el-GR" dirty="0" smtClean="0"/>
              <a:t> αιώνα</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a:buNone/>
            </a:pPr>
            <a:endParaRPr lang="el-GR" dirty="0" smtClean="0"/>
          </a:p>
          <a:p>
            <a:pPr>
              <a:buNone/>
            </a:pPr>
            <a:r>
              <a:rPr lang="en-US" sz="3600" dirty="0" smtClean="0"/>
              <a:t>   </a:t>
            </a:r>
            <a:r>
              <a:rPr lang="el-GR" sz="3600" dirty="0" smtClean="0"/>
              <a:t>Ο φεμινισμός ως όρος και ως κίνημα τοποθετείται στο 19ο αι. με τα μαζικά κινήματα γυναικών στις ΗΠΑ και τη Μεγάλη Βρετανία για αστικά και πολιτικά δικαιώματα (ψήφος, διαζύγιο, περιουσία κτλ.), όπως και για το δικαίωμα στην εκπαίδευση </a:t>
            </a:r>
            <a:endParaRPr lang="el-GR" sz="3600"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346" y="214290"/>
            <a:ext cx="9358346" cy="6643710"/>
          </a:xfrm>
        </p:spPr>
        <p:txBody>
          <a:bodyPr>
            <a:noAutofit/>
          </a:bodyPr>
          <a:lstStyle/>
          <a:p>
            <a:pPr>
              <a:buNone/>
            </a:pPr>
            <a:r>
              <a:rPr lang="el-GR" sz="2400" dirty="0" smtClean="0"/>
              <a:t>     Το 1848 οργανώνεται στο </a:t>
            </a:r>
            <a:r>
              <a:rPr lang="el-GR" sz="2400" dirty="0" err="1" smtClean="0"/>
              <a:t>Seneca</a:t>
            </a:r>
            <a:r>
              <a:rPr lang="el-GR" sz="2400" dirty="0" smtClean="0"/>
              <a:t> </a:t>
            </a:r>
            <a:r>
              <a:rPr lang="el-GR" sz="2400" dirty="0" err="1" smtClean="0"/>
              <a:t>Falls</a:t>
            </a:r>
            <a:r>
              <a:rPr lang="el-GR" sz="2400" dirty="0" smtClean="0"/>
              <a:t> των ΗΠΑ, ένα μικρό χωριό στην πολιτεία της Ν. Υόρκης, το πρώτο συνέδριο γυναικών. Ένα απόσπασμα από την ιδρυτική διακήρυξη: </a:t>
            </a:r>
          </a:p>
          <a:p>
            <a:pPr>
              <a:buNone/>
            </a:pPr>
            <a:r>
              <a:rPr lang="el-GR" sz="2400" dirty="0" smtClean="0"/>
              <a:t>     </a:t>
            </a:r>
            <a:r>
              <a:rPr lang="el-GR" sz="2400" i="1" dirty="0" smtClean="0"/>
              <a:t>Θεωρούμε τις ακόλουθες αλήθειες αυτονόητες: ότι όλοι οι άνδρες και οι γυναίκες έχουν δημιουργηθεί ίσοι· ότι ο Δημιουργός τους τούς έχει κληροδοτήσει ορισμένα απαράβατα δικαιώματα· ότι ανάμεσα σε αυτά τα δικαιώματα είναι η ζωή, η ελευθερία και η επιδίωξη της ευτυχίας· ότι η εξασφάλιση αυτών των δικαιωμάτων είναι ο λόγος για τον οποίο θεσμοθετούνται κυβερνήσεις, των οποίων η δίκαια εξουσία απορρέει από τη συναίνεση των κυβερνωμένων. [...] Αν μια μακρά σειρά από κακοποιήσεις και καταχρήσεις αποκαλύψει ότι η κυβέρνηση σχεδιάζει να επιβάλει απόλυτη δεσποτεία, είναι καθήκον [των κυβερνωμένων] να ρίξουν αυτή την κυβέρνηση και να εξασφαλίσουν νέους φύλακες για τη μελλοντική τους ασφάλεια. Με τέτοιον τρόπο και επί μακρόν έχουν υποφέρει οι γυναίκες κάτω από την κρατούσα μορφή διακυβέρνησης και τέτοιου τύπου είναι η αναγκαιότητα που επιβάλλει στις γυναίκες να απαιτήσουν την ισότιμη θέση την οποία δικαιούνται. </a:t>
            </a:r>
            <a:endParaRPr lang="el-GR" sz="2400" i="1"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571612"/>
            <a:ext cx="8229600" cy="4554551"/>
          </a:xfrm>
        </p:spPr>
        <p:txBody>
          <a:bodyPr>
            <a:normAutofit fontScale="92500" lnSpcReduction="10000"/>
          </a:bodyPr>
          <a:lstStyle/>
          <a:p>
            <a:r>
              <a:rPr lang="el-GR" sz="3600" dirty="0" smtClean="0"/>
              <a:t>1ο κύμα: 19ος - 20ος : μεγάλες πολιτικές και κοινωνικές επαναστάσεις </a:t>
            </a:r>
            <a:endParaRPr lang="en-US" sz="3600" dirty="0" smtClean="0"/>
          </a:p>
          <a:p>
            <a:pPr>
              <a:buNone/>
            </a:pPr>
            <a:r>
              <a:rPr lang="en-US" sz="3600" dirty="0" smtClean="0"/>
              <a:t>  </a:t>
            </a:r>
          </a:p>
          <a:p>
            <a:pPr>
              <a:buNone/>
            </a:pPr>
            <a:r>
              <a:rPr lang="en-US" sz="3600" dirty="0" smtClean="0"/>
              <a:t>   </a:t>
            </a:r>
            <a:r>
              <a:rPr lang="el-GR" sz="3600" dirty="0" smtClean="0"/>
              <a:t> Αμερικανική 1776 </a:t>
            </a:r>
          </a:p>
          <a:p>
            <a:pPr>
              <a:buNone/>
            </a:pPr>
            <a:r>
              <a:rPr lang="el-GR" sz="3600" dirty="0" smtClean="0"/>
              <a:t>    Γαλλική 1789 </a:t>
            </a:r>
            <a:endParaRPr lang="en-US" sz="3600" dirty="0" smtClean="0"/>
          </a:p>
          <a:p>
            <a:pPr>
              <a:buNone/>
            </a:pPr>
            <a:r>
              <a:rPr lang="en-US" sz="3600" dirty="0" smtClean="0"/>
              <a:t>    </a:t>
            </a:r>
            <a:r>
              <a:rPr lang="el-GR" sz="3600" dirty="0" smtClean="0"/>
              <a:t>Κίνημα Κατάργησης της Δουλείας 1790-1863 </a:t>
            </a:r>
            <a:endParaRPr lang="en-US" sz="3600" dirty="0" smtClean="0"/>
          </a:p>
          <a:p>
            <a:pPr>
              <a:buNone/>
            </a:pPr>
            <a:r>
              <a:rPr lang="en-US" sz="3600" dirty="0" smtClean="0"/>
              <a:t>   </a:t>
            </a:r>
            <a:r>
              <a:rPr lang="el-GR" sz="3600" dirty="0" smtClean="0"/>
              <a:t> Διαφωτισμός</a:t>
            </a:r>
            <a:r>
              <a:rPr lang="en-US" sz="3600" dirty="0" smtClean="0"/>
              <a:t>, 17os-18os </a:t>
            </a:r>
            <a:r>
              <a:rPr lang="el-GR" sz="3600" dirty="0" smtClean="0"/>
              <a:t>αι. Η περίπτωση του Νεοελληνικού Διαφωτισμού</a:t>
            </a:r>
            <a:endParaRPr lang="el-GR" sz="3600"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483245"/>
          </a:xfrm>
        </p:spPr>
        <p:txBody>
          <a:bodyPr>
            <a:normAutofit/>
          </a:bodyPr>
          <a:lstStyle/>
          <a:p>
            <a:r>
              <a:rPr lang="el-GR" dirty="0" smtClean="0"/>
              <a:t>Το κίνημα των </a:t>
            </a:r>
            <a:r>
              <a:rPr lang="el-GR" dirty="0" err="1" smtClean="0"/>
              <a:t>σουφραζέτων</a:t>
            </a:r>
            <a:r>
              <a:rPr lang="el-GR" dirty="0" smtClean="0"/>
              <a:t> (</a:t>
            </a:r>
            <a:r>
              <a:rPr lang="el-GR" dirty="0" err="1" smtClean="0"/>
              <a:t>suffrage</a:t>
            </a:r>
            <a:r>
              <a:rPr lang="el-GR" dirty="0" smtClean="0"/>
              <a:t> </a:t>
            </a:r>
            <a:r>
              <a:rPr lang="el-GR" dirty="0" err="1" smtClean="0"/>
              <a:t>movement</a:t>
            </a:r>
            <a:r>
              <a:rPr lang="el-GR" dirty="0" smtClean="0"/>
              <a:t>) στις ΗΠΑ (δικαίωμα ψήφου το 1919) και στη Μεγάλη Βρετανία (δικαίωμα ψήφου το 1918, 1928)</a:t>
            </a:r>
          </a:p>
          <a:p>
            <a:endParaRPr lang="el-GR" dirty="0" smtClean="0"/>
          </a:p>
          <a:p>
            <a:r>
              <a:rPr lang="el-GR" dirty="0" smtClean="0"/>
              <a:t>Οι σουφραζέτες μιλούν δημόσια και διαδηλώνουν για το δικαίωμα στην ψήφο και έρχονται πολλές φορές σε σύγκρουση με την αστυνομία από την οποία κακοποιούνται, συλλαμβάνονται, φυλακίζονται</a:t>
            </a:r>
            <a:endParaRPr lang="el-GR"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image.jpg"/>
          <p:cNvPicPr>
            <a:picLocks noGrp="1" noChangeAspect="1" noChangeArrowheads="1"/>
          </p:cNvPicPr>
          <p:nvPr>
            <p:ph idx="1"/>
          </p:nvPr>
        </p:nvPicPr>
        <p:blipFill>
          <a:blip r:embed="rId2"/>
          <a:srcRect/>
          <a:stretch>
            <a:fillRect/>
          </a:stretch>
        </p:blipFill>
        <p:spPr bwMode="auto">
          <a:xfrm>
            <a:off x="2309018" y="857232"/>
            <a:ext cx="4525963" cy="5268931"/>
          </a:xfrm>
          <a:prstGeom prst="rect">
            <a:avLst/>
          </a:prstGeo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57b791fbe9a470924e972e557e0fa81b_XL.jpg"/>
          <p:cNvPicPr>
            <a:picLocks noGrp="1" noChangeAspect="1" noChangeArrowheads="1"/>
          </p:cNvPicPr>
          <p:nvPr>
            <p:ph idx="1"/>
          </p:nvPr>
        </p:nvPicPr>
        <p:blipFill>
          <a:blip r:embed="rId2"/>
          <a:srcRect/>
          <a:stretch>
            <a:fillRect/>
          </a:stretch>
        </p:blipFill>
        <p:spPr bwMode="auto">
          <a:xfrm>
            <a:off x="1194022" y="857232"/>
            <a:ext cx="6755956" cy="5268931"/>
          </a:xfrm>
          <a:prstGeom prst="rect">
            <a:avLst/>
          </a:prstGeo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http-2F2Fa.amz_.mshcdn.com2Fwp-content2Fuploads2F20152F012FSuffragettes-9.jpg"/>
          <p:cNvPicPr>
            <a:picLocks noGrp="1" noChangeAspect="1" noChangeArrowheads="1"/>
          </p:cNvPicPr>
          <p:nvPr>
            <p:ph idx="1"/>
          </p:nvPr>
        </p:nvPicPr>
        <p:blipFill>
          <a:blip r:embed="rId2"/>
          <a:srcRect/>
          <a:stretch>
            <a:fillRect/>
          </a:stretch>
        </p:blipFill>
        <p:spPr bwMode="auto">
          <a:xfrm>
            <a:off x="1714700" y="571480"/>
            <a:ext cx="5714600" cy="5554683"/>
          </a:xfrm>
          <a:prstGeom prst="rect">
            <a:avLst/>
          </a:prstGeom>
          <a:noFill/>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Χρήστης\Desktop\image.jpeg"/>
          <p:cNvPicPr>
            <a:picLocks noGrp="1" noChangeAspect="1" noChangeArrowheads="1"/>
          </p:cNvPicPr>
          <p:nvPr>
            <p:ph idx="1"/>
          </p:nvPr>
        </p:nvPicPr>
        <p:blipFill>
          <a:blip r:embed="rId2"/>
          <a:srcRect/>
          <a:stretch>
            <a:fillRect/>
          </a:stretch>
        </p:blipFill>
        <p:spPr bwMode="auto">
          <a:xfrm>
            <a:off x="904875" y="1071547"/>
            <a:ext cx="7334250" cy="5143536"/>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2643174" y="1500174"/>
            <a:ext cx="4071966" cy="4572032"/>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Poster.jpg"/>
          <p:cNvPicPr>
            <a:picLocks noGrp="1" noChangeAspect="1" noChangeArrowheads="1"/>
          </p:cNvPicPr>
          <p:nvPr>
            <p:ph idx="1"/>
          </p:nvPr>
        </p:nvPicPr>
        <p:blipFill>
          <a:blip r:embed="rId2"/>
          <a:srcRect/>
          <a:stretch>
            <a:fillRect/>
          </a:stretch>
        </p:blipFill>
        <p:spPr bwMode="auto">
          <a:xfrm>
            <a:off x="1071538" y="642918"/>
            <a:ext cx="7072362" cy="600079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Φεμινισμός δεύτερου κύματος: δεκαετία του 1960</a:t>
            </a:r>
            <a:endParaRPr lang="el-GR" dirty="0"/>
          </a:p>
        </p:txBody>
      </p:sp>
      <p:sp>
        <p:nvSpPr>
          <p:cNvPr id="3" name="2 - Θέση περιεχομένου"/>
          <p:cNvSpPr>
            <a:spLocks noGrp="1"/>
          </p:cNvSpPr>
          <p:nvPr>
            <p:ph idx="1"/>
          </p:nvPr>
        </p:nvSpPr>
        <p:spPr/>
        <p:txBody>
          <a:bodyPr>
            <a:normAutofit/>
          </a:bodyPr>
          <a:lstStyle/>
          <a:p>
            <a:r>
              <a:rPr lang="el-GR" sz="3600" dirty="0" smtClean="0"/>
              <a:t>Το φεμινιστικό κίνημα δεύτερου κύματος ενδιαφέρθηκε βασικά με θέματα όπως η οικονομική ισότητα μεταξύ των φύλων και η ενασχόληση με τα δικαιώματα γυναικείων μειονοτήτων παρά με απόλυτα δικαιώματα όπως το δικαίωμα ψήφου, όπως είχε κάνει ο φεμινισμός πρώτου κύματος. </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286544"/>
          </a:xfrm>
        </p:spPr>
        <p:txBody>
          <a:bodyPr>
            <a:normAutofit/>
          </a:bodyPr>
          <a:lstStyle/>
          <a:p>
            <a:r>
              <a:rPr lang="el-GR" sz="3600" dirty="0" smtClean="0"/>
              <a:t>2ο κύμα: 1960 - 1980 : κινήματα ταυτότητας &amp; δικαιωμάτων / Μαρξισμός, Υπαρξισμός, Ψυχανάλυση </a:t>
            </a:r>
          </a:p>
          <a:p>
            <a:endParaRPr lang="el-GR" sz="3600" dirty="0" smtClean="0"/>
          </a:p>
          <a:p>
            <a:r>
              <a:rPr lang="el-GR" sz="3600" dirty="0" smtClean="0"/>
              <a:t>Το δεύτερο φεμινιστικό κίνημα συγκροτήθηκε γύρω από την ιδέα της «γυναικείας αλληλεγγύης» και εστίασε σε ζητήματα που αφορούν την αναπαραγωγή και τη σεξουαλικότητα. </a:t>
            </a:r>
            <a:endParaRPr lang="el-GR" sz="3600" dirty="0"/>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Σιμόν ντε </a:t>
            </a:r>
            <a:r>
              <a:rPr lang="el-GR" dirty="0" err="1" smtClean="0"/>
              <a:t>Μπωβουάρ</a:t>
            </a:r>
            <a:r>
              <a:rPr lang="el-GR" dirty="0" smtClean="0"/>
              <a:t> </a:t>
            </a:r>
            <a:br>
              <a:rPr lang="el-GR" dirty="0" smtClean="0"/>
            </a:br>
            <a:r>
              <a:rPr lang="en-US" dirty="0" smtClean="0"/>
              <a:t>(Simone de Beauvoir) (1908-1986) </a:t>
            </a:r>
            <a:endParaRPr lang="el-GR" dirty="0"/>
          </a:p>
        </p:txBody>
      </p:sp>
      <p:sp>
        <p:nvSpPr>
          <p:cNvPr id="3" name="2 - Θέση περιεχομένου"/>
          <p:cNvSpPr>
            <a:spLocks noGrp="1"/>
          </p:cNvSpPr>
          <p:nvPr>
            <p:ph idx="1"/>
          </p:nvPr>
        </p:nvSpPr>
        <p:spPr>
          <a:xfrm>
            <a:off x="285720" y="1600200"/>
            <a:ext cx="8401080" cy="4900634"/>
          </a:xfrm>
        </p:spPr>
        <p:txBody>
          <a:bodyPr>
            <a:noAutofit/>
          </a:bodyPr>
          <a:lstStyle/>
          <a:p>
            <a:pPr>
              <a:buNone/>
            </a:pPr>
            <a:r>
              <a:rPr lang="el-GR" sz="2500" dirty="0" smtClean="0"/>
              <a:t>     Ήταν φιλόσοφος, έγραψε μυθιστορήματα, δοκίμια, βιογραφίες και μονογραφίες. Έργο κλειδί είναι το περίφημο βιβλίο της Το δεύτερο φύλο (1949), στο οποίο διατύπωσε τη διάσημη θέση ότι «Δεν γεννιέσαι γυναίκα, αλλά γίνεσαι». Έτσι βάζει τις βάσεις για τη θεωρία της κοινωνικής κατασκευής του φύλου. Η φεμινιστική θεωρία από το 1970 και έπειτα στηρίζεται στη διαπίστωση ότι η </a:t>
            </a:r>
            <a:r>
              <a:rPr lang="el-GR" sz="2500" dirty="0" err="1" smtClean="0"/>
              <a:t>έμφυλη</a:t>
            </a:r>
            <a:r>
              <a:rPr lang="el-GR" sz="2500" dirty="0" smtClean="0"/>
              <a:t> ταυτότητα, δηλαδή ο τρόπος με τον οποίο βιώνουμε το φύλο μας, δεν απορρέει από τη «φύση μας» και τη βιολογία αλλά είναι κοινωνικά και ιστορικά προσδιορισμένη. Η φεμινιστική θεωρία σε αυτό το πλαίσιο είναι, δηλαδή, </a:t>
            </a:r>
            <a:r>
              <a:rPr lang="el-GR" sz="2500" dirty="0" err="1" smtClean="0"/>
              <a:t>αντι</a:t>
            </a:r>
            <a:r>
              <a:rPr lang="el-GR" sz="2500" dirty="0" smtClean="0"/>
              <a:t>- </a:t>
            </a:r>
            <a:r>
              <a:rPr lang="el-GR" sz="2500" dirty="0" err="1" smtClean="0"/>
              <a:t>ουσιοκρατική</a:t>
            </a:r>
            <a:endParaRPr lang="el-GR" sz="2500" dirty="0" smtClean="0"/>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5411807"/>
          </a:xfrm>
        </p:spPr>
        <p:txBody>
          <a:bodyPr>
            <a:normAutofit/>
          </a:bodyPr>
          <a:lstStyle/>
          <a:p>
            <a:pPr>
              <a:buNone/>
            </a:pPr>
            <a:r>
              <a:rPr lang="el-GR" sz="3600" dirty="0" smtClean="0"/>
              <a:t>   </a:t>
            </a:r>
            <a:r>
              <a:rPr lang="el-GR" sz="3600" i="1" dirty="0" smtClean="0"/>
              <a:t>«Δεν γεννιόμαστε γυναίκες, γινόμαστε. Καμιά βιολογική, ψυχική ή οικονομική μοίρα δεν καθορίζει τη μορφή που παίρνει στους κόλπους της κοινωνίας το θηλυκού γένους ανθρώπινο ον: αυτό το μεταξύ αρσενικού και ευνούχου πλάσμα που χαρακτηρίζουμε θηλυκό διαμορφώνεται από το σύνολο του πολιτισμού» </a:t>
            </a:r>
          </a:p>
          <a:p>
            <a:endParaRPr lang="el-GR" sz="3600" i="1"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descr="C:\Users\Χρήστης\Desktop\simon.jpg"/>
          <p:cNvPicPr>
            <a:picLocks noGrp="1" noChangeAspect="1" noChangeArrowheads="1"/>
          </p:cNvPicPr>
          <p:nvPr>
            <p:ph idx="1"/>
          </p:nvPr>
        </p:nvPicPr>
        <p:blipFill>
          <a:blip r:embed="rId2"/>
          <a:srcRect/>
          <a:stretch>
            <a:fillRect/>
          </a:stretch>
        </p:blipFill>
        <p:spPr bwMode="auto">
          <a:xfrm>
            <a:off x="457200" y="714356"/>
            <a:ext cx="8229600" cy="5186370"/>
          </a:xfrm>
          <a:prstGeom prst="rect">
            <a:avLst/>
          </a:prstGeom>
          <a:noFill/>
        </p:spPr>
      </p:pic>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Simone_de_Beauvoir.jpg"/>
          <p:cNvPicPr>
            <a:picLocks noGrp="1" noChangeAspect="1" noChangeArrowheads="1"/>
          </p:cNvPicPr>
          <p:nvPr>
            <p:ph idx="1"/>
          </p:nvPr>
        </p:nvPicPr>
        <p:blipFill>
          <a:blip r:embed="rId2"/>
          <a:srcRect/>
          <a:stretch>
            <a:fillRect/>
          </a:stretch>
        </p:blipFill>
        <p:spPr bwMode="auto">
          <a:xfrm>
            <a:off x="1071538" y="642918"/>
            <a:ext cx="7072362" cy="5786478"/>
          </a:xfrm>
          <a:prstGeom prst="rect">
            <a:avLst/>
          </a:prstGeom>
          <a:noFill/>
        </p:spPr>
      </p:pic>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2984"/>
          </a:xfrm>
        </p:spPr>
        <p:txBody>
          <a:bodyPr>
            <a:normAutofit fontScale="90000"/>
          </a:bodyPr>
          <a:lstStyle/>
          <a:p>
            <a:r>
              <a:rPr lang="el-GR" dirty="0" smtClean="0"/>
              <a:t>Ημερολόγιο μιας καθωσπρέπει κόρης…</a:t>
            </a:r>
            <a:endParaRPr lang="el-GR" dirty="0"/>
          </a:p>
        </p:txBody>
      </p:sp>
      <p:sp>
        <p:nvSpPr>
          <p:cNvPr id="3" name="2 - Θέση περιεχομένου"/>
          <p:cNvSpPr>
            <a:spLocks noGrp="1"/>
          </p:cNvSpPr>
          <p:nvPr>
            <p:ph idx="1"/>
          </p:nvPr>
        </p:nvSpPr>
        <p:spPr>
          <a:xfrm>
            <a:off x="214282" y="1214422"/>
            <a:ext cx="8643998" cy="5643578"/>
          </a:xfrm>
        </p:spPr>
        <p:txBody>
          <a:bodyPr>
            <a:normAutofit fontScale="70000" lnSpcReduction="20000"/>
          </a:bodyPr>
          <a:lstStyle/>
          <a:p>
            <a:pPr>
              <a:buNone/>
            </a:pPr>
            <a:r>
              <a:rPr lang="el-GR" sz="3300" i="1" dirty="0" smtClean="0"/>
              <a:t>      Ήταν ντροπή να δίνω σημασία στα στολίδια και να κοιτάζομαι με τις ώρες στον καθρέφτη, πάντως όποτε μου το επέτρεπαν οι περιστάσεις, παρατηρούσα το είδωλο μου με ικανοποίηση. … Άρχισα να ενδιαφέρομαι για τη μελλοντική μου εικόνα. Εκτός από τα σοβαρά βιβλία και τα περιπετειώδη μυθιστορήματα που δανειζόμουν από το σπουδαστήριο, διάβαζα επίσης και τα μυθιστορήματα με τα οποία είχε γαλουχηθεί η μητέρα μου στην εφηβεία </a:t>
            </a:r>
            <a:r>
              <a:rPr lang="el-GR" sz="3300" i="1" dirty="0" err="1" smtClean="0"/>
              <a:t>της….Ήταν</a:t>
            </a:r>
            <a:r>
              <a:rPr lang="el-GR" sz="3300" i="1" dirty="0" smtClean="0"/>
              <a:t> όμως κι ένα βιβλίο όπου πίστεψα ότι ανακάλυψα τον εαυτό μου και τη μοίρα μου. ήταν το “Μικρές Κυρίες” της </a:t>
            </a:r>
            <a:r>
              <a:rPr lang="el-GR" sz="3300" i="1" dirty="0" err="1" smtClean="0"/>
              <a:t>Λουίζας</a:t>
            </a:r>
            <a:r>
              <a:rPr lang="el-GR" sz="3300" i="1" dirty="0" smtClean="0"/>
              <a:t> Άλκοτ. Οι μικρές κυρίες ήταν διαμαρτυρόμενες, ο πατέρας τους ήταν πάστορας κι η μητέρα τους </a:t>
            </a:r>
            <a:r>
              <a:rPr lang="el-GR" sz="3300" i="1" dirty="0" err="1" smtClean="0"/>
              <a:t>τους</a:t>
            </a:r>
            <a:r>
              <a:rPr lang="el-GR" sz="3300" i="1" dirty="0" smtClean="0"/>
              <a:t> έδινε να διαβάσουν κάθε βράδυ στο κρεβάτι την “Πορεία του προσκυνητή”. ..Ταυτίστηκα απόλυτα με την </a:t>
            </a:r>
            <a:r>
              <a:rPr lang="el-GR" sz="3300" i="1" dirty="0" err="1" smtClean="0"/>
              <a:t>Τζο</a:t>
            </a:r>
            <a:r>
              <a:rPr lang="el-GR" sz="3300" i="1" dirty="0" smtClean="0"/>
              <a:t> την διανοούμενη. Απότομη, κοκαλιάρα, η </a:t>
            </a:r>
            <a:r>
              <a:rPr lang="el-GR" sz="3300" i="1" dirty="0" err="1" smtClean="0"/>
              <a:t>Τζο</a:t>
            </a:r>
            <a:r>
              <a:rPr lang="el-GR" sz="3300" i="1" dirty="0" smtClean="0"/>
              <a:t> διάβαζε σκαρφαλωμένη στα δέντρα. Ήταν ένα πραγματικό </a:t>
            </a:r>
            <a:r>
              <a:rPr lang="el-GR" sz="3300" i="1" dirty="0" err="1" smtClean="0"/>
              <a:t>αγριοκόριτσο</a:t>
            </a:r>
            <a:r>
              <a:rPr lang="el-GR" sz="3300" i="1" dirty="0" smtClean="0"/>
              <a:t> και με ξεπερνούσε σε τόλμη. Είχαμε την ίδια αντιπάθεια για το ράψιμο και το νοικοκυριό και την ίδια αγάπη για το διάβασμα. Επιπλέον, ασχολιόταν με το γράψιμο, για να τη μιμηθώ επανασυνδέθηκα με το παρελθόν μου κι έγραψα δυο τρεις νουβέλες…</a:t>
            </a:r>
          </a:p>
          <a:p>
            <a:endParaRPr lang="el-GR" dirty="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Poster (2).jpg"/>
          <p:cNvPicPr>
            <a:picLocks noGrp="1" noChangeAspect="1" noChangeArrowheads="1"/>
          </p:cNvPicPr>
          <p:nvPr>
            <p:ph idx="1"/>
          </p:nvPr>
        </p:nvPicPr>
        <p:blipFill>
          <a:blip r:embed="rId2"/>
          <a:srcRect/>
          <a:stretch>
            <a:fillRect/>
          </a:stretch>
        </p:blipFill>
        <p:spPr bwMode="auto">
          <a:xfrm>
            <a:off x="1500166" y="571480"/>
            <a:ext cx="6357981" cy="592935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Ζευγάρι με τον υπαρξιστή φιλόσοφο Σαρτρ</a:t>
            </a:r>
            <a:endParaRPr lang="el-GR" dirty="0"/>
          </a:p>
        </p:txBody>
      </p:sp>
      <p:pic>
        <p:nvPicPr>
          <p:cNvPr id="2050" name="Picture 2" descr="C:\Users\Χρήστης\Desktop\004_jean-paul-sartre-et-simone-de-beauvoir_theredlist.jpg"/>
          <p:cNvPicPr>
            <a:picLocks noGrp="1" noChangeAspect="1" noChangeArrowheads="1"/>
          </p:cNvPicPr>
          <p:nvPr>
            <p:ph idx="1"/>
          </p:nvPr>
        </p:nvPicPr>
        <p:blipFill>
          <a:blip r:embed="rId2"/>
          <a:srcRect/>
          <a:stretch>
            <a:fillRect/>
          </a:stretch>
        </p:blipFill>
        <p:spPr bwMode="auto">
          <a:xfrm>
            <a:off x="1500166" y="1958180"/>
            <a:ext cx="6429420" cy="4542654"/>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357298"/>
            <a:ext cx="8229600" cy="928694"/>
          </a:xfrm>
        </p:spPr>
        <p:txBody>
          <a:bodyPr>
            <a:normAutofit fontScale="90000"/>
          </a:bodyPr>
          <a:lstStyle/>
          <a:p>
            <a:r>
              <a:rPr lang="el-GR" dirty="0" err="1" smtClean="0"/>
              <a:t>Jochann</a:t>
            </a:r>
            <a:r>
              <a:rPr lang="el-GR" dirty="0" smtClean="0"/>
              <a:t> </a:t>
            </a:r>
            <a:r>
              <a:rPr lang="el-GR" dirty="0" err="1" smtClean="0"/>
              <a:t>Jakob</a:t>
            </a:r>
            <a:r>
              <a:rPr lang="el-GR" dirty="0" smtClean="0"/>
              <a:t> </a:t>
            </a:r>
            <a:r>
              <a:rPr lang="el-GR" dirty="0" err="1" smtClean="0"/>
              <a:t>Bachofen</a:t>
            </a:r>
            <a:r>
              <a:rPr lang="el-GR" dirty="0" smtClean="0"/>
              <a:t>, Βασιλεία 1815 –1887 </a:t>
            </a:r>
            <a:br>
              <a:rPr lang="el-GR" dirty="0" smtClean="0"/>
            </a:br>
            <a:r>
              <a:rPr lang="el-GR" dirty="0" smtClean="0"/>
              <a:t>Ελβετός κοινωνιολόγος και </a:t>
            </a:r>
            <a:r>
              <a:rPr lang="el-GR" dirty="0" smtClean="0"/>
              <a:t>ιστορικός </a:t>
            </a:r>
            <a:r>
              <a:rPr lang="el-GR" dirty="0" smtClean="0"/>
              <a:t>Καθηγητής του Ρωμαϊκού Δικαίου στη Βασιλεία,</a:t>
            </a:r>
            <a:br>
              <a:rPr lang="el-GR" dirty="0" smtClean="0"/>
            </a:br>
            <a:endParaRPr lang="el-GR" dirty="0"/>
          </a:p>
        </p:txBody>
      </p:sp>
      <p:sp>
        <p:nvSpPr>
          <p:cNvPr id="3" name="2 - Θέση περιεχομένου"/>
          <p:cNvSpPr>
            <a:spLocks noGrp="1"/>
          </p:cNvSpPr>
          <p:nvPr>
            <p:ph idx="1"/>
          </p:nvPr>
        </p:nvSpPr>
        <p:spPr>
          <a:xfrm>
            <a:off x="457200" y="3429000"/>
            <a:ext cx="8229600" cy="2697163"/>
          </a:xfrm>
        </p:spPr>
        <p:txBody>
          <a:bodyPr/>
          <a:lstStyle/>
          <a:p>
            <a:r>
              <a:rPr lang="el-GR" dirty="0" smtClean="0"/>
              <a:t> Το έργο του </a:t>
            </a:r>
            <a:r>
              <a:rPr lang="el-GR" i="1" dirty="0" smtClean="0"/>
              <a:t>Η μητριαρχία </a:t>
            </a:r>
            <a:r>
              <a:rPr lang="el-GR" dirty="0" smtClean="0"/>
              <a:t>(1861) διατυπώνει την υπόθεση της ύπαρξης ενός πρωτόγονου πολιτισμού, στηριζόμενου στην απόλυτη κυριαρχία της γυναίκας (γυναικοκρατία), που προηγήθηκε της περιόδου της </a:t>
            </a:r>
            <a:r>
              <a:rPr lang="el-GR" dirty="0" smtClean="0"/>
              <a:t>μονογαμίας</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572272"/>
          </a:xfrm>
        </p:spPr>
        <p:txBody>
          <a:bodyPr>
            <a:normAutofit/>
          </a:bodyPr>
          <a:lstStyle/>
          <a:p>
            <a:pPr>
              <a:buNone/>
            </a:pPr>
            <a:r>
              <a:rPr lang="el-GR" dirty="0" smtClean="0"/>
              <a:t>   </a:t>
            </a:r>
          </a:p>
          <a:p>
            <a:pPr>
              <a:buNone/>
            </a:pPr>
            <a:endParaRPr lang="el-GR" dirty="0" smtClean="0"/>
          </a:p>
          <a:p>
            <a:pPr>
              <a:buNone/>
            </a:pPr>
            <a:r>
              <a:rPr lang="el-GR" dirty="0" smtClean="0"/>
              <a:t>    Το </a:t>
            </a:r>
            <a:r>
              <a:rPr lang="el-GR" b="1" dirty="0" smtClean="0"/>
              <a:t>1960</a:t>
            </a:r>
            <a:r>
              <a:rPr lang="el-GR" dirty="0" smtClean="0"/>
              <a:t> προσκλήθηκαν στην </a:t>
            </a:r>
            <a:r>
              <a:rPr lang="el-GR" b="1" dirty="0" smtClean="0"/>
              <a:t>Κούβα</a:t>
            </a:r>
            <a:r>
              <a:rPr lang="el-GR" dirty="0" smtClean="0"/>
              <a:t> </a:t>
            </a:r>
            <a:r>
              <a:rPr lang="el-GR" b="1" dirty="0" smtClean="0"/>
              <a:t>του Κάστρο</a:t>
            </a:r>
            <a:r>
              <a:rPr lang="el-GR" dirty="0" smtClean="0"/>
              <a:t>. Το 1962, η </a:t>
            </a:r>
            <a:r>
              <a:rPr lang="el-GR" dirty="0" err="1" smtClean="0"/>
              <a:t>Μπωβουάρ</a:t>
            </a:r>
            <a:r>
              <a:rPr lang="el-GR" b="1" dirty="0" smtClean="0"/>
              <a:t> μίλησε ανοιχτά ενάντια στην κακοποίηση μιας αλγερινής από τις γαλλικές δυνάμεις κατοχής.</a:t>
            </a:r>
            <a:r>
              <a:rPr lang="el-GR" dirty="0" smtClean="0"/>
              <a:t> Το 1967 ταξίδεψε στη φλεγόμενη </a:t>
            </a:r>
            <a:r>
              <a:rPr lang="el-GR" b="1" dirty="0" smtClean="0"/>
              <a:t>Μέση</a:t>
            </a:r>
            <a:r>
              <a:rPr lang="el-GR" dirty="0" smtClean="0"/>
              <a:t> </a:t>
            </a:r>
            <a:r>
              <a:rPr lang="el-GR" b="1" dirty="0" smtClean="0"/>
              <a:t>Ανατολή</a:t>
            </a:r>
            <a:r>
              <a:rPr lang="el-GR" dirty="0" smtClean="0"/>
              <a:t>. Κατόπιν, με ορμητήριο το περίφημο παρισινό καφέ </a:t>
            </a:r>
            <a:r>
              <a:rPr lang="el-GR" b="1" dirty="0" err="1" smtClean="0"/>
              <a:t>Les</a:t>
            </a:r>
            <a:r>
              <a:rPr lang="el-GR" b="1" dirty="0" smtClean="0"/>
              <a:t> </a:t>
            </a:r>
            <a:r>
              <a:rPr lang="el-GR" b="1" dirty="0" err="1" smtClean="0"/>
              <a:t>Deux</a:t>
            </a:r>
            <a:r>
              <a:rPr lang="el-GR" b="1" dirty="0" smtClean="0"/>
              <a:t> </a:t>
            </a:r>
            <a:r>
              <a:rPr lang="el-GR" b="1" dirty="0" err="1" smtClean="0"/>
              <a:t>Magots</a:t>
            </a:r>
            <a:r>
              <a:rPr lang="el-GR" dirty="0" smtClean="0"/>
              <a:t>, πρωτοστάτησε στις φοιτητικές κινητοποιήσεις του </a:t>
            </a:r>
            <a:r>
              <a:rPr lang="el-GR" b="1" dirty="0" smtClean="0"/>
              <a:t>Μάη του 1968.</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428604"/>
            <a:ext cx="8543956" cy="6429396"/>
          </a:xfrm>
        </p:spPr>
        <p:txBody>
          <a:bodyPr>
            <a:normAutofit/>
          </a:bodyPr>
          <a:lstStyle/>
          <a:p>
            <a:pPr>
              <a:buNone/>
            </a:pPr>
            <a:r>
              <a:rPr lang="el-GR" dirty="0" smtClean="0"/>
              <a:t>    Στη</a:t>
            </a:r>
            <a:r>
              <a:rPr lang="el-GR" b="1" dirty="0" smtClean="0"/>
              <a:t> δεκαετία του ’70,</a:t>
            </a:r>
            <a:r>
              <a:rPr lang="el-GR" dirty="0" smtClean="0"/>
              <a:t> η </a:t>
            </a:r>
            <a:r>
              <a:rPr lang="el-GR" dirty="0" err="1" smtClean="0"/>
              <a:t>Μπωβουάρ</a:t>
            </a:r>
            <a:r>
              <a:rPr lang="el-GR" dirty="0" smtClean="0"/>
              <a:t> συμμετείχε σε </a:t>
            </a:r>
            <a:r>
              <a:rPr lang="el-GR" b="1" dirty="0" smtClean="0"/>
              <a:t>διαδηλώσεις</a:t>
            </a:r>
            <a:r>
              <a:rPr lang="el-GR" dirty="0" smtClean="0"/>
              <a:t> για το δικαίωμα στη</a:t>
            </a:r>
            <a:r>
              <a:rPr lang="el-GR" b="1" dirty="0" smtClean="0"/>
              <a:t> νόμιμη έκτρωση</a:t>
            </a:r>
            <a:r>
              <a:rPr lang="el-GR" dirty="0" smtClean="0"/>
              <a:t> και υπέγραψε</a:t>
            </a:r>
            <a:r>
              <a:rPr lang="el-GR" b="1" dirty="0" smtClean="0"/>
              <a:t> το διάσημο κείμενο των 342 επώνυμων γυναικών</a:t>
            </a:r>
            <a:r>
              <a:rPr lang="el-GR" dirty="0" smtClean="0"/>
              <a:t> που δήλωναν ότι είχαν καταφύγει σε παράνομη έκτρωση. Προώθησε όσο λίγες γυναίκες την υπόθεση των δικαιωμάτων των γυναικών. Οι Γαλλίδες χρειάστηκε να αγωνιστούν μέχρι το 1975 για να κατακτήσουν το δικαίωμα στη νόμιμη άμβλωση. Πέθανε στις 14 Απριλίου του 1986, έξι χρόνια μετά το θάνατο του Σαρτρ, σε ηλικία 78 ετών. </a:t>
            </a:r>
            <a:endParaRPr lang="el-GR" dirty="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6643710"/>
          </a:xfrm>
        </p:spPr>
        <p:txBody>
          <a:bodyPr>
            <a:normAutofit fontScale="92500" lnSpcReduction="20000"/>
          </a:bodyPr>
          <a:lstStyle/>
          <a:p>
            <a:pPr>
              <a:buNone/>
            </a:pPr>
            <a:r>
              <a:rPr lang="el-GR" dirty="0" smtClean="0"/>
              <a:t>    Όπως γράφει η Αθηνά Αθανασίου, στην «Εισαγωγή» της στο</a:t>
            </a:r>
            <a:r>
              <a:rPr lang="el-GR" i="1" dirty="0" smtClean="0"/>
              <a:t> Φεμινιστική θεωρία και πολιτισμική κριτική,</a:t>
            </a:r>
            <a:r>
              <a:rPr lang="el-GR" dirty="0" smtClean="0"/>
              <a:t> Νήσος 2006, σ.19: </a:t>
            </a:r>
          </a:p>
          <a:p>
            <a:pPr>
              <a:buNone/>
            </a:pPr>
            <a:endParaRPr lang="el-GR" dirty="0" smtClean="0"/>
          </a:p>
          <a:p>
            <a:pPr>
              <a:buNone/>
            </a:pPr>
            <a:r>
              <a:rPr lang="el-GR" dirty="0" smtClean="0"/>
              <a:t>    «Στο πλαίσιο του πατριαρχικού συστήματος φύλου, η ανδρική ιδιότητα </a:t>
            </a:r>
            <a:r>
              <a:rPr lang="el-GR" dirty="0" err="1" smtClean="0"/>
              <a:t>αυτοαναγνωρίζεται</a:t>
            </a:r>
            <a:r>
              <a:rPr lang="el-GR" dirty="0" smtClean="0"/>
              <a:t> ως συνώνυμη και υποδειγματική της ανθρώπινης ιδιότητας, ενώ οι γυναίκες </a:t>
            </a:r>
            <a:r>
              <a:rPr lang="el-GR" dirty="0" err="1" smtClean="0"/>
              <a:t>ετεροπροσδιορίζονται</a:t>
            </a:r>
            <a:r>
              <a:rPr lang="el-GR" dirty="0" smtClean="0"/>
              <a:t> ως δευτερεύουσα περίπτωση και απαξιωμένη ετερότητα, ως το «δεύτερο φύλο», που χαρακτηρίζεται από έλλειψη και ορίζεται ως έλλειψη, που δεν του αναγνωρίζεται το δικαίωμα της υποκειμενικότητας. Η αποκάλυψη και η ανατροπή των διαδικασιών και των μηχανισμών «</a:t>
            </a:r>
            <a:r>
              <a:rPr lang="el-GR" dirty="0" err="1" smtClean="0"/>
              <a:t>ετεροποίησης</a:t>
            </a:r>
            <a:r>
              <a:rPr lang="el-GR" dirty="0" smtClean="0"/>
              <a:t>» των γυναικών, [...] είναι το κεντρικό </a:t>
            </a:r>
            <a:r>
              <a:rPr lang="el-GR" dirty="0" err="1" smtClean="0"/>
              <a:t>διακύβευμα</a:t>
            </a:r>
            <a:r>
              <a:rPr lang="el-GR" dirty="0" smtClean="0"/>
              <a:t> της θεωρίας της </a:t>
            </a:r>
            <a:r>
              <a:rPr lang="el-GR" dirty="0" err="1" smtClean="0"/>
              <a:t>Μπωβουάρ</a:t>
            </a:r>
            <a:r>
              <a:rPr lang="el-GR" dirty="0" smtClean="0"/>
              <a:t>»</a:t>
            </a:r>
            <a:endParaRPr lang="el-GR"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Φεμινισμός τρίτου κύματος: </a:t>
            </a:r>
            <a:br>
              <a:rPr lang="el-GR" dirty="0" smtClean="0"/>
            </a:br>
            <a:r>
              <a:rPr lang="el-GR" dirty="0" err="1" smtClean="0"/>
              <a:t>δεκ</a:t>
            </a:r>
            <a:r>
              <a:rPr lang="el-GR" dirty="0" smtClean="0"/>
              <a:t>. 1980-1990</a:t>
            </a:r>
            <a:br>
              <a:rPr lang="el-GR" dirty="0" smtClean="0"/>
            </a:br>
            <a:endParaRPr lang="el-GR" dirty="0"/>
          </a:p>
        </p:txBody>
      </p:sp>
      <p:sp>
        <p:nvSpPr>
          <p:cNvPr id="3" name="2 - Θέση περιεχομένου"/>
          <p:cNvSpPr>
            <a:spLocks noGrp="1"/>
          </p:cNvSpPr>
          <p:nvPr>
            <p:ph idx="1"/>
          </p:nvPr>
        </p:nvSpPr>
        <p:spPr>
          <a:xfrm>
            <a:off x="0" y="1600200"/>
            <a:ext cx="9144000" cy="5257800"/>
          </a:xfrm>
        </p:spPr>
        <p:txBody>
          <a:bodyPr>
            <a:normAutofit fontScale="85000" lnSpcReduction="10000"/>
          </a:bodyPr>
          <a:lstStyle/>
          <a:p>
            <a:r>
              <a:rPr lang="el-GR" dirty="0" smtClean="0"/>
              <a:t>Το </a:t>
            </a:r>
            <a:r>
              <a:rPr lang="el-GR" b="1" dirty="0" smtClean="0"/>
              <a:t>τρίτο κύμα Φεμινισμού</a:t>
            </a:r>
            <a:r>
              <a:rPr lang="el-GR" dirty="0" smtClean="0"/>
              <a:t> είναι το φεμινιστικό κίνημα που εμφανίστηκε στα μέσα της δεκαετίας του ’90. Στηρίχθηκε στις νίκες των προηγούμενων δυο κυμάτων του φεμινισμού, αν και άσκησε κριτική σε διάφορες πτυχές τους και επεδίωξε την ολοκλήρωση των όσων έβλεπε ως ημιτελών προσπαθειών για επίτευξη των στόχων του Φεμινισμού</a:t>
            </a:r>
          </a:p>
          <a:p>
            <a:endParaRPr lang="el-GR" dirty="0" smtClean="0"/>
          </a:p>
          <a:p>
            <a:r>
              <a:rPr lang="el-GR" dirty="0" smtClean="0"/>
              <a:t>Τα κύρια θέματα με τα οποία ασχολείται ο σύγχρονος Φεμινισμός τρίτου κύματος, είναι η βία σχετιζόμενη με το φύλο (πχ βιασμός, παρενόχληση, οικογενειακή βία, σεξουαλικός τουρισμός), τα δικαιώματα αναπαραγωγής, θέματα σεξουαλικής απελευθέρωσης, δικαιώματα διαφυλετικών, υποστήριξη </a:t>
            </a:r>
            <a:r>
              <a:rPr lang="el-GR" dirty="0" err="1" smtClean="0"/>
              <a:t>μονογονεϊκών</a:t>
            </a:r>
            <a:r>
              <a:rPr lang="el-GR" dirty="0" smtClean="0"/>
              <a:t> οικογενειών κ.α.</a:t>
            </a:r>
          </a:p>
          <a:p>
            <a:endParaRPr lang="el-GR"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z="3600" dirty="0" smtClean="0"/>
              <a:t>3ο κύμα: 1980 – σήμερα: κινήματα διαφορετικότητας, </a:t>
            </a:r>
          </a:p>
          <a:p>
            <a:endParaRPr lang="el-GR" sz="3600" dirty="0" smtClean="0"/>
          </a:p>
          <a:p>
            <a:r>
              <a:rPr lang="el-GR" sz="3600" dirty="0" err="1" smtClean="0"/>
              <a:t>πολυπολιτισμικότητα</a:t>
            </a:r>
            <a:r>
              <a:rPr lang="el-GR" sz="3600" dirty="0" smtClean="0"/>
              <a:t>, παγκοσμιοποίηση </a:t>
            </a:r>
            <a:r>
              <a:rPr lang="el-GR" sz="3600" dirty="0" err="1" smtClean="0"/>
              <a:t>Μεταδομισμός</a:t>
            </a:r>
            <a:r>
              <a:rPr lang="el-GR" sz="3600" dirty="0" smtClean="0"/>
              <a:t> – Μεταμοντερνισμός</a:t>
            </a:r>
          </a:p>
          <a:p>
            <a:endParaRPr lang="el-GR"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Autofit/>
          </a:bodyPr>
          <a:lstStyle/>
          <a:p>
            <a:pPr>
              <a:buNone/>
            </a:pPr>
            <a:r>
              <a:rPr lang="en-US" sz="2300" dirty="0" smtClean="0"/>
              <a:t>     </a:t>
            </a:r>
          </a:p>
          <a:p>
            <a:pPr>
              <a:buNone/>
            </a:pPr>
            <a:endParaRPr lang="en-US" sz="2300" dirty="0" smtClean="0"/>
          </a:p>
          <a:p>
            <a:pPr>
              <a:buNone/>
            </a:pPr>
            <a:r>
              <a:rPr lang="en-US" sz="2300" dirty="0" smtClean="0"/>
              <a:t>     </a:t>
            </a:r>
            <a:r>
              <a:rPr lang="el-GR" sz="2800" dirty="0" smtClean="0"/>
              <a:t>Θίγει τόσο την πολιτική ηγεμονία των λευκών, δυτικών, αστών γυναικών, όσο και την </a:t>
            </a:r>
            <a:r>
              <a:rPr lang="el-GR" sz="2800" dirty="0" err="1" smtClean="0"/>
              <a:t>ουσιοκρατική</a:t>
            </a:r>
            <a:r>
              <a:rPr lang="el-GR" sz="2800" dirty="0" smtClean="0"/>
              <a:t> αντίληψη της γυναικείας ταυτότητας και της θηλυκότητας που χαρακτηρίζει τις προηγούμενες δεκαετίες.  </a:t>
            </a:r>
          </a:p>
          <a:p>
            <a:pPr>
              <a:buNone/>
            </a:pPr>
            <a:r>
              <a:rPr lang="el-GR" sz="2800" dirty="0" smtClean="0"/>
              <a:t>    </a:t>
            </a:r>
          </a:p>
          <a:p>
            <a:pPr>
              <a:buNone/>
            </a:pPr>
            <a:r>
              <a:rPr lang="el-GR" sz="2800" dirty="0" smtClean="0"/>
              <a:t>    Προκρίνει μια προσέγγιση του φύλου και της σεξουαλικότητας που αντιλαμβάνεται τις ταυτότητες ως κατακερματισμένες, πολλαπλές, ασταθείς και ρευστές, </a:t>
            </a:r>
            <a:r>
              <a:rPr lang="el-GR" sz="2800" dirty="0" err="1" smtClean="0"/>
              <a:t>επιτελεστικές</a:t>
            </a:r>
            <a:r>
              <a:rPr lang="el-GR" sz="2800" dirty="0" smtClean="0"/>
              <a:t>, γλωσσικά κωδικοποιημένες και όχι έμφυτα ή κοινωνικά δοσμένες (βιολογικές και κοινωνικός ντετερμινισμός) </a:t>
            </a:r>
          </a:p>
          <a:p>
            <a:endParaRPr lang="el-GR" sz="2800" dirty="0" smtClean="0"/>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483245"/>
          </a:xfrm>
        </p:spPr>
        <p:txBody>
          <a:bodyPr>
            <a:normAutofit fontScale="92500" lnSpcReduction="10000"/>
          </a:bodyPr>
          <a:lstStyle/>
          <a:p>
            <a:pPr>
              <a:buNone/>
            </a:pPr>
            <a:r>
              <a:rPr lang="en-US" dirty="0" smtClean="0"/>
              <a:t>    </a:t>
            </a:r>
            <a:r>
              <a:rPr lang="el-GR" dirty="0" smtClean="0"/>
              <a:t>Δίνει έμφαση στο σώμα και στη σεξουαλικότητα ως στοιχεία της υποκειμενικότητας, που το 2ο κύμα είχε παραμερίσει ως τόπους της γυναικείας καταπίεσης.  Η εξάπλωσή του επεκτείνεται σε χώρες εκτός της Δύσης, του λεγόμενου Τρίτου ή Αναπτυσσόμενου Κόσμου (ή, όπως αναφέρεται σήμερα του ‘Παγκόσμιου Νότου’). Από τη δεκαετία του 90 και μετά, παρατηρείται ένας πολλαπλασιασμός και κατακερματισμός των γυναικείων κινημάτων, διεκδικήσεων και πρωτοβουλιών, και των λόγων που αναπτύσσουν.  </a:t>
            </a:r>
            <a:endParaRPr lang="el-GR" dirty="0"/>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Ελλάδα, η ιστορίες «αφύπνισης» των γυναικών</a:t>
            </a:r>
            <a:endParaRPr lang="el-GR" dirty="0"/>
          </a:p>
        </p:txBody>
      </p:sp>
      <p:sp>
        <p:nvSpPr>
          <p:cNvPr id="3" name="2 - Θέση περιεχομένου"/>
          <p:cNvSpPr>
            <a:spLocks noGrp="1"/>
          </p:cNvSpPr>
          <p:nvPr>
            <p:ph idx="1"/>
          </p:nvPr>
        </p:nvSpPr>
        <p:spPr/>
        <p:txBody>
          <a:bodyPr/>
          <a:lstStyle/>
          <a:p>
            <a:pPr>
              <a:buNone/>
            </a:pPr>
            <a:r>
              <a:rPr lang="el-GR" dirty="0" smtClean="0"/>
              <a:t>   Στο τέλος του 19ου αιώνα και στις αρχές του 20ου εμφανίζεται το ελληνικό γυναικείο κίνημα, και όπως σε όλες τις χώρες της Ευρώπης επικεντρώνεται κατ ́ αρχήν στο δικαίωμα των γυναικών στη μόρφωση. </a:t>
            </a:r>
          </a:p>
          <a:p>
            <a:pPr>
              <a:buNone/>
            </a:pPr>
            <a:r>
              <a:rPr lang="el-GR" dirty="0" smtClean="0"/>
              <a:t>   Οι πρώτες ελληνίδες φεμινίστριες είναι δασκάλες.</a:t>
            </a:r>
            <a:endParaRPr lang="el-GR" dirty="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Καλλιρόη </a:t>
            </a:r>
            <a:r>
              <a:rPr lang="el-GR" dirty="0" err="1" smtClean="0"/>
              <a:t>Παρρέν</a:t>
            </a:r>
            <a:r>
              <a:rPr lang="el-GR" dirty="0" smtClean="0"/>
              <a:t> (1861-1940)</a:t>
            </a:r>
            <a:endParaRPr lang="el-GR" dirty="0"/>
          </a:p>
        </p:txBody>
      </p:sp>
      <p:sp>
        <p:nvSpPr>
          <p:cNvPr id="3" name="2 - Θέση περιεχομένου"/>
          <p:cNvSpPr>
            <a:spLocks noGrp="1"/>
          </p:cNvSpPr>
          <p:nvPr>
            <p:ph idx="1"/>
          </p:nvPr>
        </p:nvSpPr>
        <p:spPr>
          <a:xfrm>
            <a:off x="285720" y="1500174"/>
            <a:ext cx="8429684" cy="5357826"/>
          </a:xfrm>
        </p:spPr>
        <p:txBody>
          <a:bodyPr>
            <a:noAutofit/>
          </a:bodyPr>
          <a:lstStyle/>
          <a:p>
            <a:pPr>
              <a:buNone/>
            </a:pPr>
            <a:r>
              <a:rPr lang="en-US" sz="2800" dirty="0" smtClean="0"/>
              <a:t>     </a:t>
            </a:r>
            <a:r>
              <a:rPr lang="el-GR" sz="2800" dirty="0" smtClean="0"/>
              <a:t>Γεννήθηκε στο Ρέθυμνο και μεγάλωσε στον Πειραιά, όπου και φοίτησε στη Γαλλική Σχολή των Καλογραιών. Το 1878 παίρνει το πτυχίο της δασκάλας από το Αρσάκειο και στη συνέχεια αναλαμβάνει τη διεύθυνση του ελληνικού Παρθεναγωγείου στην Οδησσό, όπου και συναντά τον κατοπινό σύζυγό της Ιωάννη </a:t>
            </a:r>
            <a:r>
              <a:rPr lang="el-GR" sz="2800" dirty="0" err="1" smtClean="0"/>
              <a:t>Παρρέν</a:t>
            </a:r>
            <a:r>
              <a:rPr lang="el-GR" sz="2800" dirty="0" smtClean="0"/>
              <a:t> (από Γάλλο-Άγγλους γονείς), ο οποίος είναι ο ιδρυτής του Αθηναϊκού Πρακτορείου Ειδήσεων.  Ήταν συγγραφέας, δημοσιογράφος και εκδότρια. </a:t>
            </a:r>
            <a:endParaRPr lang="el-GR" sz="2800" dirty="0"/>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Χρήστης\Desktop\Καλλιρρόη-Παρρέν.jpg"/>
          <p:cNvPicPr>
            <a:picLocks noGrp="1" noChangeAspect="1" noChangeArrowheads="1"/>
          </p:cNvPicPr>
          <p:nvPr>
            <p:ph idx="1"/>
          </p:nvPr>
        </p:nvPicPr>
        <p:blipFill>
          <a:blip r:embed="rId2"/>
          <a:srcRect/>
          <a:stretch>
            <a:fillRect/>
          </a:stretch>
        </p:blipFill>
        <p:spPr bwMode="auto">
          <a:xfrm>
            <a:off x="1619250" y="642918"/>
            <a:ext cx="5905500" cy="5857916"/>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Μινωϊκή</a:t>
            </a:r>
            <a:r>
              <a:rPr lang="el-GR" dirty="0" smtClean="0"/>
              <a:t> Κρήτη και Μητέρα Θεά</a:t>
            </a:r>
            <a:endParaRPr lang="el-GR" dirty="0"/>
          </a:p>
        </p:txBody>
      </p:sp>
      <p:pic>
        <p:nvPicPr>
          <p:cNvPr id="2050" name="Picture 2" descr="C:\Users\Χρήστης\Desktop\images.jpg"/>
          <p:cNvPicPr>
            <a:picLocks noGrp="1" noChangeAspect="1" noChangeArrowheads="1"/>
          </p:cNvPicPr>
          <p:nvPr>
            <p:ph idx="1"/>
          </p:nvPr>
        </p:nvPicPr>
        <p:blipFill>
          <a:blip r:embed="rId2"/>
          <a:srcRect/>
          <a:stretch>
            <a:fillRect/>
          </a:stretch>
        </p:blipFill>
        <p:spPr bwMode="auto">
          <a:xfrm>
            <a:off x="3071802" y="1785926"/>
            <a:ext cx="3357586" cy="435771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229600" cy="4900634"/>
          </a:xfrm>
        </p:spPr>
        <p:txBody>
          <a:bodyPr>
            <a:normAutofit lnSpcReduction="10000"/>
          </a:bodyPr>
          <a:lstStyle/>
          <a:p>
            <a:r>
              <a:rPr lang="el-GR" dirty="0" smtClean="0"/>
              <a:t>Το 1888 άρχισε να εκδίδει την εβδομαδιαία εφημερίδα </a:t>
            </a:r>
            <a:r>
              <a:rPr lang="el-GR" i="1" dirty="0" err="1" smtClean="0"/>
              <a:t>Εφημερίς</a:t>
            </a:r>
            <a:r>
              <a:rPr lang="el-GR" i="1" dirty="0" smtClean="0"/>
              <a:t> των Κυριών,</a:t>
            </a:r>
            <a:r>
              <a:rPr lang="el-GR" dirty="0" smtClean="0"/>
              <a:t> που συντάσσονταν αποκλειστικά από γυναίκες και απευθυνόταν σε γυναίκες κυρίως της Αθήνας και του Πειραιά. Στόχος της εφημερίδας ήταν να εισάγει και στην Ελλάδα τους φεμινιστικούς προβληματισμούς που ήδη απασχολούσαν τις γυναίκες των δυτικοευρωπαϊκών κρατών και να αφυπνίσει τις συνειδήσεις των γυναικών της τότε εποχής</a:t>
            </a:r>
          </a:p>
          <a:p>
            <a:endParaRPr lang="el-G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Χρήστης\Desktop\helene_jeunes.jpg"/>
          <p:cNvPicPr>
            <a:picLocks noGrp="1" noChangeAspect="1" noChangeArrowheads="1"/>
          </p:cNvPicPr>
          <p:nvPr>
            <p:ph idx="1"/>
          </p:nvPr>
        </p:nvPicPr>
        <p:blipFill>
          <a:blip r:embed="rId2"/>
          <a:srcRect/>
          <a:stretch>
            <a:fillRect/>
          </a:stretch>
        </p:blipFill>
        <p:spPr bwMode="auto">
          <a:xfrm>
            <a:off x="2620178" y="1142984"/>
            <a:ext cx="3903643" cy="4983179"/>
          </a:xfrm>
          <a:prstGeom prst="rect">
            <a:avLst/>
          </a:prstGeom>
          <a:noFill/>
        </p:spPr>
      </p:pic>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214290"/>
            <a:ext cx="8858312" cy="6643710"/>
          </a:xfrm>
        </p:spPr>
        <p:txBody>
          <a:bodyPr>
            <a:normAutofit lnSpcReduction="10000"/>
          </a:bodyPr>
          <a:lstStyle/>
          <a:p>
            <a:r>
              <a:rPr lang="el-GR" dirty="0" smtClean="0"/>
              <a:t>Το 1893 αντιπροσώπευσε τις Ελληνίδες στο Διεθνές φεμινιστικό συνέδριο του Σικάγου και όταν επέστρεψε μετά την επιστροφή ίδρυσε την "Ένωση υπέρ της Χειραφετήσεως των Γυναικών». Το 1911 δημιούργησε το </a:t>
            </a:r>
            <a:r>
              <a:rPr lang="el-GR" i="1" dirty="0" smtClean="0"/>
              <a:t>«Λύκειον των Ελληνίδων»,</a:t>
            </a:r>
            <a:r>
              <a:rPr lang="el-GR" dirty="0" smtClean="0"/>
              <a:t> το οποίο ξεκίνησε κατά την περίοδο των Βαλκανικών Πολέμων την καταγραφή, διδασκαλία και παρουσίαση παραδοσιακών χορών, ενώ η δράση του συνεχίζεται μέχρι και σήμερα. Μετά από δικά της διαβήματα, η κυβέρνηση Θ. Δηλιγιάννη επέτρεψε τη φοίτηση των γυναικών στο Πανεπιστήμιο και το Πολυτεχνείο</a:t>
            </a:r>
          </a:p>
          <a:p>
            <a:r>
              <a:rPr lang="el-GR" dirty="0" smtClean="0"/>
              <a:t>Ελένη Βαρίκα, </a:t>
            </a:r>
            <a:r>
              <a:rPr lang="el-GR" i="1" dirty="0" smtClean="0"/>
              <a:t>Η εξέγερση των κυριών, 1987</a:t>
            </a:r>
            <a:endParaRPr lang="el-GR" i="1" dirty="0"/>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Μια καθόλα ταξική «αφύπνιση»</a:t>
            </a:r>
            <a:endParaRPr lang="el-GR" dirty="0"/>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285728"/>
            <a:ext cx="9144000" cy="6572272"/>
          </a:xfrm>
        </p:spPr>
        <p:txBody>
          <a:bodyPr>
            <a:normAutofit/>
          </a:bodyPr>
          <a:lstStyle/>
          <a:p>
            <a:pPr>
              <a:buNone/>
            </a:pPr>
            <a:r>
              <a:rPr lang="el-GR" dirty="0" smtClean="0"/>
              <a:t>    Το δικαίωμα του «εκλέγειν» για τις γυναίκες στην Ελλάδα θεσπίστηκε μόλις το 1930 αλλά  δεν αφορούσε όλες τις ελληνίδες. Μπορούσαν να ψηφίσουν μόνον όσες είχαν κλείσει τα 30 τους χρόνια και είχαν τελειώσει τουλάχιστον το Δημοτικό. Η πρώτη φορά που οι Ελληνίδες άσκησαν το εκλογικό τους δικαίωμα ήταν στις δημοτικές εκλογές της 11ης Φεβρουαρίου 1934. Στους εκλογικούς καταλόγους της Αθήνας γράφτηκαν μόλις 2.655 κυρίες, από τις οποίες ψήφισαν τελικά μόνο 439. </a:t>
            </a:r>
            <a:endParaRPr lang="el-GR" dirty="0"/>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1714488"/>
            <a:ext cx="8186766" cy="5000660"/>
          </a:xfrm>
        </p:spPr>
        <p:txBody>
          <a:bodyPr>
            <a:normAutofit/>
          </a:bodyPr>
          <a:lstStyle/>
          <a:p>
            <a:pPr>
              <a:buNone/>
            </a:pPr>
            <a:r>
              <a:rPr lang="el-GR" dirty="0" smtClean="0"/>
              <a:t>   </a:t>
            </a:r>
            <a:r>
              <a:rPr lang="el-GR" sz="3700" dirty="0" smtClean="0"/>
              <a:t>Το γυναικείο κίνημα πέτυχε τη μεγαλύτερη νίκη του, όταν στο Σύνταγμα του 1975 καθιερώθηκε η αρχή της ισότητας των δυο φύλων</a:t>
            </a:r>
          </a:p>
          <a:p>
            <a:endParaRPr lang="el-GR"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δεκαετία του 1960: Τομή</a:t>
            </a:r>
            <a:endParaRPr lang="el-GR" dirty="0"/>
          </a:p>
        </p:txBody>
      </p:sp>
      <p:sp>
        <p:nvSpPr>
          <p:cNvPr id="3" name="2 - Θέση περιεχομένου"/>
          <p:cNvSpPr>
            <a:spLocks noGrp="1"/>
          </p:cNvSpPr>
          <p:nvPr>
            <p:ph idx="1"/>
          </p:nvPr>
        </p:nvSpPr>
        <p:spPr/>
        <p:txBody>
          <a:bodyPr/>
          <a:lstStyle/>
          <a:p>
            <a:pPr>
              <a:buNone/>
            </a:pPr>
            <a:r>
              <a:rPr lang="el-GR" dirty="0" smtClean="0"/>
              <a:t>   Η </a:t>
            </a:r>
            <a:r>
              <a:rPr lang="el-GR" dirty="0" err="1" smtClean="0"/>
              <a:t>δεκ</a:t>
            </a:r>
            <a:r>
              <a:rPr lang="el-GR" dirty="0" smtClean="0"/>
              <a:t>. </a:t>
            </a:r>
            <a:r>
              <a:rPr lang="el-GR" dirty="0"/>
              <a:t>60 περίοδος πολιτικών αναζητήσεων, μαζικών κινητοποιήσεων και θεωρητικών </a:t>
            </a:r>
            <a:r>
              <a:rPr lang="el-GR" dirty="0" smtClean="0"/>
              <a:t>προβληματισμών (</a:t>
            </a:r>
            <a:r>
              <a:rPr lang="el-GR" dirty="0" err="1" smtClean="0"/>
              <a:t>Σκουτέρη</a:t>
            </a:r>
            <a:r>
              <a:rPr lang="el-GR" dirty="0" smtClean="0"/>
              <a:t>-Διδασκάλου</a:t>
            </a:r>
            <a:r>
              <a:rPr lang="el-GR" dirty="0"/>
              <a:t>, 1979, «Η ανθρωπολογία σε κρίση: Σημεία καμπής και θεωρητικά αδιέξοδα»). Κατά τη </a:t>
            </a:r>
            <a:r>
              <a:rPr lang="el-GR" dirty="0" err="1" smtClean="0"/>
              <a:t>δεκ</a:t>
            </a:r>
            <a:r>
              <a:rPr lang="el-GR" dirty="0" smtClean="0"/>
              <a:t>. </a:t>
            </a:r>
            <a:r>
              <a:rPr lang="el-GR" dirty="0"/>
              <a:t>του 60 το δεύτερο κύμα του φεμινιστικού </a:t>
            </a:r>
            <a:r>
              <a:rPr lang="el-GR" dirty="0" smtClean="0"/>
              <a:t>κινήματος. Οι </a:t>
            </a:r>
            <a:r>
              <a:rPr lang="el-GR" dirty="0"/>
              <a:t>φεμινίστριες συνομιλούν με την ανθρωπολογία, επιστήμη ήδη υποψιασμένη για τις ανισότητες…</a:t>
            </a:r>
          </a:p>
          <a:p>
            <a:endParaRPr lang="el-GR" dirty="0"/>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4453-ΜΑΗΣ68.jpg"/>
          <p:cNvPicPr>
            <a:picLocks noGrp="1" noChangeAspect="1"/>
          </p:cNvPicPr>
          <p:nvPr>
            <p:ph idx="1"/>
          </p:nvPr>
        </p:nvPicPr>
        <p:blipFill>
          <a:blip r:embed="rId2" cstate="print"/>
          <a:stretch>
            <a:fillRect/>
          </a:stretch>
        </p:blipFill>
        <p:spPr>
          <a:xfrm>
            <a:off x="1571604" y="1142984"/>
            <a:ext cx="6072230" cy="5000660"/>
          </a:xfrm>
        </p:spPr>
      </p:pic>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ai5.jpg"/>
          <p:cNvPicPr>
            <a:picLocks noGrp="1" noChangeAspect="1"/>
          </p:cNvPicPr>
          <p:nvPr>
            <p:ph idx="1"/>
          </p:nvPr>
        </p:nvPicPr>
        <p:blipFill>
          <a:blip r:embed="rId2" cstate="print"/>
          <a:stretch>
            <a:fillRect/>
          </a:stretch>
        </p:blipFill>
        <p:spPr>
          <a:xfrm>
            <a:off x="1628775" y="1071546"/>
            <a:ext cx="5886450" cy="4901423"/>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images.jpg"/>
          <p:cNvPicPr>
            <a:picLocks noGrp="1" noChangeAspect="1" noChangeArrowheads="1"/>
          </p:cNvPicPr>
          <p:nvPr>
            <p:ph idx="1"/>
          </p:nvPr>
        </p:nvPicPr>
        <p:blipFill>
          <a:blip r:embed="rId2"/>
          <a:srcRect/>
          <a:stretch>
            <a:fillRect/>
          </a:stretch>
        </p:blipFill>
        <p:spPr bwMode="auto">
          <a:xfrm>
            <a:off x="2143108" y="928670"/>
            <a:ext cx="4786346" cy="535785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Νέες κατευθύνσεις και προσανατολισμοί</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dirty="0"/>
              <a:t>Το τέλος των συμπαγών θεωρητικών μοντέλων, των μεγάλων θεωριών και της ιστορίας. Ο Β Παγκόσμιος πόλεμος, το τέλος της αυθεντίας και της αντικειμενικότητας της επιστημονικής γνώσης! Το τέλος των καθολικών και οικουμενικών </a:t>
            </a:r>
            <a:r>
              <a:rPr lang="el-GR" dirty="0" smtClean="0"/>
              <a:t>σχημάτων</a:t>
            </a:r>
          </a:p>
          <a:p>
            <a:r>
              <a:rPr lang="en-US" dirty="0" smtClean="0"/>
              <a:t>F. Fukuyama: </a:t>
            </a:r>
            <a:r>
              <a:rPr lang="el-GR" dirty="0" smtClean="0"/>
              <a:t>«Το τέλος της Ιστορίας»</a:t>
            </a:r>
            <a:r>
              <a:rPr lang="en-US" dirty="0" smtClean="0"/>
              <a:t> (“It’s the end of the world as we know it…”)</a:t>
            </a:r>
            <a:endParaRPr lang="el-GR" dirty="0"/>
          </a:p>
          <a:p>
            <a:r>
              <a:rPr lang="el-GR" dirty="0"/>
              <a:t>Ανάδειξη νέων παραμέτρων, νέων αναλυτικών κατηγοριών: χρόνου, τόπου</a:t>
            </a:r>
          </a:p>
          <a:p>
            <a:endParaRPr lang="el-GR" dirty="0"/>
          </a:p>
        </p:txBody>
      </p:sp>
    </p:spTree>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Πιθανοί </a:t>
            </a:r>
            <a:r>
              <a:rPr lang="el-GR" dirty="0" err="1" smtClean="0"/>
              <a:t>αλληλοσυσχετισμοί</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r>
              <a:rPr lang="el-GR" dirty="0"/>
              <a:t>Οι φεμινίστριες, οι ζυμώσεις</a:t>
            </a:r>
            <a:r>
              <a:rPr lang="el-GR" dirty="0" smtClean="0"/>
              <a:t>:</a:t>
            </a:r>
          </a:p>
          <a:p>
            <a:pPr>
              <a:buNone/>
            </a:pPr>
            <a:endParaRPr lang="el-GR" dirty="0" smtClean="0"/>
          </a:p>
          <a:p>
            <a:pPr>
              <a:buNone/>
            </a:pPr>
            <a:r>
              <a:rPr lang="el-GR" dirty="0" smtClean="0"/>
              <a:t>    Το </a:t>
            </a:r>
            <a:r>
              <a:rPr lang="el-GR" dirty="0"/>
              <a:t>φύλο δεν μπορεί να ειδωθεί ως μια καθαρή ή μοναδική επιρροή και η </a:t>
            </a:r>
            <a:r>
              <a:rPr lang="el-GR" i="1" dirty="0" err="1"/>
              <a:t>έμφυλη</a:t>
            </a:r>
            <a:r>
              <a:rPr lang="el-GR" i="1" dirty="0"/>
              <a:t> υποκειμενικότητα</a:t>
            </a:r>
            <a:r>
              <a:rPr lang="el-GR" dirty="0"/>
              <a:t> δεν μπορεί να κατανοηθεί με επαρκή τρόπο παρά μόνο ως ένα στοιχείο </a:t>
            </a:r>
            <a:r>
              <a:rPr lang="el-GR" i="1" dirty="0"/>
              <a:t>σύνθετων </a:t>
            </a:r>
            <a:r>
              <a:rPr lang="el-GR" i="1" dirty="0" err="1"/>
              <a:t>αλληλοσυσχετισμών</a:t>
            </a:r>
            <a:r>
              <a:rPr lang="el-GR" dirty="0"/>
              <a:t> με άλλα συστήματα ταυτοποίησης και </a:t>
            </a:r>
            <a:r>
              <a:rPr lang="el-GR" dirty="0" smtClean="0"/>
              <a:t>ιεραρχίας</a:t>
            </a:r>
            <a:r>
              <a:rPr lang="en-US" dirty="0" smtClean="0"/>
              <a:t> (</a:t>
            </a:r>
            <a:r>
              <a:rPr lang="el-GR" dirty="0" smtClean="0"/>
              <a:t>τάξη, εθνική, </a:t>
            </a:r>
            <a:r>
              <a:rPr lang="el-GR" dirty="0" err="1" smtClean="0"/>
              <a:t>εθνοτική</a:t>
            </a:r>
            <a:r>
              <a:rPr lang="el-GR" dirty="0" smtClean="0"/>
              <a:t>, θρησκευτική ταυτότητα) </a:t>
            </a:r>
            <a:endParaRPr lang="el-GR" dirty="0"/>
          </a:p>
          <a:p>
            <a:endParaRPr lang="el-GR" dirty="0"/>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a:bodyPr>
          <a:lstStyle/>
          <a:p>
            <a:r>
              <a:rPr lang="el-GR" dirty="0" smtClean="0"/>
              <a:t>Το έργο της ανθρωπολογίας</a:t>
            </a:r>
            <a:endParaRPr lang="el-GR" dirty="0"/>
          </a:p>
        </p:txBody>
      </p:sp>
      <p:sp>
        <p:nvSpPr>
          <p:cNvPr id="3" name="2 - Θέση περιεχομένου"/>
          <p:cNvSpPr>
            <a:spLocks noGrp="1"/>
          </p:cNvSpPr>
          <p:nvPr>
            <p:ph idx="1"/>
          </p:nvPr>
        </p:nvSpPr>
        <p:spPr>
          <a:xfrm>
            <a:off x="214282" y="836712"/>
            <a:ext cx="8929718" cy="5688632"/>
          </a:xfrm>
        </p:spPr>
        <p:txBody>
          <a:bodyPr>
            <a:noAutofit/>
          </a:bodyPr>
          <a:lstStyle/>
          <a:p>
            <a:pPr>
              <a:buNone/>
            </a:pPr>
            <a:r>
              <a:rPr lang="el-GR" sz="2800" dirty="0" smtClean="0"/>
              <a:t>    </a:t>
            </a:r>
            <a:r>
              <a:rPr lang="el-GR" sz="2800" dirty="0"/>
              <a:t>Τ</a:t>
            </a:r>
            <a:r>
              <a:rPr lang="el-GR" sz="2800" dirty="0" smtClean="0"/>
              <a:t>ο </a:t>
            </a:r>
            <a:r>
              <a:rPr lang="el-GR" sz="2800" dirty="0"/>
              <a:t>έργο της </a:t>
            </a:r>
            <a:r>
              <a:rPr lang="el-GR" sz="2800" dirty="0" smtClean="0"/>
              <a:t>ανθρωπολογίας προσθέτει </a:t>
            </a:r>
            <a:r>
              <a:rPr lang="el-GR" sz="2800" dirty="0"/>
              <a:t>στην παραδοσιακή μελέτη του πλούτου και της ποικιλομορφίας των ανθρώπινων τρόπων ζωής, το καθήκον της </a:t>
            </a:r>
            <a:r>
              <a:rPr lang="el-GR" sz="2800" b="1" dirty="0"/>
              <a:t>«να εκθέτει, να αναλύει και να επικρίνει την ανθρώπινη ανισότητα και κυριαρχία»</a:t>
            </a:r>
            <a:r>
              <a:rPr lang="el-GR" sz="2800" dirty="0"/>
              <a:t>, να διερευνά την υποτέλεια, την αποδυνάμωση των υποκειμένων (</a:t>
            </a:r>
            <a:r>
              <a:rPr lang="en-US" sz="2800" dirty="0"/>
              <a:t>disempowerment</a:t>
            </a:r>
            <a:r>
              <a:rPr lang="el-GR" sz="2800" dirty="0"/>
              <a:t>), καθώς και την αντίσταση που δημιουργούν το φύλο, η ηλικία, η φυλή, η εθνότητα, η εθνικότητα, η θρησκεία, η </a:t>
            </a:r>
            <a:r>
              <a:rPr lang="el-GR" sz="2800" dirty="0" err="1"/>
              <a:t>κοινωνικο</a:t>
            </a:r>
            <a:r>
              <a:rPr lang="el-GR" sz="2800" dirty="0"/>
              <a:t>-οικονομική τάξη, ή κάστα και άλλα αναγνωρισμένα ή μη γνωρίσματα. Να αναλύει τις επιστημονικές, όσο και τις κοινωνικές και υλικές διαστάσεις της ανισότητας δείχνοντας πως συγκεκριμενοποιείται και αναπαράγεται από τις διάφορες μορφές γνώσης, λόγου και αναπαράστασης.   </a:t>
            </a:r>
          </a:p>
          <a:p>
            <a:pPr algn="just"/>
            <a:endParaRPr lang="el-GR" sz="2800" dirty="0"/>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4942"/>
          </a:xfrm>
        </p:spPr>
        <p:txBody>
          <a:bodyPr>
            <a:normAutofit fontScale="90000"/>
          </a:bodyPr>
          <a:lstStyle/>
          <a:p>
            <a:r>
              <a:rPr lang="el-GR" u="sng" dirty="0" smtClean="0"/>
              <a:t>Προς μια ανθρωπολογία των γυναικών: 1970-1980</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600200"/>
            <a:ext cx="8229600" cy="5114948"/>
          </a:xfrm>
        </p:spPr>
        <p:txBody>
          <a:bodyPr>
            <a:normAutofit fontScale="92500" lnSpcReduction="20000"/>
          </a:bodyPr>
          <a:lstStyle/>
          <a:p>
            <a:r>
              <a:rPr lang="el-GR" sz="3300" dirty="0" smtClean="0"/>
              <a:t>Συγκροτήθηκε τη </a:t>
            </a:r>
            <a:r>
              <a:rPr lang="el-GR" sz="3300" dirty="0" err="1" smtClean="0"/>
              <a:t>δεκ</a:t>
            </a:r>
            <a:r>
              <a:rPr lang="el-GR" sz="3300" dirty="0" smtClean="0"/>
              <a:t>. του 70 ως ρεύμα κριτικό προς την ανθρωπολογία. Έντονα επηρεασμένη από τη φεμινιστική κριτική υιοθέτησε τα εξής ερωτήματα:</a:t>
            </a:r>
          </a:p>
          <a:p>
            <a:pPr lvl="0"/>
            <a:r>
              <a:rPr lang="el-GR" sz="3300" dirty="0" smtClean="0"/>
              <a:t>Είναι η υποτέλεια των γυναικών οικουμενική;</a:t>
            </a:r>
          </a:p>
          <a:p>
            <a:pPr lvl="0"/>
            <a:r>
              <a:rPr lang="el-GR" sz="3300" dirty="0" smtClean="0"/>
              <a:t>Σχετίζεται με βιολογικούς παράγοντες, είναι συνεπώς «φυσική»;</a:t>
            </a:r>
          </a:p>
          <a:p>
            <a:pPr lvl="0"/>
            <a:r>
              <a:rPr lang="el-GR" sz="3300" dirty="0" smtClean="0"/>
              <a:t>Ποιες είναι οι διαφορές μεταξύ ανδρών και γυναικών και πως διαμορφώνονται οι μεταξύ τους σχέσεις;  </a:t>
            </a:r>
          </a:p>
          <a:p>
            <a:pPr lvl="0"/>
            <a:r>
              <a:rPr lang="el-GR" sz="3300" dirty="0" smtClean="0"/>
              <a:t>Έργο σταθμός: </a:t>
            </a:r>
            <a:r>
              <a:rPr lang="en-US" sz="3300" dirty="0" err="1" smtClean="0"/>
              <a:t>Rosaldo</a:t>
            </a:r>
            <a:r>
              <a:rPr lang="en-US" sz="3300" dirty="0" smtClean="0"/>
              <a:t> and </a:t>
            </a:r>
            <a:r>
              <a:rPr lang="en-US" sz="3300" dirty="0" err="1" smtClean="0"/>
              <a:t>Lamphere</a:t>
            </a:r>
            <a:r>
              <a:rPr lang="en-US" sz="3300" dirty="0" smtClean="0"/>
              <a:t> (</a:t>
            </a:r>
            <a:r>
              <a:rPr lang="en-US" sz="3300" dirty="0" err="1" smtClean="0"/>
              <a:t>eds</a:t>
            </a:r>
            <a:r>
              <a:rPr lang="en-US" sz="3300" dirty="0" smtClean="0"/>
              <a:t>), 1974, </a:t>
            </a:r>
            <a:r>
              <a:rPr lang="en-US" sz="3300" i="1" dirty="0" smtClean="0"/>
              <a:t>Woman, Culture and Society</a:t>
            </a:r>
            <a:endParaRPr lang="el-GR" sz="3300" i="1" dirty="0" smtClean="0"/>
          </a:p>
          <a:p>
            <a:endParaRPr lang="el-GR" dirty="0"/>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Ξαναδιαβάζοντας την ανθρωπολογία…</a:t>
            </a:r>
            <a:endParaRPr lang="el-GR" dirty="0"/>
          </a:p>
        </p:txBody>
      </p:sp>
      <p:sp>
        <p:nvSpPr>
          <p:cNvPr id="3" name="2 - Θέση περιεχομένου"/>
          <p:cNvSpPr>
            <a:spLocks noGrp="1"/>
          </p:cNvSpPr>
          <p:nvPr>
            <p:ph idx="1"/>
          </p:nvPr>
        </p:nvSpPr>
        <p:spPr>
          <a:xfrm>
            <a:off x="457200" y="1600200"/>
            <a:ext cx="8229600" cy="5043510"/>
          </a:xfrm>
        </p:spPr>
        <p:txBody>
          <a:bodyPr>
            <a:normAutofit fontScale="92500" lnSpcReduction="10000"/>
          </a:bodyPr>
          <a:lstStyle/>
          <a:p>
            <a:r>
              <a:rPr lang="el-GR" dirty="0" smtClean="0"/>
              <a:t>Η ανθρωπολογία ως ανδροκρατούμενη, </a:t>
            </a:r>
            <a:r>
              <a:rPr lang="el-GR" dirty="0" err="1" smtClean="0"/>
              <a:t>ανδροκεντρική</a:t>
            </a:r>
            <a:r>
              <a:rPr lang="el-GR" dirty="0" smtClean="0"/>
              <a:t> επιστήμη: </a:t>
            </a:r>
            <a:r>
              <a:rPr lang="en-US" dirty="0" smtClean="0"/>
              <a:t>A</a:t>
            </a:r>
            <a:r>
              <a:rPr lang="el-GR" dirty="0" smtClean="0"/>
              <a:t>. </a:t>
            </a:r>
            <a:r>
              <a:rPr lang="en-US" dirty="0" smtClean="0"/>
              <a:t>Weiner</a:t>
            </a:r>
            <a:r>
              <a:rPr lang="el-GR" dirty="0" smtClean="0"/>
              <a:t> ,1976, </a:t>
            </a:r>
            <a:r>
              <a:rPr lang="en-US" i="1" dirty="0" smtClean="0"/>
              <a:t>Women of Value, Men of </a:t>
            </a:r>
            <a:r>
              <a:rPr lang="en-US" i="1" dirty="0" err="1" smtClean="0"/>
              <a:t>Renoun</a:t>
            </a:r>
            <a:r>
              <a:rPr lang="el-GR" i="1" dirty="0" smtClean="0"/>
              <a:t>: </a:t>
            </a:r>
            <a:r>
              <a:rPr lang="en-US" i="1" dirty="0" smtClean="0"/>
              <a:t>new perspectives  on Trobriand Exchange: </a:t>
            </a:r>
            <a:endParaRPr lang="el-GR" i="1" dirty="0" smtClean="0"/>
          </a:p>
          <a:p>
            <a:pPr>
              <a:buNone/>
            </a:pPr>
            <a:endParaRPr lang="en-US" i="1" dirty="0" smtClean="0"/>
          </a:p>
          <a:p>
            <a:pPr>
              <a:buNone/>
            </a:pPr>
            <a:r>
              <a:rPr lang="en-US" dirty="0" smtClean="0"/>
              <a:t>   </a:t>
            </a:r>
            <a:r>
              <a:rPr lang="el-GR" sz="3500" dirty="0" smtClean="0"/>
              <a:t>«Η περιγραφή του </a:t>
            </a:r>
            <a:r>
              <a:rPr lang="el-GR" sz="3500" dirty="0" err="1" smtClean="0"/>
              <a:t>Μαλινόφσκι</a:t>
            </a:r>
            <a:r>
              <a:rPr lang="el-GR" sz="3500" dirty="0" smtClean="0"/>
              <a:t> ήταν παραπλανητική καθώς αποσιώπησε και υποβάθμισε τις γυναικείες δραστηριότητες και εξίσωσε την κοινωνία και τον πολιτισμό των νησιωτών με τους άνδρες και τις δραστηριότητές τους…»</a:t>
            </a:r>
          </a:p>
          <a:p>
            <a:endParaRPr lang="el-GR" dirty="0"/>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Γυναικείες φωνές?</a:t>
            </a:r>
            <a:endParaRPr lang="el-GR" dirty="0"/>
          </a:p>
        </p:txBody>
      </p:sp>
      <p:sp>
        <p:nvSpPr>
          <p:cNvPr id="3" name="2 - Θέση περιεχομένου"/>
          <p:cNvSpPr>
            <a:spLocks noGrp="1"/>
          </p:cNvSpPr>
          <p:nvPr>
            <p:ph idx="1"/>
          </p:nvPr>
        </p:nvSpPr>
        <p:spPr>
          <a:xfrm>
            <a:off x="457200" y="1600200"/>
            <a:ext cx="8229600" cy="5043510"/>
          </a:xfrm>
        </p:spPr>
        <p:txBody>
          <a:bodyPr/>
          <a:lstStyle/>
          <a:p>
            <a:r>
              <a:rPr lang="el-GR" sz="3600" dirty="0" smtClean="0"/>
              <a:t>Αίτημα η αποκατάσταση της φωνής των γυναικών στα εθνογραφικά κείμενα:</a:t>
            </a:r>
          </a:p>
          <a:p>
            <a:endParaRPr lang="el-GR" sz="3600" dirty="0" smtClean="0"/>
          </a:p>
          <a:p>
            <a:pPr>
              <a:buNone/>
            </a:pPr>
            <a:r>
              <a:rPr lang="el-GR" sz="3600" dirty="0" smtClean="0"/>
              <a:t>    Οι γυναίκες ήταν απούσες ως υποκείμενα ή άφωνες (</a:t>
            </a:r>
            <a:r>
              <a:rPr lang="en-US" sz="3600" i="1" dirty="0" smtClean="0"/>
              <a:t>muted group</a:t>
            </a:r>
            <a:r>
              <a:rPr lang="el-GR" sz="3600" i="1" dirty="0" smtClean="0"/>
              <a:t>,</a:t>
            </a:r>
            <a:r>
              <a:rPr lang="el-GR" sz="3600" dirty="0" smtClean="0"/>
              <a:t> </a:t>
            </a:r>
            <a:r>
              <a:rPr lang="en-US" sz="3600" dirty="0" smtClean="0"/>
              <a:t>E &amp; S. </a:t>
            </a:r>
            <a:r>
              <a:rPr lang="en-US" sz="3600" dirty="0" err="1" smtClean="0"/>
              <a:t>Ardener</a:t>
            </a:r>
            <a:r>
              <a:rPr lang="el-GR" sz="3600" dirty="0" smtClean="0"/>
              <a:t>, 1975, 1972)</a:t>
            </a:r>
          </a:p>
          <a:p>
            <a:endParaRPr lang="el-GR" dirty="0"/>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24744"/>
            <a:ext cx="8229600" cy="292894"/>
          </a:xfrm>
        </p:spPr>
        <p:txBody>
          <a:bodyPr>
            <a:normAutofit fontScale="90000"/>
          </a:bodyPr>
          <a:lstStyle/>
          <a:p>
            <a:r>
              <a:rPr lang="el-GR" sz="3600" b="1" dirty="0" smtClean="0"/>
              <a:t>Από τις γυναίκες στο φύλο… η συγκρότηση του «κοινωνικού φύλου» ως βασικής σχεσιακής, αναλυτικής κατηγορίας. </a:t>
            </a:r>
            <a:r>
              <a:rPr lang="el-GR" dirty="0" smtClean="0"/>
              <a:t/>
            </a:r>
            <a:br>
              <a:rPr lang="el-GR" dirty="0" smtClean="0"/>
            </a:br>
            <a:endParaRPr lang="el-GR" dirty="0"/>
          </a:p>
        </p:txBody>
      </p:sp>
      <p:sp>
        <p:nvSpPr>
          <p:cNvPr id="3" name="2 - Θέση περιεχομένου"/>
          <p:cNvSpPr>
            <a:spLocks noGrp="1"/>
          </p:cNvSpPr>
          <p:nvPr>
            <p:ph idx="1"/>
          </p:nvPr>
        </p:nvSpPr>
        <p:spPr>
          <a:xfrm>
            <a:off x="142844" y="1988840"/>
            <a:ext cx="8543956" cy="4869160"/>
          </a:xfrm>
        </p:spPr>
        <p:txBody>
          <a:bodyPr>
            <a:normAutofit fontScale="92500" lnSpcReduction="20000"/>
          </a:bodyPr>
          <a:lstStyle/>
          <a:p>
            <a:r>
              <a:rPr lang="el-GR" sz="3300" dirty="0" smtClean="0"/>
              <a:t>Το ενδιαφέρον εστιάζεται στις σχέσεις ανδρών γυναικών και συνεπώς τοποθετεί στην εικόνα και τους άνδρες.</a:t>
            </a:r>
          </a:p>
          <a:p>
            <a:pPr>
              <a:buNone/>
            </a:pPr>
            <a:endParaRPr lang="el-GR" sz="3300" dirty="0" smtClean="0"/>
          </a:p>
          <a:p>
            <a:r>
              <a:rPr lang="el-GR" sz="3300" u="sng" dirty="0" smtClean="0"/>
              <a:t>Προς το τέλος του 80:</a:t>
            </a:r>
            <a:r>
              <a:rPr lang="el-GR" sz="3300" dirty="0" smtClean="0"/>
              <a:t> οι άνδρες και οι γυναίκες δεν είναι φυσικές κατηγορίες αλλά αποτελούν </a:t>
            </a:r>
            <a:r>
              <a:rPr lang="el-GR" sz="3300" i="1" dirty="0" smtClean="0"/>
              <a:t>προϊόντα κοινωνικών, πολιτισμικών και ιστορικών διαδικασιών.</a:t>
            </a:r>
            <a:r>
              <a:rPr lang="el-GR" sz="3300" dirty="0" smtClean="0"/>
              <a:t> Η διαπίστωση αυτή οδήγησε στην αποσύνδεση των </a:t>
            </a:r>
            <a:r>
              <a:rPr lang="el-GR" sz="3300" i="1" dirty="0" smtClean="0"/>
              <a:t>βιολογικών δεδομένων του φύλου</a:t>
            </a:r>
            <a:r>
              <a:rPr lang="el-GR" sz="3300" dirty="0" smtClean="0"/>
              <a:t> (</a:t>
            </a:r>
            <a:r>
              <a:rPr lang="en-US" sz="3300" dirty="0" smtClean="0"/>
              <a:t>sex</a:t>
            </a:r>
            <a:r>
              <a:rPr lang="el-GR" sz="3300" dirty="0" smtClean="0"/>
              <a:t>) από τις κοινωνικές και πολιτισμικές </a:t>
            </a:r>
            <a:r>
              <a:rPr lang="el-GR" sz="3300" dirty="0" err="1" smtClean="0"/>
              <a:t>σημασιοδοτήσεις</a:t>
            </a:r>
            <a:r>
              <a:rPr lang="el-GR" sz="3300" dirty="0" smtClean="0"/>
              <a:t> τους, από το </a:t>
            </a:r>
            <a:r>
              <a:rPr lang="el-GR" sz="3300" i="1" dirty="0" smtClean="0"/>
              <a:t>κοινωνικό φύλο </a:t>
            </a:r>
            <a:r>
              <a:rPr lang="el-GR" sz="3300" dirty="0" smtClean="0"/>
              <a:t>(</a:t>
            </a:r>
            <a:r>
              <a:rPr lang="en-US" sz="3300" dirty="0" smtClean="0"/>
              <a:t>gender</a:t>
            </a:r>
            <a:r>
              <a:rPr lang="el-GR" sz="3300" dirty="0" smtClean="0"/>
              <a:t>).</a:t>
            </a:r>
          </a:p>
          <a:p>
            <a:endParaRPr lang="el-GR" dirty="0"/>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Δύο διακριτές προσεγγίσεις:</a:t>
            </a:r>
            <a:br>
              <a:rPr lang="el-GR" dirty="0" smtClean="0"/>
            </a:br>
            <a:endParaRPr lang="el-GR" dirty="0"/>
          </a:p>
        </p:txBody>
      </p:sp>
      <p:sp>
        <p:nvSpPr>
          <p:cNvPr id="3" name="2 - Θέση περιεχομένου"/>
          <p:cNvSpPr>
            <a:spLocks noGrp="1"/>
          </p:cNvSpPr>
          <p:nvPr>
            <p:ph idx="1"/>
          </p:nvPr>
        </p:nvSpPr>
        <p:spPr>
          <a:xfrm>
            <a:off x="457200" y="1600200"/>
            <a:ext cx="8229600" cy="5043510"/>
          </a:xfrm>
        </p:spPr>
        <p:txBody>
          <a:bodyPr>
            <a:noAutofit/>
          </a:bodyPr>
          <a:lstStyle/>
          <a:p>
            <a:r>
              <a:rPr lang="el-GR" sz="3600" b="1" dirty="0" smtClean="0"/>
              <a:t>α) Συμβολικές προσεγγίσεις που θεωρούν το φύλο πολιτισμική και κοινωνική κατασκευή</a:t>
            </a:r>
            <a:endParaRPr lang="el-GR" sz="3600" dirty="0" smtClean="0"/>
          </a:p>
          <a:p>
            <a:pPr>
              <a:buNone/>
            </a:pPr>
            <a:endParaRPr lang="el-GR" sz="3600" dirty="0" smtClean="0"/>
          </a:p>
          <a:p>
            <a:r>
              <a:rPr lang="el-GR" sz="3600" b="1" dirty="0" smtClean="0"/>
              <a:t>β)Μαρξιστικές προσεγγίσεις που θεωρούν το φύλο «κοινωνική σχέση» και εξετάζουν την αναπαραγωγή ιδεολογιών και στερεοτύπων μέσα από υλικές συνθήκες</a:t>
            </a:r>
            <a:endParaRPr lang="el-GR" sz="3600" dirty="0" smtClean="0"/>
          </a:p>
          <a:p>
            <a:endParaRPr lang="el-GR" sz="3600" dirty="0"/>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u="sng" dirty="0" smtClean="0"/>
              <a:t>1980 </a:t>
            </a:r>
            <a:r>
              <a:rPr lang="el-GR" u="sng" dirty="0" err="1" smtClean="0"/>
              <a:t>εως</a:t>
            </a:r>
            <a:r>
              <a:rPr lang="el-GR" u="sng" dirty="0" smtClean="0"/>
              <a:t> σήμερα… πλήθος αναθεωρήσεων…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l-GR" dirty="0" smtClean="0"/>
              <a:t>Από την έννοια της </a:t>
            </a:r>
            <a:r>
              <a:rPr lang="el-GR" i="1" dirty="0" smtClean="0"/>
              <a:t>ταυτότητας</a:t>
            </a:r>
            <a:r>
              <a:rPr lang="el-GR" dirty="0" smtClean="0"/>
              <a:t> στην έννοια της διαφοράς</a:t>
            </a:r>
          </a:p>
          <a:p>
            <a:r>
              <a:rPr lang="el-GR" dirty="0" smtClean="0"/>
              <a:t>Έργο σταθμός: </a:t>
            </a:r>
            <a:r>
              <a:rPr lang="en-US" dirty="0" smtClean="0"/>
              <a:t>M</a:t>
            </a:r>
            <a:r>
              <a:rPr lang="el-GR" dirty="0" smtClean="0"/>
              <a:t>. </a:t>
            </a:r>
            <a:r>
              <a:rPr lang="en-US" dirty="0" err="1" smtClean="0"/>
              <a:t>Strathern</a:t>
            </a:r>
            <a:r>
              <a:rPr lang="el-GR" dirty="0" smtClean="0"/>
              <a:t>, 1988,</a:t>
            </a:r>
            <a:r>
              <a:rPr lang="en-US" i="1" dirty="0" smtClean="0"/>
              <a:t>The Gender of the Gift</a:t>
            </a:r>
            <a:r>
              <a:rPr lang="el-GR" i="1" dirty="0" smtClean="0"/>
              <a:t> </a:t>
            </a:r>
          </a:p>
          <a:p>
            <a:r>
              <a:rPr lang="en-US" dirty="0" smtClean="0"/>
              <a:t>Abu</a:t>
            </a:r>
            <a:r>
              <a:rPr lang="el-GR" dirty="0" smtClean="0"/>
              <a:t>- </a:t>
            </a:r>
            <a:r>
              <a:rPr lang="en-US" dirty="0" err="1" smtClean="0"/>
              <a:t>Lughod</a:t>
            </a:r>
            <a:r>
              <a:rPr lang="el-GR" dirty="0" smtClean="0"/>
              <a:t>, 1986, </a:t>
            </a:r>
            <a:r>
              <a:rPr lang="en-US" i="1" dirty="0" smtClean="0"/>
              <a:t>Veiled Sentiments: Honor and Poetry in a Bedouin Society. </a:t>
            </a:r>
            <a:r>
              <a:rPr lang="el-GR" dirty="0" err="1" smtClean="0"/>
              <a:t>Νεωτερικότητες</a:t>
            </a:r>
            <a:r>
              <a:rPr lang="el-GR" dirty="0" smtClean="0"/>
              <a:t>, φύλο/φεμινισμός, Ισλάμ/Ισλαμισμός</a:t>
            </a:r>
          </a:p>
          <a:p>
            <a:r>
              <a:rPr lang="el-GR" i="1" dirty="0" smtClean="0"/>
              <a:t>Συναίσθημα, σώμα </a:t>
            </a:r>
            <a:r>
              <a:rPr lang="el-GR" dirty="0" smtClean="0"/>
              <a:t>(</a:t>
            </a:r>
            <a:r>
              <a:rPr lang="el-GR" dirty="0" err="1" smtClean="0"/>
              <a:t>αποφυσικοποιείται</a:t>
            </a:r>
            <a:r>
              <a:rPr lang="el-GR" dirty="0" smtClean="0"/>
              <a:t> και </a:t>
            </a:r>
            <a:r>
              <a:rPr lang="el-GR" dirty="0" err="1" smtClean="0"/>
              <a:t>αποδομείται</a:t>
            </a:r>
            <a:r>
              <a:rPr lang="el-GR" dirty="0" smtClean="0"/>
              <a:t> η έννοια του σώματος και η σεξουαλικότητα)</a:t>
            </a:r>
          </a:p>
          <a:p>
            <a:endParaRPr lang="el-GR" dirty="0"/>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Μελέτες του ανδρισμού στους Παπούα στη φυλή </a:t>
            </a:r>
            <a:r>
              <a:rPr lang="en-US" dirty="0" err="1" smtClean="0"/>
              <a:t>Sambia</a:t>
            </a:r>
            <a:r>
              <a:rPr lang="en-US" dirty="0" smtClean="0"/>
              <a:t>, </a:t>
            </a:r>
            <a:r>
              <a:rPr lang="el-GR" dirty="0" smtClean="0"/>
              <a:t>Ν. Γουινέα</a:t>
            </a:r>
            <a:endParaRPr lang="el-GR" dirty="0"/>
          </a:p>
        </p:txBody>
      </p:sp>
      <p:sp>
        <p:nvSpPr>
          <p:cNvPr id="3" name="2 - Θέση περιεχομένου"/>
          <p:cNvSpPr>
            <a:spLocks noGrp="1"/>
          </p:cNvSpPr>
          <p:nvPr>
            <p:ph idx="1"/>
          </p:nvPr>
        </p:nvSpPr>
        <p:spPr>
          <a:xfrm>
            <a:off x="457200" y="1600200"/>
            <a:ext cx="8229600" cy="5257800"/>
          </a:xfrm>
        </p:spPr>
        <p:txBody>
          <a:bodyPr/>
          <a:lstStyle/>
          <a:p>
            <a:pPr>
              <a:buNone/>
            </a:pPr>
            <a:r>
              <a:rPr lang="en-US" dirty="0" smtClean="0"/>
              <a:t>Gilbert </a:t>
            </a:r>
            <a:r>
              <a:rPr lang="en-US" dirty="0" err="1" smtClean="0"/>
              <a:t>Herdt</a:t>
            </a:r>
            <a:r>
              <a:rPr lang="en-US" dirty="0" smtClean="0"/>
              <a:t> (1981), </a:t>
            </a:r>
            <a:r>
              <a:rPr lang="en-US" i="1" dirty="0" smtClean="0"/>
              <a:t>The Guardians of the Flutes. Idioms of Masculinity</a:t>
            </a:r>
          </a:p>
          <a:p>
            <a:pPr>
              <a:buNone/>
            </a:pPr>
            <a:r>
              <a:rPr lang="el-GR" dirty="0" smtClean="0"/>
              <a:t>    </a:t>
            </a:r>
            <a:r>
              <a:rPr lang="el-GR" sz="3600" dirty="0" smtClean="0"/>
              <a:t>Για την τελετή μύησης των αγοριών: η μύηση στον ανδρισμό μέσα από θεσμοποιημένες, τελετουργικές, «ομοφυλοφιλικές» πρακτικές. </a:t>
            </a:r>
          </a:p>
          <a:p>
            <a:pPr>
              <a:buNone/>
            </a:pPr>
            <a:r>
              <a:rPr lang="el-GR" sz="3600" dirty="0" smtClean="0"/>
              <a:t>   Πρακτικές αντιφατικές και α-</a:t>
            </a:r>
            <a:r>
              <a:rPr lang="el-GR" sz="3600" dirty="0" err="1" smtClean="0"/>
              <a:t>λογες</a:t>
            </a:r>
            <a:r>
              <a:rPr lang="el-GR" sz="3600" dirty="0" smtClean="0"/>
              <a:t> για το δυτικό βλέμμα… Τελετουργικά ανδρικής μύησης, τελετουργικά πεολειχίας.</a:t>
            </a:r>
            <a:endParaRPr lang="el-GR" sz="3600"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4455</Words>
  <Application>Microsoft Office PowerPoint</Application>
  <PresentationFormat>Προβολή στην οθόνη (4:3)</PresentationFormat>
  <Paragraphs>235</Paragraphs>
  <Slides>111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111</vt:i4>
      </vt:variant>
    </vt:vector>
  </HeadingPairs>
  <TitlesOfParts>
    <vt:vector size="112" baseType="lpstr">
      <vt:lpstr>Θέμα του Office</vt:lpstr>
      <vt:lpstr>ΑΝΘΡΩΠΟΛΟΓΙΑ ΤΩΝ ΦΥΛΩΝ</vt:lpstr>
      <vt:lpstr>Οι θεωρητικοί άξονες που θα μας απασχολήσουν…</vt:lpstr>
      <vt:lpstr>Βασικό ερώτημα:</vt:lpstr>
      <vt:lpstr>Η μητριαρχική κοινωνία:  δημιούργημα και ιδεολογική κατασκευή του 19ου αιώνα στα πλαίσια της εξελικτικής λογικής (θεωρία σταδίων)!</vt:lpstr>
      <vt:lpstr>Η θεωρία της μητριαρχίας: οι αρχαιολογικές ενδείξεις</vt:lpstr>
      <vt:lpstr>Διαφάνεια 6</vt:lpstr>
      <vt:lpstr>Jochann Jakob Bachofen, Βασιλεία 1815 –1887  Ελβετός κοινωνιολόγος και ιστορικός Καθηγητής του Ρωμαϊκού Δικαίου στη Βασιλεία, </vt:lpstr>
      <vt:lpstr>Μινωϊκή Κρήτη και Μητέρα Θεά</vt:lpstr>
      <vt:lpstr>Διαφάνεια 9</vt:lpstr>
      <vt:lpstr>Ο μύθος των Αμαζόνων: γυναίκες πολεμίστριες από τη μακρινή Σκυθία </vt:lpstr>
      <vt:lpstr>Η Ιππολύτη ήταν βασίλισσα των Αμαζόνων και κόρη του θεού Άρη </vt:lpstr>
      <vt:lpstr>Στις τέχνες και τα γράμματα</vt:lpstr>
      <vt:lpstr>Ένας μύθος που γοητεύει ακόμη και σήμερα…</vt:lpstr>
      <vt:lpstr>Φρίντριχ Ένγκελς</vt:lpstr>
      <vt:lpstr>Υλιστική αντίληψη της Ιστορίας και άρωμα εξελικτισμού</vt:lpstr>
      <vt:lpstr>Διαφάνεια 16</vt:lpstr>
      <vt:lpstr>Η ΚΑΤΑΓΩΓΗ ΤΗΣ ΟΙΚΟΓΕΝΕΙΑΣ, ΤΗΣ ΑΤΟΜΙΚΗΣ ΙΔΙΟΚΤΗΣΙΑΣ ΚΑΙ ΤΟΥ ΚΡΑΤΟΥΣ, 1884, πρώτη έκδοση</vt:lpstr>
      <vt:lpstr>Διαφάνεια 18</vt:lpstr>
      <vt:lpstr>Η κοινωνική ανθρωπολογία αλλάζει τον έμφυλο χάρτη και τις ευρωκεντρικές λογικές…</vt:lpstr>
      <vt:lpstr>Ένας κοινωνικός ανθρωπολόγος ανακαλύπτει μια «άλλη» μορφή οικογένειας……</vt:lpstr>
      <vt:lpstr>Bronislaw Malinowski,  Σεξουαλικότητα και καταπίεση στην πρωτόγονη κοινωνία</vt:lpstr>
      <vt:lpstr>Διαφάνεια 22</vt:lpstr>
      <vt:lpstr>Οιδιπόδειο σύμπλεγμα: τέλη του 19ου αιώνα</vt:lpstr>
      <vt:lpstr>Διαφάνεια 24</vt:lpstr>
      <vt:lpstr>Διαφάνεια 25</vt:lpstr>
      <vt:lpstr>Μοσούο</vt:lpstr>
      <vt:lpstr>Μινανγκαμπάου</vt:lpstr>
      <vt:lpstr>Ακάν</vt:lpstr>
      <vt:lpstr>Μπριμπρί</vt:lpstr>
      <vt:lpstr>Ναγκοβίσι:  ‘Ελα να φροντίσουμε τον κήπο μας και θα σε αγαπώ για πάντα!</vt:lpstr>
      <vt:lpstr>Ελληνική παραδοσιακή κοινωνία, γυναικεία στερεότυπα &amp; γυναίκες που παίρνουν την τύχη στα χέρια τους</vt:lpstr>
      <vt:lpstr>Διαφάνεια 32</vt:lpstr>
      <vt:lpstr>Τί σημαίνει να είσαι άνδρας? Τι γυναίκα?</vt:lpstr>
      <vt:lpstr>G. H Mead, φιλόσοφος &amp; κοινωνιολόγος (1863-1931)</vt:lpstr>
      <vt:lpstr>Διαφάνεια 35</vt:lpstr>
      <vt:lpstr>Η πολιτικοποίηση του πολιτισμού</vt:lpstr>
      <vt:lpstr>Antony Giddens</vt:lpstr>
      <vt:lpstr>«Ρευστή αγάπη» &amp; πλαστικοί έρωτες</vt:lpstr>
      <vt:lpstr>Διαφάνεια 39</vt:lpstr>
      <vt:lpstr>Διαφάνεια 40</vt:lpstr>
      <vt:lpstr>Διαφάνεια 41</vt:lpstr>
      <vt:lpstr>Διαφάνεια 42</vt:lpstr>
      <vt:lpstr>Διαφάνεια 43</vt:lpstr>
      <vt:lpstr>Διαφάνεια 44</vt:lpstr>
      <vt:lpstr>Giddens: «Οι δυσκολίες μιας μη σεξιστικής ανατροφής»:  παίζοντας με ρόλους και όρια…</vt:lpstr>
      <vt:lpstr>Για να γίνει το γυναικείο σώμα  «όπως πρέπει…»</vt:lpstr>
      <vt:lpstr>Ετεροτοπικές ευτυχίες, έμφυλοι ρόλοι υπό κατανάλωση και αναπαραγωγή στερεοτύπων…</vt:lpstr>
      <vt:lpstr>Για την ιστορία των διεκδικήσεων των δικαιωμάτων της γυναίκας…</vt:lpstr>
      <vt:lpstr>Διαφάνεια 49</vt:lpstr>
      <vt:lpstr>Διαφάνεια 50</vt:lpstr>
      <vt:lpstr>Διαφάνεια 51</vt:lpstr>
      <vt:lpstr>Φεμινισμός πρώτου κύματος:  τέλη 19ου αρχές 20ου αιώνα </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Φεμινισμός δεύτερου κύματος: δεκαετία του 1960</vt:lpstr>
      <vt:lpstr>Διαφάνεια 62</vt:lpstr>
      <vt:lpstr>Σιμόν ντε Μπωβουάρ  (Simone de Beauvoir) (1908-1986) </vt:lpstr>
      <vt:lpstr>Διαφάνεια 64</vt:lpstr>
      <vt:lpstr>Διαφάνεια 65</vt:lpstr>
      <vt:lpstr>Διαφάνεια 66</vt:lpstr>
      <vt:lpstr>Ημερολόγιο μιας καθωσπρέπει κόρης…</vt:lpstr>
      <vt:lpstr>Διαφάνεια 68</vt:lpstr>
      <vt:lpstr>Ζευγάρι με τον υπαρξιστή φιλόσοφο Σαρτρ</vt:lpstr>
      <vt:lpstr>Διαφάνεια 70</vt:lpstr>
      <vt:lpstr>Διαφάνεια 71</vt:lpstr>
      <vt:lpstr>Διαφάνεια 72</vt:lpstr>
      <vt:lpstr>Φεμινισμός τρίτου κύματος:  δεκ. 1980-1990 </vt:lpstr>
      <vt:lpstr>Διαφάνεια 74</vt:lpstr>
      <vt:lpstr>Διαφάνεια 75</vt:lpstr>
      <vt:lpstr>Διαφάνεια 76</vt:lpstr>
      <vt:lpstr>Ελλάδα, η ιστορίες «αφύπνισης» των γυναικών</vt:lpstr>
      <vt:lpstr>Καλλιρόη Παρρέν (1861-1940)</vt:lpstr>
      <vt:lpstr>Διαφάνεια 79</vt:lpstr>
      <vt:lpstr>Διαφάνεια 80</vt:lpstr>
      <vt:lpstr>Διαφάνεια 81</vt:lpstr>
      <vt:lpstr>Διαφάνεια 82</vt:lpstr>
      <vt:lpstr>Μια καθόλα ταξική «αφύπνιση»</vt:lpstr>
      <vt:lpstr>Διαφάνεια 84</vt:lpstr>
      <vt:lpstr>Διαφάνεια 85</vt:lpstr>
      <vt:lpstr>Διαφάνεια 86</vt:lpstr>
      <vt:lpstr>Η δεκαετία του 1960: Τομή</vt:lpstr>
      <vt:lpstr>Διαφάνεια 88</vt:lpstr>
      <vt:lpstr>Διαφάνεια 89</vt:lpstr>
      <vt:lpstr>Νέες κατευθύνσεις και προσανατολισμοί</vt:lpstr>
      <vt:lpstr>Πιθανοί αλληλοσυσχετισμοί</vt:lpstr>
      <vt:lpstr>Το έργο της ανθρωπολογίας</vt:lpstr>
      <vt:lpstr>Προς μια ανθρωπολογία των γυναικών: 1970-1980 </vt:lpstr>
      <vt:lpstr>Ξαναδιαβάζοντας την ανθρωπολογία…</vt:lpstr>
      <vt:lpstr>Γυναικείες φωνές?</vt:lpstr>
      <vt:lpstr>Από τις γυναίκες στο φύλο… η συγκρότηση του «κοινωνικού φύλου» ως βασικής σχεσιακής, αναλυτικής κατηγορίας.  </vt:lpstr>
      <vt:lpstr> Δύο διακριτές προσεγγίσεις: </vt:lpstr>
      <vt:lpstr>1980 εως σήμερα… πλήθος αναθεωρήσεων…</vt:lpstr>
      <vt:lpstr>Μελέτες του ανδρισμού στους Παπούα στη φυλή Sambia, Ν. Γουινέα</vt:lpstr>
      <vt:lpstr>Θυμάστε τον Γάλλο εθνολόγο?</vt:lpstr>
      <vt:lpstr>Claude Levi-Strauss Η ανθρωπολογία και τα προβλήματα του σύγχρονου κόσμου  (τεχνητή αναπαραγωγή: παρθένες γυναίκες και ομοφυλόφιλα ζευγάρια)</vt:lpstr>
      <vt:lpstr>Διαφάνεια 102</vt:lpstr>
      <vt:lpstr>Διαφάνεια 103</vt:lpstr>
      <vt:lpstr> Μεταδομιστικές αναγνώσεις… </vt:lpstr>
      <vt:lpstr>Υπάρχει φεμινιστική εθνογραφία?</vt:lpstr>
      <vt:lpstr>«Πλύσιμο πιάτων εσύ, ψήσιμο εγώ…»</vt:lpstr>
      <vt:lpstr>Βέβαια υπάρχει πάντα η ταξική ανάγνωση των έμφυλων ρόλων!</vt:lpstr>
      <vt:lpstr>Η τυραννία του σώματος και της εικόνας</vt:lpstr>
      <vt:lpstr>Το γυναικείο γυμνό ως μέσο πολιτικής διεκδίκησης!</vt:lpstr>
      <vt:lpstr>Διαφάνεια 110</vt:lpstr>
      <vt:lpstr>Για να συνοψίσουμε…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BALIA</dc:creator>
  <cp:lastModifiedBy>Χρήστης</cp:lastModifiedBy>
  <cp:revision>139</cp:revision>
  <dcterms:created xsi:type="dcterms:W3CDTF">2015-02-23T14:50:09Z</dcterms:created>
  <dcterms:modified xsi:type="dcterms:W3CDTF">2021-03-04T12:14:54Z</dcterms:modified>
</cp:coreProperties>
</file>