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13" r:id="rId2"/>
    <p:sldId id="292" r:id="rId3"/>
    <p:sldId id="257" r:id="rId4"/>
    <p:sldId id="259" r:id="rId5"/>
    <p:sldId id="275" r:id="rId6"/>
    <p:sldId id="263" r:id="rId7"/>
    <p:sldId id="264" r:id="rId8"/>
    <p:sldId id="265" r:id="rId9"/>
    <p:sldId id="266" r:id="rId10"/>
    <p:sldId id="267" r:id="rId11"/>
    <p:sldId id="281" r:id="rId12"/>
    <p:sldId id="268" r:id="rId13"/>
    <p:sldId id="269" r:id="rId14"/>
    <p:sldId id="270" r:id="rId15"/>
    <p:sldId id="271" r:id="rId1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194E18-47DD-4E2F-A7F9-6AD8A03ECA4D}" type="datetimeFigureOut">
              <a:rPr lang="el-GR" smtClean="0"/>
              <a:t>22/9/2020</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944AA6-8AB8-4593-8EB6-B50C401A6B80}" type="slidenum">
              <a:rPr lang="el-GR" smtClean="0"/>
              <a:t>‹#›</a:t>
            </a:fld>
            <a:endParaRPr lang="el-GR"/>
          </a:p>
        </p:txBody>
      </p:sp>
    </p:spTree>
    <p:extLst>
      <p:ext uri="{BB962C8B-B14F-4D97-AF65-F5344CB8AC3E}">
        <p14:creationId xmlns:p14="http://schemas.microsoft.com/office/powerpoint/2010/main" val="3590872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6">
            <a:extLst>
              <a:ext uri="{FF2B5EF4-FFF2-40B4-BE49-F238E27FC236}">
                <a16:creationId xmlns:a16="http://schemas.microsoft.com/office/drawing/2014/main" id="{16F9EE78-33E8-4710-AE70-B8E3BE33A45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35BAFC4-5F65-4584-8EB8-C08616921FEB}" type="slidenum">
              <a:rPr lang="en-US" altLang="el-GR" sz="1200"/>
              <a:pPr eaLnBrk="1" hangingPunct="1"/>
              <a:t>2</a:t>
            </a:fld>
            <a:endParaRPr lang="en-US" altLang="el-GR" sz="1200"/>
          </a:p>
        </p:txBody>
      </p:sp>
      <p:sp>
        <p:nvSpPr>
          <p:cNvPr id="29699" name="Rectangle 1">
            <a:extLst>
              <a:ext uri="{FF2B5EF4-FFF2-40B4-BE49-F238E27FC236}">
                <a16:creationId xmlns:a16="http://schemas.microsoft.com/office/drawing/2014/main" id="{67A5FD0A-B489-45C2-8C27-081539311DC9}"/>
              </a:ext>
            </a:extLst>
          </p:cNvPr>
          <p:cNvSpPr>
            <a:spLocks noGrp="1" noRot="1" noChangeAspect="1" noChangeArrowheads="1" noTextEdit="1"/>
          </p:cNvSpPr>
          <p:nvPr>
            <p:ph type="sldImg"/>
          </p:nvPr>
        </p:nvSpPr>
        <p:spPr bwMode="auto">
          <a:xfrm>
            <a:off x="985838" y="741363"/>
            <a:ext cx="4886325" cy="3665537"/>
          </a:xfrm>
          <a:solidFill>
            <a:srgbClr val="FFFFFF"/>
          </a:solidFill>
          <a:ln>
            <a:solidFill>
              <a:srgbClr val="000000"/>
            </a:solidFill>
            <a:miter lim="800000"/>
            <a:headEnd/>
            <a:tailEnd/>
          </a:ln>
        </p:spPr>
      </p:sp>
      <p:sp>
        <p:nvSpPr>
          <p:cNvPr id="29700" name="Rectangle 2">
            <a:extLst>
              <a:ext uri="{FF2B5EF4-FFF2-40B4-BE49-F238E27FC236}">
                <a16:creationId xmlns:a16="http://schemas.microsoft.com/office/drawing/2014/main" id="{20E0261A-EE41-4A17-A141-CAF17B0A1CCD}"/>
              </a:ext>
            </a:extLst>
          </p:cNvPr>
          <p:cNvSpPr>
            <a:spLocks noGrp="1" noChangeArrowheads="1"/>
          </p:cNvSpPr>
          <p:nvPr>
            <p:ph type="body" idx="1"/>
          </p:nvPr>
        </p:nvSpPr>
        <p:spPr bwMode="auto">
          <a:xfrm>
            <a:off x="685800" y="4641850"/>
            <a:ext cx="5487988" cy="4397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D90F62A-8092-46FA-974A-DC5F667B4FCB}" type="slidenum">
              <a:rPr lang="en-US" altLang="el-GR" sz="1200" smtClean="0"/>
              <a:pPr eaLnBrk="1" hangingPunct="1"/>
              <a:t>11</a:t>
            </a:fld>
            <a:endParaRPr lang="en-US" altLang="el-GR" sz="1200"/>
          </a:p>
        </p:txBody>
      </p:sp>
      <p:sp>
        <p:nvSpPr>
          <p:cNvPr id="38915"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8916"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D90F62A-8092-46FA-974A-DC5F667B4FCB}" type="slidenum">
              <a:rPr lang="en-US" altLang="el-GR" sz="1200" smtClean="0"/>
              <a:pPr eaLnBrk="1" hangingPunct="1"/>
              <a:t>12</a:t>
            </a:fld>
            <a:endParaRPr lang="en-US" altLang="el-GR" sz="1200"/>
          </a:p>
        </p:txBody>
      </p:sp>
      <p:sp>
        <p:nvSpPr>
          <p:cNvPr id="38915"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8916"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775DECB-0071-4A97-9CAC-8078A5F3C0EA}" type="slidenum">
              <a:rPr lang="en-US" altLang="el-GR" sz="1200" smtClean="0"/>
              <a:pPr eaLnBrk="1" hangingPunct="1"/>
              <a:t>13</a:t>
            </a:fld>
            <a:endParaRPr lang="en-US" altLang="el-GR" sz="1200"/>
          </a:p>
        </p:txBody>
      </p:sp>
      <p:sp>
        <p:nvSpPr>
          <p:cNvPr id="39939"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9940"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57BAA68-6038-4DA0-B0CA-05A3FC94B3AD}" type="slidenum">
              <a:rPr lang="en-US" altLang="el-GR" sz="1200" smtClean="0"/>
              <a:pPr eaLnBrk="1" hangingPunct="1"/>
              <a:t>14</a:t>
            </a:fld>
            <a:endParaRPr lang="en-US" altLang="el-GR" sz="1200"/>
          </a:p>
        </p:txBody>
      </p:sp>
      <p:sp>
        <p:nvSpPr>
          <p:cNvPr id="40963"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40964"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B6E5993-251E-46CB-9A05-E447AFE2FD72}" type="slidenum">
              <a:rPr lang="en-US" altLang="el-GR" sz="1200" smtClean="0"/>
              <a:pPr eaLnBrk="1" hangingPunct="1"/>
              <a:t>3</a:t>
            </a:fld>
            <a:endParaRPr lang="en-US" altLang="el-GR" sz="1200"/>
          </a:p>
        </p:txBody>
      </p:sp>
      <p:sp>
        <p:nvSpPr>
          <p:cNvPr id="30723"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0724"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1BA70D3-3699-4FC8-8670-48BE64FDEE87}" type="slidenum">
              <a:rPr lang="en-US" altLang="el-GR" sz="1200" smtClean="0"/>
              <a:pPr eaLnBrk="1" hangingPunct="1"/>
              <a:t>4</a:t>
            </a:fld>
            <a:endParaRPr lang="en-US" altLang="el-GR" sz="1200"/>
          </a:p>
        </p:txBody>
      </p:sp>
      <p:sp>
        <p:nvSpPr>
          <p:cNvPr id="31747"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1748"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3D3AEA3-8EB0-4F38-8DC0-33EC85973872}" type="slidenum">
              <a:rPr lang="en-US" altLang="el-GR" sz="1200" smtClean="0"/>
              <a:pPr eaLnBrk="1" hangingPunct="1"/>
              <a:t>5</a:t>
            </a:fld>
            <a:endParaRPr lang="en-US" altLang="el-GR" sz="1200"/>
          </a:p>
        </p:txBody>
      </p:sp>
      <p:sp>
        <p:nvSpPr>
          <p:cNvPr id="32771"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2772"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54327BE-DA0A-49F6-BABA-75DB4FE97313}" type="slidenum">
              <a:rPr lang="en-US" altLang="el-GR" sz="1200" smtClean="0"/>
              <a:pPr eaLnBrk="1" hangingPunct="1"/>
              <a:t>6</a:t>
            </a:fld>
            <a:endParaRPr lang="en-US" altLang="el-GR" sz="1200"/>
          </a:p>
        </p:txBody>
      </p:sp>
      <p:sp>
        <p:nvSpPr>
          <p:cNvPr id="33795"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3796"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AE364E4-845A-45BC-B210-6B64AA3A2F85}" type="slidenum">
              <a:rPr lang="en-US" altLang="el-GR" sz="1200" smtClean="0"/>
              <a:pPr eaLnBrk="1" hangingPunct="1"/>
              <a:t>7</a:t>
            </a:fld>
            <a:endParaRPr lang="en-US" altLang="el-GR" sz="1200"/>
          </a:p>
        </p:txBody>
      </p:sp>
      <p:sp>
        <p:nvSpPr>
          <p:cNvPr id="34819"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4820"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9DA2482-9695-42FC-9B2E-FB0E781EB097}" type="slidenum">
              <a:rPr lang="en-US" altLang="el-GR" sz="1200" smtClean="0"/>
              <a:pPr eaLnBrk="1" hangingPunct="1"/>
              <a:t>8</a:t>
            </a:fld>
            <a:endParaRPr lang="en-US" altLang="el-GR" sz="1200"/>
          </a:p>
        </p:txBody>
      </p:sp>
      <p:sp>
        <p:nvSpPr>
          <p:cNvPr id="35843"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5844"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F940CEF-1AD2-40C0-96CE-15468E02375E}" type="slidenum">
              <a:rPr lang="en-US" altLang="el-GR" sz="1200" smtClean="0"/>
              <a:pPr eaLnBrk="1" hangingPunct="1"/>
              <a:t>9</a:t>
            </a:fld>
            <a:endParaRPr lang="en-US" altLang="el-GR" sz="1200"/>
          </a:p>
        </p:txBody>
      </p:sp>
      <p:sp>
        <p:nvSpPr>
          <p:cNvPr id="36867"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6868"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E06D6C4-1EDC-4667-AAFC-415840BB18A8}" type="slidenum">
              <a:rPr lang="en-US" altLang="el-GR" sz="1200" smtClean="0"/>
              <a:pPr eaLnBrk="1" hangingPunct="1"/>
              <a:t>10</a:t>
            </a:fld>
            <a:endParaRPr lang="en-US" altLang="el-GR" sz="1200"/>
          </a:p>
        </p:txBody>
      </p:sp>
      <p:sp>
        <p:nvSpPr>
          <p:cNvPr id="37891"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7892" name="Rectangle 2"/>
          <p:cNvSpPr>
            <a:spLocks noGrp="1" noChangeArrowheads="1"/>
          </p:cNvSpPr>
          <p:nvPr>
            <p:ph type="body" idx="1"/>
          </p:nvPr>
        </p:nvSpPr>
        <p:spPr bwMode="auto">
          <a:xfrm>
            <a:off x="685800" y="4342547"/>
            <a:ext cx="5487988" cy="41138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l-GR" alt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a:t>Στυλ κύριου τίτλου</a:t>
            </a: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Στυλ κύριου υπότιτλου</a:t>
            </a:r>
          </a:p>
        </p:txBody>
      </p:sp>
      <p:sp>
        <p:nvSpPr>
          <p:cNvPr id="4" name="Θέση ημερομηνίας 3"/>
          <p:cNvSpPr>
            <a:spLocks noGrp="1"/>
          </p:cNvSpPr>
          <p:nvPr>
            <p:ph type="dt" sz="half" idx="10"/>
          </p:nvPr>
        </p:nvSpPr>
        <p:spPr/>
        <p:txBody>
          <a:bodyPr/>
          <a:lstStyle/>
          <a:p>
            <a:fld id="{6A9F72B7-5DFA-41E6-9643-35C5E75F5D09}" type="datetimeFigureOut">
              <a:rPr lang="el-GR" smtClean="0"/>
              <a:t>22/9/2020</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2651837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6A9F72B7-5DFA-41E6-9643-35C5E75F5D09}" type="datetimeFigureOut">
              <a:rPr lang="el-GR" smtClean="0"/>
              <a:t>22/9/2020</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1282206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6A9F72B7-5DFA-41E6-9643-35C5E75F5D09}" type="datetimeFigureOut">
              <a:rPr lang="el-GR" smtClean="0"/>
              <a:t>22/9/2020</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2840772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Προσαρμοσμένη διάταξη">
    <p:spTree>
      <p:nvGrpSpPr>
        <p:cNvPr id="1" name=""/>
        <p:cNvGrpSpPr/>
        <p:nvPr/>
      </p:nvGrpSpPr>
      <p:grpSpPr>
        <a:xfrm>
          <a:off x="0" y="0"/>
          <a:ext cx="0" cy="0"/>
          <a:chOff x="0" y="0"/>
          <a:chExt cx="0" cy="0"/>
        </a:xfrm>
      </p:grpSpPr>
      <p:sp>
        <p:nvSpPr>
          <p:cNvPr id="2" name="1 - Τίτλος"/>
          <p:cNvSpPr>
            <a:spLocks noGrp="1"/>
          </p:cNvSpPr>
          <p:nvPr>
            <p:ph type="title"/>
          </p:nvPr>
        </p:nvSpPr>
        <p:spPr>
          <a:xfrm>
            <a:off x="685800" y="2130425"/>
            <a:ext cx="7770813" cy="1468438"/>
          </a:xfrm>
        </p:spPr>
        <p:txBody>
          <a:bodyPr/>
          <a:lstStyle/>
          <a:p>
            <a:r>
              <a:rPr lang="el-GR"/>
              <a:t>Kλικ για επεξεργασία του τίτλου</a:t>
            </a:r>
          </a:p>
        </p:txBody>
      </p:sp>
      <p:sp>
        <p:nvSpPr>
          <p:cNvPr id="3" name="2 - Θέση ημερομηνίας"/>
          <p:cNvSpPr>
            <a:spLocks noGrp="1"/>
          </p:cNvSpPr>
          <p:nvPr>
            <p:ph type="dt" idx="10"/>
          </p:nvPr>
        </p:nvSpPr>
        <p:spPr>
          <a:xfrm>
            <a:off x="457200" y="6356350"/>
            <a:ext cx="2132013" cy="363538"/>
          </a:xfrm>
        </p:spPr>
        <p:txBody>
          <a:bodyPr/>
          <a:lstStyle>
            <a:lvl1pPr>
              <a:defRPr/>
            </a:lvl1pPr>
          </a:lstStyle>
          <a:p>
            <a:pPr>
              <a:defRPr/>
            </a:pPr>
            <a:r>
              <a:rPr lang="en-US"/>
              <a:t>2/7/12</a:t>
            </a:r>
          </a:p>
        </p:txBody>
      </p:sp>
      <p:sp>
        <p:nvSpPr>
          <p:cNvPr id="4" name="3 - Θέση αριθμού διαφάνειας"/>
          <p:cNvSpPr>
            <a:spLocks noGrp="1"/>
          </p:cNvSpPr>
          <p:nvPr>
            <p:ph type="sldNum" idx="11"/>
          </p:nvPr>
        </p:nvSpPr>
        <p:spPr>
          <a:xfrm>
            <a:off x="6553200" y="6356350"/>
            <a:ext cx="2132013" cy="363538"/>
          </a:xfrm>
        </p:spPr>
        <p:txBody>
          <a:bodyPr/>
          <a:lstStyle>
            <a:lvl1pPr>
              <a:defRPr/>
            </a:lvl1pPr>
          </a:lstStyle>
          <a:p>
            <a:pPr>
              <a:defRPr/>
            </a:pPr>
            <a:fld id="{83251FF4-486C-45FF-B7B1-70C7238064FC}" type="slidenum">
              <a:rPr lang="en-US"/>
              <a:pPr>
                <a:defRPr/>
              </a:pPr>
              <a:t>‹#›</a:t>
            </a:fld>
            <a:endParaRPr lang="en-US"/>
          </a:p>
        </p:txBody>
      </p:sp>
    </p:spTree>
    <p:extLst>
      <p:ext uri="{BB962C8B-B14F-4D97-AF65-F5344CB8AC3E}">
        <p14:creationId xmlns:p14="http://schemas.microsoft.com/office/powerpoint/2010/main" val="420767808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6A9F72B7-5DFA-41E6-9643-35C5E75F5D09}" type="datetimeFigureOut">
              <a:rPr lang="el-GR" smtClean="0"/>
              <a:t>22/9/2020</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3205576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a:t>Στυλ κύριου τίτλου</a:t>
            </a: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p>
            <a:fld id="{6A9F72B7-5DFA-41E6-9643-35C5E75F5D09}" type="datetimeFigureOut">
              <a:rPr lang="el-GR" smtClean="0"/>
              <a:t>22/9/2020</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31718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p:txBody>
          <a:bodyPr/>
          <a:lstStyle/>
          <a:p>
            <a:fld id="{6A9F72B7-5DFA-41E6-9643-35C5E75F5D09}" type="datetimeFigureOut">
              <a:rPr lang="el-GR" smtClean="0"/>
              <a:t>22/9/2020</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4133947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a:t>Στυλ κύριου τίτλου</a:t>
            </a: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p:cNvSpPr>
            <a:spLocks noGrp="1"/>
          </p:cNvSpPr>
          <p:nvPr>
            <p:ph type="dt" sz="half" idx="10"/>
          </p:nvPr>
        </p:nvSpPr>
        <p:spPr/>
        <p:txBody>
          <a:bodyPr/>
          <a:lstStyle/>
          <a:p>
            <a:fld id="{6A9F72B7-5DFA-41E6-9643-35C5E75F5D09}" type="datetimeFigureOut">
              <a:rPr lang="el-GR" smtClean="0"/>
              <a:t>22/9/2020</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1773614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2"/>
          <p:cNvSpPr>
            <a:spLocks noGrp="1"/>
          </p:cNvSpPr>
          <p:nvPr>
            <p:ph type="dt" sz="half" idx="10"/>
          </p:nvPr>
        </p:nvSpPr>
        <p:spPr/>
        <p:txBody>
          <a:bodyPr/>
          <a:lstStyle/>
          <a:p>
            <a:fld id="{6A9F72B7-5DFA-41E6-9643-35C5E75F5D09}" type="datetimeFigureOut">
              <a:rPr lang="el-GR" smtClean="0"/>
              <a:t>22/9/2020</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1504785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6A9F72B7-5DFA-41E6-9643-35C5E75F5D09}" type="datetimeFigureOut">
              <a:rPr lang="el-GR" smtClean="0"/>
              <a:t>22/9/2020</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66302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a:t>Στυλ κύριου τίτλου</a:t>
            </a: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6A9F72B7-5DFA-41E6-9643-35C5E75F5D09}" type="datetimeFigureOut">
              <a:rPr lang="el-GR" smtClean="0"/>
              <a:t>22/9/2020</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3821720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a:t>Στυλ κύριου τίτλου</a:t>
            </a: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6A9F72B7-5DFA-41E6-9643-35C5E75F5D09}" type="datetimeFigureOut">
              <a:rPr lang="el-GR" smtClean="0"/>
              <a:t>22/9/2020</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C463628F-4D1B-4789-8BF1-6E837E3A42B2}" type="slidenum">
              <a:rPr lang="el-GR" smtClean="0"/>
              <a:t>‹#›</a:t>
            </a:fld>
            <a:endParaRPr lang="el-GR"/>
          </a:p>
        </p:txBody>
      </p:sp>
    </p:spTree>
    <p:extLst>
      <p:ext uri="{BB962C8B-B14F-4D97-AF65-F5344CB8AC3E}">
        <p14:creationId xmlns:p14="http://schemas.microsoft.com/office/powerpoint/2010/main" val="221964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9F72B7-5DFA-41E6-9643-35C5E75F5D09}" type="datetimeFigureOut">
              <a:rPr lang="el-GR" smtClean="0"/>
              <a:t>22/9/2020</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63628F-4D1B-4789-8BF1-6E837E3A42B2}" type="slidenum">
              <a:rPr lang="el-GR" smtClean="0"/>
              <a:t>‹#›</a:t>
            </a:fld>
            <a:endParaRPr lang="el-GR"/>
          </a:p>
        </p:txBody>
      </p:sp>
    </p:spTree>
    <p:extLst>
      <p:ext uri="{BB962C8B-B14F-4D97-AF65-F5344CB8AC3E}">
        <p14:creationId xmlns:p14="http://schemas.microsoft.com/office/powerpoint/2010/main" val="1101385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16.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9.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0.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microsoft.com/office/2007/relationships/hdphoto" Target="../media/hdphoto1.wdp"/><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2.jpeg"/><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 Ορθογώνιο">
            <a:extLst>
              <a:ext uri="{FF2B5EF4-FFF2-40B4-BE49-F238E27FC236}">
                <a16:creationId xmlns:a16="http://schemas.microsoft.com/office/drawing/2014/main" id="{85521B39-1318-4230-A100-684117D89C45}"/>
              </a:ext>
            </a:extLst>
          </p:cNvPr>
          <p:cNvSpPr/>
          <p:nvPr/>
        </p:nvSpPr>
        <p:spPr>
          <a:xfrm>
            <a:off x="1763713" y="2997200"/>
            <a:ext cx="5761037" cy="1152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b="1" dirty="0">
                <a:solidFill>
                  <a:srgbClr val="002060"/>
                </a:solidFill>
              </a:rPr>
              <a:t>Δια-ιδρυματικό – </a:t>
            </a:r>
            <a:r>
              <a:rPr lang="el-GR" b="1" dirty="0" err="1">
                <a:solidFill>
                  <a:srgbClr val="002060"/>
                </a:solidFill>
              </a:rPr>
              <a:t>Διατμηματικό</a:t>
            </a:r>
            <a:r>
              <a:rPr lang="el-GR" b="1" dirty="0">
                <a:solidFill>
                  <a:srgbClr val="002060"/>
                </a:solidFill>
              </a:rPr>
              <a:t> Πρόγραμμα Μεταπτυχιακών Σπουδών Ακαδημαϊκού Έτους 20</a:t>
            </a:r>
            <a:r>
              <a:rPr lang="en-US" b="1" dirty="0">
                <a:solidFill>
                  <a:srgbClr val="002060"/>
                </a:solidFill>
              </a:rPr>
              <a:t>20</a:t>
            </a:r>
            <a:r>
              <a:rPr lang="el-GR" b="1" dirty="0">
                <a:solidFill>
                  <a:srgbClr val="002060"/>
                </a:solidFill>
              </a:rPr>
              <a:t> - 20</a:t>
            </a:r>
            <a:r>
              <a:rPr lang="en-US" b="1" dirty="0">
                <a:solidFill>
                  <a:srgbClr val="002060"/>
                </a:solidFill>
              </a:rPr>
              <a:t>21</a:t>
            </a:r>
            <a:r>
              <a:rPr lang="el-GR" b="1" dirty="0">
                <a:solidFill>
                  <a:srgbClr val="002060"/>
                </a:solidFill>
              </a:rPr>
              <a:t> </a:t>
            </a:r>
          </a:p>
        </p:txBody>
      </p:sp>
      <p:sp>
        <p:nvSpPr>
          <p:cNvPr id="14339" name="14 - Ορθογώνιο">
            <a:extLst>
              <a:ext uri="{FF2B5EF4-FFF2-40B4-BE49-F238E27FC236}">
                <a16:creationId xmlns:a16="http://schemas.microsoft.com/office/drawing/2014/main" id="{094398C2-F2F8-45C7-ACFE-9282609CD0D6}"/>
              </a:ext>
            </a:extLst>
          </p:cNvPr>
          <p:cNvSpPr>
            <a:spLocks noChangeArrowheads="1"/>
          </p:cNvSpPr>
          <p:nvPr/>
        </p:nvSpPr>
        <p:spPr bwMode="auto">
          <a:xfrm>
            <a:off x="1331913" y="4437063"/>
            <a:ext cx="6875462" cy="120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9pPr>
          </a:lstStyle>
          <a:p>
            <a:pPr algn="ctr" eaLnBrk="1" hangingPunct="1">
              <a:spcBef>
                <a:spcPts val="1000"/>
              </a:spcBef>
            </a:pPr>
            <a:r>
              <a:rPr lang="el-GR" altLang="el-GR" b="1">
                <a:latin typeface="Arial" panose="020B0604020202020204" pitchFamily="34" charset="0"/>
                <a:cs typeface="Arial" panose="020B0604020202020204" pitchFamily="34" charset="0"/>
              </a:rPr>
              <a:t>Εξειδίκευση στις Τ.Π.Ε. και Ειδική Αγωγή – </a:t>
            </a:r>
          </a:p>
          <a:p>
            <a:pPr algn="ctr" eaLnBrk="1" hangingPunct="1">
              <a:spcBef>
                <a:spcPts val="1000"/>
              </a:spcBef>
            </a:pPr>
            <a:r>
              <a:rPr lang="el-GR" altLang="el-GR" b="1">
                <a:latin typeface="Arial" panose="020B0604020202020204" pitchFamily="34" charset="0"/>
                <a:cs typeface="Arial" panose="020B0604020202020204" pitchFamily="34" charset="0"/>
              </a:rPr>
              <a:t>Ψυχοπαιδαγωγική της Ένταξης</a:t>
            </a:r>
          </a:p>
          <a:p>
            <a:pPr eaLnBrk="1" hangingPunct="1"/>
            <a:endParaRPr lang="en-US" altLang="el-GR" sz="1600">
              <a:latin typeface="Arial" panose="020B0604020202020204" pitchFamily="34" charset="0"/>
              <a:cs typeface="Arial" panose="020B0604020202020204" pitchFamily="34" charset="0"/>
            </a:endParaRPr>
          </a:p>
        </p:txBody>
      </p:sp>
      <p:sp>
        <p:nvSpPr>
          <p:cNvPr id="14340" name="15 - Ορθογώνιο">
            <a:extLst>
              <a:ext uri="{FF2B5EF4-FFF2-40B4-BE49-F238E27FC236}">
                <a16:creationId xmlns:a16="http://schemas.microsoft.com/office/drawing/2014/main" id="{112D3EDC-A9F0-4FF1-86DF-1A02036D4DE9}"/>
              </a:ext>
            </a:extLst>
          </p:cNvPr>
          <p:cNvSpPr>
            <a:spLocks noChangeArrowheads="1"/>
          </p:cNvSpPr>
          <p:nvPr/>
        </p:nvSpPr>
        <p:spPr bwMode="auto">
          <a:xfrm>
            <a:off x="827088" y="5805488"/>
            <a:ext cx="7345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buFont typeface="Arial" panose="020B0604020202020204" pitchFamily="34" charset="0"/>
              <a:buNone/>
            </a:pPr>
            <a:r>
              <a:rPr lang="el-GR" altLang="el-GR" sz="1800" b="1">
                <a:solidFill>
                  <a:srgbClr val="000099"/>
                </a:solidFill>
                <a:latin typeface="Arial" panose="020B0604020202020204" pitchFamily="34" charset="0"/>
                <a:cs typeface="Arial" panose="020B0604020202020204" pitchFamily="34" charset="0"/>
              </a:rPr>
              <a:t>ΕΙΣΗΓΗΤΗΣ: Γούπος Θεόδωρος,  δρ. Παιδαγωγικών,</a:t>
            </a:r>
          </a:p>
          <a:p>
            <a:pPr algn="ctr" eaLnBrk="1" hangingPunct="1">
              <a:buFont typeface="Arial" panose="020B0604020202020204" pitchFamily="34" charset="0"/>
              <a:buNone/>
            </a:pPr>
            <a:endParaRPr lang="el-GR" altLang="el-GR" sz="1800" b="1">
              <a:solidFill>
                <a:srgbClr val="000099"/>
              </a:solidFill>
              <a:latin typeface="Arial" panose="020B0604020202020204" pitchFamily="34" charset="0"/>
              <a:cs typeface="Arial" panose="020B0604020202020204" pitchFamily="34" charset="0"/>
            </a:endParaRPr>
          </a:p>
        </p:txBody>
      </p:sp>
      <p:pic>
        <p:nvPicPr>
          <p:cNvPr id="14341" name="Picture 9">
            <a:extLst>
              <a:ext uri="{FF2B5EF4-FFF2-40B4-BE49-F238E27FC236}">
                <a16:creationId xmlns:a16="http://schemas.microsoft.com/office/drawing/2014/main" id="{4D436B4F-3E8D-4504-B683-5E249706EB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8413"/>
            <a:ext cx="91440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10">
            <a:extLst>
              <a:ext uri="{FF2B5EF4-FFF2-40B4-BE49-F238E27FC236}">
                <a16:creationId xmlns:a16="http://schemas.microsoft.com/office/drawing/2014/main" id="{11DF7F7B-AB10-428D-ACF1-2A55C9E1C1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0"/>
            <a:ext cx="10096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11">
            <a:extLst>
              <a:ext uri="{FF2B5EF4-FFF2-40B4-BE49-F238E27FC236}">
                <a16:creationId xmlns:a16="http://schemas.microsoft.com/office/drawing/2014/main" id="{EA3D7F33-4614-453E-A699-223B9A8817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188913"/>
            <a:ext cx="3571875"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12 - Εικόνα">
            <a:extLst>
              <a:ext uri="{FF2B5EF4-FFF2-40B4-BE49-F238E27FC236}">
                <a16:creationId xmlns:a16="http://schemas.microsoft.com/office/drawing/2014/main" id="{15A4D2EE-DC8C-48A3-9638-DDB29408A0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0"/>
            <a:ext cx="1120775"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13">
            <a:extLst>
              <a:ext uri="{FF2B5EF4-FFF2-40B4-BE49-F238E27FC236}">
                <a16:creationId xmlns:a16="http://schemas.microsoft.com/office/drawing/2014/main" id="{A38A16D1-00EC-46DE-AC83-41100A081E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6325" y="115888"/>
            <a:ext cx="286702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Grp="1" noChangeArrowheads="1"/>
          </p:cNvSpPr>
          <p:nvPr>
            <p:ph type="title"/>
          </p:nvPr>
        </p:nvSpPr>
        <p:spPr>
          <a:xfrm>
            <a:off x="179388" y="773112"/>
            <a:ext cx="8496300" cy="5616623"/>
          </a:xfrm>
        </p:spPr>
        <p:txBody>
          <a:bodyPr>
            <a:normAutofit/>
          </a:bodyPr>
          <a:lstStyle/>
          <a:p>
            <a:pPr algn="l"/>
            <a:r>
              <a:rPr lang="el-GR" altLang="el-GR" sz="2800" dirty="0"/>
              <a:t>Οι </a:t>
            </a:r>
            <a:r>
              <a:rPr lang="el-GR" altLang="el-GR" sz="2800" dirty="0" err="1"/>
              <a:t>Wang</a:t>
            </a:r>
            <a:r>
              <a:rPr lang="el-GR" altLang="el-GR" sz="2800" dirty="0"/>
              <a:t>, </a:t>
            </a:r>
            <a:r>
              <a:rPr lang="el-GR" altLang="el-GR" sz="2800" dirty="0" err="1"/>
              <a:t>Haertel</a:t>
            </a:r>
            <a:r>
              <a:rPr lang="el-GR" altLang="el-GR" sz="2800" dirty="0"/>
              <a:t> &amp; </a:t>
            </a:r>
            <a:r>
              <a:rPr lang="el-GR" altLang="el-GR" sz="2800" dirty="0" err="1"/>
              <a:t>Walberg</a:t>
            </a:r>
            <a:r>
              <a:rPr lang="el-GR" altLang="el-GR" sz="2800" dirty="0"/>
              <a:t> (1993) </a:t>
            </a:r>
            <a:br>
              <a:rPr lang="el-GR" altLang="el-GR" sz="2800" dirty="0"/>
            </a:br>
            <a:r>
              <a:rPr lang="el-GR" altLang="el-GR" sz="2800" dirty="0"/>
              <a:t>παρουσίασαν τη σπουδαιότητα </a:t>
            </a:r>
            <a:br>
              <a:rPr lang="el-GR" altLang="el-GR" sz="2800" dirty="0"/>
            </a:br>
            <a:r>
              <a:rPr lang="el-GR" altLang="el-GR" sz="2800" dirty="0"/>
              <a:t>του </a:t>
            </a:r>
            <a:r>
              <a:rPr lang="el-GR" altLang="el-GR" sz="2800" dirty="0" err="1"/>
              <a:t>Classroom</a:t>
            </a:r>
            <a:r>
              <a:rPr lang="el-GR" altLang="el-GR" sz="2800" dirty="0"/>
              <a:t> </a:t>
            </a:r>
            <a:r>
              <a:rPr lang="el-GR" altLang="el-GR" sz="2800" dirty="0" err="1"/>
              <a:t>Management</a:t>
            </a:r>
            <a:br>
              <a:rPr lang="el-GR" altLang="el-GR" sz="2800" dirty="0"/>
            </a:br>
            <a:r>
              <a:rPr lang="el-GR" altLang="el-GR" sz="2800" dirty="0"/>
              <a:t> μέσα από μία περιεκτική</a:t>
            </a:r>
            <a:br>
              <a:rPr lang="el-GR" altLang="el-GR" sz="2800" dirty="0"/>
            </a:br>
            <a:r>
              <a:rPr lang="el-GR" altLang="el-GR" sz="2800" dirty="0"/>
              <a:t> βιβλιογραφική ανασκόπηση.</a:t>
            </a:r>
            <a:br>
              <a:rPr lang="el-GR" altLang="el-GR" sz="2800" dirty="0"/>
            </a:br>
            <a:br>
              <a:rPr lang="el-GR" altLang="el-GR" sz="2800" dirty="0"/>
            </a:br>
            <a:r>
              <a:rPr lang="el-GR" altLang="el-GR" sz="2800" dirty="0"/>
              <a:t>Προέκυψε, λοιπόν, </a:t>
            </a:r>
            <a:br>
              <a:rPr lang="el-GR" altLang="el-GR" sz="2800" dirty="0"/>
            </a:br>
            <a:r>
              <a:rPr lang="el-GR" altLang="el-GR" sz="2800" dirty="0"/>
              <a:t>ένας κατάλογος με 228 παράγοντες</a:t>
            </a:r>
            <a:br>
              <a:rPr lang="el-GR" altLang="el-GR" sz="2800" dirty="0"/>
            </a:br>
            <a:r>
              <a:rPr lang="el-GR" altLang="el-GR" sz="2800" dirty="0"/>
              <a:t> που επηρεάζουν την επίδοση </a:t>
            </a:r>
            <a:br>
              <a:rPr lang="el-GR" altLang="el-GR" sz="2800" dirty="0"/>
            </a:br>
            <a:r>
              <a:rPr lang="el-GR" altLang="el-GR" sz="2800" dirty="0"/>
              <a:t>των μαθητών. </a:t>
            </a:r>
            <a:endParaRPr lang="en-US" altLang="el-GR" sz="2800" dirty="0">
              <a:latin typeface="Arial" charset="0"/>
              <a:cs typeface="Arial" charset="0"/>
            </a:endParaRPr>
          </a:p>
        </p:txBody>
      </p:sp>
      <p:grpSp>
        <p:nvGrpSpPr>
          <p:cNvPr id="23555" name="Ομάδα 1"/>
          <p:cNvGrpSpPr>
            <a:grpSpLocks/>
          </p:cNvGrpSpPr>
          <p:nvPr/>
        </p:nvGrpSpPr>
        <p:grpSpPr bwMode="auto">
          <a:xfrm>
            <a:off x="0" y="115888"/>
            <a:ext cx="9144000" cy="6551612"/>
            <a:chOff x="0" y="188913"/>
            <a:chExt cx="9144000" cy="6551612"/>
          </a:xfrm>
        </p:grpSpPr>
        <p:grpSp>
          <p:nvGrpSpPr>
            <p:cNvPr id="23558" name="Ομάδα 1"/>
            <p:cNvGrpSpPr>
              <a:grpSpLocks/>
            </p:cNvGrpSpPr>
            <p:nvPr/>
          </p:nvGrpSpPr>
          <p:grpSpPr bwMode="auto">
            <a:xfrm>
              <a:off x="0" y="188913"/>
              <a:ext cx="9144000" cy="6551612"/>
              <a:chOff x="0" y="188913"/>
              <a:chExt cx="9144000" cy="6551612"/>
            </a:xfrm>
          </p:grpSpPr>
          <p:sp>
            <p:nvSpPr>
              <p:cNvPr id="23560"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3561"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23562"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dirty="0">
                  <a:latin typeface="Arial" charset="0"/>
                  <a:cs typeface="Arial" charset="0"/>
                </a:endParaRPr>
              </a:p>
              <a:p>
                <a:pPr algn="r" eaLnBrk="1" hangingPunct="1"/>
                <a:endParaRPr lang="el-GR" altLang="el-GR" sz="1400" b="1" dirty="0">
                  <a:latin typeface="Arial" charset="0"/>
                  <a:cs typeface="Arial" charset="0"/>
                </a:endParaRPr>
              </a:p>
              <a:p>
                <a:pPr algn="ctr" eaLnBrk="1" hangingPunct="1">
                  <a:spcBef>
                    <a:spcPts val="1000"/>
                  </a:spcBef>
                </a:pPr>
                <a:r>
                  <a:rPr lang="el-GR" altLang="el-GR" sz="1400" b="1" dirty="0">
                    <a:latin typeface="Arial" charset="0"/>
                    <a:cs typeface="Arial" charset="0"/>
                  </a:rPr>
                  <a:t>ΔΙΑ-ΙΔΡΥΜΑΤΙΚΟ – ΔΙΑ</a:t>
                </a:r>
                <a:r>
                  <a:rPr lang="en-US" altLang="el-GR" sz="1400" b="1" dirty="0">
                    <a:latin typeface="Arial" charset="0"/>
                    <a:cs typeface="Arial" charset="0"/>
                  </a:rPr>
                  <a:t>-</a:t>
                </a:r>
                <a:r>
                  <a:rPr lang="el-GR" altLang="el-GR" sz="1400" b="1" dirty="0">
                    <a:latin typeface="Arial" charset="0"/>
                    <a:cs typeface="Arial" charset="0"/>
                  </a:rPr>
                  <a:t>ΤΜΗΜΑΤΙΚΟ ΜΕΤΑΠΤΥΧΙΑΚΟ ΠΡΟΓΡΑΜΜΑ ΣΠΟΥΔΩΝ: </a:t>
                </a:r>
              </a:p>
              <a:p>
                <a:pPr algn="ctr" eaLnBrk="1" hangingPunct="1">
                  <a:spcBef>
                    <a:spcPts val="1000"/>
                  </a:spcBef>
                </a:pPr>
                <a:r>
                  <a:rPr lang="el-GR" altLang="el-GR" sz="1400" b="1" dirty="0">
                    <a:latin typeface="Arial" charset="0"/>
                    <a:cs typeface="Arial" charset="0"/>
                  </a:rPr>
                  <a:t>Εξειδίκευση στις Τ.Π.Ε. και Ειδική Αγωγή – Ψυχοπαιδαγωγική της Ένταξης</a:t>
                </a:r>
              </a:p>
              <a:p>
                <a:pPr algn="r" eaLnBrk="1" hangingPunct="1"/>
                <a:endParaRPr lang="el-GR" altLang="el-GR" sz="1400" b="1" dirty="0">
                  <a:latin typeface="Arial" charset="0"/>
                  <a:cs typeface="Arial" charset="0"/>
                </a:endParaRPr>
              </a:p>
              <a:p>
                <a:pPr algn="r" eaLnBrk="1" hangingPunct="1"/>
                <a:r>
                  <a:rPr lang="el-GR" altLang="el-GR" sz="1400" b="1" dirty="0">
                    <a:solidFill>
                      <a:srgbClr val="FF0000"/>
                    </a:solidFill>
                  </a:rPr>
                  <a:t> </a:t>
                </a:r>
                <a:endParaRPr lang="en-US" altLang="el-GR" sz="1400" dirty="0">
                  <a:solidFill>
                    <a:srgbClr val="FF0000"/>
                  </a:solidFill>
                </a:endParaRPr>
              </a:p>
            </p:txBody>
          </p:sp>
        </p:grpSp>
        <p:sp>
          <p:nvSpPr>
            <p:cNvPr id="23559"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23556" name="Rectangle 1"/>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23557"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5"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112" y="981443"/>
            <a:ext cx="3563888" cy="4898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77986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9" name="Ομάδα 1"/>
          <p:cNvGrpSpPr>
            <a:grpSpLocks/>
          </p:cNvGrpSpPr>
          <p:nvPr/>
        </p:nvGrpSpPr>
        <p:grpSpPr bwMode="auto">
          <a:xfrm>
            <a:off x="0" y="115888"/>
            <a:ext cx="9144000" cy="6551612"/>
            <a:chOff x="0" y="188913"/>
            <a:chExt cx="9144000" cy="6551612"/>
          </a:xfrm>
        </p:grpSpPr>
        <p:grpSp>
          <p:nvGrpSpPr>
            <p:cNvPr id="24582" name="Ομάδα 1"/>
            <p:cNvGrpSpPr>
              <a:grpSpLocks/>
            </p:cNvGrpSpPr>
            <p:nvPr/>
          </p:nvGrpSpPr>
          <p:grpSpPr bwMode="auto">
            <a:xfrm>
              <a:off x="0" y="188913"/>
              <a:ext cx="9144000" cy="6551612"/>
              <a:chOff x="0" y="188913"/>
              <a:chExt cx="9144000" cy="6551612"/>
            </a:xfrm>
          </p:grpSpPr>
          <p:sp>
            <p:nvSpPr>
              <p:cNvPr id="24584"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4585"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24586"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24583"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24580" name="Rectangle 1"/>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24581"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Ορθογώνιο 1"/>
          <p:cNvSpPr/>
          <p:nvPr/>
        </p:nvSpPr>
        <p:spPr>
          <a:xfrm>
            <a:off x="32583" y="2271266"/>
            <a:ext cx="9144000" cy="3539430"/>
          </a:xfrm>
          <a:prstGeom prst="rect">
            <a:avLst/>
          </a:prstGeom>
        </p:spPr>
        <p:txBody>
          <a:bodyPr wrap="square">
            <a:spAutoFit/>
          </a:bodyPr>
          <a:lstStyle/>
          <a:p>
            <a:r>
              <a:rPr lang="el-GR" altLang="el-GR" sz="2800" dirty="0">
                <a:solidFill>
                  <a:prstClr val="black"/>
                </a:solidFill>
              </a:rPr>
              <a:t>Έπειτα από 134 </a:t>
            </a:r>
            <a:r>
              <a:rPr lang="el-GR" altLang="el-GR" sz="2800" dirty="0" err="1">
                <a:solidFill>
                  <a:prstClr val="black"/>
                </a:solidFill>
              </a:rPr>
              <a:t>μετα</a:t>
            </a:r>
            <a:r>
              <a:rPr lang="el-GR" altLang="el-GR" sz="2800" dirty="0">
                <a:solidFill>
                  <a:prstClr val="black"/>
                </a:solidFill>
              </a:rPr>
              <a:t>-αναλύσεις </a:t>
            </a:r>
          </a:p>
          <a:p>
            <a:r>
              <a:rPr lang="el-GR" altLang="el-GR" sz="2800" dirty="0">
                <a:solidFill>
                  <a:prstClr val="black"/>
                </a:solidFill>
              </a:rPr>
              <a:t>κατέληξαν στο συμπέρασμα </a:t>
            </a:r>
          </a:p>
          <a:p>
            <a:endParaRPr lang="el-GR" altLang="el-GR" sz="2800" dirty="0">
              <a:solidFill>
                <a:prstClr val="black"/>
              </a:solidFill>
            </a:endParaRPr>
          </a:p>
          <a:p>
            <a:r>
              <a:rPr lang="el-GR" altLang="el-GR" sz="2800" dirty="0">
                <a:solidFill>
                  <a:prstClr val="black"/>
                </a:solidFill>
              </a:rPr>
              <a:t>πως η παράμετρος της οργάνωσης και διοίκησης </a:t>
            </a:r>
          </a:p>
          <a:p>
            <a:r>
              <a:rPr lang="el-GR" altLang="el-GR" sz="2800" dirty="0">
                <a:solidFill>
                  <a:prstClr val="black"/>
                </a:solidFill>
              </a:rPr>
              <a:t>είχε τη μεγαλύτερη επίδραση στην επίδοση των μαθητών. </a:t>
            </a:r>
          </a:p>
          <a:p>
            <a:r>
              <a:rPr lang="el-GR" altLang="el-GR" sz="2800" dirty="0">
                <a:solidFill>
                  <a:prstClr val="black"/>
                </a:solidFill>
              </a:rPr>
              <a:t>Συνεπώς, αποτελεί την απαραίτητη προϋπόθεση για τη δημιουργία ενός παραγωγικού εκπαιδευτικού περιβάλλοντος.</a:t>
            </a:r>
            <a:endParaRPr lang="el-GR" sz="2800" dirty="0"/>
          </a:p>
        </p:txBody>
      </p:sp>
      <p:pic>
        <p:nvPicPr>
          <p:cNvPr id="37890" name="Picture 2"/>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16000"/>
                    </a14:imgEffect>
                  </a14:imgLayer>
                </a14:imgProps>
              </a:ext>
              <a:ext uri="{28A0092B-C50C-407E-A947-70E740481C1C}">
                <a14:useLocalDpi xmlns:a14="http://schemas.microsoft.com/office/drawing/2010/main" val="0"/>
              </a:ext>
            </a:extLst>
          </a:blip>
          <a:srcRect/>
          <a:stretch>
            <a:fillRect/>
          </a:stretch>
        </p:blipFill>
        <p:spPr bwMode="auto">
          <a:xfrm>
            <a:off x="4983558" y="1052736"/>
            <a:ext cx="3927475" cy="2589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187124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Grp="1" noChangeArrowheads="1"/>
          </p:cNvSpPr>
          <p:nvPr>
            <p:ph type="title"/>
          </p:nvPr>
        </p:nvSpPr>
        <p:spPr>
          <a:xfrm>
            <a:off x="0" y="187325"/>
            <a:ext cx="9324528" cy="4587875"/>
          </a:xfrm>
        </p:spPr>
        <p:txBody>
          <a:bodyPr>
            <a:normAutofit/>
          </a:bodyPr>
          <a:lstStyle/>
          <a:p>
            <a:r>
              <a:rPr lang="el-GR" altLang="el-GR" sz="2800" dirty="0"/>
              <a:t>Παράλληλα και συνδυαστικά</a:t>
            </a:r>
            <a:br>
              <a:rPr lang="el-GR" altLang="el-GR" sz="2800" dirty="0"/>
            </a:br>
            <a:r>
              <a:rPr lang="el-GR" altLang="el-GR" sz="2800" dirty="0"/>
              <a:t>το παιδαγωγικό κλίμα </a:t>
            </a:r>
            <a:br>
              <a:rPr lang="el-GR" altLang="el-GR" sz="2800" dirty="0"/>
            </a:br>
            <a:r>
              <a:rPr lang="el-GR" altLang="el-GR" sz="2800" dirty="0"/>
              <a:t>που διαμορφώνεται και επικρατεί στην σχολική τάξη</a:t>
            </a:r>
            <a:br>
              <a:rPr lang="el-GR" altLang="el-GR" sz="2800" dirty="0"/>
            </a:br>
            <a:r>
              <a:rPr lang="el-GR" altLang="el-GR" sz="2800" dirty="0"/>
              <a:t>επηρεάζει σε μεγάλο βαθμό την ψυχική διάθεση,</a:t>
            </a:r>
            <a:br>
              <a:rPr lang="el-GR" altLang="el-GR" sz="2800" dirty="0"/>
            </a:br>
            <a:r>
              <a:rPr lang="el-GR" altLang="el-GR" sz="2800" dirty="0"/>
              <a:t> την συμπεριφορά και των ενθουσιασμό </a:t>
            </a:r>
            <a:br>
              <a:rPr lang="el-GR" altLang="el-GR" sz="2800" dirty="0"/>
            </a:br>
            <a:r>
              <a:rPr lang="el-GR" altLang="el-GR" sz="2800" dirty="0"/>
              <a:t>τόσο των εκπαιδευτικών όσο και των μαθητών για την αποτελεσματικότερη εκτέλεση της εργασίας τους.</a:t>
            </a:r>
            <a:br>
              <a:rPr lang="el-GR" altLang="el-GR" sz="2000" dirty="0"/>
            </a:br>
            <a:endParaRPr lang="en-US" altLang="el-GR" sz="2000" dirty="0">
              <a:latin typeface="Arial" charset="0"/>
              <a:cs typeface="Arial" charset="0"/>
            </a:endParaRPr>
          </a:p>
        </p:txBody>
      </p:sp>
      <p:grpSp>
        <p:nvGrpSpPr>
          <p:cNvPr id="24579" name="Ομάδα 1"/>
          <p:cNvGrpSpPr>
            <a:grpSpLocks/>
          </p:cNvGrpSpPr>
          <p:nvPr/>
        </p:nvGrpSpPr>
        <p:grpSpPr bwMode="auto">
          <a:xfrm>
            <a:off x="0" y="115888"/>
            <a:ext cx="9144000" cy="6551612"/>
            <a:chOff x="0" y="188913"/>
            <a:chExt cx="9144000" cy="6551612"/>
          </a:xfrm>
        </p:grpSpPr>
        <p:grpSp>
          <p:nvGrpSpPr>
            <p:cNvPr id="24582" name="Ομάδα 1"/>
            <p:cNvGrpSpPr>
              <a:grpSpLocks/>
            </p:cNvGrpSpPr>
            <p:nvPr/>
          </p:nvGrpSpPr>
          <p:grpSpPr bwMode="auto">
            <a:xfrm>
              <a:off x="0" y="188913"/>
              <a:ext cx="9144000" cy="6551612"/>
              <a:chOff x="0" y="188913"/>
              <a:chExt cx="9144000" cy="6551612"/>
            </a:xfrm>
          </p:grpSpPr>
          <p:sp>
            <p:nvSpPr>
              <p:cNvPr id="24584"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4585"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24586"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24583"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24580" name="Rectangle 1"/>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24581"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7"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6106" y="3786149"/>
            <a:ext cx="3739187" cy="2162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918748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a:xfrm>
            <a:off x="35304" y="640924"/>
            <a:ext cx="9108696" cy="5451901"/>
          </a:xfrm>
        </p:spPr>
        <p:txBody>
          <a:bodyPr>
            <a:normAutofit/>
          </a:bodyPr>
          <a:lstStyle/>
          <a:p>
            <a:br>
              <a:rPr lang="el-GR" altLang="el-GR" sz="2000" dirty="0"/>
            </a:br>
            <a:r>
              <a:rPr lang="el-GR" altLang="el-GR" sz="2400" dirty="0"/>
              <a:t>Επισημαίνεται πως  η οργάνωση και η διεύθυνση της σχολικής αίθουσας είναι μια</a:t>
            </a:r>
            <a:br>
              <a:rPr lang="el-GR" altLang="el-GR" sz="2400" dirty="0"/>
            </a:br>
            <a:r>
              <a:rPr lang="el-GR" altLang="el-GR" sz="2400" dirty="0"/>
              <a:t>συνεχής εξελισσόμενη διαδικασία. </a:t>
            </a:r>
            <a:br>
              <a:rPr lang="el-GR" altLang="el-GR" sz="2400" dirty="0"/>
            </a:br>
            <a:br>
              <a:rPr lang="el-GR" altLang="el-GR" sz="2400" dirty="0"/>
            </a:br>
            <a:br>
              <a:rPr lang="el-GR" altLang="el-GR" sz="2400" dirty="0"/>
            </a:br>
            <a:br>
              <a:rPr lang="el-GR" altLang="el-GR" sz="2400" dirty="0"/>
            </a:br>
            <a:br>
              <a:rPr lang="el-GR" altLang="el-GR" sz="2400" dirty="0"/>
            </a:br>
            <a:br>
              <a:rPr lang="el-GR" altLang="el-GR" sz="2400" dirty="0"/>
            </a:br>
            <a:br>
              <a:rPr lang="el-GR" altLang="el-GR" sz="2400" dirty="0"/>
            </a:br>
            <a:r>
              <a:rPr lang="el-GR" altLang="el-GR" sz="2400" dirty="0"/>
              <a:t>Λίγοι εκπαιδευτικοί φτάνουν στην τελειότητα</a:t>
            </a:r>
            <a:br>
              <a:rPr lang="el-GR" altLang="el-GR" sz="2400" dirty="0"/>
            </a:br>
            <a:r>
              <a:rPr lang="el-GR" altLang="el-GR" sz="2400" dirty="0"/>
              <a:t>κατά τη διάρκεια της καριέρας τους, </a:t>
            </a:r>
            <a:br>
              <a:rPr lang="el-GR" altLang="el-GR" sz="2400" dirty="0"/>
            </a:br>
            <a:r>
              <a:rPr lang="el-GR" altLang="el-GR" sz="2400" dirty="0"/>
              <a:t>αν και αποτελεί θεμέλιο μια επιτυχημένης</a:t>
            </a:r>
            <a:br>
              <a:rPr lang="el-GR" altLang="el-GR" sz="2400" dirty="0"/>
            </a:br>
            <a:r>
              <a:rPr lang="el-GR" altLang="el-GR" sz="2400" dirty="0"/>
              <a:t>καριέρας στον εκπαιδευτικό χώρο.</a:t>
            </a:r>
            <a:endParaRPr lang="en-US" altLang="el-GR" sz="2400" dirty="0">
              <a:latin typeface="Arial" charset="0"/>
              <a:cs typeface="Arial" charset="0"/>
            </a:endParaRPr>
          </a:p>
        </p:txBody>
      </p:sp>
      <p:grpSp>
        <p:nvGrpSpPr>
          <p:cNvPr id="25603" name="Ομάδα 1"/>
          <p:cNvGrpSpPr>
            <a:grpSpLocks/>
          </p:cNvGrpSpPr>
          <p:nvPr/>
        </p:nvGrpSpPr>
        <p:grpSpPr bwMode="auto">
          <a:xfrm>
            <a:off x="0" y="115888"/>
            <a:ext cx="9144000" cy="6551612"/>
            <a:chOff x="0" y="188913"/>
            <a:chExt cx="9144000" cy="6551612"/>
          </a:xfrm>
        </p:grpSpPr>
        <p:grpSp>
          <p:nvGrpSpPr>
            <p:cNvPr id="25606" name="Ομάδα 1"/>
            <p:cNvGrpSpPr>
              <a:grpSpLocks/>
            </p:cNvGrpSpPr>
            <p:nvPr/>
          </p:nvGrpSpPr>
          <p:grpSpPr bwMode="auto">
            <a:xfrm>
              <a:off x="0" y="188913"/>
              <a:ext cx="9144000" cy="6551612"/>
              <a:chOff x="0" y="188913"/>
              <a:chExt cx="9144000" cy="6551612"/>
            </a:xfrm>
          </p:grpSpPr>
          <p:sp>
            <p:nvSpPr>
              <p:cNvPr id="25608"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5609"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25610"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25607"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25604" name="Rectangle 1"/>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25605"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9270" y="2420888"/>
            <a:ext cx="2925459" cy="2062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641561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a:xfrm>
            <a:off x="863600" y="1392238"/>
            <a:ext cx="7596188" cy="4392612"/>
          </a:xfrm>
        </p:spPr>
        <p:txBody>
          <a:bodyPr/>
          <a:lstStyle/>
          <a:p>
            <a:pPr>
              <a:lnSpc>
                <a:spcPct val="90000"/>
              </a:lnSpc>
              <a:spcBef>
                <a:spcPts val="1200"/>
              </a:spcBef>
              <a:spcAft>
                <a:spcPts val="600"/>
              </a:spcAft>
            </a:pPr>
            <a:r>
              <a:rPr lang="el-GR" altLang="el-GR" sz="3200" b="1"/>
              <a:t>Η Σχολική Τάξη</a:t>
            </a:r>
            <a:br>
              <a:rPr lang="en-US" altLang="el-GR" sz="2000" b="1"/>
            </a:br>
            <a:br>
              <a:rPr lang="el-GR" altLang="el-GR" sz="2000" b="1"/>
            </a:br>
            <a:r>
              <a:rPr lang="el-GR" altLang="el-GR" sz="2000" b="1">
                <a:solidFill>
                  <a:srgbClr val="000099"/>
                </a:solidFill>
                <a:cs typeface="Arial" charset="0"/>
              </a:rPr>
              <a:t>ΕΙΣΗΓΗΤΗΣ: Γούπος Θεόδωρος,  δρ. Παιδαγωγικών,</a:t>
            </a:r>
            <a:br>
              <a:rPr lang="el-GR" altLang="el-GR" sz="2000" b="1">
                <a:solidFill>
                  <a:srgbClr val="000099"/>
                </a:solidFill>
                <a:cs typeface="Arial" charset="0"/>
              </a:rPr>
            </a:br>
            <a:endParaRPr lang="en-US" altLang="el-GR" sz="2000">
              <a:latin typeface="Arial" charset="0"/>
              <a:cs typeface="Arial" charset="0"/>
            </a:endParaRPr>
          </a:p>
        </p:txBody>
      </p:sp>
      <p:grpSp>
        <p:nvGrpSpPr>
          <p:cNvPr id="26627" name="Ομάδα 1"/>
          <p:cNvGrpSpPr>
            <a:grpSpLocks/>
          </p:cNvGrpSpPr>
          <p:nvPr/>
        </p:nvGrpSpPr>
        <p:grpSpPr bwMode="auto">
          <a:xfrm>
            <a:off x="0" y="115888"/>
            <a:ext cx="9144000" cy="6551612"/>
            <a:chOff x="0" y="188913"/>
            <a:chExt cx="9144000" cy="6551612"/>
          </a:xfrm>
        </p:grpSpPr>
        <p:grpSp>
          <p:nvGrpSpPr>
            <p:cNvPr id="26630" name="Ομάδα 1"/>
            <p:cNvGrpSpPr>
              <a:grpSpLocks/>
            </p:cNvGrpSpPr>
            <p:nvPr/>
          </p:nvGrpSpPr>
          <p:grpSpPr bwMode="auto">
            <a:xfrm>
              <a:off x="0" y="188913"/>
              <a:ext cx="9144000" cy="6551612"/>
              <a:chOff x="0" y="188913"/>
              <a:chExt cx="9144000" cy="6551612"/>
            </a:xfrm>
          </p:grpSpPr>
          <p:sp>
            <p:nvSpPr>
              <p:cNvPr id="26632"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6633"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26634"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26631"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26628" name="Rectangle 1"/>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26629"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111726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4 - Ορθογώνιο"/>
          <p:cNvSpPr>
            <a:spLocks noChangeArrowheads="1"/>
          </p:cNvSpPr>
          <p:nvPr/>
        </p:nvSpPr>
        <p:spPr bwMode="auto">
          <a:xfrm>
            <a:off x="395288" y="3573463"/>
            <a:ext cx="8137525"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ctr" eaLnBrk="1" hangingPunct="1">
              <a:spcBef>
                <a:spcPts val="1000"/>
              </a:spcBef>
            </a:pPr>
            <a:r>
              <a:rPr lang="el-GR" altLang="el-GR" sz="2000" b="1">
                <a:latin typeface="Arial" charset="0"/>
                <a:cs typeface="Arial" charset="0"/>
              </a:rPr>
              <a:t>ΤΜΗΜΑ ΕΛΛΗΝΙΚΗΣ ΦΙΛΟΛΟΓΙΑΣ ΔΗΜΟΚΡΙΤΕΙΟΥ ΠΑΝΕΠΙΣΤΗΜΙΟΥ ΘΡΑΚΗΣ-</a:t>
            </a:r>
            <a:endParaRPr lang="en-US" altLang="el-GR" sz="2000" b="1">
              <a:latin typeface="Arial" charset="0"/>
              <a:cs typeface="Arial" charset="0"/>
            </a:endParaRPr>
          </a:p>
          <a:p>
            <a:pPr algn="ctr" eaLnBrk="1" hangingPunct="1">
              <a:spcBef>
                <a:spcPts val="1000"/>
              </a:spcBef>
            </a:pPr>
            <a:r>
              <a:rPr lang="el-GR" altLang="el-GR" sz="2000" b="1">
                <a:latin typeface="Arial" charset="0"/>
                <a:cs typeface="Arial" charset="0"/>
              </a:rPr>
              <a:t>ΕΘΝΙΚΟ ΚΕΝΤΡΟ ΕΡΕΥΝΑΣ ΦΥΣΙΚΩΝ ΕΠΙΣΤΗΜΩΝ «ΔΗΜΟΚΡΙΤΟΣ»</a:t>
            </a:r>
            <a:br>
              <a:rPr lang="el-GR" altLang="el-GR" sz="2000" b="1">
                <a:latin typeface="Arial" charset="0"/>
                <a:cs typeface="Arial" charset="0"/>
              </a:rPr>
            </a:br>
            <a:endParaRPr lang="el-GR" altLang="el-GR" sz="2000">
              <a:latin typeface="Arial" charset="0"/>
              <a:cs typeface="Arial" charset="0"/>
            </a:endParaRPr>
          </a:p>
          <a:p>
            <a:pPr algn="ctr" eaLnBrk="1" hangingPunct="1">
              <a:spcBef>
                <a:spcPts val="1000"/>
              </a:spcBef>
            </a:pPr>
            <a:endParaRPr lang="el-GR" altLang="el-GR" sz="2000" b="1">
              <a:latin typeface="Arial" charset="0"/>
              <a:cs typeface="Arial" charset="0"/>
            </a:endParaRPr>
          </a:p>
          <a:p>
            <a:pPr eaLnBrk="1" hangingPunct="1"/>
            <a:endParaRPr lang="en-US" altLang="el-GR" sz="1600">
              <a:latin typeface="Arial" charset="0"/>
              <a:cs typeface="Arial" charset="0"/>
            </a:endParaRPr>
          </a:p>
        </p:txBody>
      </p:sp>
      <p:pic>
        <p:nvPicPr>
          <p:cNvPr id="27651"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2060575"/>
            <a:ext cx="1296987" cy="152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12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48488" y="1989138"/>
            <a:ext cx="1444625"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5 - Ορθογώνιο"/>
          <p:cNvSpPr>
            <a:spLocks noChangeArrowheads="1"/>
          </p:cNvSpPr>
          <p:nvPr/>
        </p:nvSpPr>
        <p:spPr bwMode="auto">
          <a:xfrm>
            <a:off x="611188" y="5949950"/>
            <a:ext cx="806450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buFont typeface="Arial" charset="0"/>
              <a:buNone/>
            </a:pPr>
            <a:r>
              <a:rPr lang="el-GR" altLang="el-GR" sz="2000" b="1">
                <a:solidFill>
                  <a:srgbClr val="000099"/>
                </a:solidFill>
                <a:latin typeface="Arial" charset="0"/>
                <a:cs typeface="Arial" charset="0"/>
              </a:rPr>
              <a:t>ΕΙΣΗΓΗΤΗΣ: Γούπος Θεόδωρος,  δρ. Παιδαγωγικών,</a:t>
            </a:r>
          </a:p>
          <a:p>
            <a:pPr algn="ctr" eaLnBrk="1" hangingPunct="1">
              <a:buFont typeface="Arial" charset="0"/>
              <a:buNone/>
            </a:pPr>
            <a:endParaRPr lang="el-GR" altLang="el-GR" sz="2000" b="1">
              <a:solidFill>
                <a:srgbClr val="000099"/>
              </a:solidFill>
              <a:latin typeface="Arial" charset="0"/>
              <a:cs typeface="Arial" charset="0"/>
            </a:endParaRPr>
          </a:p>
        </p:txBody>
      </p:sp>
      <p:sp>
        <p:nvSpPr>
          <p:cNvPr id="27655" name="6 - Ορθογώνιο"/>
          <p:cNvSpPr>
            <a:spLocks noChangeArrowheads="1"/>
          </p:cNvSpPr>
          <p:nvPr/>
        </p:nvSpPr>
        <p:spPr bwMode="auto">
          <a:xfrm>
            <a:off x="179388" y="5084763"/>
            <a:ext cx="8785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ctr" eaLnBrk="1" hangingPunct="1">
              <a:spcBef>
                <a:spcPts val="1000"/>
              </a:spcBef>
            </a:pPr>
            <a:r>
              <a:rPr lang="el-GR" altLang="el-GR" sz="2000" b="1">
                <a:latin typeface="Arial" charset="0"/>
                <a:cs typeface="Arial" charset="0"/>
              </a:rPr>
              <a:t>Εξειδίκευση στις Τ.Π.Ε. και Ειδική Αγωγή – Ψυχοπαιδαγωγική της Ένταξης</a:t>
            </a:r>
          </a:p>
        </p:txBody>
      </p:sp>
    </p:spTree>
    <p:extLst>
      <p:ext uri="{BB962C8B-B14F-4D97-AF65-F5344CB8AC3E}">
        <p14:creationId xmlns:p14="http://schemas.microsoft.com/office/powerpoint/2010/main" val="419670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a:extLst>
              <a:ext uri="{FF2B5EF4-FFF2-40B4-BE49-F238E27FC236}">
                <a16:creationId xmlns:a16="http://schemas.microsoft.com/office/drawing/2014/main" id="{52F02200-4430-47E7-8140-B85DAD7D632C}"/>
              </a:ext>
            </a:extLst>
          </p:cNvPr>
          <p:cNvSpPr>
            <a:spLocks noGrp="1" noChangeArrowheads="1"/>
          </p:cNvSpPr>
          <p:nvPr>
            <p:ph type="title"/>
          </p:nvPr>
        </p:nvSpPr>
        <p:spPr>
          <a:xfrm>
            <a:off x="863600" y="1392238"/>
            <a:ext cx="7596188" cy="4392612"/>
          </a:xfrm>
        </p:spPr>
        <p:txBody>
          <a:bodyPr/>
          <a:lstStyle/>
          <a:p>
            <a:r>
              <a:rPr lang="el-GR" altLang="el-GR" sz="3200" b="1"/>
              <a:t>Οργάνωση υποδομών και διαμόρφωση περιβάλλοντος εκπαίδευσης και μάθησης</a:t>
            </a:r>
            <a:br>
              <a:rPr lang="en-US" altLang="el-GR" sz="3200" b="1"/>
            </a:br>
            <a:br>
              <a:rPr lang="el-GR" altLang="el-GR" sz="3200" b="1"/>
            </a:br>
            <a:r>
              <a:rPr lang="el-GR" altLang="el-GR" sz="3200" b="1"/>
              <a:t>Η Σχολική Τάξη</a:t>
            </a:r>
            <a:br>
              <a:rPr lang="en-US" altLang="el-GR" sz="2000" b="1"/>
            </a:br>
            <a:br>
              <a:rPr lang="el-GR" altLang="el-GR" sz="2000" b="1"/>
            </a:br>
            <a:r>
              <a:rPr lang="el-GR" altLang="el-GR" sz="2000" b="1">
                <a:solidFill>
                  <a:srgbClr val="000099"/>
                </a:solidFill>
                <a:cs typeface="Arial" panose="020B0604020202020204" pitchFamily="34" charset="0"/>
              </a:rPr>
              <a:t>ΕΙΣΗΓΗΤΗΣ: Γούπος Θεόδωρος,  δρ. Παιδαγωγικών,</a:t>
            </a:r>
          </a:p>
        </p:txBody>
      </p:sp>
      <p:grpSp>
        <p:nvGrpSpPr>
          <p:cNvPr id="15363" name="Ομάδα 1">
            <a:extLst>
              <a:ext uri="{FF2B5EF4-FFF2-40B4-BE49-F238E27FC236}">
                <a16:creationId xmlns:a16="http://schemas.microsoft.com/office/drawing/2014/main" id="{3A45EB11-E779-4C55-AD0B-7117F6E57FFC}"/>
              </a:ext>
            </a:extLst>
          </p:cNvPr>
          <p:cNvGrpSpPr>
            <a:grpSpLocks/>
          </p:cNvGrpSpPr>
          <p:nvPr/>
        </p:nvGrpSpPr>
        <p:grpSpPr bwMode="auto">
          <a:xfrm>
            <a:off x="0" y="115888"/>
            <a:ext cx="9144000" cy="6551612"/>
            <a:chOff x="0" y="188913"/>
            <a:chExt cx="9144000" cy="6551612"/>
          </a:xfrm>
        </p:grpSpPr>
        <p:grpSp>
          <p:nvGrpSpPr>
            <p:cNvPr id="15366" name="Ομάδα 1">
              <a:extLst>
                <a:ext uri="{FF2B5EF4-FFF2-40B4-BE49-F238E27FC236}">
                  <a16:creationId xmlns:a16="http://schemas.microsoft.com/office/drawing/2014/main" id="{5134C5F2-C909-4F68-B394-44F634620F42}"/>
                </a:ext>
              </a:extLst>
            </p:cNvPr>
            <p:cNvGrpSpPr>
              <a:grpSpLocks/>
            </p:cNvGrpSpPr>
            <p:nvPr/>
          </p:nvGrpSpPr>
          <p:grpSpPr bwMode="auto">
            <a:xfrm>
              <a:off x="0" y="188913"/>
              <a:ext cx="9144000" cy="6551612"/>
              <a:chOff x="0" y="188913"/>
              <a:chExt cx="9144000" cy="6551612"/>
            </a:xfrm>
          </p:grpSpPr>
          <p:sp>
            <p:nvSpPr>
              <p:cNvPr id="15368" name="Line 4">
                <a:extLst>
                  <a:ext uri="{FF2B5EF4-FFF2-40B4-BE49-F238E27FC236}">
                    <a16:creationId xmlns:a16="http://schemas.microsoft.com/office/drawing/2014/main" id="{3B03044A-85B4-434B-9343-D8C9079E5782}"/>
                  </a:ext>
                </a:extLst>
              </p:cNvPr>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15369" name="Rectangle 5">
                <a:extLst>
                  <a:ext uri="{FF2B5EF4-FFF2-40B4-BE49-F238E27FC236}">
                    <a16:creationId xmlns:a16="http://schemas.microsoft.com/office/drawing/2014/main" id="{BE983268-866E-4C6A-A10F-25BDD45B42AF}"/>
                  </a:ext>
                </a:extLst>
              </p:cNvPr>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anose="02020603050405020304" pitchFamily="18" charset="0"/>
                  </a:defRPr>
                </a:lvl1pPr>
                <a:lvl2pPr marL="742950" indent="-285750" eaLnBrk="0" hangingPunct="0">
                  <a:tabLst>
                    <a:tab pos="723900" algn="l"/>
                    <a:tab pos="1447800" algn="l"/>
                  </a:tabLst>
                  <a:defRPr sz="2400">
                    <a:solidFill>
                      <a:schemeClr val="tx1"/>
                    </a:solidFill>
                    <a:latin typeface="Times New Roman" panose="02020603050405020304" pitchFamily="18" charset="0"/>
                  </a:defRPr>
                </a:lvl2pPr>
                <a:lvl3pPr marL="1143000" indent="-228600" eaLnBrk="0" hangingPunct="0">
                  <a:tabLst>
                    <a:tab pos="723900" algn="l"/>
                    <a:tab pos="1447800" algn="l"/>
                  </a:tabLst>
                  <a:defRPr sz="2400">
                    <a:solidFill>
                      <a:schemeClr val="tx1"/>
                    </a:solidFill>
                    <a:latin typeface="Times New Roman" panose="02020603050405020304" pitchFamily="18" charset="0"/>
                  </a:defRPr>
                </a:lvl3pPr>
                <a:lvl4pPr marL="1600200" indent="-228600" eaLnBrk="0" hangingPunct="0">
                  <a:tabLst>
                    <a:tab pos="723900" algn="l"/>
                    <a:tab pos="1447800" algn="l"/>
                  </a:tabLst>
                  <a:defRPr sz="2400">
                    <a:solidFill>
                      <a:schemeClr val="tx1"/>
                    </a:solidFill>
                    <a:latin typeface="Times New Roman" panose="02020603050405020304" pitchFamily="18" charset="0"/>
                  </a:defRPr>
                </a:lvl4pPr>
                <a:lvl5pPr marL="2057400" indent="-228600" eaLnBrk="0" hangingPunct="0">
                  <a:tabLst>
                    <a:tab pos="723900" algn="l"/>
                    <a:tab pos="144780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anose="02020603050405020304" pitchFamily="18" charset="0"/>
                  </a:defRPr>
                </a:lvl9pPr>
              </a:lstStyle>
              <a:p>
                <a:pPr algn="r" eaLnBrk="1" hangingPunct="1"/>
                <a:r>
                  <a:rPr lang="el-GR" altLang="el-GR" sz="1600" b="1">
                    <a:latin typeface="Arial" panose="020B0604020202020204" pitchFamily="34" charset="0"/>
                    <a:cs typeface="Arial" panose="020B0604020202020204" pitchFamily="34" charset="0"/>
                  </a:rPr>
                  <a:t>Μάθημα: </a:t>
                </a:r>
                <a:r>
                  <a:rPr lang="el-GR" altLang="el-GR" sz="1600" b="1"/>
                  <a:t>ΠΑΙΔΑΓΩΓΙΚΗ ΤΗΣ ΕΝΤΑΞΗΣ</a:t>
                </a:r>
                <a:endParaRPr lang="en-US" altLang="el-GR" sz="1600" b="1"/>
              </a:p>
            </p:txBody>
          </p:sp>
          <p:sp>
            <p:nvSpPr>
              <p:cNvPr id="15370" name="Rectangle 3">
                <a:extLst>
                  <a:ext uri="{FF2B5EF4-FFF2-40B4-BE49-F238E27FC236}">
                    <a16:creationId xmlns:a16="http://schemas.microsoft.com/office/drawing/2014/main" id="{FACB0105-BE84-4C2B-B0BF-969BDE5C55DA}"/>
                  </a:ext>
                </a:extLst>
              </p:cNvPr>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anose="02020603050405020304" pitchFamily="18" charset="0"/>
                  </a:defRPr>
                </a:lvl9pPr>
              </a:lstStyle>
              <a:p>
                <a:pPr algn="r" eaLnBrk="1" hangingPunct="1"/>
                <a:endParaRPr lang="el-GR" altLang="el-GR" sz="1400" b="1">
                  <a:latin typeface="Arial" panose="020B0604020202020204" pitchFamily="34" charset="0"/>
                  <a:cs typeface="Arial" panose="020B0604020202020204" pitchFamily="34" charset="0"/>
                </a:endParaRPr>
              </a:p>
              <a:p>
                <a:pPr algn="r" eaLnBrk="1" hangingPunct="1"/>
                <a:endParaRPr lang="el-GR" altLang="el-GR" sz="1400" b="1">
                  <a:latin typeface="Arial" panose="020B0604020202020204" pitchFamily="34" charset="0"/>
                  <a:cs typeface="Arial" panose="020B0604020202020204" pitchFamily="34" charset="0"/>
                </a:endParaRPr>
              </a:p>
              <a:p>
                <a:pPr algn="ctr" eaLnBrk="1" hangingPunct="1">
                  <a:spcBef>
                    <a:spcPts val="1000"/>
                  </a:spcBef>
                </a:pPr>
                <a:r>
                  <a:rPr lang="el-GR" altLang="el-GR" sz="1400" b="1">
                    <a:latin typeface="Arial" panose="020B0604020202020204" pitchFamily="34" charset="0"/>
                    <a:cs typeface="Arial" panose="020B0604020202020204" pitchFamily="34" charset="0"/>
                  </a:rPr>
                  <a:t>ΔΙΑ-ΙΔΡΥΜΑΤΙΚΟ – ΔΙΑ</a:t>
                </a:r>
                <a:r>
                  <a:rPr lang="en-US" altLang="el-GR" sz="1400" b="1">
                    <a:latin typeface="Arial" panose="020B0604020202020204" pitchFamily="34" charset="0"/>
                    <a:cs typeface="Arial" panose="020B0604020202020204" pitchFamily="34" charset="0"/>
                  </a:rPr>
                  <a:t>-</a:t>
                </a:r>
                <a:r>
                  <a:rPr lang="el-GR" altLang="el-GR" sz="1400" b="1">
                    <a:latin typeface="Arial" panose="020B0604020202020204" pitchFamily="34" charset="0"/>
                    <a:cs typeface="Arial" panose="020B0604020202020204" pitchFamily="34" charset="0"/>
                  </a:rPr>
                  <a:t>ΤΜΗΜΑΤΙΚΟ ΜΕΤΑΠΤΥΧΙΑΚΟ ΠΡΟΓΡΑΜΜΑ ΣΠΟΥΔΩΝ: </a:t>
                </a:r>
              </a:p>
              <a:p>
                <a:pPr algn="ctr" eaLnBrk="1" hangingPunct="1">
                  <a:spcBef>
                    <a:spcPts val="1000"/>
                  </a:spcBef>
                </a:pPr>
                <a:r>
                  <a:rPr lang="el-GR" altLang="el-GR" sz="1400" b="1">
                    <a:latin typeface="Arial" panose="020B0604020202020204" pitchFamily="34" charset="0"/>
                    <a:cs typeface="Arial" panose="020B0604020202020204" pitchFamily="34" charset="0"/>
                  </a:rPr>
                  <a:t>Εξειδίκευση στις Τ.Π.Ε. και Ειδική Αγωγή – Ψυχοπαιδαγωγική της Ένταξης</a:t>
                </a:r>
              </a:p>
              <a:p>
                <a:pPr algn="r" eaLnBrk="1" hangingPunct="1"/>
                <a:endParaRPr lang="el-GR" altLang="el-GR" sz="1400" b="1">
                  <a:latin typeface="Arial" panose="020B0604020202020204" pitchFamily="34" charset="0"/>
                  <a:cs typeface="Arial" panose="020B0604020202020204" pitchFamily="34"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15367" name="Line 3">
              <a:extLst>
                <a:ext uri="{FF2B5EF4-FFF2-40B4-BE49-F238E27FC236}">
                  <a16:creationId xmlns:a16="http://schemas.microsoft.com/office/drawing/2014/main" id="{7180EF69-3CC7-4CC2-AE54-C0D14868C6E0}"/>
                </a:ext>
              </a:extLst>
            </p:cNvPr>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15364" name="Rectangle 1">
            <a:extLst>
              <a:ext uri="{FF2B5EF4-FFF2-40B4-BE49-F238E27FC236}">
                <a16:creationId xmlns:a16="http://schemas.microsoft.com/office/drawing/2014/main" id="{648C9BAB-4F80-47B4-983C-0EC89AB27596}"/>
              </a:ext>
            </a:extLst>
          </p:cNvPr>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90000"/>
              </a:lnSpc>
              <a:spcBef>
                <a:spcPct val="45000"/>
              </a:spcBef>
            </a:pPr>
            <a:endParaRPr lang="en-US" altLang="el-GR" sz="2100" b="1">
              <a:solidFill>
                <a:schemeClr val="tx2"/>
              </a:solidFill>
            </a:endParaRPr>
          </a:p>
        </p:txBody>
      </p:sp>
      <p:pic>
        <p:nvPicPr>
          <p:cNvPr id="15365" name="9 - Εικόνα">
            <a:extLst>
              <a:ext uri="{FF2B5EF4-FFF2-40B4-BE49-F238E27FC236}">
                <a16:creationId xmlns:a16="http://schemas.microsoft.com/office/drawing/2014/main" id="{7C23F721-14C1-4C0E-9095-BD592DA19D0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Grp="1" noChangeArrowheads="1"/>
          </p:cNvSpPr>
          <p:nvPr>
            <p:ph type="title"/>
          </p:nvPr>
        </p:nvSpPr>
        <p:spPr>
          <a:xfrm>
            <a:off x="-540567" y="773112"/>
            <a:ext cx="9865096" cy="2367856"/>
          </a:xfrm>
        </p:spPr>
        <p:txBody>
          <a:bodyPr/>
          <a:lstStyle/>
          <a:p>
            <a:pPr>
              <a:lnSpc>
                <a:spcPct val="90000"/>
              </a:lnSpc>
              <a:spcBef>
                <a:spcPts val="1200"/>
              </a:spcBef>
              <a:spcAft>
                <a:spcPts val="600"/>
              </a:spcAft>
            </a:pPr>
            <a:r>
              <a:rPr lang="el-GR" altLang="el-GR" sz="2800" b="1" dirty="0"/>
              <a:t>Υποσυστήματα του σχολικού χώρου είναι:</a:t>
            </a:r>
            <a:br>
              <a:rPr lang="el-GR" altLang="el-GR" sz="2800" dirty="0"/>
            </a:br>
            <a:br>
              <a:rPr lang="el-GR" altLang="el-GR" sz="2800" dirty="0"/>
            </a:br>
            <a:r>
              <a:rPr lang="el-GR" altLang="el-GR" sz="2800" dirty="0"/>
              <a:t>η σχολική τάξη αλλά και η σχολική αυλή. </a:t>
            </a:r>
            <a:endParaRPr lang="en-US" altLang="el-GR" sz="2800" dirty="0">
              <a:latin typeface="Arial" charset="0"/>
              <a:cs typeface="Arial" charset="0"/>
            </a:endParaRPr>
          </a:p>
        </p:txBody>
      </p:sp>
      <p:grpSp>
        <p:nvGrpSpPr>
          <p:cNvPr id="16387" name="Ομάδα 1"/>
          <p:cNvGrpSpPr>
            <a:grpSpLocks/>
          </p:cNvGrpSpPr>
          <p:nvPr/>
        </p:nvGrpSpPr>
        <p:grpSpPr bwMode="auto">
          <a:xfrm>
            <a:off x="0" y="115888"/>
            <a:ext cx="9144000" cy="6551612"/>
            <a:chOff x="0" y="188913"/>
            <a:chExt cx="9144000" cy="6551612"/>
          </a:xfrm>
        </p:grpSpPr>
        <p:grpSp>
          <p:nvGrpSpPr>
            <p:cNvPr id="16390" name="Ομάδα 1"/>
            <p:cNvGrpSpPr>
              <a:grpSpLocks/>
            </p:cNvGrpSpPr>
            <p:nvPr/>
          </p:nvGrpSpPr>
          <p:grpSpPr bwMode="auto">
            <a:xfrm>
              <a:off x="0" y="188913"/>
              <a:ext cx="9144000" cy="6551612"/>
              <a:chOff x="0" y="188913"/>
              <a:chExt cx="9144000" cy="6551612"/>
            </a:xfrm>
          </p:grpSpPr>
          <p:sp>
            <p:nvSpPr>
              <p:cNvPr id="16392"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16393"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16394"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16391"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16388" name="Rectangle 1"/>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16389"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descr="https://previews.123rf.com/images/tatianastulbo/tatianastulbo1610/tatianastulbo161000139/66828201-school-banners-teachers-by-blackboard-with-pupils-in-the-classroom-school-yard-and-dinner-hall-kids-.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34381" b="34381"/>
          <a:stretch/>
        </p:blipFill>
        <p:spPr bwMode="auto">
          <a:xfrm>
            <a:off x="2051720" y="835695"/>
            <a:ext cx="5040560" cy="504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2446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ChangeArrowheads="1"/>
          </p:cNvSpPr>
          <p:nvPr>
            <p:ph type="title"/>
          </p:nvPr>
        </p:nvSpPr>
        <p:spPr>
          <a:xfrm>
            <a:off x="414383" y="1212850"/>
            <a:ext cx="8351837" cy="1296144"/>
          </a:xfrm>
        </p:spPr>
        <p:txBody>
          <a:bodyPr>
            <a:noAutofit/>
          </a:bodyPr>
          <a:lstStyle/>
          <a:p>
            <a:pPr>
              <a:lnSpc>
                <a:spcPct val="90000"/>
              </a:lnSpc>
              <a:spcBef>
                <a:spcPts val="1200"/>
              </a:spcBef>
              <a:spcAft>
                <a:spcPts val="600"/>
              </a:spcAft>
            </a:pPr>
            <a:r>
              <a:rPr lang="el-GR" altLang="el-GR" sz="2800" b="1" dirty="0"/>
              <a:t>Κάθε σχολική τάξη </a:t>
            </a:r>
            <a:br>
              <a:rPr lang="en-US" altLang="el-GR" sz="2800" dirty="0"/>
            </a:br>
            <a:r>
              <a:rPr lang="el-GR" altLang="el-GR" sz="2800" b="1" dirty="0"/>
              <a:t>αποτελεί μια μικρή και αυτόνομη σχετικά μονάδα</a:t>
            </a:r>
            <a:r>
              <a:rPr lang="en-US" altLang="el-GR" sz="2800" b="1" dirty="0"/>
              <a:t>.</a:t>
            </a:r>
            <a:br>
              <a:rPr lang="el-GR" altLang="el-GR" sz="2800" b="1" dirty="0"/>
            </a:br>
            <a:r>
              <a:rPr lang="el-GR" altLang="el-GR" sz="2800" dirty="0"/>
              <a:t>  </a:t>
            </a:r>
            <a:br>
              <a:rPr lang="en-US" altLang="el-GR" sz="2800" dirty="0"/>
            </a:br>
            <a:endParaRPr lang="en-US" altLang="el-GR" sz="2800" dirty="0">
              <a:latin typeface="Arial" charset="0"/>
              <a:cs typeface="Arial" charset="0"/>
            </a:endParaRPr>
          </a:p>
        </p:txBody>
      </p:sp>
      <p:grpSp>
        <p:nvGrpSpPr>
          <p:cNvPr id="17411" name="Ομάδα 1"/>
          <p:cNvGrpSpPr>
            <a:grpSpLocks/>
          </p:cNvGrpSpPr>
          <p:nvPr/>
        </p:nvGrpSpPr>
        <p:grpSpPr bwMode="auto">
          <a:xfrm>
            <a:off x="0" y="115888"/>
            <a:ext cx="9144000" cy="6551612"/>
            <a:chOff x="0" y="188913"/>
            <a:chExt cx="9144000" cy="6551612"/>
          </a:xfrm>
        </p:grpSpPr>
        <p:grpSp>
          <p:nvGrpSpPr>
            <p:cNvPr id="17414" name="Ομάδα 1"/>
            <p:cNvGrpSpPr>
              <a:grpSpLocks/>
            </p:cNvGrpSpPr>
            <p:nvPr/>
          </p:nvGrpSpPr>
          <p:grpSpPr bwMode="auto">
            <a:xfrm>
              <a:off x="0" y="188913"/>
              <a:ext cx="9144000" cy="6551612"/>
              <a:chOff x="0" y="188913"/>
              <a:chExt cx="9144000" cy="6551612"/>
            </a:xfrm>
          </p:grpSpPr>
          <p:sp>
            <p:nvSpPr>
              <p:cNvPr id="17416"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17417"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17418"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17415"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17412" name="Rectangle 1"/>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17413"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Ορθογώνιο 1"/>
          <p:cNvSpPr/>
          <p:nvPr/>
        </p:nvSpPr>
        <p:spPr>
          <a:xfrm>
            <a:off x="68149" y="2002442"/>
            <a:ext cx="8320151" cy="3046988"/>
          </a:xfrm>
          <a:prstGeom prst="rect">
            <a:avLst/>
          </a:prstGeom>
        </p:spPr>
        <p:txBody>
          <a:bodyPr wrap="square">
            <a:spAutoFit/>
          </a:bodyPr>
          <a:lstStyle/>
          <a:p>
            <a:r>
              <a:rPr lang="el-GR" altLang="el-GR" sz="2400" dirty="0"/>
              <a:t>Περιλαμβάνει :</a:t>
            </a:r>
          </a:p>
          <a:p>
            <a:pPr marL="342900" indent="-342900">
              <a:buFont typeface="Wingdings" panose="05000000000000000000" pitchFamily="2" charset="2"/>
              <a:buChar char="Ø"/>
            </a:pPr>
            <a:r>
              <a:rPr lang="el-GR" altLang="el-GR" sz="2400" dirty="0">
                <a:solidFill>
                  <a:prstClr val="black"/>
                </a:solidFill>
                <a:ea typeface="+mj-ea"/>
                <a:cs typeface="+mj-cs"/>
              </a:rPr>
              <a:t>την υλικοτεχνική υποδομή της αίθουσας, </a:t>
            </a:r>
          </a:p>
          <a:p>
            <a:pPr marL="342900" indent="-342900">
              <a:buFont typeface="Wingdings" panose="05000000000000000000" pitchFamily="2" charset="2"/>
              <a:buChar char="Ø"/>
            </a:pPr>
            <a:r>
              <a:rPr lang="el-GR" altLang="el-GR" sz="2400" dirty="0">
                <a:solidFill>
                  <a:prstClr val="black"/>
                </a:solidFill>
                <a:ea typeface="+mj-ea"/>
                <a:cs typeface="+mj-cs"/>
              </a:rPr>
              <a:t>τη χωροταξική</a:t>
            </a:r>
            <a:r>
              <a:rPr lang="en-US" altLang="el-GR" sz="2400" dirty="0">
                <a:solidFill>
                  <a:prstClr val="black"/>
                </a:solidFill>
                <a:ea typeface="+mj-ea"/>
                <a:cs typeface="+mj-cs"/>
              </a:rPr>
              <a:t> </a:t>
            </a:r>
            <a:r>
              <a:rPr lang="el-GR" altLang="el-GR" sz="2400" dirty="0">
                <a:solidFill>
                  <a:prstClr val="black"/>
                </a:solidFill>
                <a:ea typeface="+mj-ea"/>
                <a:cs typeface="+mj-cs"/>
              </a:rPr>
              <a:t>διάταξη των θρανίων και των επίπλων, </a:t>
            </a:r>
          </a:p>
          <a:p>
            <a:pPr marL="342900" indent="-342900">
              <a:buFont typeface="Wingdings" panose="05000000000000000000" pitchFamily="2" charset="2"/>
              <a:buChar char="Ø"/>
            </a:pPr>
            <a:r>
              <a:rPr lang="el-GR" altLang="el-GR" sz="2400" dirty="0">
                <a:solidFill>
                  <a:prstClr val="black"/>
                </a:solidFill>
                <a:ea typeface="+mj-ea"/>
                <a:cs typeface="+mj-cs"/>
              </a:rPr>
              <a:t>την ομάδα των μαθητών</a:t>
            </a:r>
          </a:p>
          <a:p>
            <a:pPr marL="342900" indent="-342900">
              <a:buFont typeface="Wingdings" panose="05000000000000000000" pitchFamily="2" charset="2"/>
              <a:buChar char="Ø"/>
            </a:pPr>
            <a:r>
              <a:rPr lang="el-GR" altLang="el-GR" sz="2400" dirty="0">
                <a:solidFill>
                  <a:prstClr val="black"/>
                </a:solidFill>
                <a:ea typeface="+mj-ea"/>
                <a:cs typeface="+mj-cs"/>
              </a:rPr>
              <a:t>τον υπεύθυνο εκπαιδευτικό της τάξης </a:t>
            </a:r>
          </a:p>
          <a:p>
            <a:r>
              <a:rPr lang="el-GR" altLang="el-GR" sz="2400" dirty="0">
                <a:solidFill>
                  <a:prstClr val="black"/>
                </a:solidFill>
                <a:ea typeface="+mj-ea"/>
                <a:cs typeface="+mj-cs"/>
              </a:rPr>
              <a:t>     και </a:t>
            </a:r>
          </a:p>
          <a:p>
            <a:pPr marL="342900" indent="-342900">
              <a:buFont typeface="Wingdings" panose="05000000000000000000" pitchFamily="2" charset="2"/>
              <a:buChar char="Ø"/>
            </a:pPr>
            <a:r>
              <a:rPr lang="el-GR" altLang="el-GR" sz="2400" dirty="0">
                <a:solidFill>
                  <a:prstClr val="black"/>
                </a:solidFill>
                <a:ea typeface="+mj-ea"/>
                <a:cs typeface="+mj-cs"/>
              </a:rPr>
              <a:t>τις μεταξύ τους αλληλεπιδράσεις, </a:t>
            </a:r>
          </a:p>
          <a:p>
            <a:r>
              <a:rPr lang="el-GR" altLang="el-GR" sz="2400" dirty="0">
                <a:solidFill>
                  <a:prstClr val="black"/>
                </a:solidFill>
                <a:ea typeface="+mj-ea"/>
                <a:cs typeface="+mj-cs"/>
              </a:rPr>
              <a:t>     στο πλαίσιο της διδασκαλίας.</a:t>
            </a:r>
            <a:endParaRPr lang="el-GR" dirty="0"/>
          </a:p>
        </p:txBody>
      </p:sp>
      <p:pic>
        <p:nvPicPr>
          <p:cNvPr id="12" name="Picture 4" descr="http://cobbcast.cobbk12.org/wp-content/uploads/2010/08/firstday10_kemp_soley.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5285" y="3212976"/>
            <a:ext cx="3890566" cy="2597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62064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a:xfrm>
            <a:off x="773906" y="511511"/>
            <a:ext cx="7596188" cy="5941826"/>
          </a:xfrm>
        </p:spPr>
        <p:txBody>
          <a:bodyPr>
            <a:normAutofit/>
          </a:bodyPr>
          <a:lstStyle/>
          <a:p>
            <a:r>
              <a:rPr lang="el-GR" altLang="el-GR" sz="2800" dirty="0"/>
              <a:t> Η οργάνωση και η διεύθυνση της σχολικής τάξης,</a:t>
            </a:r>
            <a:br>
              <a:rPr lang="el-GR" altLang="el-GR" sz="2800" dirty="0"/>
            </a:br>
            <a:r>
              <a:rPr lang="el-GR" altLang="el-GR" sz="2800" dirty="0"/>
              <a:t>επηρεάζει το εκπαιδευτικό έργο αφού διαδραματίζεται εντός του πλαισίου της.</a:t>
            </a:r>
            <a:br>
              <a:rPr lang="el-GR" altLang="el-GR" sz="2800" dirty="0"/>
            </a:br>
            <a:br>
              <a:rPr lang="el-GR" altLang="el-GR" sz="2800" dirty="0"/>
            </a:br>
            <a:br>
              <a:rPr lang="el-GR" altLang="el-GR" sz="2800" dirty="0"/>
            </a:br>
            <a:br>
              <a:rPr lang="el-GR" altLang="el-GR" sz="2800" dirty="0"/>
            </a:br>
            <a:br>
              <a:rPr lang="el-GR" altLang="el-GR" sz="2800" dirty="0"/>
            </a:br>
            <a:br>
              <a:rPr lang="el-GR" altLang="el-GR" sz="2800" dirty="0"/>
            </a:br>
            <a:r>
              <a:rPr lang="el-GR" altLang="el-GR" sz="2800" dirty="0"/>
              <a:t>Επιστημονικά ο όρος είναι γνωστός ως «Οργάνωση &amp; Διοίκηση της Σχολικής Τάξης»  (</a:t>
            </a:r>
            <a:r>
              <a:rPr lang="el-GR" altLang="el-GR" sz="2800" i="1" dirty="0" err="1"/>
              <a:t>Classroom</a:t>
            </a:r>
            <a:r>
              <a:rPr lang="el-GR" altLang="el-GR" sz="2800" i="1" dirty="0"/>
              <a:t> </a:t>
            </a:r>
            <a:r>
              <a:rPr lang="el-GR" altLang="el-GR" sz="2800" i="1" dirty="0" err="1"/>
              <a:t>Management</a:t>
            </a:r>
            <a:r>
              <a:rPr lang="el-GR" altLang="el-GR" sz="2800" i="1" dirty="0"/>
              <a:t>).</a:t>
            </a:r>
            <a:endParaRPr lang="en-US" altLang="el-GR" sz="2800" dirty="0">
              <a:latin typeface="Arial" charset="0"/>
              <a:cs typeface="Arial" charset="0"/>
            </a:endParaRPr>
          </a:p>
        </p:txBody>
      </p:sp>
      <p:grpSp>
        <p:nvGrpSpPr>
          <p:cNvPr id="18435" name="Ομάδα 1"/>
          <p:cNvGrpSpPr>
            <a:grpSpLocks/>
          </p:cNvGrpSpPr>
          <p:nvPr/>
        </p:nvGrpSpPr>
        <p:grpSpPr bwMode="auto">
          <a:xfrm>
            <a:off x="0" y="115888"/>
            <a:ext cx="9144000" cy="6551612"/>
            <a:chOff x="0" y="188913"/>
            <a:chExt cx="9144000" cy="6551612"/>
          </a:xfrm>
        </p:grpSpPr>
        <p:grpSp>
          <p:nvGrpSpPr>
            <p:cNvPr id="18438" name="Ομάδα 1"/>
            <p:cNvGrpSpPr>
              <a:grpSpLocks/>
            </p:cNvGrpSpPr>
            <p:nvPr/>
          </p:nvGrpSpPr>
          <p:grpSpPr bwMode="auto">
            <a:xfrm>
              <a:off x="0" y="188913"/>
              <a:ext cx="9144000" cy="6551612"/>
              <a:chOff x="0" y="188913"/>
              <a:chExt cx="9144000" cy="6551612"/>
            </a:xfrm>
          </p:grpSpPr>
          <p:sp>
            <p:nvSpPr>
              <p:cNvPr id="18440"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18441"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18442"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18439"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18436" name="Rectangle 1"/>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18437"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https://www.germantownacademy.net/uploaded/images/Blogs/Crafted/slide-13_ori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75856" y="2487303"/>
            <a:ext cx="2664296" cy="1998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372383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tlceducationalsolutions.com/wp-content/uploads/2016/08/Class-Mgmt-Word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3888" y="1150927"/>
            <a:ext cx="4142618" cy="1555959"/>
          </a:xfrm>
          <a:prstGeom prst="rect">
            <a:avLst/>
          </a:prstGeom>
          <a:noFill/>
          <a:extLst>
            <a:ext uri="{909E8E84-426E-40DD-AFC4-6F175D3DCCD1}">
              <a14:hiddenFill xmlns:a14="http://schemas.microsoft.com/office/drawing/2010/main">
                <a:solidFill>
                  <a:srgbClr val="FFFFFF"/>
                </a:solidFill>
              </a14:hiddenFill>
            </a:ext>
          </a:extLst>
        </p:spPr>
      </p:pic>
      <p:sp>
        <p:nvSpPr>
          <p:cNvPr id="19458" name="Rectangle 1"/>
          <p:cNvSpPr>
            <a:spLocks noGrp="1" noChangeArrowheads="1"/>
          </p:cNvSpPr>
          <p:nvPr>
            <p:ph type="title"/>
          </p:nvPr>
        </p:nvSpPr>
        <p:spPr>
          <a:xfrm>
            <a:off x="119694" y="1350073"/>
            <a:ext cx="4760073" cy="4552056"/>
          </a:xfrm>
        </p:spPr>
        <p:txBody>
          <a:bodyPr>
            <a:normAutofit/>
          </a:bodyPr>
          <a:lstStyle/>
          <a:p>
            <a:r>
              <a:rPr lang="el-GR" altLang="el-GR" sz="2800" dirty="0"/>
              <a:t>Πρόκειται για μια σειρά  από αναγκαίες ενέργειες </a:t>
            </a:r>
            <a:br>
              <a:rPr lang="el-GR" altLang="el-GR" sz="2800" dirty="0"/>
            </a:br>
            <a:r>
              <a:rPr lang="el-GR" altLang="el-GR" sz="2800" dirty="0"/>
              <a:t>και δραστηριότητες των εκπαιδευτικών </a:t>
            </a:r>
            <a:br>
              <a:rPr lang="el-GR" altLang="el-GR" sz="2800" dirty="0"/>
            </a:br>
            <a:r>
              <a:rPr lang="el-GR" altLang="el-GR" sz="2800" dirty="0"/>
              <a:t>για τη δημιουργία και τη διατήρηση του μαθησιακού περιβάλλοντος μέσα στο οποίο επιτυγχάνεται η μάθηση. </a:t>
            </a:r>
            <a:br>
              <a:rPr lang="el-GR" altLang="el-GR" sz="2800" dirty="0"/>
            </a:br>
            <a:br>
              <a:rPr lang="el-GR" altLang="el-GR" sz="2800" dirty="0"/>
            </a:br>
            <a:endParaRPr lang="en-US" altLang="el-GR" sz="2800" dirty="0">
              <a:latin typeface="Arial" charset="0"/>
              <a:cs typeface="Arial" charset="0"/>
            </a:endParaRPr>
          </a:p>
        </p:txBody>
      </p:sp>
      <p:grpSp>
        <p:nvGrpSpPr>
          <p:cNvPr id="19459" name="Ομάδα 1"/>
          <p:cNvGrpSpPr>
            <a:grpSpLocks/>
          </p:cNvGrpSpPr>
          <p:nvPr/>
        </p:nvGrpSpPr>
        <p:grpSpPr bwMode="auto">
          <a:xfrm>
            <a:off x="0" y="115888"/>
            <a:ext cx="9144000" cy="6551612"/>
            <a:chOff x="0" y="188913"/>
            <a:chExt cx="9144000" cy="6551612"/>
          </a:xfrm>
        </p:grpSpPr>
        <p:grpSp>
          <p:nvGrpSpPr>
            <p:cNvPr id="19462" name="Ομάδα 1"/>
            <p:cNvGrpSpPr>
              <a:grpSpLocks/>
            </p:cNvGrpSpPr>
            <p:nvPr/>
          </p:nvGrpSpPr>
          <p:grpSpPr bwMode="auto">
            <a:xfrm>
              <a:off x="0" y="188913"/>
              <a:ext cx="9144000" cy="6551612"/>
              <a:chOff x="0" y="188913"/>
              <a:chExt cx="9144000" cy="6551612"/>
            </a:xfrm>
          </p:grpSpPr>
          <p:sp>
            <p:nvSpPr>
              <p:cNvPr id="19464"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19465" name="Rectangle 5"/>
              <p:cNvSpPr>
                <a:spLocks noChangeArrowheads="1"/>
              </p:cNvSpPr>
              <p:nvPr/>
            </p:nvSpPr>
            <p:spPr bwMode="auto">
              <a:xfrm>
                <a:off x="1692275" y="260350"/>
                <a:ext cx="6767513" cy="648370"/>
              </a:xfrm>
              <a:prstGeom prst="rect">
                <a:avLst/>
              </a:prstGeom>
              <a:blipFill dpi="0" rotWithShape="1">
                <a:blip r:embed="rId4">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19466" name="Rectangle 3"/>
              <p:cNvSpPr>
                <a:spLocks noChangeArrowheads="1"/>
              </p:cNvSpPr>
              <p:nvPr/>
            </p:nvSpPr>
            <p:spPr bwMode="auto">
              <a:xfrm>
                <a:off x="0" y="6021288"/>
                <a:ext cx="9144000" cy="719237"/>
              </a:xfrm>
              <a:prstGeom prst="rect">
                <a:avLst/>
              </a:prstGeom>
              <a:blipFill dpi="0" rotWithShape="1">
                <a:blip r:embed="rId4">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19463"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19460" name="Rectangle 1"/>
          <p:cNvSpPr>
            <a:spLocks noChangeArrowheads="1"/>
          </p:cNvSpPr>
          <p:nvPr/>
        </p:nvSpPr>
        <p:spPr bwMode="auto">
          <a:xfrm>
            <a:off x="395288" y="1916113"/>
            <a:ext cx="84931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19461" name="9 - Εικόνα"/>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2" descr="http://www.fresh-education.gr/wp-content/uploads/2020/07/eclass-300x149.jpg">
            <a:extLst>
              <a:ext uri="{FF2B5EF4-FFF2-40B4-BE49-F238E27FC236}">
                <a16:creationId xmlns:a16="http://schemas.microsoft.com/office/drawing/2014/main" id="{EC411442-3F24-4F42-A1B7-78BE65D45655}"/>
              </a:ext>
            </a:extLst>
          </p:cNvPr>
          <p:cNvPicPr>
            <a:picLocks noChangeAspect="1" noChangeArrowheads="1"/>
          </p:cNvPicPr>
          <p:nvPr/>
        </p:nvPicPr>
        <p:blipFill rotWithShape="1">
          <a:blip r:embed="rId6">
            <a:extLst>
              <a:ext uri="{BEBA8EAE-BF5A-486C-A8C5-ECC9F3942E4B}">
                <a14:imgProps xmlns:a14="http://schemas.microsoft.com/office/drawing/2010/main">
                  <a14:imgLayer r:embed="rId7">
                    <a14:imgEffect>
                      <a14:brightnessContrast bright="-9000" contrast="28000"/>
                    </a14:imgEffect>
                  </a14:imgLayer>
                </a14:imgProps>
              </a:ext>
              <a:ext uri="{28A0092B-C50C-407E-A947-70E740481C1C}">
                <a14:useLocalDpi xmlns:a14="http://schemas.microsoft.com/office/drawing/2010/main" val="0"/>
              </a:ext>
            </a:extLst>
          </a:blip>
          <a:srcRect b="14965"/>
          <a:stretch/>
        </p:blipFill>
        <p:spPr bwMode="auto">
          <a:xfrm>
            <a:off x="5076056" y="2924943"/>
            <a:ext cx="3812357" cy="2886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839826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Grp="1" noChangeArrowheads="1"/>
          </p:cNvSpPr>
          <p:nvPr>
            <p:ph type="title"/>
          </p:nvPr>
        </p:nvSpPr>
        <p:spPr>
          <a:xfrm>
            <a:off x="323528" y="692696"/>
            <a:ext cx="8642540" cy="3741242"/>
          </a:xfrm>
        </p:spPr>
        <p:txBody>
          <a:bodyPr/>
          <a:lstStyle/>
          <a:p>
            <a:pPr algn="just"/>
            <a:br>
              <a:rPr lang="el-GR" altLang="el-GR" sz="2800" dirty="0"/>
            </a:br>
            <a:br>
              <a:rPr lang="el-GR" altLang="el-GR" sz="2800" dirty="0"/>
            </a:br>
            <a:r>
              <a:rPr lang="el-GR" altLang="el-GR" sz="2800" dirty="0"/>
              <a:t>Κάποιοι ερευνητές (</a:t>
            </a:r>
            <a:r>
              <a:rPr lang="el-GR" altLang="el-GR" sz="2800" dirty="0" err="1"/>
              <a:t>Ματσαγγούρας</a:t>
            </a:r>
            <a:r>
              <a:rPr lang="el-GR" altLang="el-GR" sz="2800" dirty="0"/>
              <a:t>, 2008) συγκαταλέγουν την Οργάνωση &amp; Διοίκηση της Σχολικής Τάξης στην επιστήμη της </a:t>
            </a:r>
            <a:r>
              <a:rPr lang="el-GR" altLang="el-GR" sz="2800" b="1" dirty="0"/>
              <a:t>Διδακτικής</a:t>
            </a:r>
            <a:r>
              <a:rPr lang="el-GR" altLang="el-GR" sz="2800" dirty="0"/>
              <a:t> που ασχολείται με την εξέταση της τάξης ως χώρο, ως κοινωνική ομάδα </a:t>
            </a:r>
            <a:br>
              <a:rPr lang="el-GR" altLang="el-GR" sz="2800" dirty="0"/>
            </a:br>
            <a:r>
              <a:rPr lang="el-GR" altLang="el-GR" sz="2800" dirty="0"/>
              <a:t>και ως τρόπο άσκησης της σχολικής πειθαρχίας.</a:t>
            </a:r>
            <a:endParaRPr lang="en-US" altLang="el-GR" sz="2800" dirty="0">
              <a:latin typeface="Arial" charset="0"/>
              <a:cs typeface="Arial" charset="0"/>
            </a:endParaRPr>
          </a:p>
        </p:txBody>
      </p:sp>
      <p:grpSp>
        <p:nvGrpSpPr>
          <p:cNvPr id="20483" name="Ομάδα 1"/>
          <p:cNvGrpSpPr>
            <a:grpSpLocks/>
          </p:cNvGrpSpPr>
          <p:nvPr/>
        </p:nvGrpSpPr>
        <p:grpSpPr bwMode="auto">
          <a:xfrm>
            <a:off x="0" y="115888"/>
            <a:ext cx="9144000" cy="6551612"/>
            <a:chOff x="0" y="188913"/>
            <a:chExt cx="9144000" cy="6551612"/>
          </a:xfrm>
        </p:grpSpPr>
        <p:grpSp>
          <p:nvGrpSpPr>
            <p:cNvPr id="20486" name="Ομάδα 1"/>
            <p:cNvGrpSpPr>
              <a:grpSpLocks/>
            </p:cNvGrpSpPr>
            <p:nvPr/>
          </p:nvGrpSpPr>
          <p:grpSpPr bwMode="auto">
            <a:xfrm>
              <a:off x="0" y="188913"/>
              <a:ext cx="9144000" cy="6551612"/>
              <a:chOff x="0" y="188913"/>
              <a:chExt cx="9144000" cy="6551612"/>
            </a:xfrm>
          </p:grpSpPr>
          <p:sp>
            <p:nvSpPr>
              <p:cNvPr id="20488"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0489"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20490"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20487"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20484" name="Rectangle 1"/>
          <p:cNvSpPr>
            <a:spLocks noChangeArrowheads="1"/>
          </p:cNvSpPr>
          <p:nvPr/>
        </p:nvSpPr>
        <p:spPr bwMode="auto">
          <a:xfrm>
            <a:off x="395288" y="1916113"/>
            <a:ext cx="84931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20485"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457741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Grp="1" noChangeArrowheads="1"/>
          </p:cNvSpPr>
          <p:nvPr>
            <p:ph type="title"/>
          </p:nvPr>
        </p:nvSpPr>
        <p:spPr>
          <a:xfrm>
            <a:off x="250825" y="1229169"/>
            <a:ext cx="5255692" cy="4248472"/>
          </a:xfrm>
        </p:spPr>
        <p:txBody>
          <a:bodyPr/>
          <a:lstStyle/>
          <a:p>
            <a:pPr algn="l"/>
            <a:r>
              <a:rPr lang="el-GR" altLang="el-GR" sz="2800" dirty="0"/>
              <a:t>Ο πιο αποδεκτός ορισμός της «Οργάνωσης &amp; Διοίκησης της Σχολικής Τάξης» από την επιστημονική/ερευνητική κοινότητα φαίνεται να είναι αυτός των </a:t>
            </a:r>
            <a:r>
              <a:rPr lang="el-GR" altLang="el-GR" sz="2800" dirty="0" err="1"/>
              <a:t>Wong</a:t>
            </a:r>
            <a:r>
              <a:rPr lang="el-GR" altLang="el-GR" sz="2800" dirty="0"/>
              <a:t> &amp; </a:t>
            </a:r>
            <a:r>
              <a:rPr lang="el-GR" altLang="el-GR" sz="2800" dirty="0" err="1"/>
              <a:t>Wong</a:t>
            </a:r>
            <a:r>
              <a:rPr lang="el-GR" altLang="el-GR" sz="2800" dirty="0"/>
              <a:t> (1991) και συγκαταλέγεται στον κλάδο της Μεθοδολογίας της Διδακτικής. </a:t>
            </a:r>
            <a:endParaRPr lang="en-US" altLang="el-GR" sz="2800" dirty="0">
              <a:latin typeface="Arial" charset="0"/>
              <a:cs typeface="Arial" charset="0"/>
            </a:endParaRPr>
          </a:p>
        </p:txBody>
      </p:sp>
      <p:grpSp>
        <p:nvGrpSpPr>
          <p:cNvPr id="21507" name="Ομάδα 1"/>
          <p:cNvGrpSpPr>
            <a:grpSpLocks/>
          </p:cNvGrpSpPr>
          <p:nvPr/>
        </p:nvGrpSpPr>
        <p:grpSpPr bwMode="auto">
          <a:xfrm>
            <a:off x="0" y="115888"/>
            <a:ext cx="9144000" cy="6551612"/>
            <a:chOff x="0" y="188913"/>
            <a:chExt cx="9144000" cy="6551612"/>
          </a:xfrm>
        </p:grpSpPr>
        <p:grpSp>
          <p:nvGrpSpPr>
            <p:cNvPr id="21510" name="Ομάδα 1"/>
            <p:cNvGrpSpPr>
              <a:grpSpLocks/>
            </p:cNvGrpSpPr>
            <p:nvPr/>
          </p:nvGrpSpPr>
          <p:grpSpPr bwMode="auto">
            <a:xfrm>
              <a:off x="0" y="188913"/>
              <a:ext cx="9144000" cy="6551612"/>
              <a:chOff x="0" y="188913"/>
              <a:chExt cx="9144000" cy="6551612"/>
            </a:xfrm>
          </p:grpSpPr>
          <p:sp>
            <p:nvSpPr>
              <p:cNvPr id="21512"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1513"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21514"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21511"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21508" name="Rectangle 1"/>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21509"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1"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1913" y="1137895"/>
            <a:ext cx="3692087" cy="416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65978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Grp="1" noChangeArrowheads="1"/>
          </p:cNvSpPr>
          <p:nvPr>
            <p:ph type="title"/>
          </p:nvPr>
        </p:nvSpPr>
        <p:spPr>
          <a:xfrm>
            <a:off x="573882" y="433337"/>
            <a:ext cx="8570118" cy="4103688"/>
          </a:xfrm>
        </p:spPr>
        <p:txBody>
          <a:bodyPr/>
          <a:lstStyle/>
          <a:p>
            <a:r>
              <a:rPr lang="el-GR" altLang="el-GR" sz="2800" dirty="0"/>
              <a:t>Σύμφωνα, λοιπόν με τους </a:t>
            </a:r>
            <a:r>
              <a:rPr lang="el-GR" altLang="el-GR" sz="2800" dirty="0" err="1"/>
              <a:t>Wong</a:t>
            </a:r>
            <a:r>
              <a:rPr lang="el-GR" altLang="el-GR" sz="2800" dirty="0"/>
              <a:t> &amp; </a:t>
            </a:r>
            <a:r>
              <a:rPr lang="el-GR" altLang="el-GR" sz="2800" dirty="0" err="1"/>
              <a:t>Wong</a:t>
            </a:r>
            <a:r>
              <a:rPr lang="el-GR" altLang="el-GR" sz="2800" dirty="0"/>
              <a:t>,</a:t>
            </a:r>
            <a:br>
              <a:rPr lang="el-GR" altLang="el-GR" sz="2800" dirty="0"/>
            </a:br>
            <a:r>
              <a:rPr lang="el-GR" altLang="el-GR" sz="2800" dirty="0"/>
              <a:t> η «Οργάνωση &amp; Διοίκηση της Σχολικής Τάξης» αντιπροσωπεύει όλες τις ενέργειες του εκπαιδευτικού για να οργανώσει τους μαθητές, </a:t>
            </a:r>
            <a:br>
              <a:rPr lang="el-GR" altLang="el-GR" sz="2800" dirty="0"/>
            </a:br>
            <a:r>
              <a:rPr lang="el-GR" altLang="el-GR" sz="2800" dirty="0"/>
              <a:t>τον χώρο, τον χρόνο και το υλικό </a:t>
            </a:r>
            <a:br>
              <a:rPr lang="el-GR" altLang="el-GR" sz="2800" dirty="0"/>
            </a:br>
            <a:r>
              <a:rPr lang="el-GR" altLang="el-GR" sz="2800" dirty="0"/>
              <a:t>έτσι ώστε ο διδακτικός σχεδιασμός </a:t>
            </a:r>
            <a:br>
              <a:rPr lang="el-GR" altLang="el-GR" sz="2800" dirty="0"/>
            </a:br>
            <a:r>
              <a:rPr lang="el-GR" altLang="el-GR" sz="2800" dirty="0"/>
              <a:t>και η εκπαίδευση των μαθητών να επιτευχθούν.</a:t>
            </a:r>
            <a:endParaRPr lang="en-US" altLang="el-GR" sz="2800" dirty="0">
              <a:latin typeface="Arial" charset="0"/>
              <a:cs typeface="Arial" charset="0"/>
            </a:endParaRPr>
          </a:p>
        </p:txBody>
      </p:sp>
      <p:grpSp>
        <p:nvGrpSpPr>
          <p:cNvPr id="22531" name="Ομάδα 1"/>
          <p:cNvGrpSpPr>
            <a:grpSpLocks/>
          </p:cNvGrpSpPr>
          <p:nvPr/>
        </p:nvGrpSpPr>
        <p:grpSpPr bwMode="auto">
          <a:xfrm>
            <a:off x="0" y="115888"/>
            <a:ext cx="9144000" cy="6551612"/>
            <a:chOff x="0" y="188913"/>
            <a:chExt cx="9144000" cy="6551612"/>
          </a:xfrm>
        </p:grpSpPr>
        <p:grpSp>
          <p:nvGrpSpPr>
            <p:cNvPr id="22534" name="Ομάδα 1"/>
            <p:cNvGrpSpPr>
              <a:grpSpLocks/>
            </p:cNvGrpSpPr>
            <p:nvPr/>
          </p:nvGrpSpPr>
          <p:grpSpPr bwMode="auto">
            <a:xfrm>
              <a:off x="0" y="188913"/>
              <a:ext cx="9144000" cy="6551612"/>
              <a:chOff x="0" y="188913"/>
              <a:chExt cx="9144000" cy="6551612"/>
            </a:xfrm>
          </p:grpSpPr>
          <p:sp>
            <p:nvSpPr>
              <p:cNvPr id="22536" name="Line 4"/>
              <p:cNvSpPr>
                <a:spLocks noChangeShapeType="1"/>
              </p:cNvSpPr>
              <p:nvPr/>
            </p:nvSpPr>
            <p:spPr bwMode="auto">
              <a:xfrm>
                <a:off x="179388" y="188913"/>
                <a:ext cx="8713787" cy="1587"/>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2537" name="Rectangle 5"/>
              <p:cNvSpPr>
                <a:spLocks noChangeArrowheads="1"/>
              </p:cNvSpPr>
              <p:nvPr/>
            </p:nvSpPr>
            <p:spPr bwMode="auto">
              <a:xfrm>
                <a:off x="1692275" y="260350"/>
                <a:ext cx="6767513" cy="648370"/>
              </a:xfrm>
              <a:prstGeom prst="rect">
                <a:avLst/>
              </a:prstGeom>
              <a:blipFill dpi="0" rotWithShape="1">
                <a:blip r:embed="rId3">
                  <a:alphaModFix amt="65000"/>
                </a:blip>
                <a:srcRect/>
                <a:stretch>
                  <a:fillRect/>
                </a:stretch>
              </a:blipFill>
              <a:ln w="25560">
                <a:solidFill>
                  <a:srgbClr val="00006C"/>
                </a:solidFill>
                <a:round/>
                <a:headEnd/>
                <a:tailEnd/>
              </a:ln>
            </p:spPr>
            <p:txBody>
              <a:bodyPr lIns="90000" tIns="45000" rIns="90000" bIns="45000" anchor="ctr"/>
              <a:lstStyle>
                <a:lvl1pPr eaLnBrk="0" hangingPunct="0">
                  <a:tabLst>
                    <a:tab pos="723900" algn="l"/>
                    <a:tab pos="1447800" algn="l"/>
                  </a:tabLst>
                  <a:defRPr sz="2400">
                    <a:solidFill>
                      <a:schemeClr val="tx1"/>
                    </a:solidFill>
                    <a:latin typeface="Times New Roman" pitchFamily="18" charset="0"/>
                  </a:defRPr>
                </a:lvl1pPr>
                <a:lvl2pPr marL="742950" indent="-285750" eaLnBrk="0" hangingPunct="0">
                  <a:tabLst>
                    <a:tab pos="723900" algn="l"/>
                    <a:tab pos="1447800" algn="l"/>
                  </a:tabLst>
                  <a:defRPr sz="2400">
                    <a:solidFill>
                      <a:schemeClr val="tx1"/>
                    </a:solidFill>
                    <a:latin typeface="Times New Roman" pitchFamily="18" charset="0"/>
                  </a:defRPr>
                </a:lvl2pPr>
                <a:lvl3pPr marL="1143000" indent="-228600" eaLnBrk="0" hangingPunct="0">
                  <a:tabLst>
                    <a:tab pos="723900" algn="l"/>
                    <a:tab pos="1447800" algn="l"/>
                  </a:tabLst>
                  <a:defRPr sz="2400">
                    <a:solidFill>
                      <a:schemeClr val="tx1"/>
                    </a:solidFill>
                    <a:latin typeface="Times New Roman" pitchFamily="18" charset="0"/>
                  </a:defRPr>
                </a:lvl3pPr>
                <a:lvl4pPr marL="1600200" indent="-228600" eaLnBrk="0" hangingPunct="0">
                  <a:tabLst>
                    <a:tab pos="723900" algn="l"/>
                    <a:tab pos="1447800" algn="l"/>
                  </a:tabLst>
                  <a:defRPr sz="2400">
                    <a:solidFill>
                      <a:schemeClr val="tx1"/>
                    </a:solidFill>
                    <a:latin typeface="Times New Roman" pitchFamily="18" charset="0"/>
                  </a:defRPr>
                </a:lvl4pPr>
                <a:lvl5pPr marL="2057400" indent="-228600" eaLnBrk="0" hangingPunct="0">
                  <a:tabLst>
                    <a:tab pos="723900" algn="l"/>
                    <a:tab pos="1447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Lst>
                  <a:defRPr sz="2400">
                    <a:solidFill>
                      <a:schemeClr val="tx1"/>
                    </a:solidFill>
                    <a:latin typeface="Times New Roman" pitchFamily="18" charset="0"/>
                  </a:defRPr>
                </a:lvl9pPr>
              </a:lstStyle>
              <a:p>
                <a:pPr algn="r" eaLnBrk="1" hangingPunct="1"/>
                <a:r>
                  <a:rPr lang="el-GR" altLang="el-GR" sz="1600" b="1">
                    <a:latin typeface="Arial" charset="0"/>
                    <a:cs typeface="Arial" charset="0"/>
                  </a:rPr>
                  <a:t>Μάθημα: </a:t>
                </a:r>
                <a:r>
                  <a:rPr lang="el-GR" altLang="el-GR" sz="1600" b="1"/>
                  <a:t>ΠΑΙΔΑΓΩΓΙΚΗ ΤΗΣ ΕΝΤΑΞΗΣ</a:t>
                </a:r>
                <a:endParaRPr lang="en-US" altLang="el-GR" sz="1600" b="1"/>
              </a:p>
            </p:txBody>
          </p:sp>
          <p:sp>
            <p:nvSpPr>
              <p:cNvPr id="22538" name="Rectangle 3"/>
              <p:cNvSpPr>
                <a:spLocks noChangeArrowheads="1"/>
              </p:cNvSpPr>
              <p:nvPr/>
            </p:nvSpPr>
            <p:spPr bwMode="auto">
              <a:xfrm>
                <a:off x="0" y="6021288"/>
                <a:ext cx="9144000" cy="719237"/>
              </a:xfrm>
              <a:prstGeom prst="rect">
                <a:avLst/>
              </a:prstGeom>
              <a:blipFill dpi="0" rotWithShape="1">
                <a:blip r:embed="rId3">
                  <a:alphaModFix amt="65000"/>
                </a:blip>
                <a:srcRect/>
                <a:stretch>
                  <a:fillRect/>
                </a:stretch>
              </a:blipFill>
              <a:ln w="25560">
                <a:solidFill>
                  <a:schemeClr val="tx1"/>
                </a:solidFill>
                <a:round/>
                <a:headEnd/>
                <a:tailEnd/>
              </a:ln>
            </p:spPr>
            <p:txBody>
              <a:bodyPr lIns="90000" tIns="45000" rIns="90000" bIns="45000"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pitchFamily="18" charset="0"/>
                  </a:defRPr>
                </a:lvl9pPr>
              </a:lstStyle>
              <a:p>
                <a:pPr algn="r" eaLnBrk="1" hangingPunct="1"/>
                <a:endParaRPr lang="el-GR" altLang="el-GR" sz="1400" b="1">
                  <a:latin typeface="Arial" charset="0"/>
                  <a:cs typeface="Arial" charset="0"/>
                </a:endParaRPr>
              </a:p>
              <a:p>
                <a:pPr algn="r" eaLnBrk="1" hangingPunct="1"/>
                <a:endParaRPr lang="el-GR" altLang="el-GR" sz="1400" b="1">
                  <a:latin typeface="Arial" charset="0"/>
                  <a:cs typeface="Arial" charset="0"/>
                </a:endParaRPr>
              </a:p>
              <a:p>
                <a:pPr algn="ctr" eaLnBrk="1" hangingPunct="1">
                  <a:spcBef>
                    <a:spcPts val="1000"/>
                  </a:spcBef>
                </a:pPr>
                <a:r>
                  <a:rPr lang="el-GR" altLang="el-GR" sz="1400" b="1">
                    <a:latin typeface="Arial" charset="0"/>
                    <a:cs typeface="Arial" charset="0"/>
                  </a:rPr>
                  <a:t>ΔΙΑ-ΙΔΡΥΜΑΤΙΚΟ – ΔΙΑ</a:t>
                </a:r>
                <a:r>
                  <a:rPr lang="en-US" altLang="el-GR" sz="1400" b="1">
                    <a:latin typeface="Arial" charset="0"/>
                    <a:cs typeface="Arial" charset="0"/>
                  </a:rPr>
                  <a:t>-</a:t>
                </a:r>
                <a:r>
                  <a:rPr lang="el-GR" altLang="el-GR" sz="1400" b="1">
                    <a:latin typeface="Arial" charset="0"/>
                    <a:cs typeface="Arial" charset="0"/>
                  </a:rPr>
                  <a:t>ΤΜΗΜΑΤΙΚΟ ΜΕΤΑΠΤΥΧΙΑΚΟ ΠΡΟΓΡΑΜΜΑ ΣΠΟΥΔΩΝ: </a:t>
                </a:r>
              </a:p>
              <a:p>
                <a:pPr algn="ctr" eaLnBrk="1" hangingPunct="1">
                  <a:spcBef>
                    <a:spcPts val="1000"/>
                  </a:spcBef>
                </a:pPr>
                <a:r>
                  <a:rPr lang="el-GR" altLang="el-GR" sz="1400" b="1">
                    <a:latin typeface="Arial" charset="0"/>
                    <a:cs typeface="Arial" charset="0"/>
                  </a:rPr>
                  <a:t>Εξειδίκευση στις Τ.Π.Ε. και Ειδική Αγωγή – Ψυχοπαιδαγωγική της Ένταξης</a:t>
                </a:r>
              </a:p>
              <a:p>
                <a:pPr algn="r" eaLnBrk="1" hangingPunct="1"/>
                <a:endParaRPr lang="el-GR" altLang="el-GR" sz="1400" b="1">
                  <a:latin typeface="Arial" charset="0"/>
                  <a:cs typeface="Arial" charset="0"/>
                </a:endParaRPr>
              </a:p>
              <a:p>
                <a:pPr algn="r" eaLnBrk="1" hangingPunct="1"/>
                <a:r>
                  <a:rPr lang="el-GR" altLang="el-GR" sz="1400" b="1">
                    <a:solidFill>
                      <a:srgbClr val="FF0000"/>
                    </a:solidFill>
                  </a:rPr>
                  <a:t> </a:t>
                </a:r>
                <a:endParaRPr lang="en-US" altLang="el-GR" sz="1400">
                  <a:solidFill>
                    <a:srgbClr val="FF0000"/>
                  </a:solidFill>
                </a:endParaRPr>
              </a:p>
            </p:txBody>
          </p:sp>
        </p:grpSp>
        <p:sp>
          <p:nvSpPr>
            <p:cNvPr id="22535" name="Line 3"/>
            <p:cNvSpPr>
              <a:spLocks noChangeShapeType="1"/>
            </p:cNvSpPr>
            <p:nvPr/>
          </p:nvSpPr>
          <p:spPr bwMode="auto">
            <a:xfrm>
              <a:off x="179388" y="188913"/>
              <a:ext cx="1587" cy="1368425"/>
            </a:xfrm>
            <a:prstGeom prst="line">
              <a:avLst/>
            </a:prstGeom>
            <a:noFill/>
            <a:ln w="50760">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grpSp>
      <p:sp>
        <p:nvSpPr>
          <p:cNvPr id="22532" name="Rectangle 1"/>
          <p:cNvSpPr>
            <a:spLocks noChangeArrowheads="1"/>
          </p:cNvSpPr>
          <p:nvPr/>
        </p:nvSpPr>
        <p:spPr bwMode="auto">
          <a:xfrm>
            <a:off x="1042988" y="1989138"/>
            <a:ext cx="78454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90000"/>
              </a:lnSpc>
              <a:spcBef>
                <a:spcPct val="45000"/>
              </a:spcBef>
            </a:pPr>
            <a:endParaRPr lang="en-US" altLang="el-GR" sz="2100" b="1">
              <a:solidFill>
                <a:schemeClr val="tx2"/>
              </a:solidFill>
            </a:endParaRPr>
          </a:p>
        </p:txBody>
      </p:sp>
      <p:pic>
        <p:nvPicPr>
          <p:cNvPr id="22533" name="9 - Εικόνα"/>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3375"/>
            <a:ext cx="141763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3"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3975332"/>
            <a:ext cx="5185196" cy="1773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625611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990</Words>
  <Application>Microsoft Office PowerPoint</Application>
  <PresentationFormat>Προβολή στην οθόνη (4:3)</PresentationFormat>
  <Paragraphs>138</Paragraphs>
  <Slides>15</Slides>
  <Notes>13</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15</vt:i4>
      </vt:variant>
    </vt:vector>
  </HeadingPairs>
  <TitlesOfParts>
    <vt:vector size="20" baseType="lpstr">
      <vt:lpstr>Arial</vt:lpstr>
      <vt:lpstr>Calibri</vt:lpstr>
      <vt:lpstr>Times New Roman</vt:lpstr>
      <vt:lpstr>Wingdings</vt:lpstr>
      <vt:lpstr>Θέμα του Office</vt:lpstr>
      <vt:lpstr>Παρουσίαση του PowerPoint</vt:lpstr>
      <vt:lpstr>Οργάνωση υποδομών και διαμόρφωση περιβάλλοντος εκπαίδευσης και μάθησης  Η Σχολική Τάξη  ΕΙΣΗΓΗΤΗΣ: Γούπος Θεόδωρος,  δρ. Παιδαγωγικών,</vt:lpstr>
      <vt:lpstr>Υποσυστήματα του σχολικού χώρου είναι:  η σχολική τάξη αλλά και η σχολική αυλή. </vt:lpstr>
      <vt:lpstr>Κάθε σχολική τάξη  αποτελεί μια μικρή και αυτόνομη σχετικά μονάδα.    </vt:lpstr>
      <vt:lpstr> Η οργάνωση και η διεύθυνση της σχολικής τάξης, επηρεάζει το εκπαιδευτικό έργο αφού διαδραματίζεται εντός του πλαισίου της.      Επιστημονικά ο όρος είναι γνωστός ως «Οργάνωση &amp; Διοίκηση της Σχολικής Τάξης»  (Classroom Management).</vt:lpstr>
      <vt:lpstr>Πρόκειται για μια σειρά  από αναγκαίες ενέργειες  και δραστηριότητες των εκπαιδευτικών  για τη δημιουργία και τη διατήρηση του μαθησιακού περιβάλλοντος μέσα στο οποίο επιτυγχάνεται η μάθηση.   </vt:lpstr>
      <vt:lpstr>  Κάποιοι ερευνητές (Ματσαγγούρας, 2008) συγκαταλέγουν την Οργάνωση &amp; Διοίκηση της Σχολικής Τάξης στην επιστήμη της Διδακτικής που ασχολείται με την εξέταση της τάξης ως χώρο, ως κοινωνική ομάδα  και ως τρόπο άσκησης της σχολικής πειθαρχίας.</vt:lpstr>
      <vt:lpstr>Ο πιο αποδεκτός ορισμός της «Οργάνωσης &amp; Διοίκησης της Σχολικής Τάξης» από την επιστημονική/ερευνητική κοινότητα φαίνεται να είναι αυτός των Wong &amp; Wong (1991) και συγκαταλέγεται στον κλάδο της Μεθοδολογίας της Διδακτικής. </vt:lpstr>
      <vt:lpstr>Σύμφωνα, λοιπόν με τους Wong &amp; Wong,  η «Οργάνωση &amp; Διοίκηση της Σχολικής Τάξης» αντιπροσωπεύει όλες τις ενέργειες του εκπαιδευτικού για να οργανώσει τους μαθητές,  τον χώρο, τον χρόνο και το υλικό  έτσι ώστε ο διδακτικός σχεδιασμός  και η εκπαίδευση των μαθητών να επιτευχθούν.</vt:lpstr>
      <vt:lpstr>Οι Wang, Haertel &amp; Walberg (1993)  παρουσίασαν τη σπουδαιότητα  του Classroom Management  μέσα από μία περιεκτική  βιβλιογραφική ανασκόπηση.  Προέκυψε, λοιπόν,  ένας κατάλογος με 228 παράγοντες  που επηρεάζουν την επίδοση  των μαθητών. </vt:lpstr>
      <vt:lpstr>Παρουσίαση του PowerPoint</vt:lpstr>
      <vt:lpstr>Παράλληλα και συνδυαστικά το παιδαγωγικό κλίμα  που διαμορφώνεται και επικρατεί στην σχολική τάξη επηρεάζει σε μεγάλο βαθμό την ψυχική διάθεση,  την συμπεριφορά και των ενθουσιασμό  τόσο των εκπαιδευτικών όσο και των μαθητών για την αποτελεσματικότερη εκτέλεση της εργασίας τους. </vt:lpstr>
      <vt:lpstr> Επισημαίνεται πως  η οργάνωση και η διεύθυνση της σχολικής αίθουσας είναι μια συνεχής εξελισσόμενη διαδικασία.        Λίγοι εκπαιδευτικοί φτάνουν στην τελειότητα κατά τη διάρκεια της καριέρας τους,  αν και αποτελεί θεμέλιο μια επιτυχημένης καριέρας στον εκπαιδευτικό χώρο.</vt:lpstr>
      <vt:lpstr>Η Σχολική Τάξη  ΕΙΣΗΓΗΤΗΣ: Γούπος Θεόδωρος,  δρ. Παιδαγωγικών,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Dimitra</dc:creator>
  <cp:lastModifiedBy>DINOS VRIONIS</cp:lastModifiedBy>
  <cp:revision>10</cp:revision>
  <dcterms:created xsi:type="dcterms:W3CDTF">2020-09-22T17:32:59Z</dcterms:created>
  <dcterms:modified xsi:type="dcterms:W3CDTF">2020-09-22T20:49:08Z</dcterms:modified>
</cp:coreProperties>
</file>