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259" r:id="rId3"/>
    <p:sldId id="261" r:id="rId4"/>
    <p:sldId id="260" r:id="rId5"/>
    <p:sldId id="263" r:id="rId6"/>
    <p:sldId id="265" r:id="rId7"/>
    <p:sldId id="268" r:id="rId8"/>
    <p:sldId id="270" r:id="rId9"/>
    <p:sldId id="271" r:id="rId10"/>
    <p:sldId id="257" r:id="rId11"/>
    <p:sldId id="278" r:id="rId12"/>
    <p:sldId id="258" r:id="rId13"/>
    <p:sldId id="279" r:id="rId14"/>
    <p:sldId id="272" r:id="rId15"/>
    <p:sldId id="280" r:id="rId16"/>
    <p:sldId id="273" r:id="rId17"/>
    <p:sldId id="281" r:id="rId18"/>
    <p:sldId id="290" r:id="rId19"/>
    <p:sldId id="274" r:id="rId20"/>
    <p:sldId id="282" r:id="rId21"/>
    <p:sldId id="275" r:id="rId22"/>
    <p:sldId id="283" r:id="rId23"/>
    <p:sldId id="291" r:id="rId24"/>
    <p:sldId id="293" r:id="rId25"/>
    <p:sldId id="276" r:id="rId26"/>
    <p:sldId id="277" r:id="rId27"/>
    <p:sldId id="292" r:id="rId28"/>
    <p:sldId id="288" r:id="rId29"/>
    <p:sldId id="284" r:id="rId30"/>
    <p:sldId id="285" r:id="rId31"/>
    <p:sldId id="286" r:id="rId32"/>
    <p:sldId id="287" r:id="rId33"/>
    <p:sldId id="289" r:id="rId3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6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E4EE29-8148-4925-B17B-7597F82C533A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767EB6-363E-4760-BD70-9CE8C6971953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67EB6-363E-4760-BD70-9CE8C6971953}" type="slidenum">
              <a:rPr lang="el-GR" smtClean="0"/>
              <a:pPr/>
              <a:t>10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002060"/>
                </a:solidFill>
                <a:latin typeface="Andika Phon" pitchFamily="2" charset="0"/>
                <a:ea typeface="Andika Phon" pitchFamily="2" charset="0"/>
              </a:rPr>
              <a:t>ΜΠΟΣΤ: ο συγγραφέας, ο γελοιογράφος και το έργο του</a:t>
            </a:r>
            <a:r>
              <a:rPr lang="en-US" b="1" dirty="0" smtClean="0">
                <a:solidFill>
                  <a:srgbClr val="002060"/>
                </a:solidFill>
                <a:latin typeface="Andika Phon" pitchFamily="2" charset="0"/>
                <a:ea typeface="Andika Phon" pitchFamily="2" charset="0"/>
              </a:rPr>
              <a:t/>
            </a:r>
            <a:br>
              <a:rPr lang="en-US" b="1" dirty="0" smtClean="0">
                <a:solidFill>
                  <a:srgbClr val="002060"/>
                </a:solidFill>
                <a:latin typeface="Andika Phon" pitchFamily="2" charset="0"/>
                <a:ea typeface="Andika Phon" pitchFamily="2" charset="0"/>
              </a:rPr>
            </a:br>
            <a:endParaRPr lang="el-GR" b="1" dirty="0">
              <a:solidFill>
                <a:srgbClr val="002060"/>
              </a:solidFill>
              <a:latin typeface="Andika Phon" pitchFamily="2" charset="0"/>
              <a:ea typeface="Andika Phon" pitchFamily="2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sz="2200" b="1" dirty="0" smtClean="0">
                <a:solidFill>
                  <a:schemeClr val="accent2">
                    <a:lumMod val="75000"/>
                  </a:schemeClr>
                </a:solidFill>
                <a:latin typeface="Andika Phon" pitchFamily="2" charset="0"/>
                <a:ea typeface="Andika Phon" pitchFamily="2" charset="0"/>
              </a:rPr>
              <a:t>ΕΡΓΑΣΤΗΡΙΟ ΓΛΩΣΣΟΛΟΓΙΑΣ </a:t>
            </a:r>
          </a:p>
          <a:p>
            <a:r>
              <a:rPr lang="el-GR" sz="2200" b="1" dirty="0" smtClean="0">
                <a:solidFill>
                  <a:schemeClr val="accent2">
                    <a:lumMod val="75000"/>
                  </a:schemeClr>
                </a:solidFill>
                <a:latin typeface="Andika Phon" pitchFamily="2" charset="0"/>
                <a:ea typeface="Andika Phon" pitchFamily="2" charset="0"/>
              </a:rPr>
              <a:t>ΤΜΗΜΑ ΕΛΛΗΝΙΚΗΣ ΦΙΛΟΛΟΓΙΑΣ</a:t>
            </a:r>
          </a:p>
          <a:p>
            <a:r>
              <a:rPr lang="el-GR" b="1" dirty="0" smtClean="0">
                <a:solidFill>
                  <a:srgbClr val="002060"/>
                </a:solidFill>
                <a:latin typeface="Andika Phon" pitchFamily="2" charset="0"/>
                <a:ea typeface="Andika Phon" pitchFamily="2" charset="0"/>
              </a:rPr>
              <a:t>Επιστημονικό συνέδριο </a:t>
            </a:r>
          </a:p>
          <a:p>
            <a:r>
              <a:rPr lang="el-GR" b="1" dirty="0" smtClean="0">
                <a:solidFill>
                  <a:srgbClr val="002060"/>
                </a:solidFill>
                <a:latin typeface="Andika Phon" pitchFamily="2" charset="0"/>
                <a:ea typeface="Andika Phon" pitchFamily="2" charset="0"/>
              </a:rPr>
              <a:t>Κομοτηνή, 3 και 4 Δεκεμβρίου 2018</a:t>
            </a:r>
            <a:endParaRPr lang="el-GR" b="1" dirty="0">
              <a:solidFill>
                <a:srgbClr val="002060"/>
              </a:solidFill>
              <a:latin typeface="Andika Phon" pitchFamily="2" charset="0"/>
              <a:ea typeface="Andika Phon" pitchFamily="2" charset="0"/>
            </a:endParaRPr>
          </a:p>
        </p:txBody>
      </p:sp>
      <p:pic>
        <p:nvPicPr>
          <p:cNvPr id="4" name="Picture 2" descr="C:\Users\ΚΑΜΠΑΚΗ\Desktop\ΜΠΟΣΤ\φοτο Μποστ\5B519D4F-96AC-40B0-955B-EA439FB045A1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86116" y="428604"/>
            <a:ext cx="2302551" cy="144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- Τίτλος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el-GR" dirty="0" smtClean="0">
                <a:solidFill>
                  <a:srgbClr val="FF0000"/>
                </a:solidFill>
              </a:rPr>
              <a:t>Παράδειγμα 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21" name="20 - Υπότιτλος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4" name="3 - Θέση περιεχομένου"/>
          <p:cNvPicPr>
            <a:picLocks noGrp="1"/>
          </p:cNvPicPr>
          <p:nvPr>
            <p:ph sz="half" idx="2"/>
          </p:nvPr>
        </p:nvPicPr>
        <p:blipFill>
          <a:blip r:embed="rId3" cstate="print">
            <a:duotone>
              <a:prstClr val="black"/>
              <a:schemeClr val="accent5">
                <a:tint val="45000"/>
                <a:satMod val="400000"/>
              </a:schemeClr>
            </a:duotone>
            <a:lum contrast="36000"/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cid="http://schemas.microsoft.com/office/word/2016/wordml/cid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val="0"/>
              </a:ext>
            </a:extLst>
          </a:blip>
          <a:stretch>
            <a:fillRect/>
          </a:stretch>
        </p:blipFill>
        <p:spPr bwMode="auto">
          <a:xfrm>
            <a:off x="285720" y="2143116"/>
            <a:ext cx="4357718" cy="2571768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23 - Θέση κειμένου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25" name="24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3438" y="2000240"/>
            <a:ext cx="4041775" cy="3951288"/>
          </a:xfrm>
        </p:spPr>
        <p:txBody>
          <a:bodyPr>
            <a:normAutofit/>
          </a:bodyPr>
          <a:lstStyle/>
          <a:p>
            <a:pPr>
              <a:buNone/>
            </a:pPr>
            <a:endParaRPr lang="el-GR" dirty="0" smtClean="0"/>
          </a:p>
          <a:p>
            <a:r>
              <a:rPr lang="el-GR" dirty="0" smtClean="0"/>
              <a:t>Κατανόηση </a:t>
            </a:r>
          </a:p>
          <a:p>
            <a:endParaRPr lang="el-GR" dirty="0" smtClean="0"/>
          </a:p>
          <a:p>
            <a:r>
              <a:rPr lang="el-GR" dirty="0" smtClean="0"/>
              <a:t>Χιούμορ</a:t>
            </a:r>
          </a:p>
          <a:p>
            <a:pPr>
              <a:buNone/>
            </a:pPr>
            <a:endParaRPr lang="el-GR" dirty="0" smtClean="0"/>
          </a:p>
          <a:p>
            <a:r>
              <a:rPr lang="el-GR" dirty="0" smtClean="0"/>
              <a:t>Ανορθογραφία</a:t>
            </a:r>
          </a:p>
          <a:p>
            <a:endParaRPr lang="el-GR" dirty="0" smtClean="0"/>
          </a:p>
          <a:p>
            <a:r>
              <a:rPr lang="el-GR" dirty="0" smtClean="0"/>
              <a:t>Σημερινό </a:t>
            </a:r>
            <a:endParaRPr lang="el-GR" dirty="0"/>
          </a:p>
        </p:txBody>
      </p:sp>
      <p:sp>
        <p:nvSpPr>
          <p:cNvPr id="13319" name="Ευθεία γραμμή σύνδεσης 7"/>
          <p:cNvSpPr>
            <a:spLocks noChangeShapeType="1"/>
          </p:cNvSpPr>
          <p:nvPr/>
        </p:nvSpPr>
        <p:spPr bwMode="auto">
          <a:xfrm>
            <a:off x="5500694" y="4000504"/>
            <a:ext cx="2232025" cy="0"/>
          </a:xfrm>
          <a:prstGeom prst="line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13316" name="Ευθεία γραμμή σύνδεσης 8"/>
          <p:cNvSpPr>
            <a:spLocks noChangeShapeType="1"/>
          </p:cNvSpPr>
          <p:nvPr/>
        </p:nvSpPr>
        <p:spPr bwMode="auto">
          <a:xfrm>
            <a:off x="6072198" y="3071810"/>
            <a:ext cx="2232025" cy="0"/>
          </a:xfrm>
          <a:prstGeom prst="line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13315" name="Ευθεία γραμμή σύνδεσης 9"/>
          <p:cNvSpPr>
            <a:spLocks noChangeShapeType="1"/>
          </p:cNvSpPr>
          <p:nvPr/>
        </p:nvSpPr>
        <p:spPr bwMode="auto">
          <a:xfrm>
            <a:off x="6429388" y="4857760"/>
            <a:ext cx="2230437" cy="0"/>
          </a:xfrm>
          <a:prstGeom prst="line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13313" name="Ευθεία γραμμή σύνδεσης 14"/>
          <p:cNvSpPr>
            <a:spLocks noChangeShapeType="1"/>
          </p:cNvSpPr>
          <p:nvPr/>
        </p:nvSpPr>
        <p:spPr bwMode="auto">
          <a:xfrm>
            <a:off x="4929190" y="5786454"/>
            <a:ext cx="2232025" cy="0"/>
          </a:xfrm>
          <a:prstGeom prst="line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13314" name="Ευθεία γραμμή σύνδεσης 12"/>
          <p:cNvSpPr>
            <a:spLocks noChangeShapeType="1"/>
          </p:cNvSpPr>
          <p:nvPr/>
        </p:nvSpPr>
        <p:spPr bwMode="auto">
          <a:xfrm>
            <a:off x="5429256" y="5715016"/>
            <a:ext cx="0" cy="231775"/>
          </a:xfrm>
          <a:prstGeom prst="line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18" name="Picture 2" descr="C:\Users\ΚΑΜΠΑΚΗ\Desktop\ΜΠΟΣΤ\φοτο Μποστ\5B519D4F-96AC-40B0-955B-EA439FB045A1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428604"/>
            <a:ext cx="1439091" cy="900000"/>
          </a:xfrm>
          <a:prstGeom prst="rect">
            <a:avLst/>
          </a:prstGeom>
          <a:noFill/>
        </p:spPr>
      </p:pic>
      <p:sp>
        <p:nvSpPr>
          <p:cNvPr id="26" name="Ευθεία γραμμή σύνδεσης 10"/>
          <p:cNvSpPr>
            <a:spLocks noChangeShapeType="1"/>
          </p:cNvSpPr>
          <p:nvPr/>
        </p:nvSpPr>
        <p:spPr bwMode="auto">
          <a:xfrm>
            <a:off x="7786710" y="4714884"/>
            <a:ext cx="0" cy="233363"/>
          </a:xfrm>
          <a:prstGeom prst="line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7" name="Ευθεία γραμμή σύνδεσης 10"/>
          <p:cNvSpPr>
            <a:spLocks noChangeShapeType="1"/>
          </p:cNvSpPr>
          <p:nvPr/>
        </p:nvSpPr>
        <p:spPr bwMode="auto">
          <a:xfrm>
            <a:off x="6215074" y="3929066"/>
            <a:ext cx="0" cy="233363"/>
          </a:xfrm>
          <a:prstGeom prst="line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8" name="Ευθεία γραμμή σύνδεσης 10"/>
          <p:cNvSpPr>
            <a:spLocks noChangeShapeType="1"/>
          </p:cNvSpPr>
          <p:nvPr/>
        </p:nvSpPr>
        <p:spPr bwMode="auto">
          <a:xfrm>
            <a:off x="7858148" y="3000372"/>
            <a:ext cx="0" cy="233363"/>
          </a:xfrm>
          <a:prstGeom prst="line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Τίτλος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l-GR" sz="3200" dirty="0" smtClean="0">
                <a:solidFill>
                  <a:srgbClr val="FF0000"/>
                </a:solidFill>
              </a:rPr>
              <a:t>        Παρατηρήσεις για το παράδειγμα </a:t>
            </a:r>
            <a:endParaRPr lang="el-GR" sz="3200" dirty="0">
              <a:solidFill>
                <a:srgbClr val="FF0000"/>
              </a:solidFill>
            </a:endParaRPr>
          </a:p>
        </p:txBody>
      </p:sp>
      <p:sp>
        <p:nvSpPr>
          <p:cNvPr id="8" name="7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 smtClean="0"/>
              <a:t>Στο παράδειγμα χρησιμοποιήσαμε μια μικρή πρόταση στην οποία όμως φαίνονται συμπυκνωμένα αρκετά στοιχεία γραφής του </a:t>
            </a:r>
            <a:r>
              <a:rPr lang="el-GR" dirty="0" err="1" smtClean="0"/>
              <a:t>Μποστ</a:t>
            </a:r>
            <a:r>
              <a:rPr lang="el-GR" dirty="0" smtClean="0"/>
              <a:t>: </a:t>
            </a:r>
          </a:p>
          <a:p>
            <a:r>
              <a:rPr lang="el-GR" dirty="0" smtClean="0"/>
              <a:t>καλλιγραφία, χρήση μεγαλύτερων πεζών γραμμάτων αντί κεφαλαίων, τόνοι και πνεύματα τοποθετημένα ως διακοσμητικά στοιχεία(!), αποφυγή του ωμέγα της </a:t>
            </a:r>
            <a:r>
              <a:rPr lang="el-GR" dirty="0" err="1" smtClean="0"/>
              <a:t>δωτικής</a:t>
            </a:r>
            <a:r>
              <a:rPr lang="el-GR" dirty="0" smtClean="0"/>
              <a:t>, κα. </a:t>
            </a:r>
          </a:p>
          <a:p>
            <a:r>
              <a:rPr lang="el-GR" dirty="0" smtClean="0"/>
              <a:t>Αυτά τα στοιχεία βοηθούν στην διαφοροποίηση των απαντήσεων στη ράβδο η οποία είναι </a:t>
            </a:r>
            <a:r>
              <a:rPr lang="el-GR" i="1" dirty="0" smtClean="0"/>
              <a:t>πιο ευαίσθητη</a:t>
            </a:r>
            <a:r>
              <a:rPr lang="el-GR" dirty="0" smtClean="0"/>
              <a:t> από την κλίμακα (το παράδειγμα αναφέρεται στην χρήση της ράβδου και όχι </a:t>
            </a:r>
            <a:r>
              <a:rPr lang="el-GR" dirty="0" err="1" smtClean="0"/>
              <a:t>τοσο</a:t>
            </a:r>
            <a:r>
              <a:rPr lang="el-GR" dirty="0" smtClean="0"/>
              <a:t>  στον </a:t>
            </a:r>
            <a:r>
              <a:rPr lang="el-GR" dirty="0" err="1" smtClean="0"/>
              <a:t>Μποστ</a:t>
            </a:r>
            <a:r>
              <a:rPr lang="el-GR" dirty="0" smtClean="0"/>
              <a:t>)</a:t>
            </a:r>
          </a:p>
          <a:p>
            <a:endParaRPr lang="el-GR" dirty="0"/>
          </a:p>
        </p:txBody>
      </p:sp>
      <p:pic>
        <p:nvPicPr>
          <p:cNvPr id="9" name="Picture 2" descr="C:\Users\ΚΑΜΠΑΚΗ\Desktop\ΜΠΟΣΤ\φοτο Μποστ\5B519D4F-96AC-40B0-955B-EA439FB045A1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5" y="428604"/>
            <a:ext cx="1368000" cy="85554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el-GR" dirty="0" smtClean="0"/>
              <a:t>Ερώτηση 1η</a:t>
            </a:r>
            <a:endParaRPr lang="el-GR" dirty="0"/>
          </a:p>
        </p:txBody>
      </p:sp>
      <p:pic>
        <p:nvPicPr>
          <p:cNvPr id="4" name="3 - Θέση περιεχομένου"/>
          <p:cNvPicPr>
            <a:picLocks noGrp="1"/>
          </p:cNvPicPr>
          <p:nvPr>
            <p:ph idx="1"/>
          </p:nvPr>
        </p:nvPicPr>
        <p:blipFill>
          <a:blip r:embed="rId2" cstate="print">
            <a:lum contrast="40000"/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cid="http://schemas.microsoft.com/office/word/2016/wordml/cid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714348" y="1500174"/>
            <a:ext cx="7643866" cy="3071834"/>
          </a:xfrm>
          <a:prstGeom prst="rect">
            <a:avLst/>
          </a:prstGeom>
        </p:spPr>
      </p:pic>
      <p:pic>
        <p:nvPicPr>
          <p:cNvPr id="12" name="Picture 2" descr="C:\Users\ΚΑΜΠΑΚΗ\Desktop\ΜΠΟΣΤ\φοτο Μποστ\5B519D4F-96AC-40B0-955B-EA439FB045A1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357166"/>
            <a:ext cx="1439091" cy="900000"/>
          </a:xfrm>
          <a:prstGeom prst="rect">
            <a:avLst/>
          </a:prstGeom>
          <a:noFill/>
        </p:spPr>
      </p:pic>
      <p:sp>
        <p:nvSpPr>
          <p:cNvPr id="19" name="18 - Ορθογώνιο"/>
          <p:cNvSpPr/>
          <p:nvPr/>
        </p:nvSpPr>
        <p:spPr>
          <a:xfrm>
            <a:off x="2000232" y="1571612"/>
            <a:ext cx="4572000" cy="520142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r>
              <a:rPr lang="el-GR" sz="2000" dirty="0" smtClean="0"/>
              <a:t>Κατανόηση </a:t>
            </a:r>
          </a:p>
          <a:p>
            <a:endParaRPr lang="el-GR" dirty="0" smtClean="0"/>
          </a:p>
          <a:p>
            <a:r>
              <a:rPr lang="el-GR" sz="2000" dirty="0" smtClean="0"/>
              <a:t>Χιούμορ</a:t>
            </a:r>
          </a:p>
          <a:p>
            <a:pPr>
              <a:buNone/>
            </a:pPr>
            <a:endParaRPr lang="el-GR" dirty="0" smtClean="0"/>
          </a:p>
          <a:p>
            <a:r>
              <a:rPr lang="el-GR" sz="2000" dirty="0" smtClean="0"/>
              <a:t>Ανορθογραφία</a:t>
            </a:r>
          </a:p>
          <a:p>
            <a:endParaRPr lang="el-GR" dirty="0" smtClean="0"/>
          </a:p>
          <a:p>
            <a:r>
              <a:rPr lang="el-GR" sz="2000" dirty="0" smtClean="0"/>
              <a:t>Σημερινό </a:t>
            </a:r>
            <a:endParaRPr lang="el-GR" sz="2000" dirty="0"/>
          </a:p>
        </p:txBody>
      </p:sp>
      <p:cxnSp>
        <p:nvCxnSpPr>
          <p:cNvPr id="21" name="20 - Ευθεία γραμμή σύνδεσης"/>
          <p:cNvCxnSpPr/>
          <p:nvPr/>
        </p:nvCxnSpPr>
        <p:spPr>
          <a:xfrm>
            <a:off x="4357686" y="4857760"/>
            <a:ext cx="2214578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- Ευθεία γραμμή σύνδεσης"/>
          <p:cNvCxnSpPr/>
          <p:nvPr/>
        </p:nvCxnSpPr>
        <p:spPr>
          <a:xfrm>
            <a:off x="4643438" y="5429264"/>
            <a:ext cx="250033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- Ευθεία γραμμή σύνδεσης"/>
          <p:cNvCxnSpPr/>
          <p:nvPr/>
        </p:nvCxnSpPr>
        <p:spPr>
          <a:xfrm>
            <a:off x="4214810" y="6000768"/>
            <a:ext cx="2928958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- Ευθεία γραμμή σύνδεσης"/>
          <p:cNvCxnSpPr/>
          <p:nvPr/>
        </p:nvCxnSpPr>
        <p:spPr>
          <a:xfrm>
            <a:off x="3643306" y="6572272"/>
            <a:ext cx="250033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l-GR" sz="3600" dirty="0" smtClean="0">
                <a:solidFill>
                  <a:srgbClr val="FF0000"/>
                </a:solidFill>
              </a:rPr>
              <a:t>Υποθέσεις  για ερώτηση 1</a:t>
            </a:r>
            <a:endParaRPr lang="el-GR" sz="3600" dirty="0">
              <a:solidFill>
                <a:srgbClr val="FF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l-GR" dirty="0" smtClean="0"/>
              <a:t>	 Έμμετρος σκωπτικός ορισμός του τιμαρίθμου με μερικά χαρακτηριστικά του. Το αντικείμενο αυτή την εποχή δεν θεωρείται μάλλον  αιχμής για τους νέους. </a:t>
            </a:r>
          </a:p>
          <a:p>
            <a:pPr>
              <a:buNone/>
            </a:pPr>
            <a:r>
              <a:rPr lang="el-GR" dirty="0" smtClean="0"/>
              <a:t>	Λάθη όπως </a:t>
            </a:r>
            <a:r>
              <a:rPr lang="el-GR" i="1" dirty="0" err="1" smtClean="0"/>
              <a:t>μυτρός</a:t>
            </a:r>
            <a:r>
              <a:rPr lang="el-GR" i="1" dirty="0" smtClean="0"/>
              <a:t>, Ακριβής, </a:t>
            </a:r>
            <a:r>
              <a:rPr lang="el-GR" i="1" dirty="0" err="1" smtClean="0"/>
              <a:t>ιψιλά</a:t>
            </a:r>
            <a:r>
              <a:rPr lang="el-GR" dirty="0" smtClean="0"/>
              <a:t> θα μπορούσαν άνετα να τα κάνουν οι νέοι σήμερα και μάλιστα στα κινητά τους και στα </a:t>
            </a:r>
            <a:r>
              <a:rPr lang="en-US" dirty="0" smtClean="0"/>
              <a:t>mail</a:t>
            </a:r>
            <a:r>
              <a:rPr lang="el-GR" dirty="0" smtClean="0"/>
              <a:t> τους. Επομένως ίσως δεν είναι καν χιουμοριστικά για αυτούς. </a:t>
            </a:r>
            <a:r>
              <a:rPr lang="en-US" dirty="0" smtClean="0"/>
              <a:t>..</a:t>
            </a:r>
            <a:r>
              <a:rPr lang="el-GR" dirty="0" smtClean="0"/>
              <a:t>ή όχι; Τι λέτε οι νέοι;</a:t>
            </a:r>
          </a:p>
          <a:p>
            <a:endParaRPr lang="el-GR" dirty="0"/>
          </a:p>
        </p:txBody>
      </p:sp>
      <p:pic>
        <p:nvPicPr>
          <p:cNvPr id="4" name="Picture 2" descr="C:\Users\ΚΑΜΠΑΚΗ\Desktop\ΜΠΟΣΤ\φοτο Μποστ\5B519D4F-96AC-40B0-955B-EA439FB045A1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357166"/>
            <a:ext cx="1439091" cy="90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el-GR" dirty="0" smtClean="0"/>
              <a:t>Ερώτηση 2η</a:t>
            </a:r>
            <a:endParaRPr lang="el-GR" dirty="0"/>
          </a:p>
        </p:txBody>
      </p:sp>
      <p:pic>
        <p:nvPicPr>
          <p:cNvPr id="4" name="Picture 2" descr="C:\Users\ΚΑΜΠΑΚΗ\Desktop\ΜΠΟΣΤ\φοτο Μποστ\5B519D4F-96AC-40B0-955B-EA439FB045A1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357166"/>
            <a:ext cx="1439091" cy="900000"/>
          </a:xfrm>
          <a:prstGeom prst="rect">
            <a:avLst/>
          </a:prstGeom>
          <a:noFill/>
        </p:spPr>
      </p:pic>
      <p:pic>
        <p:nvPicPr>
          <p:cNvPr id="6" name="5 - Θέση περιεχομένου"/>
          <p:cNvPicPr>
            <a:picLocks noGrp="1"/>
          </p:cNvPicPr>
          <p:nvPr>
            <p:ph idx="1"/>
          </p:nvPr>
        </p:nvPicPr>
        <p:blipFill>
          <a:blip r:embed="rId3" cstate="print">
            <a:lum contrast="41000"/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cid="http://schemas.microsoft.com/office/word/2016/wordml/cid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571472" y="1785926"/>
            <a:ext cx="7858180" cy="350046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" name="4 - Ευθεία γραμμή σύνδεσης"/>
          <p:cNvCxnSpPr/>
          <p:nvPr/>
        </p:nvCxnSpPr>
        <p:spPr>
          <a:xfrm rot="16200000" flipV="1">
            <a:off x="4072740" y="6571466"/>
            <a:ext cx="1428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l-GR" sz="3200" dirty="0" smtClean="0">
                <a:solidFill>
                  <a:srgbClr val="FF0000"/>
                </a:solidFill>
              </a:rPr>
              <a:t>Υποθέσεις για ερώτηση 2</a:t>
            </a:r>
            <a:endParaRPr lang="el-GR" sz="3200" dirty="0">
              <a:solidFill>
                <a:srgbClr val="FF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l-GR" dirty="0" smtClean="0"/>
              <a:t>	Η θεά Αθηνά, ευθεία αναφορά στην οδό Αθηνάς, γνωστή για τα «σπίτια» με τα κορίτσια, ως αρχηγός των διεκδικήσεων.</a:t>
            </a:r>
          </a:p>
          <a:p>
            <a:pPr>
              <a:buNone/>
            </a:pPr>
            <a:r>
              <a:rPr lang="el-GR" dirty="0" smtClean="0"/>
              <a:t>   Το σεξουαλικό περιεχόμενο ίσως προκαλεί ενδιαφέρον αλλά η τιμωρία με στρατοδικεία μάλλον σήμερα δεν σημαίνει τίποτα και μακάρι ποτέ ξανά</a:t>
            </a:r>
          </a:p>
          <a:p>
            <a:pPr>
              <a:buNone/>
            </a:pPr>
            <a:r>
              <a:rPr lang="el-GR" dirty="0" smtClean="0"/>
              <a:t>	Το </a:t>
            </a:r>
            <a:r>
              <a:rPr lang="el-GR" i="1" dirty="0" smtClean="0"/>
              <a:t>αφ</a:t>
            </a:r>
            <a:r>
              <a:rPr lang="el-GR" dirty="0" smtClean="0"/>
              <a:t> αντί του </a:t>
            </a:r>
            <a:r>
              <a:rPr lang="el-GR" i="1" dirty="0" err="1" smtClean="0"/>
              <a:t>αυ</a:t>
            </a:r>
            <a:r>
              <a:rPr lang="el-GR" i="1" dirty="0" smtClean="0"/>
              <a:t> </a:t>
            </a:r>
            <a:r>
              <a:rPr lang="el-GR" dirty="0" smtClean="0"/>
              <a:t> σήμερα άραγε  εκφράζει κάποιους περισσότερο παρά τους ενοχλεί;</a:t>
            </a:r>
          </a:p>
          <a:p>
            <a:pPr>
              <a:buNone/>
            </a:pPr>
            <a:r>
              <a:rPr lang="el-GR" dirty="0" smtClean="0"/>
              <a:t>	 Το </a:t>
            </a:r>
            <a:r>
              <a:rPr lang="el-GR" i="1" dirty="0" err="1" smtClean="0"/>
              <a:t>Μολών</a:t>
            </a:r>
            <a:r>
              <a:rPr lang="el-GR" i="1" dirty="0" smtClean="0"/>
              <a:t> </a:t>
            </a:r>
            <a:r>
              <a:rPr lang="el-GR" i="1" dirty="0" err="1" smtClean="0"/>
              <a:t>λαβαί</a:t>
            </a:r>
            <a:r>
              <a:rPr lang="el-GR" dirty="0" smtClean="0"/>
              <a:t> ! Πιθανόν κάποιοι  να το θεωρούν ως απολύτως σωστό….;</a:t>
            </a:r>
          </a:p>
          <a:p>
            <a:endParaRPr lang="el-GR" dirty="0"/>
          </a:p>
        </p:txBody>
      </p:sp>
      <p:pic>
        <p:nvPicPr>
          <p:cNvPr id="4" name="Picture 2" descr="C:\Users\ΚΑΜΠΑΚΗ\Desktop\ΜΠΟΣΤ\φοτο Μποστ\5B519D4F-96AC-40B0-955B-EA439FB045A1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357166"/>
            <a:ext cx="1439091" cy="90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el-GR" dirty="0" smtClean="0"/>
              <a:t>Ερώτηση 3η</a:t>
            </a:r>
            <a:endParaRPr lang="el-GR" dirty="0"/>
          </a:p>
        </p:txBody>
      </p:sp>
      <p:pic>
        <p:nvPicPr>
          <p:cNvPr id="4" name="Picture 2" descr="C:\Users\ΚΑΜΠΑΚΗ\Desktop\ΜΠΟΣΤ\φοτο Μποστ\5B519D4F-96AC-40B0-955B-EA439FB045A1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357166"/>
            <a:ext cx="1439091" cy="900000"/>
          </a:xfrm>
          <a:prstGeom prst="rect">
            <a:avLst/>
          </a:prstGeom>
          <a:noFill/>
        </p:spPr>
      </p:pic>
      <p:pic>
        <p:nvPicPr>
          <p:cNvPr id="5" name="4 - Θέση περιεχομένου"/>
          <p:cNvPicPr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cid="http://schemas.microsoft.com/office/word/2016/wordml/cid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285720" y="2071678"/>
            <a:ext cx="8572560" cy="32147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l-GR" sz="3200" dirty="0" smtClean="0">
                <a:solidFill>
                  <a:srgbClr val="FF0000"/>
                </a:solidFill>
              </a:rPr>
              <a:t>Υποθέσεις για ερώτηση 3</a:t>
            </a:r>
            <a:endParaRPr lang="el-GR" sz="3200" dirty="0">
              <a:solidFill>
                <a:srgbClr val="FF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l-GR" sz="4000" dirty="0" smtClean="0"/>
              <a:t>	 Ένα </a:t>
            </a:r>
            <a:r>
              <a:rPr lang="el-GR" sz="4000" i="1" dirty="0" err="1" smtClean="0"/>
              <a:t>κηρίον</a:t>
            </a:r>
            <a:r>
              <a:rPr lang="el-GR" sz="4000" dirty="0" smtClean="0"/>
              <a:t>, από μέσο φωτισμού κάποιων υποβαθμισμένων περιοχών της εποχής του </a:t>
            </a:r>
            <a:r>
              <a:rPr lang="el-GR" sz="4000" dirty="0" err="1" smtClean="0"/>
              <a:t>Μποστ</a:t>
            </a:r>
            <a:r>
              <a:rPr lang="el-GR" sz="4000" dirty="0" smtClean="0"/>
              <a:t> έχει μετατραπεί στις μέρες μας, με σχεδόν αποκλειστικό τρόπο στην απόδοση τιμής σε νεκρούς και ο συνειρμός </a:t>
            </a:r>
            <a:r>
              <a:rPr lang="el-GR" sz="4000" i="1" dirty="0" smtClean="0"/>
              <a:t>των αγρίων θηρίων</a:t>
            </a:r>
            <a:r>
              <a:rPr lang="el-GR" sz="4000" dirty="0" smtClean="0"/>
              <a:t> λειτουργεί σήμερα ως μεταφορά και όχι ως ουσία!</a:t>
            </a:r>
          </a:p>
          <a:p>
            <a:endParaRPr lang="el-GR" dirty="0"/>
          </a:p>
        </p:txBody>
      </p:sp>
      <p:pic>
        <p:nvPicPr>
          <p:cNvPr id="4" name="Picture 2" descr="C:\Users\ΚΑΜΠΑΚΗ\Desktop\ΜΠΟΣΤ\φοτο Μποστ\5B519D4F-96AC-40B0-955B-EA439FB045A1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357166"/>
            <a:ext cx="1439091" cy="90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l-GR" sz="2400" dirty="0" smtClean="0">
                <a:solidFill>
                  <a:srgbClr val="FF0000"/>
                </a:solidFill>
              </a:rPr>
              <a:t>Υποθέσεις για την ερ.3</a:t>
            </a:r>
            <a:endParaRPr lang="el-GR" sz="2400" dirty="0">
              <a:solidFill>
                <a:srgbClr val="FF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Ακόμη βλέπουμε τη(ν) (κατά) χρήση της γενικής ως πιο αρχαιοπρεπούς, κάτι που ακόμη και σήμερα μας κατατρύχει…</a:t>
            </a:r>
          </a:p>
          <a:p>
            <a:r>
              <a:rPr lang="el-GR" dirty="0" smtClean="0"/>
              <a:t>Μην αρχίσω τα μου είπες , με είπες τώρα… </a:t>
            </a:r>
            <a:endParaRPr lang="el-GR" dirty="0"/>
          </a:p>
        </p:txBody>
      </p:sp>
      <p:pic>
        <p:nvPicPr>
          <p:cNvPr id="4" name="Picture 2" descr="C:\Users\ΚΑΜΠΑΚΗ\Desktop\ΜΠΟΣΤ\φοτο Μποστ\5B519D4F-96AC-40B0-955B-EA439FB045A1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357166"/>
            <a:ext cx="1439091" cy="90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el-GR" dirty="0" smtClean="0"/>
              <a:t>Ερώτηση 4η</a:t>
            </a:r>
            <a:endParaRPr lang="el-GR" dirty="0"/>
          </a:p>
        </p:txBody>
      </p:sp>
      <p:pic>
        <p:nvPicPr>
          <p:cNvPr id="4" name="Picture 2" descr="C:\Users\ΚΑΜΠΑΚΗ\Desktop\ΜΠΟΣΤ\φοτο Μποστ\5B519D4F-96AC-40B0-955B-EA439FB045A1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357166"/>
            <a:ext cx="1439091" cy="900000"/>
          </a:xfrm>
          <a:prstGeom prst="rect">
            <a:avLst/>
          </a:prstGeom>
          <a:noFill/>
        </p:spPr>
      </p:pic>
      <p:pic>
        <p:nvPicPr>
          <p:cNvPr id="5" name="4 - Θέση περιεχομένου" descr="https://scontent-sof1-1.xx.fbcdn.net/v/t1.15752-9/s2048x2048/40131275_304962463644505_3353905279585484800_n.jpg?_nc_cat=0&amp;oh=47b27906de06e21ca3cbf5047fef4e77&amp;oe=5BFE4F2B"/>
          <p:cNvPicPr>
            <a:picLocks noGrp="1"/>
          </p:cNvPicPr>
          <p:nvPr>
            <p:ph idx="1"/>
          </p:nvPr>
        </p:nvPicPr>
        <p:blipFill>
          <a:blip r:embed="rId3" cstate="print">
            <a:lum contrast="40000"/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cid="http://schemas.microsoft.com/office/word/2016/wordml/cid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428596" y="1857364"/>
            <a:ext cx="8429684" cy="32147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ctrTitle"/>
          </p:nvPr>
        </p:nvSpPr>
        <p:spPr>
          <a:xfrm>
            <a:off x="685800" y="1571612"/>
            <a:ext cx="7772400" cy="2071701"/>
          </a:xfrm>
        </p:spPr>
        <p:txBody>
          <a:bodyPr>
            <a:noAutofit/>
          </a:bodyPr>
          <a:lstStyle/>
          <a:p>
            <a:r>
              <a:rPr lang="el-GR" sz="3600" dirty="0" smtClean="0">
                <a:latin typeface="Andika Eur" pitchFamily="2" charset="0"/>
                <a:ea typeface="Andika Eur" pitchFamily="2" charset="0"/>
              </a:rPr>
              <a:t>Φοιτητές και φοιτήτριες του ΤΕΦ ανακαλύπτουν και αξιολογούν τον </a:t>
            </a:r>
            <a:r>
              <a:rPr lang="el-GR" sz="3600" dirty="0" err="1" smtClean="0">
                <a:latin typeface="Andika Eur" pitchFamily="2" charset="0"/>
                <a:ea typeface="Andika Eur" pitchFamily="2" charset="0"/>
              </a:rPr>
              <a:t>Μποστ</a:t>
            </a:r>
            <a:r>
              <a:rPr lang="el-GR" sz="3600" dirty="0" smtClean="0">
                <a:latin typeface="Andika Eur" pitchFamily="2" charset="0"/>
                <a:ea typeface="Andika Eur" pitchFamily="2" charset="0"/>
              </a:rPr>
              <a:t> με τη ράβδο </a:t>
            </a:r>
            <a:r>
              <a:rPr lang="en-US" sz="3600" dirty="0" smtClean="0">
                <a:latin typeface="Andika Eur" pitchFamily="2" charset="0"/>
                <a:ea typeface="Andika Eur" pitchFamily="2" charset="0"/>
              </a:rPr>
              <a:t>V&amp;V</a:t>
            </a:r>
            <a:endParaRPr lang="el-GR" sz="3600" dirty="0">
              <a:latin typeface="Andika Eur" pitchFamily="2" charset="0"/>
              <a:ea typeface="Andika Eur" pitchFamily="2" charset="0"/>
            </a:endParaRPr>
          </a:p>
        </p:txBody>
      </p:sp>
      <p:sp>
        <p:nvSpPr>
          <p:cNvPr id="5" name="4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l-GR" sz="11200" b="1" dirty="0" smtClean="0">
                <a:solidFill>
                  <a:srgbClr val="0070C0"/>
                </a:solidFill>
              </a:rPr>
              <a:t>Πηνελόπη </a:t>
            </a:r>
            <a:r>
              <a:rPr lang="el-GR" sz="11200" b="1" dirty="0" err="1" smtClean="0">
                <a:solidFill>
                  <a:srgbClr val="0070C0"/>
                </a:solidFill>
              </a:rPr>
              <a:t>Καμπάκη</a:t>
            </a:r>
            <a:r>
              <a:rPr lang="el-GR" sz="11200" b="1" dirty="0" smtClean="0">
                <a:solidFill>
                  <a:srgbClr val="0070C0"/>
                </a:solidFill>
              </a:rPr>
              <a:t> – </a:t>
            </a:r>
            <a:r>
              <a:rPr lang="el-GR" sz="11200" b="1" dirty="0" err="1" smtClean="0">
                <a:solidFill>
                  <a:srgbClr val="0070C0"/>
                </a:solidFill>
              </a:rPr>
              <a:t>Βουγιουκλή</a:t>
            </a:r>
            <a:endParaRPr lang="el-GR" sz="11200" b="1" dirty="0" smtClean="0">
              <a:solidFill>
                <a:srgbClr val="0070C0"/>
              </a:solidFill>
            </a:endParaRPr>
          </a:p>
          <a:p>
            <a:endParaRPr lang="el-GR" sz="8600" b="1" dirty="0" smtClean="0">
              <a:solidFill>
                <a:srgbClr val="0070C0"/>
              </a:solidFill>
            </a:endParaRPr>
          </a:p>
          <a:p>
            <a:r>
              <a:rPr lang="el-GR" sz="11200" b="1" dirty="0" smtClean="0">
                <a:solidFill>
                  <a:srgbClr val="0070C0"/>
                </a:solidFill>
              </a:rPr>
              <a:t>Καθηγήτρια Εφαρμοσμένης Γλωσσολογίας</a:t>
            </a:r>
          </a:p>
          <a:p>
            <a:r>
              <a:rPr lang="el-GR" sz="11200" b="1" dirty="0" smtClean="0">
                <a:solidFill>
                  <a:srgbClr val="0070C0"/>
                </a:solidFill>
              </a:rPr>
              <a:t> </a:t>
            </a:r>
          </a:p>
          <a:p>
            <a:r>
              <a:rPr lang="el-GR" dirty="0" smtClean="0"/>
              <a:t> </a:t>
            </a:r>
          </a:p>
          <a:p>
            <a:r>
              <a:rPr lang="el-GR" dirty="0" smtClean="0"/>
              <a:t> </a:t>
            </a:r>
          </a:p>
          <a:p>
            <a:endParaRPr lang="el-GR" dirty="0"/>
          </a:p>
        </p:txBody>
      </p:sp>
      <p:pic>
        <p:nvPicPr>
          <p:cNvPr id="6" name="Picture 2" descr="C:\Users\ΚΑΜΠΑΚΗ\Desktop\ΜΠΟΣΤ\φοτο Μποστ\5B519D4F-96AC-40B0-955B-EA439FB045A1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86116" y="285728"/>
            <a:ext cx="2302551" cy="144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l-GR" sz="3200" dirty="0" smtClean="0">
                <a:solidFill>
                  <a:srgbClr val="FF0000"/>
                </a:solidFill>
              </a:rPr>
              <a:t>Υποθέσεις για 4</a:t>
            </a:r>
            <a:r>
              <a:rPr lang="el-GR" sz="3200" baseline="30000" dirty="0" smtClean="0">
                <a:solidFill>
                  <a:srgbClr val="FF0000"/>
                </a:solidFill>
              </a:rPr>
              <a:t>η</a:t>
            </a:r>
            <a:r>
              <a:rPr lang="el-GR" sz="3200" dirty="0" smtClean="0">
                <a:solidFill>
                  <a:srgbClr val="FF0000"/>
                </a:solidFill>
              </a:rPr>
              <a:t> ερώτηση</a:t>
            </a:r>
            <a:endParaRPr lang="el-GR" sz="3200" dirty="0">
              <a:solidFill>
                <a:srgbClr val="FF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	</a:t>
            </a:r>
            <a:r>
              <a:rPr lang="el-GR" sz="4000" dirty="0" smtClean="0"/>
              <a:t>Το τετράστιχο αυτό θεωρούμε ότι και σήμερα θα μπορούσε να τραγουδηθεί χωρίς να ληφθεί υπόψη η ορθογραφία του. </a:t>
            </a:r>
          </a:p>
          <a:p>
            <a:pPr>
              <a:buNone/>
            </a:pPr>
            <a:r>
              <a:rPr lang="el-GR" sz="4000" dirty="0" smtClean="0"/>
              <a:t>	Επομένως πολλές και διαφορετικές είναι οι αναμενόμενες αντιδράσεις</a:t>
            </a:r>
            <a:endParaRPr lang="el-GR" sz="4000" dirty="0"/>
          </a:p>
        </p:txBody>
      </p:sp>
      <p:pic>
        <p:nvPicPr>
          <p:cNvPr id="4" name="Picture 2" descr="C:\Users\ΚΑΜΠΑΚΗ\Desktop\ΜΠΟΣΤ\φοτο Μποστ\5B519D4F-96AC-40B0-955B-EA439FB045A1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357166"/>
            <a:ext cx="1439091" cy="90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el-GR" dirty="0" smtClean="0"/>
              <a:t>Ερώτηση 5η</a:t>
            </a:r>
            <a:endParaRPr lang="el-GR" dirty="0"/>
          </a:p>
        </p:txBody>
      </p:sp>
      <p:pic>
        <p:nvPicPr>
          <p:cNvPr id="4" name="Picture 2" descr="C:\Users\ΚΑΜΠΑΚΗ\Desktop\ΜΠΟΣΤ\φοτο Μποστ\5B519D4F-96AC-40B0-955B-EA439FB045A1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357166"/>
            <a:ext cx="1439091" cy="900000"/>
          </a:xfrm>
          <a:prstGeom prst="rect">
            <a:avLst/>
          </a:prstGeom>
          <a:noFill/>
        </p:spPr>
      </p:pic>
      <p:pic>
        <p:nvPicPr>
          <p:cNvPr id="6" name="5 - Θέση περιεχομένου"/>
          <p:cNvPicPr>
            <a:picLocks noGrp="1"/>
          </p:cNvPicPr>
          <p:nvPr>
            <p:ph idx="1"/>
          </p:nvPr>
        </p:nvPicPr>
        <p:blipFill>
          <a:blip r:embed="rId3" cstate="print">
            <a:lum contrast="45000"/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cid="http://schemas.microsoft.com/office/word/2016/wordml/cid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785926"/>
            <a:ext cx="8633057" cy="33575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l-GR" sz="3600" dirty="0" smtClean="0">
                <a:solidFill>
                  <a:srgbClr val="FF0000"/>
                </a:solidFill>
              </a:rPr>
              <a:t>Υποθέσεις για ερώτηση 5</a:t>
            </a:r>
            <a:endParaRPr lang="el-GR" sz="3600" dirty="0">
              <a:solidFill>
                <a:srgbClr val="FF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l-GR" dirty="0" smtClean="0"/>
              <a:t>	Η χρονολογία  </a:t>
            </a:r>
            <a:r>
              <a:rPr lang="el-GR" i="1" dirty="0" smtClean="0"/>
              <a:t>το 75</a:t>
            </a:r>
            <a:r>
              <a:rPr lang="el-GR" dirty="0" smtClean="0"/>
              <a:t>, στρέφει σαφώς το πρόβλημα στη εποχή του. </a:t>
            </a:r>
          </a:p>
          <a:p>
            <a:pPr>
              <a:buNone/>
            </a:pPr>
            <a:r>
              <a:rPr lang="el-GR" dirty="0" smtClean="0"/>
              <a:t>Από την άλλη αυτές οι θυσίες που μας ζητούν κάθε τόσο να </a:t>
            </a:r>
            <a:r>
              <a:rPr lang="el-GR" dirty="0" err="1" smtClean="0"/>
              <a:t>υποβαλόμαστε</a:t>
            </a:r>
            <a:r>
              <a:rPr lang="el-GR" dirty="0" smtClean="0"/>
              <a:t> για το καλό του </a:t>
            </a:r>
            <a:r>
              <a:rPr lang="el-GR" dirty="0" err="1" smtClean="0"/>
              <a:t>τόπου…τόσο</a:t>
            </a:r>
            <a:r>
              <a:rPr lang="el-GR" dirty="0" smtClean="0"/>
              <a:t> διαχρονικό…</a:t>
            </a:r>
          </a:p>
          <a:p>
            <a:pPr>
              <a:buNone/>
            </a:pPr>
            <a:r>
              <a:rPr lang="el-GR" dirty="0" smtClean="0"/>
              <a:t>Δεν γνωρίζω αν ο Θησείο ως περιοχή έχει κάποια σημειολογία στη συγκεκριμένη περίσταση…</a:t>
            </a:r>
          </a:p>
          <a:p>
            <a:pPr>
              <a:buNone/>
            </a:pPr>
            <a:r>
              <a:rPr lang="el-GR" dirty="0" smtClean="0"/>
              <a:t>	</a:t>
            </a:r>
          </a:p>
          <a:p>
            <a:endParaRPr lang="el-GR" dirty="0"/>
          </a:p>
        </p:txBody>
      </p:sp>
      <p:pic>
        <p:nvPicPr>
          <p:cNvPr id="4" name="Picture 2" descr="C:\Users\ΚΑΜΠΑΚΗ\Desktop\ΜΠΟΣΤ\φοτο Μποστ\5B519D4F-96AC-40B0-955B-EA439FB045A1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357166"/>
            <a:ext cx="1439091" cy="90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l-GR" sz="2000" dirty="0" smtClean="0">
                <a:solidFill>
                  <a:srgbClr val="FF0000"/>
                </a:solidFill>
              </a:rPr>
              <a:t>Υποθέσεις για ερώτηση 5</a:t>
            </a:r>
            <a:endParaRPr lang="el-GR" sz="20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l-GR" dirty="0" smtClean="0"/>
              <a:t>  </a:t>
            </a:r>
            <a:r>
              <a:rPr lang="el-GR" sz="3500" dirty="0" smtClean="0"/>
              <a:t>Με κάθε ‘λάθος’ ανοίγει μια καινούργια παράμετρο. Τα ‘</a:t>
            </a:r>
            <a:r>
              <a:rPr lang="el-GR" sz="3500" dirty="0" err="1" smtClean="0"/>
              <a:t>λάθη΄</a:t>
            </a:r>
            <a:r>
              <a:rPr lang="el-GR" sz="3500" dirty="0" smtClean="0"/>
              <a:t>  δεν είναι ποτέ τυχαία. </a:t>
            </a:r>
          </a:p>
          <a:p>
            <a:pPr>
              <a:buNone/>
            </a:pPr>
            <a:r>
              <a:rPr lang="el-GR" sz="3500" dirty="0" err="1" smtClean="0"/>
              <a:t>Ετσι</a:t>
            </a:r>
            <a:r>
              <a:rPr lang="el-GR" sz="3500" dirty="0" smtClean="0"/>
              <a:t> το παιχνίδι της αντικατάστασης του  ‘ε’ του πληθυντικού με το ‘αι’ του ενικού στο «</a:t>
            </a:r>
            <a:r>
              <a:rPr lang="el-GR" sz="3500" i="1" dirty="0" smtClean="0"/>
              <a:t>διά να </a:t>
            </a:r>
            <a:r>
              <a:rPr lang="el-GR" sz="3500" i="1" dirty="0" err="1" smtClean="0"/>
              <a:t>ορθοποδίσομαι</a:t>
            </a:r>
            <a:r>
              <a:rPr lang="el-GR" sz="3500" i="1" dirty="0" smtClean="0"/>
              <a:t> ως </a:t>
            </a:r>
            <a:r>
              <a:rPr lang="el-GR" sz="3500" i="1" dirty="0" err="1" smtClean="0"/>
              <a:t>σήνολον</a:t>
            </a:r>
            <a:r>
              <a:rPr lang="el-GR" sz="3500" i="1" dirty="0" smtClean="0"/>
              <a:t>» ο </a:t>
            </a:r>
            <a:r>
              <a:rPr lang="el-GR" sz="3500" dirty="0" smtClean="0"/>
              <a:t> </a:t>
            </a:r>
            <a:r>
              <a:rPr lang="el-GR" sz="3500" dirty="0" err="1" smtClean="0"/>
              <a:t>Μποστ</a:t>
            </a:r>
            <a:r>
              <a:rPr lang="el-GR" sz="3500" dirty="0" smtClean="0"/>
              <a:t> παίζει με την ορθογραφία του </a:t>
            </a:r>
            <a:r>
              <a:rPr lang="el-GR" sz="3500" i="1" dirty="0" smtClean="0"/>
              <a:t>αι</a:t>
            </a:r>
            <a:r>
              <a:rPr lang="el-GR" sz="3500" dirty="0" smtClean="0"/>
              <a:t> αντί του </a:t>
            </a:r>
            <a:r>
              <a:rPr lang="el-GR" sz="3500" i="1" dirty="0" smtClean="0"/>
              <a:t>ε </a:t>
            </a:r>
            <a:r>
              <a:rPr lang="el-GR" sz="3500" dirty="0" smtClean="0"/>
              <a:t>και δημιουργεί </a:t>
            </a:r>
            <a:r>
              <a:rPr lang="el-GR" sz="3500" dirty="0" err="1" smtClean="0"/>
              <a:t>οξύμωρον</a:t>
            </a:r>
            <a:r>
              <a:rPr lang="el-GR" sz="3500" dirty="0" smtClean="0"/>
              <a:t> .</a:t>
            </a:r>
          </a:p>
          <a:p>
            <a:pPr>
              <a:buNone/>
            </a:pPr>
            <a:r>
              <a:rPr lang="el-GR" sz="3500" dirty="0" smtClean="0"/>
              <a:t>Θεωρώ αυτό το παιχνίδι δύσκολο να γίνει κατανοητό από τον σημερινό, έστω και μορφωμένο νέο, που  μπερδεύει αυτά τα [</a:t>
            </a:r>
            <a:r>
              <a:rPr lang="en-US" sz="3500" dirty="0" smtClean="0"/>
              <a:t>e]</a:t>
            </a:r>
            <a:endParaRPr lang="el-GR" sz="3500" dirty="0" smtClean="0"/>
          </a:p>
          <a:p>
            <a:pPr>
              <a:buNone/>
            </a:pPr>
            <a:endParaRPr lang="el-GR" sz="3500" dirty="0"/>
          </a:p>
        </p:txBody>
      </p:sp>
      <p:pic>
        <p:nvPicPr>
          <p:cNvPr id="4" name="Picture 2" descr="C:\Users\ΚΑΜΠΑΚΗ\Desktop\ΜΠΟΣΤ\φοτο Μποστ\5B519D4F-96AC-40B0-955B-EA439FB045A1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357166"/>
            <a:ext cx="1439091" cy="90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l-GR" sz="2000" dirty="0" smtClean="0">
                <a:solidFill>
                  <a:srgbClr val="FF0000"/>
                </a:solidFill>
              </a:rPr>
              <a:t>Υποθέσεις για ερώτηση 5</a:t>
            </a:r>
            <a:endParaRPr lang="el-GR" sz="20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 Ακόμη,  </a:t>
            </a:r>
            <a:r>
              <a:rPr lang="el-GR" i="1" dirty="0" smtClean="0"/>
              <a:t>η </a:t>
            </a:r>
            <a:r>
              <a:rPr lang="el-GR" i="1" dirty="0" err="1" smtClean="0"/>
              <a:t>προμύθια</a:t>
            </a:r>
            <a:r>
              <a:rPr lang="el-GR" i="1" dirty="0" smtClean="0"/>
              <a:t> </a:t>
            </a:r>
            <a:r>
              <a:rPr lang="el-GR" i="1" dirty="0" err="1" smtClean="0"/>
              <a:t>αφτού</a:t>
            </a:r>
            <a:r>
              <a:rPr lang="el-GR" i="1" dirty="0" smtClean="0"/>
              <a:t> του </a:t>
            </a:r>
            <a:r>
              <a:rPr lang="el-GR" i="1" dirty="0" err="1" smtClean="0"/>
              <a:t>βιβλείου</a:t>
            </a:r>
            <a:r>
              <a:rPr lang="el-GR" i="1" dirty="0" smtClean="0"/>
              <a:t>,</a:t>
            </a:r>
            <a:r>
              <a:rPr lang="el-GR" dirty="0" smtClean="0"/>
              <a:t>  δημιουργεί μια άμεση σύνδεση-συνειρμό με το μύθο ως περιεχόμενο του βιβλίου</a:t>
            </a:r>
          </a:p>
          <a:p>
            <a:pPr>
              <a:buNone/>
            </a:pPr>
            <a:r>
              <a:rPr lang="el-GR" dirty="0" smtClean="0"/>
              <a:t> ενώ τα </a:t>
            </a:r>
            <a:r>
              <a:rPr lang="el-GR" dirty="0" err="1" smtClean="0"/>
              <a:t>βιβλείο</a:t>
            </a:r>
            <a:r>
              <a:rPr lang="el-GR" dirty="0" smtClean="0"/>
              <a:t> με ει παραπέμπει στο </a:t>
            </a:r>
            <a:r>
              <a:rPr lang="el-GR" dirty="0" err="1" smtClean="0"/>
              <a:t>βιβλιοπωλΕΙΟ</a:t>
            </a:r>
            <a:r>
              <a:rPr lang="el-GR" dirty="0" smtClean="0"/>
              <a:t> όπου τους παροτρύνει να πάνε να το αγοράσουν. </a:t>
            </a:r>
          </a:p>
          <a:p>
            <a:pPr>
              <a:buNone/>
            </a:pPr>
            <a:r>
              <a:rPr lang="el-GR" dirty="0" smtClean="0"/>
              <a:t>Επαναλαμβάνω: τα λάθη ΔΕΝ είναι τυχαία και επιπλέον ΔΕΝ είναι πολλά όπως θα μας πουν οι </a:t>
            </a:r>
            <a:r>
              <a:rPr lang="el-GR" dirty="0" err="1" smtClean="0"/>
              <a:t>Φλιάτουρας</a:t>
            </a:r>
            <a:r>
              <a:rPr lang="el-GR" dirty="0" smtClean="0"/>
              <a:t> και </a:t>
            </a:r>
            <a:r>
              <a:rPr lang="el-GR" dirty="0" err="1" smtClean="0"/>
              <a:t>Μπεκάκου</a:t>
            </a:r>
            <a:r>
              <a:rPr lang="el-GR" dirty="0" smtClean="0"/>
              <a:t> με στατιστικά  στοιχεία. </a:t>
            </a:r>
            <a:endParaRPr lang="el-GR" dirty="0"/>
          </a:p>
        </p:txBody>
      </p:sp>
      <p:pic>
        <p:nvPicPr>
          <p:cNvPr id="4" name="Picture 2" descr="C:\Users\ΚΑΜΠΑΚΗ\Desktop\ΜΠΟΣΤ\φοτο Μποστ\5B519D4F-96AC-40B0-955B-EA439FB045A1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357166"/>
            <a:ext cx="1439091" cy="90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el-GR" dirty="0" smtClean="0"/>
              <a:t>Ερώτηση 6η</a:t>
            </a:r>
            <a:endParaRPr lang="el-GR" dirty="0"/>
          </a:p>
        </p:txBody>
      </p:sp>
      <p:pic>
        <p:nvPicPr>
          <p:cNvPr id="4" name="Picture 2" descr="C:\Users\ΚΑΜΠΑΚΗ\Desktop\ΜΠΟΣΤ\φοτο Μποστ\5B519D4F-96AC-40B0-955B-EA439FB045A1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357166"/>
            <a:ext cx="1439091" cy="900000"/>
          </a:xfrm>
          <a:prstGeom prst="rect">
            <a:avLst/>
          </a:prstGeom>
          <a:noFill/>
        </p:spPr>
      </p:pic>
      <p:pic>
        <p:nvPicPr>
          <p:cNvPr id="7" name="6 - Θέση περιεχομένου"/>
          <p:cNvPicPr>
            <a:picLocks noGrp="1"/>
          </p:cNvPicPr>
          <p:nvPr>
            <p:ph idx="1"/>
          </p:nvPr>
        </p:nvPicPr>
        <p:blipFill>
          <a:blip r:embed="rId3" cstate="print">
            <a:lum contrast="41000"/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cid="http://schemas.microsoft.com/office/word/2016/wordml/cid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142844" y="2428868"/>
            <a:ext cx="8715436" cy="24288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l-GR" sz="3200" dirty="0" smtClean="0">
                <a:solidFill>
                  <a:srgbClr val="FF0000"/>
                </a:solidFill>
              </a:rPr>
              <a:t>Υποθέσεις για την ερώτηση 6</a:t>
            </a:r>
            <a:endParaRPr lang="el-GR" sz="3200" dirty="0">
              <a:solidFill>
                <a:srgbClr val="FF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l-GR" sz="4000" dirty="0" smtClean="0"/>
              <a:t>	Σαφής αναφορά στο τραγούδι «Πώς τον λεν τον </a:t>
            </a:r>
            <a:r>
              <a:rPr lang="el-GR" sz="4000" dirty="0" err="1" smtClean="0"/>
              <a:t>ποταμο΄</a:t>
            </a:r>
            <a:r>
              <a:rPr lang="el-GR" sz="4000" dirty="0" smtClean="0"/>
              <a:t>, </a:t>
            </a:r>
            <a:r>
              <a:rPr lang="el-GR" sz="4000" dirty="0" err="1" smtClean="0"/>
              <a:t>Ιλισσό</a:t>
            </a:r>
            <a:r>
              <a:rPr lang="el-GR" sz="4000" dirty="0" smtClean="0"/>
              <a:t>, </a:t>
            </a:r>
            <a:r>
              <a:rPr lang="el-GR" sz="4000" dirty="0" err="1" smtClean="0"/>
              <a:t>Ιλισσό…Να</a:t>
            </a:r>
            <a:r>
              <a:rPr lang="el-GR" sz="4000" dirty="0" smtClean="0"/>
              <a:t> σου πω ο μικρό μου μυστικό </a:t>
            </a:r>
            <a:r>
              <a:rPr lang="el-GR" sz="4000" dirty="0" err="1" smtClean="0"/>
              <a:t>΄σ΄αγαπώ</a:t>
            </a:r>
            <a:r>
              <a:rPr lang="el-GR" sz="4000" dirty="0" smtClean="0"/>
              <a:t>, </a:t>
            </a:r>
            <a:r>
              <a:rPr lang="el-GR" sz="4000" dirty="0" err="1" smtClean="0"/>
              <a:t>σ΄αγαπώ</a:t>
            </a:r>
            <a:r>
              <a:rPr lang="el-GR" sz="4000" dirty="0" smtClean="0"/>
              <a:t>..’</a:t>
            </a:r>
          </a:p>
          <a:p>
            <a:pPr>
              <a:buNone/>
            </a:pPr>
            <a:r>
              <a:rPr lang="el-GR" sz="4000" dirty="0" smtClean="0"/>
              <a:t>Σαφής σάτιρα  προς τον Χατζιδάκι που έχει εναγκαλισθεί τον Καραμανλή και τη δεξιά που απεχθάνεται ο </a:t>
            </a:r>
            <a:r>
              <a:rPr lang="el-GR" sz="4000" dirty="0" err="1" smtClean="0"/>
              <a:t>Μποστ</a:t>
            </a:r>
            <a:r>
              <a:rPr lang="el-GR" sz="4000" dirty="0" smtClean="0"/>
              <a:t>. Η επιλογή του Ιορδάνη, ίσως αναφορά στο αριστερό παρελθόν του καλλιτέχνη που αναβαπτίσθηκε…</a:t>
            </a:r>
          </a:p>
          <a:p>
            <a:pPr>
              <a:buNone/>
            </a:pPr>
            <a:endParaRPr lang="el-GR" sz="4000" dirty="0" smtClean="0"/>
          </a:p>
          <a:p>
            <a:pPr>
              <a:buNone/>
            </a:pPr>
            <a:endParaRPr lang="el-GR" sz="4000" dirty="0" smtClean="0"/>
          </a:p>
          <a:p>
            <a:endParaRPr lang="el-GR" sz="4000" dirty="0"/>
          </a:p>
        </p:txBody>
      </p:sp>
      <p:pic>
        <p:nvPicPr>
          <p:cNvPr id="4" name="Picture 2" descr="C:\Users\ΚΑΜΠΑΚΗ\Desktop\ΜΠΟΣΤ\φοτο Μποστ\5B519D4F-96AC-40B0-955B-EA439FB045A1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357166"/>
            <a:ext cx="1439091" cy="90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l-GR" sz="2000" dirty="0" smtClean="0">
                <a:solidFill>
                  <a:srgbClr val="FF0000"/>
                </a:solidFill>
              </a:rPr>
              <a:t>Υποθέσεις για την ερώτηση 6</a:t>
            </a:r>
            <a:endParaRPr lang="el-GR" sz="20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Σαφώς και δεν αναμένουμε από τους φοιτητές να τα γνωρίζουν όλα αυτά όμως κάθε αντίδραση αναμενόμενη.</a:t>
            </a:r>
            <a:endParaRPr lang="el-GR" dirty="0"/>
          </a:p>
        </p:txBody>
      </p:sp>
      <p:pic>
        <p:nvPicPr>
          <p:cNvPr id="4" name="Picture 2" descr="C:\Users\ΚΑΜΠΑΚΗ\Desktop\ΜΠΟΣΤ\φοτο Μποστ\5B519D4F-96AC-40B0-955B-EA439FB045A1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357166"/>
            <a:ext cx="1439091" cy="90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l-GR" dirty="0" smtClean="0"/>
              <a:t>.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algn="ctr">
              <a:buNone/>
            </a:pPr>
            <a:endParaRPr lang="el-GR" b="1" dirty="0" smtClean="0"/>
          </a:p>
          <a:p>
            <a:pPr algn="ctr">
              <a:buNone/>
            </a:pPr>
            <a:endParaRPr lang="el-GR" b="1" dirty="0" smtClean="0"/>
          </a:p>
          <a:p>
            <a:pPr algn="ctr">
              <a:buNone/>
            </a:pPr>
            <a:r>
              <a:rPr lang="el-GR" sz="4400" b="1" dirty="0" smtClean="0"/>
              <a:t>ΑΠΟΤΕΛΕΣΜΑΤΑ </a:t>
            </a:r>
          </a:p>
          <a:p>
            <a:pPr algn="ctr">
              <a:buNone/>
            </a:pPr>
            <a:r>
              <a:rPr lang="el-GR" sz="4400" b="1" dirty="0" smtClean="0"/>
              <a:t>ΣΥΖΗΤΗΣΗ </a:t>
            </a:r>
            <a:endParaRPr lang="el-GR" sz="4400" b="1" dirty="0"/>
          </a:p>
        </p:txBody>
      </p:sp>
      <p:pic>
        <p:nvPicPr>
          <p:cNvPr id="4" name="Picture 2" descr="C:\Users\ΚΑΜΠΑΚΗ\Desktop\ΜΠΟΣΤ\φοτο Μποστ\5B519D4F-96AC-40B0-955B-EA439FB045A1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357166"/>
            <a:ext cx="1439091" cy="90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l-GR" dirty="0" smtClean="0"/>
              <a:t>Αποτελέσματα </a:t>
            </a:r>
            <a:br>
              <a:rPr lang="el-GR" dirty="0" smtClean="0"/>
            </a:br>
            <a:r>
              <a:rPr lang="el-GR" dirty="0" smtClean="0"/>
              <a:t>(1) Κατανόηση </a:t>
            </a:r>
            <a:endParaRPr lang="el-GR" dirty="0"/>
          </a:p>
        </p:txBody>
      </p:sp>
      <p:graphicFrame>
        <p:nvGraphicFramePr>
          <p:cNvPr id="5" name="4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571472" y="1785927"/>
          <a:ext cx="8229599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7388"/>
                <a:gridCol w="1071570"/>
                <a:gridCol w="1071570"/>
                <a:gridCol w="857256"/>
                <a:gridCol w="1285884"/>
                <a:gridCol w="1214446"/>
                <a:gridCol w="871485"/>
              </a:tblGrid>
              <a:tr h="1071569"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ΚΑΤΑΝΟΗΣΗ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Ερ.1</a:t>
                      </a:r>
                    </a:p>
                    <a:p>
                      <a:r>
                        <a:rPr lang="el-GR" sz="2400" dirty="0" smtClean="0"/>
                        <a:t>Τ/</a:t>
                      </a:r>
                      <a:r>
                        <a:rPr lang="el-GR" sz="2400" dirty="0" err="1" smtClean="0"/>
                        <a:t>αριθ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</a:t>
                      </a:r>
                      <a:r>
                        <a:rPr lang="el-GR" sz="2400" dirty="0" smtClean="0"/>
                        <a:t>ρ.2</a:t>
                      </a:r>
                    </a:p>
                    <a:p>
                      <a:r>
                        <a:rPr lang="el-GR" sz="2400" dirty="0" smtClean="0"/>
                        <a:t>Αθηνά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Ερ.3</a:t>
                      </a:r>
                    </a:p>
                    <a:p>
                      <a:r>
                        <a:rPr lang="el-GR" sz="2400" dirty="0" smtClean="0"/>
                        <a:t>κερί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 smtClean="0"/>
                        <a:t>Ερ.4</a:t>
                      </a:r>
                    </a:p>
                    <a:p>
                      <a:r>
                        <a:rPr lang="el-GR" sz="2400" dirty="0" err="1" smtClean="0"/>
                        <a:t>αγγύρας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 smtClean="0"/>
                        <a:t>Ερ.5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 err="1" smtClean="0"/>
                        <a:t>θησείες</a:t>
                      </a:r>
                      <a:endParaRPr lang="el-GR" sz="24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2400" dirty="0" smtClean="0"/>
                    </a:p>
                    <a:p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 smtClean="0"/>
                        <a:t>Ερ.6</a:t>
                      </a:r>
                    </a:p>
                    <a:p>
                      <a:r>
                        <a:rPr lang="el-GR" sz="2400" dirty="0" smtClean="0"/>
                        <a:t>Χατζιδάκις</a:t>
                      </a:r>
                      <a:endParaRPr lang="el-GR" sz="2400" dirty="0"/>
                    </a:p>
                  </a:txBody>
                  <a:tcPr/>
                </a:tc>
              </a:tr>
              <a:tr h="486416"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ΜΕΣΟΣ</a:t>
                      </a:r>
                      <a:r>
                        <a:rPr lang="el-GR" sz="2400" b="1" baseline="0" dirty="0" smtClean="0"/>
                        <a:t> ΟΡΟΣ 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46 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38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40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42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45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50</a:t>
                      </a:r>
                      <a:endParaRPr lang="el-G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ΤΥΠΙΚΗ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l-GR" sz="2400" b="1" dirty="0" smtClean="0"/>
                        <a:t> </a:t>
                      </a:r>
                    </a:p>
                    <a:p>
                      <a:r>
                        <a:rPr lang="el-GR" sz="2400" b="1" dirty="0" smtClean="0"/>
                        <a:t>ΑΠΟΚΛΙΣΗ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14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17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17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17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15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13</a:t>
                      </a:r>
                      <a:endParaRPr lang="el-G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MIN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6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3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0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2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6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3</a:t>
                      </a:r>
                      <a:endParaRPr lang="el-G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MAX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61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62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62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62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62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62</a:t>
                      </a:r>
                      <a:endParaRPr lang="el-GR" sz="24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Picture 2" descr="C:\Users\ΚΑΜΠΑΚΗ\Desktop\ΜΠΟΣΤ\φοτο Μποστ\5B519D4F-96AC-40B0-955B-EA439FB045A1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357166"/>
            <a:ext cx="1439091" cy="90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l-GR" dirty="0" smtClean="0"/>
              <a:t>Ερευνητικά ερωτήματα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l-GR" dirty="0" smtClean="0"/>
              <a:t>1.  Πόσο κατανοητός είναι ο </a:t>
            </a:r>
            <a:r>
              <a:rPr lang="el-GR" dirty="0" err="1" smtClean="0"/>
              <a:t>Μποστ</a:t>
            </a:r>
            <a:r>
              <a:rPr lang="el-GR" dirty="0" smtClean="0"/>
              <a:t> στη σημερινή νέα γενιά;</a:t>
            </a:r>
          </a:p>
          <a:p>
            <a:pPr>
              <a:buNone/>
            </a:pPr>
            <a:r>
              <a:rPr lang="el-GR" dirty="0" smtClean="0"/>
              <a:t>2.  Το είδος του έντονα πολιτικοποιημένου χιούμορ γίνεται αντιληπτό και είναι αποδεκτό;;</a:t>
            </a:r>
          </a:p>
          <a:p>
            <a:pPr>
              <a:buNone/>
            </a:pPr>
            <a:r>
              <a:rPr lang="el-GR" dirty="0" smtClean="0"/>
              <a:t>3.  Ενοχλεί η ‘ανορθογραφία’;</a:t>
            </a:r>
          </a:p>
          <a:p>
            <a:pPr>
              <a:buNone/>
            </a:pPr>
            <a:r>
              <a:rPr lang="el-GR" dirty="0" smtClean="0"/>
              <a:t>4.  Βρίσκουν να έχει κοινά σημεία με το παρόν εκείνο το παρελθόν που σημάδεψε με τη σάτιρά του; </a:t>
            </a:r>
          </a:p>
          <a:p>
            <a:pPr>
              <a:buNone/>
            </a:pPr>
            <a:endParaRPr lang="el-GR" dirty="0"/>
          </a:p>
        </p:txBody>
      </p:sp>
      <p:pic>
        <p:nvPicPr>
          <p:cNvPr id="4" name="Picture 2" descr="C:\Users\ΚΑΜΠΑΚΗ\Desktop\ΜΠΟΣΤ\φοτο Μποστ\5B519D4F-96AC-40B0-955B-EA439FB045A1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357166"/>
            <a:ext cx="1439091" cy="90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l-GR" dirty="0" smtClean="0"/>
              <a:t>Αποτελέσματα </a:t>
            </a:r>
            <a:br>
              <a:rPr lang="el-GR" dirty="0" smtClean="0"/>
            </a:br>
            <a:r>
              <a:rPr lang="el-GR" dirty="0" smtClean="0"/>
              <a:t>(2) Χιούμορ</a:t>
            </a:r>
            <a:endParaRPr lang="el-GR" dirty="0"/>
          </a:p>
        </p:txBody>
      </p:sp>
      <p:graphicFrame>
        <p:nvGraphicFramePr>
          <p:cNvPr id="5" name="4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28596" y="2285992"/>
          <a:ext cx="8229599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198"/>
                <a:gridCol w="1214446"/>
                <a:gridCol w="1071570"/>
                <a:gridCol w="857256"/>
                <a:gridCol w="1285884"/>
                <a:gridCol w="1285884"/>
                <a:gridCol w="1014361"/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ΧΙΟΥΜΟΡ</a:t>
                      </a:r>
                      <a:r>
                        <a:rPr lang="el-GR" sz="2400" b="1" baseline="0" dirty="0" smtClean="0"/>
                        <a:t> 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Ερ.1</a:t>
                      </a:r>
                      <a:r>
                        <a:rPr lang="el-GR" sz="2400" b="1" baseline="0" dirty="0" smtClean="0"/>
                        <a:t> Τ</a:t>
                      </a:r>
                      <a:r>
                        <a:rPr lang="el-GR" sz="2400" b="1" dirty="0" smtClean="0"/>
                        <a:t>/</a:t>
                      </a:r>
                      <a:r>
                        <a:rPr lang="el-GR" sz="2400" b="1" dirty="0" err="1" smtClean="0"/>
                        <a:t>θμος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E</a:t>
                      </a:r>
                      <a:r>
                        <a:rPr lang="el-GR" sz="2400" b="1" dirty="0" smtClean="0"/>
                        <a:t>ρ.2</a:t>
                      </a:r>
                    </a:p>
                    <a:p>
                      <a:r>
                        <a:rPr lang="el-GR" sz="2400" b="1" dirty="0" smtClean="0"/>
                        <a:t>Αθηνά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Ερ.3</a:t>
                      </a:r>
                    </a:p>
                    <a:p>
                      <a:r>
                        <a:rPr lang="el-GR" sz="2400" b="1" dirty="0" smtClean="0"/>
                        <a:t>Κερί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/>
                        <a:t>Ερ.4 </a:t>
                      </a:r>
                      <a:r>
                        <a:rPr lang="el-GR" sz="2400" b="1" dirty="0" err="1" smtClean="0"/>
                        <a:t>Αγγύρας</a:t>
                      </a:r>
                      <a:endParaRPr lang="el-GR" sz="2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/>
                        <a:t>Ερ.5 </a:t>
                      </a:r>
                      <a:r>
                        <a:rPr lang="el-GR" sz="2400" b="1" dirty="0" err="1" smtClean="0"/>
                        <a:t>Θησείες</a:t>
                      </a:r>
                      <a:r>
                        <a:rPr lang="el-GR" sz="2400" b="1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/>
                        <a:t>Ερ.6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err="1" smtClean="0"/>
                        <a:t>Χατζιδ</a:t>
                      </a:r>
                      <a:endParaRPr lang="el-GR" sz="2400" b="1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ΜΕΣΟΣ</a:t>
                      </a:r>
                      <a:r>
                        <a:rPr lang="el-GR" sz="2400" b="1" baseline="0" dirty="0" smtClean="0"/>
                        <a:t> ΟΡΟΣ 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15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21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16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11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16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37</a:t>
                      </a:r>
                      <a:endParaRPr lang="el-G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ΤΥΠΙΚΗ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l-GR" sz="2400" b="1" dirty="0" smtClean="0"/>
                        <a:t> </a:t>
                      </a:r>
                    </a:p>
                    <a:p>
                      <a:r>
                        <a:rPr lang="el-GR" sz="2400" b="1" dirty="0" smtClean="0"/>
                        <a:t>ΑΠΟΚΛΙΣΗ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14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16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14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11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17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18</a:t>
                      </a:r>
                      <a:endParaRPr lang="el-G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MIN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0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0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0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0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0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0</a:t>
                      </a:r>
                      <a:endParaRPr lang="el-G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MAX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54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60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52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47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smtClean="0"/>
                        <a:t>54</a:t>
                      </a:r>
                      <a:endParaRPr lang="el-GR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62</a:t>
                      </a:r>
                      <a:endParaRPr lang="el-GR" sz="24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Picture 2" descr="C:\Users\ΚΑΜΠΑΚΗ\Desktop\ΜΠΟΣΤ\φοτο Μποστ\5B519D4F-96AC-40B0-955B-EA439FB045A1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357166"/>
            <a:ext cx="1439091" cy="90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l-GR" dirty="0" smtClean="0"/>
              <a:t>Αποτελέσματα</a:t>
            </a:r>
            <a:br>
              <a:rPr lang="el-GR" dirty="0" smtClean="0"/>
            </a:br>
            <a:r>
              <a:rPr lang="el-GR" dirty="0" smtClean="0"/>
              <a:t>(3) Ανορθογραφία </a:t>
            </a:r>
            <a:endParaRPr lang="el-GR" dirty="0"/>
          </a:p>
        </p:txBody>
      </p:sp>
      <p:graphicFrame>
        <p:nvGraphicFramePr>
          <p:cNvPr id="5" name="4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599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784"/>
                <a:gridCol w="1143008"/>
                <a:gridCol w="1071570"/>
                <a:gridCol w="785818"/>
                <a:gridCol w="1285884"/>
                <a:gridCol w="1214446"/>
                <a:gridCol w="900089"/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ΑΝΟΡΘΟΓΡΑΦΙΑ</a:t>
                      </a:r>
                      <a:r>
                        <a:rPr lang="el-GR" sz="2400" b="1" baseline="0" dirty="0" smtClean="0"/>
                        <a:t> 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Ερ.1</a:t>
                      </a:r>
                      <a:r>
                        <a:rPr lang="el-GR" sz="2400" b="1" baseline="0" dirty="0" smtClean="0"/>
                        <a:t> Τ</a:t>
                      </a:r>
                      <a:r>
                        <a:rPr lang="el-GR" sz="2400" b="1" dirty="0" smtClean="0"/>
                        <a:t>/</a:t>
                      </a:r>
                      <a:r>
                        <a:rPr lang="el-GR" sz="2400" b="1" dirty="0" err="1" smtClean="0"/>
                        <a:t>θμος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E</a:t>
                      </a:r>
                      <a:r>
                        <a:rPr lang="el-GR" sz="2400" b="1" dirty="0" smtClean="0"/>
                        <a:t>ρ.2</a:t>
                      </a:r>
                    </a:p>
                    <a:p>
                      <a:r>
                        <a:rPr lang="el-GR" sz="2400" b="1" dirty="0" smtClean="0"/>
                        <a:t>Αθηνά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Ερ.3</a:t>
                      </a:r>
                    </a:p>
                    <a:p>
                      <a:r>
                        <a:rPr lang="el-GR" sz="2400" b="1" dirty="0" smtClean="0"/>
                        <a:t>Κερί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/>
                        <a:t>Ερ.4 </a:t>
                      </a:r>
                      <a:r>
                        <a:rPr lang="el-GR" sz="2400" b="1" dirty="0" err="1" smtClean="0"/>
                        <a:t>Αγγύρας</a:t>
                      </a:r>
                      <a:endParaRPr lang="el-GR" sz="2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/>
                        <a:t>Ερ.5 </a:t>
                      </a:r>
                      <a:r>
                        <a:rPr lang="el-GR" sz="2400" b="1" dirty="0" err="1" smtClean="0"/>
                        <a:t>Θησείες</a:t>
                      </a:r>
                      <a:r>
                        <a:rPr lang="el-GR" sz="2400" b="1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/>
                        <a:t>Ερ.6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err="1" smtClean="0"/>
                        <a:t>Χατζ</a:t>
                      </a:r>
                      <a:endParaRPr lang="el-GR" sz="2400" b="1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ΜΕΣΟΣ</a:t>
                      </a:r>
                      <a:r>
                        <a:rPr lang="el-GR" sz="2400" b="1" baseline="0" dirty="0" smtClean="0"/>
                        <a:t> ΟΡΟΣ 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37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28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20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27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36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28</a:t>
                      </a:r>
                      <a:endParaRPr lang="el-G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ΤΥΠΙΚΗ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l-GR" sz="2400" b="1" dirty="0" smtClean="0"/>
                        <a:t> ΑΠΟΚΛΙΣΗ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16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17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16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18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18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17</a:t>
                      </a:r>
                      <a:endParaRPr lang="el-G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MIN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3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0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0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3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0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0</a:t>
                      </a:r>
                      <a:endParaRPr lang="el-G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MAX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62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62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58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58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62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/>
                        <a:t>58</a:t>
                      </a:r>
                    </a:p>
                    <a:p>
                      <a:endParaRPr lang="el-GR" sz="24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Picture 2" descr="C:\Users\ΚΑΜΠΑΚΗ\Desktop\ΜΠΟΣΤ\φοτο Μποστ\5B519D4F-96AC-40B0-955B-EA439FB045A1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357166"/>
            <a:ext cx="1439091" cy="90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l-GR" dirty="0" smtClean="0"/>
              <a:t>Αποτελέσματα </a:t>
            </a:r>
            <a:br>
              <a:rPr lang="el-GR" dirty="0" smtClean="0"/>
            </a:br>
            <a:r>
              <a:rPr lang="el-GR" dirty="0" smtClean="0"/>
              <a:t>(4) Σημερινή </a:t>
            </a:r>
            <a:endParaRPr lang="el-GR" dirty="0"/>
          </a:p>
        </p:txBody>
      </p:sp>
      <p:graphicFrame>
        <p:nvGraphicFramePr>
          <p:cNvPr id="5" name="4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599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4470"/>
                <a:gridCol w="1143008"/>
                <a:gridCol w="1071570"/>
                <a:gridCol w="785818"/>
                <a:gridCol w="1428760"/>
                <a:gridCol w="1214446"/>
                <a:gridCol w="971527"/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ΣΗΜΕΡΙΝΗ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Ερ.1</a:t>
                      </a:r>
                      <a:r>
                        <a:rPr lang="el-GR" sz="2400" b="1" baseline="0" dirty="0" smtClean="0"/>
                        <a:t> Τ</a:t>
                      </a:r>
                      <a:r>
                        <a:rPr lang="el-GR" sz="2400" b="1" dirty="0" smtClean="0"/>
                        <a:t>/</a:t>
                      </a:r>
                      <a:r>
                        <a:rPr lang="el-GR" sz="2400" b="1" dirty="0" err="1" smtClean="0"/>
                        <a:t>θμος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E</a:t>
                      </a:r>
                      <a:r>
                        <a:rPr lang="el-GR" sz="2400" b="1" dirty="0" smtClean="0"/>
                        <a:t>ρ.2</a:t>
                      </a:r>
                    </a:p>
                    <a:p>
                      <a:r>
                        <a:rPr lang="el-GR" sz="2400" b="1" dirty="0" smtClean="0"/>
                        <a:t>Αθηνά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Ερ.3</a:t>
                      </a:r>
                    </a:p>
                    <a:p>
                      <a:r>
                        <a:rPr lang="el-GR" sz="2400" b="1" dirty="0" smtClean="0"/>
                        <a:t>Κερί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/>
                        <a:t>Ερ.4 </a:t>
                      </a:r>
                      <a:r>
                        <a:rPr lang="el-GR" sz="2400" b="1" dirty="0" err="1" smtClean="0"/>
                        <a:t>Αγγύρας</a:t>
                      </a:r>
                      <a:endParaRPr lang="el-GR" sz="2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/>
                        <a:t>Ερ.5 </a:t>
                      </a:r>
                      <a:r>
                        <a:rPr lang="el-GR" sz="2400" b="1" dirty="0" err="1" smtClean="0"/>
                        <a:t>Θησείες</a:t>
                      </a:r>
                      <a:r>
                        <a:rPr lang="el-GR" sz="2400" b="1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/>
                        <a:t>Ερ.6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err="1" smtClean="0"/>
                        <a:t>Χατζ</a:t>
                      </a:r>
                      <a:endParaRPr lang="el-GR" sz="2400" b="1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ΜΕΣΟΣ</a:t>
                      </a:r>
                      <a:r>
                        <a:rPr lang="el-GR" sz="2400" b="1" baseline="0" dirty="0" smtClean="0"/>
                        <a:t> ΟΡΟΣ 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20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23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20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26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23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29</a:t>
                      </a:r>
                      <a:endParaRPr lang="el-G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ΤΥΠΙΚΗ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l-GR" sz="2400" b="1" dirty="0" smtClean="0"/>
                        <a:t>ΑΠΟΚΛΙΣΗ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17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17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17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18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18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18</a:t>
                      </a:r>
                      <a:endParaRPr lang="el-G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MIN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0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0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0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0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0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0</a:t>
                      </a:r>
                      <a:endParaRPr lang="el-G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MAX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57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60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62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60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58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/>
                        <a:t>62</a:t>
                      </a:r>
                      <a:endParaRPr lang="el-GR" sz="24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Picture 2" descr="C:\Users\ΚΑΜΠΑΚΗ\Desktop\ΜΠΟΣΤ\φοτο Μποστ\5B519D4F-96AC-40B0-955B-EA439FB045A1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357166"/>
            <a:ext cx="1439091" cy="90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l-GR" dirty="0" smtClean="0"/>
          </a:p>
          <a:p>
            <a:pPr algn="ctr">
              <a:buNone/>
            </a:pPr>
            <a:r>
              <a:rPr lang="el-GR" sz="4800" dirty="0" err="1" smtClean="0"/>
              <a:t>Εφχαριστώ</a:t>
            </a:r>
            <a:r>
              <a:rPr lang="el-GR" sz="4800" dirty="0" smtClean="0"/>
              <a:t>!</a:t>
            </a:r>
          </a:p>
          <a:p>
            <a:pPr algn="ctr">
              <a:buNone/>
            </a:pPr>
            <a:endParaRPr lang="el-GR" sz="4800" dirty="0" smtClean="0"/>
          </a:p>
          <a:p>
            <a:pPr algn="ctr"/>
            <a:endParaRPr lang="el-GR" dirty="0"/>
          </a:p>
        </p:txBody>
      </p:sp>
      <p:pic>
        <p:nvPicPr>
          <p:cNvPr id="1026" name="Picture 2" descr="C:\Users\ΚΑΜΠΑΚΗ\Desktop\ΣΚΙΤΣΑ ΕΙΚΟΝΙΔΑ\A985922A-3B17-405F-A9A4-77C6543A93A5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3429000"/>
            <a:ext cx="3869576" cy="259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l-GR" dirty="0" smtClean="0">
                <a:latin typeface="Andika Phon" pitchFamily="2" charset="0"/>
                <a:ea typeface="Andika Phon" pitchFamily="2" charset="0"/>
              </a:rPr>
              <a:t>Μέθοδος</a:t>
            </a:r>
            <a:br>
              <a:rPr lang="el-GR" dirty="0" smtClean="0">
                <a:latin typeface="Andika Phon" pitchFamily="2" charset="0"/>
                <a:ea typeface="Andika Phon" pitchFamily="2" charset="0"/>
              </a:rPr>
            </a:br>
            <a:r>
              <a:rPr lang="el-GR" dirty="0" smtClean="0">
                <a:latin typeface="Andika Phon" pitchFamily="2" charset="0"/>
                <a:ea typeface="Andika Phon" pitchFamily="2" charset="0"/>
              </a:rPr>
              <a:t>(1) </a:t>
            </a:r>
            <a:endParaRPr lang="el-GR" dirty="0">
              <a:latin typeface="Andika Phon" pitchFamily="2" charset="0"/>
              <a:ea typeface="Andika Phon" pitchFamily="2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lnSpcReduction="10000"/>
          </a:bodyPr>
          <a:lstStyle/>
          <a:p>
            <a:pPr marL="0" indent="0">
              <a:buAutoNum type="arabicParenBoth"/>
            </a:pPr>
            <a:r>
              <a:rPr lang="el-GR" sz="2400" b="1" dirty="0" smtClean="0">
                <a:latin typeface="Andika Phon" pitchFamily="2" charset="0"/>
                <a:ea typeface="Andika APac" pitchFamily="2" charset="0"/>
                <a:cs typeface="Aharoni" pitchFamily="2" charset="-79"/>
              </a:rPr>
              <a:t>  </a:t>
            </a:r>
            <a:r>
              <a:rPr lang="el-GR" sz="2800" b="1" dirty="0" smtClean="0">
                <a:latin typeface="Andika Phon" pitchFamily="2" charset="0"/>
                <a:ea typeface="Andika APac" pitchFamily="2" charset="0"/>
                <a:cs typeface="Aharoni" pitchFamily="2" charset="-79"/>
              </a:rPr>
              <a:t>Πληροφορητές/</a:t>
            </a:r>
            <a:r>
              <a:rPr lang="el-GR" sz="2800" b="1" dirty="0" err="1" smtClean="0">
                <a:latin typeface="Andika Phon" pitchFamily="2" charset="0"/>
                <a:ea typeface="Andika APac" pitchFamily="2" charset="0"/>
                <a:cs typeface="Aharoni" pitchFamily="2" charset="-79"/>
              </a:rPr>
              <a:t>τριες</a:t>
            </a:r>
            <a:r>
              <a:rPr lang="el-GR" sz="2800" b="1" dirty="0" smtClean="0">
                <a:latin typeface="Andika Phon" pitchFamily="2" charset="0"/>
                <a:ea typeface="Andika APac" pitchFamily="2" charset="0"/>
                <a:cs typeface="Aharoni" pitchFamily="2" charset="-79"/>
              </a:rPr>
              <a:t>: </a:t>
            </a:r>
            <a:r>
              <a:rPr lang="el-GR" sz="2800" dirty="0" smtClean="0">
                <a:latin typeface="Andika Phon" pitchFamily="2" charset="0"/>
                <a:ea typeface="Andika APac" pitchFamily="2" charset="0"/>
                <a:cs typeface="Aharoni" pitchFamily="2" charset="-79"/>
              </a:rPr>
              <a:t>80 δευτεροετείς φοιτητές του Τμήματος Ελληνικής Φιλολογίας. </a:t>
            </a:r>
          </a:p>
          <a:p>
            <a:pPr marL="0" indent="0">
              <a:buNone/>
            </a:pPr>
            <a:endParaRPr lang="el-GR" sz="2800" b="1" dirty="0" smtClean="0">
              <a:latin typeface="Andika Phon" pitchFamily="2" charset="0"/>
              <a:ea typeface="Andika APac" pitchFamily="2" charset="0"/>
              <a:cs typeface="Aharoni" pitchFamily="2" charset="-79"/>
            </a:endParaRPr>
          </a:p>
          <a:p>
            <a:pPr marL="0" indent="0">
              <a:buNone/>
            </a:pPr>
            <a:r>
              <a:rPr lang="el-GR" sz="2800" b="1" dirty="0" smtClean="0">
                <a:latin typeface="Andika Phon" pitchFamily="2" charset="0"/>
                <a:ea typeface="Andika APac" pitchFamily="2" charset="0"/>
                <a:cs typeface="Aharoni" pitchFamily="2" charset="-79"/>
              </a:rPr>
              <a:t>(2)  </a:t>
            </a:r>
            <a:r>
              <a:rPr lang="el-GR" sz="2800" b="1" i="1" dirty="0" smtClean="0">
                <a:latin typeface="Andika Phon" pitchFamily="2" charset="0"/>
                <a:ea typeface="Andika APac" pitchFamily="2" charset="0"/>
                <a:cs typeface="Aharoni" pitchFamily="2" charset="-79"/>
              </a:rPr>
              <a:t>Εργαλεία </a:t>
            </a:r>
            <a:endParaRPr lang="el-GR" sz="2800" b="1" dirty="0" smtClean="0">
              <a:latin typeface="Andika Phon" pitchFamily="2" charset="0"/>
              <a:ea typeface="Andika APac" pitchFamily="2" charset="0"/>
              <a:cs typeface="Aharoni" pitchFamily="2" charset="-79"/>
            </a:endParaRPr>
          </a:p>
          <a:p>
            <a:pPr>
              <a:buNone/>
            </a:pPr>
            <a:r>
              <a:rPr lang="el-GR" sz="2800" dirty="0" smtClean="0">
                <a:latin typeface="Andika Phon" pitchFamily="2" charset="0"/>
                <a:ea typeface="Andika Phon" pitchFamily="2" charset="0"/>
                <a:cs typeface="Aharoni" pitchFamily="2" charset="-79"/>
              </a:rPr>
              <a:t>	(α) ένα ερωτηματολόγιο με 6 ερωτήσεις</a:t>
            </a:r>
            <a:r>
              <a:rPr lang="el-GR" sz="2800" dirty="0" smtClean="0">
                <a:latin typeface="Andika Phon" pitchFamily="2" charset="0"/>
                <a:ea typeface="Andika Phon" pitchFamily="2" charset="0"/>
              </a:rPr>
              <a:t> και  4 επί μέρους ερωτήματα.  Επομένως συνολικά  24 ερωτήματα</a:t>
            </a:r>
            <a:r>
              <a:rPr lang="el-GR" sz="2800" dirty="0" smtClean="0">
                <a:latin typeface="Andika Phon" pitchFamily="2" charset="0"/>
                <a:ea typeface="Andika Phon" pitchFamily="2" charset="0"/>
                <a:cs typeface="Aharoni" pitchFamily="2" charset="-79"/>
              </a:rPr>
              <a:t>  …       κ</a:t>
            </a:r>
            <a:r>
              <a:rPr lang="el-GR" sz="2800" dirty="0" smtClean="0">
                <a:latin typeface="Andika Phon" pitchFamily="2" charset="0"/>
                <a:ea typeface="Andika Phon" pitchFamily="2" charset="0"/>
              </a:rPr>
              <a:t>αι </a:t>
            </a:r>
          </a:p>
          <a:p>
            <a:pPr>
              <a:buNone/>
            </a:pPr>
            <a:r>
              <a:rPr lang="el-GR" sz="2800" dirty="0" smtClean="0">
                <a:latin typeface="Andika Phon" pitchFamily="2" charset="0"/>
                <a:ea typeface="Andika Phon" pitchFamily="2" charset="0"/>
              </a:rPr>
              <a:t>(β) η ράβδος </a:t>
            </a:r>
            <a:r>
              <a:rPr lang="en-US" sz="2800" dirty="0" smtClean="0">
                <a:latin typeface="Andika Phon" pitchFamily="2" charset="0"/>
                <a:ea typeface="Andika Phon" pitchFamily="2" charset="0"/>
              </a:rPr>
              <a:t>V&amp;V </a:t>
            </a:r>
            <a:r>
              <a:rPr lang="el-GR" sz="2800" dirty="0" smtClean="0">
                <a:latin typeface="Andika Phon" pitchFamily="2" charset="0"/>
                <a:ea typeface="Andika Phon" pitchFamily="2" charset="0"/>
              </a:rPr>
              <a:t>που χρησιμοποιήθηκε στη συμπλήρωση των ερωτηματολογίων αντί των κλιμάκων </a:t>
            </a:r>
            <a:r>
              <a:rPr lang="en-US" sz="2800" dirty="0" err="1" smtClean="0">
                <a:latin typeface="Andika Phon" pitchFamily="2" charset="0"/>
                <a:ea typeface="Andika Phon" pitchFamily="2" charset="0"/>
              </a:rPr>
              <a:t>Likert</a:t>
            </a:r>
            <a:r>
              <a:rPr lang="en-US" sz="2800" dirty="0" smtClean="0">
                <a:latin typeface="Andika Phon" pitchFamily="2" charset="0"/>
                <a:ea typeface="Andika Phon" pitchFamily="2" charset="0"/>
              </a:rPr>
              <a:t> </a:t>
            </a:r>
            <a:endParaRPr lang="el-GR" sz="2800" dirty="0">
              <a:latin typeface="Andika Phon" pitchFamily="2" charset="0"/>
              <a:ea typeface="Andika Phon" pitchFamily="2" charset="0"/>
            </a:endParaRPr>
          </a:p>
        </p:txBody>
      </p:sp>
      <p:pic>
        <p:nvPicPr>
          <p:cNvPr id="4" name="Picture 2" descr="C:\Users\ΚΑΜΠΑΚΗ\Desktop\ΜΠΟΣΤ\φοτο Μποστ\5B519D4F-96AC-40B0-955B-EA439FB045A1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357166"/>
            <a:ext cx="1439091" cy="90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l-GR" dirty="0" smtClean="0">
                <a:solidFill>
                  <a:srgbClr val="FF0000"/>
                </a:solidFill>
              </a:rPr>
              <a:t>Η </a:t>
            </a:r>
            <a:r>
              <a:rPr lang="el-GR" sz="3600" dirty="0" smtClean="0">
                <a:solidFill>
                  <a:srgbClr val="FF0000"/>
                </a:solidFill>
              </a:rPr>
              <a:t>ράβδος </a:t>
            </a:r>
            <a:r>
              <a:rPr lang="en-US" sz="3600" dirty="0" smtClean="0">
                <a:solidFill>
                  <a:srgbClr val="FF0000"/>
                </a:solidFill>
              </a:rPr>
              <a:t>V&amp;V </a:t>
            </a:r>
            <a:r>
              <a:rPr lang="el-GR" sz="3600" dirty="0" smtClean="0">
                <a:solidFill>
                  <a:srgbClr val="FF0000"/>
                </a:solidFill>
              </a:rPr>
              <a:t>ως εναλλακτικό </a:t>
            </a:r>
            <a:br>
              <a:rPr lang="el-GR" sz="3600" dirty="0" smtClean="0">
                <a:solidFill>
                  <a:srgbClr val="FF0000"/>
                </a:solidFill>
              </a:rPr>
            </a:br>
            <a:r>
              <a:rPr lang="el-GR" sz="3600" dirty="0" smtClean="0">
                <a:solidFill>
                  <a:srgbClr val="FF0000"/>
                </a:solidFill>
              </a:rPr>
              <a:t>εργαλείο στις κλίμακες </a:t>
            </a:r>
            <a:r>
              <a:rPr lang="en-US" sz="3600" dirty="0" err="1" smtClean="0">
                <a:solidFill>
                  <a:srgbClr val="FF0000"/>
                </a:solidFill>
              </a:rPr>
              <a:t>Likert</a:t>
            </a:r>
            <a:endParaRPr lang="el-GR" sz="3600" dirty="0">
              <a:solidFill>
                <a:srgbClr val="FF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sz="3800" dirty="0" smtClean="0"/>
              <a:t>Οι κλίμακες </a:t>
            </a:r>
            <a:r>
              <a:rPr lang="en-US" sz="3800" dirty="0" err="1" smtClean="0"/>
              <a:t>Likert</a:t>
            </a:r>
            <a:r>
              <a:rPr lang="el-GR" sz="3800" dirty="0" smtClean="0"/>
              <a:t>, όπως, π.χ.,  η </a:t>
            </a:r>
            <a:r>
              <a:rPr lang="el-GR" sz="3800" dirty="0" err="1" smtClean="0"/>
              <a:t>πεντάβαθμη</a:t>
            </a:r>
            <a:r>
              <a:rPr lang="el-GR" sz="3800" dirty="0" smtClean="0"/>
              <a:t> κλίμακα </a:t>
            </a:r>
            <a:r>
              <a:rPr lang="en-US" sz="3800" dirty="0" err="1" smtClean="0"/>
              <a:t>Likert</a:t>
            </a:r>
            <a:r>
              <a:rPr lang="el-GR" sz="3800" dirty="0" smtClean="0"/>
              <a:t> κυριαρχούν στη στατιστική ανάλυση ,</a:t>
            </a:r>
          </a:p>
          <a:p>
            <a:r>
              <a:rPr lang="el-GR" sz="3800" dirty="0" smtClean="0"/>
              <a:t>Συνήθως ξεκινούν από το πολύ αρνητικό και καταλήγουν στο πολύ θετικό ή το αντίστροφο, όπως για παράδειγμα: </a:t>
            </a:r>
            <a:r>
              <a:rPr lang="el-GR" sz="3800" i="1" dirty="0" smtClean="0"/>
              <a:t>‘Συμφωνώ απόλυτα’,  ‘Συμφωνώ’,  ‘Αδιάφορος ή Αναποφάσιστος’, ‘Διαφωνώ’  </a:t>
            </a:r>
            <a:r>
              <a:rPr lang="el-GR" sz="3800" dirty="0" smtClean="0"/>
              <a:t> και</a:t>
            </a:r>
            <a:r>
              <a:rPr lang="el-GR" sz="3800" i="1" dirty="0" smtClean="0"/>
              <a:t>   ‘Διαφωνώ απόλυτα’ </a:t>
            </a:r>
            <a:endParaRPr lang="el-GR" sz="3800" dirty="0" smtClean="0"/>
          </a:p>
          <a:p>
            <a:endParaRPr lang="el-GR" dirty="0"/>
          </a:p>
        </p:txBody>
      </p:sp>
      <p:pic>
        <p:nvPicPr>
          <p:cNvPr id="4" name="Picture 2" descr="C:\Users\ΚΑΜΠΑΚΗ\Desktop\ΜΠΟΣΤ\φοτο Μποστ\5B519D4F-96AC-40B0-955B-EA439FB045A1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357166"/>
            <a:ext cx="1439091" cy="90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l-GR" sz="2400" dirty="0" smtClean="0">
                <a:solidFill>
                  <a:srgbClr val="FF0000"/>
                </a:solidFill>
              </a:rPr>
              <a:t>Η ράβδος </a:t>
            </a:r>
            <a:r>
              <a:rPr lang="en-US" sz="2400" dirty="0" smtClean="0">
                <a:solidFill>
                  <a:srgbClr val="FF0000"/>
                </a:solidFill>
              </a:rPr>
              <a:t>V&amp;V </a:t>
            </a:r>
            <a:r>
              <a:rPr lang="el-GR" sz="2400" dirty="0" smtClean="0">
                <a:solidFill>
                  <a:srgbClr val="FF0000"/>
                </a:solidFill>
              </a:rPr>
              <a:t>ως εναλλακτικό </a:t>
            </a:r>
            <a:br>
              <a:rPr lang="el-GR" sz="2400" dirty="0" smtClean="0">
                <a:solidFill>
                  <a:srgbClr val="FF0000"/>
                </a:solidFill>
              </a:rPr>
            </a:br>
            <a:r>
              <a:rPr lang="el-GR" sz="2400" dirty="0" smtClean="0">
                <a:solidFill>
                  <a:srgbClr val="FF0000"/>
                </a:solidFill>
              </a:rPr>
              <a:t>εργαλείο στις κλίμακες </a:t>
            </a:r>
            <a:r>
              <a:rPr lang="en-US" sz="2400" dirty="0" err="1" smtClean="0">
                <a:solidFill>
                  <a:srgbClr val="FF0000"/>
                </a:solidFill>
              </a:rPr>
              <a:t>Likert</a:t>
            </a:r>
            <a:endParaRPr lang="el-GR" sz="24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Όμως το μεγάλο πρόβλημα είναι το </a:t>
            </a:r>
            <a:r>
              <a:rPr lang="el-GR" dirty="0" smtClean="0">
                <a:solidFill>
                  <a:srgbClr val="FF0000"/>
                </a:solidFill>
              </a:rPr>
              <a:t>πού </a:t>
            </a:r>
            <a:r>
              <a:rPr lang="el-GR" dirty="0" smtClean="0"/>
              <a:t>βρίσκονται τα όρια της </a:t>
            </a:r>
            <a:r>
              <a:rPr lang="el-GR" dirty="0" err="1" smtClean="0"/>
              <a:t>διαμέρισης</a:t>
            </a:r>
            <a:r>
              <a:rPr lang="el-GR" dirty="0" smtClean="0"/>
              <a:t>. Το πρόβλημα της διάκρισης αυτών των κατηγοριών είναι μεγάλο τόσο για τον ερευνητή όσο, ή ίσως ακόμη περισσότερο, γι’ αυτόν/ή που καλείται να απαντήσει, τους πολύτιμους/πολύτιμες πληροφορητές/</a:t>
            </a:r>
            <a:r>
              <a:rPr lang="el-GR" dirty="0" err="1" smtClean="0"/>
              <a:t>τριες</a:t>
            </a:r>
            <a:r>
              <a:rPr lang="el-GR" dirty="0" smtClean="0"/>
              <a:t>. Πολλές φορές μάλιστα η κατανόηση μιας τέτοιας διάκρισης μπορεί να είναι τόσο δύσκολη που ίσως φέρει σε απόγνωσης ερευνητές και συμμετέχοντες/</a:t>
            </a:r>
            <a:r>
              <a:rPr lang="el-GR" dirty="0" err="1" smtClean="0"/>
              <a:t>ουσες</a:t>
            </a:r>
            <a:r>
              <a:rPr lang="el-GR" dirty="0" smtClean="0"/>
              <a:t>.</a:t>
            </a:r>
          </a:p>
          <a:p>
            <a:endParaRPr lang="el-GR" dirty="0"/>
          </a:p>
        </p:txBody>
      </p:sp>
      <p:pic>
        <p:nvPicPr>
          <p:cNvPr id="4" name="Picture 2" descr="C:\Users\ΚΑΜΠΑΚΗ\Desktop\ΜΠΟΣΤ\φοτο Μποστ\5B519D4F-96AC-40B0-955B-EA439FB045A1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357166"/>
            <a:ext cx="1439091" cy="90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l-GR" sz="2400" dirty="0" smtClean="0">
                <a:solidFill>
                  <a:srgbClr val="FF0000"/>
                </a:solidFill>
              </a:rPr>
              <a:t>Η ράβδος </a:t>
            </a:r>
            <a:r>
              <a:rPr lang="en-US" sz="2400" dirty="0" smtClean="0">
                <a:solidFill>
                  <a:srgbClr val="FF0000"/>
                </a:solidFill>
              </a:rPr>
              <a:t>V&amp;V </a:t>
            </a:r>
            <a:r>
              <a:rPr lang="el-GR" sz="2400" dirty="0" smtClean="0">
                <a:solidFill>
                  <a:srgbClr val="FF0000"/>
                </a:solidFill>
              </a:rPr>
              <a:t>ως εναλλακτικό </a:t>
            </a:r>
            <a:br>
              <a:rPr lang="el-GR" sz="2400" dirty="0" smtClean="0">
                <a:solidFill>
                  <a:srgbClr val="FF0000"/>
                </a:solidFill>
              </a:rPr>
            </a:br>
            <a:r>
              <a:rPr lang="el-GR" sz="2400" dirty="0" smtClean="0">
                <a:solidFill>
                  <a:srgbClr val="FF0000"/>
                </a:solidFill>
              </a:rPr>
              <a:t>εργαλείο στις κλίμακες </a:t>
            </a:r>
            <a:r>
              <a:rPr lang="en-US" sz="2400" dirty="0" err="1" smtClean="0">
                <a:solidFill>
                  <a:srgbClr val="FF0000"/>
                </a:solidFill>
              </a:rPr>
              <a:t>Likert</a:t>
            </a:r>
            <a:endParaRPr lang="el-GR" sz="24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b="1" i="1" dirty="0" smtClean="0"/>
              <a:t>Πρόταση</a:t>
            </a:r>
            <a:endParaRPr lang="el-GR" dirty="0" smtClean="0"/>
          </a:p>
          <a:p>
            <a:pPr algn="just">
              <a:buNone/>
            </a:pPr>
            <a:r>
              <a:rPr lang="el-GR" b="1" dirty="0" smtClean="0"/>
              <a:t>«</a:t>
            </a:r>
            <a:r>
              <a:rPr lang="el-GR" b="1" i="1" dirty="0" smtClean="0"/>
              <a:t>Κατά τη συμπλήρωση οποιουδήποτε ερωτηματολογίου προτείνεται  κάθε ερώτηση να αντικατασταθούν οι κλίμακες με ένα </a:t>
            </a:r>
            <a:r>
              <a:rPr lang="el-GR" b="1" i="1" u="sng" dirty="0" smtClean="0"/>
              <a:t>συνεχέ</a:t>
            </a:r>
            <a:r>
              <a:rPr lang="el-GR" b="1" i="1" dirty="0" smtClean="0"/>
              <a:t>ς, δηλαδή μία ράβδο, την οποία ονομάζουμε </a:t>
            </a:r>
            <a:r>
              <a:rPr lang="en-US" b="1" i="1" dirty="0" smtClean="0"/>
              <a:t>Vougiouklis</a:t>
            </a:r>
            <a:r>
              <a:rPr lang="el-GR" b="1" i="1" dirty="0" smtClean="0"/>
              <a:t> &amp; </a:t>
            </a:r>
            <a:r>
              <a:rPr lang="en-US" b="1" i="1" dirty="0" smtClean="0"/>
              <a:t>Vougiouklis bar</a:t>
            </a:r>
            <a:r>
              <a:rPr lang="el-GR" b="1" i="1" dirty="0" smtClean="0"/>
              <a:t> ή </a:t>
            </a:r>
            <a:r>
              <a:rPr lang="en-US" b="1" i="1" dirty="0" smtClean="0"/>
              <a:t>V</a:t>
            </a:r>
            <a:r>
              <a:rPr lang="el-GR" b="1" i="1" dirty="0" smtClean="0"/>
              <a:t>&amp;</a:t>
            </a:r>
            <a:r>
              <a:rPr lang="en-US" b="1" i="1" dirty="0" smtClean="0"/>
              <a:t>V bar</a:t>
            </a:r>
            <a:r>
              <a:rPr lang="el-GR" b="1" i="1" dirty="0" smtClean="0"/>
              <a:t>. Στο αριστερό άκρο της  ράβδου υπάρχει το  0  και στο δεξί το  1:</a:t>
            </a:r>
          </a:p>
          <a:p>
            <a:pPr algn="just">
              <a:buNone/>
            </a:pPr>
            <a:endParaRPr lang="el-GR" dirty="0" smtClean="0"/>
          </a:p>
          <a:p>
            <a:pPr>
              <a:buNone/>
            </a:pPr>
            <a:r>
              <a:rPr lang="el-GR" b="1" dirty="0" smtClean="0"/>
              <a:t>   0                                                           1</a:t>
            </a:r>
            <a:endParaRPr lang="el-GR" dirty="0" smtClean="0"/>
          </a:p>
          <a:p>
            <a:pPr>
              <a:buNone/>
            </a:pPr>
            <a:r>
              <a:rPr lang="el-GR" b="1" i="1" dirty="0" smtClean="0"/>
              <a:t> </a:t>
            </a:r>
            <a:endParaRPr lang="el-GR" dirty="0" smtClean="0"/>
          </a:p>
          <a:p>
            <a:r>
              <a:rPr lang="el-GR" b="1" i="1" dirty="0" smtClean="0"/>
              <a:t>Ο/Η ερωτώμενος/η, αντί, ως συνήθως, να τσεκάρει μία βαθμίδα της κλίμακας, καλείται να τμήσει κάθετα το σημείο της ράβδου το οποίο θεωρεί ότι εκφράζει την απάντηση του/της στο συγκεκριμένο ερώτημα».</a:t>
            </a:r>
            <a:endParaRPr lang="el-GR" dirty="0" smtClean="0"/>
          </a:p>
          <a:p>
            <a:endParaRPr lang="el-GR" dirty="0"/>
          </a:p>
        </p:txBody>
      </p:sp>
      <p:pic>
        <p:nvPicPr>
          <p:cNvPr id="4" name="Picture 2" descr="C:\Users\ΚΑΜΠΑΚΗ\Desktop\ΜΠΟΣΤ\φοτο Μποστ\5B519D4F-96AC-40B0-955B-EA439FB045A1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357166"/>
            <a:ext cx="1439091" cy="900000"/>
          </a:xfrm>
          <a:prstGeom prst="rect">
            <a:avLst/>
          </a:prstGeom>
          <a:noFill/>
        </p:spPr>
      </p:pic>
      <p:cxnSp>
        <p:nvCxnSpPr>
          <p:cNvPr id="6" name="5 - Ευθεία γραμμή σύνδεσης"/>
          <p:cNvCxnSpPr/>
          <p:nvPr/>
        </p:nvCxnSpPr>
        <p:spPr>
          <a:xfrm>
            <a:off x="1000100" y="3857628"/>
            <a:ext cx="35719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l-GR" dirty="0" smtClean="0"/>
              <a:t>Μέθοδος</a:t>
            </a:r>
            <a:br>
              <a:rPr lang="el-GR" dirty="0" smtClean="0"/>
            </a:br>
            <a:r>
              <a:rPr lang="el-GR" dirty="0" smtClean="0"/>
              <a:t>(2)</a:t>
            </a:r>
            <a:endParaRPr lang="el-GR" dirty="0"/>
          </a:p>
        </p:txBody>
      </p:sp>
      <p:pic>
        <p:nvPicPr>
          <p:cNvPr id="4" name="Picture 2" descr="C:\Users\ΚΑΜΠΑΚΗ\Desktop\ΜΠΟΣΤ\φοτο Μποστ\5B519D4F-96AC-40B0-955B-EA439FB045A1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357166"/>
            <a:ext cx="1439091" cy="900000"/>
          </a:xfrm>
          <a:prstGeom prst="rect">
            <a:avLst/>
          </a:prstGeom>
          <a:noFill/>
        </p:spPr>
      </p:pic>
      <p:sp>
        <p:nvSpPr>
          <p:cNvPr id="6" name="5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sz="4000" dirty="0" smtClean="0">
                <a:latin typeface="Andika Phon" pitchFamily="2" charset="0"/>
                <a:ea typeface="Andika Phon" pitchFamily="2" charset="0"/>
              </a:rPr>
              <a:t>(3) επεξεργασία</a:t>
            </a:r>
          </a:p>
          <a:p>
            <a:pPr>
              <a:buNone/>
            </a:pPr>
            <a:r>
              <a:rPr lang="el-GR" sz="4000" dirty="0" smtClean="0">
                <a:latin typeface="Andika Phon" pitchFamily="2" charset="0"/>
                <a:ea typeface="Andika Phon" pitchFamily="2" charset="0"/>
              </a:rPr>
              <a:t>Ως και η  συμπλήρωση και η επεξεργασία των ερωτηματολογίων έγινε με  τη μέθοδο της ράβδου </a:t>
            </a:r>
            <a:r>
              <a:rPr lang="en-US" sz="4000" dirty="0" smtClean="0">
                <a:latin typeface="Andika Phon" pitchFamily="2" charset="0"/>
                <a:ea typeface="Andika Phon" pitchFamily="2" charset="0"/>
              </a:rPr>
              <a:t>V&amp;V.</a:t>
            </a:r>
            <a:endParaRPr lang="el-GR" sz="4000" dirty="0">
              <a:latin typeface="Andika Phon" pitchFamily="2" charset="0"/>
              <a:ea typeface="Andika Phon" pitchFamily="2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idx="4294967295"/>
          </p:nvPr>
        </p:nvSpPr>
        <p:spPr>
          <a:xfrm>
            <a:off x="357158" y="2857496"/>
            <a:ext cx="8229600" cy="11430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l-GR" sz="4800" dirty="0" smtClean="0">
                <a:solidFill>
                  <a:srgbClr val="FF0000"/>
                </a:solidFill>
              </a:rPr>
              <a:t>Ερωτηματολόγια </a:t>
            </a:r>
            <a:endParaRPr lang="el-GR" sz="4800" dirty="0">
              <a:solidFill>
                <a:srgbClr val="FF0000"/>
              </a:solidFill>
            </a:endParaRPr>
          </a:p>
        </p:txBody>
      </p:sp>
      <p:pic>
        <p:nvPicPr>
          <p:cNvPr id="4" name="Picture 2" descr="C:\Users\ΚΑΜΠΑΚΗ\Desktop\ΜΠΟΣΤ\φοτο Μποστ\5B519D4F-96AC-40B0-955B-EA439FB045A1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28926" y="857232"/>
            <a:ext cx="2870048" cy="180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854</Words>
  <PresentationFormat>Προβολή στην οθόνη (4:3)</PresentationFormat>
  <Paragraphs>280</Paragraphs>
  <Slides>33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33</vt:i4>
      </vt:variant>
    </vt:vector>
  </HeadingPairs>
  <TitlesOfParts>
    <vt:vector size="34" baseType="lpstr">
      <vt:lpstr>Θέμα του Office</vt:lpstr>
      <vt:lpstr>ΜΠΟΣΤ: ο συγγραφέας, ο γελοιογράφος και το έργο του </vt:lpstr>
      <vt:lpstr>Φοιτητές και φοιτήτριες του ΤΕΦ ανακαλύπτουν και αξιολογούν τον Μποστ με τη ράβδο V&amp;V</vt:lpstr>
      <vt:lpstr>Ερευνητικά ερωτήματα </vt:lpstr>
      <vt:lpstr>Μέθοδος (1) </vt:lpstr>
      <vt:lpstr>Η ράβδος V&amp;V ως εναλλακτικό  εργαλείο στις κλίμακες Likert</vt:lpstr>
      <vt:lpstr>Η ράβδος V&amp;V ως εναλλακτικό  εργαλείο στις κλίμακες Likert</vt:lpstr>
      <vt:lpstr>Η ράβδος V&amp;V ως εναλλακτικό  εργαλείο στις κλίμακες Likert</vt:lpstr>
      <vt:lpstr>Μέθοδος (2)</vt:lpstr>
      <vt:lpstr>Ερωτηματολόγια </vt:lpstr>
      <vt:lpstr>Παράδειγμα </vt:lpstr>
      <vt:lpstr>        Παρατηρήσεις για το παράδειγμα </vt:lpstr>
      <vt:lpstr>Ερώτηση 1η</vt:lpstr>
      <vt:lpstr>Υποθέσεις  για ερώτηση 1</vt:lpstr>
      <vt:lpstr>Ερώτηση 2η</vt:lpstr>
      <vt:lpstr>Υποθέσεις για ερώτηση 2</vt:lpstr>
      <vt:lpstr>Ερώτηση 3η</vt:lpstr>
      <vt:lpstr>Υποθέσεις για ερώτηση 3</vt:lpstr>
      <vt:lpstr>Υποθέσεις για την ερ.3</vt:lpstr>
      <vt:lpstr>Ερώτηση 4η</vt:lpstr>
      <vt:lpstr>Υποθέσεις για 4η ερώτηση</vt:lpstr>
      <vt:lpstr>Ερώτηση 5η</vt:lpstr>
      <vt:lpstr>Υποθέσεις για ερώτηση 5</vt:lpstr>
      <vt:lpstr>Υποθέσεις για ερώτηση 5</vt:lpstr>
      <vt:lpstr>Υποθέσεις για ερώτηση 5</vt:lpstr>
      <vt:lpstr>Ερώτηση 6η</vt:lpstr>
      <vt:lpstr>Υποθέσεις για την ερώτηση 6</vt:lpstr>
      <vt:lpstr>Υποθέσεις για την ερώτηση 6</vt:lpstr>
      <vt:lpstr>.</vt:lpstr>
      <vt:lpstr>Αποτελέσματα  (1) Κατανόηση </vt:lpstr>
      <vt:lpstr>Αποτελέσματα  (2) Χιούμορ</vt:lpstr>
      <vt:lpstr>Αποτελέσματα (3) Ανορθογραφία </vt:lpstr>
      <vt:lpstr>Αποτελέσματα  (4) Σημερινή </vt:lpstr>
      <vt:lpstr>Διαφάνεια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ΚΑΜΠΑΚΗ</dc:creator>
  <cp:lastModifiedBy>ΚΑΜΠΑΚΗ</cp:lastModifiedBy>
  <cp:revision>74</cp:revision>
  <dcterms:created xsi:type="dcterms:W3CDTF">2018-11-05T10:08:11Z</dcterms:created>
  <dcterms:modified xsi:type="dcterms:W3CDTF">2020-11-11T15:24:33Z</dcterms:modified>
</cp:coreProperties>
</file>