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4" r:id="rId3"/>
    <p:sldId id="335" r:id="rId4"/>
    <p:sldId id="337" r:id="rId5"/>
    <p:sldId id="336" r:id="rId6"/>
    <p:sldId id="338" r:id="rId7"/>
    <p:sldId id="340" r:id="rId8"/>
    <p:sldId id="341" r:id="rId9"/>
    <p:sldId id="339" r:id="rId10"/>
    <p:sldId id="342" r:id="rId11"/>
    <p:sldId id="343" r:id="rId12"/>
    <p:sldId id="345" r:id="rId13"/>
    <p:sldId id="344" r:id="rId14"/>
    <p:sldId id="346" r:id="rId15"/>
    <p:sldId id="347" r:id="rId16"/>
    <p:sldId id="348" r:id="rId17"/>
    <p:sldId id="350" r:id="rId18"/>
    <p:sldId id="349" r:id="rId19"/>
    <p:sldId id="351" r:id="rId20"/>
    <p:sldId id="352" r:id="rId21"/>
    <p:sldId id="353" r:id="rId22"/>
    <p:sldId id="354" r:id="rId23"/>
    <p:sldId id="355" r:id="rId24"/>
    <p:sldId id="356"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7BC292-2026-460C-A2F8-B77BE413FEE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0C7ED79-85CA-4810-A2F8-BC9C85C40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B0E52B7-6A86-41BD-AFCB-629859A4A52E}"/>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C8CDA621-AFC6-43F3-B55B-CFF7721F260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D97E837-67B8-44D9-90D7-78FB48FED8DB}"/>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1815232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574B26-5D51-4B11-87F7-B1D2F312AF2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B774E71-0D79-4AC8-AA92-FFB3791B98E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DFF2F0E-04BA-45C7-87F2-8DA8779C0158}"/>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D3F85667-D338-4351-8B4D-56DFEE7F4B8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704EF0D-04FA-4C05-A1AB-793345D869E7}"/>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374867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E214812-8338-4C6B-8B86-BF4C2744AFB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27F4CE3-C8D6-488B-A794-9487F8B7B54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BCB1E1D-171B-444F-BBEC-6F004A8477F1}"/>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E0CE7208-6E43-4BA6-9A2C-F9F2A11BAEC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A2FF10E-2AB2-492D-95A9-D941A13CB4E8}"/>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310003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9A41B8-3D6B-48C9-B35E-30E40CB9F7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2A3CCFF-C83E-4249-8B0D-42429103CD8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83A481D-DCBA-46D9-86CD-F6CDCDFCB31E}"/>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0BEEF171-CDD2-4B46-BD24-DDBD68B50F6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E16CF0-456F-4737-886E-DA31AE9FF8F6}"/>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129845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6C3468-976C-4F8E-849D-051A3119CF5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A469162-3D5E-4BF5-B2C9-1F1E7E91D8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C48FC90-C6EB-420E-A5C1-B397B4B570EB}"/>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A25591BD-555E-4131-8D63-76163E2C364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307C895-E347-497D-B1DA-D6218BAD53A4}"/>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42268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514E2A-AF2C-46B6-A105-A1845BF207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3824C92-6FB5-44BD-8E8C-7BC7786B75C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5C81C3F-CC21-4F17-AD9C-2D5A1937D9F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E6F5336-A848-4A90-A27C-F5B418051E99}"/>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6" name="Θέση υποσέλιδου 5">
            <a:extLst>
              <a:ext uri="{FF2B5EF4-FFF2-40B4-BE49-F238E27FC236}">
                <a16:creationId xmlns:a16="http://schemas.microsoft.com/office/drawing/2014/main" id="{38E8826E-CB56-463A-A882-A97F5D50003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503FEFA-D992-448B-AEAF-BAB9ECEA6938}"/>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279641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37059B-3537-467B-8D2B-1279E0F1131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E38149A-3F72-4E0A-8D7B-9DD6E12927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9D9C9CD-C8EF-4503-B2CE-3C3EEB281CD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E472194-FE0F-4A25-BC20-5643041478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5250DDE-59DD-4A6E-8726-FE7B979FC3F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FC5FD18-5396-4AA0-A634-A73C7DFE07CB}"/>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8" name="Θέση υποσέλιδου 7">
            <a:extLst>
              <a:ext uri="{FF2B5EF4-FFF2-40B4-BE49-F238E27FC236}">
                <a16:creationId xmlns:a16="http://schemas.microsoft.com/office/drawing/2014/main" id="{1EDC75B8-DDEA-4D33-80D9-46F970F7805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1E65237-8E3C-46DB-8E14-39EF730FE66B}"/>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3256256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1F567B-74E5-496F-B4A0-6C6F02C4F40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7765EE3-2CE1-4BEF-BDB9-104BF9561105}"/>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4" name="Θέση υποσέλιδου 3">
            <a:extLst>
              <a:ext uri="{FF2B5EF4-FFF2-40B4-BE49-F238E27FC236}">
                <a16:creationId xmlns:a16="http://schemas.microsoft.com/office/drawing/2014/main" id="{BD1A8CA7-3B4C-4ECA-8397-4CEE94E0DA1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544330E-712E-4088-89FE-2310F58C3323}"/>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324322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A6616FF-80E6-4AE7-BB08-D656503A3D75}"/>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3" name="Θέση υποσέλιδου 2">
            <a:extLst>
              <a:ext uri="{FF2B5EF4-FFF2-40B4-BE49-F238E27FC236}">
                <a16:creationId xmlns:a16="http://schemas.microsoft.com/office/drawing/2014/main" id="{40335A82-D2AC-4498-898B-9ACE6A6D982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4EACD42-90AB-4AFE-ADD4-0156F19BB27C}"/>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280991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FF91A3-92EE-4AE4-AAC0-BD515BC5423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D868505-A7F2-44D8-87AA-C1DE4FBDF6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7390DD4-6E94-4765-A307-6E368DA08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6AC3BFE-1E59-4611-B28D-34BB7926DEC9}"/>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6" name="Θέση υποσέλιδου 5">
            <a:extLst>
              <a:ext uri="{FF2B5EF4-FFF2-40B4-BE49-F238E27FC236}">
                <a16:creationId xmlns:a16="http://schemas.microsoft.com/office/drawing/2014/main" id="{F1EE41E8-4BC9-4829-907D-258F92C8885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09B4D60-1AFC-49AC-A7AE-27391475F220}"/>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222628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81F27A-9042-4C37-A4A1-EBC8401843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893DCB3-FF37-46CA-80F1-0353390B15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FFFEFD8-84F8-4B00-81C9-E6718DDA5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83ACFA4-0D66-42E1-AD17-5020EB9C2346}"/>
              </a:ext>
            </a:extLst>
          </p:cNvPr>
          <p:cNvSpPr>
            <a:spLocks noGrp="1"/>
          </p:cNvSpPr>
          <p:nvPr>
            <p:ph type="dt" sz="half" idx="10"/>
          </p:nvPr>
        </p:nvSpPr>
        <p:spPr/>
        <p:txBody>
          <a:bodyPr/>
          <a:lstStyle/>
          <a:p>
            <a:fld id="{7B6E7DDB-55EE-48B0-B457-82DBBF4D1FDE}" type="datetimeFigureOut">
              <a:rPr lang="el-GR" smtClean="0"/>
              <a:pPr/>
              <a:t>8/4/2024</a:t>
            </a:fld>
            <a:endParaRPr lang="el-GR"/>
          </a:p>
        </p:txBody>
      </p:sp>
      <p:sp>
        <p:nvSpPr>
          <p:cNvPr id="6" name="Θέση υποσέλιδου 5">
            <a:extLst>
              <a:ext uri="{FF2B5EF4-FFF2-40B4-BE49-F238E27FC236}">
                <a16:creationId xmlns:a16="http://schemas.microsoft.com/office/drawing/2014/main" id="{5917F99B-1B93-463F-B8EA-C55BD23335B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3811C40-DE85-4BE6-887D-CB10F7B35D4D}"/>
              </a:ext>
            </a:extLst>
          </p:cNvPr>
          <p:cNvSpPr>
            <a:spLocks noGrp="1"/>
          </p:cNvSpPr>
          <p:nvPr>
            <p:ph type="sldNum" sz="quarter" idx="12"/>
          </p:nvPr>
        </p:nvSpPr>
        <p:spPr/>
        <p:txBody>
          <a:bodyPr/>
          <a:lstStyle/>
          <a:p>
            <a:fld id="{500C816C-379B-48EA-A5F1-B367003556B0}" type="slidenum">
              <a:rPr lang="el-GR" smtClean="0"/>
              <a:pPr/>
              <a:t>‹#›</a:t>
            </a:fld>
            <a:endParaRPr lang="el-GR"/>
          </a:p>
        </p:txBody>
      </p:sp>
    </p:spTree>
    <p:extLst>
      <p:ext uri="{BB962C8B-B14F-4D97-AF65-F5344CB8AC3E}">
        <p14:creationId xmlns:p14="http://schemas.microsoft.com/office/powerpoint/2010/main" val="257837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61D053F-87E7-4AB8-89DB-B1C768A0A9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17EE6F-41C9-4823-8A92-B962B1548E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3859278-6A2A-4489-830D-17981C9DA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E7DDB-55EE-48B0-B457-82DBBF4D1FDE}" type="datetimeFigureOut">
              <a:rPr lang="el-GR" smtClean="0"/>
              <a:pPr/>
              <a:t>8/4/2024</a:t>
            </a:fld>
            <a:endParaRPr lang="el-GR"/>
          </a:p>
        </p:txBody>
      </p:sp>
      <p:sp>
        <p:nvSpPr>
          <p:cNvPr id="5" name="Θέση υποσέλιδου 4">
            <a:extLst>
              <a:ext uri="{FF2B5EF4-FFF2-40B4-BE49-F238E27FC236}">
                <a16:creationId xmlns:a16="http://schemas.microsoft.com/office/drawing/2014/main" id="{8B03B45D-4885-424E-ABD1-736E545CA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C485E20-1760-4EA6-AEAF-F913B0B1B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C816C-379B-48EA-A5F1-B367003556B0}" type="slidenum">
              <a:rPr lang="el-GR" smtClean="0"/>
              <a:pPr/>
              <a:t>‹#›</a:t>
            </a:fld>
            <a:endParaRPr lang="el-GR"/>
          </a:p>
        </p:txBody>
      </p:sp>
    </p:spTree>
    <p:extLst>
      <p:ext uri="{BB962C8B-B14F-4D97-AF65-F5344CB8AC3E}">
        <p14:creationId xmlns:p14="http://schemas.microsoft.com/office/powerpoint/2010/main" val="3106685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 - ΙΙΙ</a:t>
            </a:r>
          </a:p>
        </p:txBody>
      </p:sp>
      <p:sp>
        <p:nvSpPr>
          <p:cNvPr id="3" name="Υπότιτλος 2">
            <a:extLst>
              <a:ext uri="{FF2B5EF4-FFF2-40B4-BE49-F238E27FC236}">
                <a16:creationId xmlns:a16="http://schemas.microsoft.com/office/drawing/2014/main"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A63769-7184-4FC8-B1ED-8934F473FFD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0D30956-638B-4B15-8616-AA28007BD116}"/>
              </a:ext>
            </a:extLst>
          </p:cNvPr>
          <p:cNvSpPr>
            <a:spLocks noGrp="1"/>
          </p:cNvSpPr>
          <p:nvPr>
            <p:ph idx="1"/>
          </p:nvPr>
        </p:nvSpPr>
        <p:spPr/>
        <p:txBody>
          <a:bodyPr>
            <a:normAutofit/>
          </a:bodyPr>
          <a:lstStyle/>
          <a:p>
            <a:pPr marL="0" indent="0" algn="just">
              <a:lnSpc>
                <a:spcPct val="150000"/>
              </a:lnSpc>
              <a:buNone/>
            </a:pPr>
            <a:r>
              <a:rPr lang="el-GR" dirty="0"/>
              <a:t>    Περαιτέρω, η σύμβαση προβλέπει ότι «Τα Συμβαλλόμενα Κράτη αναγνωρίζουν ότι κάθε παιδί έχει εγγενές δικαίωμα στη ζωή και ότι τα Συμβαλλόμενα Κράτη μέρη εξασφαλίζουν, στο μέτρο του δυνατού, την επιβίωση και την ανάπτυξη του παιδιού». </a:t>
            </a:r>
          </a:p>
          <a:p>
            <a:pPr marL="0" indent="0" algn="just">
              <a:lnSpc>
                <a:spcPct val="150000"/>
              </a:lnSpc>
              <a:buNone/>
            </a:pPr>
            <a:r>
              <a:rPr lang="el-GR" dirty="0"/>
              <a:t>     Ενδιαφέρουσα είναι η νομολογία ελληνικού δικαστηρίου (Διοικητικό Εφετείο Τριπόλεως), η οποία αξιοποιώντας την…</a:t>
            </a:r>
          </a:p>
          <a:p>
            <a:pPr marL="0" indent="0" algn="just">
              <a:lnSpc>
                <a:spcPct val="150000"/>
              </a:lnSpc>
              <a:buNone/>
            </a:pPr>
            <a:endParaRPr lang="el-GR" dirty="0"/>
          </a:p>
        </p:txBody>
      </p:sp>
    </p:spTree>
    <p:extLst>
      <p:ext uri="{BB962C8B-B14F-4D97-AF65-F5344CB8AC3E}">
        <p14:creationId xmlns:p14="http://schemas.microsoft.com/office/powerpoint/2010/main" val="2100455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FFCDFA-39A7-4428-8FAB-EC7E7CDEE2B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B07D811-5CF2-4629-B2B2-D7C22248E2AC}"/>
              </a:ext>
            </a:extLst>
          </p:cNvPr>
          <p:cNvSpPr>
            <a:spLocks noGrp="1"/>
          </p:cNvSpPr>
          <p:nvPr>
            <p:ph idx="1"/>
          </p:nvPr>
        </p:nvSpPr>
        <p:spPr/>
        <p:txBody>
          <a:bodyPr>
            <a:normAutofit lnSpcReduction="10000"/>
          </a:bodyPr>
          <a:lstStyle/>
          <a:p>
            <a:pPr marL="0" indent="0" algn="just">
              <a:lnSpc>
                <a:spcPct val="150000"/>
              </a:lnSpc>
              <a:buNone/>
            </a:pPr>
            <a:r>
              <a:rPr lang="el-GR" dirty="0"/>
              <a:t>….εν λόγω πρόβλεψη έκρινε το έτος 2012 επί ζητήματος που αφορούσε την γονική άδεια δημοσίου υπαλλήλου έπειτα από </a:t>
            </a:r>
            <a:r>
              <a:rPr lang="el-GR" dirty="0" err="1"/>
              <a:t>πολύδυμη</a:t>
            </a:r>
            <a:r>
              <a:rPr lang="el-GR" dirty="0"/>
              <a:t> κύηση ότι σε περιπτώσεις που η χορήγηση της εν λόγω άδειας αφορούσε σε τέκνα διαφορετικής ηλικίας, το δικαίωμα για την απόληψη της άδειας αυτής είναι αυτοτελές για κάθε τέκνο μικρότερο των τεσσάρων ετών και σε περίπτωση κατά την οποία ο γονέας υπάλληλος έχει αποκτήσει και άλλο τέκνο, …</a:t>
            </a:r>
          </a:p>
        </p:txBody>
      </p:sp>
    </p:spTree>
    <p:extLst>
      <p:ext uri="{BB962C8B-B14F-4D97-AF65-F5344CB8AC3E}">
        <p14:creationId xmlns:p14="http://schemas.microsoft.com/office/powerpoint/2010/main" val="87658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E4CFDD-46AB-45B4-91A6-98F6026937A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D898AEB-FBCD-40D3-9C99-ABEDCA9CFE48}"/>
              </a:ext>
            </a:extLst>
          </p:cNvPr>
          <p:cNvSpPr>
            <a:spLocks noGrp="1"/>
          </p:cNvSpPr>
          <p:nvPr>
            <p:ph idx="1"/>
          </p:nvPr>
        </p:nvSpPr>
        <p:spPr/>
        <p:txBody>
          <a:bodyPr/>
          <a:lstStyle/>
          <a:p>
            <a:pPr marL="0" indent="0" algn="just">
              <a:lnSpc>
                <a:spcPct val="150000"/>
              </a:lnSpc>
              <a:buNone/>
            </a:pPr>
            <a:r>
              <a:rPr lang="el-GR" dirty="0"/>
              <a:t>…το οποίο, επίσης, δεν έχει συμπληρώσει το τέταρτο έτος της ηλικίας του, είναι δυνατή η διαδοχική χορήγηση σε αυτόν της εν λόγω άδειας, δηλαδή η χορήγηση αμέσως μετά τη λήξη της εννεάμηνης άδειας για την ανατροφή του πρώτου τέκνου του και νέας εννεάμηνης άδειας για την ανατροφή και του δευτέρου τέκνου του. </a:t>
            </a:r>
          </a:p>
        </p:txBody>
      </p:sp>
    </p:spTree>
    <p:extLst>
      <p:ext uri="{BB962C8B-B14F-4D97-AF65-F5344CB8AC3E}">
        <p14:creationId xmlns:p14="http://schemas.microsoft.com/office/powerpoint/2010/main" val="3539229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6FB8CC-9400-41EC-8055-502736994C9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24D9974-DD4A-48FA-B297-CF46D0C7B5C7}"/>
              </a:ext>
            </a:extLst>
          </p:cNvPr>
          <p:cNvSpPr>
            <a:spLocks noGrp="1"/>
          </p:cNvSpPr>
          <p:nvPr>
            <p:ph idx="1"/>
          </p:nvPr>
        </p:nvSpPr>
        <p:spPr/>
        <p:txBody>
          <a:bodyPr>
            <a:normAutofit/>
          </a:bodyPr>
          <a:lstStyle/>
          <a:p>
            <a:pPr marL="0" indent="0" algn="just">
              <a:lnSpc>
                <a:spcPct val="150000"/>
              </a:lnSpc>
              <a:buNone/>
            </a:pPr>
            <a:r>
              <a:rPr lang="el-GR" dirty="0"/>
              <a:t>   …Ως εκ τούτου, στην περίπτωση της δίδυμης ή </a:t>
            </a:r>
            <a:r>
              <a:rPr lang="el-GR" dirty="0" err="1"/>
              <a:t>πολύδυμης</a:t>
            </a:r>
            <a:r>
              <a:rPr lang="el-GR" dirty="0"/>
              <a:t> κύησης, πρέπει να κριθεί ότι ελλείψει ειδικότερης εθνικής νομοθετικής ρύθμισης, το δικαίωμα για την απόληψη της εν λόγω άδειας είναι αυτοτελές για κάθε τέκνο και ο γονέας υπάλληλος δικαιούται δύο ή περισσότερα, αναλόγως, εννεάμηνα….</a:t>
            </a:r>
          </a:p>
        </p:txBody>
      </p:sp>
    </p:spTree>
    <p:extLst>
      <p:ext uri="{BB962C8B-B14F-4D97-AF65-F5344CB8AC3E}">
        <p14:creationId xmlns:p14="http://schemas.microsoft.com/office/powerpoint/2010/main" val="1535661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439536-5B4A-455C-A33D-62CF5FB1C37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D5F31A3-CC73-4D1F-88C7-81DE8B1FE294}"/>
              </a:ext>
            </a:extLst>
          </p:cNvPr>
          <p:cNvSpPr>
            <a:spLocks noGrp="1"/>
          </p:cNvSpPr>
          <p:nvPr>
            <p:ph idx="1"/>
          </p:nvPr>
        </p:nvSpPr>
        <p:spPr/>
        <p:txBody>
          <a:bodyPr/>
          <a:lstStyle/>
          <a:p>
            <a:pPr marL="0" indent="0" algn="just">
              <a:lnSpc>
                <a:spcPct val="150000"/>
              </a:lnSpc>
              <a:buNone/>
            </a:pPr>
            <a:r>
              <a:rPr lang="el-GR" dirty="0"/>
              <a:t>…Διαφορετική, άλλωστε, ερμηνεία θα ήταν δυνατό να θεωρηθεί ότι οδηγεί σε άνισα αποτελέσματα και σε διακρίσεις, αφού ο συνολικός χρόνος της ανωτέρω άδειας θα  εξαρτιόταν από </a:t>
            </a:r>
            <a:r>
              <a:rPr lang="el-GR"/>
              <a:t>το γεγονός </a:t>
            </a:r>
            <a:r>
              <a:rPr lang="el-GR" dirty="0"/>
              <a:t>της ταυτόχρονης ή διακεκριμένης γέννησης δύο ή  περισσοτέρων τέκνων. </a:t>
            </a:r>
          </a:p>
        </p:txBody>
      </p:sp>
    </p:spTree>
    <p:extLst>
      <p:ext uri="{BB962C8B-B14F-4D97-AF65-F5344CB8AC3E}">
        <p14:creationId xmlns:p14="http://schemas.microsoft.com/office/powerpoint/2010/main" val="37013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87AFEA-F056-416B-947E-E08369BC841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64F5B81-9FDE-4DA8-A5AF-F0AB53D6153F}"/>
              </a:ext>
            </a:extLst>
          </p:cNvPr>
          <p:cNvSpPr>
            <a:spLocks noGrp="1"/>
          </p:cNvSpPr>
          <p:nvPr>
            <p:ph idx="1"/>
          </p:nvPr>
        </p:nvSpPr>
        <p:spPr/>
        <p:txBody>
          <a:bodyPr/>
          <a:lstStyle/>
          <a:p>
            <a:pPr marL="0" indent="0" algn="just">
              <a:lnSpc>
                <a:spcPct val="150000"/>
              </a:lnSpc>
              <a:buNone/>
            </a:pPr>
            <a:r>
              <a:rPr lang="el-GR" dirty="0"/>
              <a:t>   Στο άρθρο 7 της συμβάσεως  καθορίζεται ότι «</a:t>
            </a:r>
            <a:r>
              <a:rPr lang="el-GR" i="1" dirty="0"/>
              <a:t>Το παιδί εγγράφεται στο ληξιαρχείο αμέσως μετά τη γέννησή του και έχει από εκείνη τη στιγμή το δικαίωμα ονόματος, το δικαίωμα να αποκτήσει ιθαγένεια και, στο μέτρο του δυνατού, το δικαίωμα να γνωρίζει τους γονείς του και να ανατραφεί από αυτούς</a:t>
            </a:r>
            <a:r>
              <a:rPr lang="el-GR" dirty="0"/>
              <a:t>»</a:t>
            </a:r>
          </a:p>
        </p:txBody>
      </p:sp>
    </p:spTree>
    <p:extLst>
      <p:ext uri="{BB962C8B-B14F-4D97-AF65-F5344CB8AC3E}">
        <p14:creationId xmlns:p14="http://schemas.microsoft.com/office/powerpoint/2010/main" val="260292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0D0582-4B36-431A-8F59-67348C8F99A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D36C2A9-52A5-4C9D-9425-21E9A7D6E670}"/>
              </a:ext>
            </a:extLst>
          </p:cNvPr>
          <p:cNvSpPr>
            <a:spLocks noGrp="1"/>
          </p:cNvSpPr>
          <p:nvPr>
            <p:ph idx="1"/>
          </p:nvPr>
        </p:nvSpPr>
        <p:spPr/>
        <p:txBody>
          <a:bodyPr>
            <a:normAutofit fontScale="77500" lnSpcReduction="20000"/>
          </a:bodyPr>
          <a:lstStyle/>
          <a:p>
            <a:pPr marL="0" indent="0" algn="just">
              <a:lnSpc>
                <a:spcPct val="170000"/>
              </a:lnSpc>
              <a:buNone/>
            </a:pPr>
            <a:r>
              <a:rPr lang="el-GR" dirty="0"/>
              <a:t>   Συναφώς προς το δικαίωμα του παιδιού να ανατραφεί από τους γονείς του, η ελληνική δικαιοσύνη αντιμετώπισε περίπτωση ρύθμισης από το δικαστήριο της άσκησης της επιμέλειας των ανήλικων τέκνων, στην περίπτωση διαφωνίας των γονέων τους: </a:t>
            </a:r>
          </a:p>
          <a:p>
            <a:pPr marL="0" indent="0" algn="just">
              <a:lnSpc>
                <a:spcPct val="170000"/>
              </a:lnSpc>
              <a:buNone/>
            </a:pPr>
            <a:r>
              <a:rPr lang="el-GR" dirty="0"/>
              <a:t> Εν όψει και της διατάξεως του άρθρου 10 της συμβάσεως, σύμφωνα με την οποία: «Το παιδί του οποίου οι γονείς διαμένουν σε διαφορετικά κράτη έχει το δικαίωμα να διατηρεί, εκτός εξαιρετικών περιπτώσεων, προσωπικές σχέσεις και τακτική άμεση επαφή με τους δύο γονείς του»…</a:t>
            </a:r>
          </a:p>
        </p:txBody>
      </p:sp>
    </p:spTree>
    <p:extLst>
      <p:ext uri="{BB962C8B-B14F-4D97-AF65-F5344CB8AC3E}">
        <p14:creationId xmlns:p14="http://schemas.microsoft.com/office/powerpoint/2010/main" val="3583222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6797CE-8E84-48F1-B67F-F492F8FF1EB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2C969AC-38BE-43C1-9DB9-92C064E42789}"/>
              </a:ext>
            </a:extLst>
          </p:cNvPr>
          <p:cNvSpPr>
            <a:spLocks noGrp="1"/>
          </p:cNvSpPr>
          <p:nvPr>
            <p:ph idx="1"/>
          </p:nvPr>
        </p:nvSpPr>
        <p:spPr/>
        <p:txBody>
          <a:bodyPr/>
          <a:lstStyle/>
          <a:p>
            <a:pPr marL="0" indent="0" algn="just">
              <a:lnSpc>
                <a:spcPct val="150000"/>
              </a:lnSpc>
              <a:buNone/>
            </a:pPr>
            <a:r>
              <a:rPr lang="el-GR" dirty="0"/>
              <a:t>ανατέθηκε η επιμέλεια του ανήλικου τέκνου των διαδίκων στη μητέρα του, αλλοδαπής καταγωγής, η οποία είχε εγκατασταθεί μόνιμα στη χώρα καταγωγής της και ρυθμίσθηκε το δικαίωμα επικοινωνίας του πατέρα, στην αλλοδαπή, στον τόπο κατοικίας της μητέρας….</a:t>
            </a:r>
          </a:p>
        </p:txBody>
      </p:sp>
    </p:spTree>
    <p:extLst>
      <p:ext uri="{BB962C8B-B14F-4D97-AF65-F5344CB8AC3E}">
        <p14:creationId xmlns:p14="http://schemas.microsoft.com/office/powerpoint/2010/main" val="3543271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F9D7D2-425A-4C84-B27F-6D1840B204AB}"/>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DEB87A08-B980-43BB-AE07-2D55FC67AA71}"/>
              </a:ext>
            </a:extLst>
          </p:cNvPr>
          <p:cNvSpPr>
            <a:spLocks noGrp="1"/>
          </p:cNvSpPr>
          <p:nvPr>
            <p:ph idx="1"/>
          </p:nvPr>
        </p:nvSpPr>
        <p:spPr/>
        <p:txBody>
          <a:bodyPr>
            <a:normAutofit/>
          </a:bodyPr>
          <a:lstStyle/>
          <a:p>
            <a:pPr marL="0" indent="0" algn="just">
              <a:lnSpc>
                <a:spcPct val="150000"/>
              </a:lnSpc>
              <a:buNone/>
            </a:pPr>
            <a:r>
              <a:rPr lang="el-GR" dirty="0"/>
              <a:t>…Επιθυμία του ανήλικου, ο οποίος αγνοούσε την ελληνική γλώσσα, κατά την προσωπική επικοινωνία του με το δικαστή του πρωτοβάθμιου δικαστηρίου, ήταν να διαμένει με τη μητέρα του στην αλλοδαπή…</a:t>
            </a:r>
          </a:p>
        </p:txBody>
      </p:sp>
    </p:spTree>
    <p:extLst>
      <p:ext uri="{BB962C8B-B14F-4D97-AF65-F5344CB8AC3E}">
        <p14:creationId xmlns:p14="http://schemas.microsoft.com/office/powerpoint/2010/main" val="3847221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A2402A-3395-4D2D-A5C6-712E81C3AE7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F973B0B-A1F8-419F-822F-9BBFF90D840B}"/>
              </a:ext>
            </a:extLst>
          </p:cNvPr>
          <p:cNvSpPr>
            <a:spLocks noGrp="1"/>
          </p:cNvSpPr>
          <p:nvPr>
            <p:ph idx="1"/>
          </p:nvPr>
        </p:nvSpPr>
        <p:spPr/>
        <p:txBody>
          <a:bodyPr>
            <a:normAutofit lnSpcReduction="10000"/>
          </a:bodyPr>
          <a:lstStyle/>
          <a:p>
            <a:pPr marL="0" indent="0" algn="just">
              <a:lnSpc>
                <a:spcPct val="150000"/>
              </a:lnSpc>
              <a:buNone/>
            </a:pPr>
            <a:r>
              <a:rPr lang="el-GR" dirty="0"/>
              <a:t>…Λήφθηκαν, μάλιστα, υπ’ </a:t>
            </a:r>
            <a:r>
              <a:rPr lang="el-GR" dirty="0" err="1"/>
              <a:t>όψιν</a:t>
            </a:r>
            <a:r>
              <a:rPr lang="el-GR" dirty="0"/>
              <a:t> και αξιολογήθηκαν από το δικαστήριο προς διαπίστωσή του αληθινού συμφέροντος του ανηλίκου όλα τα επωφελή για το ίδιο στοιχεία και περιστάσεις χωρίς να επιδράσει αυτοτελώς στη λήψη της απόφασης κανένας από τους διαφορετικούς παράγοντες που συνόδευαν το πρόσωπο κάθε γονέα, όπως είναι η κοινωνική προέλευση, η περιουσιακή κατάσταση και οι επαγγελματικές δραστηριότητές τους.</a:t>
            </a:r>
          </a:p>
        </p:txBody>
      </p:sp>
    </p:spTree>
    <p:extLst>
      <p:ext uri="{BB962C8B-B14F-4D97-AF65-F5344CB8AC3E}">
        <p14:creationId xmlns:p14="http://schemas.microsoft.com/office/powerpoint/2010/main" val="26353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lnSpc>
                <a:spcPct val="160000"/>
              </a:lnSpc>
              <a:buNone/>
            </a:pPr>
            <a:r>
              <a:rPr lang="el-GR" dirty="0"/>
              <a:t>       Η διεθνής σύμβαση για τα δικαιώματα του παιδιού διαλαμβάνει ότι «</a:t>
            </a:r>
            <a:r>
              <a:rPr lang="el-GR" i="1" dirty="0"/>
              <a:t>τα Συμβαλλόμενα Κράτη σέβονται την </a:t>
            </a:r>
            <a:r>
              <a:rPr lang="el-GR" b="1" i="1" dirty="0"/>
              <a:t>ευθύνη</a:t>
            </a:r>
            <a:r>
              <a:rPr lang="el-GR" i="1" dirty="0"/>
              <a:t>, το </a:t>
            </a:r>
            <a:r>
              <a:rPr lang="el-GR" b="1" i="1" dirty="0"/>
              <a:t>δικαίωμα</a:t>
            </a:r>
            <a:r>
              <a:rPr lang="el-GR" i="1" dirty="0"/>
              <a:t> και το </a:t>
            </a:r>
            <a:r>
              <a:rPr lang="el-GR" b="1" i="1" dirty="0"/>
              <a:t>καθήκον</a:t>
            </a:r>
            <a:r>
              <a:rPr lang="el-GR" i="1" dirty="0"/>
              <a:t> που έχουν οι γονείς ή, κατά περίπτωση, τα μέλη της διευρυμένης οικογένειας ή της κοινότητας, </a:t>
            </a:r>
            <a:r>
              <a:rPr lang="el-GR" b="1" i="1" dirty="0"/>
              <a:t>όπως προβλέπεται από τα τοπικά έθιμα</a:t>
            </a:r>
            <a:r>
              <a:rPr lang="el-GR" i="1" dirty="0"/>
              <a:t>, οι επίτροποι ή άλλα πρόσωπα που έχουν νόμιμα την ευθύνη για το παιδί, να του παράσχουν, κατά τρόπο που να ανταποκρίνεται στην ανάπτυξη των ικανοτήτων του, τον προσανατολισμό και τις </a:t>
            </a:r>
            <a:r>
              <a:rPr lang="el-GR" b="1" i="1" dirty="0"/>
              <a:t>κατάλληλες συμβουλές </a:t>
            </a:r>
            <a:r>
              <a:rPr lang="el-GR" i="1" dirty="0"/>
              <a:t>για την άσκηση των δικαιωμάτων που του αναγνωρίζει η παρούσα Σύμβαση</a:t>
            </a:r>
            <a:r>
              <a:rPr lang="el-GR"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27AE06-08B8-4168-BA3A-E8D11A15F9B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C5BC995-F27C-4F73-AEEA-D443E4D92C34}"/>
              </a:ext>
            </a:extLst>
          </p:cNvPr>
          <p:cNvSpPr>
            <a:spLocks noGrp="1"/>
          </p:cNvSpPr>
          <p:nvPr>
            <p:ph idx="1"/>
          </p:nvPr>
        </p:nvSpPr>
        <p:spPr/>
        <p:txBody>
          <a:bodyPr>
            <a:normAutofit fontScale="32500" lnSpcReduction="20000"/>
          </a:bodyPr>
          <a:lstStyle/>
          <a:p>
            <a:pPr marL="0" indent="0">
              <a:buNone/>
            </a:pPr>
            <a:r>
              <a:rPr lang="el-GR" dirty="0"/>
              <a:t> </a:t>
            </a:r>
          </a:p>
          <a:p>
            <a:pPr marL="0" indent="0" algn="just">
              <a:lnSpc>
                <a:spcPct val="170000"/>
              </a:lnSpc>
              <a:buNone/>
            </a:pPr>
            <a:r>
              <a:rPr lang="el-GR" sz="7000" dirty="0"/>
              <a:t>     Η σύμβαση περιλαμβάνει κανόνες προστασίας του παιδιού, με τους οποίους υπενθυμίζεται στα κράτη ότι οφείλουν να συνεκτιμούν και την γνώμη του ίδιου του παιδιού για την κρίση ζητημάτων που το αφορούν. Το ζήτημα, ασφαλώς, χρήζει πάντοτε εξειδικεύσεως, η οποία να εναρμονίζεται προς τις περιστάσεις κάθε ξεχωριστής περιπτώσεως.</a:t>
            </a:r>
          </a:p>
          <a:p>
            <a:pPr marL="0" indent="0">
              <a:buNone/>
            </a:pPr>
            <a:endParaRPr lang="el-GR" dirty="0"/>
          </a:p>
          <a:p>
            <a:pPr marL="0" indent="0" algn="just">
              <a:lnSpc>
                <a:spcPct val="170000"/>
              </a:lnSpc>
              <a:buNone/>
            </a:pPr>
            <a:endParaRPr lang="el-GR" dirty="0"/>
          </a:p>
          <a:p>
            <a:pPr marL="0" indent="0" algn="just">
              <a:lnSpc>
                <a:spcPct val="170000"/>
              </a:lnSpc>
              <a:buNone/>
            </a:pPr>
            <a:r>
              <a:rPr lang="el-GR" dirty="0"/>
              <a:t> </a:t>
            </a:r>
          </a:p>
          <a:p>
            <a:pPr marL="0" indent="0">
              <a:buNone/>
            </a:pPr>
            <a:endParaRPr lang="el-GR" dirty="0"/>
          </a:p>
        </p:txBody>
      </p:sp>
    </p:spTree>
    <p:extLst>
      <p:ext uri="{BB962C8B-B14F-4D97-AF65-F5344CB8AC3E}">
        <p14:creationId xmlns:p14="http://schemas.microsoft.com/office/powerpoint/2010/main" val="3464125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A91394-FA41-4C5B-94BB-B3D151C061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BE966DD-FB4F-4689-9171-84EC5BA29F86}"/>
              </a:ext>
            </a:extLst>
          </p:cNvPr>
          <p:cNvSpPr>
            <a:spLocks noGrp="1"/>
          </p:cNvSpPr>
          <p:nvPr>
            <p:ph idx="1"/>
          </p:nvPr>
        </p:nvSpPr>
        <p:spPr/>
        <p:txBody>
          <a:bodyPr>
            <a:normAutofit fontScale="85000" lnSpcReduction="10000"/>
          </a:bodyPr>
          <a:lstStyle/>
          <a:p>
            <a:pPr marL="0" indent="0" algn="just">
              <a:lnSpc>
                <a:spcPct val="150000"/>
              </a:lnSpc>
              <a:buNone/>
            </a:pPr>
            <a:r>
              <a:rPr lang="el-GR" dirty="0"/>
              <a:t>Ορίζεται ότι «</a:t>
            </a:r>
            <a:r>
              <a:rPr lang="el-GR" i="1" dirty="0"/>
              <a:t>Τα Συμβαλλόμενα κράτη εγγυώνται στο παιδί που έχει ικανότητα διάκρισης το δικαίωμα ελεύθερης έκφρασης της γνώμης του σχετικά με οποιοδήποτε θέμα που το αφορά, λαμβάνοντας υπόψη τις απόψεις του παιδιού ανάλογα με την ηλικία του και με το βαθμό ωριμότητάς του. Για το σκοπό αυτόν θα πρέπει ιδίως να δίνεται στο παιδί η δυνατότητα να ακούγεται σε οποιαδήποτε διοικητική ή δικαστική διαδικασία που το αφορά, είτε άμεσα είτε μέσω ενός εκπροσώπου ή ενός αρμόδιου οργανισμού, κατά τρόπο συμβατό με τους διαδικαστικούς κανόνες της εθνικής νομοθεσίας</a:t>
            </a:r>
            <a:r>
              <a:rPr lang="el-GR" dirty="0"/>
              <a:t>»</a:t>
            </a:r>
          </a:p>
          <a:p>
            <a:pPr marL="0" indent="0">
              <a:buNone/>
            </a:pPr>
            <a:endParaRPr lang="el-GR" dirty="0"/>
          </a:p>
        </p:txBody>
      </p:sp>
    </p:spTree>
    <p:extLst>
      <p:ext uri="{BB962C8B-B14F-4D97-AF65-F5344CB8AC3E}">
        <p14:creationId xmlns:p14="http://schemas.microsoft.com/office/powerpoint/2010/main" val="1165453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0C40F9-EDBD-4929-B4B5-CAAC3669484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8038CA7-0DF1-416A-BA81-FEF285E0CFE3}"/>
              </a:ext>
            </a:extLst>
          </p:cNvPr>
          <p:cNvSpPr>
            <a:spLocks noGrp="1"/>
          </p:cNvSpPr>
          <p:nvPr>
            <p:ph idx="1"/>
          </p:nvPr>
        </p:nvSpPr>
        <p:spPr/>
        <p:txBody>
          <a:bodyPr>
            <a:normAutofit lnSpcReduction="10000"/>
          </a:bodyPr>
          <a:lstStyle/>
          <a:p>
            <a:pPr marL="0" indent="0" algn="just">
              <a:lnSpc>
                <a:spcPct val="150000"/>
              </a:lnSpc>
              <a:buNone/>
            </a:pPr>
            <a:r>
              <a:rPr lang="el-GR" dirty="0"/>
              <a:t>   Με αφορμή περίπτωση παρεμπόδισης του δικαιώματος επικοινωνίας χωρίς να υπάρχει σοβαρός προς τούτο λόγος, ο Άρειος Πάγος έχει κρίνει ότι το Δικαστήριο δεν πρέπει να κρίνει χωρίς αποδείξεις, αλλά με τις αποδείξεις, οι οποίες πρέπει να προσκομισθούν κατά την συζήτηση και </a:t>
            </a:r>
            <a:r>
              <a:rPr lang="el-GR" dirty="0" err="1"/>
              <a:t>απόκειται</a:t>
            </a:r>
            <a:r>
              <a:rPr lang="el-GR" dirty="0"/>
              <a:t> στην κρίση του δικαστηρίου, αν θα θεωρήσει τις αποδείξεις αυτές επαρκείς ή αν θα διατάξει συμπληρωματικώς αυτοψία ή πραγματογνωμοσύνη. </a:t>
            </a:r>
          </a:p>
        </p:txBody>
      </p:sp>
    </p:spTree>
    <p:extLst>
      <p:ext uri="{BB962C8B-B14F-4D97-AF65-F5344CB8AC3E}">
        <p14:creationId xmlns:p14="http://schemas.microsoft.com/office/powerpoint/2010/main" val="2321923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891353-1DD5-480A-9A6A-87428E4D3C8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D4FB065-E219-4A39-A9F4-C04DCE76198A}"/>
              </a:ext>
            </a:extLst>
          </p:cNvPr>
          <p:cNvSpPr>
            <a:spLocks noGrp="1"/>
          </p:cNvSpPr>
          <p:nvPr>
            <p:ph idx="1"/>
          </p:nvPr>
        </p:nvSpPr>
        <p:spPr/>
        <p:txBody>
          <a:bodyPr>
            <a:normAutofit fontScale="85000" lnSpcReduction="10000"/>
          </a:bodyPr>
          <a:lstStyle/>
          <a:p>
            <a:pPr marL="0" indent="0" algn="just">
              <a:lnSpc>
                <a:spcPct val="150000"/>
              </a:lnSpc>
              <a:buNone/>
            </a:pPr>
            <a:r>
              <a:rPr lang="el-GR" dirty="0"/>
              <a:t>    Στην προκειμένη περίπτωση έγινε δεκτή η αγωγή του πάππου των ανηλίκων και πατέρα της θανούσας μητέρας κατά του πατέρα των δύο ανηλίκων. Το Δικαστήριο, εκτιμώντας της περιστάσεις διαπίστωσε ότι δεν ήταν υποχρεωμένο να δεχθεί τη διατυπωθείσα γνώμη των ανηλίκων ότι δεν επιθυμούν την επικοινωνία. </a:t>
            </a:r>
            <a:endParaRPr lang="en-US" dirty="0"/>
          </a:p>
          <a:p>
            <a:pPr marL="0" indent="0" algn="just">
              <a:lnSpc>
                <a:spcPct val="150000"/>
              </a:lnSpc>
              <a:buNone/>
            </a:pPr>
            <a:r>
              <a:rPr lang="el-GR" dirty="0"/>
              <a:t>     Τούτο δεν σημαίνει ότι παραβιάσθηκε η διάταξη της συμβάσεως που ομιλεί για την λήψη υπ’ </a:t>
            </a:r>
            <a:r>
              <a:rPr lang="el-GR" dirty="0" err="1"/>
              <a:t>όψιν</a:t>
            </a:r>
            <a:r>
              <a:rPr lang="el-GR" dirty="0"/>
              <a:t> της γνώμης του ανηλίκου, αλλά ότι ενδέχεται, αυτή να ληφθεί μεν υπ’ </a:t>
            </a:r>
            <a:r>
              <a:rPr lang="el-GR" dirty="0" err="1"/>
              <a:t>όψιν</a:t>
            </a:r>
            <a:r>
              <a:rPr lang="el-GR" dirty="0"/>
              <a:t>, αλλά η συνολική εκτίμηση της περιστάσεως να οδηγήσει σε διαφορετική προς την γνώμη του ανηλίκου κρίση του δικαστηρίου.</a:t>
            </a:r>
          </a:p>
        </p:txBody>
      </p:sp>
    </p:spTree>
    <p:extLst>
      <p:ext uri="{BB962C8B-B14F-4D97-AF65-F5344CB8AC3E}">
        <p14:creationId xmlns:p14="http://schemas.microsoft.com/office/powerpoint/2010/main" val="1021074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80B56-1FCA-4BCE-8258-62B3B4356E74}"/>
              </a:ext>
            </a:extLst>
          </p:cNvPr>
          <p:cNvSpPr>
            <a:spLocks noGrp="1"/>
          </p:cNvSpPr>
          <p:nvPr>
            <p:ph type="title"/>
          </p:nvPr>
        </p:nvSpPr>
        <p:spPr/>
        <p:txBody>
          <a:bodyPr/>
          <a:lstStyle/>
          <a:p>
            <a:endParaRPr lang="el-GR"/>
          </a:p>
        </p:txBody>
      </p:sp>
      <p:pic>
        <p:nvPicPr>
          <p:cNvPr id="5" name="Θέση περιεχομένου 4">
            <a:extLst>
              <a:ext uri="{FF2B5EF4-FFF2-40B4-BE49-F238E27FC236}">
                <a16:creationId xmlns:a16="http://schemas.microsoft.com/office/drawing/2014/main" id="{C86A1CC3-3982-46B3-AEF9-672694EFC2F3}"/>
              </a:ext>
            </a:extLst>
          </p:cNvPr>
          <p:cNvPicPr>
            <a:picLocks noGrp="1" noChangeAspect="1"/>
          </p:cNvPicPr>
          <p:nvPr>
            <p:ph idx="1"/>
          </p:nvPr>
        </p:nvPicPr>
        <p:blipFill>
          <a:blip r:embed="rId2"/>
          <a:stretch>
            <a:fillRect/>
          </a:stretch>
        </p:blipFill>
        <p:spPr>
          <a:xfrm>
            <a:off x="3224535" y="3626357"/>
            <a:ext cx="5742930" cy="749873"/>
          </a:xfrm>
        </p:spPr>
      </p:pic>
    </p:spTree>
    <p:extLst>
      <p:ext uri="{BB962C8B-B14F-4D97-AF65-F5344CB8AC3E}">
        <p14:creationId xmlns:p14="http://schemas.microsoft.com/office/powerpoint/2010/main" val="643953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F81FB1-1AAA-4F1C-8B31-6DC37D7A537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5B07BE1-6BD3-4408-B2CC-942CCDCD90E2}"/>
              </a:ext>
            </a:extLst>
          </p:cNvPr>
          <p:cNvSpPr>
            <a:spLocks noGrp="1"/>
          </p:cNvSpPr>
          <p:nvPr>
            <p:ph idx="1"/>
          </p:nvPr>
        </p:nvSpPr>
        <p:spPr/>
        <p:txBody>
          <a:bodyPr>
            <a:normAutofit fontScale="85000" lnSpcReduction="10000"/>
          </a:bodyPr>
          <a:lstStyle/>
          <a:p>
            <a:pPr marL="0" indent="0" algn="just">
              <a:lnSpc>
                <a:spcPct val="160000"/>
              </a:lnSpc>
              <a:buNone/>
            </a:pPr>
            <a:r>
              <a:rPr lang="el-GR" dirty="0"/>
              <a:t>   Τα παραπάνω ορίζονται στο άρθρο 5 της σύμβασης. Στον πυρήνα του νοήματος των παραπάνω εντάσσεται το ζήτημα της εκπαίδευσης των παιδιών.</a:t>
            </a:r>
          </a:p>
          <a:p>
            <a:pPr marL="0" indent="0" algn="just">
              <a:lnSpc>
                <a:spcPct val="160000"/>
              </a:lnSpc>
              <a:buNone/>
            </a:pPr>
            <a:r>
              <a:rPr lang="el-GR" dirty="0"/>
              <a:t>   Με αφορμή την σταδιακή εφαρμογή του μέτρου της υποχρεωτικής προσχολικής εκπαιδεύσεως από την ηλικία των 4 ετών στην Ελλάδα, το Συμβούλιο της Επικρατείας εξέφερε κρίση με πρόσφατη νομολογία του (του έτους 2020), στην οποία αξιοποίησε τα άρθρα 3 και 5 της συμβάσεως για τα δικαιώματα του παιδιού. </a:t>
            </a:r>
          </a:p>
        </p:txBody>
      </p:sp>
    </p:spTree>
    <p:extLst>
      <p:ext uri="{BB962C8B-B14F-4D97-AF65-F5344CB8AC3E}">
        <p14:creationId xmlns:p14="http://schemas.microsoft.com/office/powerpoint/2010/main" val="22363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26153-501F-4822-B4F2-C06951FABB0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E0ADF3E-A461-43F2-9E79-73026AF0B7FC}"/>
              </a:ext>
            </a:extLst>
          </p:cNvPr>
          <p:cNvSpPr>
            <a:spLocks noGrp="1"/>
          </p:cNvSpPr>
          <p:nvPr>
            <p:ph idx="1"/>
          </p:nvPr>
        </p:nvSpPr>
        <p:spPr/>
        <p:txBody>
          <a:bodyPr>
            <a:normAutofit fontScale="92500" lnSpcReduction="20000"/>
          </a:bodyPr>
          <a:lstStyle/>
          <a:p>
            <a:pPr marL="0" indent="0" algn="just">
              <a:lnSpc>
                <a:spcPct val="150000"/>
              </a:lnSpc>
              <a:buNone/>
            </a:pPr>
            <a:r>
              <a:rPr lang="el-GR" dirty="0"/>
              <a:t>  Ειδικότερα, το ανώτατο διοικητικό δικαστήριο της χώρας έκρινε ότι «</a:t>
            </a:r>
            <a:r>
              <a:rPr lang="el-GR" i="1" dirty="0"/>
              <a:t>ο νομοθέτης μπορεί να επεκτείνει τη διάρκεια της υποχρεωτικής εκπαιδεύσεως σε οποιαδήποτε βαθμίδα της, συμπεριλαμβανομένης και της προσχολικής εκπαίδευσης, αρκεί να διασφαλίζονται τα συμφέροντα του παιδιού, ιδιαίτερα στους τομείς της ασφάλειας και της υγείας. Το άρθρο 3 παρ. 3 και 4 του ν. 1566/1985 δεν παραβιάζει τα άρθρα 5 παρ. 1 και 21 παρ. 1 του Συντάγματος, 2 του ΠΠΠ της ΕΣΔΑ και 3 και 5 της συμβάσεως για τα δικαιώματα του παιδιού…</a:t>
            </a:r>
          </a:p>
          <a:p>
            <a:pPr marL="0" indent="0">
              <a:buNone/>
            </a:pPr>
            <a:endParaRPr lang="el-GR" dirty="0"/>
          </a:p>
        </p:txBody>
      </p:sp>
    </p:spTree>
    <p:extLst>
      <p:ext uri="{BB962C8B-B14F-4D97-AF65-F5344CB8AC3E}">
        <p14:creationId xmlns:p14="http://schemas.microsoft.com/office/powerpoint/2010/main" val="3232942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CCDAA6-5F7F-48A1-B531-06AB6D3E806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B632A77-3AEC-4AAD-981C-EB4C0E702ED7}"/>
              </a:ext>
            </a:extLst>
          </p:cNvPr>
          <p:cNvSpPr>
            <a:spLocks noGrp="1"/>
          </p:cNvSpPr>
          <p:nvPr>
            <p:ph idx="1"/>
          </p:nvPr>
        </p:nvSpPr>
        <p:spPr/>
        <p:txBody>
          <a:bodyPr/>
          <a:lstStyle/>
          <a:p>
            <a:pPr marL="0" indent="0" algn="just">
              <a:lnSpc>
                <a:spcPct val="150000"/>
              </a:lnSpc>
              <a:buNone/>
            </a:pPr>
            <a:r>
              <a:rPr lang="el-GR" dirty="0"/>
              <a:t>      </a:t>
            </a:r>
            <a:r>
              <a:rPr lang="el-GR" i="1" dirty="0"/>
              <a:t>…Η ορθότητα των επιλογών του νομοθέτη σε σχέση με τον καθορισμό του ηλικιακού ορίου των 4 ετών για την έναρξη της υποχρεωτικής προσχολικής εκπαιδεύσεως είναι ακυρωτικώς ανέλεγκτη. Η σταδιακή εφαρμογή, κατά Δήμους της χώρας, του μέτρου της υποχρεωτικής προσχολικής εκπαιδεύσεως από την ηλικία των 4 ετών επιβάλλεται για λόγους δημοσίου συμφέροντος» </a:t>
            </a:r>
          </a:p>
        </p:txBody>
      </p:sp>
    </p:spTree>
    <p:extLst>
      <p:ext uri="{BB962C8B-B14F-4D97-AF65-F5344CB8AC3E}">
        <p14:creationId xmlns:p14="http://schemas.microsoft.com/office/powerpoint/2010/main" val="264831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7BAA97-6CAD-456F-A804-E467D978FA9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927CE10-C930-4331-A61B-E46986E24962}"/>
              </a:ext>
            </a:extLst>
          </p:cNvPr>
          <p:cNvSpPr>
            <a:spLocks noGrp="1"/>
          </p:cNvSpPr>
          <p:nvPr>
            <p:ph idx="1"/>
          </p:nvPr>
        </p:nvSpPr>
        <p:spPr/>
        <p:txBody>
          <a:bodyPr>
            <a:normAutofit fontScale="85000" lnSpcReduction="10000"/>
          </a:bodyPr>
          <a:lstStyle/>
          <a:p>
            <a:pPr marL="0" indent="0" algn="just">
              <a:lnSpc>
                <a:spcPct val="170000"/>
              </a:lnSpc>
              <a:buNone/>
            </a:pPr>
            <a:r>
              <a:rPr lang="el-GR" dirty="0"/>
              <a:t>     Οι διατάξεις του νόμου, στις οποίες αναφέρεται η δικαστική απόφαση είναι εκείνες που ισχύουν αφ’ ότου η παρ.4 είχε αντικατασταθεί με το άρθρο 33  παρ.3 Ν.4521/2018,ΦΕΚ Α 38 και εν συνεχεία αντικαταστάθηκε ως άνω με το άρθρο 34 Ν.4704/2020,ΦΕΚ Α 133/14.7.2020. Σύμφωνα με αυτές:</a:t>
            </a:r>
          </a:p>
          <a:p>
            <a:pPr marL="0" indent="0" algn="just">
              <a:lnSpc>
                <a:spcPct val="170000"/>
              </a:lnSpc>
              <a:buNone/>
            </a:pPr>
            <a:r>
              <a:rPr lang="el-GR" dirty="0"/>
              <a:t> «3. Η φοίτηση στα νηπιαγωγεία είναι διετής και εγγράφονται σε αυτά νήπια, που συμπληρώνουν, την 31η Δεκεμβρίου του έτους εγγραφής, ηλικία τεσσάρων (4) ετών.»</a:t>
            </a:r>
          </a:p>
        </p:txBody>
      </p:sp>
    </p:spTree>
    <p:extLst>
      <p:ext uri="{BB962C8B-B14F-4D97-AF65-F5344CB8AC3E}">
        <p14:creationId xmlns:p14="http://schemas.microsoft.com/office/powerpoint/2010/main" val="350978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392DE-F831-4D95-9E49-3390EFD2119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9570863-2D12-472E-81AE-C3B86854B865}"/>
              </a:ext>
            </a:extLst>
          </p:cNvPr>
          <p:cNvSpPr>
            <a:spLocks noGrp="1"/>
          </p:cNvSpPr>
          <p:nvPr>
            <p:ph idx="1"/>
          </p:nvPr>
        </p:nvSpPr>
        <p:spPr/>
        <p:txBody>
          <a:bodyPr>
            <a:normAutofit fontScale="77500" lnSpcReduction="20000"/>
          </a:bodyPr>
          <a:lstStyle/>
          <a:p>
            <a:pPr marL="0" indent="0" algn="just">
              <a:lnSpc>
                <a:spcPct val="170000"/>
              </a:lnSpc>
              <a:buNone/>
            </a:pPr>
            <a:r>
              <a:rPr lang="el-GR" dirty="0"/>
              <a:t>«4. Η φοίτηση όσων νηπίων την 31η Δεκεμβρίου του έτους εγγραφής συμπληρώνουν ηλικία πέντε (5) ετών, είναι υποχρεωτική σε όλη τη Χώρα. Για τα νήπια που συμπληρώνουν ηλικία τεσσάρων (4) ετών, σύμφωνα με την παρ. 3 γίνεται υποχρεωτική σταδιακά, από το σχολικό έτος 2018-2019 και σε κάθε περίπτωση εντός τριετίας, κατά δήμους, οι οποίοι ορίζονται με κοινή απόφαση των Υπουργών Οικονομικών και Παιδείας και Θρησκευμάτων, </a:t>
            </a:r>
            <a:r>
              <a:rPr lang="el-GR" dirty="0" err="1"/>
              <a:t>εφαρμοζομένου</a:t>
            </a:r>
            <a:r>
              <a:rPr lang="el-GR" dirty="0"/>
              <a:t> σε κάθε περίπτωση του δεύτερου εδαφίου της παρ. 3 του άρθρου 2 του ν. 1566/1985»</a:t>
            </a:r>
          </a:p>
        </p:txBody>
      </p:sp>
    </p:spTree>
    <p:extLst>
      <p:ext uri="{BB962C8B-B14F-4D97-AF65-F5344CB8AC3E}">
        <p14:creationId xmlns:p14="http://schemas.microsoft.com/office/powerpoint/2010/main" val="419444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5C85F2-3751-4F54-A27C-C4440CD235E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DBDD293-A390-447C-9E2E-6D65A03BAAA3}"/>
              </a:ext>
            </a:extLst>
          </p:cNvPr>
          <p:cNvSpPr>
            <a:spLocks noGrp="1"/>
          </p:cNvSpPr>
          <p:nvPr>
            <p:ph idx="1"/>
          </p:nvPr>
        </p:nvSpPr>
        <p:spPr/>
        <p:txBody>
          <a:bodyPr/>
          <a:lstStyle/>
          <a:p>
            <a:pPr marL="0" indent="0" algn="just">
              <a:lnSpc>
                <a:spcPct val="150000"/>
              </a:lnSpc>
              <a:buNone/>
            </a:pPr>
            <a:r>
              <a:rPr lang="el-GR" dirty="0"/>
              <a:t>    Το τελευταίο ορίζει ότι «Η φοίτηση είναι υποχρεωτική στο νηπιαγωγείο, στο δημοτικό σχολείο και στο γυμνάσιο εφόσον ο μαθητής δεν έχει υπερβεί το 16ο έτος της ηλικίας του».</a:t>
            </a:r>
          </a:p>
        </p:txBody>
      </p:sp>
    </p:spTree>
    <p:extLst>
      <p:ext uri="{BB962C8B-B14F-4D97-AF65-F5344CB8AC3E}">
        <p14:creationId xmlns:p14="http://schemas.microsoft.com/office/powerpoint/2010/main" val="404033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760223-613D-4E67-B9AF-5D527B04258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BFDBFB2-D880-43C3-870C-0BC90D64644C}"/>
              </a:ext>
            </a:extLst>
          </p:cNvPr>
          <p:cNvSpPr>
            <a:spLocks noGrp="1"/>
          </p:cNvSpPr>
          <p:nvPr>
            <p:ph idx="1"/>
          </p:nvPr>
        </p:nvSpPr>
        <p:spPr/>
        <p:txBody>
          <a:bodyPr>
            <a:normAutofit lnSpcReduction="10000"/>
          </a:bodyPr>
          <a:lstStyle/>
          <a:p>
            <a:pPr marL="0" indent="0" algn="just">
              <a:lnSpc>
                <a:spcPct val="170000"/>
              </a:lnSpc>
              <a:buNone/>
            </a:pPr>
            <a:r>
              <a:rPr lang="el-GR" dirty="0"/>
              <a:t>   </a:t>
            </a:r>
            <a:r>
              <a:rPr lang="el-GR" dirty="0" err="1"/>
              <a:t>Όλως</a:t>
            </a:r>
            <a:r>
              <a:rPr lang="el-GR" dirty="0"/>
              <a:t> εξαιρετικώς, αναστέλλεται μέχρι την έναρξη του σχολικού έτους 2021-2022, η έναρξη εφαρμογής της υποχρεωτικής δίχρονης προσχολικής εκπαίδευσης για τους Δήμους Αθηναίων, Ζωγράφου, Καλλιθέας, Νέας Σμύρνης Αττικής και Νεάπολης-</a:t>
            </a:r>
            <a:r>
              <a:rPr lang="el-GR" dirty="0" err="1"/>
              <a:t>Συκεών</a:t>
            </a:r>
            <a:r>
              <a:rPr lang="el-GR" dirty="0"/>
              <a:t> Θεσσαλονίκης».</a:t>
            </a:r>
          </a:p>
          <a:p>
            <a:pPr marL="0" indent="0" algn="just">
              <a:lnSpc>
                <a:spcPct val="170000"/>
              </a:lnSpc>
              <a:buNone/>
            </a:pPr>
            <a:r>
              <a:rPr lang="el-GR" dirty="0"/>
              <a:t> </a:t>
            </a:r>
          </a:p>
          <a:p>
            <a:pPr marL="0" indent="0">
              <a:buNone/>
            </a:pPr>
            <a:endParaRPr lang="el-GR" dirty="0"/>
          </a:p>
        </p:txBody>
      </p:sp>
    </p:spTree>
    <p:extLst>
      <p:ext uri="{BB962C8B-B14F-4D97-AF65-F5344CB8AC3E}">
        <p14:creationId xmlns:p14="http://schemas.microsoft.com/office/powerpoint/2010/main" val="7406707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1496</Words>
  <Application>Microsoft Office PowerPoint</Application>
  <PresentationFormat>Ευρεία οθόνη</PresentationFormat>
  <Paragraphs>34</Paragraphs>
  <Slides>24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24</vt:i4>
      </vt:variant>
    </vt:vector>
  </HeadingPairs>
  <TitlesOfParts>
    <vt:vector size="28" baseType="lpstr">
      <vt:lpstr>Arial</vt:lpstr>
      <vt:lpstr>Calibri</vt:lpstr>
      <vt:lpstr>Calibri Light</vt:lpstr>
      <vt:lpstr>Θέμα του Office</vt:lpstr>
      <vt:lpstr>Η οπτική των ανθρωπίνων δικαιωμάτων και η Διεθνής Σύμβαση για τα δικαιώματα του παιδιού - ΙΙΙ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dc:title>
  <dc:creator>Χρήστος Μορφακίδης</dc:creator>
  <cp:lastModifiedBy>ΧΡΗΣΤΟΣ ΜΟΡΦΑΚΙΔΗΣ</cp:lastModifiedBy>
  <cp:revision>17</cp:revision>
  <dcterms:created xsi:type="dcterms:W3CDTF">2021-03-18T10:17:50Z</dcterms:created>
  <dcterms:modified xsi:type="dcterms:W3CDTF">2024-04-08T15:15:11Z</dcterms:modified>
</cp:coreProperties>
</file>