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93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295" r:id="rId15"/>
    <p:sldId id="405" r:id="rId16"/>
    <p:sldId id="258" r:id="rId17"/>
    <p:sldId id="291" r:id="rId18"/>
    <p:sldId id="406" r:id="rId19"/>
    <p:sldId id="260" r:id="rId20"/>
    <p:sldId id="407" r:id="rId21"/>
    <p:sldId id="263" r:id="rId22"/>
    <p:sldId id="408" r:id="rId23"/>
    <p:sldId id="293" r:id="rId24"/>
    <p:sldId id="409" r:id="rId25"/>
    <p:sldId id="410" r:id="rId26"/>
    <p:sldId id="411" r:id="rId27"/>
    <p:sldId id="413" r:id="rId28"/>
    <p:sldId id="414" r:id="rId29"/>
    <p:sldId id="415" r:id="rId30"/>
    <p:sldId id="416" r:id="rId31"/>
    <p:sldId id="257" r:id="rId32"/>
    <p:sldId id="417" r:id="rId33"/>
    <p:sldId id="418" r:id="rId34"/>
    <p:sldId id="419" r:id="rId35"/>
    <p:sldId id="420" r:id="rId36"/>
    <p:sldId id="421" r:id="rId37"/>
    <p:sldId id="422" r:id="rId38"/>
    <p:sldId id="42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28A70-F0C8-4470-AF42-D7178B73CDBC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262DF-7604-4C8A-8498-FF536B8D4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1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03BC-1191-4B06-89CE-6A3192BA53D9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EB13-A143-4493-93A5-BB2BF9E3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6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03BC-1191-4B06-89CE-6A3192BA53D9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EB13-A143-4493-93A5-BB2BF9E3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6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03BC-1191-4B06-89CE-6A3192BA53D9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EB13-A143-4493-93A5-BB2BF9E3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6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03BC-1191-4B06-89CE-6A3192BA53D9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EB13-A143-4493-93A5-BB2BF9E3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1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03BC-1191-4B06-89CE-6A3192BA53D9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EB13-A143-4493-93A5-BB2BF9E3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1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03BC-1191-4B06-89CE-6A3192BA53D9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EB13-A143-4493-93A5-BB2BF9E3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5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03BC-1191-4B06-89CE-6A3192BA53D9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EB13-A143-4493-93A5-BB2BF9E3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1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03BC-1191-4B06-89CE-6A3192BA53D9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EB13-A143-4493-93A5-BB2BF9E3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9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03BC-1191-4B06-89CE-6A3192BA53D9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EB13-A143-4493-93A5-BB2BF9E3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1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03BC-1191-4B06-89CE-6A3192BA53D9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EB13-A143-4493-93A5-BB2BF9E3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5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03BC-1191-4B06-89CE-6A3192BA53D9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EB13-A143-4493-93A5-BB2BF9E3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5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603BC-1191-4B06-89CE-6A3192BA53D9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AEB13-A143-4493-93A5-BB2BF9E3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28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tatue-Augustus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8440-0E73-4DFA-AFA2-120231D36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575"/>
            <a:ext cx="9144000" cy="3693110"/>
          </a:xfrm>
        </p:spPr>
        <p:txBody>
          <a:bodyPr>
            <a:normAutofit/>
          </a:bodyPr>
          <a:lstStyle/>
          <a:p>
            <a:r>
              <a:rPr lang="el-GR" sz="6600" dirty="0"/>
              <a:t>Μοναρχία</a:t>
            </a:r>
            <a:br>
              <a:rPr lang="el-GR" dirty="0"/>
            </a:br>
            <a:r>
              <a:rPr lang="el-GR" dirty="0"/>
              <a:t>Από τον Φίλιππο Β’ στον Αύγουστο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90AD0-655F-46F6-BA9C-02FCE108B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54244"/>
            <a:ext cx="9144000" cy="70355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75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latin typeface="+mn-lt"/>
              </a:rPr>
              <a:t>Η μοναρχία του Αλεξάνδρου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006" y="1600200"/>
            <a:ext cx="10795246" cy="5141168"/>
          </a:xfrm>
        </p:spPr>
        <p:txBody>
          <a:bodyPr/>
          <a:lstStyle/>
          <a:p>
            <a:r>
              <a:rPr lang="el-GR" dirty="0"/>
              <a:t>334 π.Χ. εκστρατεία στην Ανατολή.</a:t>
            </a:r>
          </a:p>
          <a:p>
            <a:r>
              <a:rPr lang="el-GR" dirty="0"/>
              <a:t>Κατακτά Μ. Ασία, Φοινίκη, Παλαιστίνη, Αίγυπτο, Βαβυλώνα.</a:t>
            </a:r>
          </a:p>
          <a:p>
            <a:r>
              <a:rPr lang="el-GR" dirty="0"/>
              <a:t>Διαλύει την Περσική αυτοκρατορία.</a:t>
            </a:r>
          </a:p>
          <a:p>
            <a:r>
              <a:rPr lang="el-GR" dirty="0"/>
              <a:t>Αποδίδει την αυτονομία στις ελληνικές πόλεις, αλλά με φορολογική υποχρέωση.</a:t>
            </a:r>
          </a:p>
          <a:p>
            <a:r>
              <a:rPr lang="el-GR" dirty="0"/>
              <a:t>Απελευθέρωση από τους Πέρσες – προστάτης εθνικών λατρειών.</a:t>
            </a:r>
          </a:p>
          <a:p>
            <a:r>
              <a:rPr lang="el-GR" dirty="0"/>
              <a:t>Στην Αίγυπτο: γιος του θεού Άμμωνα Ρα – Φαραώ.</a:t>
            </a:r>
          </a:p>
          <a:p>
            <a:r>
              <a:rPr lang="el-GR" dirty="0"/>
              <a:t>Στην Περσία: Μέγας Βασιλεύς.</a:t>
            </a:r>
          </a:p>
          <a:p>
            <a:r>
              <a:rPr lang="el-GR" dirty="0"/>
              <a:t>Μοναρχία Αλέξανδρου: συνδυάζει στοιχεία μακεδονικά + ηρωικά + ανατολικά (προσκύνηση, θεϊκές τιμές).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7BE2D-75C3-40C4-89DA-73986D89B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264" y="147637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68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7665" y="-1"/>
            <a:ext cx="10393061" cy="1357745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latin typeface="+mn-lt"/>
              </a:rPr>
              <a:t>Η επέκταση του Μακεδονικού βασιλείου από τον Αλέξανδρο, από το 336 ως το 323 π.Χ.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6080" y="1816171"/>
            <a:ext cx="10972793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6911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+mn-lt"/>
              </a:rPr>
              <a:t>Η αυτοκρατορία του Αλέξανδρου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724" y="1722268"/>
            <a:ext cx="9814772" cy="5135732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Χαρισματικός μονάρχης, λατρεύεται ως θεός.</a:t>
            </a:r>
          </a:p>
          <a:p>
            <a:r>
              <a:rPr lang="el-GR" dirty="0"/>
              <a:t>Συνένωσε όλους τους λαούς σε </a:t>
            </a:r>
            <a:r>
              <a:rPr lang="el-GR" dirty="0">
                <a:solidFill>
                  <a:srgbClr val="FF0000"/>
                </a:solidFill>
              </a:rPr>
              <a:t>προσωπική</a:t>
            </a:r>
            <a:r>
              <a:rPr lang="el-GR" dirty="0"/>
              <a:t> δεσποτεία.</a:t>
            </a:r>
          </a:p>
          <a:p>
            <a:r>
              <a:rPr lang="el-GR" dirty="0"/>
              <a:t>Αντίθεση με το ιδανικό της </a:t>
            </a:r>
            <a:r>
              <a:rPr lang="el-GR" dirty="0">
                <a:solidFill>
                  <a:srgbClr val="FF0000"/>
                </a:solidFill>
              </a:rPr>
              <a:t>πόλεως</a:t>
            </a:r>
            <a:r>
              <a:rPr lang="el-GR" dirty="0">
                <a:solidFill>
                  <a:srgbClr val="0070C0"/>
                </a:solidFill>
              </a:rPr>
              <a:t> </a:t>
            </a:r>
            <a:r>
              <a:rPr lang="el-GR" dirty="0"/>
              <a:t>(αυτονομία, αυτάρκεια, εσωστρέφεια, υπεροχή του πολίτη).</a:t>
            </a:r>
          </a:p>
          <a:p>
            <a:r>
              <a:rPr lang="el-GR" dirty="0"/>
              <a:t>Ο Ελληνισμός αποκτά οικουμενικότητα.</a:t>
            </a:r>
          </a:p>
          <a:p>
            <a:r>
              <a:rPr lang="el-GR" dirty="0"/>
              <a:t>Ίδρυση δεκάδων πόλεων με το όνομα του Αλεξάνδρου.</a:t>
            </a:r>
          </a:p>
          <a:p>
            <a:r>
              <a:rPr lang="el-GR" dirty="0"/>
              <a:t>Αυτονομία πόλεων, διατήρηση πολιτειακών οργάνων. </a:t>
            </a:r>
          </a:p>
          <a:p>
            <a:r>
              <a:rPr lang="el-GR" dirty="0"/>
              <a:t>Κέντρα εμπορίου, επιτήρησης διοίκησης και ελέγχου.</a:t>
            </a:r>
          </a:p>
          <a:p>
            <a:r>
              <a:rPr lang="el-GR" dirty="0"/>
              <a:t>Κέντρα διάδοσης του ελληνικού πολιτισμού.</a:t>
            </a:r>
          </a:p>
          <a:p>
            <a:r>
              <a:rPr lang="el-GR" dirty="0"/>
              <a:t>Άποικοι από τη Μακεδονία και την υπόλοιπη Ελλάδα. </a:t>
            </a:r>
          </a:p>
          <a:p>
            <a:r>
              <a:rPr lang="el-GR" dirty="0"/>
              <a:t>Ανάπτυξη επιστημών, γραμμάτων, τεχνών.</a:t>
            </a:r>
          </a:p>
        </p:txBody>
      </p:sp>
    </p:spTree>
    <p:extLst>
      <p:ext uri="{BB962C8B-B14F-4D97-AF65-F5344CB8AC3E}">
        <p14:creationId xmlns:p14="http://schemas.microsoft.com/office/powerpoint/2010/main" val="3632908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+mn-lt"/>
              </a:rPr>
              <a:t>Διαμελισμός της αυτοκρατορίας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63" y="1562470"/>
            <a:ext cx="10270837" cy="5295530"/>
          </a:xfrm>
        </p:spPr>
        <p:txBody>
          <a:bodyPr>
            <a:normAutofit/>
          </a:bodyPr>
          <a:lstStyle/>
          <a:p>
            <a:r>
              <a:rPr lang="el-GR" dirty="0"/>
              <a:t>Το 323 π.Χ. ο Αλέξανδρος πεθαίνει χωρίς να ορίσει διάδοχο.</a:t>
            </a:r>
          </a:p>
          <a:p>
            <a:r>
              <a:rPr lang="el-GR" dirty="0"/>
              <a:t>Προσωρινή διοίκηση: ο Περδίκκας αντιβασιλέας.</a:t>
            </a:r>
          </a:p>
          <a:p>
            <a:r>
              <a:rPr lang="el-GR" dirty="0"/>
              <a:t>Θανάτωση Περδίκκα.</a:t>
            </a:r>
          </a:p>
          <a:p>
            <a:r>
              <a:rPr lang="el-GR" dirty="0"/>
              <a:t>Μάχη Διαδόχων: διήρκεσε 40 χρόνια.</a:t>
            </a:r>
          </a:p>
          <a:p>
            <a:r>
              <a:rPr lang="el-GR" dirty="0"/>
              <a:t>306 π.Χ. Οι στρατηγοί αυτο-</a:t>
            </a:r>
          </a:p>
          <a:p>
            <a:pPr marL="0" indent="0">
              <a:buNone/>
            </a:pPr>
            <a:r>
              <a:rPr lang="el-GR" dirty="0"/>
              <a:t>    αναγορεύονται βασιλείς.</a:t>
            </a:r>
          </a:p>
          <a:p>
            <a:r>
              <a:rPr lang="el-GR" dirty="0"/>
              <a:t>Διαμελισμός σε πέντε βασίλεια.</a:t>
            </a:r>
          </a:p>
          <a:p>
            <a:r>
              <a:rPr lang="el-GR" dirty="0"/>
              <a:t>301 π.Χ. Μάχη της Ιψού.</a:t>
            </a:r>
          </a:p>
          <a:p>
            <a:pPr lvl="1"/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465C1-D8BA-47E8-9BF5-2985D005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464" y="3319032"/>
            <a:ext cx="5905267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94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8E4F-89CB-4C2A-93A5-DCE4C460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Τα τέσσερα ελληνιστικά βασίλεια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41545-F4C2-4AA3-BF7F-957003087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11688064" cy="4495800"/>
          </a:xfrm>
        </p:spPr>
        <p:txBody>
          <a:bodyPr/>
          <a:lstStyle/>
          <a:p>
            <a:r>
              <a:rPr lang="el-GR" dirty="0"/>
              <a:t>280 π.Χ. Οριστικοποίηση </a:t>
            </a:r>
          </a:p>
          <a:p>
            <a:pPr marL="0" indent="0">
              <a:buNone/>
            </a:pPr>
            <a:r>
              <a:rPr lang="el-GR" dirty="0"/>
              <a:t>    σε 4 βασίλεια:</a:t>
            </a:r>
          </a:p>
          <a:p>
            <a:pPr lvl="1"/>
            <a:r>
              <a:rPr lang="el-GR" dirty="0"/>
              <a:t>Αντιγονιδών (Μακεδονία, </a:t>
            </a:r>
          </a:p>
          <a:p>
            <a:pPr marL="365760" lvl="1" indent="0">
              <a:buNone/>
            </a:pPr>
            <a:r>
              <a:rPr lang="el-GR" dirty="0"/>
              <a:t>     Ήπειρος, Πελοπόννησος)</a:t>
            </a:r>
          </a:p>
          <a:p>
            <a:pPr lvl="1"/>
            <a:r>
              <a:rPr lang="el-GR" dirty="0" err="1"/>
              <a:t>Πτολεμαίων</a:t>
            </a:r>
            <a:r>
              <a:rPr lang="el-GR" dirty="0"/>
              <a:t> (Αίγυπτος)</a:t>
            </a:r>
          </a:p>
          <a:p>
            <a:pPr lvl="1"/>
            <a:r>
              <a:rPr lang="el-GR" dirty="0" err="1"/>
              <a:t>Σελευκιδών</a:t>
            </a:r>
            <a:r>
              <a:rPr lang="el-GR" dirty="0"/>
              <a:t>  (Συρία)</a:t>
            </a:r>
          </a:p>
          <a:p>
            <a:pPr lvl="1"/>
            <a:r>
              <a:rPr lang="el-GR" dirty="0" err="1"/>
              <a:t>Ατταλιδών</a:t>
            </a:r>
            <a:r>
              <a:rPr lang="el-GR" dirty="0"/>
              <a:t> (Μ. Ασία)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261962-D879-40EB-BE59-FEFD236D2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830" y="1600200"/>
            <a:ext cx="7779170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87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38200" y="83127"/>
            <a:ext cx="10515600" cy="1185633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latin typeface="+mn-lt"/>
              </a:rPr>
              <a:t>Τα ελληνιστικά βασίλεια το 270 </a:t>
            </a:r>
            <a:r>
              <a:rPr lang="el-GR" dirty="0" err="1">
                <a:latin typeface="+mn-lt"/>
              </a:rPr>
              <a:t>π.Χ.</a:t>
            </a:r>
            <a:endParaRPr lang="el-GR" dirty="0"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5481" y="1333414"/>
            <a:ext cx="9252519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259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0"/>
            <a:ext cx="10871200" cy="64807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rgbClr val="FFFF00"/>
                </a:solidFill>
                <a:latin typeface="+mn-lt"/>
              </a:rPr>
              <a:t>Η Μεσόγειος το 218 π.Χ.</a:t>
            </a:r>
          </a:p>
        </p:txBody>
      </p:sp>
      <p:pic>
        <p:nvPicPr>
          <p:cNvPr id="23554" name="Picture 2" descr="http://www.ancient.eu.com/uploads/images/283.jpg"/>
          <p:cNvPicPr>
            <a:picLocks noChangeAspect="1" noChangeArrowheads="1"/>
          </p:cNvPicPr>
          <p:nvPr/>
        </p:nvPicPr>
        <p:blipFill rotWithShape="1">
          <a:blip r:embed="rId2" cstate="print"/>
          <a:srcRect l="68" t="9320"/>
          <a:stretch/>
        </p:blipFill>
        <p:spPr bwMode="auto">
          <a:xfrm>
            <a:off x="1683610" y="727968"/>
            <a:ext cx="9137707" cy="6218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6996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228600"/>
            <a:ext cx="8586536" cy="9906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  <a:latin typeface="+mn-lt"/>
              </a:rPr>
              <a:t>Η ελληνιστική βασιλεία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917" y="1524210"/>
            <a:ext cx="6436311" cy="5331041"/>
          </a:xfrm>
        </p:spPr>
        <p:txBody>
          <a:bodyPr>
            <a:normAutofit/>
          </a:bodyPr>
          <a:lstStyle/>
          <a:p>
            <a:r>
              <a:rPr lang="el-GR" sz="3200" dirty="0"/>
              <a:t>Προσωπική μοναρχία (ούτε εθνική, ούτε εδαφική)</a:t>
            </a:r>
          </a:p>
          <a:p>
            <a:r>
              <a:rPr lang="el-GR" sz="3200" dirty="0"/>
              <a:t>Κληρονομική μοναρχία.</a:t>
            </a:r>
          </a:p>
          <a:p>
            <a:r>
              <a:rPr lang="el-GR" sz="3200" dirty="0"/>
              <a:t>Απόλυτη μοναρχία.</a:t>
            </a:r>
          </a:p>
          <a:p>
            <a:r>
              <a:rPr lang="el-GR" sz="3200" dirty="0"/>
              <a:t>Όλες οι εξουσίες πηγάζουν και ασκούνται από τον βασιλέα.</a:t>
            </a:r>
          </a:p>
          <a:p>
            <a:r>
              <a:rPr lang="el-GR" sz="3200" dirty="0"/>
              <a:t>Προσωπικές αρετές του βασιλέα.</a:t>
            </a:r>
          </a:p>
          <a:p>
            <a:r>
              <a:rPr lang="el-GR" sz="3200" dirty="0"/>
              <a:t>Ανώτατα αξιώματα: πρόσωπα του προσωπικού περίγυρου («</a:t>
            </a:r>
            <a:r>
              <a:rPr lang="el-GR" sz="3200" i="1" dirty="0"/>
              <a:t>φίλοι</a:t>
            </a:r>
            <a:r>
              <a:rPr lang="el-GR" sz="3200" dirty="0"/>
              <a:t>»).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9218" name="Picture 2" descr="http://www.shc.ed.ac.uk/classics/postgraduate/taught/images/Ptolemies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1293" y="495703"/>
            <a:ext cx="2686050" cy="33051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859915" y="4005065"/>
            <a:ext cx="3332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Πτολεμαίος Β’ και οι αδελφές του</a:t>
            </a:r>
          </a:p>
        </p:txBody>
      </p:sp>
    </p:spTree>
    <p:extLst>
      <p:ext uri="{BB962C8B-B14F-4D97-AF65-F5344CB8AC3E}">
        <p14:creationId xmlns:p14="http://schemas.microsoft.com/office/powerpoint/2010/main" val="3744189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818" y="365125"/>
            <a:ext cx="9367982" cy="1325563"/>
          </a:xfrm>
        </p:spPr>
        <p:txBody>
          <a:bodyPr/>
          <a:lstStyle/>
          <a:p>
            <a:r>
              <a:rPr lang="el-GR" dirty="0">
                <a:latin typeface="+mn-lt"/>
              </a:rPr>
              <a:t>Ο Ελληνιστικός Βασιλεύς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691" y="2115126"/>
            <a:ext cx="9881928" cy="4742873"/>
          </a:xfrm>
        </p:spPr>
        <p:txBody>
          <a:bodyPr>
            <a:normAutofit/>
          </a:bodyPr>
          <a:lstStyle/>
          <a:p>
            <a:r>
              <a:rPr lang="el-GR" dirty="0"/>
              <a:t>Κύριος του βασιλείου.</a:t>
            </a:r>
          </a:p>
          <a:p>
            <a:r>
              <a:rPr lang="el-GR" dirty="0"/>
              <a:t>Κύριος της γης (</a:t>
            </a:r>
            <a:r>
              <a:rPr lang="el-GR" sz="2800" i="1" dirty="0"/>
              <a:t>βασιλικὴ γῆ</a:t>
            </a:r>
            <a:r>
              <a:rPr lang="el-GR" dirty="0"/>
              <a:t>): την απαλλοτριώνει και την εκμεταλλεύεται σύμφωνα με τους κανόνες ιδιωτικού δικαίου.</a:t>
            </a:r>
          </a:p>
          <a:p>
            <a:r>
              <a:rPr lang="el-GR" sz="2800" i="1" dirty="0"/>
              <a:t>Βασιλικόν ταμεῖον</a:t>
            </a:r>
            <a:r>
              <a:rPr lang="el-GR" dirty="0"/>
              <a:t>: το Δημόσιο ταμείο.</a:t>
            </a:r>
            <a:r>
              <a:rPr lang="el-GR" i="1" dirty="0"/>
              <a:t> </a:t>
            </a:r>
          </a:p>
          <a:p>
            <a:r>
              <a:rPr lang="el-GR" sz="2800" i="1" dirty="0"/>
              <a:t>Βασιλικαὶ τράπεζαι</a:t>
            </a:r>
            <a:r>
              <a:rPr lang="el-GR" dirty="0"/>
              <a:t>:</a:t>
            </a:r>
            <a:r>
              <a:rPr lang="el-GR" i="1" dirty="0"/>
              <a:t> </a:t>
            </a:r>
            <a:r>
              <a:rPr lang="el-GR" dirty="0"/>
              <a:t>οι κρατικές τράπεζες.</a:t>
            </a:r>
          </a:p>
          <a:p>
            <a:r>
              <a:rPr lang="el-GR" sz="2800" i="1" dirty="0"/>
              <a:t>Βασιλικοί γεωργοί</a:t>
            </a:r>
            <a:r>
              <a:rPr lang="el-GR" sz="2800" dirty="0"/>
              <a:t>:</a:t>
            </a:r>
            <a:r>
              <a:rPr lang="el-GR" dirty="0"/>
              <a:t> οι καλλιεργητές των κρατικών γαιών.</a:t>
            </a:r>
          </a:p>
          <a:p>
            <a:pPr>
              <a:buNone/>
            </a:pPr>
            <a:r>
              <a:rPr lang="el-GR" sz="3200" dirty="0"/>
              <a:t>Το βασίλειο θεωρείται προσωπική περιουσία του βασιλέα.</a:t>
            </a:r>
          </a:p>
        </p:txBody>
      </p:sp>
      <p:pic>
        <p:nvPicPr>
          <p:cNvPr id="7170" name="Picture 2" descr="http://0.tqn.com/d/archaeology/1/G/a/6/1/Ptolemy_Ap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6619" y="365125"/>
            <a:ext cx="1524000" cy="2305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8483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283465"/>
            <a:ext cx="8229600" cy="1634112"/>
          </a:xfrm>
        </p:spPr>
        <p:txBody>
          <a:bodyPr>
            <a:normAutofit/>
          </a:bodyPr>
          <a:lstStyle/>
          <a:p>
            <a:r>
              <a:rPr lang="el-GR" dirty="0">
                <a:latin typeface="+mn-lt"/>
              </a:rPr>
              <a:t>Ο Βασιλεύς ως «Νόμος έμψυχος»</a:t>
            </a:r>
            <a:r>
              <a:rPr lang="el-GR" dirty="0"/>
              <a:t> 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113" y="2077374"/>
            <a:ext cx="6818055" cy="4497161"/>
          </a:xfrm>
        </p:spPr>
        <p:txBody>
          <a:bodyPr>
            <a:normAutofit/>
          </a:bodyPr>
          <a:lstStyle/>
          <a:p>
            <a:r>
              <a:rPr lang="el-GR" sz="3200" dirty="0"/>
              <a:t>Ανώτατος νομοθέτης, δικαστής, κυβερνήτης.</a:t>
            </a:r>
          </a:p>
          <a:p>
            <a:r>
              <a:rPr lang="el-GR" sz="3200" dirty="0"/>
              <a:t>Η έκφραση «ἔμψυχος νομος» υιοθετείται από τους Ρωμαίους αυτοκράτορες και αργότερα από τους θεωρητικούς της γαλλικής μοναρχίας.</a:t>
            </a:r>
          </a:p>
          <a:p>
            <a:r>
              <a:rPr lang="el-GR" sz="3200" dirty="0"/>
              <a:t>Είναι αντικείμενο λατρείας, όπως οι θεοί.</a:t>
            </a:r>
          </a:p>
        </p:txBody>
      </p:sp>
      <p:pic>
        <p:nvPicPr>
          <p:cNvPr id="8194" name="Picture 2" descr="http://t3.gstatic.com/images?q=tbn:ANd9GcS2scJRWf9r0xZ4pWbUXrIe1Y28kDn61Tl8DpI-CQr4_bwBjSBBBrfMCpB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9342" y="2891407"/>
            <a:ext cx="2095500" cy="2038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212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imes.gr/wp-content/uploads/megas-alexandr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8932" y="556211"/>
            <a:ext cx="5034136" cy="359777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524000" y="3767909"/>
            <a:ext cx="9144000" cy="2387600"/>
          </a:xfrm>
        </p:spPr>
        <p:txBody>
          <a:bodyPr>
            <a:normAutofit/>
          </a:bodyPr>
          <a:lstStyle/>
          <a:p>
            <a:r>
              <a:rPr lang="el-GR" dirty="0"/>
              <a:t>Απο τον Φίλιππο β΄ στα Ελληνιστικα βασιλεια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95314"/>
          </a:xfrm>
        </p:spPr>
        <p:txBody>
          <a:bodyPr>
            <a:norm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1291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633"/>
            <a:ext cx="10515600" cy="1296531"/>
          </a:xfrm>
        </p:spPr>
        <p:txBody>
          <a:bodyPr/>
          <a:lstStyle/>
          <a:p>
            <a:pPr algn="ctr"/>
            <a:r>
              <a:rPr lang="el-GR" dirty="0">
                <a:solidFill>
                  <a:srgbClr val="FFFF00"/>
                </a:solidFill>
                <a:latin typeface="+mn-lt"/>
              </a:rPr>
              <a:t>Μοναρχική ιδεολογία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783" y="1600200"/>
            <a:ext cx="9907479" cy="5141168"/>
          </a:xfrm>
        </p:spPr>
        <p:txBody>
          <a:bodyPr>
            <a:normAutofit lnSpcReduction="10000"/>
          </a:bodyPr>
          <a:lstStyle/>
          <a:p>
            <a:r>
              <a:rPr lang="el-GR" i="1" dirty="0" err="1"/>
              <a:t>Ἀρετὴ</a:t>
            </a:r>
            <a:r>
              <a:rPr lang="el-GR" dirty="0"/>
              <a:t> : βασικό χαρακτηριστικό του μονάρχη. </a:t>
            </a:r>
          </a:p>
          <a:p>
            <a:r>
              <a:rPr lang="el-GR" dirty="0"/>
              <a:t>Ο Βασιλεύς είναι </a:t>
            </a:r>
            <a:r>
              <a:rPr lang="el-GR" i="1" dirty="0"/>
              <a:t>φιλάνθρωπος, </a:t>
            </a:r>
            <a:r>
              <a:rPr lang="el-GR" i="1" dirty="0" err="1"/>
              <a:t>εὐεργέτης</a:t>
            </a:r>
            <a:r>
              <a:rPr lang="el-GR" i="1" dirty="0"/>
              <a:t>, </a:t>
            </a:r>
            <a:r>
              <a:rPr lang="el-GR" i="1" dirty="0" err="1"/>
              <a:t>σωτὴρ</a:t>
            </a:r>
            <a:r>
              <a:rPr lang="el-GR" i="1" dirty="0"/>
              <a:t> </a:t>
            </a:r>
            <a:r>
              <a:rPr lang="el-GR" i="1" dirty="0" err="1"/>
              <a:t>τοῦ</a:t>
            </a:r>
            <a:r>
              <a:rPr lang="el-GR" i="1" dirty="0"/>
              <a:t> </a:t>
            </a:r>
            <a:r>
              <a:rPr lang="el-GR" i="1" dirty="0" err="1"/>
              <a:t>λαοῦ</a:t>
            </a:r>
            <a:r>
              <a:rPr lang="el-GR" i="1" dirty="0"/>
              <a:t>.</a:t>
            </a:r>
          </a:p>
          <a:p>
            <a:r>
              <a:rPr lang="el-GR" dirty="0"/>
              <a:t>Οφείλει να μεριμνά και εξασφαλίζει την ευτυχία των υπηκόων του, σεβόμενος το νόμο και την ηθική.</a:t>
            </a:r>
          </a:p>
          <a:p>
            <a:r>
              <a:rPr lang="el-GR" dirty="0"/>
              <a:t>Οι πραγματείες περί βασιλείας 4</a:t>
            </a:r>
            <a:r>
              <a:rPr lang="el-GR" baseline="30000" dirty="0"/>
              <a:t>ου</a:t>
            </a:r>
            <a:r>
              <a:rPr lang="el-GR" dirty="0"/>
              <a:t> </a:t>
            </a:r>
            <a:r>
              <a:rPr lang="el-GR" dirty="0" err="1"/>
              <a:t>π.Χ.</a:t>
            </a:r>
            <a:r>
              <a:rPr lang="el-GR" dirty="0"/>
              <a:t> αι. θέτουν τις ιδεολογικές βάσεις της ελληνιστικής μοναρχίας.</a:t>
            </a:r>
          </a:p>
          <a:p>
            <a:r>
              <a:rPr lang="el-GR" dirty="0"/>
              <a:t>Υιοθετούνται από τους Ρωμαίους.</a:t>
            </a:r>
          </a:p>
          <a:p>
            <a:pPr lvl="1"/>
            <a:r>
              <a:rPr lang="el-GR" dirty="0" err="1"/>
              <a:t>Αίλιος</a:t>
            </a:r>
            <a:r>
              <a:rPr lang="el-GR" dirty="0"/>
              <a:t> Αριστείδης, Δίων Χρυσόστομος: Ο αυτοκράτορας,  πατέρας των υπηκόων του.</a:t>
            </a:r>
          </a:p>
          <a:p>
            <a:r>
              <a:rPr lang="el-GR" dirty="0"/>
              <a:t>Ο βασιλιάς είναι η αποκλειστική πηγή του δικαίου και ο υπέρτατος δικαστής.</a:t>
            </a:r>
          </a:p>
          <a:p>
            <a:r>
              <a:rPr lang="el-GR" dirty="0"/>
              <a:t>Λατρεία του βασιλέως (</a:t>
            </a:r>
            <a:r>
              <a:rPr lang="el-GR" dirty="0" err="1"/>
              <a:t>Πτολεμαίοι</a:t>
            </a:r>
            <a:r>
              <a:rPr lang="el-GR" dirty="0"/>
              <a:t>, </a:t>
            </a:r>
            <a:r>
              <a:rPr lang="el-GR" dirty="0" err="1"/>
              <a:t>Σελευκίδες</a:t>
            </a:r>
            <a:r>
              <a:rPr lang="el-GR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055939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0"/>
            <a:ext cx="8291264" cy="1412776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Η δυναστεία των Πτολεμαίων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56792"/>
            <a:ext cx="8686800" cy="5301208"/>
          </a:xfrm>
        </p:spPr>
        <p:txBody>
          <a:bodyPr>
            <a:normAutofit fontScale="55000" lnSpcReduction="20000"/>
          </a:bodyPr>
          <a:lstStyle/>
          <a:p>
            <a:r>
              <a:rPr lang="el-GR" dirty="0"/>
              <a:t>Πτολεμαίος</a:t>
            </a:r>
            <a:r>
              <a:rPr lang="en-US" dirty="0"/>
              <a:t> I 305-282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/>
              <a:t>Πτολεμαίος</a:t>
            </a:r>
            <a:r>
              <a:rPr lang="en-US" dirty="0"/>
              <a:t> II 284-246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/>
              <a:t>Πτολεμαίος</a:t>
            </a:r>
            <a:r>
              <a:rPr lang="en-US" dirty="0"/>
              <a:t> III </a:t>
            </a:r>
            <a:r>
              <a:rPr lang="el-GR" dirty="0"/>
              <a:t>Ευεργέτης </a:t>
            </a:r>
            <a:r>
              <a:rPr lang="en-US" dirty="0"/>
              <a:t>246-221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/>
              <a:t>Πτολεμαίος</a:t>
            </a:r>
            <a:r>
              <a:rPr lang="en-US" dirty="0"/>
              <a:t> IV </a:t>
            </a:r>
            <a:r>
              <a:rPr lang="el-GR" dirty="0" err="1"/>
              <a:t>Φιλοπάτωρ</a:t>
            </a:r>
            <a:r>
              <a:rPr lang="el-GR" dirty="0"/>
              <a:t> </a:t>
            </a:r>
            <a:r>
              <a:rPr lang="en-US" dirty="0"/>
              <a:t>221-204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/>
              <a:t>Πτολεμαίος</a:t>
            </a:r>
            <a:r>
              <a:rPr lang="en-US" dirty="0"/>
              <a:t> V </a:t>
            </a:r>
            <a:r>
              <a:rPr lang="el-GR" dirty="0"/>
              <a:t>Επιφανής </a:t>
            </a:r>
            <a:r>
              <a:rPr lang="en-US" dirty="0"/>
              <a:t>204-180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/>
              <a:t>Πτολεμαίος</a:t>
            </a:r>
            <a:r>
              <a:rPr lang="en-US" dirty="0"/>
              <a:t> VI </a:t>
            </a:r>
            <a:r>
              <a:rPr lang="el-GR" dirty="0" err="1"/>
              <a:t>Φιλομήτωρ</a:t>
            </a:r>
            <a:r>
              <a:rPr lang="el-GR" dirty="0"/>
              <a:t> </a:t>
            </a:r>
            <a:r>
              <a:rPr lang="en-US" dirty="0"/>
              <a:t>180-145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/>
              <a:t>Πτολεμαίος</a:t>
            </a:r>
            <a:r>
              <a:rPr lang="en-US" dirty="0"/>
              <a:t> VIII 170-163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/>
              <a:t>Πτολεμαίος Ευεργέτης </a:t>
            </a:r>
            <a:r>
              <a:rPr lang="en-US" dirty="0"/>
              <a:t>II 145-116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/>
              <a:t>Πτολεμαίος</a:t>
            </a:r>
            <a:r>
              <a:rPr lang="en-US" dirty="0"/>
              <a:t> IX 116-107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/>
              <a:t>Πτολεμαίος</a:t>
            </a:r>
            <a:r>
              <a:rPr lang="en-US" dirty="0"/>
              <a:t> X </a:t>
            </a:r>
            <a:r>
              <a:rPr lang="el-GR" dirty="0"/>
              <a:t>Αλέξανδρος </a:t>
            </a:r>
            <a:r>
              <a:rPr lang="en-US" dirty="0"/>
              <a:t>I 107-88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 err="1"/>
              <a:t>Σωτήρ</a:t>
            </a:r>
            <a:r>
              <a:rPr lang="el-GR" dirty="0"/>
              <a:t> </a:t>
            </a:r>
            <a:r>
              <a:rPr lang="en-US" dirty="0"/>
              <a:t>II 88-80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/>
              <a:t>Βερενίκη </a:t>
            </a:r>
            <a:r>
              <a:rPr lang="en-US" dirty="0"/>
              <a:t>IV 58-55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/>
              <a:t>Πτολεμαίος</a:t>
            </a:r>
            <a:r>
              <a:rPr lang="en-US" dirty="0"/>
              <a:t> XII 80-51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/>
              <a:t>Πτολεμαίος</a:t>
            </a:r>
            <a:r>
              <a:rPr lang="en-US" dirty="0"/>
              <a:t> XIII </a:t>
            </a:r>
            <a:r>
              <a:rPr lang="el-GR" dirty="0" err="1"/>
              <a:t>Φιλοπάτωρ</a:t>
            </a:r>
            <a:r>
              <a:rPr lang="el-GR" dirty="0"/>
              <a:t> </a:t>
            </a:r>
            <a:r>
              <a:rPr lang="en-US" dirty="0"/>
              <a:t>51-47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/>
              <a:t>Κλεοπάτρα </a:t>
            </a:r>
            <a:r>
              <a:rPr lang="en-US" dirty="0"/>
              <a:t>VII </a:t>
            </a:r>
            <a:r>
              <a:rPr lang="el-GR" dirty="0" err="1"/>
              <a:t>Φιλοπάτωρ</a:t>
            </a:r>
            <a:r>
              <a:rPr lang="el-GR" dirty="0"/>
              <a:t> </a:t>
            </a:r>
            <a:r>
              <a:rPr lang="en-US" dirty="0"/>
              <a:t>51-30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/>
              <a:t>Πτολεμαίος</a:t>
            </a:r>
            <a:r>
              <a:rPr lang="en-US" dirty="0"/>
              <a:t> XIV </a:t>
            </a:r>
            <a:r>
              <a:rPr lang="el-GR" dirty="0" err="1"/>
              <a:t>Φιλοπάτωρ</a:t>
            </a:r>
            <a:r>
              <a:rPr lang="el-GR" dirty="0"/>
              <a:t> Φιλάδελφος </a:t>
            </a:r>
            <a:r>
              <a:rPr lang="en-US" dirty="0"/>
              <a:t>47-44 </a:t>
            </a:r>
            <a:r>
              <a:rPr lang="el-GR" dirty="0" err="1"/>
              <a:t>π.Χ.</a:t>
            </a:r>
            <a:r>
              <a:rPr lang="en-US" dirty="0"/>
              <a:t> </a:t>
            </a:r>
          </a:p>
          <a:p>
            <a:r>
              <a:rPr lang="el-GR" dirty="0"/>
              <a:t>Πτολεμαίος</a:t>
            </a:r>
            <a:r>
              <a:rPr lang="en-US" dirty="0"/>
              <a:t> XV </a:t>
            </a:r>
            <a:r>
              <a:rPr lang="el-GR" dirty="0"/>
              <a:t>Καίσαρ </a:t>
            </a:r>
            <a:r>
              <a:rPr lang="en-US" dirty="0"/>
              <a:t>44-30 </a:t>
            </a:r>
            <a:r>
              <a:rPr lang="el-GR" dirty="0" err="1"/>
              <a:t>π.Χ.</a:t>
            </a:r>
            <a:endParaRPr lang="en-US" dirty="0"/>
          </a:p>
          <a:p>
            <a:endParaRPr lang="el-GR" dirty="0"/>
          </a:p>
        </p:txBody>
      </p:sp>
      <p:pic>
        <p:nvPicPr>
          <p:cNvPr id="25602" name="Picture 2" descr="http://bibleworld.com/travel-blog/Egypt-Ptolemy_II_OIUC09_fjenkins_1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1438" y="2074540"/>
            <a:ext cx="4160962" cy="2708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2135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228600"/>
            <a:ext cx="8658544" cy="990600"/>
          </a:xfrm>
        </p:spPr>
        <p:txBody>
          <a:bodyPr/>
          <a:lstStyle/>
          <a:p>
            <a:r>
              <a:rPr lang="el-GR" dirty="0">
                <a:latin typeface="+mn-lt"/>
              </a:rPr>
              <a:t>Διοίκηση των βασιλείων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823" y="1606858"/>
            <a:ext cx="10036545" cy="5251142"/>
          </a:xfrm>
        </p:spPr>
        <p:txBody>
          <a:bodyPr>
            <a:normAutofit/>
          </a:bodyPr>
          <a:lstStyle/>
          <a:p>
            <a:r>
              <a:rPr lang="el-GR" dirty="0"/>
              <a:t>Μεγάλη έκταση βασιλείων.</a:t>
            </a:r>
          </a:p>
          <a:p>
            <a:r>
              <a:rPr lang="el-GR" dirty="0"/>
              <a:t>Η διοίκηση απαιτεί γραφειοκρατική </a:t>
            </a:r>
          </a:p>
          <a:p>
            <a:pPr marL="0" indent="0">
              <a:buNone/>
            </a:pPr>
            <a:r>
              <a:rPr lang="el-GR" dirty="0"/>
              <a:t>    οργάνωση και συγκεντρωτικό σύστημα.</a:t>
            </a:r>
          </a:p>
          <a:p>
            <a:r>
              <a:rPr lang="el-GR" dirty="0"/>
              <a:t>Υπαλληλική ιεραρχία και πολυάριθμο προσωπικό.</a:t>
            </a:r>
          </a:p>
          <a:p>
            <a:r>
              <a:rPr lang="el-GR" dirty="0" err="1"/>
              <a:t>Πτολεμαϊκή</a:t>
            </a:r>
            <a:r>
              <a:rPr lang="el-GR" dirty="0"/>
              <a:t> Αίγυπτος: </a:t>
            </a:r>
          </a:p>
          <a:p>
            <a:pPr lvl="1"/>
            <a:r>
              <a:rPr lang="el-GR" dirty="0"/>
              <a:t>Νομοί, τοπαρχίες, κώμες</a:t>
            </a:r>
          </a:p>
          <a:p>
            <a:pPr lvl="1"/>
            <a:r>
              <a:rPr lang="el-GR" dirty="0"/>
              <a:t>Επικεφαλής ο Διοικητής, διορίζεται από τον μονάρχη. Έχει εκτεταμένες οικονομικές αρμοδιότητες</a:t>
            </a:r>
          </a:p>
          <a:p>
            <a:pPr lvl="1"/>
            <a:r>
              <a:rPr lang="el-GR" dirty="0"/>
              <a:t>Αυτόνομες ελληνικές πόλεις</a:t>
            </a:r>
          </a:p>
          <a:p>
            <a:r>
              <a:rPr lang="el-GR" dirty="0"/>
              <a:t>Σελευκίδες: σατραπείες (στρατηγός, σατράπης).</a:t>
            </a:r>
          </a:p>
          <a:p>
            <a:r>
              <a:rPr lang="el-GR" dirty="0"/>
              <a:t>Η διοικητική μηχανή υιοθετείται από Ρωμαίους και Βυζαντινούς.  </a:t>
            </a:r>
          </a:p>
        </p:txBody>
      </p:sp>
      <p:pic>
        <p:nvPicPr>
          <p:cNvPr id="4098" name="Picture 2" descr="http://www.kent.ac.uk/secl/classics/images/RECTO_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7238" y="48217"/>
            <a:ext cx="3137306" cy="3117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5335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hacac.org/activities/images/ptolemaicegypt270b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0648"/>
            <a:ext cx="9144000" cy="6838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1469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+mn-lt"/>
              </a:rPr>
              <a:t>Ο ελληνιστικός πολιτισμός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14905" y="1268760"/>
            <a:ext cx="10626571" cy="558924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r>
              <a:rPr lang="el-GR" dirty="0"/>
              <a:t>Πολιτισμός των </a:t>
            </a:r>
            <a:r>
              <a:rPr lang="el-GR" i="1" dirty="0"/>
              <a:t>πόλεων </a:t>
            </a:r>
            <a:r>
              <a:rPr lang="el-GR" dirty="0"/>
              <a:t>: ιδρύονται νέες ελληνικές πόλεις στην ανατολική Μεσόγειο και τη Μέση Ανατολή.</a:t>
            </a:r>
            <a:endParaRPr lang="en-US" dirty="0"/>
          </a:p>
          <a:p>
            <a:r>
              <a:rPr lang="el-GR" dirty="0"/>
              <a:t>Η Αλεξάνδρεια, πρωτεύουσα του πτολεμαϊκού βασιλείου, γίνεται η μεγαλύτερη ελληνική μητρόπολις.</a:t>
            </a:r>
          </a:p>
          <a:p>
            <a:r>
              <a:rPr lang="el-GR" dirty="0"/>
              <a:t>Κοσμοπολιτισμός: ελεύθερη διακίνηση ανθρώπων και ιδεών.</a:t>
            </a:r>
          </a:p>
          <a:p>
            <a:r>
              <a:rPr lang="el-GR" dirty="0"/>
              <a:t>Πολυεθνικές κοινωνίες.</a:t>
            </a:r>
            <a:endParaRPr lang="en-US" dirty="0"/>
          </a:p>
          <a:p>
            <a:r>
              <a:rPr lang="el-GR" dirty="0"/>
              <a:t>Ελληνιστική </a:t>
            </a:r>
            <a:r>
              <a:rPr lang="el-GR" i="1" dirty="0"/>
              <a:t>κοινή</a:t>
            </a:r>
            <a:r>
              <a:rPr lang="el-GR" dirty="0"/>
              <a:t>: γίνεται διεθνής γλώσσα.</a:t>
            </a:r>
          </a:p>
          <a:p>
            <a:r>
              <a:rPr lang="el-GR" dirty="0"/>
              <a:t>Διάδοση ελληνικών ιδεών: φιλοσοφία, αθλητισμός, θρησκεία.</a:t>
            </a:r>
            <a:endParaRPr lang="en-US" dirty="0"/>
          </a:p>
          <a:p>
            <a:r>
              <a:rPr lang="el-GR" dirty="0"/>
              <a:t>Βιβλιοθήκη και Μουσείον της Αλεξάνδρειας.</a:t>
            </a:r>
          </a:p>
        </p:txBody>
      </p:sp>
    </p:spTree>
    <p:extLst>
      <p:ext uri="{BB962C8B-B14F-4D97-AF65-F5344CB8AC3E}">
        <p14:creationId xmlns:p14="http://schemas.microsoft.com/office/powerpoint/2010/main" val="1382742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8144" cy="1412776"/>
          </a:xfrm>
        </p:spPr>
        <p:txBody>
          <a:bodyPr>
            <a:normAutofit/>
          </a:bodyPr>
          <a:lstStyle/>
          <a:p>
            <a:r>
              <a:rPr lang="el-GR" dirty="0"/>
              <a:t>Οι ελληνιστικές πόλεις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364" y="1544715"/>
            <a:ext cx="11139054" cy="5556693"/>
          </a:xfrm>
        </p:spPr>
        <p:txBody>
          <a:bodyPr>
            <a:normAutofit/>
          </a:bodyPr>
          <a:lstStyle/>
          <a:p>
            <a:r>
              <a:rPr lang="el-GR" dirty="0"/>
              <a:t>Διατήρηση παλαιών πόλεων.</a:t>
            </a:r>
          </a:p>
          <a:p>
            <a:r>
              <a:rPr lang="el-GR" dirty="0"/>
              <a:t>Ίδρυση νέων πόλεων.</a:t>
            </a:r>
          </a:p>
          <a:p>
            <a:r>
              <a:rPr lang="el-GR" dirty="0"/>
              <a:t>«Αυτονομία» των πόλεων παραχωρούμενη από τον βασιλέα. </a:t>
            </a:r>
          </a:p>
          <a:p>
            <a:r>
              <a:rPr lang="el-GR" dirty="0"/>
              <a:t>Συνεργασία με τον βασιλέα –  Έλεγχος. </a:t>
            </a:r>
          </a:p>
          <a:p>
            <a:r>
              <a:rPr lang="el-GR" dirty="0"/>
              <a:t>Πολίτες: κλειστή ομάδα, αυστηρός έλεγχος, καθαρότητα του σώματος των πολιτών.</a:t>
            </a:r>
          </a:p>
          <a:p>
            <a:r>
              <a:rPr lang="el-GR" dirty="0"/>
              <a:t>Εκκλησία του δήμου – Βουλή – Άρχοντες – Συλλογικά δικαστήρια.</a:t>
            </a:r>
          </a:p>
          <a:p>
            <a:r>
              <a:rPr lang="el-GR" dirty="0"/>
              <a:t>Οι περιοδεύοντες δικαστές:</a:t>
            </a:r>
          </a:p>
          <a:p>
            <a:pPr lvl="1"/>
            <a:r>
              <a:rPr lang="el-GR" dirty="0"/>
              <a:t> Αποκτούν εμπειρική γνώση του δικαίου.</a:t>
            </a:r>
          </a:p>
          <a:p>
            <a:pPr lvl="1"/>
            <a:r>
              <a:rPr lang="el-GR" dirty="0"/>
              <a:t>συμβάλλουν στην ενοποίηση του δικαίου των ελληνιστικών πόλεων (</a:t>
            </a:r>
            <a:r>
              <a:rPr lang="el-GR" i="1" dirty="0"/>
              <a:t>νομική κοινή</a:t>
            </a:r>
            <a:r>
              <a:rPr lang="el-GR" dirty="0"/>
              <a:t>).</a:t>
            </a:r>
          </a:p>
          <a:p>
            <a:endParaRPr lang="el-GR" dirty="0"/>
          </a:p>
        </p:txBody>
      </p:sp>
      <p:pic>
        <p:nvPicPr>
          <p:cNvPr id="5122" name="Picture 2" descr="http://t1.gstatic.com/images?q=tbn:ANd9GcTo2a6S6ExCCf_fM9Fkf_E9_QVxjFjJ4gqKFv2VQsE-Jk4q2a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3260" y="0"/>
            <a:ext cx="3634740" cy="2423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9413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C:\Users\Maria\AppData\Local\Temp\Macedonia_and_the_Aegean_World_c.200_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154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524000" y="612559"/>
            <a:ext cx="9144000" cy="2263806"/>
          </a:xfrm>
        </p:spPr>
        <p:txBody>
          <a:bodyPr>
            <a:normAutofit/>
          </a:bodyPr>
          <a:lstStyle/>
          <a:p>
            <a:r>
              <a:rPr lang="el-GR" dirty="0"/>
              <a:t>Ρωμαϊκό πολίτευμα:</a:t>
            </a:r>
            <a:br>
              <a:rPr lang="el-GR" dirty="0"/>
            </a:br>
            <a:r>
              <a:rPr lang="el-GR" dirty="0"/>
              <a:t>Ηγεμονία - αυτοκρατορία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24000" y="2993994"/>
            <a:ext cx="9144000" cy="835056"/>
          </a:xfrm>
        </p:spPr>
        <p:txBody>
          <a:bodyPr/>
          <a:lstStyle/>
          <a:p>
            <a:r>
              <a:rPr lang="el-GR" dirty="0"/>
              <a:t>Από τον Αύγουστο στον Κωνσταντίνο</a:t>
            </a:r>
          </a:p>
        </p:txBody>
      </p:sp>
      <p:pic>
        <p:nvPicPr>
          <p:cNvPr id="5" name="Picture 2" descr="http://t3.gstatic.com/images?q=tbn:ANd9GcRkwP7Ce28qi3OdijZcca6N_KeJSKmumVGqqTrDRwU9e7ZY7R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694212"/>
            <a:ext cx="2385439" cy="3168352"/>
          </a:xfrm>
          <a:prstGeom prst="rect">
            <a:avLst/>
          </a:prstGeom>
          <a:noFill/>
        </p:spPr>
      </p:pic>
      <p:pic>
        <p:nvPicPr>
          <p:cNvPr id="8" name="Picture 2" descr="http://upload.wikimedia.org/wikipedia/commons/thumb/e/eb/Statue-Augustus.jpg/200px-Statue-Augustu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0254" y="3829050"/>
            <a:ext cx="1905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2537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Χρονολογικό πλαίσιο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34473" y="1844097"/>
            <a:ext cx="10143836" cy="4351338"/>
          </a:xfrm>
        </p:spPr>
        <p:txBody>
          <a:bodyPr/>
          <a:lstStyle/>
          <a:p>
            <a:pPr>
              <a:buNone/>
            </a:pPr>
            <a:r>
              <a:rPr lang="el-GR" dirty="0"/>
              <a:t>Η περίοδος της αυτοκρατορίας διακρίνεται σε υποπεριόδους :</a:t>
            </a:r>
          </a:p>
          <a:p>
            <a:r>
              <a:rPr lang="en-US" dirty="0"/>
              <a:t>O</a:t>
            </a:r>
            <a:r>
              <a:rPr lang="el-GR" dirty="0"/>
              <a:t> Αύγουστος</a:t>
            </a:r>
            <a:r>
              <a:rPr lang="en-US" dirty="0"/>
              <a:t> </a:t>
            </a:r>
            <a:r>
              <a:rPr lang="el-GR" dirty="0"/>
              <a:t>το</a:t>
            </a:r>
            <a:r>
              <a:rPr lang="en-US" dirty="0"/>
              <a:t> </a:t>
            </a:r>
            <a:r>
              <a:rPr lang="el-GR" dirty="0"/>
              <a:t>27 </a:t>
            </a:r>
            <a:r>
              <a:rPr lang="el-GR" dirty="0" err="1"/>
              <a:t>π.Χ.</a:t>
            </a:r>
            <a:r>
              <a:rPr lang="el-GR" dirty="0"/>
              <a:t>  ιδρύει την </a:t>
            </a:r>
            <a:r>
              <a:rPr lang="el-GR" i="1" dirty="0">
                <a:solidFill>
                  <a:srgbClr val="00B0F0"/>
                </a:solidFill>
              </a:rPr>
              <a:t>Ηγεμονία</a:t>
            </a:r>
            <a:r>
              <a:rPr lang="el-GR" i="1" dirty="0"/>
              <a:t> </a:t>
            </a:r>
            <a:r>
              <a:rPr lang="en-US" i="1" dirty="0"/>
              <a:t>(</a:t>
            </a:r>
            <a:r>
              <a:rPr lang="en-US" i="1" dirty="0" err="1"/>
              <a:t>Principatus</a:t>
            </a:r>
            <a:r>
              <a:rPr lang="en-US" i="1" dirty="0"/>
              <a:t>)</a:t>
            </a:r>
            <a:r>
              <a:rPr lang="el-GR" i="1" dirty="0"/>
              <a:t> </a:t>
            </a:r>
            <a:endParaRPr lang="el-GR" dirty="0"/>
          </a:p>
          <a:p>
            <a:r>
              <a:rPr lang="el-GR" dirty="0"/>
              <a:t>Ο </a:t>
            </a:r>
            <a:r>
              <a:rPr lang="el-GR" dirty="0" err="1"/>
              <a:t>Διοκλητιανός</a:t>
            </a:r>
            <a:r>
              <a:rPr lang="el-GR" dirty="0"/>
              <a:t> (284-305) μεταβάλλει το πολίτευμα σε </a:t>
            </a:r>
            <a:r>
              <a:rPr lang="el-GR" i="1" dirty="0">
                <a:solidFill>
                  <a:srgbClr val="00B0F0"/>
                </a:solidFill>
              </a:rPr>
              <a:t>Δεσποτεία</a:t>
            </a:r>
            <a:endParaRPr lang="el-GR" dirty="0">
              <a:solidFill>
                <a:srgbClr val="00B0F0"/>
              </a:solidFill>
            </a:endParaRPr>
          </a:p>
          <a:p>
            <a:r>
              <a:rPr lang="el-GR" dirty="0"/>
              <a:t>Ο Κωνσταντίνος το 324 ιδρύει την </a:t>
            </a:r>
            <a:r>
              <a:rPr lang="el-GR" i="1" dirty="0">
                <a:solidFill>
                  <a:srgbClr val="00B0F0"/>
                </a:solidFill>
              </a:rPr>
              <a:t>Αυτοκρατορία,</a:t>
            </a:r>
            <a:r>
              <a:rPr lang="el-GR" dirty="0"/>
              <a:t> που θα αποτελέσει την βάση του βυζαντινού πολιτεύματος</a:t>
            </a:r>
            <a:r>
              <a:rPr lang="en-US" dirty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5908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74982" y="260647"/>
            <a:ext cx="7981930" cy="1281825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+mn-lt"/>
              </a:rPr>
              <a:t>Ο Οκτάβιος γίνεται Αύγουστος </a:t>
            </a:r>
            <a:br>
              <a:rPr lang="el-GR" dirty="0">
                <a:latin typeface="+mn-lt"/>
              </a:rPr>
            </a:br>
            <a:r>
              <a:rPr lang="el-GR" dirty="0">
                <a:latin typeface="+mn-lt"/>
              </a:rPr>
              <a:t>	(27 π.Χ.-14 </a:t>
            </a:r>
            <a:r>
              <a:rPr lang="el-GR" dirty="0" err="1">
                <a:latin typeface="+mn-lt"/>
              </a:rPr>
              <a:t>μ.Χ</a:t>
            </a:r>
            <a:r>
              <a:rPr lang="el-GR" dirty="0">
                <a:latin typeface="+mn-lt"/>
              </a:rPr>
              <a:t>.)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24000" y="1772816"/>
            <a:ext cx="7215206" cy="5257800"/>
          </a:xfrm>
        </p:spPr>
        <p:txBody>
          <a:bodyPr>
            <a:normAutofit/>
          </a:bodyPr>
          <a:lstStyle/>
          <a:p>
            <a:r>
              <a:rPr lang="el-GR" dirty="0"/>
              <a:t>Μετά τη νίκη του επί του Αντωνίου στο Άκτιο (31 π.Χ.</a:t>
            </a:r>
            <a:r>
              <a:rPr lang="en-US" dirty="0"/>
              <a:t>) </a:t>
            </a:r>
            <a:r>
              <a:rPr lang="el-GR" dirty="0"/>
              <a:t>ο Οκτάβιος συγκεντρώνει βαθμιαία όλες τις εξουσίες στο πρόσωπό του</a:t>
            </a:r>
          </a:p>
          <a:p>
            <a:r>
              <a:rPr lang="el-GR" dirty="0"/>
              <a:t>Τον Ιανουάριο του 27 π.Χ. θέτει τις εξουσίες του στη διάθεση της Συγκλήτου</a:t>
            </a:r>
          </a:p>
          <a:p>
            <a:r>
              <a:rPr lang="el-GR" dirty="0"/>
              <a:t>Η Σύγκλητος τον παρακαλεί να παραμείνει στην εξουσία</a:t>
            </a:r>
          </a:p>
          <a:p>
            <a:r>
              <a:rPr lang="el-GR" dirty="0"/>
              <a:t>Έκτοτε ο Αύγουστος γίνεται ο αδιαμφισβήτητος ηγεμόνας (</a:t>
            </a:r>
            <a:r>
              <a:rPr lang="en-US" dirty="0" err="1"/>
              <a:t>princeps</a:t>
            </a:r>
            <a:r>
              <a:rPr lang="en-US" dirty="0"/>
              <a:t>)</a:t>
            </a:r>
            <a:endParaRPr lang="el-GR" dirty="0"/>
          </a:p>
        </p:txBody>
      </p:sp>
      <p:pic>
        <p:nvPicPr>
          <p:cNvPr id="1026" name="Picture 2" descr="File:Augustus Stat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7449" y="1542472"/>
            <a:ext cx="2109300" cy="284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165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el-GR" dirty="0">
                <a:latin typeface="+mn-lt"/>
              </a:rPr>
              <a:t>Οι απαρχές των Μακεδόνων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415" y="2041237"/>
            <a:ext cx="10990555" cy="4816764"/>
          </a:xfrm>
        </p:spPr>
        <p:txBody>
          <a:bodyPr/>
          <a:lstStyle/>
          <a:p>
            <a:r>
              <a:rPr lang="el-GR" dirty="0"/>
              <a:t>Δωρικό φύλο, με μυθικό πρόγονο τον Ηρακλή.</a:t>
            </a:r>
          </a:p>
          <a:p>
            <a:r>
              <a:rPr lang="el-GR" dirty="0"/>
              <a:t>Κοιτίδα των Μακεδόνων είναι η Ορεστίδα.</a:t>
            </a:r>
          </a:p>
          <a:p>
            <a:r>
              <a:rPr lang="el-GR" dirty="0"/>
              <a:t>Μετά το 650 π.Χ. επεκτείνονται στα ανατολικά </a:t>
            </a:r>
          </a:p>
          <a:p>
            <a:pPr marL="0" indent="0">
              <a:buNone/>
            </a:pPr>
            <a:r>
              <a:rPr lang="el-GR" dirty="0"/>
              <a:t>   και νότια.</a:t>
            </a:r>
          </a:p>
          <a:p>
            <a:r>
              <a:rPr lang="el-GR" dirty="0"/>
              <a:t>Επεκτείνονται ακόμη περισσότερο μετά τους περσικούς πολέμους.</a:t>
            </a:r>
          </a:p>
          <a:p>
            <a:r>
              <a:rPr lang="el-GR" dirty="0"/>
              <a:t>Μετέχουν στους Ολυμπιακούς αγώνες από τον 5</a:t>
            </a:r>
            <a:r>
              <a:rPr lang="el-GR" baseline="30000" dirty="0"/>
              <a:t>ο</a:t>
            </a:r>
            <a:r>
              <a:rPr lang="el-GR" dirty="0"/>
              <a:t> αι. π.Χ.</a:t>
            </a:r>
          </a:p>
          <a:p>
            <a:r>
              <a:rPr lang="el-GR" dirty="0"/>
              <a:t>Πόλεμος Περδίκκα Β΄ με Αθήνα – συνθήκη του 413 π.Χ.</a:t>
            </a:r>
          </a:p>
          <a:p>
            <a:r>
              <a:rPr lang="el-GR" dirty="0"/>
              <a:t>Πολιτιστική προσέγγιση με νότια Ελλάδα, 4</a:t>
            </a:r>
            <a:r>
              <a:rPr lang="el-GR" baseline="30000" dirty="0"/>
              <a:t>ος</a:t>
            </a:r>
            <a:r>
              <a:rPr lang="el-GR" dirty="0"/>
              <a:t> αι. π.Χ.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FABF2-6B1D-4FD6-985B-0C7F63A67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310" y="1186417"/>
            <a:ext cx="385762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96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533"/>
            <a:ext cx="10515600" cy="1584156"/>
          </a:xfrm>
        </p:spPr>
        <p:txBody>
          <a:bodyPr/>
          <a:lstStyle/>
          <a:p>
            <a:pPr algn="ctr"/>
            <a:r>
              <a:rPr lang="el-GR" dirty="0"/>
              <a:t>Εξουσίες του Αυγούστου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192" y="1597980"/>
            <a:ext cx="10028808" cy="5260019"/>
          </a:xfrm>
        </p:spPr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dirty="0"/>
              <a:t>Από το 36 π.Χ., </a:t>
            </a:r>
            <a:r>
              <a:rPr lang="el-GR" dirty="0">
                <a:solidFill>
                  <a:srgbClr val="00B0F0"/>
                </a:solidFill>
              </a:rPr>
              <a:t>Δημαρχική εξουσία </a:t>
            </a:r>
            <a:r>
              <a:rPr lang="el-GR" dirty="0"/>
              <a:t>(</a:t>
            </a:r>
            <a:r>
              <a:rPr lang="en-US" dirty="0" err="1"/>
              <a:t>tribunicia</a:t>
            </a:r>
            <a:r>
              <a:rPr lang="en-US" dirty="0"/>
              <a:t> </a:t>
            </a:r>
            <a:r>
              <a:rPr lang="en-US" dirty="0" err="1"/>
              <a:t>potestas</a:t>
            </a:r>
            <a:r>
              <a:rPr lang="el-GR" dirty="0"/>
              <a:t>) – ανανεώνεται κάθε χρόνο</a:t>
            </a:r>
            <a:endParaRPr lang="en-US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dirty="0"/>
              <a:t>Από το 31 π.Χ., </a:t>
            </a:r>
            <a:r>
              <a:rPr lang="el-GR" dirty="0">
                <a:solidFill>
                  <a:srgbClr val="00B0F0"/>
                </a:solidFill>
              </a:rPr>
              <a:t>Υπατεία</a:t>
            </a:r>
            <a:r>
              <a:rPr lang="el-GR" dirty="0"/>
              <a:t> – ανανεώνεται κάθε χρόνο μέχρι το 23, οπότε την αρνείται  – από το 19 π.Χ., δια βίου </a:t>
            </a:r>
            <a:r>
              <a:rPr lang="el-GR" dirty="0">
                <a:solidFill>
                  <a:srgbClr val="00B0F0"/>
                </a:solidFill>
              </a:rPr>
              <a:t>Υπατική εξουσία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dirty="0"/>
              <a:t>Από το 27 π.Χ., η Σύγκλητος του απονέμει </a:t>
            </a:r>
            <a:r>
              <a:rPr lang="el-GR" dirty="0">
                <a:solidFill>
                  <a:srgbClr val="00B0F0"/>
                </a:solidFill>
              </a:rPr>
              <a:t>απεριόριστο </a:t>
            </a:r>
            <a:r>
              <a:rPr lang="en-US" dirty="0" err="1">
                <a:solidFill>
                  <a:srgbClr val="00B0F0"/>
                </a:solidFill>
              </a:rPr>
              <a:t>imperium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l-GR" dirty="0"/>
              <a:t>για 10 χρόνια – ανανεώνεται μέχρι το θάνατό του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dirty="0" err="1"/>
              <a:t>Princeps</a:t>
            </a:r>
            <a:r>
              <a:rPr lang="en-US" dirty="0"/>
              <a:t> -&gt; </a:t>
            </a:r>
            <a:r>
              <a:rPr lang="en-US" dirty="0" err="1"/>
              <a:t>Principatus</a:t>
            </a:r>
            <a:r>
              <a:rPr lang="en-US" dirty="0"/>
              <a:t> (</a:t>
            </a:r>
            <a:r>
              <a:rPr lang="el-GR" dirty="0"/>
              <a:t>Ηγεμονία)  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dirty="0"/>
              <a:t>Από το 27 π.Χ., η Σύγκλητος του αναγνωρίζει την </a:t>
            </a:r>
            <a:r>
              <a:rPr lang="el-GR" dirty="0">
                <a:solidFill>
                  <a:srgbClr val="00B0F0"/>
                </a:solidFill>
              </a:rPr>
              <a:t>αυθεντία (</a:t>
            </a:r>
            <a:r>
              <a:rPr lang="en-US" dirty="0" err="1">
                <a:solidFill>
                  <a:srgbClr val="00B0F0"/>
                </a:solidFill>
              </a:rPr>
              <a:t>auctoritas</a:t>
            </a:r>
            <a:r>
              <a:rPr lang="el-GR" dirty="0">
                <a:solidFill>
                  <a:srgbClr val="00B0F0"/>
                </a:solidFill>
              </a:rPr>
              <a:t>)</a:t>
            </a:r>
            <a:r>
              <a:rPr lang="en-US" dirty="0">
                <a:solidFill>
                  <a:srgbClr val="00B0F0"/>
                </a:solidFill>
              </a:rPr>
              <a:t> </a:t>
            </a:r>
            <a:endParaRPr lang="el-GR" dirty="0">
              <a:solidFill>
                <a:srgbClr val="00B0F0"/>
              </a:solidFill>
            </a:endParaRP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l-GR" dirty="0"/>
              <a:t>Η </a:t>
            </a:r>
            <a:r>
              <a:rPr lang="en-US" dirty="0" err="1"/>
              <a:t>auctoritas</a:t>
            </a:r>
            <a:r>
              <a:rPr lang="en-US" dirty="0"/>
              <a:t> </a:t>
            </a:r>
            <a:r>
              <a:rPr lang="el-GR" dirty="0"/>
              <a:t>είναι μια νέα μορφή εξουσίας που δημιουργείται ειδικά για τον Αύγουστο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l-GR" dirty="0"/>
              <a:t>Από αυτήν απορρέει ο τίτλος του </a:t>
            </a:r>
            <a:r>
              <a:rPr lang="en-US" dirty="0"/>
              <a:t>Augustus</a:t>
            </a:r>
            <a:r>
              <a:rPr lang="el-GR" dirty="0"/>
              <a:t> (= κάτοχος της αυθεντίας)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l-GR" dirty="0"/>
              <a:t>Έτσι ο Αύγουστος γίνεται ο πρώτος μεταξύ ίσων (</a:t>
            </a:r>
            <a:r>
              <a:rPr lang="en-US" dirty="0"/>
              <a:t>Primus inter pares</a:t>
            </a:r>
            <a:r>
              <a:rPr lang="el-GR" dirty="0"/>
              <a:t>)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dirty="0"/>
              <a:t>27 π.Χ.: </a:t>
            </a:r>
            <a:r>
              <a:rPr lang="en-US" dirty="0"/>
              <a:t>Imperator (=</a:t>
            </a:r>
            <a:r>
              <a:rPr lang="en-US" dirty="0" err="1"/>
              <a:t>imperium</a:t>
            </a:r>
            <a:r>
              <a:rPr lang="en-US" dirty="0"/>
              <a:t>) Caesar </a:t>
            </a:r>
            <a:r>
              <a:rPr lang="en-US" dirty="0" err="1"/>
              <a:t>divi</a:t>
            </a:r>
            <a:r>
              <a:rPr lang="en-US" dirty="0"/>
              <a:t> </a:t>
            </a:r>
            <a:r>
              <a:rPr lang="en-US" dirty="0" err="1"/>
              <a:t>filius</a:t>
            </a:r>
            <a:r>
              <a:rPr lang="en-US" dirty="0"/>
              <a:t> Augustus (=</a:t>
            </a:r>
            <a:r>
              <a:rPr lang="en-US" dirty="0" err="1"/>
              <a:t>auctoritas</a:t>
            </a:r>
            <a:r>
              <a:rPr lang="en-US" dirty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9734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8640"/>
            <a:ext cx="8153400" cy="990600"/>
          </a:xfrm>
        </p:spPr>
        <p:txBody>
          <a:bodyPr/>
          <a:lstStyle/>
          <a:p>
            <a:r>
              <a:rPr lang="el-GR" dirty="0">
                <a:solidFill>
                  <a:srgbClr val="00B0F0"/>
                </a:solidFill>
                <a:latin typeface="+mn-lt"/>
              </a:rPr>
              <a:t>Το πολίτευμα της Ηγεμονίας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56792"/>
            <a:ext cx="8153400" cy="5301208"/>
          </a:xfrm>
        </p:spPr>
        <p:txBody>
          <a:bodyPr>
            <a:normAutofit/>
          </a:bodyPr>
          <a:lstStyle/>
          <a:p>
            <a:r>
              <a:rPr lang="el-GR" dirty="0"/>
              <a:t>Οι διάδοχοι του Αυγούστου συνεχίζουν το </a:t>
            </a:r>
            <a:endParaRPr lang="en-US" dirty="0"/>
          </a:p>
          <a:p>
            <a:pPr>
              <a:buNone/>
            </a:pPr>
            <a:r>
              <a:rPr lang="en-US" dirty="0"/>
              <a:t>	 </a:t>
            </a:r>
            <a:r>
              <a:rPr lang="el-GR" dirty="0"/>
              <a:t>ίδιο μοντέλο:</a:t>
            </a:r>
          </a:p>
          <a:p>
            <a:r>
              <a:rPr lang="el-GR" dirty="0"/>
              <a:t>Διατηρούν την επίφαση </a:t>
            </a:r>
            <a:r>
              <a:rPr lang="el-GR" dirty="0">
                <a:latin typeface="Calibri" pitchFamily="34" charset="0"/>
              </a:rPr>
              <a:t>της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Respublica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 </a:t>
            </a:r>
          </a:p>
          <a:p>
            <a:r>
              <a:rPr lang="el-GR" dirty="0">
                <a:latin typeface="Calibri" pitchFamily="34" charset="0"/>
              </a:rPr>
              <a:t>Τα όργανα της </a:t>
            </a:r>
            <a:r>
              <a:rPr lang="en-US" dirty="0" err="1">
                <a:latin typeface="Calibri" pitchFamily="34" charset="0"/>
              </a:rPr>
              <a:t>Respublica</a:t>
            </a:r>
            <a:r>
              <a:rPr lang="el-GR" dirty="0">
                <a:latin typeface="Calibri" pitchFamily="34" charset="0"/>
              </a:rPr>
              <a:t> παραμένουν</a:t>
            </a:r>
            <a:r>
              <a:rPr lang="el-GR" dirty="0"/>
              <a:t>: </a:t>
            </a:r>
          </a:p>
          <a:p>
            <a:pPr lvl="1"/>
            <a:r>
              <a:rPr lang="el-GR" dirty="0"/>
              <a:t>Σύγκλητος</a:t>
            </a:r>
          </a:p>
          <a:p>
            <a:pPr lvl="1"/>
            <a:r>
              <a:rPr lang="el-GR" dirty="0"/>
              <a:t>Άρχοντες</a:t>
            </a:r>
          </a:p>
          <a:p>
            <a:pPr lvl="1"/>
            <a:r>
              <a:rPr lang="el-GR" dirty="0"/>
              <a:t>Συνελεύσεις του ρωμαϊκού λαού</a:t>
            </a:r>
          </a:p>
          <a:p>
            <a:r>
              <a:rPr lang="el-GR" dirty="0"/>
              <a:t>Ο Ηγεμόνας/Αυτοκράτορας συγκεντρώνει όλες τις εξουσίες</a:t>
            </a:r>
          </a:p>
          <a:p>
            <a:r>
              <a:rPr lang="el-GR" dirty="0"/>
              <a:t>Η αυτοκρατορική εξουσία θεμελιώνεται στην ιδεολογία της </a:t>
            </a:r>
            <a:r>
              <a:rPr lang="en-US" dirty="0" err="1">
                <a:latin typeface="Calibri" pitchFamily="34" charset="0"/>
              </a:rPr>
              <a:t>Respublica</a:t>
            </a:r>
            <a:endParaRPr lang="el-GR" dirty="0"/>
          </a:p>
          <a:p>
            <a:pPr lvl="2"/>
            <a:endParaRPr lang="el-GR" dirty="0"/>
          </a:p>
        </p:txBody>
      </p:sp>
      <p:pic>
        <p:nvPicPr>
          <p:cNvPr id="17410" name="Picture 2" descr="http://t1.gstatic.com/images?q=tbn:ANd9GcQRp82MexKG_HPEkVFIJy4UK3yLFLi1Ro071UoUhy3CKBGz7zjM7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5808" y="652077"/>
            <a:ext cx="1847850" cy="2466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7839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Νομικά θεμέλια </a:t>
            </a:r>
            <a:br>
              <a:rPr lang="el-GR" dirty="0"/>
            </a:br>
            <a:r>
              <a:rPr lang="el-GR" dirty="0"/>
              <a:t>της αυτοκρατορικής εξουσίας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825" y="1997476"/>
            <a:ext cx="10002175" cy="48605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/>
              <a:t>Η αυτοκρατορική εξουσία θεμελιώνεται σε τρεις έννοιες:</a:t>
            </a:r>
          </a:p>
          <a:p>
            <a:r>
              <a:rPr lang="en-US" dirty="0" err="1">
                <a:latin typeface="Calibri" pitchFamily="34" charset="0"/>
              </a:rPr>
              <a:t>Imperium</a:t>
            </a:r>
            <a:r>
              <a:rPr lang="el-GR" dirty="0">
                <a:latin typeface="Calibri" pitchFamily="34" charset="0"/>
              </a:rPr>
              <a:t> (ανώτατη εξουσία)</a:t>
            </a:r>
          </a:p>
          <a:p>
            <a:r>
              <a:rPr lang="el-GR" dirty="0"/>
              <a:t>Α</a:t>
            </a:r>
            <a:r>
              <a:rPr lang="en-US" dirty="0" err="1"/>
              <a:t>uctoritas</a:t>
            </a:r>
            <a:r>
              <a:rPr lang="el-GR" dirty="0"/>
              <a:t> (αυθεντία)</a:t>
            </a:r>
          </a:p>
          <a:p>
            <a:r>
              <a:rPr lang="el-GR" dirty="0"/>
              <a:t>Δημαρχική εξουσία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l-GR" dirty="0"/>
              <a:t>(</a:t>
            </a:r>
            <a:r>
              <a:rPr lang="en-US" dirty="0" err="1"/>
              <a:t>tribunicia</a:t>
            </a:r>
            <a:r>
              <a:rPr lang="en-US" dirty="0"/>
              <a:t> </a:t>
            </a:r>
            <a:r>
              <a:rPr lang="en-US" dirty="0" err="1"/>
              <a:t>potestas</a:t>
            </a:r>
            <a:r>
              <a:rPr lang="en-US" dirty="0"/>
              <a:t>)</a:t>
            </a:r>
            <a:endParaRPr lang="el-GR" dirty="0"/>
          </a:p>
        </p:txBody>
      </p:sp>
      <p:pic>
        <p:nvPicPr>
          <p:cNvPr id="4" name="Picture 2" descr="http://salamboblog.files.wordpress.com/2010/12/res-gest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507" y="2553210"/>
            <a:ext cx="5590267" cy="4198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4003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l-GR" dirty="0">
                <a:latin typeface="Calibri" pitchFamily="34" charset="0"/>
              </a:rPr>
            </a:br>
            <a:r>
              <a:rPr lang="el-GR" dirty="0">
                <a:latin typeface="Calibri" pitchFamily="34" charset="0"/>
              </a:rPr>
              <a:t>Α. Το </a:t>
            </a:r>
            <a:r>
              <a:rPr lang="en-US" dirty="0" err="1">
                <a:latin typeface="Calibri" pitchFamily="34" charset="0"/>
              </a:rPr>
              <a:t>Imperium</a:t>
            </a:r>
            <a:r>
              <a:rPr lang="el-GR" dirty="0">
                <a:latin typeface="Calibri" pitchFamily="34" charset="0"/>
              </a:rPr>
              <a:t> του αυτοκράτορα</a:t>
            </a:r>
            <a:br>
              <a:rPr lang="el-GR" dirty="0">
                <a:latin typeface="Calibri" pitchFamily="34" charset="0"/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38200" y="1988598"/>
            <a:ext cx="10515600" cy="4608754"/>
          </a:xfrm>
        </p:spPr>
        <p:txBody>
          <a:bodyPr>
            <a:normAutofit/>
          </a:bodyPr>
          <a:lstStyle/>
          <a:p>
            <a:r>
              <a:rPr lang="el-GR" dirty="0">
                <a:latin typeface="Calibri" pitchFamily="34" charset="0"/>
              </a:rPr>
              <a:t>Ειδικότερα: ανθυπατικό </a:t>
            </a:r>
            <a:r>
              <a:rPr lang="en-US" dirty="0" err="1">
                <a:latin typeface="Calibri" pitchFamily="34" charset="0"/>
              </a:rPr>
              <a:t>Imperium</a:t>
            </a:r>
            <a:r>
              <a:rPr lang="el-GR" dirty="0">
                <a:latin typeface="Calibri" pitchFamily="34" charset="0"/>
              </a:rPr>
              <a:t> </a:t>
            </a:r>
          </a:p>
          <a:p>
            <a:pPr lvl="1"/>
            <a:r>
              <a:rPr lang="el-GR" b="1" dirty="0">
                <a:latin typeface="Calibri" pitchFamily="34" charset="0"/>
              </a:rPr>
              <a:t>Εξουσία στρατιωτικής διοίκησης</a:t>
            </a:r>
          </a:p>
          <a:p>
            <a:pPr lvl="1"/>
            <a:r>
              <a:rPr lang="el-GR" b="1" dirty="0">
                <a:latin typeface="Calibri" pitchFamily="34" charset="0"/>
              </a:rPr>
              <a:t>Εξουσία έκδοσης </a:t>
            </a:r>
            <a:r>
              <a:rPr lang="el-GR" b="1" dirty="0" err="1">
                <a:latin typeface="Calibri" pitchFamily="34" charset="0"/>
              </a:rPr>
              <a:t>ηδίκτων</a:t>
            </a:r>
            <a:r>
              <a:rPr lang="el-GR" dirty="0">
                <a:latin typeface="Calibri" pitchFamily="34" charset="0"/>
              </a:rPr>
              <a:t>, συνεπώς νομοθετική εξουσία</a:t>
            </a:r>
          </a:p>
          <a:p>
            <a:pPr lvl="1"/>
            <a:r>
              <a:rPr lang="el-GR" dirty="0">
                <a:latin typeface="Calibri" pitchFamily="34" charset="0"/>
              </a:rPr>
              <a:t> </a:t>
            </a:r>
            <a:r>
              <a:rPr lang="el-GR" b="1" dirty="0">
                <a:latin typeface="Calibri" pitchFamily="34" charset="0"/>
              </a:rPr>
              <a:t>Εξουσία απονομής της δικαιοσύνης </a:t>
            </a:r>
            <a:r>
              <a:rPr lang="el-GR" dirty="0">
                <a:latin typeface="Calibri" pitchFamily="34" charset="0"/>
              </a:rPr>
              <a:t>– εξουσία καταναγκασμού: δικάζει ποινικές και αστικές υποθέσεις, πρωτόδικα και κατ’ έφεση, αυτοπροσώπως ή με τους πληρεξουσίους του</a:t>
            </a:r>
            <a:r>
              <a:rPr lang="fr-CA" dirty="0">
                <a:latin typeface="Calibri" pitchFamily="34" charset="0"/>
              </a:rPr>
              <a:t> </a:t>
            </a:r>
          </a:p>
          <a:p>
            <a:pPr lvl="1">
              <a:buNone/>
            </a:pPr>
            <a:r>
              <a:rPr lang="fr-CA" dirty="0"/>
              <a:t>A</a:t>
            </a:r>
            <a:r>
              <a:rPr lang="el-GR" dirty="0" err="1"/>
              <a:t>πονεμόμενο</a:t>
            </a:r>
            <a:r>
              <a:rPr lang="el-GR" dirty="0"/>
              <a:t> στον αυτοκράτορα, τον καθιστά υπεράνω των άλλων αρχόντων</a:t>
            </a:r>
          </a:p>
          <a:p>
            <a:pPr lvl="1">
              <a:buNone/>
            </a:pPr>
            <a:r>
              <a:rPr lang="el-GR" dirty="0">
                <a:latin typeface="Calibri" pitchFamily="34" charset="0"/>
              </a:rPr>
              <a:t>Από αυτό παίρνει το όνομά του το καθεστώς της αυτοκρατορίας</a:t>
            </a:r>
          </a:p>
          <a:p>
            <a:pPr lvl="1"/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3153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+mn-lt"/>
              </a:rPr>
              <a:t>Β. Η </a:t>
            </a:r>
            <a:r>
              <a:rPr lang="en-US" dirty="0" err="1">
                <a:latin typeface="+mn-lt"/>
              </a:rPr>
              <a:t>Auctoritas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του αυτοκράτορα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72357" y="1580224"/>
            <a:ext cx="10581443" cy="5277775"/>
          </a:xfrm>
        </p:spPr>
        <p:txBody>
          <a:bodyPr>
            <a:normAutofit/>
          </a:bodyPr>
          <a:lstStyle/>
          <a:p>
            <a:r>
              <a:rPr lang="el-GR" dirty="0"/>
              <a:t>Απονέμεται για πρώτη φορά στον Αύγουστο</a:t>
            </a:r>
          </a:p>
          <a:p>
            <a:r>
              <a:rPr lang="el-GR" dirty="0"/>
              <a:t>Αποτελεί ένα είδος αυθεντίας</a:t>
            </a:r>
          </a:p>
          <a:p>
            <a:r>
              <a:rPr lang="el-GR" dirty="0"/>
              <a:t>Προσδίδει στις πράξεις του αυτοκράτορα ένα ανώτερο εξουσιαστικό κύρος. Αποτέλεσμα: βρίσκεται υπεράνω όλων των αρχόντων που έχουν ίδια εξουσία με αυτόν</a:t>
            </a:r>
          </a:p>
          <a:p>
            <a:r>
              <a:rPr lang="el-GR" dirty="0"/>
              <a:t>Μέσω αυτής οι δικαστικές αποφάσεις του αυτοκράτορα αποκτούν καθολική ισχύ νόμου</a:t>
            </a:r>
          </a:p>
          <a:p>
            <a:r>
              <a:rPr lang="el-GR" dirty="0"/>
              <a:t>Παρέχοντας την </a:t>
            </a:r>
            <a:r>
              <a:rPr lang="en-US" dirty="0" err="1"/>
              <a:t>auctoritas</a:t>
            </a:r>
            <a:r>
              <a:rPr lang="el-GR" dirty="0"/>
              <a:t> σε πράξεις τρίτων, προσδίδει σ’ αυτές ανώτερη ισχύ:</a:t>
            </a:r>
          </a:p>
          <a:p>
            <a:pPr lvl="1"/>
            <a:r>
              <a:rPr lang="el-GR" dirty="0"/>
              <a:t>Εκλογή αρχόντων</a:t>
            </a:r>
          </a:p>
          <a:p>
            <a:pPr lvl="1"/>
            <a:r>
              <a:rPr lang="el-GR" dirty="0"/>
              <a:t>Γνωμοδοτήσεις νομομαθών</a:t>
            </a:r>
          </a:p>
        </p:txBody>
      </p:sp>
    </p:spTree>
    <p:extLst>
      <p:ext uri="{BB962C8B-B14F-4D97-AF65-F5344CB8AC3E}">
        <p14:creationId xmlns:p14="http://schemas.microsoft.com/office/powerpoint/2010/main" val="10622146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+mn-lt"/>
              </a:rPr>
              <a:t>Γ. Η Δημαρχική εξουσία του αυτοκράτορα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36847" y="1500174"/>
            <a:ext cx="10537794" cy="5357826"/>
          </a:xfrm>
        </p:spPr>
        <p:txBody>
          <a:bodyPr>
            <a:normAutofit/>
          </a:bodyPr>
          <a:lstStyle/>
          <a:p>
            <a:r>
              <a:rPr lang="el-GR" dirty="0"/>
              <a:t>Έχει αποσυνδεθεί </a:t>
            </a:r>
            <a:r>
              <a:rPr lang="el-GR" dirty="0">
                <a:latin typeface="Calibri" pitchFamily="34" charset="0"/>
              </a:rPr>
              <a:t>από το δημαρχικό αξίωμα: ο αυτοκράτορας δεν γίνεται δήμαρχος αλλά αποκτά την δημαρχική </a:t>
            </a:r>
            <a:r>
              <a:rPr lang="en-US" dirty="0" err="1">
                <a:latin typeface="Calibri" pitchFamily="34" charset="0"/>
              </a:rPr>
              <a:t>potestas</a:t>
            </a:r>
            <a:r>
              <a:rPr lang="el-GR" dirty="0"/>
              <a:t> (</a:t>
            </a:r>
            <a:r>
              <a:rPr lang="en-US" dirty="0" err="1"/>
              <a:t>tribunicia</a:t>
            </a:r>
            <a:r>
              <a:rPr lang="en-US" dirty="0"/>
              <a:t> </a:t>
            </a:r>
            <a:r>
              <a:rPr lang="en-US" dirty="0" err="1"/>
              <a:t>potestas</a:t>
            </a:r>
            <a:r>
              <a:rPr lang="el-GR" dirty="0"/>
              <a:t>)</a:t>
            </a:r>
          </a:p>
          <a:p>
            <a:r>
              <a:rPr lang="el-GR" dirty="0"/>
              <a:t>Α</a:t>
            </a:r>
            <a:r>
              <a:rPr lang="el-GR" dirty="0">
                <a:latin typeface="Calibri" pitchFamily="34" charset="0"/>
              </a:rPr>
              <a:t>πονέμεται στον αυτοκράτορα από τη Σύγκλητο κάθε χρόνο</a:t>
            </a:r>
            <a:endParaRPr lang="el-GR" dirty="0"/>
          </a:p>
          <a:p>
            <a:pPr lvl="1"/>
            <a:r>
              <a:rPr lang="el-GR" dirty="0">
                <a:latin typeface="Calibri" pitchFamily="34" charset="0"/>
              </a:rPr>
              <a:t>Ουσιαστικές </a:t>
            </a:r>
            <a:r>
              <a:rPr lang="el-GR" b="1" dirty="0">
                <a:latin typeface="Calibri" pitchFamily="34" charset="0"/>
              </a:rPr>
              <a:t>αστικές-πολιτικές εξουσίες, </a:t>
            </a:r>
            <a:r>
              <a:rPr lang="el-GR" dirty="0">
                <a:latin typeface="Calibri" pitchFamily="34" charset="0"/>
              </a:rPr>
              <a:t>π.χ. δικαίωμα σύγκλησης Συγκλήτου</a:t>
            </a:r>
          </a:p>
          <a:p>
            <a:pPr lvl="1"/>
            <a:r>
              <a:rPr lang="el-GR" dirty="0">
                <a:latin typeface="Calibri" pitchFamily="34" charset="0"/>
              </a:rPr>
              <a:t>Εγγυάται το </a:t>
            </a:r>
            <a:r>
              <a:rPr lang="el-GR" b="1" dirty="0">
                <a:latin typeface="Calibri" pitchFamily="34" charset="0"/>
              </a:rPr>
              <a:t>ιερό και απαραβίαστο του προσώπου του</a:t>
            </a:r>
          </a:p>
          <a:p>
            <a:pPr lvl="1"/>
            <a:r>
              <a:rPr lang="el-GR" dirty="0">
                <a:latin typeface="Calibri" pitchFamily="34" charset="0"/>
              </a:rPr>
              <a:t>Ως εξουσία δημιουργημένη για την προάσπιση των συμφερόντων των πληβείων, καθιστά τον αυτοκράτορα </a:t>
            </a:r>
            <a:r>
              <a:rPr lang="el-GR" b="1" dirty="0">
                <a:latin typeface="Calibri" pitchFamily="34" charset="0"/>
              </a:rPr>
              <a:t>προστάτη του λαού </a:t>
            </a:r>
            <a:r>
              <a:rPr lang="el-GR" dirty="0">
                <a:latin typeface="Calibri" pitchFamily="34" charset="0"/>
              </a:rPr>
              <a:t>και νομιμοποιεί κάθε ενέργεια που αποβλέπει στη «λαϊκή σωτηρία»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13051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804248" cy="1412776"/>
          </a:xfrm>
        </p:spPr>
        <p:txBody>
          <a:bodyPr/>
          <a:lstStyle/>
          <a:p>
            <a:r>
              <a:rPr lang="en-US" dirty="0" err="1">
                <a:latin typeface="+mn-lt"/>
              </a:rPr>
              <a:t>Princeps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legibus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solutus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est</a:t>
            </a:r>
            <a:endParaRPr lang="el-G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17" y="1879501"/>
            <a:ext cx="9491058" cy="4495800"/>
          </a:xfrm>
        </p:spPr>
        <p:txBody>
          <a:bodyPr/>
          <a:lstStyle/>
          <a:p>
            <a:r>
              <a:rPr lang="fr-CA" dirty="0"/>
              <a:t>O </a:t>
            </a:r>
            <a:r>
              <a:rPr lang="el-GR" dirty="0"/>
              <a:t>ηγεμόνας είναι υπεράνω των νόμων </a:t>
            </a:r>
          </a:p>
          <a:p>
            <a:r>
              <a:rPr lang="el-GR" dirty="0"/>
              <a:t>Υπεράνω και των δικών του διατάξεων !</a:t>
            </a:r>
          </a:p>
          <a:p>
            <a:r>
              <a:rPr lang="el-GR" dirty="0"/>
              <a:t>Η αρχή διατυπώνεται με αφορμή την έκδοση  συγκλητικού δόγματος (</a:t>
            </a:r>
            <a:r>
              <a:rPr lang="en-US" dirty="0" err="1"/>
              <a:t>senatus</a:t>
            </a:r>
            <a:r>
              <a:rPr lang="en-US" dirty="0"/>
              <a:t> </a:t>
            </a:r>
            <a:r>
              <a:rPr lang="en-US" dirty="0" err="1"/>
              <a:t>consultum</a:t>
            </a:r>
            <a:r>
              <a:rPr lang="en-US" dirty="0"/>
              <a:t>)</a:t>
            </a:r>
            <a:r>
              <a:rPr lang="fr-CA" dirty="0"/>
              <a:t> </a:t>
            </a:r>
            <a:r>
              <a:rPr lang="el-GR" dirty="0"/>
              <a:t>που ικανοποιούσε τις επιθυμίες του Αυγούστου </a:t>
            </a:r>
          </a:p>
          <a:p>
            <a:r>
              <a:rPr lang="el-GR" dirty="0"/>
              <a:t>Θα αποκτήσει μεγάλη απήχηση πολύ αργότερα, στους κύκλους των μοναρχιών της δυτικής Ευρώπης </a:t>
            </a:r>
          </a:p>
          <a:p>
            <a:endParaRPr lang="el-GR" dirty="0"/>
          </a:p>
        </p:txBody>
      </p:sp>
      <p:sp>
        <p:nvSpPr>
          <p:cNvPr id="15362" name="AutoShape 2" descr="data:image/jpeg;base64,/9j/4AAQSkZJRgABAQAAAQABAAD/2wBDAAkGBwgHBgkIBwgKCgkLDRYPDQwMDRsUFRAWIB0iIiAdHx8kKDQsJCYxJx8fLT0tMTU3Ojo6Iys/RD84QzQ5Ojf/2wBDAQoKCg0MDRoPDxo3JR8lNzc3Nzc3Nzc3Nzc3Nzc3Nzc3Nzc3Nzc3Nzc3Nzc3Nzc3Nzc3Nzc3Nzc3Nzc3Nzc3Nzf/wAARCACYAIADASIAAhEBAxEB/8QAHAAAAAcBAQAAAAAAAAAAAAAAAAECAwQFBgcI/8QAPBAAAgEDAwIEBAQDBwMFAAAAAQIDAAQRBRIhMUEGEyJRYXGBkRQyobEVI8EHFjNCUtHwcoLxJGKSsuH/xAAaAQACAwEBAAAAAAAAAAAAAAABBQIDBAAG/8QAIhEAAgIBBQADAQEAAAAAAAAAAAECAxEEEiExQRMiMlEF/9oADAMBAAIRAxEAPwCacUQHxFAgUQNeISPaoGM0NuATQzQJ4rsAYQp2M0zS4yc8DPwoOOURzgmQwy3D+XBG0jnstXlr4XzD5t9OwPUrEOg+JI/pWg0TTo7CzSIoPOKhpW/1N7fIVYyHERwvHzp1pv8AMht3WcsSaj/Qsk8V8IxlxodqqDbHPjHGWrP6rbpYKzgSlAzDIBIAHxwAP/yt/ckyH0dSOuKxvjRmt7YD1AZLc460bdJVHpFcNTcn+ijhuIrhN0Lhh3x1FKrJOZBcGeEsjjnI9xWtibzIUkA/MAflS7U0KrGOmONJqflWGuQiKPFKFHisZtQgijjGGFKxSo19QriQqRjSBn2pR60fAqaeCkRzR0ZNA9qIAj0qTphH8QtgwyPOT/7Co1WPh4sb/dHHG7oN21492QDyFGR6vY9qsqjumkU3y21uR0J5woJxknjFZTVvGkNpN5NulrdOrbWW3ud7L8wR1+prSXVjHqNg1tM8ixyJtfY+xiO4z1H05qstPCmjoyLFp8EUMRBjSNApBHI5616CbsaxE87HYuWVGqa/Ppdnp9xPbTsoXfLtU43Mp9OTxwW/Sufap4iXWLuKMQM2FJKRuPWc/mZjgcDtXSP7VmA8PRRgMTJMAAOhwCf6Vg/D/gm1u9Hi1GQi6vJtzbpHKpGMnACjuMVW47G1N5JxknHJE0pFmIZhgs+Qp6DFXqpsiRcDjOQPnVLBBNbaubOVo5ERAFeM88HuKu4A0kbSSSqzZ6KBgHJyMg84GPrml2sTaybtHOKsWfQgtGAaUBS1GTSxsdoSq+4par6hSttLReRVbYSESetHuz1pBOSaAPNacFYvNAmi/eh2rsHAzUvR7g2uq20gTcPMClfcHj+tQ80Ax3A5OQcgijFuMkyE4b4uP9OmIWWYhHHlq2Cvwqu07U7jVr6drWIi0twQryEoJpB2HHQHqf35qN4dvUfTYhI+WQlXycnOe/0IqVaeGbEPFdyJKZokKIFndVAJJJwDznNP65uWGunyednDY3F9mE8d+JNYW7jsNaso7SNAGVYWMiSPzyshUD34xniqbwp4le00O6scN/IuZDC7Dkq7Fufua23jHwp+OspVMdsqrhotvmBkb3Hrxn6VyUx3enastvhj5gEbqwwM4PPHWpuSllegiso2GnI73FxNJveZ0zkHHbjFLtTc2elW1teH/wBYx33HwOOB+9LkuBpmmvcsQTGUTB7nI6/Wqp9Qa8kaQBV3dFUYA7Utuy4teDHR1bpbn4W6XWMBqlwzxv8AA1n0Lk9TUiHcvOTS+dSHCNCoB5FOImSKq7W4ccE1ZwSAkVklFpnMqc/GgppGaArZggO7hijyCKapW7Ao4OFiiohliAoJJ4AAzUq7tPwSA3kqwuy7lQjJPqC469cn96lGuUukQnbCH6ZM0myvrywvn019txAUdFOMP1yP+f8AjPf3+8RWMklrGtugVsBZoSxjPccMDj510Hwbby2tjO0iMrSsGUMMHGOuKqfHOg2+rQvNDFFHqAGUl/KWPs3uKc0R+KqLfYi1FindL+GAfxRr17OZJ9TLq/BUR7V+2al2aB5UuJQGZTlWfnnpwKzOrHUtK1EWWp2qxMCCGVsqw9wamHWl8tEVgpOeR+9SshJ8ojHBYeOJhDoEKqNvm3Cgc9eCxP7VQ6NqGHCOeD7034ru/OitlMhZIyTkc9sA1S20hx5iMCB1welGFO6nDNFF3xzOkwhSARyCM1LijHFZ/wAM34uUEEh9QGQfcVp4UxzSPURcJOLHcJqSyhUcWKmW4xikRpk9KlQxeoVjkyTfBny9GHpgk5o19TAZAyccnApgoN9FbkkssmW8Fxc7vw8e8J+Y7gAv1NXEHhbUZsgNCXBK7FfOCOoJ6CoTaBCwj/iE0rlTlY4WMeM+5GGb3GcDnitJ4U8vR7mdfxUotVjZgl1LuGSVO4OefmCT26Vvq0cGluYpv11ib+Pon6b4W/BxRl5FWVo/5jqMkNxjB9uo+oqs0/Q2tfFL3d/I9wyF1tWdfSoIU5/6vzD6ZpWuf2laDpO8y3iTunLRWp80j54wB9aov74wXAXXJLW9t7W6ZPw7u4kRNoIw6A4UnJ6HkHnpWqNKS+qwhdK2cpfZ5bN8WyzAHB52tjJqp1KRnGJED9sr3+lQ4fENubY3U7RvG/5PJkIZeO6uB3+J60zb6v8AxG2kFnGJ7tIyzRjpRnFpYCjNeItEttbmEJ/ELOvR1DEL/SueaxpF1ot1suiTGD6XxgGuvSaxFZtK4hIdY90inAKHrtPxqNcahHezQwSaS80MzJvZlztBALHp2zVVc3F4Jco4zc3AnRl3ZBFPaHYloXl3cuWCL74/35FbPWLPw9aTCV9PWMPvVQpyd+fTwO3B/Sk61oX8MlRIBGGMCuY1BCgknK89Tkda0qxOPCCn9slF4b026fU4LiMubZmxlD+XPHT510FHVYg0h2sCVcHsQf2rD6PctbJaqUDB7hgqk46cnI7joPvWulja3upLV4DbndkxDgR5xux8DnPyrLqqFb+i+rUTrfBcW4DAFSDn2qdEnSqbQ7OSC7lEshA3eWI859RI5x9h9a0kEeGwaQ6qiVUseDGGqVkX/TA5yfej0xlaY38y4jhYrbqwzucf5iPhg4+vwo7NWe4Vk6gkpgZywHpAHfnHHtmhO6MzyXLEJB6wx6fEn37fanulp53Mp1V+foi5fWJ/5OnWUEbaleliZpfV5aZ9Tuc9BwTjGSQPfD9ld/i7SG2P8yyk3JGSQGZegbI6bh6uP06VjLW7LeHb2/beLnWpBawYJ3RJkBSfYHMj57kDpWpsJPw+n6jqZBezsbMGMqAegbHv0/XPtW6cekK1zljdjDaf3a8W3em2MCRXkwt4LePGBDGXjU46ckO2eevfFU8iTaJBaTaaS2kyoJJrVlDRsjAEOFPbBBIHvkc5zd29ult4Pl0+9O1Y7S2Rt4xlihYsMg59TH25qq8OXYk8LWOVZZIolwT6lYAYxj64/wC4ntUm+WVRQ/8Awu21VRqHhtwfTk6dK2OnGY2GRt5Hfpjp3k6BLGxnt7qSPSr24PkqsnEnHORjp3HJ5rN+I7O68OX73uiMXs5W3tbxks8OSeVI6fIdPvh/Sdd07XGtzrObiJDiNkYRyQEdGJ6kfrQcfUTUvGH4ktWLvpul3UUNnESWZmGWbbyzHvx36cVUXutW8dr5dnqckkhyrRxKxG7HG1s4Ocdu9WepeHYNrnw/fpdKpDyQzEFwD2KnnBGeeap4I9ViuZBbWtppyKT/AD4kEe0ZOCXALfbmu2xa5DlrotPBmg3tzqiXXidZLaytVW7ZJ1w7gH0Bu4BbseTzUK81OafW7iYAMZ7hlijbkIC52gfei1LXJrqOKzsZ5/wqqRPLKMPM3TLewx0HxOeab0OI2xm1iZmjS2Ui0JXO+cg7f/iOee5FBrPYYp4yWulRWlnqtvHMskqLGLdCEI9bMNzn47iR9fjWnmmN9fXENy3mXsEoVH3YZY2HBGOvJwQe1c9sbmZL6znnnd5JblAAX5xuxk9+9dB16zht4Y7hW8u4cQHOeWYqmRnPGMc/OqLY+sl6Vmna9+K8ZQC1TdAZmsCMcF1AcPz7kNzj29q6Ra29z5StdIRPk7uAM89Rj7/WuHaBdmy1GWRCwkg1pZQu0dSzR455/wA9d8sZd1xcgbmAmG7eo+Wcj6daGqohOG1lVdkk2zk9vKkaK+52RmysiEMAo/MFI4znA7nn4VS+JpzfS2uj/iIw85ElzImAVjxkbvYnPQ/DrVvrc9ro00AupdtvIcwvsDbTjo3GeSM5z7+2Kzlsxvb06hLFtkuh5yxLA0rJEp9I2jAKlvjjHc9tVSWE10CdjbfJYXN2txrenrEsgt7eJmSMnJKgbR06Z6j51a3lvjwlHal5ZXvdQjjBUnaYwRk4BwcqM9O/aqW722mtgMoYtbMWLSD14I4A6qeRx79Dit1Y26Ttp7Wy7LextfMZWXpIyqAckckAN966XGGS3LbhCtYspxp+pXZUjfLFsG1QXTyVBAyfcNnAHFYnw/KP7uJCMblI25GORx9K2viC8vzocc3nQvCsZUsAoYHkZIJ7jI7ftWH8KRrLoxkTzmuDcNiJV3cZPJxzxXQ5TydFpNFld6o6eSS7sv5GzjOOo5xxzn6g1lr/AMNS36TXWixtJLEA01tGOSP9S47/AA+1bj+E6ZHp0z6peC3uZcm3iPUEe69Tn27cUjw9qcelJ+DZDGtyVkE6KWw2MBTzwBg9O+T3rtzXQZRTRyRru4VzvkYSr6CW4YfDNK/Fzkl95LHgsCOR/wAFb/WLTQ9ed5J7e4sJVJAuERf5pGAM9n5PuDjFZW48K3/4mS3sE/GMiByEG1gMDPpJ5wSBwTVsZJropakmMJqs4UosaDKnIzn9foetLm1yR7OCKWRpBEMBM4GOv65qsm02+gcRz2dzExOAHiZefqKTFY3DyBRC2c4Jb0gfMnpXbYs5WSXRfDV7cWVk6xp5sVwkpwckbW4z8wOnxFbvxLd+XeCWT1tILdcIcBE7de/Py4+FcxvbRLa5gtbWZ55lwzNsKx7jz6QeSPj37VtNVka5srVjLukWZYt2TnA24/Rh+tU2w5ROE32zO2puJbzVYbRN07Xe+M5Ayyybse3avR3h27Emp3cXoaQRRM6qoBB2gHkda4l/Z7piXWtX7eWWkS5YYJIyuT0Pvn9q7J4Wjnh8Q6n5tu4RyVSQ7MYB4HHP3rpPM9pXhbcnJpLew1y2XT9XupICJFeK43DbkLtCN7DkkH3J+rNr4P1fTjei2uFmSEKiJMCY5yM7lHPGM/Ede/SBe5EBx7ihp3jm/wBFnjs7rN1p6gDyuAyfEHv8j96qrdjj9Wa9ZTGD3L0i6pqXl6hq38QcpdqoRVhbYXGMnLEHnkDjBP6Va6jqvjK2tJrua+tRBGv+GsIwF4xjggHkY5/ajuTpPi69WW0hK9ZJgyhWzwBn5/0qV4iu4LjQHtUuNy5SIRbSCpzjJYnnP7H3rSm2llGNcsy9hrviifUFWS5vJIrk7pI2T0MjYBIBGBx0P+/Lvh26P4RkSZwonfIU/mzjHA61rta1+0i0hrLTljvtUjhCp+Fj3iFRxud+3tt65rnvh+Z4gyIeVkDcdew+3FTXPmAxeJI6FewS3USSXca5mhUJMmCfMHTdxkE45HfHeqawvZraVFlyjxMHUMPyn3+NS4fFN3ZCZYYopEkPIkPqDc5II980V5rOg67vDSTaZdgfyzcgMN3tle3bnHvUNrXhepJcSGNO1BI7n8Jdxr5E6NLGjISM7chc/T7gVCtmukvWXSXeKWUn1xSZ4HJyDxj7iq+5dxL5U2DNEeNn+fngg8Z+FRtTNzp17IUdWUSNgA8EDH6c1LCIye0c1LW9We7dLmWXy0B2ocDb8cDvz/Sos15PdQeQiytCcEKQevv+9WEOvwzXSvLYxTo5JngdO+OqkDj34pmSa7vAyRW0VpC7kqR1Rc+56/8Amh14RT9yQdPhIvIWkkBkYtkdSgAOM/P+lWf45k1Aw3JHkyyghmb8hBAyfYc81OttKNowQtF5xyrd+ACen061Ry4kjvBg70gMnHQepc5+4oKSkyU0oRN94JureznsZRD5ly9xcHcowu0yEfmxyOOP+Z694deS4mvZY3yq3cyMCOmGPQ/evMI1HUtJurVLZ28y1OYg3qGCclcexJP3+VenPDDpZ2EzSoyXE8zSyxls4dsEgfLOPpVdijCW+T4KllrCRwp7K7vIXNum4RsA3IGM59/lWX161kjljdgMEYBDA/tWxt9QFnbzr5DOzgYYPjA9sYOazev3iXMAfyGDZBySD+wquhsYazc8prgoYJZreZZoHZJEYEMDjpSLq4nuZDJPIZGx1Y5x8qPzMg+mm2PBrcKjqmjeFv4ZpN1exqY45reENG5wwcLvYg9R1xjj7VjNOit/w0bgvFI8rFnIx3I2ge2OT9e+KsE8dzmLyns1h9G3fbOQBxwVU8dvjUXQJYV0+MXMMdwZXfaXQNscEEEA8c81Wty/RbDl4RNvIzDGs7Nv3sVfnOG+Hw71GktrW4bE0mwEcFFyT7Y/3pUk8CB4EhYPGwyssmUzjr0z7dfambq5uruESO2PIyFUnAVe+B79OfjRLpSWMMq5knSBojkGNgVG4n6A1KtdSiuLN7a/XcwH8uXq4GeRn24B+lSHugXjiv4sOr5Y4AJU461A1DT1juZYwdroTn+n+9d2VNPsS9m6qbqANJbIf8aP/J/1e314pWxRInm3DxqeRvbOB/QU1p15e6VM8tlO0ZK7XI6c9j71Jh8QTwSeZFYaYsoORJ+GDMD8MnA6+1BpgUkXPhq0eK4u758yxJEyls4Vi3p/N8iaYsTDd6f4gkjiRCliNnGWI3Lnn/tzTOlX9zqV1qE97PJNK1rj1HJA3KePYekfai0FJZoNRtYNpluLTZhmAycjv8jmq2tuWy39LCNFo2hPqfi2G+TCW8VvDdCQrxuZcrgdyOv2rsFlIFCqCT7k8kn3J7msXo0gtrK0tQQfJgjjJA/NtULn9K0VlcZIya87rdTK2ePENatGq68vs5FIcgiqW8jLRSIaFCnNXDBesxKE8Eg9jQHNChTEQvsMdachmeE5jODnI+dChQZJEltTcSb5UDE9cEin4dTtZJP56OigHGCeeOhxzQoV2Mh3tMbvr2G4Q+pmZeEJ4+f3plr/AH2qwyBW8v8Aw2Ocge3y+FChXbVgG9ilsi0I3By3UDgCnI9KYnLyKgI5C8mhQqmUmjbXTCSTZYWllBb5Pqcng5bAP2q3sZEgAWGNUH/tGKFCslrclyMaIxh+UaCwvemTWl068BKjIoUKTXwSGMeVyf/Z"/>
          <p:cNvSpPr>
            <a:spLocks noChangeAspect="1" noChangeArrowheads="1"/>
          </p:cNvSpPr>
          <p:nvPr/>
        </p:nvSpPr>
        <p:spPr bwMode="auto">
          <a:xfrm>
            <a:off x="1587501" y="-466725"/>
            <a:ext cx="790575" cy="942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5364" name="AutoShape 4" descr="data:image/jpeg;base64,/9j/4AAQSkZJRgABAQAAAQABAAD/2wBDAAkGBwgHBgkIBwgKCgkLDRYPDQwMDRsUFRAWIB0iIiAdHx8kKDQsJCYxJx8fLT0tMTU3Ojo6Iys/RD84QzQ5Ojf/2wBDAQoKCg0MDRoPDxo3JR8lNzc3Nzc3Nzc3Nzc3Nzc3Nzc3Nzc3Nzc3Nzc3Nzc3Nzc3Nzc3Nzc3Nzc3Nzc3Nzc3Nzf/wAARCACYAIADASIAAhEBAxEB/8QAHAAAAAcBAQAAAAAAAAAAAAAAAAECAwQFBgcI/8QAPBAAAgEDAwIEBAQDBwMFAAAAAQIDAAQRBRIhMUEGEyJRYXGBkRQyobEVI8EHFjNCUtHwcoLxJGKSsuH/xAAaAQACAwEBAAAAAAAAAAAAAAABBQIDBAAG/8QAIhEAAgIBBQADAQEAAAAAAAAAAAECAxEEEiExQRMiMlEF/9oADAMBAAIRAxEAPwCacUQHxFAgUQNeISPaoGM0NuATQzQJ4rsAYQp2M0zS4yc8DPwoOOURzgmQwy3D+XBG0jnstXlr4XzD5t9OwPUrEOg+JI/pWg0TTo7CzSIoPOKhpW/1N7fIVYyHERwvHzp1pv8AMht3WcsSaj/Qsk8V8IxlxodqqDbHPjHGWrP6rbpYKzgSlAzDIBIAHxwAP/yt/ckyH0dSOuKxvjRmt7YD1AZLc460bdJVHpFcNTcn+ijhuIrhN0Lhh3x1FKrJOZBcGeEsjjnI9xWtibzIUkA/MAflS7U0KrGOmONJqflWGuQiKPFKFHisZtQgijjGGFKxSo19QriQqRjSBn2pR60fAqaeCkRzR0ZNA9qIAj0qTphH8QtgwyPOT/7Co1WPh4sb/dHHG7oN21492QDyFGR6vY9qsqjumkU3y21uR0J5woJxknjFZTVvGkNpN5NulrdOrbWW3ud7L8wR1+prSXVjHqNg1tM8ixyJtfY+xiO4z1H05qstPCmjoyLFp8EUMRBjSNApBHI5616CbsaxE87HYuWVGqa/Ppdnp9xPbTsoXfLtU43Mp9OTxwW/Sufap4iXWLuKMQM2FJKRuPWc/mZjgcDtXSP7VmA8PRRgMTJMAAOhwCf6Vg/D/gm1u9Hi1GQi6vJtzbpHKpGMnACjuMVW47G1N5JxknHJE0pFmIZhgs+Qp6DFXqpsiRcDjOQPnVLBBNbaubOVo5ERAFeM88HuKu4A0kbSSSqzZ6KBgHJyMg84GPrml2sTaybtHOKsWfQgtGAaUBS1GTSxsdoSq+4par6hSttLReRVbYSESetHuz1pBOSaAPNacFYvNAmi/eh2rsHAzUvR7g2uq20gTcPMClfcHj+tQ80Ax3A5OQcgijFuMkyE4b4uP9OmIWWYhHHlq2Cvwqu07U7jVr6drWIi0twQryEoJpB2HHQHqf35qN4dvUfTYhI+WQlXycnOe/0IqVaeGbEPFdyJKZokKIFndVAJJJwDznNP65uWGunyednDY3F9mE8d+JNYW7jsNaso7SNAGVYWMiSPzyshUD34xniqbwp4le00O6scN/IuZDC7Dkq7Fufua23jHwp+OspVMdsqrhotvmBkb3Hrxn6VyUx3enastvhj5gEbqwwM4PPHWpuSllegiso2GnI73FxNJveZ0zkHHbjFLtTc2elW1teH/wBYx33HwOOB+9LkuBpmmvcsQTGUTB7nI6/Wqp9Qa8kaQBV3dFUYA7Utuy4teDHR1bpbn4W6XWMBqlwzxv8AA1n0Lk9TUiHcvOTS+dSHCNCoB5FOImSKq7W4ccE1ZwSAkVklFpnMqc/GgppGaArZggO7hijyCKapW7Ao4OFiiohliAoJJ4AAzUq7tPwSA3kqwuy7lQjJPqC469cn96lGuUukQnbCH6ZM0myvrywvn019txAUdFOMP1yP+f8AjPf3+8RWMklrGtugVsBZoSxjPccMDj510Hwbby2tjO0iMrSsGUMMHGOuKqfHOg2+rQvNDFFHqAGUl/KWPs3uKc0R+KqLfYi1FindL+GAfxRr17OZJ9TLq/BUR7V+2al2aB5UuJQGZTlWfnnpwKzOrHUtK1EWWp2qxMCCGVsqw9wamHWl8tEVgpOeR+9SshJ8ojHBYeOJhDoEKqNvm3Cgc9eCxP7VQ6NqGHCOeD7034ru/OitlMhZIyTkc9sA1S20hx5iMCB1welGFO6nDNFF3xzOkwhSARyCM1LijHFZ/wAM34uUEEh9QGQfcVp4UxzSPURcJOLHcJqSyhUcWKmW4xikRpk9KlQxeoVjkyTfBny9GHpgk5o19TAZAyccnApgoN9FbkkssmW8Fxc7vw8e8J+Y7gAv1NXEHhbUZsgNCXBK7FfOCOoJ6CoTaBCwj/iE0rlTlY4WMeM+5GGb3GcDnitJ4U8vR7mdfxUotVjZgl1LuGSVO4OefmCT26Vvq0cGluYpv11ib+Pon6b4W/BxRl5FWVo/5jqMkNxjB9uo+oqs0/Q2tfFL3d/I9wyF1tWdfSoIU5/6vzD6ZpWuf2laDpO8y3iTunLRWp80j54wB9aov74wXAXXJLW9t7W6ZPw7u4kRNoIw6A4UnJ6HkHnpWqNKS+qwhdK2cpfZ5bN8WyzAHB52tjJqp1KRnGJED9sr3+lQ4fENubY3U7RvG/5PJkIZeO6uB3+J60zb6v8AxG2kFnGJ7tIyzRjpRnFpYCjNeItEttbmEJ/ELOvR1DEL/SueaxpF1ot1suiTGD6XxgGuvSaxFZtK4hIdY90inAKHrtPxqNcahHezQwSaS80MzJvZlztBALHp2zVVc3F4Jco4zc3AnRl3ZBFPaHYloXl3cuWCL74/35FbPWLPw9aTCV9PWMPvVQpyd+fTwO3B/Sk61oX8MlRIBGGMCuY1BCgknK89Tkda0qxOPCCn9slF4b026fU4LiMubZmxlD+XPHT510FHVYg0h2sCVcHsQf2rD6PctbJaqUDB7hgqk46cnI7joPvWulja3upLV4DbndkxDgR5xux8DnPyrLqqFb+i+rUTrfBcW4DAFSDn2qdEnSqbQ7OSC7lEshA3eWI859RI5x9h9a0kEeGwaQ6qiVUseDGGqVkX/TA5yfej0xlaY38y4jhYrbqwzucf5iPhg4+vwo7NWe4Vk6gkpgZywHpAHfnHHtmhO6MzyXLEJB6wx6fEn37fanulp53Mp1V+foi5fWJ/5OnWUEbaleliZpfV5aZ9Tuc9BwTjGSQPfD9ld/i7SG2P8yyk3JGSQGZegbI6bh6uP06VjLW7LeHb2/beLnWpBawYJ3RJkBSfYHMj57kDpWpsJPw+n6jqZBezsbMGMqAegbHv0/XPtW6cekK1zljdjDaf3a8W3em2MCRXkwt4LePGBDGXjU46ckO2eevfFU8iTaJBaTaaS2kyoJJrVlDRsjAEOFPbBBIHvkc5zd29ult4Pl0+9O1Y7S2Rt4xlihYsMg59TH25qq8OXYk8LWOVZZIolwT6lYAYxj64/wC4ntUm+WVRQ/8Awu21VRqHhtwfTk6dK2OnGY2GRt5Hfpjp3k6BLGxnt7qSPSr24PkqsnEnHORjp3HJ5rN+I7O68OX73uiMXs5W3tbxks8OSeVI6fIdPvh/Sdd07XGtzrObiJDiNkYRyQEdGJ6kfrQcfUTUvGH4ktWLvpul3UUNnESWZmGWbbyzHvx36cVUXutW8dr5dnqckkhyrRxKxG7HG1s4Ocdu9WepeHYNrnw/fpdKpDyQzEFwD2KnnBGeeap4I9ViuZBbWtppyKT/AD4kEe0ZOCXALfbmu2xa5DlrotPBmg3tzqiXXidZLaytVW7ZJ1w7gH0Bu4BbseTzUK81OafW7iYAMZ7hlijbkIC52gfei1LXJrqOKzsZ5/wqqRPLKMPM3TLewx0HxOeab0OI2xm1iZmjS2Ui0JXO+cg7f/iOee5FBrPYYp4yWulRWlnqtvHMskqLGLdCEI9bMNzn47iR9fjWnmmN9fXENy3mXsEoVH3YZY2HBGOvJwQe1c9sbmZL6znnnd5JblAAX5xuxk9+9dB16zht4Y7hW8u4cQHOeWYqmRnPGMc/OqLY+sl6Vmna9+K8ZQC1TdAZmsCMcF1AcPz7kNzj29q6Ra29z5StdIRPk7uAM89Rj7/WuHaBdmy1GWRCwkg1pZQu0dSzR455/wA9d8sZd1xcgbmAmG7eo+Wcj6daGqohOG1lVdkk2zk9vKkaK+52RmysiEMAo/MFI4znA7nn4VS+JpzfS2uj/iIw85ElzImAVjxkbvYnPQ/DrVvrc9ro00AupdtvIcwvsDbTjo3GeSM5z7+2Kzlsxvb06hLFtkuh5yxLA0rJEp9I2jAKlvjjHc9tVSWE10CdjbfJYXN2txrenrEsgt7eJmSMnJKgbR06Z6j51a3lvjwlHal5ZXvdQjjBUnaYwRk4BwcqM9O/aqW722mtgMoYtbMWLSD14I4A6qeRx79Dit1Y26Ttp7Wy7LextfMZWXpIyqAckckAN966XGGS3LbhCtYspxp+pXZUjfLFsG1QXTyVBAyfcNnAHFYnw/KP7uJCMblI25GORx9K2viC8vzocc3nQvCsZUsAoYHkZIJ7jI7ftWH8KRrLoxkTzmuDcNiJV3cZPJxzxXQ5TydFpNFld6o6eSS7sv5GzjOOo5xxzn6g1lr/AMNS36TXWixtJLEA01tGOSP9S47/AA+1bj+E6ZHp0z6peC3uZcm3iPUEe69Tn27cUjw9qcelJ+DZDGtyVkE6KWw2MBTzwBg9O+T3rtzXQZRTRyRru4VzvkYSr6CW4YfDNK/Fzkl95LHgsCOR/wAFb/WLTQ9ed5J7e4sJVJAuERf5pGAM9n5PuDjFZW48K3/4mS3sE/GMiByEG1gMDPpJ5wSBwTVsZJropakmMJqs4UosaDKnIzn9foetLm1yR7OCKWRpBEMBM4GOv65qsm02+gcRz2dzExOAHiZefqKTFY3DyBRC2c4Jb0gfMnpXbYs5WSXRfDV7cWVk6xp5sVwkpwckbW4z8wOnxFbvxLd+XeCWT1tILdcIcBE7de/Py4+FcxvbRLa5gtbWZ55lwzNsKx7jz6QeSPj37VtNVka5srVjLukWZYt2TnA24/Rh+tU2w5ROE32zO2puJbzVYbRN07Xe+M5Ayyybse3avR3h27Emp3cXoaQRRM6qoBB2gHkda4l/Z7piXWtX7eWWkS5YYJIyuT0Pvn9q7J4Wjnh8Q6n5tu4RyVSQ7MYB4HHP3rpPM9pXhbcnJpLew1y2XT9XupICJFeK43DbkLtCN7DkkH3J+rNr4P1fTjei2uFmSEKiJMCY5yM7lHPGM/Ede/SBe5EBx7ihp3jm/wBFnjs7rN1p6gDyuAyfEHv8j96qrdjj9Wa9ZTGD3L0i6pqXl6hq38QcpdqoRVhbYXGMnLEHnkDjBP6Va6jqvjK2tJrua+tRBGv+GsIwF4xjggHkY5/ajuTpPi69WW0hK9ZJgyhWzwBn5/0qV4iu4LjQHtUuNy5SIRbSCpzjJYnnP7H3rSm2llGNcsy9hrviifUFWS5vJIrk7pI2T0MjYBIBGBx0P+/Lvh26P4RkSZwonfIU/mzjHA61rta1+0i0hrLTljvtUjhCp+Fj3iFRxud+3tt65rnvh+Z4gyIeVkDcdew+3FTXPmAxeJI6FewS3USSXca5mhUJMmCfMHTdxkE45HfHeqawvZraVFlyjxMHUMPyn3+NS4fFN3ZCZYYopEkPIkPqDc5II980V5rOg67vDSTaZdgfyzcgMN3tle3bnHvUNrXhepJcSGNO1BI7n8Jdxr5E6NLGjISM7chc/T7gVCtmukvWXSXeKWUn1xSZ4HJyDxj7iq+5dxL5U2DNEeNn+fngg8Z+FRtTNzp17IUdWUSNgA8EDH6c1LCIye0c1LW9We7dLmWXy0B2ocDb8cDvz/Sos15PdQeQiytCcEKQevv+9WEOvwzXSvLYxTo5JngdO+OqkDj34pmSa7vAyRW0VpC7kqR1Rc+56/8Amh14RT9yQdPhIvIWkkBkYtkdSgAOM/P+lWf45k1Aw3JHkyyghmb8hBAyfYc81OttKNowQtF5xyrd+ACen061Ry4kjvBg70gMnHQepc5+4oKSkyU0oRN94JureznsZRD5ly9xcHcowu0yEfmxyOOP+Z694deS4mvZY3yq3cyMCOmGPQ/evMI1HUtJurVLZ28y1OYg3qGCclcexJP3+VenPDDpZ2EzSoyXE8zSyxls4dsEgfLOPpVdijCW+T4KllrCRwp7K7vIXNum4RsA3IGM59/lWX161kjljdgMEYBDA/tWxt9QFnbzr5DOzgYYPjA9sYOazev3iXMAfyGDZBySD+wquhsYazc8prgoYJZreZZoHZJEYEMDjpSLq4nuZDJPIZGx1Y5x8qPzMg+mm2PBrcKjqmjeFv4ZpN1exqY45reENG5wwcLvYg9R1xjj7VjNOit/w0bgvFI8rFnIx3I2ge2OT9e+KsE8dzmLyns1h9G3fbOQBxwVU8dvjUXQJYV0+MXMMdwZXfaXQNscEEEA8c81Wty/RbDl4RNvIzDGs7Nv3sVfnOG+Hw71GktrW4bE0mwEcFFyT7Y/3pUk8CB4EhYPGwyssmUzjr0z7dfambq5uruESO2PIyFUnAVe+B79OfjRLpSWMMq5knSBojkGNgVG4n6A1KtdSiuLN7a/XcwH8uXq4GeRn24B+lSHugXjiv4sOr5Y4AJU461A1DT1juZYwdroTn+n+9d2VNPsS9m6qbqANJbIf8aP/J/1e314pWxRInm3DxqeRvbOB/QU1p15e6VM8tlO0ZK7XI6c9j71Jh8QTwSeZFYaYsoORJ+GDMD8MnA6+1BpgUkXPhq0eK4u758yxJEyls4Vi3p/N8iaYsTDd6f4gkjiRCliNnGWI3Lnn/tzTOlX9zqV1qE97PJNK1rj1HJA3KePYekfai0FJZoNRtYNpluLTZhmAycjv8jmq2tuWy39LCNFo2hPqfi2G+TCW8VvDdCQrxuZcrgdyOv2rsFlIFCqCT7k8kn3J7msXo0gtrK0tQQfJgjjJA/NtULn9K0VlcZIya87rdTK2ePENatGq68vs5FIcgiqW8jLRSIaFCnNXDBesxKE8Eg9jQHNChTEQvsMdachmeE5jODnI+dChQZJEltTcSb5UDE9cEin4dTtZJP56OigHGCeeOhxzQoV2Mh3tMbvr2G4Q+pmZeEJ4+f3plr/AH2qwyBW8v8Aw2Ocge3y+FChXbVgG9ilsi0I3By3UDgCnI9KYnLyKgI5C8mhQqmUmjbXTCSTZYWllBb5Pqcng5bAP2q3sZEgAWGNUH/tGKFCslrclyMaIxh+UaCwvemTWl068BKjIoUKTXwSGMeVyf/Z"/>
          <p:cNvSpPr>
            <a:spLocks noChangeAspect="1" noChangeArrowheads="1"/>
          </p:cNvSpPr>
          <p:nvPr/>
        </p:nvSpPr>
        <p:spPr bwMode="auto">
          <a:xfrm>
            <a:off x="1587501" y="-466725"/>
            <a:ext cx="790575" cy="942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5366" name="Picture 6" descr="http://t0.gstatic.com/images?q=tbn:ANd9GcSVvFOPB0NvpIkXClV4gvQOf1HTbkZnZ4ywbAPyZAKK2QxuTLm2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2345" y="412556"/>
            <a:ext cx="1962150" cy="233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98288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+mn-lt"/>
              </a:rPr>
              <a:t>Η αυτοκρατορική διοίκηση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Βασίζεται σε τρεις τάξεις:</a:t>
            </a:r>
          </a:p>
          <a:p>
            <a:r>
              <a:rPr lang="el-GR" dirty="0"/>
              <a:t>Συγκλητική τάξη</a:t>
            </a:r>
          </a:p>
          <a:p>
            <a:pPr lvl="1"/>
            <a:r>
              <a:rPr lang="el-GR" dirty="0"/>
              <a:t>Περιουσία άνω του 1 εκατομμυρίου </a:t>
            </a:r>
            <a:r>
              <a:rPr lang="el-GR" dirty="0" err="1"/>
              <a:t>σηστερσίων</a:t>
            </a:r>
            <a:endParaRPr lang="el-GR" dirty="0"/>
          </a:p>
          <a:p>
            <a:pPr lvl="1"/>
            <a:r>
              <a:rPr lang="el-GR" dirty="0"/>
              <a:t>Κληρονομικότητα</a:t>
            </a:r>
            <a:r>
              <a:rPr lang="en-US" dirty="0"/>
              <a:t>: 3 </a:t>
            </a:r>
            <a:r>
              <a:rPr lang="el-GR" dirty="0"/>
              <a:t>γενιές (</a:t>
            </a:r>
            <a:r>
              <a:rPr lang="en-US" dirty="0" err="1"/>
              <a:t>latus</a:t>
            </a:r>
            <a:r>
              <a:rPr lang="en-US" dirty="0"/>
              <a:t> </a:t>
            </a:r>
            <a:r>
              <a:rPr lang="en-US" dirty="0" err="1"/>
              <a:t>clavus</a:t>
            </a:r>
            <a:r>
              <a:rPr lang="en-US" dirty="0"/>
              <a:t>)</a:t>
            </a:r>
            <a:endParaRPr lang="el-GR" dirty="0"/>
          </a:p>
          <a:p>
            <a:r>
              <a:rPr lang="el-GR" dirty="0" err="1"/>
              <a:t>Ιππάδα</a:t>
            </a:r>
            <a:r>
              <a:rPr lang="el-GR" dirty="0"/>
              <a:t> τάξη</a:t>
            </a:r>
          </a:p>
          <a:p>
            <a:pPr lvl="1"/>
            <a:r>
              <a:rPr lang="el-GR" dirty="0"/>
              <a:t>Περιουσία άνω των 400.000 </a:t>
            </a:r>
            <a:r>
              <a:rPr lang="el-GR" dirty="0" err="1"/>
              <a:t>σηστερσίων</a:t>
            </a:r>
            <a:endParaRPr lang="el-GR" dirty="0"/>
          </a:p>
          <a:p>
            <a:pPr lvl="1"/>
            <a:r>
              <a:rPr lang="el-GR" dirty="0"/>
              <a:t>Επιλογή από τον αυτοκράτορα, βάσει της αξίας και της ικανότητας υπηρεσίας στη διοίκηση</a:t>
            </a:r>
          </a:p>
          <a:p>
            <a:r>
              <a:rPr lang="el-GR" dirty="0"/>
              <a:t>Απελεύθεροι – δούλοι του Ηγεμόνα</a:t>
            </a:r>
          </a:p>
          <a:p>
            <a:pPr lvl="1"/>
            <a:endParaRPr lang="el-GR" dirty="0"/>
          </a:p>
          <a:p>
            <a:pPr lvl="1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6814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+mn-lt"/>
              </a:rPr>
              <a:t>Υπηρεσίες της αυτοκρατορικής διοίκησης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24000" y="1484784"/>
            <a:ext cx="9144000" cy="5373216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Αυτοκρατορικό συμβούλιο: Το κεντρικό όργανο άσκησης όλων των εξουσιών</a:t>
            </a:r>
          </a:p>
          <a:p>
            <a:r>
              <a:rPr lang="el-GR" dirty="0"/>
              <a:t>Γραφεία του </a:t>
            </a:r>
            <a:r>
              <a:rPr lang="el-GR" dirty="0">
                <a:latin typeface="Calibri" pitchFamily="34" charset="0"/>
              </a:rPr>
              <a:t>Ηγεμόνα</a:t>
            </a:r>
            <a:r>
              <a:rPr lang="en-US" dirty="0">
                <a:latin typeface="Calibri" pitchFamily="34" charset="0"/>
              </a:rPr>
              <a:t> (</a:t>
            </a:r>
            <a:r>
              <a:rPr lang="en-US" dirty="0" err="1">
                <a:latin typeface="Calibri" pitchFamily="34" charset="0"/>
              </a:rPr>
              <a:t>officia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principis</a:t>
            </a:r>
            <a:r>
              <a:rPr lang="en-US" dirty="0">
                <a:latin typeface="Calibri" pitchFamily="34" charset="0"/>
              </a:rPr>
              <a:t>)</a:t>
            </a:r>
            <a:r>
              <a:rPr lang="el-GR" dirty="0"/>
              <a:t>:</a:t>
            </a:r>
          </a:p>
          <a:p>
            <a:pPr lvl="1"/>
            <a:r>
              <a:rPr lang="en-US" dirty="0">
                <a:latin typeface="Calibri" pitchFamily="34" charset="0"/>
              </a:rPr>
              <a:t>A </a:t>
            </a:r>
            <a:r>
              <a:rPr lang="en-US" dirty="0" err="1">
                <a:latin typeface="Calibri" pitchFamily="34" charset="0"/>
              </a:rPr>
              <a:t>rationibus</a:t>
            </a:r>
            <a:r>
              <a:rPr lang="el-GR" dirty="0">
                <a:latin typeface="Calibri" pitchFamily="34" charset="0"/>
              </a:rPr>
              <a:t> (Οικονομικών)</a:t>
            </a:r>
            <a:endParaRPr lang="en-US" dirty="0">
              <a:latin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</a:rPr>
              <a:t>A </a:t>
            </a:r>
            <a:r>
              <a:rPr lang="en-US" dirty="0" err="1">
                <a:latin typeface="Calibri" pitchFamily="34" charset="0"/>
              </a:rPr>
              <a:t>cognitionibus</a:t>
            </a:r>
            <a:r>
              <a:rPr lang="el-GR" dirty="0">
                <a:latin typeface="Calibri" pitchFamily="34" charset="0"/>
              </a:rPr>
              <a:t> (Δικαιοσύνης)</a:t>
            </a:r>
            <a:endParaRPr lang="en-US" dirty="0">
              <a:latin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</a:rPr>
              <a:t>Ad </a:t>
            </a:r>
            <a:r>
              <a:rPr lang="en-US" dirty="0" err="1">
                <a:latin typeface="Calibri" pitchFamily="34" charset="0"/>
              </a:rPr>
              <a:t>epistulis</a:t>
            </a:r>
            <a:r>
              <a:rPr lang="el-GR" dirty="0">
                <a:latin typeface="Calibri" pitchFamily="34" charset="0"/>
              </a:rPr>
              <a:t> (Διοικητική αλληλογραφία, δημόσια)</a:t>
            </a:r>
            <a:endParaRPr lang="en-US" dirty="0">
              <a:latin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</a:rPr>
              <a:t>A </a:t>
            </a:r>
            <a:r>
              <a:rPr lang="en-US" dirty="0" err="1">
                <a:latin typeface="Calibri" pitchFamily="34" charset="0"/>
              </a:rPr>
              <a:t>libellis</a:t>
            </a:r>
            <a:r>
              <a:rPr lang="el-GR" dirty="0">
                <a:latin typeface="Calibri" pitchFamily="34" charset="0"/>
              </a:rPr>
              <a:t> (</a:t>
            </a:r>
            <a:r>
              <a:rPr lang="el-GR" dirty="0"/>
              <a:t>Απαντήσεις σε ιδιωτικά αιτήματα)</a:t>
            </a:r>
          </a:p>
          <a:p>
            <a:r>
              <a:rPr lang="el-GR" dirty="0"/>
              <a:t>Ειδικές υπηρεσίες, υπαγόμενες απευθείας στον ηγεμόνα:</a:t>
            </a:r>
          </a:p>
          <a:p>
            <a:pPr lvl="1"/>
            <a:r>
              <a:rPr lang="el-GR" dirty="0"/>
              <a:t>Δημόσιο Ταχυδρομείο</a:t>
            </a:r>
          </a:p>
          <a:p>
            <a:pPr lvl="1"/>
            <a:r>
              <a:rPr lang="el-GR" dirty="0"/>
              <a:t>Έπαρχος επισιτισμού Ρώμης</a:t>
            </a:r>
          </a:p>
          <a:p>
            <a:r>
              <a:rPr lang="el-GR" dirty="0"/>
              <a:t>Ασφάλεια Ηγεμόνα – πόλης:</a:t>
            </a:r>
          </a:p>
          <a:p>
            <a:pPr lvl="1"/>
            <a:r>
              <a:rPr lang="el-GR" dirty="0"/>
              <a:t>Έπαρχος </a:t>
            </a:r>
            <a:r>
              <a:rPr lang="el-GR" dirty="0" err="1"/>
              <a:t>Πραιτωρίου</a:t>
            </a:r>
            <a:r>
              <a:rPr lang="el-GR" dirty="0"/>
              <a:t> (ασφάλεια ηγεμόνα, ανώτατος στρατιωτικός διοικητής, δικαστής αντί του αυτοκράτορα)</a:t>
            </a:r>
          </a:p>
          <a:p>
            <a:pPr lvl="1"/>
            <a:r>
              <a:rPr lang="el-GR" dirty="0"/>
              <a:t>Έπαρχος Πόλεως (διατήρηση τάξης, δικαστική αρμοδιότητα</a:t>
            </a:r>
          </a:p>
          <a:p>
            <a:pPr lvl="1"/>
            <a:r>
              <a:rPr lang="el-GR" dirty="0" err="1"/>
              <a:t>Νυκτέπαρχος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619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FF0000"/>
                </a:solidFill>
                <a:latin typeface="+mn-lt"/>
              </a:rPr>
              <a:t>Το έθνος των Μακεδόνων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293" y="1600200"/>
            <a:ext cx="10001203" cy="5069160"/>
          </a:xfrm>
        </p:spPr>
        <p:txBody>
          <a:bodyPr>
            <a:normAutofit/>
          </a:bodyPr>
          <a:lstStyle/>
          <a:p>
            <a:endParaRPr lang="el-GR" dirty="0"/>
          </a:p>
          <a:p>
            <a:r>
              <a:rPr lang="el-GR" dirty="0"/>
              <a:t>Οι Μακεδόνες ήταν οργανωμένοι ως </a:t>
            </a:r>
            <a:r>
              <a:rPr lang="el-GR" dirty="0">
                <a:solidFill>
                  <a:srgbClr val="FF0000"/>
                </a:solidFill>
              </a:rPr>
              <a:t>ἔθνος</a:t>
            </a:r>
            <a:r>
              <a:rPr lang="el-GR" dirty="0">
                <a:solidFill>
                  <a:srgbClr val="0070C0"/>
                </a:solidFill>
              </a:rPr>
              <a:t> </a:t>
            </a:r>
            <a:r>
              <a:rPr lang="el-GR" dirty="0"/>
              <a:t>όπως οι Μολοσσοί και Θεσσαλοί.</a:t>
            </a:r>
          </a:p>
          <a:p>
            <a:r>
              <a:rPr lang="el-GR" dirty="0"/>
              <a:t>Δεν έχουν πολιτειακά όργανα της </a:t>
            </a:r>
            <a:r>
              <a:rPr lang="el-GR" i="1" dirty="0">
                <a:solidFill>
                  <a:srgbClr val="FF0000"/>
                </a:solidFill>
              </a:rPr>
              <a:t>πόλεως</a:t>
            </a:r>
            <a:r>
              <a:rPr lang="el-GR" i="1" dirty="0">
                <a:solidFill>
                  <a:srgbClr val="0070C0"/>
                </a:solidFill>
              </a:rPr>
              <a:t> </a:t>
            </a:r>
            <a:r>
              <a:rPr lang="el-GR" dirty="0"/>
              <a:t>(συνέλευση των πολιτών, βουλή, άρχοντες).</a:t>
            </a:r>
            <a:endParaRPr lang="el-GR" dirty="0">
              <a:solidFill>
                <a:srgbClr val="0070C0"/>
              </a:solidFill>
            </a:endParaRPr>
          </a:p>
          <a:p>
            <a:r>
              <a:rPr lang="el-GR" dirty="0"/>
              <a:t>Η δομή της εξουσίας ήταν παρόμοια με την ομηρική.</a:t>
            </a:r>
          </a:p>
          <a:p>
            <a:r>
              <a:rPr lang="el-GR" dirty="0"/>
              <a:t>Διαφορετική οργάνωση από τις </a:t>
            </a:r>
            <a:r>
              <a:rPr lang="el-GR" dirty="0">
                <a:solidFill>
                  <a:srgbClr val="FF0000"/>
                </a:solidFill>
              </a:rPr>
              <a:t>πόλεις</a:t>
            </a:r>
            <a:r>
              <a:rPr lang="el-GR" dirty="0">
                <a:solidFill>
                  <a:srgbClr val="0070C0"/>
                </a:solidFill>
              </a:rPr>
              <a:t> </a:t>
            </a:r>
            <a:r>
              <a:rPr lang="el-GR" dirty="0"/>
              <a:t>της νότιας Ελλάδας.</a:t>
            </a:r>
          </a:p>
          <a:p>
            <a:r>
              <a:rPr lang="el-GR" dirty="0"/>
              <a:t>Μιλούσαν ιδιαίτερη ελληνική διάλεκτο.</a:t>
            </a:r>
          </a:p>
          <a:p>
            <a:r>
              <a:rPr lang="el-GR" dirty="0"/>
              <a:t>Είχαν διαφορετικά ήθη και έθιμα, τρόπους λατρείας θεών.</a:t>
            </a:r>
          </a:p>
        </p:txBody>
      </p:sp>
    </p:spTree>
    <p:extLst>
      <p:ext uri="{BB962C8B-B14F-4D97-AF65-F5344CB8AC3E}">
        <p14:creationId xmlns:p14="http://schemas.microsoft.com/office/powerpoint/2010/main" val="396938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690" y="365125"/>
            <a:ext cx="9959109" cy="1325563"/>
          </a:xfrm>
        </p:spPr>
        <p:txBody>
          <a:bodyPr/>
          <a:lstStyle/>
          <a:p>
            <a:r>
              <a:rPr lang="el-GR" dirty="0">
                <a:latin typeface="+mn-lt"/>
              </a:rPr>
              <a:t>Η μακεδονική βασιλεία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864" y="1867198"/>
            <a:ext cx="9743632" cy="49908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/>
              <a:t>	</a:t>
            </a:r>
            <a:endParaRPr lang="el-GR" sz="3000" dirty="0"/>
          </a:p>
          <a:p>
            <a:pPr>
              <a:buNone/>
            </a:pPr>
            <a:r>
              <a:rPr lang="el-GR" sz="3000" dirty="0"/>
              <a:t>Πολίτευμα:  μοναρχία</a:t>
            </a:r>
          </a:p>
          <a:p>
            <a:r>
              <a:rPr lang="el-GR" sz="3200" dirty="0"/>
              <a:t>Εξουσία ενός βασιλέα.</a:t>
            </a:r>
          </a:p>
          <a:p>
            <a:r>
              <a:rPr lang="el-GR" sz="3200" dirty="0"/>
              <a:t>Ο βασιλιάς εκλέγεται από τη συνέλευση του στρατού</a:t>
            </a:r>
            <a:endParaRPr lang="el-GR" sz="3000" i="1" dirty="0"/>
          </a:p>
          <a:p>
            <a:pPr lvl="1"/>
            <a:r>
              <a:rPr lang="el-GR" dirty="0"/>
              <a:t>συνήθως είναι ο γιος του προηγούμενου βασιλέα.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sz="3000" dirty="0"/>
              <a:t>Περιστοιχίζεται από ένα συμβούλιο αποτελούμενο από τους αρχηγούς των ισχυρών οικογενειών (</a:t>
            </a:r>
            <a:r>
              <a:rPr lang="el-GR" sz="3000" i="1" dirty="0"/>
              <a:t>εταίροι</a:t>
            </a:r>
            <a:r>
              <a:rPr lang="el-GR" sz="3000" dirty="0"/>
              <a:t>). </a:t>
            </a:r>
          </a:p>
        </p:txBody>
      </p:sp>
      <p:pic>
        <p:nvPicPr>
          <p:cNvPr id="6" name="3 - Θέση περιεχομένου" descr="300px-Philip_II_of_Macedon_Cd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0104" y="188615"/>
            <a:ext cx="2917896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7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+mn-lt"/>
              </a:rPr>
              <a:t>Φίλιππος Β΄ (359-336 π.Χ.)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84" y="1624614"/>
            <a:ext cx="9926064" cy="5044746"/>
          </a:xfrm>
        </p:spPr>
        <p:txBody>
          <a:bodyPr>
            <a:normAutofit lnSpcReduction="10000"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sz="3000" dirty="0"/>
              <a:t>Στρατηγικά – διπλωματικά προσόντα.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sz="3000" dirty="0"/>
              <a:t>Ενισχύει την προσωπική μοναρχία δημιουργώντας μια προσωπική φρουρά από τους γιους των ευγενών. </a:t>
            </a:r>
          </a:p>
          <a:p>
            <a:r>
              <a:rPr lang="el-GR" dirty="0"/>
              <a:t>Οργανώνει στρατιωτικά τη μακεδονική </a:t>
            </a:r>
            <a:r>
              <a:rPr lang="el-GR" sz="3000" dirty="0"/>
              <a:t>φάλαγγα.</a:t>
            </a:r>
          </a:p>
          <a:p>
            <a:r>
              <a:rPr lang="el-GR" sz="3000" dirty="0"/>
              <a:t>Ενσωματώνει στο βασίλειο τα φύλα των Ορεστών,</a:t>
            </a:r>
          </a:p>
          <a:p>
            <a:pPr marL="0" indent="0">
              <a:buNone/>
            </a:pPr>
            <a:r>
              <a:rPr lang="el-GR" sz="3000" dirty="0"/>
              <a:t>    των Λυγκηστών, των Τυμφαίων.</a:t>
            </a:r>
          </a:p>
          <a:p>
            <a:r>
              <a:rPr lang="el-GR" sz="3000" dirty="0"/>
              <a:t>Ελέγχει τη Θεσσαλία – Δελφική αμφικτυονία.</a:t>
            </a:r>
          </a:p>
          <a:p>
            <a:r>
              <a:rPr lang="el-GR" sz="3000" dirty="0"/>
              <a:t>Επίθεση στο Βυζάντιο (αθηναϊκή αποικία).</a:t>
            </a:r>
          </a:p>
          <a:p>
            <a:r>
              <a:rPr lang="el-GR" sz="3000" dirty="0"/>
              <a:t>Σύγκρουση με τους Αθηναίους και τους συμμάχους τους (μάχη της Χαιρώνειας, 338 π.Χ.)</a:t>
            </a:r>
          </a:p>
          <a:p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87046C-9CAF-481C-B85D-06A0DA382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835" y="2812510"/>
            <a:ext cx="347808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3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24000" y="-315416"/>
            <a:ext cx="9144000" cy="2338180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latin typeface="+mn-lt"/>
              </a:rPr>
              <a:t>Η επέκταση του Μακεδονικού βασιλείου υπό τον Φίλιππο Β΄ από το 350 ως το 336 π.Χ.</a:t>
            </a:r>
            <a:br>
              <a:rPr lang="el-GR" sz="3600" dirty="0"/>
            </a:br>
            <a:br>
              <a:rPr lang="el-GR" sz="2000" dirty="0"/>
            </a:br>
            <a:r>
              <a:rPr lang="el-GR" sz="2000" dirty="0">
                <a:solidFill>
                  <a:schemeClr val="tx1"/>
                </a:solidFill>
              </a:rPr>
              <a:t>πράσινο: το 350 π.Χ.		μπεζ: το 336 π.Χ.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tretch/>
        </p:blipFill>
        <p:spPr bwMode="auto">
          <a:xfrm>
            <a:off x="2059710" y="1958110"/>
            <a:ext cx="7636692" cy="478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Vergiasun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6401" y="836712"/>
            <a:ext cx="333375" cy="333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0005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+mn-lt"/>
              </a:rPr>
              <a:t>Η Συμμαχία της Κορίνθου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69" y="1600200"/>
            <a:ext cx="11310152" cy="5141168"/>
          </a:xfrm>
        </p:spPr>
        <p:txBody>
          <a:bodyPr>
            <a:normAutofit/>
          </a:bodyPr>
          <a:lstStyle/>
          <a:p>
            <a:r>
              <a:rPr lang="el-GR" dirty="0"/>
              <a:t>Νίκη του Φιλίππου επί του αντιμακεδονικού συνασπισμού.</a:t>
            </a:r>
          </a:p>
          <a:p>
            <a:r>
              <a:rPr lang="el-GR" dirty="0"/>
              <a:t>Ο Φίλιππος συγκαλεί το Συνέδριο των Πανελλήνων στην Κόρινθο.</a:t>
            </a:r>
          </a:p>
          <a:p>
            <a:r>
              <a:rPr lang="el-GR" dirty="0"/>
              <a:t>Θεσπίζεται συμμαχία όλων των Ελλήνων εναντίον Περσών.</a:t>
            </a:r>
          </a:p>
          <a:p>
            <a:r>
              <a:rPr lang="el-GR" dirty="0"/>
              <a:t>Δίνεται όρκος για κοινή ειρήνη μεταξύ των Ελλήνων.</a:t>
            </a:r>
          </a:p>
          <a:p>
            <a:r>
              <a:rPr lang="el-GR" dirty="0"/>
              <a:t>Δημιουργείται διαρκές Ομοσπονδιακό Συμβούλιο </a:t>
            </a:r>
            <a:r>
              <a:rPr lang="el-GR" i="1" dirty="0">
                <a:solidFill>
                  <a:srgbClr val="FF0000"/>
                </a:solidFill>
              </a:rPr>
              <a:t>(κοινόν συνέδριον):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/>
              <a:t>μετέχουν αντιπρόσωποι όλων των πόλεων εκτός της Σπάρτης.</a:t>
            </a:r>
          </a:p>
          <a:p>
            <a:r>
              <a:rPr lang="el-GR" dirty="0"/>
              <a:t>Στην πραγματικότητα όμως, ηγεμονία του Φιλίππου.</a:t>
            </a:r>
          </a:p>
          <a:p>
            <a:r>
              <a:rPr lang="el-GR" dirty="0"/>
              <a:t>Πανελλήνια εκστρατεία (Λέσβος, Χίος).</a:t>
            </a:r>
          </a:p>
          <a:p>
            <a:r>
              <a:rPr lang="el-GR" dirty="0"/>
              <a:t>Πρόωρος θάνατος Φιλίππου το 336 π.Χ.</a:t>
            </a:r>
          </a:p>
        </p:txBody>
      </p:sp>
    </p:spTree>
    <p:extLst>
      <p:ext uri="{BB962C8B-B14F-4D97-AF65-F5344CB8AC3E}">
        <p14:creationId xmlns:p14="http://schemas.microsoft.com/office/powerpoint/2010/main" val="976215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585"/>
            <a:ext cx="10515600" cy="1438942"/>
          </a:xfrm>
        </p:spPr>
        <p:txBody>
          <a:bodyPr/>
          <a:lstStyle/>
          <a:p>
            <a:pPr algn="ctr"/>
            <a:r>
              <a:rPr lang="el-GR" dirty="0">
                <a:latin typeface="+mn-lt"/>
              </a:rPr>
              <a:t>Ο Αλέξανδρος (336-323 π.Χ.)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98" y="1624614"/>
            <a:ext cx="10508202" cy="5166802"/>
          </a:xfrm>
        </p:spPr>
        <p:txBody>
          <a:bodyPr>
            <a:normAutofit/>
          </a:bodyPr>
          <a:lstStyle/>
          <a:p>
            <a:r>
              <a:rPr lang="el-GR" dirty="0"/>
              <a:t>Ανεβαίνει στο θρόνο είκοσι ετών.</a:t>
            </a:r>
          </a:p>
          <a:p>
            <a:r>
              <a:rPr lang="el-GR" dirty="0"/>
              <a:t>Συνεχίζει τις εκστρατείες του πατέρα του, Φιλίππου.</a:t>
            </a:r>
          </a:p>
          <a:p>
            <a:r>
              <a:rPr lang="el-GR" dirty="0"/>
              <a:t>Εισβάλλει και κατακτά τη Θεσσαλία, προχωρά προς </a:t>
            </a:r>
          </a:p>
          <a:p>
            <a:pPr marL="0" indent="0">
              <a:buNone/>
            </a:pPr>
            <a:r>
              <a:rPr lang="el-GR" dirty="0"/>
              <a:t>    τη νότια Ελλάδα.</a:t>
            </a:r>
          </a:p>
          <a:p>
            <a:r>
              <a:rPr lang="el-GR" dirty="0"/>
              <a:t>Συνέδριο Κορίνθου, 336 π.Χ.: Ανακηρύσσεται </a:t>
            </a:r>
            <a:r>
              <a:rPr lang="el-GR" dirty="0">
                <a:solidFill>
                  <a:srgbClr val="FF0000"/>
                </a:solidFill>
              </a:rPr>
              <a:t>στρατηγός αυτοκράτωρ της Ελλάδος </a:t>
            </a:r>
            <a:r>
              <a:rPr lang="el-GR" dirty="0"/>
              <a:t>για την εκστρατεία κατά των Περσών.</a:t>
            </a:r>
          </a:p>
          <a:p>
            <a:r>
              <a:rPr lang="el-GR" dirty="0"/>
              <a:t>Εγκαθιστά μακεδονικές φρουρές στις ελληνικές πόλεις.</a:t>
            </a:r>
          </a:p>
          <a:p>
            <a:r>
              <a:rPr lang="el-GR" dirty="0"/>
              <a:t>Πόλεμος προς βορρά: Θράκες, Ιλλυριοί.</a:t>
            </a:r>
          </a:p>
          <a:p>
            <a:r>
              <a:rPr lang="el-GR" dirty="0"/>
              <a:t>Εξέγερση Θηβών – ισοπέδωση πόλης, 6.000 Θηβαίοι νεκροί, 30.000 πωλούνται ως δούλοι.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9543C-FF92-4B96-88F5-698BFFDA7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859" y="1234440"/>
            <a:ext cx="330983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58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2166</Words>
  <Application>Microsoft Office PowerPoint</Application>
  <PresentationFormat>Widescreen</PresentationFormat>
  <Paragraphs>257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Office Theme</vt:lpstr>
      <vt:lpstr>Μοναρχία Από τον Φίλιππο Β’ στον Αύγουστο</vt:lpstr>
      <vt:lpstr>Απο τον Φίλιππο β΄ στα Ελληνιστικα βασιλεια</vt:lpstr>
      <vt:lpstr>Οι απαρχές των Μακεδόνων</vt:lpstr>
      <vt:lpstr>Το έθνος των Μακεδόνων</vt:lpstr>
      <vt:lpstr>Η μακεδονική βασιλεία</vt:lpstr>
      <vt:lpstr>Φίλιππος Β΄ (359-336 π.Χ.)</vt:lpstr>
      <vt:lpstr>Η επέκταση του Μακεδονικού βασιλείου υπό τον Φίλιππο Β΄ από το 350 ως το 336 π.Χ.  πράσινο: το 350 π.Χ.  μπεζ: το 336 π.Χ.</vt:lpstr>
      <vt:lpstr>Η Συμμαχία της Κορίνθου</vt:lpstr>
      <vt:lpstr>Ο Αλέξανδρος (336-323 π.Χ.)</vt:lpstr>
      <vt:lpstr>Η μοναρχία του Αλεξάνδρου</vt:lpstr>
      <vt:lpstr>Η επέκταση του Μακεδονικού βασιλείου από τον Αλέξανδρο, από το 336 ως το 323 π.Χ.</vt:lpstr>
      <vt:lpstr>Η αυτοκρατορία του Αλέξανδρου</vt:lpstr>
      <vt:lpstr>Διαμελισμός της αυτοκρατορίας</vt:lpstr>
      <vt:lpstr>Τα τέσσερα ελληνιστικά βασίλεια</vt:lpstr>
      <vt:lpstr>Τα ελληνιστικά βασίλεια το 270 π.Χ.</vt:lpstr>
      <vt:lpstr>Η Μεσόγειος το 218 π.Χ.</vt:lpstr>
      <vt:lpstr>Η ελληνιστική βασιλεία</vt:lpstr>
      <vt:lpstr>Ο Ελληνιστικός Βασιλεύς</vt:lpstr>
      <vt:lpstr>Ο Βασιλεύς ως «Νόμος έμψυχος»  </vt:lpstr>
      <vt:lpstr>Μοναρχική ιδεολογία</vt:lpstr>
      <vt:lpstr>Η δυναστεία των Πτολεμαίων</vt:lpstr>
      <vt:lpstr>Διοίκηση των βασιλείων</vt:lpstr>
      <vt:lpstr>PowerPoint Presentation</vt:lpstr>
      <vt:lpstr>Ο ελληνιστικός πολιτισμός</vt:lpstr>
      <vt:lpstr>Οι ελληνιστικές πόλεις </vt:lpstr>
      <vt:lpstr>PowerPoint Presentation</vt:lpstr>
      <vt:lpstr>Ρωμαϊκό πολίτευμα: Ηγεμονία - αυτοκρατορία</vt:lpstr>
      <vt:lpstr>Χρονολογικό πλαίσιο</vt:lpstr>
      <vt:lpstr>Ο Οκτάβιος γίνεται Αύγουστος   (27 π.Χ.-14 μ.Χ.) </vt:lpstr>
      <vt:lpstr>Εξουσίες του Αυγούστου</vt:lpstr>
      <vt:lpstr>Το πολίτευμα της Ηγεμονίας</vt:lpstr>
      <vt:lpstr>Νομικά θεμέλια  της αυτοκρατορικής εξουσίας</vt:lpstr>
      <vt:lpstr> Α. Το Imperium του αυτοκράτορα </vt:lpstr>
      <vt:lpstr>Β. Η Auctoritas του αυτοκράτορα</vt:lpstr>
      <vt:lpstr>Γ. Η Δημαρχική εξουσία του αυτοκράτορα </vt:lpstr>
      <vt:lpstr>Princeps legibus solutus est</vt:lpstr>
      <vt:lpstr>Η αυτοκρατορική διοίκηση</vt:lpstr>
      <vt:lpstr>Υπηρεσίες της αυτοκρατορικής διοίκησης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Μοναρχία Από τη μυκηναϊκή στην ελληνιστική εποχή</dc:title>
  <dc:creator>Youni Maria</dc:creator>
  <cp:lastModifiedBy>Maria Giouni</cp:lastModifiedBy>
  <cp:revision>15</cp:revision>
  <dcterms:created xsi:type="dcterms:W3CDTF">2023-03-01T12:06:59Z</dcterms:created>
  <dcterms:modified xsi:type="dcterms:W3CDTF">2026-03-19T14:51:15Z</dcterms:modified>
</cp:coreProperties>
</file>