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sldIdLst>
    <p:sldId id="292" r:id="rId2"/>
    <p:sldId id="290" r:id="rId3"/>
    <p:sldId id="291" r:id="rId4"/>
    <p:sldId id="296" r:id="rId5"/>
    <p:sldId id="256" r:id="rId6"/>
    <p:sldId id="257" r:id="rId7"/>
    <p:sldId id="258" r:id="rId8"/>
    <p:sldId id="260" r:id="rId9"/>
    <p:sldId id="259"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7" r:id="rId26"/>
    <p:sldId id="282" r:id="rId27"/>
    <p:sldId id="283" r:id="rId28"/>
    <p:sldId id="278" r:id="rId29"/>
    <p:sldId id="279" r:id="rId30"/>
    <p:sldId id="281" r:id="rId31"/>
    <p:sldId id="280" r:id="rId32"/>
    <p:sldId id="284" r:id="rId33"/>
    <p:sldId id="285" r:id="rId34"/>
    <p:sldId id="286" r:id="rId35"/>
    <p:sldId id="287" r:id="rId36"/>
    <p:sldId id="288" r:id="rId37"/>
    <p:sldId id="289" r:id="rId38"/>
    <p:sldId id="293" r:id="rId39"/>
    <p:sldId id="294" r:id="rId40"/>
    <p:sldId id="295" r:id="rId41"/>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6" d="100"/>
          <a:sy n="106" d="100"/>
        </p:scale>
        <p:origin x="-175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oleObject" Target="Book1"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l-GR"/>
  <c:chart>
    <c:autoTitleDeleted val="1"/>
    <c:plotArea>
      <c:layout/>
      <c:pieChart>
        <c:varyColors val="1"/>
        <c:ser>
          <c:idx val="0"/>
          <c:order val="0"/>
          <c:tx>
            <c:strRef>
              <c:f>Sheet1!$C$2</c:f>
              <c:strCache>
                <c:ptCount val="1"/>
                <c:pt idx="0">
                  <c:v>%</c:v>
                </c:pt>
              </c:strCache>
            </c:strRef>
          </c:tx>
          <c:dLbls>
            <c:showVal val="1"/>
            <c:showLeaderLines val="1"/>
          </c:dLbls>
          <c:cat>
            <c:strRef>
              <c:f>Sheet1!$A$3:$A$7</c:f>
              <c:strCache>
                <c:ptCount val="5"/>
                <c:pt idx="0">
                  <c:v>Αγαμοι</c:v>
                </c:pt>
                <c:pt idx="1">
                  <c:v>Εγγαμοι</c:v>
                </c:pt>
                <c:pt idx="2">
                  <c:v>Χηροι</c:v>
                </c:pt>
                <c:pt idx="3">
                  <c:v>Διαζευγμένοι</c:v>
                </c:pt>
                <c:pt idx="4">
                  <c:v>Σύνολο</c:v>
                </c:pt>
              </c:strCache>
            </c:strRef>
          </c:cat>
          <c:val>
            <c:numRef>
              <c:f>Sheet1!$C$3:$C$7</c:f>
              <c:numCache>
                <c:formatCode>General</c:formatCode>
                <c:ptCount val="5"/>
                <c:pt idx="0">
                  <c:v>40.04</c:v>
                </c:pt>
                <c:pt idx="1">
                  <c:v>52.05</c:v>
                </c:pt>
                <c:pt idx="2">
                  <c:v>6.6099999999999985</c:v>
                </c:pt>
                <c:pt idx="3">
                  <c:v>1.3</c:v>
                </c:pt>
                <c:pt idx="4">
                  <c:v>100</c:v>
                </c:pt>
              </c:numCache>
            </c:numRef>
          </c:val>
        </c:ser>
        <c:firstSliceAng val="0"/>
      </c:pieChart>
    </c:plotArea>
    <c:legend>
      <c:legendPos val="r"/>
      <c:layout/>
    </c:legend>
    <c:plotVisOnly val="1"/>
  </c:chart>
  <c:externalData r:id="rId1"/>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590101A8-2668-4716-AEAF-774F7E8032B9}" type="datetimeFigureOut">
              <a:rPr lang="el-GR" smtClean="0"/>
              <a:pPr/>
              <a:t>21/11/2012</a:t>
            </a:fld>
            <a:endParaRPr lang="el-GR"/>
          </a:p>
        </p:txBody>
      </p:sp>
      <p:sp>
        <p:nvSpPr>
          <p:cNvPr id="19" name="Footer Placeholder 18"/>
          <p:cNvSpPr>
            <a:spLocks noGrp="1"/>
          </p:cNvSpPr>
          <p:nvPr>
            <p:ph type="ftr" sz="quarter" idx="11"/>
          </p:nvPr>
        </p:nvSpPr>
        <p:spPr/>
        <p:txBody>
          <a:bodyPr/>
          <a:lstStyle/>
          <a:p>
            <a:endParaRPr lang="el-GR"/>
          </a:p>
        </p:txBody>
      </p:sp>
      <p:sp>
        <p:nvSpPr>
          <p:cNvPr id="27" name="Slide Number Placeholder 26"/>
          <p:cNvSpPr>
            <a:spLocks noGrp="1"/>
          </p:cNvSpPr>
          <p:nvPr>
            <p:ph type="sldNum" sz="quarter" idx="12"/>
          </p:nvPr>
        </p:nvSpPr>
        <p:spPr/>
        <p:txBody>
          <a:bodyPr/>
          <a:lstStyle/>
          <a:p>
            <a:fld id="{EADFF68F-FB1A-4398-8F86-58CE1A33BCB8}" type="slidenum">
              <a:rPr lang="el-GR" smtClean="0"/>
              <a:pPr/>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90101A8-2668-4716-AEAF-774F7E8032B9}" type="datetimeFigureOut">
              <a:rPr lang="el-GR" smtClean="0"/>
              <a:pPr/>
              <a:t>21/11/2012</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EADFF68F-FB1A-4398-8F86-58CE1A33BCB8}"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90101A8-2668-4716-AEAF-774F7E8032B9}" type="datetimeFigureOut">
              <a:rPr lang="el-GR" smtClean="0"/>
              <a:pPr/>
              <a:t>21/11/2012</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EADFF68F-FB1A-4398-8F86-58CE1A33BCB8}"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90101A8-2668-4716-AEAF-774F7E8032B9}" type="datetimeFigureOut">
              <a:rPr lang="el-GR" smtClean="0"/>
              <a:pPr/>
              <a:t>21/11/2012</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EADFF68F-FB1A-4398-8F86-58CE1A33BCB8}"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590101A8-2668-4716-AEAF-774F7E8032B9}" type="datetimeFigureOut">
              <a:rPr lang="el-GR" smtClean="0"/>
              <a:pPr/>
              <a:t>21/11/2012</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EADFF68F-FB1A-4398-8F86-58CE1A33BCB8}" type="slidenum">
              <a:rPr lang="el-GR" smtClean="0"/>
              <a:pPr/>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590101A8-2668-4716-AEAF-774F7E8032B9}" type="datetimeFigureOut">
              <a:rPr lang="el-GR" smtClean="0"/>
              <a:pPr/>
              <a:t>21/11/2012</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EADFF68F-FB1A-4398-8F86-58CE1A33BCB8}"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590101A8-2668-4716-AEAF-774F7E8032B9}" type="datetimeFigureOut">
              <a:rPr lang="el-GR" smtClean="0"/>
              <a:pPr/>
              <a:t>21/11/2012</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EADFF68F-FB1A-4398-8F86-58CE1A33BCB8}"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590101A8-2668-4716-AEAF-774F7E8032B9}" type="datetimeFigureOut">
              <a:rPr lang="el-GR" smtClean="0"/>
              <a:pPr/>
              <a:t>21/11/2012</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EADFF68F-FB1A-4398-8F86-58CE1A33BCB8}"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90101A8-2668-4716-AEAF-774F7E8032B9}" type="datetimeFigureOut">
              <a:rPr lang="el-GR" smtClean="0"/>
              <a:pPr/>
              <a:t>21/11/2012</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EADFF68F-FB1A-4398-8F86-58CE1A33BCB8}"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590101A8-2668-4716-AEAF-774F7E8032B9}" type="datetimeFigureOut">
              <a:rPr lang="el-GR" smtClean="0"/>
              <a:pPr/>
              <a:t>21/11/2012</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EADFF68F-FB1A-4398-8F86-58CE1A33BCB8}"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590101A8-2668-4716-AEAF-774F7E8032B9}" type="datetimeFigureOut">
              <a:rPr lang="el-GR" smtClean="0"/>
              <a:pPr/>
              <a:t>21/11/2012</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a:xfrm>
            <a:off x="8077200" y="6356350"/>
            <a:ext cx="609600" cy="365125"/>
          </a:xfrm>
        </p:spPr>
        <p:txBody>
          <a:bodyPr/>
          <a:lstStyle/>
          <a:p>
            <a:fld id="{EADFF68F-FB1A-4398-8F86-58CE1A33BCB8}" type="slidenum">
              <a:rPr lang="el-GR" smtClean="0"/>
              <a:pPr/>
              <a:t>‹#›</a:t>
            </a:fld>
            <a:endParaRPr lang="el-G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590101A8-2668-4716-AEAF-774F7E8032B9}" type="datetimeFigureOut">
              <a:rPr lang="el-GR" smtClean="0"/>
              <a:pPr/>
              <a:t>21/11/2012</a:t>
            </a:fld>
            <a:endParaRPr lang="el-G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l-G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EADFF68F-FB1A-4398-8F86-58CE1A33BCB8}" type="slidenum">
              <a:rPr lang="el-GR" smtClean="0"/>
              <a:pPr/>
              <a:t>‹#›</a:t>
            </a:fld>
            <a:endParaRPr lang="el-G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1.xml"/><Relationship Id="rId5" Type="http://schemas.openxmlformats.org/officeDocument/2006/relationships/image" Target="../media/image17.png"/><Relationship Id="rId4" Type="http://schemas.openxmlformats.org/officeDocument/2006/relationships/image" Target="../media/image16.png"/></Relationships>
</file>

<file path=ppt/slides/_rels/slide28.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1.xml"/><Relationship Id="rId4" Type="http://schemas.openxmlformats.org/officeDocument/2006/relationships/image" Target="../media/image20.png"/></Relationships>
</file>

<file path=ppt/slides/_rels/slide29.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1.xml"/><Relationship Id="rId4" Type="http://schemas.openxmlformats.org/officeDocument/2006/relationships/image" Target="../media/image23.png"/></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30.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image" Target="NULL"/><Relationship Id="rId1" Type="http://schemas.openxmlformats.org/officeDocument/2006/relationships/slideLayout" Target="../slideLayouts/slideLayout1.xml"/><Relationship Id="rId5" Type="http://schemas.openxmlformats.org/officeDocument/2006/relationships/image" Target="../media/image27.png"/><Relationship Id="rId4" Type="http://schemas.openxmlformats.org/officeDocument/2006/relationships/image" Target="../media/image26.png"/></Relationships>
</file>

<file path=ppt/slides/_rels/slide33.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image" Target="../media/image29.png"/><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image" Target="../media/image30.png"/><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image" Target="../media/image31.png"/><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image" Target="../media/image32.png"/><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txBox="1">
            <a:spLocks/>
          </p:cNvSpPr>
          <p:nvPr/>
        </p:nvSpPr>
        <p:spPr>
          <a:xfrm>
            <a:off x="395536" y="6021288"/>
            <a:ext cx="8062912" cy="1470025"/>
          </a:xfrm>
          <a:prstGeom prst="rect">
            <a:avLst/>
          </a:prstGeom>
          <a:ln>
            <a:noFill/>
          </a:ln>
        </p:spPr>
        <p:txBody>
          <a:bodyPr vert="horz" lIns="0" tIns="0" rIns="18288" bIns="0" anchor="b">
            <a:noAutofit/>
            <a:scene3d>
              <a:camera prst="orthographicFront"/>
              <a:lightRig rig="freezing" dir="t">
                <a:rot lat="0" lon="0" rev="5640000"/>
              </a:lightRig>
            </a:scene3d>
            <a:sp3d prstMaterial="flat">
              <a:bevelT w="38100" h="38100"/>
              <a:contourClr>
                <a:schemeClr val="tx2"/>
              </a:contourClr>
            </a:sp3d>
          </a:bodyPr>
          <a:lstStyle/>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smtClean="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smtClean="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smtClean="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r>
              <a:rPr kumimoji="0" lang="el-GR" sz="2000" b="1" i="0" u="none" strike="noStrike" kern="1200" cap="none" spc="0" normalizeH="0" baseline="0" noProof="0" dirty="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t/>
            </a:r>
            <a:br>
              <a:rPr kumimoji="0" lang="el-GR" sz="2000" b="1" i="0" u="none" strike="noStrike" kern="1200" cap="none" spc="0" normalizeH="0" baseline="0" noProof="0" dirty="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br>
            <a:endParaRPr kumimoji="0" lang="el-GR" sz="2000" b="1" i="0" u="none" strike="noStrike" kern="1200" cap="none" spc="0" normalizeH="0" baseline="0" noProof="0" dirty="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endParaRPr>
          </a:p>
        </p:txBody>
      </p:sp>
      <p:pic>
        <p:nvPicPr>
          <p:cNvPr id="48130" name="Picture 2"/>
          <p:cNvPicPr>
            <a:picLocks noChangeAspect="1" noChangeArrowheads="1"/>
          </p:cNvPicPr>
          <p:nvPr/>
        </p:nvPicPr>
        <p:blipFill>
          <a:blip r:embed="rId2" cstate="print"/>
          <a:srcRect/>
          <a:stretch>
            <a:fillRect/>
          </a:stretch>
        </p:blipFill>
        <p:spPr bwMode="auto">
          <a:xfrm>
            <a:off x="827584" y="908720"/>
            <a:ext cx="7496175" cy="1838325"/>
          </a:xfrm>
          <a:prstGeom prst="rect">
            <a:avLst/>
          </a:prstGeom>
          <a:noFill/>
          <a:ln w="9525">
            <a:noFill/>
            <a:miter lim="800000"/>
            <a:headEnd/>
            <a:tailEnd/>
          </a:ln>
        </p:spPr>
      </p:pic>
      <p:pic>
        <p:nvPicPr>
          <p:cNvPr id="48131" name="Picture 3"/>
          <p:cNvPicPr>
            <a:picLocks noChangeAspect="1" noChangeArrowheads="1"/>
          </p:cNvPicPr>
          <p:nvPr/>
        </p:nvPicPr>
        <p:blipFill>
          <a:blip r:embed="rId3" cstate="print"/>
          <a:srcRect/>
          <a:stretch>
            <a:fillRect/>
          </a:stretch>
        </p:blipFill>
        <p:spPr bwMode="auto">
          <a:xfrm>
            <a:off x="827584" y="2708920"/>
            <a:ext cx="7488832" cy="30670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txBox="1">
            <a:spLocks/>
          </p:cNvSpPr>
          <p:nvPr/>
        </p:nvSpPr>
        <p:spPr>
          <a:xfrm>
            <a:off x="395536" y="6021288"/>
            <a:ext cx="8062912" cy="1470025"/>
          </a:xfrm>
          <a:prstGeom prst="rect">
            <a:avLst/>
          </a:prstGeom>
          <a:ln>
            <a:noFill/>
          </a:ln>
        </p:spPr>
        <p:txBody>
          <a:bodyPr vert="horz" lIns="0" tIns="0" rIns="18288" bIns="0" anchor="b">
            <a:noAutofit/>
            <a:scene3d>
              <a:camera prst="orthographicFront"/>
              <a:lightRig rig="freezing" dir="t">
                <a:rot lat="0" lon="0" rev="5640000"/>
              </a:lightRig>
            </a:scene3d>
            <a:sp3d prstMaterial="flat">
              <a:bevelT w="38100" h="38100"/>
              <a:contourClr>
                <a:schemeClr val="tx2"/>
              </a:contourClr>
            </a:sp3d>
          </a:bodyPr>
          <a:lstStyle/>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smtClean="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smtClean="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smtClean="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r>
              <a:rPr kumimoji="0" lang="el-GR" sz="2000" b="1" i="0" u="none" strike="noStrike" kern="1200" cap="none" spc="0" normalizeH="0" baseline="0" noProof="0" dirty="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t/>
            </a:r>
            <a:br>
              <a:rPr kumimoji="0" lang="el-GR" sz="2000" b="1" i="0" u="none" strike="noStrike" kern="1200" cap="none" spc="0" normalizeH="0" baseline="0" noProof="0" dirty="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br>
            <a:endParaRPr kumimoji="0" lang="el-GR" sz="2000" b="1" i="0" u="none" strike="noStrike" kern="1200" cap="none" spc="0" normalizeH="0" baseline="0" noProof="0" dirty="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endParaRPr>
          </a:p>
        </p:txBody>
      </p:sp>
      <p:sp>
        <p:nvSpPr>
          <p:cNvPr id="3" name="TextBox 2"/>
          <p:cNvSpPr txBox="1"/>
          <p:nvPr/>
        </p:nvSpPr>
        <p:spPr>
          <a:xfrm>
            <a:off x="755576" y="1196752"/>
            <a:ext cx="8136904" cy="2308324"/>
          </a:xfrm>
          <a:prstGeom prst="rect">
            <a:avLst/>
          </a:prstGeom>
          <a:noFill/>
        </p:spPr>
        <p:txBody>
          <a:bodyPr wrap="square" rtlCol="0">
            <a:spAutoFit/>
          </a:bodyPr>
          <a:lstStyle/>
          <a:p>
            <a:r>
              <a:rPr lang="el-GR" b="1" dirty="0" smtClean="0"/>
              <a:t>Απόλυτη αθροιστική συχνότητα </a:t>
            </a:r>
            <a:r>
              <a:rPr lang="el-GR" dirty="0" smtClean="0"/>
              <a:t>μιας μεταβλητής: το </a:t>
            </a:r>
            <a:r>
              <a:rPr lang="el-GR" b="1" dirty="0" smtClean="0"/>
              <a:t>πλήθος</a:t>
            </a:r>
            <a:r>
              <a:rPr lang="el-GR" dirty="0" smtClean="0"/>
              <a:t> των μονάδων του πληθυσμού (ή του δείγματος) για τις οποίες η μεταβλητή παίρνει τιμές μικρότερες ή ίσες με την τιμή αυτή</a:t>
            </a:r>
          </a:p>
          <a:p>
            <a:endParaRPr lang="el-GR" dirty="0" smtClean="0"/>
          </a:p>
          <a:p>
            <a:r>
              <a:rPr lang="el-GR" b="1" dirty="0" smtClean="0"/>
              <a:t>Σχετική αθροιστική συχνότητα </a:t>
            </a:r>
            <a:r>
              <a:rPr lang="el-GR" dirty="0" smtClean="0"/>
              <a:t>μιας μεταβλητής: το </a:t>
            </a:r>
            <a:r>
              <a:rPr lang="el-GR" b="1" dirty="0" smtClean="0"/>
              <a:t>ποσοστό</a:t>
            </a:r>
            <a:r>
              <a:rPr lang="el-GR" dirty="0" smtClean="0"/>
              <a:t> των μονάδων του πληθυσμού (ή του δείγματος) για τις οποίες η μεταβλητή παίρνει τιμές μικρότερες ή ίσες με την τιμή αυτή</a:t>
            </a:r>
          </a:p>
          <a:p>
            <a:endParaRPr lang="el-GR" dirty="0"/>
          </a:p>
        </p:txBody>
      </p:sp>
      <p:graphicFrame>
        <p:nvGraphicFramePr>
          <p:cNvPr id="4" name="Table 3"/>
          <p:cNvGraphicFramePr>
            <a:graphicFrameLocks noGrp="1"/>
          </p:cNvGraphicFramePr>
          <p:nvPr/>
        </p:nvGraphicFramePr>
        <p:xfrm>
          <a:off x="4283968" y="3068960"/>
          <a:ext cx="3670300" cy="3133725"/>
        </p:xfrm>
        <a:graphic>
          <a:graphicData uri="http://schemas.openxmlformats.org/drawingml/2006/table">
            <a:tbl>
              <a:tblPr/>
              <a:tblGrid>
                <a:gridCol w="942160"/>
                <a:gridCol w="609073"/>
                <a:gridCol w="609073"/>
                <a:gridCol w="900921"/>
                <a:gridCol w="609073"/>
              </a:tblGrid>
              <a:tr h="466725">
                <a:tc gridSpan="3">
                  <a:txBody>
                    <a:bodyPr/>
                    <a:lstStyle/>
                    <a:p>
                      <a:pPr algn="l" fontAlgn="b"/>
                      <a:r>
                        <a:rPr lang="el-GR" sz="1100" b="0" i="0" u="none" strike="noStrike" dirty="0">
                          <a:solidFill>
                            <a:schemeClr val="tx1"/>
                          </a:solidFill>
                          <a:latin typeface="Calibri"/>
                        </a:rPr>
                        <a:t>Πίνακας 4: κατανομή </a:t>
                      </a:r>
                      <a:r>
                        <a:rPr lang="el-GR" sz="1100" b="0" i="0" u="none" strike="noStrike" dirty="0" smtClean="0">
                          <a:solidFill>
                            <a:schemeClr val="tx1"/>
                          </a:solidFill>
                          <a:latin typeface="Calibri"/>
                        </a:rPr>
                        <a:t>δείγματος </a:t>
                      </a:r>
                      <a:r>
                        <a:rPr lang="el-GR" sz="1100" b="0" i="0" u="none" strike="noStrike" dirty="0">
                          <a:solidFill>
                            <a:schemeClr val="tx1"/>
                          </a:solidFill>
                          <a:latin typeface="Calibri"/>
                        </a:rPr>
                        <a:t>120 ανδρών ως προς το ανάστημα τους.</a:t>
                      </a:r>
                    </a:p>
                  </a:txBody>
                  <a:tcPr marL="0" marR="0" marT="0" marB="0" anchor="b">
                    <a:lnL>
                      <a:noFill/>
                    </a:lnL>
                    <a:lnR>
                      <a:noFill/>
                    </a:lnR>
                    <a:lnT>
                      <a:noFill/>
                    </a:lnT>
                    <a:lnB>
                      <a:noFill/>
                    </a:lnB>
                  </a:tcPr>
                </a:tc>
                <a:tc hMerge="1">
                  <a:txBody>
                    <a:bodyPr/>
                    <a:lstStyle/>
                    <a:p>
                      <a:endParaRPr lang="el-GR"/>
                    </a:p>
                  </a:txBody>
                  <a:tcPr/>
                </a:tc>
                <a:tc hMerge="1">
                  <a:txBody>
                    <a:bodyPr/>
                    <a:lstStyle/>
                    <a:p>
                      <a:endParaRPr lang="el-GR"/>
                    </a:p>
                  </a:txBody>
                  <a:tcPr/>
                </a:tc>
                <a:tc>
                  <a:txBody>
                    <a:bodyPr/>
                    <a:lstStyle/>
                    <a:p>
                      <a:pPr algn="l" fontAlgn="b"/>
                      <a:endParaRPr lang="el-GR" sz="1100" b="0" i="0" u="none" strike="noStrike">
                        <a:solidFill>
                          <a:schemeClr val="tx1"/>
                        </a:solidFill>
                        <a:latin typeface="Calibri"/>
                      </a:endParaRPr>
                    </a:p>
                  </a:txBody>
                  <a:tcPr marL="0" marR="0" marT="0" marB="0" anchor="b">
                    <a:lnL>
                      <a:noFill/>
                    </a:lnL>
                    <a:lnR>
                      <a:noFill/>
                    </a:lnR>
                    <a:lnT>
                      <a:noFill/>
                    </a:lnT>
                    <a:lnB>
                      <a:noFill/>
                    </a:lnB>
                  </a:tcPr>
                </a:tc>
                <a:tc>
                  <a:txBody>
                    <a:bodyPr/>
                    <a:lstStyle/>
                    <a:p>
                      <a:pPr algn="l" fontAlgn="b"/>
                      <a:endParaRPr lang="el-GR" sz="1100" b="0" i="0" u="none" strike="noStrike">
                        <a:solidFill>
                          <a:schemeClr val="tx1"/>
                        </a:solidFill>
                        <a:latin typeface="Calibri"/>
                      </a:endParaRPr>
                    </a:p>
                  </a:txBody>
                  <a:tcPr marL="0" marR="0" marT="0" marB="0" anchor="b">
                    <a:lnL>
                      <a:noFill/>
                    </a:lnL>
                    <a:lnR>
                      <a:noFill/>
                    </a:lnR>
                    <a:lnT>
                      <a:noFill/>
                    </a:lnT>
                    <a:lnB>
                      <a:noFill/>
                    </a:lnB>
                  </a:tcPr>
                </a:tc>
              </a:tr>
              <a:tr h="571500">
                <a:tc>
                  <a:txBody>
                    <a:bodyPr/>
                    <a:lstStyle/>
                    <a:p>
                      <a:pPr algn="l" fontAlgn="b"/>
                      <a:r>
                        <a:rPr lang="el-GR" sz="1100" b="0" i="0" u="none" strike="noStrike">
                          <a:solidFill>
                            <a:schemeClr val="tx1"/>
                          </a:solidFill>
                          <a:latin typeface="Calibri"/>
                        </a:rPr>
                        <a:t>τάξεις αναστημάτων σε εκ.</a:t>
                      </a:r>
                    </a:p>
                  </a:txBody>
                  <a:tcPr marL="0" marR="0" marT="0" marB="0" anchor="b">
                    <a:lnL>
                      <a:noFill/>
                    </a:lnL>
                    <a:lnR>
                      <a:noFill/>
                    </a:lnR>
                    <a:lnT>
                      <a:noFill/>
                    </a:lnT>
                    <a:lnB>
                      <a:noFill/>
                    </a:lnB>
                  </a:tcPr>
                </a:tc>
                <a:tc>
                  <a:txBody>
                    <a:bodyPr/>
                    <a:lstStyle/>
                    <a:p>
                      <a:pPr algn="r" fontAlgn="b"/>
                      <a:r>
                        <a:rPr lang="el-GR" sz="1100" b="0" i="0" u="none" strike="noStrike">
                          <a:solidFill>
                            <a:schemeClr val="tx1"/>
                          </a:solidFill>
                          <a:latin typeface="Calibri"/>
                        </a:rPr>
                        <a:t>Ν</a:t>
                      </a:r>
                    </a:p>
                  </a:txBody>
                  <a:tcPr marL="0" marR="0" marT="0" marB="0" anchor="b">
                    <a:lnL>
                      <a:noFill/>
                    </a:lnL>
                    <a:lnR>
                      <a:noFill/>
                    </a:lnR>
                    <a:lnT>
                      <a:noFill/>
                    </a:lnT>
                    <a:lnB>
                      <a:noFill/>
                    </a:lnB>
                  </a:tcPr>
                </a:tc>
                <a:tc>
                  <a:txBody>
                    <a:bodyPr/>
                    <a:lstStyle/>
                    <a:p>
                      <a:pPr algn="r" fontAlgn="b"/>
                      <a:r>
                        <a:rPr lang="el-GR" sz="1100" b="0" i="0" u="none" strike="noStrike">
                          <a:solidFill>
                            <a:schemeClr val="tx1"/>
                          </a:solidFill>
                          <a:latin typeface="Calibri"/>
                        </a:rPr>
                        <a:t>%</a:t>
                      </a:r>
                    </a:p>
                  </a:txBody>
                  <a:tcPr marL="0" marR="0" marT="0" marB="0" anchor="b">
                    <a:lnL>
                      <a:noFill/>
                    </a:lnL>
                    <a:lnR>
                      <a:noFill/>
                    </a:lnR>
                    <a:lnT>
                      <a:noFill/>
                    </a:lnT>
                    <a:lnB>
                      <a:noFill/>
                    </a:lnB>
                  </a:tcPr>
                </a:tc>
                <a:tc>
                  <a:txBody>
                    <a:bodyPr/>
                    <a:lstStyle/>
                    <a:p>
                      <a:pPr algn="r" fontAlgn="b"/>
                      <a:r>
                        <a:rPr lang="el-GR" sz="1100" b="0" i="0" u="none" strike="noStrike">
                          <a:solidFill>
                            <a:schemeClr val="tx1"/>
                          </a:solidFill>
                          <a:latin typeface="Calibri"/>
                        </a:rPr>
                        <a:t>Ν</a:t>
                      </a:r>
                    </a:p>
                  </a:txBody>
                  <a:tcPr marL="0" marR="0" marT="0" marB="0" anchor="b">
                    <a:lnL>
                      <a:noFill/>
                    </a:lnL>
                    <a:lnR>
                      <a:noFill/>
                    </a:lnR>
                    <a:lnT>
                      <a:noFill/>
                    </a:lnT>
                    <a:lnB>
                      <a:noFill/>
                    </a:lnB>
                  </a:tcPr>
                </a:tc>
                <a:tc>
                  <a:txBody>
                    <a:bodyPr/>
                    <a:lstStyle/>
                    <a:p>
                      <a:pPr algn="r" fontAlgn="b"/>
                      <a:r>
                        <a:rPr lang="el-GR" sz="1100" b="0" i="0" u="none" strike="noStrike">
                          <a:solidFill>
                            <a:schemeClr val="tx1"/>
                          </a:solidFill>
                          <a:latin typeface="Calibri"/>
                        </a:rPr>
                        <a:t>%</a:t>
                      </a:r>
                    </a:p>
                  </a:txBody>
                  <a:tcPr marL="0" marR="0" marT="0" marB="0" anchor="b">
                    <a:lnL>
                      <a:noFill/>
                    </a:lnL>
                    <a:lnR>
                      <a:noFill/>
                    </a:lnR>
                    <a:lnT>
                      <a:noFill/>
                    </a:lnT>
                    <a:lnB>
                      <a:noFill/>
                    </a:lnB>
                  </a:tcPr>
                </a:tc>
              </a:tr>
              <a:tr h="190500">
                <a:tc>
                  <a:txBody>
                    <a:bodyPr/>
                    <a:lstStyle/>
                    <a:p>
                      <a:pPr algn="l" fontAlgn="b"/>
                      <a:endParaRPr lang="el-GR" sz="1100" b="0" i="0" u="none" strike="noStrike">
                        <a:solidFill>
                          <a:schemeClr val="tx1"/>
                        </a:solidFill>
                        <a:latin typeface="Calibri"/>
                      </a:endParaRPr>
                    </a:p>
                  </a:txBody>
                  <a:tcPr marL="0" marR="0" marT="0" marB="0" anchor="b">
                    <a:lnL>
                      <a:noFill/>
                    </a:lnL>
                    <a:lnR>
                      <a:noFill/>
                    </a:lnR>
                    <a:lnT>
                      <a:noFill/>
                    </a:lnT>
                    <a:lnB>
                      <a:noFill/>
                    </a:lnB>
                  </a:tcPr>
                </a:tc>
                <a:tc gridSpan="2">
                  <a:txBody>
                    <a:bodyPr/>
                    <a:lstStyle/>
                    <a:p>
                      <a:pPr algn="r" fontAlgn="b"/>
                      <a:r>
                        <a:rPr lang="el-GR" sz="1100" b="0" i="0" u="none" strike="noStrike">
                          <a:solidFill>
                            <a:schemeClr val="tx1"/>
                          </a:solidFill>
                          <a:latin typeface="Calibri"/>
                        </a:rPr>
                        <a:t>Ταξικές συχνότητες</a:t>
                      </a:r>
                    </a:p>
                  </a:txBody>
                  <a:tcPr marL="0" marR="0" marT="0" marB="0" anchor="b">
                    <a:lnL>
                      <a:noFill/>
                    </a:lnL>
                    <a:lnR>
                      <a:noFill/>
                    </a:lnR>
                    <a:lnT>
                      <a:noFill/>
                    </a:lnT>
                    <a:lnB>
                      <a:noFill/>
                    </a:lnB>
                  </a:tcPr>
                </a:tc>
                <a:tc hMerge="1">
                  <a:txBody>
                    <a:bodyPr/>
                    <a:lstStyle/>
                    <a:p>
                      <a:endParaRPr lang="el-GR"/>
                    </a:p>
                  </a:txBody>
                  <a:tcPr/>
                </a:tc>
                <a:tc gridSpan="2">
                  <a:txBody>
                    <a:bodyPr/>
                    <a:lstStyle/>
                    <a:p>
                      <a:pPr algn="r" fontAlgn="b"/>
                      <a:r>
                        <a:rPr lang="el-GR" sz="1100" b="0" i="0" u="none" strike="noStrike">
                          <a:solidFill>
                            <a:schemeClr val="tx1"/>
                          </a:solidFill>
                          <a:latin typeface="Calibri"/>
                        </a:rPr>
                        <a:t>Αθροιστικές συχνότητες</a:t>
                      </a:r>
                    </a:p>
                  </a:txBody>
                  <a:tcPr marL="0" marR="0" marT="0" marB="0" anchor="b">
                    <a:lnL>
                      <a:noFill/>
                    </a:lnL>
                    <a:lnR>
                      <a:noFill/>
                    </a:lnR>
                    <a:lnT>
                      <a:noFill/>
                    </a:lnT>
                    <a:lnB>
                      <a:noFill/>
                    </a:lnB>
                  </a:tcPr>
                </a:tc>
                <a:tc hMerge="1">
                  <a:txBody>
                    <a:bodyPr/>
                    <a:lstStyle/>
                    <a:p>
                      <a:endParaRPr lang="el-GR"/>
                    </a:p>
                  </a:txBody>
                  <a:tcPr/>
                </a:tc>
              </a:tr>
              <a:tr h="190500">
                <a:tc>
                  <a:txBody>
                    <a:bodyPr/>
                    <a:lstStyle/>
                    <a:p>
                      <a:pPr algn="l" fontAlgn="b"/>
                      <a:r>
                        <a:rPr lang="el-GR" sz="1100" b="0" i="0" u="none" strike="noStrike">
                          <a:solidFill>
                            <a:schemeClr val="tx1"/>
                          </a:solidFill>
                          <a:latin typeface="Calibri"/>
                        </a:rPr>
                        <a:t>(150-155]</a:t>
                      </a:r>
                    </a:p>
                  </a:txBody>
                  <a:tcPr marL="0" marR="0" marT="0" marB="0" anchor="b">
                    <a:lnL>
                      <a:noFill/>
                    </a:lnL>
                    <a:lnR>
                      <a:noFill/>
                    </a:lnR>
                    <a:lnT>
                      <a:noFill/>
                    </a:lnT>
                    <a:lnB>
                      <a:noFill/>
                    </a:lnB>
                  </a:tcPr>
                </a:tc>
                <a:tc>
                  <a:txBody>
                    <a:bodyPr/>
                    <a:lstStyle/>
                    <a:p>
                      <a:pPr algn="r" fontAlgn="b"/>
                      <a:r>
                        <a:rPr lang="el-GR" sz="1100" b="0" i="0" u="none" strike="noStrike">
                          <a:solidFill>
                            <a:schemeClr val="tx1"/>
                          </a:solidFill>
                          <a:latin typeface="Calibri"/>
                        </a:rPr>
                        <a:t>3</a:t>
                      </a:r>
                    </a:p>
                  </a:txBody>
                  <a:tcPr marL="0" marR="0" marT="0" marB="0" anchor="b">
                    <a:lnL>
                      <a:noFill/>
                    </a:lnL>
                    <a:lnR>
                      <a:noFill/>
                    </a:lnR>
                    <a:lnT>
                      <a:noFill/>
                    </a:lnT>
                    <a:lnB>
                      <a:noFill/>
                    </a:lnB>
                  </a:tcPr>
                </a:tc>
                <a:tc>
                  <a:txBody>
                    <a:bodyPr/>
                    <a:lstStyle/>
                    <a:p>
                      <a:pPr algn="r" fontAlgn="b"/>
                      <a:r>
                        <a:rPr lang="el-GR" sz="1100" b="0" i="0" u="none" strike="noStrike">
                          <a:solidFill>
                            <a:schemeClr val="tx1"/>
                          </a:solidFill>
                          <a:latin typeface="Calibri"/>
                        </a:rPr>
                        <a:t>2,5</a:t>
                      </a:r>
                    </a:p>
                  </a:txBody>
                  <a:tcPr marL="0" marR="0" marT="0" marB="0" anchor="b">
                    <a:lnL>
                      <a:noFill/>
                    </a:lnL>
                    <a:lnR>
                      <a:noFill/>
                    </a:lnR>
                    <a:lnT>
                      <a:noFill/>
                    </a:lnT>
                    <a:lnB>
                      <a:noFill/>
                    </a:lnB>
                  </a:tcPr>
                </a:tc>
                <a:tc>
                  <a:txBody>
                    <a:bodyPr/>
                    <a:lstStyle/>
                    <a:p>
                      <a:pPr algn="r" fontAlgn="b"/>
                      <a:r>
                        <a:rPr lang="el-GR" sz="1100" b="0" i="0" u="none" strike="noStrike">
                          <a:solidFill>
                            <a:schemeClr val="tx1"/>
                          </a:solidFill>
                          <a:latin typeface="Calibri"/>
                        </a:rPr>
                        <a:t>3</a:t>
                      </a:r>
                    </a:p>
                  </a:txBody>
                  <a:tcPr marL="0" marR="0" marT="0" marB="0" anchor="b">
                    <a:lnL>
                      <a:noFill/>
                    </a:lnL>
                    <a:lnR>
                      <a:noFill/>
                    </a:lnR>
                    <a:lnT>
                      <a:noFill/>
                    </a:lnT>
                    <a:lnB>
                      <a:noFill/>
                    </a:lnB>
                  </a:tcPr>
                </a:tc>
                <a:tc>
                  <a:txBody>
                    <a:bodyPr/>
                    <a:lstStyle/>
                    <a:p>
                      <a:pPr algn="r" fontAlgn="b"/>
                      <a:r>
                        <a:rPr lang="el-GR" sz="1100" b="0" i="0" u="none" strike="noStrike">
                          <a:solidFill>
                            <a:schemeClr val="tx1"/>
                          </a:solidFill>
                          <a:latin typeface="Calibri"/>
                        </a:rPr>
                        <a:t>2,5</a:t>
                      </a:r>
                    </a:p>
                  </a:txBody>
                  <a:tcPr marL="0" marR="0" marT="0" marB="0" anchor="b">
                    <a:lnL>
                      <a:noFill/>
                    </a:lnL>
                    <a:lnR>
                      <a:noFill/>
                    </a:lnR>
                    <a:lnT>
                      <a:noFill/>
                    </a:lnT>
                    <a:lnB>
                      <a:noFill/>
                    </a:lnB>
                  </a:tcPr>
                </a:tc>
              </a:tr>
              <a:tr h="190500">
                <a:tc>
                  <a:txBody>
                    <a:bodyPr/>
                    <a:lstStyle/>
                    <a:p>
                      <a:pPr algn="l" fontAlgn="b"/>
                      <a:r>
                        <a:rPr lang="el-GR" sz="1100" b="0" i="0" u="none" strike="noStrike">
                          <a:solidFill>
                            <a:schemeClr val="tx1"/>
                          </a:solidFill>
                          <a:latin typeface="Calibri"/>
                        </a:rPr>
                        <a:t>(155-160]</a:t>
                      </a:r>
                    </a:p>
                  </a:txBody>
                  <a:tcPr marL="0" marR="0" marT="0" marB="0" anchor="b">
                    <a:lnL>
                      <a:noFill/>
                    </a:lnL>
                    <a:lnR>
                      <a:noFill/>
                    </a:lnR>
                    <a:lnT>
                      <a:noFill/>
                    </a:lnT>
                    <a:lnB>
                      <a:noFill/>
                    </a:lnB>
                  </a:tcPr>
                </a:tc>
                <a:tc>
                  <a:txBody>
                    <a:bodyPr/>
                    <a:lstStyle/>
                    <a:p>
                      <a:pPr algn="r" fontAlgn="b"/>
                      <a:r>
                        <a:rPr lang="el-GR" sz="1100" b="0" i="0" u="none" strike="noStrike">
                          <a:solidFill>
                            <a:schemeClr val="tx1"/>
                          </a:solidFill>
                          <a:latin typeface="Calibri"/>
                        </a:rPr>
                        <a:t>7</a:t>
                      </a:r>
                    </a:p>
                  </a:txBody>
                  <a:tcPr marL="0" marR="0" marT="0" marB="0" anchor="b">
                    <a:lnL>
                      <a:noFill/>
                    </a:lnL>
                    <a:lnR>
                      <a:noFill/>
                    </a:lnR>
                    <a:lnT>
                      <a:noFill/>
                    </a:lnT>
                    <a:lnB>
                      <a:noFill/>
                    </a:lnB>
                  </a:tcPr>
                </a:tc>
                <a:tc>
                  <a:txBody>
                    <a:bodyPr/>
                    <a:lstStyle/>
                    <a:p>
                      <a:pPr algn="r" fontAlgn="b"/>
                      <a:r>
                        <a:rPr lang="el-GR" sz="1100" b="0" i="0" u="none" strike="noStrike">
                          <a:solidFill>
                            <a:schemeClr val="tx1"/>
                          </a:solidFill>
                          <a:latin typeface="Calibri"/>
                        </a:rPr>
                        <a:t>5,9</a:t>
                      </a:r>
                    </a:p>
                  </a:txBody>
                  <a:tcPr marL="0" marR="0" marT="0" marB="0" anchor="b">
                    <a:lnL>
                      <a:noFill/>
                    </a:lnL>
                    <a:lnR>
                      <a:noFill/>
                    </a:lnR>
                    <a:lnT>
                      <a:noFill/>
                    </a:lnT>
                    <a:lnB>
                      <a:noFill/>
                    </a:lnB>
                  </a:tcPr>
                </a:tc>
                <a:tc>
                  <a:txBody>
                    <a:bodyPr/>
                    <a:lstStyle/>
                    <a:p>
                      <a:pPr algn="r" fontAlgn="b"/>
                      <a:r>
                        <a:rPr lang="el-GR" sz="1100" b="0" i="0" u="none" strike="noStrike">
                          <a:solidFill>
                            <a:schemeClr val="tx1"/>
                          </a:solidFill>
                          <a:latin typeface="Calibri"/>
                        </a:rPr>
                        <a:t>10</a:t>
                      </a:r>
                    </a:p>
                  </a:txBody>
                  <a:tcPr marL="0" marR="0" marT="0" marB="0" anchor="b">
                    <a:lnL>
                      <a:noFill/>
                    </a:lnL>
                    <a:lnR>
                      <a:noFill/>
                    </a:lnR>
                    <a:lnT>
                      <a:noFill/>
                    </a:lnT>
                    <a:lnB>
                      <a:noFill/>
                    </a:lnB>
                  </a:tcPr>
                </a:tc>
                <a:tc>
                  <a:txBody>
                    <a:bodyPr/>
                    <a:lstStyle/>
                    <a:p>
                      <a:pPr algn="r" fontAlgn="b"/>
                      <a:r>
                        <a:rPr lang="el-GR" sz="1100" b="0" i="0" u="none" strike="noStrike">
                          <a:solidFill>
                            <a:schemeClr val="tx1"/>
                          </a:solidFill>
                          <a:latin typeface="Calibri"/>
                        </a:rPr>
                        <a:t>8,4</a:t>
                      </a:r>
                    </a:p>
                  </a:txBody>
                  <a:tcPr marL="0" marR="0" marT="0" marB="0" anchor="b">
                    <a:lnL>
                      <a:noFill/>
                    </a:lnL>
                    <a:lnR>
                      <a:noFill/>
                    </a:lnR>
                    <a:lnT>
                      <a:noFill/>
                    </a:lnT>
                    <a:lnB>
                      <a:noFill/>
                    </a:lnB>
                  </a:tcPr>
                </a:tc>
              </a:tr>
              <a:tr h="190500">
                <a:tc>
                  <a:txBody>
                    <a:bodyPr/>
                    <a:lstStyle/>
                    <a:p>
                      <a:pPr algn="l" fontAlgn="b"/>
                      <a:r>
                        <a:rPr lang="el-GR" sz="1100" b="0" i="0" u="none" strike="noStrike">
                          <a:solidFill>
                            <a:schemeClr val="tx1"/>
                          </a:solidFill>
                          <a:latin typeface="Calibri"/>
                        </a:rPr>
                        <a:t>(160-165]</a:t>
                      </a:r>
                    </a:p>
                  </a:txBody>
                  <a:tcPr marL="0" marR="0" marT="0" marB="0" anchor="b">
                    <a:lnL>
                      <a:noFill/>
                    </a:lnL>
                    <a:lnR>
                      <a:noFill/>
                    </a:lnR>
                    <a:lnT>
                      <a:noFill/>
                    </a:lnT>
                    <a:lnB>
                      <a:noFill/>
                    </a:lnB>
                  </a:tcPr>
                </a:tc>
                <a:tc>
                  <a:txBody>
                    <a:bodyPr/>
                    <a:lstStyle/>
                    <a:p>
                      <a:pPr algn="r" fontAlgn="b"/>
                      <a:r>
                        <a:rPr lang="el-GR" sz="1100" b="0" i="0" u="none" strike="noStrike">
                          <a:solidFill>
                            <a:schemeClr val="tx1"/>
                          </a:solidFill>
                          <a:latin typeface="Calibri"/>
                        </a:rPr>
                        <a:t>12</a:t>
                      </a:r>
                    </a:p>
                  </a:txBody>
                  <a:tcPr marL="0" marR="0" marT="0" marB="0" anchor="b">
                    <a:lnL>
                      <a:noFill/>
                    </a:lnL>
                    <a:lnR>
                      <a:noFill/>
                    </a:lnR>
                    <a:lnT>
                      <a:noFill/>
                    </a:lnT>
                    <a:lnB>
                      <a:noFill/>
                    </a:lnB>
                  </a:tcPr>
                </a:tc>
                <a:tc>
                  <a:txBody>
                    <a:bodyPr/>
                    <a:lstStyle/>
                    <a:p>
                      <a:pPr algn="r" fontAlgn="b"/>
                      <a:r>
                        <a:rPr lang="el-GR" sz="1100" b="0" i="0" u="none" strike="noStrike">
                          <a:solidFill>
                            <a:schemeClr val="tx1"/>
                          </a:solidFill>
                          <a:latin typeface="Calibri"/>
                        </a:rPr>
                        <a:t>10</a:t>
                      </a:r>
                    </a:p>
                  </a:txBody>
                  <a:tcPr marL="0" marR="0" marT="0" marB="0" anchor="b">
                    <a:lnL>
                      <a:noFill/>
                    </a:lnL>
                    <a:lnR>
                      <a:noFill/>
                    </a:lnR>
                    <a:lnT>
                      <a:noFill/>
                    </a:lnT>
                    <a:lnB>
                      <a:noFill/>
                    </a:lnB>
                  </a:tcPr>
                </a:tc>
                <a:tc>
                  <a:txBody>
                    <a:bodyPr/>
                    <a:lstStyle/>
                    <a:p>
                      <a:pPr algn="r" fontAlgn="b"/>
                      <a:r>
                        <a:rPr lang="el-GR" sz="1100" b="0" i="0" u="none" strike="noStrike">
                          <a:solidFill>
                            <a:schemeClr val="tx1"/>
                          </a:solidFill>
                          <a:latin typeface="Calibri"/>
                        </a:rPr>
                        <a:t>22</a:t>
                      </a:r>
                    </a:p>
                  </a:txBody>
                  <a:tcPr marL="0" marR="0" marT="0" marB="0" anchor="b">
                    <a:lnL>
                      <a:noFill/>
                    </a:lnL>
                    <a:lnR>
                      <a:noFill/>
                    </a:lnR>
                    <a:lnT>
                      <a:noFill/>
                    </a:lnT>
                    <a:lnB>
                      <a:noFill/>
                    </a:lnB>
                  </a:tcPr>
                </a:tc>
                <a:tc>
                  <a:txBody>
                    <a:bodyPr/>
                    <a:lstStyle/>
                    <a:p>
                      <a:pPr algn="r" fontAlgn="b"/>
                      <a:r>
                        <a:rPr lang="el-GR" sz="1100" b="0" i="0" u="none" strike="noStrike">
                          <a:solidFill>
                            <a:schemeClr val="tx1"/>
                          </a:solidFill>
                          <a:latin typeface="Calibri"/>
                        </a:rPr>
                        <a:t>18,4</a:t>
                      </a:r>
                    </a:p>
                  </a:txBody>
                  <a:tcPr marL="0" marR="0" marT="0" marB="0" anchor="b">
                    <a:lnL>
                      <a:noFill/>
                    </a:lnL>
                    <a:lnR>
                      <a:noFill/>
                    </a:lnR>
                    <a:lnT>
                      <a:noFill/>
                    </a:lnT>
                    <a:lnB>
                      <a:noFill/>
                    </a:lnB>
                  </a:tcPr>
                </a:tc>
              </a:tr>
              <a:tr h="190500">
                <a:tc>
                  <a:txBody>
                    <a:bodyPr/>
                    <a:lstStyle/>
                    <a:p>
                      <a:pPr algn="l" fontAlgn="b"/>
                      <a:r>
                        <a:rPr lang="el-GR" sz="1100" b="0" i="0" u="none" strike="noStrike">
                          <a:solidFill>
                            <a:schemeClr val="tx1"/>
                          </a:solidFill>
                          <a:latin typeface="Calibri"/>
                        </a:rPr>
                        <a:t>(165-170]</a:t>
                      </a:r>
                    </a:p>
                  </a:txBody>
                  <a:tcPr marL="0" marR="0" marT="0" marB="0" anchor="b">
                    <a:lnL>
                      <a:noFill/>
                    </a:lnL>
                    <a:lnR>
                      <a:noFill/>
                    </a:lnR>
                    <a:lnT>
                      <a:noFill/>
                    </a:lnT>
                    <a:lnB>
                      <a:noFill/>
                    </a:lnB>
                  </a:tcPr>
                </a:tc>
                <a:tc>
                  <a:txBody>
                    <a:bodyPr/>
                    <a:lstStyle/>
                    <a:p>
                      <a:pPr algn="r" fontAlgn="b"/>
                      <a:r>
                        <a:rPr lang="el-GR" sz="1100" b="0" i="0" u="none" strike="noStrike">
                          <a:solidFill>
                            <a:schemeClr val="tx1"/>
                          </a:solidFill>
                          <a:latin typeface="Calibri"/>
                        </a:rPr>
                        <a:t>21</a:t>
                      </a:r>
                    </a:p>
                  </a:txBody>
                  <a:tcPr marL="0" marR="0" marT="0" marB="0" anchor="b">
                    <a:lnL>
                      <a:noFill/>
                    </a:lnL>
                    <a:lnR>
                      <a:noFill/>
                    </a:lnR>
                    <a:lnT>
                      <a:noFill/>
                    </a:lnT>
                    <a:lnB>
                      <a:noFill/>
                    </a:lnB>
                  </a:tcPr>
                </a:tc>
                <a:tc>
                  <a:txBody>
                    <a:bodyPr/>
                    <a:lstStyle/>
                    <a:p>
                      <a:pPr algn="r" fontAlgn="b"/>
                      <a:r>
                        <a:rPr lang="el-GR" sz="1100" b="0" i="0" u="none" strike="noStrike">
                          <a:solidFill>
                            <a:schemeClr val="tx1"/>
                          </a:solidFill>
                          <a:latin typeface="Calibri"/>
                        </a:rPr>
                        <a:t>175</a:t>
                      </a:r>
                    </a:p>
                  </a:txBody>
                  <a:tcPr marL="0" marR="0" marT="0" marB="0" anchor="b">
                    <a:lnL>
                      <a:noFill/>
                    </a:lnL>
                    <a:lnR>
                      <a:noFill/>
                    </a:lnR>
                    <a:lnT>
                      <a:noFill/>
                    </a:lnT>
                    <a:lnB>
                      <a:noFill/>
                    </a:lnB>
                  </a:tcPr>
                </a:tc>
                <a:tc>
                  <a:txBody>
                    <a:bodyPr/>
                    <a:lstStyle/>
                    <a:p>
                      <a:pPr algn="r" fontAlgn="b"/>
                      <a:r>
                        <a:rPr lang="el-GR" sz="1100" b="0" i="0" u="none" strike="noStrike">
                          <a:solidFill>
                            <a:schemeClr val="tx1"/>
                          </a:solidFill>
                          <a:latin typeface="Calibri"/>
                        </a:rPr>
                        <a:t>43</a:t>
                      </a:r>
                    </a:p>
                  </a:txBody>
                  <a:tcPr marL="0" marR="0" marT="0" marB="0" anchor="b">
                    <a:lnL>
                      <a:noFill/>
                    </a:lnL>
                    <a:lnR>
                      <a:noFill/>
                    </a:lnR>
                    <a:lnT>
                      <a:noFill/>
                    </a:lnT>
                    <a:lnB>
                      <a:noFill/>
                    </a:lnB>
                  </a:tcPr>
                </a:tc>
                <a:tc>
                  <a:txBody>
                    <a:bodyPr/>
                    <a:lstStyle/>
                    <a:p>
                      <a:pPr algn="r" fontAlgn="b"/>
                      <a:r>
                        <a:rPr lang="el-GR" sz="1100" b="0" i="0" u="none" strike="noStrike">
                          <a:solidFill>
                            <a:schemeClr val="tx1"/>
                          </a:solidFill>
                          <a:latin typeface="Calibri"/>
                        </a:rPr>
                        <a:t>35,9</a:t>
                      </a:r>
                    </a:p>
                  </a:txBody>
                  <a:tcPr marL="0" marR="0" marT="0" marB="0" anchor="b">
                    <a:lnL>
                      <a:noFill/>
                    </a:lnL>
                    <a:lnR>
                      <a:noFill/>
                    </a:lnR>
                    <a:lnT>
                      <a:noFill/>
                    </a:lnT>
                    <a:lnB>
                      <a:noFill/>
                    </a:lnB>
                  </a:tcPr>
                </a:tc>
              </a:tr>
              <a:tr h="190500">
                <a:tc>
                  <a:txBody>
                    <a:bodyPr/>
                    <a:lstStyle/>
                    <a:p>
                      <a:pPr algn="l" fontAlgn="b"/>
                      <a:r>
                        <a:rPr lang="el-GR" sz="1100" b="0" i="0" u="none" strike="noStrike">
                          <a:solidFill>
                            <a:schemeClr val="tx1"/>
                          </a:solidFill>
                          <a:latin typeface="Calibri"/>
                        </a:rPr>
                        <a:t>(175-175]</a:t>
                      </a:r>
                    </a:p>
                  </a:txBody>
                  <a:tcPr marL="0" marR="0" marT="0" marB="0" anchor="b">
                    <a:lnL>
                      <a:noFill/>
                    </a:lnL>
                    <a:lnR>
                      <a:noFill/>
                    </a:lnR>
                    <a:lnT>
                      <a:noFill/>
                    </a:lnT>
                    <a:lnB>
                      <a:noFill/>
                    </a:lnB>
                  </a:tcPr>
                </a:tc>
                <a:tc>
                  <a:txBody>
                    <a:bodyPr/>
                    <a:lstStyle/>
                    <a:p>
                      <a:pPr algn="r" fontAlgn="b"/>
                      <a:r>
                        <a:rPr lang="el-GR" sz="1100" b="0" i="0" u="none" strike="noStrike">
                          <a:solidFill>
                            <a:schemeClr val="tx1"/>
                          </a:solidFill>
                          <a:latin typeface="Calibri"/>
                        </a:rPr>
                        <a:t>28</a:t>
                      </a:r>
                    </a:p>
                  </a:txBody>
                  <a:tcPr marL="0" marR="0" marT="0" marB="0" anchor="b">
                    <a:lnL>
                      <a:noFill/>
                    </a:lnL>
                    <a:lnR>
                      <a:noFill/>
                    </a:lnR>
                    <a:lnT>
                      <a:noFill/>
                    </a:lnT>
                    <a:lnB>
                      <a:noFill/>
                    </a:lnB>
                  </a:tcPr>
                </a:tc>
                <a:tc>
                  <a:txBody>
                    <a:bodyPr/>
                    <a:lstStyle/>
                    <a:p>
                      <a:pPr algn="r" fontAlgn="b"/>
                      <a:r>
                        <a:rPr lang="el-GR" sz="1100" b="0" i="0" u="none" strike="noStrike">
                          <a:solidFill>
                            <a:schemeClr val="tx1"/>
                          </a:solidFill>
                          <a:latin typeface="Calibri"/>
                        </a:rPr>
                        <a:t>23,3</a:t>
                      </a:r>
                    </a:p>
                  </a:txBody>
                  <a:tcPr marL="0" marR="0" marT="0" marB="0" anchor="b">
                    <a:lnL>
                      <a:noFill/>
                    </a:lnL>
                    <a:lnR>
                      <a:noFill/>
                    </a:lnR>
                    <a:lnT>
                      <a:noFill/>
                    </a:lnT>
                    <a:lnB>
                      <a:noFill/>
                    </a:lnB>
                  </a:tcPr>
                </a:tc>
                <a:tc>
                  <a:txBody>
                    <a:bodyPr/>
                    <a:lstStyle/>
                    <a:p>
                      <a:pPr algn="r" fontAlgn="b"/>
                      <a:r>
                        <a:rPr lang="el-GR" sz="1100" b="0" i="0" u="none" strike="noStrike">
                          <a:solidFill>
                            <a:schemeClr val="tx1"/>
                          </a:solidFill>
                          <a:latin typeface="Calibri"/>
                        </a:rPr>
                        <a:t>71</a:t>
                      </a:r>
                    </a:p>
                  </a:txBody>
                  <a:tcPr marL="0" marR="0" marT="0" marB="0" anchor="b">
                    <a:lnL>
                      <a:noFill/>
                    </a:lnL>
                    <a:lnR>
                      <a:noFill/>
                    </a:lnR>
                    <a:lnT>
                      <a:noFill/>
                    </a:lnT>
                    <a:lnB>
                      <a:noFill/>
                    </a:lnB>
                  </a:tcPr>
                </a:tc>
                <a:tc>
                  <a:txBody>
                    <a:bodyPr/>
                    <a:lstStyle/>
                    <a:p>
                      <a:pPr algn="r" fontAlgn="b"/>
                      <a:r>
                        <a:rPr lang="el-GR" sz="1100" b="0" i="0" u="none" strike="noStrike">
                          <a:solidFill>
                            <a:schemeClr val="tx1"/>
                          </a:solidFill>
                          <a:latin typeface="Calibri"/>
                        </a:rPr>
                        <a:t>59,2</a:t>
                      </a:r>
                    </a:p>
                  </a:txBody>
                  <a:tcPr marL="0" marR="0" marT="0" marB="0" anchor="b">
                    <a:lnL>
                      <a:noFill/>
                    </a:lnL>
                    <a:lnR>
                      <a:noFill/>
                    </a:lnR>
                    <a:lnT>
                      <a:noFill/>
                    </a:lnT>
                    <a:lnB>
                      <a:noFill/>
                    </a:lnB>
                  </a:tcPr>
                </a:tc>
              </a:tr>
              <a:tr h="190500">
                <a:tc>
                  <a:txBody>
                    <a:bodyPr/>
                    <a:lstStyle/>
                    <a:p>
                      <a:pPr algn="l" fontAlgn="b"/>
                      <a:r>
                        <a:rPr lang="el-GR" sz="1100" b="0" i="0" u="none" strike="noStrike">
                          <a:solidFill>
                            <a:schemeClr val="tx1"/>
                          </a:solidFill>
                          <a:latin typeface="Calibri"/>
                        </a:rPr>
                        <a:t>9175-180]</a:t>
                      </a:r>
                    </a:p>
                  </a:txBody>
                  <a:tcPr marL="0" marR="0" marT="0" marB="0" anchor="b">
                    <a:lnL>
                      <a:noFill/>
                    </a:lnL>
                    <a:lnR>
                      <a:noFill/>
                    </a:lnR>
                    <a:lnT>
                      <a:noFill/>
                    </a:lnT>
                    <a:lnB>
                      <a:noFill/>
                    </a:lnB>
                  </a:tcPr>
                </a:tc>
                <a:tc>
                  <a:txBody>
                    <a:bodyPr/>
                    <a:lstStyle/>
                    <a:p>
                      <a:pPr algn="r" fontAlgn="b"/>
                      <a:r>
                        <a:rPr lang="el-GR" sz="1100" b="0" i="0" u="none" strike="noStrike">
                          <a:solidFill>
                            <a:schemeClr val="tx1"/>
                          </a:solidFill>
                          <a:latin typeface="Calibri"/>
                        </a:rPr>
                        <a:t>24</a:t>
                      </a:r>
                    </a:p>
                  </a:txBody>
                  <a:tcPr marL="0" marR="0" marT="0" marB="0" anchor="b">
                    <a:lnL>
                      <a:noFill/>
                    </a:lnL>
                    <a:lnR>
                      <a:noFill/>
                    </a:lnR>
                    <a:lnT>
                      <a:noFill/>
                    </a:lnT>
                    <a:lnB>
                      <a:noFill/>
                    </a:lnB>
                  </a:tcPr>
                </a:tc>
                <a:tc>
                  <a:txBody>
                    <a:bodyPr/>
                    <a:lstStyle/>
                    <a:p>
                      <a:pPr algn="r" fontAlgn="b"/>
                      <a:r>
                        <a:rPr lang="el-GR" sz="1100" b="0" i="0" u="none" strike="noStrike">
                          <a:solidFill>
                            <a:schemeClr val="tx1"/>
                          </a:solidFill>
                          <a:latin typeface="Calibri"/>
                        </a:rPr>
                        <a:t>20</a:t>
                      </a:r>
                    </a:p>
                  </a:txBody>
                  <a:tcPr marL="0" marR="0" marT="0" marB="0" anchor="b">
                    <a:lnL>
                      <a:noFill/>
                    </a:lnL>
                    <a:lnR>
                      <a:noFill/>
                    </a:lnR>
                    <a:lnT>
                      <a:noFill/>
                    </a:lnT>
                    <a:lnB>
                      <a:noFill/>
                    </a:lnB>
                  </a:tcPr>
                </a:tc>
                <a:tc>
                  <a:txBody>
                    <a:bodyPr/>
                    <a:lstStyle/>
                    <a:p>
                      <a:pPr algn="r" fontAlgn="b"/>
                      <a:r>
                        <a:rPr lang="el-GR" sz="1100" b="0" i="0" u="none" strike="noStrike">
                          <a:solidFill>
                            <a:schemeClr val="tx1"/>
                          </a:solidFill>
                          <a:latin typeface="Calibri"/>
                        </a:rPr>
                        <a:t>95</a:t>
                      </a:r>
                    </a:p>
                  </a:txBody>
                  <a:tcPr marL="0" marR="0" marT="0" marB="0" anchor="b">
                    <a:lnL>
                      <a:noFill/>
                    </a:lnL>
                    <a:lnR>
                      <a:noFill/>
                    </a:lnR>
                    <a:lnT>
                      <a:noFill/>
                    </a:lnT>
                    <a:lnB>
                      <a:noFill/>
                    </a:lnB>
                  </a:tcPr>
                </a:tc>
                <a:tc>
                  <a:txBody>
                    <a:bodyPr/>
                    <a:lstStyle/>
                    <a:p>
                      <a:pPr algn="r" fontAlgn="b"/>
                      <a:r>
                        <a:rPr lang="el-GR" sz="1100" b="0" i="0" u="none" strike="noStrike">
                          <a:solidFill>
                            <a:schemeClr val="tx1"/>
                          </a:solidFill>
                          <a:latin typeface="Calibri"/>
                        </a:rPr>
                        <a:t>79,2</a:t>
                      </a:r>
                    </a:p>
                  </a:txBody>
                  <a:tcPr marL="0" marR="0" marT="0" marB="0" anchor="b">
                    <a:lnL>
                      <a:noFill/>
                    </a:lnL>
                    <a:lnR>
                      <a:noFill/>
                    </a:lnR>
                    <a:lnT>
                      <a:noFill/>
                    </a:lnT>
                    <a:lnB>
                      <a:noFill/>
                    </a:lnB>
                  </a:tcPr>
                </a:tc>
              </a:tr>
              <a:tr h="190500">
                <a:tc>
                  <a:txBody>
                    <a:bodyPr/>
                    <a:lstStyle/>
                    <a:p>
                      <a:pPr algn="l" fontAlgn="b"/>
                      <a:r>
                        <a:rPr lang="el-GR" sz="1100" b="0" i="0" u="none" strike="noStrike">
                          <a:solidFill>
                            <a:schemeClr val="tx1"/>
                          </a:solidFill>
                          <a:latin typeface="Calibri"/>
                        </a:rPr>
                        <a:t>(180-185]</a:t>
                      </a:r>
                    </a:p>
                  </a:txBody>
                  <a:tcPr marL="0" marR="0" marT="0" marB="0" anchor="b">
                    <a:lnL>
                      <a:noFill/>
                    </a:lnL>
                    <a:lnR>
                      <a:noFill/>
                    </a:lnR>
                    <a:lnT>
                      <a:noFill/>
                    </a:lnT>
                    <a:lnB>
                      <a:noFill/>
                    </a:lnB>
                  </a:tcPr>
                </a:tc>
                <a:tc>
                  <a:txBody>
                    <a:bodyPr/>
                    <a:lstStyle/>
                    <a:p>
                      <a:pPr algn="r" fontAlgn="b"/>
                      <a:r>
                        <a:rPr lang="el-GR" sz="1100" b="0" i="0" u="none" strike="noStrike">
                          <a:solidFill>
                            <a:schemeClr val="tx1"/>
                          </a:solidFill>
                          <a:latin typeface="Calibri"/>
                        </a:rPr>
                        <a:t>14</a:t>
                      </a:r>
                    </a:p>
                  </a:txBody>
                  <a:tcPr marL="0" marR="0" marT="0" marB="0" anchor="b">
                    <a:lnL>
                      <a:noFill/>
                    </a:lnL>
                    <a:lnR>
                      <a:noFill/>
                    </a:lnR>
                    <a:lnT>
                      <a:noFill/>
                    </a:lnT>
                    <a:lnB>
                      <a:noFill/>
                    </a:lnB>
                  </a:tcPr>
                </a:tc>
                <a:tc>
                  <a:txBody>
                    <a:bodyPr/>
                    <a:lstStyle/>
                    <a:p>
                      <a:pPr algn="r" fontAlgn="b"/>
                      <a:r>
                        <a:rPr lang="el-GR" sz="1100" b="0" i="0" u="none" strike="noStrike">
                          <a:solidFill>
                            <a:schemeClr val="tx1"/>
                          </a:solidFill>
                          <a:latin typeface="Calibri"/>
                        </a:rPr>
                        <a:t>11,7</a:t>
                      </a:r>
                    </a:p>
                  </a:txBody>
                  <a:tcPr marL="0" marR="0" marT="0" marB="0" anchor="b">
                    <a:lnL>
                      <a:noFill/>
                    </a:lnL>
                    <a:lnR>
                      <a:noFill/>
                    </a:lnR>
                    <a:lnT>
                      <a:noFill/>
                    </a:lnT>
                    <a:lnB>
                      <a:noFill/>
                    </a:lnB>
                  </a:tcPr>
                </a:tc>
                <a:tc>
                  <a:txBody>
                    <a:bodyPr/>
                    <a:lstStyle/>
                    <a:p>
                      <a:pPr algn="r" fontAlgn="b"/>
                      <a:r>
                        <a:rPr lang="el-GR" sz="1100" b="0" i="0" u="none" strike="noStrike">
                          <a:solidFill>
                            <a:schemeClr val="tx1"/>
                          </a:solidFill>
                          <a:latin typeface="Calibri"/>
                        </a:rPr>
                        <a:t>109</a:t>
                      </a:r>
                    </a:p>
                  </a:txBody>
                  <a:tcPr marL="0" marR="0" marT="0" marB="0" anchor="b">
                    <a:lnL>
                      <a:noFill/>
                    </a:lnL>
                    <a:lnR>
                      <a:noFill/>
                    </a:lnR>
                    <a:lnT>
                      <a:noFill/>
                    </a:lnT>
                    <a:lnB>
                      <a:noFill/>
                    </a:lnB>
                  </a:tcPr>
                </a:tc>
                <a:tc>
                  <a:txBody>
                    <a:bodyPr/>
                    <a:lstStyle/>
                    <a:p>
                      <a:pPr algn="r" fontAlgn="b"/>
                      <a:r>
                        <a:rPr lang="el-GR" sz="1100" b="0" i="0" u="none" strike="noStrike">
                          <a:solidFill>
                            <a:schemeClr val="tx1"/>
                          </a:solidFill>
                          <a:latin typeface="Calibri"/>
                        </a:rPr>
                        <a:t>90,9</a:t>
                      </a:r>
                    </a:p>
                  </a:txBody>
                  <a:tcPr marL="0" marR="0" marT="0" marB="0" anchor="b">
                    <a:lnL>
                      <a:noFill/>
                    </a:lnL>
                    <a:lnR>
                      <a:noFill/>
                    </a:lnR>
                    <a:lnT>
                      <a:noFill/>
                    </a:lnT>
                    <a:lnB>
                      <a:noFill/>
                    </a:lnB>
                  </a:tcPr>
                </a:tc>
              </a:tr>
              <a:tr h="190500">
                <a:tc>
                  <a:txBody>
                    <a:bodyPr/>
                    <a:lstStyle/>
                    <a:p>
                      <a:pPr algn="l" fontAlgn="b"/>
                      <a:r>
                        <a:rPr lang="el-GR" sz="1100" b="0" i="0" u="none" strike="noStrike">
                          <a:solidFill>
                            <a:schemeClr val="tx1"/>
                          </a:solidFill>
                          <a:latin typeface="Calibri"/>
                        </a:rPr>
                        <a:t>(185-190]</a:t>
                      </a:r>
                    </a:p>
                  </a:txBody>
                  <a:tcPr marL="0" marR="0" marT="0" marB="0" anchor="b">
                    <a:lnL>
                      <a:noFill/>
                    </a:lnL>
                    <a:lnR>
                      <a:noFill/>
                    </a:lnR>
                    <a:lnT>
                      <a:noFill/>
                    </a:lnT>
                    <a:lnB>
                      <a:noFill/>
                    </a:lnB>
                  </a:tcPr>
                </a:tc>
                <a:tc>
                  <a:txBody>
                    <a:bodyPr/>
                    <a:lstStyle/>
                    <a:p>
                      <a:pPr algn="r" fontAlgn="b"/>
                      <a:r>
                        <a:rPr lang="el-GR" sz="1100" b="0" i="0" u="none" strike="noStrike">
                          <a:solidFill>
                            <a:schemeClr val="tx1"/>
                          </a:solidFill>
                          <a:latin typeface="Calibri"/>
                        </a:rPr>
                        <a:t>6</a:t>
                      </a:r>
                    </a:p>
                  </a:txBody>
                  <a:tcPr marL="0" marR="0" marT="0" marB="0" anchor="b">
                    <a:lnL>
                      <a:noFill/>
                    </a:lnL>
                    <a:lnR>
                      <a:noFill/>
                    </a:lnR>
                    <a:lnT>
                      <a:noFill/>
                    </a:lnT>
                    <a:lnB>
                      <a:noFill/>
                    </a:lnB>
                  </a:tcPr>
                </a:tc>
                <a:tc>
                  <a:txBody>
                    <a:bodyPr/>
                    <a:lstStyle/>
                    <a:p>
                      <a:pPr algn="r" fontAlgn="b"/>
                      <a:r>
                        <a:rPr lang="el-GR" sz="1100" b="0" i="0" u="none" strike="noStrike">
                          <a:solidFill>
                            <a:schemeClr val="tx1"/>
                          </a:solidFill>
                          <a:latin typeface="Calibri"/>
                        </a:rPr>
                        <a:t>5</a:t>
                      </a:r>
                    </a:p>
                  </a:txBody>
                  <a:tcPr marL="0" marR="0" marT="0" marB="0" anchor="b">
                    <a:lnL>
                      <a:noFill/>
                    </a:lnL>
                    <a:lnR>
                      <a:noFill/>
                    </a:lnR>
                    <a:lnT>
                      <a:noFill/>
                    </a:lnT>
                    <a:lnB>
                      <a:noFill/>
                    </a:lnB>
                  </a:tcPr>
                </a:tc>
                <a:tc>
                  <a:txBody>
                    <a:bodyPr/>
                    <a:lstStyle/>
                    <a:p>
                      <a:pPr algn="r" fontAlgn="b"/>
                      <a:r>
                        <a:rPr lang="el-GR" sz="1100" b="0" i="0" u="none" strike="noStrike">
                          <a:solidFill>
                            <a:schemeClr val="tx1"/>
                          </a:solidFill>
                          <a:latin typeface="Calibri"/>
                        </a:rPr>
                        <a:t>115</a:t>
                      </a:r>
                    </a:p>
                  </a:txBody>
                  <a:tcPr marL="0" marR="0" marT="0" marB="0" anchor="b">
                    <a:lnL>
                      <a:noFill/>
                    </a:lnL>
                    <a:lnR>
                      <a:noFill/>
                    </a:lnR>
                    <a:lnT>
                      <a:noFill/>
                    </a:lnT>
                    <a:lnB>
                      <a:noFill/>
                    </a:lnB>
                  </a:tcPr>
                </a:tc>
                <a:tc>
                  <a:txBody>
                    <a:bodyPr/>
                    <a:lstStyle/>
                    <a:p>
                      <a:pPr algn="r" fontAlgn="b"/>
                      <a:r>
                        <a:rPr lang="el-GR" sz="1100" b="0" i="0" u="none" strike="noStrike">
                          <a:solidFill>
                            <a:schemeClr val="tx1"/>
                          </a:solidFill>
                          <a:latin typeface="Calibri"/>
                        </a:rPr>
                        <a:t>95,9</a:t>
                      </a:r>
                    </a:p>
                  </a:txBody>
                  <a:tcPr marL="0" marR="0" marT="0" marB="0" anchor="b">
                    <a:lnL>
                      <a:noFill/>
                    </a:lnL>
                    <a:lnR>
                      <a:noFill/>
                    </a:lnR>
                    <a:lnT>
                      <a:noFill/>
                    </a:lnT>
                    <a:lnB>
                      <a:noFill/>
                    </a:lnB>
                  </a:tcPr>
                </a:tc>
              </a:tr>
              <a:tr h="190500">
                <a:tc>
                  <a:txBody>
                    <a:bodyPr/>
                    <a:lstStyle/>
                    <a:p>
                      <a:pPr algn="l" fontAlgn="b"/>
                      <a:r>
                        <a:rPr lang="el-GR" sz="1100" b="0" i="0" u="none" strike="noStrike">
                          <a:solidFill>
                            <a:schemeClr val="tx1"/>
                          </a:solidFill>
                          <a:latin typeface="Calibri"/>
                        </a:rPr>
                        <a:t>(190-195]</a:t>
                      </a:r>
                    </a:p>
                  </a:txBody>
                  <a:tcPr marL="0" marR="0" marT="0" marB="0" anchor="b">
                    <a:lnL>
                      <a:noFill/>
                    </a:lnL>
                    <a:lnR>
                      <a:noFill/>
                    </a:lnR>
                    <a:lnT>
                      <a:noFill/>
                    </a:lnT>
                    <a:lnB>
                      <a:noFill/>
                    </a:lnB>
                  </a:tcPr>
                </a:tc>
                <a:tc>
                  <a:txBody>
                    <a:bodyPr/>
                    <a:lstStyle/>
                    <a:p>
                      <a:pPr algn="r" fontAlgn="b"/>
                      <a:r>
                        <a:rPr lang="el-GR" sz="1100" b="0" i="0" u="none" strike="noStrike">
                          <a:solidFill>
                            <a:schemeClr val="tx1"/>
                          </a:solidFill>
                          <a:latin typeface="Calibri"/>
                        </a:rPr>
                        <a:t>5</a:t>
                      </a:r>
                    </a:p>
                  </a:txBody>
                  <a:tcPr marL="0" marR="0" marT="0" marB="0" anchor="b">
                    <a:lnL>
                      <a:noFill/>
                    </a:lnL>
                    <a:lnR>
                      <a:noFill/>
                    </a:lnR>
                    <a:lnT>
                      <a:noFill/>
                    </a:lnT>
                    <a:lnB>
                      <a:noFill/>
                    </a:lnB>
                  </a:tcPr>
                </a:tc>
                <a:tc>
                  <a:txBody>
                    <a:bodyPr/>
                    <a:lstStyle/>
                    <a:p>
                      <a:pPr algn="r" fontAlgn="b"/>
                      <a:r>
                        <a:rPr lang="el-GR" sz="1100" b="0" i="0" u="none" strike="noStrike">
                          <a:solidFill>
                            <a:schemeClr val="tx1"/>
                          </a:solidFill>
                          <a:latin typeface="Calibri"/>
                        </a:rPr>
                        <a:t>4,1</a:t>
                      </a:r>
                    </a:p>
                  </a:txBody>
                  <a:tcPr marL="0" marR="0" marT="0" marB="0" anchor="b">
                    <a:lnL>
                      <a:noFill/>
                    </a:lnL>
                    <a:lnR>
                      <a:noFill/>
                    </a:lnR>
                    <a:lnT>
                      <a:noFill/>
                    </a:lnT>
                    <a:lnB>
                      <a:noFill/>
                    </a:lnB>
                  </a:tcPr>
                </a:tc>
                <a:tc>
                  <a:txBody>
                    <a:bodyPr/>
                    <a:lstStyle/>
                    <a:p>
                      <a:pPr algn="r" fontAlgn="b"/>
                      <a:r>
                        <a:rPr lang="el-GR" sz="1100" b="0" i="0" u="none" strike="noStrike">
                          <a:solidFill>
                            <a:schemeClr val="tx1"/>
                          </a:solidFill>
                          <a:latin typeface="Calibri"/>
                        </a:rPr>
                        <a:t>120</a:t>
                      </a:r>
                    </a:p>
                  </a:txBody>
                  <a:tcPr marL="0" marR="0" marT="0" marB="0" anchor="b">
                    <a:lnL>
                      <a:noFill/>
                    </a:lnL>
                    <a:lnR>
                      <a:noFill/>
                    </a:lnR>
                    <a:lnT>
                      <a:noFill/>
                    </a:lnT>
                    <a:lnB>
                      <a:noFill/>
                    </a:lnB>
                  </a:tcPr>
                </a:tc>
                <a:tc>
                  <a:txBody>
                    <a:bodyPr/>
                    <a:lstStyle/>
                    <a:p>
                      <a:pPr algn="r" fontAlgn="b"/>
                      <a:r>
                        <a:rPr lang="el-GR" sz="1100" b="0" i="0" u="none" strike="noStrike">
                          <a:solidFill>
                            <a:schemeClr val="tx1"/>
                          </a:solidFill>
                          <a:latin typeface="Calibri"/>
                        </a:rPr>
                        <a:t>100</a:t>
                      </a:r>
                    </a:p>
                  </a:txBody>
                  <a:tcPr marL="0" marR="0" marT="0" marB="0" anchor="b">
                    <a:lnL>
                      <a:noFill/>
                    </a:lnL>
                    <a:lnR>
                      <a:noFill/>
                    </a:lnR>
                    <a:lnT>
                      <a:noFill/>
                    </a:lnT>
                    <a:lnB>
                      <a:noFill/>
                    </a:lnB>
                  </a:tcPr>
                </a:tc>
              </a:tr>
              <a:tr h="190500">
                <a:tc>
                  <a:txBody>
                    <a:bodyPr/>
                    <a:lstStyle/>
                    <a:p>
                      <a:pPr algn="l" fontAlgn="b"/>
                      <a:r>
                        <a:rPr lang="el-GR" sz="1100" b="0" i="0" u="none" strike="noStrike">
                          <a:solidFill>
                            <a:schemeClr val="tx1"/>
                          </a:solidFill>
                          <a:latin typeface="Calibri"/>
                        </a:rPr>
                        <a:t>Σύνολο</a:t>
                      </a:r>
                    </a:p>
                  </a:txBody>
                  <a:tcPr marL="0" marR="0" marT="0" marB="0" anchor="b">
                    <a:lnL>
                      <a:noFill/>
                    </a:lnL>
                    <a:lnR>
                      <a:noFill/>
                    </a:lnR>
                    <a:lnT>
                      <a:noFill/>
                    </a:lnT>
                    <a:lnB>
                      <a:noFill/>
                    </a:lnB>
                  </a:tcPr>
                </a:tc>
                <a:tc>
                  <a:txBody>
                    <a:bodyPr/>
                    <a:lstStyle/>
                    <a:p>
                      <a:pPr algn="r" fontAlgn="b"/>
                      <a:r>
                        <a:rPr lang="el-GR" sz="1100" b="0" i="0" u="none" strike="noStrike">
                          <a:solidFill>
                            <a:schemeClr val="tx1"/>
                          </a:solidFill>
                          <a:latin typeface="Calibri"/>
                        </a:rPr>
                        <a:t>120</a:t>
                      </a:r>
                    </a:p>
                  </a:txBody>
                  <a:tcPr marL="0" marR="0" marT="0" marB="0" anchor="b">
                    <a:lnL>
                      <a:noFill/>
                    </a:lnL>
                    <a:lnR>
                      <a:noFill/>
                    </a:lnR>
                    <a:lnT>
                      <a:noFill/>
                    </a:lnT>
                    <a:lnB>
                      <a:noFill/>
                    </a:lnB>
                  </a:tcPr>
                </a:tc>
                <a:tc>
                  <a:txBody>
                    <a:bodyPr/>
                    <a:lstStyle/>
                    <a:p>
                      <a:pPr algn="r" fontAlgn="b"/>
                      <a:r>
                        <a:rPr lang="el-GR" sz="1100" b="0" i="0" u="none" strike="noStrike">
                          <a:solidFill>
                            <a:schemeClr val="tx1"/>
                          </a:solidFill>
                          <a:latin typeface="Calibri"/>
                        </a:rPr>
                        <a:t>100</a:t>
                      </a:r>
                    </a:p>
                  </a:txBody>
                  <a:tcPr marL="0" marR="0" marT="0" marB="0" anchor="b">
                    <a:lnL>
                      <a:noFill/>
                    </a:lnL>
                    <a:lnR>
                      <a:noFill/>
                    </a:lnR>
                    <a:lnT>
                      <a:noFill/>
                    </a:lnT>
                    <a:lnB>
                      <a:noFill/>
                    </a:lnB>
                  </a:tcPr>
                </a:tc>
                <a:tc>
                  <a:txBody>
                    <a:bodyPr/>
                    <a:lstStyle/>
                    <a:p>
                      <a:pPr algn="l" fontAlgn="b"/>
                      <a:endParaRPr lang="el-GR" sz="1100" b="0" i="0" u="none" strike="noStrike">
                        <a:solidFill>
                          <a:schemeClr val="tx1"/>
                        </a:solidFill>
                        <a:latin typeface="Calibri"/>
                      </a:endParaRPr>
                    </a:p>
                  </a:txBody>
                  <a:tcPr marL="0" marR="0" marT="0" marB="0" anchor="b">
                    <a:lnL>
                      <a:noFill/>
                    </a:lnL>
                    <a:lnR>
                      <a:noFill/>
                    </a:lnR>
                    <a:lnT>
                      <a:noFill/>
                    </a:lnT>
                    <a:lnB>
                      <a:noFill/>
                    </a:lnB>
                  </a:tcPr>
                </a:tc>
                <a:tc>
                  <a:txBody>
                    <a:bodyPr/>
                    <a:lstStyle/>
                    <a:p>
                      <a:pPr algn="l" fontAlgn="b"/>
                      <a:endParaRPr lang="el-GR" sz="1100" b="0" i="0" u="none" strike="noStrike" dirty="0">
                        <a:solidFill>
                          <a:schemeClr val="tx1"/>
                        </a:solidFill>
                        <a:latin typeface="Calibri"/>
                      </a:endParaRPr>
                    </a:p>
                  </a:txBody>
                  <a:tcPr marL="0" marR="0" marT="0" marB="0" anchor="b">
                    <a:lnL>
                      <a:noFill/>
                    </a:lnL>
                    <a:lnR>
                      <a:noFill/>
                    </a:lnR>
                    <a:lnT>
                      <a:noFill/>
                    </a:lnT>
                    <a:lnB>
                      <a:noFill/>
                    </a:lnB>
                  </a:tcPr>
                </a:tc>
              </a:tr>
            </a:tbl>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txBox="1">
            <a:spLocks/>
          </p:cNvSpPr>
          <p:nvPr/>
        </p:nvSpPr>
        <p:spPr>
          <a:xfrm>
            <a:off x="395536" y="6021288"/>
            <a:ext cx="8062912" cy="1470025"/>
          </a:xfrm>
          <a:prstGeom prst="rect">
            <a:avLst/>
          </a:prstGeom>
          <a:ln>
            <a:noFill/>
          </a:ln>
        </p:spPr>
        <p:txBody>
          <a:bodyPr vert="horz" lIns="0" tIns="0" rIns="18288" bIns="0" anchor="b">
            <a:noAutofit/>
            <a:scene3d>
              <a:camera prst="orthographicFront"/>
              <a:lightRig rig="freezing" dir="t">
                <a:rot lat="0" lon="0" rev="5640000"/>
              </a:lightRig>
            </a:scene3d>
            <a:sp3d prstMaterial="flat">
              <a:bevelT w="38100" h="38100"/>
              <a:contourClr>
                <a:schemeClr val="tx2"/>
              </a:contourClr>
            </a:sp3d>
          </a:bodyPr>
          <a:lstStyle/>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smtClean="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smtClean="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smtClean="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r>
              <a:rPr kumimoji="0" lang="el-GR" sz="2000" b="1" i="0" u="none" strike="noStrike" kern="1200" cap="none" spc="0" normalizeH="0" baseline="0" noProof="0" dirty="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t/>
            </a:r>
            <a:br>
              <a:rPr kumimoji="0" lang="el-GR" sz="2000" b="1" i="0" u="none" strike="noStrike" kern="1200" cap="none" spc="0" normalizeH="0" baseline="0" noProof="0" dirty="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br>
            <a:endParaRPr kumimoji="0" lang="el-GR" sz="2000" b="1" i="0" u="none" strike="noStrike" kern="1200" cap="none" spc="0" normalizeH="0" baseline="0" noProof="0" dirty="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endParaRPr>
          </a:p>
        </p:txBody>
      </p:sp>
      <p:sp>
        <p:nvSpPr>
          <p:cNvPr id="3" name="TextBox 2"/>
          <p:cNvSpPr txBox="1"/>
          <p:nvPr/>
        </p:nvSpPr>
        <p:spPr>
          <a:xfrm>
            <a:off x="755576" y="1196752"/>
            <a:ext cx="8136904" cy="4524315"/>
          </a:xfrm>
          <a:prstGeom prst="rect">
            <a:avLst/>
          </a:prstGeom>
          <a:noFill/>
        </p:spPr>
        <p:txBody>
          <a:bodyPr wrap="square" rtlCol="0">
            <a:spAutoFit/>
          </a:bodyPr>
          <a:lstStyle/>
          <a:p>
            <a:r>
              <a:rPr lang="el-GR" b="1" dirty="0" smtClean="0"/>
              <a:t>Κριτήρια για την κατασκευή τάξεων:</a:t>
            </a:r>
          </a:p>
          <a:p>
            <a:endParaRPr lang="el-GR" b="1" dirty="0" smtClean="0"/>
          </a:p>
          <a:p>
            <a:pPr marL="342900" indent="-342900">
              <a:buAutoNum type="arabicPeriod"/>
            </a:pPr>
            <a:r>
              <a:rPr lang="el-GR" dirty="0" smtClean="0"/>
              <a:t>Το κριτήριο της </a:t>
            </a:r>
            <a:r>
              <a:rPr lang="el-GR" b="1" dirty="0" smtClean="0">
                <a:solidFill>
                  <a:srgbClr val="FF0000"/>
                </a:solidFill>
              </a:rPr>
              <a:t>ομοιογένειας</a:t>
            </a:r>
            <a:r>
              <a:rPr lang="el-GR" dirty="0" smtClean="0"/>
              <a:t> υπαγορεύει να φτιάξουμε πολλές τάξεις έτσι ώστε στην ίδια τάξη οι τιμές της μεταβλητής για τις μονάδες αυτές να μην διαφέρουν σημαντικά. Για παράδειγμα δεν είναι δυνατόν μέσα στην  ίδια τάξη να συμπεριλαμβάνονται κοντοί και ψηλοί ή πλούσιοι και φτωχοί ή ακόμη και αδύνατοι και ευτραφείς και αυτό αποφεύγεται με τον καταρτισμό αρκετών τάξεων</a:t>
            </a:r>
          </a:p>
          <a:p>
            <a:pPr marL="342900" indent="-342900">
              <a:buAutoNum type="arabicPeriod"/>
            </a:pPr>
            <a:r>
              <a:rPr lang="el-GR" dirty="0" smtClean="0"/>
              <a:t>Το κριτήριο της </a:t>
            </a:r>
            <a:r>
              <a:rPr lang="el-GR" b="1" dirty="0" smtClean="0">
                <a:solidFill>
                  <a:srgbClr val="FF0000"/>
                </a:solidFill>
              </a:rPr>
              <a:t>απλότητας</a:t>
            </a:r>
            <a:r>
              <a:rPr lang="el-GR" dirty="0" smtClean="0"/>
              <a:t> υπαγορεύει να κατασκευαστούν όσο το δυνατόν λιγότερες τάξεις ώστε με ένα σχετικά μικρό σε διαστάσεις πίνακα να συνοψίζεται ικανοποιητικά (δηλαδή με ελάχιστη απώλεια πληροφοριών) η κατανομή της μεταβλητής.</a:t>
            </a:r>
          </a:p>
          <a:p>
            <a:pPr marL="342900" indent="-342900">
              <a:buAutoNum type="arabicPeriod"/>
            </a:pPr>
            <a:endParaRPr lang="el-GR" dirty="0" smtClean="0"/>
          </a:p>
          <a:p>
            <a:pPr marL="342900" indent="-342900"/>
            <a:endParaRPr lang="el-GR" dirty="0" smtClean="0"/>
          </a:p>
          <a:p>
            <a:endParaRPr lang="el-GR" dirty="0" smtClean="0"/>
          </a:p>
          <a:p>
            <a:endParaRPr lang="el-G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txBox="1">
            <a:spLocks/>
          </p:cNvSpPr>
          <p:nvPr/>
        </p:nvSpPr>
        <p:spPr>
          <a:xfrm>
            <a:off x="395536" y="6021288"/>
            <a:ext cx="8062912" cy="1470025"/>
          </a:xfrm>
          <a:prstGeom prst="rect">
            <a:avLst/>
          </a:prstGeom>
          <a:ln>
            <a:noFill/>
          </a:ln>
        </p:spPr>
        <p:txBody>
          <a:bodyPr vert="horz" lIns="0" tIns="0" rIns="18288" bIns="0" anchor="b">
            <a:noAutofit/>
            <a:scene3d>
              <a:camera prst="orthographicFront"/>
              <a:lightRig rig="freezing" dir="t">
                <a:rot lat="0" lon="0" rev="5640000"/>
              </a:lightRig>
            </a:scene3d>
            <a:sp3d prstMaterial="flat">
              <a:bevelT w="38100" h="38100"/>
              <a:contourClr>
                <a:schemeClr val="tx2"/>
              </a:contourClr>
            </a:sp3d>
          </a:bodyPr>
          <a:lstStyle/>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smtClean="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smtClean="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smtClean="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r>
              <a:rPr kumimoji="0" lang="el-GR" sz="2000" b="1" i="0" u="none" strike="noStrike" kern="1200" cap="none" spc="0" normalizeH="0" baseline="0" noProof="0" dirty="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t/>
            </a:r>
            <a:br>
              <a:rPr kumimoji="0" lang="el-GR" sz="2000" b="1" i="0" u="none" strike="noStrike" kern="1200" cap="none" spc="0" normalizeH="0" baseline="0" noProof="0" dirty="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br>
            <a:endParaRPr kumimoji="0" lang="el-GR" sz="2000" b="1" i="0" u="none" strike="noStrike" kern="1200" cap="none" spc="0" normalizeH="0" baseline="0" noProof="0" dirty="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endParaRPr>
          </a:p>
        </p:txBody>
      </p:sp>
      <p:sp>
        <p:nvSpPr>
          <p:cNvPr id="3" name="TextBox 2"/>
          <p:cNvSpPr txBox="1"/>
          <p:nvPr/>
        </p:nvSpPr>
        <p:spPr>
          <a:xfrm>
            <a:off x="755576" y="1196752"/>
            <a:ext cx="8136904" cy="5078313"/>
          </a:xfrm>
          <a:prstGeom prst="rect">
            <a:avLst/>
          </a:prstGeom>
          <a:noFill/>
        </p:spPr>
        <p:txBody>
          <a:bodyPr wrap="square" rtlCol="0">
            <a:spAutoFit/>
          </a:bodyPr>
          <a:lstStyle/>
          <a:p>
            <a:r>
              <a:rPr lang="el-GR" b="1" dirty="0" smtClean="0"/>
              <a:t>Κριτήρια για την κατασκευή τάξεων:</a:t>
            </a:r>
          </a:p>
          <a:p>
            <a:endParaRPr lang="el-GR" b="1" dirty="0" smtClean="0"/>
          </a:p>
          <a:p>
            <a:pPr marL="342900" indent="-342900"/>
            <a:r>
              <a:rPr lang="el-GR" dirty="0" smtClean="0"/>
              <a:t>Είναι φανερό ότι τα δύο αυτά κριτήρια αλληλοσυγκρούονται, αφού το πρώτο</a:t>
            </a:r>
          </a:p>
          <a:p>
            <a:pPr marL="342900" indent="-342900"/>
            <a:r>
              <a:rPr lang="el-GR" dirty="0" smtClean="0"/>
              <a:t>απαιτεί πολλές τάξεις και το δεύτερο λίγες. Στις εφαρμογές ένας αριθμός από 5</a:t>
            </a:r>
          </a:p>
          <a:p>
            <a:pPr marL="342900" indent="-342900"/>
            <a:r>
              <a:rPr lang="el-GR" dirty="0" smtClean="0"/>
              <a:t>έως 15 τάξεις είναι συνήθως αρκετός για την κατασκευή του πίνακα συχνοτήτων</a:t>
            </a:r>
          </a:p>
          <a:p>
            <a:pPr marL="342900" indent="-342900"/>
            <a:r>
              <a:rPr lang="el-GR" dirty="0" smtClean="0"/>
              <a:t>μιας συνεχούς μεταβλητής. </a:t>
            </a:r>
          </a:p>
          <a:p>
            <a:pPr marL="342900" indent="-342900"/>
            <a:endParaRPr lang="el-GR" dirty="0" smtClean="0"/>
          </a:p>
          <a:p>
            <a:pPr marL="342900" indent="-342900"/>
            <a:r>
              <a:rPr lang="el-GR" dirty="0" smtClean="0"/>
              <a:t>Αν υποθέσουμε ότι μια βιομηχανία κατασκευής αντρικών κουστουμιών επιθυμεί να προγραμματίσει την παραγωγή της έτσι ώστε σε κάθε τάξη του πίνακα να αντιστοιχεί και διαφορετικό μέγεθος κουστουμιού, τότε πρέπει να κατασκευάσει εννέα διαφορετικά μεγέθη και να τα προσφέρει φυσικά σε ποσότητες ανάλογες των σχετικών συχνοτήτων, ελαχιστοποιώντας έτσι τις πιθανότητες να παρουσιαστούν ελλείμματα ή πλεονάσματα σε μερικά μεγέθη.</a:t>
            </a:r>
          </a:p>
          <a:p>
            <a:pPr marL="342900" indent="-342900"/>
            <a:endParaRPr lang="el-GR" dirty="0" smtClean="0"/>
          </a:p>
          <a:p>
            <a:pPr marL="342900" indent="-342900">
              <a:buAutoNum type="arabicPeriod"/>
            </a:pPr>
            <a:endParaRPr lang="el-GR" dirty="0" smtClean="0"/>
          </a:p>
          <a:p>
            <a:pPr marL="342900" indent="-342900"/>
            <a:endParaRPr lang="el-GR" dirty="0" smtClean="0"/>
          </a:p>
          <a:p>
            <a:endParaRPr lang="el-GR" dirty="0" smtClean="0"/>
          </a:p>
          <a:p>
            <a:endParaRPr lang="el-G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txBox="1">
            <a:spLocks/>
          </p:cNvSpPr>
          <p:nvPr/>
        </p:nvSpPr>
        <p:spPr>
          <a:xfrm>
            <a:off x="395536" y="6021288"/>
            <a:ext cx="8062912" cy="1470025"/>
          </a:xfrm>
          <a:prstGeom prst="rect">
            <a:avLst/>
          </a:prstGeom>
          <a:ln>
            <a:noFill/>
          </a:ln>
        </p:spPr>
        <p:txBody>
          <a:bodyPr vert="horz" lIns="0" tIns="0" rIns="18288" bIns="0" anchor="b">
            <a:noAutofit/>
            <a:scene3d>
              <a:camera prst="orthographicFront"/>
              <a:lightRig rig="freezing" dir="t">
                <a:rot lat="0" lon="0" rev="5640000"/>
              </a:lightRig>
            </a:scene3d>
            <a:sp3d prstMaterial="flat">
              <a:bevelT w="38100" h="38100"/>
              <a:contourClr>
                <a:schemeClr val="tx2"/>
              </a:contourClr>
            </a:sp3d>
          </a:bodyPr>
          <a:lstStyle/>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smtClean="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smtClean="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smtClean="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r>
              <a:rPr kumimoji="0" lang="el-GR" sz="2000" b="1" i="0" u="none" strike="noStrike" kern="1200" cap="none" spc="0" normalizeH="0" baseline="0" noProof="0" dirty="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t/>
            </a:r>
            <a:br>
              <a:rPr kumimoji="0" lang="el-GR" sz="2000" b="1" i="0" u="none" strike="noStrike" kern="1200" cap="none" spc="0" normalizeH="0" baseline="0" noProof="0" dirty="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br>
            <a:endParaRPr kumimoji="0" lang="el-GR" sz="2000" b="1" i="0" u="none" strike="noStrike" kern="1200" cap="none" spc="0" normalizeH="0" baseline="0" noProof="0" dirty="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endParaRPr>
          </a:p>
        </p:txBody>
      </p:sp>
      <p:sp>
        <p:nvSpPr>
          <p:cNvPr id="3" name="TextBox 2"/>
          <p:cNvSpPr txBox="1"/>
          <p:nvPr/>
        </p:nvSpPr>
        <p:spPr>
          <a:xfrm>
            <a:off x="755576" y="1196752"/>
            <a:ext cx="8136904" cy="5078313"/>
          </a:xfrm>
          <a:prstGeom prst="rect">
            <a:avLst/>
          </a:prstGeom>
          <a:noFill/>
        </p:spPr>
        <p:txBody>
          <a:bodyPr wrap="square" rtlCol="0">
            <a:spAutoFit/>
          </a:bodyPr>
          <a:lstStyle/>
          <a:p>
            <a:r>
              <a:rPr lang="el-GR" b="1" dirty="0" smtClean="0"/>
              <a:t>Κριτήρια για την κατασκευή τάξεων (κλάσεων):</a:t>
            </a:r>
          </a:p>
          <a:p>
            <a:endParaRPr lang="el-GR" b="1" dirty="0" smtClean="0"/>
          </a:p>
          <a:p>
            <a:pPr marL="342900" indent="-342900">
              <a:buAutoNum type="arabicPeriod"/>
            </a:pPr>
            <a:r>
              <a:rPr lang="el-GR" dirty="0" smtClean="0"/>
              <a:t>Κάθε παρατήρηση μπορεί να είναι σε μία και μόνο κλάση </a:t>
            </a:r>
          </a:p>
          <a:p>
            <a:pPr marL="342900" indent="-342900">
              <a:buAutoNum type="arabicPeriod"/>
            </a:pPr>
            <a:r>
              <a:rPr lang="el-GR" dirty="0" smtClean="0"/>
              <a:t>Στην κατανομή πρέπει να περιλαμβάνονται όλες οι κλάσεις, ακόμη και εκείνες που έχουν συχνότητα 0.</a:t>
            </a:r>
          </a:p>
          <a:p>
            <a:pPr marL="342900" indent="-342900">
              <a:buAutoNum type="arabicPeriod"/>
            </a:pPr>
            <a:r>
              <a:rPr lang="el-GR" dirty="0" smtClean="0"/>
              <a:t>Όλες οι κλάσεις πρέπει να έχουν το ίδιο μήκος</a:t>
            </a:r>
          </a:p>
          <a:p>
            <a:pPr marL="342900" indent="-342900">
              <a:buAutoNum type="arabicPeriod"/>
            </a:pPr>
            <a:r>
              <a:rPr lang="el-GR" dirty="0" smtClean="0"/>
              <a:t>Όλες οι κλάσεις πρέπει να έχουν ένα άνω και ένα κάτω όριο</a:t>
            </a:r>
          </a:p>
          <a:p>
            <a:pPr marL="342900" indent="-342900">
              <a:buAutoNum type="arabicPeriod"/>
            </a:pPr>
            <a:r>
              <a:rPr lang="el-GR" dirty="0" smtClean="0"/>
              <a:t>Επιλέξτε το εύρος των κλάσεων χρησιμοποιώντας εύκολους αριθμούς, ιδιαίτερα δε το 5 ή το 10 ή τα πολλαπλάσια τους</a:t>
            </a:r>
          </a:p>
          <a:p>
            <a:pPr marL="342900" indent="-342900">
              <a:buAutoNum type="arabicPeriod"/>
            </a:pPr>
            <a:r>
              <a:rPr lang="el-GR" dirty="0" smtClean="0"/>
              <a:t>Το κάτω όριο της κάθε κλάσης πρέπει να είναι πολλαπλάσιο του μεγέθους της κλάσης</a:t>
            </a:r>
          </a:p>
          <a:p>
            <a:pPr marL="342900" indent="-342900">
              <a:buAutoNum type="arabicPeriod"/>
            </a:pPr>
            <a:r>
              <a:rPr lang="el-GR" dirty="0" smtClean="0"/>
              <a:t>Σε γενικές γραμμές επιχειρείστε να φτιάξετε περίπου 10 κλάσεις. </a:t>
            </a:r>
          </a:p>
          <a:p>
            <a:pPr marL="342900" indent="-342900">
              <a:buAutoNum type="arabicPeriod"/>
            </a:pPr>
            <a:endParaRPr lang="el-GR" dirty="0" smtClean="0"/>
          </a:p>
          <a:p>
            <a:pPr marL="342900" indent="-342900"/>
            <a:endParaRPr lang="el-GR" dirty="0" smtClean="0"/>
          </a:p>
          <a:p>
            <a:pPr marL="342900" indent="-342900">
              <a:buAutoNum type="arabicPeriod"/>
            </a:pPr>
            <a:endParaRPr lang="el-GR" dirty="0" smtClean="0"/>
          </a:p>
          <a:p>
            <a:pPr marL="342900" indent="-342900"/>
            <a:endParaRPr lang="el-GR" dirty="0" smtClean="0"/>
          </a:p>
          <a:p>
            <a:endParaRPr lang="el-GR" dirty="0" smtClean="0"/>
          </a:p>
          <a:p>
            <a:endParaRPr lang="el-G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txBox="1">
            <a:spLocks/>
          </p:cNvSpPr>
          <p:nvPr/>
        </p:nvSpPr>
        <p:spPr>
          <a:xfrm>
            <a:off x="395536" y="6021288"/>
            <a:ext cx="8062912" cy="1470025"/>
          </a:xfrm>
          <a:prstGeom prst="rect">
            <a:avLst/>
          </a:prstGeom>
          <a:ln>
            <a:noFill/>
          </a:ln>
        </p:spPr>
        <p:txBody>
          <a:bodyPr vert="horz" lIns="0" tIns="0" rIns="18288" bIns="0" anchor="b">
            <a:noAutofit/>
            <a:scene3d>
              <a:camera prst="orthographicFront"/>
              <a:lightRig rig="freezing" dir="t">
                <a:rot lat="0" lon="0" rev="5640000"/>
              </a:lightRig>
            </a:scene3d>
            <a:sp3d prstMaterial="flat">
              <a:bevelT w="38100" h="38100"/>
              <a:contourClr>
                <a:schemeClr val="tx2"/>
              </a:contourClr>
            </a:sp3d>
          </a:bodyPr>
          <a:lstStyle/>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smtClean="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smtClean="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smtClean="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r>
              <a:rPr kumimoji="0" lang="el-GR" sz="2000" b="1" i="0" u="none" strike="noStrike" kern="1200" cap="none" spc="0" normalizeH="0" baseline="0" noProof="0" dirty="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t/>
            </a:r>
            <a:br>
              <a:rPr kumimoji="0" lang="el-GR" sz="2000" b="1" i="0" u="none" strike="noStrike" kern="1200" cap="none" spc="0" normalizeH="0" baseline="0" noProof="0" dirty="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br>
            <a:endParaRPr kumimoji="0" lang="el-GR" sz="2000" b="1" i="0" u="none" strike="noStrike" kern="1200" cap="none" spc="0" normalizeH="0" baseline="0" noProof="0" dirty="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endParaRPr>
          </a:p>
        </p:txBody>
      </p:sp>
      <p:sp>
        <p:nvSpPr>
          <p:cNvPr id="3" name="TextBox 2"/>
          <p:cNvSpPr txBox="1"/>
          <p:nvPr/>
        </p:nvSpPr>
        <p:spPr>
          <a:xfrm>
            <a:off x="755576" y="1196752"/>
            <a:ext cx="8136904" cy="2585323"/>
          </a:xfrm>
          <a:prstGeom prst="rect">
            <a:avLst/>
          </a:prstGeom>
          <a:noFill/>
        </p:spPr>
        <p:txBody>
          <a:bodyPr wrap="square" rtlCol="0">
            <a:spAutoFit/>
          </a:bodyPr>
          <a:lstStyle/>
          <a:p>
            <a:r>
              <a:rPr lang="el-GR" b="1" dirty="0" smtClean="0"/>
              <a:t>Παράδειγμα: </a:t>
            </a:r>
            <a:r>
              <a:rPr lang="el-GR" dirty="0" smtClean="0"/>
              <a:t>Σε μια έρευνα για το βάρος των φοιτητών βρέθηκαν τα παρακάτω αποτελέσματα (σε</a:t>
            </a:r>
            <a:r>
              <a:rPr lang="en-US" dirty="0" smtClean="0"/>
              <a:t> pounds</a:t>
            </a:r>
            <a:r>
              <a:rPr lang="el-GR" dirty="0" smtClean="0"/>
              <a:t>). Πρέπει να κατασκευάσουμε τις σχετικές κλάσεις. </a:t>
            </a:r>
            <a:endParaRPr lang="el-GR" b="1" dirty="0" smtClean="0"/>
          </a:p>
          <a:p>
            <a:endParaRPr lang="el-GR" dirty="0" smtClean="0"/>
          </a:p>
          <a:p>
            <a:pPr marL="342900" indent="-342900">
              <a:buAutoNum type="arabicPeriod"/>
            </a:pPr>
            <a:endParaRPr lang="el-GR" dirty="0" smtClean="0"/>
          </a:p>
          <a:p>
            <a:pPr marL="342900" indent="-342900"/>
            <a:endParaRPr lang="el-GR" dirty="0" smtClean="0"/>
          </a:p>
          <a:p>
            <a:pPr marL="342900" indent="-342900">
              <a:buAutoNum type="arabicPeriod"/>
            </a:pPr>
            <a:endParaRPr lang="el-GR" dirty="0" smtClean="0"/>
          </a:p>
          <a:p>
            <a:pPr marL="342900" indent="-342900"/>
            <a:endParaRPr lang="el-GR" dirty="0" smtClean="0"/>
          </a:p>
          <a:p>
            <a:endParaRPr lang="el-GR" dirty="0" smtClean="0"/>
          </a:p>
          <a:p>
            <a:endParaRPr lang="el-GR" dirty="0"/>
          </a:p>
        </p:txBody>
      </p:sp>
      <p:graphicFrame>
        <p:nvGraphicFramePr>
          <p:cNvPr id="4" name="Table 3"/>
          <p:cNvGraphicFramePr>
            <a:graphicFrameLocks noGrp="1"/>
          </p:cNvGraphicFramePr>
          <p:nvPr/>
        </p:nvGraphicFramePr>
        <p:xfrm>
          <a:off x="1524000" y="2028565"/>
          <a:ext cx="6096000" cy="2800869"/>
        </p:xfrm>
        <a:graphic>
          <a:graphicData uri="http://schemas.openxmlformats.org/drawingml/2006/table">
            <a:tbl>
              <a:tblPr/>
              <a:tblGrid>
                <a:gridCol w="932781"/>
                <a:gridCol w="526747"/>
                <a:gridCol w="1045264"/>
                <a:gridCol w="526747"/>
                <a:gridCol w="998625"/>
                <a:gridCol w="526747"/>
                <a:gridCol w="1012342"/>
                <a:gridCol w="526747"/>
              </a:tblGrid>
              <a:tr h="164757">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αριθμός φοιτητή</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βάρος</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αριθμός φοιτητή</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βάρος</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αριθμός φοιτητή</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βάρος</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αριθμός φοιτητή</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βάρος</a:t>
                      </a: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1</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120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16</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205</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31</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46</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125</a:t>
                      </a: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2</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153</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17</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130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32</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185</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47</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112</a:t>
                      </a: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3</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186</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18</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112</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33</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105</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48</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116</a:t>
                      </a: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4</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117</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19</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120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34</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112</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49</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114</a:t>
                      </a: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5</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140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20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180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35</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132</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50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125</a:t>
                      </a: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6</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165</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21</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150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36</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125</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51</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117</a:t>
                      </a: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7</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125</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22</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130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37</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150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52</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116</a:t>
                      </a: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8</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128</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23</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120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38</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116</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53</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95</a:t>
                      </a: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9</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129</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24</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140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39</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95</a:t>
                      </a: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10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120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25</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118</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40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145</a:t>
                      </a: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11</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123</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26</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130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41</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119</a:t>
                      </a: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12</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132</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27</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126</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42</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135</a:t>
                      </a: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13</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111</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28</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166</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43</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118</a:t>
                      </a: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14</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117</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29</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44</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139</a:t>
                      </a: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15</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93</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30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112</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45</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150</a:t>
                      </a: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dirty="0">
                        <a:solidFill>
                          <a:schemeClr val="tx1"/>
                        </a:solidFill>
                        <a:latin typeface="Calibri"/>
                      </a:endParaRPr>
                    </a:p>
                  </a:txBody>
                  <a:tcPr marL="8238" marR="8238" marT="8238" marB="0" anchor="b">
                    <a:lnL>
                      <a:noFill/>
                    </a:lnL>
                    <a:lnR>
                      <a:noFill/>
                    </a:lnR>
                    <a:lnT>
                      <a:noFill/>
                    </a:lnT>
                    <a:lnB>
                      <a:noFill/>
                    </a:lnB>
                  </a:tcPr>
                </a:tc>
              </a:tr>
            </a:tbl>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txBox="1">
            <a:spLocks/>
          </p:cNvSpPr>
          <p:nvPr/>
        </p:nvSpPr>
        <p:spPr>
          <a:xfrm>
            <a:off x="395536" y="6021288"/>
            <a:ext cx="8062912" cy="1470025"/>
          </a:xfrm>
          <a:prstGeom prst="rect">
            <a:avLst/>
          </a:prstGeom>
          <a:ln>
            <a:noFill/>
          </a:ln>
        </p:spPr>
        <p:txBody>
          <a:bodyPr vert="horz" lIns="0" tIns="0" rIns="18288" bIns="0" anchor="b">
            <a:noAutofit/>
            <a:scene3d>
              <a:camera prst="orthographicFront"/>
              <a:lightRig rig="freezing" dir="t">
                <a:rot lat="0" lon="0" rev="5640000"/>
              </a:lightRig>
            </a:scene3d>
            <a:sp3d prstMaterial="flat">
              <a:bevelT w="38100" h="38100"/>
              <a:contourClr>
                <a:schemeClr val="tx2"/>
              </a:contourClr>
            </a:sp3d>
          </a:bodyPr>
          <a:lstStyle/>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smtClean="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smtClean="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smtClean="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r>
              <a:rPr kumimoji="0" lang="el-GR" sz="2000" b="1" i="0" u="none" strike="noStrike" kern="1200" cap="none" spc="0" normalizeH="0" baseline="0" noProof="0" dirty="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t/>
            </a:r>
            <a:br>
              <a:rPr kumimoji="0" lang="el-GR" sz="2000" b="1" i="0" u="none" strike="noStrike" kern="1200" cap="none" spc="0" normalizeH="0" baseline="0" noProof="0" dirty="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br>
            <a:endParaRPr kumimoji="0" lang="el-GR" sz="2000" b="1" i="0" u="none" strike="noStrike" kern="1200" cap="none" spc="0" normalizeH="0" baseline="0" noProof="0" dirty="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endParaRPr>
          </a:p>
        </p:txBody>
      </p:sp>
      <p:sp>
        <p:nvSpPr>
          <p:cNvPr id="3" name="TextBox 2"/>
          <p:cNvSpPr txBox="1"/>
          <p:nvPr/>
        </p:nvSpPr>
        <p:spPr>
          <a:xfrm>
            <a:off x="755576" y="1196752"/>
            <a:ext cx="8136904" cy="2585323"/>
          </a:xfrm>
          <a:prstGeom prst="rect">
            <a:avLst/>
          </a:prstGeom>
          <a:noFill/>
        </p:spPr>
        <p:txBody>
          <a:bodyPr wrap="square" rtlCol="0">
            <a:spAutoFit/>
          </a:bodyPr>
          <a:lstStyle/>
          <a:p>
            <a:r>
              <a:rPr lang="el-GR" b="1" dirty="0" smtClean="0"/>
              <a:t>Βήμα 1. </a:t>
            </a:r>
            <a:r>
              <a:rPr lang="el-GR" dirty="0" smtClean="0"/>
              <a:t>Βρίσκουμε το εύρος των δεδομένων. Επειδή ο μεγαλύτερος αριθμός είναι το 205 και ο μικρότερος το 93 τότε το εύρος είναι 205-93=112</a:t>
            </a:r>
            <a:endParaRPr lang="el-GR" b="1" dirty="0" smtClean="0"/>
          </a:p>
          <a:p>
            <a:endParaRPr lang="el-GR" dirty="0" smtClean="0"/>
          </a:p>
          <a:p>
            <a:pPr marL="342900" indent="-342900">
              <a:buAutoNum type="arabicPeriod"/>
            </a:pPr>
            <a:endParaRPr lang="el-GR" dirty="0" smtClean="0"/>
          </a:p>
          <a:p>
            <a:pPr marL="342900" indent="-342900"/>
            <a:endParaRPr lang="el-GR" dirty="0" smtClean="0"/>
          </a:p>
          <a:p>
            <a:pPr marL="342900" indent="-342900">
              <a:buAutoNum type="arabicPeriod"/>
            </a:pPr>
            <a:endParaRPr lang="el-GR" dirty="0" smtClean="0"/>
          </a:p>
          <a:p>
            <a:pPr marL="342900" indent="-342900"/>
            <a:endParaRPr lang="el-GR" dirty="0" smtClean="0"/>
          </a:p>
          <a:p>
            <a:endParaRPr lang="el-GR" dirty="0" smtClean="0"/>
          </a:p>
          <a:p>
            <a:endParaRPr lang="el-GR" dirty="0"/>
          </a:p>
        </p:txBody>
      </p:sp>
      <p:graphicFrame>
        <p:nvGraphicFramePr>
          <p:cNvPr id="4" name="Table 3"/>
          <p:cNvGraphicFramePr>
            <a:graphicFrameLocks noGrp="1"/>
          </p:cNvGraphicFramePr>
          <p:nvPr/>
        </p:nvGraphicFramePr>
        <p:xfrm>
          <a:off x="1524000" y="2028565"/>
          <a:ext cx="6096000" cy="2800869"/>
        </p:xfrm>
        <a:graphic>
          <a:graphicData uri="http://schemas.openxmlformats.org/drawingml/2006/table">
            <a:tbl>
              <a:tblPr/>
              <a:tblGrid>
                <a:gridCol w="932781"/>
                <a:gridCol w="526747"/>
                <a:gridCol w="1045264"/>
                <a:gridCol w="526747"/>
                <a:gridCol w="998625"/>
                <a:gridCol w="526747"/>
                <a:gridCol w="1012342"/>
                <a:gridCol w="526747"/>
              </a:tblGrid>
              <a:tr h="164757">
                <a:tc>
                  <a:txBody>
                    <a:bodyPr/>
                    <a:lstStyle/>
                    <a:p>
                      <a:pPr algn="r" fontAlgn="b"/>
                      <a:endParaRPr lang="el-GR" sz="1000" b="0" i="0" u="none" strike="noStrike" dirty="0">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αριθμός φοιτητή</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βάρος</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αριθμός φοιτητή</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βάρος</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αριθμός φοιτητή</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βάρος</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αριθμός φοιτητή</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βάρος</a:t>
                      </a: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1</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120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16</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205</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31</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46</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125</a:t>
                      </a: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2</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153</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17</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130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32</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185</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47</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112</a:t>
                      </a: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3</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186</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18</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112</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33</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105</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48</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116</a:t>
                      </a: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4</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117</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19</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120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34</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112</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49</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114</a:t>
                      </a: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5</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140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20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180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35</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132</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50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125</a:t>
                      </a: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6</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165</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21</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150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36</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125</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51</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117</a:t>
                      </a: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7</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125</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22</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130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37</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150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52</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116</a:t>
                      </a: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8</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128</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23</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120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38</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116</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53</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95</a:t>
                      </a: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9</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129</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24</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140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39</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95</a:t>
                      </a: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10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120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25</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118</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40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145</a:t>
                      </a: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11</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123</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26</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130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41</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119</a:t>
                      </a: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12</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132</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27</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126</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42</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135</a:t>
                      </a: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13</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111</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28</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166</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43</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118</a:t>
                      </a: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14</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117</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29</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44</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139</a:t>
                      </a: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15</a:t>
                      </a:r>
                    </a:p>
                  </a:txBody>
                  <a:tcPr marL="8238" marR="8238" marT="8238" marB="0" anchor="b">
                    <a:lnL>
                      <a:noFill/>
                    </a:lnL>
                    <a:lnR>
                      <a:noFill/>
                    </a:lnR>
                    <a:lnT>
                      <a:noFill/>
                    </a:lnT>
                    <a:lnB>
                      <a:noFill/>
                    </a:lnB>
                  </a:tcPr>
                </a:tc>
                <a:tc>
                  <a:txBody>
                    <a:bodyPr/>
                    <a:lstStyle/>
                    <a:p>
                      <a:pPr algn="r" fontAlgn="b"/>
                      <a:r>
                        <a:rPr lang="el-GR" sz="1000" b="0" i="0" u="none" strike="noStrike" dirty="0">
                          <a:solidFill>
                            <a:schemeClr val="tx1"/>
                          </a:solidFill>
                          <a:latin typeface="Calibri"/>
                        </a:rPr>
                        <a:t>93</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30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112</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45</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150</a:t>
                      </a: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dirty="0">
                        <a:solidFill>
                          <a:schemeClr val="tx1"/>
                        </a:solidFill>
                        <a:latin typeface="Calibri"/>
                      </a:endParaRPr>
                    </a:p>
                  </a:txBody>
                  <a:tcPr marL="8238" marR="8238" marT="8238" marB="0" anchor="b">
                    <a:lnL>
                      <a:noFill/>
                    </a:lnL>
                    <a:lnR>
                      <a:noFill/>
                    </a:lnR>
                    <a:lnT>
                      <a:noFill/>
                    </a:lnT>
                    <a:lnB>
                      <a:noFill/>
                    </a:lnB>
                  </a:tcPr>
                </a:tc>
              </a:tr>
            </a:tbl>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txBox="1">
            <a:spLocks/>
          </p:cNvSpPr>
          <p:nvPr/>
        </p:nvSpPr>
        <p:spPr>
          <a:xfrm>
            <a:off x="395536" y="6021288"/>
            <a:ext cx="8062912" cy="1470025"/>
          </a:xfrm>
          <a:prstGeom prst="rect">
            <a:avLst/>
          </a:prstGeom>
          <a:ln>
            <a:noFill/>
          </a:ln>
        </p:spPr>
        <p:txBody>
          <a:bodyPr vert="horz" lIns="0" tIns="0" rIns="18288" bIns="0" anchor="b">
            <a:noAutofit/>
            <a:scene3d>
              <a:camera prst="orthographicFront"/>
              <a:lightRig rig="freezing" dir="t">
                <a:rot lat="0" lon="0" rev="5640000"/>
              </a:lightRig>
            </a:scene3d>
            <a:sp3d prstMaterial="flat">
              <a:bevelT w="38100" h="38100"/>
              <a:contourClr>
                <a:schemeClr val="tx2"/>
              </a:contourClr>
            </a:sp3d>
          </a:bodyPr>
          <a:lstStyle/>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smtClean="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smtClean="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smtClean="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r>
              <a:rPr kumimoji="0" lang="el-GR" sz="2000" b="1" i="0" u="none" strike="noStrike" kern="1200" cap="none" spc="0" normalizeH="0" baseline="0" noProof="0" dirty="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t/>
            </a:r>
            <a:br>
              <a:rPr kumimoji="0" lang="el-GR" sz="2000" b="1" i="0" u="none" strike="noStrike" kern="1200" cap="none" spc="0" normalizeH="0" baseline="0" noProof="0" dirty="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br>
            <a:endParaRPr kumimoji="0" lang="el-GR" sz="2000" b="1" i="0" u="none" strike="noStrike" kern="1200" cap="none" spc="0" normalizeH="0" baseline="0" noProof="0" dirty="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endParaRPr>
          </a:p>
        </p:txBody>
      </p:sp>
      <p:sp>
        <p:nvSpPr>
          <p:cNvPr id="3" name="TextBox 2"/>
          <p:cNvSpPr txBox="1"/>
          <p:nvPr/>
        </p:nvSpPr>
        <p:spPr>
          <a:xfrm>
            <a:off x="755576" y="1196752"/>
            <a:ext cx="8136904" cy="3139321"/>
          </a:xfrm>
          <a:prstGeom prst="rect">
            <a:avLst/>
          </a:prstGeom>
          <a:noFill/>
        </p:spPr>
        <p:txBody>
          <a:bodyPr wrap="square" rtlCol="0">
            <a:spAutoFit/>
          </a:bodyPr>
          <a:lstStyle/>
          <a:p>
            <a:r>
              <a:rPr lang="el-GR" b="1" dirty="0" smtClean="0"/>
              <a:t>Βήμα 2. </a:t>
            </a:r>
            <a:r>
              <a:rPr lang="el-GR" dirty="0" smtClean="0"/>
              <a:t>Βρίσκουμε το «πλάτος» της κλάσης που είναι απαραίτητο ώστε να καλυφθεί όλο το εύρος της κατανομής. Βρίσκεται αν διαιρεθεί το εύρος της κατανομή με τον επιθυμητό αριθμό κλάσεων (συνήθως 10) δηλαδή 112/10=11,2</a:t>
            </a:r>
          </a:p>
          <a:p>
            <a:endParaRPr lang="el-GR" b="1" dirty="0" smtClean="0"/>
          </a:p>
          <a:p>
            <a:endParaRPr lang="el-GR" dirty="0" smtClean="0"/>
          </a:p>
          <a:p>
            <a:pPr marL="342900" indent="-342900">
              <a:buAutoNum type="arabicPeriod"/>
            </a:pPr>
            <a:endParaRPr lang="el-GR" dirty="0" smtClean="0"/>
          </a:p>
          <a:p>
            <a:pPr marL="342900" indent="-342900"/>
            <a:endParaRPr lang="el-GR" dirty="0" smtClean="0"/>
          </a:p>
          <a:p>
            <a:pPr marL="342900" indent="-342900">
              <a:buAutoNum type="arabicPeriod"/>
            </a:pPr>
            <a:endParaRPr lang="el-GR" dirty="0" smtClean="0"/>
          </a:p>
          <a:p>
            <a:pPr marL="342900" indent="-342900"/>
            <a:endParaRPr lang="el-GR" dirty="0" smtClean="0"/>
          </a:p>
          <a:p>
            <a:endParaRPr lang="el-GR" dirty="0" smtClean="0"/>
          </a:p>
          <a:p>
            <a:endParaRPr lang="el-GR" dirty="0"/>
          </a:p>
        </p:txBody>
      </p:sp>
      <p:graphicFrame>
        <p:nvGraphicFramePr>
          <p:cNvPr id="4" name="Table 3"/>
          <p:cNvGraphicFramePr>
            <a:graphicFrameLocks noGrp="1"/>
          </p:cNvGraphicFramePr>
          <p:nvPr/>
        </p:nvGraphicFramePr>
        <p:xfrm>
          <a:off x="1524000" y="2028565"/>
          <a:ext cx="6096000" cy="2800869"/>
        </p:xfrm>
        <a:graphic>
          <a:graphicData uri="http://schemas.openxmlformats.org/drawingml/2006/table">
            <a:tbl>
              <a:tblPr/>
              <a:tblGrid>
                <a:gridCol w="932781"/>
                <a:gridCol w="526747"/>
                <a:gridCol w="1045264"/>
                <a:gridCol w="526747"/>
                <a:gridCol w="998625"/>
                <a:gridCol w="526747"/>
                <a:gridCol w="1012342"/>
                <a:gridCol w="526747"/>
              </a:tblGrid>
              <a:tr h="164757">
                <a:tc>
                  <a:txBody>
                    <a:bodyPr/>
                    <a:lstStyle/>
                    <a:p>
                      <a:pPr algn="r" fontAlgn="b"/>
                      <a:endParaRPr lang="el-GR" sz="1000" b="0" i="0" u="none" strike="noStrike" dirty="0">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αριθμός φοιτητή</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βάρος</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αριθμός φοιτητή</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βάρος</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αριθμός φοιτητή</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βάρος</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αριθμός φοιτητή</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βάρος</a:t>
                      </a: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1</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120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16</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205</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31</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46</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125</a:t>
                      </a: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2</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153</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17</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130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32</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185</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47</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112</a:t>
                      </a: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3</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186</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18</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112</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33</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105</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48</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116</a:t>
                      </a: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4</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117</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19</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120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34</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112</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49</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114</a:t>
                      </a: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5</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140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20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180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35</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132</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50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125</a:t>
                      </a: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6</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165</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21</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150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36</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125</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51</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117</a:t>
                      </a: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7</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125</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22</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130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37</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150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52</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116</a:t>
                      </a: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8</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128</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23</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120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38</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116</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53</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95</a:t>
                      </a: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9</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129</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24</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140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39</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95</a:t>
                      </a: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10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120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25</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118</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40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145</a:t>
                      </a: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11</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123</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26</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130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41</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119</a:t>
                      </a: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12</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132</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27</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126</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42</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135</a:t>
                      </a: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13</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111</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28</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166</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43</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118</a:t>
                      </a: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14</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117</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29</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44</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139</a:t>
                      </a: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15</a:t>
                      </a:r>
                    </a:p>
                  </a:txBody>
                  <a:tcPr marL="8238" marR="8238" marT="8238" marB="0" anchor="b">
                    <a:lnL>
                      <a:noFill/>
                    </a:lnL>
                    <a:lnR>
                      <a:noFill/>
                    </a:lnR>
                    <a:lnT>
                      <a:noFill/>
                    </a:lnT>
                    <a:lnB>
                      <a:noFill/>
                    </a:lnB>
                  </a:tcPr>
                </a:tc>
                <a:tc>
                  <a:txBody>
                    <a:bodyPr/>
                    <a:lstStyle/>
                    <a:p>
                      <a:pPr algn="r" fontAlgn="b"/>
                      <a:r>
                        <a:rPr lang="el-GR" sz="1000" b="0" i="0" u="none" strike="noStrike" dirty="0">
                          <a:solidFill>
                            <a:schemeClr val="tx1"/>
                          </a:solidFill>
                          <a:latin typeface="Calibri"/>
                        </a:rPr>
                        <a:t>93</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30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112</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45</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150</a:t>
                      </a: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dirty="0">
                        <a:solidFill>
                          <a:schemeClr val="tx1"/>
                        </a:solidFill>
                        <a:latin typeface="Calibri"/>
                      </a:endParaRPr>
                    </a:p>
                  </a:txBody>
                  <a:tcPr marL="8238" marR="8238" marT="8238" marB="0" anchor="b">
                    <a:lnL>
                      <a:noFill/>
                    </a:lnL>
                    <a:lnR>
                      <a:noFill/>
                    </a:lnR>
                    <a:lnT>
                      <a:noFill/>
                    </a:lnT>
                    <a:lnB>
                      <a:noFill/>
                    </a:lnB>
                  </a:tcPr>
                </a:tc>
              </a:tr>
            </a:tbl>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txBox="1">
            <a:spLocks/>
          </p:cNvSpPr>
          <p:nvPr/>
        </p:nvSpPr>
        <p:spPr>
          <a:xfrm>
            <a:off x="395536" y="6021288"/>
            <a:ext cx="8062912" cy="1470025"/>
          </a:xfrm>
          <a:prstGeom prst="rect">
            <a:avLst/>
          </a:prstGeom>
          <a:ln>
            <a:noFill/>
          </a:ln>
        </p:spPr>
        <p:txBody>
          <a:bodyPr vert="horz" lIns="0" tIns="0" rIns="18288" bIns="0" anchor="b">
            <a:noAutofit/>
            <a:scene3d>
              <a:camera prst="orthographicFront"/>
              <a:lightRig rig="freezing" dir="t">
                <a:rot lat="0" lon="0" rev="5640000"/>
              </a:lightRig>
            </a:scene3d>
            <a:sp3d prstMaterial="flat">
              <a:bevelT w="38100" h="38100"/>
              <a:contourClr>
                <a:schemeClr val="tx2"/>
              </a:contourClr>
            </a:sp3d>
          </a:bodyPr>
          <a:lstStyle/>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smtClean="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smtClean="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smtClean="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r>
              <a:rPr kumimoji="0" lang="el-GR" sz="2000" b="1" i="0" u="none" strike="noStrike" kern="1200" cap="none" spc="0" normalizeH="0" baseline="0" noProof="0" dirty="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t/>
            </a:r>
            <a:br>
              <a:rPr kumimoji="0" lang="el-GR" sz="2000" b="1" i="0" u="none" strike="noStrike" kern="1200" cap="none" spc="0" normalizeH="0" baseline="0" noProof="0" dirty="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br>
            <a:endParaRPr kumimoji="0" lang="el-GR" sz="2000" b="1" i="0" u="none" strike="noStrike" kern="1200" cap="none" spc="0" normalizeH="0" baseline="0" noProof="0" dirty="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endParaRPr>
          </a:p>
        </p:txBody>
      </p:sp>
      <p:sp>
        <p:nvSpPr>
          <p:cNvPr id="3" name="TextBox 2"/>
          <p:cNvSpPr txBox="1"/>
          <p:nvPr/>
        </p:nvSpPr>
        <p:spPr>
          <a:xfrm>
            <a:off x="755576" y="1196752"/>
            <a:ext cx="8136904" cy="3416320"/>
          </a:xfrm>
          <a:prstGeom prst="rect">
            <a:avLst/>
          </a:prstGeom>
          <a:noFill/>
        </p:spPr>
        <p:txBody>
          <a:bodyPr wrap="square" rtlCol="0">
            <a:spAutoFit/>
          </a:bodyPr>
          <a:lstStyle/>
          <a:p>
            <a:r>
              <a:rPr lang="el-GR" b="1" dirty="0" smtClean="0"/>
              <a:t>Βήμα 3. </a:t>
            </a:r>
            <a:r>
              <a:rPr lang="el-GR" dirty="0" smtClean="0"/>
              <a:t>Στρογγυλοποιούμε στο πιο «συμφέρων» πλάτος. Συνήθως δηλαδή στο 1, 2, 3…..10. Εδώ μας συμφέρει να στρογγυλοποιήσουμε στο 10. (11,2 στρογγυλοποιείται στο 10).</a:t>
            </a:r>
          </a:p>
          <a:p>
            <a:endParaRPr lang="el-GR" dirty="0" smtClean="0"/>
          </a:p>
          <a:p>
            <a:endParaRPr lang="el-GR" b="1" dirty="0" smtClean="0"/>
          </a:p>
          <a:p>
            <a:endParaRPr lang="el-GR" dirty="0" smtClean="0"/>
          </a:p>
          <a:p>
            <a:pPr marL="342900" indent="-342900">
              <a:buAutoNum type="arabicPeriod"/>
            </a:pPr>
            <a:endParaRPr lang="el-GR" dirty="0" smtClean="0"/>
          </a:p>
          <a:p>
            <a:pPr marL="342900" indent="-342900"/>
            <a:endParaRPr lang="el-GR" dirty="0" smtClean="0"/>
          </a:p>
          <a:p>
            <a:pPr marL="342900" indent="-342900">
              <a:buAutoNum type="arabicPeriod"/>
            </a:pPr>
            <a:endParaRPr lang="el-GR" dirty="0" smtClean="0"/>
          </a:p>
          <a:p>
            <a:pPr marL="342900" indent="-342900"/>
            <a:endParaRPr lang="el-GR" dirty="0" smtClean="0"/>
          </a:p>
          <a:p>
            <a:endParaRPr lang="el-GR" dirty="0" smtClean="0"/>
          </a:p>
          <a:p>
            <a:endParaRPr lang="el-GR" dirty="0"/>
          </a:p>
        </p:txBody>
      </p:sp>
      <p:graphicFrame>
        <p:nvGraphicFramePr>
          <p:cNvPr id="4" name="Table 3"/>
          <p:cNvGraphicFramePr>
            <a:graphicFrameLocks noGrp="1"/>
          </p:cNvGraphicFramePr>
          <p:nvPr/>
        </p:nvGraphicFramePr>
        <p:xfrm>
          <a:off x="1524000" y="2028565"/>
          <a:ext cx="6096000" cy="2800869"/>
        </p:xfrm>
        <a:graphic>
          <a:graphicData uri="http://schemas.openxmlformats.org/drawingml/2006/table">
            <a:tbl>
              <a:tblPr/>
              <a:tblGrid>
                <a:gridCol w="932781"/>
                <a:gridCol w="526747"/>
                <a:gridCol w="1045264"/>
                <a:gridCol w="526747"/>
                <a:gridCol w="998625"/>
                <a:gridCol w="526747"/>
                <a:gridCol w="1012342"/>
                <a:gridCol w="526747"/>
              </a:tblGrid>
              <a:tr h="164757">
                <a:tc>
                  <a:txBody>
                    <a:bodyPr/>
                    <a:lstStyle/>
                    <a:p>
                      <a:pPr algn="r" fontAlgn="b"/>
                      <a:endParaRPr lang="el-GR" sz="1000" b="0" i="0" u="none" strike="noStrike" dirty="0">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αριθμός φοιτητή</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βάρος</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αριθμός φοιτητή</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βάρος</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αριθμός φοιτητή</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βάρος</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αριθμός φοιτητή</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βάρος</a:t>
                      </a: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1</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120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16</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205</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31</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46</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125</a:t>
                      </a: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2</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153</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17</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130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32</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185</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47</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112</a:t>
                      </a: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3</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186</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18</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112</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33</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105</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48</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116</a:t>
                      </a: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4</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117</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19</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120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34</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112</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49</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114</a:t>
                      </a: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5</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140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20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180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35</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132</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50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125</a:t>
                      </a: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6</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165</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21</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150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36</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125</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51</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117</a:t>
                      </a: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7</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125</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22</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130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37</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150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52</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116</a:t>
                      </a: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8</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128</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23</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120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38</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116</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53</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95</a:t>
                      </a: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9</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129</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24</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140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39</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95</a:t>
                      </a: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10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120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25</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118</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40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145</a:t>
                      </a: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11</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123</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26</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130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41</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119</a:t>
                      </a: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12</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132</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27</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126</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42</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135</a:t>
                      </a: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13</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111</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28</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166</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43</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118</a:t>
                      </a: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14</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117</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29</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44</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139</a:t>
                      </a: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15</a:t>
                      </a:r>
                    </a:p>
                  </a:txBody>
                  <a:tcPr marL="8238" marR="8238" marT="8238" marB="0" anchor="b">
                    <a:lnL>
                      <a:noFill/>
                    </a:lnL>
                    <a:lnR>
                      <a:noFill/>
                    </a:lnR>
                    <a:lnT>
                      <a:noFill/>
                    </a:lnT>
                    <a:lnB>
                      <a:noFill/>
                    </a:lnB>
                  </a:tcPr>
                </a:tc>
                <a:tc>
                  <a:txBody>
                    <a:bodyPr/>
                    <a:lstStyle/>
                    <a:p>
                      <a:pPr algn="r" fontAlgn="b"/>
                      <a:r>
                        <a:rPr lang="el-GR" sz="1000" b="0" i="0" u="none" strike="noStrike" dirty="0">
                          <a:solidFill>
                            <a:schemeClr val="tx1"/>
                          </a:solidFill>
                          <a:latin typeface="Calibri"/>
                        </a:rPr>
                        <a:t>93</a:t>
                      </a:r>
                    </a:p>
                  </a:txBody>
                  <a:tcPr marL="8238" marR="8238" marT="8238" marB="0" anchor="b">
                    <a:lnL>
                      <a:noFill/>
                    </a:lnL>
                    <a:lnR>
                      <a:noFill/>
                    </a:lnR>
                    <a:lnT>
                      <a:noFill/>
                    </a:lnT>
                    <a:lnB>
                      <a:noFill/>
                    </a:lnB>
                  </a:tcPr>
                </a:tc>
                <a:tc>
                  <a:txBody>
                    <a:bodyPr/>
                    <a:lstStyle/>
                    <a:p>
                      <a:pPr algn="r" fontAlgn="b"/>
                      <a:r>
                        <a:rPr lang="el-GR" sz="1000" b="0" i="0" u="none" strike="noStrike" dirty="0">
                          <a:solidFill>
                            <a:schemeClr val="tx1"/>
                          </a:solidFill>
                          <a:latin typeface="Calibri"/>
                        </a:rPr>
                        <a:t>30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112</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45</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150</a:t>
                      </a: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dirty="0">
                        <a:solidFill>
                          <a:schemeClr val="tx1"/>
                        </a:solidFill>
                        <a:latin typeface="Calibri"/>
                      </a:endParaRPr>
                    </a:p>
                  </a:txBody>
                  <a:tcPr marL="8238" marR="8238" marT="8238" marB="0" anchor="b">
                    <a:lnL>
                      <a:noFill/>
                    </a:lnL>
                    <a:lnR>
                      <a:noFill/>
                    </a:lnR>
                    <a:lnT>
                      <a:noFill/>
                    </a:lnT>
                    <a:lnB>
                      <a:noFill/>
                    </a:lnB>
                  </a:tcPr>
                </a:tc>
              </a:tr>
            </a:tbl>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txBox="1">
            <a:spLocks/>
          </p:cNvSpPr>
          <p:nvPr/>
        </p:nvSpPr>
        <p:spPr>
          <a:xfrm>
            <a:off x="395536" y="6021288"/>
            <a:ext cx="8062912" cy="1470025"/>
          </a:xfrm>
          <a:prstGeom prst="rect">
            <a:avLst/>
          </a:prstGeom>
          <a:ln>
            <a:noFill/>
          </a:ln>
        </p:spPr>
        <p:txBody>
          <a:bodyPr vert="horz" lIns="0" tIns="0" rIns="18288" bIns="0" anchor="b">
            <a:noAutofit/>
            <a:scene3d>
              <a:camera prst="orthographicFront"/>
              <a:lightRig rig="freezing" dir="t">
                <a:rot lat="0" lon="0" rev="5640000"/>
              </a:lightRig>
            </a:scene3d>
            <a:sp3d prstMaterial="flat">
              <a:bevelT w="38100" h="38100"/>
              <a:contourClr>
                <a:schemeClr val="tx2"/>
              </a:contourClr>
            </a:sp3d>
          </a:bodyPr>
          <a:lstStyle/>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smtClean="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smtClean="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smtClean="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r>
              <a:rPr kumimoji="0" lang="el-GR" sz="2000" b="1" i="0" u="none" strike="noStrike" kern="1200" cap="none" spc="0" normalizeH="0" baseline="0" noProof="0" dirty="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t/>
            </a:r>
            <a:br>
              <a:rPr kumimoji="0" lang="el-GR" sz="2000" b="1" i="0" u="none" strike="noStrike" kern="1200" cap="none" spc="0" normalizeH="0" baseline="0" noProof="0" dirty="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br>
            <a:endParaRPr kumimoji="0" lang="el-GR" sz="2000" b="1" i="0" u="none" strike="noStrike" kern="1200" cap="none" spc="0" normalizeH="0" baseline="0" noProof="0" dirty="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endParaRPr>
          </a:p>
        </p:txBody>
      </p:sp>
      <p:sp>
        <p:nvSpPr>
          <p:cNvPr id="3" name="TextBox 2"/>
          <p:cNvSpPr txBox="1"/>
          <p:nvPr/>
        </p:nvSpPr>
        <p:spPr>
          <a:xfrm>
            <a:off x="755576" y="1196752"/>
            <a:ext cx="8136904" cy="3693319"/>
          </a:xfrm>
          <a:prstGeom prst="rect">
            <a:avLst/>
          </a:prstGeom>
          <a:noFill/>
        </p:spPr>
        <p:txBody>
          <a:bodyPr wrap="square" rtlCol="0">
            <a:spAutoFit/>
          </a:bodyPr>
          <a:lstStyle/>
          <a:p>
            <a:r>
              <a:rPr lang="el-GR" b="1" dirty="0" smtClean="0"/>
              <a:t>Βήμα 4. </a:t>
            </a:r>
            <a:r>
              <a:rPr lang="el-GR" dirty="0" smtClean="0"/>
              <a:t>Καθορίζουμε από πού θα πρέπει να ξεκινάει η μικρότερη κλάση. (συνήθως αυτός ό αριθμός θα πρέπει να είναι πολλαπλάσιο του «πλάτους» της κλάσης). Στο παράδειγμα μας η μικρότερη παρατήρηση είναι 93 και η μικρότερη κλάση θα ξεκινά από το 90, το οποίο είναι πολλαπλάσιο του 10. </a:t>
            </a:r>
          </a:p>
          <a:p>
            <a:endParaRPr lang="el-GR" dirty="0" smtClean="0"/>
          </a:p>
          <a:p>
            <a:endParaRPr lang="el-GR" b="1" dirty="0" smtClean="0"/>
          </a:p>
          <a:p>
            <a:endParaRPr lang="el-GR" dirty="0" smtClean="0"/>
          </a:p>
          <a:p>
            <a:pPr marL="342900" indent="-342900">
              <a:buAutoNum type="arabicPeriod"/>
            </a:pPr>
            <a:endParaRPr lang="el-GR" dirty="0" smtClean="0"/>
          </a:p>
          <a:p>
            <a:pPr marL="342900" indent="-342900"/>
            <a:endParaRPr lang="el-GR" dirty="0" smtClean="0"/>
          </a:p>
          <a:p>
            <a:pPr marL="342900" indent="-342900">
              <a:buAutoNum type="arabicPeriod"/>
            </a:pPr>
            <a:endParaRPr lang="el-GR" dirty="0" smtClean="0"/>
          </a:p>
          <a:p>
            <a:pPr marL="342900" indent="-342900"/>
            <a:endParaRPr lang="el-GR" dirty="0" smtClean="0"/>
          </a:p>
          <a:p>
            <a:endParaRPr lang="el-GR" dirty="0" smtClean="0"/>
          </a:p>
          <a:p>
            <a:endParaRPr lang="el-GR" dirty="0"/>
          </a:p>
        </p:txBody>
      </p:sp>
      <p:graphicFrame>
        <p:nvGraphicFramePr>
          <p:cNvPr id="4" name="Table 3"/>
          <p:cNvGraphicFramePr>
            <a:graphicFrameLocks noGrp="1"/>
          </p:cNvGraphicFramePr>
          <p:nvPr/>
        </p:nvGraphicFramePr>
        <p:xfrm>
          <a:off x="1475656" y="2996952"/>
          <a:ext cx="6096000" cy="2800869"/>
        </p:xfrm>
        <a:graphic>
          <a:graphicData uri="http://schemas.openxmlformats.org/drawingml/2006/table">
            <a:tbl>
              <a:tblPr/>
              <a:tblGrid>
                <a:gridCol w="932781"/>
                <a:gridCol w="526747"/>
                <a:gridCol w="1045264"/>
                <a:gridCol w="526747"/>
                <a:gridCol w="998625"/>
                <a:gridCol w="526747"/>
                <a:gridCol w="1012342"/>
                <a:gridCol w="526747"/>
              </a:tblGrid>
              <a:tr h="164757">
                <a:tc>
                  <a:txBody>
                    <a:bodyPr/>
                    <a:lstStyle/>
                    <a:p>
                      <a:pPr algn="r" fontAlgn="b"/>
                      <a:endParaRPr lang="el-GR" sz="1000" b="0" i="0" u="none" strike="noStrike" dirty="0">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αριθμός φοιτητή</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βάρος</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αριθμός φοιτητή</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βάρος</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αριθμός φοιτητή</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βάρος</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αριθμός φοιτητή</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βάρος</a:t>
                      </a: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1</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120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16</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205</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31</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46</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125</a:t>
                      </a: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2</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153</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17</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130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32</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185</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47</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112</a:t>
                      </a: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3</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186</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18</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112</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33</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105</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48</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116</a:t>
                      </a: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4</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117</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19</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120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34</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112</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49</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114</a:t>
                      </a: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5</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140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20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180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35</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132</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50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125</a:t>
                      </a: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6</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165</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21</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150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36</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125</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51</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117</a:t>
                      </a: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7</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125</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22</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130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37</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150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52</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116</a:t>
                      </a: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8</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128</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23</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120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38</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116</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53</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95</a:t>
                      </a: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9</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129</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24</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140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39</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95</a:t>
                      </a: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10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120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25</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118</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40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145</a:t>
                      </a: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11</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123</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26</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130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41</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119</a:t>
                      </a: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12</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132</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27</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126</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42</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135</a:t>
                      </a: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13</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111</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28</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166</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43</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118</a:t>
                      </a: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14</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117</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29</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44</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139</a:t>
                      </a: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r>
              <a:tr h="164757">
                <a:tc>
                  <a:txBody>
                    <a:bodyPr/>
                    <a:lstStyle/>
                    <a:p>
                      <a:pPr algn="r" fontAlgn="b"/>
                      <a:r>
                        <a:rPr lang="el-GR" sz="1000" b="0" i="0" u="none" strike="noStrike" dirty="0">
                          <a:solidFill>
                            <a:schemeClr val="tx1"/>
                          </a:solidFill>
                          <a:latin typeface="Calibri"/>
                        </a:rPr>
                        <a:t>15</a:t>
                      </a:r>
                    </a:p>
                  </a:txBody>
                  <a:tcPr marL="8238" marR="8238" marT="8238" marB="0" anchor="b">
                    <a:lnL>
                      <a:noFill/>
                    </a:lnL>
                    <a:lnR>
                      <a:noFill/>
                    </a:lnR>
                    <a:lnT>
                      <a:noFill/>
                    </a:lnT>
                    <a:lnB>
                      <a:noFill/>
                    </a:lnB>
                  </a:tcPr>
                </a:tc>
                <a:tc>
                  <a:txBody>
                    <a:bodyPr/>
                    <a:lstStyle/>
                    <a:p>
                      <a:pPr algn="r" fontAlgn="b"/>
                      <a:r>
                        <a:rPr lang="el-GR" sz="1000" b="0" i="0" u="none" strike="noStrike" dirty="0">
                          <a:solidFill>
                            <a:schemeClr val="tx1"/>
                          </a:solidFill>
                          <a:latin typeface="Calibri"/>
                        </a:rPr>
                        <a:t>93</a:t>
                      </a:r>
                    </a:p>
                  </a:txBody>
                  <a:tcPr marL="8238" marR="8238" marT="8238" marB="0" anchor="b">
                    <a:lnL>
                      <a:noFill/>
                    </a:lnL>
                    <a:lnR>
                      <a:noFill/>
                    </a:lnR>
                    <a:lnT>
                      <a:noFill/>
                    </a:lnT>
                    <a:lnB>
                      <a:noFill/>
                    </a:lnB>
                  </a:tcPr>
                </a:tc>
                <a:tc>
                  <a:txBody>
                    <a:bodyPr/>
                    <a:lstStyle/>
                    <a:p>
                      <a:pPr algn="r" fontAlgn="b"/>
                      <a:r>
                        <a:rPr lang="el-GR" sz="1000" b="0" i="0" u="none" strike="noStrike" dirty="0">
                          <a:solidFill>
                            <a:schemeClr val="tx1"/>
                          </a:solidFill>
                          <a:latin typeface="Calibri"/>
                        </a:rPr>
                        <a:t>30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112</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45</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150</a:t>
                      </a: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dirty="0">
                        <a:solidFill>
                          <a:schemeClr val="tx1"/>
                        </a:solidFill>
                        <a:latin typeface="Calibri"/>
                      </a:endParaRPr>
                    </a:p>
                  </a:txBody>
                  <a:tcPr marL="8238" marR="8238" marT="8238" marB="0" anchor="b">
                    <a:lnL>
                      <a:noFill/>
                    </a:lnL>
                    <a:lnR>
                      <a:noFill/>
                    </a:lnR>
                    <a:lnT>
                      <a:noFill/>
                    </a:lnT>
                    <a:lnB>
                      <a:noFill/>
                    </a:lnB>
                  </a:tcPr>
                </a:tc>
              </a:tr>
            </a:tbl>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txBox="1">
            <a:spLocks/>
          </p:cNvSpPr>
          <p:nvPr/>
        </p:nvSpPr>
        <p:spPr>
          <a:xfrm>
            <a:off x="395536" y="6021288"/>
            <a:ext cx="8062912" cy="1470025"/>
          </a:xfrm>
          <a:prstGeom prst="rect">
            <a:avLst/>
          </a:prstGeom>
          <a:ln>
            <a:noFill/>
          </a:ln>
        </p:spPr>
        <p:txBody>
          <a:bodyPr vert="horz" lIns="0" tIns="0" rIns="18288" bIns="0" anchor="b">
            <a:noAutofit/>
            <a:scene3d>
              <a:camera prst="orthographicFront"/>
              <a:lightRig rig="freezing" dir="t">
                <a:rot lat="0" lon="0" rev="5640000"/>
              </a:lightRig>
            </a:scene3d>
            <a:sp3d prstMaterial="flat">
              <a:bevelT w="38100" h="38100"/>
              <a:contourClr>
                <a:schemeClr val="tx2"/>
              </a:contourClr>
            </a:sp3d>
          </a:bodyPr>
          <a:lstStyle/>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smtClean="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smtClean="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smtClean="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r>
              <a:rPr kumimoji="0" lang="el-GR" sz="2000" b="1" i="0" u="none" strike="noStrike" kern="1200" cap="none" spc="0" normalizeH="0" baseline="0" noProof="0" dirty="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t/>
            </a:r>
            <a:br>
              <a:rPr kumimoji="0" lang="el-GR" sz="2000" b="1" i="0" u="none" strike="noStrike" kern="1200" cap="none" spc="0" normalizeH="0" baseline="0" noProof="0" dirty="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br>
            <a:endParaRPr kumimoji="0" lang="el-GR" sz="2000" b="1" i="0" u="none" strike="noStrike" kern="1200" cap="none" spc="0" normalizeH="0" baseline="0" noProof="0" dirty="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endParaRPr>
          </a:p>
        </p:txBody>
      </p:sp>
      <p:sp>
        <p:nvSpPr>
          <p:cNvPr id="3" name="TextBox 2"/>
          <p:cNvSpPr txBox="1"/>
          <p:nvPr/>
        </p:nvSpPr>
        <p:spPr>
          <a:xfrm>
            <a:off x="755576" y="1196752"/>
            <a:ext cx="8136904" cy="3416320"/>
          </a:xfrm>
          <a:prstGeom prst="rect">
            <a:avLst/>
          </a:prstGeom>
          <a:noFill/>
        </p:spPr>
        <p:txBody>
          <a:bodyPr wrap="square" rtlCol="0">
            <a:spAutoFit/>
          </a:bodyPr>
          <a:lstStyle/>
          <a:p>
            <a:r>
              <a:rPr lang="el-GR" b="1" dirty="0" smtClean="0"/>
              <a:t>Βήμα 5. </a:t>
            </a:r>
            <a:r>
              <a:rPr lang="el-GR" dirty="0" smtClean="0"/>
              <a:t>Καθορίζουμε που θα τελειώνει η μικρότερη κλάση προσθέτοντας στο κάτω όριο της το «πλάτος» της κλάσης και αφαιρώντας 1. Έτσι η κλάση αυτή θα τελειώνει στο 90+10-1=99 και η κλάση θα είναι η 90-99 (ή η [90-100))</a:t>
            </a:r>
          </a:p>
          <a:p>
            <a:endParaRPr lang="el-GR" dirty="0" smtClean="0"/>
          </a:p>
          <a:p>
            <a:endParaRPr lang="el-GR" b="1" dirty="0" smtClean="0"/>
          </a:p>
          <a:p>
            <a:endParaRPr lang="el-GR" dirty="0" smtClean="0"/>
          </a:p>
          <a:p>
            <a:pPr marL="342900" indent="-342900">
              <a:buAutoNum type="arabicPeriod"/>
            </a:pPr>
            <a:endParaRPr lang="el-GR" dirty="0" smtClean="0"/>
          </a:p>
          <a:p>
            <a:pPr marL="342900" indent="-342900"/>
            <a:endParaRPr lang="el-GR" dirty="0" smtClean="0"/>
          </a:p>
          <a:p>
            <a:pPr marL="342900" indent="-342900">
              <a:buAutoNum type="arabicPeriod"/>
            </a:pPr>
            <a:endParaRPr lang="el-GR" dirty="0" smtClean="0"/>
          </a:p>
          <a:p>
            <a:pPr marL="342900" indent="-342900"/>
            <a:endParaRPr lang="el-GR" dirty="0" smtClean="0"/>
          </a:p>
          <a:p>
            <a:endParaRPr lang="el-GR" dirty="0" smtClean="0"/>
          </a:p>
          <a:p>
            <a:endParaRPr lang="el-GR" dirty="0"/>
          </a:p>
        </p:txBody>
      </p:sp>
      <p:graphicFrame>
        <p:nvGraphicFramePr>
          <p:cNvPr id="4" name="Table 3"/>
          <p:cNvGraphicFramePr>
            <a:graphicFrameLocks noGrp="1"/>
          </p:cNvGraphicFramePr>
          <p:nvPr/>
        </p:nvGraphicFramePr>
        <p:xfrm>
          <a:off x="1475656" y="2996952"/>
          <a:ext cx="6096000" cy="2800869"/>
        </p:xfrm>
        <a:graphic>
          <a:graphicData uri="http://schemas.openxmlformats.org/drawingml/2006/table">
            <a:tbl>
              <a:tblPr/>
              <a:tblGrid>
                <a:gridCol w="932781"/>
                <a:gridCol w="526747"/>
                <a:gridCol w="1045264"/>
                <a:gridCol w="526747"/>
                <a:gridCol w="998625"/>
                <a:gridCol w="526747"/>
                <a:gridCol w="1012342"/>
                <a:gridCol w="526747"/>
              </a:tblGrid>
              <a:tr h="164757">
                <a:tc>
                  <a:txBody>
                    <a:bodyPr/>
                    <a:lstStyle/>
                    <a:p>
                      <a:pPr algn="r" fontAlgn="b"/>
                      <a:endParaRPr lang="el-GR" sz="1000" b="0" i="0" u="none" strike="noStrike" dirty="0">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αριθμός φοιτητή</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βάρος</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αριθμός φοιτητή</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βάρος</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αριθμός φοιτητή</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βάρος</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αριθμός φοιτητή</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βάρος</a:t>
                      </a: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1</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120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16</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205</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31</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46</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125</a:t>
                      </a: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2</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153</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17</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130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32</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185</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47</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112</a:t>
                      </a: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3</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186</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18</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112</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33</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105</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48</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116</a:t>
                      </a: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4</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117</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19</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120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34</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112</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49</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114</a:t>
                      </a: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5</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140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20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180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35</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132</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50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125</a:t>
                      </a: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6</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165</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21</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150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36</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125</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51</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117</a:t>
                      </a: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7</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125</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22</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130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37</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150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52</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116</a:t>
                      </a: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8</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128</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23</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120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38</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116</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53</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95</a:t>
                      </a: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9</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129</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24</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140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39</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95</a:t>
                      </a: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10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120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25</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118</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40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145</a:t>
                      </a: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11</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123</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26</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130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41</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119</a:t>
                      </a: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12</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132</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27</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126</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42</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135</a:t>
                      </a: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13</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111</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28</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166</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43</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118</a:t>
                      </a: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14</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117</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29</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44</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139</a:t>
                      </a: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r>
              <a:tr h="164757">
                <a:tc>
                  <a:txBody>
                    <a:bodyPr/>
                    <a:lstStyle/>
                    <a:p>
                      <a:pPr algn="r" fontAlgn="b"/>
                      <a:r>
                        <a:rPr lang="el-GR" sz="1000" b="0" i="0" u="none" strike="noStrike" dirty="0">
                          <a:solidFill>
                            <a:schemeClr val="tx1"/>
                          </a:solidFill>
                          <a:latin typeface="Calibri"/>
                        </a:rPr>
                        <a:t>15</a:t>
                      </a:r>
                    </a:p>
                  </a:txBody>
                  <a:tcPr marL="8238" marR="8238" marT="8238" marB="0" anchor="b">
                    <a:lnL>
                      <a:noFill/>
                    </a:lnL>
                    <a:lnR>
                      <a:noFill/>
                    </a:lnR>
                    <a:lnT>
                      <a:noFill/>
                    </a:lnT>
                    <a:lnB>
                      <a:noFill/>
                    </a:lnB>
                  </a:tcPr>
                </a:tc>
                <a:tc>
                  <a:txBody>
                    <a:bodyPr/>
                    <a:lstStyle/>
                    <a:p>
                      <a:pPr algn="r" fontAlgn="b"/>
                      <a:r>
                        <a:rPr lang="el-GR" sz="1000" b="0" i="0" u="none" strike="noStrike" dirty="0">
                          <a:solidFill>
                            <a:schemeClr val="tx1"/>
                          </a:solidFill>
                          <a:latin typeface="Calibri"/>
                        </a:rPr>
                        <a:t>93</a:t>
                      </a:r>
                    </a:p>
                  </a:txBody>
                  <a:tcPr marL="8238" marR="8238" marT="8238" marB="0" anchor="b">
                    <a:lnL>
                      <a:noFill/>
                    </a:lnL>
                    <a:lnR>
                      <a:noFill/>
                    </a:lnR>
                    <a:lnT>
                      <a:noFill/>
                    </a:lnT>
                    <a:lnB>
                      <a:noFill/>
                    </a:lnB>
                  </a:tcPr>
                </a:tc>
                <a:tc>
                  <a:txBody>
                    <a:bodyPr/>
                    <a:lstStyle/>
                    <a:p>
                      <a:pPr algn="r" fontAlgn="b"/>
                      <a:r>
                        <a:rPr lang="el-GR" sz="1000" b="0" i="0" u="none" strike="noStrike" dirty="0">
                          <a:solidFill>
                            <a:schemeClr val="tx1"/>
                          </a:solidFill>
                          <a:latin typeface="Calibri"/>
                        </a:rPr>
                        <a:t>30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112</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45</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150</a:t>
                      </a: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dirty="0">
                        <a:solidFill>
                          <a:schemeClr val="tx1"/>
                        </a:solidFill>
                        <a:latin typeface="Calibri"/>
                      </a:endParaRPr>
                    </a:p>
                  </a:txBody>
                  <a:tcPr marL="8238" marR="8238" marT="8238" marB="0" anchor="b">
                    <a:lnL>
                      <a:noFill/>
                    </a:lnL>
                    <a:lnR>
                      <a:noFill/>
                    </a:lnR>
                    <a:lnT>
                      <a:noFill/>
                    </a:lnT>
                    <a:lnB>
                      <a:noFill/>
                    </a:lnB>
                  </a:tcPr>
                </a:tc>
              </a:tr>
            </a:tbl>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txBox="1">
            <a:spLocks/>
          </p:cNvSpPr>
          <p:nvPr/>
        </p:nvSpPr>
        <p:spPr>
          <a:xfrm>
            <a:off x="395536" y="6021288"/>
            <a:ext cx="8062912" cy="1470025"/>
          </a:xfrm>
          <a:prstGeom prst="rect">
            <a:avLst/>
          </a:prstGeom>
          <a:ln>
            <a:noFill/>
          </a:ln>
        </p:spPr>
        <p:txBody>
          <a:bodyPr vert="horz" lIns="0" tIns="0" rIns="18288" bIns="0" anchor="b">
            <a:noAutofit/>
            <a:scene3d>
              <a:camera prst="orthographicFront"/>
              <a:lightRig rig="freezing" dir="t">
                <a:rot lat="0" lon="0" rev="5640000"/>
              </a:lightRig>
            </a:scene3d>
            <a:sp3d prstMaterial="flat">
              <a:bevelT w="38100" h="38100"/>
              <a:contourClr>
                <a:schemeClr val="tx2"/>
              </a:contourClr>
            </a:sp3d>
          </a:bodyPr>
          <a:lstStyle/>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smtClean="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smtClean="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smtClean="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r>
              <a:rPr kumimoji="0" lang="el-GR" sz="2000" b="1" i="0" u="none" strike="noStrike" kern="1200" cap="none" spc="0" normalizeH="0" baseline="0" noProof="0" dirty="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t/>
            </a:r>
            <a:br>
              <a:rPr kumimoji="0" lang="el-GR" sz="2000" b="1" i="0" u="none" strike="noStrike" kern="1200" cap="none" spc="0" normalizeH="0" baseline="0" noProof="0" dirty="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br>
            <a:endParaRPr kumimoji="0" lang="el-GR" sz="2000" b="1" i="0" u="none" strike="noStrike" kern="1200" cap="none" spc="0" normalizeH="0" baseline="0" noProof="0" dirty="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endParaRPr>
          </a:p>
        </p:txBody>
      </p:sp>
      <p:pic>
        <p:nvPicPr>
          <p:cNvPr id="49154" name="Picture 2"/>
          <p:cNvPicPr>
            <a:picLocks noChangeAspect="1" noChangeArrowheads="1"/>
          </p:cNvPicPr>
          <p:nvPr/>
        </p:nvPicPr>
        <p:blipFill>
          <a:blip r:embed="rId2" cstate="print"/>
          <a:srcRect/>
          <a:stretch>
            <a:fillRect/>
          </a:stretch>
        </p:blipFill>
        <p:spPr bwMode="auto">
          <a:xfrm>
            <a:off x="971550" y="1843088"/>
            <a:ext cx="7200900" cy="31718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txBox="1">
            <a:spLocks/>
          </p:cNvSpPr>
          <p:nvPr/>
        </p:nvSpPr>
        <p:spPr>
          <a:xfrm>
            <a:off x="395536" y="6021288"/>
            <a:ext cx="8062912" cy="1470025"/>
          </a:xfrm>
          <a:prstGeom prst="rect">
            <a:avLst/>
          </a:prstGeom>
          <a:ln>
            <a:noFill/>
          </a:ln>
        </p:spPr>
        <p:txBody>
          <a:bodyPr vert="horz" lIns="0" tIns="0" rIns="18288" bIns="0" anchor="b">
            <a:noAutofit/>
            <a:scene3d>
              <a:camera prst="orthographicFront"/>
              <a:lightRig rig="freezing" dir="t">
                <a:rot lat="0" lon="0" rev="5640000"/>
              </a:lightRig>
            </a:scene3d>
            <a:sp3d prstMaterial="flat">
              <a:bevelT w="38100" h="38100"/>
              <a:contourClr>
                <a:schemeClr val="tx2"/>
              </a:contourClr>
            </a:sp3d>
          </a:bodyPr>
          <a:lstStyle/>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smtClean="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smtClean="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smtClean="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r>
              <a:rPr kumimoji="0" lang="el-GR" sz="2000" b="1" i="0" u="none" strike="noStrike" kern="1200" cap="none" spc="0" normalizeH="0" baseline="0" noProof="0" dirty="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t/>
            </a:r>
            <a:br>
              <a:rPr kumimoji="0" lang="el-GR" sz="2000" b="1" i="0" u="none" strike="noStrike" kern="1200" cap="none" spc="0" normalizeH="0" baseline="0" noProof="0" dirty="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br>
            <a:endParaRPr kumimoji="0" lang="el-GR" sz="2000" b="1" i="0" u="none" strike="noStrike" kern="1200" cap="none" spc="0" normalizeH="0" baseline="0" noProof="0" dirty="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endParaRPr>
          </a:p>
        </p:txBody>
      </p:sp>
      <p:sp>
        <p:nvSpPr>
          <p:cNvPr id="3" name="TextBox 2"/>
          <p:cNvSpPr txBox="1"/>
          <p:nvPr/>
        </p:nvSpPr>
        <p:spPr>
          <a:xfrm>
            <a:off x="755576" y="1196752"/>
            <a:ext cx="8136904" cy="3693319"/>
          </a:xfrm>
          <a:prstGeom prst="rect">
            <a:avLst/>
          </a:prstGeom>
          <a:noFill/>
        </p:spPr>
        <p:txBody>
          <a:bodyPr wrap="square" rtlCol="0">
            <a:spAutoFit/>
          </a:bodyPr>
          <a:lstStyle/>
          <a:p>
            <a:r>
              <a:rPr lang="el-GR" b="1" dirty="0" smtClean="0"/>
              <a:t>Βήμα 6. </a:t>
            </a:r>
            <a:r>
              <a:rPr lang="el-GR" dirty="0" smtClean="0"/>
              <a:t>Πηγαίνοντας προς τα πάνω κατασκευάστε όσες κλάσεις είναι απαραίτητες ώστε να περιληφθεί σε αυτές και η μεγαλύτερη παρατήρηση. Στο παράδειγμα μας επειδή η μεγαλύτερη παρατήρηση είναι η 205 η τελευταία κλάση είναι η 200-209.</a:t>
            </a:r>
          </a:p>
          <a:p>
            <a:endParaRPr lang="el-GR" dirty="0" smtClean="0"/>
          </a:p>
          <a:p>
            <a:endParaRPr lang="el-GR" b="1" dirty="0" smtClean="0"/>
          </a:p>
          <a:p>
            <a:endParaRPr lang="el-GR" dirty="0" smtClean="0"/>
          </a:p>
          <a:p>
            <a:pPr marL="342900" indent="-342900">
              <a:buAutoNum type="arabicPeriod"/>
            </a:pPr>
            <a:endParaRPr lang="el-GR" dirty="0" smtClean="0"/>
          </a:p>
          <a:p>
            <a:pPr marL="342900" indent="-342900"/>
            <a:endParaRPr lang="el-GR" dirty="0" smtClean="0"/>
          </a:p>
          <a:p>
            <a:pPr marL="342900" indent="-342900">
              <a:buAutoNum type="arabicPeriod"/>
            </a:pPr>
            <a:endParaRPr lang="el-GR" dirty="0" smtClean="0"/>
          </a:p>
          <a:p>
            <a:pPr marL="342900" indent="-342900"/>
            <a:endParaRPr lang="el-GR" dirty="0" smtClean="0"/>
          </a:p>
          <a:p>
            <a:endParaRPr lang="el-GR" dirty="0" smtClean="0"/>
          </a:p>
          <a:p>
            <a:endParaRPr lang="el-GR" dirty="0"/>
          </a:p>
        </p:txBody>
      </p:sp>
      <p:graphicFrame>
        <p:nvGraphicFramePr>
          <p:cNvPr id="4" name="Table 3"/>
          <p:cNvGraphicFramePr>
            <a:graphicFrameLocks noGrp="1"/>
          </p:cNvGraphicFramePr>
          <p:nvPr/>
        </p:nvGraphicFramePr>
        <p:xfrm>
          <a:off x="1475656" y="2996952"/>
          <a:ext cx="6096000" cy="2800869"/>
        </p:xfrm>
        <a:graphic>
          <a:graphicData uri="http://schemas.openxmlformats.org/drawingml/2006/table">
            <a:tbl>
              <a:tblPr/>
              <a:tblGrid>
                <a:gridCol w="932781"/>
                <a:gridCol w="526747"/>
                <a:gridCol w="1045264"/>
                <a:gridCol w="526747"/>
                <a:gridCol w="998625"/>
                <a:gridCol w="526747"/>
                <a:gridCol w="1012342"/>
                <a:gridCol w="526747"/>
              </a:tblGrid>
              <a:tr h="164757">
                <a:tc>
                  <a:txBody>
                    <a:bodyPr/>
                    <a:lstStyle/>
                    <a:p>
                      <a:pPr algn="r" fontAlgn="b"/>
                      <a:endParaRPr lang="el-GR" sz="1000" b="0" i="0" u="none" strike="noStrike" dirty="0">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αριθμός φοιτητή</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βάρος</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αριθμός φοιτητή</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βάρος</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αριθμός φοιτητή</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βάρος</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αριθμός φοιτητή</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βάρος</a:t>
                      </a: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1</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120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16</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205</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31</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46</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125</a:t>
                      </a: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2</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153</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17</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130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32</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185</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47</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112</a:t>
                      </a: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3</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186</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18</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112</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33</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105</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48</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116</a:t>
                      </a: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4</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117</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19</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120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34</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112</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49</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114</a:t>
                      </a: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5</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140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20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180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35</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132</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50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125</a:t>
                      </a: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6</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165</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21</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150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36</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125</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51</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117</a:t>
                      </a: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7</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125</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22</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130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37</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150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52</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116</a:t>
                      </a: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8</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128</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23</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120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38</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116</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53</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95</a:t>
                      </a: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9</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129</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24</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140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39</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95</a:t>
                      </a: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10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120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25</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118</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40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145</a:t>
                      </a: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11</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123</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26</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130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41</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119</a:t>
                      </a: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12</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132</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27</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126</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42</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135</a:t>
                      </a: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13</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111</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28</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166</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43</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118</a:t>
                      </a: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14</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117</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29</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44</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139</a:t>
                      </a: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r>
              <a:tr h="164757">
                <a:tc>
                  <a:txBody>
                    <a:bodyPr/>
                    <a:lstStyle/>
                    <a:p>
                      <a:pPr algn="r" fontAlgn="b"/>
                      <a:r>
                        <a:rPr lang="el-GR" sz="1000" b="0" i="0" u="none" strike="noStrike" dirty="0">
                          <a:solidFill>
                            <a:schemeClr val="tx1"/>
                          </a:solidFill>
                          <a:latin typeface="Calibri"/>
                        </a:rPr>
                        <a:t>15</a:t>
                      </a:r>
                    </a:p>
                  </a:txBody>
                  <a:tcPr marL="8238" marR="8238" marT="8238" marB="0" anchor="b">
                    <a:lnL>
                      <a:noFill/>
                    </a:lnL>
                    <a:lnR>
                      <a:noFill/>
                    </a:lnR>
                    <a:lnT>
                      <a:noFill/>
                    </a:lnT>
                    <a:lnB>
                      <a:noFill/>
                    </a:lnB>
                  </a:tcPr>
                </a:tc>
                <a:tc>
                  <a:txBody>
                    <a:bodyPr/>
                    <a:lstStyle/>
                    <a:p>
                      <a:pPr algn="r" fontAlgn="b"/>
                      <a:r>
                        <a:rPr lang="el-GR" sz="1000" b="0" i="0" u="none" strike="noStrike" dirty="0">
                          <a:solidFill>
                            <a:schemeClr val="tx1"/>
                          </a:solidFill>
                          <a:latin typeface="Calibri"/>
                        </a:rPr>
                        <a:t>93</a:t>
                      </a:r>
                    </a:p>
                  </a:txBody>
                  <a:tcPr marL="8238" marR="8238" marT="8238" marB="0" anchor="b">
                    <a:lnL>
                      <a:noFill/>
                    </a:lnL>
                    <a:lnR>
                      <a:noFill/>
                    </a:lnR>
                    <a:lnT>
                      <a:noFill/>
                    </a:lnT>
                    <a:lnB>
                      <a:noFill/>
                    </a:lnB>
                  </a:tcPr>
                </a:tc>
                <a:tc>
                  <a:txBody>
                    <a:bodyPr/>
                    <a:lstStyle/>
                    <a:p>
                      <a:pPr algn="r" fontAlgn="b"/>
                      <a:r>
                        <a:rPr lang="el-GR" sz="1000" b="0" i="0" u="none" strike="noStrike" dirty="0">
                          <a:solidFill>
                            <a:schemeClr val="tx1"/>
                          </a:solidFill>
                          <a:latin typeface="Calibri"/>
                        </a:rPr>
                        <a:t>30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112</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45</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150</a:t>
                      </a: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dirty="0">
                        <a:solidFill>
                          <a:schemeClr val="tx1"/>
                        </a:solidFill>
                        <a:latin typeface="Calibri"/>
                      </a:endParaRPr>
                    </a:p>
                  </a:txBody>
                  <a:tcPr marL="8238" marR="8238" marT="8238" marB="0" anchor="b">
                    <a:lnL>
                      <a:noFill/>
                    </a:lnL>
                    <a:lnR>
                      <a:noFill/>
                    </a:lnR>
                    <a:lnT>
                      <a:noFill/>
                    </a:lnT>
                    <a:lnB>
                      <a:noFill/>
                    </a:lnB>
                  </a:tcPr>
                </a:tc>
              </a:tr>
            </a:tbl>
          </a:graphicData>
        </a:graphic>
      </p:graphicFrame>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txBox="1">
            <a:spLocks/>
          </p:cNvSpPr>
          <p:nvPr/>
        </p:nvSpPr>
        <p:spPr>
          <a:xfrm>
            <a:off x="395536" y="6021288"/>
            <a:ext cx="8062912" cy="1470025"/>
          </a:xfrm>
          <a:prstGeom prst="rect">
            <a:avLst/>
          </a:prstGeom>
          <a:ln>
            <a:noFill/>
          </a:ln>
        </p:spPr>
        <p:txBody>
          <a:bodyPr vert="horz" lIns="0" tIns="0" rIns="18288" bIns="0" anchor="b">
            <a:noAutofit/>
            <a:scene3d>
              <a:camera prst="orthographicFront"/>
              <a:lightRig rig="freezing" dir="t">
                <a:rot lat="0" lon="0" rev="5640000"/>
              </a:lightRig>
            </a:scene3d>
            <a:sp3d prstMaterial="flat">
              <a:bevelT w="38100" h="38100"/>
              <a:contourClr>
                <a:schemeClr val="tx2"/>
              </a:contourClr>
            </a:sp3d>
          </a:bodyPr>
          <a:lstStyle/>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smtClean="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smtClean="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smtClean="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r>
              <a:rPr kumimoji="0" lang="el-GR" sz="2000" b="1" i="0" u="none" strike="noStrike" kern="1200" cap="none" spc="0" normalizeH="0" baseline="0" noProof="0" dirty="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t/>
            </a:r>
            <a:br>
              <a:rPr kumimoji="0" lang="el-GR" sz="2000" b="1" i="0" u="none" strike="noStrike" kern="1200" cap="none" spc="0" normalizeH="0" baseline="0" noProof="0" dirty="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br>
            <a:endParaRPr kumimoji="0" lang="el-GR" sz="2000" b="1" i="0" u="none" strike="noStrike" kern="1200" cap="none" spc="0" normalizeH="0" baseline="0" noProof="0" dirty="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endParaRPr>
          </a:p>
        </p:txBody>
      </p:sp>
      <p:sp>
        <p:nvSpPr>
          <p:cNvPr id="3" name="TextBox 2"/>
          <p:cNvSpPr txBox="1"/>
          <p:nvPr/>
        </p:nvSpPr>
        <p:spPr>
          <a:xfrm>
            <a:off x="755576" y="1196752"/>
            <a:ext cx="8136904" cy="2862322"/>
          </a:xfrm>
          <a:prstGeom prst="rect">
            <a:avLst/>
          </a:prstGeom>
          <a:noFill/>
        </p:spPr>
        <p:txBody>
          <a:bodyPr wrap="square" rtlCol="0">
            <a:spAutoFit/>
          </a:bodyPr>
          <a:lstStyle/>
          <a:p>
            <a:r>
              <a:rPr lang="el-GR" b="1" dirty="0" smtClean="0"/>
              <a:t>Βήμα 7. </a:t>
            </a:r>
            <a:r>
              <a:rPr lang="el-GR" dirty="0" smtClean="0"/>
              <a:t>Αντιστοιχείστε τις παρατηρήσεις με τις κλάσεις στην οποία ανήκουν.</a:t>
            </a:r>
          </a:p>
          <a:p>
            <a:endParaRPr lang="el-GR" dirty="0" smtClean="0"/>
          </a:p>
          <a:p>
            <a:endParaRPr lang="el-GR" b="1" dirty="0" smtClean="0"/>
          </a:p>
          <a:p>
            <a:endParaRPr lang="el-GR" dirty="0" smtClean="0"/>
          </a:p>
          <a:p>
            <a:pPr marL="342900" indent="-342900">
              <a:buAutoNum type="arabicPeriod"/>
            </a:pPr>
            <a:endParaRPr lang="el-GR" dirty="0" smtClean="0"/>
          </a:p>
          <a:p>
            <a:pPr marL="342900" indent="-342900"/>
            <a:endParaRPr lang="el-GR" dirty="0" smtClean="0"/>
          </a:p>
          <a:p>
            <a:pPr marL="342900" indent="-342900">
              <a:buAutoNum type="arabicPeriod"/>
            </a:pPr>
            <a:endParaRPr lang="el-GR" dirty="0" smtClean="0"/>
          </a:p>
          <a:p>
            <a:pPr marL="342900" indent="-342900"/>
            <a:endParaRPr lang="el-GR" dirty="0" smtClean="0"/>
          </a:p>
          <a:p>
            <a:endParaRPr lang="el-GR" dirty="0" smtClean="0"/>
          </a:p>
          <a:p>
            <a:endParaRPr lang="el-GR" dirty="0"/>
          </a:p>
        </p:txBody>
      </p:sp>
      <p:graphicFrame>
        <p:nvGraphicFramePr>
          <p:cNvPr id="4" name="Table 3"/>
          <p:cNvGraphicFramePr>
            <a:graphicFrameLocks noGrp="1"/>
          </p:cNvGraphicFramePr>
          <p:nvPr/>
        </p:nvGraphicFramePr>
        <p:xfrm>
          <a:off x="1475656" y="2996952"/>
          <a:ext cx="6096000" cy="2800869"/>
        </p:xfrm>
        <a:graphic>
          <a:graphicData uri="http://schemas.openxmlformats.org/drawingml/2006/table">
            <a:tbl>
              <a:tblPr/>
              <a:tblGrid>
                <a:gridCol w="932781"/>
                <a:gridCol w="526747"/>
                <a:gridCol w="1045264"/>
                <a:gridCol w="526747"/>
                <a:gridCol w="998625"/>
                <a:gridCol w="526747"/>
                <a:gridCol w="1012342"/>
                <a:gridCol w="526747"/>
              </a:tblGrid>
              <a:tr h="164757">
                <a:tc>
                  <a:txBody>
                    <a:bodyPr/>
                    <a:lstStyle/>
                    <a:p>
                      <a:pPr algn="r" fontAlgn="b"/>
                      <a:endParaRPr lang="el-GR" sz="1000" b="0" i="0" u="none" strike="noStrike" dirty="0">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αριθμός φοιτητή</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βάρος</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αριθμός φοιτητή</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βάρος</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αριθμός φοιτητή</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βάρος</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αριθμός φοιτητή</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βάρος</a:t>
                      </a: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1</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120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16</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205</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31</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46</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125</a:t>
                      </a: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2</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153</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17</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130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32</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185</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47</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112</a:t>
                      </a: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3</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186</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18</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112</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33</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105</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48</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116</a:t>
                      </a: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4</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117</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19</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120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34</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112</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49</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114</a:t>
                      </a: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5</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140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20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180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35</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132</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50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125</a:t>
                      </a: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6</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165</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21</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150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36</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125</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51</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117</a:t>
                      </a: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7</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125</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22</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130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37</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150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52</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116</a:t>
                      </a: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8</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128</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23</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120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38</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116</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53</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95</a:t>
                      </a: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9</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129</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24</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140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39</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95</a:t>
                      </a: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10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120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25</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118</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40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145</a:t>
                      </a: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11</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123</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26</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130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41</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119</a:t>
                      </a: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12</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132</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27</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126</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42</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135</a:t>
                      </a: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13</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111</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28</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166</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43</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118</a:t>
                      </a: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14</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117</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29</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44</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139</a:t>
                      </a: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r>
              <a:tr h="164757">
                <a:tc>
                  <a:txBody>
                    <a:bodyPr/>
                    <a:lstStyle/>
                    <a:p>
                      <a:pPr algn="r" fontAlgn="b"/>
                      <a:r>
                        <a:rPr lang="el-GR" sz="1000" b="0" i="0" u="none" strike="noStrike" dirty="0">
                          <a:solidFill>
                            <a:schemeClr val="tx1"/>
                          </a:solidFill>
                          <a:latin typeface="Calibri"/>
                        </a:rPr>
                        <a:t>15</a:t>
                      </a:r>
                    </a:p>
                  </a:txBody>
                  <a:tcPr marL="8238" marR="8238" marT="8238" marB="0" anchor="b">
                    <a:lnL>
                      <a:noFill/>
                    </a:lnL>
                    <a:lnR>
                      <a:noFill/>
                    </a:lnR>
                    <a:lnT>
                      <a:noFill/>
                    </a:lnT>
                    <a:lnB>
                      <a:noFill/>
                    </a:lnB>
                  </a:tcPr>
                </a:tc>
                <a:tc>
                  <a:txBody>
                    <a:bodyPr/>
                    <a:lstStyle/>
                    <a:p>
                      <a:pPr algn="r" fontAlgn="b"/>
                      <a:r>
                        <a:rPr lang="el-GR" sz="1000" b="0" i="0" u="none" strike="noStrike" dirty="0">
                          <a:solidFill>
                            <a:schemeClr val="tx1"/>
                          </a:solidFill>
                          <a:latin typeface="Calibri"/>
                        </a:rPr>
                        <a:t>93</a:t>
                      </a:r>
                    </a:p>
                  </a:txBody>
                  <a:tcPr marL="8238" marR="8238" marT="8238" marB="0" anchor="b">
                    <a:lnL>
                      <a:noFill/>
                    </a:lnL>
                    <a:lnR>
                      <a:noFill/>
                    </a:lnR>
                    <a:lnT>
                      <a:noFill/>
                    </a:lnT>
                    <a:lnB>
                      <a:noFill/>
                    </a:lnB>
                  </a:tcPr>
                </a:tc>
                <a:tc>
                  <a:txBody>
                    <a:bodyPr/>
                    <a:lstStyle/>
                    <a:p>
                      <a:pPr algn="r" fontAlgn="b"/>
                      <a:r>
                        <a:rPr lang="el-GR" sz="1000" b="0" i="0" u="none" strike="noStrike" dirty="0">
                          <a:solidFill>
                            <a:schemeClr val="tx1"/>
                          </a:solidFill>
                          <a:latin typeface="Calibri"/>
                        </a:rPr>
                        <a:t>30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112</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45</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150</a:t>
                      </a: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dirty="0">
                        <a:solidFill>
                          <a:schemeClr val="tx1"/>
                        </a:solidFill>
                        <a:latin typeface="Calibri"/>
                      </a:endParaRPr>
                    </a:p>
                  </a:txBody>
                  <a:tcPr marL="8238" marR="8238" marT="8238" marB="0" anchor="b">
                    <a:lnL>
                      <a:noFill/>
                    </a:lnL>
                    <a:lnR>
                      <a:noFill/>
                    </a:lnR>
                    <a:lnT>
                      <a:noFill/>
                    </a:lnT>
                    <a:lnB>
                      <a:noFill/>
                    </a:lnB>
                  </a:tcPr>
                </a:tc>
              </a:tr>
            </a:tbl>
          </a:graphicData>
        </a:graphic>
      </p:graphicFrame>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txBox="1">
            <a:spLocks/>
          </p:cNvSpPr>
          <p:nvPr/>
        </p:nvSpPr>
        <p:spPr>
          <a:xfrm>
            <a:off x="395536" y="6021288"/>
            <a:ext cx="8062912" cy="1470025"/>
          </a:xfrm>
          <a:prstGeom prst="rect">
            <a:avLst/>
          </a:prstGeom>
          <a:ln>
            <a:noFill/>
          </a:ln>
        </p:spPr>
        <p:txBody>
          <a:bodyPr vert="horz" lIns="0" tIns="0" rIns="18288" bIns="0" anchor="b">
            <a:noAutofit/>
            <a:scene3d>
              <a:camera prst="orthographicFront"/>
              <a:lightRig rig="freezing" dir="t">
                <a:rot lat="0" lon="0" rev="5640000"/>
              </a:lightRig>
            </a:scene3d>
            <a:sp3d prstMaterial="flat">
              <a:bevelT w="38100" h="38100"/>
              <a:contourClr>
                <a:schemeClr val="tx2"/>
              </a:contourClr>
            </a:sp3d>
          </a:bodyPr>
          <a:lstStyle/>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smtClean="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smtClean="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smtClean="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r>
              <a:rPr kumimoji="0" lang="el-GR" sz="2000" b="1" i="0" u="none" strike="noStrike" kern="1200" cap="none" spc="0" normalizeH="0" baseline="0" noProof="0" dirty="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t/>
            </a:r>
            <a:br>
              <a:rPr kumimoji="0" lang="el-GR" sz="2000" b="1" i="0" u="none" strike="noStrike" kern="1200" cap="none" spc="0" normalizeH="0" baseline="0" noProof="0" dirty="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br>
            <a:endParaRPr kumimoji="0" lang="el-GR" sz="2000" b="1" i="0" u="none" strike="noStrike" kern="1200" cap="none" spc="0" normalizeH="0" baseline="0" noProof="0" dirty="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endParaRPr>
          </a:p>
        </p:txBody>
      </p:sp>
      <p:sp>
        <p:nvSpPr>
          <p:cNvPr id="3" name="TextBox 2"/>
          <p:cNvSpPr txBox="1"/>
          <p:nvPr/>
        </p:nvSpPr>
        <p:spPr>
          <a:xfrm>
            <a:off x="755576" y="1196752"/>
            <a:ext cx="8136904" cy="3139321"/>
          </a:xfrm>
          <a:prstGeom prst="rect">
            <a:avLst/>
          </a:prstGeom>
          <a:noFill/>
        </p:spPr>
        <p:txBody>
          <a:bodyPr wrap="square" rtlCol="0">
            <a:spAutoFit/>
          </a:bodyPr>
          <a:lstStyle/>
          <a:p>
            <a:r>
              <a:rPr lang="el-GR" b="1" dirty="0" smtClean="0"/>
              <a:t>Βήμα 8. </a:t>
            </a:r>
            <a:r>
              <a:rPr lang="el-GR" dirty="0" smtClean="0"/>
              <a:t>Μετρήστε πόσες περιπτώσεις από την ίδια κλάση έχετε και αρχίστε την κατασκευή ενός πίνακα συχνοτήτων.</a:t>
            </a:r>
          </a:p>
          <a:p>
            <a:endParaRPr lang="el-GR" dirty="0" smtClean="0"/>
          </a:p>
          <a:p>
            <a:endParaRPr lang="el-GR" b="1" dirty="0" smtClean="0"/>
          </a:p>
          <a:p>
            <a:endParaRPr lang="el-GR" dirty="0" smtClean="0"/>
          </a:p>
          <a:p>
            <a:pPr marL="342900" indent="-342900">
              <a:buAutoNum type="arabicPeriod"/>
            </a:pPr>
            <a:endParaRPr lang="el-GR" dirty="0" smtClean="0"/>
          </a:p>
          <a:p>
            <a:pPr marL="342900" indent="-342900"/>
            <a:endParaRPr lang="el-GR" dirty="0" smtClean="0"/>
          </a:p>
          <a:p>
            <a:pPr marL="342900" indent="-342900">
              <a:buAutoNum type="arabicPeriod"/>
            </a:pPr>
            <a:endParaRPr lang="el-GR" dirty="0" smtClean="0"/>
          </a:p>
          <a:p>
            <a:pPr marL="342900" indent="-342900"/>
            <a:endParaRPr lang="el-GR" dirty="0" smtClean="0"/>
          </a:p>
          <a:p>
            <a:endParaRPr lang="el-GR" dirty="0" smtClean="0"/>
          </a:p>
          <a:p>
            <a:endParaRPr lang="el-GR" dirty="0"/>
          </a:p>
        </p:txBody>
      </p:sp>
      <p:graphicFrame>
        <p:nvGraphicFramePr>
          <p:cNvPr id="4" name="Table 3"/>
          <p:cNvGraphicFramePr>
            <a:graphicFrameLocks noGrp="1"/>
          </p:cNvGraphicFramePr>
          <p:nvPr/>
        </p:nvGraphicFramePr>
        <p:xfrm>
          <a:off x="1475656" y="2996952"/>
          <a:ext cx="6096000" cy="2800869"/>
        </p:xfrm>
        <a:graphic>
          <a:graphicData uri="http://schemas.openxmlformats.org/drawingml/2006/table">
            <a:tbl>
              <a:tblPr/>
              <a:tblGrid>
                <a:gridCol w="932781"/>
                <a:gridCol w="526747"/>
                <a:gridCol w="1045264"/>
                <a:gridCol w="526747"/>
                <a:gridCol w="998625"/>
                <a:gridCol w="526747"/>
                <a:gridCol w="1012342"/>
                <a:gridCol w="526747"/>
              </a:tblGrid>
              <a:tr h="164757">
                <a:tc>
                  <a:txBody>
                    <a:bodyPr/>
                    <a:lstStyle/>
                    <a:p>
                      <a:pPr algn="r" fontAlgn="b"/>
                      <a:endParaRPr lang="el-GR" sz="1000" b="0" i="0" u="none" strike="noStrike" dirty="0">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αριθμός φοιτητή</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βάρος</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αριθμός φοιτητή</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βάρος</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αριθμός φοιτητή</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βάρος</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αριθμός φοιτητή</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βάρος</a:t>
                      </a: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1</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120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16</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205</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31</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46</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125</a:t>
                      </a: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2</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153</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17</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130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32</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185</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47</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112</a:t>
                      </a: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3</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186</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18</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112</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33</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105</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48</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116</a:t>
                      </a: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4</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117</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19</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120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34</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112</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49</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114</a:t>
                      </a: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5</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140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20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180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35</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132</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50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125</a:t>
                      </a: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6</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165</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21</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150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36</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125</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51</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117</a:t>
                      </a: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7</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125</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22</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130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37</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150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52</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116</a:t>
                      </a: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8</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128</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23</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120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38</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116</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53</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95</a:t>
                      </a: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9</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129</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24</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140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39</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95</a:t>
                      </a: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10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120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25</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118</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40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145</a:t>
                      </a: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11</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123</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26</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130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41</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119</a:t>
                      </a: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12</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132</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27</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126</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42</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135</a:t>
                      </a: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13</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111</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28</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166</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43</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118</a:t>
                      </a: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14</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117</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29</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44</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139</a:t>
                      </a: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r>
              <a:tr h="164757">
                <a:tc>
                  <a:txBody>
                    <a:bodyPr/>
                    <a:lstStyle/>
                    <a:p>
                      <a:pPr algn="r" fontAlgn="b"/>
                      <a:r>
                        <a:rPr lang="el-GR" sz="1000" b="0" i="0" u="none" strike="noStrike" dirty="0">
                          <a:solidFill>
                            <a:schemeClr val="tx1"/>
                          </a:solidFill>
                          <a:latin typeface="Calibri"/>
                        </a:rPr>
                        <a:t>15</a:t>
                      </a:r>
                    </a:p>
                  </a:txBody>
                  <a:tcPr marL="8238" marR="8238" marT="8238" marB="0" anchor="b">
                    <a:lnL>
                      <a:noFill/>
                    </a:lnL>
                    <a:lnR>
                      <a:noFill/>
                    </a:lnR>
                    <a:lnT>
                      <a:noFill/>
                    </a:lnT>
                    <a:lnB>
                      <a:noFill/>
                    </a:lnB>
                  </a:tcPr>
                </a:tc>
                <a:tc>
                  <a:txBody>
                    <a:bodyPr/>
                    <a:lstStyle/>
                    <a:p>
                      <a:pPr algn="r" fontAlgn="b"/>
                      <a:r>
                        <a:rPr lang="el-GR" sz="1000" b="0" i="0" u="none" strike="noStrike" dirty="0">
                          <a:solidFill>
                            <a:schemeClr val="tx1"/>
                          </a:solidFill>
                          <a:latin typeface="Calibri"/>
                        </a:rPr>
                        <a:t>93</a:t>
                      </a:r>
                    </a:p>
                  </a:txBody>
                  <a:tcPr marL="8238" marR="8238" marT="8238" marB="0" anchor="b">
                    <a:lnL>
                      <a:noFill/>
                    </a:lnL>
                    <a:lnR>
                      <a:noFill/>
                    </a:lnR>
                    <a:lnT>
                      <a:noFill/>
                    </a:lnT>
                    <a:lnB>
                      <a:noFill/>
                    </a:lnB>
                  </a:tcPr>
                </a:tc>
                <a:tc>
                  <a:txBody>
                    <a:bodyPr/>
                    <a:lstStyle/>
                    <a:p>
                      <a:pPr algn="r" fontAlgn="b"/>
                      <a:r>
                        <a:rPr lang="el-GR" sz="1000" b="0" i="0" u="none" strike="noStrike" dirty="0">
                          <a:solidFill>
                            <a:schemeClr val="tx1"/>
                          </a:solidFill>
                          <a:latin typeface="Calibri"/>
                        </a:rPr>
                        <a:t>30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112</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45</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150</a:t>
                      </a: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dirty="0">
                        <a:solidFill>
                          <a:schemeClr val="tx1"/>
                        </a:solidFill>
                        <a:latin typeface="Calibri"/>
                      </a:endParaRPr>
                    </a:p>
                  </a:txBody>
                  <a:tcPr marL="8238" marR="8238" marT="8238" marB="0" anchor="b">
                    <a:lnL>
                      <a:noFill/>
                    </a:lnL>
                    <a:lnR>
                      <a:noFill/>
                    </a:lnR>
                    <a:lnT>
                      <a:noFill/>
                    </a:lnT>
                    <a:lnB>
                      <a:noFill/>
                    </a:lnB>
                  </a:tcPr>
                </a:tc>
              </a:tr>
            </a:tbl>
          </a:graphicData>
        </a:graphic>
      </p:graphicFrame>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txBox="1">
            <a:spLocks/>
          </p:cNvSpPr>
          <p:nvPr/>
        </p:nvSpPr>
        <p:spPr>
          <a:xfrm>
            <a:off x="395536" y="6021288"/>
            <a:ext cx="8062912" cy="1470025"/>
          </a:xfrm>
          <a:prstGeom prst="rect">
            <a:avLst/>
          </a:prstGeom>
          <a:ln>
            <a:noFill/>
          </a:ln>
        </p:spPr>
        <p:txBody>
          <a:bodyPr vert="horz" lIns="0" tIns="0" rIns="18288" bIns="0" anchor="b">
            <a:noAutofit/>
            <a:scene3d>
              <a:camera prst="orthographicFront"/>
              <a:lightRig rig="freezing" dir="t">
                <a:rot lat="0" lon="0" rev="5640000"/>
              </a:lightRig>
            </a:scene3d>
            <a:sp3d prstMaterial="flat">
              <a:bevelT w="38100" h="38100"/>
              <a:contourClr>
                <a:schemeClr val="tx2"/>
              </a:contourClr>
            </a:sp3d>
          </a:bodyPr>
          <a:lstStyle/>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smtClean="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smtClean="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smtClean="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r>
              <a:rPr kumimoji="0" lang="el-GR" sz="2000" b="1" i="0" u="none" strike="noStrike" kern="1200" cap="none" spc="0" normalizeH="0" baseline="0" noProof="0" dirty="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t/>
            </a:r>
            <a:br>
              <a:rPr kumimoji="0" lang="el-GR" sz="2000" b="1" i="0" u="none" strike="noStrike" kern="1200" cap="none" spc="0" normalizeH="0" baseline="0" noProof="0" dirty="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br>
            <a:endParaRPr kumimoji="0" lang="el-GR" sz="2000" b="1" i="0" u="none" strike="noStrike" kern="1200" cap="none" spc="0" normalizeH="0" baseline="0" noProof="0" dirty="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endParaRPr>
          </a:p>
        </p:txBody>
      </p:sp>
      <p:sp>
        <p:nvSpPr>
          <p:cNvPr id="3" name="TextBox 2"/>
          <p:cNvSpPr txBox="1"/>
          <p:nvPr/>
        </p:nvSpPr>
        <p:spPr>
          <a:xfrm>
            <a:off x="755576" y="1196752"/>
            <a:ext cx="8136904" cy="3139321"/>
          </a:xfrm>
          <a:prstGeom prst="rect">
            <a:avLst/>
          </a:prstGeom>
          <a:noFill/>
        </p:spPr>
        <p:txBody>
          <a:bodyPr wrap="square" rtlCol="0">
            <a:spAutoFit/>
          </a:bodyPr>
          <a:lstStyle/>
          <a:p>
            <a:r>
              <a:rPr lang="el-GR" b="1" dirty="0" smtClean="0"/>
              <a:t>Βήμα 9. </a:t>
            </a:r>
            <a:r>
              <a:rPr lang="el-GR" dirty="0" smtClean="0"/>
              <a:t>Μη ξεχάσετε να συμπληρώσετε τον πίνακα συχνοτήτων με τα τεχνικά </a:t>
            </a:r>
            <a:r>
              <a:rPr lang="el-GR" smtClean="0"/>
              <a:t>του χαρακτηριστικά.</a:t>
            </a:r>
            <a:endParaRPr lang="el-GR" dirty="0" smtClean="0"/>
          </a:p>
          <a:p>
            <a:endParaRPr lang="el-GR" dirty="0" smtClean="0"/>
          </a:p>
          <a:p>
            <a:endParaRPr lang="el-GR" b="1" dirty="0" smtClean="0"/>
          </a:p>
          <a:p>
            <a:endParaRPr lang="el-GR" dirty="0" smtClean="0"/>
          </a:p>
          <a:p>
            <a:pPr marL="342900" indent="-342900">
              <a:buAutoNum type="arabicPeriod"/>
            </a:pPr>
            <a:endParaRPr lang="el-GR" dirty="0" smtClean="0"/>
          </a:p>
          <a:p>
            <a:pPr marL="342900" indent="-342900"/>
            <a:endParaRPr lang="el-GR" dirty="0" smtClean="0"/>
          </a:p>
          <a:p>
            <a:pPr marL="342900" indent="-342900">
              <a:buAutoNum type="arabicPeriod"/>
            </a:pPr>
            <a:endParaRPr lang="el-GR" dirty="0" smtClean="0"/>
          </a:p>
          <a:p>
            <a:pPr marL="342900" indent="-342900"/>
            <a:endParaRPr lang="el-GR" dirty="0" smtClean="0"/>
          </a:p>
          <a:p>
            <a:endParaRPr lang="el-GR" dirty="0" smtClean="0"/>
          </a:p>
          <a:p>
            <a:endParaRPr lang="el-GR" dirty="0"/>
          </a:p>
        </p:txBody>
      </p:sp>
      <p:graphicFrame>
        <p:nvGraphicFramePr>
          <p:cNvPr id="4" name="Table 3"/>
          <p:cNvGraphicFramePr>
            <a:graphicFrameLocks noGrp="1"/>
          </p:cNvGraphicFramePr>
          <p:nvPr/>
        </p:nvGraphicFramePr>
        <p:xfrm>
          <a:off x="1475656" y="2996952"/>
          <a:ext cx="6096000" cy="2800869"/>
        </p:xfrm>
        <a:graphic>
          <a:graphicData uri="http://schemas.openxmlformats.org/drawingml/2006/table">
            <a:tbl>
              <a:tblPr/>
              <a:tblGrid>
                <a:gridCol w="932781"/>
                <a:gridCol w="526747"/>
                <a:gridCol w="1045264"/>
                <a:gridCol w="526747"/>
                <a:gridCol w="998625"/>
                <a:gridCol w="526747"/>
                <a:gridCol w="1012342"/>
                <a:gridCol w="526747"/>
              </a:tblGrid>
              <a:tr h="164757">
                <a:tc>
                  <a:txBody>
                    <a:bodyPr/>
                    <a:lstStyle/>
                    <a:p>
                      <a:pPr algn="r" fontAlgn="b"/>
                      <a:endParaRPr lang="el-GR" sz="1000" b="0" i="0" u="none" strike="noStrike" dirty="0">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αριθμός φοιτητή</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βάρος</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αριθμός φοιτητή</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βάρος</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αριθμός φοιτητή</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βάρος</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αριθμός φοιτητή</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βάρος</a:t>
                      </a: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1</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120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16</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205</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31</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46</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125</a:t>
                      </a: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2</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153</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17</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130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32</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185</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47</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112</a:t>
                      </a: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3</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186</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18</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112</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33</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105</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48</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116</a:t>
                      </a: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4</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117</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19</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120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34</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112</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49</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114</a:t>
                      </a: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5</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140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20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180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35</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132</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50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125</a:t>
                      </a: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6</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165</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21</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150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36</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125</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51</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117</a:t>
                      </a: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7</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125</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22</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130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37</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150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52</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116</a:t>
                      </a: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8</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128</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23</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120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38</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116</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53</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95</a:t>
                      </a: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9</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129</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24</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140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39</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95</a:t>
                      </a: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10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120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25</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118</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40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145</a:t>
                      </a: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11</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123</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26</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130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41</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119</a:t>
                      </a: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12</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132</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27</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126</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42</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135</a:t>
                      </a: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13</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111</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28</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166</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43</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118</a:t>
                      </a: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r>
              <a:tr h="164757">
                <a:tc>
                  <a:txBody>
                    <a:bodyPr/>
                    <a:lstStyle/>
                    <a:p>
                      <a:pPr algn="r" fontAlgn="b"/>
                      <a:r>
                        <a:rPr lang="el-GR" sz="1000" b="0" i="0" u="none" strike="noStrike">
                          <a:solidFill>
                            <a:schemeClr val="tx1"/>
                          </a:solidFill>
                          <a:latin typeface="Calibri"/>
                        </a:rPr>
                        <a:t>14</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117</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29</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44</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139</a:t>
                      </a: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r>
              <a:tr h="164757">
                <a:tc>
                  <a:txBody>
                    <a:bodyPr/>
                    <a:lstStyle/>
                    <a:p>
                      <a:pPr algn="r" fontAlgn="b"/>
                      <a:r>
                        <a:rPr lang="el-GR" sz="1000" b="0" i="0" u="none" strike="noStrike" dirty="0">
                          <a:solidFill>
                            <a:schemeClr val="tx1"/>
                          </a:solidFill>
                          <a:latin typeface="Calibri"/>
                        </a:rPr>
                        <a:t>15</a:t>
                      </a:r>
                    </a:p>
                  </a:txBody>
                  <a:tcPr marL="8238" marR="8238" marT="8238" marB="0" anchor="b">
                    <a:lnL>
                      <a:noFill/>
                    </a:lnL>
                    <a:lnR>
                      <a:noFill/>
                    </a:lnR>
                    <a:lnT>
                      <a:noFill/>
                    </a:lnT>
                    <a:lnB>
                      <a:noFill/>
                    </a:lnB>
                  </a:tcPr>
                </a:tc>
                <a:tc>
                  <a:txBody>
                    <a:bodyPr/>
                    <a:lstStyle/>
                    <a:p>
                      <a:pPr algn="r" fontAlgn="b"/>
                      <a:r>
                        <a:rPr lang="el-GR" sz="1000" b="0" i="0" u="none" strike="noStrike" dirty="0">
                          <a:solidFill>
                            <a:schemeClr val="tx1"/>
                          </a:solidFill>
                          <a:latin typeface="Calibri"/>
                        </a:rPr>
                        <a:t>93</a:t>
                      </a:r>
                    </a:p>
                  </a:txBody>
                  <a:tcPr marL="8238" marR="8238" marT="8238" marB="0" anchor="b">
                    <a:lnL>
                      <a:noFill/>
                    </a:lnL>
                    <a:lnR>
                      <a:noFill/>
                    </a:lnR>
                    <a:lnT>
                      <a:noFill/>
                    </a:lnT>
                    <a:lnB>
                      <a:noFill/>
                    </a:lnB>
                  </a:tcPr>
                </a:tc>
                <a:tc>
                  <a:txBody>
                    <a:bodyPr/>
                    <a:lstStyle/>
                    <a:p>
                      <a:pPr algn="r" fontAlgn="b"/>
                      <a:r>
                        <a:rPr lang="el-GR" sz="1000" b="0" i="0" u="none" strike="noStrike" dirty="0">
                          <a:solidFill>
                            <a:schemeClr val="tx1"/>
                          </a:solidFill>
                          <a:latin typeface="Calibri"/>
                        </a:rPr>
                        <a:t>30</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112</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45</a:t>
                      </a:r>
                    </a:p>
                  </a:txBody>
                  <a:tcPr marL="8238" marR="8238" marT="8238" marB="0" anchor="b">
                    <a:lnL>
                      <a:noFill/>
                    </a:lnL>
                    <a:lnR>
                      <a:noFill/>
                    </a:lnR>
                    <a:lnT>
                      <a:noFill/>
                    </a:lnT>
                    <a:lnB>
                      <a:noFill/>
                    </a:lnB>
                  </a:tcPr>
                </a:tc>
                <a:tc>
                  <a:txBody>
                    <a:bodyPr/>
                    <a:lstStyle/>
                    <a:p>
                      <a:pPr algn="r" fontAlgn="b"/>
                      <a:r>
                        <a:rPr lang="el-GR" sz="1000" b="0" i="0" u="none" strike="noStrike">
                          <a:solidFill>
                            <a:schemeClr val="tx1"/>
                          </a:solidFill>
                          <a:latin typeface="Calibri"/>
                        </a:rPr>
                        <a:t>150</a:t>
                      </a:r>
                    </a:p>
                  </a:txBody>
                  <a:tcPr marL="8238" marR="8238" marT="8238" marB="0" anchor="b">
                    <a:lnL>
                      <a:noFill/>
                    </a:lnL>
                    <a:lnR>
                      <a:noFill/>
                    </a:lnR>
                    <a:lnT>
                      <a:noFill/>
                    </a:lnT>
                    <a:lnB>
                      <a:noFill/>
                    </a:lnB>
                  </a:tcPr>
                </a:tc>
                <a:tc>
                  <a:txBody>
                    <a:bodyPr/>
                    <a:lstStyle/>
                    <a:p>
                      <a:pPr algn="r" fontAlgn="b"/>
                      <a:endParaRPr lang="el-GR" sz="1000" b="0" i="0" u="none" strike="noStrike">
                        <a:solidFill>
                          <a:schemeClr val="tx1"/>
                        </a:solidFill>
                        <a:latin typeface="Calibri"/>
                      </a:endParaRPr>
                    </a:p>
                  </a:txBody>
                  <a:tcPr marL="8238" marR="8238" marT="8238" marB="0" anchor="b">
                    <a:lnL>
                      <a:noFill/>
                    </a:lnL>
                    <a:lnR>
                      <a:noFill/>
                    </a:lnR>
                    <a:lnT>
                      <a:noFill/>
                    </a:lnT>
                    <a:lnB>
                      <a:noFill/>
                    </a:lnB>
                  </a:tcPr>
                </a:tc>
                <a:tc>
                  <a:txBody>
                    <a:bodyPr/>
                    <a:lstStyle/>
                    <a:p>
                      <a:pPr algn="r" fontAlgn="b"/>
                      <a:endParaRPr lang="el-GR" sz="1000" b="0" i="0" u="none" strike="noStrike" dirty="0">
                        <a:solidFill>
                          <a:schemeClr val="tx1"/>
                        </a:solidFill>
                        <a:latin typeface="Calibri"/>
                      </a:endParaRPr>
                    </a:p>
                  </a:txBody>
                  <a:tcPr marL="8238" marR="8238" marT="8238" marB="0" anchor="b">
                    <a:lnL>
                      <a:noFill/>
                    </a:lnL>
                    <a:lnR>
                      <a:noFill/>
                    </a:lnR>
                    <a:lnT>
                      <a:noFill/>
                    </a:lnT>
                    <a:lnB>
                      <a:noFill/>
                    </a:lnB>
                  </a:tcPr>
                </a:tc>
              </a:tr>
            </a:tbl>
          </a:graphicData>
        </a:graphic>
      </p:graphicFrame>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txBox="1">
            <a:spLocks/>
          </p:cNvSpPr>
          <p:nvPr/>
        </p:nvSpPr>
        <p:spPr>
          <a:xfrm>
            <a:off x="395536" y="6021288"/>
            <a:ext cx="8062912" cy="1470025"/>
          </a:xfrm>
          <a:prstGeom prst="rect">
            <a:avLst/>
          </a:prstGeom>
          <a:ln>
            <a:noFill/>
          </a:ln>
        </p:spPr>
        <p:txBody>
          <a:bodyPr vert="horz" lIns="0" tIns="0" rIns="18288" bIns="0" anchor="b">
            <a:noAutofit/>
            <a:scene3d>
              <a:camera prst="orthographicFront"/>
              <a:lightRig rig="freezing" dir="t">
                <a:rot lat="0" lon="0" rev="5640000"/>
              </a:lightRig>
            </a:scene3d>
            <a:sp3d prstMaterial="flat">
              <a:bevelT w="38100" h="38100"/>
              <a:contourClr>
                <a:schemeClr val="tx2"/>
              </a:contourClr>
            </a:sp3d>
          </a:bodyPr>
          <a:lstStyle/>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smtClean="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smtClean="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smtClean="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r>
              <a:rPr kumimoji="0" lang="el-GR" sz="2000" b="1" i="0" u="none" strike="noStrike" kern="1200" cap="none" spc="0" normalizeH="0" baseline="0" noProof="0" dirty="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t/>
            </a:r>
            <a:br>
              <a:rPr kumimoji="0" lang="el-GR" sz="2000" b="1" i="0" u="none" strike="noStrike" kern="1200" cap="none" spc="0" normalizeH="0" baseline="0" noProof="0" dirty="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br>
            <a:endParaRPr kumimoji="0" lang="el-GR" sz="2000" b="1" i="0" u="none" strike="noStrike" kern="1200" cap="none" spc="0" normalizeH="0" baseline="0" noProof="0" dirty="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endParaRPr>
          </a:p>
        </p:txBody>
      </p:sp>
      <p:pic>
        <p:nvPicPr>
          <p:cNvPr id="1026" name="Picture 2"/>
          <p:cNvPicPr>
            <a:picLocks noChangeAspect="1" noChangeArrowheads="1"/>
          </p:cNvPicPr>
          <p:nvPr/>
        </p:nvPicPr>
        <p:blipFill>
          <a:blip r:embed="rId2" cstate="print"/>
          <a:srcRect/>
          <a:stretch>
            <a:fillRect/>
          </a:stretch>
        </p:blipFill>
        <p:spPr bwMode="auto">
          <a:xfrm>
            <a:off x="1763688" y="260648"/>
            <a:ext cx="6048672" cy="632154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txBox="1">
            <a:spLocks/>
          </p:cNvSpPr>
          <p:nvPr/>
        </p:nvSpPr>
        <p:spPr>
          <a:xfrm>
            <a:off x="395536" y="6021288"/>
            <a:ext cx="8062912" cy="1470025"/>
          </a:xfrm>
          <a:prstGeom prst="rect">
            <a:avLst/>
          </a:prstGeom>
          <a:ln>
            <a:noFill/>
          </a:ln>
        </p:spPr>
        <p:txBody>
          <a:bodyPr vert="horz" lIns="0" tIns="0" rIns="18288" bIns="0" anchor="b">
            <a:noAutofit/>
            <a:scene3d>
              <a:camera prst="orthographicFront"/>
              <a:lightRig rig="freezing" dir="t">
                <a:rot lat="0" lon="0" rev="5640000"/>
              </a:lightRig>
            </a:scene3d>
            <a:sp3d prstMaterial="flat">
              <a:bevelT w="38100" h="38100"/>
              <a:contourClr>
                <a:schemeClr val="tx2"/>
              </a:contourClr>
            </a:sp3d>
          </a:bodyPr>
          <a:lstStyle/>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smtClean="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smtClean="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smtClean="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r>
              <a:rPr kumimoji="0" lang="el-GR" sz="2000" b="1" i="0" u="none" strike="noStrike" kern="1200" cap="none" spc="0" normalizeH="0" baseline="0" noProof="0" dirty="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t/>
            </a:r>
            <a:br>
              <a:rPr kumimoji="0" lang="el-GR" sz="2000" b="1" i="0" u="none" strike="noStrike" kern="1200" cap="none" spc="0" normalizeH="0" baseline="0" noProof="0" dirty="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br>
            <a:endParaRPr kumimoji="0" lang="el-GR" sz="2000" b="1" i="0" u="none" strike="noStrike" kern="1200" cap="none" spc="0" normalizeH="0" baseline="0" noProof="0" dirty="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endParaRPr>
          </a:p>
        </p:txBody>
      </p:sp>
      <p:pic>
        <p:nvPicPr>
          <p:cNvPr id="11265" name="Picture 1"/>
          <p:cNvPicPr>
            <a:picLocks noChangeAspect="1" noChangeArrowheads="1"/>
          </p:cNvPicPr>
          <p:nvPr/>
        </p:nvPicPr>
        <p:blipFill>
          <a:blip r:embed="rId2" cstate="print"/>
          <a:srcRect/>
          <a:stretch>
            <a:fillRect/>
          </a:stretch>
        </p:blipFill>
        <p:spPr bwMode="auto">
          <a:xfrm>
            <a:off x="899592" y="260648"/>
            <a:ext cx="2664296" cy="2664296"/>
          </a:xfrm>
          <a:prstGeom prst="rect">
            <a:avLst/>
          </a:prstGeom>
          <a:noFill/>
          <a:ln w="9525">
            <a:noFill/>
            <a:miter lim="800000"/>
            <a:headEnd/>
            <a:tailEnd/>
          </a:ln>
        </p:spPr>
      </p:pic>
      <p:pic>
        <p:nvPicPr>
          <p:cNvPr id="11266" name="Picture 2"/>
          <p:cNvPicPr>
            <a:picLocks noChangeAspect="1" noChangeArrowheads="1"/>
          </p:cNvPicPr>
          <p:nvPr/>
        </p:nvPicPr>
        <p:blipFill>
          <a:blip r:embed="rId3" cstate="print"/>
          <a:srcRect/>
          <a:stretch>
            <a:fillRect/>
          </a:stretch>
        </p:blipFill>
        <p:spPr bwMode="auto">
          <a:xfrm>
            <a:off x="4139952" y="1628800"/>
            <a:ext cx="4238625" cy="28575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txBox="1">
            <a:spLocks/>
          </p:cNvSpPr>
          <p:nvPr/>
        </p:nvSpPr>
        <p:spPr>
          <a:xfrm>
            <a:off x="395536" y="6021288"/>
            <a:ext cx="8062912" cy="1470025"/>
          </a:xfrm>
          <a:prstGeom prst="rect">
            <a:avLst/>
          </a:prstGeom>
          <a:ln>
            <a:noFill/>
          </a:ln>
        </p:spPr>
        <p:txBody>
          <a:bodyPr vert="horz" lIns="0" tIns="0" rIns="18288" bIns="0" anchor="b">
            <a:noAutofit/>
            <a:scene3d>
              <a:camera prst="orthographicFront"/>
              <a:lightRig rig="freezing" dir="t">
                <a:rot lat="0" lon="0" rev="5640000"/>
              </a:lightRig>
            </a:scene3d>
            <a:sp3d prstMaterial="flat">
              <a:bevelT w="38100" h="38100"/>
              <a:contourClr>
                <a:schemeClr val="tx2"/>
              </a:contourClr>
            </a:sp3d>
          </a:bodyPr>
          <a:lstStyle/>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smtClean="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smtClean="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smtClean="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r>
              <a:rPr kumimoji="0" lang="el-GR" sz="2000" b="1" i="0" u="none" strike="noStrike" kern="1200" cap="none" spc="0" normalizeH="0" baseline="0" noProof="0" dirty="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t/>
            </a:r>
            <a:br>
              <a:rPr kumimoji="0" lang="el-GR" sz="2000" b="1" i="0" u="none" strike="noStrike" kern="1200" cap="none" spc="0" normalizeH="0" baseline="0" noProof="0" dirty="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br>
            <a:endParaRPr kumimoji="0" lang="el-GR" sz="2000" b="1" i="0" u="none" strike="noStrike" kern="1200" cap="none" spc="0" normalizeH="0" baseline="0" noProof="0" dirty="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endParaRPr>
          </a:p>
        </p:txBody>
      </p:sp>
      <p:pic>
        <p:nvPicPr>
          <p:cNvPr id="6145" name="Picture 1"/>
          <p:cNvPicPr>
            <a:picLocks noChangeAspect="1" noChangeArrowheads="1"/>
          </p:cNvPicPr>
          <p:nvPr/>
        </p:nvPicPr>
        <p:blipFill>
          <a:blip r:embed="rId2" cstate="print"/>
          <a:srcRect/>
          <a:stretch>
            <a:fillRect/>
          </a:stretch>
        </p:blipFill>
        <p:spPr bwMode="auto">
          <a:xfrm>
            <a:off x="611560" y="188640"/>
            <a:ext cx="4238625" cy="2857500"/>
          </a:xfrm>
          <a:prstGeom prst="rect">
            <a:avLst/>
          </a:prstGeom>
          <a:noFill/>
          <a:ln w="9525">
            <a:noFill/>
            <a:miter lim="800000"/>
            <a:headEnd/>
            <a:tailEnd/>
          </a:ln>
        </p:spPr>
      </p:pic>
      <p:pic>
        <p:nvPicPr>
          <p:cNvPr id="4" name="Picture 3"/>
          <p:cNvPicPr>
            <a:picLocks noChangeAspect="1" noChangeArrowheads="1"/>
          </p:cNvPicPr>
          <p:nvPr/>
        </p:nvPicPr>
        <p:blipFill>
          <a:blip r:embed="rId3" cstate="print"/>
          <a:srcRect/>
          <a:stretch>
            <a:fillRect/>
          </a:stretch>
        </p:blipFill>
        <p:spPr bwMode="auto">
          <a:xfrm>
            <a:off x="5148064" y="3048000"/>
            <a:ext cx="3810000" cy="3810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txBox="1">
            <a:spLocks/>
          </p:cNvSpPr>
          <p:nvPr/>
        </p:nvSpPr>
        <p:spPr>
          <a:xfrm>
            <a:off x="395536" y="6021288"/>
            <a:ext cx="8062912" cy="1470025"/>
          </a:xfrm>
          <a:prstGeom prst="rect">
            <a:avLst/>
          </a:prstGeom>
          <a:ln>
            <a:noFill/>
          </a:ln>
        </p:spPr>
        <p:txBody>
          <a:bodyPr vert="horz" lIns="0" tIns="0" rIns="18288" bIns="0" anchor="b">
            <a:noAutofit/>
            <a:scene3d>
              <a:camera prst="orthographicFront"/>
              <a:lightRig rig="freezing" dir="t">
                <a:rot lat="0" lon="0" rev="5640000"/>
              </a:lightRig>
            </a:scene3d>
            <a:sp3d prstMaterial="flat">
              <a:bevelT w="38100" h="38100"/>
              <a:contourClr>
                <a:schemeClr val="tx2"/>
              </a:contourClr>
            </a:sp3d>
          </a:bodyPr>
          <a:lstStyle/>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smtClean="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smtClean="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smtClean="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r>
              <a:rPr kumimoji="0" lang="el-GR" sz="2000" b="1" i="0" u="none" strike="noStrike" kern="1200" cap="none" spc="0" normalizeH="0" baseline="0" noProof="0" dirty="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t/>
            </a:r>
            <a:br>
              <a:rPr kumimoji="0" lang="el-GR" sz="2000" b="1" i="0" u="none" strike="noStrike" kern="1200" cap="none" spc="0" normalizeH="0" baseline="0" noProof="0" dirty="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br>
            <a:endParaRPr kumimoji="0" lang="el-GR" sz="2000" b="1" i="0" u="none" strike="noStrike" kern="1200" cap="none" spc="0" normalizeH="0" baseline="0" noProof="0" dirty="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endParaRPr>
          </a:p>
        </p:txBody>
      </p:sp>
      <p:pic>
        <p:nvPicPr>
          <p:cNvPr id="5121" name="Picture 1"/>
          <p:cNvPicPr>
            <a:picLocks noChangeAspect="1" noChangeArrowheads="1"/>
          </p:cNvPicPr>
          <p:nvPr/>
        </p:nvPicPr>
        <p:blipFill>
          <a:blip r:embed="rId2" cstate="print"/>
          <a:srcRect/>
          <a:stretch>
            <a:fillRect/>
          </a:stretch>
        </p:blipFill>
        <p:spPr bwMode="auto">
          <a:xfrm>
            <a:off x="179512" y="0"/>
            <a:ext cx="4238625" cy="2381250"/>
          </a:xfrm>
          <a:prstGeom prst="rect">
            <a:avLst/>
          </a:prstGeom>
          <a:noFill/>
          <a:ln w="9525">
            <a:noFill/>
            <a:miter lim="800000"/>
            <a:headEnd/>
            <a:tailEnd/>
          </a:ln>
        </p:spPr>
      </p:pic>
      <p:pic>
        <p:nvPicPr>
          <p:cNvPr id="5122" name="Picture 2"/>
          <p:cNvPicPr>
            <a:picLocks noChangeAspect="1" noChangeArrowheads="1"/>
          </p:cNvPicPr>
          <p:nvPr/>
        </p:nvPicPr>
        <p:blipFill>
          <a:blip r:embed="rId3" cstate="print"/>
          <a:srcRect/>
          <a:stretch>
            <a:fillRect/>
          </a:stretch>
        </p:blipFill>
        <p:spPr bwMode="auto">
          <a:xfrm>
            <a:off x="4644008" y="2564904"/>
            <a:ext cx="4238625" cy="4238625"/>
          </a:xfrm>
          <a:prstGeom prst="rect">
            <a:avLst/>
          </a:prstGeom>
          <a:noFill/>
          <a:ln w="9525">
            <a:noFill/>
            <a:miter lim="800000"/>
            <a:headEnd/>
            <a:tailEnd/>
          </a:ln>
        </p:spPr>
      </p:pic>
      <p:pic>
        <p:nvPicPr>
          <p:cNvPr id="5123" name="Picture 3"/>
          <p:cNvPicPr>
            <a:picLocks noChangeAspect="1" noChangeArrowheads="1"/>
          </p:cNvPicPr>
          <p:nvPr/>
        </p:nvPicPr>
        <p:blipFill>
          <a:blip r:embed="rId4" cstate="print"/>
          <a:srcRect/>
          <a:stretch>
            <a:fillRect/>
          </a:stretch>
        </p:blipFill>
        <p:spPr bwMode="auto">
          <a:xfrm>
            <a:off x="683568" y="3284984"/>
            <a:ext cx="3333750" cy="2095500"/>
          </a:xfrm>
          <a:prstGeom prst="rect">
            <a:avLst/>
          </a:prstGeom>
          <a:noFill/>
          <a:ln w="9525">
            <a:noFill/>
            <a:miter lim="800000"/>
            <a:headEnd/>
            <a:tailEnd/>
          </a:ln>
        </p:spPr>
      </p:pic>
      <p:pic>
        <p:nvPicPr>
          <p:cNvPr id="5124" name="Picture 4"/>
          <p:cNvPicPr>
            <a:picLocks noChangeAspect="1" noChangeArrowheads="1"/>
          </p:cNvPicPr>
          <p:nvPr/>
        </p:nvPicPr>
        <p:blipFill>
          <a:blip r:embed="rId5" cstate="print"/>
          <a:srcRect/>
          <a:stretch>
            <a:fillRect/>
          </a:stretch>
        </p:blipFill>
        <p:spPr bwMode="auto">
          <a:xfrm>
            <a:off x="4644008" y="0"/>
            <a:ext cx="2520280" cy="252028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txBox="1">
            <a:spLocks/>
          </p:cNvSpPr>
          <p:nvPr/>
        </p:nvSpPr>
        <p:spPr>
          <a:xfrm>
            <a:off x="395536" y="6021288"/>
            <a:ext cx="8062912" cy="1470025"/>
          </a:xfrm>
          <a:prstGeom prst="rect">
            <a:avLst/>
          </a:prstGeom>
          <a:ln>
            <a:noFill/>
          </a:ln>
        </p:spPr>
        <p:txBody>
          <a:bodyPr vert="horz" lIns="0" tIns="0" rIns="18288" bIns="0" anchor="b">
            <a:noAutofit/>
            <a:scene3d>
              <a:camera prst="orthographicFront"/>
              <a:lightRig rig="freezing" dir="t">
                <a:rot lat="0" lon="0" rev="5640000"/>
              </a:lightRig>
            </a:scene3d>
            <a:sp3d prstMaterial="flat">
              <a:bevelT w="38100" h="38100"/>
              <a:contourClr>
                <a:schemeClr val="tx2"/>
              </a:contourClr>
            </a:sp3d>
          </a:bodyPr>
          <a:lstStyle/>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smtClean="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smtClean="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smtClean="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r>
              <a:rPr kumimoji="0" lang="el-GR" sz="2000" b="1" i="0" u="none" strike="noStrike" kern="1200" cap="none" spc="0" normalizeH="0" baseline="0" noProof="0" dirty="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t/>
            </a:r>
            <a:br>
              <a:rPr kumimoji="0" lang="el-GR" sz="2000" b="1" i="0" u="none" strike="noStrike" kern="1200" cap="none" spc="0" normalizeH="0" baseline="0" noProof="0" dirty="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br>
            <a:endParaRPr kumimoji="0" lang="el-GR" sz="2000" b="1" i="0" u="none" strike="noStrike" kern="1200" cap="none" spc="0" normalizeH="0" baseline="0" noProof="0" dirty="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endParaRPr>
          </a:p>
        </p:txBody>
      </p:sp>
      <p:pic>
        <p:nvPicPr>
          <p:cNvPr id="10242" name="Picture 2"/>
          <p:cNvPicPr>
            <a:picLocks noChangeAspect="1" noChangeArrowheads="1"/>
          </p:cNvPicPr>
          <p:nvPr/>
        </p:nvPicPr>
        <p:blipFill>
          <a:blip r:embed="rId2" cstate="print"/>
          <a:srcRect/>
          <a:stretch>
            <a:fillRect/>
          </a:stretch>
        </p:blipFill>
        <p:spPr bwMode="auto">
          <a:xfrm>
            <a:off x="4860032" y="0"/>
            <a:ext cx="3333750" cy="3333750"/>
          </a:xfrm>
          <a:prstGeom prst="rect">
            <a:avLst/>
          </a:prstGeom>
          <a:noFill/>
          <a:ln w="9525">
            <a:noFill/>
            <a:miter lim="800000"/>
            <a:headEnd/>
            <a:tailEnd/>
          </a:ln>
        </p:spPr>
      </p:pic>
      <p:pic>
        <p:nvPicPr>
          <p:cNvPr id="10243" name="Picture 3"/>
          <p:cNvPicPr>
            <a:picLocks noChangeAspect="1" noChangeArrowheads="1"/>
          </p:cNvPicPr>
          <p:nvPr/>
        </p:nvPicPr>
        <p:blipFill>
          <a:blip r:embed="rId3" cstate="print"/>
          <a:srcRect/>
          <a:stretch>
            <a:fillRect/>
          </a:stretch>
        </p:blipFill>
        <p:spPr bwMode="auto">
          <a:xfrm>
            <a:off x="611560" y="1196752"/>
            <a:ext cx="3695700" cy="3705225"/>
          </a:xfrm>
          <a:prstGeom prst="rect">
            <a:avLst/>
          </a:prstGeom>
          <a:noFill/>
          <a:ln w="9525">
            <a:noFill/>
            <a:miter lim="800000"/>
            <a:headEnd/>
            <a:tailEnd/>
          </a:ln>
        </p:spPr>
      </p:pic>
      <p:pic>
        <p:nvPicPr>
          <p:cNvPr id="10244" name="Picture 4"/>
          <p:cNvPicPr>
            <a:picLocks noChangeAspect="1" noChangeArrowheads="1"/>
          </p:cNvPicPr>
          <p:nvPr/>
        </p:nvPicPr>
        <p:blipFill>
          <a:blip r:embed="rId4" cstate="print"/>
          <a:srcRect/>
          <a:stretch>
            <a:fillRect/>
          </a:stretch>
        </p:blipFill>
        <p:spPr bwMode="auto">
          <a:xfrm>
            <a:off x="4644008" y="3717032"/>
            <a:ext cx="2935213" cy="293521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txBox="1">
            <a:spLocks/>
          </p:cNvSpPr>
          <p:nvPr/>
        </p:nvSpPr>
        <p:spPr>
          <a:xfrm>
            <a:off x="395536" y="6021288"/>
            <a:ext cx="8062912" cy="1470025"/>
          </a:xfrm>
          <a:prstGeom prst="rect">
            <a:avLst/>
          </a:prstGeom>
          <a:ln>
            <a:noFill/>
          </a:ln>
        </p:spPr>
        <p:txBody>
          <a:bodyPr vert="horz" lIns="0" tIns="0" rIns="18288" bIns="0" anchor="b">
            <a:noAutofit/>
            <a:scene3d>
              <a:camera prst="orthographicFront"/>
              <a:lightRig rig="freezing" dir="t">
                <a:rot lat="0" lon="0" rev="5640000"/>
              </a:lightRig>
            </a:scene3d>
            <a:sp3d prstMaterial="flat">
              <a:bevelT w="38100" h="38100"/>
              <a:contourClr>
                <a:schemeClr val="tx2"/>
              </a:contourClr>
            </a:sp3d>
          </a:bodyPr>
          <a:lstStyle/>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smtClean="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smtClean="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smtClean="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r>
              <a:rPr kumimoji="0" lang="el-GR" sz="2000" b="1" i="0" u="none" strike="noStrike" kern="1200" cap="none" spc="0" normalizeH="0" baseline="0" noProof="0" dirty="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t/>
            </a:r>
            <a:br>
              <a:rPr kumimoji="0" lang="el-GR" sz="2000" b="1" i="0" u="none" strike="noStrike" kern="1200" cap="none" spc="0" normalizeH="0" baseline="0" noProof="0" dirty="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br>
            <a:endParaRPr kumimoji="0" lang="el-GR" sz="2000" b="1" i="0" u="none" strike="noStrike" kern="1200" cap="none" spc="0" normalizeH="0" baseline="0" noProof="0" dirty="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endParaRPr>
          </a:p>
        </p:txBody>
      </p:sp>
      <p:pic>
        <p:nvPicPr>
          <p:cNvPr id="9217" name="Picture 1"/>
          <p:cNvPicPr>
            <a:picLocks noChangeAspect="1" noChangeArrowheads="1"/>
          </p:cNvPicPr>
          <p:nvPr/>
        </p:nvPicPr>
        <p:blipFill>
          <a:blip r:embed="rId2" cstate="print"/>
          <a:srcRect/>
          <a:stretch>
            <a:fillRect/>
          </a:stretch>
        </p:blipFill>
        <p:spPr bwMode="auto">
          <a:xfrm>
            <a:off x="323528" y="260648"/>
            <a:ext cx="4238625" cy="4238625"/>
          </a:xfrm>
          <a:prstGeom prst="rect">
            <a:avLst/>
          </a:prstGeom>
          <a:noFill/>
          <a:ln w="9525">
            <a:noFill/>
            <a:miter lim="800000"/>
            <a:headEnd/>
            <a:tailEnd/>
          </a:ln>
        </p:spPr>
      </p:pic>
      <p:pic>
        <p:nvPicPr>
          <p:cNvPr id="9218" name="Picture 2"/>
          <p:cNvPicPr>
            <a:picLocks noChangeAspect="1" noChangeArrowheads="1"/>
          </p:cNvPicPr>
          <p:nvPr/>
        </p:nvPicPr>
        <p:blipFill>
          <a:blip r:embed="rId3" cstate="print"/>
          <a:srcRect/>
          <a:stretch>
            <a:fillRect/>
          </a:stretch>
        </p:blipFill>
        <p:spPr bwMode="auto">
          <a:xfrm>
            <a:off x="5508104" y="548680"/>
            <a:ext cx="2857500" cy="2857500"/>
          </a:xfrm>
          <a:prstGeom prst="rect">
            <a:avLst/>
          </a:prstGeom>
          <a:noFill/>
          <a:ln w="9525">
            <a:noFill/>
            <a:miter lim="800000"/>
            <a:headEnd/>
            <a:tailEnd/>
          </a:ln>
        </p:spPr>
      </p:pic>
      <p:pic>
        <p:nvPicPr>
          <p:cNvPr id="9219" name="Picture 3"/>
          <p:cNvPicPr>
            <a:picLocks noChangeAspect="1" noChangeArrowheads="1"/>
          </p:cNvPicPr>
          <p:nvPr/>
        </p:nvPicPr>
        <p:blipFill>
          <a:blip r:embed="rId4" cstate="print"/>
          <a:srcRect/>
          <a:stretch>
            <a:fillRect/>
          </a:stretch>
        </p:blipFill>
        <p:spPr bwMode="auto">
          <a:xfrm>
            <a:off x="5796136" y="3501008"/>
            <a:ext cx="2857500" cy="28575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txBox="1">
            <a:spLocks/>
          </p:cNvSpPr>
          <p:nvPr/>
        </p:nvSpPr>
        <p:spPr>
          <a:xfrm>
            <a:off x="395536" y="6021288"/>
            <a:ext cx="8062912" cy="1470025"/>
          </a:xfrm>
          <a:prstGeom prst="rect">
            <a:avLst/>
          </a:prstGeom>
          <a:ln>
            <a:noFill/>
          </a:ln>
        </p:spPr>
        <p:txBody>
          <a:bodyPr vert="horz" lIns="0" tIns="0" rIns="18288" bIns="0" anchor="b">
            <a:noAutofit/>
            <a:scene3d>
              <a:camera prst="orthographicFront"/>
              <a:lightRig rig="freezing" dir="t">
                <a:rot lat="0" lon="0" rev="5640000"/>
              </a:lightRig>
            </a:scene3d>
            <a:sp3d prstMaterial="flat">
              <a:bevelT w="38100" h="38100"/>
              <a:contourClr>
                <a:schemeClr val="tx2"/>
              </a:contourClr>
            </a:sp3d>
          </a:bodyPr>
          <a:lstStyle/>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smtClean="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smtClean="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smtClean="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r>
              <a:rPr kumimoji="0" lang="el-GR" sz="2000" b="1" i="0" u="none" strike="noStrike" kern="1200" cap="none" spc="0" normalizeH="0" baseline="0" noProof="0" dirty="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t/>
            </a:r>
            <a:br>
              <a:rPr kumimoji="0" lang="el-GR" sz="2000" b="1" i="0" u="none" strike="noStrike" kern="1200" cap="none" spc="0" normalizeH="0" baseline="0" noProof="0" dirty="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br>
            <a:endParaRPr kumimoji="0" lang="el-GR" sz="2000" b="1" i="0" u="none" strike="noStrike" kern="1200" cap="none" spc="0" normalizeH="0" baseline="0" noProof="0" dirty="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endParaRPr>
          </a:p>
        </p:txBody>
      </p:sp>
      <p:pic>
        <p:nvPicPr>
          <p:cNvPr id="50178" name="Picture 2"/>
          <p:cNvPicPr>
            <a:picLocks noChangeAspect="1" noChangeArrowheads="1"/>
          </p:cNvPicPr>
          <p:nvPr/>
        </p:nvPicPr>
        <p:blipFill>
          <a:blip r:embed="rId2" cstate="print"/>
          <a:srcRect/>
          <a:stretch>
            <a:fillRect/>
          </a:stretch>
        </p:blipFill>
        <p:spPr bwMode="auto">
          <a:xfrm>
            <a:off x="827584" y="476672"/>
            <a:ext cx="7534275" cy="1981200"/>
          </a:xfrm>
          <a:prstGeom prst="rect">
            <a:avLst/>
          </a:prstGeom>
          <a:noFill/>
          <a:ln w="9525">
            <a:noFill/>
            <a:miter lim="800000"/>
            <a:headEnd/>
            <a:tailEnd/>
          </a:ln>
        </p:spPr>
      </p:pic>
      <p:pic>
        <p:nvPicPr>
          <p:cNvPr id="50179" name="Picture 3"/>
          <p:cNvPicPr>
            <a:picLocks noChangeAspect="1" noChangeArrowheads="1"/>
          </p:cNvPicPr>
          <p:nvPr/>
        </p:nvPicPr>
        <p:blipFill>
          <a:blip r:embed="rId3" cstate="print"/>
          <a:srcRect/>
          <a:stretch>
            <a:fillRect/>
          </a:stretch>
        </p:blipFill>
        <p:spPr bwMode="auto">
          <a:xfrm>
            <a:off x="728663" y="2690813"/>
            <a:ext cx="7686675" cy="1476375"/>
          </a:xfrm>
          <a:prstGeom prst="rect">
            <a:avLst/>
          </a:prstGeom>
          <a:noFill/>
          <a:ln w="9525">
            <a:noFill/>
            <a:miter lim="800000"/>
            <a:headEnd/>
            <a:tailEnd/>
          </a:ln>
        </p:spPr>
      </p:pic>
      <p:pic>
        <p:nvPicPr>
          <p:cNvPr id="50180" name="Picture 4"/>
          <p:cNvPicPr>
            <a:picLocks noChangeAspect="1" noChangeArrowheads="1"/>
          </p:cNvPicPr>
          <p:nvPr/>
        </p:nvPicPr>
        <p:blipFill>
          <a:blip r:embed="rId4" cstate="print"/>
          <a:srcRect/>
          <a:stretch>
            <a:fillRect/>
          </a:stretch>
        </p:blipFill>
        <p:spPr bwMode="auto">
          <a:xfrm>
            <a:off x="899592" y="4797152"/>
            <a:ext cx="7486650" cy="914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txBox="1">
            <a:spLocks/>
          </p:cNvSpPr>
          <p:nvPr/>
        </p:nvSpPr>
        <p:spPr>
          <a:xfrm>
            <a:off x="395536" y="6021288"/>
            <a:ext cx="8062912" cy="1470025"/>
          </a:xfrm>
          <a:prstGeom prst="rect">
            <a:avLst/>
          </a:prstGeom>
          <a:ln>
            <a:noFill/>
          </a:ln>
        </p:spPr>
        <p:txBody>
          <a:bodyPr vert="horz" lIns="0" tIns="0" rIns="18288" bIns="0" anchor="b">
            <a:noAutofit/>
            <a:scene3d>
              <a:camera prst="orthographicFront"/>
              <a:lightRig rig="freezing" dir="t">
                <a:rot lat="0" lon="0" rev="5640000"/>
              </a:lightRig>
            </a:scene3d>
            <a:sp3d prstMaterial="flat">
              <a:bevelT w="38100" h="38100"/>
              <a:contourClr>
                <a:schemeClr val="tx2"/>
              </a:contourClr>
            </a:sp3d>
          </a:bodyPr>
          <a:lstStyle/>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smtClean="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smtClean="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smtClean="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r>
              <a:rPr kumimoji="0" lang="el-GR" sz="2000" b="1" i="0" u="none" strike="noStrike" kern="1200" cap="none" spc="0" normalizeH="0" baseline="0" noProof="0" dirty="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t/>
            </a:r>
            <a:br>
              <a:rPr kumimoji="0" lang="el-GR" sz="2000" b="1" i="0" u="none" strike="noStrike" kern="1200" cap="none" spc="0" normalizeH="0" baseline="0" noProof="0" dirty="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br>
            <a:endParaRPr kumimoji="0" lang="el-GR" sz="2000" b="1" i="0" u="none" strike="noStrike" kern="1200" cap="none" spc="0" normalizeH="0" baseline="0" noProof="0" dirty="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endParaRPr>
          </a:p>
        </p:txBody>
      </p:sp>
      <p:pic>
        <p:nvPicPr>
          <p:cNvPr id="7170" name="Picture 2"/>
          <p:cNvPicPr>
            <a:picLocks noChangeAspect="1" noChangeArrowheads="1"/>
          </p:cNvPicPr>
          <p:nvPr/>
        </p:nvPicPr>
        <p:blipFill>
          <a:blip r:embed="rId2" cstate="print"/>
          <a:srcRect/>
          <a:stretch>
            <a:fillRect/>
          </a:stretch>
        </p:blipFill>
        <p:spPr bwMode="auto">
          <a:xfrm>
            <a:off x="1331640" y="332656"/>
            <a:ext cx="6408712" cy="640871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txBox="1">
            <a:spLocks/>
          </p:cNvSpPr>
          <p:nvPr/>
        </p:nvSpPr>
        <p:spPr>
          <a:xfrm>
            <a:off x="395536" y="6021288"/>
            <a:ext cx="8062912" cy="1470025"/>
          </a:xfrm>
          <a:prstGeom prst="rect">
            <a:avLst/>
          </a:prstGeom>
          <a:ln>
            <a:noFill/>
          </a:ln>
        </p:spPr>
        <p:txBody>
          <a:bodyPr vert="horz" lIns="0" tIns="0" rIns="18288" bIns="0" anchor="b">
            <a:noAutofit/>
            <a:scene3d>
              <a:camera prst="orthographicFront"/>
              <a:lightRig rig="freezing" dir="t">
                <a:rot lat="0" lon="0" rev="5640000"/>
              </a:lightRig>
            </a:scene3d>
            <a:sp3d prstMaterial="flat">
              <a:bevelT w="38100" h="38100"/>
              <a:contourClr>
                <a:schemeClr val="tx2"/>
              </a:contourClr>
            </a:sp3d>
          </a:bodyPr>
          <a:lstStyle/>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smtClean="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smtClean="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smtClean="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r>
              <a:rPr kumimoji="0" lang="el-GR" sz="2000" b="1" i="0" u="none" strike="noStrike" kern="1200" cap="none" spc="0" normalizeH="0" baseline="0" noProof="0" dirty="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t/>
            </a:r>
            <a:br>
              <a:rPr kumimoji="0" lang="el-GR" sz="2000" b="1" i="0" u="none" strike="noStrike" kern="1200" cap="none" spc="0" normalizeH="0" baseline="0" noProof="0" dirty="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br>
            <a:endParaRPr kumimoji="0" lang="el-GR" sz="2000" b="1" i="0" u="none" strike="noStrike" kern="1200" cap="none" spc="0" normalizeH="0" baseline="0" noProof="0" dirty="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endParaRPr>
          </a:p>
        </p:txBody>
      </p:sp>
      <p:pic>
        <p:nvPicPr>
          <p:cNvPr id="8193" name="Picture 1"/>
          <p:cNvPicPr>
            <a:picLocks noChangeAspect="1" noChangeArrowheads="1"/>
          </p:cNvPicPr>
          <p:nvPr/>
        </p:nvPicPr>
        <p:blipFill>
          <a:blip r:embed="rId2" cstate="print"/>
          <a:srcRect/>
          <a:stretch>
            <a:fillRect/>
          </a:stretch>
        </p:blipFill>
        <p:spPr bwMode="auto">
          <a:xfrm>
            <a:off x="1619672" y="260648"/>
            <a:ext cx="6264696" cy="6264696"/>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txBox="1">
            <a:spLocks/>
          </p:cNvSpPr>
          <p:nvPr/>
        </p:nvSpPr>
        <p:spPr>
          <a:xfrm>
            <a:off x="395536" y="6021288"/>
            <a:ext cx="8062912" cy="1470025"/>
          </a:xfrm>
          <a:prstGeom prst="rect">
            <a:avLst/>
          </a:prstGeom>
          <a:ln>
            <a:noFill/>
          </a:ln>
        </p:spPr>
        <p:txBody>
          <a:bodyPr vert="horz" lIns="0" tIns="0" rIns="18288" bIns="0" anchor="b">
            <a:noAutofit/>
            <a:scene3d>
              <a:camera prst="orthographicFront"/>
              <a:lightRig rig="freezing" dir="t">
                <a:rot lat="0" lon="0" rev="5640000"/>
              </a:lightRig>
            </a:scene3d>
            <a:sp3d prstMaterial="flat">
              <a:bevelT w="38100" h="38100"/>
              <a:contourClr>
                <a:schemeClr val="tx2"/>
              </a:contourClr>
            </a:sp3d>
          </a:bodyPr>
          <a:lstStyle/>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smtClean="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smtClean="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smtClean="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r>
              <a:rPr kumimoji="0" lang="el-GR" sz="2000" b="1" i="0" u="none" strike="noStrike" kern="1200" cap="none" spc="0" normalizeH="0" baseline="0" noProof="0" dirty="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t/>
            </a:r>
            <a:br>
              <a:rPr kumimoji="0" lang="el-GR" sz="2000" b="1" i="0" u="none" strike="noStrike" kern="1200" cap="none" spc="0" normalizeH="0" baseline="0" noProof="0" dirty="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br>
            <a:endParaRPr kumimoji="0" lang="el-GR" sz="2000" b="1" i="0" u="none" strike="noStrike" kern="1200" cap="none" spc="0" normalizeH="0" baseline="0" noProof="0" dirty="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endParaRPr>
          </a:p>
        </p:txBody>
      </p:sp>
      <p:pic>
        <p:nvPicPr>
          <p:cNvPr id="3076" name="Picture 4" descr="http://www.uoi.gr/schools/early-childhood/statistics/otherImg/lineHor.gif"/>
          <p:cNvPicPr>
            <a:picLocks noChangeAspect="1" noChangeArrowheads="1"/>
          </p:cNvPicPr>
          <p:nvPr/>
        </p:nvPicPr>
        <p:blipFill>
          <a:blip r:embed="rId2" cstate="print"/>
          <a:srcRect/>
          <a:stretch>
            <a:fillRect/>
          </a:stretch>
        </p:blipFill>
        <p:spPr bwMode="auto">
          <a:xfrm>
            <a:off x="13744575" y="-639763"/>
            <a:ext cx="638175" cy="9525"/>
          </a:xfrm>
          <a:prstGeom prst="rect">
            <a:avLst/>
          </a:prstGeom>
          <a:noFill/>
        </p:spPr>
      </p:pic>
      <p:pic>
        <p:nvPicPr>
          <p:cNvPr id="3077" name="Picture 5" descr="http://www.uoi.gr/schools/early-childhood/statistics/otherImg/x_.gif"/>
          <p:cNvPicPr>
            <a:picLocks noChangeAspect="1" noChangeArrowheads="1"/>
          </p:cNvPicPr>
          <p:nvPr/>
        </p:nvPicPr>
        <p:blipFill>
          <a:blip r:embed="rId3" cstate="print"/>
          <a:srcRect/>
          <a:stretch>
            <a:fillRect/>
          </a:stretch>
        </p:blipFill>
        <p:spPr bwMode="auto">
          <a:xfrm>
            <a:off x="11631613" y="184150"/>
            <a:ext cx="133350" cy="171450"/>
          </a:xfrm>
          <a:prstGeom prst="rect">
            <a:avLst/>
          </a:prstGeom>
          <a:noFill/>
        </p:spPr>
      </p:pic>
      <p:pic>
        <p:nvPicPr>
          <p:cNvPr id="3079" name="Picture 7"/>
          <p:cNvPicPr>
            <a:picLocks noChangeAspect="1" noChangeArrowheads="1"/>
          </p:cNvPicPr>
          <p:nvPr/>
        </p:nvPicPr>
        <p:blipFill>
          <a:blip r:embed="rId4" cstate="print"/>
          <a:srcRect/>
          <a:stretch>
            <a:fillRect/>
          </a:stretch>
        </p:blipFill>
        <p:spPr bwMode="auto">
          <a:xfrm>
            <a:off x="827584" y="116632"/>
            <a:ext cx="7820025" cy="4914900"/>
          </a:xfrm>
          <a:prstGeom prst="rect">
            <a:avLst/>
          </a:prstGeom>
          <a:noFill/>
          <a:ln w="9525">
            <a:noFill/>
            <a:miter lim="800000"/>
            <a:headEnd/>
            <a:tailEnd/>
          </a:ln>
        </p:spPr>
      </p:pic>
      <p:pic>
        <p:nvPicPr>
          <p:cNvPr id="3080" name="Picture 8"/>
          <p:cNvPicPr>
            <a:picLocks noChangeAspect="1" noChangeArrowheads="1"/>
          </p:cNvPicPr>
          <p:nvPr/>
        </p:nvPicPr>
        <p:blipFill>
          <a:blip r:embed="rId5" cstate="print"/>
          <a:srcRect/>
          <a:stretch>
            <a:fillRect/>
          </a:stretch>
        </p:blipFill>
        <p:spPr bwMode="auto">
          <a:xfrm>
            <a:off x="251520" y="5301208"/>
            <a:ext cx="8892480" cy="1319626"/>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txBox="1">
            <a:spLocks/>
          </p:cNvSpPr>
          <p:nvPr/>
        </p:nvSpPr>
        <p:spPr>
          <a:xfrm>
            <a:off x="395536" y="6021288"/>
            <a:ext cx="8062912" cy="1470025"/>
          </a:xfrm>
          <a:prstGeom prst="rect">
            <a:avLst/>
          </a:prstGeom>
          <a:ln>
            <a:noFill/>
          </a:ln>
        </p:spPr>
        <p:txBody>
          <a:bodyPr vert="horz" lIns="0" tIns="0" rIns="18288" bIns="0" anchor="b">
            <a:noAutofit/>
            <a:scene3d>
              <a:camera prst="orthographicFront"/>
              <a:lightRig rig="freezing" dir="t">
                <a:rot lat="0" lon="0" rev="5640000"/>
              </a:lightRig>
            </a:scene3d>
            <a:sp3d prstMaterial="flat">
              <a:bevelT w="38100" h="38100"/>
              <a:contourClr>
                <a:schemeClr val="tx2"/>
              </a:contourClr>
            </a:sp3d>
          </a:bodyPr>
          <a:lstStyle/>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smtClean="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smtClean="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smtClean="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r>
              <a:rPr kumimoji="0" lang="el-GR" sz="2000" b="1" i="0" u="none" strike="noStrike" kern="1200" cap="none" spc="0" normalizeH="0" baseline="0" noProof="0" dirty="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t/>
            </a:r>
            <a:br>
              <a:rPr kumimoji="0" lang="el-GR" sz="2000" b="1" i="0" u="none" strike="noStrike" kern="1200" cap="none" spc="0" normalizeH="0" baseline="0" noProof="0" dirty="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br>
            <a:endParaRPr kumimoji="0" lang="el-GR" sz="2000" b="1" i="0" u="none" strike="noStrike" kern="1200" cap="none" spc="0" normalizeH="0" baseline="0" noProof="0" dirty="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endParaRPr>
          </a:p>
        </p:txBody>
      </p:sp>
      <p:pic>
        <p:nvPicPr>
          <p:cNvPr id="2049" name="Picture 1"/>
          <p:cNvPicPr>
            <a:picLocks noChangeAspect="1" noChangeArrowheads="1"/>
          </p:cNvPicPr>
          <p:nvPr/>
        </p:nvPicPr>
        <p:blipFill>
          <a:blip r:embed="rId2" cstate="print"/>
          <a:srcRect/>
          <a:stretch>
            <a:fillRect/>
          </a:stretch>
        </p:blipFill>
        <p:spPr bwMode="auto">
          <a:xfrm>
            <a:off x="1295400" y="2495550"/>
            <a:ext cx="6553200" cy="18669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txBox="1">
            <a:spLocks/>
          </p:cNvSpPr>
          <p:nvPr/>
        </p:nvSpPr>
        <p:spPr>
          <a:xfrm>
            <a:off x="395536" y="6021288"/>
            <a:ext cx="8062912" cy="1470025"/>
          </a:xfrm>
          <a:prstGeom prst="rect">
            <a:avLst/>
          </a:prstGeom>
          <a:ln>
            <a:noFill/>
          </a:ln>
        </p:spPr>
        <p:txBody>
          <a:bodyPr vert="horz" lIns="0" tIns="0" rIns="18288" bIns="0" anchor="b">
            <a:noAutofit/>
            <a:scene3d>
              <a:camera prst="orthographicFront"/>
              <a:lightRig rig="freezing" dir="t">
                <a:rot lat="0" lon="0" rev="5640000"/>
              </a:lightRig>
            </a:scene3d>
            <a:sp3d prstMaterial="flat">
              <a:bevelT w="38100" h="38100"/>
              <a:contourClr>
                <a:schemeClr val="tx2"/>
              </a:contourClr>
            </a:sp3d>
          </a:bodyPr>
          <a:lstStyle/>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smtClean="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smtClean="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smtClean="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r>
              <a:rPr kumimoji="0" lang="el-GR" sz="2000" b="1" i="0" u="none" strike="noStrike" kern="1200" cap="none" spc="0" normalizeH="0" baseline="0" noProof="0" dirty="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t/>
            </a:r>
            <a:br>
              <a:rPr kumimoji="0" lang="el-GR" sz="2000" b="1" i="0" u="none" strike="noStrike" kern="1200" cap="none" spc="0" normalizeH="0" baseline="0" noProof="0" dirty="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br>
            <a:endParaRPr kumimoji="0" lang="el-GR" sz="2000" b="1" i="0" u="none" strike="noStrike" kern="1200" cap="none" spc="0" normalizeH="0" baseline="0" noProof="0" dirty="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endParaRPr>
          </a:p>
        </p:txBody>
      </p:sp>
      <p:pic>
        <p:nvPicPr>
          <p:cNvPr id="1025" name="Picture 1"/>
          <p:cNvPicPr>
            <a:picLocks noChangeAspect="1" noChangeArrowheads="1"/>
          </p:cNvPicPr>
          <p:nvPr/>
        </p:nvPicPr>
        <p:blipFill>
          <a:blip r:embed="rId2" cstate="print"/>
          <a:srcRect/>
          <a:stretch>
            <a:fillRect/>
          </a:stretch>
        </p:blipFill>
        <p:spPr bwMode="auto">
          <a:xfrm>
            <a:off x="909638" y="2381250"/>
            <a:ext cx="7324725" cy="20955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txBox="1">
            <a:spLocks/>
          </p:cNvSpPr>
          <p:nvPr/>
        </p:nvSpPr>
        <p:spPr>
          <a:xfrm>
            <a:off x="395536" y="6021288"/>
            <a:ext cx="8062912" cy="1470025"/>
          </a:xfrm>
          <a:prstGeom prst="rect">
            <a:avLst/>
          </a:prstGeom>
          <a:ln>
            <a:noFill/>
          </a:ln>
        </p:spPr>
        <p:txBody>
          <a:bodyPr vert="horz" lIns="0" tIns="0" rIns="18288" bIns="0" anchor="b">
            <a:noAutofit/>
            <a:scene3d>
              <a:camera prst="orthographicFront"/>
              <a:lightRig rig="freezing" dir="t">
                <a:rot lat="0" lon="0" rev="5640000"/>
              </a:lightRig>
            </a:scene3d>
            <a:sp3d prstMaterial="flat">
              <a:bevelT w="38100" h="38100"/>
              <a:contourClr>
                <a:schemeClr val="tx2"/>
              </a:contourClr>
            </a:sp3d>
          </a:bodyPr>
          <a:lstStyle/>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smtClean="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smtClean="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smtClean="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r>
              <a:rPr kumimoji="0" lang="el-GR" sz="2000" b="1" i="0" u="none" strike="noStrike" kern="1200" cap="none" spc="0" normalizeH="0" baseline="0" noProof="0" dirty="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t/>
            </a:r>
            <a:br>
              <a:rPr kumimoji="0" lang="el-GR" sz="2000" b="1" i="0" u="none" strike="noStrike" kern="1200" cap="none" spc="0" normalizeH="0" baseline="0" noProof="0" dirty="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br>
            <a:endParaRPr kumimoji="0" lang="el-GR" sz="2000" b="1" i="0" u="none" strike="noStrike" kern="1200" cap="none" spc="0" normalizeH="0" baseline="0" noProof="0" dirty="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endParaRPr>
          </a:p>
        </p:txBody>
      </p:sp>
      <p:pic>
        <p:nvPicPr>
          <p:cNvPr id="45058" name="Picture 2"/>
          <p:cNvPicPr>
            <a:picLocks noChangeAspect="1" noChangeArrowheads="1"/>
          </p:cNvPicPr>
          <p:nvPr/>
        </p:nvPicPr>
        <p:blipFill>
          <a:blip r:embed="rId2" cstate="print"/>
          <a:srcRect/>
          <a:stretch>
            <a:fillRect/>
          </a:stretch>
        </p:blipFill>
        <p:spPr bwMode="auto">
          <a:xfrm>
            <a:off x="852488" y="2747963"/>
            <a:ext cx="7439025" cy="13620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txBox="1">
            <a:spLocks/>
          </p:cNvSpPr>
          <p:nvPr/>
        </p:nvSpPr>
        <p:spPr>
          <a:xfrm>
            <a:off x="395536" y="6021288"/>
            <a:ext cx="8062912" cy="1470025"/>
          </a:xfrm>
          <a:prstGeom prst="rect">
            <a:avLst/>
          </a:prstGeom>
          <a:ln>
            <a:noFill/>
          </a:ln>
        </p:spPr>
        <p:txBody>
          <a:bodyPr vert="horz" lIns="0" tIns="0" rIns="18288" bIns="0" anchor="b">
            <a:noAutofit/>
            <a:scene3d>
              <a:camera prst="orthographicFront"/>
              <a:lightRig rig="freezing" dir="t">
                <a:rot lat="0" lon="0" rev="5640000"/>
              </a:lightRig>
            </a:scene3d>
            <a:sp3d prstMaterial="flat">
              <a:bevelT w="38100" h="38100"/>
              <a:contourClr>
                <a:schemeClr val="tx2"/>
              </a:contourClr>
            </a:sp3d>
          </a:bodyPr>
          <a:lstStyle/>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smtClean="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smtClean="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smtClean="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r>
              <a:rPr kumimoji="0" lang="el-GR" sz="2000" b="1" i="0" u="none" strike="noStrike" kern="1200" cap="none" spc="0" normalizeH="0" baseline="0" noProof="0" dirty="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t/>
            </a:r>
            <a:br>
              <a:rPr kumimoji="0" lang="el-GR" sz="2000" b="1" i="0" u="none" strike="noStrike" kern="1200" cap="none" spc="0" normalizeH="0" baseline="0" noProof="0" dirty="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br>
            <a:endParaRPr kumimoji="0" lang="el-GR" sz="2000" b="1" i="0" u="none" strike="noStrike" kern="1200" cap="none" spc="0" normalizeH="0" baseline="0" noProof="0" dirty="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endParaRPr>
          </a:p>
        </p:txBody>
      </p:sp>
      <p:pic>
        <p:nvPicPr>
          <p:cNvPr id="46082" name="Picture 2"/>
          <p:cNvPicPr>
            <a:picLocks noChangeAspect="1" noChangeArrowheads="1"/>
          </p:cNvPicPr>
          <p:nvPr/>
        </p:nvPicPr>
        <p:blipFill>
          <a:blip r:embed="rId2" cstate="print"/>
          <a:srcRect/>
          <a:stretch>
            <a:fillRect/>
          </a:stretch>
        </p:blipFill>
        <p:spPr bwMode="auto">
          <a:xfrm>
            <a:off x="857250" y="1400175"/>
            <a:ext cx="7429500" cy="40576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txBox="1">
            <a:spLocks/>
          </p:cNvSpPr>
          <p:nvPr/>
        </p:nvSpPr>
        <p:spPr>
          <a:xfrm>
            <a:off x="395536" y="6021288"/>
            <a:ext cx="8062912" cy="1470025"/>
          </a:xfrm>
          <a:prstGeom prst="rect">
            <a:avLst/>
          </a:prstGeom>
          <a:ln>
            <a:noFill/>
          </a:ln>
        </p:spPr>
        <p:txBody>
          <a:bodyPr vert="horz" lIns="0" tIns="0" rIns="18288" bIns="0" anchor="b">
            <a:noAutofit/>
            <a:scene3d>
              <a:camera prst="orthographicFront"/>
              <a:lightRig rig="freezing" dir="t">
                <a:rot lat="0" lon="0" rev="5640000"/>
              </a:lightRig>
            </a:scene3d>
            <a:sp3d prstMaterial="flat">
              <a:bevelT w="38100" h="38100"/>
              <a:contourClr>
                <a:schemeClr val="tx2"/>
              </a:contourClr>
            </a:sp3d>
          </a:bodyPr>
          <a:lstStyle/>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smtClean="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smtClean="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smtClean="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r>
              <a:rPr kumimoji="0" lang="el-GR" sz="2000" b="1" i="0" u="none" strike="noStrike" kern="1200" cap="none" spc="0" normalizeH="0" baseline="0" noProof="0" dirty="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t/>
            </a:r>
            <a:br>
              <a:rPr kumimoji="0" lang="el-GR" sz="2000" b="1" i="0" u="none" strike="noStrike" kern="1200" cap="none" spc="0" normalizeH="0" baseline="0" noProof="0" dirty="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br>
            <a:endParaRPr kumimoji="0" lang="el-GR" sz="2000" b="1" i="0" u="none" strike="noStrike" kern="1200" cap="none" spc="0" normalizeH="0" baseline="0" noProof="0" dirty="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endParaRPr>
          </a:p>
        </p:txBody>
      </p:sp>
      <p:pic>
        <p:nvPicPr>
          <p:cNvPr id="47106" name="Picture 2"/>
          <p:cNvPicPr>
            <a:picLocks noChangeAspect="1" noChangeArrowheads="1"/>
          </p:cNvPicPr>
          <p:nvPr/>
        </p:nvPicPr>
        <p:blipFill>
          <a:blip r:embed="rId2" cstate="print"/>
          <a:srcRect/>
          <a:stretch>
            <a:fillRect/>
          </a:stretch>
        </p:blipFill>
        <p:spPr bwMode="auto">
          <a:xfrm>
            <a:off x="700088" y="1628775"/>
            <a:ext cx="7743825" cy="36004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txBox="1">
            <a:spLocks/>
          </p:cNvSpPr>
          <p:nvPr/>
        </p:nvSpPr>
        <p:spPr>
          <a:xfrm>
            <a:off x="395536" y="6021288"/>
            <a:ext cx="8062912" cy="1470025"/>
          </a:xfrm>
          <a:prstGeom prst="rect">
            <a:avLst/>
          </a:prstGeom>
          <a:ln>
            <a:noFill/>
          </a:ln>
        </p:spPr>
        <p:txBody>
          <a:bodyPr vert="horz" lIns="0" tIns="0" rIns="18288" bIns="0" anchor="b">
            <a:noAutofit/>
            <a:scene3d>
              <a:camera prst="orthographicFront"/>
              <a:lightRig rig="freezing" dir="t">
                <a:rot lat="0" lon="0" rev="5640000"/>
              </a:lightRig>
            </a:scene3d>
            <a:sp3d prstMaterial="flat">
              <a:bevelT w="38100" h="38100"/>
              <a:contourClr>
                <a:schemeClr val="tx2"/>
              </a:contourClr>
            </a:sp3d>
          </a:bodyPr>
          <a:lstStyle/>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smtClean="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smtClean="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smtClean="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r>
              <a:rPr kumimoji="0" lang="el-GR" sz="2000" b="1" i="0" u="none" strike="noStrike" kern="1200" cap="none" spc="0" normalizeH="0" baseline="0" noProof="0" dirty="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t/>
            </a:r>
            <a:br>
              <a:rPr kumimoji="0" lang="el-GR" sz="2000" b="1" i="0" u="none" strike="noStrike" kern="1200" cap="none" spc="0" normalizeH="0" baseline="0" noProof="0" dirty="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br>
            <a:endParaRPr kumimoji="0" lang="el-GR" sz="2000" b="1" i="0" u="none" strike="noStrike" kern="1200" cap="none" spc="0" normalizeH="0" baseline="0" noProof="0" dirty="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txBox="1">
            <a:spLocks/>
          </p:cNvSpPr>
          <p:nvPr/>
        </p:nvSpPr>
        <p:spPr>
          <a:xfrm>
            <a:off x="395536" y="6021288"/>
            <a:ext cx="8062912" cy="1470025"/>
          </a:xfrm>
          <a:prstGeom prst="rect">
            <a:avLst/>
          </a:prstGeom>
          <a:ln>
            <a:noFill/>
          </a:ln>
        </p:spPr>
        <p:txBody>
          <a:bodyPr vert="horz" lIns="0" tIns="0" rIns="18288" bIns="0" anchor="b">
            <a:noAutofit/>
            <a:scene3d>
              <a:camera prst="orthographicFront"/>
              <a:lightRig rig="freezing" dir="t">
                <a:rot lat="0" lon="0" rev="5640000"/>
              </a:lightRig>
            </a:scene3d>
            <a:sp3d prstMaterial="flat">
              <a:bevelT w="38100" h="38100"/>
              <a:contourClr>
                <a:schemeClr val="tx2"/>
              </a:contourClr>
            </a:sp3d>
          </a:bodyPr>
          <a:lstStyle/>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smtClean="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smtClean="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smtClean="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r>
              <a:rPr kumimoji="0" lang="el-GR" sz="2000" b="1" i="0" u="none" strike="noStrike" kern="1200" cap="none" spc="0" normalizeH="0" baseline="0" noProof="0" dirty="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t/>
            </a:r>
            <a:br>
              <a:rPr kumimoji="0" lang="el-GR" sz="2000" b="1" i="0" u="none" strike="noStrike" kern="1200" cap="none" spc="0" normalizeH="0" baseline="0" noProof="0" dirty="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br>
            <a:endParaRPr kumimoji="0" lang="el-GR" sz="2000" b="1" i="0" u="none" strike="noStrike" kern="1200" cap="none" spc="0" normalizeH="0" baseline="0" noProof="0" dirty="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txBox="1">
            <a:spLocks/>
          </p:cNvSpPr>
          <p:nvPr/>
        </p:nvSpPr>
        <p:spPr>
          <a:xfrm>
            <a:off x="395536" y="6021288"/>
            <a:ext cx="8062912" cy="1470025"/>
          </a:xfrm>
          <a:prstGeom prst="rect">
            <a:avLst/>
          </a:prstGeom>
          <a:ln>
            <a:noFill/>
          </a:ln>
        </p:spPr>
        <p:txBody>
          <a:bodyPr vert="horz" lIns="0" tIns="0" rIns="18288" bIns="0" anchor="b">
            <a:noAutofit/>
            <a:scene3d>
              <a:camera prst="orthographicFront"/>
              <a:lightRig rig="freezing" dir="t">
                <a:rot lat="0" lon="0" rev="5640000"/>
              </a:lightRig>
            </a:scene3d>
            <a:sp3d prstMaterial="flat">
              <a:bevelT w="38100" h="38100"/>
              <a:contourClr>
                <a:schemeClr val="tx2"/>
              </a:contourClr>
            </a:sp3d>
          </a:bodyPr>
          <a:lstStyle/>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smtClean="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smtClean="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smtClean="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r>
              <a:rPr kumimoji="0" lang="el-GR" sz="2000" b="1" i="0" u="none" strike="noStrike" kern="1200" cap="none" spc="0" normalizeH="0" baseline="0" noProof="0" dirty="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t/>
            </a:r>
            <a:br>
              <a:rPr kumimoji="0" lang="el-GR" sz="2000" b="1" i="0" u="none" strike="noStrike" kern="1200" cap="none" spc="0" normalizeH="0" baseline="0" noProof="0" dirty="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br>
            <a:endParaRPr kumimoji="0" lang="el-GR" sz="2000" b="1" i="0" u="none" strike="noStrike" kern="1200" cap="none" spc="0" normalizeH="0" baseline="0" noProof="0" dirty="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endParaRPr>
          </a:p>
        </p:txBody>
      </p:sp>
      <p:pic>
        <p:nvPicPr>
          <p:cNvPr id="51202" name="Picture 2"/>
          <p:cNvPicPr>
            <a:picLocks noChangeAspect="1" noChangeArrowheads="1"/>
          </p:cNvPicPr>
          <p:nvPr/>
        </p:nvPicPr>
        <p:blipFill>
          <a:blip r:embed="rId2" cstate="print"/>
          <a:srcRect/>
          <a:stretch>
            <a:fillRect/>
          </a:stretch>
        </p:blipFill>
        <p:spPr bwMode="auto">
          <a:xfrm>
            <a:off x="899592" y="260648"/>
            <a:ext cx="7467600" cy="2009775"/>
          </a:xfrm>
          <a:prstGeom prst="rect">
            <a:avLst/>
          </a:prstGeom>
          <a:noFill/>
          <a:ln w="9525">
            <a:noFill/>
            <a:miter lim="800000"/>
            <a:headEnd/>
            <a:tailEnd/>
          </a:ln>
        </p:spPr>
      </p:pic>
      <p:pic>
        <p:nvPicPr>
          <p:cNvPr id="51203" name="Picture 3"/>
          <p:cNvPicPr>
            <a:picLocks noChangeAspect="1" noChangeArrowheads="1"/>
          </p:cNvPicPr>
          <p:nvPr/>
        </p:nvPicPr>
        <p:blipFill>
          <a:blip r:embed="rId3" cstate="print"/>
          <a:srcRect/>
          <a:stretch>
            <a:fillRect/>
          </a:stretch>
        </p:blipFill>
        <p:spPr bwMode="auto">
          <a:xfrm>
            <a:off x="899592" y="2276872"/>
            <a:ext cx="7543800" cy="33051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txBox="1">
            <a:spLocks/>
          </p:cNvSpPr>
          <p:nvPr/>
        </p:nvSpPr>
        <p:spPr>
          <a:xfrm>
            <a:off x="395536" y="6021288"/>
            <a:ext cx="8062912" cy="1470025"/>
          </a:xfrm>
          <a:prstGeom prst="rect">
            <a:avLst/>
          </a:prstGeom>
          <a:ln>
            <a:noFill/>
          </a:ln>
        </p:spPr>
        <p:txBody>
          <a:bodyPr vert="horz" lIns="0" tIns="0" rIns="18288" bIns="0" anchor="b">
            <a:noAutofit/>
            <a:scene3d>
              <a:camera prst="orthographicFront"/>
              <a:lightRig rig="freezing" dir="t">
                <a:rot lat="0" lon="0" rev="5640000"/>
              </a:lightRig>
            </a:scene3d>
            <a:sp3d prstMaterial="flat">
              <a:bevelT w="38100" h="38100"/>
              <a:contourClr>
                <a:schemeClr val="tx2"/>
              </a:contourClr>
            </a:sp3d>
          </a:bodyPr>
          <a:lstStyle/>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smtClean="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smtClean="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smtClean="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r>
              <a:rPr kumimoji="0" lang="el-GR" sz="2000" b="1" i="0" u="none" strike="noStrike" kern="1200" cap="none" spc="0" normalizeH="0" baseline="0" noProof="0" dirty="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t/>
            </a:r>
            <a:br>
              <a:rPr kumimoji="0" lang="el-GR" sz="2000" b="1" i="0" u="none" strike="noStrike" kern="1200" cap="none" spc="0" normalizeH="0" baseline="0" noProof="0" dirty="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br>
            <a:endParaRPr kumimoji="0" lang="el-GR" sz="2000" b="1" i="0" u="none" strike="noStrike" kern="1200" cap="none" spc="0" normalizeH="0" baseline="0" noProof="0" dirty="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1520" y="3284984"/>
            <a:ext cx="8062912" cy="1470025"/>
          </a:xfrm>
        </p:spPr>
        <p:txBody>
          <a:bodyPr>
            <a:noAutofit/>
          </a:bodyPr>
          <a:lstStyle/>
          <a:p>
            <a:pPr algn="l"/>
            <a:r>
              <a:rPr lang="el-GR" sz="2000" b="0" dirty="0" smtClean="0">
                <a:solidFill>
                  <a:schemeClr val="tx1"/>
                </a:solidFill>
              </a:rPr>
              <a:t>Η παρουσίαση του στατιστικού υλικού γίνεται με δύο τρόπους!</a:t>
            </a:r>
            <a:br>
              <a:rPr lang="el-GR" sz="2000" b="0" dirty="0" smtClean="0">
                <a:solidFill>
                  <a:schemeClr val="tx1"/>
                </a:solidFill>
              </a:rPr>
            </a:br>
            <a:r>
              <a:rPr lang="el-GR" sz="2000" b="0" dirty="0">
                <a:solidFill>
                  <a:schemeClr val="tx1"/>
                </a:solidFill>
              </a:rPr>
              <a:t/>
            </a:r>
            <a:br>
              <a:rPr lang="el-GR" sz="2000" b="0" dirty="0">
                <a:solidFill>
                  <a:schemeClr val="tx1"/>
                </a:solidFill>
              </a:rPr>
            </a:br>
            <a:r>
              <a:rPr lang="el-GR" sz="2000" b="0" dirty="0" smtClean="0">
                <a:solidFill>
                  <a:schemeClr val="tx1"/>
                </a:solidFill>
              </a:rPr>
              <a:t>1. Ο πρώτος συνίσταται στην κατασκευή ενός στατιστικού πίνακα, ο οποίος πολλές φορές ονομάζεται </a:t>
            </a:r>
            <a:r>
              <a:rPr lang="el-GR" sz="2000" dirty="0" smtClean="0">
                <a:solidFill>
                  <a:srgbClr val="FF0000"/>
                </a:solidFill>
              </a:rPr>
              <a:t>πίνακας συχνοτήτων </a:t>
            </a:r>
            <a:r>
              <a:rPr lang="el-GR" sz="2000" b="0" dirty="0" smtClean="0">
                <a:solidFill>
                  <a:schemeClr val="tx1"/>
                </a:solidFill>
              </a:rPr>
              <a:t>ή ακόμη και </a:t>
            </a:r>
            <a:r>
              <a:rPr lang="el-GR" sz="2000" dirty="0" smtClean="0">
                <a:solidFill>
                  <a:srgbClr val="FF0000"/>
                </a:solidFill>
              </a:rPr>
              <a:t>κατανομή συχνοτήτων.</a:t>
            </a:r>
            <a:r>
              <a:rPr lang="el-GR" sz="2000" b="0" dirty="0" smtClean="0">
                <a:solidFill>
                  <a:srgbClr val="FFFF00"/>
                </a:solidFill>
              </a:rPr>
              <a:t/>
            </a:r>
            <a:br>
              <a:rPr lang="el-GR" sz="2000" b="0" dirty="0" smtClean="0">
                <a:solidFill>
                  <a:srgbClr val="FFFF00"/>
                </a:solidFill>
              </a:rPr>
            </a:br>
            <a:r>
              <a:rPr lang="el-GR" sz="2000" b="0" dirty="0" smtClean="0">
                <a:solidFill>
                  <a:srgbClr val="FFFF00"/>
                </a:solidFill>
              </a:rPr>
              <a:t/>
            </a:r>
            <a:br>
              <a:rPr lang="el-GR" sz="2000" b="0" dirty="0" smtClean="0">
                <a:solidFill>
                  <a:srgbClr val="FFFF00"/>
                </a:solidFill>
              </a:rPr>
            </a:br>
            <a:r>
              <a:rPr lang="el-GR" sz="2000" b="0" dirty="0" smtClean="0">
                <a:solidFill>
                  <a:schemeClr val="tx1"/>
                </a:solidFill>
              </a:rPr>
              <a:t>2. Ο δεύτερος και πιο εντυπωσιακός τρόπος συνίσταται στην κατασκευή ενός κατάλληλου κατά περίπτωση </a:t>
            </a:r>
            <a:r>
              <a:rPr lang="el-GR" sz="2000" dirty="0" smtClean="0">
                <a:solidFill>
                  <a:srgbClr val="FF0000"/>
                </a:solidFill>
              </a:rPr>
              <a:t>διαγράμματος</a:t>
            </a:r>
            <a:r>
              <a:rPr lang="el-GR" sz="2000" b="0" dirty="0" smtClean="0">
                <a:solidFill>
                  <a:srgbClr val="FFFF00"/>
                </a:solidFill>
              </a:rPr>
              <a:t>. </a:t>
            </a:r>
            <a:r>
              <a:rPr lang="el-GR" sz="2000" dirty="0" smtClean="0"/>
              <a:t/>
            </a:r>
            <a:br>
              <a:rPr lang="el-GR" sz="2000" dirty="0" smtClean="0"/>
            </a:br>
            <a:r>
              <a:rPr lang="el-GR" sz="2000" dirty="0" smtClean="0"/>
              <a:t/>
            </a:r>
            <a:br>
              <a:rPr lang="el-GR" sz="2000" dirty="0" smtClean="0"/>
            </a:br>
            <a:endParaRPr lang="el-GR" sz="20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1520" y="3284984"/>
            <a:ext cx="8062912" cy="1470025"/>
          </a:xfrm>
        </p:spPr>
        <p:txBody>
          <a:bodyPr>
            <a:noAutofit/>
          </a:bodyPr>
          <a:lstStyle/>
          <a:p>
            <a:pPr algn="l"/>
            <a:r>
              <a:rPr lang="el-GR" sz="2000" dirty="0" err="1" smtClean="0">
                <a:solidFill>
                  <a:srgbClr val="FF0000"/>
                </a:solidFill>
              </a:rPr>
              <a:t>Μονομεταβλητοί</a:t>
            </a:r>
            <a:r>
              <a:rPr lang="el-GR" sz="2000" b="0" dirty="0" smtClean="0">
                <a:solidFill>
                  <a:srgbClr val="FFFF00"/>
                </a:solidFill>
              </a:rPr>
              <a:t> </a:t>
            </a:r>
            <a:r>
              <a:rPr lang="el-GR" sz="2000" b="0" dirty="0" smtClean="0">
                <a:solidFill>
                  <a:schemeClr val="tx1"/>
                </a:solidFill>
              </a:rPr>
              <a:t>λέγονται οι πληθυσμοί τους οποίους μελετάμε ως προς μια μεταβλητή, χωρίς να εξετάζουμε τη συνάφεια ή την επίδραση της μεταβλητής στη διαμόρφωση των τιμών άλλων μεταβλητών του ίδιου πληθυσμού.</a:t>
            </a:r>
            <a:r>
              <a:rPr lang="el-GR" sz="2000" dirty="0" smtClean="0"/>
              <a:t/>
            </a:r>
            <a:br>
              <a:rPr lang="el-GR" sz="2000" dirty="0" smtClean="0"/>
            </a:br>
            <a:r>
              <a:rPr lang="el-GR" sz="2000" dirty="0" smtClean="0"/>
              <a:t/>
            </a:r>
            <a:br>
              <a:rPr lang="el-GR" sz="2000" dirty="0" smtClean="0"/>
            </a:br>
            <a:r>
              <a:rPr lang="el-GR" sz="2000" dirty="0" smtClean="0">
                <a:solidFill>
                  <a:srgbClr val="FF0000"/>
                </a:solidFill>
              </a:rPr>
              <a:t> </a:t>
            </a:r>
            <a:r>
              <a:rPr lang="el-GR" sz="2000" dirty="0" err="1" smtClean="0">
                <a:solidFill>
                  <a:srgbClr val="FF0000"/>
                </a:solidFill>
              </a:rPr>
              <a:t>Διμεταβλητοί</a:t>
            </a:r>
            <a:r>
              <a:rPr lang="el-GR" sz="2000" dirty="0" smtClean="0">
                <a:solidFill>
                  <a:srgbClr val="FF0000"/>
                </a:solidFill>
              </a:rPr>
              <a:t>, </a:t>
            </a:r>
            <a:r>
              <a:rPr lang="el-GR" sz="2000" b="0" dirty="0" smtClean="0">
                <a:solidFill>
                  <a:schemeClr val="tx1"/>
                </a:solidFill>
              </a:rPr>
              <a:t>λέγονται οι πληθυσμοί τους οποίους εξετάζουμε συγχρόνως ως προς δύο μεταβλητές</a:t>
            </a:r>
            <a:r>
              <a:rPr lang="el-GR" sz="2000" b="0" dirty="0" smtClean="0">
                <a:solidFill>
                  <a:srgbClr val="FFFF00"/>
                </a:solidFill>
              </a:rPr>
              <a:t>.</a:t>
            </a:r>
            <a:endParaRPr lang="el-GR" sz="20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2771800" y="332656"/>
          <a:ext cx="3168352" cy="2736304"/>
        </p:xfrm>
        <a:graphic>
          <a:graphicData uri="http://schemas.openxmlformats.org/drawingml/2006/table">
            <a:tbl>
              <a:tblPr/>
              <a:tblGrid>
                <a:gridCol w="1381792"/>
                <a:gridCol w="893280"/>
                <a:gridCol w="893280"/>
              </a:tblGrid>
              <a:tr h="774806">
                <a:tc gridSpan="3">
                  <a:txBody>
                    <a:bodyPr/>
                    <a:lstStyle/>
                    <a:p>
                      <a:pPr algn="l" fontAlgn="b"/>
                      <a:r>
                        <a:rPr lang="el-GR" sz="1100" b="0" i="0" u="none" strike="noStrike" dirty="0">
                          <a:solidFill>
                            <a:schemeClr val="tx1"/>
                          </a:solidFill>
                          <a:latin typeface="Calibri"/>
                        </a:rPr>
                        <a:t>Πίνακας 1. Κατανομή του Ελληνικού πληθυσμού ως προς την οικογενειακή κατάσταση</a:t>
                      </a:r>
                    </a:p>
                  </a:txBody>
                  <a:tcPr marL="9525" marR="9525" marT="9525" marB="0" anchor="b">
                    <a:lnL>
                      <a:noFill/>
                    </a:lnL>
                    <a:lnR>
                      <a:noFill/>
                    </a:lnR>
                    <a:lnT>
                      <a:noFill/>
                    </a:lnT>
                    <a:lnB>
                      <a:noFill/>
                    </a:lnB>
                  </a:tcPr>
                </a:tc>
                <a:tc hMerge="1">
                  <a:txBody>
                    <a:bodyPr/>
                    <a:lstStyle/>
                    <a:p>
                      <a:endParaRPr lang="el-GR"/>
                    </a:p>
                  </a:txBody>
                  <a:tcPr/>
                </a:tc>
                <a:tc hMerge="1">
                  <a:txBody>
                    <a:bodyPr/>
                    <a:lstStyle/>
                    <a:p>
                      <a:endParaRPr lang="el-GR"/>
                    </a:p>
                  </a:txBody>
                  <a:tcPr/>
                </a:tc>
              </a:tr>
              <a:tr h="521338">
                <a:tc>
                  <a:txBody>
                    <a:bodyPr/>
                    <a:lstStyle/>
                    <a:p>
                      <a:pPr algn="l" fontAlgn="b"/>
                      <a:r>
                        <a:rPr lang="el-GR" sz="1100" b="0" i="0" u="none" strike="noStrike" dirty="0">
                          <a:solidFill>
                            <a:schemeClr val="tx1"/>
                          </a:solidFill>
                          <a:latin typeface="Calibri"/>
                        </a:rPr>
                        <a:t>Οικογενειακή κατάσταση</a:t>
                      </a:r>
                    </a:p>
                  </a:txBody>
                  <a:tcPr marL="9525" marR="9525" marT="9525" marB="0" anchor="b">
                    <a:lnL>
                      <a:noFill/>
                    </a:lnL>
                    <a:lnR>
                      <a:noFill/>
                    </a:lnR>
                    <a:lnT>
                      <a:noFill/>
                    </a:lnT>
                    <a:lnB>
                      <a:noFill/>
                    </a:lnB>
                  </a:tcPr>
                </a:tc>
                <a:tc>
                  <a:txBody>
                    <a:bodyPr/>
                    <a:lstStyle/>
                    <a:p>
                      <a:pPr algn="r" fontAlgn="b"/>
                      <a:r>
                        <a:rPr lang="el-GR" sz="1100" b="0" i="0" u="none" strike="noStrike" dirty="0">
                          <a:solidFill>
                            <a:schemeClr val="tx1"/>
                          </a:solidFill>
                          <a:latin typeface="Calibri"/>
                        </a:rPr>
                        <a:t>Ν</a:t>
                      </a:r>
                    </a:p>
                  </a:txBody>
                  <a:tcPr marL="9525" marR="9525" marT="9525" marB="0" anchor="b">
                    <a:lnL>
                      <a:noFill/>
                    </a:lnL>
                    <a:lnR>
                      <a:noFill/>
                    </a:lnR>
                    <a:lnT>
                      <a:noFill/>
                    </a:lnT>
                    <a:lnB>
                      <a:noFill/>
                    </a:lnB>
                  </a:tcPr>
                </a:tc>
                <a:tc>
                  <a:txBody>
                    <a:bodyPr/>
                    <a:lstStyle/>
                    <a:p>
                      <a:pPr algn="r" fontAlgn="b"/>
                      <a:r>
                        <a:rPr lang="el-GR" sz="1100" b="0" i="0" u="none" strike="noStrike">
                          <a:solidFill>
                            <a:schemeClr val="tx1"/>
                          </a:solidFill>
                          <a:latin typeface="Calibri"/>
                        </a:rPr>
                        <a:t>%</a:t>
                      </a:r>
                    </a:p>
                  </a:txBody>
                  <a:tcPr marL="9525" marR="9525" marT="9525" marB="0" anchor="b">
                    <a:lnL>
                      <a:noFill/>
                    </a:lnL>
                    <a:lnR>
                      <a:noFill/>
                    </a:lnR>
                    <a:lnT>
                      <a:noFill/>
                    </a:lnT>
                    <a:lnB>
                      <a:noFill/>
                    </a:lnB>
                  </a:tcPr>
                </a:tc>
              </a:tr>
              <a:tr h="288032">
                <a:tc>
                  <a:txBody>
                    <a:bodyPr/>
                    <a:lstStyle/>
                    <a:p>
                      <a:pPr algn="l" fontAlgn="b"/>
                      <a:r>
                        <a:rPr lang="el-GR" sz="1100" b="0" i="0" u="none" strike="noStrike" dirty="0" err="1">
                          <a:solidFill>
                            <a:schemeClr val="tx1"/>
                          </a:solidFill>
                          <a:latin typeface="Calibri"/>
                        </a:rPr>
                        <a:t>Αγαμοι</a:t>
                      </a:r>
                      <a:endParaRPr lang="el-GR" sz="1100" b="0" i="0" u="none" strike="noStrike" dirty="0">
                        <a:solidFill>
                          <a:schemeClr val="tx1"/>
                        </a:solidFill>
                        <a:latin typeface="Calibri"/>
                      </a:endParaRPr>
                    </a:p>
                  </a:txBody>
                  <a:tcPr marL="9525" marR="9525" marT="9525" marB="0" anchor="b">
                    <a:lnL>
                      <a:noFill/>
                    </a:lnL>
                    <a:lnR>
                      <a:noFill/>
                    </a:lnR>
                    <a:lnT>
                      <a:noFill/>
                    </a:lnT>
                    <a:lnB>
                      <a:noFill/>
                    </a:lnB>
                  </a:tcPr>
                </a:tc>
                <a:tc>
                  <a:txBody>
                    <a:bodyPr/>
                    <a:lstStyle/>
                    <a:p>
                      <a:pPr algn="r" fontAlgn="b"/>
                      <a:r>
                        <a:rPr lang="el-GR" sz="1100" b="0" i="0" u="none" strike="noStrike">
                          <a:solidFill>
                            <a:schemeClr val="tx1"/>
                          </a:solidFill>
                          <a:latin typeface="Calibri"/>
                        </a:rPr>
                        <a:t>4108202</a:t>
                      </a:r>
                    </a:p>
                  </a:txBody>
                  <a:tcPr marL="9525" marR="9525" marT="9525" marB="0" anchor="b">
                    <a:lnL>
                      <a:noFill/>
                    </a:lnL>
                    <a:lnR>
                      <a:noFill/>
                    </a:lnR>
                    <a:lnT>
                      <a:noFill/>
                    </a:lnT>
                    <a:lnB>
                      <a:noFill/>
                    </a:lnB>
                  </a:tcPr>
                </a:tc>
                <a:tc>
                  <a:txBody>
                    <a:bodyPr/>
                    <a:lstStyle/>
                    <a:p>
                      <a:pPr algn="r" fontAlgn="b"/>
                      <a:r>
                        <a:rPr lang="el-GR" sz="1100" b="0" i="0" u="none" strike="noStrike" dirty="0">
                          <a:solidFill>
                            <a:schemeClr val="tx1"/>
                          </a:solidFill>
                          <a:latin typeface="Calibri"/>
                        </a:rPr>
                        <a:t>40,04</a:t>
                      </a:r>
                    </a:p>
                  </a:txBody>
                  <a:tcPr marL="9525" marR="9525" marT="9525" marB="0" anchor="b">
                    <a:lnL>
                      <a:noFill/>
                    </a:lnL>
                    <a:lnR>
                      <a:noFill/>
                    </a:lnR>
                    <a:lnT>
                      <a:noFill/>
                    </a:lnT>
                    <a:lnB>
                      <a:noFill/>
                    </a:lnB>
                  </a:tcPr>
                </a:tc>
              </a:tr>
              <a:tr h="288032">
                <a:tc>
                  <a:txBody>
                    <a:bodyPr/>
                    <a:lstStyle/>
                    <a:p>
                      <a:pPr algn="l" fontAlgn="b"/>
                      <a:r>
                        <a:rPr lang="el-GR" sz="1100" b="0" i="0" u="none" strike="noStrike" dirty="0" err="1">
                          <a:solidFill>
                            <a:schemeClr val="tx1"/>
                          </a:solidFill>
                          <a:latin typeface="Calibri"/>
                        </a:rPr>
                        <a:t>Εγγαμοι</a:t>
                      </a:r>
                      <a:endParaRPr lang="el-GR" sz="1100" b="0" i="0" u="none" strike="noStrike" dirty="0">
                        <a:solidFill>
                          <a:schemeClr val="tx1"/>
                        </a:solidFill>
                        <a:latin typeface="Calibri"/>
                      </a:endParaRPr>
                    </a:p>
                  </a:txBody>
                  <a:tcPr marL="9525" marR="9525" marT="9525" marB="0" anchor="b">
                    <a:lnL>
                      <a:noFill/>
                    </a:lnL>
                    <a:lnR>
                      <a:noFill/>
                    </a:lnR>
                    <a:lnT>
                      <a:noFill/>
                    </a:lnT>
                    <a:lnB>
                      <a:noFill/>
                    </a:lnB>
                  </a:tcPr>
                </a:tc>
                <a:tc>
                  <a:txBody>
                    <a:bodyPr/>
                    <a:lstStyle/>
                    <a:p>
                      <a:pPr algn="r" fontAlgn="b"/>
                      <a:r>
                        <a:rPr lang="el-GR" sz="1100" b="0" i="0" u="none" strike="noStrike" dirty="0">
                          <a:solidFill>
                            <a:schemeClr val="tx1"/>
                          </a:solidFill>
                          <a:latin typeface="Calibri"/>
                        </a:rPr>
                        <a:t>5341382</a:t>
                      </a:r>
                    </a:p>
                  </a:txBody>
                  <a:tcPr marL="9525" marR="9525" marT="9525" marB="0" anchor="b">
                    <a:lnL>
                      <a:noFill/>
                    </a:lnL>
                    <a:lnR>
                      <a:noFill/>
                    </a:lnR>
                    <a:lnT>
                      <a:noFill/>
                    </a:lnT>
                    <a:lnB>
                      <a:noFill/>
                    </a:lnB>
                  </a:tcPr>
                </a:tc>
                <a:tc>
                  <a:txBody>
                    <a:bodyPr/>
                    <a:lstStyle/>
                    <a:p>
                      <a:pPr algn="r" fontAlgn="b"/>
                      <a:r>
                        <a:rPr lang="el-GR" sz="1100" b="0" i="0" u="none" strike="noStrike" dirty="0">
                          <a:solidFill>
                            <a:schemeClr val="tx1"/>
                          </a:solidFill>
                          <a:latin typeface="Calibri"/>
                        </a:rPr>
                        <a:t>52,05</a:t>
                      </a:r>
                    </a:p>
                  </a:txBody>
                  <a:tcPr marL="9525" marR="9525" marT="9525" marB="0" anchor="b">
                    <a:lnL>
                      <a:noFill/>
                    </a:lnL>
                    <a:lnR>
                      <a:noFill/>
                    </a:lnR>
                    <a:lnT>
                      <a:noFill/>
                    </a:lnT>
                    <a:lnB>
                      <a:noFill/>
                    </a:lnB>
                  </a:tcPr>
                </a:tc>
              </a:tr>
              <a:tr h="288032">
                <a:tc>
                  <a:txBody>
                    <a:bodyPr/>
                    <a:lstStyle/>
                    <a:p>
                      <a:pPr algn="l" fontAlgn="b"/>
                      <a:r>
                        <a:rPr lang="el-GR" sz="1100" b="0" i="0" u="none" strike="noStrike">
                          <a:solidFill>
                            <a:schemeClr val="tx1"/>
                          </a:solidFill>
                          <a:latin typeface="Calibri"/>
                        </a:rPr>
                        <a:t>Χηροι</a:t>
                      </a:r>
                    </a:p>
                  </a:txBody>
                  <a:tcPr marL="9525" marR="9525" marT="9525" marB="0" anchor="b">
                    <a:lnL>
                      <a:noFill/>
                    </a:lnL>
                    <a:lnR>
                      <a:noFill/>
                    </a:lnR>
                    <a:lnT>
                      <a:noFill/>
                    </a:lnT>
                    <a:lnB>
                      <a:noFill/>
                    </a:lnB>
                  </a:tcPr>
                </a:tc>
                <a:tc>
                  <a:txBody>
                    <a:bodyPr/>
                    <a:lstStyle/>
                    <a:p>
                      <a:pPr algn="r" fontAlgn="b"/>
                      <a:r>
                        <a:rPr lang="el-GR" sz="1100" b="0" i="0" u="none" strike="noStrike" dirty="0">
                          <a:solidFill>
                            <a:schemeClr val="tx1"/>
                          </a:solidFill>
                          <a:latin typeface="Calibri"/>
                        </a:rPr>
                        <a:t>677187</a:t>
                      </a:r>
                    </a:p>
                  </a:txBody>
                  <a:tcPr marL="9525" marR="9525" marT="9525" marB="0" anchor="b">
                    <a:lnL>
                      <a:noFill/>
                    </a:lnL>
                    <a:lnR>
                      <a:noFill/>
                    </a:lnR>
                    <a:lnT>
                      <a:noFill/>
                    </a:lnT>
                    <a:lnB>
                      <a:noFill/>
                    </a:lnB>
                  </a:tcPr>
                </a:tc>
                <a:tc>
                  <a:txBody>
                    <a:bodyPr/>
                    <a:lstStyle/>
                    <a:p>
                      <a:pPr algn="r" fontAlgn="b"/>
                      <a:r>
                        <a:rPr lang="el-GR" sz="1100" b="0" i="0" u="none" strike="noStrike" dirty="0">
                          <a:solidFill>
                            <a:schemeClr val="tx1"/>
                          </a:solidFill>
                          <a:latin typeface="Calibri"/>
                        </a:rPr>
                        <a:t>6,61</a:t>
                      </a:r>
                    </a:p>
                  </a:txBody>
                  <a:tcPr marL="9525" marR="9525" marT="9525" marB="0" anchor="b">
                    <a:lnL>
                      <a:noFill/>
                    </a:lnL>
                    <a:lnR>
                      <a:noFill/>
                    </a:lnR>
                    <a:lnT>
                      <a:noFill/>
                    </a:lnT>
                    <a:lnB>
                      <a:noFill/>
                    </a:lnB>
                  </a:tcPr>
                </a:tc>
              </a:tr>
              <a:tr h="288032">
                <a:tc>
                  <a:txBody>
                    <a:bodyPr/>
                    <a:lstStyle/>
                    <a:p>
                      <a:pPr algn="l" fontAlgn="b"/>
                      <a:r>
                        <a:rPr lang="el-GR" sz="1100" b="0" i="0" u="none" strike="noStrike">
                          <a:solidFill>
                            <a:schemeClr val="tx1"/>
                          </a:solidFill>
                          <a:latin typeface="Calibri"/>
                        </a:rPr>
                        <a:t>Διαζευγμένοι</a:t>
                      </a:r>
                    </a:p>
                  </a:txBody>
                  <a:tcPr marL="9525" marR="9525" marT="9525" marB="0" anchor="b">
                    <a:lnL>
                      <a:noFill/>
                    </a:lnL>
                    <a:lnR>
                      <a:noFill/>
                    </a:lnR>
                    <a:lnT>
                      <a:noFill/>
                    </a:lnT>
                    <a:lnB>
                      <a:noFill/>
                    </a:lnB>
                  </a:tcPr>
                </a:tc>
                <a:tc>
                  <a:txBody>
                    <a:bodyPr/>
                    <a:lstStyle/>
                    <a:p>
                      <a:pPr algn="r" fontAlgn="b"/>
                      <a:r>
                        <a:rPr lang="el-GR" sz="1100" b="0" i="0" u="none" strike="noStrike" dirty="0">
                          <a:solidFill>
                            <a:schemeClr val="tx1"/>
                          </a:solidFill>
                          <a:latin typeface="Calibri"/>
                        </a:rPr>
                        <a:t>133129</a:t>
                      </a:r>
                    </a:p>
                  </a:txBody>
                  <a:tcPr marL="9525" marR="9525" marT="9525" marB="0" anchor="b">
                    <a:lnL>
                      <a:noFill/>
                    </a:lnL>
                    <a:lnR>
                      <a:noFill/>
                    </a:lnR>
                    <a:lnT>
                      <a:noFill/>
                    </a:lnT>
                    <a:lnB>
                      <a:noFill/>
                    </a:lnB>
                  </a:tcPr>
                </a:tc>
                <a:tc>
                  <a:txBody>
                    <a:bodyPr/>
                    <a:lstStyle/>
                    <a:p>
                      <a:pPr algn="r" fontAlgn="b"/>
                      <a:r>
                        <a:rPr lang="el-GR" sz="1100" b="0" i="0" u="none" strike="noStrike" dirty="0">
                          <a:solidFill>
                            <a:schemeClr val="tx1"/>
                          </a:solidFill>
                          <a:latin typeface="Calibri"/>
                        </a:rPr>
                        <a:t>1,3</a:t>
                      </a:r>
                    </a:p>
                  </a:txBody>
                  <a:tcPr marL="9525" marR="9525" marT="9525" marB="0" anchor="b">
                    <a:lnL>
                      <a:noFill/>
                    </a:lnL>
                    <a:lnR>
                      <a:noFill/>
                    </a:lnR>
                    <a:lnT>
                      <a:noFill/>
                    </a:lnT>
                    <a:lnB>
                      <a:noFill/>
                    </a:lnB>
                  </a:tcPr>
                </a:tc>
              </a:tr>
              <a:tr h="288032">
                <a:tc>
                  <a:txBody>
                    <a:bodyPr/>
                    <a:lstStyle/>
                    <a:p>
                      <a:pPr algn="l" fontAlgn="b"/>
                      <a:r>
                        <a:rPr lang="el-GR" sz="1100" b="0" i="0" u="none" strike="noStrike">
                          <a:solidFill>
                            <a:schemeClr val="tx1"/>
                          </a:solidFill>
                          <a:latin typeface="Calibri"/>
                        </a:rPr>
                        <a:t>Σύνολο</a:t>
                      </a:r>
                    </a:p>
                  </a:txBody>
                  <a:tcPr marL="9525" marR="9525" marT="9525" marB="0" anchor="b">
                    <a:lnL>
                      <a:noFill/>
                    </a:lnL>
                    <a:lnR>
                      <a:noFill/>
                    </a:lnR>
                    <a:lnT>
                      <a:noFill/>
                    </a:lnT>
                    <a:lnB>
                      <a:noFill/>
                    </a:lnB>
                  </a:tcPr>
                </a:tc>
                <a:tc>
                  <a:txBody>
                    <a:bodyPr/>
                    <a:lstStyle/>
                    <a:p>
                      <a:pPr algn="r" fontAlgn="b"/>
                      <a:r>
                        <a:rPr lang="el-GR" sz="1100" b="0" i="0" u="none" strike="noStrike">
                          <a:solidFill>
                            <a:schemeClr val="tx1"/>
                          </a:solidFill>
                          <a:latin typeface="Calibri"/>
                        </a:rPr>
                        <a:t>10259900</a:t>
                      </a:r>
                    </a:p>
                  </a:txBody>
                  <a:tcPr marL="9525" marR="9525" marT="9525" marB="0" anchor="b">
                    <a:lnL>
                      <a:noFill/>
                    </a:lnL>
                    <a:lnR>
                      <a:noFill/>
                    </a:lnR>
                    <a:lnT>
                      <a:noFill/>
                    </a:lnT>
                    <a:lnB>
                      <a:noFill/>
                    </a:lnB>
                  </a:tcPr>
                </a:tc>
                <a:tc>
                  <a:txBody>
                    <a:bodyPr/>
                    <a:lstStyle/>
                    <a:p>
                      <a:pPr algn="r" fontAlgn="b"/>
                      <a:r>
                        <a:rPr lang="el-GR" sz="1100" b="0" i="0" u="none" strike="noStrike" dirty="0">
                          <a:solidFill>
                            <a:schemeClr val="tx1"/>
                          </a:solidFill>
                          <a:latin typeface="Calibri"/>
                        </a:rPr>
                        <a:t>100</a:t>
                      </a:r>
                    </a:p>
                  </a:txBody>
                  <a:tcPr marL="9525" marR="9525" marT="9525" marB="0" anchor="b">
                    <a:lnL>
                      <a:noFill/>
                    </a:lnL>
                    <a:lnR>
                      <a:noFill/>
                    </a:lnR>
                    <a:lnT>
                      <a:noFill/>
                    </a:lnT>
                    <a:lnB>
                      <a:noFill/>
                    </a:lnB>
                  </a:tcPr>
                </a:tc>
              </a:tr>
            </a:tbl>
          </a:graphicData>
        </a:graphic>
      </p:graphicFrame>
      <p:graphicFrame>
        <p:nvGraphicFramePr>
          <p:cNvPr id="5" name="Chart 4"/>
          <p:cNvGraphicFramePr/>
          <p:nvPr/>
        </p:nvGraphicFramePr>
        <p:xfrm>
          <a:off x="2339752" y="3284984"/>
          <a:ext cx="4572000" cy="27432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95536" y="260648"/>
            <a:ext cx="8062912" cy="1470025"/>
          </a:xfrm>
        </p:spPr>
        <p:txBody>
          <a:bodyPr>
            <a:noAutofit/>
          </a:bodyPr>
          <a:lstStyle/>
          <a:p>
            <a:pPr algn="l"/>
            <a:r>
              <a:rPr lang="el-GR" sz="2000" dirty="0" smtClean="0">
                <a:solidFill>
                  <a:srgbClr val="FF0000"/>
                </a:solidFill>
              </a:rPr>
              <a:t>Απόλυτη συχνότητα μιας τιμής: </a:t>
            </a:r>
            <a:r>
              <a:rPr lang="el-GR" sz="2000" b="0" dirty="0" smtClean="0">
                <a:solidFill>
                  <a:srgbClr val="FFFF00"/>
                </a:solidFill>
              </a:rPr>
              <a:t> </a:t>
            </a:r>
            <a:r>
              <a:rPr lang="el-GR" sz="2000" b="0" dirty="0" smtClean="0">
                <a:solidFill>
                  <a:schemeClr val="tx1"/>
                </a:solidFill>
              </a:rPr>
              <a:t>το πλήθος των μονάδων του πληθυσμού (ή του δείγματος) που παίρνουν την τιμή αυτή.</a:t>
            </a:r>
            <a:r>
              <a:rPr lang="el-GR" sz="2000" dirty="0" smtClean="0"/>
              <a:t/>
            </a:r>
            <a:br>
              <a:rPr lang="el-GR" sz="2000" dirty="0" smtClean="0"/>
            </a:br>
            <a:endParaRPr lang="el-GR" sz="2000" dirty="0"/>
          </a:p>
        </p:txBody>
      </p:sp>
      <p:graphicFrame>
        <p:nvGraphicFramePr>
          <p:cNvPr id="3" name="Table 2"/>
          <p:cNvGraphicFramePr>
            <a:graphicFrameLocks noGrp="1"/>
          </p:cNvGraphicFramePr>
          <p:nvPr/>
        </p:nvGraphicFramePr>
        <p:xfrm>
          <a:off x="2411760" y="1700808"/>
          <a:ext cx="3239740" cy="2292649"/>
        </p:xfrm>
        <a:graphic>
          <a:graphicData uri="http://schemas.openxmlformats.org/drawingml/2006/table">
            <a:tbl>
              <a:tblPr/>
              <a:tblGrid>
                <a:gridCol w="1412926"/>
                <a:gridCol w="913407"/>
                <a:gridCol w="913407"/>
              </a:tblGrid>
              <a:tr h="755677">
                <a:tc gridSpan="3">
                  <a:txBody>
                    <a:bodyPr/>
                    <a:lstStyle/>
                    <a:p>
                      <a:pPr algn="l" fontAlgn="b"/>
                      <a:r>
                        <a:rPr lang="el-GR" sz="1100" b="0" i="0" u="none" strike="noStrike">
                          <a:solidFill>
                            <a:schemeClr val="tx1"/>
                          </a:solidFill>
                          <a:latin typeface="Calibri"/>
                        </a:rPr>
                        <a:t>Πίνακας 2: κατάσταση υγείας δείγματος 200 ενηλίκων κατοίκων μιας πόλης.</a:t>
                      </a:r>
                    </a:p>
                  </a:txBody>
                  <a:tcPr marL="0" marR="0" marT="0" marB="0" anchor="b">
                    <a:lnL>
                      <a:noFill/>
                    </a:lnL>
                    <a:lnR>
                      <a:noFill/>
                    </a:lnR>
                    <a:lnT>
                      <a:noFill/>
                    </a:lnT>
                    <a:lnB>
                      <a:noFill/>
                    </a:lnB>
                  </a:tcPr>
                </a:tc>
                <a:tc hMerge="1">
                  <a:txBody>
                    <a:bodyPr/>
                    <a:lstStyle/>
                    <a:p>
                      <a:endParaRPr lang="el-GR"/>
                    </a:p>
                  </a:txBody>
                  <a:tcPr/>
                </a:tc>
                <a:tc hMerge="1">
                  <a:txBody>
                    <a:bodyPr/>
                    <a:lstStyle/>
                    <a:p>
                      <a:endParaRPr lang="el-GR"/>
                    </a:p>
                  </a:txBody>
                  <a:tcPr/>
                </a:tc>
              </a:tr>
              <a:tr h="256162">
                <a:tc>
                  <a:txBody>
                    <a:bodyPr/>
                    <a:lstStyle/>
                    <a:p>
                      <a:pPr algn="l" fontAlgn="b"/>
                      <a:r>
                        <a:rPr lang="el-GR" sz="1100" b="0" i="0" u="none" strike="noStrike">
                          <a:solidFill>
                            <a:schemeClr val="tx1"/>
                          </a:solidFill>
                          <a:latin typeface="Calibri"/>
                        </a:rPr>
                        <a:t>Υγεία</a:t>
                      </a:r>
                    </a:p>
                  </a:txBody>
                  <a:tcPr marL="0" marR="0" marT="0" marB="0" anchor="b">
                    <a:lnL>
                      <a:noFill/>
                    </a:lnL>
                    <a:lnR>
                      <a:noFill/>
                    </a:lnR>
                    <a:lnT>
                      <a:noFill/>
                    </a:lnT>
                    <a:lnB>
                      <a:noFill/>
                    </a:lnB>
                  </a:tcPr>
                </a:tc>
                <a:tc>
                  <a:txBody>
                    <a:bodyPr/>
                    <a:lstStyle/>
                    <a:p>
                      <a:pPr algn="r" fontAlgn="b"/>
                      <a:r>
                        <a:rPr lang="el-GR" sz="1100" b="0" i="0" u="none" strike="noStrike">
                          <a:solidFill>
                            <a:schemeClr val="tx1"/>
                          </a:solidFill>
                          <a:latin typeface="Calibri"/>
                        </a:rPr>
                        <a:t>Ν</a:t>
                      </a:r>
                    </a:p>
                  </a:txBody>
                  <a:tcPr marL="0" marR="0" marT="0" marB="0" anchor="b">
                    <a:lnL>
                      <a:noFill/>
                    </a:lnL>
                    <a:lnR>
                      <a:noFill/>
                    </a:lnR>
                    <a:lnT>
                      <a:noFill/>
                    </a:lnT>
                    <a:lnB>
                      <a:noFill/>
                    </a:lnB>
                  </a:tcPr>
                </a:tc>
                <a:tc>
                  <a:txBody>
                    <a:bodyPr/>
                    <a:lstStyle/>
                    <a:p>
                      <a:pPr algn="r" fontAlgn="b"/>
                      <a:r>
                        <a:rPr lang="el-GR" sz="1100" b="0" i="0" u="none" strike="noStrike">
                          <a:solidFill>
                            <a:schemeClr val="tx1"/>
                          </a:solidFill>
                          <a:latin typeface="Calibri"/>
                        </a:rPr>
                        <a:t>%</a:t>
                      </a:r>
                    </a:p>
                  </a:txBody>
                  <a:tcPr marL="0" marR="0" marT="0" marB="0" anchor="b">
                    <a:lnL>
                      <a:noFill/>
                    </a:lnL>
                    <a:lnR>
                      <a:noFill/>
                    </a:lnR>
                    <a:lnT>
                      <a:noFill/>
                    </a:lnT>
                    <a:lnB>
                      <a:noFill/>
                    </a:lnB>
                  </a:tcPr>
                </a:tc>
              </a:tr>
              <a:tr h="256162">
                <a:tc>
                  <a:txBody>
                    <a:bodyPr/>
                    <a:lstStyle/>
                    <a:p>
                      <a:pPr algn="l" fontAlgn="b"/>
                      <a:r>
                        <a:rPr lang="el-GR" sz="1100" b="0" i="0" u="none" strike="noStrike">
                          <a:solidFill>
                            <a:schemeClr val="tx1"/>
                          </a:solidFill>
                          <a:latin typeface="Calibri"/>
                        </a:rPr>
                        <a:t>Άριστη</a:t>
                      </a:r>
                    </a:p>
                  </a:txBody>
                  <a:tcPr marL="0" marR="0" marT="0" marB="0" anchor="b">
                    <a:lnL>
                      <a:noFill/>
                    </a:lnL>
                    <a:lnR>
                      <a:noFill/>
                    </a:lnR>
                    <a:lnT>
                      <a:noFill/>
                    </a:lnT>
                    <a:lnB>
                      <a:noFill/>
                    </a:lnB>
                  </a:tcPr>
                </a:tc>
                <a:tc>
                  <a:txBody>
                    <a:bodyPr/>
                    <a:lstStyle/>
                    <a:p>
                      <a:pPr algn="r" fontAlgn="b"/>
                      <a:r>
                        <a:rPr lang="el-GR" sz="1100" b="0" i="0" u="none" strike="noStrike">
                          <a:solidFill>
                            <a:schemeClr val="tx1"/>
                          </a:solidFill>
                          <a:latin typeface="Calibri"/>
                        </a:rPr>
                        <a:t>72</a:t>
                      </a:r>
                    </a:p>
                  </a:txBody>
                  <a:tcPr marL="0" marR="0" marT="0" marB="0" anchor="b">
                    <a:lnL>
                      <a:noFill/>
                    </a:lnL>
                    <a:lnR>
                      <a:noFill/>
                    </a:lnR>
                    <a:lnT>
                      <a:noFill/>
                    </a:lnT>
                    <a:lnB>
                      <a:noFill/>
                    </a:lnB>
                  </a:tcPr>
                </a:tc>
                <a:tc>
                  <a:txBody>
                    <a:bodyPr/>
                    <a:lstStyle/>
                    <a:p>
                      <a:pPr algn="r" fontAlgn="b"/>
                      <a:r>
                        <a:rPr lang="el-GR" sz="1100" b="0" i="0" u="none" strike="noStrike">
                          <a:solidFill>
                            <a:schemeClr val="tx1"/>
                          </a:solidFill>
                          <a:latin typeface="Calibri"/>
                        </a:rPr>
                        <a:t>36</a:t>
                      </a:r>
                    </a:p>
                  </a:txBody>
                  <a:tcPr marL="0" marR="0" marT="0" marB="0" anchor="b">
                    <a:lnL>
                      <a:noFill/>
                    </a:lnL>
                    <a:lnR>
                      <a:noFill/>
                    </a:lnR>
                    <a:lnT>
                      <a:noFill/>
                    </a:lnT>
                    <a:lnB>
                      <a:noFill/>
                    </a:lnB>
                  </a:tcPr>
                </a:tc>
              </a:tr>
              <a:tr h="256162">
                <a:tc>
                  <a:txBody>
                    <a:bodyPr/>
                    <a:lstStyle/>
                    <a:p>
                      <a:pPr algn="l" fontAlgn="b"/>
                      <a:r>
                        <a:rPr lang="el-GR" sz="1100" b="0" i="0" u="none" strike="noStrike">
                          <a:solidFill>
                            <a:schemeClr val="tx1"/>
                          </a:solidFill>
                          <a:latin typeface="Calibri"/>
                        </a:rPr>
                        <a:t>Καλή</a:t>
                      </a:r>
                    </a:p>
                  </a:txBody>
                  <a:tcPr marL="0" marR="0" marT="0" marB="0" anchor="b">
                    <a:lnL>
                      <a:noFill/>
                    </a:lnL>
                    <a:lnR>
                      <a:noFill/>
                    </a:lnR>
                    <a:lnT>
                      <a:noFill/>
                    </a:lnT>
                    <a:lnB>
                      <a:noFill/>
                    </a:lnB>
                  </a:tcPr>
                </a:tc>
                <a:tc>
                  <a:txBody>
                    <a:bodyPr/>
                    <a:lstStyle/>
                    <a:p>
                      <a:pPr algn="r" fontAlgn="b"/>
                      <a:r>
                        <a:rPr lang="el-GR" sz="1100" b="0" i="0" u="none" strike="noStrike">
                          <a:solidFill>
                            <a:schemeClr val="tx1"/>
                          </a:solidFill>
                          <a:latin typeface="Calibri"/>
                        </a:rPr>
                        <a:t>82</a:t>
                      </a:r>
                    </a:p>
                  </a:txBody>
                  <a:tcPr marL="0" marR="0" marT="0" marB="0" anchor="b">
                    <a:lnL>
                      <a:noFill/>
                    </a:lnL>
                    <a:lnR>
                      <a:noFill/>
                    </a:lnR>
                    <a:lnT>
                      <a:noFill/>
                    </a:lnT>
                    <a:lnB>
                      <a:noFill/>
                    </a:lnB>
                  </a:tcPr>
                </a:tc>
                <a:tc>
                  <a:txBody>
                    <a:bodyPr/>
                    <a:lstStyle/>
                    <a:p>
                      <a:pPr algn="r" fontAlgn="b"/>
                      <a:r>
                        <a:rPr lang="el-GR" sz="1100" b="0" i="0" u="none" strike="noStrike">
                          <a:solidFill>
                            <a:schemeClr val="tx1"/>
                          </a:solidFill>
                          <a:latin typeface="Calibri"/>
                        </a:rPr>
                        <a:t>441</a:t>
                      </a:r>
                    </a:p>
                  </a:txBody>
                  <a:tcPr marL="0" marR="0" marT="0" marB="0" anchor="b">
                    <a:lnL>
                      <a:noFill/>
                    </a:lnL>
                    <a:lnR>
                      <a:noFill/>
                    </a:lnR>
                    <a:lnT>
                      <a:noFill/>
                    </a:lnT>
                    <a:lnB>
                      <a:noFill/>
                    </a:lnB>
                  </a:tcPr>
                </a:tc>
              </a:tr>
              <a:tr h="256162">
                <a:tc>
                  <a:txBody>
                    <a:bodyPr/>
                    <a:lstStyle/>
                    <a:p>
                      <a:pPr algn="l" fontAlgn="b"/>
                      <a:r>
                        <a:rPr lang="el-GR" sz="1100" b="0" i="0" u="none" strike="noStrike">
                          <a:solidFill>
                            <a:schemeClr val="tx1"/>
                          </a:solidFill>
                          <a:latin typeface="Calibri"/>
                        </a:rPr>
                        <a:t>Μέτρια</a:t>
                      </a:r>
                    </a:p>
                  </a:txBody>
                  <a:tcPr marL="0" marR="0" marT="0" marB="0" anchor="b">
                    <a:lnL>
                      <a:noFill/>
                    </a:lnL>
                    <a:lnR>
                      <a:noFill/>
                    </a:lnR>
                    <a:lnT>
                      <a:noFill/>
                    </a:lnT>
                    <a:lnB>
                      <a:noFill/>
                    </a:lnB>
                  </a:tcPr>
                </a:tc>
                <a:tc>
                  <a:txBody>
                    <a:bodyPr/>
                    <a:lstStyle/>
                    <a:p>
                      <a:pPr algn="r" fontAlgn="b"/>
                      <a:r>
                        <a:rPr lang="el-GR" sz="1100" b="0" i="0" u="none" strike="noStrike">
                          <a:solidFill>
                            <a:schemeClr val="tx1"/>
                          </a:solidFill>
                          <a:latin typeface="Calibri"/>
                        </a:rPr>
                        <a:t>30</a:t>
                      </a:r>
                    </a:p>
                  </a:txBody>
                  <a:tcPr marL="0" marR="0" marT="0" marB="0" anchor="b">
                    <a:lnL>
                      <a:noFill/>
                    </a:lnL>
                    <a:lnR>
                      <a:noFill/>
                    </a:lnR>
                    <a:lnT>
                      <a:noFill/>
                    </a:lnT>
                    <a:lnB>
                      <a:noFill/>
                    </a:lnB>
                  </a:tcPr>
                </a:tc>
                <a:tc>
                  <a:txBody>
                    <a:bodyPr/>
                    <a:lstStyle/>
                    <a:p>
                      <a:pPr algn="r" fontAlgn="b"/>
                      <a:r>
                        <a:rPr lang="el-GR" sz="1100" b="0" i="0" u="none" strike="noStrike">
                          <a:solidFill>
                            <a:schemeClr val="tx1"/>
                          </a:solidFill>
                          <a:latin typeface="Calibri"/>
                        </a:rPr>
                        <a:t>15</a:t>
                      </a:r>
                    </a:p>
                  </a:txBody>
                  <a:tcPr marL="0" marR="0" marT="0" marB="0" anchor="b">
                    <a:lnL>
                      <a:noFill/>
                    </a:lnL>
                    <a:lnR>
                      <a:noFill/>
                    </a:lnR>
                    <a:lnT>
                      <a:noFill/>
                    </a:lnT>
                    <a:lnB>
                      <a:noFill/>
                    </a:lnB>
                  </a:tcPr>
                </a:tc>
              </a:tr>
              <a:tr h="256162">
                <a:tc>
                  <a:txBody>
                    <a:bodyPr/>
                    <a:lstStyle/>
                    <a:p>
                      <a:pPr algn="l" fontAlgn="b"/>
                      <a:r>
                        <a:rPr lang="el-GR" sz="1100" b="0" i="0" u="none" strike="noStrike">
                          <a:solidFill>
                            <a:schemeClr val="tx1"/>
                          </a:solidFill>
                          <a:latin typeface="Calibri"/>
                        </a:rPr>
                        <a:t>Κακή</a:t>
                      </a:r>
                    </a:p>
                  </a:txBody>
                  <a:tcPr marL="0" marR="0" marT="0" marB="0" anchor="b">
                    <a:lnL>
                      <a:noFill/>
                    </a:lnL>
                    <a:lnR>
                      <a:noFill/>
                    </a:lnR>
                    <a:lnT>
                      <a:noFill/>
                    </a:lnT>
                    <a:lnB>
                      <a:noFill/>
                    </a:lnB>
                  </a:tcPr>
                </a:tc>
                <a:tc>
                  <a:txBody>
                    <a:bodyPr/>
                    <a:lstStyle/>
                    <a:p>
                      <a:pPr algn="r" fontAlgn="b"/>
                      <a:r>
                        <a:rPr lang="el-GR" sz="1100" b="0" i="0" u="none" strike="noStrike">
                          <a:solidFill>
                            <a:schemeClr val="tx1"/>
                          </a:solidFill>
                          <a:latin typeface="Calibri"/>
                        </a:rPr>
                        <a:t>16</a:t>
                      </a:r>
                    </a:p>
                  </a:txBody>
                  <a:tcPr marL="0" marR="0" marT="0" marB="0" anchor="b">
                    <a:lnL>
                      <a:noFill/>
                    </a:lnL>
                    <a:lnR>
                      <a:noFill/>
                    </a:lnR>
                    <a:lnT>
                      <a:noFill/>
                    </a:lnT>
                    <a:lnB>
                      <a:noFill/>
                    </a:lnB>
                  </a:tcPr>
                </a:tc>
                <a:tc>
                  <a:txBody>
                    <a:bodyPr/>
                    <a:lstStyle/>
                    <a:p>
                      <a:pPr algn="r" fontAlgn="b"/>
                      <a:r>
                        <a:rPr lang="el-GR" sz="1100" b="0" i="0" u="none" strike="noStrike">
                          <a:solidFill>
                            <a:schemeClr val="tx1"/>
                          </a:solidFill>
                          <a:latin typeface="Calibri"/>
                        </a:rPr>
                        <a:t>8</a:t>
                      </a:r>
                    </a:p>
                  </a:txBody>
                  <a:tcPr marL="0" marR="0" marT="0" marB="0" anchor="b">
                    <a:lnL>
                      <a:noFill/>
                    </a:lnL>
                    <a:lnR>
                      <a:noFill/>
                    </a:lnR>
                    <a:lnT>
                      <a:noFill/>
                    </a:lnT>
                    <a:lnB>
                      <a:noFill/>
                    </a:lnB>
                  </a:tcPr>
                </a:tc>
              </a:tr>
              <a:tr h="256162">
                <a:tc>
                  <a:txBody>
                    <a:bodyPr/>
                    <a:lstStyle/>
                    <a:p>
                      <a:pPr algn="l" fontAlgn="b"/>
                      <a:r>
                        <a:rPr lang="el-GR" sz="1100" b="0" i="0" u="none" strike="noStrike">
                          <a:solidFill>
                            <a:schemeClr val="tx1"/>
                          </a:solidFill>
                          <a:latin typeface="Calibri"/>
                        </a:rPr>
                        <a:t>Σύνολο</a:t>
                      </a:r>
                    </a:p>
                  </a:txBody>
                  <a:tcPr marL="0" marR="0" marT="0" marB="0" anchor="b">
                    <a:lnL>
                      <a:noFill/>
                    </a:lnL>
                    <a:lnR>
                      <a:noFill/>
                    </a:lnR>
                    <a:lnT>
                      <a:noFill/>
                    </a:lnT>
                    <a:lnB>
                      <a:noFill/>
                    </a:lnB>
                  </a:tcPr>
                </a:tc>
                <a:tc>
                  <a:txBody>
                    <a:bodyPr/>
                    <a:lstStyle/>
                    <a:p>
                      <a:pPr algn="r" fontAlgn="b"/>
                      <a:r>
                        <a:rPr lang="el-GR" sz="1100" b="0" i="0" u="none" strike="noStrike">
                          <a:solidFill>
                            <a:schemeClr val="tx1"/>
                          </a:solidFill>
                          <a:latin typeface="Calibri"/>
                        </a:rPr>
                        <a:t>200</a:t>
                      </a:r>
                    </a:p>
                  </a:txBody>
                  <a:tcPr marL="0" marR="0" marT="0" marB="0" anchor="b">
                    <a:lnL>
                      <a:noFill/>
                    </a:lnL>
                    <a:lnR>
                      <a:noFill/>
                    </a:lnR>
                    <a:lnT>
                      <a:noFill/>
                    </a:lnT>
                    <a:lnB>
                      <a:noFill/>
                    </a:lnB>
                  </a:tcPr>
                </a:tc>
                <a:tc>
                  <a:txBody>
                    <a:bodyPr/>
                    <a:lstStyle/>
                    <a:p>
                      <a:pPr algn="r" fontAlgn="b"/>
                      <a:r>
                        <a:rPr lang="el-GR" sz="1100" b="0" i="0" u="none" strike="noStrike" dirty="0">
                          <a:solidFill>
                            <a:schemeClr val="tx1"/>
                          </a:solidFill>
                          <a:latin typeface="Calibri"/>
                        </a:rPr>
                        <a:t>100</a:t>
                      </a:r>
                    </a:p>
                  </a:txBody>
                  <a:tcPr marL="0" marR="0" marT="0" marB="0" anchor="b">
                    <a:lnL>
                      <a:noFill/>
                    </a:lnL>
                    <a:lnR>
                      <a:noFill/>
                    </a:lnR>
                    <a:lnT>
                      <a:noFill/>
                    </a:lnT>
                    <a:lnB>
                      <a:noFill/>
                    </a:lnB>
                  </a:tcPr>
                </a:tc>
              </a:tr>
            </a:tbl>
          </a:graphicData>
        </a:graphic>
      </p:graphicFrame>
      <p:sp>
        <p:nvSpPr>
          <p:cNvPr id="5" name="Title 1"/>
          <p:cNvSpPr txBox="1">
            <a:spLocks/>
          </p:cNvSpPr>
          <p:nvPr/>
        </p:nvSpPr>
        <p:spPr>
          <a:xfrm>
            <a:off x="395536" y="4221088"/>
            <a:ext cx="8062912" cy="1470025"/>
          </a:xfrm>
          <a:prstGeom prst="rect">
            <a:avLst/>
          </a:prstGeom>
          <a:ln>
            <a:noFill/>
          </a:ln>
        </p:spPr>
        <p:txBody>
          <a:bodyPr vert="horz" lIns="0" tIns="0" rIns="18288" bIns="0" anchor="b">
            <a:noAutofit/>
            <a:scene3d>
              <a:camera prst="orthographicFront"/>
              <a:lightRig rig="freezing" dir="t">
                <a:rot lat="0" lon="0" rev="5640000"/>
              </a:lightRig>
            </a:scene3d>
            <a:sp3d prstMaterial="flat">
              <a:bevelT w="38100" h="38100"/>
              <a:contourClr>
                <a:schemeClr val="tx2"/>
              </a:contourClr>
            </a:sp3d>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l-GR" sz="2000" b="1" i="0" u="none" strike="noStrike" kern="1200" cap="none" spc="0" normalizeH="0" baseline="0" noProof="0" dirty="0" smtClean="0">
                <a:ln>
                  <a:noFill/>
                </a:ln>
                <a:solidFill>
                  <a:srgbClr val="FF0000"/>
                </a:solidFill>
                <a:effectLst>
                  <a:outerShdw blurRad="38100" dist="25400" dir="5400000" algn="tl" rotWithShape="0">
                    <a:srgbClr val="000000">
                      <a:alpha val="43000"/>
                    </a:srgbClr>
                  </a:outerShdw>
                </a:effectLst>
                <a:uLnTx/>
                <a:uFillTx/>
                <a:latin typeface="+mj-lt"/>
                <a:ea typeface="+mj-ea"/>
                <a:cs typeface="+mj-cs"/>
              </a:rPr>
              <a:t>Σχετική συχνότητα μιας τιμής: </a:t>
            </a:r>
            <a:r>
              <a:rPr kumimoji="0" lang="el-GR" sz="2000" b="0" i="0" u="none" strike="noStrike" kern="1200" cap="none" spc="0" normalizeH="0" baseline="0" noProof="0" dirty="0" smtClean="0">
                <a:ln>
                  <a:noFill/>
                </a:ln>
                <a:solidFill>
                  <a:srgbClr val="FFFF00"/>
                </a:solidFill>
                <a:effectLst>
                  <a:outerShdw blurRad="38100" dist="25400" dir="5400000" algn="tl" rotWithShape="0">
                    <a:srgbClr val="000000">
                      <a:alpha val="43000"/>
                    </a:srgbClr>
                  </a:outerShdw>
                </a:effectLst>
                <a:uLnTx/>
                <a:uFillTx/>
                <a:latin typeface="+mj-lt"/>
                <a:ea typeface="+mj-ea"/>
                <a:cs typeface="+mj-cs"/>
              </a:rPr>
              <a:t> </a:t>
            </a:r>
            <a:r>
              <a:rPr kumimoji="0" lang="el-GR" sz="2000" b="0" i="0" u="none" strike="noStrike" kern="1200" cap="none" spc="0" normalizeH="0" baseline="0" noProof="0" dirty="0" smtClean="0">
                <a:ln>
                  <a:noFill/>
                </a:ln>
                <a:solidFill>
                  <a:schemeClr val="tx1"/>
                </a:solidFill>
                <a:effectLst>
                  <a:outerShdw blurRad="38100" dist="25400" dir="5400000" algn="tl" rotWithShape="0">
                    <a:srgbClr val="000000">
                      <a:alpha val="43000"/>
                    </a:srgbClr>
                  </a:outerShdw>
                </a:effectLst>
                <a:uLnTx/>
                <a:uFillTx/>
                <a:latin typeface="+mj-lt"/>
                <a:ea typeface="+mj-ea"/>
                <a:cs typeface="+mj-cs"/>
              </a:rPr>
              <a:t>το ποσοστό</a:t>
            </a:r>
            <a:r>
              <a:rPr kumimoji="0" lang="el-GR" sz="2000" b="0" i="0" u="none" strike="noStrike" kern="1200" cap="none" spc="0" normalizeH="0" noProof="0" dirty="0" smtClean="0">
                <a:ln>
                  <a:noFill/>
                </a:ln>
                <a:solidFill>
                  <a:schemeClr val="tx1"/>
                </a:solidFill>
                <a:effectLst>
                  <a:outerShdw blurRad="38100" dist="25400" dir="5400000" algn="tl" rotWithShape="0">
                    <a:srgbClr val="000000">
                      <a:alpha val="43000"/>
                    </a:srgbClr>
                  </a:outerShdw>
                </a:effectLst>
                <a:uLnTx/>
                <a:uFillTx/>
                <a:latin typeface="+mj-lt"/>
                <a:ea typeface="+mj-ea"/>
                <a:cs typeface="+mj-cs"/>
              </a:rPr>
              <a:t> τ</a:t>
            </a:r>
            <a:r>
              <a:rPr kumimoji="0" lang="el-GR" sz="2000" b="0" i="0" u="none" strike="noStrike" kern="1200" cap="none" spc="0" normalizeH="0" baseline="0" noProof="0" dirty="0" smtClean="0">
                <a:ln>
                  <a:noFill/>
                </a:ln>
                <a:solidFill>
                  <a:schemeClr val="tx1"/>
                </a:solidFill>
                <a:effectLst>
                  <a:outerShdw blurRad="38100" dist="25400" dir="5400000" algn="tl" rotWithShape="0">
                    <a:srgbClr val="000000">
                      <a:alpha val="43000"/>
                    </a:srgbClr>
                  </a:outerShdw>
                </a:effectLst>
                <a:uLnTx/>
                <a:uFillTx/>
                <a:latin typeface="+mj-lt"/>
                <a:ea typeface="+mj-ea"/>
                <a:cs typeface="+mj-cs"/>
              </a:rPr>
              <a:t>ων μονάδων του πληθυσμού (ή του δείγματος) που παίρνουν την τιμή αυτή.</a:t>
            </a:r>
            <a:r>
              <a:rPr kumimoji="0" lang="el-GR" sz="2000" b="1" i="0" u="none" strike="noStrike" kern="1200" cap="none" spc="0" normalizeH="0" baseline="0" noProof="0" dirty="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t/>
            </a:r>
            <a:br>
              <a:rPr kumimoji="0" lang="el-GR" sz="2000" b="1" i="0" u="none" strike="noStrike" kern="1200" cap="none" spc="0" normalizeH="0" baseline="0" noProof="0" dirty="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br>
            <a:endParaRPr kumimoji="0" lang="el-GR" sz="2000" b="1" i="0" u="none" strike="noStrike" kern="1200" cap="none" spc="0" normalizeH="0" baseline="0" noProof="0" dirty="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p:cNvGraphicFramePr>
            <a:graphicFrameLocks noGrp="1"/>
          </p:cNvGraphicFramePr>
          <p:nvPr/>
        </p:nvGraphicFramePr>
        <p:xfrm>
          <a:off x="683568" y="260648"/>
          <a:ext cx="3527771" cy="3140743"/>
        </p:xfrm>
        <a:graphic>
          <a:graphicData uri="http://schemas.openxmlformats.org/drawingml/2006/table">
            <a:tbl>
              <a:tblPr/>
              <a:tblGrid>
                <a:gridCol w="1538543"/>
                <a:gridCol w="994614"/>
                <a:gridCol w="994614"/>
              </a:tblGrid>
              <a:tr h="582672">
                <a:tc gridSpan="3">
                  <a:txBody>
                    <a:bodyPr/>
                    <a:lstStyle/>
                    <a:p>
                      <a:pPr algn="l" fontAlgn="b"/>
                      <a:r>
                        <a:rPr lang="el-GR" sz="1100" b="0" i="0" u="none" strike="noStrike" dirty="0">
                          <a:solidFill>
                            <a:schemeClr val="tx1"/>
                          </a:solidFill>
                          <a:latin typeface="Calibri"/>
                        </a:rPr>
                        <a:t>Πίνακας 3: άνεργοι ηλικία 14 ετών και άνω κατά ομάδες ηλικιών</a:t>
                      </a:r>
                    </a:p>
                  </a:txBody>
                  <a:tcPr marL="0" marR="0" marT="0" marB="0" anchor="b">
                    <a:lnL>
                      <a:noFill/>
                    </a:lnL>
                    <a:lnR>
                      <a:noFill/>
                    </a:lnR>
                    <a:lnT>
                      <a:noFill/>
                    </a:lnT>
                    <a:lnB>
                      <a:noFill/>
                    </a:lnB>
                  </a:tcPr>
                </a:tc>
                <a:tc hMerge="1">
                  <a:txBody>
                    <a:bodyPr/>
                    <a:lstStyle/>
                    <a:p>
                      <a:endParaRPr lang="el-GR"/>
                    </a:p>
                  </a:txBody>
                  <a:tcPr/>
                </a:tc>
                <a:tc hMerge="1">
                  <a:txBody>
                    <a:bodyPr/>
                    <a:lstStyle/>
                    <a:p>
                      <a:endParaRPr lang="el-GR"/>
                    </a:p>
                  </a:txBody>
                  <a:tcPr/>
                </a:tc>
              </a:tr>
              <a:tr h="568461">
                <a:tc>
                  <a:txBody>
                    <a:bodyPr/>
                    <a:lstStyle/>
                    <a:p>
                      <a:pPr algn="l" fontAlgn="b"/>
                      <a:r>
                        <a:rPr lang="el-GR" sz="1100" b="0" i="0" u="none" strike="noStrike">
                          <a:solidFill>
                            <a:schemeClr val="tx1"/>
                          </a:solidFill>
                          <a:latin typeface="Calibri"/>
                        </a:rPr>
                        <a:t>Ομάδες ηλικιών</a:t>
                      </a:r>
                    </a:p>
                  </a:txBody>
                  <a:tcPr marL="0" marR="0" marT="0" marB="0" anchor="b">
                    <a:lnL>
                      <a:noFill/>
                    </a:lnL>
                    <a:lnR>
                      <a:noFill/>
                    </a:lnR>
                    <a:lnT>
                      <a:noFill/>
                    </a:lnT>
                    <a:lnB>
                      <a:noFill/>
                    </a:lnB>
                  </a:tcPr>
                </a:tc>
                <a:tc>
                  <a:txBody>
                    <a:bodyPr/>
                    <a:lstStyle/>
                    <a:p>
                      <a:pPr algn="r" fontAlgn="b"/>
                      <a:r>
                        <a:rPr lang="el-GR" sz="1100" b="0" i="0" u="none" strike="noStrike">
                          <a:solidFill>
                            <a:schemeClr val="tx1"/>
                          </a:solidFill>
                          <a:latin typeface="Calibri"/>
                        </a:rPr>
                        <a:t>Ν</a:t>
                      </a:r>
                    </a:p>
                  </a:txBody>
                  <a:tcPr marL="0" marR="0" marT="0" marB="0" anchor="b">
                    <a:lnL>
                      <a:noFill/>
                    </a:lnL>
                    <a:lnR>
                      <a:noFill/>
                    </a:lnR>
                    <a:lnT>
                      <a:noFill/>
                    </a:lnT>
                    <a:lnB>
                      <a:noFill/>
                    </a:lnB>
                  </a:tcPr>
                </a:tc>
                <a:tc>
                  <a:txBody>
                    <a:bodyPr/>
                    <a:lstStyle/>
                    <a:p>
                      <a:pPr algn="r" fontAlgn="b"/>
                      <a:r>
                        <a:rPr lang="el-GR" sz="1100" b="0" i="0" u="none" strike="noStrike">
                          <a:solidFill>
                            <a:schemeClr val="tx1"/>
                          </a:solidFill>
                          <a:latin typeface="Calibri"/>
                        </a:rPr>
                        <a:t>%</a:t>
                      </a:r>
                    </a:p>
                  </a:txBody>
                  <a:tcPr marL="0" marR="0" marT="0" marB="0" anchor="b">
                    <a:lnL>
                      <a:noFill/>
                    </a:lnL>
                    <a:lnR>
                      <a:noFill/>
                    </a:lnR>
                    <a:lnT>
                      <a:noFill/>
                    </a:lnT>
                    <a:lnB>
                      <a:noFill/>
                    </a:lnB>
                  </a:tcPr>
                </a:tc>
              </a:tr>
              <a:tr h="284230">
                <a:tc>
                  <a:txBody>
                    <a:bodyPr/>
                    <a:lstStyle/>
                    <a:p>
                      <a:pPr algn="l" fontAlgn="b"/>
                      <a:r>
                        <a:rPr lang="el-GR" sz="1100" b="0" i="0" u="none" strike="noStrike">
                          <a:solidFill>
                            <a:schemeClr val="tx1"/>
                          </a:solidFill>
                          <a:latin typeface="Calibri"/>
                        </a:rPr>
                        <a:t>[14-20)</a:t>
                      </a:r>
                    </a:p>
                  </a:txBody>
                  <a:tcPr marL="0" marR="0" marT="0" marB="0" anchor="b">
                    <a:lnL>
                      <a:noFill/>
                    </a:lnL>
                    <a:lnR>
                      <a:noFill/>
                    </a:lnR>
                    <a:lnT>
                      <a:noFill/>
                    </a:lnT>
                    <a:lnB>
                      <a:noFill/>
                    </a:lnB>
                  </a:tcPr>
                </a:tc>
                <a:tc>
                  <a:txBody>
                    <a:bodyPr/>
                    <a:lstStyle/>
                    <a:p>
                      <a:pPr algn="r" fontAlgn="b"/>
                      <a:r>
                        <a:rPr lang="el-GR" sz="1100" b="0" i="0" u="none" strike="noStrike">
                          <a:solidFill>
                            <a:schemeClr val="tx1"/>
                          </a:solidFill>
                          <a:latin typeface="Calibri"/>
                        </a:rPr>
                        <a:t>42000</a:t>
                      </a:r>
                    </a:p>
                  </a:txBody>
                  <a:tcPr marL="0" marR="0" marT="0" marB="0" anchor="b">
                    <a:lnL>
                      <a:noFill/>
                    </a:lnL>
                    <a:lnR>
                      <a:noFill/>
                    </a:lnR>
                    <a:lnT>
                      <a:noFill/>
                    </a:lnT>
                    <a:lnB>
                      <a:noFill/>
                    </a:lnB>
                  </a:tcPr>
                </a:tc>
                <a:tc>
                  <a:txBody>
                    <a:bodyPr/>
                    <a:lstStyle/>
                    <a:p>
                      <a:pPr algn="r" fontAlgn="b"/>
                      <a:r>
                        <a:rPr lang="el-GR" sz="1100" b="0" i="0" u="none" strike="noStrike">
                          <a:solidFill>
                            <a:schemeClr val="tx1"/>
                          </a:solidFill>
                          <a:latin typeface="Calibri"/>
                        </a:rPr>
                        <a:t>12</a:t>
                      </a:r>
                    </a:p>
                  </a:txBody>
                  <a:tcPr marL="0" marR="0" marT="0" marB="0" anchor="b">
                    <a:lnL>
                      <a:noFill/>
                    </a:lnL>
                    <a:lnR>
                      <a:noFill/>
                    </a:lnR>
                    <a:lnT>
                      <a:noFill/>
                    </a:lnT>
                    <a:lnB>
                      <a:noFill/>
                    </a:lnB>
                  </a:tcPr>
                </a:tc>
              </a:tr>
              <a:tr h="284230">
                <a:tc>
                  <a:txBody>
                    <a:bodyPr/>
                    <a:lstStyle/>
                    <a:p>
                      <a:pPr algn="l" fontAlgn="b"/>
                      <a:r>
                        <a:rPr lang="el-GR" sz="1100" b="0" i="0" u="none" strike="noStrike">
                          <a:solidFill>
                            <a:schemeClr val="tx1"/>
                          </a:solidFill>
                          <a:latin typeface="Calibri"/>
                        </a:rPr>
                        <a:t>[20-25)</a:t>
                      </a:r>
                    </a:p>
                  </a:txBody>
                  <a:tcPr marL="0" marR="0" marT="0" marB="0" anchor="b">
                    <a:lnL>
                      <a:noFill/>
                    </a:lnL>
                    <a:lnR>
                      <a:noFill/>
                    </a:lnR>
                    <a:lnT>
                      <a:noFill/>
                    </a:lnT>
                    <a:lnB>
                      <a:noFill/>
                    </a:lnB>
                  </a:tcPr>
                </a:tc>
                <a:tc>
                  <a:txBody>
                    <a:bodyPr/>
                    <a:lstStyle/>
                    <a:p>
                      <a:pPr algn="r" fontAlgn="b"/>
                      <a:r>
                        <a:rPr lang="el-GR" sz="1100" b="0" i="0" u="none" strike="noStrike">
                          <a:solidFill>
                            <a:schemeClr val="tx1"/>
                          </a:solidFill>
                          <a:latin typeface="Calibri"/>
                        </a:rPr>
                        <a:t>104200</a:t>
                      </a:r>
                    </a:p>
                  </a:txBody>
                  <a:tcPr marL="0" marR="0" marT="0" marB="0" anchor="b">
                    <a:lnL>
                      <a:noFill/>
                    </a:lnL>
                    <a:lnR>
                      <a:noFill/>
                    </a:lnR>
                    <a:lnT>
                      <a:noFill/>
                    </a:lnT>
                    <a:lnB>
                      <a:noFill/>
                    </a:lnB>
                  </a:tcPr>
                </a:tc>
                <a:tc>
                  <a:txBody>
                    <a:bodyPr/>
                    <a:lstStyle/>
                    <a:p>
                      <a:pPr algn="r" fontAlgn="b"/>
                      <a:r>
                        <a:rPr lang="el-GR" sz="1100" b="0" i="0" u="none" strike="noStrike">
                          <a:solidFill>
                            <a:schemeClr val="tx1"/>
                          </a:solidFill>
                          <a:latin typeface="Calibri"/>
                        </a:rPr>
                        <a:t>29,8</a:t>
                      </a:r>
                    </a:p>
                  </a:txBody>
                  <a:tcPr marL="0" marR="0" marT="0" marB="0" anchor="b">
                    <a:lnL>
                      <a:noFill/>
                    </a:lnL>
                    <a:lnR>
                      <a:noFill/>
                    </a:lnR>
                    <a:lnT>
                      <a:noFill/>
                    </a:lnT>
                    <a:lnB>
                      <a:noFill/>
                    </a:lnB>
                  </a:tcPr>
                </a:tc>
              </a:tr>
              <a:tr h="284230">
                <a:tc>
                  <a:txBody>
                    <a:bodyPr/>
                    <a:lstStyle/>
                    <a:p>
                      <a:pPr algn="l" fontAlgn="b"/>
                      <a:r>
                        <a:rPr lang="el-GR" sz="1100" b="0" i="0" u="none" strike="noStrike">
                          <a:solidFill>
                            <a:schemeClr val="tx1"/>
                          </a:solidFill>
                          <a:latin typeface="Calibri"/>
                        </a:rPr>
                        <a:t>[25-30)</a:t>
                      </a:r>
                    </a:p>
                  </a:txBody>
                  <a:tcPr marL="0" marR="0" marT="0" marB="0" anchor="b">
                    <a:lnL>
                      <a:noFill/>
                    </a:lnL>
                    <a:lnR>
                      <a:noFill/>
                    </a:lnR>
                    <a:lnT>
                      <a:noFill/>
                    </a:lnT>
                    <a:lnB>
                      <a:noFill/>
                    </a:lnB>
                  </a:tcPr>
                </a:tc>
                <a:tc>
                  <a:txBody>
                    <a:bodyPr/>
                    <a:lstStyle/>
                    <a:p>
                      <a:pPr algn="r" fontAlgn="b"/>
                      <a:r>
                        <a:rPr lang="el-GR" sz="1100" b="0" i="0" u="none" strike="noStrike">
                          <a:solidFill>
                            <a:schemeClr val="tx1"/>
                          </a:solidFill>
                          <a:latin typeface="Calibri"/>
                        </a:rPr>
                        <a:t>61700</a:t>
                      </a:r>
                    </a:p>
                  </a:txBody>
                  <a:tcPr marL="0" marR="0" marT="0" marB="0" anchor="b">
                    <a:lnL>
                      <a:noFill/>
                    </a:lnL>
                    <a:lnR>
                      <a:noFill/>
                    </a:lnR>
                    <a:lnT>
                      <a:noFill/>
                    </a:lnT>
                    <a:lnB>
                      <a:noFill/>
                    </a:lnB>
                  </a:tcPr>
                </a:tc>
                <a:tc>
                  <a:txBody>
                    <a:bodyPr/>
                    <a:lstStyle/>
                    <a:p>
                      <a:pPr algn="r" fontAlgn="b"/>
                      <a:r>
                        <a:rPr lang="el-GR" sz="1100" b="0" i="0" u="none" strike="noStrike">
                          <a:solidFill>
                            <a:schemeClr val="tx1"/>
                          </a:solidFill>
                          <a:latin typeface="Calibri"/>
                        </a:rPr>
                        <a:t>17,6</a:t>
                      </a:r>
                    </a:p>
                  </a:txBody>
                  <a:tcPr marL="0" marR="0" marT="0" marB="0" anchor="b">
                    <a:lnL>
                      <a:noFill/>
                    </a:lnL>
                    <a:lnR>
                      <a:noFill/>
                    </a:lnR>
                    <a:lnT>
                      <a:noFill/>
                    </a:lnT>
                    <a:lnB>
                      <a:noFill/>
                    </a:lnB>
                  </a:tcPr>
                </a:tc>
              </a:tr>
              <a:tr h="284230">
                <a:tc>
                  <a:txBody>
                    <a:bodyPr/>
                    <a:lstStyle/>
                    <a:p>
                      <a:pPr algn="l" fontAlgn="b"/>
                      <a:r>
                        <a:rPr lang="el-GR" sz="1100" b="0" i="0" u="none" strike="noStrike">
                          <a:solidFill>
                            <a:schemeClr val="tx1"/>
                          </a:solidFill>
                          <a:latin typeface="Calibri"/>
                        </a:rPr>
                        <a:t>[30-45)</a:t>
                      </a:r>
                    </a:p>
                  </a:txBody>
                  <a:tcPr marL="0" marR="0" marT="0" marB="0" anchor="b">
                    <a:lnL>
                      <a:noFill/>
                    </a:lnL>
                    <a:lnR>
                      <a:noFill/>
                    </a:lnR>
                    <a:lnT>
                      <a:noFill/>
                    </a:lnT>
                    <a:lnB>
                      <a:noFill/>
                    </a:lnB>
                  </a:tcPr>
                </a:tc>
                <a:tc>
                  <a:txBody>
                    <a:bodyPr/>
                    <a:lstStyle/>
                    <a:p>
                      <a:pPr algn="r" fontAlgn="b"/>
                      <a:r>
                        <a:rPr lang="el-GR" sz="1100" b="0" i="0" u="none" strike="noStrike">
                          <a:solidFill>
                            <a:schemeClr val="tx1"/>
                          </a:solidFill>
                          <a:latin typeface="Calibri"/>
                        </a:rPr>
                        <a:t>93000</a:t>
                      </a:r>
                    </a:p>
                  </a:txBody>
                  <a:tcPr marL="0" marR="0" marT="0" marB="0" anchor="b">
                    <a:lnL>
                      <a:noFill/>
                    </a:lnL>
                    <a:lnR>
                      <a:noFill/>
                    </a:lnR>
                    <a:lnT>
                      <a:noFill/>
                    </a:lnT>
                    <a:lnB>
                      <a:noFill/>
                    </a:lnB>
                  </a:tcPr>
                </a:tc>
                <a:tc>
                  <a:txBody>
                    <a:bodyPr/>
                    <a:lstStyle/>
                    <a:p>
                      <a:pPr algn="r" fontAlgn="b"/>
                      <a:r>
                        <a:rPr lang="el-GR" sz="1100" b="0" i="0" u="none" strike="noStrike">
                          <a:solidFill>
                            <a:schemeClr val="tx1"/>
                          </a:solidFill>
                          <a:latin typeface="Calibri"/>
                        </a:rPr>
                        <a:t>26,6</a:t>
                      </a:r>
                    </a:p>
                  </a:txBody>
                  <a:tcPr marL="0" marR="0" marT="0" marB="0" anchor="b">
                    <a:lnL>
                      <a:noFill/>
                    </a:lnL>
                    <a:lnR>
                      <a:noFill/>
                    </a:lnR>
                    <a:lnT>
                      <a:noFill/>
                    </a:lnT>
                    <a:lnB>
                      <a:noFill/>
                    </a:lnB>
                  </a:tcPr>
                </a:tc>
              </a:tr>
              <a:tr h="284230">
                <a:tc>
                  <a:txBody>
                    <a:bodyPr/>
                    <a:lstStyle/>
                    <a:p>
                      <a:pPr algn="l" fontAlgn="b"/>
                      <a:r>
                        <a:rPr lang="el-GR" sz="1100" b="0" i="0" u="none" strike="noStrike">
                          <a:solidFill>
                            <a:schemeClr val="tx1"/>
                          </a:solidFill>
                          <a:latin typeface="Calibri"/>
                        </a:rPr>
                        <a:t>[45-65)</a:t>
                      </a:r>
                    </a:p>
                  </a:txBody>
                  <a:tcPr marL="0" marR="0" marT="0" marB="0" anchor="b">
                    <a:lnL>
                      <a:noFill/>
                    </a:lnL>
                    <a:lnR>
                      <a:noFill/>
                    </a:lnR>
                    <a:lnT>
                      <a:noFill/>
                    </a:lnT>
                    <a:lnB>
                      <a:noFill/>
                    </a:lnB>
                  </a:tcPr>
                </a:tc>
                <a:tc>
                  <a:txBody>
                    <a:bodyPr/>
                    <a:lstStyle/>
                    <a:p>
                      <a:pPr algn="r" fontAlgn="b"/>
                      <a:r>
                        <a:rPr lang="el-GR" sz="1100" b="0" i="0" u="none" strike="noStrike">
                          <a:solidFill>
                            <a:schemeClr val="tx1"/>
                          </a:solidFill>
                          <a:latin typeface="Calibri"/>
                        </a:rPr>
                        <a:t>47800</a:t>
                      </a:r>
                    </a:p>
                  </a:txBody>
                  <a:tcPr marL="0" marR="0" marT="0" marB="0" anchor="b">
                    <a:lnL>
                      <a:noFill/>
                    </a:lnL>
                    <a:lnR>
                      <a:noFill/>
                    </a:lnR>
                    <a:lnT>
                      <a:noFill/>
                    </a:lnT>
                    <a:lnB>
                      <a:noFill/>
                    </a:lnB>
                  </a:tcPr>
                </a:tc>
                <a:tc>
                  <a:txBody>
                    <a:bodyPr/>
                    <a:lstStyle/>
                    <a:p>
                      <a:pPr algn="r" fontAlgn="b"/>
                      <a:r>
                        <a:rPr lang="el-GR" sz="1100" b="0" i="0" u="none" strike="noStrike">
                          <a:solidFill>
                            <a:schemeClr val="tx1"/>
                          </a:solidFill>
                          <a:latin typeface="Calibri"/>
                        </a:rPr>
                        <a:t>13,7</a:t>
                      </a:r>
                    </a:p>
                  </a:txBody>
                  <a:tcPr marL="0" marR="0" marT="0" marB="0" anchor="b">
                    <a:lnL>
                      <a:noFill/>
                    </a:lnL>
                    <a:lnR>
                      <a:noFill/>
                    </a:lnR>
                    <a:lnT>
                      <a:noFill/>
                    </a:lnT>
                    <a:lnB>
                      <a:noFill/>
                    </a:lnB>
                  </a:tcPr>
                </a:tc>
              </a:tr>
              <a:tr h="284230">
                <a:tc>
                  <a:txBody>
                    <a:bodyPr/>
                    <a:lstStyle/>
                    <a:p>
                      <a:pPr algn="l" fontAlgn="b"/>
                      <a:r>
                        <a:rPr lang="el-GR" sz="1100" b="0" i="0" u="none" strike="noStrike">
                          <a:solidFill>
                            <a:schemeClr val="tx1"/>
                          </a:solidFill>
                          <a:latin typeface="Calibri"/>
                        </a:rPr>
                        <a:t>65 και άνω</a:t>
                      </a:r>
                    </a:p>
                  </a:txBody>
                  <a:tcPr marL="0" marR="0" marT="0" marB="0" anchor="b">
                    <a:lnL>
                      <a:noFill/>
                    </a:lnL>
                    <a:lnR>
                      <a:noFill/>
                    </a:lnR>
                    <a:lnT>
                      <a:noFill/>
                    </a:lnT>
                    <a:lnB>
                      <a:noFill/>
                    </a:lnB>
                  </a:tcPr>
                </a:tc>
                <a:tc>
                  <a:txBody>
                    <a:bodyPr/>
                    <a:lstStyle/>
                    <a:p>
                      <a:pPr algn="r" fontAlgn="b"/>
                      <a:r>
                        <a:rPr lang="el-GR" sz="1100" b="0" i="0" u="none" strike="noStrike">
                          <a:solidFill>
                            <a:schemeClr val="tx1"/>
                          </a:solidFill>
                          <a:latin typeface="Calibri"/>
                        </a:rPr>
                        <a:t>1100</a:t>
                      </a:r>
                    </a:p>
                  </a:txBody>
                  <a:tcPr marL="0" marR="0" marT="0" marB="0" anchor="b">
                    <a:lnL>
                      <a:noFill/>
                    </a:lnL>
                    <a:lnR>
                      <a:noFill/>
                    </a:lnR>
                    <a:lnT>
                      <a:noFill/>
                    </a:lnT>
                    <a:lnB>
                      <a:noFill/>
                    </a:lnB>
                  </a:tcPr>
                </a:tc>
                <a:tc>
                  <a:txBody>
                    <a:bodyPr/>
                    <a:lstStyle/>
                    <a:p>
                      <a:pPr algn="r" fontAlgn="b"/>
                      <a:r>
                        <a:rPr lang="el-GR" sz="1100" b="0" i="0" u="none" strike="noStrike">
                          <a:solidFill>
                            <a:schemeClr val="tx1"/>
                          </a:solidFill>
                          <a:latin typeface="Calibri"/>
                        </a:rPr>
                        <a:t>0,3</a:t>
                      </a:r>
                    </a:p>
                  </a:txBody>
                  <a:tcPr marL="0" marR="0" marT="0" marB="0" anchor="b">
                    <a:lnL>
                      <a:noFill/>
                    </a:lnL>
                    <a:lnR>
                      <a:noFill/>
                    </a:lnR>
                    <a:lnT>
                      <a:noFill/>
                    </a:lnT>
                    <a:lnB>
                      <a:noFill/>
                    </a:lnB>
                  </a:tcPr>
                </a:tc>
              </a:tr>
              <a:tr h="284230">
                <a:tc>
                  <a:txBody>
                    <a:bodyPr/>
                    <a:lstStyle/>
                    <a:p>
                      <a:pPr algn="l" fontAlgn="b"/>
                      <a:r>
                        <a:rPr lang="el-GR" sz="1100" b="0" i="0" u="none" strike="noStrike">
                          <a:solidFill>
                            <a:schemeClr val="tx1"/>
                          </a:solidFill>
                          <a:latin typeface="Calibri"/>
                        </a:rPr>
                        <a:t>Σύνολο</a:t>
                      </a:r>
                    </a:p>
                  </a:txBody>
                  <a:tcPr marL="0" marR="0" marT="0" marB="0" anchor="b">
                    <a:lnL>
                      <a:noFill/>
                    </a:lnL>
                    <a:lnR>
                      <a:noFill/>
                    </a:lnR>
                    <a:lnT>
                      <a:noFill/>
                    </a:lnT>
                    <a:lnB>
                      <a:noFill/>
                    </a:lnB>
                  </a:tcPr>
                </a:tc>
                <a:tc>
                  <a:txBody>
                    <a:bodyPr/>
                    <a:lstStyle/>
                    <a:p>
                      <a:pPr algn="r" fontAlgn="b"/>
                      <a:r>
                        <a:rPr lang="el-GR" sz="1100" b="0" i="0" u="none" strike="noStrike">
                          <a:solidFill>
                            <a:schemeClr val="tx1"/>
                          </a:solidFill>
                          <a:latin typeface="Calibri"/>
                        </a:rPr>
                        <a:t>349800</a:t>
                      </a:r>
                    </a:p>
                  </a:txBody>
                  <a:tcPr marL="0" marR="0" marT="0" marB="0" anchor="b">
                    <a:lnL>
                      <a:noFill/>
                    </a:lnL>
                    <a:lnR>
                      <a:noFill/>
                    </a:lnR>
                    <a:lnT>
                      <a:noFill/>
                    </a:lnT>
                    <a:lnB>
                      <a:noFill/>
                    </a:lnB>
                  </a:tcPr>
                </a:tc>
                <a:tc>
                  <a:txBody>
                    <a:bodyPr/>
                    <a:lstStyle/>
                    <a:p>
                      <a:pPr algn="r" fontAlgn="b"/>
                      <a:r>
                        <a:rPr lang="el-GR" sz="1100" b="0" i="0" u="none" strike="noStrike" dirty="0">
                          <a:solidFill>
                            <a:schemeClr val="tx1"/>
                          </a:solidFill>
                          <a:latin typeface="Calibri"/>
                        </a:rPr>
                        <a:t>100</a:t>
                      </a:r>
                    </a:p>
                  </a:txBody>
                  <a:tcPr marL="0" marR="0" marT="0" marB="0" anchor="b">
                    <a:lnL>
                      <a:noFill/>
                    </a:lnL>
                    <a:lnR>
                      <a:noFill/>
                    </a:lnR>
                    <a:lnT>
                      <a:noFill/>
                    </a:lnT>
                    <a:lnB>
                      <a:noFill/>
                    </a:lnB>
                  </a:tcPr>
                </a:tc>
              </a:tr>
            </a:tbl>
          </a:graphicData>
        </a:graphic>
      </p:graphicFrame>
      <p:sp>
        <p:nvSpPr>
          <p:cNvPr id="7" name="Title 1"/>
          <p:cNvSpPr txBox="1">
            <a:spLocks/>
          </p:cNvSpPr>
          <p:nvPr/>
        </p:nvSpPr>
        <p:spPr>
          <a:xfrm>
            <a:off x="395536" y="6021288"/>
            <a:ext cx="8062912" cy="1470025"/>
          </a:xfrm>
          <a:prstGeom prst="rect">
            <a:avLst/>
          </a:prstGeom>
          <a:ln>
            <a:noFill/>
          </a:ln>
        </p:spPr>
        <p:txBody>
          <a:bodyPr vert="horz" lIns="0" tIns="0" rIns="18288" bIns="0" anchor="b">
            <a:noAutofit/>
            <a:scene3d>
              <a:camera prst="orthographicFront"/>
              <a:lightRig rig="freezing" dir="t">
                <a:rot lat="0" lon="0" rev="5640000"/>
              </a:lightRig>
            </a:scene3d>
            <a:sp3d prstMaterial="flat">
              <a:bevelT w="38100" h="38100"/>
              <a:contourClr>
                <a:schemeClr val="tx2"/>
              </a:contourClr>
            </a:sp3d>
          </a:bodyPr>
          <a:lstStyle/>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smtClean="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smtClean="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r>
              <a:rPr lang="el-GR" sz="2000" dirty="0" smtClean="0">
                <a:effectLst>
                  <a:outerShdw blurRad="38100" dist="25400" dir="5400000" algn="tl" rotWithShape="0">
                    <a:srgbClr val="000000">
                      <a:alpha val="43000"/>
                    </a:srgbClr>
                  </a:outerShdw>
                </a:effectLst>
                <a:latin typeface="+mj-lt"/>
                <a:ea typeface="+mj-ea"/>
                <a:cs typeface="+mj-cs"/>
              </a:rPr>
              <a:t>Ας πάρουμε μια ποσοτική αλλά συνεχή μεταβλητή όπως είναι η ηλικία. Η πρώτη στήλη του πίνακα δεν είναι δυνατόν να σχηματίζεται από τις μεμονωμένες τιμές μιας μεταβλητής, γιατί θεωρητικά αυτές είναι άπειρες. Αντί αυτών η πρώτη στήλη συνίσταται από κατάλληλα επιλεγμένα διαστήματα τα οποία καλούνται </a:t>
            </a:r>
            <a:r>
              <a:rPr lang="el-GR" sz="2000" b="1" dirty="0" smtClean="0">
                <a:solidFill>
                  <a:srgbClr val="FF0000"/>
                </a:solidFill>
                <a:effectLst>
                  <a:outerShdw blurRad="38100" dist="25400" dir="5400000" algn="tl" rotWithShape="0">
                    <a:srgbClr val="000000">
                      <a:alpha val="43000"/>
                    </a:srgbClr>
                  </a:outerShdw>
                </a:effectLst>
                <a:latin typeface="+mj-lt"/>
                <a:ea typeface="+mj-ea"/>
                <a:cs typeface="+mj-cs"/>
              </a:rPr>
              <a:t>ομάδες</a:t>
            </a:r>
            <a:r>
              <a:rPr lang="el-GR" sz="2000" dirty="0" smtClean="0">
                <a:effectLst>
                  <a:outerShdw blurRad="38100" dist="25400" dir="5400000" algn="tl" rotWithShape="0">
                    <a:srgbClr val="000000">
                      <a:alpha val="43000"/>
                    </a:srgbClr>
                  </a:outerShdw>
                </a:effectLst>
                <a:latin typeface="+mj-lt"/>
                <a:ea typeface="+mj-ea"/>
                <a:cs typeface="+mj-cs"/>
              </a:rPr>
              <a:t> ή </a:t>
            </a:r>
            <a:r>
              <a:rPr lang="el-GR" sz="2000" dirty="0" smtClean="0">
                <a:solidFill>
                  <a:srgbClr val="FF0000"/>
                </a:solidFill>
                <a:effectLst>
                  <a:outerShdw blurRad="38100" dist="25400" dir="5400000" algn="tl" rotWithShape="0">
                    <a:srgbClr val="000000">
                      <a:alpha val="43000"/>
                    </a:srgbClr>
                  </a:outerShdw>
                </a:effectLst>
                <a:latin typeface="+mj-lt"/>
                <a:ea typeface="+mj-ea"/>
                <a:cs typeface="+mj-cs"/>
              </a:rPr>
              <a:t>τάξεις</a:t>
            </a:r>
            <a:r>
              <a:rPr lang="el-GR" sz="2000" dirty="0" smtClean="0">
                <a:effectLst>
                  <a:outerShdw blurRad="38100" dist="25400" dir="5400000" algn="tl" rotWithShape="0">
                    <a:srgbClr val="000000">
                      <a:alpha val="43000"/>
                    </a:srgbClr>
                  </a:outerShdw>
                </a:effectLst>
                <a:latin typeface="+mj-lt"/>
                <a:ea typeface="+mj-ea"/>
                <a:cs typeface="+mj-cs"/>
              </a:rPr>
              <a:t>. Τα διαστήματα αυτά είναι </a:t>
            </a:r>
            <a:r>
              <a:rPr lang="el-GR" sz="2000" b="1" dirty="0" smtClean="0">
                <a:solidFill>
                  <a:srgbClr val="FF0000"/>
                </a:solidFill>
                <a:effectLst>
                  <a:outerShdw blurRad="38100" dist="25400" dir="5400000" algn="tl" rotWithShape="0">
                    <a:srgbClr val="000000">
                      <a:alpha val="43000"/>
                    </a:srgbClr>
                  </a:outerShdw>
                </a:effectLst>
                <a:latin typeface="+mj-lt"/>
                <a:ea typeface="+mj-ea"/>
                <a:cs typeface="+mj-cs"/>
              </a:rPr>
              <a:t>κλειστά</a:t>
            </a:r>
            <a:r>
              <a:rPr lang="el-GR" sz="2000" dirty="0" smtClean="0">
                <a:effectLst>
                  <a:outerShdw blurRad="38100" dist="25400" dir="5400000" algn="tl" rotWithShape="0">
                    <a:srgbClr val="000000">
                      <a:alpha val="43000"/>
                    </a:srgbClr>
                  </a:outerShdw>
                </a:effectLst>
                <a:latin typeface="+mj-lt"/>
                <a:ea typeface="+mj-ea"/>
                <a:cs typeface="+mj-cs"/>
              </a:rPr>
              <a:t> κατά το ένα άκρο, είτε το δεξιό είτε το αριστερό. </a:t>
            </a:r>
          </a:p>
          <a:p>
            <a:pPr marL="0" marR="0" lvl="0" indent="0" algn="l" defTabSz="914400" rtl="0" eaLnBrk="1" fontAlgn="auto" latinLnBrk="0" hangingPunct="1">
              <a:lnSpc>
                <a:spcPct val="100000"/>
              </a:lnSpc>
              <a:spcBef>
                <a:spcPct val="0"/>
              </a:spcBef>
              <a:spcAft>
                <a:spcPts val="0"/>
              </a:spcAft>
              <a:buClrTx/>
              <a:buSzTx/>
              <a:buFontTx/>
              <a:buNone/>
              <a:tabLst/>
              <a:defRPr/>
            </a:pPr>
            <a:r>
              <a:rPr lang="el-GR" sz="2000" dirty="0" smtClean="0">
                <a:effectLst>
                  <a:outerShdw blurRad="38100" dist="25400" dir="5400000" algn="tl" rotWithShape="0">
                    <a:srgbClr val="000000">
                      <a:alpha val="43000"/>
                    </a:srgbClr>
                  </a:outerShdw>
                </a:effectLst>
                <a:latin typeface="+mj-lt"/>
                <a:ea typeface="+mj-ea"/>
                <a:cs typeface="+mj-cs"/>
              </a:rPr>
              <a:t>Οι συχνότητες αυτών των διαστημάτων καλούνται </a:t>
            </a:r>
            <a:r>
              <a:rPr lang="el-GR" sz="2000" b="1" dirty="0" smtClean="0">
                <a:solidFill>
                  <a:srgbClr val="FF0000"/>
                </a:solidFill>
                <a:effectLst>
                  <a:outerShdw blurRad="38100" dist="25400" dir="5400000" algn="tl" rotWithShape="0">
                    <a:srgbClr val="000000">
                      <a:alpha val="43000"/>
                    </a:srgbClr>
                  </a:outerShdw>
                </a:effectLst>
                <a:latin typeface="+mj-lt"/>
                <a:ea typeface="+mj-ea"/>
                <a:cs typeface="+mj-cs"/>
              </a:rPr>
              <a:t>ταξικές συχνότητες </a:t>
            </a:r>
            <a:r>
              <a:rPr lang="el-GR" sz="2000" dirty="0" smtClean="0">
                <a:effectLst>
                  <a:outerShdw blurRad="38100" dist="25400" dir="5400000" algn="tl" rotWithShape="0">
                    <a:srgbClr val="000000">
                      <a:alpha val="43000"/>
                    </a:srgbClr>
                  </a:outerShdw>
                </a:effectLst>
                <a:latin typeface="+mj-lt"/>
                <a:ea typeface="+mj-ea"/>
                <a:cs typeface="+mj-cs"/>
              </a:rPr>
              <a:t>και θα διακρίνονται σε απόλυτες και σχετικές όπως και στα άλλα είδη των μεταβλητών. </a:t>
            </a:r>
          </a:p>
          <a:p>
            <a:pPr marL="0" marR="0" lvl="0" indent="0" algn="l" defTabSz="914400" rtl="0" eaLnBrk="1" fontAlgn="auto" latinLnBrk="0" hangingPunct="1">
              <a:lnSpc>
                <a:spcPct val="100000"/>
              </a:lnSpc>
              <a:spcBef>
                <a:spcPct val="0"/>
              </a:spcBef>
              <a:spcAft>
                <a:spcPts val="0"/>
              </a:spcAft>
              <a:buClrTx/>
              <a:buSzTx/>
              <a:buFontTx/>
              <a:buNone/>
              <a:tabLst/>
              <a:defRPr/>
            </a:pPr>
            <a:endParaRPr lang="el-GR" sz="2000" dirty="0" smtClean="0">
              <a:effectLst>
                <a:outerShdw blurRad="38100" dist="25400" dir="5400000" algn="tl" rotWithShape="0">
                  <a:srgbClr val="000000">
                    <a:alpha val="43000"/>
                  </a:srgbClr>
                </a:outerShdw>
              </a:effectLst>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r>
              <a:rPr kumimoji="0" lang="el-GR" sz="2000" b="1" i="0" u="none" strike="noStrike" kern="1200" cap="none" spc="0" normalizeH="0" baseline="0" noProof="0" dirty="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t/>
            </a:r>
            <a:br>
              <a:rPr kumimoji="0" lang="el-GR" sz="2000" b="1" i="0" u="none" strike="noStrike" kern="1200" cap="none" spc="0" normalizeH="0" baseline="0" noProof="0" dirty="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rPr>
            </a:br>
            <a:endParaRPr kumimoji="0" lang="el-GR" sz="2000" b="1" i="0" u="none" strike="noStrike" kern="1200" cap="none" spc="0" normalizeH="0" baseline="0" noProof="0" dirty="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mj-lt"/>
              <a:ea typeface="+mj-ea"/>
              <a:cs typeface="+mj-cs"/>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197</TotalTime>
  <Words>2245</Words>
  <Application>Microsoft Office PowerPoint</Application>
  <PresentationFormat>On-screen Show (4:3)</PresentationFormat>
  <Paragraphs>1589</Paragraphs>
  <Slides>40</Slides>
  <Notes>0</Notes>
  <HiddenSlides>0</HiddenSlides>
  <MMClips>0</MMClips>
  <ScaleCrop>false</ScaleCrop>
  <HeadingPairs>
    <vt:vector size="4" baseType="variant">
      <vt:variant>
        <vt:lpstr>Theme</vt:lpstr>
      </vt:variant>
      <vt:variant>
        <vt:i4>1</vt:i4>
      </vt:variant>
      <vt:variant>
        <vt:lpstr>Slide Titles</vt:lpstr>
      </vt:variant>
      <vt:variant>
        <vt:i4>40</vt:i4>
      </vt:variant>
    </vt:vector>
  </HeadingPairs>
  <TitlesOfParts>
    <vt:vector size="41" baseType="lpstr">
      <vt:lpstr>Flow</vt:lpstr>
      <vt:lpstr>Slide 1</vt:lpstr>
      <vt:lpstr>Slide 2</vt:lpstr>
      <vt:lpstr>Slide 3</vt:lpstr>
      <vt:lpstr>Slide 4</vt:lpstr>
      <vt:lpstr>Η παρουσίαση του στατιστικού υλικού γίνεται με δύο τρόπους!  1. Ο πρώτος συνίσταται στην κατασκευή ενός στατιστικού πίνακα, ο οποίος πολλές φορές ονομάζεται πίνακας συχνοτήτων ή ακόμη και κατανομή συχνοτήτων.  2. Ο δεύτερος και πιο εντυπωσιακός τρόπος συνίσταται στην κατασκευή ενός κατάλληλου κατά περίπτωση διαγράμματος.   </vt:lpstr>
      <vt:lpstr>Μονομεταβλητοί λέγονται οι πληθυσμοί τους οποίους μελετάμε ως προς μια μεταβλητή, χωρίς να εξετάζουμε τη συνάφεια ή την επίδραση της μεταβλητής στη διαμόρφωση των τιμών άλλων μεταβλητών του ίδιου πληθυσμού.   Διμεταβλητοί, λέγονται οι πληθυσμοί τους οποίους εξετάζουμε συγχρόνως ως προς δύο μεταβλητές.</vt:lpstr>
      <vt:lpstr>Slide 7</vt:lpstr>
      <vt:lpstr>Απόλυτη συχνότητα μιας τιμής:  το πλήθος των μονάδων του πληθυσμού (ή του δείγματος) που παίρνουν την τιμή αυτή. </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Η παρουσίαση του στατιστικού υλικού γίνεται με δύο τρόπους!  1. Ο πρώτος συνίσταται στην κατασκευή ενός στατιστικού πίνακα, ο οποίος πολλές φορές ονομάζεται πίνακας συχνοτήτων ή ακόμη και κατανομή συχνοτήτων.  2. Ο δεύτερος και πιο εντυπωσιακός τρόπος συνίσταται στην κατασκευή ενός κατάλληλου κατά περίπτωση διαγράμματος.</dc:title>
  <dc:creator>owner</dc:creator>
  <cp:lastModifiedBy>owner</cp:lastModifiedBy>
  <cp:revision>61</cp:revision>
  <dcterms:created xsi:type="dcterms:W3CDTF">2012-10-26T06:40:15Z</dcterms:created>
  <dcterms:modified xsi:type="dcterms:W3CDTF">2012-11-21T15:10:30Z</dcterms:modified>
</cp:coreProperties>
</file>