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6" r:id="rId2"/>
    <p:sldId id="31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27" r:id="rId16"/>
    <p:sldId id="328" r:id="rId17"/>
    <p:sldId id="330" r:id="rId18"/>
    <p:sldId id="329" r:id="rId19"/>
    <p:sldId id="331" r:id="rId20"/>
    <p:sldId id="33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453" autoAdjust="0"/>
  </p:normalViewPr>
  <p:slideViewPr>
    <p:cSldViewPr>
      <p:cViewPr>
        <p:scale>
          <a:sx n="90" d="100"/>
          <a:sy n="90" d="100"/>
        </p:scale>
        <p:origin x="-5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9B08-224A-4A66-91E2-0F47FCAF69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ΗΛΕΚΤΡΙΚΑ ΚΥΚΛΩΜΑΤΑ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49587"/>
            <a:ext cx="7186364" cy="3233737"/>
          </a:xfrm>
        </p:spPr>
        <p:txBody>
          <a:bodyPr/>
          <a:lstStyle/>
          <a:p>
            <a:r>
              <a:rPr lang="el-GR" dirty="0" smtClean="0"/>
              <a:t>ΕΝΑΛΛΑΣΣΟΜΕΝΟ  ΡΕΥΜΑ &amp; ΤΑΣΗ </a:t>
            </a:r>
            <a:endParaRPr lang="en-US" dirty="0" smtClean="0"/>
          </a:p>
          <a:p>
            <a:r>
              <a:rPr lang="el-GR" dirty="0" smtClean="0"/>
              <a:t>ΙΣΧΥΣ ΣΕ ΚΥΚΛΩΜΑΤΑ </a:t>
            </a:r>
            <a:r>
              <a:rPr lang="en-US" dirty="0" smtClean="0"/>
              <a:t>A.C.</a:t>
            </a:r>
          </a:p>
          <a:p>
            <a:r>
              <a:rPr lang="en-US" dirty="0" smtClean="0"/>
              <a:t>15</a:t>
            </a:r>
            <a:r>
              <a:rPr lang="el-GR" dirty="0" smtClean="0"/>
              <a:t>-04-202</a:t>
            </a:r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Τριφασικό εναλλασσόμενο σύστημα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6" y="3861048"/>
            <a:ext cx="27519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537618"/>
            <a:ext cx="8928992" cy="4411662"/>
          </a:xfrm>
        </p:spPr>
        <p:txBody>
          <a:bodyPr/>
          <a:lstStyle/>
          <a:p>
            <a:pPr algn="just"/>
            <a:r>
              <a:rPr lang="el-GR" sz="1800" dirty="0"/>
              <a:t>Ένα </a:t>
            </a:r>
            <a:r>
              <a:rPr lang="el-GR" sz="1800" dirty="0" smtClean="0"/>
              <a:t>τριφασικό σύστημα ρευμάτων παράγει ομοιόμορφο και στρεφόμενο   </a:t>
            </a:r>
            <a:r>
              <a:rPr lang="el-GR" sz="1800" dirty="0"/>
              <a:t>μαγνητικό </a:t>
            </a:r>
            <a:r>
              <a:rPr lang="el-GR" sz="1800" dirty="0" smtClean="0"/>
              <a:t>πεδίο στο </a:t>
            </a:r>
            <a:r>
              <a:rPr lang="el-GR" sz="1800" dirty="0"/>
              <a:t>εσωτερικό </a:t>
            </a:r>
            <a:r>
              <a:rPr lang="el-GR" sz="1800" dirty="0" smtClean="0"/>
              <a:t>του </a:t>
            </a:r>
            <a:r>
              <a:rPr lang="el-GR" sz="1800" dirty="0" err="1" smtClean="0"/>
              <a:t>στάτη</a:t>
            </a:r>
            <a:r>
              <a:rPr lang="el-GR" sz="1800" dirty="0" smtClean="0"/>
              <a:t> μιας μηχανής, ενώ ένα ομοιόμορφο και  </a:t>
            </a:r>
            <a:r>
              <a:rPr lang="el-GR" sz="1800" dirty="0"/>
              <a:t>στρεφόμενο </a:t>
            </a:r>
            <a:r>
              <a:rPr lang="el-GR" sz="1800" dirty="0" smtClean="0"/>
              <a:t>μαγνητικό πεδίο μπορεί να παράγει τριφασικό σύστημα τάσεων.</a:t>
            </a:r>
          </a:p>
          <a:p>
            <a:pPr algn="just"/>
            <a:r>
              <a:rPr lang="el-GR" sz="1800" dirty="0"/>
              <a:t>Η </a:t>
            </a:r>
            <a:r>
              <a:rPr lang="el-GR" sz="1800" dirty="0" smtClean="0"/>
              <a:t>αντιμετάθεση των ρευμάτων στα δύο από τα τρία </a:t>
            </a:r>
            <a:r>
              <a:rPr lang="el-GR" sz="1800" dirty="0"/>
              <a:t>τυλίγματα </a:t>
            </a:r>
            <a:r>
              <a:rPr lang="el-GR" sz="1800" dirty="0" smtClean="0"/>
              <a:t>του </a:t>
            </a:r>
            <a:r>
              <a:rPr lang="el-GR" sz="1800" dirty="0" err="1" smtClean="0"/>
              <a:t>στάτη</a:t>
            </a:r>
            <a:r>
              <a:rPr lang="el-GR" sz="1800" dirty="0" smtClean="0"/>
              <a:t>  </a:t>
            </a:r>
            <a:r>
              <a:rPr lang="el-GR" sz="1800" dirty="0"/>
              <a:t>αντιστρέφει  τη  φορά  περιστροφής  του  μαγνητικού  πεδίου  στο  εσωτερικό  του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       </a:t>
            </a:r>
            <a:r>
              <a:rPr lang="de-DE" sz="1800" dirty="0" err="1" smtClean="0"/>
              <a:t>i</a:t>
            </a:r>
            <a:r>
              <a:rPr lang="de-DE" sz="1800" baseline="-25000" dirty="0" err="1" smtClean="0"/>
              <a:t>aa</a:t>
            </a:r>
            <a:r>
              <a:rPr lang="de-DE" sz="1800" baseline="-25000" dirty="0"/>
              <a:t>’</a:t>
            </a:r>
            <a:r>
              <a:rPr lang="de-DE" sz="1800" dirty="0"/>
              <a:t> ( t )  = </a:t>
            </a:r>
            <a:r>
              <a:rPr lang="el-GR" sz="1800" dirty="0" smtClean="0"/>
              <a:t>Ι</a:t>
            </a:r>
            <a:r>
              <a:rPr lang="de-DE" sz="1800" baseline="-25000" dirty="0"/>
              <a:t>M</a:t>
            </a:r>
            <a:r>
              <a:rPr lang="de-DE" sz="1800" dirty="0"/>
              <a:t> sin </a:t>
            </a:r>
            <a:r>
              <a:rPr lang="de-DE" sz="1800" dirty="0" smtClean="0"/>
              <a:t>(</a:t>
            </a:r>
            <a:r>
              <a:rPr lang="el-GR" sz="1800" dirty="0" smtClean="0"/>
              <a:t>ω</a:t>
            </a:r>
            <a:r>
              <a:rPr lang="de-DE" sz="1800" dirty="0" smtClean="0"/>
              <a:t> t)</a:t>
            </a:r>
            <a:r>
              <a:rPr lang="el-GR" sz="1800" dirty="0" smtClean="0"/>
              <a:t>                Α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       </a:t>
            </a:r>
            <a:r>
              <a:rPr lang="de-DE" sz="1800" dirty="0" err="1" smtClean="0"/>
              <a:t>i</a:t>
            </a:r>
            <a:r>
              <a:rPr lang="de-DE" sz="1800" baseline="-25000" dirty="0" err="1" smtClean="0"/>
              <a:t>bb</a:t>
            </a:r>
            <a:r>
              <a:rPr lang="de-DE" sz="1800" baseline="-25000" dirty="0"/>
              <a:t>’</a:t>
            </a:r>
            <a:r>
              <a:rPr lang="de-DE" sz="1800" dirty="0"/>
              <a:t> ( t )  = </a:t>
            </a:r>
            <a:r>
              <a:rPr lang="el-GR" sz="1800" dirty="0" smtClean="0"/>
              <a:t>Ι</a:t>
            </a:r>
            <a:r>
              <a:rPr lang="de-DE" sz="1800" baseline="-25000" dirty="0"/>
              <a:t>M</a:t>
            </a:r>
            <a:r>
              <a:rPr lang="de-DE" sz="1800" dirty="0"/>
              <a:t> sin </a:t>
            </a:r>
            <a:r>
              <a:rPr lang="de-DE" sz="1800" dirty="0" smtClean="0"/>
              <a:t>(</a:t>
            </a:r>
            <a:r>
              <a:rPr lang="el-GR" sz="1800" dirty="0" smtClean="0"/>
              <a:t>ω</a:t>
            </a:r>
            <a:r>
              <a:rPr lang="de-DE" sz="1800" dirty="0" smtClean="0"/>
              <a:t> </a:t>
            </a:r>
            <a:r>
              <a:rPr lang="de-DE" sz="1800" dirty="0"/>
              <a:t>t </a:t>
            </a:r>
            <a:r>
              <a:rPr lang="de-DE" sz="1800" dirty="0" smtClean="0"/>
              <a:t> –  120</a:t>
            </a:r>
            <a:r>
              <a:rPr lang="el-GR" sz="1800" baseline="30000" dirty="0" smtClean="0"/>
              <a:t>Ο</a:t>
            </a:r>
            <a:r>
              <a:rPr lang="de-DE" sz="1800" dirty="0" smtClean="0"/>
              <a:t> )</a:t>
            </a:r>
            <a:r>
              <a:rPr lang="el-GR" sz="1800" dirty="0" smtClean="0"/>
              <a:t> Α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       </a:t>
            </a:r>
            <a:r>
              <a:rPr lang="de-DE" sz="1800" dirty="0" err="1" smtClean="0"/>
              <a:t>i</a:t>
            </a:r>
            <a:r>
              <a:rPr lang="de-DE" sz="1800" baseline="-25000" dirty="0" err="1" smtClean="0"/>
              <a:t>cc</a:t>
            </a:r>
            <a:r>
              <a:rPr lang="de-DE" sz="1800" baseline="-25000" dirty="0"/>
              <a:t>’</a:t>
            </a:r>
            <a:r>
              <a:rPr lang="de-DE" sz="1800" dirty="0"/>
              <a:t> ( t )  = </a:t>
            </a:r>
            <a:r>
              <a:rPr lang="el-GR" sz="1800" dirty="0" smtClean="0"/>
              <a:t>Ι</a:t>
            </a:r>
            <a:r>
              <a:rPr lang="de-DE" sz="1800" baseline="-25000" dirty="0"/>
              <a:t>M</a:t>
            </a:r>
            <a:r>
              <a:rPr lang="de-DE" sz="1800" dirty="0"/>
              <a:t> sin </a:t>
            </a:r>
            <a:r>
              <a:rPr lang="de-DE" sz="1800" dirty="0" smtClean="0"/>
              <a:t>(</a:t>
            </a:r>
            <a:r>
              <a:rPr lang="el-GR" sz="1800" dirty="0" smtClean="0"/>
              <a:t>ω</a:t>
            </a:r>
            <a:r>
              <a:rPr lang="de-DE" sz="1800" dirty="0" smtClean="0"/>
              <a:t> </a:t>
            </a:r>
            <a:r>
              <a:rPr lang="de-DE" sz="1800" dirty="0"/>
              <a:t>t </a:t>
            </a:r>
            <a:r>
              <a:rPr lang="de-DE" sz="1800" dirty="0" smtClean="0"/>
              <a:t> –  240</a:t>
            </a:r>
            <a:r>
              <a:rPr lang="el-GR" sz="1800" baseline="30000" dirty="0" smtClean="0"/>
              <a:t>Ο</a:t>
            </a:r>
            <a:r>
              <a:rPr lang="de-DE" sz="1800" dirty="0" smtClean="0"/>
              <a:t> )</a:t>
            </a:r>
            <a:r>
              <a:rPr lang="el-GR" sz="1800" dirty="0" smtClean="0"/>
              <a:t> Α</a:t>
            </a:r>
            <a:endParaRPr lang="el-GR" sz="1800" dirty="0"/>
          </a:p>
          <a:p>
            <a:endParaRPr lang="el-GR" sz="1800" dirty="0"/>
          </a:p>
          <a:p>
            <a:endParaRPr lang="el-GR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52" y="3789040"/>
            <a:ext cx="4991844" cy="3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3068960"/>
            <a:ext cx="412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de-DE" baseline="-25000" dirty="0" err="1" smtClean="0"/>
              <a:t>aa</a:t>
            </a:r>
            <a:r>
              <a:rPr lang="de-DE" baseline="-25000" dirty="0"/>
              <a:t>’</a:t>
            </a:r>
            <a:r>
              <a:rPr lang="de-DE" dirty="0"/>
              <a:t> ( t ) </a:t>
            </a:r>
            <a:r>
              <a:rPr lang="de-DE" dirty="0" smtClean="0"/>
              <a:t>= K </a:t>
            </a:r>
            <a:r>
              <a:rPr lang="el-GR" dirty="0"/>
              <a:t>Φ ω</a:t>
            </a:r>
            <a:r>
              <a:rPr lang="de-DE" dirty="0"/>
              <a:t> sin ( </a:t>
            </a:r>
            <a:r>
              <a:rPr lang="el-GR" dirty="0"/>
              <a:t>ω</a:t>
            </a:r>
            <a:r>
              <a:rPr lang="de-DE" dirty="0"/>
              <a:t> t </a:t>
            </a:r>
            <a:r>
              <a:rPr lang="de-DE" dirty="0" smtClean="0"/>
              <a:t>)</a:t>
            </a:r>
            <a:r>
              <a:rPr lang="de-DE" dirty="0"/>
              <a:t>	</a:t>
            </a:r>
            <a:r>
              <a:rPr lang="el-GR" dirty="0" smtClean="0"/>
              <a:t>            </a:t>
            </a:r>
            <a:r>
              <a:rPr lang="de-DE" dirty="0" smtClean="0"/>
              <a:t>V</a:t>
            </a:r>
            <a:endParaRPr lang="el-GR" dirty="0"/>
          </a:p>
          <a:p>
            <a:r>
              <a:rPr lang="de-DE" dirty="0" err="1" smtClean="0"/>
              <a:t>V</a:t>
            </a:r>
            <a:r>
              <a:rPr lang="de-DE" baseline="-25000" dirty="0" err="1" smtClean="0"/>
              <a:t>bb</a:t>
            </a:r>
            <a:r>
              <a:rPr lang="de-DE" baseline="-25000" dirty="0"/>
              <a:t>’</a:t>
            </a:r>
            <a:r>
              <a:rPr lang="de-DE" dirty="0"/>
              <a:t> ( t ) </a:t>
            </a:r>
            <a:r>
              <a:rPr lang="de-DE" dirty="0" smtClean="0"/>
              <a:t>= K </a:t>
            </a:r>
            <a:r>
              <a:rPr lang="el-GR" dirty="0"/>
              <a:t>Φ ω</a:t>
            </a:r>
            <a:r>
              <a:rPr lang="de-DE" dirty="0"/>
              <a:t> sin ( </a:t>
            </a:r>
            <a:r>
              <a:rPr lang="el-GR" dirty="0"/>
              <a:t>ω</a:t>
            </a:r>
            <a:r>
              <a:rPr lang="de-DE" dirty="0"/>
              <a:t> t </a:t>
            </a:r>
            <a:r>
              <a:rPr lang="de-DE" dirty="0" smtClean="0"/>
              <a:t>– 120</a:t>
            </a:r>
            <a:r>
              <a:rPr lang="el-GR" baseline="30000" dirty="0"/>
              <a:t>Ο</a:t>
            </a:r>
            <a:r>
              <a:rPr lang="de-DE" dirty="0"/>
              <a:t>  </a:t>
            </a:r>
            <a:r>
              <a:rPr lang="de-DE" dirty="0" smtClean="0"/>
              <a:t>)</a:t>
            </a:r>
            <a:r>
              <a:rPr lang="el-GR" dirty="0" smtClean="0"/>
              <a:t> </a:t>
            </a:r>
            <a:r>
              <a:rPr lang="de-DE" dirty="0" smtClean="0"/>
              <a:t>V</a:t>
            </a:r>
            <a:endParaRPr lang="el-GR" dirty="0"/>
          </a:p>
          <a:p>
            <a:r>
              <a:rPr lang="de-DE" dirty="0" err="1" smtClean="0"/>
              <a:t>V</a:t>
            </a:r>
            <a:r>
              <a:rPr lang="de-DE" baseline="-25000" dirty="0" err="1" smtClean="0"/>
              <a:t>cc</a:t>
            </a:r>
            <a:r>
              <a:rPr lang="de-DE" baseline="-25000" dirty="0"/>
              <a:t>’</a:t>
            </a:r>
            <a:r>
              <a:rPr lang="de-DE" dirty="0"/>
              <a:t> ( t ) </a:t>
            </a:r>
            <a:r>
              <a:rPr lang="de-DE" dirty="0" smtClean="0"/>
              <a:t>= K </a:t>
            </a:r>
            <a:r>
              <a:rPr lang="el-GR" dirty="0"/>
              <a:t>Φ ω</a:t>
            </a:r>
            <a:r>
              <a:rPr lang="de-DE" dirty="0"/>
              <a:t> sin ( </a:t>
            </a:r>
            <a:r>
              <a:rPr lang="el-GR" dirty="0"/>
              <a:t>ω</a:t>
            </a:r>
            <a:r>
              <a:rPr lang="de-DE" dirty="0"/>
              <a:t> t </a:t>
            </a:r>
            <a:r>
              <a:rPr lang="de-DE" dirty="0" smtClean="0"/>
              <a:t>–  </a:t>
            </a:r>
            <a:r>
              <a:rPr lang="de-DE" dirty="0"/>
              <a:t>240</a:t>
            </a:r>
            <a:r>
              <a:rPr lang="el-GR" baseline="30000" dirty="0"/>
              <a:t>Ο</a:t>
            </a:r>
            <a:r>
              <a:rPr lang="de-DE" dirty="0"/>
              <a:t> </a:t>
            </a:r>
            <a:r>
              <a:rPr lang="de-DE" dirty="0" smtClean="0"/>
              <a:t>)</a:t>
            </a:r>
            <a:r>
              <a:rPr lang="el-GR" dirty="0" smtClean="0"/>
              <a:t> </a:t>
            </a:r>
            <a:r>
              <a:rPr lang="de-DE" dirty="0" smtClean="0"/>
              <a:t>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6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" y="3140968"/>
            <a:ext cx="818985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139136" cy="1295400"/>
          </a:xfrm>
        </p:spPr>
        <p:txBody>
          <a:bodyPr/>
          <a:lstStyle/>
          <a:p>
            <a:r>
              <a:rPr lang="el-GR" dirty="0" smtClean="0"/>
              <a:t>Συμμετρικό τριφασικό σύστημα τάσεων και ρευμάτων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411662"/>
          </a:xfrm>
        </p:spPr>
        <p:txBody>
          <a:bodyPr/>
          <a:lstStyle/>
          <a:p>
            <a:pPr algn="just"/>
            <a:r>
              <a:rPr lang="el-GR" sz="2000" dirty="0" smtClean="0"/>
              <a:t>Κάθε φάση είναι ένα ημιτονοειδές κύμα.</a:t>
            </a:r>
          </a:p>
          <a:p>
            <a:pPr algn="just"/>
            <a:r>
              <a:rPr lang="el-GR" sz="2000" dirty="0" smtClean="0"/>
              <a:t>Είναι σα να υπάρχουν τρείς ξεχωριστές πηγές τάσης αλλά με καθυστέρηση (διαφορά φάσης) η μια από την άλλη κατά 120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.</a:t>
            </a:r>
          </a:p>
          <a:p>
            <a:pPr algn="just"/>
            <a:r>
              <a:rPr lang="el-GR" sz="2000" dirty="0" smtClean="0"/>
              <a:t>Το αλγεβρικό άθροισμα των τριών φάσεων σε οποιαδήποτε χρονική στιγμή είναι μηδέν.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11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40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82089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Συνδεσμολογία αστέρα  ( Υ 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12</a:t>
            </a:fld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2" cy="4411662"/>
              </a:xfrm>
            </p:spPr>
            <p:txBody>
              <a:bodyPr/>
              <a:lstStyle/>
              <a:p>
                <a:pPr algn="just"/>
                <a:r>
                  <a:rPr lang="el-GR" sz="2000" dirty="0" smtClean="0"/>
                  <a:t>Φασική τάση είναι η διαφορά δυναμικού μεταξύ μιας φάσης </a:t>
                </a:r>
                <a:r>
                  <a:rPr lang="en-US" sz="2000" dirty="0" smtClean="0"/>
                  <a:t>R, S, T </a:t>
                </a:r>
                <a:r>
                  <a:rPr lang="el-GR" sz="2000" dirty="0" smtClean="0"/>
                  <a:t>και του κοινού κόμβου </a:t>
                </a:r>
                <a:r>
                  <a:rPr lang="en-US" sz="2000" dirty="0" smtClean="0"/>
                  <a:t>N </a:t>
                </a:r>
                <a:r>
                  <a:rPr lang="el-GR" sz="2000" dirty="0" smtClean="0"/>
                  <a:t>(ουδετέρου)</a:t>
                </a:r>
                <a:r>
                  <a:rPr lang="en-US" sz="2000" dirty="0" smtClean="0"/>
                  <a:t>.</a:t>
                </a:r>
              </a:p>
              <a:p>
                <a:pPr algn="just"/>
                <a:r>
                  <a:rPr lang="el-GR" sz="2000" dirty="0" smtClean="0"/>
                  <a:t>Πολική τάση είναι η διαφορά δυναμικού μεταξύ δύο οποιονδήποτε φάσεων</a:t>
                </a:r>
              </a:p>
              <a:p>
                <a:r>
                  <a:rPr lang="el-GR" sz="2000" dirty="0" smtClean="0"/>
                  <a:t>Στην συνδεσμολογία  αστέρα  (Υ)   ισχύει:   </a:t>
                </a:r>
                <a:r>
                  <a:rPr lang="el-GR" sz="2000" dirty="0" err="1" smtClean="0"/>
                  <a:t>Ιγρ</a:t>
                </a:r>
                <a:r>
                  <a:rPr lang="el-GR" sz="2000" dirty="0" smtClean="0"/>
                  <a:t> = Ιφ     και     </a:t>
                </a:r>
                <a:r>
                  <a:rPr lang="en-US" sz="2000" dirty="0" smtClean="0"/>
                  <a:t>V</a:t>
                </a:r>
                <a:r>
                  <a:rPr lang="el-GR" sz="2000" dirty="0" smtClean="0"/>
                  <a:t>π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V</a:t>
                </a:r>
                <a:r>
                  <a:rPr lang="el-GR" sz="2000" dirty="0" smtClean="0"/>
                  <a:t>φ</a:t>
                </a:r>
              </a:p>
              <a:p>
                <a:r>
                  <a:rPr lang="el-GR" sz="2000" dirty="0" smtClean="0"/>
                  <a:t>Σε  συμμετρικό  σύστημα  ισχύει :                Ι</a:t>
                </a:r>
                <a:r>
                  <a:rPr lang="el-GR" sz="2000" baseline="-25000" dirty="0" smtClean="0"/>
                  <a:t>Ν</a:t>
                </a:r>
                <a:r>
                  <a:rPr lang="el-GR" sz="2000" dirty="0" smtClean="0"/>
                  <a:t> = 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Ia</a:t>
                </a:r>
                <a:r>
                  <a:rPr lang="en-US" sz="2000" dirty="0" smtClean="0"/>
                  <a:t> + </a:t>
                </a:r>
                <a:r>
                  <a:rPr lang="en-US" sz="2000" dirty="0" err="1" smtClean="0"/>
                  <a:t>Ib</a:t>
                </a:r>
                <a:r>
                  <a:rPr lang="en-US" sz="2000" dirty="0" smtClean="0"/>
                  <a:t> + </a:t>
                </a:r>
                <a:r>
                  <a:rPr lang="en-US" sz="2000" dirty="0" err="1" smtClean="0"/>
                  <a:t>Ic</a:t>
                </a:r>
                <a:r>
                  <a:rPr lang="en-US" sz="2000" dirty="0" smtClean="0"/>
                  <a:t> = 0 </a:t>
                </a:r>
                <a:endParaRPr lang="el-GR" sz="200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2" cy="4411662"/>
              </a:xfrm>
              <a:blipFill rotWithShape="1">
                <a:blip r:embed="rId3"/>
                <a:stretch>
                  <a:fillRect l="-137" t="-552" r="-7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12710" y="37890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4452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60212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4718" y="44278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l-GR" b="1" dirty="0"/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2123728" y="4725144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907704" y="5301208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1979712" y="537321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>
            <a:off x="2087724" y="5445224"/>
            <a:ext cx="1080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60838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Συνδεσμολογία τριγώνου  ( Δ 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13</a:t>
            </a:fld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2" cy="4411662"/>
              </a:xfrm>
            </p:spPr>
            <p:txBody>
              <a:bodyPr/>
              <a:lstStyle/>
              <a:p>
                <a:r>
                  <a:rPr lang="el-GR" sz="2000" dirty="0" smtClean="0"/>
                  <a:t>Στην συνδεσμολογία  τριγώνου  (Δ)   ισχύει:   </a:t>
                </a:r>
                <a:r>
                  <a:rPr lang="el-GR" sz="2000" dirty="0" err="1" smtClean="0"/>
                  <a:t>Ιγρ</a:t>
                </a:r>
                <a:r>
                  <a:rPr lang="el-GR" sz="20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dirty="0" smtClean="0"/>
                  <a:t>Ιφ     και     </a:t>
                </a:r>
                <a:r>
                  <a:rPr lang="en-US" sz="2000" dirty="0" smtClean="0"/>
                  <a:t>V</a:t>
                </a:r>
                <a:r>
                  <a:rPr lang="el-GR" sz="2000" dirty="0" smtClean="0"/>
                  <a:t>π =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V</a:t>
                </a:r>
                <a:r>
                  <a:rPr lang="el-GR" sz="2000" dirty="0" smtClean="0"/>
                  <a:t>φ</a:t>
                </a:r>
              </a:p>
              <a:p>
                <a:r>
                  <a:rPr lang="el-GR" sz="2000" dirty="0" smtClean="0"/>
                  <a:t>Υπάρχουν μόνο τρείς ενεργοί αγωγοί χωρίς ουδέτερο.</a:t>
                </a:r>
              </a:p>
              <a:p>
                <a:r>
                  <a:rPr lang="el-GR" sz="2000" dirty="0" smtClean="0"/>
                  <a:t>Το φορτίο μπορεί να είναι συνδεδεμένο είτε σε αστέρα είτε σε τρίγωνο.</a:t>
                </a:r>
              </a:p>
              <a:p>
                <a:r>
                  <a:rPr lang="el-GR" sz="2000" dirty="0" smtClean="0"/>
                  <a:t>Δεν ρέει ρεύμα στις περιελίξεις των φάσεων μέχρι να συνδεθεί φορτίο. </a:t>
                </a:r>
                <a:endParaRPr lang="el-GR" sz="2000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2" cy="4411662"/>
              </a:xfrm>
              <a:blipFill rotWithShape="1">
                <a:blip r:embed="rId3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2" y="3212976"/>
            <a:ext cx="6696744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07904" y="36450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l-G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47251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l-G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26190" y="55172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746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27168" cy="1295400"/>
          </a:xfrm>
        </p:spPr>
        <p:txBody>
          <a:bodyPr/>
          <a:lstStyle/>
          <a:p>
            <a:r>
              <a:rPr lang="el-GR" dirty="0" smtClean="0"/>
              <a:t>Πλεονεκτήματα  του  </a:t>
            </a:r>
            <a:r>
              <a:rPr lang="en-US" dirty="0" smtClean="0"/>
              <a:t>ac</a:t>
            </a:r>
            <a:r>
              <a:rPr lang="el-GR" dirty="0" smtClean="0"/>
              <a:t>  και  του τριφασικού  συστήματος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7992888" cy="4896544"/>
          </a:xfrm>
        </p:spPr>
        <p:txBody>
          <a:bodyPr/>
          <a:lstStyle/>
          <a:p>
            <a:pPr algn="just"/>
            <a:r>
              <a:rPr lang="el-GR" sz="2400" dirty="0" smtClean="0"/>
              <a:t>Μετατρέπεται πιο εύκολα σε άλλη τιμή τάσης μέσω  μετασχηματιστών και διευκολύνει έτσι την μεταφορά της ηλεκτρικής ενέργειας σε μεγάλες αποστάσεις χωρίς πολλές απώλειες μεταφοράς.</a:t>
            </a:r>
          </a:p>
          <a:p>
            <a:pPr algn="just"/>
            <a:r>
              <a:rPr lang="el-GR" sz="2400" dirty="0" smtClean="0"/>
              <a:t>Πιο απλοί κινητήρες στην κατασκευή χωρίς ψήκτρες και λιγότερη ανάγκη για συντήρηση.</a:t>
            </a:r>
          </a:p>
          <a:p>
            <a:pPr algn="just"/>
            <a:r>
              <a:rPr lang="el-GR" sz="2400" dirty="0" smtClean="0"/>
              <a:t>Λιγότερος χαλκός, τρείς ή τέσσερις αγωγοί για το ίδιο μήκος γραμμών και παρεχόμενης ισχύος.</a:t>
            </a:r>
          </a:p>
          <a:p>
            <a:pPr algn="just"/>
            <a:r>
              <a:rPr lang="el-GR" sz="2400" dirty="0" smtClean="0"/>
              <a:t>Σταθερότητα στην διακύμανση της ισχύος.</a:t>
            </a:r>
          </a:p>
          <a:p>
            <a:pPr algn="just"/>
            <a:r>
              <a:rPr lang="el-GR" sz="2400" dirty="0" smtClean="0"/>
              <a:t>Ομαλή και αξιόπιστη εκκίνηση κινητήρων.</a:t>
            </a:r>
          </a:p>
          <a:p>
            <a:pPr algn="just"/>
            <a:r>
              <a:rPr lang="el-GR" sz="2400" dirty="0" smtClean="0"/>
              <a:t>Παραγωγή πιο σταθερής συνεχούς τάσης και ρεύματος  (</a:t>
            </a:r>
            <a:r>
              <a:rPr lang="en-US" sz="2400" dirty="0" smtClean="0"/>
              <a:t>dc) </a:t>
            </a:r>
            <a:r>
              <a:rPr lang="el-GR" sz="2400" dirty="0" smtClean="0"/>
              <a:t> κατά  την ανόρθωση.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14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80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295400"/>
          </a:xfrm>
        </p:spPr>
        <p:txBody>
          <a:bodyPr/>
          <a:lstStyle/>
          <a:p>
            <a:r>
              <a:rPr lang="el-GR" dirty="0" smtClean="0"/>
              <a:t>Η ΙΣΧΥΣ ΣΕ ΚΥΚΛΩΜΑΤΑ  </a:t>
            </a:r>
            <a:r>
              <a:rPr lang="en-US" dirty="0" smtClean="0"/>
              <a:t>A.C.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15</a:t>
            </a:fld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112568" cy="26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Με ωμικό φορτίο </a:t>
                </a:r>
                <a:r>
                  <a:rPr lang="en-US" dirty="0" smtClean="0"/>
                  <a:t>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Τάση και ρεύμα συμφασικά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×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    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796" b="-5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02308" y="4926494"/>
                <a:ext cx="1646156" cy="662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𝑟𝑚𝑠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08" y="4926494"/>
                <a:ext cx="1646156" cy="662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74316" y="5646574"/>
                <a:ext cx="1526507" cy="662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𝐼𝑟𝑚𝑠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316" y="5646574"/>
                <a:ext cx="1526507" cy="6627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7" y="2406200"/>
            <a:ext cx="2710455" cy="23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715200" cy="1295400"/>
          </a:xfrm>
        </p:spPr>
        <p:txBody>
          <a:bodyPr/>
          <a:lstStyle/>
          <a:p>
            <a:r>
              <a:rPr lang="el-GR" dirty="0" smtClean="0"/>
              <a:t>Επαγωγικά και Χωρητικά φορτία (</a:t>
            </a:r>
            <a:r>
              <a:rPr lang="en-US" dirty="0" smtClean="0"/>
              <a:t>L,C)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653" y="155748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Το πηνίο </a:t>
            </a:r>
            <a:r>
              <a:rPr lang="el-GR" dirty="0" smtClean="0"/>
              <a:t>(επαγωγή</a:t>
            </a:r>
            <a:r>
              <a:rPr lang="en-US" dirty="0" smtClean="0"/>
              <a:t> L</a:t>
            </a:r>
            <a:r>
              <a:rPr lang="el-GR" dirty="0" smtClean="0"/>
              <a:t>) στο </a:t>
            </a:r>
            <a:r>
              <a:rPr lang="en-US" dirty="0" err="1" smtClean="0"/>
              <a:t>a.c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/>
              <a:t>μετατοπίζει την </a:t>
            </a:r>
            <a:r>
              <a:rPr lang="el-GR" dirty="0" err="1"/>
              <a:t>κυματομορφή</a:t>
            </a:r>
            <a:r>
              <a:rPr lang="el-GR" dirty="0"/>
              <a:t> του ρεύματος </a:t>
            </a:r>
            <a:r>
              <a:rPr lang="el-GR" dirty="0" smtClean="0"/>
              <a:t>πίσω από την </a:t>
            </a:r>
            <a:r>
              <a:rPr lang="el-GR" dirty="0" err="1" smtClean="0"/>
              <a:t>κυματομορφή</a:t>
            </a:r>
            <a:r>
              <a:rPr lang="el-GR" dirty="0" smtClean="0"/>
              <a:t> της τάσης κατά 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l-GR" dirty="0"/>
              <a:t>90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157192"/>
            <a:ext cx="452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 πυκνωτής </a:t>
            </a:r>
            <a:r>
              <a:rPr lang="el-GR" dirty="0" smtClean="0"/>
              <a:t>(χωρητικότητα</a:t>
            </a:r>
            <a:r>
              <a:rPr lang="en-US" dirty="0" smtClean="0"/>
              <a:t> C</a:t>
            </a:r>
            <a:r>
              <a:rPr lang="el-GR" dirty="0" smtClean="0"/>
              <a:t>) στο </a:t>
            </a:r>
            <a:r>
              <a:rPr lang="en-US" dirty="0" err="1" smtClean="0"/>
              <a:t>a.c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dirty="0"/>
              <a:t>μετατοπίζει την </a:t>
            </a:r>
            <a:r>
              <a:rPr lang="el-GR" dirty="0" err="1"/>
              <a:t>κυματομορφή</a:t>
            </a:r>
            <a:r>
              <a:rPr lang="el-GR" dirty="0"/>
              <a:t> του ρεύματος </a:t>
            </a:r>
            <a:r>
              <a:rPr lang="el-GR" dirty="0" smtClean="0"/>
              <a:t>μπροστά από την </a:t>
            </a:r>
            <a:r>
              <a:rPr lang="el-GR" dirty="0" err="1" smtClean="0"/>
              <a:t>κυματομορφή</a:t>
            </a:r>
            <a:r>
              <a:rPr lang="el-GR" dirty="0" smtClean="0"/>
              <a:t> της τάσης  </a:t>
            </a:r>
            <a:r>
              <a:rPr lang="el-GR" dirty="0"/>
              <a:t>κατά   +90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2" y="4221088"/>
            <a:ext cx="4167656" cy="24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2360616" cy="23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2279115" cy="21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ΑΕΡΓΗ  ΑΝΤΙΣΤΑΣΗ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/>
              <a:t>Τι σημαίνει αρνητική ισχύς; Σημαίνει ότι εκείνη τη χρονική στιγμή το φορτίο δεν καταναλώνει ισχύ από την πηγή, αλλά </a:t>
            </a:r>
            <a:r>
              <a:rPr lang="el-GR" sz="2000" dirty="0" smtClean="0"/>
              <a:t>επιστρέφει  </a:t>
            </a:r>
            <a:r>
              <a:rPr lang="el-GR" sz="2000" dirty="0"/>
              <a:t>ισχύ.</a:t>
            </a:r>
          </a:p>
          <a:p>
            <a:pPr algn="just"/>
            <a:r>
              <a:rPr lang="el-GR" sz="2000" dirty="0"/>
              <a:t>Δηλαδή : </a:t>
            </a:r>
            <a:r>
              <a:rPr lang="en-US" sz="2000" dirty="0"/>
              <a:t>P</a:t>
            </a:r>
            <a:r>
              <a:rPr lang="el-GR" sz="2000" dirty="0" err="1"/>
              <a:t>ολ</a:t>
            </a:r>
            <a:r>
              <a:rPr lang="el-GR" sz="2000" dirty="0"/>
              <a:t> = </a:t>
            </a:r>
            <a:r>
              <a:rPr lang="en-US" sz="2000" dirty="0"/>
              <a:t>P(+) – </a:t>
            </a:r>
            <a:r>
              <a:rPr lang="en-US" sz="2000" dirty="0" smtClean="0"/>
              <a:t>P(</a:t>
            </a:r>
            <a:r>
              <a:rPr lang="el-GR" sz="2000" dirty="0" smtClean="0"/>
              <a:t> – </a:t>
            </a:r>
            <a:r>
              <a:rPr lang="en-US" sz="2000" dirty="0" smtClean="0"/>
              <a:t>)</a:t>
            </a:r>
            <a:endParaRPr lang="en-US" sz="2000" dirty="0"/>
          </a:p>
          <a:p>
            <a:pPr algn="just"/>
            <a:r>
              <a:rPr lang="el-GR" sz="2000" dirty="0"/>
              <a:t>Όσο μεγαλύτερη είναι η διαφορά </a:t>
            </a:r>
            <a:r>
              <a:rPr lang="el-GR" sz="2000" dirty="0" smtClean="0"/>
              <a:t>φάσης,  τόσο  λιγότερη ολική ισχύς απορροφάται από την πηγή.</a:t>
            </a:r>
          </a:p>
          <a:p>
            <a:pPr algn="just"/>
            <a:r>
              <a:rPr lang="el-GR" sz="2000" dirty="0" smtClean="0"/>
              <a:t>Στις  ± 90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 μετατόπιση φάσης ισχύει </a:t>
            </a:r>
            <a:r>
              <a:rPr lang="en-US" sz="2000" dirty="0"/>
              <a:t>P(+)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/>
              <a:t>P(</a:t>
            </a:r>
            <a:r>
              <a:rPr lang="el-GR" sz="2000" dirty="0"/>
              <a:t> – </a:t>
            </a:r>
            <a:r>
              <a:rPr lang="en-US" sz="2000" dirty="0" smtClean="0"/>
              <a:t>)</a:t>
            </a:r>
            <a:r>
              <a:rPr lang="el-GR" sz="2000" dirty="0" smtClean="0"/>
              <a:t>  άρα   </a:t>
            </a:r>
            <a:r>
              <a:rPr lang="en-US" sz="2000" dirty="0" smtClean="0"/>
              <a:t>P</a:t>
            </a:r>
            <a:r>
              <a:rPr lang="el-GR" sz="2000" dirty="0" err="1" smtClean="0"/>
              <a:t>ολ</a:t>
            </a:r>
            <a:r>
              <a:rPr lang="el-GR" sz="2000" dirty="0" smtClean="0"/>
              <a:t> = 0</a:t>
            </a:r>
          </a:p>
          <a:p>
            <a:pPr algn="just"/>
            <a:r>
              <a:rPr lang="el-GR" sz="2000" dirty="0" smtClean="0"/>
              <a:t>Το πηνίο και ο πυκνωτής δεν καταναλώνει ισχύ σε ένα κύκλωμα </a:t>
            </a:r>
            <a:r>
              <a:rPr lang="en-US" sz="2000" dirty="0" smtClean="0"/>
              <a:t>ac</a:t>
            </a:r>
            <a:r>
              <a:rPr lang="el-GR" sz="2000" dirty="0" smtClean="0"/>
              <a:t> επομένως δεν παράγει έργο και έτσι έχει άεργη αντίσταση.</a:t>
            </a:r>
          </a:p>
          <a:p>
            <a:pPr algn="just"/>
            <a:r>
              <a:rPr lang="el-GR" sz="2000" dirty="0" smtClean="0"/>
              <a:t>Στο εναλλασσόμενο κύκλωμα μόνο η ωμική αντίσταση </a:t>
            </a:r>
            <a:r>
              <a:rPr lang="en-US" sz="2000" dirty="0" smtClean="0"/>
              <a:t>R</a:t>
            </a:r>
            <a:r>
              <a:rPr lang="el-GR" sz="2000" dirty="0" smtClean="0"/>
              <a:t> καταναλώνει ισχύ και επομένως παράγει έργο.</a:t>
            </a:r>
          </a:p>
          <a:p>
            <a:pPr algn="just"/>
            <a:r>
              <a:rPr lang="el-GR" sz="2000" dirty="0" smtClean="0"/>
              <a:t>Η διαφορά φάσης μεταξύ της </a:t>
            </a:r>
            <a:r>
              <a:rPr lang="el-GR" sz="2000" dirty="0" err="1" smtClean="0"/>
              <a:t>κυματομορφής</a:t>
            </a:r>
            <a:r>
              <a:rPr lang="el-GR" sz="2000" dirty="0" smtClean="0"/>
              <a:t> της τάσης </a:t>
            </a:r>
            <a:r>
              <a:rPr lang="en-US" sz="2000" dirty="0" smtClean="0"/>
              <a:t>V(t) </a:t>
            </a:r>
            <a:r>
              <a:rPr lang="el-GR" sz="2000" dirty="0" smtClean="0"/>
              <a:t>και της </a:t>
            </a:r>
            <a:r>
              <a:rPr lang="el-GR" sz="2000" dirty="0" err="1" smtClean="0"/>
              <a:t>κυματομορφής</a:t>
            </a:r>
            <a:r>
              <a:rPr lang="el-GR" sz="2000" dirty="0" smtClean="0"/>
              <a:t> του ρεύματος </a:t>
            </a:r>
            <a:r>
              <a:rPr lang="en-US" sz="2000" dirty="0" smtClean="0"/>
              <a:t>I(t)</a:t>
            </a:r>
            <a:r>
              <a:rPr lang="el-GR" sz="2000" dirty="0" smtClean="0"/>
              <a:t> εξαρτάται από τα μεγέθη της ωμικής και άεργης αντίστασης. </a:t>
            </a:r>
            <a:endParaRPr lang="el-GR" sz="20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17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71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ΣΥΝΘΕΤΗ  ΑΝΤΙΣΤΑΣΗ   ( Ζ 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000" dirty="0" smtClean="0"/>
              <a:t>Γενικά η αντίσταση σε ένα κύκλωμα </a:t>
            </a:r>
            <a:r>
              <a:rPr lang="en-US" sz="2000" dirty="0" err="1" smtClean="0"/>
              <a:t>a.c</a:t>
            </a:r>
            <a:r>
              <a:rPr lang="en-US" sz="2000" dirty="0" smtClean="0"/>
              <a:t>.</a:t>
            </a:r>
            <a:r>
              <a:rPr lang="el-GR" sz="2000" dirty="0" smtClean="0"/>
              <a:t> είναι σύνθετη (</a:t>
            </a:r>
            <a:r>
              <a:rPr lang="el-GR" sz="2000" dirty="0" err="1" smtClean="0"/>
              <a:t>εμπέδηση</a:t>
            </a:r>
            <a:r>
              <a:rPr lang="el-GR" sz="2000" dirty="0" smtClean="0"/>
              <a:t>) και αποτελείται και από ωμικό και από άεργο φορτίο  Ζ.</a:t>
            </a:r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18</a:t>
            </a:fld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3140968"/>
            <a:ext cx="2949326" cy="25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3907"/>
            <a:ext cx="5904656" cy="28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928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ΣΤΡΕΦΟΜΕΝΑ  ΔΙΑΝΥΣΜΑΤΑ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96" y="1503239"/>
            <a:ext cx="8928992" cy="1277689"/>
          </a:xfrm>
        </p:spPr>
        <p:txBody>
          <a:bodyPr/>
          <a:lstStyle/>
          <a:p>
            <a:pPr algn="just"/>
            <a:r>
              <a:rPr lang="el-GR" sz="2000" dirty="0" smtClean="0"/>
              <a:t>Κάθε </a:t>
            </a:r>
            <a:r>
              <a:rPr lang="el-GR" sz="2000" dirty="0" err="1" smtClean="0"/>
              <a:t>κυματομορφή</a:t>
            </a:r>
            <a:r>
              <a:rPr lang="el-GR" sz="2000" dirty="0" smtClean="0"/>
              <a:t> μπορεί να παρασταθεί ως ένα στρεφόμενο διάνυσμα, όπου η διεύθυνση αντιπροσωπεύει την γωνία φάσης και το μήκος αντιπροσωπεύει το μέτρο της ηλεκτρικής ποσότητας.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9208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ΚΥΜΑΤΟΜΟΡΦΕΣ   </a:t>
            </a:r>
            <a:r>
              <a:rPr lang="en-US" dirty="0" smtClean="0"/>
              <a:t>DC</a:t>
            </a:r>
            <a:r>
              <a:rPr lang="el-GR" dirty="0" smtClean="0"/>
              <a:t>   ΚΑΙ   </a:t>
            </a:r>
            <a:r>
              <a:rPr lang="en-US" dirty="0" smtClean="0"/>
              <a:t>AC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719262"/>
            <a:ext cx="8640960" cy="4950098"/>
          </a:xfrm>
        </p:spPr>
        <p:txBody>
          <a:bodyPr/>
          <a:lstStyle/>
          <a:p>
            <a:pPr algn="just"/>
            <a:r>
              <a:rPr lang="el-GR" sz="2400" dirty="0" smtClean="0"/>
              <a:t>Ένα ρεύμα (ή μια τάση) ονομάζεται συνεχές  (</a:t>
            </a:r>
            <a:r>
              <a:rPr lang="en-US" sz="2400" dirty="0" smtClean="0"/>
              <a:t>DC)</a:t>
            </a:r>
            <a:r>
              <a:rPr lang="el-GR" sz="2400" dirty="0" smtClean="0"/>
              <a:t> όταν κατά την εξέλιξη του χρόνου διατηρεί σταθερό πρόσημο.</a:t>
            </a:r>
          </a:p>
          <a:p>
            <a:pPr algn="just"/>
            <a:r>
              <a:rPr lang="el-GR" sz="2400" dirty="0" smtClean="0"/>
              <a:t>Όταν ένα ρεύμα (ή μια τάση) εναλλάσσει την πολικότητά του ονομάζεται εναλλασσόμενο (</a:t>
            </a:r>
            <a:r>
              <a:rPr lang="en-US" sz="2400" dirty="0" smtClean="0"/>
              <a:t>AC)</a:t>
            </a:r>
            <a:endParaRPr lang="el-GR" sz="2400" dirty="0" smtClean="0"/>
          </a:p>
          <a:p>
            <a:pPr algn="just"/>
            <a:r>
              <a:rPr lang="el-GR" sz="2400" dirty="0" smtClean="0"/>
              <a:t>Συνήθως οι όροι αναφέρονται σε περιοδικές </a:t>
            </a:r>
            <a:r>
              <a:rPr lang="el-GR" sz="2400" dirty="0" err="1" smtClean="0"/>
              <a:t>κυματομορφές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473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5" y="3794720"/>
            <a:ext cx="3542531" cy="29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2973" y="5363924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κυμαινόμενο </a:t>
            </a:r>
            <a:r>
              <a:rPr lang="en-US" dirty="0" smtClean="0"/>
              <a:t>dc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875101" y="6309320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παλλόμενο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875373" y="3851756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σταθερό </a:t>
            </a:r>
            <a:r>
              <a:rPr lang="en-US" dirty="0" smtClean="0"/>
              <a:t>dc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267744" y="6453336"/>
            <a:ext cx="63609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11" grpId="0"/>
      <p:bldP spid="1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184" y="122238"/>
            <a:ext cx="7787208" cy="1295400"/>
          </a:xfrm>
        </p:spPr>
        <p:txBody>
          <a:bodyPr/>
          <a:lstStyle/>
          <a:p>
            <a:r>
              <a:rPr lang="el-GR" dirty="0" smtClean="0"/>
              <a:t>ΕΙΔΗ ΙΣΧΥΟΣ</a:t>
            </a:r>
            <a:r>
              <a:rPr lang="en-US" dirty="0" smtClean="0"/>
              <a:t> – </a:t>
            </a:r>
            <a:r>
              <a:rPr lang="el-GR" dirty="0" smtClean="0"/>
              <a:t>ΣΥΝΤΕΛΕΣΤΗΣ ΙΣΧΥΟΣ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20</a:t>
            </a:fld>
            <a:endParaRPr lang="en-US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263"/>
            <a:ext cx="4595736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1628800"/>
                <a:ext cx="1995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Ix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cosφ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628800"/>
                <a:ext cx="19952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8372" y="2185700"/>
                <a:ext cx="1953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Iy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72" y="2185700"/>
                <a:ext cx="195354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2895" y="1700808"/>
                <a:ext cx="37115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0" i="0" dirty="0" smtClean="0">
                    <a:latin typeface="Cambria Math"/>
                  </a:rPr>
                  <a:t>Πραγματική Ισχύς (</a:t>
                </a:r>
                <a:r>
                  <a:rPr lang="en-US" sz="2800" b="0" i="0" dirty="0" smtClean="0">
                    <a:latin typeface="Cambria Math"/>
                  </a:rPr>
                  <a:t>W)</a:t>
                </a:r>
                <a:endParaRPr lang="el-GR" sz="2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Ix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I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cosφ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95" y="1700808"/>
                <a:ext cx="371159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48" t="-6369" r="-2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9841" y="2924944"/>
                <a:ext cx="33986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0" i="0" dirty="0" smtClean="0">
                    <a:latin typeface="Cambria Math"/>
                  </a:rPr>
                  <a:t>Άεργος  Ισχύς (</a:t>
                </a:r>
                <a:r>
                  <a:rPr lang="en-US" sz="2800" b="0" i="0" dirty="0" smtClean="0">
                    <a:latin typeface="Cambria Math"/>
                  </a:rPr>
                  <a:t>VAR)</a:t>
                </a:r>
                <a:endParaRPr lang="el-GR" sz="2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Q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Iy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I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41" y="2924944"/>
                <a:ext cx="3398623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770" t="-64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65298" y="4131077"/>
                <a:ext cx="36711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0" i="0" dirty="0" smtClean="0">
                    <a:latin typeface="Cambria Math"/>
                  </a:rPr>
                  <a:t>Φαινόμενη  Ισχύς (</a:t>
                </a:r>
                <a:r>
                  <a:rPr lang="en-US" sz="2800" b="0" i="0" dirty="0" smtClean="0">
                    <a:latin typeface="Cambria Math"/>
                  </a:rPr>
                  <a:t>VA)</a:t>
                </a:r>
                <a:endParaRPr lang="el-GR" sz="2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</m:t>
                      </m:r>
                      <m:r>
                        <a:rPr lang="en-US" sz="2800" b="0" i="0" smtClean="0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I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98" y="4131077"/>
                <a:ext cx="3671198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3322" t="-6410" r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65140" y="5294812"/>
                <a:ext cx="3555332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</a:rPr>
                        <m:t>Σ</m:t>
                      </m:r>
                      <m:r>
                        <a:rPr lang="el-GR" sz="32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</a:rPr>
                        <m:t>Ι</m:t>
                      </m:r>
                      <m:r>
                        <a:rPr lang="el-GR" sz="3200" b="0" i="0" smtClean="0">
                          <a:latin typeface="Cambria Math"/>
                        </a:rPr>
                        <m:t>. 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/>
                        </a:rPr>
                        <m:t>φ</m:t>
                      </m:r>
                      <m:r>
                        <a:rPr lang="el-GR" sz="3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140" y="5294812"/>
                <a:ext cx="3555332" cy="10145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ΣΥΜΜΕΤΡΙΚΕΣ </a:t>
            </a:r>
            <a:r>
              <a:rPr lang="en-US" dirty="0" smtClean="0"/>
              <a:t>AC</a:t>
            </a:r>
            <a:r>
              <a:rPr lang="el-GR" dirty="0" smtClean="0"/>
              <a:t> ΚΥΜΑΤΟΜΟΡΦΕΣ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3</a:t>
            </a:fld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9710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" y="3861048"/>
            <a:ext cx="701959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ΠΟΙΟΤΙΚΗ ΠΕΡΙΓΡΑΦΗ </a:t>
            </a:r>
            <a:r>
              <a:rPr lang="en-US" dirty="0" smtClean="0"/>
              <a:t> A.C.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65610"/>
            <a:ext cx="8640960" cy="4411662"/>
          </a:xfrm>
        </p:spPr>
        <p:txBody>
          <a:bodyPr/>
          <a:lstStyle/>
          <a:p>
            <a:pPr algn="just"/>
            <a:r>
              <a:rPr lang="el-GR" sz="2400" dirty="0" smtClean="0"/>
              <a:t>Κύκλος ή εναλλαγή</a:t>
            </a:r>
            <a:r>
              <a:rPr lang="en-US" sz="2400" dirty="0" smtClean="0"/>
              <a:t> </a:t>
            </a:r>
            <a:r>
              <a:rPr lang="el-GR" sz="2400" dirty="0" smtClean="0"/>
              <a:t>είναι το τμήμα εκείνο της </a:t>
            </a:r>
            <a:r>
              <a:rPr lang="el-GR" sz="2400" dirty="0" err="1" smtClean="0"/>
              <a:t>κυματομορφής</a:t>
            </a:r>
            <a:r>
              <a:rPr lang="el-GR" sz="2400" dirty="0" smtClean="0"/>
              <a:t> που δεν επαναλαμβάνεται σε κανένα σημείο του.</a:t>
            </a:r>
          </a:p>
          <a:p>
            <a:pPr algn="just"/>
            <a:r>
              <a:rPr lang="el-GR" sz="2400" dirty="0" smtClean="0"/>
              <a:t>Περίοδος</a:t>
            </a:r>
            <a:r>
              <a:rPr lang="en-US" sz="2400" dirty="0" smtClean="0"/>
              <a:t>  T (sec)  </a:t>
            </a:r>
            <a:r>
              <a:rPr lang="el-GR" sz="2400" dirty="0" smtClean="0"/>
              <a:t>είναι ο χρόνος που χρειάζεται </a:t>
            </a:r>
            <a:r>
              <a:rPr lang="en-US" sz="2400" dirty="0" smtClean="0"/>
              <a:t> </a:t>
            </a:r>
            <a:r>
              <a:rPr lang="el-GR" sz="2400" dirty="0" smtClean="0"/>
              <a:t>για </a:t>
            </a:r>
            <a:r>
              <a:rPr lang="en-US" sz="2400" dirty="0" smtClean="0"/>
              <a:t> </a:t>
            </a:r>
            <a:r>
              <a:rPr lang="el-GR" sz="2400" dirty="0" smtClean="0"/>
              <a:t>να 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ολοκληρωθεί </a:t>
            </a:r>
            <a:r>
              <a:rPr lang="en-US" sz="2400" dirty="0" smtClean="0"/>
              <a:t> </a:t>
            </a:r>
            <a:r>
              <a:rPr lang="el-GR" sz="2400" dirty="0" smtClean="0"/>
              <a:t>ένας κύκλος</a:t>
            </a:r>
          </a:p>
          <a:p>
            <a:pPr algn="just"/>
            <a:r>
              <a:rPr lang="el-GR" sz="2400" dirty="0" smtClean="0"/>
              <a:t>Συχνότητα  </a:t>
            </a:r>
            <a:r>
              <a:rPr lang="en-US" sz="2400" dirty="0" smtClean="0"/>
              <a:t>f (Hz) </a:t>
            </a:r>
            <a:r>
              <a:rPr lang="el-GR" sz="2400" dirty="0" smtClean="0"/>
              <a:t>είναι ο ρυθμός με τον οποίο  παράγονται  οι  κύκλοι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4</a:t>
            </a:fld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3729806"/>
            <a:ext cx="1781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 = 1</a:t>
            </a:r>
            <a:r>
              <a:rPr lang="en-US" b="1" dirty="0" smtClean="0"/>
              <a:t> </a:t>
            </a:r>
            <a:r>
              <a:rPr lang="el-GR" b="1" dirty="0" smtClean="0"/>
              <a:t>/</a:t>
            </a:r>
            <a:r>
              <a:rPr lang="en-US" b="1" dirty="0" smtClean="0"/>
              <a:t> f    (sec)</a:t>
            </a:r>
          </a:p>
          <a:p>
            <a:endParaRPr lang="en-US" b="1" dirty="0"/>
          </a:p>
          <a:p>
            <a:r>
              <a:rPr lang="en-US" b="1" dirty="0" smtClean="0"/>
              <a:t> f = 1 / T    (Hz)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551723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 = </a:t>
            </a:r>
            <a:r>
              <a:rPr lang="en-US" b="1" dirty="0" smtClean="0"/>
              <a:t>0,02s =20ms</a:t>
            </a:r>
          </a:p>
          <a:p>
            <a:r>
              <a:rPr lang="en-US" b="1" dirty="0" smtClean="0"/>
              <a:t> f = 50    (Hz)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85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V(t) = </a:t>
            </a:r>
            <a:r>
              <a:rPr lang="en-US" dirty="0" err="1" smtClean="0"/>
              <a:t>Vp</a:t>
            </a:r>
            <a:r>
              <a:rPr lang="en-US" dirty="0" smtClean="0"/>
              <a:t> sin(</a:t>
            </a:r>
            <a:r>
              <a:rPr lang="el-GR" dirty="0" smtClean="0"/>
              <a:t>ω</a:t>
            </a:r>
            <a:r>
              <a:rPr lang="en-US" dirty="0" smtClean="0"/>
              <a:t>t</a:t>
            </a:r>
            <a:r>
              <a:rPr lang="el-GR" dirty="0" smtClean="0"/>
              <a:t> +</a:t>
            </a:r>
            <a:r>
              <a:rPr lang="el-GR" dirty="0" err="1" smtClean="0"/>
              <a:t>Δφ</a:t>
            </a:r>
            <a:r>
              <a:rPr lang="en-US" dirty="0" smtClean="0"/>
              <a:t>)</a:t>
            </a:r>
            <a:r>
              <a:rPr lang="el-GR" dirty="0" smtClean="0"/>
              <a:t>    </a:t>
            </a:r>
            <a:r>
              <a:rPr lang="en-US" dirty="0" smtClean="0"/>
              <a:t>        </a:t>
            </a:r>
            <a:r>
              <a:rPr lang="el-GR" dirty="0" smtClean="0"/>
              <a:t>  ω=2π</a:t>
            </a:r>
            <a:r>
              <a:rPr lang="en-US" dirty="0" smtClean="0"/>
              <a:t>f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Πλάτος </a:t>
            </a:r>
            <a:r>
              <a:rPr lang="el-GR" dirty="0" err="1"/>
              <a:t>κυματομορφής</a:t>
            </a:r>
            <a:r>
              <a:rPr lang="en-US" dirty="0"/>
              <a:t>  </a:t>
            </a:r>
            <a:r>
              <a:rPr lang="en-US" dirty="0" err="1" smtClean="0"/>
              <a:t>Vp</a:t>
            </a:r>
            <a:endParaRPr lang="en-US" dirty="0" smtClean="0"/>
          </a:p>
          <a:p>
            <a:r>
              <a:rPr lang="el-GR" dirty="0" smtClean="0"/>
              <a:t>Τιμή </a:t>
            </a:r>
            <a:r>
              <a:rPr lang="el-GR" dirty="0"/>
              <a:t>από κορυφή σε κορυφή </a:t>
            </a:r>
            <a:r>
              <a:rPr lang="en-US" dirty="0" err="1" smtClean="0"/>
              <a:t>Vp</a:t>
            </a:r>
            <a:r>
              <a:rPr lang="en-US" dirty="0" smtClean="0"/>
              <a:t>–p</a:t>
            </a:r>
          </a:p>
          <a:p>
            <a:r>
              <a:rPr lang="en-US" dirty="0" err="1" smtClean="0"/>
              <a:t>Vp</a:t>
            </a:r>
            <a:r>
              <a:rPr lang="en-US" dirty="0" smtClean="0"/>
              <a:t>(+) = </a:t>
            </a:r>
            <a:r>
              <a:rPr lang="en-US" dirty="0" err="1" smtClean="0"/>
              <a:t>Vp</a:t>
            </a:r>
            <a:r>
              <a:rPr lang="en-US" dirty="0" smtClean="0"/>
              <a:t>(–)        </a:t>
            </a:r>
            <a:r>
              <a:rPr lang="en-US" dirty="0" err="1" smtClean="0"/>
              <a:t>Vp</a:t>
            </a:r>
            <a:r>
              <a:rPr lang="en-US" dirty="0" smtClean="0"/>
              <a:t>-p = 2 </a:t>
            </a:r>
            <a:r>
              <a:rPr lang="en-US" dirty="0" err="1" smtClean="0"/>
              <a:t>Vp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88569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Ευθύγραμμο βέλος σύνδεσης 8"/>
          <p:cNvCxnSpPr/>
          <p:nvPr/>
        </p:nvCxnSpPr>
        <p:spPr>
          <a:xfrm>
            <a:off x="2627784" y="357301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1800" y="36450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5652120" y="3645024"/>
            <a:ext cx="0" cy="201622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6136" y="37077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r>
              <a:rPr lang="en-US" dirty="0" smtClean="0"/>
              <a:t>-p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410580" y="386104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l-GR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4644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_</a:t>
            </a:r>
            <a:endParaRPr lang="el-GR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478786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2π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2068396" y="4715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3781526" y="507589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360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907704" y="508518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180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8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ΜΕΣΗ  ΤΙΜΗ  </a:t>
            </a:r>
            <a:r>
              <a:rPr lang="en-US" dirty="0" err="1" smtClean="0"/>
              <a:t>Vav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7618"/>
                <a:ext cx="8291264" cy="44116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l-GR" dirty="0" smtClean="0"/>
                  <a:t>ή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𝑉𝑎𝑣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</m:den>
                    </m:f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Τ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𝑉𝑎𝑣</m:t>
                    </m:r>
                    <m:r>
                      <a:rPr lang="en-US" i="1">
                        <a:latin typeface="Cambria Math"/>
                      </a:rPr>
                      <m:t>=0,637 </m:t>
                    </m:r>
                    <m:r>
                      <a:rPr lang="en-US" b="0" i="1" smtClean="0">
                        <a:latin typeface="Cambria Math"/>
                      </a:rPr>
                      <m:t>𝑉𝑝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57 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𝑎𝑣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7618"/>
                <a:ext cx="8291264" cy="44116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11" y="2924944"/>
            <a:ext cx="92453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V="1">
            <a:off x="755576" y="429309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827584" y="407707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899592" y="3933056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971600" y="3789040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V="1">
            <a:off x="1043608" y="3717032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V="1">
            <a:off x="1115616" y="3573016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683568" y="3717032"/>
            <a:ext cx="53285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4716016" y="3284984"/>
            <a:ext cx="0" cy="1236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3914031" y="3717032"/>
            <a:ext cx="0" cy="804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3406" y="37077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A’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4377462" y="3419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l-GR" dirty="0"/>
          </a:p>
        </p:txBody>
      </p:sp>
      <p:cxnSp>
        <p:nvCxnSpPr>
          <p:cNvPr id="35" name="Ευθεία γραμμή σύνδεσης 34"/>
          <p:cNvCxnSpPr/>
          <p:nvPr/>
        </p:nvCxnSpPr>
        <p:spPr>
          <a:xfrm flipV="1">
            <a:off x="5520283" y="3746946"/>
            <a:ext cx="0" cy="804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3419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37" name="TextBox 36"/>
          <p:cNvSpPr txBox="1"/>
          <p:nvPr/>
        </p:nvSpPr>
        <p:spPr>
          <a:xfrm>
            <a:off x="5220072" y="37077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B’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1187624" y="378904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(+)</a:t>
            </a:r>
            <a:endParaRPr lang="el-GR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1918677" y="3356992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Vav</a:t>
            </a:r>
            <a:r>
              <a:rPr lang="en-US" dirty="0" smtClean="0"/>
              <a:t>=0,637Vp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7308304" y="5517232"/>
            <a:ext cx="12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A=A’</a:t>
            </a:r>
          </a:p>
          <a:p>
            <a:r>
              <a:rPr lang="en-US" dirty="0" smtClean="0"/>
              <a:t>B=B’</a:t>
            </a:r>
          </a:p>
          <a:p>
            <a:r>
              <a:rPr lang="en-US" dirty="0" smtClean="0"/>
              <a:t>A+B=A’+B’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71184" cy="1295400"/>
          </a:xfrm>
        </p:spPr>
        <p:txBody>
          <a:bodyPr/>
          <a:lstStyle/>
          <a:p>
            <a:r>
              <a:rPr lang="el-GR" dirty="0" smtClean="0"/>
              <a:t>Ενεργός τιμή </a:t>
            </a:r>
            <a:r>
              <a:rPr lang="en-US" dirty="0" smtClean="0"/>
              <a:t> </a:t>
            </a:r>
            <a:r>
              <a:rPr lang="en-US" dirty="0" err="1" smtClean="0"/>
              <a:t>Vrms</a:t>
            </a:r>
            <a:r>
              <a:rPr lang="en-US" dirty="0" smtClean="0"/>
              <a:t>  (</a:t>
            </a:r>
            <a:r>
              <a:rPr lang="en-US" sz="2800" dirty="0" smtClean="0"/>
              <a:t>root mean square</a:t>
            </a:r>
            <a:r>
              <a:rPr lang="en-US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19263"/>
                <a:ext cx="8640960" cy="44116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𝑟𝑚𝑠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b/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sub/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b/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rad>
                  </m:oMath>
                </a14:m>
                <a:r>
                  <a:rPr lang="el-GR" sz="2400" dirty="0" smtClean="0"/>
                  <a:t>  ή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𝑉𝑟𝑚𝑠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Τ</m:t>
                                </m:r>
                              </m:den>
                            </m:f>
                            <m:nary>
                              <m:nary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l-GR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Τ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(+)</m:t>
                                    </m:r>
                                    <m:r>
                                      <a:rPr lang="el-GR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ra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𝑉𝑟𝑚𝑠</m:t>
                    </m:r>
                    <m:r>
                      <a:rPr lang="en-US" sz="2400" i="1">
                        <a:latin typeface="Cambria Math"/>
                      </a:rPr>
                      <m:t>=0,707 </m:t>
                    </m:r>
                    <m:r>
                      <a:rPr lang="en-US" sz="2400" b="0" i="1" smtClean="0">
                        <a:latin typeface="Cambria Math"/>
                      </a:rPr>
                      <m:t>𝑉𝑝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𝑉𝑝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400" dirty="0" smtClean="0"/>
                  <a:t>    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  ή 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414</m:t>
                    </m:r>
                    <m:r>
                      <a:rPr lang="el-GR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𝑟𝑚𝑠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𝑉𝑟𝑚𝑠</m:t>
                    </m:r>
                  </m:oMath>
                </a14:m>
                <a:endParaRPr lang="en-US" sz="24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19263"/>
                <a:ext cx="8640960" cy="44116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23721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1115616" y="4365104"/>
            <a:ext cx="53285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1115616" y="4149080"/>
            <a:ext cx="532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4088" y="4355812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Vav</a:t>
            </a:r>
            <a:r>
              <a:rPr lang="en-US" dirty="0" smtClean="0"/>
              <a:t>=0,637Vp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2287391" y="3789040"/>
            <a:ext cx="175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Vrms</a:t>
            </a:r>
            <a:r>
              <a:rPr lang="en-US" b="1" dirty="0" smtClean="0">
                <a:solidFill>
                  <a:srgbClr val="FF0000"/>
                </a:solidFill>
              </a:rPr>
              <a:t>=0,707Vp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5733256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Vrms</a:t>
            </a:r>
            <a:r>
              <a:rPr lang="en-US" dirty="0" smtClean="0"/>
              <a:t> = 230V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Vp</a:t>
            </a:r>
            <a:r>
              <a:rPr lang="en-US" dirty="0" smtClean="0"/>
              <a:t> = 325V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6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Σημασία της Ενεργού τιμής </a:t>
            </a:r>
            <a:r>
              <a:rPr lang="en-US" dirty="0" err="1" smtClean="0"/>
              <a:t>rms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03239"/>
                <a:ext cx="8496944" cy="4878089"/>
              </a:xfrm>
            </p:spPr>
            <p:txBody>
              <a:bodyPr/>
              <a:lstStyle/>
              <a:p>
                <a:pPr algn="just"/>
                <a:r>
                  <a:rPr lang="el-GR" sz="2400" dirty="0" smtClean="0"/>
                  <a:t>Στο εναλλασσόμενο η τάση και η ένταση μεταβάλλονται με το χρόνο και δεν μπορούμε να χαρακτηρίσουμε ένα ρεύμα ή μια τάση από την στιγμιαία τιμή, ούτε από την μέγιστη.</a:t>
                </a:r>
                <a:endParaRPr lang="en-US" sz="2400" dirty="0" smtClean="0"/>
              </a:p>
              <a:p>
                <a:pPr algn="just"/>
                <a:r>
                  <a:rPr lang="el-GR" sz="2400" dirty="0" smtClean="0"/>
                  <a:t>Η ενεργός τιμή του εναλλασσόμενου ρεύματος είναι η σταθερή τιμή που σε ένα κύκλωμα με αντίσταση παράγει το ίδιο ποσό θερμότητας με ένα συνεχές ρεύμα ίδιας τιμής.</a:t>
                </a:r>
              </a:p>
              <a:p>
                <a:pPr algn="just"/>
                <a:r>
                  <a:rPr lang="el-GR" sz="2400" dirty="0" smtClean="0"/>
                  <a:t>Ίσες ποσότητες τάσης</a:t>
                </a:r>
                <a:r>
                  <a:rPr lang="en-US" sz="2400" dirty="0" smtClean="0"/>
                  <a:t> dc</a:t>
                </a:r>
                <a:r>
                  <a:rPr lang="el-GR" sz="2400" dirty="0" smtClean="0"/>
                  <a:t> και ενεργού τάσης </a:t>
                </a:r>
                <a:r>
                  <a:rPr lang="en-US" sz="2400" dirty="0" smtClean="0"/>
                  <a:t>ac</a:t>
                </a:r>
                <a:r>
                  <a:rPr lang="el-GR" sz="2400" dirty="0" smtClean="0"/>
                  <a:t> παράγουν ίση ισχύ σε αντιστάσεις ίδιας τιμής.</a:t>
                </a:r>
              </a:p>
              <a:p>
                <a:pPr algn="just"/>
                <a:r>
                  <a:rPr lang="el-GR" sz="2400" dirty="0" smtClean="0"/>
                  <a:t>Τα όργανα μέτρησης (βολτόμετρα, αμπερόμετρα) μετρούν την ενεργό τιμή (</a:t>
                </a:r>
                <a:r>
                  <a:rPr lang="en-US" sz="2400" dirty="0" err="1" smtClean="0"/>
                  <a:t>rms</a:t>
                </a:r>
                <a:r>
                  <a:rPr lang="en-US" sz="2400" dirty="0" smtClean="0"/>
                  <a:t>)</a:t>
                </a:r>
                <a:endParaRPr lang="el-GR" sz="2400" dirty="0" smtClean="0"/>
              </a:p>
              <a:p>
                <a:pPr algn="just"/>
                <a:r>
                  <a:rPr lang="en-US" sz="2400" dirty="0"/>
                  <a:t>V(t) = </a:t>
                </a:r>
                <a:r>
                  <a:rPr lang="en-US" sz="2400" dirty="0" err="1"/>
                  <a:t>Vp</a:t>
                </a:r>
                <a:r>
                  <a:rPr lang="en-US" sz="2400" dirty="0"/>
                  <a:t> sin(</a:t>
                </a:r>
                <a:r>
                  <a:rPr lang="el-GR" sz="2400" dirty="0"/>
                  <a:t>ω</a:t>
                </a:r>
                <a:r>
                  <a:rPr lang="en-US" sz="2400" dirty="0"/>
                  <a:t>t</a:t>
                </a:r>
                <a:r>
                  <a:rPr lang="el-GR" sz="2400" dirty="0"/>
                  <a:t> +</a:t>
                </a:r>
                <a:r>
                  <a:rPr lang="el-GR" sz="2400" dirty="0" err="1"/>
                  <a:t>Δφ</a:t>
                </a:r>
                <a:r>
                  <a:rPr lang="en-US" sz="2400" dirty="0" smtClean="0"/>
                  <a:t>)</a:t>
                </a:r>
                <a:r>
                  <a:rPr lang="el-GR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/>
                  <a:t> Vrms</a:t>
                </a:r>
                <a:r>
                  <a:rPr lang="el-GR" sz="2400" dirty="0" smtClean="0"/>
                  <a:t> </a:t>
                </a:r>
                <a:r>
                  <a:rPr lang="en-US" sz="2400" dirty="0"/>
                  <a:t>sin(</a:t>
                </a:r>
                <a:r>
                  <a:rPr lang="el-GR" sz="2400" dirty="0"/>
                  <a:t>ω</a:t>
                </a:r>
                <a:r>
                  <a:rPr lang="en-US" sz="2400" dirty="0"/>
                  <a:t>t</a:t>
                </a:r>
                <a:r>
                  <a:rPr lang="el-GR" sz="2400" dirty="0"/>
                  <a:t> +</a:t>
                </a:r>
                <a:r>
                  <a:rPr lang="el-GR" sz="2400" dirty="0" err="1"/>
                  <a:t>Δφ</a:t>
                </a:r>
                <a:r>
                  <a:rPr lang="en-US" sz="2400" dirty="0" smtClean="0"/>
                  <a:t>)</a:t>
                </a:r>
                <a:endParaRPr lang="el-GR" sz="2400" dirty="0" smtClean="0"/>
              </a:p>
              <a:p>
                <a:pPr algn="just"/>
                <a:r>
                  <a:rPr lang="en-US" sz="2400" dirty="0" smtClean="0">
                    <a:latin typeface="Baskerville Old Face" panose="02020602080505020303" pitchFamily="18" charset="0"/>
                  </a:rPr>
                  <a:t>I</a:t>
                </a:r>
                <a:r>
                  <a:rPr lang="en-US" sz="2400" dirty="0" smtClean="0"/>
                  <a:t>(t)  = </a:t>
                </a:r>
                <a:r>
                  <a:rPr lang="en-US" sz="2400" dirty="0" err="1" smtClean="0">
                    <a:latin typeface="Baskerville Old Face" panose="02020602080505020303" pitchFamily="18" charset="0"/>
                  </a:rPr>
                  <a:t>I</a:t>
                </a:r>
                <a:r>
                  <a:rPr lang="en-US" sz="2400" dirty="0" err="1"/>
                  <a:t>p</a:t>
                </a:r>
                <a:r>
                  <a:rPr lang="en-US" sz="2400" dirty="0"/>
                  <a:t> sin(</a:t>
                </a:r>
                <a:r>
                  <a:rPr lang="el-GR" sz="2400" dirty="0"/>
                  <a:t>ω</a:t>
                </a:r>
                <a:r>
                  <a:rPr lang="en-US" sz="2400" dirty="0"/>
                  <a:t>t</a:t>
                </a:r>
                <a:r>
                  <a:rPr lang="el-GR" sz="2400" dirty="0"/>
                  <a:t> +</a:t>
                </a:r>
                <a:r>
                  <a:rPr lang="el-GR" sz="2400" dirty="0" err="1"/>
                  <a:t>Δφ</a:t>
                </a:r>
                <a:r>
                  <a:rPr lang="en-US" sz="2400" dirty="0" smtClean="0"/>
                  <a:t>)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Baskerville Old Face" panose="02020602080505020303" pitchFamily="18" charset="0"/>
                  </a:rPr>
                  <a:t>I</a:t>
                </a:r>
                <a:r>
                  <a:rPr lang="en-US" sz="2400" dirty="0" err="1" smtClean="0"/>
                  <a:t>rms</a:t>
                </a:r>
                <a:r>
                  <a:rPr lang="en-US" sz="2400" dirty="0" smtClean="0"/>
                  <a:t> sin(</a:t>
                </a:r>
                <a:r>
                  <a:rPr lang="el-GR" sz="2400" dirty="0"/>
                  <a:t>ω</a:t>
                </a:r>
                <a:r>
                  <a:rPr lang="en-US" sz="2400" dirty="0"/>
                  <a:t>t</a:t>
                </a:r>
                <a:r>
                  <a:rPr lang="el-GR" sz="2400" dirty="0"/>
                  <a:t> +</a:t>
                </a:r>
                <a:r>
                  <a:rPr lang="el-GR" sz="2400" dirty="0" err="1"/>
                  <a:t>Δφ</a:t>
                </a:r>
                <a:r>
                  <a:rPr lang="en-US" sz="2400" dirty="0"/>
                  <a:t>)</a:t>
                </a:r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03239"/>
                <a:ext cx="8496944" cy="4878089"/>
              </a:xfrm>
              <a:blipFill rotWithShape="1">
                <a:blip r:embed="rId2"/>
                <a:stretch>
                  <a:fillRect l="-359" t="-875" r="-1076" b="-4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z="2000" b="1" smtClean="0"/>
              <a:pPr/>
              <a:t>8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29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ημιτονοειδούς κύματος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400" dirty="0" smtClean="0"/>
              <a:t>Η πλήρης περιστροφή με σταθερή ταχύτητα ενός αγωγού μέσα σε ένα σταθερό και ομοιόμορφο μαγνητικό πεδίο παράγει ένα ημιτονοειδές κύμα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3" y="3068960"/>
            <a:ext cx="863758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65313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1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716016" y="503466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/>
              <a:t>1</a:t>
            </a:r>
            <a:endParaRPr lang="el-G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49584" y="47466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2</a:t>
            </a:r>
            <a:endParaRPr lang="el-G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5288" y="43145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2</a:t>
            </a:r>
            <a:endParaRPr lang="el-G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0265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3</a:t>
            </a:r>
            <a:endParaRPr lang="el-G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5091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3</a:t>
            </a:r>
            <a:endParaRPr lang="el-G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39330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4</a:t>
            </a:r>
            <a:endParaRPr lang="el-GR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43651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4</a:t>
            </a:r>
            <a:endParaRPr lang="el-G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5168" y="407707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5</a:t>
            </a:r>
            <a:endParaRPr lang="el-GR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3640" y="45306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5</a:t>
            </a:r>
            <a:endParaRPr lang="el-GR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5128" y="43865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6</a:t>
            </a:r>
            <a:endParaRPr lang="el-GR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97656" y="47466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6</a:t>
            </a:r>
            <a:endParaRPr lang="el-GR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47251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7</a:t>
            </a:r>
            <a:endParaRPr lang="el-GR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47971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7</a:t>
            </a:r>
            <a:endParaRPr lang="el-GR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50851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8</a:t>
            </a:r>
            <a:endParaRPr lang="el-GR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501317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8</a:t>
            </a:r>
            <a:endParaRPr lang="el-GR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53226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9</a:t>
            </a:r>
            <a:endParaRPr lang="el-GR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5229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9</a:t>
            </a:r>
            <a:endParaRPr lang="el-GR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561072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10</a:t>
            </a:r>
            <a:endParaRPr lang="el-GR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3404" y="532269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10</a:t>
            </a:r>
            <a:endParaRPr lang="el-GR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5466710"/>
            <a:ext cx="40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11</a:t>
            </a:r>
            <a:endParaRPr lang="el-GR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66800" y="5229200"/>
            <a:ext cx="40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11</a:t>
            </a:r>
            <a:endParaRPr lang="el-GR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07980" y="522920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12</a:t>
            </a:r>
            <a:endParaRPr lang="el-GR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43484" y="496265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12</a:t>
            </a:r>
            <a:endParaRPr lang="el-GR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400506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V(t)=k </a:t>
            </a:r>
            <a:r>
              <a:rPr lang="el-GR" dirty="0" smtClean="0"/>
              <a:t>Φ</a:t>
            </a:r>
            <a:r>
              <a:rPr lang="en-US" baseline="-25000" dirty="0" smtClean="0"/>
              <a:t>max</a:t>
            </a:r>
            <a:r>
              <a:rPr lang="en-US" dirty="0" smtClean="0"/>
              <a:t> </a:t>
            </a:r>
            <a:r>
              <a:rPr lang="el-GR" dirty="0" err="1" smtClean="0"/>
              <a:t>ω</a:t>
            </a:r>
            <a:r>
              <a:rPr lang="el-GR" baseline="-25000" dirty="0" err="1" smtClean="0"/>
              <a:t>μηχ</a:t>
            </a:r>
            <a:r>
              <a:rPr lang="el-GR" dirty="0" smtClean="0"/>
              <a:t> </a:t>
            </a:r>
            <a:r>
              <a:rPr lang="en-US" dirty="0" smtClean="0"/>
              <a:t>sin</a:t>
            </a:r>
            <a:r>
              <a:rPr lang="el-GR" dirty="0" smtClean="0"/>
              <a:t>(ω</a:t>
            </a:r>
            <a:r>
              <a:rPr lang="en-US" dirty="0" smtClean="0"/>
              <a:t>t</a:t>
            </a:r>
            <a:r>
              <a:rPr 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24278" y="3284984"/>
                <a:ext cx="1293175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278" y="3284984"/>
                <a:ext cx="1293175" cy="610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8264" y="3284984"/>
                <a:ext cx="1631024" cy="804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err="1" smtClean="0"/>
                  <a:t>ω</a:t>
                </a:r>
                <a:r>
                  <a:rPr lang="el-GR" baseline="-25000" dirty="0" err="1" smtClean="0"/>
                  <a:t>ηλ</a:t>
                </a:r>
                <a:r>
                  <a:rPr lang="el-GR" dirty="0" smtClean="0"/>
                  <a:t> = </a:t>
                </a:r>
                <a:r>
                  <a:rPr lang="el-GR" dirty="0" err="1" smtClean="0"/>
                  <a:t>ω</a:t>
                </a:r>
                <a:r>
                  <a:rPr lang="el-GR" baseline="-25000" dirty="0" err="1" smtClean="0"/>
                  <a:t>μηχ</a:t>
                </a:r>
                <a:r>
                  <a:rPr lang="el-GR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20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284984"/>
                <a:ext cx="1631024" cy="804772"/>
              </a:xfrm>
              <a:prstGeom prst="rect">
                <a:avLst/>
              </a:prstGeom>
              <a:blipFill rotWithShape="1">
                <a:blip r:embed="rId4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" name="TextBox 1023"/>
          <p:cNvSpPr txBox="1"/>
          <p:nvPr/>
        </p:nvSpPr>
        <p:spPr>
          <a:xfrm>
            <a:off x="2843808" y="3862789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</a:t>
            </a:r>
            <a:r>
              <a:rPr lang="en-US" dirty="0" smtClean="0"/>
              <a:t>f=50Hz</a:t>
            </a:r>
          </a:p>
          <a:p>
            <a:r>
              <a:rPr lang="en-US" dirty="0" smtClean="0"/>
              <a:t>n = 3000rpm</a:t>
            </a:r>
            <a:endParaRPr lang="el-GR" dirty="0"/>
          </a:p>
        </p:txBody>
      </p:sp>
      <p:sp>
        <p:nvSpPr>
          <p:cNvPr id="1025" name="TextBox 1024"/>
          <p:cNvSpPr txBox="1"/>
          <p:nvPr/>
        </p:nvSpPr>
        <p:spPr>
          <a:xfrm>
            <a:off x="96930" y="407707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5579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30" grpId="0"/>
      <p:bldP spid="31" grpId="0"/>
      <p:bldP spid="1024" grpId="0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1928</TotalTime>
  <Words>1345</Words>
  <Application>Microsoft Office PowerPoint</Application>
  <PresentationFormat>Προβολή στην οθόνη (4:3)</PresentationFormat>
  <Paragraphs>194</Paragraphs>
  <Slides>20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Εκπαιδευτική παρουσίαση</vt:lpstr>
      <vt:lpstr>ΗΛΕΚΤΡΙΚΑ ΚΥΚΛΩΜΑΤΑ </vt:lpstr>
      <vt:lpstr>ΚΥΜΑΤΟΜΟΡΦΕΣ   DC   ΚΑΙ   AC</vt:lpstr>
      <vt:lpstr>ΣΥΜΜΕΤΡΙΚΕΣ AC ΚΥΜΑΤΟΜΟΡΦΕΣ</vt:lpstr>
      <vt:lpstr>ΠΟΙΟΤΙΚΗ ΠΕΡΙΓΡΑΦΗ  A.C.</vt:lpstr>
      <vt:lpstr>V(t) = Vp sin(ωt +Δφ)              ω=2πf</vt:lpstr>
      <vt:lpstr>ΜΕΣΗ  ΤΙΜΗ  Vav</vt:lpstr>
      <vt:lpstr>Ενεργός τιμή  Vrms  (root mean square)</vt:lpstr>
      <vt:lpstr>Σημασία της Ενεργού τιμής rms</vt:lpstr>
      <vt:lpstr>Παραγωγή ημιτονοειδούς κύματος</vt:lpstr>
      <vt:lpstr>Τριφασικό εναλλασσόμενο σύστημα</vt:lpstr>
      <vt:lpstr>Συμμετρικό τριφασικό σύστημα τάσεων και ρευμάτων</vt:lpstr>
      <vt:lpstr>Συνδεσμολογία αστέρα  ( Υ )</vt:lpstr>
      <vt:lpstr>Συνδεσμολογία τριγώνου  ( Δ )</vt:lpstr>
      <vt:lpstr>Πλεονεκτήματα  του  ac  και  του τριφασικού  συστήματος</vt:lpstr>
      <vt:lpstr>Η ΙΣΧΥΣ ΣΕ ΚΥΚΛΩΜΑΤΑ  A.C.</vt:lpstr>
      <vt:lpstr>Επαγωγικά και Χωρητικά φορτία (L,C)</vt:lpstr>
      <vt:lpstr>ΑΕΡΓΗ  ΑΝΤΙΣΤΑΣΗ </vt:lpstr>
      <vt:lpstr>ΣΥΝΘΕΤΗ  ΑΝΤΙΣΤΑΣΗ   ( Ζ ) </vt:lpstr>
      <vt:lpstr>ΣΤΡΕΦΟΜΕΝΑ  ΔΙΑΝΥΣΜΑΤΑ</vt:lpstr>
      <vt:lpstr>ΕΙΔΗ ΙΣΧΥΟΣ – ΣΥΝΤΕΛΕΣΤΗΣ ΙΣΧΥΟΣ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147</cp:revision>
  <dcterms:created xsi:type="dcterms:W3CDTF">2020-03-19T06:44:50Z</dcterms:created>
  <dcterms:modified xsi:type="dcterms:W3CDTF">2021-03-21T11:09:50Z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