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73" r:id="rId12"/>
    <p:sldId id="272" r:id="rId13"/>
    <p:sldId id="267" r:id="rId14"/>
    <p:sldId id="268" r:id="rId15"/>
    <p:sldId id="269" r:id="rId16"/>
    <p:sldId id="270" r:id="rId17"/>
    <p:sldId id="271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3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0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3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9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9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2655-BDE0-144E-BD72-0A48616AD8D5}" type="datetimeFigureOut">
              <a:rPr lang="en-US" smtClean="0"/>
              <a:t>04/04/21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1986"/>
            <a:ext cx="7772400" cy="2365078"/>
          </a:xfrm>
        </p:spPr>
        <p:txBody>
          <a:bodyPr>
            <a:normAutofit/>
          </a:bodyPr>
          <a:lstStyle/>
          <a:p>
            <a:r>
              <a:rPr lang="el-GR" sz="4800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4000" dirty="0" smtClean="0"/>
              <a:t>Γιώργος </a:t>
            </a:r>
            <a:r>
              <a:rPr lang="el-GR" sz="4000" dirty="0" err="1" smtClean="0"/>
              <a:t>Μαυρομμάτης</a:t>
            </a:r>
            <a:r>
              <a:rPr lang="el-GR" sz="4000" dirty="0" smtClean="0"/>
              <a:t>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>
                <a:solidFill>
                  <a:schemeClr val="tx1"/>
                </a:solidFill>
              </a:rPr>
              <a:t>Ενότητα </a:t>
            </a:r>
            <a:r>
              <a:rPr lang="el-GR" sz="4400" b="1" dirty="0">
                <a:solidFill>
                  <a:schemeClr val="tx1"/>
                </a:solidFill>
              </a:rPr>
              <a:t>5</a:t>
            </a:r>
            <a:r>
              <a:rPr lang="el-GR" sz="4400" b="1" baseline="30000" dirty="0" smtClean="0">
                <a:solidFill>
                  <a:schemeClr val="tx1"/>
                </a:solidFill>
              </a:rPr>
              <a:t>η</a:t>
            </a:r>
            <a:r>
              <a:rPr lang="el-GR" sz="4400" b="1" dirty="0" smtClean="0">
                <a:solidFill>
                  <a:schemeClr val="tx1"/>
                </a:solidFill>
              </a:rPr>
              <a:t> 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4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3891"/>
          </a:xfrm>
        </p:spPr>
        <p:txBody>
          <a:bodyPr/>
          <a:lstStyle/>
          <a:p>
            <a:r>
              <a:rPr lang="el-GR" dirty="0" smtClean="0"/>
              <a:t>Κατάταξη σε «φυλές»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5254"/>
            <a:ext cx="9144000" cy="54891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 smtClean="0"/>
              <a:t>Βασικό (αν όχι αποκλειστικό) </a:t>
            </a:r>
            <a:r>
              <a:rPr lang="el-GR" sz="2800" dirty="0" smtClean="0"/>
              <a:t>κριτήριο</a:t>
            </a:r>
            <a:r>
              <a:rPr lang="en-US" sz="2800" dirty="0" smtClean="0"/>
              <a:t> </a:t>
            </a:r>
            <a:r>
              <a:rPr lang="el-GR" sz="2800" dirty="0" smtClean="0"/>
              <a:t>ήταν </a:t>
            </a:r>
            <a:r>
              <a:rPr lang="el-GR" sz="2800" dirty="0" smtClean="0"/>
              <a:t>ο </a:t>
            </a:r>
            <a:r>
              <a:rPr lang="el-GR" sz="2800" dirty="0" smtClean="0"/>
              <a:t>φαινότυπος </a:t>
            </a:r>
          </a:p>
          <a:p>
            <a:pPr marL="0" indent="0">
              <a:buNone/>
            </a:pPr>
            <a:r>
              <a:rPr lang="el-GR" sz="2300" dirty="0" smtClean="0"/>
              <a:t>(όλα εκείνα τα </a:t>
            </a:r>
            <a:r>
              <a:rPr lang="el-GR" sz="2300" dirty="0"/>
              <a:t>μορφολογικά, παραγωγικά, ηθολογικά </a:t>
            </a:r>
            <a:r>
              <a:rPr lang="el-GR" sz="2300" dirty="0" err="1"/>
              <a:t>κ.λ.π</a:t>
            </a:r>
            <a:r>
              <a:rPr lang="el-GR" sz="2300" dirty="0"/>
              <a:t>. χαρακτηριστικά που</a:t>
            </a:r>
            <a:r>
              <a:rPr lang="el-GR" sz="2300" b="1" dirty="0"/>
              <a:t> </a:t>
            </a:r>
            <a:r>
              <a:rPr lang="el-GR" sz="2300" dirty="0"/>
              <a:t>εκδηλώνει</a:t>
            </a:r>
            <a:r>
              <a:rPr lang="el-GR" sz="2300" b="1" dirty="0"/>
              <a:t> </a:t>
            </a:r>
            <a:r>
              <a:rPr lang="el-GR" sz="2300" dirty="0"/>
              <a:t>ένας οργανισμός σε μία δεδομένη </a:t>
            </a:r>
            <a:r>
              <a:rPr lang="el-GR" sz="2300" dirty="0" smtClean="0"/>
              <a:t>στιγμή)</a:t>
            </a:r>
          </a:p>
          <a:p>
            <a:pPr marL="0" indent="0">
              <a:buNone/>
            </a:pPr>
            <a:r>
              <a:rPr lang="el-GR" sz="2300" dirty="0" smtClean="0"/>
              <a:t>  </a:t>
            </a:r>
            <a:endParaRPr lang="en-US" sz="2300" dirty="0"/>
          </a:p>
          <a:p>
            <a:pPr marL="0" indent="0" algn="ctr">
              <a:buNone/>
            </a:pPr>
            <a:r>
              <a:rPr lang="el-GR" sz="4000" dirty="0" smtClean="0"/>
              <a:t>Όλα αυτά μ</a:t>
            </a:r>
            <a:r>
              <a:rPr lang="el-GR" sz="4000" dirty="0" smtClean="0"/>
              <a:t>έχρι </a:t>
            </a:r>
            <a:r>
              <a:rPr lang="el-GR" sz="4000" dirty="0" smtClean="0"/>
              <a:t>που ... </a:t>
            </a:r>
            <a:endParaRPr lang="el-GR" sz="4000" dirty="0" smtClean="0"/>
          </a:p>
          <a:p>
            <a:pPr marL="0" indent="0" algn="ctr">
              <a:buNone/>
            </a:pPr>
            <a:r>
              <a:rPr lang="el-GR" sz="4400" dirty="0" smtClean="0"/>
              <a:t>ήρθε </a:t>
            </a:r>
            <a:r>
              <a:rPr lang="el-GR" sz="4400" dirty="0"/>
              <a:t>η ανακάλυψη του </a:t>
            </a:r>
            <a:r>
              <a:rPr lang="el-GR" sz="4400" dirty="0" smtClean="0"/>
              <a:t>γονιδιώματος</a:t>
            </a:r>
            <a:r>
              <a:rPr lang="en-US" sz="4400" dirty="0" smtClean="0"/>
              <a:t> </a:t>
            </a:r>
            <a:endParaRPr lang="el-GR" sz="4400" dirty="0" smtClean="0"/>
          </a:p>
          <a:p>
            <a:pPr marL="0" indent="0" algn="ctr">
              <a:buNone/>
            </a:pPr>
            <a:r>
              <a:rPr lang="en-US" dirty="0" smtClean="0"/>
              <a:t>(1953 // 2000)</a:t>
            </a:r>
            <a:endParaRPr lang="el-GR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l-GR" sz="3600" dirty="0" smtClean="0"/>
              <a:t>και μ</a:t>
            </a:r>
            <a:r>
              <a:rPr lang="el-GR" sz="3600" dirty="0" smtClean="0"/>
              <a:t>άθαμε ότι ...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0757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20" y="423290"/>
            <a:ext cx="8712148" cy="6322060"/>
          </a:xfrm>
        </p:spPr>
        <p:txBody>
          <a:bodyPr>
            <a:normAutofit/>
          </a:bodyPr>
          <a:lstStyle/>
          <a:p>
            <a:r>
              <a:rPr lang="en-US" sz="3600" dirty="0"/>
              <a:t>Δύο οπ</a:t>
            </a:r>
            <a:r>
              <a:rPr lang="en-US" sz="3600" dirty="0" err="1"/>
              <a:t>οιοιδή</a:t>
            </a:r>
            <a:r>
              <a:rPr lang="en-US" sz="3600" dirty="0"/>
              <a:t>π</a:t>
            </a:r>
            <a:r>
              <a:rPr lang="en-US" sz="3600" dirty="0" err="1"/>
              <a:t>οτε</a:t>
            </a:r>
            <a:r>
              <a:rPr lang="en-US" sz="3600" dirty="0"/>
              <a:t> </a:t>
            </a:r>
            <a:r>
              <a:rPr lang="en-US" sz="3600" dirty="0" err="1"/>
              <a:t>άνθρω</a:t>
            </a:r>
            <a:r>
              <a:rPr lang="en-US" sz="3600" dirty="0"/>
              <a:t>ποι, α</a:t>
            </a:r>
            <a:r>
              <a:rPr lang="en-US" sz="3600" dirty="0" err="1"/>
              <a:t>νεξάρτητ</a:t>
            </a:r>
            <a:r>
              <a:rPr lang="en-US" sz="3600" dirty="0"/>
              <a:t>α απ</a:t>
            </a:r>
            <a:r>
              <a:rPr lang="en-US" sz="3600" dirty="0" err="1"/>
              <a:t>ό</a:t>
            </a:r>
            <a:r>
              <a:rPr lang="en-US" sz="3600" dirty="0"/>
              <a:t> την π</a:t>
            </a:r>
            <a:r>
              <a:rPr lang="en-US" sz="3600" dirty="0" err="1"/>
              <a:t>ροέλευσή</a:t>
            </a:r>
            <a:r>
              <a:rPr lang="en-US" sz="3600" dirty="0"/>
              <a:t> τους, </a:t>
            </a:r>
            <a:r>
              <a:rPr lang="en-US" sz="3600" dirty="0" err="1"/>
              <a:t>είν</a:t>
            </a:r>
            <a:r>
              <a:rPr lang="en-US" sz="3600" dirty="0"/>
              <a:t>αι γενετικά τα</a:t>
            </a:r>
            <a:r>
              <a:rPr lang="en-US" sz="3600" dirty="0" err="1"/>
              <a:t>υτόσημοι</a:t>
            </a:r>
            <a:r>
              <a:rPr lang="en-US" sz="3600" dirty="0"/>
              <a:t> κα</a:t>
            </a:r>
            <a:r>
              <a:rPr lang="en-US" sz="3600" dirty="0" err="1"/>
              <a:t>τά</a:t>
            </a:r>
            <a:r>
              <a:rPr lang="en-US" sz="3600" dirty="0"/>
              <a:t> 99,9%. </a:t>
            </a:r>
            <a:r>
              <a:rPr lang="el-GR" sz="3600" dirty="0" smtClean="0"/>
              <a:t> </a:t>
            </a:r>
            <a:r>
              <a:rPr lang="en-US" sz="3600" dirty="0" smtClean="0"/>
              <a:t>Το </a:t>
            </a:r>
            <a:r>
              <a:rPr lang="en-US" sz="3600" dirty="0" err="1"/>
              <a:t>υ</a:t>
            </a:r>
            <a:r>
              <a:rPr lang="en-US" sz="3600" dirty="0"/>
              <a:t>πόλοιπο 0,01% </a:t>
            </a:r>
            <a:r>
              <a:rPr lang="en-US" sz="3600" dirty="0" err="1"/>
              <a:t>είν</a:t>
            </a:r>
            <a:r>
              <a:rPr lang="en-US" sz="3600" dirty="0"/>
              <a:t>αι α</a:t>
            </a:r>
            <a:r>
              <a:rPr lang="en-US" sz="3600" dirty="0" err="1"/>
              <a:t>υτό</a:t>
            </a:r>
            <a:r>
              <a:rPr lang="en-US" sz="3600" dirty="0"/>
              <a:t> που κάνει τον </a:t>
            </a:r>
            <a:r>
              <a:rPr lang="en-US" sz="3600" b="1" dirty="0"/>
              <a:t>κα</a:t>
            </a:r>
            <a:r>
              <a:rPr lang="en-US" sz="3600" b="1" dirty="0" err="1"/>
              <a:t>θέν</a:t>
            </a:r>
            <a:r>
              <a:rPr lang="en-US" sz="3600" b="1" dirty="0"/>
              <a:t>αν</a:t>
            </a:r>
            <a:r>
              <a:rPr lang="en-US" sz="3600" dirty="0"/>
              <a:t> απ</a:t>
            </a:r>
            <a:r>
              <a:rPr lang="en-US" sz="3600" dirty="0" err="1"/>
              <a:t>ό</a:t>
            </a:r>
            <a:r>
              <a:rPr lang="en-US" sz="3600" dirty="0"/>
              <a:t> εμάς ξεχωριστό</a:t>
            </a:r>
            <a:r>
              <a:rPr lang="en-US" sz="3600" dirty="0" smtClean="0"/>
              <a:t>.</a:t>
            </a:r>
          </a:p>
          <a:p>
            <a:pPr marL="0" indent="0">
              <a:buNone/>
            </a:pPr>
            <a:endParaRPr lang="el-GR" sz="3600" dirty="0" smtClean="0"/>
          </a:p>
          <a:p>
            <a:r>
              <a:rPr lang="el-GR" sz="3600" dirty="0"/>
              <a:t> </a:t>
            </a:r>
            <a:r>
              <a:rPr lang="el-GR" sz="3600" u="sng" dirty="0" smtClean="0"/>
              <a:t>Οι </a:t>
            </a:r>
            <a:r>
              <a:rPr lang="el-GR" sz="3600" u="sng" dirty="0"/>
              <a:t>διαφορές ανάμεσα σε άτομα της ίδιας «φυλής» συχνά είναι πολύ μεγαλύτερες από αυτές μεταξύ ατόμων από διαφορετικές «φυλές».</a:t>
            </a:r>
            <a:r>
              <a:rPr lang="el-GR" sz="3600" dirty="0"/>
              <a:t> </a:t>
            </a:r>
            <a:endParaRPr lang="en-US" sz="3600" dirty="0" smtClean="0"/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l-GR" sz="2400" dirty="0" smtClean="0"/>
              <a:t>(παρ</a:t>
            </a:r>
            <a:r>
              <a:rPr lang="el-GR" sz="2400" dirty="0" smtClean="0"/>
              <a:t>άδειγμα </a:t>
            </a:r>
            <a:r>
              <a:rPr lang="el-GR" sz="2400" dirty="0" smtClean="0"/>
              <a:t>Ισραήλ </a:t>
            </a:r>
            <a:r>
              <a:rPr lang="en-US" sz="2400" dirty="0" smtClean="0"/>
              <a:t>Ashkenazim </a:t>
            </a:r>
            <a:r>
              <a:rPr lang="el-GR" sz="2400" dirty="0" smtClean="0"/>
              <a:t> </a:t>
            </a:r>
            <a:r>
              <a:rPr lang="el-GR" sz="2400" dirty="0"/>
              <a:t>-  </a:t>
            </a:r>
            <a:r>
              <a:rPr lang="en-US" sz="2400" dirty="0" smtClean="0"/>
              <a:t>Sephardim  </a:t>
            </a:r>
            <a:r>
              <a:rPr lang="mr-IN" sz="2400" dirty="0" smtClean="0"/>
              <a:t>–</a:t>
            </a:r>
            <a:r>
              <a:rPr lang="en-US" sz="2400" dirty="0" smtClean="0"/>
              <a:t> Beta Israel</a:t>
            </a:r>
            <a:r>
              <a:rPr lang="el-GR" sz="2400" dirty="0" smtClean="0"/>
              <a:t>) </a:t>
            </a:r>
            <a:endParaRPr lang="el-GR" sz="2400" dirty="0"/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960491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6763"/>
          </a:xfrm>
        </p:spPr>
        <p:txBody>
          <a:bodyPr/>
          <a:lstStyle/>
          <a:p>
            <a:r>
              <a:rPr lang="el-GR" dirty="0" smtClean="0"/>
              <a:t>Ακ</a:t>
            </a:r>
            <a:r>
              <a:rPr lang="el-GR" dirty="0" smtClean="0"/>
              <a:t>όμα, μάθαμε ότι: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9873"/>
            <a:ext cx="9144000" cy="5588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/>
              <a:t> </a:t>
            </a:r>
            <a:endParaRPr lang="en-US" sz="2400" dirty="0"/>
          </a:p>
          <a:p>
            <a:r>
              <a:rPr lang="el-GR" sz="2800" dirty="0"/>
              <a:t>άνθρωπος</a:t>
            </a:r>
            <a:r>
              <a:rPr lang="tr-TR" sz="2800" dirty="0"/>
              <a:t> και</a:t>
            </a:r>
            <a:r>
              <a:rPr lang="el-GR" sz="2800" dirty="0"/>
              <a:t> </a:t>
            </a:r>
            <a:r>
              <a:rPr lang="el-GR" sz="2800" b="1" dirty="0"/>
              <a:t>χιμπατζής</a:t>
            </a:r>
            <a:r>
              <a:rPr lang="el-GR" sz="2800" dirty="0"/>
              <a:t> </a:t>
            </a:r>
            <a:r>
              <a:rPr lang="tr-TR" sz="2800" dirty="0"/>
              <a:t>έχουν κοινό </a:t>
            </a:r>
            <a:r>
              <a:rPr lang="en-US" sz="2800" dirty="0"/>
              <a:t>DNA </a:t>
            </a:r>
            <a:r>
              <a:rPr lang="el-GR" sz="2800" dirty="0"/>
              <a:t>κατά</a:t>
            </a:r>
            <a:r>
              <a:rPr lang="tr-TR" sz="2800" dirty="0"/>
              <a:t> </a:t>
            </a:r>
            <a:r>
              <a:rPr lang="tr-TR" sz="2800" b="1" dirty="0"/>
              <a:t>99</a:t>
            </a:r>
            <a:r>
              <a:rPr lang="tr-TR" sz="2800" dirty="0"/>
              <a:t>% </a:t>
            </a:r>
            <a:endParaRPr lang="en-US" sz="2800" dirty="0"/>
          </a:p>
          <a:p>
            <a:r>
              <a:rPr lang="el-GR" sz="2800" dirty="0"/>
              <a:t>άνθρωπος</a:t>
            </a:r>
            <a:r>
              <a:rPr lang="tr-TR" sz="2800" dirty="0"/>
              <a:t> και </a:t>
            </a:r>
            <a:r>
              <a:rPr lang="el-GR" sz="2800" b="1" dirty="0"/>
              <a:t>γορίλας</a:t>
            </a:r>
            <a:r>
              <a:rPr lang="tr-TR" sz="2800" dirty="0"/>
              <a:t> έχουν κοινό </a:t>
            </a:r>
            <a:r>
              <a:rPr lang="en-US" sz="2800" dirty="0"/>
              <a:t>DNA </a:t>
            </a:r>
            <a:r>
              <a:rPr lang="el-GR" sz="2800" dirty="0"/>
              <a:t>κατά</a:t>
            </a:r>
            <a:r>
              <a:rPr lang="tr-TR" sz="2800" dirty="0"/>
              <a:t> </a:t>
            </a:r>
            <a:r>
              <a:rPr lang="tr-TR" sz="2800" b="1" dirty="0"/>
              <a:t>98</a:t>
            </a:r>
            <a:r>
              <a:rPr lang="tr-TR" sz="2800" dirty="0"/>
              <a:t>% </a:t>
            </a:r>
            <a:endParaRPr lang="en-US" sz="2800" dirty="0"/>
          </a:p>
          <a:p>
            <a:r>
              <a:rPr lang="el-GR" sz="2800" dirty="0"/>
              <a:t>άνθρωπος</a:t>
            </a:r>
            <a:r>
              <a:rPr lang="tr-TR" sz="2800" dirty="0"/>
              <a:t> και</a:t>
            </a:r>
            <a:r>
              <a:rPr lang="el-GR" sz="2800" dirty="0"/>
              <a:t> </a:t>
            </a:r>
            <a:r>
              <a:rPr lang="el-GR" sz="2800" b="1" dirty="0"/>
              <a:t>ουρακοτάγκος</a:t>
            </a:r>
            <a:r>
              <a:rPr lang="el-GR" sz="2800" dirty="0"/>
              <a:t> </a:t>
            </a:r>
            <a:r>
              <a:rPr lang="tr-TR" sz="2800" dirty="0"/>
              <a:t>έχουν κοινό </a:t>
            </a:r>
            <a:r>
              <a:rPr lang="en-US" sz="2800" dirty="0"/>
              <a:t>DNA </a:t>
            </a:r>
            <a:r>
              <a:rPr lang="el-GR" sz="2800" dirty="0"/>
              <a:t>κατά </a:t>
            </a:r>
            <a:r>
              <a:rPr lang="tr-TR" sz="2800" b="1" dirty="0"/>
              <a:t>97</a:t>
            </a:r>
            <a:r>
              <a:rPr lang="tr-TR" sz="2800" dirty="0"/>
              <a:t>% </a:t>
            </a:r>
            <a:endParaRPr lang="en-US" sz="2800" dirty="0"/>
          </a:p>
          <a:p>
            <a:pPr marL="0" indent="0">
              <a:buNone/>
            </a:pPr>
            <a:r>
              <a:rPr lang="el-GR" sz="2400" dirty="0"/>
              <a:t> </a:t>
            </a:r>
            <a:endParaRPr lang="en-US" sz="2400" dirty="0"/>
          </a:p>
          <a:p>
            <a:r>
              <a:rPr lang="el-GR" sz="2800" b="1" dirty="0" smtClean="0"/>
              <a:t>99 </a:t>
            </a:r>
            <a:r>
              <a:rPr lang="el-GR" sz="2800" dirty="0" smtClean="0"/>
              <a:t>% </a:t>
            </a:r>
            <a:r>
              <a:rPr lang="el-GR" sz="2800" dirty="0"/>
              <a:t>των γονιδίων του ανθρώπου βρίσκονται στο </a:t>
            </a:r>
            <a:r>
              <a:rPr lang="el-GR" sz="2800" b="1" dirty="0"/>
              <a:t>ποντίκι </a:t>
            </a:r>
            <a:endParaRPr lang="en-US" sz="2800" b="1" dirty="0"/>
          </a:p>
          <a:p>
            <a:r>
              <a:rPr lang="el-GR" sz="2800" b="1" dirty="0"/>
              <a:t>60</a:t>
            </a:r>
            <a:r>
              <a:rPr lang="el-GR" sz="2800" dirty="0"/>
              <a:t> % των γονιδίων του ανθρώπου βρίσκονται στη </a:t>
            </a:r>
            <a:r>
              <a:rPr lang="el-GR" sz="2800" b="1" dirty="0" err="1"/>
              <a:t>φρουτόμυγα</a:t>
            </a:r>
            <a:r>
              <a:rPr lang="el-GR" sz="2800" b="1" dirty="0"/>
              <a:t> </a:t>
            </a:r>
            <a:endParaRPr lang="en-US" sz="2800" b="1" dirty="0"/>
          </a:p>
          <a:p>
            <a:r>
              <a:rPr lang="en-US" sz="2800" b="1" dirty="0"/>
              <a:t>50</a:t>
            </a:r>
            <a:r>
              <a:rPr lang="en-US" sz="2800" dirty="0"/>
              <a:t>% των γονιδίων του α</a:t>
            </a:r>
            <a:r>
              <a:rPr lang="en-US" sz="2800" dirty="0" err="1"/>
              <a:t>νθρώ</a:t>
            </a:r>
            <a:r>
              <a:rPr lang="en-US" sz="2800" dirty="0"/>
              <a:t>που β</a:t>
            </a:r>
            <a:r>
              <a:rPr lang="en-US" sz="2800" dirty="0" err="1"/>
              <a:t>ρίσκοντ</a:t>
            </a:r>
            <a:r>
              <a:rPr lang="en-US" sz="2800" dirty="0"/>
              <a:t>αι και στην </a:t>
            </a:r>
            <a:r>
              <a:rPr lang="en-US" sz="2800" b="1" dirty="0"/>
              <a:t>μπα</a:t>
            </a:r>
            <a:r>
              <a:rPr lang="en-US" sz="2800" b="1" dirty="0" err="1"/>
              <a:t>νάν</a:t>
            </a:r>
            <a:r>
              <a:rPr lang="en-US" sz="2800" b="1" dirty="0"/>
              <a:t>α</a:t>
            </a:r>
            <a:r>
              <a:rPr lang="en-US" sz="2800" dirty="0"/>
              <a:t>!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34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333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Ρατσισμός: επιχειρώντας να τον ορίσουμε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7183"/>
            <a:ext cx="9143999" cy="5560816"/>
          </a:xfrm>
        </p:spPr>
        <p:txBody>
          <a:bodyPr>
            <a:normAutofit fontScale="92500" lnSpcReduction="10000"/>
          </a:bodyPr>
          <a:lstStyle/>
          <a:p>
            <a:r>
              <a:rPr lang="el-GR" u="sng" dirty="0"/>
              <a:t>Ρατσισμός δεν είναι απλή προκατάληψη όπως και κάθε προκατάληψη δεν είναι ρατσισμός</a:t>
            </a:r>
            <a:r>
              <a:rPr lang="el-GR" dirty="0"/>
              <a:t>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(</a:t>
            </a:r>
            <a:r>
              <a:rPr lang="el-GR" dirty="0" err="1" smtClean="0"/>
              <a:t>π.χ</a:t>
            </a:r>
            <a:r>
              <a:rPr lang="el-GR" dirty="0"/>
              <a:t>. «Τσιγγάνοι έμποροι κλέβουν</a:t>
            </a:r>
            <a:r>
              <a:rPr lang="el-GR" dirty="0" smtClean="0"/>
              <a:t>») </a:t>
            </a:r>
          </a:p>
          <a:p>
            <a:pPr marL="0" indent="0">
              <a:buNone/>
            </a:pPr>
            <a:r>
              <a:rPr lang="el-GR" sz="2600" dirty="0" smtClean="0"/>
              <a:t>Η </a:t>
            </a:r>
            <a:r>
              <a:rPr lang="el-GR" sz="2600" dirty="0"/>
              <a:t>προκατάληψη δεν οδηγεί αναγκαστικά στη χρήση ρατσιστικής βίας </a:t>
            </a:r>
            <a:r>
              <a:rPr lang="el-GR" dirty="0"/>
              <a:t> </a:t>
            </a:r>
            <a:endParaRPr lang="en-US" dirty="0"/>
          </a:p>
          <a:p>
            <a:pPr marL="0" indent="0">
              <a:buNone/>
            </a:pPr>
            <a:r>
              <a:rPr lang="el-GR" sz="2600" dirty="0" smtClean="0"/>
              <a:t>Ο </a:t>
            </a:r>
            <a:r>
              <a:rPr lang="el-GR" sz="2600" dirty="0"/>
              <a:t>ρατσιστής δεν είναι απαραίτητο να γνωρίζει ρατσιστικές θεωρίες </a:t>
            </a:r>
            <a:endParaRPr lang="el-GR" sz="2600" dirty="0" smtClean="0"/>
          </a:p>
          <a:p>
            <a:pPr marL="0" indent="0">
              <a:buNone/>
            </a:pPr>
            <a:endParaRPr lang="el-GR" sz="2600" dirty="0"/>
          </a:p>
          <a:p>
            <a:r>
              <a:rPr lang="el-GR" b="1" dirty="0" smtClean="0"/>
              <a:t>Ρατσισμός </a:t>
            </a:r>
            <a:r>
              <a:rPr lang="el-GR" b="1" dirty="0"/>
              <a:t>σημαίνει ενεργητική αντίθεση στον άλλο.  </a:t>
            </a:r>
            <a:r>
              <a:rPr lang="el-GR" dirty="0"/>
              <a:t>(στάση - αντίληψη </a:t>
            </a:r>
            <a:r>
              <a:rPr lang="el-GR" dirty="0" smtClean="0"/>
              <a:t>- </a:t>
            </a:r>
            <a:r>
              <a:rPr lang="el-GR" dirty="0"/>
              <a:t>συμπεριφορά</a:t>
            </a:r>
            <a:r>
              <a:rPr lang="el-GR" dirty="0" smtClean="0"/>
              <a:t>)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 </a:t>
            </a:r>
            <a:endParaRPr lang="en-US" dirty="0" smtClean="0"/>
          </a:p>
          <a:p>
            <a:r>
              <a:rPr lang="el-GR" u="sng" dirty="0" smtClean="0"/>
              <a:t>Ο </a:t>
            </a:r>
            <a:r>
              <a:rPr lang="el-GR" u="sng" dirty="0"/>
              <a:t>ρατσισμός εξυπηρετεί πάντα, συνειδητά ή ασυνείδητα, κάποια συμφέροντα, συχνά ετερογενή. Βραχυπρόθεσμα ωφελεί τους ρατσιστές.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3594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65" y="274637"/>
            <a:ext cx="8848702" cy="64707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3600" u="sng" dirty="0"/>
              <a:t>Ρατσισμός</a:t>
            </a:r>
            <a:r>
              <a:rPr lang="el-GR" sz="3600" dirty="0"/>
              <a:t>: Δόγμα σύμφωνα με το οποίο οι ανθρώπινες ιδιότητες και ικανότητες είναι φυλετικά προσδιορισμένες. Το ανθρώπινο γένος είναι «από τη φύση» χωρισμένο σε «φυλές» που βρίσκονται διατεταγμένες σε σχέση ανωτερότητας - κατωτερότητας με βάση τα κληρονομημένα βιολογικά τους γνωρίσματα. Η λευκή φυλή κατέχει την πρώτη θέση</a:t>
            </a:r>
            <a:r>
              <a:rPr lang="el-GR" sz="3600" dirty="0" smtClean="0"/>
              <a:t>.</a:t>
            </a:r>
            <a:endParaRPr lang="en-US" sz="3600" dirty="0" smtClean="0"/>
          </a:p>
          <a:p>
            <a:pPr marL="0" indent="0">
              <a:buNone/>
            </a:pPr>
            <a:endParaRPr lang="el-GR" sz="36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l-GR" dirty="0"/>
              <a:t>  </a:t>
            </a:r>
            <a:r>
              <a:rPr lang="el-GR" dirty="0" smtClean="0"/>
              <a:t>    </a:t>
            </a:r>
            <a:r>
              <a:rPr lang="el-GR" sz="4600" dirty="0" smtClean="0"/>
              <a:t>Αποκορύφωμα </a:t>
            </a:r>
            <a:r>
              <a:rPr lang="el-GR" sz="4600" b="1" dirty="0" smtClean="0"/>
              <a:t> </a:t>
            </a:r>
            <a:r>
              <a:rPr lang="el-GR" sz="4600" b="1" dirty="0"/>
              <a:t>Ναζισμός</a:t>
            </a:r>
            <a:r>
              <a:rPr lang="el-GR" sz="4600" dirty="0"/>
              <a:t>  </a:t>
            </a:r>
            <a:endParaRPr lang="en-US" sz="4600" dirty="0" smtClean="0"/>
          </a:p>
          <a:p>
            <a:pPr marL="0" indent="0">
              <a:buNone/>
            </a:pPr>
            <a:r>
              <a:rPr lang="el-GR" dirty="0" smtClean="0"/>
              <a:t>      ολοκαύτωμα  </a:t>
            </a:r>
            <a:r>
              <a:rPr lang="el-GR" dirty="0"/>
              <a:t>γενοκτονία     </a:t>
            </a:r>
            <a:r>
              <a:rPr lang="en-US" sz="2600" dirty="0" smtClean="0"/>
              <a:t>(</a:t>
            </a:r>
            <a:r>
              <a:rPr lang="el-GR" sz="2600" dirty="0" smtClean="0"/>
              <a:t>Βασιλιάς Δανίας)</a:t>
            </a:r>
          </a:p>
          <a:p>
            <a:pPr marL="0" indent="0">
              <a:buNone/>
            </a:pPr>
            <a:r>
              <a:rPr lang="el-GR" sz="3900" dirty="0" smtClean="0"/>
              <a:t> </a:t>
            </a:r>
            <a:r>
              <a:rPr lang="el-GR" sz="4000" dirty="0" smtClean="0"/>
              <a:t>Σήμερα </a:t>
            </a:r>
            <a:r>
              <a:rPr lang="el-GR" sz="4000" dirty="0"/>
              <a:t>δύσκολο να εκφραστούν τέτοιες θέσεις</a:t>
            </a:r>
            <a:r>
              <a:rPr lang="el-GR" sz="3700" dirty="0"/>
              <a:t>   </a:t>
            </a:r>
            <a:endParaRPr lang="el-GR" sz="3700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19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1564"/>
            <a:ext cx="8229600" cy="56345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Στις μέρες μας παρατηρούμε </a:t>
            </a:r>
            <a:r>
              <a:rPr lang="el-GR" dirty="0"/>
              <a:t>μετακίνηση από το βιολογικό στο πολιτισμικό </a:t>
            </a:r>
            <a:r>
              <a:rPr lang="el-GR" dirty="0" err="1"/>
              <a:t>π.χ</a:t>
            </a:r>
            <a:r>
              <a:rPr lang="el-GR" dirty="0"/>
              <a:t>. «δυσανεξία» απέναντι σε θρησκευτικές ή γλωσσικές μειονότητες, μετανάστες και οικονομικούς πρόσφυγες, περιθωριακές ομάδες (ομοφυλόφιλοι, ασθενείς με ΑIDS, σύνδρομο </a:t>
            </a:r>
            <a:r>
              <a:rPr lang="el-GR" dirty="0" err="1"/>
              <a:t>ντάουν</a:t>
            </a:r>
            <a:r>
              <a:rPr lang="el-GR" dirty="0"/>
              <a:t> κλπ)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3100" dirty="0"/>
              <a:t>- sexism («</a:t>
            </a:r>
            <a:r>
              <a:rPr lang="el-GR" sz="3100" dirty="0" err="1"/>
              <a:t>ενδογυναικείος</a:t>
            </a:r>
            <a:r>
              <a:rPr lang="el-GR" sz="3100" dirty="0"/>
              <a:t>» ρατσισμός </a:t>
            </a:r>
            <a:r>
              <a:rPr lang="el-GR" sz="3100" dirty="0" err="1"/>
              <a:t>π.χ.απέναντι</a:t>
            </a:r>
            <a:r>
              <a:rPr lang="el-GR" sz="3100" dirty="0"/>
              <a:t> σε στείρες γυναίκες), ακραίος φεμινισμός  </a:t>
            </a:r>
            <a:r>
              <a:rPr lang="el-GR" sz="2800" dirty="0"/>
              <a:t>(άντρες γουρούνια, καταπιεστές </a:t>
            </a:r>
            <a:r>
              <a:rPr lang="el-GR" sz="2800" dirty="0" err="1"/>
              <a:t>κ.λ.π</a:t>
            </a:r>
            <a:r>
              <a:rPr lang="el-GR" sz="2800" dirty="0"/>
              <a:t>.)</a:t>
            </a:r>
          </a:p>
          <a:p>
            <a:pPr marL="0" indent="0">
              <a:buNone/>
            </a:pPr>
            <a:r>
              <a:rPr lang="el-GR" sz="3100" dirty="0"/>
              <a:t>- ageism (νέοι και κυρίως γέροι)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678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236"/>
            <a:ext cx="8229600" cy="600801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Προσοχή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485" y="1037746"/>
            <a:ext cx="8698493" cy="5707604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Άνθρωποι</a:t>
            </a:r>
            <a:r>
              <a:rPr lang="el-GR" dirty="0"/>
              <a:t> που υπήρξαν </a:t>
            </a:r>
            <a:r>
              <a:rPr lang="el-GR" dirty="0" smtClean="0"/>
              <a:t>ή εξακολουθούν να είναι </a:t>
            </a:r>
            <a:r>
              <a:rPr lang="el-GR" b="1" dirty="0" smtClean="0"/>
              <a:t>θύματα ρατσισμού</a:t>
            </a:r>
            <a:r>
              <a:rPr lang="el-GR" dirty="0" smtClean="0"/>
              <a:t>, </a:t>
            </a:r>
            <a:r>
              <a:rPr lang="el-GR" dirty="0"/>
              <a:t>αναπτύσσουν  και εκείνοι με τη σειρά τους ρατσιστική συμπεριφορά. </a:t>
            </a:r>
            <a:endParaRPr lang="en-US" dirty="0"/>
          </a:p>
          <a:p>
            <a:r>
              <a:rPr lang="el-GR" dirty="0" smtClean="0"/>
              <a:t>Τα</a:t>
            </a:r>
            <a:r>
              <a:rPr lang="el-GR" b="1" dirty="0" smtClean="0"/>
              <a:t> Παιδιά</a:t>
            </a:r>
            <a:r>
              <a:rPr lang="el-GR" dirty="0" smtClean="0"/>
              <a:t> </a:t>
            </a:r>
            <a:r>
              <a:rPr lang="el-GR" dirty="0"/>
              <a:t>αυθόρμητα δεν </a:t>
            </a:r>
            <a:r>
              <a:rPr lang="el-GR" dirty="0" smtClean="0"/>
              <a:t>φαίνεται να έχουν </a:t>
            </a:r>
            <a:r>
              <a:rPr lang="el-GR" dirty="0"/>
              <a:t>ρατσιστική συμπεριφορά. </a:t>
            </a:r>
            <a:r>
              <a:rPr lang="el-GR" dirty="0" smtClean="0"/>
              <a:t>Είναι οι γονείς και </a:t>
            </a:r>
            <a:r>
              <a:rPr lang="el-GR" dirty="0"/>
              <a:t>ο </a:t>
            </a:r>
            <a:r>
              <a:rPr lang="el-GR" dirty="0" err="1"/>
              <a:t>περίγυρός</a:t>
            </a:r>
            <a:r>
              <a:rPr lang="el-GR" dirty="0"/>
              <a:t> τους </a:t>
            </a:r>
            <a:r>
              <a:rPr lang="el-GR" dirty="0" smtClean="0"/>
              <a:t>που τούς βάζει </a:t>
            </a:r>
            <a:r>
              <a:rPr lang="el-GR" dirty="0"/>
              <a:t>στο κεφάλι τέτοιες ιδέες και τα μαθαίνει τέτοιες συμπεριφορές. Επαναλαμβάνουν αυτά που </a:t>
            </a:r>
            <a:r>
              <a:rPr lang="el-GR" dirty="0" smtClean="0"/>
              <a:t>βλέπουν και ακούνε </a:t>
            </a:r>
            <a:r>
              <a:rPr lang="el-GR" dirty="0"/>
              <a:t>από γύρω. </a:t>
            </a:r>
            <a:endParaRPr lang="el-GR" dirty="0" smtClean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Αντιρατσιστικό παιχνίδι </a:t>
            </a:r>
            <a:r>
              <a:rPr lang="mr-IN" dirty="0" smtClean="0"/>
              <a:t>–</a:t>
            </a:r>
            <a:r>
              <a:rPr lang="el-GR" dirty="0" smtClean="0"/>
              <a:t> αντιδράσεις γονέων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92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92"/>
            <a:ext cx="8229600" cy="491564"/>
          </a:xfrm>
        </p:spPr>
        <p:txBody>
          <a:bodyPr>
            <a:normAutofit fontScale="90000"/>
          </a:bodyPr>
          <a:lstStyle/>
          <a:p>
            <a:r>
              <a:rPr lang="el-GR" sz="3100" dirty="0" smtClean="0"/>
              <a:t>Συνοψίζοντας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Ρατσισμός σημαίνει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79110"/>
            <a:ext cx="9144000" cy="5478890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συγκρότηση κατηγοριών (με τρόπο αυθαίρετο)   κατάταξη ανθρώπων σε ανώτερους και κατώτερους. </a:t>
            </a:r>
          </a:p>
          <a:p>
            <a:r>
              <a:rPr lang="el-GR" dirty="0" smtClean="0"/>
              <a:t>νομιμοποίηση ανισότητας </a:t>
            </a:r>
          </a:p>
          <a:p>
            <a:r>
              <a:rPr lang="el-GR" dirty="0" smtClean="0"/>
              <a:t>Ενεργή αντίθεση στον «άλλο»  - αποστέρηση πρόσβασης σε πόρους. </a:t>
            </a:r>
          </a:p>
          <a:p>
            <a:pPr marL="0" indent="0">
              <a:buNone/>
            </a:pPr>
            <a:r>
              <a:rPr lang="el-GR" dirty="0" smtClean="0"/>
              <a:t>			</a:t>
            </a:r>
            <a:r>
              <a:rPr lang="el-GR" sz="2800" dirty="0" smtClean="0"/>
              <a:t>	Προσοχή. </a:t>
            </a:r>
          </a:p>
          <a:p>
            <a:pPr marL="0" lvl="0" indent="0">
              <a:buNone/>
            </a:pPr>
            <a:r>
              <a:rPr lang="el-GR" sz="2800" dirty="0" smtClean="0"/>
              <a:t>	</a:t>
            </a:r>
            <a:r>
              <a:rPr lang="el-GR" sz="3000" dirty="0" smtClean="0"/>
              <a:t>Όλοι </a:t>
            </a:r>
            <a:r>
              <a:rPr lang="el-GR" sz="3000" dirty="0"/>
              <a:t>έχουμε προτιμήσεις και βεβαίως δεν είμαστε υποχρεωμένοι να αγαπάμε όλο τον κόσμο.  </a:t>
            </a:r>
            <a:r>
              <a:rPr lang="el-GR" sz="3000" dirty="0" smtClean="0"/>
              <a:t>Ωστόσο </a:t>
            </a:r>
            <a:endParaRPr lang="en-US" sz="3000" dirty="0"/>
          </a:p>
          <a:p>
            <a:pPr marL="0" indent="0">
              <a:buNone/>
            </a:pPr>
            <a:r>
              <a:rPr lang="el-GR" sz="2800" dirty="0" smtClean="0"/>
              <a:t>Άλλο το «</a:t>
            </a:r>
            <a:r>
              <a:rPr lang="el-GR" sz="2800" dirty="0"/>
              <a:t>Δεν χωνεύω τους γύφτους» </a:t>
            </a:r>
            <a:r>
              <a:rPr lang="el-GR" sz="2800" dirty="0" smtClean="0"/>
              <a:t>άλλο το </a:t>
            </a:r>
            <a:r>
              <a:rPr lang="el-GR" sz="2800" dirty="0"/>
              <a:t>«οι γύφτοι είναι κλέφτες και τεμπέληδες» </a:t>
            </a:r>
            <a:r>
              <a:rPr lang="el-GR" sz="2800" dirty="0" smtClean="0"/>
              <a:t>άλλο το </a:t>
            </a:r>
            <a:r>
              <a:rPr lang="el-GR" sz="2800" dirty="0"/>
              <a:t>«οι γύφτοι πρέπει να εκλείψουν από προσώπου γης</a:t>
            </a:r>
            <a:r>
              <a:rPr lang="el-GR" sz="2800" dirty="0" smtClean="0"/>
              <a:t>» (πεποίθηση  </a:t>
            </a:r>
            <a:r>
              <a:rPr lang="el-GR" sz="2800" dirty="0"/>
              <a:t>- στάση - συμπεριφορά)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686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194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Προσοχή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209" y="1037746"/>
            <a:ext cx="8753115" cy="5448167"/>
          </a:xfrm>
        </p:spPr>
        <p:txBody>
          <a:bodyPr/>
          <a:lstStyle/>
          <a:p>
            <a:r>
              <a:rPr lang="el-GR" dirty="0" smtClean="0"/>
              <a:t>Ρατσισμός σημαίνει παραβίαση της αρχής της ισότητας, που είναι βασική αρχή του νομικού μας πολιτισμού.  </a:t>
            </a:r>
          </a:p>
          <a:p>
            <a:pPr marL="0" indent="0">
              <a:buNone/>
            </a:pPr>
            <a:r>
              <a:rPr lang="el-GR" sz="2400" dirty="0" smtClean="0"/>
              <a:t>   (Γαλλική επανάσταση  - </a:t>
            </a:r>
            <a:r>
              <a:rPr lang="el-GR" sz="2400" dirty="0" err="1" smtClean="0"/>
              <a:t>νεωτερικότητα</a:t>
            </a:r>
            <a:r>
              <a:rPr lang="el-GR" sz="2400" dirty="0" smtClean="0"/>
              <a:t> </a:t>
            </a:r>
            <a:r>
              <a:rPr lang="mr-IN" sz="2400" dirty="0" smtClean="0"/>
              <a:t>–</a:t>
            </a:r>
            <a:r>
              <a:rPr lang="el-GR" sz="2400" dirty="0" smtClean="0"/>
              <a:t> κοινωνική κινητικότητα) </a:t>
            </a:r>
          </a:p>
          <a:p>
            <a:endParaRPr lang="el-GR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sz="4800" b="1" dirty="0" smtClean="0"/>
              <a:t>      Εμείς είμαστε ρατσιστές;  </a:t>
            </a:r>
          </a:p>
          <a:p>
            <a:pPr marL="0" indent="0">
              <a:buNone/>
            </a:pPr>
            <a:r>
              <a:rPr lang="el-GR" sz="2400" dirty="0" smtClean="0"/>
              <a:t>             (Αλέκο </a:t>
            </a:r>
            <a:r>
              <a:rPr lang="mr-IN" sz="2400" dirty="0" smtClean="0"/>
              <a:t>–</a:t>
            </a:r>
            <a:r>
              <a:rPr lang="el-GR" sz="2400" dirty="0" smtClean="0"/>
              <a:t> Γονείς παιδιών τέρμα </a:t>
            </a:r>
            <a:r>
              <a:rPr lang="el-GR" sz="2400" dirty="0" err="1" smtClean="0"/>
              <a:t>Άβαντος</a:t>
            </a:r>
            <a:r>
              <a:rPr lang="el-GR" sz="2400" dirty="0" smtClean="0"/>
              <a:t> </a:t>
            </a:r>
            <a:r>
              <a:rPr lang="mr-IN" sz="2400" dirty="0" smtClean="0"/>
              <a:t>–</a:t>
            </a:r>
            <a:r>
              <a:rPr lang="el-GR" sz="2400" dirty="0" smtClean="0"/>
              <a:t> Καζίνο)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55771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8952"/>
          </a:xfrm>
        </p:spPr>
        <p:txBody>
          <a:bodyPr>
            <a:normAutofit/>
          </a:bodyPr>
          <a:lstStyle/>
          <a:p>
            <a:r>
              <a:rPr lang="el-GR" b="1" dirty="0" smtClean="0"/>
              <a:t>Ρατσισμός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952"/>
            <a:ext cx="8229600" cy="59090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3600" dirty="0" smtClean="0"/>
              <a:t>   Δεν είμαστε ρατσιστές!!!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	</a:t>
            </a:r>
            <a:r>
              <a:rPr lang="el-GR" sz="2800" dirty="0" smtClean="0"/>
              <a:t>αρκεί η δήλωση;</a:t>
            </a:r>
          </a:p>
          <a:p>
            <a:pPr marL="0" indent="0">
              <a:buNone/>
            </a:pPr>
            <a:r>
              <a:rPr lang="el-GR" sz="3600" dirty="0" smtClean="0"/>
              <a:t>   Οι Έλληνες δεν είναι ρατσιστές!  </a:t>
            </a:r>
          </a:p>
          <a:p>
            <a:pPr marL="0" indent="0">
              <a:buNone/>
            </a:pPr>
            <a:r>
              <a:rPr lang="el-GR" sz="3000" dirty="0" smtClean="0"/>
              <a:t>		Ναι; όχι;  Γιατί;  Κριτήρια </a:t>
            </a:r>
          </a:p>
          <a:p>
            <a:pPr marL="0" indent="0">
              <a:buNone/>
            </a:pPr>
            <a:endParaRPr lang="el-GR" sz="1100" dirty="0"/>
          </a:p>
          <a:p>
            <a:pPr marL="0" indent="0">
              <a:buNone/>
            </a:pPr>
            <a:r>
              <a:rPr lang="el-GR" sz="3600" dirty="0" smtClean="0"/>
              <a:t>  </a:t>
            </a:r>
            <a:r>
              <a:rPr lang="el-GR" sz="4400" dirty="0" smtClean="0"/>
              <a:t>Τι είναι ο ρατσισμός ;  </a:t>
            </a:r>
            <a:r>
              <a:rPr lang="el-GR" sz="2600" dirty="0" smtClean="0"/>
              <a:t>(</a:t>
            </a:r>
            <a:r>
              <a:rPr lang="el-GR" sz="2600" dirty="0"/>
              <a:t>-</a:t>
            </a:r>
            <a:r>
              <a:rPr lang="el-GR" sz="2600" dirty="0" err="1"/>
              <a:t>ισμός</a:t>
            </a:r>
            <a:r>
              <a:rPr lang="el-GR" sz="2600" dirty="0"/>
              <a:t> -&gt; κίνηση ιδεών)</a:t>
            </a:r>
            <a:r>
              <a:rPr lang="el-GR" sz="4400" dirty="0"/>
              <a:t> 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ιδεολογία </a:t>
            </a:r>
            <a:r>
              <a:rPr lang="mr-IN" dirty="0" smtClean="0"/>
              <a:t>–</a:t>
            </a:r>
            <a:r>
              <a:rPr lang="el-GR" dirty="0" smtClean="0"/>
              <a:t> πολιτική πράξη</a:t>
            </a:r>
            <a:endParaRPr lang="el-GR" sz="1100" dirty="0" smtClean="0"/>
          </a:p>
          <a:p>
            <a:pPr marL="0" indent="0">
              <a:buNone/>
            </a:pPr>
            <a:r>
              <a:rPr lang="el-GR" sz="3600" dirty="0" smtClean="0"/>
              <a:t> </a:t>
            </a:r>
            <a:r>
              <a:rPr lang="el-GR" sz="4000" dirty="0" smtClean="0"/>
              <a:t>  «Ράτσα»     </a:t>
            </a:r>
            <a:r>
              <a:rPr lang="el-GR" dirty="0" smtClean="0"/>
              <a:t>φυλές</a:t>
            </a:r>
          </a:p>
          <a:p>
            <a:pPr marL="0" indent="0">
              <a:buNone/>
            </a:pPr>
            <a:r>
              <a:rPr lang="el-GR" dirty="0" smtClean="0"/>
              <a:t>    Κατηγορία  </a:t>
            </a:r>
          </a:p>
          <a:p>
            <a:pPr>
              <a:buFontTx/>
              <a:buChar char="-"/>
            </a:pPr>
            <a:r>
              <a:rPr lang="el-GR" dirty="0" smtClean="0"/>
              <a:t>τι είδους κατηγορία  (βιολογική; πολιτισμική; )   </a:t>
            </a:r>
          </a:p>
          <a:p>
            <a:pPr>
              <a:buFontTx/>
              <a:buChar char="-"/>
            </a:pPr>
            <a:r>
              <a:rPr lang="el-GR" sz="3900" dirty="0" smtClean="0"/>
              <a:t>κριτήρια </a:t>
            </a:r>
            <a:endParaRPr lang="el-GR" sz="3900" dirty="0"/>
          </a:p>
        </p:txBody>
      </p:sp>
    </p:spTree>
    <p:extLst>
      <p:ext uri="{BB962C8B-B14F-4D97-AF65-F5344CB8AC3E}">
        <p14:creationId xmlns:p14="http://schemas.microsoft.com/office/powerpoint/2010/main" val="3719454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88" y="274638"/>
            <a:ext cx="8934150" cy="645115"/>
          </a:xfrm>
        </p:spPr>
        <p:txBody>
          <a:bodyPr>
            <a:noAutofit/>
          </a:bodyPr>
          <a:lstStyle/>
          <a:p>
            <a:r>
              <a:rPr lang="el-GR" sz="4000" dirty="0" smtClean="0"/>
              <a:t>Ρατσισμός: μια απόπειρα </a:t>
            </a:r>
            <a:r>
              <a:rPr lang="el-GR" sz="4000" dirty="0" err="1" smtClean="0"/>
              <a:t>εννοιολόγησης</a:t>
            </a:r>
            <a:r>
              <a:rPr lang="el-GR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88" y="1357731"/>
            <a:ext cx="8934150" cy="5328727"/>
          </a:xfrm>
        </p:spPr>
        <p:txBody>
          <a:bodyPr/>
          <a:lstStyle/>
          <a:p>
            <a:r>
              <a:rPr lang="el-GR" sz="3600" dirty="0" smtClean="0"/>
              <a:t>Κατ</a:t>
            </a:r>
            <a:r>
              <a:rPr lang="el-GR" sz="3600" dirty="0"/>
              <a:t>’ αρχάς μπορεί να σημαίνει καχυποψία και περιφρόνηση απέναντι σε πρόσωπα με φυσικά ή πολιτισμικά χαρακτηριστικά διαφορετικά από τα δικά μας. </a:t>
            </a:r>
            <a:endParaRPr lang="en-US" sz="3600" dirty="0"/>
          </a:p>
          <a:p>
            <a:r>
              <a:rPr lang="el-GR" sz="3600" dirty="0" smtClean="0"/>
              <a:t>-Είναι </a:t>
            </a:r>
            <a:r>
              <a:rPr lang="el-GR" sz="3600" dirty="0"/>
              <a:t>πολύ συνηθισμένο οι άνθρωποι να μην εμπιστεύονται κάποιον διαφορετικό, έναν </a:t>
            </a:r>
            <a:r>
              <a:rPr lang="el-GR" sz="3600" b="1" dirty="0"/>
              <a:t>ξένο</a:t>
            </a:r>
            <a:r>
              <a:rPr lang="el-GR" sz="3600" dirty="0"/>
              <a:t>. </a:t>
            </a:r>
            <a:endParaRPr lang="en-US" sz="3600" dirty="0"/>
          </a:p>
          <a:p>
            <a:r>
              <a:rPr lang="el-GR" sz="3600" u="sng" dirty="0"/>
              <a:t>Συνηθισμένο -&gt; </a:t>
            </a:r>
            <a:r>
              <a:rPr lang="el-GR" sz="3600" u="sng" dirty="0" smtClean="0"/>
              <a:t>κανονικό  -&gt;  </a:t>
            </a:r>
            <a:r>
              <a:rPr lang="el-GR" sz="3600" b="1" u="sng" dirty="0"/>
              <a:t>αποδεκτό </a:t>
            </a:r>
            <a:r>
              <a:rPr lang="el-GR" sz="3600" b="1" u="sng" dirty="0" smtClean="0"/>
              <a:t>;</a:t>
            </a:r>
            <a:r>
              <a:rPr lang="el-GR" sz="3600" u="sng" dirty="0" smtClean="0"/>
              <a:t>     </a:t>
            </a:r>
            <a:r>
              <a:rPr lang="el-GR" sz="3600" b="1" dirty="0" err="1"/>
              <a:t>Ξενότητα</a:t>
            </a:r>
            <a:r>
              <a:rPr lang="el-GR" sz="3600" dirty="0"/>
              <a:t> τι βαθμού?   </a:t>
            </a:r>
            <a:endParaRPr lang="en-US" sz="36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2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02195"/>
            <a:ext cx="9144000" cy="66426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Ρατσισμός :  δύο (τουλάχιστον διαστάσεις) </a:t>
            </a:r>
          </a:p>
          <a:p>
            <a:r>
              <a:rPr lang="el-GR" b="1" dirty="0"/>
              <a:t>Στο χώρο του συμβολικού </a:t>
            </a:r>
            <a:endParaRPr lang="el-GR" dirty="0" smtClean="0"/>
          </a:p>
          <a:p>
            <a:r>
              <a:rPr lang="el-GR" dirty="0"/>
              <a:t>Σημαντικός άλλος </a:t>
            </a:r>
            <a:r>
              <a:rPr lang="el-GR" dirty="0" smtClean="0"/>
              <a:t> - Η </a:t>
            </a:r>
            <a:r>
              <a:rPr lang="el-GR" dirty="0"/>
              <a:t>αντίθεσή μας στον άλλο κατασκευάζει το εγώ και στη συνέχεια το </a:t>
            </a:r>
            <a:r>
              <a:rPr lang="el-GR" dirty="0" smtClean="0"/>
              <a:t>εμείς.  </a:t>
            </a:r>
            <a:endParaRPr lang="en-US" dirty="0"/>
          </a:p>
          <a:p>
            <a:r>
              <a:rPr lang="el-GR" dirty="0"/>
              <a:t>«Το άγχος εμπρός στο </a:t>
            </a:r>
            <a:r>
              <a:rPr lang="el-GR" i="1" dirty="0" smtClean="0"/>
              <a:t>μη</a:t>
            </a:r>
            <a:r>
              <a:rPr lang="el-GR" i="1" dirty="0"/>
              <a:t>-</a:t>
            </a:r>
            <a:r>
              <a:rPr lang="el-GR" i="1" dirty="0" err="1"/>
              <a:t>ταυτόν</a:t>
            </a:r>
            <a:r>
              <a:rPr lang="el-GR" dirty="0"/>
              <a:t>» - δεν ξέρουμε ποτέ τι ακριβώς θέλει ο άλλος από εμάς</a:t>
            </a:r>
            <a:r>
              <a:rPr lang="el-GR" dirty="0" smtClean="0"/>
              <a:t>.</a:t>
            </a:r>
          </a:p>
          <a:p>
            <a:r>
              <a:rPr lang="el-GR" dirty="0"/>
              <a:t>Στον ξένο μπορούμε να φορτώσουμε τους φόβους μας  και </a:t>
            </a:r>
            <a:r>
              <a:rPr lang="el-GR" dirty="0" smtClean="0"/>
              <a:t>την </a:t>
            </a:r>
            <a:r>
              <a:rPr lang="el-GR" dirty="0" err="1"/>
              <a:t>απέχθειά</a:t>
            </a:r>
            <a:r>
              <a:rPr lang="el-GR" dirty="0"/>
              <a:t> μας. «ο ξένος κλέβει την ευτυχία μας» Derrida  </a:t>
            </a:r>
            <a:endParaRPr lang="el-GR" dirty="0" smtClean="0"/>
          </a:p>
          <a:p>
            <a:endParaRPr lang="el-GR" sz="2400" dirty="0" smtClean="0"/>
          </a:p>
          <a:p>
            <a:r>
              <a:rPr lang="el-GR" b="1" dirty="0" smtClean="0"/>
              <a:t>Στο χώρο του υλικού   </a:t>
            </a:r>
            <a:r>
              <a:rPr lang="el-GR" dirty="0" smtClean="0"/>
              <a:t>θα </a:t>
            </a:r>
            <a:r>
              <a:rPr lang="el-GR" dirty="0"/>
              <a:t>δούμε παρακάτω </a:t>
            </a:r>
            <a:endParaRPr lang="en-US" dirty="0"/>
          </a:p>
          <a:p>
            <a:r>
              <a:rPr lang="el-GR" dirty="0" smtClean="0"/>
              <a:t>Κατανομή/ διάθεση </a:t>
            </a:r>
            <a:r>
              <a:rPr lang="el-GR" dirty="0"/>
              <a:t>πόρων </a:t>
            </a:r>
            <a:endParaRPr lang="en-US" dirty="0"/>
          </a:p>
          <a:p>
            <a:r>
              <a:rPr lang="el-GR" u="sng" dirty="0" smtClean="0"/>
              <a:t>Ο ρατσιστής </a:t>
            </a:r>
            <a:r>
              <a:rPr lang="el-GR" u="sng" dirty="0"/>
              <a:t>έχει δύναμη  </a:t>
            </a:r>
            <a:r>
              <a:rPr lang="el-GR" dirty="0"/>
              <a:t> </a:t>
            </a:r>
            <a:endParaRPr lang="en-US" dirty="0"/>
          </a:p>
          <a:p>
            <a:r>
              <a:rPr lang="el-GR" dirty="0" smtClean="0"/>
              <a:t>παραβίαση </a:t>
            </a:r>
            <a:r>
              <a:rPr lang="el-GR" dirty="0"/>
              <a:t>αρχή </a:t>
            </a:r>
            <a:r>
              <a:rPr lang="el-GR" dirty="0" smtClean="0"/>
              <a:t>της ισότητας     </a:t>
            </a:r>
            <a:r>
              <a:rPr lang="el-GR" dirty="0"/>
              <a:t>νομικός πολιτισμός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5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74" y="467176"/>
            <a:ext cx="8817364" cy="6263081"/>
          </a:xfrm>
        </p:spPr>
        <p:txBody>
          <a:bodyPr>
            <a:normAutofit/>
          </a:bodyPr>
          <a:lstStyle/>
          <a:p>
            <a:r>
              <a:rPr lang="el-GR" u="sng" dirty="0"/>
              <a:t>Διαφορετικά χαρακτηριστικά </a:t>
            </a:r>
            <a:r>
              <a:rPr lang="el-GR" dirty="0"/>
              <a:t>δεν συνεπάγονται </a:t>
            </a:r>
            <a:r>
              <a:rPr lang="el-GR" b="1" dirty="0" smtClean="0"/>
              <a:t>ανισότητα</a:t>
            </a:r>
          </a:p>
          <a:p>
            <a:pPr marL="0" indent="0">
              <a:buNone/>
            </a:pPr>
            <a:r>
              <a:rPr lang="el-GR" sz="2400" dirty="0" smtClean="0"/>
              <a:t> </a:t>
            </a:r>
            <a:r>
              <a:rPr lang="el-GR" sz="2400" dirty="0"/>
              <a:t>(Μαύρος  Βραζιλία  Εστία  “μα δεν είδα ότι είναι μαύρος”) </a:t>
            </a:r>
            <a:endParaRPr lang="en-US" sz="2400" dirty="0"/>
          </a:p>
          <a:p>
            <a:r>
              <a:rPr lang="el-GR" dirty="0"/>
              <a:t>Διαφορές σε </a:t>
            </a:r>
            <a:r>
              <a:rPr lang="el-GR" dirty="0" smtClean="0"/>
              <a:t>φυσικά </a:t>
            </a:r>
            <a:r>
              <a:rPr lang="el-GR" dirty="0"/>
              <a:t>ή </a:t>
            </a:r>
            <a:r>
              <a:rPr lang="el-GR" dirty="0" smtClean="0"/>
              <a:t>πολιτισμικά </a:t>
            </a:r>
            <a:r>
              <a:rPr lang="el-GR" dirty="0"/>
              <a:t>χαρακτηριστικά δεν </a:t>
            </a:r>
            <a:r>
              <a:rPr lang="el-GR" dirty="0" smtClean="0"/>
              <a:t>συνεπάγονται </a:t>
            </a:r>
            <a:r>
              <a:rPr lang="el-GR" dirty="0"/>
              <a:t>αυτομάτως </a:t>
            </a:r>
            <a:r>
              <a:rPr lang="el-GR" dirty="0" err="1"/>
              <a:t>ξενότητα</a:t>
            </a:r>
            <a:r>
              <a:rPr lang="el-GR" dirty="0"/>
              <a:t> ή </a:t>
            </a:r>
            <a:r>
              <a:rPr lang="el-GR" dirty="0" smtClean="0"/>
              <a:t>ανισότητα   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sz="2400" dirty="0" smtClean="0"/>
              <a:t>Χριστιανοί </a:t>
            </a:r>
            <a:r>
              <a:rPr lang="el-GR" sz="2400" dirty="0"/>
              <a:t>μουσουλμάνοι </a:t>
            </a:r>
            <a:r>
              <a:rPr lang="el-GR" sz="2400" dirty="0" err="1" smtClean="0"/>
              <a:t>Βαλκάνιοι</a:t>
            </a:r>
            <a:r>
              <a:rPr lang="el-GR" sz="2400" dirty="0" smtClean="0"/>
              <a:t>    </a:t>
            </a:r>
          </a:p>
          <a:p>
            <a:pPr marL="0" indent="0">
              <a:buNone/>
            </a:pPr>
            <a:r>
              <a:rPr lang="el-GR" sz="2400" dirty="0" smtClean="0"/>
              <a:t>    Χριστιανοί </a:t>
            </a:r>
            <a:r>
              <a:rPr lang="el-GR" sz="2400" dirty="0"/>
              <a:t>σε </a:t>
            </a:r>
            <a:r>
              <a:rPr lang="el-GR" sz="2400" dirty="0" smtClean="0"/>
              <a:t>Ελλάδα </a:t>
            </a:r>
            <a:r>
              <a:rPr lang="el-GR" sz="2400" dirty="0"/>
              <a:t>και Περού   </a:t>
            </a:r>
            <a:endParaRPr lang="en-US" sz="2400" dirty="0"/>
          </a:p>
          <a:p>
            <a:r>
              <a:rPr lang="el-GR" dirty="0"/>
              <a:t> </a:t>
            </a:r>
            <a:r>
              <a:rPr lang="el-GR" dirty="0" smtClean="0"/>
              <a:t>Είναι </a:t>
            </a:r>
            <a:r>
              <a:rPr lang="el-GR" dirty="0"/>
              <a:t>το </a:t>
            </a:r>
            <a:r>
              <a:rPr lang="el-GR" dirty="0" smtClean="0"/>
              <a:t>πλαίσιο εντός </a:t>
            </a:r>
            <a:r>
              <a:rPr lang="el-GR" dirty="0"/>
              <a:t>του </a:t>
            </a:r>
            <a:r>
              <a:rPr lang="el-GR" dirty="0" smtClean="0"/>
              <a:t>οποίου </a:t>
            </a:r>
            <a:r>
              <a:rPr lang="el-GR" dirty="0"/>
              <a:t>θα </a:t>
            </a:r>
            <a:r>
              <a:rPr lang="el-GR" dirty="0" smtClean="0"/>
              <a:t>αναγνωστούν </a:t>
            </a:r>
            <a:r>
              <a:rPr lang="el-GR" dirty="0"/>
              <a:t>και θα ερμηνευτούν </a:t>
            </a:r>
            <a:endParaRPr lang="el-GR" dirty="0" smtClean="0"/>
          </a:p>
          <a:p>
            <a:r>
              <a:rPr lang="el-GR" dirty="0" smtClean="0"/>
              <a:t> Ο </a:t>
            </a:r>
            <a:r>
              <a:rPr lang="el-GR" dirty="0"/>
              <a:t>ρατσιστής σκέφτεται πως όλα όσα είναι πολύ διαφορετικά από αυτόν απειλούν την ηρεμία του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40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23378"/>
            <a:ext cx="8992543" cy="6434622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Ο ρατσιστής σκέφτεται πως όλα όσα είναι πολύ διαφορετικά από αυτόν απειλούν την ηρεμία του. </a:t>
            </a:r>
            <a:endParaRPr lang="en-US" dirty="0"/>
          </a:p>
          <a:p>
            <a:r>
              <a:rPr lang="el-GR" dirty="0" smtClean="0"/>
              <a:t>Ο «άλλος» καταστρέφει το σύστημα των κατηγοριών του.   </a:t>
            </a:r>
            <a:r>
              <a:rPr lang="el-GR" sz="2000" dirty="0" smtClean="0"/>
              <a:t>Κριμαία   Ρωμιοί Τάταροι ομιλία </a:t>
            </a:r>
            <a:endParaRPr lang="en-US" sz="2000" dirty="0"/>
          </a:p>
          <a:p>
            <a:pPr lvl="0"/>
            <a:r>
              <a:rPr lang="el-GR" dirty="0" smtClean="0"/>
              <a:t>Ο ρατσιστής φοβάται </a:t>
            </a:r>
            <a:r>
              <a:rPr lang="el-GR" dirty="0"/>
              <a:t>ότι δεν του μοιάζει. Δεν του αρέσουν αυτά που απειλούν να χαλάσουν τις βεβαιότητες του. </a:t>
            </a:r>
            <a:endParaRPr lang="el-GR" dirty="0" smtClean="0"/>
          </a:p>
          <a:p>
            <a:pPr lvl="0"/>
            <a:r>
              <a:rPr lang="el-GR" dirty="0" smtClean="0"/>
              <a:t>Φοβάται </a:t>
            </a:r>
            <a:r>
              <a:rPr lang="el-GR" dirty="0"/>
              <a:t>για την ασφάλειά του.  </a:t>
            </a:r>
            <a:r>
              <a:rPr lang="el-GR" u="sng" dirty="0"/>
              <a:t>Φοβάται και </a:t>
            </a:r>
            <a:r>
              <a:rPr lang="el-GR" u="sng" dirty="0" smtClean="0"/>
              <a:t>επιτίθεται</a:t>
            </a:r>
            <a:r>
              <a:rPr lang="el-GR" dirty="0" smtClean="0"/>
              <a:t> </a:t>
            </a:r>
            <a:r>
              <a:rPr lang="el-GR" dirty="0"/>
              <a:t>(για να σκοτώσει τον φόβο του)  </a:t>
            </a:r>
            <a:endParaRPr lang="el-GR" dirty="0" smtClean="0"/>
          </a:p>
          <a:p>
            <a:pPr marL="0" lvl="0" indent="0">
              <a:buNone/>
            </a:pPr>
            <a:r>
              <a:rPr lang="el-GR" dirty="0"/>
              <a:t> </a:t>
            </a:r>
            <a:r>
              <a:rPr lang="el-GR" dirty="0" smtClean="0"/>
              <a:t>    για να επιβεβαιώσει την </a:t>
            </a:r>
            <a:r>
              <a:rPr lang="el-GR" dirty="0"/>
              <a:t>κυριαρχία και </a:t>
            </a:r>
            <a:r>
              <a:rPr lang="el-GR" dirty="0" smtClean="0"/>
              <a:t>την</a:t>
            </a:r>
          </a:p>
          <a:p>
            <a:pPr marL="0" lvl="0" indent="0">
              <a:buNone/>
            </a:pPr>
            <a:r>
              <a:rPr lang="el-GR" dirty="0" smtClean="0"/>
              <a:t>     </a:t>
            </a:r>
            <a:r>
              <a:rPr lang="el-GR" dirty="0" err="1" smtClean="0"/>
              <a:t>κανονικότητά</a:t>
            </a:r>
            <a:r>
              <a:rPr lang="el-GR" dirty="0" smtClean="0"/>
              <a:t> </a:t>
            </a:r>
            <a:r>
              <a:rPr lang="el-GR" dirty="0"/>
              <a:t>του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264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7858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Προσοχή </a:t>
            </a:r>
            <a:r>
              <a:rPr lang="mr-IN" sz="3600" dirty="0" smtClean="0"/>
              <a:t>–</a:t>
            </a:r>
            <a:r>
              <a:rPr lang="el-GR" sz="3600" dirty="0" smtClean="0"/>
              <a:t> Φαινόμενο της </a:t>
            </a:r>
            <a:r>
              <a:rPr lang="el-GR" sz="3600" dirty="0" err="1"/>
              <a:t>Ν</a:t>
            </a:r>
            <a:r>
              <a:rPr lang="el-GR" sz="3600" dirty="0" err="1" smtClean="0"/>
              <a:t>εωτερικότητας</a:t>
            </a:r>
            <a:r>
              <a:rPr lang="el-GR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3" y="997858"/>
            <a:ext cx="8744857" cy="5442856"/>
          </a:xfrm>
        </p:spPr>
        <p:txBody>
          <a:bodyPr/>
          <a:lstStyle/>
          <a:p>
            <a:r>
              <a:rPr lang="el-GR" dirty="0" smtClean="0"/>
              <a:t>Από </a:t>
            </a:r>
            <a:r>
              <a:rPr lang="el-GR" dirty="0" err="1" smtClean="0"/>
              <a:t>πάααρα</a:t>
            </a:r>
            <a:r>
              <a:rPr lang="el-GR" dirty="0" smtClean="0"/>
              <a:t> πολύ παλιά, οι άνθρωποι φοβόταν το διαφορετικό, ή τουλάχιστον ήταν επιφυλακτικοί απέναντί του</a:t>
            </a:r>
          </a:p>
          <a:p>
            <a:r>
              <a:rPr lang="el-GR" sz="2800" dirty="0" smtClean="0"/>
              <a:t>στρεφόταν εναντίον του; πότε; - λόγοι;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sz="2400" dirty="0" err="1"/>
              <a:t>π</a:t>
            </a:r>
            <a:r>
              <a:rPr lang="el-GR" sz="2400" dirty="0" err="1" smtClean="0"/>
              <a:t>.χ</a:t>
            </a:r>
            <a:r>
              <a:rPr lang="el-GR" sz="2400" dirty="0" smtClean="0"/>
              <a:t>. διώξεις εναντίων «μαγισσών» και Εβραίων στην Ευρώπη όλο τον Μεσαίωνα </a:t>
            </a:r>
            <a:r>
              <a:rPr lang="mr-IN" sz="2400" dirty="0" smtClean="0"/>
              <a:t>–</a:t>
            </a:r>
            <a:r>
              <a:rPr lang="el-GR" sz="2400" dirty="0" smtClean="0"/>
              <a:t> τι συμβόλιζαν αυτοί;   // υλική διάσταση; </a:t>
            </a:r>
          </a:p>
          <a:p>
            <a:endParaRPr lang="el-GR" sz="2800" dirty="0"/>
          </a:p>
          <a:p>
            <a:r>
              <a:rPr lang="el-GR" sz="2800" b="1" dirty="0"/>
              <a:t>Με τη σημερινή του μορφή προϊόν της </a:t>
            </a:r>
            <a:r>
              <a:rPr lang="el-GR" sz="2800" b="1" dirty="0" err="1" smtClean="0"/>
              <a:t>νεωτερικότητας</a:t>
            </a:r>
            <a:r>
              <a:rPr lang="el-GR" sz="2800" b="1" dirty="0" smtClean="0"/>
              <a:t> </a:t>
            </a:r>
            <a:endParaRPr lang="en-US" sz="2800" dirty="0"/>
          </a:p>
          <a:p>
            <a:pPr marL="0" indent="0">
              <a:buNone/>
            </a:pPr>
            <a:r>
              <a:rPr lang="el-GR" sz="2800" dirty="0" smtClean="0"/>
              <a:t>    </a:t>
            </a:r>
            <a:r>
              <a:rPr lang="el-GR" sz="2800" dirty="0" err="1" smtClean="0"/>
              <a:t>νεωτερικότητα</a:t>
            </a:r>
            <a:r>
              <a:rPr lang="el-GR" sz="2800" dirty="0" smtClean="0"/>
              <a:t>  τι σημαίνει ;    </a:t>
            </a:r>
          </a:p>
          <a:p>
            <a:pPr marL="0" indent="0">
              <a:buNone/>
            </a:pPr>
            <a:r>
              <a:rPr lang="el-GR" sz="2400" dirty="0" err="1" smtClean="0"/>
              <a:t>Περιοδολόγηση</a:t>
            </a:r>
            <a:r>
              <a:rPr lang="el-GR" sz="2400" dirty="0" smtClean="0"/>
              <a:t>       </a:t>
            </a:r>
            <a:r>
              <a:rPr lang="el-GR" sz="2400" u="sng" dirty="0" smtClean="0"/>
              <a:t>αλλαγή παραδείγματος (κέντρο του κόσμου)    </a:t>
            </a:r>
            <a:r>
              <a:rPr lang="el-GR" sz="2400" dirty="0" smtClean="0"/>
              <a:t>δημιουργία κατηγοριών       λήψη αποφάσεων με βάση αυτές  </a:t>
            </a:r>
            <a:endParaRPr lang="en-US" sz="2400" dirty="0"/>
          </a:p>
          <a:p>
            <a:endParaRPr lang="el-GR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769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83"/>
            <a:ext cx="8229600" cy="682727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«φυλή» και η κατασκευή της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855"/>
            <a:ext cx="9144000" cy="5943145"/>
          </a:xfrm>
        </p:spPr>
        <p:txBody>
          <a:bodyPr>
            <a:normAutofit fontScale="77500" lnSpcReduction="20000"/>
          </a:bodyPr>
          <a:lstStyle/>
          <a:p>
            <a:r>
              <a:rPr lang="el-GR" sz="4000" dirty="0" smtClean="0"/>
              <a:t>Φυλή:  κατηγοριοποίηση με βάση βιολογικά ή πολιτισμικά χαρακτηριστικά;  </a:t>
            </a:r>
          </a:p>
          <a:p>
            <a:r>
              <a:rPr lang="el-GR" dirty="0"/>
              <a:t>- Εμφάνιση της σύλληψης «φυλή» (race) συμπίπτει ιστορικά με την ανακάλυψη του νέου Κόσμου (1492) ληξιαρχική </a:t>
            </a:r>
            <a:r>
              <a:rPr lang="el-GR" dirty="0" smtClean="0"/>
              <a:t>πράξη γέννησης του σύγχρονου  </a:t>
            </a:r>
            <a:r>
              <a:rPr lang="el-GR" dirty="0"/>
              <a:t>αποικιοκρατικού συστήματος  </a:t>
            </a:r>
            <a:endParaRPr lang="en-US" dirty="0"/>
          </a:p>
          <a:p>
            <a:r>
              <a:rPr lang="el-GR" dirty="0" smtClean="0"/>
              <a:t>«</a:t>
            </a:r>
            <a:r>
              <a:rPr lang="el-GR" dirty="0"/>
              <a:t>Α</a:t>
            </a:r>
            <a:r>
              <a:rPr lang="el-GR" dirty="0" smtClean="0"/>
              <a:t>νακάλυψη» Ινδίας </a:t>
            </a:r>
            <a:r>
              <a:rPr lang="el-GR" dirty="0"/>
              <a:t>και </a:t>
            </a:r>
            <a:r>
              <a:rPr lang="el-GR" dirty="0" smtClean="0"/>
              <a:t>Αφρικής    Μέχρι </a:t>
            </a:r>
            <a:r>
              <a:rPr lang="el-GR" dirty="0"/>
              <a:t>τότε ο δυτικός άνθρωπος συναλλασσόταν αναγνωρίζοντας - συνήθως μετά από συγκρούσεις ή συμφωνίες με βάση το αμοιβαίο συμφέρον - τις υπάρχουσες δομές // τώρα πάει αδιαφορώντας για το τι υπάρχει // πάει για να στήσει νέες δομές και να </a:t>
            </a:r>
            <a:r>
              <a:rPr lang="el-GR" u="sng" dirty="0"/>
              <a:t>εκμεταλλευτεί τα υπάρχοντα (βασικά φυσικό πλούτο - μετά και ανθρώπους/ </a:t>
            </a:r>
            <a:r>
              <a:rPr lang="el-GR" u="sng" dirty="0" smtClean="0"/>
              <a:t>σκλάβους)</a:t>
            </a:r>
            <a:r>
              <a:rPr lang="el-GR" dirty="0" smtClean="0"/>
              <a:t>.  Αυτό </a:t>
            </a:r>
            <a:r>
              <a:rPr lang="el-GR" dirty="0"/>
              <a:t>όμως δεν μπορεί να συμβεί αν οι εκεί θεωρηθούν ισότιμοι άνθρωποι. </a:t>
            </a:r>
            <a:r>
              <a:rPr lang="el-GR" u="sng" dirty="0" smtClean="0"/>
              <a:t>«</a:t>
            </a:r>
            <a:r>
              <a:rPr lang="el-GR" u="sng" dirty="0"/>
              <a:t>Άρα είναι κατώτεροι». </a:t>
            </a:r>
            <a:endParaRPr lang="en-US" dirty="0"/>
          </a:p>
          <a:p>
            <a:r>
              <a:rPr lang="el-GR" dirty="0" smtClean="0"/>
              <a:t>Οι </a:t>
            </a:r>
            <a:r>
              <a:rPr lang="el-GR" dirty="0"/>
              <a:t>εμπλεκόμενοι, όντας εκ των προτέρων πεπεισμένοι για την ύπαρξη ανθρώπινων «φυλών» δεν αισθάνθηκαν την ανάγκη να τις προσδιορίσουν </a:t>
            </a:r>
            <a:r>
              <a:rPr lang="el-GR" dirty="0" smtClean="0"/>
              <a:t>θεωρητικά. Είναι πεισμένοι </a:t>
            </a:r>
            <a:r>
              <a:rPr lang="el-GR" dirty="0"/>
              <a:t>και για την ανωτερότητα της λευκής φυλής </a:t>
            </a:r>
          </a:p>
          <a:p>
            <a:endParaRPr lang="en-US" sz="2000" dirty="0"/>
          </a:p>
          <a:p>
            <a:endParaRPr lang="el-GR" dirty="0"/>
          </a:p>
          <a:p>
            <a:endParaRPr lang="el-G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46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0037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ΠΡΟΣΟΧΗ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19273"/>
            <a:ext cx="9144000" cy="6038727"/>
          </a:xfrm>
        </p:spPr>
        <p:txBody>
          <a:bodyPr>
            <a:normAutofit fontScale="92500" lnSpcReduction="20000"/>
          </a:bodyPr>
          <a:lstStyle/>
          <a:p>
            <a:r>
              <a:rPr lang="el-GR" sz="2400" dirty="0"/>
              <a:t>«Ινδογερμανική φυλή θεματοφύλακας ανθρώπινου πολιτισμού». </a:t>
            </a:r>
            <a:endParaRPr lang="en-US" sz="2400" dirty="0"/>
          </a:p>
          <a:p>
            <a:r>
              <a:rPr lang="el-GR" u="sng" dirty="0"/>
              <a:t>Προσοχή   ινδοευρωπαϊκή γλωσσική ομάδα</a:t>
            </a:r>
            <a:r>
              <a:rPr lang="el-GR" dirty="0"/>
              <a:t>    ινδοευρωπαϊκή «φυλή» </a:t>
            </a:r>
            <a:r>
              <a:rPr lang="el-GR" dirty="0" smtClean="0"/>
              <a:t>;  </a:t>
            </a:r>
            <a:r>
              <a:rPr lang="el-GR" dirty="0"/>
              <a:t>σημιτική </a:t>
            </a:r>
            <a:r>
              <a:rPr lang="el-GR" dirty="0" smtClean="0"/>
              <a:t>φυλή;  </a:t>
            </a:r>
            <a:r>
              <a:rPr lang="el-GR" dirty="0" err="1" smtClean="0"/>
              <a:t>κ.λ.π</a:t>
            </a:r>
            <a:r>
              <a:rPr lang="el-GR" dirty="0" smtClean="0"/>
              <a:t>.</a:t>
            </a:r>
          </a:p>
          <a:p>
            <a:r>
              <a:rPr lang="el-GR" sz="2800" dirty="0" smtClean="0"/>
              <a:t>Και ο γόνος μιας </a:t>
            </a:r>
            <a:r>
              <a:rPr lang="el-GR" sz="2800" dirty="0" err="1"/>
              <a:t>Κ</a:t>
            </a:r>
            <a:r>
              <a:rPr lang="el-GR" sz="2800" dirty="0" err="1" smtClean="0"/>
              <a:t>ινέζας</a:t>
            </a:r>
            <a:r>
              <a:rPr lang="el-GR" sz="2800" dirty="0" smtClean="0"/>
              <a:t> και ενός </a:t>
            </a:r>
            <a:r>
              <a:rPr lang="el-GR" sz="2800" dirty="0" err="1" smtClean="0"/>
              <a:t>Γκανέζου</a:t>
            </a:r>
            <a:r>
              <a:rPr lang="el-GR" sz="2800" dirty="0" smtClean="0"/>
              <a:t> που γεννήθηκε και μεγαλώνει στην Αμερική, σε ποια φυλή ανήκει;  </a:t>
            </a:r>
          </a:p>
          <a:p>
            <a:r>
              <a:rPr lang="el-GR" dirty="0" smtClean="0"/>
              <a:t>Ελληνική φυλή;   </a:t>
            </a:r>
            <a:r>
              <a:rPr lang="el-GR" sz="2400" dirty="0" smtClean="0"/>
              <a:t>Πιστοποίηση;  (</a:t>
            </a:r>
            <a:r>
              <a:rPr lang="en-US" sz="2400" dirty="0" smtClean="0"/>
              <a:t>Holstein, Border Collie</a:t>
            </a:r>
            <a:r>
              <a:rPr lang="mr-IN" sz="2400" dirty="0" smtClean="0"/>
              <a:t>…</a:t>
            </a:r>
            <a:r>
              <a:rPr lang="en-US" sz="2400" dirty="0" smtClean="0"/>
              <a:t>)</a:t>
            </a:r>
            <a:r>
              <a:rPr lang="en-US" dirty="0" smtClean="0"/>
              <a:t>  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err="1"/>
              <a:t>Gobineau</a:t>
            </a:r>
            <a:r>
              <a:rPr lang="el-GR" dirty="0"/>
              <a:t>   </a:t>
            </a:r>
            <a:r>
              <a:rPr lang="el-GR" dirty="0" smtClean="0"/>
              <a:t>(1816 </a:t>
            </a:r>
            <a:r>
              <a:rPr lang="el-GR" dirty="0"/>
              <a:t>-</a:t>
            </a:r>
            <a:r>
              <a:rPr lang="el-GR" dirty="0" smtClean="0"/>
              <a:t>1882): «με </a:t>
            </a:r>
            <a:r>
              <a:rPr lang="el-GR" dirty="0"/>
              <a:t>βάση την έννοια της φυλής είναι δυνατόν να κατανοηθούν και να λυθούν όλα τα </a:t>
            </a:r>
            <a:r>
              <a:rPr lang="el-GR" dirty="0" smtClean="0"/>
              <a:t>προβλήματα» </a:t>
            </a:r>
            <a:r>
              <a:rPr lang="el-GR" dirty="0"/>
              <a:t> </a:t>
            </a:r>
            <a:endParaRPr lang="en-US" dirty="0"/>
          </a:p>
          <a:p>
            <a:r>
              <a:rPr lang="el-GR" dirty="0"/>
              <a:t>Η κατηγορία «φυλή» </a:t>
            </a:r>
            <a:r>
              <a:rPr lang="el-GR" dirty="0" smtClean="0"/>
              <a:t>είναι ιδεολογικά </a:t>
            </a:r>
            <a:r>
              <a:rPr lang="el-GR" dirty="0"/>
              <a:t>φορτισμένη. Υποδηλώνει την ύπαρξη γενετικών και βιολογικών διαφορών μεταξύ λαών  οι οποίες χρησιμοποιούνται τελικά για κατάταξή τους σε ανώτερους και </a:t>
            </a:r>
            <a:r>
              <a:rPr lang="el-GR" dirty="0" smtClean="0"/>
              <a:t>κατώτερους  </a:t>
            </a:r>
            <a:r>
              <a:rPr lang="el-GR" sz="2200" dirty="0"/>
              <a:t>[μαύρος </a:t>
            </a:r>
            <a:r>
              <a:rPr lang="el-GR" sz="2200" dirty="0" smtClean="0"/>
              <a:t>= </a:t>
            </a:r>
            <a:r>
              <a:rPr lang="el-GR" sz="2200" dirty="0"/>
              <a:t>δούλος] 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69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4311</TotalTime>
  <Words>1061</Words>
  <Application>Microsoft Macintosh PowerPoint</Application>
  <PresentationFormat>On-screen Show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Διαπολιτισμική Εκπαίδευση  Γιώργος Μαυρομμάτης </vt:lpstr>
      <vt:lpstr>Ρατσισμός </vt:lpstr>
      <vt:lpstr>Ρατσισμός: μια απόπειρα εννοιολόγησης </vt:lpstr>
      <vt:lpstr>PowerPoint Presentation</vt:lpstr>
      <vt:lpstr>PowerPoint Presentation</vt:lpstr>
      <vt:lpstr>PowerPoint Presentation</vt:lpstr>
      <vt:lpstr>Προσοχή – Φαινόμενο της Νεωτερικότητας </vt:lpstr>
      <vt:lpstr>Η «φυλή» και η κατασκευή της </vt:lpstr>
      <vt:lpstr>ΠΡΟΣΟΧΗ </vt:lpstr>
      <vt:lpstr>Κατάταξη σε «φυλές» </vt:lpstr>
      <vt:lpstr>PowerPoint Presentation</vt:lpstr>
      <vt:lpstr>Ακόμα, μάθαμε ότι:</vt:lpstr>
      <vt:lpstr>Ρατσισμός: επιχειρώντας να τον ορίσουμε </vt:lpstr>
      <vt:lpstr>PowerPoint Presentation</vt:lpstr>
      <vt:lpstr>PowerPoint Presentation</vt:lpstr>
      <vt:lpstr>Προσοχή </vt:lpstr>
      <vt:lpstr>Συνοψίζοντας  Ρατσισμός σημαίνει </vt:lpstr>
      <vt:lpstr>Προσοχή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45</cp:revision>
  <dcterms:created xsi:type="dcterms:W3CDTF">2021-02-18T16:05:05Z</dcterms:created>
  <dcterms:modified xsi:type="dcterms:W3CDTF">2021-04-04T11:48:02Z</dcterms:modified>
</cp:coreProperties>
</file>