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886" r:id="rId2"/>
  </p:sldMasterIdLst>
  <p:notesMasterIdLst>
    <p:notesMasterId r:id="rId25"/>
  </p:notesMasterIdLst>
  <p:handoutMasterIdLst>
    <p:handoutMasterId r:id="rId26"/>
  </p:handoutMasterIdLst>
  <p:sldIdLst>
    <p:sldId id="1525" r:id="rId3"/>
    <p:sldId id="1486" r:id="rId4"/>
    <p:sldId id="1907" r:id="rId5"/>
    <p:sldId id="1908" r:id="rId6"/>
    <p:sldId id="1909" r:id="rId7"/>
    <p:sldId id="1910" r:id="rId8"/>
    <p:sldId id="1911" r:id="rId9"/>
    <p:sldId id="1912" r:id="rId10"/>
    <p:sldId id="1913" r:id="rId11"/>
    <p:sldId id="1914" r:id="rId12"/>
    <p:sldId id="1915" r:id="rId13"/>
    <p:sldId id="1916" r:id="rId14"/>
    <p:sldId id="1917" r:id="rId15"/>
    <p:sldId id="1918" r:id="rId16"/>
    <p:sldId id="1919" r:id="rId17"/>
    <p:sldId id="1920" r:id="rId18"/>
    <p:sldId id="1921" r:id="rId19"/>
    <p:sldId id="1922" r:id="rId20"/>
    <p:sldId id="1923" r:id="rId21"/>
    <p:sldId id="1924" r:id="rId22"/>
    <p:sldId id="1925" r:id="rId23"/>
    <p:sldId id="1880" r:id="rId2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278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autoAdjust="0"/>
    <p:restoredTop sz="94529" autoAdjust="0"/>
  </p:normalViewPr>
  <p:slideViewPr>
    <p:cSldViewPr>
      <p:cViewPr varScale="1">
        <p:scale>
          <a:sx n="78" d="100"/>
          <a:sy n="78" d="100"/>
        </p:scale>
        <p:origin x="126" y="192"/>
      </p:cViewPr>
      <p:guideLst>
        <p:guide orient="horz" pos="1968"/>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100" d="100"/>
          <a:sy n="100" d="100"/>
        </p:scale>
        <p:origin x="35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97663184-C1B5-4A7D-8A89-A9050913DB79}" type="slidenum">
              <a:rPr lang="en-US" altLang="en-US"/>
              <a:pPr/>
              <a:t>‹#›</a:t>
            </a:fld>
            <a:endParaRPr lang="en-US" altLang="en-US"/>
          </a:p>
        </p:txBody>
      </p:sp>
    </p:spTree>
    <p:extLst>
      <p:ext uri="{BB962C8B-B14F-4D97-AF65-F5344CB8AC3E}">
        <p14:creationId xmlns:p14="http://schemas.microsoft.com/office/powerpoint/2010/main" val="59090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1F15992B-A51B-4F77-8E65-4771253008EB}" type="slidenum">
              <a:rPr lang="en-US" altLang="en-US"/>
              <a:pPr/>
              <a:t>‹#›</a:t>
            </a:fld>
            <a:endParaRPr lang="en-US" altLang="en-US"/>
          </a:p>
        </p:txBody>
      </p:sp>
      <p:sp>
        <p:nvSpPr>
          <p:cNvPr id="19462" name="Rectangle 6"/>
          <p:cNvSpPr>
            <a:spLocks noGrp="1" noRot="1" noChangeAspect="1" noChangeArrowheads="1" noTextEdit="1"/>
          </p:cNvSpPr>
          <p:nvPr>
            <p:ph type="sldImg" idx="2"/>
          </p:nvPr>
        </p:nvSpPr>
        <p:spPr bwMode="auto">
          <a:xfrm>
            <a:off x="393700" y="692150"/>
            <a:ext cx="60706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766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1</a:t>
            </a:fld>
            <a:endParaRPr lang="en-US" altLang="en-US"/>
          </a:p>
        </p:txBody>
      </p:sp>
    </p:spTree>
    <p:extLst>
      <p:ext uri="{BB962C8B-B14F-4D97-AF65-F5344CB8AC3E}">
        <p14:creationId xmlns:p14="http://schemas.microsoft.com/office/powerpoint/2010/main" val="42696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412693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41561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156850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6766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26323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66044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92858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16176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202669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153978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355775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05272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807453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22</a:t>
            </a:fld>
            <a:endParaRPr lang="en-US" altLang="en-US"/>
          </a:p>
        </p:txBody>
      </p:sp>
    </p:spTree>
    <p:extLst>
      <p:ext uri="{BB962C8B-B14F-4D97-AF65-F5344CB8AC3E}">
        <p14:creationId xmlns:p14="http://schemas.microsoft.com/office/powerpoint/2010/main" val="299150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412589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037990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17886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342961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78875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30277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15052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Slide Number Placeholder 5"/>
          <p:cNvSpPr>
            <a:spLocks noGrp="1"/>
          </p:cNvSpPr>
          <p:nvPr>
            <p:ph type="sldNum" sz="quarter" idx="10"/>
          </p:nvPr>
        </p:nvSpPr>
        <p:spPr/>
        <p:txBody>
          <a:bodyPr/>
          <a:lstStyle>
            <a:lvl1pPr>
              <a:defRPr/>
            </a:lvl1pPr>
          </a:lstStyle>
          <a:p>
            <a:fld id="{6671E9E9-5D2E-4BE9-8881-E30C156104A5}" type="slidenum">
              <a:rPr lang="en-US" altLang="en-US"/>
              <a:pPr/>
              <a:t>‹#›</a:t>
            </a:fld>
            <a:endParaRPr lang="en-US" altLang="en-US"/>
          </a:p>
        </p:txBody>
      </p:sp>
    </p:spTree>
    <p:extLst>
      <p:ext uri="{BB962C8B-B14F-4D97-AF65-F5344CB8AC3E}">
        <p14:creationId xmlns:p14="http://schemas.microsoft.com/office/powerpoint/2010/main" val="7672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p:nvPr>
        </p:nvSpPr>
        <p:spPr>
          <a:xfrm>
            <a:off x="8382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p:nvPr>
        </p:nvSpPr>
        <p:spPr>
          <a:xfrm>
            <a:off x="61976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19162A54-5098-48D0-9067-A1075CFCEFC6}" type="slidenum">
              <a:rPr lang="en-US" altLang="el-GR"/>
              <a:pPr/>
              <a:t>‹#›</a:t>
            </a:fld>
            <a:endParaRPr lang="en-US" altLang="el-GR"/>
          </a:p>
        </p:txBody>
      </p:sp>
    </p:spTree>
    <p:extLst>
      <p:ext uri="{BB962C8B-B14F-4D97-AF65-F5344CB8AC3E}">
        <p14:creationId xmlns:p14="http://schemas.microsoft.com/office/powerpoint/2010/main" val="40822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3"/>
          <p:cNvSpPr>
            <a:spLocks noGrp="1"/>
          </p:cNvSpPr>
          <p:nvPr>
            <p:ph type="dt" sz="half" idx="10"/>
          </p:nvPr>
        </p:nvSpPr>
        <p:spPr/>
        <p:txBody>
          <a:bodyPr/>
          <a:lstStyle>
            <a:lvl1pPr>
              <a:defRPr/>
            </a:lvl1pPr>
          </a:lstStyle>
          <a:p>
            <a:pPr>
              <a:defRPr/>
            </a:pPr>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97F546C9-70D2-4EB3-BB0E-ABCD0C766E77}" type="slidenum">
              <a:rPr lang="en-US" altLang="el-GR"/>
              <a:pPr/>
              <a:t>‹#›</a:t>
            </a:fld>
            <a:endParaRPr lang="en-US" altLang="el-GR"/>
          </a:p>
        </p:txBody>
      </p:sp>
    </p:spTree>
    <p:extLst>
      <p:ext uri="{BB962C8B-B14F-4D97-AF65-F5344CB8AC3E}">
        <p14:creationId xmlns:p14="http://schemas.microsoft.com/office/powerpoint/2010/main" val="180353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ECCB3E7E-0273-4A22-9847-F8A3E5DD815D}" type="slidenum">
              <a:rPr lang="en-US" altLang="el-GR"/>
              <a:pPr/>
              <a:t>‹#›</a:t>
            </a:fld>
            <a:endParaRPr lang="en-US" altLang="el-GR"/>
          </a:p>
        </p:txBody>
      </p:sp>
    </p:spTree>
    <p:extLst>
      <p:ext uri="{BB962C8B-B14F-4D97-AF65-F5344CB8AC3E}">
        <p14:creationId xmlns:p14="http://schemas.microsoft.com/office/powerpoint/2010/main" val="265613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008A87DD-3140-400E-A8DB-78B85C6AAA7C}" type="slidenum">
              <a:rPr lang="en-US" altLang="en-US"/>
              <a:pPr/>
              <a:t>‹#›</a:t>
            </a:fld>
            <a:endParaRPr lang="en-US" altLang="en-US"/>
          </a:p>
        </p:txBody>
      </p:sp>
    </p:spTree>
    <p:extLst>
      <p:ext uri="{BB962C8B-B14F-4D97-AF65-F5344CB8AC3E}">
        <p14:creationId xmlns:p14="http://schemas.microsoft.com/office/powerpoint/2010/main" val="23541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userDrawn="1"/>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10"/>
          </p:nvPr>
        </p:nvSpPr>
        <p:spPr/>
        <p:txBody>
          <a:bodyPr/>
          <a:lstStyle>
            <a:lvl1pPr>
              <a:defRPr/>
            </a:lvl1pPr>
          </a:lstStyle>
          <a:p>
            <a:fld id="{C6AE8490-37D8-4136-92C7-3FC2F12C84A5}" type="slidenum">
              <a:rPr lang="en-US" altLang="en-US"/>
              <a:pPr/>
              <a:t>‹#›</a:t>
            </a:fld>
            <a:endParaRPr lang="en-US" altLang="en-US"/>
          </a:p>
        </p:txBody>
      </p:sp>
    </p:spTree>
    <p:extLst>
      <p:ext uri="{BB962C8B-B14F-4D97-AF65-F5344CB8AC3E}">
        <p14:creationId xmlns:p14="http://schemas.microsoft.com/office/powerpoint/2010/main" val="320100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EAE01E8-041E-4860-A49A-C8D4AA499DDB}" type="slidenum">
              <a:rPr lang="en-US" altLang="en-US"/>
              <a:pPr/>
              <a:t>‹#›</a:t>
            </a:fld>
            <a:endParaRPr lang="en-US" altLang="en-US"/>
          </a:p>
        </p:txBody>
      </p:sp>
    </p:spTree>
    <p:extLst>
      <p:ext uri="{BB962C8B-B14F-4D97-AF65-F5344CB8AC3E}">
        <p14:creationId xmlns:p14="http://schemas.microsoft.com/office/powerpoint/2010/main" val="158229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F437F02B-124C-48B9-88F3-FE45D934C16B}" type="slidenum">
              <a:rPr lang="en-US" altLang="en-US"/>
              <a:pPr/>
              <a:t>‹#›</a:t>
            </a:fld>
            <a:endParaRPr lang="en-US" altLang="en-US"/>
          </a:p>
        </p:txBody>
      </p:sp>
    </p:spTree>
    <p:extLst>
      <p:ext uri="{BB962C8B-B14F-4D97-AF65-F5344CB8AC3E}">
        <p14:creationId xmlns:p14="http://schemas.microsoft.com/office/powerpoint/2010/main" val="1713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lvl1pPr>
              <a:defRPr sz="4800" baseline="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DDA4B9D2-2526-409A-A2DF-BF5D3AA159E1}" type="slidenum">
              <a:rPr lang="en-US" altLang="en-US"/>
              <a:pPr/>
              <a:t>‹#›</a:t>
            </a:fld>
            <a:endParaRPr lang="en-US" altLang="en-US"/>
          </a:p>
        </p:txBody>
      </p:sp>
    </p:spTree>
    <p:extLst>
      <p:ext uri="{BB962C8B-B14F-4D97-AF65-F5344CB8AC3E}">
        <p14:creationId xmlns:p14="http://schemas.microsoft.com/office/powerpoint/2010/main" val="9793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5" name="Slide Number Placeholder 8"/>
          <p:cNvSpPr>
            <a:spLocks noGrp="1"/>
          </p:cNvSpPr>
          <p:nvPr>
            <p:ph type="sldNum" sz="quarter" idx="10"/>
          </p:nvPr>
        </p:nvSpPr>
        <p:spPr/>
        <p:txBody>
          <a:bodyPr/>
          <a:lstStyle>
            <a:lvl1pPr>
              <a:defRPr/>
            </a:lvl1pPr>
          </a:lstStyle>
          <a:p>
            <a:fld id="{7ADEA3C8-C2DE-4A3E-A6B7-C39F131016B8}" type="slidenum">
              <a:rPr lang="en-US" altLang="en-US"/>
              <a:pPr/>
              <a:t>‹#›</a:t>
            </a:fld>
            <a:endParaRPr lang="en-US" altLang="en-US"/>
          </a:p>
        </p:txBody>
      </p:sp>
    </p:spTree>
    <p:extLst>
      <p:ext uri="{BB962C8B-B14F-4D97-AF65-F5344CB8AC3E}">
        <p14:creationId xmlns:p14="http://schemas.microsoft.com/office/powerpoint/2010/main" val="161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Rectangle 11"/>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n-US" sz="900">
                <a:solidFill>
                  <a:schemeClr val="bg1"/>
                </a:solidFill>
                <a:latin typeface="Calibri" charset="0"/>
              </a:rPr>
              <a:t>OIKONOMIKH, 5</a:t>
            </a:r>
            <a:r>
              <a:rPr lang="el-GR" sz="900" baseline="30000">
                <a:solidFill>
                  <a:schemeClr val="bg1"/>
                </a:solidFill>
                <a:latin typeface="Calibri" charset="0"/>
              </a:rPr>
              <a:t>η</a:t>
            </a:r>
            <a:r>
              <a:rPr lang="el-GR" sz="900">
                <a:solidFill>
                  <a:schemeClr val="bg1"/>
                </a:solidFill>
                <a:latin typeface="Calibri" charset="0"/>
              </a:rPr>
              <a:t> έκδοση</a:t>
            </a:r>
          </a:p>
          <a:p>
            <a:pPr algn="ctr">
              <a:defRPr/>
            </a:pPr>
            <a:r>
              <a:rPr lang="en-GB" sz="900">
                <a:solidFill>
                  <a:schemeClr val="bg1"/>
                </a:solidFill>
                <a:latin typeface="Calibri" charset="0"/>
              </a:rPr>
              <a:t>Mankiw and Taylor</a:t>
            </a:r>
          </a:p>
        </p:txBody>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vl1pPr>
          </a:lstStyle>
          <a:p>
            <a:fld id="{4060402E-16D0-4292-B8FE-C0787A4D232F}" type="slidenum">
              <a:rPr lang="en-US" altLang="en-US"/>
              <a:pPr/>
              <a:t>‹#›</a:t>
            </a:fld>
            <a:endParaRPr lang="en-US" altLang="en-US"/>
          </a:p>
        </p:txBody>
      </p:sp>
    </p:spTree>
    <p:extLst>
      <p:ext uri="{BB962C8B-B14F-4D97-AF65-F5344CB8AC3E}">
        <p14:creationId xmlns:p14="http://schemas.microsoft.com/office/powerpoint/2010/main" val="14881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3A24CD47-AD0B-4E38-9454-FD5BF2B6B2ED}" type="slidenum">
              <a:rPr lang="en-US" altLang="el-GR"/>
              <a:pPr/>
              <a:t>‹#›</a:t>
            </a:fld>
            <a:endParaRPr lang="en-US" altLang="el-GR"/>
          </a:p>
        </p:txBody>
      </p:sp>
    </p:spTree>
    <p:extLst>
      <p:ext uri="{BB962C8B-B14F-4D97-AF65-F5344CB8AC3E}">
        <p14:creationId xmlns:p14="http://schemas.microsoft.com/office/powerpoint/2010/main" val="36392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03037067-1598-43CF-A8B1-036363D8EC90}" type="slidenum">
              <a:rPr lang="en-US" altLang="en-US"/>
              <a:pPr/>
              <a:t>‹#›</a:t>
            </a:fld>
            <a:endParaRPr lang="en-US" altLang="en-US"/>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Εικόνα 11" descr="Εικόνα που περιέχει βέλος&#10;&#10;Περιγραφή που δημιουργήθηκε αυτόματα"/>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hf hdr="0" dt="0"/>
  <p:txStyles>
    <p:titleStyle>
      <a:lvl1pPr algn="l" rtl="0" eaLnBrk="0" fontAlgn="base" hangingPunct="0">
        <a:lnSpc>
          <a:spcPct val="85000"/>
        </a:lnSpc>
        <a:spcBef>
          <a:spcPct val="0"/>
        </a:spcBef>
        <a:spcAft>
          <a:spcPct val="0"/>
        </a:spcAft>
        <a:defRPr sz="3600" kern="1200" spc="-50">
          <a:solidFill>
            <a:schemeClr val="accent2"/>
          </a:solidFill>
          <a:latin typeface="+mj-lt"/>
          <a:ea typeface="+mj-ea"/>
          <a:cs typeface="+mj-cs"/>
        </a:defRPr>
      </a:lvl1pPr>
      <a:lvl2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5pPr>
      <a:lvl6pPr marL="457200" algn="l" rtl="0" fontAlgn="base">
        <a:lnSpc>
          <a:spcPct val="85000"/>
        </a:lnSpc>
        <a:spcBef>
          <a:spcPct val="0"/>
        </a:spcBef>
        <a:spcAft>
          <a:spcPct val="0"/>
        </a:spcAft>
        <a:defRPr sz="4000">
          <a:solidFill>
            <a:schemeClr val="accent2"/>
          </a:solidFill>
          <a:latin typeface="Calibri Light" panose="020F0302020204030204" pitchFamily="34" charset="0"/>
        </a:defRPr>
      </a:lvl6pPr>
      <a:lvl7pPr marL="914400" algn="l" rtl="0" fontAlgn="base">
        <a:lnSpc>
          <a:spcPct val="85000"/>
        </a:lnSpc>
        <a:spcBef>
          <a:spcPct val="0"/>
        </a:spcBef>
        <a:spcAft>
          <a:spcPct val="0"/>
        </a:spcAft>
        <a:defRPr sz="4000">
          <a:solidFill>
            <a:schemeClr val="accent2"/>
          </a:solidFill>
          <a:latin typeface="Calibri Light" panose="020F0302020204030204" pitchFamily="34" charset="0"/>
        </a:defRPr>
      </a:lvl7pPr>
      <a:lvl8pPr marL="1371600" algn="l" rtl="0" fontAlgn="base">
        <a:lnSpc>
          <a:spcPct val="85000"/>
        </a:lnSpc>
        <a:spcBef>
          <a:spcPct val="0"/>
        </a:spcBef>
        <a:spcAft>
          <a:spcPct val="0"/>
        </a:spcAft>
        <a:defRPr sz="4000">
          <a:solidFill>
            <a:schemeClr val="accent2"/>
          </a:solidFill>
          <a:latin typeface="Calibri Light" panose="020F0302020204030204" pitchFamily="34" charset="0"/>
        </a:defRPr>
      </a:lvl8pPr>
      <a:lvl9pPr marL="1828800" algn="l" rtl="0" fontAlgn="base">
        <a:lnSpc>
          <a:spcPct val="85000"/>
        </a:lnSpc>
        <a:spcBef>
          <a:spcPct val="0"/>
        </a:spcBef>
        <a:spcAft>
          <a:spcPct val="0"/>
        </a:spcAft>
        <a:defRPr sz="4000">
          <a:solidFill>
            <a:schemeClr val="accent2"/>
          </a:solidFill>
          <a:latin typeface="Calibri Light" panose="020F0302020204030204" pitchFamily="34" charset="0"/>
        </a:defRPr>
      </a:lvl9pPr>
    </p:titleStyle>
    <p:bodyStyle>
      <a:lvl1pPr marL="90488" indent="-90488" algn="l" rtl="0" eaLnBrk="0" fontAlgn="base" hangingPunct="0">
        <a:spcBef>
          <a:spcPts val="1200"/>
        </a:spcBef>
        <a:spcAft>
          <a:spcPts val="1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spcBef>
          <a:spcPts val="200"/>
        </a:spcBef>
        <a:spcAft>
          <a:spcPts val="12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Θέση τίτλου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 υποδείγματος</a:t>
            </a:r>
            <a:endParaRPr lang="en-US" altLang="el-GR" smtClean="0"/>
          </a:p>
        </p:txBody>
      </p:sp>
      <p:sp>
        <p:nvSpPr>
          <p:cNvPr id="2051" name="Θέση κειμένου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κειμένου υποδείγματος</a:t>
            </a:r>
          </a:p>
          <a:p>
            <a:pPr lvl="1"/>
            <a:r>
              <a:rPr lang="el-GR" altLang="el-GR" smtClean="0"/>
              <a:t>Δεύτερο επίπεδο</a:t>
            </a:r>
          </a:p>
          <a:p>
            <a:pPr lvl="2"/>
            <a:r>
              <a:rPr lang="el-GR" altLang="el-GR" smtClean="0"/>
              <a:t>Τρίτο επίπεδο</a:t>
            </a:r>
          </a:p>
          <a:p>
            <a:pPr lvl="3"/>
            <a:r>
              <a:rPr lang="el-GR" altLang="el-GR" smtClean="0"/>
              <a:t>Τέταρτο επίπεδο</a:t>
            </a:r>
          </a:p>
          <a:p>
            <a:pPr lvl="4"/>
            <a:r>
              <a:rPr lang="el-GR" altLang="el-GR" smtClean="0"/>
              <a:t>Πέμπτο επίπεδο</a:t>
            </a:r>
            <a:endParaRPr lang="en-US" altLang="el-GR" smtClean="0"/>
          </a:p>
        </p:txBody>
      </p:sp>
      <p:sp>
        <p:nvSpPr>
          <p:cNvPr id="4" name="Θέση ημερομηνίας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p>
        </p:txBody>
      </p:sp>
      <p:sp>
        <p:nvSpPr>
          <p:cNvPr id="5" name="Θέση υποσέλιδου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p>
        </p:txBody>
      </p:sp>
      <p:sp>
        <p:nvSpPr>
          <p:cNvPr id="6" name="Θέση αριθμού διαφάνειας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F37D27-1E3E-4773-85B2-E14315E15E88}"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9"/>
          <p:cNvSpPr>
            <a:spLocks noChangeArrowheads="1"/>
          </p:cNvSpPr>
          <p:nvPr/>
        </p:nvSpPr>
        <p:spPr bwMode="auto">
          <a:xfrm>
            <a:off x="1524000" y="-285750"/>
            <a:ext cx="9144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800" i="1">
              <a:latin typeface="Arial" panose="020B0604020202020204" pitchFamily="34" charset="0"/>
              <a:ea typeface="ＭＳ Ｐゴシック" panose="020B0600070205080204" pitchFamily="34" charset="-128"/>
            </a:endParaRPr>
          </a:p>
        </p:txBody>
      </p:sp>
      <p:sp>
        <p:nvSpPr>
          <p:cNvPr id="11267" name="Ορθογώνιο 6"/>
          <p:cNvSpPr>
            <a:spLocks noChangeArrowheads="1"/>
          </p:cNvSpPr>
          <p:nvPr/>
        </p:nvSpPr>
        <p:spPr bwMode="auto">
          <a:xfrm>
            <a:off x="1600200" y="5181601"/>
            <a:ext cx="4038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900" b="1">
                <a:latin typeface="Foco" pitchFamily="34" charset="0"/>
                <a:ea typeface="Foco" pitchFamily="34" charset="0"/>
                <a:cs typeface="Foco" pitchFamily="34" charset="0"/>
              </a:rPr>
              <a:t>Αποκλειστικότητα για την ελληνική γλώσσα: </a:t>
            </a:r>
            <a:r>
              <a:rPr lang="el-GR" altLang="el-GR" sz="900">
                <a:latin typeface="Foco" pitchFamily="34" charset="0"/>
                <a:ea typeface="Foco" pitchFamily="34" charset="0"/>
                <a:cs typeface="Foco" pitchFamily="34" charset="0"/>
              </a:rPr>
              <a:t>Εκδόσεις ΤΖΙΟΛΑ. </a:t>
            </a:r>
            <a:r>
              <a:rPr lang="en-US" altLang="el-GR" sz="900">
                <a:latin typeface="Foco" pitchFamily="34" charset="0"/>
                <a:ea typeface="Foco" pitchFamily="34" charset="0"/>
                <a:cs typeface="Foco" pitchFamily="34" charset="0"/>
              </a:rPr>
              <a:t/>
            </a:r>
            <a:br>
              <a:rPr lang="en-US" altLang="el-GR" sz="900">
                <a:latin typeface="Foco" pitchFamily="34" charset="0"/>
                <a:ea typeface="Foco" pitchFamily="34" charset="0"/>
                <a:cs typeface="Foco" pitchFamily="34" charset="0"/>
              </a:rPr>
            </a:br>
            <a:r>
              <a:rPr lang="el-GR" altLang="el-GR" sz="900">
                <a:latin typeface="Foco" pitchFamily="34" charset="0"/>
                <a:ea typeface="Foco" pitchFamily="34" charset="0"/>
                <a:cs typeface="Foco" pitchFamily="34" charset="0"/>
              </a:rPr>
              <a:t>Copyright © </a:t>
            </a:r>
            <a:r>
              <a:rPr lang="en-US" altLang="el-GR" sz="900">
                <a:latin typeface="Foco" pitchFamily="34" charset="0"/>
                <a:ea typeface="Foco" pitchFamily="34" charset="0"/>
                <a:cs typeface="Foco" pitchFamily="34" charset="0"/>
              </a:rPr>
              <a:t>2021</a:t>
            </a:r>
            <a:r>
              <a:rPr lang="el-GR" altLang="el-GR" sz="900">
                <a:latin typeface="Foco" pitchFamily="34" charset="0"/>
                <a:ea typeface="Foco" pitchFamily="34" charset="0"/>
                <a:cs typeface="Foco" pitchFamily="34" charset="0"/>
              </a:rPr>
              <a:t> Εκδόσεις ΤΖΙΟΛΑ. Με επιφύλαξη παντός νόμιμου δικαιώματος.</a:t>
            </a:r>
          </a:p>
        </p:txBody>
      </p:sp>
      <p:pic>
        <p:nvPicPr>
          <p:cNvPr id="11268" name="Εικόνα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76238"/>
            <a:ext cx="8985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Εικόνα 26" descr="Εικόνα που περιέχει βέλος&#10;&#10;Περιγραφή που δημιουργήθηκε αυτό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6467475"/>
            <a:ext cx="3508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Υπότιτλος 2">
            <a:extLst>
              <a:ext uri="{FF2B5EF4-FFF2-40B4-BE49-F238E27FC236}"/>
            </a:extLst>
          </p:cNvPr>
          <p:cNvSpPr txBox="1">
            <a:spLocks/>
          </p:cNvSpPr>
          <p:nvPr/>
        </p:nvSpPr>
        <p:spPr>
          <a:xfrm>
            <a:off x="1587500" y="1685926"/>
            <a:ext cx="9080500" cy="1590675"/>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80000"/>
              </a:lnSpc>
              <a:spcAft>
                <a:spcPts val="600"/>
              </a:spcAft>
            </a:pPr>
            <a:r>
              <a:rPr lang="el-GR" altLang="el-GR" sz="3000" b="1" dirty="0">
                <a:solidFill>
                  <a:srgbClr val="FF0000"/>
                </a:solidFill>
                <a:latin typeface="Arial Black" panose="020B0A04020102020204" pitchFamily="34" charset="0"/>
              </a:rPr>
              <a:t>ΤΟ ΕΥΡΩΠΑΪΚΟ </a:t>
            </a:r>
          </a:p>
          <a:p>
            <a:pPr defTabSz="914400" eaLnBrk="1" hangingPunct="1">
              <a:lnSpc>
                <a:spcPct val="80000"/>
              </a:lnSpc>
              <a:spcAft>
                <a:spcPts val="600"/>
              </a:spcAft>
            </a:pPr>
            <a:r>
              <a:rPr lang="el-GR" altLang="el-GR" sz="3000" b="1" dirty="0">
                <a:solidFill>
                  <a:srgbClr val="FF0000"/>
                </a:solidFill>
                <a:latin typeface="Arial Black" panose="020B0A04020102020204" pitchFamily="34" charset="0"/>
              </a:rPr>
              <a:t>ΦΑΙΝΟΜΕΝΟ</a:t>
            </a:r>
          </a:p>
          <a:p>
            <a:pPr defTabSz="914400" eaLnBrk="1" hangingPunct="1">
              <a:lnSpc>
                <a:spcPct val="80000"/>
              </a:lnSpc>
              <a:spcAft>
                <a:spcPts val="600"/>
              </a:spcAft>
            </a:pPr>
            <a:r>
              <a:rPr lang="el-GR" altLang="el-GR" sz="2000" b="1" dirty="0">
                <a:solidFill>
                  <a:srgbClr val="2958BE"/>
                </a:solidFill>
                <a:latin typeface="Foco" pitchFamily="34" charset="0"/>
                <a:ea typeface="Foco" pitchFamily="34" charset="0"/>
                <a:cs typeface="Foco" pitchFamily="34" charset="0"/>
              </a:rPr>
              <a:t>Ιστορία, Θεσμοί, Πολιτικές</a:t>
            </a:r>
          </a:p>
          <a:p>
            <a:pPr defTabSz="914400" eaLnBrk="1" hangingPunct="1">
              <a:lnSpc>
                <a:spcPct val="80000"/>
              </a:lnSpc>
              <a:spcAft>
                <a:spcPts val="600"/>
              </a:spcAft>
            </a:pPr>
            <a:r>
              <a:rPr lang="el-GR" altLang="el-GR" sz="1600" b="1" dirty="0">
                <a:solidFill>
                  <a:srgbClr val="2958BE"/>
                </a:solidFill>
                <a:latin typeface="Foco" pitchFamily="34" charset="0"/>
                <a:ea typeface="Foco" pitchFamily="34" charset="0"/>
                <a:cs typeface="Foco" pitchFamily="34" charset="0"/>
              </a:rPr>
              <a:t>3</a:t>
            </a:r>
            <a:r>
              <a:rPr lang="el-GR" altLang="el-GR" sz="1600" b="1" baseline="30000" dirty="0">
                <a:solidFill>
                  <a:srgbClr val="2958BE"/>
                </a:solidFill>
                <a:latin typeface="Foco" pitchFamily="34" charset="0"/>
                <a:ea typeface="Foco" pitchFamily="34" charset="0"/>
                <a:cs typeface="Foco" pitchFamily="34" charset="0"/>
              </a:rPr>
              <a:t>η</a:t>
            </a:r>
            <a:r>
              <a:rPr lang="el-GR" altLang="el-GR" sz="1600" b="1" dirty="0">
                <a:solidFill>
                  <a:srgbClr val="2958BE"/>
                </a:solidFill>
                <a:latin typeface="Foco" pitchFamily="34" charset="0"/>
                <a:ea typeface="Foco" pitchFamily="34" charset="0"/>
                <a:cs typeface="Foco" pitchFamily="34" charset="0"/>
              </a:rPr>
              <a:t> Έκδοση</a:t>
            </a:r>
            <a:endParaRPr lang="en-US" altLang="el-GR" sz="1600" b="1" dirty="0">
              <a:solidFill>
                <a:srgbClr val="2958BE"/>
              </a:solidFill>
              <a:latin typeface="Foco" pitchFamily="34" charset="0"/>
              <a:ea typeface="Foco" pitchFamily="34" charset="0"/>
              <a:cs typeface="Foco" pitchFamily="34" charset="0"/>
            </a:endParaRPr>
          </a:p>
        </p:txBody>
      </p:sp>
      <p:sp>
        <p:nvSpPr>
          <p:cNvPr id="10" name="9 - Ορθογώνιο"/>
          <p:cNvSpPr/>
          <p:nvPr/>
        </p:nvSpPr>
        <p:spPr>
          <a:xfrm>
            <a:off x="1600200" y="3886201"/>
            <a:ext cx="4419600" cy="307975"/>
          </a:xfrm>
          <a:prstGeom prst="rect">
            <a:avLst/>
          </a:prstGeom>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1400" b="1" dirty="0">
                <a:solidFill>
                  <a:srgbClr val="595959"/>
                </a:solidFill>
                <a:latin typeface="Foco" pitchFamily="34" charset="0"/>
                <a:ea typeface="Foco" pitchFamily="34" charset="0"/>
                <a:cs typeface="Foco" pitchFamily="34" charset="0"/>
              </a:rPr>
              <a:t>Παναγιώτης </a:t>
            </a:r>
            <a:r>
              <a:rPr lang="el-GR" altLang="el-GR" sz="1400" b="1" dirty="0" err="1">
                <a:solidFill>
                  <a:srgbClr val="595959"/>
                </a:solidFill>
                <a:latin typeface="Foco" pitchFamily="34" charset="0"/>
                <a:ea typeface="Foco" pitchFamily="34" charset="0"/>
                <a:cs typeface="Foco" pitchFamily="34" charset="0"/>
              </a:rPr>
              <a:t>Λιαργκόβας</a:t>
            </a:r>
            <a:r>
              <a:rPr lang="el-GR" altLang="el-GR" sz="1400" b="1" dirty="0">
                <a:solidFill>
                  <a:srgbClr val="595959"/>
                </a:solidFill>
                <a:latin typeface="Foco" pitchFamily="34" charset="0"/>
                <a:ea typeface="Foco" pitchFamily="34" charset="0"/>
                <a:cs typeface="Foco" pitchFamily="34" charset="0"/>
              </a:rPr>
              <a:t>, Χρήστος Παπαγεωργίου</a:t>
            </a:r>
            <a:endParaRPr lang="en-US" altLang="el-GR" sz="1400" b="1" dirty="0">
              <a:solidFill>
                <a:srgbClr val="595959"/>
              </a:solidFill>
              <a:latin typeface="Foco" pitchFamily="34" charset="0"/>
              <a:ea typeface="Foco" pitchFamily="34" charset="0"/>
              <a:cs typeface="Foco" pitchFamily="34" charset="0"/>
            </a:endParaRPr>
          </a:p>
        </p:txBody>
      </p:sp>
      <p:pic>
        <p:nvPicPr>
          <p:cNvPr id="14" name="13 - Εικόνα" descr="LIARGOVAS-PAPAGEORGIOU-EVROPAIKO_3E__FC.jpg"/>
          <p:cNvPicPr>
            <a:picLocks noChangeAspect="1"/>
          </p:cNvPicPr>
          <p:nvPr/>
        </p:nvPicPr>
        <p:blipFill>
          <a:blip r:embed="rId5"/>
          <a:srcRect b="2532"/>
          <a:stretch>
            <a:fillRect/>
          </a:stretch>
        </p:blipFill>
        <p:spPr>
          <a:xfrm>
            <a:off x="6324601" y="228600"/>
            <a:ext cx="4138613" cy="5867400"/>
          </a:xfrm>
          <a:prstGeom prst="rect">
            <a:avLst/>
          </a:prstGeom>
          <a:ln>
            <a:noFill/>
          </a:ln>
          <a:effectLst>
            <a:outerShdw blurRad="292100" dist="139700" dir="2700000" algn="tl" rotWithShape="0">
              <a:srgbClr val="333333">
                <a:alpha val="65000"/>
              </a:srgbClr>
            </a:outerShdw>
          </a:effectLst>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πορεία προς την </a:t>
            </a:r>
            <a:r>
              <a:rPr lang="el-GR" sz="2000" b="1" i="1" dirty="0" smtClean="0">
                <a:solidFill>
                  <a:schemeClr val="accent2"/>
                </a:solidFill>
              </a:rPr>
              <a:t>Ενιαία Ευρωπαϊκή Πράξη</a:t>
            </a:r>
            <a:r>
              <a:rPr lang="el-GR" sz="2000" b="1" dirty="0" smtClean="0">
                <a:solidFill>
                  <a:schemeClr val="accent2"/>
                </a:solidFill>
              </a:rPr>
              <a:t> (ΕΕΠ)</a:t>
            </a:r>
            <a:endParaRPr lang="el-GR" sz="2000" b="1" dirty="0">
              <a:solidFill>
                <a:schemeClr val="accent2"/>
              </a:solidFill>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Η </a:t>
            </a:r>
            <a:r>
              <a:rPr lang="el-GR" b="1" dirty="0">
                <a:solidFill>
                  <a:schemeClr val="accent2"/>
                </a:solidFill>
              </a:rPr>
              <a:t>πρωτοβουλία </a:t>
            </a:r>
            <a:r>
              <a:rPr lang="el-GR" b="1" dirty="0" err="1">
                <a:solidFill>
                  <a:schemeClr val="accent2"/>
                </a:solidFill>
              </a:rPr>
              <a:t>Mitterand</a:t>
            </a:r>
            <a:r>
              <a:rPr lang="el-GR" b="1" dirty="0">
                <a:solidFill>
                  <a:schemeClr val="accent2"/>
                </a:solidFill>
              </a:rPr>
              <a:t> – </a:t>
            </a:r>
            <a:r>
              <a:rPr lang="el-GR" b="1" dirty="0" err="1">
                <a:solidFill>
                  <a:schemeClr val="accent2"/>
                </a:solidFill>
              </a:rPr>
              <a:t>Kohl</a:t>
            </a:r>
            <a:r>
              <a:rPr lang="el-GR" b="1" dirty="0">
                <a:solidFill>
                  <a:schemeClr val="accent2"/>
                </a:solidFill>
              </a:rPr>
              <a:t> και η έκθεση της επιτροπής </a:t>
            </a:r>
            <a:r>
              <a:rPr lang="el-GR" b="1" dirty="0" err="1" smtClean="0">
                <a:solidFill>
                  <a:schemeClr val="accent2"/>
                </a:solidFill>
              </a:rPr>
              <a:t>Doog</a:t>
            </a:r>
            <a:r>
              <a:rPr lang="en-US" b="1" dirty="0" smtClean="0">
                <a:solidFill>
                  <a:schemeClr val="accent2"/>
                </a:solidFill>
              </a:rPr>
              <a:t>e</a:t>
            </a:r>
            <a:r>
              <a:rPr lang="el-GR" b="1" dirty="0" smtClean="0">
                <a:solidFill>
                  <a:schemeClr val="accent2"/>
                </a:solidFill>
              </a:rPr>
              <a:t> </a:t>
            </a:r>
          </a:p>
          <a:p>
            <a:pPr marL="285750" indent="-285750" algn="just">
              <a:buFont typeface="Arial" panose="020B0604020202020204" pitchFamily="34" charset="0"/>
              <a:buChar char="•"/>
            </a:pPr>
            <a:r>
              <a:rPr lang="el-GR" b="1" dirty="0">
                <a:solidFill>
                  <a:schemeClr val="accent2"/>
                </a:solidFill>
              </a:rPr>
              <a:t>Οι προθέσεις για ενεργοποίηση της ενοποιητικής διαδικασίας τέθηκαν και πάλι στο Ευρωπαϊκό Συμβούλιο του </a:t>
            </a:r>
            <a:r>
              <a:rPr lang="el-GR" b="1" dirty="0" err="1">
                <a:solidFill>
                  <a:schemeClr val="accent2"/>
                </a:solidFill>
              </a:rPr>
              <a:t>Fontainebleau</a:t>
            </a:r>
            <a:r>
              <a:rPr lang="el-GR" b="1" dirty="0">
                <a:solidFill>
                  <a:schemeClr val="accent2"/>
                </a:solidFill>
              </a:rPr>
              <a:t>, </a:t>
            </a:r>
            <a:r>
              <a:rPr lang="el-GR" b="1" dirty="0" smtClean="0">
                <a:solidFill>
                  <a:schemeClr val="accent2"/>
                </a:solidFill>
              </a:rPr>
              <a:t>του Ιουνίου 1984</a:t>
            </a:r>
            <a:r>
              <a:rPr lang="el-GR" b="1" dirty="0">
                <a:solidFill>
                  <a:schemeClr val="accent2"/>
                </a:solidFill>
              </a:rPr>
              <a:t>, με πρωτοβουλία του Γάλλου προέδρου </a:t>
            </a:r>
            <a:r>
              <a:rPr lang="el-GR" b="1" dirty="0" err="1">
                <a:solidFill>
                  <a:schemeClr val="accent2"/>
                </a:solidFill>
              </a:rPr>
              <a:t>François</a:t>
            </a:r>
            <a:r>
              <a:rPr lang="el-GR" b="1" dirty="0">
                <a:solidFill>
                  <a:schemeClr val="accent2"/>
                </a:solidFill>
              </a:rPr>
              <a:t> </a:t>
            </a:r>
            <a:r>
              <a:rPr lang="el-GR" b="1" dirty="0" err="1">
                <a:solidFill>
                  <a:schemeClr val="accent2"/>
                </a:solidFill>
              </a:rPr>
              <a:t>Mitterrand</a:t>
            </a:r>
            <a:r>
              <a:rPr lang="el-GR" b="1" dirty="0">
                <a:solidFill>
                  <a:schemeClr val="accent2"/>
                </a:solidFill>
              </a:rPr>
              <a:t> και τη συνδρομή του Γερμανού καγκελάριου </a:t>
            </a:r>
            <a:r>
              <a:rPr lang="el-GR" b="1" dirty="0" err="1">
                <a:solidFill>
                  <a:schemeClr val="accent2"/>
                </a:solidFill>
              </a:rPr>
              <a:t>Helmut</a:t>
            </a:r>
            <a:r>
              <a:rPr lang="el-GR" b="1" dirty="0">
                <a:solidFill>
                  <a:schemeClr val="accent2"/>
                </a:solidFill>
              </a:rPr>
              <a:t> </a:t>
            </a:r>
            <a:r>
              <a:rPr lang="el-GR" b="1" dirty="0" err="1" smtClean="0">
                <a:solidFill>
                  <a:schemeClr val="accent2"/>
                </a:solidFill>
              </a:rPr>
              <a:t>Kohl</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Η </a:t>
            </a:r>
            <a:r>
              <a:rPr lang="el-GR" b="1" dirty="0" err="1" smtClean="0">
                <a:solidFill>
                  <a:schemeClr val="accent2"/>
                </a:solidFill>
              </a:rPr>
              <a:t>συγκροτηθείσα</a:t>
            </a:r>
            <a:r>
              <a:rPr lang="el-GR" b="1" dirty="0" smtClean="0">
                <a:solidFill>
                  <a:schemeClr val="accent2"/>
                </a:solidFill>
              </a:rPr>
              <a:t> ad hoc επιτροπής υπό τον </a:t>
            </a:r>
            <a:r>
              <a:rPr lang="el-GR" b="1" dirty="0" err="1" smtClean="0">
                <a:solidFill>
                  <a:schemeClr val="accent2"/>
                </a:solidFill>
              </a:rPr>
              <a:t>πρ</a:t>
            </a:r>
            <a:r>
              <a:rPr lang="el-GR" b="1" dirty="0" smtClean="0">
                <a:solidFill>
                  <a:schemeClr val="accent2"/>
                </a:solidFill>
              </a:rPr>
              <a:t>. υπουργό Εξωτερικών της Ιρλανδίας </a:t>
            </a:r>
            <a:r>
              <a:rPr lang="el-GR" b="1" dirty="0" err="1" smtClean="0">
                <a:solidFill>
                  <a:schemeClr val="accent2"/>
                </a:solidFill>
              </a:rPr>
              <a:t>James</a:t>
            </a:r>
            <a:r>
              <a:rPr lang="el-GR" b="1" dirty="0" smtClean="0">
                <a:solidFill>
                  <a:schemeClr val="accent2"/>
                </a:solidFill>
              </a:rPr>
              <a:t> </a:t>
            </a:r>
            <a:r>
              <a:rPr lang="el-GR" b="1" dirty="0" err="1" smtClean="0">
                <a:solidFill>
                  <a:schemeClr val="accent2"/>
                </a:solidFill>
              </a:rPr>
              <a:t>Dooge</a:t>
            </a:r>
            <a:r>
              <a:rPr lang="el-GR" b="1" dirty="0" smtClean="0">
                <a:solidFill>
                  <a:schemeClr val="accent2"/>
                </a:solidFill>
              </a:rPr>
              <a:t>, υπέβαλε στο Ευρωπαϊκό Συμβούλιο των Βρυξελλών του Μαρτίου 1985 έκθεση, για τη μετατροπή των ΕΚ σε Ευρωπαϊκή Ένωση, την προώθηση ευρωπαϊκής εξωτερικής ταυτότητας, την ενίσχυση του ΕΝΣ και την ανάπτυξη κοινών πολιτικών.</a:t>
            </a:r>
          </a:p>
          <a:p>
            <a:pPr marL="285750" indent="-285750" algn="just">
              <a:buFont typeface="Arial" panose="020B0604020202020204" pitchFamily="34" charset="0"/>
              <a:buChar char="•"/>
            </a:pPr>
            <a:r>
              <a:rPr lang="el-GR" b="1" dirty="0" smtClean="0">
                <a:solidFill>
                  <a:schemeClr val="accent2"/>
                </a:solidFill>
              </a:rPr>
              <a:t>Αναφορικά </a:t>
            </a:r>
            <a:r>
              <a:rPr lang="el-GR" b="1" dirty="0">
                <a:solidFill>
                  <a:schemeClr val="accent2"/>
                </a:solidFill>
              </a:rPr>
              <a:t>με την ΕΠΣ, </a:t>
            </a:r>
            <a:r>
              <a:rPr lang="el-GR" b="1" dirty="0" smtClean="0">
                <a:solidFill>
                  <a:schemeClr val="accent2"/>
                </a:solidFill>
              </a:rPr>
              <a:t>τονίσθηκε η </a:t>
            </a:r>
            <a:r>
              <a:rPr lang="el-GR" b="1" dirty="0">
                <a:solidFill>
                  <a:schemeClr val="accent2"/>
                </a:solidFill>
              </a:rPr>
              <a:t>ανάγκη </a:t>
            </a:r>
            <a:r>
              <a:rPr lang="el-GR" b="1" dirty="0" smtClean="0">
                <a:solidFill>
                  <a:schemeClr val="accent2"/>
                </a:solidFill>
              </a:rPr>
              <a:t>δημιουργίας μόνιμης γραμματείας και κοινής εκπροσώπησης στους </a:t>
            </a:r>
            <a:r>
              <a:rPr lang="el-GR" b="1" dirty="0">
                <a:solidFill>
                  <a:schemeClr val="accent2"/>
                </a:solidFill>
              </a:rPr>
              <a:t>διεθνείς οργανισμούς.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Π</a:t>
            </a:r>
            <a:r>
              <a:rPr lang="el-GR" b="1" dirty="0" smtClean="0">
                <a:solidFill>
                  <a:schemeClr val="accent2"/>
                </a:solidFill>
              </a:rPr>
              <a:t>ροτάθηκε η αύξηση </a:t>
            </a:r>
            <a:r>
              <a:rPr lang="el-GR" b="1" dirty="0">
                <a:solidFill>
                  <a:schemeClr val="accent2"/>
                </a:solidFill>
              </a:rPr>
              <a:t>των περιπτώσεων </a:t>
            </a:r>
            <a:r>
              <a:rPr lang="el-GR" b="1" dirty="0" smtClean="0">
                <a:solidFill>
                  <a:schemeClr val="accent2"/>
                </a:solidFill>
              </a:rPr>
              <a:t>αποφάσεων </a:t>
            </a:r>
            <a:r>
              <a:rPr lang="el-GR" b="1" dirty="0">
                <a:solidFill>
                  <a:schemeClr val="accent2"/>
                </a:solidFill>
              </a:rPr>
              <a:t>με πλειοψηφία στο Συμβούλιο των </a:t>
            </a:r>
            <a:r>
              <a:rPr lang="el-GR" b="1" dirty="0" smtClean="0">
                <a:solidFill>
                  <a:schemeClr val="accent2"/>
                </a:solidFill>
              </a:rPr>
              <a:t>Υπουργών, η </a:t>
            </a:r>
            <a:r>
              <a:rPr lang="el-GR" b="1" dirty="0">
                <a:solidFill>
                  <a:schemeClr val="accent2"/>
                </a:solidFill>
              </a:rPr>
              <a:t>παροχή ψήφου εμπιστοσύνης από το Ευρωπαϊκό Κοινοβούλιο προς την </a:t>
            </a:r>
            <a:r>
              <a:rPr lang="el-GR" b="1" dirty="0" smtClean="0">
                <a:solidFill>
                  <a:schemeClr val="accent2"/>
                </a:solidFill>
              </a:rPr>
              <a:t>Επιτροπή, η </a:t>
            </a:r>
            <a:r>
              <a:rPr lang="el-GR" b="1" dirty="0">
                <a:solidFill>
                  <a:schemeClr val="accent2"/>
                </a:solidFill>
              </a:rPr>
              <a:t>χορήγηση </a:t>
            </a:r>
            <a:r>
              <a:rPr lang="el-GR" b="1" dirty="0" smtClean="0">
                <a:solidFill>
                  <a:schemeClr val="accent2"/>
                </a:solidFill>
              </a:rPr>
              <a:t>πραγματικού δικαιώματος </a:t>
            </a:r>
            <a:r>
              <a:rPr lang="el-GR" b="1" dirty="0" err="1">
                <a:solidFill>
                  <a:schemeClr val="accent2"/>
                </a:solidFill>
              </a:rPr>
              <a:t>συναπόφασης</a:t>
            </a:r>
            <a:r>
              <a:rPr lang="el-GR" b="1" dirty="0">
                <a:solidFill>
                  <a:schemeClr val="accent2"/>
                </a:solidFill>
              </a:rPr>
              <a:t> στο Ευρωπαϊκό </a:t>
            </a:r>
            <a:r>
              <a:rPr lang="el-GR" b="1" dirty="0" smtClean="0">
                <a:solidFill>
                  <a:schemeClr val="accent2"/>
                </a:solidFill>
              </a:rPr>
              <a:t>Κοινοβούλιο κ.λπ.</a:t>
            </a:r>
            <a:endParaRPr lang="en-US" b="1" dirty="0">
              <a:solidFill>
                <a:schemeClr val="accent2"/>
              </a:solidFill>
            </a:endParaRPr>
          </a:p>
        </p:txBody>
      </p:sp>
      <p:sp>
        <p:nvSpPr>
          <p:cNvPr id="19" name="TextBox 9"/>
          <p:cNvSpPr txBox="1"/>
          <p:nvPr/>
        </p:nvSpPr>
        <p:spPr>
          <a:xfrm>
            <a:off x="284106" y="3269195"/>
            <a:ext cx="4112048" cy="523220"/>
          </a:xfrm>
          <a:prstGeom prst="rect">
            <a:avLst/>
          </a:prstGeom>
          <a:noFill/>
        </p:spPr>
        <p:txBody>
          <a:bodyPr wrap="square" rtlCol="0">
            <a:spAutoFit/>
          </a:bodyPr>
          <a:lstStyle/>
          <a:p>
            <a:pPr algn="just"/>
            <a:r>
              <a:rPr lang="el-GR" sz="1400" b="1" dirty="0">
                <a:solidFill>
                  <a:schemeClr val="accent2"/>
                </a:solidFill>
              </a:rPr>
              <a:t>Ο πρόεδρος της Γαλλίας </a:t>
            </a:r>
            <a:r>
              <a:rPr lang="el-GR" sz="1400" b="1" dirty="0" err="1">
                <a:solidFill>
                  <a:schemeClr val="accent2"/>
                </a:solidFill>
              </a:rPr>
              <a:t>François</a:t>
            </a:r>
            <a:r>
              <a:rPr lang="el-GR" sz="1400" b="1" dirty="0">
                <a:solidFill>
                  <a:schemeClr val="accent2"/>
                </a:solidFill>
              </a:rPr>
              <a:t> </a:t>
            </a:r>
            <a:r>
              <a:rPr lang="el-GR" sz="1400" b="1" dirty="0" err="1">
                <a:solidFill>
                  <a:schemeClr val="accent2"/>
                </a:solidFill>
              </a:rPr>
              <a:t>Mitterrand</a:t>
            </a:r>
            <a:r>
              <a:rPr lang="el-GR" sz="1400" b="1" dirty="0">
                <a:solidFill>
                  <a:schemeClr val="accent2"/>
                </a:solidFill>
              </a:rPr>
              <a:t> και ο καγκελάριος της Γερμανίας </a:t>
            </a:r>
            <a:r>
              <a:rPr lang="el-GR" sz="1400" b="1" dirty="0" err="1">
                <a:solidFill>
                  <a:schemeClr val="accent2"/>
                </a:solidFill>
              </a:rPr>
              <a:t>Helmut</a:t>
            </a:r>
            <a:r>
              <a:rPr lang="el-GR" sz="1400" b="1" dirty="0">
                <a:solidFill>
                  <a:schemeClr val="accent2"/>
                </a:solidFill>
              </a:rPr>
              <a:t> </a:t>
            </a:r>
            <a:r>
              <a:rPr lang="el-GR" sz="1400" b="1" dirty="0" err="1">
                <a:solidFill>
                  <a:schemeClr val="accent2"/>
                </a:solidFill>
              </a:rPr>
              <a:t>Kohl</a:t>
            </a:r>
            <a:endParaRPr lang="el-GR" sz="1400" b="1" i="1" dirty="0" smtClean="0">
              <a:solidFill>
                <a:schemeClr val="accent2"/>
              </a:solidFill>
            </a:endParaRPr>
          </a:p>
        </p:txBody>
      </p:sp>
      <p:pic>
        <p:nvPicPr>
          <p:cNvPr id="12" name="2827 - Εικόνα" descr="Mitterrand-Kohl.jpg"/>
          <p:cNvPicPr/>
          <p:nvPr/>
        </p:nvPicPr>
        <p:blipFill>
          <a:blip r:embed="rId3" cstate="print"/>
          <a:stretch>
            <a:fillRect/>
          </a:stretch>
        </p:blipFill>
        <p:spPr>
          <a:xfrm>
            <a:off x="1134210" y="1669385"/>
            <a:ext cx="2247900" cy="1666875"/>
          </a:xfrm>
          <a:prstGeom prst="rect">
            <a:avLst/>
          </a:prstGeom>
        </p:spPr>
      </p:pic>
      <p:pic>
        <p:nvPicPr>
          <p:cNvPr id="13" name="2828 - Εικόνα"/>
          <p:cNvPicPr/>
          <p:nvPr/>
        </p:nvPicPr>
        <p:blipFill>
          <a:blip r:embed="rId4" cstate="print">
            <a:extLst>
              <a:ext uri="{28A0092B-C50C-407E-A947-70E740481C1C}">
                <a14:useLocalDpi xmlns:a14="http://schemas.microsoft.com/office/drawing/2010/main" val="0"/>
              </a:ext>
            </a:extLst>
          </a:blip>
          <a:stretch>
            <a:fillRect/>
          </a:stretch>
        </p:blipFill>
        <p:spPr>
          <a:xfrm>
            <a:off x="1553657" y="3792415"/>
            <a:ext cx="1609090" cy="2066290"/>
          </a:xfrm>
          <a:prstGeom prst="rect">
            <a:avLst/>
          </a:prstGeom>
        </p:spPr>
      </p:pic>
      <p:sp>
        <p:nvSpPr>
          <p:cNvPr id="15" name="TextBox 9"/>
          <p:cNvSpPr txBox="1"/>
          <p:nvPr/>
        </p:nvSpPr>
        <p:spPr>
          <a:xfrm>
            <a:off x="762000" y="5786238"/>
            <a:ext cx="3188676" cy="523220"/>
          </a:xfrm>
          <a:prstGeom prst="rect">
            <a:avLst/>
          </a:prstGeom>
          <a:noFill/>
        </p:spPr>
        <p:txBody>
          <a:bodyPr wrap="square" rtlCol="0">
            <a:spAutoFit/>
          </a:bodyPr>
          <a:lstStyle/>
          <a:p>
            <a:pPr algn="ctr"/>
            <a:r>
              <a:rPr lang="en-GB" sz="1400" b="1" dirty="0">
                <a:solidFill>
                  <a:schemeClr val="accent2"/>
                </a:solidFill>
              </a:rPr>
              <a:t>James </a:t>
            </a:r>
            <a:r>
              <a:rPr lang="en-GB" sz="1400" b="1" dirty="0" err="1">
                <a:solidFill>
                  <a:schemeClr val="accent2"/>
                </a:solidFill>
              </a:rPr>
              <a:t>Dooge</a:t>
            </a:r>
            <a:r>
              <a:rPr lang="en-GB" sz="1400" b="1" dirty="0">
                <a:solidFill>
                  <a:schemeClr val="accent2"/>
                </a:solidFill>
              </a:rPr>
              <a:t> </a:t>
            </a:r>
            <a:endParaRPr lang="el-GR" sz="1400" b="1" dirty="0" smtClean="0">
              <a:solidFill>
                <a:schemeClr val="accent2"/>
              </a:solidFill>
            </a:endParaRPr>
          </a:p>
          <a:p>
            <a:pPr algn="ctr"/>
            <a:r>
              <a:rPr lang="el-GR" sz="1400" b="1" i="1" dirty="0" err="1">
                <a:solidFill>
                  <a:schemeClr val="accent2"/>
                </a:solidFill>
              </a:rPr>
              <a:t>π</a:t>
            </a:r>
            <a:r>
              <a:rPr lang="el-GR" sz="1400" b="1" i="1" dirty="0" err="1" smtClean="0">
                <a:solidFill>
                  <a:schemeClr val="accent2"/>
                </a:solidFill>
              </a:rPr>
              <a:t>ρ</a:t>
            </a:r>
            <a:r>
              <a:rPr lang="el-GR" sz="1400" b="1" i="1" dirty="0" smtClean="0">
                <a:solidFill>
                  <a:schemeClr val="accent2"/>
                </a:solidFill>
              </a:rPr>
              <a:t>. υπουργός Εξωτερικών </a:t>
            </a:r>
            <a:r>
              <a:rPr lang="el-GR" sz="1400" b="1" i="1" dirty="0">
                <a:solidFill>
                  <a:schemeClr val="accent2"/>
                </a:solidFill>
              </a:rPr>
              <a:t>της Ιρλανδίας</a:t>
            </a:r>
            <a:endParaRPr lang="el-GR" sz="1400" b="1" i="1" dirty="0" smtClean="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10</a:t>
            </a:fld>
            <a:endParaRPr lang="en-US" altLang="en-US"/>
          </a:p>
        </p:txBody>
      </p:sp>
    </p:spTree>
    <p:extLst>
      <p:ext uri="{BB962C8B-B14F-4D97-AF65-F5344CB8AC3E}">
        <p14:creationId xmlns:p14="http://schemas.microsoft.com/office/powerpoint/2010/main" val="84894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πορεία προς την </a:t>
            </a:r>
            <a:r>
              <a:rPr lang="el-GR" sz="2000" b="1" i="1" dirty="0" smtClean="0">
                <a:solidFill>
                  <a:schemeClr val="accent2"/>
                </a:solidFill>
              </a:rPr>
              <a:t>Ενιαία Ευρωπαϊκή Πράξη</a:t>
            </a:r>
            <a:r>
              <a:rPr lang="el-GR" sz="2000" b="1" dirty="0" smtClean="0">
                <a:solidFill>
                  <a:schemeClr val="accent2"/>
                </a:solidFill>
              </a:rPr>
              <a:t> (ΕΕΠ)</a:t>
            </a:r>
            <a:endParaRPr lang="el-GR" sz="2000" b="1" dirty="0">
              <a:solidFill>
                <a:schemeClr val="accent2"/>
              </a:solidFill>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Η </a:t>
            </a:r>
            <a:r>
              <a:rPr lang="el-GR" b="1" dirty="0">
                <a:solidFill>
                  <a:schemeClr val="accent2"/>
                </a:solidFill>
              </a:rPr>
              <a:t>«Λευκή Βίβλος» του Jacques </a:t>
            </a:r>
            <a:r>
              <a:rPr lang="el-GR" b="1" dirty="0" err="1">
                <a:solidFill>
                  <a:schemeClr val="accent2"/>
                </a:solidFill>
              </a:rPr>
              <a:t>Delors</a:t>
            </a:r>
            <a:r>
              <a:rPr lang="el-GR" b="1" dirty="0">
                <a:solidFill>
                  <a:schemeClr val="accent2"/>
                </a:solidFill>
              </a:rPr>
              <a:t> για την ενιαία εσωτερική </a:t>
            </a:r>
            <a:r>
              <a:rPr lang="el-GR" b="1" dirty="0" smtClean="0">
                <a:solidFill>
                  <a:schemeClr val="accent2"/>
                </a:solidFill>
              </a:rPr>
              <a:t>αγορά</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Ευρωπαϊκό Συμβούλιο των Βρυξελλών </a:t>
            </a:r>
            <a:r>
              <a:rPr lang="el-GR" b="1" dirty="0" smtClean="0">
                <a:solidFill>
                  <a:schemeClr val="accent2"/>
                </a:solidFill>
              </a:rPr>
              <a:t>του Μαρτίου 1985</a:t>
            </a:r>
            <a:r>
              <a:rPr lang="el-GR" b="1" dirty="0">
                <a:solidFill>
                  <a:schemeClr val="accent2"/>
                </a:solidFill>
              </a:rPr>
              <a:t>, </a:t>
            </a:r>
            <a:r>
              <a:rPr lang="el-GR" b="1" dirty="0" smtClean="0">
                <a:solidFill>
                  <a:schemeClr val="accent2"/>
                </a:solidFill>
              </a:rPr>
              <a:t>ανάθεσε στην </a:t>
            </a:r>
            <a:r>
              <a:rPr lang="el-GR" b="1" dirty="0">
                <a:solidFill>
                  <a:schemeClr val="accent2"/>
                </a:solidFill>
              </a:rPr>
              <a:t>Επιτροπή τη σύνταξη έκθεσης για </a:t>
            </a:r>
            <a:r>
              <a:rPr lang="el-GR" b="1" dirty="0" smtClean="0">
                <a:solidFill>
                  <a:schemeClr val="accent2"/>
                </a:solidFill>
              </a:rPr>
              <a:t>ενιαία </a:t>
            </a:r>
            <a:r>
              <a:rPr lang="el-GR" b="1" dirty="0">
                <a:solidFill>
                  <a:schemeClr val="accent2"/>
                </a:solidFill>
              </a:rPr>
              <a:t>εσωτερική αγορά μέχρι του 1992, και την κατάρτιση χρονοδιαγράμματος </a:t>
            </a:r>
            <a:r>
              <a:rPr lang="el-GR" b="1" dirty="0" smtClean="0">
                <a:solidFill>
                  <a:schemeClr val="accent2"/>
                </a:solidFill>
              </a:rPr>
              <a:t>υλοποίησής της</a:t>
            </a:r>
          </a:p>
          <a:p>
            <a:pPr marL="285750" indent="-285750" algn="just">
              <a:buFont typeface="Arial" panose="020B0604020202020204" pitchFamily="34" charset="0"/>
              <a:buChar char="•"/>
            </a:pPr>
            <a:r>
              <a:rPr lang="el-GR" b="1" dirty="0">
                <a:solidFill>
                  <a:schemeClr val="accent2"/>
                </a:solidFill>
              </a:rPr>
              <a:t>Ο</a:t>
            </a:r>
            <a:r>
              <a:rPr lang="el-GR" b="1" dirty="0" smtClean="0">
                <a:solidFill>
                  <a:schemeClr val="accent2"/>
                </a:solidFill>
              </a:rPr>
              <a:t> </a:t>
            </a:r>
            <a:r>
              <a:rPr lang="el-GR" b="1" dirty="0">
                <a:solidFill>
                  <a:schemeClr val="accent2"/>
                </a:solidFill>
              </a:rPr>
              <a:t>Jacques </a:t>
            </a:r>
            <a:r>
              <a:rPr lang="el-GR" b="1" dirty="0" err="1" smtClean="0">
                <a:solidFill>
                  <a:schemeClr val="accent2"/>
                </a:solidFill>
              </a:rPr>
              <a:t>Delors</a:t>
            </a:r>
            <a:r>
              <a:rPr lang="el-GR" b="1" dirty="0" smtClean="0">
                <a:solidFill>
                  <a:schemeClr val="accent2"/>
                </a:solidFill>
              </a:rPr>
              <a:t>, </a:t>
            </a:r>
            <a:r>
              <a:rPr lang="el-GR" b="1" dirty="0">
                <a:solidFill>
                  <a:schemeClr val="accent2"/>
                </a:solidFill>
              </a:rPr>
              <a:t>ως πρόεδρος της Επιτροπής, υπέβαλε στο Συμβούλιο των Υπουργών </a:t>
            </a:r>
            <a:r>
              <a:rPr lang="el-GR" b="1" dirty="0" smtClean="0">
                <a:solidFill>
                  <a:schemeClr val="accent2"/>
                </a:solidFill>
              </a:rPr>
              <a:t>και στο </a:t>
            </a:r>
            <a:r>
              <a:rPr lang="el-GR" b="1" dirty="0">
                <a:solidFill>
                  <a:schemeClr val="accent2"/>
                </a:solidFill>
              </a:rPr>
              <a:t>Ευρωπαϊκό Συμβούλιο του Μιλάνου </a:t>
            </a:r>
            <a:r>
              <a:rPr lang="el-GR" b="1" dirty="0" smtClean="0">
                <a:solidFill>
                  <a:schemeClr val="accent2"/>
                </a:solidFill>
              </a:rPr>
              <a:t>τον Ιούνιο του </a:t>
            </a:r>
            <a:r>
              <a:rPr lang="el-GR" b="1" dirty="0">
                <a:solidFill>
                  <a:schemeClr val="accent2"/>
                </a:solidFill>
              </a:rPr>
              <a:t>1985, </a:t>
            </a:r>
            <a:r>
              <a:rPr lang="el-GR" b="1" dirty="0" smtClean="0">
                <a:solidFill>
                  <a:schemeClr val="accent2"/>
                </a:solidFill>
              </a:rPr>
              <a:t>σχέδιο </a:t>
            </a:r>
            <a:r>
              <a:rPr lang="el-GR" b="1" dirty="0">
                <a:solidFill>
                  <a:schemeClr val="accent2"/>
                </a:solidFill>
              </a:rPr>
              <a:t>συμφωνίας για την ολοκλήρωση της ενιαίας εσωτερικής </a:t>
            </a:r>
            <a:r>
              <a:rPr lang="el-GR" b="1" dirty="0" smtClean="0">
                <a:solidFill>
                  <a:schemeClr val="accent2"/>
                </a:solidFill>
              </a:rPr>
              <a:t>αγοράς - έργο </a:t>
            </a:r>
            <a:r>
              <a:rPr lang="el-GR" b="1" dirty="0">
                <a:solidFill>
                  <a:schemeClr val="accent2"/>
                </a:solidFill>
              </a:rPr>
              <a:t>του Βρετανού αντιπροέδρου της </a:t>
            </a:r>
            <a:r>
              <a:rPr lang="el-GR" b="1" dirty="0" smtClean="0">
                <a:solidFill>
                  <a:schemeClr val="accent2"/>
                </a:solidFill>
              </a:rPr>
              <a:t>Επιτροπής Francis </a:t>
            </a:r>
            <a:r>
              <a:rPr lang="el-GR" b="1" dirty="0" err="1">
                <a:solidFill>
                  <a:schemeClr val="accent2"/>
                </a:solidFill>
              </a:rPr>
              <a:t>Arthur</a:t>
            </a:r>
            <a:r>
              <a:rPr lang="el-GR" b="1" dirty="0">
                <a:solidFill>
                  <a:schemeClr val="accent2"/>
                </a:solidFill>
              </a:rPr>
              <a:t> </a:t>
            </a:r>
            <a:r>
              <a:rPr lang="el-GR" b="1" dirty="0" err="1">
                <a:solidFill>
                  <a:schemeClr val="accent2"/>
                </a:solidFill>
              </a:rPr>
              <a:t>Cockfield</a:t>
            </a:r>
            <a:r>
              <a:rPr lang="el-GR" b="1" dirty="0">
                <a:solidFill>
                  <a:schemeClr val="accent2"/>
                </a:solidFill>
              </a:rPr>
              <a:t> </a:t>
            </a:r>
            <a:r>
              <a:rPr lang="el-GR" b="1" dirty="0" smtClean="0">
                <a:solidFill>
                  <a:schemeClr val="accent2"/>
                </a:solidFill>
              </a:rPr>
              <a:t>– που πήρε </a:t>
            </a:r>
            <a:r>
              <a:rPr lang="el-GR" b="1" dirty="0">
                <a:solidFill>
                  <a:schemeClr val="accent2"/>
                </a:solidFill>
              </a:rPr>
              <a:t>τη μορφή «Λευκής Βίβλου</a:t>
            </a:r>
            <a:r>
              <a:rPr lang="el-GR" b="1" dirty="0" smtClean="0">
                <a:solidFill>
                  <a:schemeClr val="accent2"/>
                </a:solidFill>
              </a:rPr>
              <a:t>» </a:t>
            </a:r>
          </a:p>
          <a:p>
            <a:pPr marL="285750" indent="-285750" algn="just">
              <a:buFont typeface="Arial" panose="020B0604020202020204" pitchFamily="34" charset="0"/>
              <a:buChar char="•"/>
            </a:pPr>
            <a:r>
              <a:rPr lang="el-GR" b="1" dirty="0" smtClean="0">
                <a:solidFill>
                  <a:schemeClr val="accent2"/>
                </a:solidFill>
              </a:rPr>
              <a:t>Προέβλεπε </a:t>
            </a:r>
            <a:r>
              <a:rPr lang="el-GR" b="1" dirty="0">
                <a:solidFill>
                  <a:schemeClr val="accent2"/>
                </a:solidFill>
              </a:rPr>
              <a:t>την ελεύθερη κυκλοφορία προσώπων, αγαθών, υπηρεσιών και </a:t>
            </a:r>
            <a:r>
              <a:rPr lang="el-GR" b="1" dirty="0" smtClean="0">
                <a:solidFill>
                  <a:schemeClr val="accent2"/>
                </a:solidFill>
              </a:rPr>
              <a:t>κεφαλαίων και </a:t>
            </a:r>
            <a:r>
              <a:rPr lang="el-GR" b="1" dirty="0">
                <a:solidFill>
                  <a:schemeClr val="accent2"/>
                </a:solidFill>
              </a:rPr>
              <a:t>τη συγχώνευση των εθνικών αγορών σε μια ενιαία αγορά μέχρι τις 31 Δεκεμβρίου 1992 το </a:t>
            </a:r>
            <a:r>
              <a:rPr lang="el-GR" b="1" dirty="0" smtClean="0">
                <a:solidFill>
                  <a:schemeClr val="accent2"/>
                </a:solidFill>
              </a:rPr>
              <a:t>αργότερο </a:t>
            </a:r>
          </a:p>
          <a:p>
            <a:pPr marL="285750" indent="-285750" algn="just">
              <a:buFont typeface="Arial" panose="020B0604020202020204" pitchFamily="34" charset="0"/>
              <a:buChar char="•"/>
            </a:pPr>
            <a:r>
              <a:rPr lang="el-GR" b="1" dirty="0" smtClean="0">
                <a:solidFill>
                  <a:schemeClr val="accent2"/>
                </a:solidFill>
              </a:rPr>
              <a:t>Πρότεινε </a:t>
            </a:r>
            <a:r>
              <a:rPr lang="el-GR" b="1" dirty="0">
                <a:solidFill>
                  <a:schemeClr val="accent2"/>
                </a:solidFill>
              </a:rPr>
              <a:t>την άρση όλων των φραγμών στη διεξαγωγή του ενδοκοινοτικού εμπορίου, </a:t>
            </a:r>
            <a:r>
              <a:rPr lang="el-GR" b="1" dirty="0" smtClean="0">
                <a:solidFill>
                  <a:schemeClr val="accent2"/>
                </a:solidFill>
              </a:rPr>
              <a:t>φυσικών, συνοριακών </a:t>
            </a:r>
            <a:r>
              <a:rPr lang="el-GR" b="1" dirty="0">
                <a:solidFill>
                  <a:schemeClr val="accent2"/>
                </a:solidFill>
              </a:rPr>
              <a:t>ελέγχων, </a:t>
            </a:r>
            <a:r>
              <a:rPr lang="el-GR" b="1" dirty="0" smtClean="0">
                <a:solidFill>
                  <a:schemeClr val="accent2"/>
                </a:solidFill>
              </a:rPr>
              <a:t>τεχνικών προδιαγραφών και δασμολογικών (φόρων κατανάλωσης και προστιθέμενης αξίας) κ.λπ.</a:t>
            </a:r>
          </a:p>
        </p:txBody>
      </p:sp>
      <p:sp>
        <p:nvSpPr>
          <p:cNvPr id="19" name="TextBox 9"/>
          <p:cNvSpPr txBox="1"/>
          <p:nvPr/>
        </p:nvSpPr>
        <p:spPr>
          <a:xfrm>
            <a:off x="402781" y="3674126"/>
            <a:ext cx="2126363" cy="523220"/>
          </a:xfrm>
          <a:prstGeom prst="rect">
            <a:avLst/>
          </a:prstGeom>
          <a:noFill/>
        </p:spPr>
        <p:txBody>
          <a:bodyPr wrap="square" rtlCol="0">
            <a:spAutoFit/>
          </a:bodyPr>
          <a:lstStyle/>
          <a:p>
            <a:pPr algn="just"/>
            <a:r>
              <a:rPr lang="en-GB" sz="1400" b="1" dirty="0">
                <a:solidFill>
                  <a:schemeClr val="accent2"/>
                </a:solidFill>
              </a:rPr>
              <a:t>Jacques </a:t>
            </a:r>
            <a:r>
              <a:rPr lang="en-GB" sz="1400" b="1" dirty="0" err="1">
                <a:solidFill>
                  <a:schemeClr val="accent2"/>
                </a:solidFill>
              </a:rPr>
              <a:t>Delors</a:t>
            </a:r>
            <a:r>
              <a:rPr lang="en-GB" sz="1400" b="1" dirty="0">
                <a:solidFill>
                  <a:schemeClr val="accent2"/>
                </a:solidFill>
              </a:rPr>
              <a:t> </a:t>
            </a:r>
            <a:endParaRPr lang="el-GR" sz="1400" b="1" dirty="0" smtClean="0">
              <a:solidFill>
                <a:schemeClr val="accent2"/>
              </a:solidFill>
            </a:endParaRPr>
          </a:p>
          <a:p>
            <a:pPr algn="just"/>
            <a:r>
              <a:rPr lang="el-GR" sz="1400" b="1" dirty="0" smtClean="0">
                <a:solidFill>
                  <a:schemeClr val="accent2"/>
                </a:solidFill>
              </a:rPr>
              <a:t>πρόεδρος </a:t>
            </a:r>
            <a:r>
              <a:rPr lang="el-GR" sz="1400" b="1" dirty="0">
                <a:solidFill>
                  <a:schemeClr val="accent2"/>
                </a:solidFill>
              </a:rPr>
              <a:t>της </a:t>
            </a:r>
            <a:r>
              <a:rPr lang="el-GR" sz="1400" b="1" dirty="0" smtClean="0">
                <a:solidFill>
                  <a:schemeClr val="accent2"/>
                </a:solidFill>
              </a:rPr>
              <a:t>Επιτροπής</a:t>
            </a:r>
            <a:endParaRPr lang="el-GR" sz="1400" b="1" i="1" dirty="0" smtClean="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pic>
        <p:nvPicPr>
          <p:cNvPr id="17" name="2829 - Εικόνα" descr="Delors.jpg"/>
          <p:cNvPicPr/>
          <p:nvPr/>
        </p:nvPicPr>
        <p:blipFill>
          <a:blip r:embed="rId3" cstate="print"/>
          <a:stretch>
            <a:fillRect/>
          </a:stretch>
        </p:blipFill>
        <p:spPr>
          <a:xfrm>
            <a:off x="545337" y="1633432"/>
            <a:ext cx="1515745" cy="2066925"/>
          </a:xfrm>
          <a:prstGeom prst="rect">
            <a:avLst/>
          </a:prstGeom>
        </p:spPr>
      </p:pic>
      <p:pic>
        <p:nvPicPr>
          <p:cNvPr id="5" name="Εικόνα 4"/>
          <p:cNvPicPr>
            <a:picLocks/>
          </p:cNvPicPr>
          <p:nvPr/>
        </p:nvPicPr>
        <p:blipFill>
          <a:blip r:embed="rId4"/>
          <a:stretch>
            <a:fillRect/>
          </a:stretch>
        </p:blipFill>
        <p:spPr>
          <a:xfrm>
            <a:off x="2686990" y="1633432"/>
            <a:ext cx="1507369" cy="2066544"/>
          </a:xfrm>
          <a:prstGeom prst="rect">
            <a:avLst/>
          </a:prstGeom>
        </p:spPr>
      </p:pic>
      <p:sp>
        <p:nvSpPr>
          <p:cNvPr id="18" name="TextBox 9"/>
          <p:cNvSpPr txBox="1"/>
          <p:nvPr/>
        </p:nvSpPr>
        <p:spPr>
          <a:xfrm>
            <a:off x="2504651" y="3674126"/>
            <a:ext cx="2348703" cy="523220"/>
          </a:xfrm>
          <a:prstGeom prst="rect">
            <a:avLst/>
          </a:prstGeom>
          <a:noFill/>
        </p:spPr>
        <p:txBody>
          <a:bodyPr wrap="square" rtlCol="0">
            <a:spAutoFit/>
          </a:bodyPr>
          <a:lstStyle/>
          <a:p>
            <a:pPr algn="just"/>
            <a:r>
              <a:rPr lang="en-GB" sz="1400" b="1" dirty="0">
                <a:solidFill>
                  <a:schemeClr val="accent2"/>
                </a:solidFill>
              </a:rPr>
              <a:t>Francis Arthur </a:t>
            </a:r>
            <a:r>
              <a:rPr lang="en-GB" sz="1400" b="1" dirty="0" err="1" smtClean="0">
                <a:solidFill>
                  <a:schemeClr val="accent2"/>
                </a:solidFill>
              </a:rPr>
              <a:t>Cockfield</a:t>
            </a:r>
            <a:endParaRPr lang="el-GR" sz="1400" b="1" dirty="0" smtClean="0">
              <a:solidFill>
                <a:schemeClr val="accent2"/>
              </a:solidFill>
            </a:endParaRPr>
          </a:p>
          <a:p>
            <a:pPr algn="just"/>
            <a:r>
              <a:rPr lang="el-GR" sz="1400" b="1" dirty="0">
                <a:solidFill>
                  <a:schemeClr val="accent2"/>
                </a:solidFill>
              </a:rPr>
              <a:t>α</a:t>
            </a:r>
            <a:r>
              <a:rPr lang="el-GR" sz="1400" b="1" dirty="0" smtClean="0">
                <a:solidFill>
                  <a:schemeClr val="accent2"/>
                </a:solidFill>
              </a:rPr>
              <a:t>ντιπρόεδρος </a:t>
            </a:r>
            <a:r>
              <a:rPr lang="el-GR" sz="1400" b="1" dirty="0">
                <a:solidFill>
                  <a:schemeClr val="accent2"/>
                </a:solidFill>
              </a:rPr>
              <a:t>της </a:t>
            </a:r>
            <a:r>
              <a:rPr lang="el-GR" sz="1400" b="1" dirty="0" smtClean="0">
                <a:solidFill>
                  <a:schemeClr val="accent2"/>
                </a:solidFill>
              </a:rPr>
              <a:t>Επιτροπής</a:t>
            </a:r>
            <a:endParaRPr lang="el-GR" sz="1400" b="1" i="1" dirty="0" smtClean="0">
              <a:solidFill>
                <a:schemeClr val="accent2"/>
              </a:solidFill>
            </a:endParaRPr>
          </a:p>
        </p:txBody>
      </p:sp>
      <p:sp>
        <p:nvSpPr>
          <p:cNvPr id="6" name="Θέση αριθμού διαφάνειας 5"/>
          <p:cNvSpPr>
            <a:spLocks noGrp="1"/>
          </p:cNvSpPr>
          <p:nvPr>
            <p:ph type="sldNum" sz="quarter" idx="10"/>
          </p:nvPr>
        </p:nvSpPr>
        <p:spPr/>
        <p:txBody>
          <a:bodyPr/>
          <a:lstStyle/>
          <a:p>
            <a:fld id="{7ADEA3C8-C2DE-4A3E-A6B7-C39F131016B8}" type="slidenum">
              <a:rPr lang="en-US" altLang="en-US" smtClean="0"/>
              <a:pPr/>
              <a:t>11</a:t>
            </a:fld>
            <a:endParaRPr lang="en-US" altLang="en-US"/>
          </a:p>
        </p:txBody>
      </p:sp>
    </p:spTree>
    <p:extLst>
      <p:ext uri="{BB962C8B-B14F-4D97-AF65-F5344CB8AC3E}">
        <p14:creationId xmlns:p14="http://schemas.microsoft.com/office/powerpoint/2010/main" val="4095906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πορεία προς την </a:t>
            </a:r>
            <a:r>
              <a:rPr lang="el-GR" sz="2000" b="1" i="1" dirty="0" smtClean="0">
                <a:solidFill>
                  <a:schemeClr val="accent2"/>
                </a:solidFill>
              </a:rPr>
              <a:t>Ενιαία Ευρωπαϊκή Πράξη</a:t>
            </a:r>
            <a:r>
              <a:rPr lang="el-GR" sz="2000" b="1" dirty="0" smtClean="0">
                <a:solidFill>
                  <a:schemeClr val="accent2"/>
                </a:solidFill>
              </a:rPr>
              <a:t> (ΕΕΠ)</a:t>
            </a:r>
            <a:endParaRPr lang="el-GR" sz="2000" b="1" dirty="0">
              <a:solidFill>
                <a:schemeClr val="accent2"/>
              </a:solidFill>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Η </a:t>
            </a:r>
            <a:r>
              <a:rPr lang="el-GR" b="1" dirty="0">
                <a:solidFill>
                  <a:schemeClr val="accent2"/>
                </a:solidFill>
              </a:rPr>
              <a:t>Διακυβερνητική Διάσκεψη προώθησης αναθεωρητικών </a:t>
            </a:r>
            <a:r>
              <a:rPr lang="el-GR" b="1" dirty="0" smtClean="0">
                <a:solidFill>
                  <a:schemeClr val="accent2"/>
                </a:solidFill>
              </a:rPr>
              <a:t>ρυθμίσεων</a:t>
            </a:r>
          </a:p>
          <a:p>
            <a:pPr marL="285750" indent="-285750" algn="just">
              <a:buFont typeface="Arial" panose="020B0604020202020204" pitchFamily="34" charset="0"/>
              <a:buChar char="•"/>
            </a:pPr>
            <a:r>
              <a:rPr lang="el-GR" b="1" dirty="0">
                <a:solidFill>
                  <a:schemeClr val="accent2"/>
                </a:solidFill>
              </a:rPr>
              <a:t>Το Ευρωπαϊκό Συμβούλιο του Μιλάνου </a:t>
            </a:r>
            <a:r>
              <a:rPr lang="el-GR" b="1" dirty="0" smtClean="0">
                <a:solidFill>
                  <a:schemeClr val="accent2"/>
                </a:solidFill>
              </a:rPr>
              <a:t>του Ιουνίου </a:t>
            </a:r>
            <a:r>
              <a:rPr lang="el-GR" b="1" dirty="0">
                <a:solidFill>
                  <a:schemeClr val="accent2"/>
                </a:solidFill>
              </a:rPr>
              <a:t>1985, ενέκρινε </a:t>
            </a:r>
            <a:r>
              <a:rPr lang="el-GR" b="1" dirty="0" smtClean="0">
                <a:solidFill>
                  <a:schemeClr val="accent2"/>
                </a:solidFill>
              </a:rPr>
              <a:t>την </a:t>
            </a:r>
            <a:r>
              <a:rPr lang="el-GR" b="1" dirty="0">
                <a:solidFill>
                  <a:schemeClr val="accent2"/>
                </a:solidFill>
              </a:rPr>
              <a:t>έκθεση </a:t>
            </a:r>
            <a:r>
              <a:rPr lang="el-GR" b="1" dirty="0" err="1" smtClean="0">
                <a:solidFill>
                  <a:schemeClr val="accent2"/>
                </a:solidFill>
              </a:rPr>
              <a:t>Dooge</a:t>
            </a:r>
            <a:r>
              <a:rPr lang="el-GR" b="1" dirty="0" smtClean="0">
                <a:solidFill>
                  <a:schemeClr val="accent2"/>
                </a:solidFill>
              </a:rPr>
              <a:t> και </a:t>
            </a:r>
            <a:r>
              <a:rPr lang="el-GR" b="1" dirty="0">
                <a:solidFill>
                  <a:schemeClr val="accent2"/>
                </a:solidFill>
              </a:rPr>
              <a:t>το σχέδιο της «Λευκής Βίβλου» της Επιτροπής για την ενιαία εσωτερική </a:t>
            </a:r>
            <a:r>
              <a:rPr lang="el-GR" b="1" dirty="0" smtClean="0">
                <a:solidFill>
                  <a:schemeClr val="accent2"/>
                </a:solidFill>
              </a:rPr>
              <a:t>αγορά, με </a:t>
            </a:r>
            <a:r>
              <a:rPr lang="el-GR" b="1" dirty="0">
                <a:solidFill>
                  <a:schemeClr val="accent2"/>
                </a:solidFill>
              </a:rPr>
              <a:t>την υποστήριξη του Γάλλου προέδρου </a:t>
            </a:r>
            <a:r>
              <a:rPr lang="el-GR" b="1" dirty="0" err="1">
                <a:solidFill>
                  <a:schemeClr val="accent2"/>
                </a:solidFill>
              </a:rPr>
              <a:t>Mitterand</a:t>
            </a:r>
            <a:r>
              <a:rPr lang="el-GR" b="1" dirty="0">
                <a:solidFill>
                  <a:schemeClr val="accent2"/>
                </a:solidFill>
              </a:rPr>
              <a:t> και του Γερμανού καγκελάριου </a:t>
            </a:r>
            <a:r>
              <a:rPr lang="el-GR" b="1" dirty="0" err="1">
                <a:solidFill>
                  <a:schemeClr val="accent2"/>
                </a:solidFill>
              </a:rPr>
              <a:t>Kohl</a:t>
            </a:r>
            <a:r>
              <a:rPr lang="el-GR" b="1" dirty="0">
                <a:solidFill>
                  <a:schemeClr val="accent2"/>
                </a:solidFill>
              </a:rPr>
              <a:t>, </a:t>
            </a:r>
            <a:r>
              <a:rPr lang="el-GR" b="1" dirty="0" smtClean="0">
                <a:solidFill>
                  <a:schemeClr val="accent2"/>
                </a:solidFill>
              </a:rPr>
              <a:t>και προώθησε τη </a:t>
            </a:r>
            <a:r>
              <a:rPr lang="el-GR" b="1" dirty="0">
                <a:solidFill>
                  <a:schemeClr val="accent2"/>
                </a:solidFill>
              </a:rPr>
              <a:t>σύγκληση Διακυβερνητικής Διάσκεψης, παρά τις διαφωνίες </a:t>
            </a:r>
            <a:r>
              <a:rPr lang="el-GR" b="1" dirty="0" smtClean="0">
                <a:solidFill>
                  <a:schemeClr val="accent2"/>
                </a:solidFill>
              </a:rPr>
              <a:t>και </a:t>
            </a:r>
            <a:r>
              <a:rPr lang="el-GR" b="1" dirty="0">
                <a:solidFill>
                  <a:schemeClr val="accent2"/>
                </a:solidFill>
              </a:rPr>
              <a:t>τις επιφυλάξεις που εξέφραζαν η Βρετανία, η Δανία και η Ελλάδα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Διακυβερνητική Διάσκεψη </a:t>
            </a:r>
            <a:r>
              <a:rPr lang="el-GR" b="1" dirty="0" smtClean="0">
                <a:solidFill>
                  <a:schemeClr val="accent2"/>
                </a:solidFill>
              </a:rPr>
              <a:t>εξέτασε και </a:t>
            </a:r>
            <a:r>
              <a:rPr lang="el-GR" b="1" dirty="0">
                <a:solidFill>
                  <a:schemeClr val="accent2"/>
                </a:solidFill>
              </a:rPr>
              <a:t>ένα γαλλικό Σχέδιο Ευρωπαϊκής Πράξης, </a:t>
            </a:r>
            <a:r>
              <a:rPr lang="el-GR" b="1" dirty="0" smtClean="0">
                <a:solidFill>
                  <a:schemeClr val="accent2"/>
                </a:solidFill>
              </a:rPr>
              <a:t>για την τροποποίηση </a:t>
            </a:r>
            <a:r>
              <a:rPr lang="el-GR" b="1" dirty="0">
                <a:solidFill>
                  <a:schemeClr val="accent2"/>
                </a:solidFill>
              </a:rPr>
              <a:t>της </a:t>
            </a:r>
            <a:r>
              <a:rPr lang="el-GR" b="1" i="1" dirty="0">
                <a:solidFill>
                  <a:schemeClr val="accent2"/>
                </a:solidFill>
              </a:rPr>
              <a:t>Συνθήκης Ίδρυσης της ΕΟΚ </a:t>
            </a:r>
            <a:r>
              <a:rPr lang="el-GR" b="1" dirty="0">
                <a:solidFill>
                  <a:schemeClr val="accent2"/>
                </a:solidFill>
              </a:rPr>
              <a:t>και </a:t>
            </a:r>
            <a:r>
              <a:rPr lang="el-GR" b="1" dirty="0" smtClean="0">
                <a:solidFill>
                  <a:schemeClr val="accent2"/>
                </a:solidFill>
              </a:rPr>
              <a:t>μία </a:t>
            </a:r>
            <a:r>
              <a:rPr lang="el-GR" b="1" dirty="0">
                <a:solidFill>
                  <a:schemeClr val="accent2"/>
                </a:solidFill>
              </a:rPr>
              <a:t>νέα συνθήκη πολιτικής συνεργασίας, ως «Ενιαία Πράξη</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Το Ευρωπαϊκό Συμβούλιο του Λουξεμβούργου, </a:t>
            </a:r>
            <a:r>
              <a:rPr lang="el-GR" b="1" dirty="0" smtClean="0">
                <a:solidFill>
                  <a:schemeClr val="accent2"/>
                </a:solidFill>
              </a:rPr>
              <a:t>του Δεκεμβρίου 1985 ξεπερνώντας εμπόδια εξέδωσε κοινή </a:t>
            </a:r>
            <a:r>
              <a:rPr lang="el-GR" b="1" dirty="0">
                <a:solidFill>
                  <a:schemeClr val="accent2"/>
                </a:solidFill>
              </a:rPr>
              <a:t>δήλωση, ως πολιτική </a:t>
            </a:r>
            <a:r>
              <a:rPr lang="el-GR" b="1" dirty="0" smtClean="0">
                <a:solidFill>
                  <a:schemeClr val="accent2"/>
                </a:solidFill>
              </a:rPr>
              <a:t>συμφωνία</a:t>
            </a:r>
          </a:p>
          <a:p>
            <a:pPr marL="285750" indent="-285750" algn="just">
              <a:buFont typeface="Arial" panose="020B0604020202020204" pitchFamily="34" charset="0"/>
              <a:buChar char="•"/>
            </a:pPr>
            <a:r>
              <a:rPr lang="el-GR" b="1" dirty="0">
                <a:solidFill>
                  <a:schemeClr val="accent2"/>
                </a:solidFill>
              </a:rPr>
              <a:t>Το Συμβούλιο των Υπουργών Εξωτερικών, </a:t>
            </a:r>
            <a:r>
              <a:rPr lang="el-GR" b="1" dirty="0" smtClean="0">
                <a:solidFill>
                  <a:schemeClr val="accent2"/>
                </a:solidFill>
              </a:rPr>
              <a:t>το Δεκέμβριο 1985 </a:t>
            </a:r>
            <a:r>
              <a:rPr lang="el-GR" b="1" dirty="0">
                <a:solidFill>
                  <a:schemeClr val="accent2"/>
                </a:solidFill>
              </a:rPr>
              <a:t>στο Λουξεμβούργο, </a:t>
            </a:r>
            <a:r>
              <a:rPr lang="el-GR" b="1" dirty="0" smtClean="0">
                <a:solidFill>
                  <a:schemeClr val="accent2"/>
                </a:solidFill>
              </a:rPr>
              <a:t>μετάτρεψε την πολιτική συμφωνία </a:t>
            </a:r>
            <a:r>
              <a:rPr lang="el-GR" b="1" dirty="0">
                <a:solidFill>
                  <a:schemeClr val="accent2"/>
                </a:solidFill>
              </a:rPr>
              <a:t>σε </a:t>
            </a:r>
            <a:r>
              <a:rPr lang="el-GR" b="1" dirty="0" smtClean="0">
                <a:solidFill>
                  <a:schemeClr val="accent2"/>
                </a:solidFill>
              </a:rPr>
              <a:t>συνθήκη, την </a:t>
            </a:r>
            <a:r>
              <a:rPr lang="el-GR" b="1" i="1" dirty="0" smtClean="0">
                <a:solidFill>
                  <a:schemeClr val="accent2"/>
                </a:solidFill>
              </a:rPr>
              <a:t>Ενιαία </a:t>
            </a:r>
            <a:r>
              <a:rPr lang="el-GR" b="1" i="1" dirty="0">
                <a:solidFill>
                  <a:schemeClr val="accent2"/>
                </a:solidFill>
              </a:rPr>
              <a:t>Ευρωπαϊκή Πράξη </a:t>
            </a:r>
            <a:r>
              <a:rPr lang="el-GR" b="1" dirty="0" smtClean="0">
                <a:solidFill>
                  <a:schemeClr val="accent2"/>
                </a:solidFill>
              </a:rPr>
              <a:t>με </a:t>
            </a:r>
            <a:r>
              <a:rPr lang="el-GR" b="1" dirty="0">
                <a:solidFill>
                  <a:schemeClr val="accent2"/>
                </a:solidFill>
              </a:rPr>
              <a:t>τροποποιήσεις των Συνθηκών των </a:t>
            </a:r>
            <a:r>
              <a:rPr lang="el-GR" b="1" dirty="0" smtClean="0">
                <a:solidFill>
                  <a:schemeClr val="accent2"/>
                </a:solidFill>
              </a:rPr>
              <a:t>ΕΚ και μέτρα </a:t>
            </a:r>
            <a:r>
              <a:rPr lang="el-GR" b="1" dirty="0">
                <a:solidFill>
                  <a:schemeClr val="accent2"/>
                </a:solidFill>
              </a:rPr>
              <a:t>συνεργασίας των κρατών-μελών στον τομέα της </a:t>
            </a:r>
            <a:r>
              <a:rPr lang="el-GR" b="1" dirty="0" smtClean="0">
                <a:solidFill>
                  <a:schemeClr val="accent2"/>
                </a:solidFill>
              </a:rPr>
              <a:t>ΕΠΣ</a:t>
            </a:r>
            <a:endParaRPr lang="el-GR" b="1" dirty="0">
              <a:solidFill>
                <a:schemeClr val="accent2"/>
              </a:solidFill>
            </a:endParaRPr>
          </a:p>
        </p:txBody>
      </p:sp>
      <p:sp>
        <p:nvSpPr>
          <p:cNvPr id="15" name="TextBox 9"/>
          <p:cNvSpPr txBox="1"/>
          <p:nvPr/>
        </p:nvSpPr>
        <p:spPr>
          <a:xfrm>
            <a:off x="0" y="2881950"/>
            <a:ext cx="4771292" cy="2031325"/>
          </a:xfrm>
          <a:prstGeom prst="rect">
            <a:avLst/>
          </a:prstGeom>
          <a:noFill/>
        </p:spPr>
        <p:txBody>
          <a:bodyPr wrap="square" rtlCol="0">
            <a:spAutoFit/>
          </a:bodyPr>
          <a:lstStyle/>
          <a:p>
            <a:pPr algn="just"/>
            <a:r>
              <a:rPr lang="el-GR" sz="1400" b="1" dirty="0" smtClean="0">
                <a:solidFill>
                  <a:schemeClr val="accent2"/>
                </a:solidFill>
              </a:rPr>
              <a:t>Με την πολιτική συμφωνία του Ευρωπαϊκού Συμβουλίου του Λουξεμβούργου, του Δεκεμβρίου 1985</a:t>
            </a:r>
            <a:r>
              <a:rPr lang="el-GR" sz="1400" b="1" dirty="0">
                <a:solidFill>
                  <a:schemeClr val="accent2"/>
                </a:solidFill>
              </a:rPr>
              <a:t>, προβλεπόταν </a:t>
            </a:r>
            <a:r>
              <a:rPr lang="el-GR" sz="1400" b="1" dirty="0" smtClean="0">
                <a:solidFill>
                  <a:schemeClr val="accent2"/>
                </a:solidFill>
              </a:rPr>
              <a:t>η </a:t>
            </a:r>
            <a:r>
              <a:rPr lang="el-GR" sz="1400" b="1" dirty="0">
                <a:solidFill>
                  <a:schemeClr val="accent2"/>
                </a:solidFill>
              </a:rPr>
              <a:t>ολοκλήρωση, πριν από τις 31 Δεκεμβρίου 1992, της ενιαίας εσωτερικής αγοράς, η επέκταση της μεθόδου της ειδικής πλειοψηφίας </a:t>
            </a:r>
            <a:r>
              <a:rPr lang="el-GR" sz="1400" b="1" dirty="0" smtClean="0">
                <a:solidFill>
                  <a:schemeClr val="accent2"/>
                </a:solidFill>
              </a:rPr>
              <a:t>στη </a:t>
            </a:r>
            <a:r>
              <a:rPr lang="el-GR" sz="1400" b="1" dirty="0">
                <a:solidFill>
                  <a:schemeClr val="accent2"/>
                </a:solidFill>
              </a:rPr>
              <a:t>λήψη των αποφάσεων, η περαιτέρω ανάπτυξη της ΟΝΕ, η αναδιοργάνωση των εξουσιών και των αρμοδιοτήτων της Επιτροπής, του Ευρωπαϊκού Κοινοβουλίου και του Δικαστηρίου των ΕΚ, η τεχνολογική συνεργασία μεταξύ των κρατών-μελών και η προώθηση της ΕΠΣ</a:t>
            </a:r>
            <a:endParaRPr lang="el-GR" sz="1400" b="1" dirty="0" smtClean="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12</a:t>
            </a:fld>
            <a:endParaRPr lang="en-US" altLang="en-US"/>
          </a:p>
        </p:txBody>
      </p:sp>
    </p:spTree>
    <p:extLst>
      <p:ext uri="{BB962C8B-B14F-4D97-AF65-F5344CB8AC3E}">
        <p14:creationId xmlns:p14="http://schemas.microsoft.com/office/powerpoint/2010/main" val="78230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πορεία προς την </a:t>
            </a:r>
            <a:r>
              <a:rPr lang="el-GR" sz="2000" b="1" i="1" dirty="0" smtClean="0">
                <a:solidFill>
                  <a:schemeClr val="accent2"/>
                </a:solidFill>
              </a:rPr>
              <a:t>Ενιαία Ευρωπαϊκή Πράξη</a:t>
            </a:r>
            <a:r>
              <a:rPr lang="el-GR" sz="2000" b="1" dirty="0" smtClean="0">
                <a:solidFill>
                  <a:schemeClr val="accent2"/>
                </a:solidFill>
              </a:rPr>
              <a:t> (ΕΕΠ)</a:t>
            </a:r>
            <a:endParaRPr lang="el-GR" sz="2000" b="1" dirty="0">
              <a:solidFill>
                <a:schemeClr val="accent2"/>
              </a:solidFill>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Η υπογραφή της </a:t>
            </a:r>
            <a:r>
              <a:rPr lang="el-GR" b="1" i="1" dirty="0" smtClean="0">
                <a:solidFill>
                  <a:schemeClr val="accent2"/>
                </a:solidFill>
              </a:rPr>
              <a:t>Ενιαίας Ευρωπαϊκής Πράξης</a:t>
            </a:r>
          </a:p>
          <a:p>
            <a:pPr marL="285750" indent="-285750" algn="just">
              <a:buFont typeface="Arial" panose="020B0604020202020204" pitchFamily="34" charset="0"/>
              <a:buChar char="•"/>
            </a:pPr>
            <a:r>
              <a:rPr lang="el-GR" b="1" dirty="0">
                <a:solidFill>
                  <a:schemeClr val="accent2"/>
                </a:solidFill>
              </a:rPr>
              <a:t>Η εγκεκριμένη Ενιαία Ευρωπαϊκή Πράξη (ΕΕΠ), από το Συμβούλιο των Υπουργών Εξωτερικών των «Δέκα», δεν μπορούσε να υπογραφεί με δεδομένη την άρνηση του κοινοβουλίου της Δανίας να την εγκρίνει, </a:t>
            </a:r>
            <a:r>
              <a:rPr lang="el-GR" b="1" dirty="0" smtClean="0">
                <a:solidFill>
                  <a:schemeClr val="accent2"/>
                </a:solidFill>
              </a:rPr>
              <a:t>καθώς </a:t>
            </a:r>
            <a:r>
              <a:rPr lang="el-GR" b="1" dirty="0">
                <a:solidFill>
                  <a:schemeClr val="accent2"/>
                </a:solidFill>
              </a:rPr>
              <a:t>και την εμμονή της Ιταλίας να εξαρτά την έγκρισή της από την προέγκριση της και από το Ευρωπαϊκό </a:t>
            </a:r>
            <a:r>
              <a:rPr lang="el-GR" b="1" dirty="0" smtClean="0">
                <a:solidFill>
                  <a:schemeClr val="accent2"/>
                </a:solidFill>
              </a:rPr>
              <a:t>Κοινοβούλιο</a:t>
            </a:r>
            <a:endParaRPr lang="en-US"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Σ</a:t>
            </a:r>
            <a:r>
              <a:rPr lang="el-GR" b="1" dirty="0" smtClean="0">
                <a:solidFill>
                  <a:schemeClr val="accent2"/>
                </a:solidFill>
              </a:rPr>
              <a:t>τις </a:t>
            </a:r>
            <a:r>
              <a:rPr lang="el-GR" b="1" dirty="0">
                <a:solidFill>
                  <a:schemeClr val="accent2"/>
                </a:solidFill>
              </a:rPr>
              <a:t>17 Φεβρουαρίου </a:t>
            </a:r>
            <a:r>
              <a:rPr lang="el-GR" b="1" dirty="0" smtClean="0">
                <a:solidFill>
                  <a:schemeClr val="accent2"/>
                </a:solidFill>
              </a:rPr>
              <a:t>1986 υπογράφηκε η </a:t>
            </a:r>
            <a:r>
              <a:rPr lang="el-GR" b="1" dirty="0">
                <a:solidFill>
                  <a:schemeClr val="accent2"/>
                </a:solidFill>
              </a:rPr>
              <a:t>Ενιαία Ευρωπαϊκή Πράξη στο </a:t>
            </a:r>
            <a:r>
              <a:rPr lang="el-GR" b="1" dirty="0" smtClean="0">
                <a:solidFill>
                  <a:schemeClr val="accent2"/>
                </a:solidFill>
              </a:rPr>
              <a:t>Λουξεμβούργο από τα εννέα κράτη-μέλη, ενώ μετά την επιτυχή έκβαση του δημοψηφίσματος της 27</a:t>
            </a:r>
            <a:r>
              <a:rPr lang="el-GR" b="1" baseline="30000" dirty="0" smtClean="0">
                <a:solidFill>
                  <a:schemeClr val="accent2"/>
                </a:solidFill>
              </a:rPr>
              <a:t>ης</a:t>
            </a:r>
            <a:r>
              <a:rPr lang="el-GR" b="1" dirty="0" smtClean="0">
                <a:solidFill>
                  <a:schemeClr val="accent2"/>
                </a:solidFill>
              </a:rPr>
              <a:t> Φεβρουαρίου 1986 στη Δανία, υπογράφηκε από </a:t>
            </a:r>
            <a:r>
              <a:rPr lang="el-GR" b="1" dirty="0">
                <a:solidFill>
                  <a:schemeClr val="accent2"/>
                </a:solidFill>
              </a:rPr>
              <a:t>τ</a:t>
            </a:r>
            <a:r>
              <a:rPr lang="el-GR" b="1" dirty="0" smtClean="0">
                <a:solidFill>
                  <a:schemeClr val="accent2"/>
                </a:solidFill>
              </a:rPr>
              <a:t>α υπόλοιπα τρία (Δανία, Ιταλία, Ελλάδα)</a:t>
            </a:r>
          </a:p>
          <a:p>
            <a:pPr marL="285750" indent="-285750" algn="just">
              <a:buFont typeface="Arial" panose="020B0604020202020204" pitchFamily="34" charset="0"/>
              <a:buChar char="•"/>
            </a:pPr>
            <a:r>
              <a:rPr lang="el-GR" b="1" dirty="0">
                <a:solidFill>
                  <a:schemeClr val="accent2"/>
                </a:solidFill>
              </a:rPr>
              <a:t>Ω</a:t>
            </a:r>
            <a:r>
              <a:rPr lang="el-GR" b="1" dirty="0" smtClean="0">
                <a:solidFill>
                  <a:schemeClr val="accent2"/>
                </a:solidFill>
              </a:rPr>
              <a:t>στόσο</a:t>
            </a:r>
            <a:r>
              <a:rPr lang="el-GR" b="1" dirty="0">
                <a:solidFill>
                  <a:schemeClr val="accent2"/>
                </a:solidFill>
              </a:rPr>
              <a:t>, λόγω  της απόφασης του ιρλανδικού ανώτατου δικαστηρίου της </a:t>
            </a:r>
            <a:r>
              <a:rPr lang="el-GR" b="1" dirty="0" smtClean="0">
                <a:solidFill>
                  <a:schemeClr val="accent2"/>
                </a:solidFill>
              </a:rPr>
              <a:t>περί </a:t>
            </a:r>
            <a:r>
              <a:rPr lang="el-GR" b="1" dirty="0">
                <a:solidFill>
                  <a:schemeClr val="accent2"/>
                </a:solidFill>
              </a:rPr>
              <a:t>της αναγκαιότητας σχετικής τροποποίησης του ιρλανδικού συντάγματος που θα μπορούσε να υλοποιηθεί με τη διενέργεια σχετικού δημοψηφίσματος στη </a:t>
            </a:r>
            <a:r>
              <a:rPr lang="el-GR" b="1" dirty="0" smtClean="0">
                <a:solidFill>
                  <a:schemeClr val="accent2"/>
                </a:solidFill>
              </a:rPr>
              <a:t>χώρα, καθυστέρησε η θέση της σε ισχύ, μέχρι την </a:t>
            </a:r>
            <a:r>
              <a:rPr lang="el-GR" b="1" dirty="0">
                <a:solidFill>
                  <a:schemeClr val="accent2"/>
                </a:solidFill>
              </a:rPr>
              <a:t>ε</a:t>
            </a:r>
            <a:r>
              <a:rPr lang="el-GR" b="1" dirty="0" smtClean="0">
                <a:solidFill>
                  <a:schemeClr val="accent2"/>
                </a:solidFill>
              </a:rPr>
              <a:t>πιτυχή έκβαση και του </a:t>
            </a:r>
            <a:r>
              <a:rPr lang="el-GR" b="1" dirty="0">
                <a:solidFill>
                  <a:schemeClr val="accent2"/>
                </a:solidFill>
              </a:rPr>
              <a:t>ιρλανδικού δημοψηφίσματος της </a:t>
            </a:r>
            <a:r>
              <a:rPr lang="el-GR" b="1" dirty="0" smtClean="0">
                <a:solidFill>
                  <a:schemeClr val="accent2"/>
                </a:solidFill>
              </a:rPr>
              <a:t>26</a:t>
            </a:r>
            <a:r>
              <a:rPr lang="el-GR" b="1" baseline="30000" dirty="0" smtClean="0">
                <a:solidFill>
                  <a:schemeClr val="accent2"/>
                </a:solidFill>
              </a:rPr>
              <a:t>ης</a:t>
            </a:r>
            <a:r>
              <a:rPr lang="el-GR" b="1" dirty="0" smtClean="0">
                <a:solidFill>
                  <a:schemeClr val="accent2"/>
                </a:solidFill>
              </a:rPr>
              <a:t> Μαΐου 1987 και η συνθήκη τέθηκε σε </a:t>
            </a:r>
            <a:r>
              <a:rPr lang="el-GR" b="1" dirty="0">
                <a:solidFill>
                  <a:schemeClr val="accent2"/>
                </a:solidFill>
              </a:rPr>
              <a:t>ισχύ την </a:t>
            </a:r>
            <a:r>
              <a:rPr lang="el-GR" b="1" dirty="0" smtClean="0">
                <a:solidFill>
                  <a:schemeClr val="accent2"/>
                </a:solidFill>
              </a:rPr>
              <a:t>1</a:t>
            </a:r>
            <a:r>
              <a:rPr lang="el-GR" b="1" baseline="30000" dirty="0" smtClean="0">
                <a:solidFill>
                  <a:schemeClr val="accent2"/>
                </a:solidFill>
              </a:rPr>
              <a:t>η</a:t>
            </a:r>
            <a:r>
              <a:rPr lang="el-GR" b="1" dirty="0" smtClean="0">
                <a:solidFill>
                  <a:schemeClr val="accent2"/>
                </a:solidFill>
              </a:rPr>
              <a:t> </a:t>
            </a:r>
            <a:r>
              <a:rPr lang="el-GR" b="1" dirty="0">
                <a:solidFill>
                  <a:schemeClr val="accent2"/>
                </a:solidFill>
              </a:rPr>
              <a:t>Ιουλίου </a:t>
            </a:r>
            <a:r>
              <a:rPr lang="el-GR" b="1" dirty="0" smtClean="0">
                <a:solidFill>
                  <a:schemeClr val="accent2"/>
                </a:solidFill>
              </a:rPr>
              <a:t>1987 </a:t>
            </a:r>
            <a:endParaRPr lang="el-GR" b="1" dirty="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pic>
        <p:nvPicPr>
          <p:cNvPr id="11" name="2832 - Εικόνα" descr="Υπογραφή ΕΕΠ Λουξεμβούργο 17 Φεβ 1987.jpg"/>
          <p:cNvPicPr/>
          <p:nvPr/>
        </p:nvPicPr>
        <p:blipFill>
          <a:blip r:embed="rId3" cstate="print"/>
          <a:stretch>
            <a:fillRect/>
          </a:stretch>
        </p:blipFill>
        <p:spPr>
          <a:xfrm>
            <a:off x="496064" y="1728000"/>
            <a:ext cx="3724275" cy="1543050"/>
          </a:xfrm>
          <a:prstGeom prst="rect">
            <a:avLst/>
          </a:prstGeom>
        </p:spPr>
      </p:pic>
      <p:sp>
        <p:nvSpPr>
          <p:cNvPr id="5" name="Ορθογώνιο 4"/>
          <p:cNvSpPr/>
          <p:nvPr/>
        </p:nvSpPr>
        <p:spPr>
          <a:xfrm>
            <a:off x="0" y="3220974"/>
            <a:ext cx="4783015" cy="3108543"/>
          </a:xfrm>
          <a:prstGeom prst="rect">
            <a:avLst/>
          </a:prstGeom>
        </p:spPr>
        <p:txBody>
          <a:bodyPr wrap="square">
            <a:spAutoFit/>
          </a:bodyPr>
          <a:lstStyle/>
          <a:p>
            <a:pPr algn="just"/>
            <a:r>
              <a:rPr lang="el-GR" sz="1400" b="1" dirty="0">
                <a:solidFill>
                  <a:schemeClr val="accent2"/>
                </a:solidFill>
              </a:rPr>
              <a:t>Η υπογραφή της Ενιαίας Ευρωπαϊκής Πράξης από τα εννέα κράτη-μέλη, στις 17 Φεβρουαρίου </a:t>
            </a:r>
            <a:r>
              <a:rPr lang="el-GR" sz="1400" b="1" dirty="0" smtClean="0">
                <a:solidFill>
                  <a:schemeClr val="accent2"/>
                </a:solidFill>
              </a:rPr>
              <a:t>1986</a:t>
            </a:r>
            <a:r>
              <a:rPr lang="el-GR" sz="1400" b="1" dirty="0">
                <a:solidFill>
                  <a:schemeClr val="accent2"/>
                </a:solidFill>
              </a:rPr>
              <a:t>, στο </a:t>
            </a:r>
            <a:r>
              <a:rPr lang="el-GR" sz="1400" b="1" dirty="0" smtClean="0">
                <a:solidFill>
                  <a:schemeClr val="accent2"/>
                </a:solidFill>
              </a:rPr>
              <a:t>Λουξεμβούργο. Από τις θεσμικές μεταρρυθμίσεις της ΕΕΠ:</a:t>
            </a:r>
          </a:p>
          <a:p>
            <a:pPr marL="4763" indent="112713" algn="just">
              <a:buFontTx/>
              <a:buChar char="-"/>
            </a:pPr>
            <a:r>
              <a:rPr lang="el-GR" sz="1400" b="1" dirty="0" smtClean="0">
                <a:solidFill>
                  <a:schemeClr val="accent2"/>
                </a:solidFill>
              </a:rPr>
              <a:t>το </a:t>
            </a:r>
            <a:r>
              <a:rPr lang="el-GR" sz="1400" b="1" dirty="0">
                <a:solidFill>
                  <a:schemeClr val="accent2"/>
                </a:solidFill>
              </a:rPr>
              <a:t>Ευρωπαϊκό Συμβούλιο καθίστατο σημαντικός θεσμός για την υλοποίηση της ευρωπαϊκής </a:t>
            </a:r>
            <a:r>
              <a:rPr lang="el-GR" sz="1400" b="1" dirty="0" smtClean="0">
                <a:solidFill>
                  <a:schemeClr val="accent2"/>
                </a:solidFill>
              </a:rPr>
              <a:t>ολοκλήρωσης</a:t>
            </a:r>
          </a:p>
          <a:p>
            <a:pPr marL="4763" indent="112713" algn="just">
              <a:buFontTx/>
              <a:buChar char="-"/>
            </a:pPr>
            <a:r>
              <a:rPr lang="el-GR" sz="1400" b="1" dirty="0" smtClean="0">
                <a:solidFill>
                  <a:schemeClr val="accent2"/>
                </a:solidFill>
              </a:rPr>
              <a:t>αυξήθηκαν οι </a:t>
            </a:r>
            <a:r>
              <a:rPr lang="el-GR" sz="1400" b="1" dirty="0">
                <a:solidFill>
                  <a:schemeClr val="accent2"/>
                </a:solidFill>
              </a:rPr>
              <a:t>περιπτώσεις για τις οποίες το Συμβούλιο των Υπουργών θα αποφάσιζε με ειδική </a:t>
            </a:r>
            <a:r>
              <a:rPr lang="el-GR" sz="1400" b="1" dirty="0" smtClean="0">
                <a:solidFill>
                  <a:schemeClr val="accent2"/>
                </a:solidFill>
              </a:rPr>
              <a:t>πλειοψηφία</a:t>
            </a:r>
          </a:p>
          <a:p>
            <a:pPr marL="4763" indent="112713" algn="just">
              <a:buFontTx/>
              <a:buChar char="-"/>
            </a:pPr>
            <a:r>
              <a:rPr lang="el-GR" sz="1400" b="1" dirty="0">
                <a:solidFill>
                  <a:schemeClr val="accent2"/>
                </a:solidFill>
              </a:rPr>
              <a:t>ενίσχυε τις εξουσίες του Ευρωπαϊκού Κοινοβουλίου, </a:t>
            </a:r>
            <a:r>
              <a:rPr lang="el-GR" sz="1400" b="1" dirty="0" smtClean="0">
                <a:solidFill>
                  <a:schemeClr val="accent2"/>
                </a:solidFill>
              </a:rPr>
              <a:t>αφού </a:t>
            </a:r>
            <a:r>
              <a:rPr lang="el-GR" sz="1400" b="1" dirty="0">
                <a:solidFill>
                  <a:schemeClr val="accent2"/>
                </a:solidFill>
              </a:rPr>
              <a:t>απαιτείτο η διαδικασία συναίνεσης για </a:t>
            </a:r>
            <a:r>
              <a:rPr lang="el-GR" sz="1400" b="1" dirty="0" smtClean="0">
                <a:solidFill>
                  <a:schemeClr val="accent2"/>
                </a:solidFill>
              </a:rPr>
              <a:t>σύναψη </a:t>
            </a:r>
            <a:r>
              <a:rPr lang="el-GR" sz="1400" b="1" dirty="0">
                <a:solidFill>
                  <a:schemeClr val="accent2"/>
                </a:solidFill>
              </a:rPr>
              <a:t>συμφωνίας διεύρυνσης ή σύνδεσης, </a:t>
            </a:r>
            <a:r>
              <a:rPr lang="el-GR" sz="1400" b="1" dirty="0" smtClean="0">
                <a:solidFill>
                  <a:schemeClr val="accent2"/>
                </a:solidFill>
              </a:rPr>
              <a:t>ενώ </a:t>
            </a:r>
            <a:r>
              <a:rPr lang="el-GR" sz="1400" b="1" dirty="0">
                <a:solidFill>
                  <a:schemeClr val="accent2"/>
                </a:solidFill>
              </a:rPr>
              <a:t>θέσπιζε τη διαδικασία συνεργασίας, που </a:t>
            </a:r>
            <a:r>
              <a:rPr lang="el-GR" sz="1400" b="1" dirty="0" smtClean="0">
                <a:solidFill>
                  <a:schemeClr val="accent2"/>
                </a:solidFill>
              </a:rPr>
              <a:t>παρείχε </a:t>
            </a:r>
            <a:r>
              <a:rPr lang="el-GR" sz="1400" b="1" dirty="0">
                <a:solidFill>
                  <a:schemeClr val="accent2"/>
                </a:solidFill>
              </a:rPr>
              <a:t>τη </a:t>
            </a:r>
            <a:r>
              <a:rPr lang="el-GR" sz="1400" b="1" dirty="0" smtClean="0">
                <a:solidFill>
                  <a:schemeClr val="accent2"/>
                </a:solidFill>
              </a:rPr>
              <a:t>δυνατότητα, να </a:t>
            </a:r>
            <a:r>
              <a:rPr lang="el-GR" sz="1400" b="1" dirty="0">
                <a:solidFill>
                  <a:schemeClr val="accent2"/>
                </a:solidFill>
              </a:rPr>
              <a:t>μην αποδέχεται μία απόφαση του Συμβουλίου των Υπουργών, επιτρέποντας έτσι τη διπλή ανάγνωση της προτεινόμενης </a:t>
            </a:r>
            <a:r>
              <a:rPr lang="el-GR" sz="1400" b="1" dirty="0" smtClean="0">
                <a:solidFill>
                  <a:schemeClr val="accent2"/>
                </a:solidFill>
              </a:rPr>
              <a:t>νομοθεσίας</a:t>
            </a:r>
          </a:p>
          <a:p>
            <a:pPr marL="4763" indent="112713" algn="just">
              <a:buFontTx/>
              <a:buChar char="-"/>
            </a:pPr>
            <a:r>
              <a:rPr lang="el-GR" sz="1400" b="1" dirty="0">
                <a:solidFill>
                  <a:schemeClr val="accent2"/>
                </a:solidFill>
              </a:rPr>
              <a:t>προέβλεπε τη δημιουργία </a:t>
            </a:r>
            <a:r>
              <a:rPr lang="el-GR" sz="1400" b="1" dirty="0" smtClean="0">
                <a:solidFill>
                  <a:schemeClr val="accent2"/>
                </a:solidFill>
              </a:rPr>
              <a:t>Πρωτοδικείου </a:t>
            </a:r>
            <a:r>
              <a:rPr lang="el-GR" sz="1400" b="1" dirty="0">
                <a:solidFill>
                  <a:schemeClr val="accent2"/>
                </a:solidFill>
              </a:rPr>
              <a:t>των Ευρωπαϊκών </a:t>
            </a:r>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0684" y="623539"/>
            <a:ext cx="1158195" cy="1444876"/>
          </a:xfrm>
          <a:prstGeom prst="rect">
            <a:avLst/>
          </a:prstGeom>
        </p:spPr>
      </p:pic>
      <p:sp>
        <p:nvSpPr>
          <p:cNvPr id="7" name="Θέση αριθμού διαφάνειας 6"/>
          <p:cNvSpPr>
            <a:spLocks noGrp="1"/>
          </p:cNvSpPr>
          <p:nvPr>
            <p:ph type="sldNum" sz="quarter" idx="10"/>
          </p:nvPr>
        </p:nvSpPr>
        <p:spPr/>
        <p:txBody>
          <a:bodyPr/>
          <a:lstStyle/>
          <a:p>
            <a:fld id="{7ADEA3C8-C2DE-4A3E-A6B7-C39F131016B8}" type="slidenum">
              <a:rPr lang="en-US" altLang="en-US" smtClean="0"/>
              <a:pPr/>
              <a:t>13</a:t>
            </a:fld>
            <a:endParaRPr lang="en-US" altLang="en-US"/>
          </a:p>
        </p:txBody>
      </p:sp>
    </p:spTree>
    <p:extLst>
      <p:ext uri="{BB962C8B-B14F-4D97-AF65-F5344CB8AC3E}">
        <p14:creationId xmlns:p14="http://schemas.microsoft.com/office/powerpoint/2010/main" val="436856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πορεία προς την </a:t>
            </a:r>
            <a:r>
              <a:rPr lang="el-GR" sz="2000" b="1" i="1" dirty="0" smtClean="0">
                <a:solidFill>
                  <a:schemeClr val="accent2"/>
                </a:solidFill>
              </a:rPr>
              <a:t>Ενιαία Ευρωπαϊκή Πράξη</a:t>
            </a:r>
            <a:r>
              <a:rPr lang="el-GR" sz="2000" b="1" dirty="0" smtClean="0">
                <a:solidFill>
                  <a:schemeClr val="accent2"/>
                </a:solidFill>
              </a:rPr>
              <a:t> (ΕΕΠ)</a:t>
            </a:r>
            <a:endParaRPr lang="el-GR" sz="2000" b="1" dirty="0">
              <a:solidFill>
                <a:schemeClr val="accent2"/>
              </a:solidFill>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pPr marL="285750" indent="-285750" algn="just"/>
            <a:r>
              <a:rPr lang="el-GR" b="1" dirty="0" smtClean="0">
                <a:solidFill>
                  <a:schemeClr val="accent2"/>
                </a:solidFill>
              </a:rPr>
              <a:t>Η </a:t>
            </a:r>
            <a:r>
              <a:rPr lang="el-GR" b="1" dirty="0">
                <a:solidFill>
                  <a:schemeClr val="accent2"/>
                </a:solidFill>
              </a:rPr>
              <a:t>δρομολόγηση της ενιαίας εσωτερικής </a:t>
            </a:r>
            <a:r>
              <a:rPr lang="el-GR" b="1" dirty="0" smtClean="0">
                <a:solidFill>
                  <a:schemeClr val="accent2"/>
                </a:solidFill>
              </a:rPr>
              <a:t>αγοράς μέσω ΕΕΠ</a:t>
            </a:r>
          </a:p>
          <a:p>
            <a:pPr marL="285750" indent="-285750" algn="just">
              <a:buFont typeface="Arial" panose="020B0604020202020204" pitchFamily="34" charset="0"/>
              <a:buChar char="•"/>
            </a:pPr>
            <a:r>
              <a:rPr lang="el-GR" b="1" dirty="0">
                <a:solidFill>
                  <a:schemeClr val="accent2"/>
                </a:solidFill>
              </a:rPr>
              <a:t>Μ</a:t>
            </a:r>
            <a:r>
              <a:rPr lang="el-GR" b="1" dirty="0" smtClean="0">
                <a:solidFill>
                  <a:schemeClr val="accent2"/>
                </a:solidFill>
              </a:rPr>
              <a:t>ετεξέλιξη </a:t>
            </a:r>
            <a:r>
              <a:rPr lang="el-GR" b="1" dirty="0">
                <a:solidFill>
                  <a:schemeClr val="accent2"/>
                </a:solidFill>
              </a:rPr>
              <a:t>της κοινής αγοράς σε ενιαία εσωτερική αγορά μέχρι τις 31 Δεκεμβρίου </a:t>
            </a:r>
            <a:r>
              <a:rPr lang="el-GR" b="1" dirty="0" smtClean="0">
                <a:solidFill>
                  <a:schemeClr val="accent2"/>
                </a:solidFill>
              </a:rPr>
              <a:t>1992, ως χώρο </a:t>
            </a:r>
            <a:r>
              <a:rPr lang="el-GR" b="1" dirty="0">
                <a:solidFill>
                  <a:schemeClr val="accent2"/>
                </a:solidFill>
              </a:rPr>
              <a:t>χωρίς εσωτερικά σύνορα </a:t>
            </a:r>
            <a:r>
              <a:rPr lang="el-GR" b="1" dirty="0" smtClean="0">
                <a:solidFill>
                  <a:schemeClr val="accent2"/>
                </a:solidFill>
              </a:rPr>
              <a:t>με ελεύθερη </a:t>
            </a:r>
            <a:r>
              <a:rPr lang="el-GR" b="1" dirty="0">
                <a:solidFill>
                  <a:schemeClr val="accent2"/>
                </a:solidFill>
              </a:rPr>
              <a:t>κυκλοφορία </a:t>
            </a:r>
            <a:r>
              <a:rPr lang="el-GR" b="1" dirty="0" smtClean="0">
                <a:solidFill>
                  <a:schemeClr val="accent2"/>
                </a:solidFill>
              </a:rPr>
              <a:t>προϊόντων, προσώπων</a:t>
            </a:r>
            <a:r>
              <a:rPr lang="el-GR" b="1" dirty="0">
                <a:solidFill>
                  <a:schemeClr val="accent2"/>
                </a:solidFill>
              </a:rPr>
              <a:t>, </a:t>
            </a:r>
            <a:r>
              <a:rPr lang="el-GR" b="1" dirty="0" smtClean="0">
                <a:solidFill>
                  <a:schemeClr val="accent2"/>
                </a:solidFill>
              </a:rPr>
              <a:t>υπηρεσιών </a:t>
            </a:r>
            <a:r>
              <a:rPr lang="el-GR" b="1" dirty="0">
                <a:solidFill>
                  <a:schemeClr val="accent2"/>
                </a:solidFill>
              </a:rPr>
              <a:t>και </a:t>
            </a:r>
            <a:r>
              <a:rPr lang="el-GR" b="1" dirty="0" smtClean="0">
                <a:solidFill>
                  <a:schemeClr val="accent2"/>
                </a:solidFill>
              </a:rPr>
              <a:t>κεφαλαίων. Απαιτείτο η </a:t>
            </a:r>
            <a:r>
              <a:rPr lang="el-GR" b="1" dirty="0">
                <a:solidFill>
                  <a:schemeClr val="accent2"/>
                </a:solidFill>
              </a:rPr>
              <a:t>προώθηση της ΟΝΕ και </a:t>
            </a:r>
            <a:r>
              <a:rPr lang="el-GR" b="1" dirty="0" smtClean="0">
                <a:solidFill>
                  <a:schemeClr val="accent2"/>
                </a:solidFill>
              </a:rPr>
              <a:t>η </a:t>
            </a:r>
            <a:r>
              <a:rPr lang="el-GR" b="1" dirty="0">
                <a:solidFill>
                  <a:schemeClr val="accent2"/>
                </a:solidFill>
              </a:rPr>
              <a:t>καθιέρωση κοινών </a:t>
            </a:r>
            <a:r>
              <a:rPr lang="el-GR" b="1" dirty="0" smtClean="0">
                <a:solidFill>
                  <a:schemeClr val="accent2"/>
                </a:solidFill>
              </a:rPr>
              <a:t>πολιτικών</a:t>
            </a:r>
          </a:p>
          <a:p>
            <a:pPr marL="285750" lvl="0" indent="-285750" algn="just"/>
            <a:r>
              <a:rPr lang="el-GR" b="1" dirty="0" smtClean="0">
                <a:solidFill>
                  <a:schemeClr val="accent2"/>
                </a:solidFill>
              </a:rPr>
              <a:t>Η </a:t>
            </a:r>
            <a:r>
              <a:rPr lang="el-GR" b="1" dirty="0">
                <a:solidFill>
                  <a:schemeClr val="accent2"/>
                </a:solidFill>
              </a:rPr>
              <a:t>προώθηση μίας κοινωνικής </a:t>
            </a:r>
            <a:r>
              <a:rPr lang="el-GR" b="1" dirty="0" smtClean="0">
                <a:solidFill>
                  <a:schemeClr val="accent2"/>
                </a:solidFill>
              </a:rPr>
              <a:t>πολιτικής μέσω ΕΕΠ</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Θ</a:t>
            </a:r>
            <a:r>
              <a:rPr lang="el-GR" b="1" dirty="0" smtClean="0">
                <a:solidFill>
                  <a:schemeClr val="accent2"/>
                </a:solidFill>
              </a:rPr>
              <a:t>α </a:t>
            </a:r>
            <a:r>
              <a:rPr lang="el-GR" b="1" dirty="0">
                <a:solidFill>
                  <a:schemeClr val="accent2"/>
                </a:solidFill>
              </a:rPr>
              <a:t>τίθετο σε εφαρμογή μια κοινωνική πολιτική βασισμένη στην οικονομική και κοινωνική </a:t>
            </a:r>
            <a:r>
              <a:rPr lang="el-GR" b="1" dirty="0" smtClean="0">
                <a:solidFill>
                  <a:schemeClr val="accent2"/>
                </a:solidFill>
              </a:rPr>
              <a:t>συνοχή, μέσω </a:t>
            </a:r>
            <a:r>
              <a:rPr lang="el-GR" b="1" dirty="0">
                <a:solidFill>
                  <a:schemeClr val="accent2"/>
                </a:solidFill>
              </a:rPr>
              <a:t>του ΕΓΤΠΕ και του ΕΤΠΑ</a:t>
            </a:r>
          </a:p>
          <a:p>
            <a:pPr marL="285750" lvl="0" indent="-285750" algn="just"/>
            <a:r>
              <a:rPr lang="el-GR" b="1" dirty="0" smtClean="0">
                <a:solidFill>
                  <a:schemeClr val="accent2"/>
                </a:solidFill>
              </a:rPr>
              <a:t>Η </a:t>
            </a:r>
            <a:r>
              <a:rPr lang="el-GR" b="1" dirty="0">
                <a:solidFill>
                  <a:schemeClr val="accent2"/>
                </a:solidFill>
              </a:rPr>
              <a:t>επιστημονική και τεχνολογική </a:t>
            </a:r>
            <a:r>
              <a:rPr lang="el-GR" b="1" dirty="0" smtClean="0">
                <a:solidFill>
                  <a:schemeClr val="accent2"/>
                </a:solidFill>
              </a:rPr>
              <a:t>ανάπτυξη μέσω ΕΕΠ</a:t>
            </a:r>
            <a:endParaRPr lang="el-GR"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Προβλεπόταν η </a:t>
            </a:r>
            <a:r>
              <a:rPr lang="el-GR" b="1" dirty="0">
                <a:solidFill>
                  <a:schemeClr val="accent2"/>
                </a:solidFill>
              </a:rPr>
              <a:t>ενίσχυση </a:t>
            </a:r>
            <a:r>
              <a:rPr lang="el-GR" b="1" dirty="0" smtClean="0">
                <a:solidFill>
                  <a:schemeClr val="accent2"/>
                </a:solidFill>
              </a:rPr>
              <a:t>επιστημονικών </a:t>
            </a:r>
            <a:r>
              <a:rPr lang="el-GR" b="1" dirty="0">
                <a:solidFill>
                  <a:schemeClr val="accent2"/>
                </a:solidFill>
              </a:rPr>
              <a:t>και τεχνολογικών βάσεων της ευρωπαϊκής βιομηχανίας για </a:t>
            </a:r>
            <a:r>
              <a:rPr lang="el-GR" b="1" dirty="0" smtClean="0">
                <a:solidFill>
                  <a:schemeClr val="accent2"/>
                </a:solidFill>
              </a:rPr>
              <a:t>βελτίωση της ανταγωνιστικότητάς και με σκοπό την </a:t>
            </a:r>
            <a:r>
              <a:rPr lang="el-GR" b="1" dirty="0">
                <a:solidFill>
                  <a:schemeClr val="accent2"/>
                </a:solidFill>
              </a:rPr>
              <a:t>προστασία και βελτίωση της ποιότητας του </a:t>
            </a:r>
            <a:r>
              <a:rPr lang="el-GR" b="1" dirty="0" smtClean="0">
                <a:solidFill>
                  <a:schemeClr val="accent2"/>
                </a:solidFill>
              </a:rPr>
              <a:t>περιβάλλοντος και της </a:t>
            </a:r>
            <a:r>
              <a:rPr lang="el-GR" b="1" dirty="0">
                <a:solidFill>
                  <a:schemeClr val="accent2"/>
                </a:solidFill>
              </a:rPr>
              <a:t>υγείας των ατόμων και την ορθολογική χρήση </a:t>
            </a:r>
            <a:r>
              <a:rPr lang="el-GR" b="1" dirty="0" smtClean="0">
                <a:solidFill>
                  <a:schemeClr val="accent2"/>
                </a:solidFill>
              </a:rPr>
              <a:t>φυσικών </a:t>
            </a:r>
            <a:r>
              <a:rPr lang="el-GR" b="1" dirty="0">
                <a:solidFill>
                  <a:schemeClr val="accent2"/>
                </a:solidFill>
              </a:rPr>
              <a:t>πόρων</a:t>
            </a:r>
          </a:p>
          <a:p>
            <a:pPr marL="285750" lvl="0" indent="-285750" algn="just"/>
            <a:r>
              <a:rPr lang="el-GR" b="1" dirty="0" smtClean="0">
                <a:solidFill>
                  <a:schemeClr val="accent2"/>
                </a:solidFill>
              </a:rPr>
              <a:t>Η </a:t>
            </a:r>
            <a:r>
              <a:rPr lang="el-GR" b="1" dirty="0">
                <a:solidFill>
                  <a:schemeClr val="accent2"/>
                </a:solidFill>
              </a:rPr>
              <a:t>λειτουργία και η </a:t>
            </a:r>
            <a:r>
              <a:rPr lang="el-GR" b="1" dirty="0" err="1">
                <a:solidFill>
                  <a:schemeClr val="accent2"/>
                </a:solidFill>
              </a:rPr>
              <a:t>θεσμοποίηση</a:t>
            </a:r>
            <a:r>
              <a:rPr lang="el-GR" b="1" dirty="0">
                <a:solidFill>
                  <a:schemeClr val="accent2"/>
                </a:solidFill>
              </a:rPr>
              <a:t> της </a:t>
            </a:r>
            <a:r>
              <a:rPr lang="el-GR" b="1" dirty="0" smtClean="0">
                <a:solidFill>
                  <a:schemeClr val="accent2"/>
                </a:solidFill>
              </a:rPr>
              <a:t>ΕΠΣ μέσω </a:t>
            </a:r>
            <a:r>
              <a:rPr lang="el-GR" b="1" dirty="0">
                <a:solidFill>
                  <a:schemeClr val="accent2"/>
                </a:solidFill>
              </a:rPr>
              <a:t>ΕΕΠ</a:t>
            </a:r>
          </a:p>
          <a:p>
            <a:pPr marL="285750" indent="-285750" algn="just">
              <a:buFont typeface="Arial" panose="020B0604020202020204" pitchFamily="34" charset="0"/>
              <a:buChar char="•"/>
            </a:pPr>
            <a:r>
              <a:rPr lang="el-GR" b="1" dirty="0" smtClean="0">
                <a:solidFill>
                  <a:schemeClr val="accent2"/>
                </a:solidFill>
              </a:rPr>
              <a:t>Πρόβλεπε </a:t>
            </a:r>
            <a:r>
              <a:rPr lang="el-GR" b="1" dirty="0">
                <a:solidFill>
                  <a:schemeClr val="accent2"/>
                </a:solidFill>
              </a:rPr>
              <a:t>ότι τα κράτη-μέλη θα καταβάλλουν προσπάθειες για να χαράξουν και να θέσουν σε εφαρμογή μια κοινή εξωτερική </a:t>
            </a:r>
            <a:r>
              <a:rPr lang="el-GR" b="1" dirty="0" smtClean="0">
                <a:solidFill>
                  <a:schemeClr val="accent2"/>
                </a:solidFill>
              </a:rPr>
              <a:t>πολιτική</a:t>
            </a:r>
            <a:endParaRPr lang="el-GR" b="1" dirty="0">
              <a:solidFill>
                <a:schemeClr val="accent2"/>
              </a:solidFill>
            </a:endParaRPr>
          </a:p>
          <a:p>
            <a:pPr marL="285750" indent="-285750" algn="just">
              <a:buFont typeface="Arial" panose="020B0604020202020204" pitchFamily="34" charset="0"/>
              <a:buChar char="•"/>
            </a:pPr>
            <a:endParaRPr lang="el-GR" b="1" dirty="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6" name="Ορθογώνιο 5"/>
          <p:cNvSpPr/>
          <p:nvPr/>
        </p:nvSpPr>
        <p:spPr>
          <a:xfrm>
            <a:off x="15052" y="1728000"/>
            <a:ext cx="4767963" cy="4832092"/>
          </a:xfrm>
          <a:prstGeom prst="rect">
            <a:avLst/>
          </a:prstGeom>
        </p:spPr>
        <p:txBody>
          <a:bodyPr wrap="square">
            <a:spAutoFit/>
          </a:bodyPr>
          <a:lstStyle/>
          <a:p>
            <a:pPr algn="just"/>
            <a:r>
              <a:rPr lang="el-GR" sz="1400" b="1" dirty="0" smtClean="0">
                <a:solidFill>
                  <a:schemeClr val="accent2"/>
                </a:solidFill>
              </a:rPr>
              <a:t>Ειδικότερα για την ΕΠΣ:</a:t>
            </a:r>
          </a:p>
          <a:p>
            <a:pPr marL="4763" indent="112713" algn="just">
              <a:buFontTx/>
              <a:buChar char="-"/>
            </a:pPr>
            <a:r>
              <a:rPr lang="el-GR" sz="1400" b="1" dirty="0">
                <a:solidFill>
                  <a:schemeClr val="accent2"/>
                </a:solidFill>
              </a:rPr>
              <a:t>Η</a:t>
            </a:r>
            <a:r>
              <a:rPr lang="el-GR" sz="1400" b="1" dirty="0" smtClean="0">
                <a:solidFill>
                  <a:schemeClr val="accent2"/>
                </a:solidFill>
              </a:rPr>
              <a:t> </a:t>
            </a:r>
            <a:r>
              <a:rPr lang="el-GR" sz="1400" b="1" dirty="0">
                <a:solidFill>
                  <a:schemeClr val="accent2"/>
                </a:solidFill>
              </a:rPr>
              <a:t>μη θεσμοθετημένη ΕΠΣ άρχισε να μετατρέπεται σε κανονικό κοινοτικό θεσμό, που θα απαιτούσε </a:t>
            </a:r>
            <a:r>
              <a:rPr lang="el-GR" sz="1400" b="1" dirty="0" smtClean="0">
                <a:solidFill>
                  <a:schemeClr val="accent2"/>
                </a:solidFill>
              </a:rPr>
              <a:t>συντονισμό</a:t>
            </a:r>
          </a:p>
          <a:p>
            <a:pPr marL="4763" indent="112713" algn="just">
              <a:buFontTx/>
              <a:buChar char="-"/>
            </a:pPr>
            <a:r>
              <a:rPr lang="el-GR" sz="1400" b="1" dirty="0" smtClean="0">
                <a:solidFill>
                  <a:schemeClr val="accent2"/>
                </a:solidFill>
              </a:rPr>
              <a:t>Το </a:t>
            </a:r>
            <a:r>
              <a:rPr lang="el-GR" sz="1400" b="1" dirty="0">
                <a:solidFill>
                  <a:schemeClr val="accent2"/>
                </a:solidFill>
              </a:rPr>
              <a:t>θεσμοποιημένο πλέον Ευρωπαϊκό Συμβούλιο κατέστη το σώμα που θα καθορίζει τις κατευθυντήριες γραμμές </a:t>
            </a:r>
            <a:r>
              <a:rPr lang="el-GR" sz="1400" b="1" dirty="0" smtClean="0">
                <a:solidFill>
                  <a:schemeClr val="accent2"/>
                </a:solidFill>
              </a:rPr>
              <a:t>με </a:t>
            </a:r>
            <a:r>
              <a:rPr lang="el-GR" sz="1400" b="1" dirty="0">
                <a:solidFill>
                  <a:schemeClr val="accent2"/>
                </a:solidFill>
              </a:rPr>
              <a:t>τις τουλάχιστον δύο ετήσιες συνόδους του. </a:t>
            </a:r>
            <a:endParaRPr lang="el-GR" sz="1400" b="1" dirty="0" smtClean="0">
              <a:solidFill>
                <a:schemeClr val="accent2"/>
              </a:solidFill>
            </a:endParaRPr>
          </a:p>
          <a:p>
            <a:pPr marL="4763" indent="112713" algn="just">
              <a:buFontTx/>
              <a:buChar char="-"/>
            </a:pPr>
            <a:r>
              <a:rPr lang="el-GR" sz="1400" b="1" dirty="0" smtClean="0">
                <a:solidFill>
                  <a:schemeClr val="accent2"/>
                </a:solidFill>
              </a:rPr>
              <a:t>Το </a:t>
            </a:r>
            <a:r>
              <a:rPr lang="el-GR" sz="1400" b="1" dirty="0">
                <a:solidFill>
                  <a:schemeClr val="accent2"/>
                </a:solidFill>
              </a:rPr>
              <a:t>Συμβούλιο των Υπουργών των Εξωτερικών θα </a:t>
            </a:r>
            <a:r>
              <a:rPr lang="el-GR" sz="1400" b="1" dirty="0" err="1" smtClean="0">
                <a:solidFill>
                  <a:schemeClr val="accent2"/>
                </a:solidFill>
              </a:rPr>
              <a:t>συγκαλείτο</a:t>
            </a:r>
            <a:r>
              <a:rPr lang="el-GR" sz="1400" b="1" dirty="0" smtClean="0">
                <a:solidFill>
                  <a:schemeClr val="accent2"/>
                </a:solidFill>
              </a:rPr>
              <a:t> </a:t>
            </a:r>
            <a:r>
              <a:rPr lang="el-GR" sz="1400" b="1" dirty="0">
                <a:solidFill>
                  <a:schemeClr val="accent2"/>
                </a:solidFill>
              </a:rPr>
              <a:t>τουλάχιστον μία φορά το μήνα για να εξετάσει τη διεθνή κατάσταση και να εξάγει τα πορίσματά του. </a:t>
            </a:r>
            <a:endParaRPr lang="el-GR" sz="1400" b="1" dirty="0" smtClean="0">
              <a:solidFill>
                <a:schemeClr val="accent2"/>
              </a:solidFill>
            </a:endParaRPr>
          </a:p>
          <a:p>
            <a:pPr marL="4763" indent="112713" algn="just">
              <a:buFontTx/>
              <a:buChar char="-"/>
            </a:pPr>
            <a:r>
              <a:rPr lang="el-GR" sz="1400" b="1" dirty="0" smtClean="0">
                <a:solidFill>
                  <a:schemeClr val="accent2"/>
                </a:solidFill>
              </a:rPr>
              <a:t>Η </a:t>
            </a:r>
            <a:r>
              <a:rPr lang="el-GR" sz="1400" b="1" dirty="0">
                <a:solidFill>
                  <a:schemeClr val="accent2"/>
                </a:solidFill>
              </a:rPr>
              <a:t>τρέχουσα Προεδρία των ΕΚ, συνεπικουρούμενη από την προκάτοχο και τη διάδοχό της, </a:t>
            </a:r>
            <a:r>
              <a:rPr lang="el-GR" sz="1400" b="1" dirty="0" smtClean="0">
                <a:solidFill>
                  <a:schemeClr val="accent2"/>
                </a:solidFill>
              </a:rPr>
              <a:t>ως τριμερούς </a:t>
            </a:r>
            <a:r>
              <a:rPr lang="el-GR" sz="1400" b="1" dirty="0">
                <a:solidFill>
                  <a:schemeClr val="accent2"/>
                </a:solidFill>
              </a:rPr>
              <a:t>(</a:t>
            </a:r>
            <a:r>
              <a:rPr lang="el-GR" sz="1400" b="1" dirty="0" err="1">
                <a:solidFill>
                  <a:schemeClr val="accent2"/>
                </a:solidFill>
              </a:rPr>
              <a:t>troika</a:t>
            </a:r>
            <a:r>
              <a:rPr lang="el-GR" sz="1400" b="1" dirty="0">
                <a:solidFill>
                  <a:schemeClr val="accent2"/>
                </a:solidFill>
              </a:rPr>
              <a:t>), θα ήταν η αρμόδια για </a:t>
            </a:r>
            <a:r>
              <a:rPr lang="el-GR" sz="1400" b="1" dirty="0" smtClean="0">
                <a:solidFill>
                  <a:schemeClr val="accent2"/>
                </a:solidFill>
              </a:rPr>
              <a:t>ανάληψη </a:t>
            </a:r>
            <a:r>
              <a:rPr lang="el-GR" sz="1400" b="1" dirty="0">
                <a:solidFill>
                  <a:schemeClr val="accent2"/>
                </a:solidFill>
              </a:rPr>
              <a:t>πρωτοβουλίας, </a:t>
            </a:r>
            <a:r>
              <a:rPr lang="el-GR" sz="1400" b="1" dirty="0" smtClean="0">
                <a:solidFill>
                  <a:schemeClr val="accent2"/>
                </a:solidFill>
              </a:rPr>
              <a:t>συντονισμό </a:t>
            </a:r>
            <a:r>
              <a:rPr lang="el-GR" sz="1400" b="1" dirty="0">
                <a:solidFill>
                  <a:schemeClr val="accent2"/>
                </a:solidFill>
              </a:rPr>
              <a:t>και </a:t>
            </a:r>
            <a:r>
              <a:rPr lang="el-GR" sz="1400" b="1" dirty="0" smtClean="0">
                <a:solidFill>
                  <a:schemeClr val="accent2"/>
                </a:solidFill>
              </a:rPr>
              <a:t>εκπροσώπηση </a:t>
            </a:r>
            <a:r>
              <a:rPr lang="el-GR" sz="1400" b="1" dirty="0">
                <a:solidFill>
                  <a:schemeClr val="accent2"/>
                </a:solidFill>
              </a:rPr>
              <a:t>των κρατών-μελών </a:t>
            </a:r>
            <a:r>
              <a:rPr lang="el-GR" sz="1400" b="1" dirty="0" smtClean="0">
                <a:solidFill>
                  <a:schemeClr val="accent2"/>
                </a:solidFill>
              </a:rPr>
              <a:t>στον </a:t>
            </a:r>
            <a:r>
              <a:rPr lang="el-GR" sz="1400" b="1" dirty="0">
                <a:solidFill>
                  <a:schemeClr val="accent2"/>
                </a:solidFill>
              </a:rPr>
              <a:t>τομέα αυτό. </a:t>
            </a:r>
            <a:endParaRPr lang="el-GR" sz="1400" b="1" dirty="0" smtClean="0">
              <a:solidFill>
                <a:schemeClr val="accent2"/>
              </a:solidFill>
            </a:endParaRPr>
          </a:p>
          <a:p>
            <a:pPr marL="4763" indent="112713" algn="just">
              <a:buFontTx/>
              <a:buChar char="-"/>
            </a:pPr>
            <a:r>
              <a:rPr lang="el-GR" sz="1400" b="1" dirty="0">
                <a:solidFill>
                  <a:schemeClr val="accent2"/>
                </a:solidFill>
              </a:rPr>
              <a:t>Τ</a:t>
            </a:r>
            <a:r>
              <a:rPr lang="el-GR" sz="1400" b="1" dirty="0" smtClean="0">
                <a:solidFill>
                  <a:schemeClr val="accent2"/>
                </a:solidFill>
              </a:rPr>
              <a:t>ο </a:t>
            </a:r>
            <a:r>
              <a:rPr lang="el-GR" sz="1400" b="1" dirty="0">
                <a:solidFill>
                  <a:schemeClr val="accent2"/>
                </a:solidFill>
              </a:rPr>
              <a:t>Ευρωπαϊκό Κοινοβούλιο θα ενημερωνόταν </a:t>
            </a:r>
            <a:r>
              <a:rPr lang="el-GR" sz="1400" b="1" dirty="0" smtClean="0">
                <a:solidFill>
                  <a:schemeClr val="accent2"/>
                </a:solidFill>
              </a:rPr>
              <a:t>για </a:t>
            </a:r>
            <a:r>
              <a:rPr lang="el-GR" sz="1400" b="1" dirty="0">
                <a:solidFill>
                  <a:schemeClr val="accent2"/>
                </a:solidFill>
              </a:rPr>
              <a:t>τις αποφάσεις που θα λαμβάνονταν στο πλαίσιο της ΕΠΣ, κυρίως μέσω της Επιτροπής Πολιτικών Υποθέσεων του και θα μπορούσε </a:t>
            </a:r>
            <a:r>
              <a:rPr lang="el-GR" sz="1400" b="1" dirty="0" smtClean="0">
                <a:solidFill>
                  <a:schemeClr val="accent2"/>
                </a:solidFill>
              </a:rPr>
              <a:t>να </a:t>
            </a:r>
            <a:r>
              <a:rPr lang="el-GR" sz="1400" b="1" dirty="0">
                <a:solidFill>
                  <a:schemeClr val="accent2"/>
                </a:solidFill>
              </a:rPr>
              <a:t>υιοθετεί ψηφίσματα </a:t>
            </a:r>
            <a:endParaRPr lang="el-GR" sz="1400" b="1" dirty="0" smtClean="0">
              <a:solidFill>
                <a:schemeClr val="accent2"/>
              </a:solidFill>
            </a:endParaRPr>
          </a:p>
          <a:p>
            <a:pPr marL="4763" indent="112713" algn="just">
              <a:buFontTx/>
              <a:buChar char="-"/>
            </a:pPr>
            <a:r>
              <a:rPr lang="el-GR" sz="1400" b="1" dirty="0" smtClean="0">
                <a:solidFill>
                  <a:schemeClr val="accent2"/>
                </a:solidFill>
              </a:rPr>
              <a:t>Τέλος</a:t>
            </a:r>
            <a:r>
              <a:rPr lang="el-GR" sz="1400" b="1" dirty="0">
                <a:solidFill>
                  <a:schemeClr val="accent2"/>
                </a:solidFill>
              </a:rPr>
              <a:t>, </a:t>
            </a:r>
            <a:r>
              <a:rPr lang="el-GR" sz="1400" b="1" dirty="0" smtClean="0">
                <a:solidFill>
                  <a:schemeClr val="accent2"/>
                </a:solidFill>
              </a:rPr>
              <a:t>η Επιτροπή παρακολουθεί τις διαδικασίες </a:t>
            </a:r>
            <a:r>
              <a:rPr lang="el-GR" sz="1400" b="1" dirty="0">
                <a:solidFill>
                  <a:schemeClr val="accent2"/>
                </a:solidFill>
              </a:rPr>
              <a:t>μέσω </a:t>
            </a:r>
            <a:r>
              <a:rPr lang="el-GR" sz="1400" b="1" dirty="0" smtClean="0">
                <a:solidFill>
                  <a:schemeClr val="accent2"/>
                </a:solidFill>
              </a:rPr>
              <a:t>της </a:t>
            </a:r>
            <a:r>
              <a:rPr lang="el-GR" sz="1400" b="1" dirty="0">
                <a:solidFill>
                  <a:schemeClr val="accent2"/>
                </a:solidFill>
              </a:rPr>
              <a:t>Πολιτικής Επιτροπής που αποτελείτο από ανώτερους </a:t>
            </a:r>
            <a:r>
              <a:rPr lang="el-GR" sz="1400" b="1" dirty="0" smtClean="0">
                <a:solidFill>
                  <a:schemeClr val="accent2"/>
                </a:solidFill>
              </a:rPr>
              <a:t>υπαλλήλους των Υπουργείων </a:t>
            </a:r>
            <a:r>
              <a:rPr lang="el-GR" sz="1400" b="1" dirty="0">
                <a:solidFill>
                  <a:schemeClr val="accent2"/>
                </a:solidFill>
              </a:rPr>
              <a:t>Εξωτερικών των κρατών-μελών, </a:t>
            </a:r>
            <a:r>
              <a:rPr lang="el-GR" sz="1400" b="1" dirty="0" smtClean="0">
                <a:solidFill>
                  <a:schemeClr val="accent2"/>
                </a:solidFill>
              </a:rPr>
              <a:t>και της μόνιμης </a:t>
            </a:r>
            <a:r>
              <a:rPr lang="el-GR" sz="1400" b="1" dirty="0">
                <a:solidFill>
                  <a:schemeClr val="accent2"/>
                </a:solidFill>
              </a:rPr>
              <a:t>Πολιτικής Γραμματείας, </a:t>
            </a:r>
            <a:r>
              <a:rPr lang="el-GR" sz="1400" b="1" dirty="0" smtClean="0">
                <a:solidFill>
                  <a:schemeClr val="accent2"/>
                </a:solidFill>
              </a:rPr>
              <a:t>δημιούργημα </a:t>
            </a:r>
            <a:r>
              <a:rPr lang="el-GR" sz="1400" b="1" dirty="0">
                <a:solidFill>
                  <a:schemeClr val="accent2"/>
                </a:solidFill>
              </a:rPr>
              <a:t>της </a:t>
            </a:r>
            <a:r>
              <a:rPr lang="el-GR" sz="1400" b="1" dirty="0" smtClean="0">
                <a:solidFill>
                  <a:schemeClr val="accent2"/>
                </a:solidFill>
              </a:rPr>
              <a:t>ΕΕΠ </a:t>
            </a:r>
            <a:endParaRPr lang="el-GR" sz="1400" b="1" dirty="0">
              <a:solidFill>
                <a:schemeClr val="accent2"/>
              </a:solidFill>
            </a:endParaRP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14</a:t>
            </a:fld>
            <a:endParaRPr lang="en-US" altLang="en-US"/>
          </a:p>
        </p:txBody>
      </p:sp>
    </p:spTree>
    <p:extLst>
      <p:ext uri="{BB962C8B-B14F-4D97-AF65-F5344CB8AC3E}">
        <p14:creationId xmlns:p14="http://schemas.microsoft.com/office/powerpoint/2010/main" val="346226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Για μία «Ευρώπη των Λαών» χωρίς σύνορα και με κοινό πρόσωπο</a:t>
            </a: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Η </a:t>
            </a:r>
            <a:r>
              <a:rPr lang="el-GR" b="1" dirty="0">
                <a:solidFill>
                  <a:schemeClr val="accent2"/>
                </a:solidFill>
              </a:rPr>
              <a:t>καθιέρωση των επίσημων συμβόλων των </a:t>
            </a:r>
            <a:r>
              <a:rPr lang="el-GR" b="1" dirty="0" smtClean="0">
                <a:solidFill>
                  <a:schemeClr val="accent2"/>
                </a:solidFill>
              </a:rPr>
              <a:t>ΕΚ</a:t>
            </a:r>
          </a:p>
          <a:p>
            <a:pPr marL="285750" indent="-285750" algn="just">
              <a:buFont typeface="Arial" panose="020B0604020202020204" pitchFamily="34" charset="0"/>
              <a:buChar char="•"/>
            </a:pPr>
            <a:r>
              <a:rPr lang="el-GR" b="1" dirty="0" smtClean="0">
                <a:solidFill>
                  <a:schemeClr val="accent2"/>
                </a:solidFill>
              </a:rPr>
              <a:t>Στο Ευρωπαϊκό Συμβούλιο </a:t>
            </a:r>
            <a:r>
              <a:rPr lang="el-GR" b="1" dirty="0">
                <a:solidFill>
                  <a:schemeClr val="accent2"/>
                </a:solidFill>
              </a:rPr>
              <a:t>του </a:t>
            </a:r>
            <a:r>
              <a:rPr lang="el-GR" b="1" dirty="0" err="1">
                <a:solidFill>
                  <a:schemeClr val="accent2"/>
                </a:solidFill>
              </a:rPr>
              <a:t>Fontainebleau</a:t>
            </a:r>
            <a:r>
              <a:rPr lang="el-GR" b="1" dirty="0">
                <a:solidFill>
                  <a:schemeClr val="accent2"/>
                </a:solidFill>
              </a:rPr>
              <a:t>, </a:t>
            </a:r>
            <a:r>
              <a:rPr lang="el-GR" b="1" dirty="0" smtClean="0">
                <a:solidFill>
                  <a:schemeClr val="accent2"/>
                </a:solidFill>
              </a:rPr>
              <a:t>του Ιουνίου 1984</a:t>
            </a:r>
            <a:r>
              <a:rPr lang="el-GR" b="1" dirty="0">
                <a:solidFill>
                  <a:schemeClr val="accent2"/>
                </a:solidFill>
              </a:rPr>
              <a:t>, </a:t>
            </a:r>
            <a:r>
              <a:rPr lang="el-GR" b="1" dirty="0" smtClean="0">
                <a:solidFill>
                  <a:schemeClr val="accent2"/>
                </a:solidFill>
              </a:rPr>
              <a:t>εκδηλώθηκε η </a:t>
            </a:r>
            <a:r>
              <a:rPr lang="el-GR" b="1" dirty="0">
                <a:solidFill>
                  <a:schemeClr val="accent2"/>
                </a:solidFill>
              </a:rPr>
              <a:t>πρόθεσή </a:t>
            </a:r>
            <a:r>
              <a:rPr lang="el-GR" b="1" dirty="0" smtClean="0">
                <a:solidFill>
                  <a:schemeClr val="accent2"/>
                </a:solidFill>
              </a:rPr>
              <a:t>ενίσχυσης </a:t>
            </a:r>
            <a:r>
              <a:rPr lang="el-GR" b="1" dirty="0">
                <a:solidFill>
                  <a:schemeClr val="accent2"/>
                </a:solidFill>
              </a:rPr>
              <a:t>της ευρωπαϊκής ταυτότητας και της εικόνα της Ευρώπης διεθνώς, </a:t>
            </a:r>
            <a:r>
              <a:rPr lang="el-GR" b="1" dirty="0" smtClean="0">
                <a:solidFill>
                  <a:schemeClr val="accent2"/>
                </a:solidFill>
              </a:rPr>
              <a:t>και </a:t>
            </a:r>
            <a:r>
              <a:rPr lang="el-GR" b="1" dirty="0" err="1" smtClean="0">
                <a:solidFill>
                  <a:schemeClr val="accent2"/>
                </a:solidFill>
              </a:rPr>
              <a:t>συνστήθηκε</a:t>
            </a:r>
            <a:r>
              <a:rPr lang="el-GR" b="1" dirty="0" smtClean="0">
                <a:solidFill>
                  <a:schemeClr val="accent2"/>
                </a:solidFill>
              </a:rPr>
              <a:t> ad </a:t>
            </a:r>
            <a:r>
              <a:rPr lang="el-GR" b="1" dirty="0">
                <a:solidFill>
                  <a:schemeClr val="accent2"/>
                </a:solidFill>
              </a:rPr>
              <a:t>hoc ομάδα εργασίας για την Ευρώπης των Λαών υπό την προεδρία του πρώην Ιταλού ευρωβουλευτή, </a:t>
            </a:r>
            <a:r>
              <a:rPr lang="el-GR" b="1" dirty="0" err="1">
                <a:solidFill>
                  <a:schemeClr val="accent2"/>
                </a:solidFill>
              </a:rPr>
              <a:t>Pietro</a:t>
            </a:r>
            <a:r>
              <a:rPr lang="el-GR" b="1" dirty="0">
                <a:solidFill>
                  <a:schemeClr val="accent2"/>
                </a:solidFill>
              </a:rPr>
              <a:t> </a:t>
            </a:r>
            <a:r>
              <a:rPr lang="el-GR" b="1" dirty="0" err="1" smtClean="0">
                <a:solidFill>
                  <a:schemeClr val="accent2"/>
                </a:solidFill>
              </a:rPr>
              <a:t>Adonnino</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Επιτροπή </a:t>
            </a:r>
            <a:r>
              <a:rPr lang="el-GR" b="1" dirty="0" err="1">
                <a:solidFill>
                  <a:schemeClr val="accent2"/>
                </a:solidFill>
              </a:rPr>
              <a:t>Adonnino</a:t>
            </a:r>
            <a:r>
              <a:rPr lang="el-GR" b="1" dirty="0">
                <a:solidFill>
                  <a:schemeClr val="accent2"/>
                </a:solidFill>
              </a:rPr>
              <a:t> υπέβαλε την πρώτη έκθεσή της προς το Ευρωπαϊκό Συμβούλιο των Βρυξελλών </a:t>
            </a:r>
            <a:r>
              <a:rPr lang="el-GR" b="1" dirty="0" smtClean="0">
                <a:solidFill>
                  <a:schemeClr val="accent2"/>
                </a:solidFill>
              </a:rPr>
              <a:t>τον Μάρτιο </a:t>
            </a:r>
            <a:r>
              <a:rPr lang="el-GR" b="1" dirty="0">
                <a:solidFill>
                  <a:schemeClr val="accent2"/>
                </a:solidFill>
              </a:rPr>
              <a:t>του </a:t>
            </a:r>
            <a:r>
              <a:rPr lang="el-GR" b="1" dirty="0" smtClean="0">
                <a:solidFill>
                  <a:schemeClr val="accent2"/>
                </a:solidFill>
              </a:rPr>
              <a:t>1985, με μέτρα </a:t>
            </a:r>
            <a:r>
              <a:rPr lang="el-GR" b="1" dirty="0">
                <a:solidFill>
                  <a:schemeClr val="accent2"/>
                </a:solidFill>
              </a:rPr>
              <a:t>για τη βελτίωση της ελεύθερης κυκλοφορίας των προσώπων, την αμοιβαία αναγνώριση των πτυχίων τριτοβάθμιας </a:t>
            </a:r>
            <a:r>
              <a:rPr lang="el-GR" b="1" dirty="0" smtClean="0">
                <a:solidFill>
                  <a:schemeClr val="accent2"/>
                </a:solidFill>
              </a:rPr>
              <a:t>εκπαίδευσης κ.λπ. Τον ίδιο μήνα, </a:t>
            </a:r>
            <a:r>
              <a:rPr lang="el-GR" b="1" dirty="0">
                <a:solidFill>
                  <a:schemeClr val="accent2"/>
                </a:solidFill>
              </a:rPr>
              <a:t>το Ευρωπαϊκό Συμβούλιο ενέκρινε την αρχή της αμοιβαίας αναγνώρισης των διπλωμάτων τριτοβάθμιας </a:t>
            </a:r>
            <a:r>
              <a:rPr lang="el-GR" b="1" dirty="0" smtClean="0">
                <a:solidFill>
                  <a:schemeClr val="accent2"/>
                </a:solidFill>
              </a:rPr>
              <a:t>εκπαίδευσης </a:t>
            </a:r>
            <a:endParaRPr lang="el-GR"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Μία </a:t>
            </a:r>
            <a:r>
              <a:rPr lang="el-GR" b="1" dirty="0">
                <a:solidFill>
                  <a:schemeClr val="accent2"/>
                </a:solidFill>
              </a:rPr>
              <a:t>δεύτερη έκθεση υποβλήθηκε από </a:t>
            </a:r>
            <a:r>
              <a:rPr lang="el-GR" b="1" dirty="0" smtClean="0">
                <a:solidFill>
                  <a:schemeClr val="accent2"/>
                </a:solidFill>
              </a:rPr>
              <a:t>την επιτροπή στο Ευρωπαϊκό Συμβούλιο του Μιλάνου, τον Ιούνιο 1985</a:t>
            </a:r>
            <a:r>
              <a:rPr lang="el-GR" b="1" dirty="0">
                <a:solidFill>
                  <a:schemeClr val="accent2"/>
                </a:solidFill>
              </a:rPr>
              <a:t>. Σ</a:t>
            </a:r>
            <a:r>
              <a:rPr lang="el-GR" b="1" dirty="0" smtClean="0">
                <a:solidFill>
                  <a:schemeClr val="accent2"/>
                </a:solidFill>
              </a:rPr>
              <a:t>υνέπεια </a:t>
            </a:r>
            <a:r>
              <a:rPr lang="el-GR" b="1" dirty="0">
                <a:solidFill>
                  <a:schemeClr val="accent2"/>
                </a:solidFill>
              </a:rPr>
              <a:t>των προτάσεων της επιτροπής ήταν η έκδοση από την 1η Ιανουαρίου 1986, των πρώτων ευρωπαϊκών αδειών οδήγησης από τα κράτη-μέλη. </a:t>
            </a: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pic>
        <p:nvPicPr>
          <p:cNvPr id="11" name="2830 - Εικόνα" descr="european_union flag.jpg"/>
          <p:cNvPicPr/>
          <p:nvPr/>
        </p:nvPicPr>
        <p:blipFill>
          <a:blip r:embed="rId3" cstate="print"/>
          <a:stretch>
            <a:fillRect/>
          </a:stretch>
        </p:blipFill>
        <p:spPr>
          <a:xfrm>
            <a:off x="1369203" y="1666359"/>
            <a:ext cx="2076450" cy="1400175"/>
          </a:xfrm>
          <a:prstGeom prst="rect">
            <a:avLst/>
          </a:prstGeom>
        </p:spPr>
      </p:pic>
      <p:sp>
        <p:nvSpPr>
          <p:cNvPr id="5" name="Ορθογώνιο 4"/>
          <p:cNvSpPr/>
          <p:nvPr/>
        </p:nvSpPr>
        <p:spPr>
          <a:xfrm>
            <a:off x="0" y="3017338"/>
            <a:ext cx="4814856" cy="2893100"/>
          </a:xfrm>
          <a:prstGeom prst="rect">
            <a:avLst/>
          </a:prstGeom>
        </p:spPr>
        <p:txBody>
          <a:bodyPr wrap="square">
            <a:spAutoFit/>
          </a:bodyPr>
          <a:lstStyle/>
          <a:p>
            <a:pPr algn="just"/>
            <a:r>
              <a:rPr lang="el-GR" sz="1400" b="1" dirty="0" smtClean="0">
                <a:solidFill>
                  <a:schemeClr val="accent2"/>
                </a:solidFill>
              </a:rPr>
              <a:t>Η σημαία των Ευρωπαϊκών Κοινοτήτων</a:t>
            </a:r>
            <a:endParaRPr lang="en-US" sz="1400" b="1" dirty="0" smtClean="0">
              <a:solidFill>
                <a:schemeClr val="accent2"/>
              </a:solidFill>
            </a:endParaRPr>
          </a:p>
          <a:p>
            <a:pPr marL="4763" indent="112713" algn="just">
              <a:buFontTx/>
              <a:buChar char="-"/>
            </a:pPr>
            <a:r>
              <a:rPr lang="el-GR" sz="1400" b="1" dirty="0" smtClean="0">
                <a:solidFill>
                  <a:schemeClr val="accent2"/>
                </a:solidFill>
              </a:rPr>
              <a:t>Ιδιαίτερη </a:t>
            </a:r>
            <a:r>
              <a:rPr lang="el-GR" sz="1400" b="1" dirty="0">
                <a:solidFill>
                  <a:schemeClr val="accent2"/>
                </a:solidFill>
              </a:rPr>
              <a:t>έμφαση δόθηκε από την επιτροπή </a:t>
            </a:r>
            <a:r>
              <a:rPr lang="en-US" sz="1400" b="1" dirty="0" err="1" smtClean="0">
                <a:solidFill>
                  <a:schemeClr val="accent2"/>
                </a:solidFill>
              </a:rPr>
              <a:t>Adonnino</a:t>
            </a:r>
            <a:r>
              <a:rPr lang="en-US" sz="1400" b="1" dirty="0" smtClean="0">
                <a:solidFill>
                  <a:schemeClr val="accent2"/>
                </a:solidFill>
              </a:rPr>
              <a:t> </a:t>
            </a:r>
            <a:r>
              <a:rPr lang="el-GR" sz="1400" b="1" dirty="0" smtClean="0">
                <a:solidFill>
                  <a:schemeClr val="accent2"/>
                </a:solidFill>
              </a:rPr>
              <a:t>στη </a:t>
            </a:r>
            <a:r>
              <a:rPr lang="el-GR" sz="1400" b="1" dirty="0">
                <a:solidFill>
                  <a:schemeClr val="accent2"/>
                </a:solidFill>
              </a:rPr>
              <a:t>χρήση </a:t>
            </a:r>
            <a:r>
              <a:rPr lang="el-GR" sz="1400" b="1" dirty="0" smtClean="0">
                <a:solidFill>
                  <a:schemeClr val="accent2"/>
                </a:solidFill>
              </a:rPr>
              <a:t>κοινών </a:t>
            </a:r>
            <a:r>
              <a:rPr lang="el-GR" sz="1400" b="1" dirty="0">
                <a:solidFill>
                  <a:schemeClr val="accent2"/>
                </a:solidFill>
              </a:rPr>
              <a:t>ευρωπαϊκών </a:t>
            </a:r>
            <a:r>
              <a:rPr lang="el-GR" sz="1400" b="1" dirty="0" smtClean="0">
                <a:solidFill>
                  <a:schemeClr val="accent2"/>
                </a:solidFill>
              </a:rPr>
              <a:t>συμβόλων </a:t>
            </a:r>
          </a:p>
          <a:p>
            <a:pPr marL="4763" indent="112713" algn="just">
              <a:buFontTx/>
              <a:buChar char="-"/>
            </a:pPr>
            <a:r>
              <a:rPr lang="el-GR" sz="1400" b="1" dirty="0" smtClean="0">
                <a:solidFill>
                  <a:schemeClr val="accent2"/>
                </a:solidFill>
              </a:rPr>
              <a:t>Η </a:t>
            </a:r>
            <a:r>
              <a:rPr lang="el-GR" sz="1400" b="1" dirty="0">
                <a:solidFill>
                  <a:schemeClr val="accent2"/>
                </a:solidFill>
              </a:rPr>
              <a:t>ευρωπαϊκή γαλάζια σημαία με </a:t>
            </a:r>
            <a:r>
              <a:rPr lang="el-GR" sz="1400" b="1" dirty="0" smtClean="0">
                <a:solidFill>
                  <a:schemeClr val="accent2"/>
                </a:solidFill>
              </a:rPr>
              <a:t>τα δώδεκα </a:t>
            </a:r>
            <a:r>
              <a:rPr lang="el-GR" sz="1400" b="1" dirty="0">
                <a:solidFill>
                  <a:schemeClr val="accent2"/>
                </a:solidFill>
              </a:rPr>
              <a:t>χρυσά αστέρια, που είχε καθιερωθεί ως σύμβολο του Συμβουλίου της Ευρώπης από το 1955, υιοθετήθηκε επίσημα από το Ευρωπαϊκό Συμβούλιο των Βρυξελλών στις 29 Μαΐου του </a:t>
            </a:r>
            <a:r>
              <a:rPr lang="el-GR" sz="1400" b="1" dirty="0" smtClean="0">
                <a:solidFill>
                  <a:schemeClr val="accent2"/>
                </a:solidFill>
              </a:rPr>
              <a:t>1986 </a:t>
            </a:r>
          </a:p>
          <a:p>
            <a:pPr marL="4763" indent="112713" algn="just">
              <a:buFontTx/>
              <a:buChar char="-"/>
            </a:pPr>
            <a:r>
              <a:rPr lang="el-GR" sz="1400" b="1" dirty="0" smtClean="0">
                <a:solidFill>
                  <a:schemeClr val="accent2"/>
                </a:solidFill>
              </a:rPr>
              <a:t>Ως </a:t>
            </a:r>
            <a:r>
              <a:rPr lang="el-GR" sz="1400" b="1" dirty="0">
                <a:solidFill>
                  <a:schemeClr val="accent2"/>
                </a:solidFill>
              </a:rPr>
              <a:t>ύμνος των ΕΚ καθιερώθηκε η «Ωδή της Χαράς», της Ένατης συμφωνίας του </a:t>
            </a:r>
            <a:r>
              <a:rPr lang="el-GR" sz="1400" b="1" dirty="0" err="1">
                <a:solidFill>
                  <a:schemeClr val="accent2"/>
                </a:solidFill>
              </a:rPr>
              <a:t>Ludwig</a:t>
            </a:r>
            <a:r>
              <a:rPr lang="el-GR" sz="1400" b="1" dirty="0">
                <a:solidFill>
                  <a:schemeClr val="accent2"/>
                </a:solidFill>
              </a:rPr>
              <a:t> </a:t>
            </a:r>
            <a:r>
              <a:rPr lang="el-GR" sz="1400" b="1" dirty="0" err="1">
                <a:solidFill>
                  <a:schemeClr val="accent2"/>
                </a:solidFill>
              </a:rPr>
              <a:t>van</a:t>
            </a:r>
            <a:r>
              <a:rPr lang="el-GR" sz="1400" b="1" dirty="0">
                <a:solidFill>
                  <a:schemeClr val="accent2"/>
                </a:solidFill>
              </a:rPr>
              <a:t> </a:t>
            </a:r>
            <a:r>
              <a:rPr lang="el-GR" sz="1400" b="1" dirty="0" err="1" smtClean="0">
                <a:solidFill>
                  <a:schemeClr val="accent2"/>
                </a:solidFill>
              </a:rPr>
              <a:t>Bethoven</a:t>
            </a:r>
            <a:r>
              <a:rPr lang="el-GR" sz="1400" b="1" dirty="0" smtClean="0">
                <a:solidFill>
                  <a:schemeClr val="accent2"/>
                </a:solidFill>
              </a:rPr>
              <a:t>, </a:t>
            </a:r>
            <a:r>
              <a:rPr lang="el-GR" sz="1400" b="1" dirty="0">
                <a:solidFill>
                  <a:schemeClr val="accent2"/>
                </a:solidFill>
              </a:rPr>
              <a:t>που είχε ήδη εγκριθεί από τις 12 Ιανουαρίου του 1972 ως ύμνος της Ευρώπης από την Επιτροπή των Υπουργών του Συμβουλίου της Ευρώπης.</a:t>
            </a:r>
          </a:p>
        </p:txBody>
      </p:sp>
      <p:sp>
        <p:nvSpPr>
          <p:cNvPr id="6" name="Θέση αριθμού διαφάνειας 5"/>
          <p:cNvSpPr>
            <a:spLocks noGrp="1"/>
          </p:cNvSpPr>
          <p:nvPr>
            <p:ph type="sldNum" sz="quarter" idx="10"/>
          </p:nvPr>
        </p:nvSpPr>
        <p:spPr/>
        <p:txBody>
          <a:bodyPr/>
          <a:lstStyle/>
          <a:p>
            <a:fld id="{7ADEA3C8-C2DE-4A3E-A6B7-C39F131016B8}" type="slidenum">
              <a:rPr lang="en-US" altLang="en-US" smtClean="0"/>
              <a:pPr/>
              <a:t>15</a:t>
            </a:fld>
            <a:endParaRPr lang="en-US" altLang="en-US"/>
          </a:p>
        </p:txBody>
      </p:sp>
    </p:spTree>
    <p:extLst>
      <p:ext uri="{BB962C8B-B14F-4D97-AF65-F5344CB8AC3E}">
        <p14:creationId xmlns:p14="http://schemas.microsoft.com/office/powerpoint/2010/main" val="4078882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Για μία «Ευρώπη των Λαών» χωρίς σύνορα και με κοινό πρόσωπο</a:t>
            </a:r>
          </a:p>
        </p:txBody>
      </p:sp>
      <p:sp>
        <p:nvSpPr>
          <p:cNvPr id="25" name="TextBox 24"/>
          <p:cNvSpPr txBox="1"/>
          <p:nvPr/>
        </p:nvSpPr>
        <p:spPr>
          <a:xfrm>
            <a:off x="4680000" y="1728000"/>
            <a:ext cx="7277099" cy="3970318"/>
          </a:xfrm>
          <a:prstGeom prst="rect">
            <a:avLst/>
          </a:prstGeom>
          <a:noFill/>
        </p:spPr>
        <p:txBody>
          <a:bodyPr wrap="square" rtlCol="0">
            <a:spAutoFit/>
          </a:bodyPr>
          <a:lstStyle/>
          <a:p>
            <a:pPr marL="285750" indent="-285750" algn="just"/>
            <a:r>
              <a:rPr lang="el-GR" b="1" dirty="0" smtClean="0">
                <a:solidFill>
                  <a:schemeClr val="accent2"/>
                </a:solidFill>
              </a:rPr>
              <a:t>Η </a:t>
            </a:r>
            <a:r>
              <a:rPr lang="el-GR" b="1" dirty="0">
                <a:solidFill>
                  <a:schemeClr val="accent2"/>
                </a:solidFill>
              </a:rPr>
              <a:t>καθιέρωση του ευρωπαϊκού </a:t>
            </a:r>
            <a:r>
              <a:rPr lang="el-GR" b="1" dirty="0" smtClean="0">
                <a:solidFill>
                  <a:schemeClr val="accent2"/>
                </a:solidFill>
              </a:rPr>
              <a:t>διαβατηρίου</a:t>
            </a:r>
          </a:p>
          <a:p>
            <a:pPr marL="285750" indent="-285750" algn="just">
              <a:buFont typeface="Arial" panose="020B0604020202020204" pitchFamily="34" charset="0"/>
              <a:buChar char="•"/>
            </a:pPr>
            <a:r>
              <a:rPr lang="el-GR" b="1" dirty="0">
                <a:solidFill>
                  <a:schemeClr val="accent2"/>
                </a:solidFill>
              </a:rPr>
              <a:t>Στο τέλος της Συνόδου Κορυφής του Παρισιού, </a:t>
            </a:r>
            <a:r>
              <a:rPr lang="el-GR" b="1" dirty="0" smtClean="0">
                <a:solidFill>
                  <a:schemeClr val="accent2"/>
                </a:solidFill>
              </a:rPr>
              <a:t>του Δεκεμβρίου 1974</a:t>
            </a:r>
            <a:r>
              <a:rPr lang="el-GR" b="1" dirty="0">
                <a:solidFill>
                  <a:schemeClr val="accent2"/>
                </a:solidFill>
              </a:rPr>
              <a:t>, οι αρχηγοί κρατών και κυβερνήσεων των «Εννέα» αναφέρθηκαν στη σύσταση μίας επιτροπής εμπειρογνωμόνων που θα εργαζόταν για την τυποποίηση των διαβατηρίων των κρατών-μελών, την κατάργηση των ελέγχων των διαβατηρίων εντός των ΕΚ και την εναρμόνιση των προϋποθέσεων εισόδου και διαμονής στα </a:t>
            </a:r>
            <a:r>
              <a:rPr lang="el-GR" b="1" dirty="0" smtClean="0">
                <a:solidFill>
                  <a:schemeClr val="accent2"/>
                </a:solidFill>
              </a:rPr>
              <a:t>κράτη-μέλη</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Ευρωπαϊκό Συμβούλιο της Ρώμης </a:t>
            </a:r>
            <a:r>
              <a:rPr lang="el-GR" b="1" dirty="0" smtClean="0">
                <a:solidFill>
                  <a:schemeClr val="accent2"/>
                </a:solidFill>
              </a:rPr>
              <a:t>του Δεκεμβρίου 1975</a:t>
            </a:r>
            <a:r>
              <a:rPr lang="el-GR" b="1" dirty="0">
                <a:solidFill>
                  <a:schemeClr val="accent2"/>
                </a:solidFill>
              </a:rPr>
              <a:t>, ενέκρινε την έκδοση τυποποιημένων διαβατηρίων που θα εκδίδονταν </a:t>
            </a:r>
            <a:r>
              <a:rPr lang="el-GR" b="1" dirty="0" smtClean="0">
                <a:solidFill>
                  <a:schemeClr val="accent2"/>
                </a:solidFill>
              </a:rPr>
              <a:t>το 1978 </a:t>
            </a:r>
          </a:p>
          <a:p>
            <a:pPr marL="285750" indent="-285750" algn="just">
              <a:buFont typeface="Arial" panose="020B0604020202020204" pitchFamily="34" charset="0"/>
              <a:buChar char="•"/>
            </a:pPr>
            <a:r>
              <a:rPr lang="el-GR" b="1" dirty="0" smtClean="0">
                <a:solidFill>
                  <a:schemeClr val="accent2"/>
                </a:solidFill>
              </a:rPr>
              <a:t>Οι </a:t>
            </a:r>
            <a:r>
              <a:rPr lang="el-GR" b="1" dirty="0">
                <a:solidFill>
                  <a:schemeClr val="accent2"/>
                </a:solidFill>
              </a:rPr>
              <a:t>αντιπρόσωποι των κυβερνήσεων των Δέκα </a:t>
            </a:r>
            <a:r>
              <a:rPr lang="el-GR" b="1" dirty="0" smtClean="0">
                <a:solidFill>
                  <a:schemeClr val="accent2"/>
                </a:solidFill>
              </a:rPr>
              <a:t>αποδέχθηκαν την </a:t>
            </a:r>
            <a:r>
              <a:rPr lang="el-GR" b="1" dirty="0">
                <a:solidFill>
                  <a:schemeClr val="accent2"/>
                </a:solidFill>
              </a:rPr>
              <a:t>πρώτη τυποποιημένη μορφή διαβατήριο στις 23 Ιουνίου </a:t>
            </a:r>
            <a:r>
              <a:rPr lang="el-GR" b="1" dirty="0" smtClean="0">
                <a:solidFill>
                  <a:schemeClr val="accent2"/>
                </a:solidFill>
              </a:rPr>
              <a:t>1981</a:t>
            </a:r>
          </a:p>
          <a:p>
            <a:pPr marL="285750" indent="-285750" algn="just">
              <a:buFont typeface="Arial" panose="020B0604020202020204" pitchFamily="34" charset="0"/>
              <a:buChar char="•"/>
            </a:pPr>
            <a:r>
              <a:rPr lang="el-GR" b="1" dirty="0" smtClean="0">
                <a:solidFill>
                  <a:schemeClr val="accent2"/>
                </a:solidFill>
              </a:rPr>
              <a:t>Τα </a:t>
            </a:r>
            <a:r>
              <a:rPr lang="el-GR" b="1" dirty="0">
                <a:solidFill>
                  <a:schemeClr val="accent2"/>
                </a:solidFill>
              </a:rPr>
              <a:t>πρώτα τυποποιημένα ευρωπαϊκά διαβατήρια, </a:t>
            </a:r>
            <a:r>
              <a:rPr lang="el-GR" b="1" dirty="0" smtClean="0">
                <a:solidFill>
                  <a:schemeClr val="accent2"/>
                </a:solidFill>
              </a:rPr>
              <a:t>με κόκκινο </a:t>
            </a:r>
            <a:r>
              <a:rPr lang="el-GR" b="1" dirty="0">
                <a:solidFill>
                  <a:schemeClr val="accent2"/>
                </a:solidFill>
              </a:rPr>
              <a:t>χρώμα, που έφεραν τόσο τα κοινοτικά σύμβολα, όσο και τα εθνικά των κρατών-μελών, εκδόθηκαν από την 1η Ιανουαρίου του </a:t>
            </a:r>
            <a:r>
              <a:rPr lang="el-GR" b="1" dirty="0" smtClean="0">
                <a:solidFill>
                  <a:schemeClr val="accent2"/>
                </a:solidFill>
              </a:rPr>
              <a:t>1985</a:t>
            </a:r>
            <a:endParaRPr lang="el-GR" b="1" dirty="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pic>
        <p:nvPicPr>
          <p:cNvPr id="12" name="2831 - Εικόνα" descr="passports.jpg"/>
          <p:cNvPicPr/>
          <p:nvPr/>
        </p:nvPicPr>
        <p:blipFill>
          <a:blip r:embed="rId3" cstate="print"/>
          <a:stretch>
            <a:fillRect/>
          </a:stretch>
        </p:blipFill>
        <p:spPr>
          <a:xfrm>
            <a:off x="1304737" y="1675559"/>
            <a:ext cx="2268103" cy="1448642"/>
          </a:xfrm>
          <a:prstGeom prst="rect">
            <a:avLst/>
          </a:prstGeom>
        </p:spPr>
      </p:pic>
      <p:pic>
        <p:nvPicPr>
          <p:cNvPr id="5" name="Εικόνα 4"/>
          <p:cNvPicPr>
            <a:picLocks noChangeAspect="1"/>
          </p:cNvPicPr>
          <p:nvPr/>
        </p:nvPicPr>
        <p:blipFill>
          <a:blip r:embed="rId4"/>
          <a:stretch>
            <a:fillRect/>
          </a:stretch>
        </p:blipFill>
        <p:spPr>
          <a:xfrm>
            <a:off x="1304738" y="3581400"/>
            <a:ext cx="2106678" cy="1671655"/>
          </a:xfrm>
          <a:prstGeom prst="rect">
            <a:avLst/>
          </a:prstGeom>
        </p:spPr>
      </p:pic>
      <p:sp>
        <p:nvSpPr>
          <p:cNvPr id="7" name="Ορθογώνιο 6"/>
          <p:cNvSpPr/>
          <p:nvPr/>
        </p:nvSpPr>
        <p:spPr>
          <a:xfrm>
            <a:off x="18202" y="3048000"/>
            <a:ext cx="4680000" cy="523220"/>
          </a:xfrm>
          <a:prstGeom prst="rect">
            <a:avLst/>
          </a:prstGeom>
        </p:spPr>
        <p:txBody>
          <a:bodyPr wrap="square">
            <a:spAutoFit/>
          </a:bodyPr>
          <a:lstStyle/>
          <a:p>
            <a:pPr algn="just"/>
            <a:r>
              <a:rPr lang="el-GR" sz="1400" b="1" dirty="0">
                <a:solidFill>
                  <a:schemeClr val="accent2"/>
                </a:solidFill>
              </a:rPr>
              <a:t>Τα πρώτα τυποποιημένα ευρωπαϊκά διαβατήρια που εκδόθηκαν από τα δώδεκα κράτη-μέλη των ΕΚ.</a:t>
            </a:r>
          </a:p>
        </p:txBody>
      </p:sp>
      <p:sp>
        <p:nvSpPr>
          <p:cNvPr id="8" name="Ορθογώνιο 7"/>
          <p:cNvSpPr/>
          <p:nvPr/>
        </p:nvSpPr>
        <p:spPr>
          <a:xfrm>
            <a:off x="18202" y="5181600"/>
            <a:ext cx="4776536" cy="1169551"/>
          </a:xfrm>
          <a:prstGeom prst="rect">
            <a:avLst/>
          </a:prstGeom>
        </p:spPr>
        <p:txBody>
          <a:bodyPr wrap="square">
            <a:spAutoFit/>
          </a:bodyPr>
          <a:lstStyle/>
          <a:p>
            <a:pPr algn="just"/>
            <a:r>
              <a:rPr lang="el-GR" sz="1400" b="1" dirty="0">
                <a:solidFill>
                  <a:schemeClr val="accent2"/>
                </a:solidFill>
              </a:rPr>
              <a:t>Το υπόδειγμα του ευρωπαϊκού διαβατηρίου παρουσιάστηκε </a:t>
            </a:r>
            <a:r>
              <a:rPr lang="el-GR" sz="1400" b="1" dirty="0" smtClean="0">
                <a:solidFill>
                  <a:schemeClr val="accent2"/>
                </a:solidFill>
              </a:rPr>
              <a:t>κατά </a:t>
            </a:r>
            <a:r>
              <a:rPr lang="el-GR" sz="1400" b="1" dirty="0">
                <a:solidFill>
                  <a:schemeClr val="accent2"/>
                </a:solidFill>
              </a:rPr>
              <a:t>τη διάρκεια του Ευρωπαϊκού Συμβουλίου του </a:t>
            </a:r>
            <a:r>
              <a:rPr lang="el-GR" sz="1400" b="1" dirty="0" err="1">
                <a:solidFill>
                  <a:schemeClr val="accent2"/>
                </a:solidFill>
              </a:rPr>
              <a:t>Fontainebleau</a:t>
            </a:r>
            <a:r>
              <a:rPr lang="el-GR" sz="1400" b="1" dirty="0">
                <a:solidFill>
                  <a:schemeClr val="accent2"/>
                </a:solidFill>
              </a:rPr>
              <a:t>, </a:t>
            </a:r>
            <a:r>
              <a:rPr lang="el-GR" sz="1400" b="1" dirty="0" smtClean="0">
                <a:solidFill>
                  <a:schemeClr val="accent2"/>
                </a:solidFill>
              </a:rPr>
              <a:t>του Ιουνίου </a:t>
            </a:r>
            <a:r>
              <a:rPr lang="el-GR" sz="1400" b="1" dirty="0">
                <a:solidFill>
                  <a:schemeClr val="accent2"/>
                </a:solidFill>
              </a:rPr>
              <a:t>του 1984, από τον </a:t>
            </a:r>
            <a:r>
              <a:rPr lang="el-GR" sz="1400" b="1" dirty="0" err="1">
                <a:solidFill>
                  <a:schemeClr val="accent2"/>
                </a:solidFill>
              </a:rPr>
              <a:t>προεδρεύοντα</a:t>
            </a:r>
            <a:r>
              <a:rPr lang="el-GR" sz="1400" b="1" dirty="0">
                <a:solidFill>
                  <a:schemeClr val="accent2"/>
                </a:solidFill>
              </a:rPr>
              <a:t> του Ευρωπαϊκού  Συμβουλίου, Γάλλο πρόεδρο </a:t>
            </a:r>
            <a:r>
              <a:rPr lang="el-GR" sz="1400" b="1" dirty="0" err="1">
                <a:solidFill>
                  <a:schemeClr val="accent2"/>
                </a:solidFill>
              </a:rPr>
              <a:t>François</a:t>
            </a:r>
            <a:r>
              <a:rPr lang="el-GR" sz="1400" b="1" dirty="0">
                <a:solidFill>
                  <a:schemeClr val="accent2"/>
                </a:solidFill>
              </a:rPr>
              <a:t> </a:t>
            </a:r>
            <a:r>
              <a:rPr lang="el-GR" sz="1400" b="1" dirty="0" err="1">
                <a:solidFill>
                  <a:schemeClr val="accent2"/>
                </a:solidFill>
              </a:rPr>
              <a:t>Mitterrand</a:t>
            </a:r>
            <a:endParaRPr lang="el-GR" sz="1400" b="1" dirty="0">
              <a:solidFill>
                <a:schemeClr val="accent2"/>
              </a:solidFill>
            </a:endParaRPr>
          </a:p>
        </p:txBody>
      </p:sp>
      <p:sp>
        <p:nvSpPr>
          <p:cNvPr id="6" name="Θέση αριθμού διαφάνειας 5"/>
          <p:cNvSpPr>
            <a:spLocks noGrp="1"/>
          </p:cNvSpPr>
          <p:nvPr>
            <p:ph type="sldNum" sz="quarter" idx="10"/>
          </p:nvPr>
        </p:nvSpPr>
        <p:spPr/>
        <p:txBody>
          <a:bodyPr/>
          <a:lstStyle/>
          <a:p>
            <a:fld id="{7ADEA3C8-C2DE-4A3E-A6B7-C39F131016B8}" type="slidenum">
              <a:rPr lang="en-US" altLang="en-US" smtClean="0"/>
              <a:pPr/>
              <a:t>16</a:t>
            </a:fld>
            <a:endParaRPr lang="en-US" altLang="en-US"/>
          </a:p>
        </p:txBody>
      </p:sp>
    </p:spTree>
    <p:extLst>
      <p:ext uri="{BB962C8B-B14F-4D97-AF65-F5344CB8AC3E}">
        <p14:creationId xmlns:p14="http://schemas.microsoft.com/office/powerpoint/2010/main" val="478693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Για μία «Ευρώπη των Λαών» χωρίς σύνορα και με κοινό πρόσωπο</a:t>
            </a:r>
          </a:p>
        </p:txBody>
      </p:sp>
      <p:sp>
        <p:nvSpPr>
          <p:cNvPr id="25" name="TextBox 24"/>
          <p:cNvSpPr txBox="1"/>
          <p:nvPr/>
        </p:nvSpPr>
        <p:spPr>
          <a:xfrm>
            <a:off x="4680000" y="1728000"/>
            <a:ext cx="7277099" cy="3693319"/>
          </a:xfrm>
          <a:prstGeom prst="rect">
            <a:avLst/>
          </a:prstGeom>
          <a:noFill/>
        </p:spPr>
        <p:txBody>
          <a:bodyPr wrap="square" rtlCol="0">
            <a:spAutoFit/>
          </a:bodyPr>
          <a:lstStyle/>
          <a:p>
            <a:pPr marL="285750" indent="-285750" algn="just"/>
            <a:r>
              <a:rPr lang="el-GR" b="1" dirty="0" smtClean="0">
                <a:solidFill>
                  <a:schemeClr val="accent2"/>
                </a:solidFill>
              </a:rPr>
              <a:t>Η </a:t>
            </a:r>
            <a:r>
              <a:rPr lang="el-GR" b="1" dirty="0">
                <a:solidFill>
                  <a:schemeClr val="accent2"/>
                </a:solidFill>
              </a:rPr>
              <a:t>υπογραφή της Συμφωνίας του </a:t>
            </a:r>
            <a:r>
              <a:rPr lang="el-GR" b="1" dirty="0" err="1">
                <a:solidFill>
                  <a:schemeClr val="accent2"/>
                </a:solidFill>
              </a:rPr>
              <a:t>Schengen</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Σ</a:t>
            </a:r>
            <a:r>
              <a:rPr lang="el-GR" b="1" dirty="0" smtClean="0">
                <a:solidFill>
                  <a:schemeClr val="accent2"/>
                </a:solidFill>
              </a:rPr>
              <a:t>τις </a:t>
            </a:r>
            <a:r>
              <a:rPr lang="el-GR" b="1" dirty="0">
                <a:solidFill>
                  <a:schemeClr val="accent2"/>
                </a:solidFill>
              </a:rPr>
              <a:t>14 Ιουνίου </a:t>
            </a:r>
            <a:r>
              <a:rPr lang="el-GR" b="1" dirty="0" smtClean="0">
                <a:solidFill>
                  <a:schemeClr val="accent2"/>
                </a:solidFill>
              </a:rPr>
              <a:t>1985</a:t>
            </a:r>
            <a:r>
              <a:rPr lang="el-GR" b="1" dirty="0">
                <a:solidFill>
                  <a:schemeClr val="accent2"/>
                </a:solidFill>
              </a:rPr>
              <a:t>, υπογράφηκε από το Βέλγιο, </a:t>
            </a:r>
            <a:r>
              <a:rPr lang="el-GR" b="1" dirty="0" smtClean="0">
                <a:solidFill>
                  <a:schemeClr val="accent2"/>
                </a:solidFill>
              </a:rPr>
              <a:t>τη </a:t>
            </a:r>
            <a:r>
              <a:rPr lang="el-GR" b="1" dirty="0">
                <a:solidFill>
                  <a:schemeClr val="accent2"/>
                </a:solidFill>
              </a:rPr>
              <a:t>Γαλλία, </a:t>
            </a:r>
            <a:r>
              <a:rPr lang="el-GR" b="1" dirty="0" smtClean="0">
                <a:solidFill>
                  <a:schemeClr val="accent2"/>
                </a:solidFill>
              </a:rPr>
              <a:t>τη </a:t>
            </a:r>
            <a:r>
              <a:rPr lang="el-GR" b="1" dirty="0">
                <a:solidFill>
                  <a:schemeClr val="accent2"/>
                </a:solidFill>
              </a:rPr>
              <a:t>Γερμανία, το Λουξεμβούργο και </a:t>
            </a:r>
            <a:r>
              <a:rPr lang="el-GR" b="1" dirty="0" smtClean="0">
                <a:solidFill>
                  <a:schemeClr val="accent2"/>
                </a:solidFill>
              </a:rPr>
              <a:t>την Ολλανδία, </a:t>
            </a:r>
            <a:r>
              <a:rPr lang="el-GR" b="1" dirty="0">
                <a:solidFill>
                  <a:schemeClr val="accent2"/>
                </a:solidFill>
              </a:rPr>
              <a:t>στην κωμόπολη </a:t>
            </a:r>
            <a:r>
              <a:rPr lang="el-GR" b="1" dirty="0" err="1">
                <a:solidFill>
                  <a:schemeClr val="accent2"/>
                </a:solidFill>
              </a:rPr>
              <a:t>Schengen</a:t>
            </a:r>
            <a:r>
              <a:rPr lang="el-GR" b="1" dirty="0">
                <a:solidFill>
                  <a:schemeClr val="accent2"/>
                </a:solidFill>
              </a:rPr>
              <a:t> του Λουξεμβούργου, η πρώτη </a:t>
            </a:r>
            <a:r>
              <a:rPr lang="el-GR" b="1" i="1" dirty="0">
                <a:solidFill>
                  <a:schemeClr val="accent2"/>
                </a:solidFill>
              </a:rPr>
              <a:t>Συμφωνία του </a:t>
            </a:r>
            <a:r>
              <a:rPr lang="el-GR" b="1" i="1" dirty="0" err="1">
                <a:solidFill>
                  <a:schemeClr val="accent2"/>
                </a:solidFill>
              </a:rPr>
              <a:t>Schengen</a:t>
            </a:r>
            <a:r>
              <a:rPr lang="el-GR" b="1" dirty="0">
                <a:solidFill>
                  <a:schemeClr val="accent2"/>
                </a:solidFill>
              </a:rPr>
              <a:t>, για </a:t>
            </a:r>
            <a:r>
              <a:rPr lang="el-GR" b="1" dirty="0" smtClean="0">
                <a:solidFill>
                  <a:schemeClr val="accent2"/>
                </a:solidFill>
              </a:rPr>
              <a:t>προοδευτική </a:t>
            </a:r>
            <a:r>
              <a:rPr lang="el-GR" b="1" dirty="0">
                <a:solidFill>
                  <a:schemeClr val="accent2"/>
                </a:solidFill>
              </a:rPr>
              <a:t>κατάργηση </a:t>
            </a:r>
            <a:r>
              <a:rPr lang="el-GR" b="1" dirty="0" smtClean="0">
                <a:solidFill>
                  <a:schemeClr val="accent2"/>
                </a:solidFill>
              </a:rPr>
              <a:t>ελέγχων </a:t>
            </a:r>
            <a:r>
              <a:rPr lang="el-GR" b="1" dirty="0">
                <a:solidFill>
                  <a:schemeClr val="accent2"/>
                </a:solidFill>
              </a:rPr>
              <a:t>στα κοινά </a:t>
            </a:r>
            <a:r>
              <a:rPr lang="el-GR" b="1" dirty="0" smtClean="0">
                <a:solidFill>
                  <a:schemeClr val="accent2"/>
                </a:solidFill>
              </a:rPr>
              <a:t>σύνορα</a:t>
            </a:r>
            <a:r>
              <a:rPr lang="el-GR" b="1" dirty="0">
                <a:solidFill>
                  <a:schemeClr val="accent2"/>
                </a:solidFill>
              </a:rPr>
              <a:t>, </a:t>
            </a:r>
            <a:r>
              <a:rPr lang="el-GR" b="1" dirty="0" smtClean="0">
                <a:solidFill>
                  <a:schemeClr val="accent2"/>
                </a:solidFill>
              </a:rPr>
              <a:t>ελεύθερη κυκλοφορία προσώπων-υπηκόων, αστυνομική - δικαστική συνεργασία</a:t>
            </a: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19 Ιουνίου του 1990 υπογράφηκε και πάλι στο </a:t>
            </a:r>
            <a:r>
              <a:rPr lang="el-GR" b="1" dirty="0" err="1">
                <a:solidFill>
                  <a:schemeClr val="accent2"/>
                </a:solidFill>
              </a:rPr>
              <a:t>Schengen</a:t>
            </a:r>
            <a:r>
              <a:rPr lang="el-GR" b="1" dirty="0">
                <a:solidFill>
                  <a:schemeClr val="accent2"/>
                </a:solidFill>
              </a:rPr>
              <a:t> </a:t>
            </a:r>
            <a:r>
              <a:rPr lang="el-GR" b="1" dirty="0" smtClean="0">
                <a:solidFill>
                  <a:schemeClr val="accent2"/>
                </a:solidFill>
              </a:rPr>
              <a:t>η συμπληρωματική </a:t>
            </a:r>
            <a:r>
              <a:rPr lang="el-GR" b="1" i="1" dirty="0">
                <a:solidFill>
                  <a:schemeClr val="accent2"/>
                </a:solidFill>
              </a:rPr>
              <a:t>Σύμβαση Εφαρμογής της Συμφωνίας του </a:t>
            </a:r>
            <a:r>
              <a:rPr lang="el-GR" b="1" i="1" dirty="0" err="1" smtClean="0">
                <a:solidFill>
                  <a:schemeClr val="accent2"/>
                </a:solidFill>
              </a:rPr>
              <a:t>Schengen</a:t>
            </a:r>
            <a:r>
              <a:rPr lang="el-GR" b="1" dirty="0" smtClean="0">
                <a:solidFill>
                  <a:schemeClr val="accent2"/>
                </a:solidFill>
              </a:rPr>
              <a:t>. </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Με </a:t>
            </a:r>
            <a:r>
              <a:rPr lang="el-GR" b="1" dirty="0">
                <a:solidFill>
                  <a:schemeClr val="accent2"/>
                </a:solidFill>
              </a:rPr>
              <a:t>την έναρξη ισχύος της Συνθήκης του </a:t>
            </a:r>
            <a:r>
              <a:rPr lang="el-GR" b="1" dirty="0" smtClean="0">
                <a:solidFill>
                  <a:schemeClr val="accent2"/>
                </a:solidFill>
              </a:rPr>
              <a:t>Άμστερνταμ, </a:t>
            </a:r>
            <a:r>
              <a:rPr lang="el-GR" b="1" dirty="0">
                <a:solidFill>
                  <a:schemeClr val="accent2"/>
                </a:solidFill>
              </a:rPr>
              <a:t>την </a:t>
            </a:r>
            <a:r>
              <a:rPr lang="el-GR" b="1" dirty="0" smtClean="0">
                <a:solidFill>
                  <a:schemeClr val="accent2"/>
                </a:solidFill>
              </a:rPr>
              <a:t>1</a:t>
            </a:r>
            <a:r>
              <a:rPr lang="el-GR" b="1" baseline="30000" dirty="0" smtClean="0">
                <a:solidFill>
                  <a:schemeClr val="accent2"/>
                </a:solidFill>
              </a:rPr>
              <a:t>η</a:t>
            </a:r>
            <a:r>
              <a:rPr lang="el-GR" b="1" dirty="0" smtClean="0">
                <a:solidFill>
                  <a:schemeClr val="accent2"/>
                </a:solidFill>
              </a:rPr>
              <a:t> </a:t>
            </a:r>
            <a:r>
              <a:rPr lang="el-GR" b="1" dirty="0">
                <a:solidFill>
                  <a:schemeClr val="accent2"/>
                </a:solidFill>
              </a:rPr>
              <a:t>Μαΐου του 1999, η </a:t>
            </a:r>
            <a:r>
              <a:rPr lang="el-GR" b="1" i="1" dirty="0">
                <a:solidFill>
                  <a:schemeClr val="accent2"/>
                </a:solidFill>
              </a:rPr>
              <a:t>Συμφωνία του </a:t>
            </a:r>
            <a:r>
              <a:rPr lang="el-GR" b="1" i="1" dirty="0" err="1">
                <a:solidFill>
                  <a:schemeClr val="accent2"/>
                </a:solidFill>
              </a:rPr>
              <a:t>Schengen</a:t>
            </a:r>
            <a:r>
              <a:rPr lang="el-GR" b="1" dirty="0">
                <a:solidFill>
                  <a:schemeClr val="accent2"/>
                </a:solidFill>
              </a:rPr>
              <a:t>, που ενσωματώθηκε στο πλαίσιο της Ευρωπαϊκής Ένωσης, ίσχυσε για όλα τα κράτη-μέλη της, με εξαίρεση την Ιρλανδία και τη </a:t>
            </a:r>
            <a:r>
              <a:rPr lang="el-GR" b="1" dirty="0" smtClean="0">
                <a:solidFill>
                  <a:schemeClr val="accent2"/>
                </a:solidFill>
              </a:rPr>
              <a:t>Βρετανία, </a:t>
            </a:r>
            <a:r>
              <a:rPr lang="el-GR" b="1" dirty="0">
                <a:solidFill>
                  <a:schemeClr val="accent2"/>
                </a:solidFill>
              </a:rPr>
              <a:t>και τέθηκε σε ισχύ στις 26 Μαρτίου 1995, δημιουργώντας τη Ζώνη </a:t>
            </a:r>
            <a:r>
              <a:rPr lang="el-GR" b="1" dirty="0" err="1" smtClean="0">
                <a:solidFill>
                  <a:schemeClr val="accent2"/>
                </a:solidFill>
              </a:rPr>
              <a:t>Schengen</a:t>
            </a:r>
            <a:r>
              <a:rPr lang="el-GR" b="1" dirty="0" smtClean="0">
                <a:solidFill>
                  <a:schemeClr val="accent2"/>
                </a:solidFill>
              </a:rPr>
              <a:t>.</a:t>
            </a:r>
            <a:endParaRPr lang="en-US" b="1" dirty="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9" name="Ορθογώνιο 8"/>
          <p:cNvSpPr/>
          <p:nvPr/>
        </p:nvSpPr>
        <p:spPr>
          <a:xfrm>
            <a:off x="0" y="2722126"/>
            <a:ext cx="4783014" cy="3754874"/>
          </a:xfrm>
          <a:prstGeom prst="rect">
            <a:avLst/>
          </a:prstGeom>
        </p:spPr>
        <p:txBody>
          <a:bodyPr wrap="square">
            <a:spAutoFit/>
          </a:bodyPr>
          <a:lstStyle/>
          <a:p>
            <a:pPr algn="just"/>
            <a:r>
              <a:rPr lang="el-GR" sz="1400" b="1" dirty="0" smtClean="0">
                <a:solidFill>
                  <a:schemeClr val="accent2"/>
                </a:solidFill>
              </a:rPr>
              <a:t>Η </a:t>
            </a:r>
            <a:r>
              <a:rPr lang="el-GR" sz="1400" b="1" dirty="0">
                <a:solidFill>
                  <a:schemeClr val="accent2"/>
                </a:solidFill>
              </a:rPr>
              <a:t>Ιταλία υπέγραψε τις συμφωνίες στις 27 </a:t>
            </a:r>
            <a:r>
              <a:rPr lang="el-GR" sz="1400" b="1" dirty="0" smtClean="0">
                <a:solidFill>
                  <a:schemeClr val="accent2"/>
                </a:solidFill>
              </a:rPr>
              <a:t>Νοεμβρίου 1990</a:t>
            </a:r>
            <a:r>
              <a:rPr lang="el-GR" sz="1400" b="1" dirty="0">
                <a:solidFill>
                  <a:schemeClr val="accent2"/>
                </a:solidFill>
              </a:rPr>
              <a:t>, με εφαρμογή από τις  26 Οκτωβρίου </a:t>
            </a:r>
            <a:r>
              <a:rPr lang="el-GR" sz="1400" b="1" dirty="0" smtClean="0">
                <a:solidFill>
                  <a:schemeClr val="accent2"/>
                </a:solidFill>
              </a:rPr>
              <a:t>1997</a:t>
            </a:r>
            <a:r>
              <a:rPr lang="el-GR" sz="1400" b="1" dirty="0">
                <a:solidFill>
                  <a:schemeClr val="accent2"/>
                </a:solidFill>
              </a:rPr>
              <a:t>, η Ισπανία και η Πορτογαλία υπέγραψαν στις 25 Ιουνίου </a:t>
            </a:r>
            <a:r>
              <a:rPr lang="el-GR" sz="1400" b="1" dirty="0" smtClean="0">
                <a:solidFill>
                  <a:schemeClr val="accent2"/>
                </a:solidFill>
              </a:rPr>
              <a:t>1991</a:t>
            </a:r>
            <a:r>
              <a:rPr lang="el-GR" sz="1400" b="1" dirty="0">
                <a:solidFill>
                  <a:schemeClr val="accent2"/>
                </a:solidFill>
              </a:rPr>
              <a:t>, με εφαρμογή από τις 26 Μαρτίου </a:t>
            </a:r>
            <a:r>
              <a:rPr lang="el-GR" sz="1400" b="1" dirty="0" smtClean="0">
                <a:solidFill>
                  <a:schemeClr val="accent2"/>
                </a:solidFill>
              </a:rPr>
              <a:t>1995</a:t>
            </a:r>
            <a:r>
              <a:rPr lang="el-GR" sz="1400" b="1" dirty="0">
                <a:solidFill>
                  <a:schemeClr val="accent2"/>
                </a:solidFill>
              </a:rPr>
              <a:t>, η Ελλάδα υπέγραψε στις 6 Νοεμβρίου </a:t>
            </a:r>
            <a:r>
              <a:rPr lang="el-GR" sz="1400" b="1" dirty="0" smtClean="0">
                <a:solidFill>
                  <a:schemeClr val="accent2"/>
                </a:solidFill>
              </a:rPr>
              <a:t>1992</a:t>
            </a:r>
            <a:r>
              <a:rPr lang="el-GR" sz="1400" b="1" dirty="0">
                <a:solidFill>
                  <a:schemeClr val="accent2"/>
                </a:solidFill>
              </a:rPr>
              <a:t>, με εφαρμογή από τις 26 Μαρτίου </a:t>
            </a:r>
            <a:r>
              <a:rPr lang="el-GR" sz="1400" b="1" dirty="0" smtClean="0">
                <a:solidFill>
                  <a:schemeClr val="accent2"/>
                </a:solidFill>
              </a:rPr>
              <a:t>2000</a:t>
            </a:r>
            <a:r>
              <a:rPr lang="el-GR" sz="1400" b="1" dirty="0">
                <a:solidFill>
                  <a:schemeClr val="accent2"/>
                </a:solidFill>
              </a:rPr>
              <a:t>, η Αυστρία υπέγραψε στις 28 Απριλίου </a:t>
            </a:r>
            <a:r>
              <a:rPr lang="el-GR" sz="1400" b="1" dirty="0" smtClean="0">
                <a:solidFill>
                  <a:schemeClr val="accent2"/>
                </a:solidFill>
              </a:rPr>
              <a:t>1995</a:t>
            </a:r>
            <a:r>
              <a:rPr lang="el-GR" sz="1400" b="1" dirty="0">
                <a:solidFill>
                  <a:schemeClr val="accent2"/>
                </a:solidFill>
              </a:rPr>
              <a:t>, με εφαρμογή από την </a:t>
            </a:r>
            <a:r>
              <a:rPr lang="el-GR" sz="1400" b="1" dirty="0" smtClean="0">
                <a:solidFill>
                  <a:schemeClr val="accent2"/>
                </a:solidFill>
              </a:rPr>
              <a:t>1</a:t>
            </a:r>
            <a:r>
              <a:rPr lang="el-GR" sz="1400" b="1" baseline="30000" dirty="0" smtClean="0">
                <a:solidFill>
                  <a:schemeClr val="accent2"/>
                </a:solidFill>
              </a:rPr>
              <a:t>η</a:t>
            </a:r>
            <a:r>
              <a:rPr lang="el-GR" sz="1400" b="1" dirty="0" smtClean="0">
                <a:solidFill>
                  <a:schemeClr val="accent2"/>
                </a:solidFill>
              </a:rPr>
              <a:t> </a:t>
            </a:r>
            <a:r>
              <a:rPr lang="el-GR" sz="1400" b="1" dirty="0">
                <a:solidFill>
                  <a:schemeClr val="accent2"/>
                </a:solidFill>
              </a:rPr>
              <a:t>Δεκεμβρίου </a:t>
            </a:r>
            <a:r>
              <a:rPr lang="el-GR" sz="1400" b="1" dirty="0" smtClean="0">
                <a:solidFill>
                  <a:schemeClr val="accent2"/>
                </a:solidFill>
              </a:rPr>
              <a:t>1997</a:t>
            </a:r>
            <a:r>
              <a:rPr lang="el-GR" sz="1400" b="1" dirty="0">
                <a:solidFill>
                  <a:schemeClr val="accent2"/>
                </a:solidFill>
              </a:rPr>
              <a:t>, η Δανία, η Φινλανδία και η Σουηδία υπέγραψαν στις 19 Δεκεμβρίου </a:t>
            </a:r>
            <a:r>
              <a:rPr lang="el-GR" sz="1400" b="1" dirty="0" smtClean="0">
                <a:solidFill>
                  <a:schemeClr val="accent2"/>
                </a:solidFill>
              </a:rPr>
              <a:t>1996</a:t>
            </a:r>
            <a:r>
              <a:rPr lang="el-GR" sz="1400" b="1" dirty="0">
                <a:solidFill>
                  <a:schemeClr val="accent2"/>
                </a:solidFill>
              </a:rPr>
              <a:t>, με εφαρμογή από τις 25 Μαρτίου </a:t>
            </a:r>
            <a:r>
              <a:rPr lang="el-GR" sz="1400" b="1" dirty="0" smtClean="0">
                <a:solidFill>
                  <a:schemeClr val="accent2"/>
                </a:solidFill>
              </a:rPr>
              <a:t>2001</a:t>
            </a:r>
            <a:r>
              <a:rPr lang="el-GR" sz="1400" b="1" dirty="0">
                <a:solidFill>
                  <a:schemeClr val="accent2"/>
                </a:solidFill>
              </a:rPr>
              <a:t>, η Εσθονία, η Κύπρος, η Λετονία, η Λιθουανία, η Μάλτα, η Ουγγαρία, η Πολωνία, η Σλοβακία, η Σλοβενία και η Τσεχία προσχώρησαν </a:t>
            </a:r>
            <a:r>
              <a:rPr lang="el-GR" sz="1400" b="1" dirty="0" smtClean="0">
                <a:solidFill>
                  <a:schemeClr val="accent2"/>
                </a:solidFill>
              </a:rPr>
              <a:t>με </a:t>
            </a:r>
            <a:r>
              <a:rPr lang="el-GR" sz="1400" b="1" dirty="0">
                <a:solidFill>
                  <a:schemeClr val="accent2"/>
                </a:solidFill>
              </a:rPr>
              <a:t>την υπογραφή ένταξής τους </a:t>
            </a:r>
            <a:r>
              <a:rPr lang="el-GR" sz="1400" b="1" dirty="0" smtClean="0">
                <a:solidFill>
                  <a:schemeClr val="accent2"/>
                </a:solidFill>
              </a:rPr>
              <a:t>στις </a:t>
            </a:r>
            <a:r>
              <a:rPr lang="el-GR" sz="1400" b="1" dirty="0">
                <a:solidFill>
                  <a:schemeClr val="accent2"/>
                </a:solidFill>
              </a:rPr>
              <a:t>16 Απριλίου </a:t>
            </a:r>
            <a:r>
              <a:rPr lang="el-GR" sz="1400" b="1" dirty="0" smtClean="0">
                <a:solidFill>
                  <a:schemeClr val="accent2"/>
                </a:solidFill>
              </a:rPr>
              <a:t>2003 </a:t>
            </a:r>
            <a:r>
              <a:rPr lang="el-GR" sz="1400" b="1" dirty="0">
                <a:solidFill>
                  <a:schemeClr val="accent2"/>
                </a:solidFill>
              </a:rPr>
              <a:t>και με ημερομηνία εφαρμογής την </a:t>
            </a:r>
            <a:r>
              <a:rPr lang="el-GR" sz="1400" b="1" dirty="0" smtClean="0">
                <a:solidFill>
                  <a:schemeClr val="accent2"/>
                </a:solidFill>
              </a:rPr>
              <a:t>21</a:t>
            </a:r>
            <a:r>
              <a:rPr lang="el-GR" sz="1400" b="1" baseline="30000" dirty="0" smtClean="0">
                <a:solidFill>
                  <a:schemeClr val="accent2"/>
                </a:solidFill>
              </a:rPr>
              <a:t>η</a:t>
            </a:r>
            <a:r>
              <a:rPr lang="el-GR" sz="1400" b="1" dirty="0" smtClean="0">
                <a:solidFill>
                  <a:schemeClr val="accent2"/>
                </a:solidFill>
              </a:rPr>
              <a:t> </a:t>
            </a:r>
            <a:r>
              <a:rPr lang="el-GR" sz="1400" b="1" dirty="0">
                <a:solidFill>
                  <a:schemeClr val="accent2"/>
                </a:solidFill>
              </a:rPr>
              <a:t>Δεκεμβρίου </a:t>
            </a:r>
            <a:r>
              <a:rPr lang="el-GR" sz="1400" b="1" dirty="0" smtClean="0">
                <a:solidFill>
                  <a:schemeClr val="accent2"/>
                </a:solidFill>
              </a:rPr>
              <a:t>2007</a:t>
            </a:r>
            <a:r>
              <a:rPr lang="el-GR" sz="1400" b="1" dirty="0">
                <a:solidFill>
                  <a:schemeClr val="accent2"/>
                </a:solidFill>
              </a:rPr>
              <a:t>, με εξαίρεση την Κύπρο, όπου θα εφαρμοσθεί όποτε το επιτρέψουν οι συνθήκες </a:t>
            </a:r>
            <a:r>
              <a:rPr lang="el-GR" sz="1400" b="1" dirty="0" smtClean="0">
                <a:solidFill>
                  <a:schemeClr val="accent2"/>
                </a:solidFill>
              </a:rPr>
              <a:t>ασφαλείας. Η </a:t>
            </a:r>
            <a:r>
              <a:rPr lang="el-GR" sz="1400" b="1" dirty="0">
                <a:solidFill>
                  <a:schemeClr val="accent2"/>
                </a:solidFill>
              </a:rPr>
              <a:t>Βουλγαρία και η Ρουμανία επίσης προσχώρησαν στο κεκτημένο του </a:t>
            </a:r>
            <a:r>
              <a:rPr lang="el-GR" sz="1400" b="1" dirty="0" err="1">
                <a:solidFill>
                  <a:schemeClr val="accent2"/>
                </a:solidFill>
              </a:rPr>
              <a:t>Schengen</a:t>
            </a:r>
            <a:r>
              <a:rPr lang="el-GR" sz="1400" b="1" dirty="0">
                <a:solidFill>
                  <a:schemeClr val="accent2"/>
                </a:solidFill>
              </a:rPr>
              <a:t> με την </a:t>
            </a:r>
            <a:r>
              <a:rPr lang="el-GR" sz="1400" b="1" dirty="0" err="1">
                <a:solidFill>
                  <a:schemeClr val="accent2"/>
                </a:solidFill>
              </a:rPr>
              <a:t>υπογραφήένταξής</a:t>
            </a:r>
            <a:r>
              <a:rPr lang="el-GR" sz="1400" b="1" dirty="0">
                <a:solidFill>
                  <a:schemeClr val="accent2"/>
                </a:solidFill>
              </a:rPr>
              <a:t> τους στις 25 Απριλίου </a:t>
            </a:r>
            <a:r>
              <a:rPr lang="el-GR" sz="1400" b="1" dirty="0" smtClean="0">
                <a:solidFill>
                  <a:schemeClr val="accent2"/>
                </a:solidFill>
              </a:rPr>
              <a:t> 2005</a:t>
            </a:r>
            <a:r>
              <a:rPr lang="el-GR" sz="1400" b="1" dirty="0">
                <a:solidFill>
                  <a:schemeClr val="accent2"/>
                </a:solidFill>
              </a:rPr>
              <a:t>, </a:t>
            </a:r>
            <a:r>
              <a:rPr lang="el-GR" sz="1400" b="1" dirty="0" smtClean="0">
                <a:solidFill>
                  <a:schemeClr val="accent2"/>
                </a:solidFill>
              </a:rPr>
              <a:t> με  αναστολή</a:t>
            </a:r>
            <a:endParaRPr lang="el-GR" sz="1400" b="1" dirty="0">
              <a:solidFill>
                <a:schemeClr val="accent2"/>
              </a:solidFill>
            </a:endParaRPr>
          </a:p>
        </p:txBody>
      </p:sp>
      <p:sp>
        <p:nvSpPr>
          <p:cNvPr id="19" name="Ορθογώνιο 18"/>
          <p:cNvSpPr/>
          <p:nvPr/>
        </p:nvSpPr>
        <p:spPr>
          <a:xfrm>
            <a:off x="2403864" y="1905000"/>
            <a:ext cx="2182352" cy="738664"/>
          </a:xfrm>
          <a:prstGeom prst="rect">
            <a:avLst/>
          </a:prstGeom>
        </p:spPr>
        <p:txBody>
          <a:bodyPr wrap="square">
            <a:spAutoFit/>
          </a:bodyPr>
          <a:lstStyle/>
          <a:p>
            <a:r>
              <a:rPr lang="el-GR" sz="1400" b="1" i="1" dirty="0" smtClean="0">
                <a:solidFill>
                  <a:schemeClr val="accent2"/>
                </a:solidFill>
              </a:rPr>
              <a:t>Η υπογραφή της Συμφωνίας </a:t>
            </a:r>
            <a:r>
              <a:rPr lang="el-GR" sz="1400" b="1" i="1" dirty="0">
                <a:solidFill>
                  <a:schemeClr val="accent2"/>
                </a:solidFill>
              </a:rPr>
              <a:t>του </a:t>
            </a:r>
            <a:r>
              <a:rPr lang="en-GB" sz="1400" b="1" i="1" dirty="0">
                <a:solidFill>
                  <a:schemeClr val="accent2"/>
                </a:solidFill>
              </a:rPr>
              <a:t>Schengen</a:t>
            </a:r>
            <a:r>
              <a:rPr lang="en-US" sz="1400" b="1" i="1" dirty="0" smtClean="0">
                <a:solidFill>
                  <a:schemeClr val="accent2"/>
                </a:solidFill>
              </a:rPr>
              <a:t>,</a:t>
            </a:r>
          </a:p>
          <a:p>
            <a:r>
              <a:rPr lang="el-GR" sz="1400" b="1" i="1" dirty="0">
                <a:solidFill>
                  <a:schemeClr val="accent2"/>
                </a:solidFill>
              </a:rPr>
              <a:t>στις 14 Ιουνίου </a:t>
            </a:r>
            <a:r>
              <a:rPr lang="en-US" sz="1400" b="1" i="1" dirty="0" smtClean="0">
                <a:solidFill>
                  <a:schemeClr val="accent2"/>
                </a:solidFill>
              </a:rPr>
              <a:t>1985</a:t>
            </a:r>
            <a:endParaRPr lang="el-GR" sz="1400" b="1" dirty="0">
              <a:solidFill>
                <a:schemeClr val="accent2"/>
              </a:solidFill>
            </a:endParaRPr>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684" y="623539"/>
            <a:ext cx="1158195" cy="1444876"/>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17</a:t>
            </a:fld>
            <a:endParaRPr lang="en-US" altLang="en-US"/>
          </a:p>
        </p:txBody>
      </p:sp>
      <p:pic>
        <p:nvPicPr>
          <p:cNvPr id="11" name="Εικόνα 10"/>
          <p:cNvPicPr/>
          <p:nvPr/>
        </p:nvPicPr>
        <p:blipFill>
          <a:blip r:embed="rId4">
            <a:extLst>
              <a:ext uri="{28A0092B-C50C-407E-A947-70E740481C1C}">
                <a14:useLocalDpi xmlns:a14="http://schemas.microsoft.com/office/drawing/2010/main" val="0"/>
              </a:ext>
            </a:extLst>
          </a:blip>
          <a:srcRect/>
          <a:stretch>
            <a:fillRect/>
          </a:stretch>
        </p:blipFill>
        <p:spPr bwMode="auto">
          <a:xfrm>
            <a:off x="218440" y="1628672"/>
            <a:ext cx="2091640" cy="1173455"/>
          </a:xfrm>
          <a:prstGeom prst="rect">
            <a:avLst/>
          </a:prstGeom>
          <a:noFill/>
          <a:ln>
            <a:noFill/>
          </a:ln>
        </p:spPr>
      </p:pic>
      <p:sp>
        <p:nvSpPr>
          <p:cNvPr id="2" name="Ορθογώνιο 1"/>
          <p:cNvSpPr/>
          <p:nvPr/>
        </p:nvSpPr>
        <p:spPr>
          <a:xfrm>
            <a:off x="5724232" y="5421319"/>
            <a:ext cx="6213767" cy="954107"/>
          </a:xfrm>
          <a:prstGeom prst="rect">
            <a:avLst/>
          </a:prstGeom>
        </p:spPr>
        <p:txBody>
          <a:bodyPr wrap="square">
            <a:spAutoFit/>
          </a:bodyPr>
          <a:lstStyle/>
          <a:p>
            <a:pPr algn="just"/>
            <a:r>
              <a:rPr lang="el-GR" sz="1400" b="1" dirty="0" smtClean="0">
                <a:solidFill>
                  <a:schemeClr val="accent2"/>
                </a:solidFill>
              </a:rPr>
              <a:t>όμως </a:t>
            </a:r>
            <a:r>
              <a:rPr lang="el-GR" sz="1400" b="1" dirty="0">
                <a:solidFill>
                  <a:schemeClr val="accent2"/>
                </a:solidFill>
              </a:rPr>
              <a:t>της εφαρμογής της συμφωνίας. Η Κροατία προσχώρησε στο κεκτημένο του </a:t>
            </a:r>
            <a:r>
              <a:rPr lang="el-GR" sz="1400" b="1" dirty="0" err="1">
                <a:solidFill>
                  <a:schemeClr val="accent2"/>
                </a:solidFill>
              </a:rPr>
              <a:t>Schengen</a:t>
            </a:r>
            <a:r>
              <a:rPr lang="el-GR" sz="1400" b="1" dirty="0">
                <a:solidFill>
                  <a:schemeClr val="accent2"/>
                </a:solidFill>
              </a:rPr>
              <a:t> με την υπογραφή ένταξής </a:t>
            </a:r>
            <a:r>
              <a:rPr lang="el-GR" sz="1400" b="1" dirty="0" smtClean="0">
                <a:solidFill>
                  <a:schemeClr val="accent2"/>
                </a:solidFill>
              </a:rPr>
              <a:t>της </a:t>
            </a:r>
            <a:r>
              <a:rPr lang="el-GR" sz="1400" b="1" dirty="0">
                <a:solidFill>
                  <a:schemeClr val="accent2"/>
                </a:solidFill>
              </a:rPr>
              <a:t>στις 9 Δεκεμβρίου 2011, επίσης με αναστολή της εφαρμογής της συμφωνίας. Τέλος, η Βρετανία και η Ιρλανδία, αποτελούν κράτη-μέλη της ΕΕ, που δεν έχουν προσχωρήσει στη συμφωνία. </a:t>
            </a:r>
          </a:p>
        </p:txBody>
      </p:sp>
      <p:sp>
        <p:nvSpPr>
          <p:cNvPr id="14" name="Οδοντωτό δεξιό βέλος 13"/>
          <p:cNvSpPr/>
          <p:nvPr/>
        </p:nvSpPr>
        <p:spPr>
          <a:xfrm>
            <a:off x="4692357" y="5737446"/>
            <a:ext cx="1110850" cy="444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2"/>
              </a:solidFill>
            </a:endParaRPr>
          </a:p>
        </p:txBody>
      </p:sp>
      <p:sp>
        <p:nvSpPr>
          <p:cNvPr id="17" name="TextBox 16"/>
          <p:cNvSpPr txBox="1"/>
          <p:nvPr/>
        </p:nvSpPr>
        <p:spPr>
          <a:xfrm>
            <a:off x="4877050" y="5808504"/>
            <a:ext cx="848956" cy="276999"/>
          </a:xfrm>
          <a:prstGeom prst="rect">
            <a:avLst/>
          </a:prstGeom>
          <a:noFill/>
        </p:spPr>
        <p:txBody>
          <a:bodyPr wrap="square" rtlCol="0">
            <a:spAutoFit/>
          </a:bodyPr>
          <a:lstStyle/>
          <a:p>
            <a:r>
              <a:rPr lang="el-GR" sz="1200" b="1" dirty="0" smtClean="0">
                <a:solidFill>
                  <a:schemeClr val="accent2"/>
                </a:solidFill>
              </a:rPr>
              <a:t>Συνέχεια</a:t>
            </a:r>
            <a:endParaRPr lang="el-GR" sz="1200" b="1" dirty="0">
              <a:solidFill>
                <a:schemeClr val="accent2"/>
              </a:solidFill>
            </a:endParaRPr>
          </a:p>
        </p:txBody>
      </p:sp>
    </p:spTree>
    <p:extLst>
      <p:ext uri="{BB962C8B-B14F-4D97-AF65-F5344CB8AC3E}">
        <p14:creationId xmlns:p14="http://schemas.microsoft.com/office/powerpoint/2010/main" val="175870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Ο εξοπλιστικός ανταγωνισμός και οι αλλαγές στην Ευρώπη</a:t>
            </a: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Ο </a:t>
            </a:r>
            <a:r>
              <a:rPr lang="el-GR" b="1" dirty="0">
                <a:solidFill>
                  <a:schemeClr val="accent2"/>
                </a:solidFill>
              </a:rPr>
              <a:t>εξοπλιστικός ανταγωνισμός των </a:t>
            </a:r>
            <a:r>
              <a:rPr lang="el-GR" b="1" dirty="0" smtClean="0">
                <a:solidFill>
                  <a:schemeClr val="accent2"/>
                </a:solidFill>
              </a:rPr>
              <a:t>Υπερδυνάμεων</a:t>
            </a:r>
          </a:p>
          <a:p>
            <a:pPr marL="285750" indent="-285750" algn="just">
              <a:buFont typeface="Arial" panose="020B0604020202020204" pitchFamily="34" charset="0"/>
              <a:buChar char="•"/>
            </a:pPr>
            <a:r>
              <a:rPr lang="el-GR" b="1" dirty="0" smtClean="0">
                <a:solidFill>
                  <a:schemeClr val="accent2"/>
                </a:solidFill>
              </a:rPr>
              <a:t>Τον Οκτώβριο </a:t>
            </a:r>
            <a:r>
              <a:rPr lang="el-GR" b="1" dirty="0">
                <a:solidFill>
                  <a:schemeClr val="accent2"/>
                </a:solidFill>
              </a:rPr>
              <a:t>του 1977, ο καγκελάριος της Γερμανίας </a:t>
            </a:r>
            <a:r>
              <a:rPr lang="el-GR" b="1" dirty="0" err="1">
                <a:solidFill>
                  <a:schemeClr val="accent2"/>
                </a:solidFill>
              </a:rPr>
              <a:t>Helmut</a:t>
            </a:r>
            <a:r>
              <a:rPr lang="el-GR" b="1" dirty="0">
                <a:solidFill>
                  <a:schemeClr val="accent2"/>
                </a:solidFill>
              </a:rPr>
              <a:t> </a:t>
            </a:r>
            <a:r>
              <a:rPr lang="el-GR" b="1" dirty="0" err="1">
                <a:solidFill>
                  <a:schemeClr val="accent2"/>
                </a:solidFill>
              </a:rPr>
              <a:t>Schmidt</a:t>
            </a:r>
            <a:r>
              <a:rPr lang="el-GR" b="1" dirty="0">
                <a:solidFill>
                  <a:schemeClr val="accent2"/>
                </a:solidFill>
              </a:rPr>
              <a:t> κατήγγειλε </a:t>
            </a:r>
            <a:r>
              <a:rPr lang="el-GR" b="1" dirty="0" smtClean="0">
                <a:solidFill>
                  <a:schemeClr val="accent2"/>
                </a:solidFill>
              </a:rPr>
              <a:t>την </a:t>
            </a:r>
            <a:r>
              <a:rPr lang="el-GR" b="1" dirty="0">
                <a:solidFill>
                  <a:schemeClr val="accent2"/>
                </a:solidFill>
              </a:rPr>
              <a:t>πρόθεση της ΕΣΣΔ να εγκαταστήσει πυραύλους SS-20 στην Ανατολική Ευρώπη, </a:t>
            </a:r>
            <a:r>
              <a:rPr lang="el-GR" b="1" dirty="0" smtClean="0">
                <a:solidFill>
                  <a:schemeClr val="accent2"/>
                </a:solidFill>
              </a:rPr>
              <a:t>ως ένδειξη στρατιωτικής υπεροχής</a:t>
            </a:r>
            <a:endParaRPr lang="en-US" b="1" dirty="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Ακολουθεί η </a:t>
            </a:r>
            <a:r>
              <a:rPr lang="el-GR" b="1" dirty="0">
                <a:solidFill>
                  <a:schemeClr val="accent2"/>
                </a:solidFill>
              </a:rPr>
              <a:t>απόφαση του ΝΑΤΟ, </a:t>
            </a:r>
            <a:r>
              <a:rPr lang="el-GR" b="1" dirty="0" smtClean="0">
                <a:solidFill>
                  <a:schemeClr val="accent2"/>
                </a:solidFill>
              </a:rPr>
              <a:t>το Δεκέμβριο </a:t>
            </a:r>
            <a:r>
              <a:rPr lang="el-GR" b="1" dirty="0">
                <a:solidFill>
                  <a:schemeClr val="accent2"/>
                </a:solidFill>
              </a:rPr>
              <a:t>του 1979 για </a:t>
            </a:r>
            <a:r>
              <a:rPr lang="el-GR" b="1" dirty="0" smtClean="0">
                <a:solidFill>
                  <a:schemeClr val="accent2"/>
                </a:solidFill>
              </a:rPr>
              <a:t>την εγκατάσταση πυραύλων </a:t>
            </a:r>
            <a:r>
              <a:rPr lang="el-GR" b="1" dirty="0" err="1">
                <a:solidFill>
                  <a:schemeClr val="accent2"/>
                </a:solidFill>
              </a:rPr>
              <a:t>Pershing</a:t>
            </a:r>
            <a:r>
              <a:rPr lang="el-GR" b="1" dirty="0">
                <a:solidFill>
                  <a:schemeClr val="accent2"/>
                </a:solidFill>
              </a:rPr>
              <a:t> και </a:t>
            </a:r>
            <a:r>
              <a:rPr lang="el-GR" b="1" dirty="0" smtClean="0">
                <a:solidFill>
                  <a:schemeClr val="accent2"/>
                </a:solidFill>
              </a:rPr>
              <a:t>Cruise </a:t>
            </a:r>
            <a:r>
              <a:rPr lang="el-GR" b="1" dirty="0">
                <a:solidFill>
                  <a:schemeClr val="accent2"/>
                </a:solidFill>
              </a:rPr>
              <a:t>των ΗΠΑ στην </a:t>
            </a:r>
            <a:r>
              <a:rPr lang="el-GR" b="1" dirty="0" smtClean="0">
                <a:solidFill>
                  <a:schemeClr val="accent2"/>
                </a:solidFill>
              </a:rPr>
              <a:t>Ευρώπη, η </a:t>
            </a:r>
            <a:r>
              <a:rPr lang="el-GR" b="1" dirty="0">
                <a:solidFill>
                  <a:schemeClr val="accent2"/>
                </a:solidFill>
              </a:rPr>
              <a:t>εγκατάσταση των </a:t>
            </a:r>
            <a:r>
              <a:rPr lang="el-GR" b="1" dirty="0" smtClean="0">
                <a:solidFill>
                  <a:schemeClr val="accent2"/>
                </a:solidFill>
              </a:rPr>
              <a:t>οποίων στο </a:t>
            </a:r>
            <a:r>
              <a:rPr lang="el-GR" b="1" dirty="0">
                <a:solidFill>
                  <a:schemeClr val="accent2"/>
                </a:solidFill>
              </a:rPr>
              <a:t>Βέλγιο, τη Βρετανία, τη Γερμανία, την Ιταλία και την Ολλανδία, από το 1983 και μετά οδήγησε στην αποτυχία των </a:t>
            </a:r>
            <a:r>
              <a:rPr lang="el-GR" b="1" dirty="0" smtClean="0">
                <a:solidFill>
                  <a:schemeClr val="accent2"/>
                </a:solidFill>
              </a:rPr>
              <a:t>διαπραγματεύσεων, για </a:t>
            </a:r>
            <a:r>
              <a:rPr lang="el-GR" b="1" dirty="0">
                <a:solidFill>
                  <a:schemeClr val="accent2"/>
                </a:solidFill>
              </a:rPr>
              <a:t>τον αφοπλισμό στη Γενεύη, </a:t>
            </a:r>
            <a:r>
              <a:rPr lang="el-GR" b="1" dirty="0" smtClean="0">
                <a:solidFill>
                  <a:schemeClr val="accent2"/>
                </a:solidFill>
              </a:rPr>
              <a:t>και ενέτεινε τον </a:t>
            </a:r>
            <a:r>
              <a:rPr lang="el-GR" b="1" dirty="0">
                <a:solidFill>
                  <a:schemeClr val="accent2"/>
                </a:solidFill>
              </a:rPr>
              <a:t>εξοπλιστικό </a:t>
            </a:r>
            <a:r>
              <a:rPr lang="el-GR" b="1" dirty="0" smtClean="0">
                <a:solidFill>
                  <a:schemeClr val="accent2"/>
                </a:solidFill>
              </a:rPr>
              <a:t>ανταγωνισμό </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Το Μάρτιου </a:t>
            </a:r>
            <a:r>
              <a:rPr lang="el-GR" b="1" dirty="0">
                <a:solidFill>
                  <a:schemeClr val="accent2"/>
                </a:solidFill>
              </a:rPr>
              <a:t>του 1983, ο πρόεδρος των ΗΠΑ </a:t>
            </a:r>
            <a:r>
              <a:rPr lang="el-GR" b="1" dirty="0" err="1">
                <a:solidFill>
                  <a:schemeClr val="accent2"/>
                </a:solidFill>
              </a:rPr>
              <a:t>Ronald</a:t>
            </a:r>
            <a:r>
              <a:rPr lang="el-GR" b="1" dirty="0">
                <a:solidFill>
                  <a:schemeClr val="accent2"/>
                </a:solidFill>
              </a:rPr>
              <a:t> </a:t>
            </a:r>
            <a:r>
              <a:rPr lang="el-GR" b="1" dirty="0" err="1">
                <a:solidFill>
                  <a:schemeClr val="accent2"/>
                </a:solidFill>
              </a:rPr>
              <a:t>Reagan</a:t>
            </a:r>
            <a:r>
              <a:rPr lang="el-GR" b="1" dirty="0">
                <a:solidFill>
                  <a:schemeClr val="accent2"/>
                </a:solidFill>
              </a:rPr>
              <a:t> ανακοίνωσε την έναρξη </a:t>
            </a:r>
            <a:r>
              <a:rPr lang="el-GR" b="1" dirty="0" smtClean="0">
                <a:solidFill>
                  <a:schemeClr val="accent2"/>
                </a:solidFill>
              </a:rPr>
              <a:t>του προγράμματος </a:t>
            </a:r>
            <a:r>
              <a:rPr lang="el-GR" b="1" i="1" dirty="0" smtClean="0">
                <a:solidFill>
                  <a:schemeClr val="accent2"/>
                </a:solidFill>
              </a:rPr>
              <a:t>Πρωτοβουλία </a:t>
            </a:r>
            <a:r>
              <a:rPr lang="el-GR" b="1" i="1" dirty="0">
                <a:solidFill>
                  <a:schemeClr val="accent2"/>
                </a:solidFill>
              </a:rPr>
              <a:t>για τη Στρατηγική Άμυνα</a:t>
            </a:r>
            <a:r>
              <a:rPr lang="el-GR" b="1" dirty="0">
                <a:solidFill>
                  <a:schemeClr val="accent2"/>
                </a:solidFill>
              </a:rPr>
              <a:t> </a:t>
            </a:r>
            <a:r>
              <a:rPr lang="el-GR" b="1" dirty="0" smtClean="0">
                <a:solidFill>
                  <a:schemeClr val="accent2"/>
                </a:solidFill>
              </a:rPr>
              <a:t>– γνωστού ως «Πόλεμος </a:t>
            </a:r>
            <a:r>
              <a:rPr lang="el-GR" b="1" dirty="0">
                <a:solidFill>
                  <a:schemeClr val="accent2"/>
                </a:solidFill>
              </a:rPr>
              <a:t>των Άστρων</a:t>
            </a:r>
            <a:r>
              <a:rPr lang="el-GR" b="1" dirty="0" smtClean="0">
                <a:solidFill>
                  <a:schemeClr val="accent2"/>
                </a:solidFill>
              </a:rPr>
              <a:t>», για τη δημιουργία </a:t>
            </a:r>
            <a:r>
              <a:rPr lang="el-GR" b="1" dirty="0">
                <a:solidFill>
                  <a:schemeClr val="accent2"/>
                </a:solidFill>
              </a:rPr>
              <a:t>διαστημικής ασπίδας προστασίας από </a:t>
            </a:r>
            <a:r>
              <a:rPr lang="el-GR" b="1" dirty="0" smtClean="0">
                <a:solidFill>
                  <a:schemeClr val="accent2"/>
                </a:solidFill>
              </a:rPr>
              <a:t>βαλλιστικούς πυραύλους. </a:t>
            </a:r>
            <a:r>
              <a:rPr lang="el-GR" b="1" dirty="0">
                <a:solidFill>
                  <a:schemeClr val="accent2"/>
                </a:solidFill>
              </a:rPr>
              <a:t>Η </a:t>
            </a:r>
            <a:r>
              <a:rPr lang="el-GR" b="1" dirty="0" smtClean="0">
                <a:solidFill>
                  <a:schemeClr val="accent2"/>
                </a:solidFill>
              </a:rPr>
              <a:t>ανάγκη </a:t>
            </a:r>
            <a:r>
              <a:rPr lang="el-GR" b="1" dirty="0">
                <a:solidFill>
                  <a:schemeClr val="accent2"/>
                </a:solidFill>
              </a:rPr>
              <a:t>αντιμετώπισής του από την ΕΣΣΔ, θα οδηγούσε την τελευταία στο χείλος της οικονομικής </a:t>
            </a:r>
            <a:r>
              <a:rPr lang="el-GR" b="1" dirty="0" smtClean="0">
                <a:solidFill>
                  <a:schemeClr val="accent2"/>
                </a:solidFill>
              </a:rPr>
              <a:t>κατάρρευσης</a:t>
            </a:r>
            <a:endParaRPr lang="el-GR" b="1" dirty="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9" name="Ορθογώνιο 8"/>
          <p:cNvSpPr/>
          <p:nvPr/>
        </p:nvSpPr>
        <p:spPr>
          <a:xfrm>
            <a:off x="17498" y="2858110"/>
            <a:ext cx="4783014" cy="307777"/>
          </a:xfrm>
          <a:prstGeom prst="rect">
            <a:avLst/>
          </a:prstGeom>
        </p:spPr>
        <p:txBody>
          <a:bodyPr wrap="square">
            <a:spAutoFit/>
          </a:bodyPr>
          <a:lstStyle/>
          <a:p>
            <a:pPr algn="ctr"/>
            <a:r>
              <a:rPr lang="el-GR" sz="1400" b="1" dirty="0" smtClean="0">
                <a:solidFill>
                  <a:schemeClr val="accent2"/>
                </a:solidFill>
              </a:rPr>
              <a:t>Αφίσα για τον ψυχρό πόλεμο</a:t>
            </a:r>
            <a:endParaRPr lang="el-GR" sz="1400" b="1" dirty="0">
              <a:solidFill>
                <a:schemeClr val="accent2"/>
              </a:solidFill>
            </a:endParaRPr>
          </a:p>
        </p:txBody>
      </p:sp>
      <p:pic>
        <p:nvPicPr>
          <p:cNvPr id="1026" name="Picture 2" descr="http://www.internationalaffairs.org.au/wp-content/uploads/2018/04/coldwa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924" y="1710727"/>
            <a:ext cx="2356135" cy="1216707"/>
          </a:xfrm>
          <a:prstGeom prst="rect">
            <a:avLst/>
          </a:prstGeom>
          <a:noFill/>
          <a:extLst>
            <a:ext uri="{909E8E84-426E-40DD-AFC4-6F175D3DCCD1}">
              <a14:hiddenFill xmlns:a14="http://schemas.microsoft.com/office/drawing/2010/main">
                <a:solidFill>
                  <a:srgbClr val="FFFFFF"/>
                </a:solidFill>
              </a14:hiddenFill>
            </a:ext>
          </a:extLst>
        </p:spPr>
      </p:pic>
      <p:sp>
        <p:nvSpPr>
          <p:cNvPr id="13" name="Ορθογώνιο 12"/>
          <p:cNvSpPr/>
          <p:nvPr/>
        </p:nvSpPr>
        <p:spPr>
          <a:xfrm>
            <a:off x="1092199" y="5794521"/>
            <a:ext cx="2538220" cy="523220"/>
          </a:xfrm>
          <a:prstGeom prst="rect">
            <a:avLst/>
          </a:prstGeom>
        </p:spPr>
        <p:txBody>
          <a:bodyPr wrap="square">
            <a:spAutoFit/>
          </a:bodyPr>
          <a:lstStyle/>
          <a:p>
            <a:pPr algn="ctr"/>
            <a:r>
              <a:rPr lang="el-GR" sz="1400" b="1" dirty="0" smtClean="0">
                <a:solidFill>
                  <a:schemeClr val="accent2"/>
                </a:solidFill>
              </a:rPr>
              <a:t>Πύραυλοι </a:t>
            </a:r>
            <a:r>
              <a:rPr lang="en-US" sz="1400" b="1" dirty="0" smtClean="0">
                <a:solidFill>
                  <a:schemeClr val="accent2"/>
                </a:solidFill>
              </a:rPr>
              <a:t>SS-20 (</a:t>
            </a:r>
            <a:r>
              <a:rPr lang="el-GR" sz="1400" b="1" dirty="0" smtClean="0">
                <a:solidFill>
                  <a:schemeClr val="accent2"/>
                </a:solidFill>
              </a:rPr>
              <a:t>αριστερά) </a:t>
            </a:r>
          </a:p>
          <a:p>
            <a:pPr algn="ctr"/>
            <a:r>
              <a:rPr lang="el-GR" sz="1400" b="1" dirty="0" smtClean="0">
                <a:solidFill>
                  <a:schemeClr val="accent2"/>
                </a:solidFill>
              </a:rPr>
              <a:t>και </a:t>
            </a:r>
            <a:r>
              <a:rPr lang="en-US" sz="1400" b="1" dirty="0" smtClean="0">
                <a:solidFill>
                  <a:schemeClr val="accent2"/>
                </a:solidFill>
              </a:rPr>
              <a:t>Pershing</a:t>
            </a:r>
            <a:r>
              <a:rPr lang="el-GR" sz="1400" b="1" dirty="0" smtClean="0">
                <a:solidFill>
                  <a:schemeClr val="accent2"/>
                </a:solidFill>
              </a:rPr>
              <a:t> (δεξιά)</a:t>
            </a:r>
            <a:endParaRPr lang="el-GR" sz="1400" b="1" dirty="0">
              <a:solidFill>
                <a:schemeClr val="accent2"/>
              </a:solidFill>
            </a:endParaRPr>
          </a:p>
        </p:txBody>
      </p:sp>
      <p:pic>
        <p:nvPicPr>
          <p:cNvPr id="1030" name="Picture 6" descr="Αποτέλεσμα εικόνας για Pershing and Cruise vs SS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329" y="3165887"/>
            <a:ext cx="1793543" cy="2691365"/>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18</a:t>
            </a:fld>
            <a:endParaRPr lang="en-US" altLang="en-US"/>
          </a:p>
        </p:txBody>
      </p:sp>
    </p:spTree>
    <p:extLst>
      <p:ext uri="{BB962C8B-B14F-4D97-AF65-F5344CB8AC3E}">
        <p14:creationId xmlns:p14="http://schemas.microsoft.com/office/powerpoint/2010/main" val="3720297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Ο εξοπλιστικός ανταγωνισμός και οι αλλαγές στην Ευρώπη</a:t>
            </a: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Το </a:t>
            </a:r>
            <a:r>
              <a:rPr lang="el-GR" b="1" dirty="0">
                <a:solidFill>
                  <a:schemeClr val="accent2"/>
                </a:solidFill>
              </a:rPr>
              <a:t>κίνημα του συνδικάτου «Αλληλεγγύη» στην Πολωνία</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 όξυνση της οικονομικής κρίσης στην Πολωνία, από τα μέσα του 1979, εκδηλώθηκε με απεργίες και </a:t>
            </a:r>
            <a:r>
              <a:rPr lang="el-GR" b="1" dirty="0" smtClean="0">
                <a:solidFill>
                  <a:schemeClr val="accent2"/>
                </a:solidFill>
              </a:rPr>
              <a:t>αναταραχή </a:t>
            </a:r>
            <a:r>
              <a:rPr lang="el-GR" b="1" dirty="0">
                <a:solidFill>
                  <a:schemeClr val="accent2"/>
                </a:solidFill>
              </a:rPr>
              <a:t>α</a:t>
            </a:r>
            <a:r>
              <a:rPr lang="el-GR" b="1" dirty="0" smtClean="0">
                <a:solidFill>
                  <a:schemeClr val="accent2"/>
                </a:solidFill>
              </a:rPr>
              <a:t>πό </a:t>
            </a:r>
            <a:r>
              <a:rPr lang="el-GR" b="1" dirty="0">
                <a:solidFill>
                  <a:schemeClr val="accent2"/>
                </a:solidFill>
              </a:rPr>
              <a:t>τον Αύγουστο </a:t>
            </a:r>
            <a:r>
              <a:rPr lang="el-GR" b="1" dirty="0" smtClean="0">
                <a:solidFill>
                  <a:schemeClr val="accent2"/>
                </a:solidFill>
              </a:rPr>
              <a:t>1980</a:t>
            </a:r>
          </a:p>
          <a:p>
            <a:pPr marL="285750" indent="-285750" algn="just">
              <a:buFont typeface="Arial" panose="020B0604020202020204" pitchFamily="34" charset="0"/>
              <a:buChar char="•"/>
            </a:pPr>
            <a:r>
              <a:rPr lang="el-GR" b="1" dirty="0">
                <a:solidFill>
                  <a:schemeClr val="accent2"/>
                </a:solidFill>
              </a:rPr>
              <a:t>Σ</a:t>
            </a:r>
            <a:r>
              <a:rPr lang="el-GR" b="1" dirty="0" smtClean="0">
                <a:solidFill>
                  <a:schemeClr val="accent2"/>
                </a:solidFill>
              </a:rPr>
              <a:t>τις </a:t>
            </a:r>
            <a:r>
              <a:rPr lang="el-GR" b="1" dirty="0">
                <a:solidFill>
                  <a:schemeClr val="accent2"/>
                </a:solidFill>
              </a:rPr>
              <a:t>εξεγέρσεις </a:t>
            </a:r>
            <a:r>
              <a:rPr lang="el-GR" b="1" dirty="0" smtClean="0">
                <a:solidFill>
                  <a:schemeClr val="accent2"/>
                </a:solidFill>
              </a:rPr>
              <a:t>με επίκεντρο </a:t>
            </a:r>
            <a:r>
              <a:rPr lang="el-GR" b="1" dirty="0">
                <a:solidFill>
                  <a:schemeClr val="accent2"/>
                </a:solidFill>
              </a:rPr>
              <a:t>τα ναυπηγεία </a:t>
            </a:r>
            <a:r>
              <a:rPr lang="el-GR" b="1" dirty="0" err="1" smtClean="0">
                <a:solidFill>
                  <a:schemeClr val="accent2"/>
                </a:solidFill>
              </a:rPr>
              <a:t>Gdańsk</a:t>
            </a:r>
            <a:r>
              <a:rPr lang="el-GR" b="1" dirty="0" smtClean="0">
                <a:solidFill>
                  <a:schemeClr val="accent2"/>
                </a:solidFill>
              </a:rPr>
              <a:t>., πρωτοστατούσε </a:t>
            </a:r>
            <a:r>
              <a:rPr lang="el-GR" b="1" dirty="0">
                <a:solidFill>
                  <a:schemeClr val="accent2"/>
                </a:solidFill>
              </a:rPr>
              <a:t>οι </a:t>
            </a:r>
            <a:r>
              <a:rPr lang="el-GR" b="1" dirty="0" smtClean="0">
                <a:solidFill>
                  <a:schemeClr val="accent2"/>
                </a:solidFill>
              </a:rPr>
              <a:t>η Συντονιστική Απεργιακή Επιτροπή, </a:t>
            </a:r>
            <a:r>
              <a:rPr lang="el-GR" b="1" dirty="0">
                <a:solidFill>
                  <a:schemeClr val="accent2"/>
                </a:solidFill>
              </a:rPr>
              <a:t>με επικεφαλής το </a:t>
            </a:r>
            <a:r>
              <a:rPr lang="el-GR" b="1" dirty="0" err="1">
                <a:solidFill>
                  <a:schemeClr val="accent2"/>
                </a:solidFill>
              </a:rPr>
              <a:t>Lech</a:t>
            </a:r>
            <a:r>
              <a:rPr lang="el-GR" b="1" dirty="0">
                <a:solidFill>
                  <a:schemeClr val="accent2"/>
                </a:solidFill>
              </a:rPr>
              <a:t> </a:t>
            </a:r>
            <a:r>
              <a:rPr lang="el-GR" b="1" dirty="0" err="1" smtClean="0">
                <a:solidFill>
                  <a:schemeClr val="accent2"/>
                </a:solidFill>
              </a:rPr>
              <a:t>Wałęsa</a:t>
            </a:r>
            <a:r>
              <a:rPr lang="el-GR" b="1" dirty="0">
                <a:solidFill>
                  <a:schemeClr val="accent2"/>
                </a:solidFill>
              </a:rPr>
              <a:t>.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Σεπτέμβριο της ίδιας χρονιάς, η πολωνική κυβέρνηση, παρά την αρχική αρνητική της στάση, υπέγραψε συμφωνία με την Επιτροπή, </a:t>
            </a:r>
            <a:r>
              <a:rPr lang="el-GR" b="1" dirty="0" smtClean="0">
                <a:solidFill>
                  <a:schemeClr val="accent2"/>
                </a:solidFill>
              </a:rPr>
              <a:t>που άνοιγε το </a:t>
            </a:r>
            <a:r>
              <a:rPr lang="el-GR" b="1" dirty="0">
                <a:solidFill>
                  <a:schemeClr val="accent2"/>
                </a:solidFill>
              </a:rPr>
              <a:t>δρόμο για τη δημιουργία του εργατικού συνδικάτου «Αλληλεγγύη</a:t>
            </a:r>
            <a:r>
              <a:rPr lang="el-GR" b="1" dirty="0" smtClean="0">
                <a:solidFill>
                  <a:schemeClr val="accent2"/>
                </a:solidFill>
              </a:rPr>
              <a:t>», </a:t>
            </a:r>
            <a:r>
              <a:rPr lang="el-GR" b="1" dirty="0">
                <a:solidFill>
                  <a:schemeClr val="accent2"/>
                </a:solidFill>
              </a:rPr>
              <a:t>με πρόεδρο το </a:t>
            </a:r>
            <a:r>
              <a:rPr lang="el-GR" b="1" dirty="0" err="1">
                <a:solidFill>
                  <a:schemeClr val="accent2"/>
                </a:solidFill>
              </a:rPr>
              <a:t>Lech</a:t>
            </a:r>
            <a:r>
              <a:rPr lang="el-GR" b="1" dirty="0">
                <a:solidFill>
                  <a:schemeClr val="accent2"/>
                </a:solidFill>
              </a:rPr>
              <a:t> </a:t>
            </a:r>
            <a:r>
              <a:rPr lang="el-GR" b="1" dirty="0" err="1" smtClean="0">
                <a:solidFill>
                  <a:schemeClr val="accent2"/>
                </a:solidFill>
              </a:rPr>
              <a:t>Wałęsa</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Τ</a:t>
            </a:r>
            <a:r>
              <a:rPr lang="el-GR" b="1" dirty="0" smtClean="0">
                <a:solidFill>
                  <a:schemeClr val="accent2"/>
                </a:solidFill>
              </a:rPr>
              <a:t>ον </a:t>
            </a:r>
            <a:r>
              <a:rPr lang="el-GR" b="1" dirty="0">
                <a:solidFill>
                  <a:schemeClr val="accent2"/>
                </a:solidFill>
              </a:rPr>
              <a:t>Οκτώβριο του 1981, με παρέμβαση της ΕΣΣΔ, απομακρύνθηκε από την ηγεσία </a:t>
            </a:r>
            <a:r>
              <a:rPr lang="el-GR" b="1" dirty="0" smtClean="0">
                <a:solidFill>
                  <a:schemeClr val="accent2"/>
                </a:solidFill>
              </a:rPr>
              <a:t>της </a:t>
            </a:r>
            <a:r>
              <a:rPr lang="el-GR" b="1" dirty="0">
                <a:solidFill>
                  <a:schemeClr val="accent2"/>
                </a:solidFill>
              </a:rPr>
              <a:t>Πολωνίας ο μετριοπαθής </a:t>
            </a:r>
            <a:r>
              <a:rPr lang="el-GR" b="1" dirty="0" err="1">
                <a:solidFill>
                  <a:schemeClr val="accent2"/>
                </a:solidFill>
              </a:rPr>
              <a:t>Stanisław</a:t>
            </a:r>
            <a:r>
              <a:rPr lang="el-GR" b="1" dirty="0">
                <a:solidFill>
                  <a:schemeClr val="accent2"/>
                </a:solidFill>
              </a:rPr>
              <a:t> </a:t>
            </a:r>
            <a:r>
              <a:rPr lang="el-GR" b="1" dirty="0" err="1">
                <a:solidFill>
                  <a:schemeClr val="accent2"/>
                </a:solidFill>
              </a:rPr>
              <a:t>Kania</a:t>
            </a:r>
            <a:r>
              <a:rPr lang="el-GR" b="1" dirty="0">
                <a:solidFill>
                  <a:schemeClr val="accent2"/>
                </a:solidFill>
              </a:rPr>
              <a:t> </a:t>
            </a:r>
            <a:r>
              <a:rPr lang="el-GR" b="1" dirty="0" smtClean="0">
                <a:solidFill>
                  <a:schemeClr val="accent2"/>
                </a:solidFill>
              </a:rPr>
              <a:t>και </a:t>
            </a:r>
            <a:r>
              <a:rPr lang="el-GR" b="1" dirty="0">
                <a:solidFill>
                  <a:schemeClr val="accent2"/>
                </a:solidFill>
              </a:rPr>
              <a:t>τη θέση του κατέλαβε ο στρατηγός </a:t>
            </a:r>
            <a:r>
              <a:rPr lang="el-GR" b="1" dirty="0" err="1">
                <a:solidFill>
                  <a:schemeClr val="accent2"/>
                </a:solidFill>
              </a:rPr>
              <a:t>Wojciech</a:t>
            </a:r>
            <a:r>
              <a:rPr lang="el-GR" b="1" dirty="0">
                <a:solidFill>
                  <a:schemeClr val="accent2"/>
                </a:solidFill>
              </a:rPr>
              <a:t> </a:t>
            </a:r>
            <a:r>
              <a:rPr lang="el-GR" b="1" dirty="0" err="1" smtClean="0">
                <a:solidFill>
                  <a:schemeClr val="accent2"/>
                </a:solidFill>
              </a:rPr>
              <a:t>Jaruzelsk</a:t>
            </a:r>
            <a:r>
              <a:rPr lang="el-GR" b="1" dirty="0" smtClean="0">
                <a:solidFill>
                  <a:schemeClr val="accent2"/>
                </a:solidFill>
              </a:rPr>
              <a:t>, ο οποίος έθεσε </a:t>
            </a:r>
            <a:r>
              <a:rPr lang="el-GR" b="1" dirty="0">
                <a:solidFill>
                  <a:schemeClr val="accent2"/>
                </a:solidFill>
              </a:rPr>
              <a:t>αμέσως εκτός νόμου την «Αλληλεγγύη» και επέβαλε στρατιωτικό νόμο,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11 Δεκεμβρίου του 1981, ο </a:t>
            </a:r>
            <a:r>
              <a:rPr lang="el-GR" b="1" dirty="0" err="1">
                <a:solidFill>
                  <a:schemeClr val="accent2"/>
                </a:solidFill>
              </a:rPr>
              <a:t>Wałęsa</a:t>
            </a:r>
            <a:r>
              <a:rPr lang="el-GR" b="1" dirty="0">
                <a:solidFill>
                  <a:schemeClr val="accent2"/>
                </a:solidFill>
              </a:rPr>
              <a:t> συνελήφθη και παρέμεινε κρατούμενος μέχρι τις 14 Νοεμβρίου του </a:t>
            </a:r>
            <a:r>
              <a:rPr lang="el-GR" b="1" dirty="0" smtClean="0">
                <a:solidFill>
                  <a:schemeClr val="accent2"/>
                </a:solidFill>
              </a:rPr>
              <a:t>1982, ενώ το </a:t>
            </a:r>
            <a:r>
              <a:rPr lang="el-GR" b="1" dirty="0">
                <a:solidFill>
                  <a:schemeClr val="accent2"/>
                </a:solidFill>
              </a:rPr>
              <a:t>1983 </a:t>
            </a:r>
            <a:r>
              <a:rPr lang="el-GR" b="1" dirty="0" smtClean="0">
                <a:solidFill>
                  <a:schemeClr val="accent2"/>
                </a:solidFill>
              </a:rPr>
              <a:t>ήρθη ο στρατιωτικός νόμος, χωρίς ωστόσο να νομιμοποιηθεί η </a:t>
            </a:r>
            <a:r>
              <a:rPr lang="el-GR" b="1" dirty="0">
                <a:solidFill>
                  <a:schemeClr val="accent2"/>
                </a:solidFill>
              </a:rPr>
              <a:t>«Αλληλεγγύη</a:t>
            </a:r>
            <a:r>
              <a:rPr lang="el-GR" b="1" dirty="0" smtClean="0">
                <a:solidFill>
                  <a:schemeClr val="accent2"/>
                </a:solidFill>
              </a:rPr>
              <a:t>»</a:t>
            </a:r>
            <a:endParaRPr lang="el-GR" b="1" dirty="0">
              <a:solidFill>
                <a:schemeClr val="accent2"/>
              </a:solidFill>
            </a:endParaRP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9" name="Ορθογώνιο 8"/>
          <p:cNvSpPr/>
          <p:nvPr/>
        </p:nvSpPr>
        <p:spPr>
          <a:xfrm>
            <a:off x="128954" y="3766171"/>
            <a:ext cx="4783014" cy="523220"/>
          </a:xfrm>
          <a:prstGeom prst="rect">
            <a:avLst/>
          </a:prstGeom>
        </p:spPr>
        <p:txBody>
          <a:bodyPr wrap="square">
            <a:spAutoFit/>
          </a:bodyPr>
          <a:lstStyle/>
          <a:p>
            <a:pPr algn="just"/>
            <a:r>
              <a:rPr lang="el-GR" sz="1400" b="1" dirty="0">
                <a:solidFill>
                  <a:schemeClr val="accent2"/>
                </a:solidFill>
              </a:rPr>
              <a:t>Ο </a:t>
            </a:r>
            <a:r>
              <a:rPr lang="el-GR" sz="1400" b="1" dirty="0" err="1">
                <a:solidFill>
                  <a:schemeClr val="accent2"/>
                </a:solidFill>
              </a:rPr>
              <a:t>Lech</a:t>
            </a:r>
            <a:r>
              <a:rPr lang="el-GR" sz="1400" b="1" dirty="0">
                <a:solidFill>
                  <a:schemeClr val="accent2"/>
                </a:solidFill>
              </a:rPr>
              <a:t> </a:t>
            </a:r>
            <a:r>
              <a:rPr lang="el-GR" sz="1400" b="1" dirty="0" err="1">
                <a:solidFill>
                  <a:schemeClr val="accent2"/>
                </a:solidFill>
              </a:rPr>
              <a:t>Wałęsa</a:t>
            </a:r>
            <a:r>
              <a:rPr lang="el-GR" sz="1400" b="1" dirty="0">
                <a:solidFill>
                  <a:schemeClr val="accent2"/>
                </a:solidFill>
              </a:rPr>
              <a:t>, υποβασταζόμενος από μέλη του συνδικάτου «Αλληλεγγύη», το Νοέμβριο του 1980</a:t>
            </a:r>
          </a:p>
        </p:txBody>
      </p:sp>
      <p:pic>
        <p:nvPicPr>
          <p:cNvPr id="11" name="2834 - Εικόνα" descr="Lech Walesa 1980.jpg"/>
          <p:cNvPicPr/>
          <p:nvPr/>
        </p:nvPicPr>
        <p:blipFill>
          <a:blip r:embed="rId3" cstate="print"/>
          <a:stretch>
            <a:fillRect/>
          </a:stretch>
        </p:blipFill>
        <p:spPr>
          <a:xfrm>
            <a:off x="815119" y="1710727"/>
            <a:ext cx="3152775" cy="2095500"/>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19</a:t>
            </a:fld>
            <a:endParaRPr lang="en-US" altLang="en-US"/>
          </a:p>
        </p:txBody>
      </p:sp>
    </p:spTree>
    <p:extLst>
      <p:ext uri="{BB962C8B-B14F-4D97-AF65-F5344CB8AC3E}">
        <p14:creationId xmlns:p14="http://schemas.microsoft.com/office/powerpoint/2010/main" val="1940696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ctrTitle"/>
          </p:nvPr>
        </p:nvSpPr>
        <p:spPr>
          <a:xfrm>
            <a:off x="2346325" y="758826"/>
            <a:ext cx="7543800" cy="3565525"/>
          </a:xfrm>
        </p:spPr>
        <p:txBody>
          <a:bodyPr/>
          <a:lstStyle/>
          <a:p>
            <a:pPr eaLnBrk="1" fontAlgn="auto" hangingPunct="1">
              <a:spcAft>
                <a:spcPts val="0"/>
              </a:spcAft>
              <a:defRPr/>
            </a:pPr>
            <a:r>
              <a:rPr lang="el-GR" sz="2400" dirty="0">
                <a:solidFill>
                  <a:srgbClr val="FF0000"/>
                </a:solidFill>
                <a:latin typeface="Arial Black" pitchFamily="34" charset="0"/>
              </a:rPr>
              <a:t>ΚΕΦΑΛΑΙΟ</a:t>
            </a:r>
            <a:r>
              <a:rPr lang="el-GR" sz="6000" dirty="0">
                <a:solidFill>
                  <a:srgbClr val="FF0000"/>
                </a:solidFill>
                <a:latin typeface="Arial Black" pitchFamily="34" charset="0"/>
              </a:rPr>
              <a:t> </a:t>
            </a:r>
            <a:r>
              <a:rPr lang="el-GR" sz="6600" dirty="0">
                <a:solidFill>
                  <a:srgbClr val="FF0000"/>
                </a:solidFill>
                <a:latin typeface="Arial Black" pitchFamily="34" charset="0"/>
              </a:rPr>
              <a:t>6</a:t>
            </a:r>
            <a:endParaRPr lang="en-US" sz="6000" dirty="0">
              <a:solidFill>
                <a:srgbClr val="FF0000"/>
              </a:solidFill>
              <a:latin typeface="Arial Black" pitchFamily="34" charset="0"/>
            </a:endParaRPr>
          </a:p>
        </p:txBody>
      </p:sp>
      <p:sp>
        <p:nvSpPr>
          <p:cNvPr id="15363" name="Rectangle 11"/>
          <p:cNvSpPr>
            <a:spLocks noGrp="1" noChangeArrowheads="1"/>
          </p:cNvSpPr>
          <p:nvPr>
            <p:ph type="subTitle" idx="1"/>
          </p:nvPr>
        </p:nvSpPr>
        <p:spPr>
          <a:xfrm>
            <a:off x="2349500" y="4456113"/>
            <a:ext cx="7543800" cy="1143000"/>
          </a:xfrm>
        </p:spPr>
        <p:txBody>
          <a:bodyPr rtlCol="0"/>
          <a:lstStyle/>
          <a:p>
            <a:pPr eaLnBrk="1" fontAlgn="auto" hangingPunct="1">
              <a:defRPr/>
            </a:pPr>
            <a:r>
              <a:rPr lang="el-GR" altLang="en-US" sz="2000" dirty="0" err="1" smtClean="0">
                <a:solidFill>
                  <a:schemeClr val="accent6">
                    <a:lumMod val="75000"/>
                  </a:schemeClr>
                </a:solidFill>
                <a:latin typeface="Arial Black" pitchFamily="34" charset="0"/>
                <a:ea typeface="ＭＳ Ｐゴシック" panose="020B0600070205080204" pitchFamily="34" charset="-128"/>
              </a:rPr>
              <a:t>Απο</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τη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διευρυνση</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προς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Νοτο</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εως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την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Ενιαια</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Ευρωπαϊκη</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Πραξη</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(1979-1986)</a:t>
            </a:r>
          </a:p>
        </p:txBody>
      </p:sp>
      <p:sp>
        <p:nvSpPr>
          <p:cNvPr id="2" name="Θέση αριθμού διαφάνειας 1"/>
          <p:cNvSpPr>
            <a:spLocks noGrp="1"/>
          </p:cNvSpPr>
          <p:nvPr>
            <p:ph type="sldNum" sz="quarter" idx="10"/>
          </p:nvPr>
        </p:nvSpPr>
        <p:spPr/>
        <p:txBody>
          <a:bodyPr/>
          <a:lstStyle/>
          <a:p>
            <a:fld id="{6671E9E9-5D2E-4BE9-8881-E30C156104A5}" type="slidenum">
              <a:rPr lang="en-US" altLang="en-US" smtClean="0"/>
              <a:pPr/>
              <a:t>2</a:t>
            </a:fld>
            <a:endParaRPr lang="en-US" alt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Ο εξοπλιστικός ανταγωνισμός και οι αλλαγές στην Ευρώπη</a:t>
            </a: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a:solidFill>
                  <a:schemeClr val="accent2"/>
                </a:solidFill>
              </a:rPr>
              <a:t>Ο Mikhail </a:t>
            </a:r>
            <a:r>
              <a:rPr lang="el-GR" b="1" dirty="0" err="1">
                <a:solidFill>
                  <a:schemeClr val="accent2"/>
                </a:solidFill>
              </a:rPr>
              <a:t>Gorbachev</a:t>
            </a:r>
            <a:r>
              <a:rPr lang="el-GR" b="1" dirty="0">
                <a:solidFill>
                  <a:schemeClr val="accent2"/>
                </a:solidFill>
              </a:rPr>
              <a:t> αναλαμβάνει τα ηνία της </a:t>
            </a:r>
            <a:r>
              <a:rPr lang="el-GR" b="1" dirty="0" smtClean="0">
                <a:solidFill>
                  <a:schemeClr val="accent2"/>
                </a:solidFill>
              </a:rPr>
              <a:t>ΕΣΣΔ</a:t>
            </a:r>
          </a:p>
          <a:p>
            <a:pPr marL="285750" indent="-285750" algn="just">
              <a:buFont typeface="Arial" panose="020B0604020202020204" pitchFamily="34" charset="0"/>
              <a:buChar char="•"/>
            </a:pPr>
            <a:r>
              <a:rPr lang="el-GR" b="1" dirty="0">
                <a:solidFill>
                  <a:schemeClr val="accent2"/>
                </a:solidFill>
              </a:rPr>
              <a:t>Στις 11 Μαρτίου </a:t>
            </a:r>
            <a:r>
              <a:rPr lang="el-GR" b="1" dirty="0" smtClean="0">
                <a:solidFill>
                  <a:schemeClr val="accent2"/>
                </a:solidFill>
              </a:rPr>
              <a:t>1985</a:t>
            </a:r>
            <a:r>
              <a:rPr lang="el-GR" b="1" dirty="0">
                <a:solidFill>
                  <a:schemeClr val="accent2"/>
                </a:solidFill>
              </a:rPr>
              <a:t>, ο Mikhail </a:t>
            </a:r>
            <a:r>
              <a:rPr lang="el-GR" b="1" dirty="0" err="1" smtClean="0">
                <a:solidFill>
                  <a:schemeClr val="accent2"/>
                </a:solidFill>
              </a:rPr>
              <a:t>Gorbachev</a:t>
            </a:r>
            <a:r>
              <a:rPr lang="el-GR" b="1" dirty="0" smtClean="0">
                <a:solidFill>
                  <a:schemeClr val="accent2"/>
                </a:solidFill>
              </a:rPr>
              <a:t> διορίστηκε </a:t>
            </a:r>
            <a:r>
              <a:rPr lang="el-GR" b="1" dirty="0">
                <a:solidFill>
                  <a:schemeClr val="accent2"/>
                </a:solidFill>
              </a:rPr>
              <a:t>Γενικός Γραμματέας της κεντρικής επιτροπής του </a:t>
            </a:r>
            <a:r>
              <a:rPr lang="el-GR" b="1" dirty="0" smtClean="0">
                <a:solidFill>
                  <a:schemeClr val="accent2"/>
                </a:solidFill>
              </a:rPr>
              <a:t>Κ.Κ. της ΕΣΣΔ, ο οποίος επιδόθηκε σε εκτεταμένη μεταρρύθμιση </a:t>
            </a:r>
            <a:r>
              <a:rPr lang="el-GR" b="1" dirty="0">
                <a:solidFill>
                  <a:schemeClr val="accent2"/>
                </a:solidFill>
              </a:rPr>
              <a:t>του σοβιετικού συστήματος διακυβέρνησης, αποβλέποντας στην οικονομική «</a:t>
            </a:r>
            <a:r>
              <a:rPr lang="el-GR" b="1" dirty="0" smtClean="0">
                <a:solidFill>
                  <a:schemeClr val="accent2"/>
                </a:solidFill>
              </a:rPr>
              <a:t>ανασυγκρότηση» και </a:t>
            </a:r>
            <a:r>
              <a:rPr lang="el-GR" b="1" dirty="0">
                <a:solidFill>
                  <a:schemeClr val="accent2"/>
                </a:solidFill>
              </a:rPr>
              <a:t>στην εισαγωγή της «διαφάνειας» </a:t>
            </a:r>
            <a:r>
              <a:rPr lang="el-GR" b="1" dirty="0" smtClean="0">
                <a:solidFill>
                  <a:schemeClr val="accent2"/>
                </a:solidFill>
              </a:rPr>
              <a:t>στη </a:t>
            </a:r>
            <a:r>
              <a:rPr lang="el-GR" b="1" dirty="0">
                <a:solidFill>
                  <a:schemeClr val="accent2"/>
                </a:solidFill>
              </a:rPr>
              <a:t>λειτουργία του </a:t>
            </a:r>
            <a:r>
              <a:rPr lang="el-GR" b="1" dirty="0" smtClean="0">
                <a:solidFill>
                  <a:schemeClr val="accent2"/>
                </a:solidFill>
              </a:rPr>
              <a:t>κράτους</a:t>
            </a:r>
          </a:p>
          <a:p>
            <a:pPr marL="285750" indent="-285750" algn="just">
              <a:buFont typeface="Arial" panose="020B0604020202020204" pitchFamily="34" charset="0"/>
              <a:buChar char="•"/>
            </a:pPr>
            <a:r>
              <a:rPr lang="el-GR" b="1" dirty="0" smtClean="0">
                <a:solidFill>
                  <a:schemeClr val="accent2"/>
                </a:solidFill>
              </a:rPr>
              <a:t>Προς το σκοπό αυτό, </a:t>
            </a:r>
            <a:r>
              <a:rPr lang="el-GR" b="1" dirty="0">
                <a:solidFill>
                  <a:schemeClr val="accent2"/>
                </a:solidFill>
              </a:rPr>
              <a:t>ο </a:t>
            </a:r>
            <a:r>
              <a:rPr lang="el-GR" b="1" dirty="0" err="1">
                <a:solidFill>
                  <a:schemeClr val="accent2"/>
                </a:solidFill>
              </a:rPr>
              <a:t>Gorbachev</a:t>
            </a:r>
            <a:r>
              <a:rPr lang="el-GR" b="1" dirty="0">
                <a:solidFill>
                  <a:schemeClr val="accent2"/>
                </a:solidFill>
              </a:rPr>
              <a:t> </a:t>
            </a:r>
            <a:r>
              <a:rPr lang="el-GR" b="1" dirty="0" smtClean="0">
                <a:solidFill>
                  <a:schemeClr val="accent2"/>
                </a:solidFill>
              </a:rPr>
              <a:t>περιόρισε τις </a:t>
            </a:r>
            <a:r>
              <a:rPr lang="el-GR" b="1" dirty="0">
                <a:solidFill>
                  <a:schemeClr val="accent2"/>
                </a:solidFill>
              </a:rPr>
              <a:t>διεθνείς δεσμεύσεις της ΕΣΣΔ προς </a:t>
            </a:r>
            <a:r>
              <a:rPr lang="el-GR" b="1" dirty="0" smtClean="0">
                <a:solidFill>
                  <a:schemeClr val="accent2"/>
                </a:solidFill>
              </a:rPr>
              <a:t>φίλες </a:t>
            </a:r>
            <a:r>
              <a:rPr lang="el-GR" b="1" dirty="0">
                <a:solidFill>
                  <a:schemeClr val="accent2"/>
                </a:solidFill>
              </a:rPr>
              <a:t>χώρες της </a:t>
            </a:r>
            <a:r>
              <a:rPr lang="el-GR" b="1" dirty="0" smtClean="0">
                <a:solidFill>
                  <a:schemeClr val="accent2"/>
                </a:solidFill>
              </a:rPr>
              <a:t>μείωσε τις </a:t>
            </a:r>
            <a:r>
              <a:rPr lang="el-GR" b="1" dirty="0">
                <a:solidFill>
                  <a:schemeClr val="accent2"/>
                </a:solidFill>
              </a:rPr>
              <a:t>στρατιωτικές της </a:t>
            </a:r>
            <a:r>
              <a:rPr lang="el-GR" b="1" dirty="0" smtClean="0">
                <a:solidFill>
                  <a:schemeClr val="accent2"/>
                </a:solidFill>
              </a:rPr>
              <a:t>δαπάνες</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Οι ενέργειες του </a:t>
            </a:r>
            <a:r>
              <a:rPr lang="el-GR" b="1" dirty="0" smtClean="0">
                <a:solidFill>
                  <a:schemeClr val="accent2"/>
                </a:solidFill>
              </a:rPr>
              <a:t>συνέβαλαν </a:t>
            </a:r>
            <a:r>
              <a:rPr lang="el-GR" b="1" dirty="0">
                <a:solidFill>
                  <a:schemeClr val="accent2"/>
                </a:solidFill>
              </a:rPr>
              <a:t>στην επανάληψη του διαλόγου μεταξύ ΗΠΑ και ΕΣΣΔ για τον έλεγχο των εξοπλισμών, και στη σύναψη στενότερων σχέσεων με τις ΕΚ. Δ</a:t>
            </a:r>
            <a:r>
              <a:rPr lang="el-GR" b="1" dirty="0" smtClean="0">
                <a:solidFill>
                  <a:schemeClr val="accent2"/>
                </a:solidFill>
              </a:rPr>
              <a:t>ρομολόγησε </a:t>
            </a:r>
            <a:r>
              <a:rPr lang="el-GR" b="1" dirty="0">
                <a:solidFill>
                  <a:schemeClr val="accent2"/>
                </a:solidFill>
              </a:rPr>
              <a:t>την απόσυρση των σοβιετικών στρατευμάτων από το Αφγανιστάν, άσκησε πίεση στο Βιετνάμ να αποχωρήσει από την Καμπότζη, κατέβαλε προσπάθειες αποκατάστασης της </a:t>
            </a:r>
            <a:r>
              <a:rPr lang="el-GR" b="1" dirty="0" err="1">
                <a:solidFill>
                  <a:schemeClr val="accent2"/>
                </a:solidFill>
              </a:rPr>
              <a:t>σινοσοβιετικών</a:t>
            </a:r>
            <a:r>
              <a:rPr lang="el-GR" b="1" dirty="0">
                <a:solidFill>
                  <a:schemeClr val="accent2"/>
                </a:solidFill>
              </a:rPr>
              <a:t> σχέσεων, </a:t>
            </a:r>
            <a:r>
              <a:rPr lang="el-GR" b="1" dirty="0" smtClean="0">
                <a:solidFill>
                  <a:schemeClr val="accent2"/>
                </a:solidFill>
              </a:rPr>
              <a:t>διέκοψε </a:t>
            </a:r>
            <a:r>
              <a:rPr lang="el-GR" b="1" dirty="0">
                <a:solidFill>
                  <a:schemeClr val="accent2"/>
                </a:solidFill>
              </a:rPr>
              <a:t>την οικονομική βοήθεια προς </a:t>
            </a:r>
            <a:r>
              <a:rPr lang="el-GR" b="1" dirty="0" smtClean="0">
                <a:solidFill>
                  <a:schemeClr val="accent2"/>
                </a:solidFill>
              </a:rPr>
              <a:t>την, </a:t>
            </a:r>
            <a:r>
              <a:rPr lang="el-GR" b="1" dirty="0">
                <a:solidFill>
                  <a:schemeClr val="accent2"/>
                </a:solidFill>
              </a:rPr>
              <a:t>αποκατέστησε τις διπλωματικές σχέσεις με το </a:t>
            </a:r>
            <a:r>
              <a:rPr lang="el-GR" b="1" dirty="0" smtClean="0">
                <a:solidFill>
                  <a:schemeClr val="accent2"/>
                </a:solidFill>
              </a:rPr>
              <a:t>Ισραήλ, </a:t>
            </a:r>
            <a:r>
              <a:rPr lang="el-GR" b="1" dirty="0">
                <a:solidFill>
                  <a:schemeClr val="accent2"/>
                </a:solidFill>
              </a:rPr>
              <a:t>καταδίκασε </a:t>
            </a:r>
            <a:r>
              <a:rPr lang="el-GR" b="1" dirty="0" smtClean="0">
                <a:solidFill>
                  <a:schemeClr val="accent2"/>
                </a:solidFill>
              </a:rPr>
              <a:t>την </a:t>
            </a:r>
            <a:r>
              <a:rPr lang="el-GR" b="1" dirty="0">
                <a:solidFill>
                  <a:schemeClr val="accent2"/>
                </a:solidFill>
              </a:rPr>
              <a:t>εισβολή του Ιράκ στο </a:t>
            </a:r>
            <a:r>
              <a:rPr lang="el-GR" b="1" dirty="0" smtClean="0">
                <a:solidFill>
                  <a:schemeClr val="accent2"/>
                </a:solidFill>
              </a:rPr>
              <a:t>Κουβέιτ κ.λπ.</a:t>
            </a: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9" name="Ορθογώνιο 8"/>
          <p:cNvSpPr/>
          <p:nvPr/>
        </p:nvSpPr>
        <p:spPr>
          <a:xfrm>
            <a:off x="0" y="3602049"/>
            <a:ext cx="4771292" cy="523220"/>
          </a:xfrm>
          <a:prstGeom prst="rect">
            <a:avLst/>
          </a:prstGeom>
        </p:spPr>
        <p:txBody>
          <a:bodyPr wrap="square">
            <a:spAutoFit/>
          </a:bodyPr>
          <a:lstStyle/>
          <a:p>
            <a:pPr algn="just"/>
            <a:r>
              <a:rPr lang="el-GR" sz="1400" b="1" dirty="0">
                <a:solidFill>
                  <a:schemeClr val="accent2"/>
                </a:solidFill>
              </a:rPr>
              <a:t>Ο Γενικός Γραμματέας της κεντρικής επιτροπής του κομμουνιστικού κόμματος της ΕΣΣΔ, Mikhail </a:t>
            </a:r>
            <a:r>
              <a:rPr lang="el-GR" sz="1400" b="1" dirty="0" err="1">
                <a:solidFill>
                  <a:schemeClr val="accent2"/>
                </a:solidFill>
              </a:rPr>
              <a:t>Gorbachev</a:t>
            </a:r>
            <a:endParaRPr lang="el-GR" sz="1400" b="1" dirty="0">
              <a:solidFill>
                <a:schemeClr val="accent2"/>
              </a:solidFill>
            </a:endParaRPr>
          </a:p>
        </p:txBody>
      </p:sp>
      <p:pic>
        <p:nvPicPr>
          <p:cNvPr id="12" name="2835 - Εικόνα" descr="Gorbachev 1986.jpg"/>
          <p:cNvPicPr/>
          <p:nvPr/>
        </p:nvPicPr>
        <p:blipFill>
          <a:blip r:embed="rId3" cstate="print"/>
          <a:stretch>
            <a:fillRect/>
          </a:stretch>
        </p:blipFill>
        <p:spPr>
          <a:xfrm>
            <a:off x="1762906" y="1675558"/>
            <a:ext cx="1515110" cy="1990725"/>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20</a:t>
            </a:fld>
            <a:endParaRPr lang="en-US" altLang="en-US"/>
          </a:p>
        </p:txBody>
      </p:sp>
    </p:spTree>
    <p:extLst>
      <p:ext uri="{BB962C8B-B14F-4D97-AF65-F5344CB8AC3E}">
        <p14:creationId xmlns:p14="http://schemas.microsoft.com/office/powerpoint/2010/main" val="2610605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Ο εξοπλιστικός ανταγωνισμός και οι αλλαγές στην Ευρώπη</a:t>
            </a: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Η </a:t>
            </a:r>
            <a:r>
              <a:rPr lang="el-GR" b="1" dirty="0">
                <a:solidFill>
                  <a:schemeClr val="accent2"/>
                </a:solidFill>
              </a:rPr>
              <a:t>αυτοδιοικούμενη Γροιλανδία εγκαταλείπει τις </a:t>
            </a:r>
            <a:r>
              <a:rPr lang="el-GR" b="1" dirty="0" smtClean="0">
                <a:solidFill>
                  <a:schemeClr val="accent2"/>
                </a:solidFill>
              </a:rPr>
              <a:t>ΕΚ</a:t>
            </a:r>
          </a:p>
          <a:p>
            <a:pPr marL="285750" indent="-285750" algn="just">
              <a:buFont typeface="Arial" panose="020B0604020202020204" pitchFamily="34" charset="0"/>
              <a:buChar char="•"/>
            </a:pPr>
            <a:r>
              <a:rPr lang="el-GR" b="1" dirty="0">
                <a:solidFill>
                  <a:schemeClr val="accent2"/>
                </a:solidFill>
              </a:rPr>
              <a:t>Η Γροιλανδία που αποτελούσε τμήμα του κράτους της Δανίας και ως εκ τούτου έδαφος των ΕΚ από την ένταξη της Δανίας σ’ αυτές, από την 1η Ιανουαρίου του 1973, απέκτησε καθεστώς αυτονομίας από τη Δανία το 1979.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Ωστόσο</a:t>
            </a:r>
            <a:r>
              <a:rPr lang="el-GR" b="1" dirty="0">
                <a:solidFill>
                  <a:schemeClr val="accent2"/>
                </a:solidFill>
              </a:rPr>
              <a:t>, οι δεσμευτικοί κανονισμοί της ΕΟΚ για την αλιεία και οι απαγορεύσεις σχετικές με την αλιεία της φώκιας, δημιούργησαν φόβους στους κατοίκους της ότι θα απέβαιναν σε βάρος της οικονομίας της περιοχής </a:t>
            </a:r>
            <a:r>
              <a:rPr lang="el-GR" b="1" dirty="0" smtClean="0">
                <a:solidFill>
                  <a:schemeClr val="accent2"/>
                </a:solidFill>
              </a:rPr>
              <a:t>τους</a:t>
            </a:r>
          </a:p>
          <a:p>
            <a:pPr marL="285750" indent="-285750" algn="just">
              <a:buFont typeface="Arial" panose="020B0604020202020204" pitchFamily="34" charset="0"/>
              <a:buChar char="•"/>
            </a:pPr>
            <a:r>
              <a:rPr lang="el-GR" b="1" dirty="0" smtClean="0">
                <a:solidFill>
                  <a:schemeClr val="accent2"/>
                </a:solidFill>
              </a:rPr>
              <a:t>Με δημοψήφισμα </a:t>
            </a:r>
            <a:r>
              <a:rPr lang="el-GR" b="1" dirty="0">
                <a:solidFill>
                  <a:schemeClr val="accent2"/>
                </a:solidFill>
              </a:rPr>
              <a:t>που διεξήχθη  στις 23 Φεβρουαρίου </a:t>
            </a:r>
            <a:r>
              <a:rPr lang="el-GR" b="1" dirty="0" smtClean="0">
                <a:solidFill>
                  <a:schemeClr val="accent2"/>
                </a:solidFill>
              </a:rPr>
              <a:t>1982</a:t>
            </a:r>
            <a:r>
              <a:rPr lang="el-GR" b="1" dirty="0">
                <a:solidFill>
                  <a:schemeClr val="accent2"/>
                </a:solidFill>
              </a:rPr>
              <a:t>, αποφασίστηκε με ποσοστό 52% η αποχώρησή της από τις ΕΚ, μία απόφαση που τέθηκε σε εφαρμογή από την 1η Φεβρουαρίου </a:t>
            </a:r>
            <a:r>
              <a:rPr lang="el-GR" b="1" dirty="0" smtClean="0">
                <a:solidFill>
                  <a:schemeClr val="accent2"/>
                </a:solidFill>
              </a:rPr>
              <a:t>1985</a:t>
            </a:r>
            <a:r>
              <a:rPr lang="el-GR" b="1" dirty="0">
                <a:solidFill>
                  <a:schemeClr val="accent2"/>
                </a:solidFill>
              </a:rPr>
              <a:t>.</a:t>
            </a:r>
          </a:p>
          <a:p>
            <a:pPr marL="285750" indent="-285750" algn="just">
              <a:buFont typeface="Arial" panose="020B0604020202020204" pitchFamily="34" charset="0"/>
              <a:buChar char="•"/>
            </a:pPr>
            <a:r>
              <a:rPr lang="el-GR" b="1" dirty="0">
                <a:solidFill>
                  <a:schemeClr val="accent2"/>
                </a:solidFill>
              </a:rPr>
              <a:t>Προς το σκοπό αυτό υπογράφηκε η </a:t>
            </a:r>
            <a:r>
              <a:rPr lang="el-GR" b="1" i="1" dirty="0">
                <a:solidFill>
                  <a:schemeClr val="accent2"/>
                </a:solidFill>
              </a:rPr>
              <a:t>Συνθήκη περί της Γροιλανδίας</a:t>
            </a:r>
            <a:r>
              <a:rPr lang="el-GR" b="1" dirty="0">
                <a:solidFill>
                  <a:schemeClr val="accent2"/>
                </a:solidFill>
              </a:rPr>
              <a:t>, στις 13 Μαρτίου του 1984, που προέβλεπε την αποχώρηση της Γροιλανδίας από τις ΕΚ και με ειδικό πρωτόκολλο γινόταν μνεία στο ειδικό καθεστώς που θα διέπει τις σχέσεις των ΕΚ και της Γροιλανδίας</a:t>
            </a:r>
          </a:p>
        </p:txBody>
      </p:sp>
      <p:sp>
        <p:nvSpPr>
          <p:cNvPr id="16" name="Ορθογώνιο 1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9" name="Ορθογώνιο 8"/>
          <p:cNvSpPr/>
          <p:nvPr/>
        </p:nvSpPr>
        <p:spPr>
          <a:xfrm>
            <a:off x="0" y="5042908"/>
            <a:ext cx="4771292" cy="738664"/>
          </a:xfrm>
          <a:prstGeom prst="rect">
            <a:avLst/>
          </a:prstGeom>
        </p:spPr>
        <p:txBody>
          <a:bodyPr wrap="square">
            <a:spAutoFit/>
          </a:bodyPr>
          <a:lstStyle/>
          <a:p>
            <a:pPr algn="just"/>
            <a:r>
              <a:rPr lang="el-GR" sz="1400" b="1" dirty="0">
                <a:solidFill>
                  <a:schemeClr val="accent2"/>
                </a:solidFill>
              </a:rPr>
              <a:t>Οι </a:t>
            </a:r>
            <a:r>
              <a:rPr lang="el-GR" sz="1400" b="1" dirty="0" smtClean="0">
                <a:solidFill>
                  <a:schemeClr val="accent2"/>
                </a:solidFill>
              </a:rPr>
              <a:t>δεσμευτικοί κανονισμοί </a:t>
            </a:r>
            <a:r>
              <a:rPr lang="el-GR" sz="1400" b="1" dirty="0">
                <a:solidFill>
                  <a:schemeClr val="accent2"/>
                </a:solidFill>
              </a:rPr>
              <a:t>της ΕΟΚ για την αλιεία και οι απαγορεύσεις σχετικές με την αλιεία της </a:t>
            </a:r>
            <a:r>
              <a:rPr lang="el-GR" sz="1400" b="1" dirty="0" smtClean="0">
                <a:solidFill>
                  <a:schemeClr val="accent2"/>
                </a:solidFill>
              </a:rPr>
              <a:t>φώκιας, υπήρξαν οι βασικές αιτίες αποχώρησης της Γροιλανδίας από τις ΕΚ </a:t>
            </a:r>
            <a:endParaRPr lang="el-GR" sz="1400" b="1" dirty="0">
              <a:solidFill>
                <a:schemeClr val="accent2"/>
              </a:solidFill>
            </a:endParaRPr>
          </a:p>
        </p:txBody>
      </p:sp>
      <p:pic>
        <p:nvPicPr>
          <p:cNvPr id="2050" name="Picture 2" descr="Αποτέλεσμα εικόνας για Greenland leaves 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246" y="1657595"/>
            <a:ext cx="30988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4"/>
          <a:stretch>
            <a:fillRect/>
          </a:stretch>
        </p:blipFill>
        <p:spPr>
          <a:xfrm>
            <a:off x="845182" y="3413028"/>
            <a:ext cx="3089864" cy="1691596"/>
          </a:xfrm>
          <a:prstGeom prst="rect">
            <a:avLst/>
          </a:prstGeom>
        </p:spPr>
      </p:pic>
      <p:sp>
        <p:nvSpPr>
          <p:cNvPr id="6" name="Θέση αριθμού διαφάνειας 5"/>
          <p:cNvSpPr>
            <a:spLocks noGrp="1"/>
          </p:cNvSpPr>
          <p:nvPr>
            <p:ph type="sldNum" sz="quarter" idx="10"/>
          </p:nvPr>
        </p:nvSpPr>
        <p:spPr/>
        <p:txBody>
          <a:bodyPr/>
          <a:lstStyle/>
          <a:p>
            <a:fld id="{7ADEA3C8-C2DE-4A3E-A6B7-C39F131016B8}" type="slidenum">
              <a:rPr lang="en-US" altLang="en-US" smtClean="0"/>
              <a:pPr/>
              <a:t>21</a:t>
            </a:fld>
            <a:endParaRPr lang="en-US" altLang="en-US"/>
          </a:p>
        </p:txBody>
      </p:sp>
    </p:spTree>
    <p:extLst>
      <p:ext uri="{BB962C8B-B14F-4D97-AF65-F5344CB8AC3E}">
        <p14:creationId xmlns:p14="http://schemas.microsoft.com/office/powerpoint/2010/main" val="3433282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4100" y="1851026"/>
            <a:ext cx="7543800" cy="2836863"/>
          </a:xfrm>
          <a:prstGeom prst="rect">
            <a:avLst/>
          </a:prstGeom>
          <a:ln w="38100">
            <a:solidFill>
              <a:schemeClr val="accent4">
                <a:lumMod val="75000"/>
              </a:schemeClr>
            </a:solidFill>
          </a:ln>
        </p:spPr>
        <p:txBody>
          <a:bodyPr lIns="144000" tIns="288000" rIns="144000" bIns="144000">
            <a:spAutoFit/>
          </a:bodyPr>
          <a:lstStyle/>
          <a:p>
            <a:pPr algn="just">
              <a:defRPr/>
            </a:pPr>
            <a:r>
              <a:rPr lang="el-GR" sz="1200" dirty="0">
                <a:solidFill>
                  <a:srgbClr val="000000"/>
                </a:solidFill>
                <a:latin typeface="Calibri" charset="0"/>
              </a:rPr>
              <a:t>Το παρόν συνοδευτικό έργο </a:t>
            </a:r>
            <a:r>
              <a:rPr lang="el-GR" sz="1200" b="1" dirty="0">
                <a:solidFill>
                  <a:srgbClr val="000000"/>
                </a:solidFill>
                <a:latin typeface="Calibri" charset="0"/>
              </a:rPr>
              <a:t>παρέχεται </a:t>
            </a:r>
            <a:r>
              <a:rPr lang="el-GR" sz="1200" dirty="0">
                <a:solidFill>
                  <a:srgbClr val="000000"/>
                </a:solidFill>
                <a:latin typeface="Calibri" charset="0"/>
              </a:rPr>
              <a:t>αποκλειστικά και μόνο στους διδάσκοντες που έχουν επιλέξει το αντίστοιχο βιβλίο μέσω του συστήματος του </a:t>
            </a:r>
            <a:r>
              <a:rPr lang="el-GR" sz="1200" b="1" dirty="0">
                <a:solidFill>
                  <a:srgbClr val="000000"/>
                </a:solidFill>
                <a:latin typeface="Calibri" charset="0"/>
              </a:rPr>
              <a:t>Ευδόξου </a:t>
            </a:r>
            <a:r>
              <a:rPr lang="el-GR" sz="1200" dirty="0">
                <a:solidFill>
                  <a:srgbClr val="000000"/>
                </a:solidFill>
                <a:latin typeface="Calibri" charset="0"/>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latin typeface="Calibri" charset="0"/>
              </a:rPr>
              <a:t>διάδοση, δημοσίευση, αναπαραγωγή </a:t>
            </a:r>
            <a:r>
              <a:rPr lang="el-GR" sz="1200" dirty="0">
                <a:solidFill>
                  <a:srgbClr val="000000"/>
                </a:solidFill>
                <a:latin typeface="Calibri" charset="0"/>
              </a:rPr>
              <a:t>ή </a:t>
            </a:r>
            <a:r>
              <a:rPr lang="el-GR" sz="1200" b="1" dirty="0">
                <a:solidFill>
                  <a:srgbClr val="000000"/>
                </a:solidFill>
                <a:latin typeface="Calibri" charset="0"/>
              </a:rPr>
              <a:t>πώληση </a:t>
            </a:r>
            <a:r>
              <a:rPr lang="el-GR" sz="1200" dirty="0">
                <a:solidFill>
                  <a:srgbClr val="000000"/>
                </a:solidFill>
                <a:latin typeface="Calibri" charset="0"/>
              </a:rPr>
              <a:t>οπουδήποτε μέρους αυτού του έργου με οποιοδήποτε μέσο καταστρέφει την ακεραιότητα του έργου </a:t>
            </a:r>
            <a:r>
              <a:rPr lang="el-GR" sz="1200" b="1" dirty="0">
                <a:solidFill>
                  <a:srgbClr val="000000"/>
                </a:solidFill>
                <a:latin typeface="Calibri" charset="0"/>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latin typeface="Calibri" charset="0"/>
              </a:rPr>
              <a:t>. Το περιεχόμενο του έργου </a:t>
            </a:r>
            <a:r>
              <a:rPr lang="el-GR" sz="1200" b="1" dirty="0">
                <a:solidFill>
                  <a:srgbClr val="000000"/>
                </a:solidFill>
                <a:latin typeface="Calibri" charset="0"/>
              </a:rPr>
              <a:t>δεν θα πρέπει να διατίθεται </a:t>
            </a:r>
            <a:r>
              <a:rPr lang="el-GR" sz="1200" dirty="0">
                <a:solidFill>
                  <a:srgbClr val="000000"/>
                </a:solidFill>
                <a:latin typeface="Calibri" charset="0"/>
              </a:rPr>
              <a:t>στους φοιτητές παρά μόνο όταν αυτό αναφέρεται ρητά ότι μπορεί να γίνει. Η </a:t>
            </a:r>
            <a:r>
              <a:rPr lang="el-GR" sz="1200" b="1" dirty="0">
                <a:solidFill>
                  <a:srgbClr val="000000"/>
                </a:solidFill>
                <a:latin typeface="Calibri" charset="0"/>
              </a:rPr>
              <a:t>χρήση </a:t>
            </a:r>
            <a:r>
              <a:rPr lang="el-GR" sz="1200" dirty="0">
                <a:solidFill>
                  <a:srgbClr val="000000"/>
                </a:solidFill>
                <a:latin typeface="Calibri" charset="0"/>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latin typeface="Calibri" charset="0"/>
              </a:rPr>
              <a:t>επίσημες υπηρεσίες του εκπαιδευτικού ιδρύματος </a:t>
            </a:r>
            <a:r>
              <a:rPr lang="el-GR" sz="1200" dirty="0">
                <a:solidFill>
                  <a:srgbClr val="000000"/>
                </a:solidFill>
                <a:latin typeface="Calibri" charset="0"/>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latin typeface="Calibri" charset="0"/>
              </a:rPr>
              <a:t>προσαρμόζει </a:t>
            </a:r>
            <a:r>
              <a:rPr lang="el-GR" sz="1200" dirty="0">
                <a:solidFill>
                  <a:srgbClr val="000000"/>
                </a:solidFill>
                <a:latin typeface="Calibri" charset="0"/>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a:t>
            </a:r>
            <a:endParaRPr lang="el-GR" sz="1200" dirty="0">
              <a:solidFill>
                <a:prstClr val="black"/>
              </a:solidFill>
              <a:latin typeface="Calibri" charset="0"/>
            </a:endParaRPr>
          </a:p>
        </p:txBody>
      </p:sp>
      <p:pic>
        <p:nvPicPr>
          <p:cNvPr id="18435" name="Εικόνα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947738"/>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Εικόνα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4803775"/>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22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Η δεύτερη και η τρίτη διεύρυνση των ΕΚ προς Νότο</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Οι ενταξιακές διαπραγματεύσεις με την Ελλάδα</a:t>
            </a:r>
            <a:endParaRPr lang="el-GR" b="1" i="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Α</a:t>
            </a:r>
            <a:r>
              <a:rPr lang="el-GR" b="1" dirty="0" smtClean="0">
                <a:solidFill>
                  <a:schemeClr val="accent2"/>
                </a:solidFill>
              </a:rPr>
              <a:t>πό </a:t>
            </a:r>
            <a:r>
              <a:rPr lang="el-GR" b="1" dirty="0">
                <a:solidFill>
                  <a:schemeClr val="accent2"/>
                </a:solidFill>
              </a:rPr>
              <a:t>το Νοέμβριο του </a:t>
            </a:r>
            <a:r>
              <a:rPr lang="el-GR" b="1" dirty="0" smtClean="0">
                <a:solidFill>
                  <a:schemeClr val="accent2"/>
                </a:solidFill>
              </a:rPr>
              <a:t>1962 η Ελλάδα έγινε </a:t>
            </a:r>
            <a:r>
              <a:rPr lang="el-GR" b="1" dirty="0">
                <a:solidFill>
                  <a:schemeClr val="accent2"/>
                </a:solidFill>
              </a:rPr>
              <a:t>το πρώτο </a:t>
            </a:r>
            <a:r>
              <a:rPr lang="el-GR" b="1" dirty="0" smtClean="0">
                <a:solidFill>
                  <a:schemeClr val="accent2"/>
                </a:solidFill>
              </a:rPr>
              <a:t>συνδεδεμένο κράτος με τος ΕΚ. Ωστόσο, το πραξικόπημα </a:t>
            </a:r>
            <a:r>
              <a:rPr lang="el-GR" b="1" dirty="0">
                <a:solidFill>
                  <a:schemeClr val="accent2"/>
                </a:solidFill>
              </a:rPr>
              <a:t>των συνταγματαρχών της </a:t>
            </a:r>
            <a:r>
              <a:rPr lang="el-GR" b="1" dirty="0" smtClean="0">
                <a:solidFill>
                  <a:schemeClr val="accent2"/>
                </a:solidFill>
              </a:rPr>
              <a:t>21</a:t>
            </a:r>
            <a:r>
              <a:rPr lang="el-GR" b="1" baseline="30000" dirty="0" smtClean="0">
                <a:solidFill>
                  <a:schemeClr val="accent2"/>
                </a:solidFill>
              </a:rPr>
              <a:t>ης</a:t>
            </a:r>
            <a:r>
              <a:rPr lang="el-GR" b="1" dirty="0" smtClean="0">
                <a:solidFill>
                  <a:schemeClr val="accent2"/>
                </a:solidFill>
              </a:rPr>
              <a:t> Απριλίου </a:t>
            </a:r>
            <a:r>
              <a:rPr lang="el-GR" b="1" dirty="0">
                <a:solidFill>
                  <a:schemeClr val="accent2"/>
                </a:solidFill>
              </a:rPr>
              <a:t>1967, ανέστειλε τη Συμφωνία </a:t>
            </a:r>
            <a:r>
              <a:rPr lang="el-GR" b="1" dirty="0" smtClean="0">
                <a:solidFill>
                  <a:schemeClr val="accent2"/>
                </a:solidFill>
              </a:rPr>
              <a:t>Σύνδεσης. </a:t>
            </a:r>
          </a:p>
          <a:p>
            <a:pPr marL="285750" indent="-285750" algn="just">
              <a:buFont typeface="Arial" panose="020B0604020202020204" pitchFamily="34" charset="0"/>
              <a:buChar char="•"/>
            </a:pPr>
            <a:r>
              <a:rPr lang="el-GR" b="1" dirty="0" smtClean="0">
                <a:solidFill>
                  <a:schemeClr val="accent2"/>
                </a:solidFill>
              </a:rPr>
              <a:t>Μετά </a:t>
            </a:r>
            <a:r>
              <a:rPr lang="el-GR" b="1" dirty="0">
                <a:solidFill>
                  <a:schemeClr val="accent2"/>
                </a:solidFill>
              </a:rPr>
              <a:t>την αποκατάσταση της δημοκρατίας, </a:t>
            </a:r>
            <a:r>
              <a:rPr lang="el-GR" b="1" dirty="0" smtClean="0">
                <a:solidFill>
                  <a:schemeClr val="accent2"/>
                </a:solidFill>
              </a:rPr>
              <a:t>στις </a:t>
            </a:r>
            <a:r>
              <a:rPr lang="el-GR" b="1" dirty="0">
                <a:solidFill>
                  <a:schemeClr val="accent2"/>
                </a:solidFill>
              </a:rPr>
              <a:t>12 Ιουνίου </a:t>
            </a:r>
            <a:r>
              <a:rPr lang="el-GR" b="1" dirty="0" smtClean="0">
                <a:solidFill>
                  <a:schemeClr val="accent2"/>
                </a:solidFill>
              </a:rPr>
              <a:t>1975 η Ελλάδα υπέβαλε </a:t>
            </a:r>
            <a:r>
              <a:rPr lang="el-GR" b="1" dirty="0">
                <a:solidFill>
                  <a:schemeClr val="accent2"/>
                </a:solidFill>
              </a:rPr>
              <a:t>επίσημα και αίτηση ένταξης στις </a:t>
            </a:r>
            <a:r>
              <a:rPr lang="el-GR" b="1" dirty="0" smtClean="0">
                <a:solidFill>
                  <a:schemeClr val="accent2"/>
                </a:solidFill>
              </a:rPr>
              <a:t>ΕΚ. </a:t>
            </a:r>
          </a:p>
          <a:p>
            <a:pPr marL="285750" indent="-285750" algn="just">
              <a:buFont typeface="Arial" panose="020B0604020202020204" pitchFamily="34" charset="0"/>
              <a:buChar char="•"/>
            </a:pPr>
            <a:r>
              <a:rPr lang="el-GR" b="1" dirty="0" smtClean="0">
                <a:solidFill>
                  <a:schemeClr val="accent2"/>
                </a:solidFill>
              </a:rPr>
              <a:t>Η Επιτροπή στις 29 Ιανουαρίου </a:t>
            </a:r>
            <a:r>
              <a:rPr lang="el-GR" b="1" dirty="0">
                <a:solidFill>
                  <a:schemeClr val="accent2"/>
                </a:solidFill>
              </a:rPr>
              <a:t>του 1976, </a:t>
            </a:r>
            <a:r>
              <a:rPr lang="el-GR" b="1" dirty="0" smtClean="0">
                <a:solidFill>
                  <a:schemeClr val="accent2"/>
                </a:solidFill>
              </a:rPr>
              <a:t>εξέφρασε </a:t>
            </a:r>
            <a:r>
              <a:rPr lang="el-GR" b="1" dirty="0">
                <a:solidFill>
                  <a:schemeClr val="accent2"/>
                </a:solidFill>
              </a:rPr>
              <a:t>επιφυλάξεις για τη δυνατότητα ένταξης της </a:t>
            </a:r>
            <a:r>
              <a:rPr lang="el-GR" b="1" dirty="0" smtClean="0">
                <a:solidFill>
                  <a:schemeClr val="accent2"/>
                </a:solidFill>
              </a:rPr>
              <a:t>Ελλάδας, </a:t>
            </a:r>
            <a:r>
              <a:rPr lang="el-GR" b="1" dirty="0">
                <a:solidFill>
                  <a:schemeClr val="accent2"/>
                </a:solidFill>
              </a:rPr>
              <a:t>τονίζοντας </a:t>
            </a:r>
            <a:r>
              <a:rPr lang="el-GR" b="1" dirty="0" smtClean="0">
                <a:solidFill>
                  <a:schemeClr val="accent2"/>
                </a:solidFill>
              </a:rPr>
              <a:t>την απόκλιση της στους </a:t>
            </a:r>
            <a:r>
              <a:rPr lang="el-GR" b="1" dirty="0">
                <a:solidFill>
                  <a:schemeClr val="accent2"/>
                </a:solidFill>
              </a:rPr>
              <a:t>τομείς της οικονομίας και της </a:t>
            </a:r>
            <a:r>
              <a:rPr lang="el-GR" b="1" dirty="0" smtClean="0">
                <a:solidFill>
                  <a:schemeClr val="accent2"/>
                </a:solidFill>
              </a:rPr>
              <a:t>γεωργίας από τα λοιπά κράτη-μέλη.</a:t>
            </a:r>
          </a:p>
          <a:p>
            <a:pPr marL="285750" indent="-285750" algn="just">
              <a:buFont typeface="Arial" panose="020B0604020202020204" pitchFamily="34" charset="0"/>
              <a:buChar char="•"/>
            </a:pPr>
            <a:r>
              <a:rPr lang="el-GR" b="1" dirty="0" smtClean="0">
                <a:solidFill>
                  <a:schemeClr val="accent2"/>
                </a:solidFill>
              </a:rPr>
              <a:t>Ωστόσο, η ένταξη υποστηρίχθηκε από τον πρόεδρο </a:t>
            </a:r>
            <a:r>
              <a:rPr lang="el-GR" b="1" dirty="0">
                <a:solidFill>
                  <a:schemeClr val="accent2"/>
                </a:solidFill>
              </a:rPr>
              <a:t>της Γαλλίας, </a:t>
            </a:r>
            <a:r>
              <a:rPr lang="el-GR" b="1" dirty="0" err="1">
                <a:solidFill>
                  <a:schemeClr val="accent2"/>
                </a:solidFill>
              </a:rPr>
              <a:t>Valéry</a:t>
            </a:r>
            <a:r>
              <a:rPr lang="el-GR" b="1" dirty="0">
                <a:solidFill>
                  <a:schemeClr val="accent2"/>
                </a:solidFill>
              </a:rPr>
              <a:t> </a:t>
            </a:r>
            <a:r>
              <a:rPr lang="el-GR" b="1" dirty="0" err="1">
                <a:solidFill>
                  <a:schemeClr val="accent2"/>
                </a:solidFill>
              </a:rPr>
              <a:t>Giscard</a:t>
            </a:r>
            <a:r>
              <a:rPr lang="el-GR" b="1" dirty="0">
                <a:solidFill>
                  <a:schemeClr val="accent2"/>
                </a:solidFill>
              </a:rPr>
              <a:t> d’ </a:t>
            </a:r>
            <a:r>
              <a:rPr lang="el-GR" b="1" dirty="0" err="1">
                <a:solidFill>
                  <a:schemeClr val="accent2"/>
                </a:solidFill>
              </a:rPr>
              <a:t>Estaing</a:t>
            </a:r>
            <a:r>
              <a:rPr lang="el-GR" b="1" dirty="0">
                <a:solidFill>
                  <a:schemeClr val="accent2"/>
                </a:solidFill>
              </a:rPr>
              <a:t>, </a:t>
            </a:r>
            <a:r>
              <a:rPr lang="el-GR" b="1" dirty="0" smtClean="0">
                <a:solidFill>
                  <a:schemeClr val="accent2"/>
                </a:solidFill>
              </a:rPr>
              <a:t>για την </a:t>
            </a:r>
            <a:r>
              <a:rPr lang="el-GR" b="1" dirty="0">
                <a:solidFill>
                  <a:schemeClr val="accent2"/>
                </a:solidFill>
              </a:rPr>
              <a:t>ενίσχυση του δημοκρατικού πολιτεύματος στην </a:t>
            </a:r>
            <a:r>
              <a:rPr lang="el-GR" b="1" dirty="0" smtClean="0">
                <a:solidFill>
                  <a:schemeClr val="accent2"/>
                </a:solidFill>
              </a:rPr>
              <a:t>Ελλάδα</a:t>
            </a:r>
            <a:r>
              <a:rPr lang="el-GR" b="1" dirty="0">
                <a:solidFill>
                  <a:schemeClr val="accent2"/>
                </a:solidFill>
              </a:rPr>
              <a:t>, </a:t>
            </a:r>
            <a:r>
              <a:rPr lang="el-GR" b="1" dirty="0" smtClean="0">
                <a:solidFill>
                  <a:schemeClr val="accent2"/>
                </a:solidFill>
              </a:rPr>
              <a:t>και του καγκελάριου </a:t>
            </a:r>
            <a:r>
              <a:rPr lang="el-GR" b="1" dirty="0">
                <a:solidFill>
                  <a:schemeClr val="accent2"/>
                </a:solidFill>
              </a:rPr>
              <a:t>της Γερμανίας </a:t>
            </a:r>
            <a:r>
              <a:rPr lang="el-GR" b="1" dirty="0" err="1">
                <a:solidFill>
                  <a:schemeClr val="accent2"/>
                </a:solidFill>
              </a:rPr>
              <a:t>Helmut</a:t>
            </a:r>
            <a:r>
              <a:rPr lang="el-GR" b="1" dirty="0">
                <a:solidFill>
                  <a:schemeClr val="accent2"/>
                </a:solidFill>
              </a:rPr>
              <a:t> </a:t>
            </a:r>
            <a:r>
              <a:rPr lang="el-GR" b="1" dirty="0" err="1">
                <a:solidFill>
                  <a:schemeClr val="accent2"/>
                </a:solidFill>
              </a:rPr>
              <a:t>Schmidt</a:t>
            </a:r>
            <a:r>
              <a:rPr lang="el-GR" b="1" dirty="0">
                <a:solidFill>
                  <a:schemeClr val="accent2"/>
                </a:solidFill>
              </a:rPr>
              <a:t>, </a:t>
            </a:r>
            <a:r>
              <a:rPr lang="el-GR" b="1" dirty="0" smtClean="0">
                <a:solidFill>
                  <a:schemeClr val="accent2"/>
                </a:solidFill>
              </a:rPr>
              <a:t>με σκοπό στην ενίσχυση </a:t>
            </a:r>
            <a:r>
              <a:rPr lang="el-GR" b="1" dirty="0">
                <a:solidFill>
                  <a:schemeClr val="accent2"/>
                </a:solidFill>
              </a:rPr>
              <a:t>των εμπορικών σχέσεων </a:t>
            </a:r>
            <a:r>
              <a:rPr lang="el-GR" b="1" dirty="0" smtClean="0">
                <a:solidFill>
                  <a:schemeClr val="accent2"/>
                </a:solidFill>
              </a:rPr>
              <a:t>με την Ελλάδα. </a:t>
            </a:r>
          </a:p>
          <a:p>
            <a:pPr marL="285750" indent="-285750" algn="just">
              <a:buFont typeface="Arial" panose="020B0604020202020204" pitchFamily="34" charset="0"/>
              <a:buChar char="•"/>
            </a:pPr>
            <a:r>
              <a:rPr lang="el-GR" b="1" dirty="0" smtClean="0">
                <a:solidFill>
                  <a:schemeClr val="accent2"/>
                </a:solidFill>
              </a:rPr>
              <a:t>Στις 9 Φεβρουαρίου του 1976, το Συμβούλιο των Υπουργών ενέκρινε την αίτηση ένταξης, ενώ οι ενταξιακές διαπραγματεύσεις άρχισαν στις 27 Ιουλίου του 1976 και ολοκληρώθηκαν στις 23 Μαΐου του 1979.</a:t>
            </a:r>
            <a:endParaRPr lang="el-GR" b="1" dirty="0">
              <a:solidFill>
                <a:schemeClr val="accent2"/>
              </a:solidFill>
            </a:endParaRPr>
          </a:p>
        </p:txBody>
      </p:sp>
      <p:sp>
        <p:nvSpPr>
          <p:cNvPr id="10" name="TextBox 9"/>
          <p:cNvSpPr txBox="1"/>
          <p:nvPr/>
        </p:nvSpPr>
        <p:spPr>
          <a:xfrm>
            <a:off x="0" y="3733800"/>
            <a:ext cx="4815704" cy="2677656"/>
          </a:xfrm>
          <a:prstGeom prst="rect">
            <a:avLst/>
          </a:prstGeom>
          <a:noFill/>
        </p:spPr>
        <p:txBody>
          <a:bodyPr wrap="square" rtlCol="0">
            <a:spAutoFit/>
          </a:bodyPr>
          <a:lstStyle/>
          <a:p>
            <a:r>
              <a:rPr lang="el-GR" sz="1400" b="1" dirty="0" smtClean="0">
                <a:solidFill>
                  <a:schemeClr val="accent2"/>
                </a:solidFill>
              </a:rPr>
              <a:t>Γελοιογραφία</a:t>
            </a:r>
          </a:p>
          <a:p>
            <a:pPr algn="just"/>
            <a:r>
              <a:rPr lang="el-GR" sz="1400" b="1" i="1" dirty="0">
                <a:solidFill>
                  <a:schemeClr val="accent2"/>
                </a:solidFill>
              </a:rPr>
              <a:t>τ</a:t>
            </a:r>
            <a:r>
              <a:rPr lang="el-GR" sz="1400" b="1" i="1" dirty="0" smtClean="0">
                <a:solidFill>
                  <a:schemeClr val="accent2"/>
                </a:solidFill>
              </a:rPr>
              <a:t>ου Γερμανού γελοιογράφου </a:t>
            </a:r>
            <a:r>
              <a:rPr lang="en-GB" sz="1400" b="1" i="1" dirty="0" smtClean="0">
                <a:solidFill>
                  <a:schemeClr val="accent2"/>
                </a:solidFill>
              </a:rPr>
              <a:t>Horst </a:t>
            </a:r>
            <a:r>
              <a:rPr lang="en-GB" sz="1400" b="1" i="1" dirty="0" err="1">
                <a:solidFill>
                  <a:schemeClr val="accent2"/>
                </a:solidFill>
              </a:rPr>
              <a:t>Haitzinger</a:t>
            </a:r>
            <a:r>
              <a:rPr lang="en-GB" sz="1400" b="1" i="1" dirty="0" smtClean="0">
                <a:solidFill>
                  <a:schemeClr val="accent2"/>
                </a:solidFill>
              </a:rPr>
              <a:t>,</a:t>
            </a:r>
            <a:r>
              <a:rPr lang="el-GR" sz="1400" b="1" i="1" dirty="0" smtClean="0">
                <a:solidFill>
                  <a:schemeClr val="accent2"/>
                </a:solidFill>
              </a:rPr>
              <a:t> που σατιρίζει την αδυναμία των εννέα κρατών-μελών να δεχθούν νέα κράτη-μέλη. Η Ελλάδα </a:t>
            </a:r>
            <a:r>
              <a:rPr lang="el-GR" sz="1400" b="1" i="1" dirty="0">
                <a:solidFill>
                  <a:schemeClr val="accent2"/>
                </a:solidFill>
              </a:rPr>
              <a:t>έλπιζε να επωφεληθεί </a:t>
            </a:r>
            <a:r>
              <a:rPr lang="el-GR" sz="1400" b="1" i="1" dirty="0" smtClean="0">
                <a:solidFill>
                  <a:schemeClr val="accent2"/>
                </a:solidFill>
              </a:rPr>
              <a:t>από τις εγγυημένες </a:t>
            </a:r>
            <a:r>
              <a:rPr lang="el-GR" sz="1400" b="1" i="1" dirty="0">
                <a:solidFill>
                  <a:schemeClr val="accent2"/>
                </a:solidFill>
              </a:rPr>
              <a:t>τιμές των αγροτικών </a:t>
            </a:r>
            <a:r>
              <a:rPr lang="el-GR" sz="1400" b="1" i="1" dirty="0" smtClean="0">
                <a:solidFill>
                  <a:schemeClr val="accent2"/>
                </a:solidFill>
              </a:rPr>
              <a:t>προϊόντων, από </a:t>
            </a:r>
            <a:r>
              <a:rPr lang="el-GR" sz="1400" b="1" i="1" dirty="0">
                <a:solidFill>
                  <a:schemeClr val="accent2"/>
                </a:solidFill>
              </a:rPr>
              <a:t>τις παροχές από ορισμένα κοινοτικά διαρθρωτικά ταμεία και από την ανάπτυξη του </a:t>
            </a:r>
            <a:r>
              <a:rPr lang="el-GR" sz="1400" b="1" i="1" dirty="0" smtClean="0">
                <a:solidFill>
                  <a:schemeClr val="accent2"/>
                </a:solidFill>
              </a:rPr>
              <a:t>τουρισμού. </a:t>
            </a:r>
            <a:r>
              <a:rPr lang="el-GR" sz="1400" b="1" i="1" dirty="0">
                <a:solidFill>
                  <a:schemeClr val="accent2"/>
                </a:solidFill>
              </a:rPr>
              <a:t>Ωστόσο, η Ελλάδα είχε περίπου το μισό κατά κεφαλή </a:t>
            </a:r>
            <a:r>
              <a:rPr lang="el-GR" sz="1400" b="1" i="1" dirty="0" smtClean="0">
                <a:solidFill>
                  <a:schemeClr val="accent2"/>
                </a:solidFill>
              </a:rPr>
              <a:t>ΑΕΠ </a:t>
            </a:r>
            <a:r>
              <a:rPr lang="el-GR" sz="1400" b="1" i="1" dirty="0">
                <a:solidFill>
                  <a:schemeClr val="accent2"/>
                </a:solidFill>
              </a:rPr>
              <a:t>από το αντίστοιχο των </a:t>
            </a:r>
            <a:r>
              <a:rPr lang="el-GR" sz="1400" b="1" i="1" dirty="0" smtClean="0">
                <a:solidFill>
                  <a:schemeClr val="accent2"/>
                </a:solidFill>
              </a:rPr>
              <a:t>ΕΚ και μεγάλες </a:t>
            </a:r>
            <a:r>
              <a:rPr lang="el-GR" sz="1400" b="1" i="1" dirty="0">
                <a:solidFill>
                  <a:schemeClr val="accent2"/>
                </a:solidFill>
              </a:rPr>
              <a:t>διαφορές μεταξύ των οικονομικών δομών, αφού περισσότερο από το 26% του ενεργού πληθυσμού </a:t>
            </a:r>
            <a:r>
              <a:rPr lang="el-GR" sz="1400" b="1" i="1" dirty="0" smtClean="0">
                <a:solidFill>
                  <a:schemeClr val="accent2"/>
                </a:solidFill>
              </a:rPr>
              <a:t>της απασχολείτο </a:t>
            </a:r>
            <a:r>
              <a:rPr lang="el-GR" sz="1400" b="1" i="1" dirty="0">
                <a:solidFill>
                  <a:schemeClr val="accent2"/>
                </a:solidFill>
              </a:rPr>
              <a:t>στη γεωργία, ενώ ο πρωτογενής τομέας στις ΕΚ αντιπροσώπευε μόλις το 8</a:t>
            </a:r>
            <a:r>
              <a:rPr lang="el-GR" sz="1400" b="1" i="1" dirty="0" smtClean="0">
                <a:solidFill>
                  <a:schemeClr val="accent2"/>
                </a:solidFill>
              </a:rPr>
              <a:t>% </a:t>
            </a:r>
          </a:p>
        </p:txBody>
      </p:sp>
      <p:pic>
        <p:nvPicPr>
          <p:cNvPr id="5" name="Εικόνα 4"/>
          <p:cNvPicPr>
            <a:picLocks noChangeAspect="1"/>
          </p:cNvPicPr>
          <p:nvPr/>
        </p:nvPicPr>
        <p:blipFill>
          <a:blip r:embed="rId3"/>
          <a:stretch>
            <a:fillRect/>
          </a:stretch>
        </p:blipFill>
        <p:spPr>
          <a:xfrm>
            <a:off x="869624" y="1639666"/>
            <a:ext cx="3076456" cy="2196000"/>
          </a:xfrm>
          <a:prstGeom prst="rect">
            <a:avLst/>
          </a:prstGeom>
        </p:spPr>
      </p:pic>
      <p:sp>
        <p:nvSpPr>
          <p:cNvPr id="7" name="Θέση αριθμού διαφάνειας 6"/>
          <p:cNvSpPr>
            <a:spLocks noGrp="1"/>
          </p:cNvSpPr>
          <p:nvPr>
            <p:ph type="sldNum" sz="quarter" idx="10"/>
          </p:nvPr>
        </p:nvSpPr>
        <p:spPr/>
        <p:txBody>
          <a:bodyPr/>
          <a:lstStyle/>
          <a:p>
            <a:fld id="{7ADEA3C8-C2DE-4A3E-A6B7-C39F131016B8}" type="slidenum">
              <a:rPr lang="en-US" altLang="en-US" smtClean="0"/>
              <a:pPr/>
              <a:t>3</a:t>
            </a:fld>
            <a:endParaRPr lang="en-US" altLang="en-US"/>
          </a:p>
        </p:txBody>
      </p:sp>
    </p:spTree>
    <p:extLst>
      <p:ext uri="{BB962C8B-B14F-4D97-AF65-F5344CB8AC3E}">
        <p14:creationId xmlns:p14="http://schemas.microsoft.com/office/powerpoint/2010/main" val="372276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Η δεύτερη και η τρίτη διεύρυνση των ΕΚ προς Νότο</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1754326"/>
          </a:xfrm>
          <a:prstGeom prst="rect">
            <a:avLst/>
          </a:prstGeom>
          <a:noFill/>
        </p:spPr>
        <p:txBody>
          <a:bodyPr wrap="square" rtlCol="0">
            <a:spAutoFit/>
          </a:bodyPr>
          <a:lstStyle/>
          <a:p>
            <a:r>
              <a:rPr lang="el-GR" b="1" dirty="0" smtClean="0">
                <a:solidFill>
                  <a:schemeClr val="accent2"/>
                </a:solidFill>
              </a:rPr>
              <a:t>Η υλοποίηση της δεύτερης διεύρυνσης</a:t>
            </a:r>
            <a:endParaRPr lang="el-GR" b="1" i="1" dirty="0" smtClean="0">
              <a:solidFill>
                <a:schemeClr val="accent2"/>
              </a:solidFill>
            </a:endParaRPr>
          </a:p>
          <a:p>
            <a:pPr marL="285750" indent="-285750" algn="just">
              <a:buFont typeface="Arial" panose="020B0604020202020204" pitchFamily="34" charset="0"/>
              <a:buChar char="•"/>
            </a:pPr>
            <a:r>
              <a:rPr lang="en-US" b="1" dirty="0" smtClean="0">
                <a:solidFill>
                  <a:schemeClr val="accent2"/>
                </a:solidFill>
              </a:rPr>
              <a:t>H </a:t>
            </a:r>
            <a:r>
              <a:rPr lang="el-GR" b="1" i="1" dirty="0" smtClean="0">
                <a:solidFill>
                  <a:schemeClr val="accent2"/>
                </a:solidFill>
              </a:rPr>
              <a:t>Συνθήκη Ένταξης της Ελλάδας</a:t>
            </a:r>
            <a:r>
              <a:rPr lang="el-GR" b="1" dirty="0" smtClean="0">
                <a:solidFill>
                  <a:schemeClr val="accent2"/>
                </a:solidFill>
              </a:rPr>
              <a:t> υπογράφηκε στην Αθήνα, στις 28 Μαΐου του 1979, ενώ επικυρώθηκε από το ελληνικό κοινοβούλιο στις 28 Ιουνίου του 1979. </a:t>
            </a:r>
          </a:p>
          <a:p>
            <a:pPr marL="285750" indent="-285750" algn="just">
              <a:buFont typeface="Arial" panose="020B0604020202020204" pitchFamily="34" charset="0"/>
              <a:buChar char="•"/>
            </a:pPr>
            <a:r>
              <a:rPr lang="el-GR" b="1" dirty="0" smtClean="0">
                <a:solidFill>
                  <a:schemeClr val="accent2"/>
                </a:solidFill>
              </a:rPr>
              <a:t>Η Ελλάδα έγινε το δέκατο κράτος μέλος της Ευρωπαϊκής Κοινότητας την 1</a:t>
            </a:r>
            <a:r>
              <a:rPr lang="el-GR" b="1" baseline="30000" dirty="0" smtClean="0">
                <a:solidFill>
                  <a:schemeClr val="accent2"/>
                </a:solidFill>
              </a:rPr>
              <a:t>η</a:t>
            </a:r>
            <a:r>
              <a:rPr lang="el-GR" b="1" dirty="0" smtClean="0">
                <a:solidFill>
                  <a:schemeClr val="accent2"/>
                </a:solidFill>
              </a:rPr>
              <a:t> Ιανουαρίου του 1981. </a:t>
            </a:r>
            <a:endParaRPr lang="el-GR" b="1" dirty="0">
              <a:solidFill>
                <a:schemeClr val="accent2"/>
              </a:solidFill>
            </a:endParaRPr>
          </a:p>
        </p:txBody>
      </p:sp>
      <p:pic>
        <p:nvPicPr>
          <p:cNvPr id="12" name="2705 - Εικόνα" descr="Map of Europe 1981-1.bmp"/>
          <p:cNvPicPr>
            <a:picLocks noChangeAspect="1"/>
          </p:cNvPicPr>
          <p:nvPr/>
        </p:nvPicPr>
        <p:blipFill>
          <a:blip r:embed="rId3" cstate="print"/>
          <a:stretch>
            <a:fillRect/>
          </a:stretch>
        </p:blipFill>
        <p:spPr>
          <a:xfrm>
            <a:off x="72365" y="1683766"/>
            <a:ext cx="4656645" cy="3823200"/>
          </a:xfrm>
          <a:prstGeom prst="rect">
            <a:avLst/>
          </a:prstGeom>
        </p:spPr>
      </p:pic>
      <p:sp>
        <p:nvSpPr>
          <p:cNvPr id="13" name="TextBox 9"/>
          <p:cNvSpPr txBox="1"/>
          <p:nvPr/>
        </p:nvSpPr>
        <p:spPr>
          <a:xfrm>
            <a:off x="71739" y="5507144"/>
            <a:ext cx="4494470" cy="307777"/>
          </a:xfrm>
          <a:prstGeom prst="rect">
            <a:avLst/>
          </a:prstGeom>
          <a:noFill/>
        </p:spPr>
        <p:txBody>
          <a:bodyPr wrap="square" rtlCol="0">
            <a:spAutoFit/>
          </a:bodyPr>
          <a:lstStyle/>
          <a:p>
            <a:pPr algn="just"/>
            <a:r>
              <a:rPr lang="el-GR" sz="1400" b="1" dirty="0">
                <a:solidFill>
                  <a:schemeClr val="accent2"/>
                </a:solidFill>
              </a:rPr>
              <a:t>Οι Ευρωπαϊκές Κοινότητες το </a:t>
            </a:r>
            <a:r>
              <a:rPr lang="el-GR" sz="1400" b="1" dirty="0" smtClean="0">
                <a:solidFill>
                  <a:schemeClr val="accent2"/>
                </a:solidFill>
              </a:rPr>
              <a:t>1981</a:t>
            </a:r>
          </a:p>
        </p:txBody>
      </p:sp>
      <p:pic>
        <p:nvPicPr>
          <p:cNvPr id="15" name="2822 - Εικόνα" descr="Υπογραφή της Συνθήκης Ένταξης της Ελλάδας στις ΕΚ 1979.jpg"/>
          <p:cNvPicPr/>
          <p:nvPr/>
        </p:nvPicPr>
        <p:blipFill>
          <a:blip r:embed="rId4" cstate="print"/>
          <a:stretch>
            <a:fillRect/>
          </a:stretch>
        </p:blipFill>
        <p:spPr>
          <a:xfrm>
            <a:off x="6821951" y="3615330"/>
            <a:ext cx="2637017" cy="1645920"/>
          </a:xfrm>
          <a:prstGeom prst="rect">
            <a:avLst/>
          </a:prstGeom>
        </p:spPr>
      </p:pic>
      <p:sp>
        <p:nvSpPr>
          <p:cNvPr id="16" name="15 - Ορθογώνιο"/>
          <p:cNvSpPr/>
          <p:nvPr/>
        </p:nvSpPr>
        <p:spPr>
          <a:xfrm>
            <a:off x="6193766" y="5287840"/>
            <a:ext cx="3985404" cy="738664"/>
          </a:xfrm>
          <a:prstGeom prst="rect">
            <a:avLst/>
          </a:prstGeom>
        </p:spPr>
        <p:txBody>
          <a:bodyPr wrap="square">
            <a:spAutoFit/>
          </a:bodyPr>
          <a:lstStyle/>
          <a:p>
            <a:pPr algn="just"/>
            <a:r>
              <a:rPr lang="el-GR" sz="1400" b="1" dirty="0" smtClean="0">
                <a:solidFill>
                  <a:schemeClr val="accent2"/>
                </a:solidFill>
              </a:rPr>
              <a:t>Υπογραφή της </a:t>
            </a:r>
            <a:r>
              <a:rPr lang="el-GR" sz="1400" b="1" i="1" dirty="0" smtClean="0">
                <a:solidFill>
                  <a:schemeClr val="accent2"/>
                </a:solidFill>
              </a:rPr>
              <a:t>Συνθήκης Ένταξης της Ελλάδας</a:t>
            </a:r>
            <a:r>
              <a:rPr lang="el-GR" sz="1400" b="1" dirty="0" smtClean="0">
                <a:solidFill>
                  <a:schemeClr val="accent2"/>
                </a:solidFill>
              </a:rPr>
              <a:t> στην Αθήνα από τον πρωθυπουργό της χώρας Κωνσταντίνο Καραμανλή, στις 28 Μαΐου του 1979. </a:t>
            </a:r>
            <a:endParaRPr lang="el-GR" sz="1400" b="1" dirty="0">
              <a:solidFill>
                <a:schemeClr val="accent2"/>
              </a:solidFill>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4890" y="3724993"/>
            <a:ext cx="1153308" cy="1438780"/>
          </a:xfrm>
          <a:prstGeom prst="rect">
            <a:avLst/>
          </a:prstGeom>
        </p:spPr>
      </p:pic>
      <p:pic>
        <p:nvPicPr>
          <p:cNvPr id="17" name="Εικόνα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9161" y="3728396"/>
            <a:ext cx="1153308" cy="1438780"/>
          </a:xfrm>
          <a:prstGeom prst="rect">
            <a:avLst/>
          </a:prstGeom>
        </p:spPr>
      </p:pic>
      <p:sp>
        <p:nvSpPr>
          <p:cNvPr id="7" name="Θέση αριθμού διαφάνειας 6"/>
          <p:cNvSpPr>
            <a:spLocks noGrp="1"/>
          </p:cNvSpPr>
          <p:nvPr>
            <p:ph type="sldNum" sz="quarter" idx="10"/>
          </p:nvPr>
        </p:nvSpPr>
        <p:spPr/>
        <p:txBody>
          <a:bodyPr/>
          <a:lstStyle/>
          <a:p>
            <a:fld id="{7ADEA3C8-C2DE-4A3E-A6B7-C39F131016B8}" type="slidenum">
              <a:rPr lang="en-US" altLang="en-US" smtClean="0"/>
              <a:pPr/>
              <a:t>4</a:t>
            </a:fld>
            <a:endParaRPr lang="en-US" altLang="en-US"/>
          </a:p>
        </p:txBody>
      </p:sp>
    </p:spTree>
    <p:extLst>
      <p:ext uri="{BB962C8B-B14F-4D97-AF65-F5344CB8AC3E}">
        <p14:creationId xmlns:p14="http://schemas.microsoft.com/office/powerpoint/2010/main" val="3953214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Η δεύτερη και η τρίτη διεύρυνση των ΕΚ προς Νότο</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chemeClr val="accent2"/>
                </a:solidFill>
              </a:rPr>
              <a:t>Οι ενταξιακές διαπραγματεύσεις με την Ισπανία και την Πορτογαλία</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Πορτογαλία υπέβαλε αίτηση ένταξης στις ΕΚ, στις 28 Μαρτίου του 1977 και η Ισπανία στις 28 Ιουλίου του 1977.</a:t>
            </a:r>
          </a:p>
          <a:p>
            <a:pPr marL="285750" indent="-285750" algn="just">
              <a:buFont typeface="Arial" panose="020B0604020202020204" pitchFamily="34" charset="0"/>
              <a:buChar char="•"/>
            </a:pPr>
            <a:r>
              <a:rPr lang="el-GR" b="1" dirty="0" smtClean="0">
                <a:solidFill>
                  <a:schemeClr val="accent2"/>
                </a:solidFill>
              </a:rPr>
              <a:t>Η Γαλλία και η Ιταλία εξέφραζαν φόβους ότι τα αγροτικά προϊόντα των κρατών αυτών θα κατέκλυζαν την ευρωπαϊκή αγορά.</a:t>
            </a:r>
          </a:p>
          <a:p>
            <a:pPr marL="285750" indent="-285750" algn="just">
              <a:buFont typeface="Arial" panose="020B0604020202020204" pitchFamily="34" charset="0"/>
              <a:buChar char="•"/>
            </a:pPr>
            <a:r>
              <a:rPr lang="el-GR" b="1" dirty="0" smtClean="0">
                <a:solidFill>
                  <a:schemeClr val="accent2"/>
                </a:solidFill>
              </a:rPr>
              <a:t>Η Επιτροπή εξέφρασε θετική γνώμη, για την Πορτογαλία στις 19 Μαΐου 1978 και για την Ισπανία στις 29 Νοεμβρίου 1978.</a:t>
            </a:r>
          </a:p>
          <a:p>
            <a:pPr marL="285750" indent="-285750" algn="just">
              <a:buFont typeface="Arial" panose="020B0604020202020204" pitchFamily="34" charset="0"/>
              <a:buChar char="•"/>
            </a:pPr>
            <a:r>
              <a:rPr lang="el-GR" b="1" dirty="0" smtClean="0">
                <a:solidFill>
                  <a:schemeClr val="accent2"/>
                </a:solidFill>
              </a:rPr>
              <a:t>Οι ενταξιακές διαπραγματεύσεις με την Πορτογαλία άρχισαν στις 17 Οκτωβρίου 1978. και με την Ισπανία στις 5 Φεβρουαρίου 1979.</a:t>
            </a:r>
          </a:p>
          <a:p>
            <a:pPr marL="285750" indent="-285750" algn="just">
              <a:buFont typeface="Arial" panose="020B0604020202020204" pitchFamily="34" charset="0"/>
              <a:buChar char="•"/>
            </a:pPr>
            <a:r>
              <a:rPr lang="el-GR" b="1" dirty="0" smtClean="0">
                <a:solidFill>
                  <a:schemeClr val="accent2"/>
                </a:solidFill>
              </a:rPr>
              <a:t>Απαιτήθηκε οργάνωση των κοινοτικών αγορών για φρούτα, λαχανικά και ελαιόλαδο, από τον Οκτώβριο 1983 και συμφωνία ελέγχου παραγωγής κρασιού, το Φεβρουάριο 1985.</a:t>
            </a:r>
          </a:p>
          <a:p>
            <a:pPr marL="285750" indent="-285750" algn="just">
              <a:buFont typeface="Arial" panose="020B0604020202020204" pitchFamily="34" charset="0"/>
              <a:buChar char="•"/>
            </a:pPr>
            <a:r>
              <a:rPr lang="el-GR" b="1" dirty="0" smtClean="0">
                <a:solidFill>
                  <a:schemeClr val="accent2"/>
                </a:solidFill>
              </a:rPr>
              <a:t>Προβλέφθηκε μεταβατική περίοδος προσαρμογής διάρκειας 7 και 10 ετών για την Ισπανία και για την Πορτογαλία αντίστοιχα. </a:t>
            </a:r>
          </a:p>
          <a:p>
            <a:pPr marL="285750" indent="-285750" algn="just">
              <a:buFont typeface="Arial" panose="020B0604020202020204" pitchFamily="34" charset="0"/>
              <a:buChar char="•"/>
            </a:pPr>
            <a:r>
              <a:rPr lang="el-GR" b="1" dirty="0" smtClean="0">
                <a:solidFill>
                  <a:schemeClr val="accent2"/>
                </a:solidFill>
              </a:rPr>
              <a:t>Η τελική έγκριση προσχώρησης, δόθηκε από το Ευρωπαϊκό Συμβούλιο των Βρυξελλών στις 29 και 30 Μαρτίου 1985.</a:t>
            </a:r>
          </a:p>
          <a:p>
            <a:pPr marL="285750" indent="-285750" algn="just">
              <a:buFont typeface="Arial" panose="020B0604020202020204" pitchFamily="34" charset="0"/>
              <a:buChar char="•"/>
            </a:pPr>
            <a:endParaRPr lang="el-GR" b="1" dirty="0">
              <a:solidFill>
                <a:schemeClr val="accent2"/>
              </a:solidFill>
            </a:endParaRPr>
          </a:p>
        </p:txBody>
      </p:sp>
      <p:sp>
        <p:nvSpPr>
          <p:cNvPr id="10" name="TextBox 9"/>
          <p:cNvSpPr txBox="1"/>
          <p:nvPr/>
        </p:nvSpPr>
        <p:spPr>
          <a:xfrm>
            <a:off x="0" y="3810000"/>
            <a:ext cx="4815704" cy="2677656"/>
          </a:xfrm>
          <a:prstGeom prst="rect">
            <a:avLst/>
          </a:prstGeom>
          <a:noFill/>
        </p:spPr>
        <p:txBody>
          <a:bodyPr wrap="square" rtlCol="0">
            <a:spAutoFit/>
          </a:bodyPr>
          <a:lstStyle/>
          <a:p>
            <a:r>
              <a:rPr lang="el-GR" sz="1400" b="1" dirty="0" smtClean="0">
                <a:solidFill>
                  <a:schemeClr val="accent2"/>
                </a:solidFill>
              </a:rPr>
              <a:t>Γελοιογραφία</a:t>
            </a:r>
          </a:p>
          <a:p>
            <a:pPr algn="just"/>
            <a:r>
              <a:rPr lang="el-GR" sz="1400" b="1" i="1" dirty="0" smtClean="0">
                <a:solidFill>
                  <a:schemeClr val="accent2"/>
                </a:solidFill>
              </a:rPr>
              <a:t>του </a:t>
            </a:r>
            <a:r>
              <a:rPr lang="en-US" sz="1400" b="1" i="1" dirty="0" smtClean="0">
                <a:solidFill>
                  <a:schemeClr val="accent2"/>
                </a:solidFill>
              </a:rPr>
              <a:t>Walter </a:t>
            </a:r>
            <a:r>
              <a:rPr lang="en-US" sz="1400" b="1" i="1" dirty="0" err="1" smtClean="0">
                <a:solidFill>
                  <a:schemeClr val="accent2"/>
                </a:solidFill>
              </a:rPr>
              <a:t>Hanel</a:t>
            </a:r>
            <a:r>
              <a:rPr lang="en-US" sz="1400" b="1" i="1" dirty="0" smtClean="0">
                <a:solidFill>
                  <a:schemeClr val="accent2"/>
                </a:solidFill>
              </a:rPr>
              <a:t>, </a:t>
            </a:r>
            <a:r>
              <a:rPr lang="el-GR" sz="1400" b="1" i="1" dirty="0" smtClean="0">
                <a:solidFill>
                  <a:schemeClr val="accent2"/>
                </a:solidFill>
              </a:rPr>
              <a:t>του 1985, για το καλωσόρισμα της Ισπανίας και της Πορτογαλίας στις ΕΚ από τα εννέα διαπληκτιζόμενα κράτη-μέλη. Το 1977, σχεδόν το 50% των ισπανικών εξαγωγών κατευθυνόταν προς τα κράτη-μέλη των ΕΚ, ενώ η Ισπανία και η Πορτογαλία είχαν μικρό πλεόνασμα στο εμπορικό τους ισοζύγιο με τα κράτη-μέλη των ΕΚ. Υπήρχε ακόμη φόβος ότι η ένταξη των δύο κρατών θα αύξανε τις περιφερειακές ανισότητες, ενώ η ισχύουσα ελεύθερη κυκλοφορία των εργαζομένων θα κατεύθυνε μεγάλο αριθμό ανέργων της Ισπανίας και της Πορτογαλίας σε γειτονικά κράτη-μέλη των ΕΚ.</a:t>
            </a:r>
          </a:p>
        </p:txBody>
      </p:sp>
      <p:pic>
        <p:nvPicPr>
          <p:cNvPr id="1026" name="Picture 2"/>
          <p:cNvPicPr>
            <a:picLocks noChangeAspect="1" noChangeArrowheads="1"/>
          </p:cNvPicPr>
          <p:nvPr/>
        </p:nvPicPr>
        <p:blipFill>
          <a:blip r:embed="rId3"/>
          <a:srcRect/>
          <a:stretch>
            <a:fillRect/>
          </a:stretch>
        </p:blipFill>
        <p:spPr bwMode="auto">
          <a:xfrm>
            <a:off x="1066800" y="1622056"/>
            <a:ext cx="2850776" cy="2304817"/>
          </a:xfrm>
          <a:prstGeom prst="rect">
            <a:avLst/>
          </a:prstGeom>
          <a:noFill/>
          <a:ln w="9525">
            <a:noFill/>
            <a:miter lim="800000"/>
            <a:headEnd/>
            <a:tailEnd/>
          </a:ln>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5</a:t>
            </a:fld>
            <a:endParaRPr lang="en-US" altLang="en-US"/>
          </a:p>
        </p:txBody>
      </p:sp>
    </p:spTree>
    <p:extLst>
      <p:ext uri="{BB962C8B-B14F-4D97-AF65-F5344CB8AC3E}">
        <p14:creationId xmlns:p14="http://schemas.microsoft.com/office/powerpoint/2010/main" val="2260835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rPr>
              <a:t>Η δεύτερη και η τρίτη διεύρυνση των ΕΚ προς Νότο</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1754326"/>
          </a:xfrm>
          <a:prstGeom prst="rect">
            <a:avLst/>
          </a:prstGeom>
          <a:noFill/>
        </p:spPr>
        <p:txBody>
          <a:bodyPr wrap="square" rtlCol="0">
            <a:spAutoFit/>
          </a:bodyPr>
          <a:lstStyle/>
          <a:p>
            <a:r>
              <a:rPr lang="el-GR" b="1" dirty="0" smtClean="0">
                <a:solidFill>
                  <a:schemeClr val="accent2"/>
                </a:solidFill>
              </a:rPr>
              <a:t>Η υλοποίηση της τρίτης διεύρυνσης</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ένταξη των δύο νέων κρατών-μελών υλοποιήθηκε με στην υπογραφή της </a:t>
            </a:r>
            <a:r>
              <a:rPr lang="el-GR" b="1" i="1" dirty="0" smtClean="0">
                <a:solidFill>
                  <a:schemeClr val="accent2"/>
                </a:solidFill>
              </a:rPr>
              <a:t>Συνθήκης Ένταξης της Ισπανίας και της Πορτογαλίας</a:t>
            </a:r>
            <a:r>
              <a:rPr lang="el-GR" b="1" dirty="0" smtClean="0">
                <a:solidFill>
                  <a:schemeClr val="accent2"/>
                </a:solidFill>
              </a:rPr>
              <a:t> στις ΕΚ, για την Πορτογαλία στη Λισσαβόνα και για την Ισπανία στη Μαδρίτη, στις 12 Ιουνίου του 1985. </a:t>
            </a:r>
          </a:p>
          <a:p>
            <a:pPr marL="285750" indent="-285750" algn="just">
              <a:buFont typeface="Arial" panose="020B0604020202020204" pitchFamily="34" charset="0"/>
              <a:buChar char="•"/>
            </a:pPr>
            <a:r>
              <a:rPr lang="el-GR" b="1" dirty="0" smtClean="0">
                <a:solidFill>
                  <a:schemeClr val="accent2"/>
                </a:solidFill>
              </a:rPr>
              <a:t>Ο αριθμός των κρατών-μελών των ΕΚ ανήλθε σε δώδεκα.</a:t>
            </a:r>
            <a:endParaRPr lang="el-GR" b="1" dirty="0">
              <a:solidFill>
                <a:schemeClr val="accent2"/>
              </a:solidFill>
            </a:endParaRPr>
          </a:p>
        </p:txBody>
      </p:sp>
      <p:sp>
        <p:nvSpPr>
          <p:cNvPr id="13" name="TextBox 9"/>
          <p:cNvSpPr txBox="1"/>
          <p:nvPr/>
        </p:nvSpPr>
        <p:spPr>
          <a:xfrm>
            <a:off x="71739" y="5507144"/>
            <a:ext cx="4494470" cy="307777"/>
          </a:xfrm>
          <a:prstGeom prst="rect">
            <a:avLst/>
          </a:prstGeom>
          <a:noFill/>
        </p:spPr>
        <p:txBody>
          <a:bodyPr wrap="square" rtlCol="0">
            <a:spAutoFit/>
          </a:bodyPr>
          <a:lstStyle/>
          <a:p>
            <a:pPr algn="just"/>
            <a:r>
              <a:rPr lang="el-GR" sz="1400" b="1" dirty="0">
                <a:solidFill>
                  <a:schemeClr val="accent2"/>
                </a:solidFill>
              </a:rPr>
              <a:t>Οι Ευρωπαϊκές Κοινότητες το </a:t>
            </a:r>
            <a:r>
              <a:rPr lang="el-GR" sz="1400" b="1" dirty="0" smtClean="0">
                <a:solidFill>
                  <a:schemeClr val="accent2"/>
                </a:solidFill>
              </a:rPr>
              <a:t>1986</a:t>
            </a:r>
          </a:p>
        </p:txBody>
      </p:sp>
      <p:sp>
        <p:nvSpPr>
          <p:cNvPr id="16" name="15 - Ορθογώνιο"/>
          <p:cNvSpPr/>
          <p:nvPr/>
        </p:nvSpPr>
        <p:spPr>
          <a:xfrm>
            <a:off x="5423647" y="5287840"/>
            <a:ext cx="5916706" cy="738664"/>
          </a:xfrm>
          <a:prstGeom prst="rect">
            <a:avLst/>
          </a:prstGeom>
        </p:spPr>
        <p:txBody>
          <a:bodyPr wrap="square">
            <a:spAutoFit/>
          </a:bodyPr>
          <a:lstStyle/>
          <a:p>
            <a:pPr algn="just"/>
            <a:r>
              <a:rPr lang="el-GR" sz="1400" b="1" dirty="0" smtClean="0">
                <a:solidFill>
                  <a:schemeClr val="accent2"/>
                </a:solidFill>
              </a:rPr>
              <a:t>Υπογραφή της </a:t>
            </a:r>
            <a:r>
              <a:rPr lang="el-GR" sz="1400" b="1" i="1" dirty="0" smtClean="0">
                <a:solidFill>
                  <a:schemeClr val="accent2"/>
                </a:solidFill>
              </a:rPr>
              <a:t>Συνθήκης Ένταξης της Πορτογαλίας και της Ισπανίας, </a:t>
            </a:r>
            <a:r>
              <a:rPr lang="el-GR" sz="1400" b="1" dirty="0" smtClean="0">
                <a:solidFill>
                  <a:schemeClr val="accent2"/>
                </a:solidFill>
              </a:rPr>
              <a:t>στη Λισσαβόνα από τον πρωθυπουργό της χώρας </a:t>
            </a:r>
            <a:r>
              <a:rPr lang="en-US" sz="1400" b="1" dirty="0" smtClean="0">
                <a:solidFill>
                  <a:schemeClr val="accent2"/>
                </a:solidFill>
              </a:rPr>
              <a:t>Mario </a:t>
            </a:r>
            <a:r>
              <a:rPr lang="en-US" sz="1400" b="1" dirty="0" err="1" smtClean="0">
                <a:solidFill>
                  <a:schemeClr val="accent2"/>
                </a:solidFill>
              </a:rPr>
              <a:t>Soares</a:t>
            </a:r>
            <a:r>
              <a:rPr lang="el-GR" sz="1400" b="1" dirty="0" smtClean="0">
                <a:solidFill>
                  <a:schemeClr val="accent2"/>
                </a:solidFill>
              </a:rPr>
              <a:t>, και στη Μαδρίτη από τον πρωθυπουργό της χώρας </a:t>
            </a:r>
            <a:r>
              <a:rPr lang="en-US" sz="1400" b="1" dirty="0" smtClean="0">
                <a:solidFill>
                  <a:schemeClr val="accent2"/>
                </a:solidFill>
              </a:rPr>
              <a:t>Felipe</a:t>
            </a:r>
            <a:r>
              <a:rPr lang="el-GR" sz="1400" b="1" dirty="0" smtClean="0">
                <a:solidFill>
                  <a:schemeClr val="accent2"/>
                </a:solidFill>
              </a:rPr>
              <a:t> </a:t>
            </a:r>
            <a:r>
              <a:rPr lang="el-GR" sz="1400" b="1" dirty="0" err="1" smtClean="0">
                <a:solidFill>
                  <a:schemeClr val="accent2"/>
                </a:solidFill>
              </a:rPr>
              <a:t>González</a:t>
            </a:r>
            <a:r>
              <a:rPr lang="el-GR" sz="1400" b="1" dirty="0" smtClean="0">
                <a:solidFill>
                  <a:schemeClr val="accent2"/>
                </a:solidFill>
              </a:rPr>
              <a:t>, στις 12 Ιουνίου του 1985. </a:t>
            </a:r>
            <a:endParaRPr lang="el-GR" sz="1400" b="1" dirty="0">
              <a:solidFill>
                <a:schemeClr val="accent2"/>
              </a:solidFill>
            </a:endParaRPr>
          </a:p>
        </p:txBody>
      </p:sp>
      <p:pic>
        <p:nvPicPr>
          <p:cNvPr id="17" name="2706 - Εικόνα" descr="Map of Europe 1986-1.bmp"/>
          <p:cNvPicPr>
            <a:picLocks noChangeAspect="1"/>
          </p:cNvPicPr>
          <p:nvPr/>
        </p:nvPicPr>
        <p:blipFill>
          <a:blip r:embed="rId3" cstate="print"/>
          <a:stretch>
            <a:fillRect/>
          </a:stretch>
        </p:blipFill>
        <p:spPr>
          <a:xfrm>
            <a:off x="60349" y="1676829"/>
            <a:ext cx="4654800" cy="3823200"/>
          </a:xfrm>
          <a:prstGeom prst="rect">
            <a:avLst/>
          </a:prstGeom>
        </p:spPr>
      </p:pic>
      <p:pic>
        <p:nvPicPr>
          <p:cNvPr id="22" name="2706 - Εικόνα" descr="Υπογραφή ένταξης Πορτογαλίας 1985.jpg"/>
          <p:cNvPicPr/>
          <p:nvPr/>
        </p:nvPicPr>
        <p:blipFill>
          <a:blip r:embed="rId4" cstate="print"/>
          <a:stretch>
            <a:fillRect/>
          </a:stretch>
        </p:blipFill>
        <p:spPr>
          <a:xfrm>
            <a:off x="5674954" y="3535485"/>
            <a:ext cx="2603307" cy="1741336"/>
          </a:xfrm>
          <a:prstGeom prst="rect">
            <a:avLst/>
          </a:prstGeom>
        </p:spPr>
      </p:pic>
      <p:pic>
        <p:nvPicPr>
          <p:cNvPr id="26" name="2820 - Εικόνα" descr="Υπογραφή ένταξης Ισπανίας 1985.jpg"/>
          <p:cNvPicPr/>
          <p:nvPr/>
        </p:nvPicPr>
        <p:blipFill>
          <a:blip r:embed="rId5" cstate="print"/>
          <a:stretch>
            <a:fillRect/>
          </a:stretch>
        </p:blipFill>
        <p:spPr>
          <a:xfrm>
            <a:off x="8318549" y="3528356"/>
            <a:ext cx="2612831" cy="1749287"/>
          </a:xfrm>
          <a:prstGeom prst="rect">
            <a:avLst/>
          </a:prstGeom>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4514" y="3713560"/>
            <a:ext cx="1158195" cy="1444876"/>
          </a:xfrm>
          <a:prstGeom prst="rect">
            <a:avLst/>
          </a:prstGeom>
        </p:spPr>
      </p:pic>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6</a:t>
            </a:fld>
            <a:endParaRPr lang="en-US" altLang="en-US"/>
          </a:p>
        </p:txBody>
      </p:sp>
    </p:spTree>
    <p:extLst>
      <p:ext uri="{BB962C8B-B14F-4D97-AF65-F5344CB8AC3E}">
        <p14:creationId xmlns:p14="http://schemas.microsoft.com/office/powerpoint/2010/main" val="875942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δεύτερη και η τρίτη διεύρυνση των ΕΚ προς </a:t>
            </a:r>
            <a:r>
              <a:rPr lang="el-GR" sz="2000" b="1" dirty="0">
                <a:solidFill>
                  <a:schemeClr val="accent2"/>
                </a:solidFill>
              </a:rPr>
              <a:t>Νότο</a:t>
            </a:r>
            <a:endParaRPr lang="el-GR" sz="2000" b="1" dirty="0">
              <a:solidFill>
                <a:schemeClr val="accent2"/>
              </a:solidFill>
              <a:cs typeface="Times New Roman" panose="02020603050405020304" pitchFamily="18" charset="0"/>
            </a:endParaRPr>
          </a:p>
        </p:txBody>
      </p:sp>
      <p:sp>
        <p:nvSpPr>
          <p:cNvPr id="25" name="TextBox 24"/>
          <p:cNvSpPr txBox="1"/>
          <p:nvPr/>
        </p:nvSpPr>
        <p:spPr>
          <a:xfrm>
            <a:off x="4680000" y="1728000"/>
            <a:ext cx="7277099" cy="5078313"/>
          </a:xfrm>
          <a:prstGeom prst="rect">
            <a:avLst/>
          </a:prstGeom>
          <a:noFill/>
        </p:spPr>
        <p:txBody>
          <a:bodyPr wrap="square" rtlCol="0">
            <a:spAutoFit/>
          </a:bodyPr>
          <a:lstStyle/>
          <a:p>
            <a:r>
              <a:rPr lang="el-GR" b="1" dirty="0" smtClean="0">
                <a:solidFill>
                  <a:schemeClr val="accent2"/>
                </a:solidFill>
              </a:rPr>
              <a:t>Οι επιπτώσεις της δεύτερης και της τρίτης διεύρυνσης</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Ελλάδα, η Ισπανία και η Πορτογαλία στήριζαν τις οικονομίες τους κυρίως σε δραστηριότητες του πρωτογενούς τομέα, δηλαδή στη γεωργία, την κτηνοτροφία και την αλιεία, αλλά και στον τουρισμό, σε αντίθεση προς τα υπόλοιπα κράτη-μέλη, με εξαίρεση την Ιρλανδία</a:t>
            </a:r>
          </a:p>
          <a:p>
            <a:pPr marL="285750" indent="-285750" algn="just">
              <a:buFont typeface="Arial" panose="020B0604020202020204" pitchFamily="34" charset="0"/>
              <a:buChar char="•"/>
            </a:pPr>
            <a:r>
              <a:rPr lang="el-GR" b="1" dirty="0" smtClean="0">
                <a:solidFill>
                  <a:schemeClr val="accent2"/>
                </a:solidFill>
              </a:rPr>
              <a:t>Στο Ευρωπαϊκό Συμβούλιο των Βρυξελλών, στις 29 και 30 Μαρτίου του 1985, υιοθετήθηκαν τα Μεσογειακά Ολοκληρωμένα Προγράμματα όπου εγκρίθηκε παράλληλα και η προσχώρηση στις ΕΚ της Ισπανίας και της Πορτογαλίας. Η διάρκεια εφαρμογής των ΜΟΠ ορίσθηκε αρχικά για τα έτη 1986 – 1989 και επεκτάθηκε χρονικά μέχρι το 1993, ενώ η κοινοτική συμμετοχή θα έφθανε τα 6,6 </a:t>
            </a:r>
            <a:r>
              <a:rPr lang="el-GR" b="1" dirty="0">
                <a:solidFill>
                  <a:schemeClr val="accent2"/>
                </a:solidFill>
              </a:rPr>
              <a:t>δισεκατομμύρια </a:t>
            </a:r>
            <a:r>
              <a:rPr lang="el-GR" b="1" dirty="0" smtClean="0">
                <a:solidFill>
                  <a:schemeClr val="accent2"/>
                </a:solidFill>
              </a:rPr>
              <a:t>ECU, και θα κάλυπτε </a:t>
            </a:r>
            <a:r>
              <a:rPr lang="el-GR" b="1" dirty="0">
                <a:solidFill>
                  <a:schemeClr val="accent2"/>
                </a:solidFill>
              </a:rPr>
              <a:t>το 70% της δαπάνης των έργων που θα εντάσσονταν στα ΜΟΠ. Ωστόσο</a:t>
            </a:r>
            <a:r>
              <a:rPr lang="el-GR" b="1" dirty="0" smtClean="0">
                <a:solidFill>
                  <a:schemeClr val="accent2"/>
                </a:solidFill>
              </a:rPr>
              <a:t>, τα έργα δεν προχώρησαν ικανοποιητικά λόγω ανεπαρκούς προετοιμασίας και έλλειψης εμπειρίας. </a:t>
            </a:r>
          </a:p>
          <a:p>
            <a:pPr marL="285750" indent="-285750" algn="just">
              <a:buFont typeface="Arial" panose="020B0604020202020204" pitchFamily="34" charset="0"/>
              <a:buChar char="•"/>
            </a:pPr>
            <a:r>
              <a:rPr lang="el-GR" b="1" dirty="0" smtClean="0">
                <a:solidFill>
                  <a:schemeClr val="accent2"/>
                </a:solidFill>
              </a:rPr>
              <a:t>Η ένταξη της Ισπανίας και της Πορτογαλίας στις ΕΚ βοήθησε στο εκσυγχρονισμό των οικονομιών τους και στην προσαρμογή τους στο περιβάλλον των ευρωπαϊκών αγορών και του ανταγωνισμού.</a:t>
            </a:r>
          </a:p>
          <a:p>
            <a:pPr marL="285750" indent="-285750" algn="just">
              <a:buFont typeface="Arial" panose="020B0604020202020204" pitchFamily="34" charset="0"/>
              <a:buChar char="•"/>
            </a:pPr>
            <a:endParaRPr lang="el-GR" b="1" dirty="0">
              <a:solidFill>
                <a:schemeClr val="accent2"/>
              </a:solidFill>
            </a:endParaRPr>
          </a:p>
        </p:txBody>
      </p:sp>
      <p:sp>
        <p:nvSpPr>
          <p:cNvPr id="13" name="TextBox 9"/>
          <p:cNvSpPr txBox="1"/>
          <p:nvPr/>
        </p:nvSpPr>
        <p:spPr>
          <a:xfrm>
            <a:off x="134490" y="3561799"/>
            <a:ext cx="4494470" cy="738664"/>
          </a:xfrm>
          <a:prstGeom prst="rect">
            <a:avLst/>
          </a:prstGeom>
          <a:noFill/>
        </p:spPr>
        <p:txBody>
          <a:bodyPr wrap="square" rtlCol="0">
            <a:spAutoFit/>
          </a:bodyPr>
          <a:lstStyle/>
          <a:p>
            <a:pPr algn="just"/>
            <a:r>
              <a:rPr lang="el-GR" sz="1400" b="1" dirty="0" smtClean="0">
                <a:solidFill>
                  <a:schemeClr val="accent2"/>
                </a:solidFill>
              </a:rPr>
              <a:t>Γελοιογραφία</a:t>
            </a:r>
          </a:p>
          <a:p>
            <a:pPr algn="just"/>
            <a:r>
              <a:rPr lang="el-GR" sz="1400" b="1" i="1" dirty="0" smtClean="0">
                <a:solidFill>
                  <a:schemeClr val="accent2"/>
                </a:solidFill>
              </a:rPr>
              <a:t>του Γερμανού</a:t>
            </a:r>
            <a:r>
              <a:rPr lang="en-US" sz="1400" b="1" i="1" dirty="0" smtClean="0">
                <a:solidFill>
                  <a:schemeClr val="accent2"/>
                </a:solidFill>
              </a:rPr>
              <a:t> Host </a:t>
            </a:r>
            <a:r>
              <a:rPr lang="en-US" sz="1400" b="1" i="1" dirty="0" err="1" smtClean="0">
                <a:solidFill>
                  <a:schemeClr val="accent2"/>
                </a:solidFill>
              </a:rPr>
              <a:t>Haitzinger</a:t>
            </a:r>
            <a:r>
              <a:rPr lang="en-US" sz="1400" b="1" i="1" dirty="0" smtClean="0">
                <a:solidFill>
                  <a:schemeClr val="accent2"/>
                </a:solidFill>
              </a:rPr>
              <a:t> </a:t>
            </a:r>
            <a:r>
              <a:rPr lang="el-GR" sz="1400" b="1" i="1" dirty="0" smtClean="0">
                <a:solidFill>
                  <a:schemeClr val="accent2"/>
                </a:solidFill>
              </a:rPr>
              <a:t>που απεικονίζει τις επιπτώσεις της διεύρυνσης στον αγροτικό τομέα.  </a:t>
            </a:r>
          </a:p>
        </p:txBody>
      </p:sp>
      <p:pic>
        <p:nvPicPr>
          <p:cNvPr id="1026" name="Picture 2"/>
          <p:cNvPicPr>
            <a:picLocks noChangeAspect="1" noChangeArrowheads="1"/>
          </p:cNvPicPr>
          <p:nvPr/>
        </p:nvPicPr>
        <p:blipFill>
          <a:blip r:embed="rId3"/>
          <a:srcRect/>
          <a:stretch>
            <a:fillRect/>
          </a:stretch>
        </p:blipFill>
        <p:spPr bwMode="auto">
          <a:xfrm>
            <a:off x="1054865" y="1631576"/>
            <a:ext cx="2591780" cy="2008094"/>
          </a:xfrm>
          <a:prstGeom prst="rect">
            <a:avLst/>
          </a:prstGeom>
          <a:noFill/>
          <a:ln w="9525">
            <a:noFill/>
            <a:miter lim="800000"/>
            <a:headEnd/>
            <a:tailEnd/>
          </a:ln>
        </p:spPr>
      </p:pic>
      <p:graphicFrame>
        <p:nvGraphicFramePr>
          <p:cNvPr id="20" name="19 - Πίνακας"/>
          <p:cNvGraphicFramePr>
            <a:graphicFrameLocks noGrp="1"/>
          </p:cNvGraphicFramePr>
          <p:nvPr>
            <p:extLst>
              <p:ext uri="{D42A27DB-BD31-4B8C-83A1-F6EECF244321}">
                <p14:modId xmlns:p14="http://schemas.microsoft.com/office/powerpoint/2010/main" val="853722465"/>
              </p:ext>
            </p:extLst>
          </p:nvPr>
        </p:nvGraphicFramePr>
        <p:xfrm>
          <a:off x="585696" y="4300463"/>
          <a:ext cx="3502210" cy="2528660"/>
        </p:xfrm>
        <a:graphic>
          <a:graphicData uri="http://schemas.openxmlformats.org/drawingml/2006/table">
            <a:tbl>
              <a:tblPr>
                <a:tableStyleId>{FABFCF23-3B69-468F-B69F-88F6DE6A72F2}</a:tableStyleId>
              </a:tblPr>
              <a:tblGrid>
                <a:gridCol w="900395"/>
                <a:gridCol w="665439"/>
                <a:gridCol w="635468"/>
                <a:gridCol w="687203"/>
                <a:gridCol w="613705"/>
              </a:tblGrid>
              <a:tr h="159960">
                <a:tc rowSpan="2">
                  <a:txBody>
                    <a:bodyPr/>
                    <a:lstStyle/>
                    <a:p>
                      <a:pPr algn="ctr" fontAlgn="b"/>
                      <a:r>
                        <a:rPr lang="el-GR" sz="1000" b="1" u="none" strike="noStrike" dirty="0" smtClean="0"/>
                        <a:t>Κράτος-μέλος</a:t>
                      </a:r>
                      <a:endParaRPr lang="el-GR" sz="1000" b="1" i="0" u="none" strike="noStrike" dirty="0">
                        <a:latin typeface="Times New Roman"/>
                      </a:endParaRPr>
                    </a:p>
                  </a:txBody>
                  <a:tcPr marL="9525" marR="9525" marT="9525" marB="0" anchor="ctr">
                    <a:solidFill>
                      <a:srgbClr val="FFFF00"/>
                    </a:solidFill>
                  </a:tcPr>
                </a:tc>
                <a:tc gridSpan="2">
                  <a:txBody>
                    <a:bodyPr/>
                    <a:lstStyle/>
                    <a:p>
                      <a:pPr algn="ctr" fontAlgn="b"/>
                      <a:r>
                        <a:rPr lang="el-GR" sz="1000" b="1" u="none" strike="noStrike" dirty="0"/>
                        <a:t>1983</a:t>
                      </a:r>
                      <a:endParaRPr lang="el-GR" sz="1000" b="1" i="0" u="none" strike="noStrike" dirty="0">
                        <a:latin typeface="Times New Roman"/>
                      </a:endParaRPr>
                    </a:p>
                  </a:txBody>
                  <a:tcPr marL="9525" marR="9525" marT="9525" marB="0" anchor="b">
                    <a:solidFill>
                      <a:srgbClr val="FFFF00"/>
                    </a:solidFill>
                  </a:tcPr>
                </a:tc>
                <a:tc hMerge="1">
                  <a:txBody>
                    <a:bodyPr/>
                    <a:lstStyle/>
                    <a:p>
                      <a:endParaRPr lang="el-GR"/>
                    </a:p>
                  </a:txBody>
                  <a:tcPr/>
                </a:tc>
                <a:tc gridSpan="2">
                  <a:txBody>
                    <a:bodyPr/>
                    <a:lstStyle/>
                    <a:p>
                      <a:pPr algn="ctr" fontAlgn="b"/>
                      <a:r>
                        <a:rPr lang="el-GR" sz="1000" b="1" u="none" strike="noStrike" dirty="0"/>
                        <a:t>1987</a:t>
                      </a:r>
                      <a:endParaRPr lang="el-GR" sz="1000" b="1" i="0" u="none" strike="noStrike" dirty="0">
                        <a:latin typeface="Times New Roman"/>
                      </a:endParaRPr>
                    </a:p>
                  </a:txBody>
                  <a:tcPr marL="9525" marR="9525" marT="9525" marB="0" anchor="b">
                    <a:solidFill>
                      <a:srgbClr val="FFFF00"/>
                    </a:solidFill>
                  </a:tcPr>
                </a:tc>
                <a:tc hMerge="1">
                  <a:txBody>
                    <a:bodyPr/>
                    <a:lstStyle/>
                    <a:p>
                      <a:endParaRPr lang="el-GR"/>
                    </a:p>
                  </a:txBody>
                  <a:tcPr/>
                </a:tc>
              </a:tr>
              <a:tr h="261710">
                <a:tc vMerge="1">
                  <a:txBody>
                    <a:bodyPr/>
                    <a:lstStyle/>
                    <a:p>
                      <a:pPr algn="l" fontAlgn="b"/>
                      <a:endParaRPr lang="el-GR" sz="1000" b="1" i="0"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l-GR" sz="800" b="1" u="none" strike="noStrike" dirty="0" smtClean="0"/>
                        <a:t>Αγρότες</a:t>
                      </a:r>
                      <a:r>
                        <a:rPr lang="en-US" sz="800" b="1" u="none" strike="noStrike" dirty="0" smtClean="0"/>
                        <a:t> (</a:t>
                      </a:r>
                      <a:r>
                        <a:rPr lang="el-GR" sz="800" b="1" u="none" strike="noStrike" dirty="0" smtClean="0"/>
                        <a:t>χιλιάδες</a:t>
                      </a:r>
                      <a:r>
                        <a:rPr lang="en-US" sz="800" b="1" u="none" strike="noStrike" dirty="0" smtClean="0"/>
                        <a:t>)</a:t>
                      </a:r>
                      <a:endParaRPr lang="el-GR" sz="800" b="1" i="0" u="none" strike="noStrike" dirty="0">
                        <a:latin typeface="Times New Roman"/>
                      </a:endParaRPr>
                    </a:p>
                  </a:txBody>
                  <a:tcPr marL="9525" marR="9525" marT="9525" marB="0" anchor="b">
                    <a:solidFill>
                      <a:srgbClr val="FFFF00"/>
                    </a:solidFill>
                  </a:tcPr>
                </a:tc>
                <a:tc>
                  <a:txBody>
                    <a:bodyPr/>
                    <a:lstStyle/>
                    <a:p>
                      <a:pPr algn="ctr" fontAlgn="b"/>
                      <a:r>
                        <a:rPr lang="el-GR" sz="800" b="1" u="none" strike="noStrike" dirty="0"/>
                        <a:t>Αγρότες ανά 100</a:t>
                      </a:r>
                      <a:r>
                        <a:rPr lang="en-US" sz="800" b="1" u="none" strike="noStrike" dirty="0"/>
                        <a:t>ha</a:t>
                      </a:r>
                      <a:endParaRPr lang="en-US" sz="800" b="1" i="0" u="none" strike="noStrike" dirty="0">
                        <a:latin typeface="Times New Roman"/>
                      </a:endParaRPr>
                    </a:p>
                  </a:txBody>
                  <a:tcPr marL="9525" marR="9525" marT="9525" marB="0" anchor="b">
                    <a:solidFill>
                      <a:srgbClr val="FFFF00"/>
                    </a:solidFill>
                  </a:tcPr>
                </a:tc>
                <a:tc>
                  <a:txBody>
                    <a:bodyPr/>
                    <a:lstStyle/>
                    <a:p>
                      <a:pPr algn="ctr" fontAlgn="b"/>
                      <a:r>
                        <a:rPr lang="el-GR" sz="800" b="1" u="none" strike="noStrike" dirty="0" smtClean="0"/>
                        <a:t>Αγρότες</a:t>
                      </a:r>
                      <a:r>
                        <a:rPr lang="en-US" sz="800" b="1" u="none" strike="noStrike" dirty="0" smtClean="0"/>
                        <a:t> (</a:t>
                      </a:r>
                      <a:r>
                        <a:rPr lang="el-GR" sz="800" b="1" u="none" strike="noStrike" dirty="0" smtClean="0"/>
                        <a:t>χιλιάδες</a:t>
                      </a:r>
                      <a:r>
                        <a:rPr lang="en-US" sz="800" b="1" u="none" strike="noStrike" dirty="0" smtClean="0"/>
                        <a:t>)</a:t>
                      </a:r>
                      <a:endParaRPr lang="el-GR" sz="800" b="1" i="0" u="none" strike="noStrike" dirty="0">
                        <a:latin typeface="Times New Roman"/>
                      </a:endParaRPr>
                    </a:p>
                  </a:txBody>
                  <a:tcPr marL="9525" marR="9525" marT="9525" marB="0" anchor="b">
                    <a:solidFill>
                      <a:srgbClr val="FFFF00"/>
                    </a:solidFill>
                  </a:tcPr>
                </a:tc>
                <a:tc>
                  <a:txBody>
                    <a:bodyPr/>
                    <a:lstStyle/>
                    <a:p>
                      <a:pPr algn="ctr" fontAlgn="b"/>
                      <a:r>
                        <a:rPr lang="el-GR" sz="800" b="1" u="none" strike="noStrike" dirty="0"/>
                        <a:t>Αγρότες ανά 100</a:t>
                      </a:r>
                      <a:r>
                        <a:rPr lang="en-US" sz="800" b="1" u="none" strike="noStrike" dirty="0"/>
                        <a:t>ha</a:t>
                      </a:r>
                      <a:endParaRPr lang="en-US" sz="800" b="1" i="0" u="none" strike="noStrike" dirty="0">
                        <a:latin typeface="Times New Roman"/>
                      </a:endParaRPr>
                    </a:p>
                  </a:txBody>
                  <a:tcPr marL="9525" marR="9525" marT="9525" marB="0" anchor="b">
                    <a:solidFill>
                      <a:srgbClr val="FFFF00"/>
                    </a:solidFill>
                  </a:tcPr>
                </a:tc>
              </a:tr>
              <a:tr h="159960">
                <a:tc>
                  <a:txBody>
                    <a:bodyPr/>
                    <a:lstStyle/>
                    <a:p>
                      <a:pPr algn="l" fontAlgn="t"/>
                      <a:r>
                        <a:rPr lang="el-GR" sz="1000" b="1" u="none" strike="noStrike" dirty="0"/>
                        <a:t>Βέλγιο</a:t>
                      </a:r>
                      <a:endParaRPr lang="el-GR" sz="1000" b="1" i="0" u="none" strike="noStrike" dirty="0">
                        <a:latin typeface="Times New Roman"/>
                      </a:endParaRPr>
                    </a:p>
                  </a:txBody>
                  <a:tcPr marL="9525" marR="9525" marT="9525" marB="0"/>
                </a:tc>
                <a:tc>
                  <a:txBody>
                    <a:bodyPr/>
                    <a:lstStyle/>
                    <a:p>
                      <a:pPr algn="r" fontAlgn="b"/>
                      <a:r>
                        <a:rPr lang="el-GR" sz="1000" b="1" u="none" strike="noStrike" dirty="0"/>
                        <a:t>165</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11,8</a:t>
                      </a:r>
                      <a:endParaRPr lang="el-GR" sz="1000" b="1" i="0" u="none" strike="noStrike" dirty="0">
                        <a:latin typeface="Times New Roman"/>
                      </a:endParaRPr>
                    </a:p>
                  </a:txBody>
                  <a:tcPr marL="9525" marR="9525" marT="9525" marB="0" anchor="b"/>
                </a:tc>
                <a:tc>
                  <a:txBody>
                    <a:bodyPr/>
                    <a:lstStyle/>
                    <a:p>
                      <a:pPr algn="r" fontAlgn="b"/>
                      <a:r>
                        <a:rPr lang="el-GR" sz="1000" b="1" u="none" strike="noStrike"/>
                        <a:t>147</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10,7</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Βρετανία</a:t>
                      </a:r>
                      <a:endParaRPr lang="el-GR" sz="1000" b="1" i="0" u="none" strike="noStrike" dirty="0">
                        <a:latin typeface="Times New Roman"/>
                      </a:endParaRPr>
                    </a:p>
                  </a:txBody>
                  <a:tcPr marL="9525" marR="9525" marT="9525" marB="0"/>
                </a:tc>
                <a:tc>
                  <a:txBody>
                    <a:bodyPr/>
                    <a:lstStyle/>
                    <a:p>
                      <a:pPr algn="r" fontAlgn="b"/>
                      <a:r>
                        <a:rPr lang="el-GR" sz="1000" b="1" u="none" strike="noStrike"/>
                        <a:t>703</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4,3</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715</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4,3</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Γαλλία</a:t>
                      </a:r>
                      <a:endParaRPr lang="el-GR" sz="1000" b="1" i="0" u="none" strike="noStrike" dirty="0">
                        <a:latin typeface="Times New Roman"/>
                      </a:endParaRPr>
                    </a:p>
                  </a:txBody>
                  <a:tcPr marL="9525" marR="9525" marT="9525" marB="0"/>
                </a:tc>
                <a:tc>
                  <a:txBody>
                    <a:bodyPr/>
                    <a:lstStyle/>
                    <a:p>
                      <a:pPr algn="r" fontAlgn="b"/>
                      <a:r>
                        <a:rPr lang="el-GR" sz="1000" b="1" u="none" strike="noStrike"/>
                        <a:t>2406</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8,4</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2034</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7,2</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Γερμανία</a:t>
                      </a:r>
                      <a:endParaRPr lang="el-GR" sz="1000" b="1" i="0" u="none" strike="noStrike" dirty="0">
                        <a:latin typeface="Times New Roman"/>
                      </a:endParaRPr>
                    </a:p>
                  </a:txBody>
                  <a:tcPr marL="9525" marR="9525" marT="9525" marB="0"/>
                </a:tc>
                <a:tc>
                  <a:txBody>
                    <a:bodyPr/>
                    <a:lstStyle/>
                    <a:p>
                      <a:pPr algn="r" fontAlgn="b"/>
                      <a:r>
                        <a:rPr lang="el-GR" sz="1000" b="1" u="none" strike="noStrike"/>
                        <a:t>1784</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15,0</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1624</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13,7</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Δανία</a:t>
                      </a:r>
                      <a:endParaRPr lang="el-GR" sz="1000" b="1" i="0" u="none" strike="noStrike" dirty="0">
                        <a:latin typeface="Times New Roman"/>
                      </a:endParaRPr>
                    </a:p>
                  </a:txBody>
                  <a:tcPr marL="9525" marR="9525" marT="9525" marB="0"/>
                </a:tc>
                <a:tc>
                  <a:txBody>
                    <a:bodyPr/>
                    <a:lstStyle/>
                    <a:p>
                      <a:pPr algn="r" fontAlgn="b"/>
                      <a:r>
                        <a:rPr lang="el-GR" sz="1000" b="1" u="none" strike="noStrike"/>
                        <a:t>186</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6,5</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148</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5,3</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Ελλάδα</a:t>
                      </a:r>
                      <a:endParaRPr lang="el-GR" sz="1000" b="1" i="0" u="none" strike="noStrike" dirty="0">
                        <a:latin typeface="Times New Roman"/>
                      </a:endParaRPr>
                    </a:p>
                  </a:txBody>
                  <a:tcPr marL="9525" marR="9525" marT="9525" marB="0"/>
                </a:tc>
                <a:tc>
                  <a:txBody>
                    <a:bodyPr/>
                    <a:lstStyle/>
                    <a:p>
                      <a:pPr algn="r" fontAlgn="b"/>
                      <a:r>
                        <a:rPr lang="el-GR" sz="1000" b="1" u="none" strike="noStrike"/>
                        <a:t>2079</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54,5</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2082</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54,2</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Ιρλανδία</a:t>
                      </a:r>
                      <a:endParaRPr lang="el-GR" sz="1000" b="1" i="0" u="none" strike="noStrike" dirty="0">
                        <a:latin typeface="Times New Roman"/>
                      </a:endParaRPr>
                    </a:p>
                  </a:txBody>
                  <a:tcPr marL="9525" marR="9525" marT="9525" marB="0"/>
                </a:tc>
                <a:tc>
                  <a:txBody>
                    <a:bodyPr/>
                    <a:lstStyle/>
                    <a:p>
                      <a:pPr algn="r" fontAlgn="b"/>
                      <a:r>
                        <a:rPr lang="el-GR" sz="1000" b="1" u="none" strike="noStrike"/>
                        <a:t>419</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8,3</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400</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8,1</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Ισπανία</a:t>
                      </a:r>
                      <a:endParaRPr lang="el-GR" sz="1000" b="1" i="0" u="none" strike="noStrike" dirty="0">
                        <a:latin typeface="Times New Roman"/>
                      </a:endParaRPr>
                    </a:p>
                  </a:txBody>
                  <a:tcPr marL="9525" marR="9525" marT="9525" marB="0"/>
                </a:tc>
                <a:tc>
                  <a:txBody>
                    <a:bodyPr/>
                    <a:lstStyle/>
                    <a:p>
                      <a:pPr algn="r" fontAlgn="b"/>
                      <a:r>
                        <a:rPr lang="el-GR" sz="1000" b="1" u="none" strike="noStrike"/>
                        <a:t>3180</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13,5</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3436</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13,9</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Ιταλία</a:t>
                      </a:r>
                      <a:endParaRPr lang="el-GR" sz="1000" b="1" i="0" u="none" strike="noStrike" dirty="0">
                        <a:latin typeface="Times New Roman"/>
                      </a:endParaRPr>
                    </a:p>
                  </a:txBody>
                  <a:tcPr marL="9525" marR="9525" marT="9525" marB="0"/>
                </a:tc>
                <a:tc>
                  <a:txBody>
                    <a:bodyPr/>
                    <a:lstStyle/>
                    <a:p>
                      <a:pPr algn="r" fontAlgn="b"/>
                      <a:r>
                        <a:rPr lang="el-GR" sz="1000" b="1" u="none" strike="noStrike"/>
                        <a:t>5301</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34,0</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5155</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33,2</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Λουξεμβούργο</a:t>
                      </a:r>
                      <a:endParaRPr lang="el-GR" sz="1000" b="1" i="0" u="none" strike="noStrike" dirty="0">
                        <a:latin typeface="Times New Roman"/>
                      </a:endParaRPr>
                    </a:p>
                  </a:txBody>
                  <a:tcPr marL="9525" marR="9525" marT="9525" marB="0"/>
                </a:tc>
                <a:tc>
                  <a:txBody>
                    <a:bodyPr/>
                    <a:lstStyle/>
                    <a:p>
                      <a:pPr algn="r" fontAlgn="b"/>
                      <a:r>
                        <a:rPr lang="el-GR" sz="1000" b="1" u="none" strike="noStrike"/>
                        <a:t>11</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8,2</a:t>
                      </a:r>
                      <a:endParaRPr lang="el-GR" sz="1000" b="1" i="0" u="none" strike="noStrike" dirty="0">
                        <a:latin typeface="Times New Roman"/>
                      </a:endParaRPr>
                    </a:p>
                  </a:txBody>
                  <a:tcPr marL="9525" marR="9525" marT="9525" marB="0" anchor="b"/>
                </a:tc>
                <a:tc>
                  <a:txBody>
                    <a:bodyPr/>
                    <a:lstStyle/>
                    <a:p>
                      <a:pPr algn="r" fontAlgn="b"/>
                      <a:r>
                        <a:rPr lang="el-GR" sz="1000" b="1" u="none" strike="noStrike"/>
                        <a:t>10</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7,7</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Ολλανδία</a:t>
                      </a:r>
                      <a:endParaRPr lang="el-GR" sz="1000" b="1" i="0" u="none" strike="noStrike" dirty="0">
                        <a:latin typeface="Times New Roman"/>
                      </a:endParaRPr>
                    </a:p>
                  </a:txBody>
                  <a:tcPr marL="9525" marR="9525" marT="9525" marB="0"/>
                </a:tc>
                <a:tc>
                  <a:txBody>
                    <a:bodyPr/>
                    <a:lstStyle/>
                    <a:p>
                      <a:pPr algn="r" fontAlgn="b"/>
                      <a:r>
                        <a:rPr lang="el-GR" sz="1000" b="1" u="none" strike="noStrike"/>
                        <a:t>305</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15,2</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a:t>293</a:t>
                      </a:r>
                      <a:endParaRPr lang="el-GR" sz="1000" b="1" i="0" u="none" strike="noStrike" dirty="0">
                        <a:latin typeface="Times New Roman"/>
                      </a:endParaRPr>
                    </a:p>
                  </a:txBody>
                  <a:tcPr marL="9525" marR="9525" marT="9525" marB="0" anchor="b"/>
                </a:tc>
                <a:tc>
                  <a:txBody>
                    <a:bodyPr/>
                    <a:lstStyle/>
                    <a:p>
                      <a:pPr algn="r" fontAlgn="b"/>
                      <a:r>
                        <a:rPr lang="el-GR" sz="1000" b="1" u="none" strike="noStrike" dirty="0" smtClean="0"/>
                        <a:t>14,5</a:t>
                      </a:r>
                      <a:endParaRPr lang="el-GR" sz="1000" b="1" i="0" u="none" strike="noStrike" dirty="0">
                        <a:latin typeface="Times New Roman"/>
                      </a:endParaRPr>
                    </a:p>
                  </a:txBody>
                  <a:tcPr marL="9525" marR="9525" marT="9525" marB="0" anchor="b"/>
                </a:tc>
              </a:tr>
              <a:tr h="159960">
                <a:tc>
                  <a:txBody>
                    <a:bodyPr/>
                    <a:lstStyle/>
                    <a:p>
                      <a:pPr algn="l" fontAlgn="t"/>
                      <a:r>
                        <a:rPr lang="el-GR" sz="1000" b="1" u="none" strike="noStrike" dirty="0"/>
                        <a:t>Πορτογαλία</a:t>
                      </a:r>
                      <a:endParaRPr lang="el-GR" sz="1000" b="1" i="0" u="none" strike="noStrike" dirty="0">
                        <a:latin typeface="Times New Roman"/>
                      </a:endParaRPr>
                    </a:p>
                  </a:txBody>
                  <a:tcPr marL="9525" marR="9525" marT="9525" marB="0"/>
                </a:tc>
                <a:tc>
                  <a:txBody>
                    <a:bodyPr/>
                    <a:lstStyle/>
                    <a:p>
                      <a:pPr algn="r" fontAlgn="b"/>
                      <a:r>
                        <a:rPr lang="el-GR" sz="1000" b="1" u="none" strike="noStrike"/>
                        <a:t>*1950</a:t>
                      </a:r>
                      <a:endParaRPr lang="el-GR" sz="1000" b="1" i="0" u="none" strike="noStrike">
                        <a:latin typeface="Times New Roman"/>
                      </a:endParaRPr>
                    </a:p>
                  </a:txBody>
                  <a:tcPr marL="9525" marR="9525" marT="9525" marB="0" anchor="b"/>
                </a:tc>
                <a:tc>
                  <a:txBody>
                    <a:bodyPr/>
                    <a:lstStyle/>
                    <a:p>
                      <a:pPr algn="r" fontAlgn="b"/>
                      <a:r>
                        <a:rPr lang="el-GR" sz="1000" b="1" u="none" strike="noStrike"/>
                        <a:t>*58,8</a:t>
                      </a:r>
                      <a:endParaRPr lang="el-GR" sz="1000" b="1" i="0" u="none" strike="noStrike">
                        <a:latin typeface="Times New Roman"/>
                      </a:endParaRPr>
                    </a:p>
                  </a:txBody>
                  <a:tcPr marL="9525" marR="9525" marT="9525" marB="0" anchor="b"/>
                </a:tc>
                <a:tc>
                  <a:txBody>
                    <a:bodyPr/>
                    <a:lstStyle/>
                    <a:p>
                      <a:pPr algn="r" fontAlgn="b"/>
                      <a:r>
                        <a:rPr lang="el-GR" sz="1000" b="1" u="none" strike="noStrike"/>
                        <a:t>1666</a:t>
                      </a:r>
                      <a:endParaRPr lang="el-GR" sz="1000" b="1" i="0" u="none" strike="noStrike">
                        <a:latin typeface="Times New Roman"/>
                      </a:endParaRPr>
                    </a:p>
                  </a:txBody>
                  <a:tcPr marL="9525" marR="9525" marT="9525" marB="0" anchor="b"/>
                </a:tc>
                <a:tc>
                  <a:txBody>
                    <a:bodyPr/>
                    <a:lstStyle/>
                    <a:p>
                      <a:pPr algn="r" fontAlgn="b"/>
                      <a:r>
                        <a:rPr lang="el-GR" sz="1000" b="1" u="none" strike="noStrike" dirty="0" smtClean="0"/>
                        <a:t>50,0</a:t>
                      </a:r>
                      <a:endParaRPr lang="el-GR" sz="1000" b="1" i="0" u="none" strike="noStrike" dirty="0">
                        <a:latin typeface="Times New Roman"/>
                      </a:endParaRPr>
                    </a:p>
                  </a:txBody>
                  <a:tcPr marL="9525" marR="9525" marT="9525" marB="0" anchor="b"/>
                </a:tc>
              </a:tr>
              <a:tr h="159960">
                <a:tc>
                  <a:txBody>
                    <a:bodyPr/>
                    <a:lstStyle/>
                    <a:p>
                      <a:pPr algn="l" fontAlgn="b"/>
                      <a:r>
                        <a:rPr lang="el-GR" sz="800" b="1" u="none" strike="noStrike" dirty="0" smtClean="0"/>
                        <a:t>(*) Τιμές </a:t>
                      </a:r>
                      <a:r>
                        <a:rPr lang="el-GR" sz="800" b="1" u="none" strike="noStrike" dirty="0"/>
                        <a:t>1980</a:t>
                      </a:r>
                      <a:endParaRPr lang="el-GR" sz="800" b="1" i="0" u="none" strike="noStrike" dirty="0">
                        <a:latin typeface="Times New Roman"/>
                      </a:endParaRPr>
                    </a:p>
                  </a:txBody>
                  <a:tcPr marL="9525" marR="9525" marT="9525" marB="0" anchor="b"/>
                </a:tc>
                <a:tc>
                  <a:txBody>
                    <a:bodyPr/>
                    <a:lstStyle/>
                    <a:p>
                      <a:pPr algn="l" fontAlgn="b"/>
                      <a:endParaRPr lang="el-GR" sz="800" b="1" i="0" u="none" strike="noStrike" dirty="0">
                        <a:latin typeface="Arial"/>
                      </a:endParaRPr>
                    </a:p>
                  </a:txBody>
                  <a:tcPr marL="9525" marR="9525" marT="9525" marB="0" anchor="b"/>
                </a:tc>
                <a:tc>
                  <a:txBody>
                    <a:bodyPr/>
                    <a:lstStyle/>
                    <a:p>
                      <a:pPr algn="l" fontAlgn="b"/>
                      <a:endParaRPr lang="el-GR" sz="1000" b="0" i="0" u="none" strike="noStrike">
                        <a:latin typeface="Arial"/>
                      </a:endParaRPr>
                    </a:p>
                  </a:txBody>
                  <a:tcPr marL="9525" marR="9525" marT="9525" marB="0" anchor="b"/>
                </a:tc>
                <a:tc>
                  <a:txBody>
                    <a:bodyPr/>
                    <a:lstStyle/>
                    <a:p>
                      <a:pPr algn="l" fontAlgn="b"/>
                      <a:endParaRPr lang="el-GR" sz="1000" b="0" i="0" u="none" strike="noStrike">
                        <a:latin typeface="Arial"/>
                      </a:endParaRPr>
                    </a:p>
                  </a:txBody>
                  <a:tcPr marL="9525" marR="9525" marT="9525" marB="0" anchor="b"/>
                </a:tc>
                <a:tc>
                  <a:txBody>
                    <a:bodyPr/>
                    <a:lstStyle/>
                    <a:p>
                      <a:pPr algn="l" fontAlgn="b"/>
                      <a:endParaRPr lang="el-GR" sz="1000" b="0" i="0" u="none" strike="noStrike" dirty="0">
                        <a:latin typeface="Arial"/>
                      </a:endParaRPr>
                    </a:p>
                  </a:txBody>
                  <a:tcPr marL="9525" marR="9525" marT="9525" marB="0" anchor="b"/>
                </a:tc>
              </a:tr>
            </a:tbl>
          </a:graphicData>
        </a:graphic>
      </p:graphicFrame>
      <p:sp>
        <p:nvSpPr>
          <p:cNvPr id="21" name="20 - TextBox"/>
          <p:cNvSpPr txBox="1"/>
          <p:nvPr/>
        </p:nvSpPr>
        <p:spPr>
          <a:xfrm>
            <a:off x="4038600" y="4317736"/>
            <a:ext cx="851647" cy="246221"/>
          </a:xfrm>
          <a:prstGeom prst="rect">
            <a:avLst/>
          </a:prstGeom>
          <a:noFill/>
        </p:spPr>
        <p:txBody>
          <a:bodyPr wrap="square" rtlCol="0">
            <a:spAutoFit/>
          </a:bodyPr>
          <a:lstStyle/>
          <a:p>
            <a:r>
              <a:rPr lang="el-GR" sz="1000" b="1" dirty="0" smtClean="0">
                <a:solidFill>
                  <a:schemeClr val="accent2"/>
                </a:solidFill>
              </a:rPr>
              <a:t>Πηγή: </a:t>
            </a:r>
            <a:r>
              <a:rPr lang="en-US" sz="1000" b="1" dirty="0" smtClean="0">
                <a:solidFill>
                  <a:schemeClr val="accent2"/>
                </a:solidFill>
              </a:rPr>
              <a:t>CVCE</a:t>
            </a:r>
            <a:endParaRPr lang="el-GR" sz="1000" b="1" dirty="0">
              <a:solidFill>
                <a:schemeClr val="accent2"/>
              </a:solidFill>
            </a:endParaRP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7</a:t>
            </a:fld>
            <a:endParaRPr lang="en-US" altLang="en-US"/>
          </a:p>
        </p:txBody>
      </p:sp>
    </p:spTree>
    <p:extLst>
      <p:ext uri="{BB962C8B-B14F-4D97-AF65-F5344CB8AC3E}">
        <p14:creationId xmlns:p14="http://schemas.microsoft.com/office/powerpoint/2010/main" val="3009362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πορεία προς την </a:t>
            </a:r>
            <a:r>
              <a:rPr lang="el-GR" sz="2000" b="1" i="1" dirty="0" smtClean="0">
                <a:solidFill>
                  <a:schemeClr val="accent2"/>
                </a:solidFill>
              </a:rPr>
              <a:t>Ενιαία Ευρωπαϊκή Πράξη</a:t>
            </a:r>
            <a:r>
              <a:rPr lang="el-GR" sz="2000" b="1" dirty="0" smtClean="0">
                <a:solidFill>
                  <a:schemeClr val="accent2"/>
                </a:solidFill>
              </a:rPr>
              <a:t> (ΕΕΠ)</a:t>
            </a:r>
            <a:endParaRPr lang="el-GR" sz="2000" b="1" dirty="0">
              <a:solidFill>
                <a:schemeClr val="accent2"/>
              </a:solidFill>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Το σχέδιο </a:t>
            </a:r>
            <a:r>
              <a:rPr lang="el-GR" b="1" dirty="0" err="1" smtClean="0">
                <a:solidFill>
                  <a:schemeClr val="accent2"/>
                </a:solidFill>
              </a:rPr>
              <a:t>Genscher</a:t>
            </a:r>
            <a:r>
              <a:rPr lang="el-GR" b="1" dirty="0" smtClean="0">
                <a:solidFill>
                  <a:schemeClr val="accent2"/>
                </a:solidFill>
              </a:rPr>
              <a:t> – </a:t>
            </a:r>
            <a:r>
              <a:rPr lang="el-GR" b="1" dirty="0" err="1" smtClean="0">
                <a:solidFill>
                  <a:schemeClr val="accent2"/>
                </a:solidFill>
              </a:rPr>
              <a:t>Colombo</a:t>
            </a:r>
            <a:r>
              <a:rPr lang="el-GR" b="1" dirty="0" smtClean="0">
                <a:solidFill>
                  <a:schemeClr val="accent2"/>
                </a:solidFill>
              </a:rPr>
              <a:t> και η προώθηση της ΕΠΣ</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Στο πολιτικό πεδίο, οι κυβερνήσεις των κρατών-μελών αποφάσισαν αντί του εγκλωβισμού σε εθνικές στρατηγικές και συμφέροντα της δεκαετίας του 1970, να συνεχίσουν την ολοκλήρωση, τη διεύρυνση και την εμβάθυνση των ΕΚ, με σκοπό την ολοκλήρωση της ενιαίας εσωτερικής αγοράς και τη </a:t>
            </a:r>
            <a:r>
              <a:rPr lang="el-GR" b="1" dirty="0">
                <a:solidFill>
                  <a:schemeClr val="accent2"/>
                </a:solidFill>
              </a:rPr>
              <a:t>βελτίωση της </a:t>
            </a:r>
            <a:r>
              <a:rPr lang="el-GR" b="1" dirty="0" smtClean="0">
                <a:solidFill>
                  <a:schemeClr val="accent2"/>
                </a:solidFill>
              </a:rPr>
              <a:t>ανταγωνιστικότητας. </a:t>
            </a:r>
          </a:p>
          <a:p>
            <a:pPr marL="285750" indent="-285750" algn="just">
              <a:buFont typeface="Arial" panose="020B0604020202020204" pitchFamily="34" charset="0"/>
              <a:buChar char="•"/>
            </a:pPr>
            <a:r>
              <a:rPr lang="el-GR" b="1" dirty="0" smtClean="0">
                <a:solidFill>
                  <a:schemeClr val="accent2"/>
                </a:solidFill>
              </a:rPr>
              <a:t>Οι παρεμβάσεις των υπουργών Εξωτερικών Γερμανίας Hans-Dietrich </a:t>
            </a:r>
            <a:r>
              <a:rPr lang="el-GR" b="1" dirty="0" err="1" smtClean="0">
                <a:solidFill>
                  <a:schemeClr val="accent2"/>
                </a:solidFill>
              </a:rPr>
              <a:t>Genscher</a:t>
            </a:r>
            <a:r>
              <a:rPr lang="el-GR" b="1" dirty="0" smtClean="0">
                <a:solidFill>
                  <a:schemeClr val="accent2"/>
                </a:solidFill>
              </a:rPr>
              <a:t> και Ιταλίας </a:t>
            </a:r>
            <a:r>
              <a:rPr lang="en-US" b="1" dirty="0" smtClean="0">
                <a:solidFill>
                  <a:schemeClr val="accent2"/>
                </a:solidFill>
              </a:rPr>
              <a:t>Emilio Colombo, </a:t>
            </a:r>
            <a:r>
              <a:rPr lang="el-GR" b="1" dirty="0" smtClean="0">
                <a:solidFill>
                  <a:schemeClr val="accent2"/>
                </a:solidFill>
              </a:rPr>
              <a:t>κατέληξαν σε σχέδιο «Ευρωπαϊκής Πράξης» (</a:t>
            </a:r>
            <a:r>
              <a:rPr lang="el-GR" b="1" dirty="0" err="1" smtClean="0">
                <a:solidFill>
                  <a:schemeClr val="accent2"/>
                </a:solidFill>
              </a:rPr>
              <a:t>Genscher-Colombo</a:t>
            </a:r>
            <a:r>
              <a:rPr lang="el-GR" b="1" dirty="0" smtClean="0">
                <a:solidFill>
                  <a:schemeClr val="accent2"/>
                </a:solidFill>
              </a:rPr>
              <a:t>) στις 6 Νοεμβρίου 1981. </a:t>
            </a:r>
          </a:p>
          <a:p>
            <a:pPr marL="285750" indent="-285750" algn="just">
              <a:buFont typeface="Arial" panose="020B0604020202020204" pitchFamily="34" charset="0"/>
              <a:buChar char="•"/>
            </a:pPr>
            <a:r>
              <a:rPr lang="el-GR" b="1" dirty="0" smtClean="0">
                <a:solidFill>
                  <a:schemeClr val="accent2"/>
                </a:solidFill>
              </a:rPr>
              <a:t>Η πρωτοβουλία οδήγησε στην υπογραφή </a:t>
            </a:r>
            <a:r>
              <a:rPr lang="el-GR" b="1" i="1" dirty="0" smtClean="0">
                <a:solidFill>
                  <a:schemeClr val="accent2"/>
                </a:solidFill>
              </a:rPr>
              <a:t>Πανηγυρικής Διακήρυξης για την Ευρωπαϊκή Ένωση</a:t>
            </a:r>
            <a:r>
              <a:rPr lang="el-GR" b="1" dirty="0" smtClean="0">
                <a:solidFill>
                  <a:schemeClr val="accent2"/>
                </a:solidFill>
              </a:rPr>
              <a:t> στη Στουτγάρδη, στις 19 Ιουνίου 1983, για μία ευρωπαϊκή πράξη που θα συμπλήρωνε τη </a:t>
            </a:r>
            <a:r>
              <a:rPr lang="el-GR" b="1" i="1" dirty="0" smtClean="0">
                <a:solidFill>
                  <a:schemeClr val="accent2"/>
                </a:solidFill>
              </a:rPr>
              <a:t>Συνθήκη της Ρώμης</a:t>
            </a:r>
            <a:r>
              <a:rPr lang="el-GR" b="1" dirty="0" smtClean="0">
                <a:solidFill>
                  <a:schemeClr val="accent2"/>
                </a:solidFill>
              </a:rPr>
              <a:t>. </a:t>
            </a:r>
          </a:p>
          <a:p>
            <a:pPr marL="285750" indent="-285750" algn="just">
              <a:buFont typeface="Arial" panose="020B0604020202020204" pitchFamily="34" charset="0"/>
              <a:buChar char="•"/>
            </a:pPr>
            <a:r>
              <a:rPr lang="el-GR" b="1" dirty="0" smtClean="0">
                <a:solidFill>
                  <a:schemeClr val="accent2"/>
                </a:solidFill>
              </a:rPr>
              <a:t>Αναγνωριζόταν ο πολιτικός ρόλος ενός θεσμοποιημένου Ευρωπαϊκού Συμβουλίου στη χάραξη της ΕΠΣ, και η απόδοση λόγου στην Επιτροπή, το Συμβούλιο των Υπουργών και το Ευρωπαϊκό Κοινοβούλιο στο σχεδιασμό της ΕΠΣ και τη μελλοντική ανάπτυξη Ευρωπαϊκής Ένωσης. </a:t>
            </a:r>
          </a:p>
        </p:txBody>
      </p:sp>
      <p:sp>
        <p:nvSpPr>
          <p:cNvPr id="10" name="TextBox 9"/>
          <p:cNvSpPr txBox="1"/>
          <p:nvPr/>
        </p:nvSpPr>
        <p:spPr>
          <a:xfrm>
            <a:off x="331705" y="3586987"/>
            <a:ext cx="2286000" cy="523220"/>
          </a:xfrm>
          <a:prstGeom prst="rect">
            <a:avLst/>
          </a:prstGeom>
          <a:noFill/>
        </p:spPr>
        <p:txBody>
          <a:bodyPr wrap="square" rtlCol="0">
            <a:spAutoFit/>
          </a:bodyPr>
          <a:lstStyle/>
          <a:p>
            <a:r>
              <a:rPr lang="en-GB" sz="1400" b="1" dirty="0">
                <a:solidFill>
                  <a:schemeClr val="accent2"/>
                </a:solidFill>
              </a:rPr>
              <a:t>Hans-Dietrich </a:t>
            </a:r>
            <a:r>
              <a:rPr lang="en-GB" sz="1400" b="1" dirty="0" err="1" smtClean="0">
                <a:solidFill>
                  <a:schemeClr val="accent2"/>
                </a:solidFill>
              </a:rPr>
              <a:t>Genscher</a:t>
            </a:r>
            <a:endParaRPr lang="el-GR" sz="1400" b="1" dirty="0" smtClean="0">
              <a:solidFill>
                <a:schemeClr val="accent2"/>
              </a:solidFill>
            </a:endParaRPr>
          </a:p>
          <a:p>
            <a:r>
              <a:rPr lang="el-GR" sz="1400" b="1" i="1" dirty="0" smtClean="0">
                <a:solidFill>
                  <a:schemeClr val="accent2"/>
                </a:solidFill>
              </a:rPr>
              <a:t>Υπ. Εξωτερικών Γερμανίας</a:t>
            </a:r>
          </a:p>
        </p:txBody>
      </p:sp>
      <p:pic>
        <p:nvPicPr>
          <p:cNvPr id="15" name="2824 - Εικόνα" descr="Genscher.jpg"/>
          <p:cNvPicPr/>
          <p:nvPr/>
        </p:nvPicPr>
        <p:blipFill>
          <a:blip r:embed="rId3" cstate="print"/>
          <a:stretch>
            <a:fillRect/>
          </a:stretch>
        </p:blipFill>
        <p:spPr>
          <a:xfrm>
            <a:off x="621683" y="1702457"/>
            <a:ext cx="1517761" cy="1940118"/>
          </a:xfrm>
          <a:prstGeom prst="rect">
            <a:avLst/>
          </a:prstGeom>
        </p:spPr>
      </p:pic>
      <p:pic>
        <p:nvPicPr>
          <p:cNvPr id="16" name="2825 - Εικόνα" descr="Colombo.jpg"/>
          <p:cNvPicPr/>
          <p:nvPr/>
        </p:nvPicPr>
        <p:blipFill>
          <a:blip r:embed="rId4" cstate="print"/>
          <a:stretch>
            <a:fillRect/>
          </a:stretch>
        </p:blipFill>
        <p:spPr>
          <a:xfrm>
            <a:off x="2629778" y="1653735"/>
            <a:ext cx="1517761" cy="2019631"/>
          </a:xfrm>
          <a:prstGeom prst="rect">
            <a:avLst/>
          </a:prstGeom>
        </p:spPr>
      </p:pic>
      <p:sp>
        <p:nvSpPr>
          <p:cNvPr id="18" name="TextBox 9"/>
          <p:cNvSpPr txBox="1"/>
          <p:nvPr/>
        </p:nvSpPr>
        <p:spPr>
          <a:xfrm>
            <a:off x="2501843" y="3601467"/>
            <a:ext cx="2286000" cy="523220"/>
          </a:xfrm>
          <a:prstGeom prst="rect">
            <a:avLst/>
          </a:prstGeom>
          <a:noFill/>
        </p:spPr>
        <p:txBody>
          <a:bodyPr wrap="square" rtlCol="0">
            <a:spAutoFit/>
          </a:bodyPr>
          <a:lstStyle/>
          <a:p>
            <a:r>
              <a:rPr lang="en-GB" sz="1400" b="1" dirty="0">
                <a:solidFill>
                  <a:schemeClr val="accent2"/>
                </a:solidFill>
              </a:rPr>
              <a:t>Emilio </a:t>
            </a:r>
            <a:r>
              <a:rPr lang="en-GB" sz="1400" b="1" dirty="0" smtClean="0">
                <a:solidFill>
                  <a:schemeClr val="accent2"/>
                </a:solidFill>
              </a:rPr>
              <a:t>Colombo</a:t>
            </a:r>
            <a:endParaRPr lang="el-GR" sz="1400" b="1" dirty="0" smtClean="0">
              <a:solidFill>
                <a:schemeClr val="accent2"/>
              </a:solidFill>
            </a:endParaRPr>
          </a:p>
          <a:p>
            <a:r>
              <a:rPr lang="el-GR" sz="1400" b="1" i="1" dirty="0">
                <a:solidFill>
                  <a:schemeClr val="accent2"/>
                </a:solidFill>
              </a:rPr>
              <a:t>Υπ. Εξωτερικών Γερμανίας</a:t>
            </a:r>
          </a:p>
        </p:txBody>
      </p:sp>
      <p:sp>
        <p:nvSpPr>
          <p:cNvPr id="5" name="Ορθογώνιο 4"/>
          <p:cNvSpPr/>
          <p:nvPr/>
        </p:nvSpPr>
        <p:spPr>
          <a:xfrm>
            <a:off x="22896" y="4274539"/>
            <a:ext cx="4670612" cy="1384995"/>
          </a:xfrm>
          <a:prstGeom prst="rect">
            <a:avLst/>
          </a:prstGeom>
        </p:spPr>
        <p:txBody>
          <a:bodyPr wrap="square">
            <a:spAutoFit/>
          </a:bodyPr>
          <a:lstStyle/>
          <a:p>
            <a:pPr algn="just"/>
            <a:r>
              <a:rPr lang="el-GR" sz="1400" b="1" i="1" dirty="0">
                <a:solidFill>
                  <a:schemeClr val="accent2"/>
                </a:solidFill>
              </a:rPr>
              <a:t>Ωστόσο, η Πανηγυρική Διακήρυξη για την Ευρωπαϊκή Ένωση της Στουτγάρδης αμφισβητήθηκε από ορισμένα κράτη-μέλη, συμπεριλαμβανομένης της Δανίας και της Ελλάδας, το σχέδιο παρέμεινε απλώς δήλωση χωρίς να αναδειχθεί σε νομοθετικό δεσμευτικό κείμενο, ενώ και ο τρόπος υλοποίησής του παρέμεινε ασαφής</a:t>
            </a:r>
          </a:p>
        </p:txBody>
      </p:sp>
      <p:sp>
        <p:nvSpPr>
          <p:cNvPr id="17" name="Ορθογώνιο 16"/>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6" name="Θέση αριθμού διαφάνειας 5"/>
          <p:cNvSpPr>
            <a:spLocks noGrp="1"/>
          </p:cNvSpPr>
          <p:nvPr>
            <p:ph type="sldNum" sz="quarter" idx="10"/>
          </p:nvPr>
        </p:nvSpPr>
        <p:spPr/>
        <p:txBody>
          <a:bodyPr/>
          <a:lstStyle/>
          <a:p>
            <a:fld id="{7ADEA3C8-C2DE-4A3E-A6B7-C39F131016B8}" type="slidenum">
              <a:rPr lang="en-US" altLang="en-US" smtClean="0"/>
              <a:pPr/>
              <a:t>8</a:t>
            </a:fld>
            <a:endParaRPr lang="en-US" altLang="en-US"/>
          </a:p>
        </p:txBody>
      </p:sp>
    </p:spTree>
    <p:extLst>
      <p:ext uri="{BB962C8B-B14F-4D97-AF65-F5344CB8AC3E}">
        <p14:creationId xmlns:p14="http://schemas.microsoft.com/office/powerpoint/2010/main" val="3593629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rPr>
              <a:t>Η πορεία προς την </a:t>
            </a:r>
            <a:r>
              <a:rPr lang="el-GR" sz="2000" b="1" i="1" dirty="0" smtClean="0">
                <a:solidFill>
                  <a:schemeClr val="accent2"/>
                </a:solidFill>
              </a:rPr>
              <a:t>Ενιαία Ευρωπαϊκή Πράξη</a:t>
            </a:r>
            <a:r>
              <a:rPr lang="el-GR" sz="2000" b="1" dirty="0" smtClean="0">
                <a:solidFill>
                  <a:schemeClr val="accent2"/>
                </a:solidFill>
              </a:rPr>
              <a:t> (ΕΕΠ)</a:t>
            </a:r>
            <a:endParaRPr lang="el-GR" sz="2000" b="1" dirty="0">
              <a:solidFill>
                <a:schemeClr val="accent2"/>
              </a:solidFill>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pPr marL="285750" indent="-285750" algn="just"/>
            <a:r>
              <a:rPr lang="el-GR" b="1" dirty="0" smtClean="0">
                <a:solidFill>
                  <a:schemeClr val="accent2"/>
                </a:solidFill>
              </a:rPr>
              <a:t>Η πρωτοβουλία </a:t>
            </a:r>
            <a:r>
              <a:rPr lang="en-US" b="1" dirty="0" err="1" smtClean="0">
                <a:solidFill>
                  <a:schemeClr val="accent2"/>
                </a:solidFill>
              </a:rPr>
              <a:t>Spinelli</a:t>
            </a:r>
            <a:r>
              <a:rPr lang="en-US" b="1" dirty="0" smtClean="0">
                <a:solidFill>
                  <a:schemeClr val="accent2"/>
                </a:solidFill>
              </a:rPr>
              <a:t> </a:t>
            </a:r>
            <a:r>
              <a:rPr lang="el-GR" b="1" dirty="0" smtClean="0">
                <a:solidFill>
                  <a:schemeClr val="accent2"/>
                </a:solidFill>
              </a:rPr>
              <a:t>για μία συνθήκη ίδρυσης Ευρωπαϊκής Ένωσης </a:t>
            </a:r>
          </a:p>
          <a:p>
            <a:pPr marL="285750" indent="-285750" algn="just">
              <a:buFont typeface="Arial" panose="020B0604020202020204" pitchFamily="34" charset="0"/>
              <a:buChar char="•"/>
            </a:pPr>
            <a:r>
              <a:rPr lang="el-GR" b="1" dirty="0" smtClean="0">
                <a:solidFill>
                  <a:schemeClr val="accent2"/>
                </a:solidFill>
              </a:rPr>
              <a:t>Σημαντική υπήρξε η </a:t>
            </a:r>
            <a:r>
              <a:rPr lang="el-GR" b="1" dirty="0">
                <a:solidFill>
                  <a:schemeClr val="accent2"/>
                </a:solidFill>
              </a:rPr>
              <a:t>πρωτοβουλία του </a:t>
            </a:r>
            <a:r>
              <a:rPr lang="el-GR" b="1" dirty="0" smtClean="0">
                <a:solidFill>
                  <a:schemeClr val="accent2"/>
                </a:solidFill>
              </a:rPr>
              <a:t>Ιταλού ευρωβουλευτή </a:t>
            </a:r>
            <a:r>
              <a:rPr lang="el-GR" b="1" dirty="0">
                <a:solidFill>
                  <a:schemeClr val="accent2"/>
                </a:solidFill>
              </a:rPr>
              <a:t>Altiero </a:t>
            </a:r>
            <a:r>
              <a:rPr lang="el-GR" b="1" dirty="0" err="1">
                <a:solidFill>
                  <a:schemeClr val="accent2"/>
                </a:solidFill>
              </a:rPr>
              <a:t>Spinelli</a:t>
            </a:r>
            <a:r>
              <a:rPr lang="el-GR" b="1" dirty="0">
                <a:solidFill>
                  <a:schemeClr val="accent2"/>
                </a:solidFill>
              </a:rPr>
              <a:t>, για </a:t>
            </a:r>
            <a:r>
              <a:rPr lang="el-GR" b="1" dirty="0" smtClean="0">
                <a:solidFill>
                  <a:schemeClr val="accent2"/>
                </a:solidFill>
              </a:rPr>
              <a:t>σύσταση</a:t>
            </a:r>
            <a:r>
              <a:rPr lang="el-GR" b="1" dirty="0">
                <a:solidFill>
                  <a:schemeClr val="accent2"/>
                </a:solidFill>
              </a:rPr>
              <a:t>, το 1981, κοινοβουλευτικής επιτροπής θεσμικών υποθέσεων του Ευρωπαϊκού Κοινοβουλίου, με σκοπό τη σύνταξη συνθήκης </a:t>
            </a:r>
            <a:r>
              <a:rPr lang="el-GR" b="1" dirty="0" smtClean="0">
                <a:solidFill>
                  <a:schemeClr val="accent2"/>
                </a:solidFill>
              </a:rPr>
              <a:t>αντικατάστασης των ΕΚ από </a:t>
            </a:r>
            <a:r>
              <a:rPr lang="el-GR" b="1" dirty="0">
                <a:solidFill>
                  <a:schemeClr val="accent2"/>
                </a:solidFill>
              </a:rPr>
              <a:t>μία Ευρωπαϊκή Ένωση</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Το Ευρωπαϊκό Κοινοβούλιο στις 14 Φεβρουαρίου 1984 ενέκρινε το </a:t>
            </a:r>
            <a:r>
              <a:rPr lang="el-GR" b="1" i="1" dirty="0">
                <a:solidFill>
                  <a:schemeClr val="accent2"/>
                </a:solidFill>
              </a:rPr>
              <a:t>Σχέδιο Συνθήκης για την Ίδρυση της Ευρωπαϊκής Ένωσης </a:t>
            </a:r>
            <a:r>
              <a:rPr lang="el-GR" b="1" dirty="0">
                <a:solidFill>
                  <a:schemeClr val="accent2"/>
                </a:solidFill>
              </a:rPr>
              <a:t>που εκπόνησε η επιτροπή, το οποίο, με σαφή </a:t>
            </a:r>
            <a:r>
              <a:rPr lang="el-GR" b="1" dirty="0" smtClean="0">
                <a:solidFill>
                  <a:schemeClr val="accent2"/>
                </a:solidFill>
              </a:rPr>
              <a:t>ομοσπονδιακή </a:t>
            </a:r>
            <a:r>
              <a:rPr lang="el-GR" b="1" dirty="0">
                <a:solidFill>
                  <a:schemeClr val="accent2"/>
                </a:solidFill>
              </a:rPr>
              <a:t>οπτική, εκτός από τα σύνδεση των ΕΚ με τους θεσμούς τους στο πλαίσιο μίας Ευρωπαϊκής Ένωσης, συνέδεε και τις κοινές πολιτικές αυτής της Ένωσης με την ΕΠΣ, παρέχοντας στην Ένωση νέες εξουσίες στους τομείς της εξωτερικής πολιτικής και της πολιτικής ασφάλειας. </a:t>
            </a:r>
          </a:p>
          <a:p>
            <a:pPr marL="285750" indent="-285750" algn="just">
              <a:buFont typeface="Arial" panose="020B0604020202020204" pitchFamily="34" charset="0"/>
              <a:buChar char="•"/>
            </a:pPr>
            <a:r>
              <a:rPr lang="el-GR" b="1" dirty="0">
                <a:solidFill>
                  <a:schemeClr val="accent2"/>
                </a:solidFill>
              </a:rPr>
              <a:t>Επίσης, προέβλεπε την άσκηση της νομοθετικής πρωτοβουλίας αποκλειστικά από την Επιτροπή, την άσκηση της νομοθετικής εξουσίας από το Συμβούλιο των Υπουργών και το Ευρωπαϊκό Κοινοβούλιο, με το πρώτο να λαμβάνει τις αποφάσεις του με απλή ή ειδική πλειοψηφία</a:t>
            </a:r>
            <a:r>
              <a:rPr lang="el-GR" b="1" dirty="0" smtClean="0">
                <a:solidFill>
                  <a:schemeClr val="accent2"/>
                </a:solidFill>
              </a:rPr>
              <a:t>.</a:t>
            </a:r>
            <a:endParaRPr lang="el-GR" b="1" dirty="0">
              <a:solidFill>
                <a:schemeClr val="accent2"/>
              </a:solidFill>
            </a:endParaRPr>
          </a:p>
        </p:txBody>
      </p:sp>
      <p:pic>
        <p:nvPicPr>
          <p:cNvPr id="17" name="2826 - Εικόνα" descr="Spinelli 2.jpg"/>
          <p:cNvPicPr/>
          <p:nvPr/>
        </p:nvPicPr>
        <p:blipFill>
          <a:blip r:embed="rId3" cstate="print"/>
          <a:stretch>
            <a:fillRect/>
          </a:stretch>
        </p:blipFill>
        <p:spPr>
          <a:xfrm>
            <a:off x="1481804" y="1664930"/>
            <a:ext cx="1514613" cy="2067339"/>
          </a:xfrm>
          <a:prstGeom prst="rect">
            <a:avLst/>
          </a:prstGeom>
        </p:spPr>
      </p:pic>
      <p:sp>
        <p:nvSpPr>
          <p:cNvPr id="19" name="TextBox 9"/>
          <p:cNvSpPr txBox="1"/>
          <p:nvPr/>
        </p:nvSpPr>
        <p:spPr>
          <a:xfrm>
            <a:off x="1283678" y="3685377"/>
            <a:ext cx="1900307" cy="523220"/>
          </a:xfrm>
          <a:prstGeom prst="rect">
            <a:avLst/>
          </a:prstGeom>
          <a:noFill/>
        </p:spPr>
        <p:txBody>
          <a:bodyPr wrap="square" rtlCol="0">
            <a:spAutoFit/>
          </a:bodyPr>
          <a:lstStyle/>
          <a:p>
            <a:r>
              <a:rPr lang="en-GB" sz="1400" b="1" dirty="0" smtClean="0">
                <a:solidFill>
                  <a:schemeClr val="accent2"/>
                </a:solidFill>
              </a:rPr>
              <a:t>Altiero </a:t>
            </a:r>
            <a:r>
              <a:rPr lang="en-GB" sz="1400" b="1" dirty="0" err="1" smtClean="0">
                <a:solidFill>
                  <a:schemeClr val="accent2"/>
                </a:solidFill>
              </a:rPr>
              <a:t>Spinelli</a:t>
            </a:r>
            <a:endParaRPr lang="el-GR" sz="1400" b="1" dirty="0" smtClean="0">
              <a:solidFill>
                <a:schemeClr val="accent2"/>
              </a:solidFill>
            </a:endParaRPr>
          </a:p>
          <a:p>
            <a:r>
              <a:rPr lang="el-GR" sz="1400" b="1" i="1" dirty="0" smtClean="0">
                <a:solidFill>
                  <a:schemeClr val="accent2"/>
                </a:solidFill>
              </a:rPr>
              <a:t>Ιταλ</a:t>
            </a:r>
            <a:r>
              <a:rPr lang="el-GR" sz="1400" b="1" i="1" dirty="0">
                <a:solidFill>
                  <a:schemeClr val="accent2"/>
                </a:solidFill>
              </a:rPr>
              <a:t>ό</a:t>
            </a:r>
            <a:r>
              <a:rPr lang="el-GR" sz="1400" b="1" i="1" dirty="0" smtClean="0">
                <a:solidFill>
                  <a:schemeClr val="accent2"/>
                </a:solidFill>
              </a:rPr>
              <a:t>ς Ευρωβουλευτής</a:t>
            </a:r>
          </a:p>
        </p:txBody>
      </p:sp>
      <p:sp>
        <p:nvSpPr>
          <p:cNvPr id="12" name="Ορθογώνιο 11"/>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6</a:t>
            </a:r>
            <a:r>
              <a:rPr lang="el-GR" sz="2400" b="1" kern="0" dirty="0" smtClean="0">
                <a:solidFill>
                  <a:srgbClr val="C00000"/>
                </a:solidFill>
                <a:ea typeface="Microsoft JhengHei" panose="020B0604030504040204" pitchFamily="34" charset="-120"/>
                <a:cs typeface="Arial" panose="020B0604020202020204" pitchFamily="34" charset="0"/>
              </a:rPr>
              <a:t>. </a:t>
            </a:r>
            <a:r>
              <a:rPr lang="el-GR" sz="2400" b="1" dirty="0">
                <a:solidFill>
                  <a:srgbClr val="C00000"/>
                </a:solidFill>
              </a:rPr>
              <a:t>Από τη διεύρυνση προς Νότο έως την </a:t>
            </a:r>
            <a:r>
              <a:rPr lang="el-GR" sz="2400" b="1" i="1" dirty="0">
                <a:solidFill>
                  <a:srgbClr val="C00000"/>
                </a:solidFill>
              </a:rPr>
              <a:t>Ενιαία Ευρωπαϊκή Πράξη </a:t>
            </a:r>
            <a:r>
              <a:rPr lang="el-GR" sz="2400" b="1" dirty="0">
                <a:solidFill>
                  <a:srgbClr val="C00000"/>
                </a:solidFill>
              </a:rPr>
              <a:t>(1979-1986)</a:t>
            </a:r>
            <a:endParaRPr lang="el-GR" sz="2400" b="1" kern="0" dirty="0">
              <a:solidFill>
                <a:srgbClr val="C00000"/>
              </a:solidFill>
              <a:ea typeface="Microsoft JhengHei" panose="020B0604030504040204" pitchFamily="34" charset="-120"/>
              <a:cs typeface="Arial" panose="020B0604020202020204" pitchFamily="34" charset="0"/>
            </a:endParaRPr>
          </a:p>
        </p:txBody>
      </p:sp>
      <p:sp>
        <p:nvSpPr>
          <p:cNvPr id="5" name="Θέση αριθμού διαφάνειας 4"/>
          <p:cNvSpPr>
            <a:spLocks noGrp="1"/>
          </p:cNvSpPr>
          <p:nvPr>
            <p:ph type="sldNum" sz="quarter" idx="10"/>
          </p:nvPr>
        </p:nvSpPr>
        <p:spPr/>
        <p:txBody>
          <a:bodyPr/>
          <a:lstStyle/>
          <a:p>
            <a:fld id="{7ADEA3C8-C2DE-4A3E-A6B7-C39F131016B8}" type="slidenum">
              <a:rPr lang="en-US" altLang="en-US" smtClean="0"/>
              <a:pPr/>
              <a:t>9</a:t>
            </a:fld>
            <a:endParaRPr lang="en-US" altLang="en-US"/>
          </a:p>
        </p:txBody>
      </p:sp>
    </p:spTree>
    <p:extLst>
      <p:ext uri="{BB962C8B-B14F-4D97-AF65-F5344CB8AC3E}">
        <p14:creationId xmlns:p14="http://schemas.microsoft.com/office/powerpoint/2010/main" val="1584477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nkiw 4e">
  <a:themeElements>
    <a:clrScheme name="Προσαρμοσμένος 4">
      <a:dk1>
        <a:sysClr val="windowText" lastClr="000000"/>
      </a:dk1>
      <a:lt1>
        <a:sysClr val="window" lastClr="FFFFFF"/>
      </a:lt1>
      <a:dk2>
        <a:srgbClr val="632E62"/>
      </a:dk2>
      <a:lt2>
        <a:srgbClr val="EAE5EB"/>
      </a:lt2>
      <a:accent1>
        <a:srgbClr val="65A3FF"/>
      </a:accent1>
      <a:accent2>
        <a:srgbClr val="004CBF"/>
      </a:accent2>
      <a:accent3>
        <a:srgbClr val="004CBF"/>
      </a:accent3>
      <a:accent4>
        <a:srgbClr val="99C1FF"/>
      </a:accent4>
      <a:accent5>
        <a:srgbClr val="45A5ED"/>
      </a:accent5>
      <a:accent6>
        <a:srgbClr val="5982DB"/>
      </a:accent6>
      <a:hlink>
        <a:srgbClr val="0066FF"/>
      </a:hlink>
      <a:folHlink>
        <a:srgbClr val="FF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nkiw 4e" id="{4A43FEF0-6573-420E-B001-DC10920F70F5}" vid="{6112B877-E8F5-4B09-9911-C1358D73C774}"/>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Mankiw 4e</Template>
  <TotalTime>1209</TotalTime>
  <Pages>64</Pages>
  <Words>4916</Words>
  <Application>Microsoft Office PowerPoint</Application>
  <PresentationFormat>Ευρεία οθόνη</PresentationFormat>
  <Paragraphs>324</Paragraphs>
  <Slides>22</Slides>
  <Notes>22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22</vt:i4>
      </vt:variant>
    </vt:vector>
  </HeadingPairs>
  <TitlesOfParts>
    <vt:vector size="32" baseType="lpstr">
      <vt:lpstr>Microsoft JhengHei</vt:lpstr>
      <vt:lpstr>ＭＳ Ｐゴシック</vt:lpstr>
      <vt:lpstr>Arial</vt:lpstr>
      <vt:lpstr>Arial Black</vt:lpstr>
      <vt:lpstr>Calibri</vt:lpstr>
      <vt:lpstr>Calibri Light</vt:lpstr>
      <vt:lpstr>Foco</vt:lpstr>
      <vt:lpstr>Times New Roman</vt:lpstr>
      <vt:lpstr>Mankiw 4e</vt:lpstr>
      <vt:lpstr>Προσαρμοσμένη σχεδίαση</vt:lpstr>
      <vt:lpstr>Παρουσίαση του PowerPoint</vt:lpstr>
      <vt:lpstr>ΚΕΦΑΛΑΙΟ 6</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Ch08</dc:title>
  <dc:creator>Neil Reaich</dc:creator>
  <cp:lastModifiedBy>Christos Papageorgiou</cp:lastModifiedBy>
  <cp:revision>550</cp:revision>
  <cp:lastPrinted>1997-07-28T16:10:48Z</cp:lastPrinted>
  <dcterms:created xsi:type="dcterms:W3CDTF">2016-07-17T12:04:29Z</dcterms:created>
  <dcterms:modified xsi:type="dcterms:W3CDTF">2021-11-29T17:58:23Z</dcterms:modified>
</cp:coreProperties>
</file>