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316" r:id="rId2"/>
    <p:sldId id="256" r:id="rId3"/>
    <p:sldId id="271" r:id="rId4"/>
    <p:sldId id="276" r:id="rId5"/>
    <p:sldId id="270" r:id="rId6"/>
    <p:sldId id="275" r:id="rId7"/>
    <p:sldId id="277" r:id="rId8"/>
    <p:sldId id="358" r:id="rId9"/>
    <p:sldId id="273" r:id="rId10"/>
    <p:sldId id="279" r:id="rId11"/>
    <p:sldId id="278" r:id="rId12"/>
    <p:sldId id="356"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542E"/>
    <a:srgbClr val="FF5050"/>
    <a:srgbClr val="FC55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3"/>
  </p:normalViewPr>
  <p:slideViewPr>
    <p:cSldViewPr>
      <p:cViewPr varScale="1">
        <p:scale>
          <a:sx n="71" d="100"/>
          <a:sy n="71" d="100"/>
        </p:scale>
        <p:origin x="1140"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41402D-3F76-4CD6-B889-B6134FC7FE21}" type="datetimeFigureOut">
              <a:rPr lang="el-GR" smtClean="0"/>
              <a:t>7/4/2022</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859D80-879F-41FE-B799-8C21D3C26A13}" type="slidenum">
              <a:rPr lang="el-GR" smtClean="0"/>
              <a:t>‹#›</a:t>
            </a:fld>
            <a:endParaRPr lang="el-GR"/>
          </a:p>
        </p:txBody>
      </p:sp>
    </p:spTree>
    <p:extLst>
      <p:ext uri="{BB962C8B-B14F-4D97-AF65-F5344CB8AC3E}">
        <p14:creationId xmlns:p14="http://schemas.microsoft.com/office/powerpoint/2010/main" val="3402445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39974C31-EB4A-4B21-8134-CB5741A1DC5F}" type="slidenum">
              <a:rPr lang="en-US" smtClean="0"/>
              <a:pPr/>
              <a:t>1</a:t>
            </a:fld>
            <a:endParaRPr lang="en-US"/>
          </a:p>
        </p:txBody>
      </p:sp>
    </p:spTree>
    <p:extLst>
      <p:ext uri="{BB962C8B-B14F-4D97-AF65-F5344CB8AC3E}">
        <p14:creationId xmlns:p14="http://schemas.microsoft.com/office/powerpoint/2010/main" val="2059803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2ACF61-CF71-4358-B6C4-678C892E706D}"/>
              </a:ext>
            </a:extLst>
          </p:cNvPr>
          <p:cNvSpPr>
            <a:spLocks noGrp="1"/>
          </p:cNvSpPr>
          <p:nvPr>
            <p:ph type="ctrTitle"/>
          </p:nvPr>
        </p:nvSpPr>
        <p:spPr>
          <a:xfrm>
            <a:off x="1143000" y="1122363"/>
            <a:ext cx="6858000" cy="2387600"/>
          </a:xfrm>
        </p:spPr>
        <p:txBody>
          <a:bodyPr anchor="b"/>
          <a:lstStyle>
            <a:lvl1pPr algn="ctr">
              <a:defRPr sz="45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8591639-D270-43BB-90F5-9309040E2D0D}"/>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64AE36B-1376-4681-BC36-2502C9B806AF}"/>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Θέση υποσέλιδου 4">
            <a:extLst>
              <a:ext uri="{FF2B5EF4-FFF2-40B4-BE49-F238E27FC236}">
                <a16:creationId xmlns:a16="http://schemas.microsoft.com/office/drawing/2014/main" id="{E0584A34-5A50-44BF-87A6-D704EA1F2A9C}"/>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107FF6ED-B1B0-49B1-B37C-BFE5C3263B70}"/>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29878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18F843-F2E1-4459-A402-7A4A3948788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5D11FAF-D621-429E-9F9C-1B18BEFDEFA4}"/>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DE4F3B6-6C29-4FDC-92AF-298E9F082A0E}"/>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Θέση υποσέλιδου 4">
            <a:extLst>
              <a:ext uri="{FF2B5EF4-FFF2-40B4-BE49-F238E27FC236}">
                <a16:creationId xmlns:a16="http://schemas.microsoft.com/office/drawing/2014/main" id="{641E5A03-2377-4889-B755-95ECD2E7D8D6}"/>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3CCF49EC-12C0-44BD-9FA8-9044D2318767}"/>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45482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D3E5AC72-B53F-41DB-8C7E-8A6C18C6CC7C}"/>
              </a:ext>
            </a:extLst>
          </p:cNvPr>
          <p:cNvSpPr>
            <a:spLocks noGrp="1"/>
          </p:cNvSpPr>
          <p:nvPr>
            <p:ph type="title" orient="vert"/>
          </p:nvPr>
        </p:nvSpPr>
        <p:spPr>
          <a:xfrm>
            <a:off x="6543675" y="365125"/>
            <a:ext cx="1971675"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B160DD1-5E50-41AB-A264-849BEA909C58}"/>
              </a:ext>
            </a:extLst>
          </p:cNvPr>
          <p:cNvSpPr>
            <a:spLocks noGrp="1"/>
          </p:cNvSpPr>
          <p:nvPr>
            <p:ph type="body" orient="vert" idx="1"/>
          </p:nvPr>
        </p:nvSpPr>
        <p:spPr>
          <a:xfrm>
            <a:off x="628650" y="365125"/>
            <a:ext cx="5800725"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9CB902F-ADFC-4D28-BF6B-CD59692A3E04}"/>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Θέση υποσέλιδου 4">
            <a:extLst>
              <a:ext uri="{FF2B5EF4-FFF2-40B4-BE49-F238E27FC236}">
                <a16:creationId xmlns:a16="http://schemas.microsoft.com/office/drawing/2014/main" id="{E71AE00F-F6A6-4F49-8449-E5A1778E5335}"/>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1E854E27-0F23-4595-BF1A-9A4DC48FEFDB}"/>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458940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Learning Objective 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0501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A03B4F-ABDB-4762-9E05-909C8507A10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BC798BA-EC06-4E34-B9C6-A0E9BCA39D45}"/>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8545CFB-726B-4F0D-9689-3803801661C2}"/>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Θέση υποσέλιδου 4">
            <a:extLst>
              <a:ext uri="{FF2B5EF4-FFF2-40B4-BE49-F238E27FC236}">
                <a16:creationId xmlns:a16="http://schemas.microsoft.com/office/drawing/2014/main" id="{EA299407-F6F8-49A2-AD5C-CAD0559FBD3C}"/>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C3B312F6-8602-4C13-B5FA-C0D5183A9148}"/>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66178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EBBA21-D75A-4FC9-88C0-214049C412EE}"/>
              </a:ext>
            </a:extLst>
          </p:cNvPr>
          <p:cNvSpPr>
            <a:spLocks noGrp="1"/>
          </p:cNvSpPr>
          <p:nvPr>
            <p:ph type="title"/>
          </p:nvPr>
        </p:nvSpPr>
        <p:spPr>
          <a:xfrm>
            <a:off x="623888" y="1709739"/>
            <a:ext cx="7886700" cy="2852737"/>
          </a:xfrm>
        </p:spPr>
        <p:txBody>
          <a:bodyPr anchor="b"/>
          <a:lstStyle>
            <a:lvl1pPr>
              <a:defRPr sz="45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FF2076A-9499-4522-9916-6018ADCFC6B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50CB7147-DB61-49CF-8D8C-E6B69F3BF44D}"/>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Θέση υποσέλιδου 4">
            <a:extLst>
              <a:ext uri="{FF2B5EF4-FFF2-40B4-BE49-F238E27FC236}">
                <a16:creationId xmlns:a16="http://schemas.microsoft.com/office/drawing/2014/main" id="{E57B1F72-8114-48E2-8220-42487842A342}"/>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DB774DE1-5440-4B4B-A1FF-DF44CC3283C9}"/>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42912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5DE888-7837-414E-8303-87B6C377034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2AF149D-3085-45B2-A340-1A0E5E63FFF2}"/>
              </a:ext>
            </a:extLst>
          </p:cNvPr>
          <p:cNvSpPr>
            <a:spLocks noGrp="1"/>
          </p:cNvSpPr>
          <p:nvPr>
            <p:ph sz="half" idx="1"/>
          </p:nvPr>
        </p:nvSpPr>
        <p:spPr>
          <a:xfrm>
            <a:off x="628650" y="1825625"/>
            <a:ext cx="38862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307D0E18-4D59-44EB-9BBA-141A078C0490}"/>
              </a:ext>
            </a:extLst>
          </p:cNvPr>
          <p:cNvSpPr>
            <a:spLocks noGrp="1"/>
          </p:cNvSpPr>
          <p:nvPr>
            <p:ph sz="half" idx="2"/>
          </p:nvPr>
        </p:nvSpPr>
        <p:spPr>
          <a:xfrm>
            <a:off x="4629150" y="1825625"/>
            <a:ext cx="38862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1524ACD-A02E-429A-84FE-392814D82906}"/>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6" name="Θέση υποσέλιδου 5">
            <a:extLst>
              <a:ext uri="{FF2B5EF4-FFF2-40B4-BE49-F238E27FC236}">
                <a16:creationId xmlns:a16="http://schemas.microsoft.com/office/drawing/2014/main" id="{AA9C10C4-1D4F-44AF-B1A8-A8C0A3661644}"/>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C148B3AD-45C2-4A55-BFB9-BF93FBCC293A}"/>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34852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CDF2D5-9308-436F-897A-33D080DE0F2C}"/>
              </a:ext>
            </a:extLst>
          </p:cNvPr>
          <p:cNvSpPr>
            <a:spLocks noGrp="1"/>
          </p:cNvSpPr>
          <p:nvPr>
            <p:ph type="title"/>
          </p:nvPr>
        </p:nvSpPr>
        <p:spPr>
          <a:xfrm>
            <a:off x="629841" y="365126"/>
            <a:ext cx="78867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359DC01-8713-4E31-A9C2-A58AFC4E3AB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2F239577-4DF4-448B-86B6-330A0034C067}"/>
              </a:ext>
            </a:extLst>
          </p:cNvPr>
          <p:cNvSpPr>
            <a:spLocks noGrp="1"/>
          </p:cNvSpPr>
          <p:nvPr>
            <p:ph sz="half" idx="2"/>
          </p:nvPr>
        </p:nvSpPr>
        <p:spPr>
          <a:xfrm>
            <a:off x="629842" y="2505075"/>
            <a:ext cx="3868340"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61289FF0-D985-4861-901A-AAD468B2D2B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E34E083-F297-4DAA-9171-5C7C53A85F49}"/>
              </a:ext>
            </a:extLst>
          </p:cNvPr>
          <p:cNvSpPr>
            <a:spLocks noGrp="1"/>
          </p:cNvSpPr>
          <p:nvPr>
            <p:ph sz="quarter" idx="4"/>
          </p:nvPr>
        </p:nvSpPr>
        <p:spPr>
          <a:xfrm>
            <a:off x="4629150" y="2505075"/>
            <a:ext cx="3887391"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BD5D846E-B7A6-4E5C-AF8D-DDCF75164792}"/>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8" name="Θέση υποσέλιδου 7">
            <a:extLst>
              <a:ext uri="{FF2B5EF4-FFF2-40B4-BE49-F238E27FC236}">
                <a16:creationId xmlns:a16="http://schemas.microsoft.com/office/drawing/2014/main" id="{03570846-8A9F-42E4-8977-4BD96D193481}"/>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id="{DE8910B8-C40A-402E-92B0-630E17DD1AF8}"/>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07156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363F6D-242F-4293-83BC-7AF1C8758EC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5327A98-1AFA-4F5F-B6B5-7A0473DB2DA4}"/>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4" name="Θέση υποσέλιδου 3">
            <a:extLst>
              <a:ext uri="{FF2B5EF4-FFF2-40B4-BE49-F238E27FC236}">
                <a16:creationId xmlns:a16="http://schemas.microsoft.com/office/drawing/2014/main" id="{42646F0A-F5DA-469E-85A8-4129854C6F10}"/>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0107A07E-EF9F-448F-8EB8-69FD2A3EB568}"/>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30972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FABA8A89-A25E-46CB-B713-B5424D733583}"/>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3" name="Θέση υποσέλιδου 2">
            <a:extLst>
              <a:ext uri="{FF2B5EF4-FFF2-40B4-BE49-F238E27FC236}">
                <a16:creationId xmlns:a16="http://schemas.microsoft.com/office/drawing/2014/main" id="{AAA5404C-D52F-4330-9543-F2E69D47461F}"/>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C9970273-542C-42ED-A024-D9B2F4DE81ED}"/>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89511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AF5219-983D-4A65-8870-329DE7631BCA}"/>
              </a:ext>
            </a:extLst>
          </p:cNvPr>
          <p:cNvSpPr>
            <a:spLocks noGrp="1"/>
          </p:cNvSpPr>
          <p:nvPr>
            <p:ph type="title"/>
          </p:nvPr>
        </p:nvSpPr>
        <p:spPr>
          <a:xfrm>
            <a:off x="629841" y="457200"/>
            <a:ext cx="2949178" cy="1600200"/>
          </a:xfrm>
        </p:spPr>
        <p:txBody>
          <a:bodyPr anchor="b"/>
          <a:lstStyle>
            <a:lvl1pPr>
              <a:defRPr sz="24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919106C-1244-4B1C-96D7-853DE95B7E4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64A44C5-5CA0-4F43-BE44-73B395A5489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74AAB26-D8E7-445C-AD3C-EAF78245560E}"/>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6" name="Θέση υποσέλιδου 5">
            <a:extLst>
              <a:ext uri="{FF2B5EF4-FFF2-40B4-BE49-F238E27FC236}">
                <a16:creationId xmlns:a16="http://schemas.microsoft.com/office/drawing/2014/main" id="{454CFCD0-E616-4EBC-8A73-0A0C597DEC58}"/>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FEC46B70-8019-4257-A040-D608F46C6AA8}"/>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98798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00477E-2E9A-4231-BEBE-D93567B627C1}"/>
              </a:ext>
            </a:extLst>
          </p:cNvPr>
          <p:cNvSpPr>
            <a:spLocks noGrp="1"/>
          </p:cNvSpPr>
          <p:nvPr>
            <p:ph type="title"/>
          </p:nvPr>
        </p:nvSpPr>
        <p:spPr>
          <a:xfrm>
            <a:off x="629841" y="457200"/>
            <a:ext cx="2949178" cy="1600200"/>
          </a:xfrm>
        </p:spPr>
        <p:txBody>
          <a:bodyPr anchor="b"/>
          <a:lstStyle>
            <a:lvl1pPr>
              <a:defRPr sz="24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6C16D4F4-924B-4B24-A923-D4D2D99AB51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l-GR"/>
          </a:p>
        </p:txBody>
      </p:sp>
      <p:sp>
        <p:nvSpPr>
          <p:cNvPr id="4" name="Θέση κειμένου 3">
            <a:extLst>
              <a:ext uri="{FF2B5EF4-FFF2-40B4-BE49-F238E27FC236}">
                <a16:creationId xmlns:a16="http://schemas.microsoft.com/office/drawing/2014/main" id="{AD7A7673-C4FF-49E0-BA5B-E2B4E778FE7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39215E9-F49D-40C3-A1D4-526A31FE94E3}"/>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6" name="Θέση υποσέλιδου 5">
            <a:extLst>
              <a:ext uri="{FF2B5EF4-FFF2-40B4-BE49-F238E27FC236}">
                <a16:creationId xmlns:a16="http://schemas.microsoft.com/office/drawing/2014/main" id="{9A61053E-4368-438F-A241-F2DA2F77F484}"/>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0A22300D-2EC9-4C2E-A9B4-7EF7FA4C2118}"/>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29003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2CEE3CBE-51C6-4F01-831D-F232DA1D394C}"/>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806EF23-2DCB-407F-BFC0-7FB07B2758D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C506FBE-09B5-4876-B107-D8A79023BE3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4/7/2022</a:t>
            </a:fld>
            <a:endParaRPr lang="en-US"/>
          </a:p>
        </p:txBody>
      </p:sp>
      <p:sp>
        <p:nvSpPr>
          <p:cNvPr id="5" name="Θέση υποσέλιδου 4">
            <a:extLst>
              <a:ext uri="{FF2B5EF4-FFF2-40B4-BE49-F238E27FC236}">
                <a16:creationId xmlns:a16="http://schemas.microsoft.com/office/drawing/2014/main" id="{88850560-B5B0-420B-B8B5-B1BB7AFB681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id="{FFF45145-D97B-48B3-A422-6448D2A6783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pic>
        <p:nvPicPr>
          <p:cNvPr id="7" name="Picture 6">
            <a:extLst>
              <a:ext uri="{FF2B5EF4-FFF2-40B4-BE49-F238E27FC236}">
                <a16:creationId xmlns:a16="http://schemas.microsoft.com/office/drawing/2014/main" id="{E6A829F9-56C7-4C96-B322-7DCAD6CD85EF}"/>
              </a:ext>
            </a:extLst>
          </p:cNvPr>
          <p:cNvPicPr/>
          <p:nvPr userDrawn="1"/>
        </p:nvPicPr>
        <p:blipFill>
          <a:blip r:embed="rId1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Τίτλος 1">
            <a:extLst>
              <a:ext uri="{FF2B5EF4-FFF2-40B4-BE49-F238E27FC236}">
                <a16:creationId xmlns:a16="http://schemas.microsoft.com/office/drawing/2014/main" id="{7DED41C5-8FF5-441E-8A6F-2BEED131E90E}"/>
              </a:ext>
            </a:extLst>
          </p:cNvPr>
          <p:cNvSpPr txBox="1">
            <a:spLocks/>
          </p:cNvSpPr>
          <p:nvPr userDrawn="1"/>
        </p:nvSpPr>
        <p:spPr>
          <a:xfrm>
            <a:off x="7162800" y="228602"/>
            <a:ext cx="3562350" cy="549274"/>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l-GR" sz="1500" dirty="0"/>
              <a:t>©</a:t>
            </a:r>
            <a:r>
              <a:rPr lang="en-US" sz="1500" dirty="0"/>
              <a:t> </a:t>
            </a:r>
            <a:r>
              <a:rPr lang="el-GR" sz="1500" dirty="0"/>
              <a:t>Εκδόσεις Κριτική</a:t>
            </a:r>
          </a:p>
        </p:txBody>
      </p:sp>
    </p:spTree>
    <p:extLst>
      <p:ext uri="{BB962C8B-B14F-4D97-AF65-F5344CB8AC3E}">
        <p14:creationId xmlns:p14="http://schemas.microsoft.com/office/powerpoint/2010/main" val="37701340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68552E82-306C-4F15-A8EB-AFFB073DA4F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594578" y="1089002"/>
            <a:ext cx="3364123" cy="4679995"/>
          </a:xfrm>
          <a:prstGeom prst="rect">
            <a:avLst/>
          </a:prstGeom>
          <a:ln>
            <a:solidFill>
              <a:schemeClr val="bg2">
                <a:lumMod val="90000"/>
              </a:schemeClr>
            </a:solidFill>
          </a:ln>
          <a:effectLst>
            <a:outerShdw blurRad="50800" dist="38100" dir="2700000" algn="tl" rotWithShape="0">
              <a:prstClr val="black">
                <a:alpha val="40000"/>
              </a:prstClr>
            </a:outerShdw>
          </a:effectLst>
        </p:spPr>
      </p:pic>
      <p:sp>
        <p:nvSpPr>
          <p:cNvPr id="40" name="Rectangle 2">
            <a:extLst>
              <a:ext uri="{FF2B5EF4-FFF2-40B4-BE49-F238E27FC236}">
                <a16:creationId xmlns:a16="http://schemas.microsoft.com/office/drawing/2014/main" id="{455D4FA0-2C4C-4642-A8CA-CDA14EA8FA57}"/>
              </a:ext>
            </a:extLst>
          </p:cNvPr>
          <p:cNvSpPr txBox="1">
            <a:spLocks noChangeArrowheads="1"/>
          </p:cNvSpPr>
          <p:nvPr/>
        </p:nvSpPr>
        <p:spPr>
          <a:xfrm>
            <a:off x="3958701" y="1905000"/>
            <a:ext cx="4953000" cy="2438400"/>
          </a:xfrm>
          <a:prstGeom prst="rect">
            <a:avLst/>
          </a:prstGeom>
        </p:spPr>
        <p:txBody>
          <a:bodyPr vert="horz" lIns="91440" tIns="45720" rIns="91440" bIns="45720" rtlCol="0" anchor="b">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10000"/>
              </a:lnSpc>
            </a:pPr>
            <a:r>
              <a:rPr lang="en-US" altLang="el-GR" sz="2200" dirty="0"/>
              <a:t>R</a:t>
            </a:r>
            <a:r>
              <a:rPr lang="el-GR" altLang="el-GR" sz="2200" dirty="0"/>
              <a:t>.</a:t>
            </a:r>
            <a:r>
              <a:rPr lang="en-US" altLang="el-GR" sz="2200" dirty="0"/>
              <a:t> Hague</a:t>
            </a:r>
            <a:r>
              <a:rPr lang="el-GR" altLang="el-GR" sz="2200" dirty="0"/>
              <a:t>, </a:t>
            </a:r>
            <a:r>
              <a:rPr lang="en-US" altLang="el-GR" sz="2200" dirty="0"/>
              <a:t>M</a:t>
            </a:r>
            <a:r>
              <a:rPr lang="el-GR" altLang="el-GR" sz="2200" dirty="0"/>
              <a:t>.</a:t>
            </a:r>
            <a:r>
              <a:rPr lang="en-US" altLang="el-GR" sz="2200" dirty="0"/>
              <a:t> Harrop, J</a:t>
            </a:r>
            <a:r>
              <a:rPr lang="el-GR" altLang="el-GR" sz="2200" dirty="0"/>
              <a:t>.</a:t>
            </a:r>
            <a:r>
              <a:rPr lang="en-US" altLang="el-GR" sz="2200" dirty="0"/>
              <a:t> McCormick</a:t>
            </a:r>
            <a:br>
              <a:rPr lang="en-US" altLang="el-GR" sz="3900" dirty="0"/>
            </a:br>
            <a:r>
              <a:rPr lang="el-GR" altLang="el-GR" sz="3600" i="1" dirty="0"/>
              <a:t>Συγκριτική πολιτική </a:t>
            </a:r>
          </a:p>
          <a:p>
            <a:pPr algn="ctr">
              <a:lnSpc>
                <a:spcPct val="110000"/>
              </a:lnSpc>
            </a:pPr>
            <a:r>
              <a:rPr lang="el-GR" altLang="el-GR" sz="3600" i="1" dirty="0"/>
              <a:t>και διακυβέρνηση</a:t>
            </a:r>
          </a:p>
          <a:p>
            <a:pPr algn="ctr">
              <a:lnSpc>
                <a:spcPct val="150000"/>
              </a:lnSpc>
            </a:pPr>
            <a:r>
              <a:rPr lang="el-GR" altLang="el-GR" sz="2800" dirty="0"/>
              <a:t>3η έκδοση </a:t>
            </a:r>
            <a:endParaRPr lang="en-US" altLang="el-GR" sz="2800" b="1" dirty="0"/>
          </a:p>
        </p:txBody>
      </p:sp>
      <p:pic>
        <p:nvPicPr>
          <p:cNvPr id="42" name="Εικόνα 41">
            <a:extLst>
              <a:ext uri="{FF2B5EF4-FFF2-40B4-BE49-F238E27FC236}">
                <a16:creationId xmlns:a16="http://schemas.microsoft.com/office/drawing/2014/main" id="{3DB3211B-3F2D-40C2-9CA3-B8A865060418}"/>
              </a:ext>
            </a:extLst>
          </p:cNvPr>
          <p:cNvPicPr>
            <a:picLocks noChangeAspect="1"/>
          </p:cNvPicPr>
          <p:nvPr/>
        </p:nvPicPr>
        <p:blipFill>
          <a:blip r:embed="rId4"/>
          <a:stretch>
            <a:fillRect/>
          </a:stretch>
        </p:blipFill>
        <p:spPr>
          <a:xfrm>
            <a:off x="6911635" y="5941841"/>
            <a:ext cx="1969179" cy="646232"/>
          </a:xfrm>
          <a:prstGeom prst="rect">
            <a:avLst/>
          </a:prstGeom>
        </p:spPr>
      </p:pic>
    </p:spTree>
    <p:extLst>
      <p:ext uri="{BB962C8B-B14F-4D97-AF65-F5344CB8AC3E}">
        <p14:creationId xmlns:p14="http://schemas.microsoft.com/office/powerpoint/2010/main" val="551587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Ομάδες συμφερόντων</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l-GR" b="1" dirty="0">
                <a:solidFill>
                  <a:srgbClr val="D4542E"/>
                </a:solidFill>
              </a:rPr>
              <a:t>Η δυναμική των ομάδων συμφερόντων </a:t>
            </a:r>
            <a:endParaRPr lang="en-GB" b="1" dirty="0">
              <a:solidFill>
                <a:srgbClr val="D4542E"/>
              </a:solidFill>
            </a:endParaRPr>
          </a:p>
          <a:p>
            <a:pPr marL="0" indent="0">
              <a:buNone/>
            </a:pPr>
            <a:endParaRPr lang="en-GB" sz="1000" dirty="0"/>
          </a:p>
          <a:p>
            <a:pPr marL="0" indent="0">
              <a:buNone/>
            </a:pPr>
            <a:r>
              <a:rPr lang="el-GR" sz="2000" b="1" dirty="0">
                <a:solidFill>
                  <a:srgbClr val="D4542E"/>
                </a:solidFill>
              </a:rPr>
              <a:t>Πλουραλισμός</a:t>
            </a:r>
            <a:r>
              <a:rPr lang="en-US" sz="2000" dirty="0"/>
              <a:t>: </a:t>
            </a:r>
            <a:r>
              <a:rPr lang="el-GR" sz="2000" dirty="0"/>
              <a:t>Πολιτικό σύστημα στο οποίο πολυάριθμες ανταγωνιστικές ομάδες συμφερόντων ασκούν πίεση σε μια κυβέρνηση που ανταποκρίνεται στα αιτήματά τους.  </a:t>
            </a:r>
            <a:endParaRPr lang="en-US" sz="2000" dirty="0"/>
          </a:p>
          <a:p>
            <a:pPr marL="0" indent="0">
              <a:buNone/>
            </a:pPr>
            <a:r>
              <a:rPr lang="el-GR" sz="2000" b="1" dirty="0">
                <a:solidFill>
                  <a:srgbClr val="D4542E"/>
                </a:solidFill>
              </a:rPr>
              <a:t>Κοινωνικό κίνημα</a:t>
            </a:r>
            <a:r>
              <a:rPr lang="en-US" sz="2000" dirty="0"/>
              <a:t>: </a:t>
            </a:r>
            <a:r>
              <a:rPr lang="el-GR" sz="2000" dirty="0"/>
              <a:t>Ένα κίνημα που αναδεικνύεται μέσα από την κοινωνία, για να επιδιώξει μη συμβατικούς στόχους, χρησιμοποιώντας ασύμβατα μέσα. Έχει ευρείς στόχους και το ύφος του συνιστά πρόκληση προς τις υφιστάμενες ελίτ από πολίτες που ήταν παραδοσιακά περιθωριοποιημένοι.  Οι στόχοι είναι ευρείς και όχι </a:t>
            </a:r>
            <a:r>
              <a:rPr lang="el-GR" sz="2000" dirty="0" err="1"/>
              <a:t>μονοθεματικοί</a:t>
            </a:r>
            <a:r>
              <a:rPr lang="el-GR" sz="2000" dirty="0"/>
              <a:t>.</a:t>
            </a:r>
            <a:endParaRPr lang="en-US" sz="2000" dirty="0"/>
          </a:p>
          <a:p>
            <a:pPr marL="0" indent="0">
              <a:buNone/>
            </a:pPr>
            <a:r>
              <a:rPr lang="el-GR" sz="2000" b="1" dirty="0" err="1">
                <a:solidFill>
                  <a:srgbClr val="D4542E"/>
                </a:solidFill>
              </a:rPr>
              <a:t>Σιδηρά</a:t>
            </a:r>
            <a:r>
              <a:rPr lang="el-GR" sz="2000" b="1" dirty="0">
                <a:solidFill>
                  <a:srgbClr val="D4542E"/>
                </a:solidFill>
              </a:rPr>
              <a:t> τρίγωνα</a:t>
            </a:r>
            <a:r>
              <a:rPr lang="en-US" sz="2000" dirty="0"/>
              <a:t>: </a:t>
            </a:r>
            <a:r>
              <a:rPr lang="el-GR" sz="2000" dirty="0"/>
              <a:t>Μια σχέση που κυριαρχεί στη χάραξη της πολιτικής, στην οποία εμπλέκονται (στις ΗΠΑ) οι ομάδες συμφερόντων, η γραφειοκρατία και οι κοινοβουλευτικές επιτροπές, σε μια τρισκελή ανταλλαγή πληροφοριών, εύνοιας και υποστήριξης. </a:t>
            </a:r>
            <a:endParaRPr lang="en-US" sz="2000" dirty="0">
              <a:highlight>
                <a:srgbClr val="FFFF00"/>
              </a:highlight>
            </a:endParaRPr>
          </a:p>
          <a:p>
            <a:pPr marL="0" indent="0">
              <a:buNone/>
            </a:pPr>
            <a:r>
              <a:rPr lang="el-GR" sz="2000" b="1" dirty="0">
                <a:solidFill>
                  <a:srgbClr val="D4542E"/>
                </a:solidFill>
              </a:rPr>
              <a:t>Θεματικά δίκτυα</a:t>
            </a:r>
            <a:r>
              <a:rPr lang="en-US" sz="2000" dirty="0"/>
              <a:t>: </a:t>
            </a:r>
            <a:r>
              <a:rPr lang="el-GR" sz="2000" dirty="0"/>
              <a:t>Χαλαρά και ευέλικτα σύνολα ομάδων συμφερόντων, κυβερνητικών υπουργείων, κοινοβουλευτικών επιτροπών και ειδικών, που συνεργάζονται σε προτάσεις πολιτικής σε τομείς αμοιβαίου ενδιαφέροντος.  </a:t>
            </a:r>
            <a:endParaRPr lang="en-US" sz="2000" dirty="0"/>
          </a:p>
        </p:txBody>
      </p:sp>
    </p:spTree>
    <p:extLst>
      <p:ext uri="{BB962C8B-B14F-4D97-AF65-F5344CB8AC3E}">
        <p14:creationId xmlns:p14="http://schemas.microsoft.com/office/powerpoint/2010/main" val="4266355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Ομάδες συμφερόντων</a:t>
            </a:r>
            <a:endParaRPr lang="en-GB" dirty="0"/>
          </a:p>
        </p:txBody>
      </p:sp>
      <p:sp>
        <p:nvSpPr>
          <p:cNvPr id="3" name="Content Placeholder 2"/>
          <p:cNvSpPr>
            <a:spLocks noGrp="1"/>
          </p:cNvSpPr>
          <p:nvPr>
            <p:ph idx="1"/>
          </p:nvPr>
        </p:nvSpPr>
        <p:spPr/>
        <p:txBody>
          <a:bodyPr>
            <a:normAutofit/>
          </a:bodyPr>
          <a:lstStyle/>
          <a:p>
            <a:pPr marL="0" indent="0">
              <a:buNone/>
            </a:pPr>
            <a:r>
              <a:rPr lang="el-GR" sz="3500" b="1" dirty="0">
                <a:solidFill>
                  <a:srgbClr val="D4542E"/>
                </a:solidFill>
              </a:rPr>
              <a:t>Απολυταρχικά κράτη</a:t>
            </a:r>
            <a:endParaRPr lang="en-GB" sz="3500" b="1" dirty="0">
              <a:solidFill>
                <a:srgbClr val="D4542E"/>
              </a:solidFill>
            </a:endParaRPr>
          </a:p>
          <a:p>
            <a:pPr marL="0" indent="0">
              <a:buNone/>
            </a:pPr>
            <a:endParaRPr lang="en-GB" sz="1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GB" sz="2000" dirty="0"/>
          </a:p>
        </p:txBody>
      </p:sp>
      <p:sp>
        <p:nvSpPr>
          <p:cNvPr id="5" name="TextBox 4"/>
          <p:cNvSpPr txBox="1"/>
          <p:nvPr/>
        </p:nvSpPr>
        <p:spPr>
          <a:xfrm>
            <a:off x="6781800" y="2249248"/>
            <a:ext cx="2209800" cy="4062651"/>
          </a:xfrm>
          <a:prstGeom prst="rect">
            <a:avLst/>
          </a:prstGeom>
          <a:noFill/>
        </p:spPr>
        <p:txBody>
          <a:bodyPr wrap="square" rtlCol="0">
            <a:spAutoFit/>
          </a:bodyPr>
          <a:lstStyle/>
          <a:p>
            <a:r>
              <a:rPr lang="el-GR" b="1" dirty="0" err="1">
                <a:solidFill>
                  <a:srgbClr val="D4542E"/>
                </a:solidFill>
              </a:rPr>
              <a:t>Κορπορατισμός</a:t>
            </a:r>
            <a:r>
              <a:rPr lang="en-US" dirty="0"/>
              <a:t>: </a:t>
            </a:r>
            <a:r>
              <a:rPr lang="el-GR" dirty="0"/>
              <a:t> </a:t>
            </a:r>
            <a:r>
              <a:rPr lang="el-GR" sz="1600" dirty="0"/>
              <a:t>Μια διαρρύθμιση στην οποία – σε αντίθεση με τον ανταγωνισμό για επιρροή και ιδέες που υποδήλωνε ο πλουραλισμός -   ορισμένα επιλεγμένα συμφέροντα μιας κοινωνίας συμμετέχουν επισήμως στη διακυβέρνηση, </a:t>
            </a:r>
          </a:p>
          <a:p>
            <a:r>
              <a:rPr lang="el-GR" sz="1600" dirty="0"/>
              <a:t>Παρέχοντας υποστήριξη με αντάλλαγμα την πρόσβαση στα κέντρα εξουσίας.</a:t>
            </a:r>
            <a:endParaRPr lang="en-US" sz="1600" dirty="0"/>
          </a:p>
        </p:txBody>
      </p:sp>
      <p:pic>
        <p:nvPicPr>
          <p:cNvPr id="4" name="Εικόνα 3"/>
          <p:cNvPicPr>
            <a:picLocks noChangeAspect="1"/>
          </p:cNvPicPr>
          <p:nvPr/>
        </p:nvPicPr>
        <p:blipFill>
          <a:blip r:embed="rId2"/>
          <a:stretch>
            <a:fillRect/>
          </a:stretch>
        </p:blipFill>
        <p:spPr>
          <a:xfrm>
            <a:off x="609600" y="2400955"/>
            <a:ext cx="6048642" cy="3618845"/>
          </a:xfrm>
          <a:prstGeom prst="rect">
            <a:avLst/>
          </a:prstGeom>
        </p:spPr>
      </p:pic>
    </p:spTree>
    <p:extLst>
      <p:ext uri="{BB962C8B-B14F-4D97-AF65-F5344CB8AC3E}">
        <p14:creationId xmlns:p14="http://schemas.microsoft.com/office/powerpoint/2010/main" val="33227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a:extLst>
              <a:ext uri="{FF2B5EF4-FFF2-40B4-BE49-F238E27FC236}">
                <a16:creationId xmlns:a16="http://schemas.microsoft.com/office/drawing/2014/main" id="{5F291A26-A144-4436-9BFA-6AB4DECBF474}"/>
              </a:ext>
            </a:extLst>
          </p:cNvPr>
          <p:cNvSpPr txBox="1"/>
          <p:nvPr/>
        </p:nvSpPr>
        <p:spPr>
          <a:xfrm>
            <a:off x="1027113" y="2362200"/>
            <a:ext cx="7010400" cy="1477328"/>
          </a:xfrm>
          <a:prstGeom prst="rect">
            <a:avLst/>
          </a:prstGeom>
          <a:noFill/>
          <a:ln>
            <a:solidFill>
              <a:srgbClr val="FF0000"/>
            </a:solidFill>
          </a:ln>
        </p:spPr>
        <p:txBody>
          <a:bodyPr>
            <a:spAutoFit/>
          </a:bodyPr>
          <a:lstStyle/>
          <a:p>
            <a:pPr algn="ctr">
              <a:defRPr/>
            </a:pPr>
            <a:r>
              <a:rPr lang="el-GR" dirty="0">
                <a:cs typeface="Arial" charset="0"/>
              </a:rPr>
              <a:t>Απαγορεύεται η αναδημοσίευση ή αναπαραγωγή του παρόντος έργου με οποιονδήποτε τρόπο χωρίς γραπτή άδεια του εκδότη, σύμφωνα με το Ν. 2121/1993 και τη Διεθνή Σύμβαση της Βέρνης </a:t>
            </a:r>
          </a:p>
          <a:p>
            <a:pPr algn="ctr">
              <a:defRPr/>
            </a:pPr>
            <a:r>
              <a:rPr lang="el-GR" dirty="0">
                <a:cs typeface="Arial" charset="0"/>
              </a:rPr>
              <a:t>(που έχει κυρωθεί με τον Ν. 100/1975)</a:t>
            </a:r>
          </a:p>
        </p:txBody>
      </p:sp>
    </p:spTree>
    <p:extLst>
      <p:ext uri="{BB962C8B-B14F-4D97-AF65-F5344CB8AC3E}">
        <p14:creationId xmlns:p14="http://schemas.microsoft.com/office/powerpoint/2010/main" val="1398632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245809"/>
            <a:ext cx="6858000" cy="1564716"/>
          </a:xfrm>
        </p:spPr>
        <p:txBody>
          <a:bodyPr>
            <a:normAutofit/>
          </a:bodyPr>
          <a:lstStyle/>
          <a:p>
            <a:pPr algn="l"/>
            <a:r>
              <a:rPr lang="el-GR" sz="4200" dirty="0">
                <a:ea typeface="Calibri"/>
                <a:cs typeface="Helvetica" panose="020B0604020202020204" pitchFamily="34" charset="0"/>
              </a:rPr>
              <a:t>ΚΕΦΑΛΑΙΟ</a:t>
            </a:r>
            <a:r>
              <a:rPr lang="en-GB" sz="4200" dirty="0">
                <a:ea typeface="Calibri"/>
                <a:cs typeface="Helvetica" panose="020B0604020202020204" pitchFamily="34" charset="0"/>
              </a:rPr>
              <a:t> 18</a:t>
            </a:r>
            <a:br>
              <a:rPr lang="en-GB" sz="4200" dirty="0">
                <a:ea typeface="Calibri"/>
                <a:cs typeface="Helvetica" panose="020B0604020202020204" pitchFamily="34" charset="0"/>
              </a:rPr>
            </a:br>
            <a:r>
              <a:rPr lang="el-GR" sz="4200" dirty="0">
                <a:ea typeface="Calibri"/>
              </a:rPr>
              <a:t>Ομάδες συμφερόντων</a:t>
            </a:r>
            <a:endParaRPr lang="en-GB" sz="4200" dirty="0">
              <a:cs typeface="Helvetica" panose="020B0604020202020204" pitchFamily="34" charset="0"/>
            </a:endParaRPr>
          </a:p>
        </p:txBody>
      </p:sp>
      <p:sp>
        <p:nvSpPr>
          <p:cNvPr id="20"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440464"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3379" y="0"/>
            <a:ext cx="532062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4" name="Freeform: Shape 23">
            <a:extLst>
              <a:ext uri="{FF2B5EF4-FFF2-40B4-BE49-F238E27FC236}">
                <a16:creationId xmlns:a16="http://schemas.microsoft.com/office/drawing/2014/main" id="{04DC2037-48A0-4F22-B9D4-8EAEBC780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12290" y="4682920"/>
            <a:ext cx="3392097"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26"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00107" y="4682920"/>
            <a:ext cx="4443893"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5335901"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3321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40022" y="365760"/>
            <a:ext cx="7025402" cy="1188720"/>
          </a:xfrm>
        </p:spPr>
        <p:txBody>
          <a:bodyPr>
            <a:normAutofit/>
          </a:bodyPr>
          <a:lstStyle/>
          <a:p>
            <a:r>
              <a:rPr lang="el-GR" dirty="0"/>
              <a:t>Ομάδες συμφερόντων</a:t>
            </a:r>
            <a:endParaRPr lang="en-GB" dirty="0"/>
          </a:p>
        </p:txBody>
      </p:sp>
      <p:sp>
        <p:nvSpPr>
          <p:cNvPr id="17"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1240022" y="2176272"/>
            <a:ext cx="7751578" cy="4041648"/>
          </a:xfrm>
        </p:spPr>
        <p:txBody>
          <a:bodyPr anchor="t">
            <a:noAutofit/>
          </a:bodyPr>
          <a:lstStyle/>
          <a:p>
            <a:pPr marL="0" indent="0">
              <a:buNone/>
            </a:pPr>
            <a:r>
              <a:rPr lang="el-GR" sz="1600" b="1" dirty="0"/>
              <a:t>Επισκόπηση</a:t>
            </a:r>
            <a:endParaRPr lang="en-GB" sz="1600" b="1" dirty="0"/>
          </a:p>
          <a:p>
            <a:pPr marL="0" indent="0">
              <a:buNone/>
            </a:pPr>
            <a:endParaRPr lang="en-GB" sz="100" dirty="0"/>
          </a:p>
          <a:p>
            <a:pPr>
              <a:buClr>
                <a:srgbClr val="D4542E"/>
              </a:buClr>
              <a:buFont typeface="Arial" panose="020B0604020202020204" pitchFamily="34" charset="0"/>
              <a:buChar char="●"/>
            </a:pPr>
            <a:r>
              <a:rPr lang="el-GR" sz="1600" dirty="0"/>
              <a:t>Οι ομάδες συμφερόντων εμφανίζουν μεγάλη ποικιλία ως προς τη μορφή και το μέγεθός τους, όσο και ως προς τους σκοπούς, τις μεθόδους και το επίπεδο της επιρροής τους.  </a:t>
            </a:r>
            <a:endParaRPr lang="en-US" sz="1600" dirty="0"/>
          </a:p>
          <a:p>
            <a:pPr>
              <a:buClr>
                <a:srgbClr val="D4542E"/>
              </a:buClr>
              <a:buFont typeface="Arial" panose="020B0604020202020204" pitchFamily="34" charset="0"/>
              <a:buChar char="●"/>
            </a:pPr>
            <a:r>
              <a:rPr lang="el-GR" sz="1600" dirty="0"/>
              <a:t>Όπως και τα πολιτικά κόμματα, οι ομάδες συμφερόντων αποτελούν σχετικά πρόσφατη προσθήκη στις τυπικές λειτουργίες της κυβέρνησης.  </a:t>
            </a:r>
            <a:endParaRPr lang="en-US" sz="1600" dirty="0"/>
          </a:p>
          <a:p>
            <a:pPr>
              <a:buClr>
                <a:srgbClr val="D4542E"/>
              </a:buClr>
              <a:buFont typeface="Arial" panose="020B0604020202020204" pitchFamily="34" charset="0"/>
              <a:buChar char="●"/>
            </a:pPr>
            <a:r>
              <a:rPr lang="el-GR" sz="1600" dirty="0"/>
              <a:t>Οι ομάδες συμφερόντων μετέρχονται έναν συνδυασμό άμεσων και έμμεσων διόδων επιρροής. Όταν οι δεσμοί τους με την κυβέρνηση είναι ισχυροί, προκύπτει ο κίνδυνος μετατροπής τους σε </a:t>
            </a:r>
            <a:r>
              <a:rPr lang="el-GR" sz="1600" dirty="0" err="1"/>
              <a:t>οιονεί</a:t>
            </a:r>
            <a:r>
              <a:rPr lang="el-GR" sz="1600" dirty="0"/>
              <a:t> κυβερνητικούς θεσμούς, που απολαμβάνουν προνομιακή πρόσβαση στην εξουσία.</a:t>
            </a:r>
            <a:endParaRPr lang="en-US" sz="1600" dirty="0">
              <a:highlight>
                <a:srgbClr val="FFFF00"/>
              </a:highlight>
            </a:endParaRPr>
          </a:p>
          <a:p>
            <a:pPr>
              <a:buClr>
                <a:srgbClr val="D4542E"/>
              </a:buClr>
              <a:buFont typeface="Arial" panose="020B0604020202020204" pitchFamily="34" charset="0"/>
              <a:buChar char="●"/>
            </a:pPr>
            <a:r>
              <a:rPr lang="el-GR" sz="1600" dirty="0"/>
              <a:t>Ο πλουραλισμός είναι έννοια που συνδέεται στενά με τις μελέτες των ομάδων συμφερόντων, υπάρχουν όμως λόγοι που μας κάνουν να αμφισβητούμε το κατά πόσον η ιδέα αυτή αποτυπώνει την πραγματική λειτουργία των ομάδων.  </a:t>
            </a:r>
            <a:endParaRPr lang="en-US" sz="1600" dirty="0"/>
          </a:p>
          <a:p>
            <a:pPr>
              <a:buClr>
                <a:srgbClr val="D4542E"/>
              </a:buClr>
              <a:buFont typeface="Arial" panose="020B0604020202020204" pitchFamily="34" charset="0"/>
              <a:buChar char="●"/>
            </a:pPr>
            <a:r>
              <a:rPr lang="el-GR" sz="1600" dirty="0"/>
              <a:t>Οι ομάδες συμφερόντων συχνά συμπληρώνονται από ευρύτερα κοινωνικά κινήματα,      η δράση των οποίων θέτει υπό αμφισβήτηση τις συμβατικές διόδους συμμετοχής.  </a:t>
            </a:r>
            <a:endParaRPr lang="en-US" sz="1600" dirty="0"/>
          </a:p>
          <a:p>
            <a:pPr>
              <a:buClr>
                <a:srgbClr val="D4542E"/>
              </a:buClr>
              <a:buFont typeface="Arial" panose="020B0604020202020204" pitchFamily="34" charset="0"/>
              <a:buChar char="●"/>
            </a:pPr>
            <a:r>
              <a:rPr lang="el-GR" sz="1600" dirty="0"/>
              <a:t>Ενώ στις δημοκρατίες οι κυβερνήσεις μπορεί να επηρεάζονται σε υπερβολικό βαθμό από ισχυρές ομάδες, στα απολυταρχικά κράτη το πρόβλημα αντιστρέφεται.  </a:t>
            </a:r>
            <a:endParaRPr lang="en-GB" sz="1600" dirty="0"/>
          </a:p>
        </p:txBody>
      </p:sp>
    </p:spTree>
    <p:extLst>
      <p:ext uri="{BB962C8B-B14F-4D97-AF65-F5344CB8AC3E}">
        <p14:creationId xmlns:p14="http://schemas.microsoft.com/office/powerpoint/2010/main" val="4092517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Ομάδες συμφερόντων</a:t>
            </a:r>
            <a:endParaRPr lang="en-GB" dirty="0"/>
          </a:p>
        </p:txBody>
      </p:sp>
      <p:sp>
        <p:nvSpPr>
          <p:cNvPr id="3" name="Content Placeholder 2"/>
          <p:cNvSpPr>
            <a:spLocks noGrp="1"/>
          </p:cNvSpPr>
          <p:nvPr>
            <p:ph idx="1"/>
          </p:nvPr>
        </p:nvSpPr>
        <p:spPr/>
        <p:txBody>
          <a:bodyPr/>
          <a:lstStyle/>
          <a:p>
            <a:pPr marL="0" indent="0">
              <a:buNone/>
            </a:pPr>
            <a:r>
              <a:rPr lang="el-GR" b="1" dirty="0">
                <a:solidFill>
                  <a:srgbClr val="D4542E"/>
                </a:solidFill>
              </a:rPr>
              <a:t>Ιστορική προέλευση και τύποι ομάδων</a:t>
            </a:r>
            <a:endParaRPr lang="en-GB" b="1" dirty="0">
              <a:solidFill>
                <a:srgbClr val="D4542E"/>
              </a:solidFill>
            </a:endParaRPr>
          </a:p>
          <a:p>
            <a:pPr marL="0" indent="0">
              <a:buNone/>
            </a:pPr>
            <a:endParaRPr lang="en-GB" sz="1000" dirty="0"/>
          </a:p>
          <a:p>
            <a:pPr marL="0" indent="0">
              <a:buNone/>
            </a:pPr>
            <a:r>
              <a:rPr lang="el-GR" sz="2000" b="1" dirty="0">
                <a:solidFill>
                  <a:srgbClr val="D4542E"/>
                </a:solidFill>
              </a:rPr>
              <a:t>Ομάδες συμφερόντων</a:t>
            </a:r>
            <a:r>
              <a:rPr lang="en-US" sz="2000" dirty="0"/>
              <a:t>: </a:t>
            </a:r>
            <a:r>
              <a:rPr lang="el-GR" sz="2000" dirty="0"/>
              <a:t>Φορείς που επιδιώκουν την άσκηση επιρροής στη δημόσια πολιτική. Γνωστές και ως μη κυβερνητικές οργανώσεις (ΜΚΟ).  </a:t>
            </a:r>
            <a:endParaRPr lang="en-US" sz="2000" dirty="0"/>
          </a:p>
          <a:p>
            <a:pPr marL="0" indent="0">
              <a:buNone/>
            </a:pPr>
            <a:r>
              <a:rPr lang="el-GR" sz="2000" b="1" dirty="0" err="1">
                <a:solidFill>
                  <a:srgbClr val="D4542E"/>
                </a:solidFill>
              </a:rPr>
              <a:t>Λόμπινγκ</a:t>
            </a:r>
            <a:r>
              <a:rPr lang="en-US" sz="2000" dirty="0"/>
              <a:t>: </a:t>
            </a:r>
            <a:r>
              <a:rPr lang="el-GR" sz="2000" dirty="0"/>
              <a:t>Η προσπάθεια άσκησης επιρροής στις αποφάσεις των αιρετών αξιωματούχων ή των γραφειοκρατών εκ μέρους ατόμων, ομάδων ή οργανώσεων.  </a:t>
            </a:r>
            <a:endParaRPr lang="en-US" sz="2000" dirty="0"/>
          </a:p>
          <a:p>
            <a:pPr marL="0" indent="0">
              <a:buNone/>
            </a:pPr>
            <a:r>
              <a:rPr lang="el-GR" sz="2000" b="1" dirty="0">
                <a:solidFill>
                  <a:srgbClr val="D4542E"/>
                </a:solidFill>
              </a:rPr>
              <a:t>Προστατευτική ομάδα</a:t>
            </a:r>
            <a:r>
              <a:rPr lang="en-US" sz="2000" dirty="0"/>
              <a:t>: </a:t>
            </a:r>
            <a:r>
              <a:rPr lang="el-GR" sz="2000" dirty="0"/>
              <a:t>Ομάδα που επιδιώκει επιλεκτικά οφέλη για τα μέλη της και προνομιακή πρόσβαση στους αρμόδιους κυβερνητικούς φορείς.  </a:t>
            </a:r>
            <a:endParaRPr lang="en-US" sz="2000" dirty="0"/>
          </a:p>
          <a:p>
            <a:pPr marL="0" indent="0">
              <a:buNone/>
            </a:pPr>
            <a:r>
              <a:rPr lang="en-US" sz="2000" b="1" dirty="0">
                <a:solidFill>
                  <a:srgbClr val="D4542E"/>
                </a:solidFill>
              </a:rPr>
              <a:t>Nimby</a:t>
            </a:r>
            <a:r>
              <a:rPr lang="en-US" sz="2000" dirty="0"/>
              <a:t>: </a:t>
            </a:r>
            <a:r>
              <a:rPr lang="el-GR" sz="2000" dirty="0"/>
              <a:t>Ακρωνύμιο της φράσης «</a:t>
            </a:r>
            <a:r>
              <a:rPr lang="en-US" sz="2000" dirty="0"/>
              <a:t>not in my back yard</a:t>
            </a:r>
            <a:r>
              <a:rPr lang="el-GR" sz="2000" dirty="0"/>
              <a:t>», που περιγράφει τις προσπάθειες τοπικών ομάδων συμφερόντων να αποτρέψουν συγκεκριμένες εξελίξεις στην περιοχή τους.</a:t>
            </a:r>
            <a:endParaRPr lang="en-US" sz="2000" dirty="0"/>
          </a:p>
          <a:p>
            <a:pPr marL="0" indent="0">
              <a:buNone/>
            </a:pPr>
            <a:endParaRPr lang="en-GB" sz="2000" dirty="0"/>
          </a:p>
        </p:txBody>
      </p:sp>
    </p:spTree>
    <p:extLst>
      <p:ext uri="{BB962C8B-B14F-4D97-AF65-F5344CB8AC3E}">
        <p14:creationId xmlns:p14="http://schemas.microsoft.com/office/powerpoint/2010/main" val="1769013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Ομάδες συμφερόντων</a:t>
            </a:r>
            <a:endParaRPr lang="en-GB" dirty="0"/>
          </a:p>
        </p:txBody>
      </p:sp>
      <p:sp>
        <p:nvSpPr>
          <p:cNvPr id="3" name="Content Placeholder 2"/>
          <p:cNvSpPr>
            <a:spLocks noGrp="1"/>
          </p:cNvSpPr>
          <p:nvPr>
            <p:ph idx="1"/>
          </p:nvPr>
        </p:nvSpPr>
        <p:spPr/>
        <p:txBody>
          <a:bodyPr>
            <a:normAutofit/>
          </a:bodyPr>
          <a:lstStyle/>
          <a:p>
            <a:pPr marL="0" indent="0">
              <a:buNone/>
            </a:pPr>
            <a:r>
              <a:rPr lang="el-GR" b="1" dirty="0">
                <a:solidFill>
                  <a:srgbClr val="D4542E"/>
                </a:solidFill>
              </a:rPr>
              <a:t>Ιστορική προέλευση και τύποι ομάδων</a:t>
            </a:r>
            <a:endParaRPr lang="en-GB" b="1" dirty="0">
              <a:solidFill>
                <a:srgbClr val="D4542E"/>
              </a:solidFill>
            </a:endParaRPr>
          </a:p>
          <a:p>
            <a:pPr marL="0" indent="0">
              <a:buNone/>
            </a:pPr>
            <a:endParaRPr lang="en-GB" sz="1000" dirty="0"/>
          </a:p>
          <a:p>
            <a:pPr marL="0" indent="0">
              <a:buNone/>
            </a:pPr>
            <a:r>
              <a:rPr lang="el-GR" sz="2000" b="1" dirty="0">
                <a:solidFill>
                  <a:srgbClr val="D4542E"/>
                </a:solidFill>
              </a:rPr>
              <a:t>Ομάδα πίεσης για την προώθηση συγκεκριμένων αξιώσεων</a:t>
            </a:r>
            <a:r>
              <a:rPr lang="en-US" sz="2000" dirty="0"/>
              <a:t>: </a:t>
            </a:r>
            <a:r>
              <a:rPr lang="el-GR" sz="2000" dirty="0"/>
              <a:t>Μια ομάδα «συμφερόντων», που προωθεί ευρύτερα ζητήματα και σκοπούς σε σχέση με τις προστατευτικές ομάδες, που εστιάζουν στα απτά συμφέροντα των μελών τους.  </a:t>
            </a:r>
            <a:endParaRPr lang="en-US" sz="2000" dirty="0"/>
          </a:p>
          <a:p>
            <a:pPr marL="0" indent="0">
              <a:buNone/>
            </a:pPr>
            <a:r>
              <a:rPr lang="el-GR" sz="2000" b="1" dirty="0">
                <a:solidFill>
                  <a:srgbClr val="D4542E"/>
                </a:solidFill>
              </a:rPr>
              <a:t>Κορυφαία συνομοσπονδία εργαζομένων και εργοδοτών</a:t>
            </a:r>
            <a:r>
              <a:rPr lang="en-US" sz="2000" dirty="0"/>
              <a:t>: </a:t>
            </a:r>
            <a:r>
              <a:rPr lang="el-GR" sz="2000" dirty="0"/>
              <a:t>Κεντρική οργάνωση που εκπροσωπεί τα ευρεία συμφέροντα των επιχειρήσεων ή των εργαζομένων στους κυβερνητικούς θεσμούς.  </a:t>
            </a:r>
            <a:endParaRPr lang="en-US" sz="2000" dirty="0"/>
          </a:p>
          <a:p>
            <a:pPr marL="0" indent="0">
              <a:buNone/>
            </a:pPr>
            <a:r>
              <a:rPr lang="el-GR" sz="2000" b="1" dirty="0">
                <a:solidFill>
                  <a:srgbClr val="D4542E"/>
                </a:solidFill>
              </a:rPr>
              <a:t>Δεξαμενή σκέψης (</a:t>
            </a:r>
            <a:r>
              <a:rPr lang="en-US" sz="2000" b="1" dirty="0">
                <a:solidFill>
                  <a:srgbClr val="D4542E"/>
                </a:solidFill>
              </a:rPr>
              <a:t>think-tank)</a:t>
            </a:r>
            <a:r>
              <a:rPr lang="en-US" sz="2000" dirty="0"/>
              <a:t>: </a:t>
            </a:r>
            <a:r>
              <a:rPr lang="el-GR" sz="2000" dirty="0"/>
              <a:t>Ιδιωτικός φορέας που διεξάγει έρευνες σε συγκεκριμένους τομείς πολιτικής με σκοπό την προαγωγή του δημόσιου διαλόγου και της πολιτικής αλλαγής.  </a:t>
            </a:r>
            <a:endParaRPr lang="en-GB" sz="2000" dirty="0"/>
          </a:p>
        </p:txBody>
      </p:sp>
    </p:spTree>
    <p:extLst>
      <p:ext uri="{BB962C8B-B14F-4D97-AF65-F5344CB8AC3E}">
        <p14:creationId xmlns:p14="http://schemas.microsoft.com/office/powerpoint/2010/main" val="799693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Ομάδες συμφερόντων</a:t>
            </a:r>
            <a:endParaRPr lang="en-GB" dirty="0"/>
          </a:p>
        </p:txBody>
      </p:sp>
      <p:sp>
        <p:nvSpPr>
          <p:cNvPr id="3" name="Content Placeholder 2"/>
          <p:cNvSpPr>
            <a:spLocks noGrp="1"/>
          </p:cNvSpPr>
          <p:nvPr>
            <p:ph idx="1"/>
          </p:nvPr>
        </p:nvSpPr>
        <p:spPr/>
        <p:txBody>
          <a:bodyPr/>
          <a:lstStyle/>
          <a:p>
            <a:pPr marL="0" indent="0">
              <a:buNone/>
            </a:pPr>
            <a:r>
              <a:rPr lang="el-GR" b="1" dirty="0">
                <a:solidFill>
                  <a:srgbClr val="D4542E"/>
                </a:solidFill>
              </a:rPr>
              <a:t>Ιστορική προέλευση και τύποι ομάδων</a:t>
            </a:r>
            <a:endParaRPr lang="en-GB" b="1" dirty="0">
              <a:solidFill>
                <a:srgbClr val="D4542E"/>
              </a:solidFill>
            </a:endParaRPr>
          </a:p>
          <a:p>
            <a:pPr marL="0" indent="0">
              <a:buNone/>
            </a:pPr>
            <a:endParaRPr lang="en-GB" sz="1000" dirty="0"/>
          </a:p>
          <a:p>
            <a:pPr marL="0" indent="0">
              <a:buNone/>
            </a:pPr>
            <a:endParaRPr lang="en-GB" sz="1000" dirty="0"/>
          </a:p>
          <a:p>
            <a:pPr marL="0" indent="0">
              <a:buNone/>
            </a:pPr>
            <a:endParaRPr lang="en-GB" sz="2000" dirty="0"/>
          </a:p>
        </p:txBody>
      </p:sp>
      <p:pic>
        <p:nvPicPr>
          <p:cNvPr id="4" name="Εικόνα 3"/>
          <p:cNvPicPr>
            <a:picLocks noChangeAspect="1"/>
          </p:cNvPicPr>
          <p:nvPr/>
        </p:nvPicPr>
        <p:blipFill>
          <a:blip r:embed="rId2"/>
          <a:stretch>
            <a:fillRect/>
          </a:stretch>
        </p:blipFill>
        <p:spPr>
          <a:xfrm>
            <a:off x="838200" y="2209800"/>
            <a:ext cx="7086600" cy="4339856"/>
          </a:xfrm>
          <a:prstGeom prst="rect">
            <a:avLst/>
          </a:prstGeom>
        </p:spPr>
      </p:pic>
    </p:spTree>
    <p:extLst>
      <p:ext uri="{BB962C8B-B14F-4D97-AF65-F5344CB8AC3E}">
        <p14:creationId xmlns:p14="http://schemas.microsoft.com/office/powerpoint/2010/main" val="35475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Ομάδες συμφερόντων</a:t>
            </a:r>
            <a:endParaRPr lang="en-GB" dirty="0"/>
          </a:p>
        </p:txBody>
      </p:sp>
      <p:sp>
        <p:nvSpPr>
          <p:cNvPr id="3" name="Content Placeholder 2"/>
          <p:cNvSpPr>
            <a:spLocks noGrp="1"/>
          </p:cNvSpPr>
          <p:nvPr>
            <p:ph idx="1"/>
          </p:nvPr>
        </p:nvSpPr>
        <p:spPr/>
        <p:txBody>
          <a:bodyPr/>
          <a:lstStyle/>
          <a:p>
            <a:pPr marL="0" indent="0">
              <a:buNone/>
            </a:pPr>
            <a:r>
              <a:rPr lang="el-GR" b="1" dirty="0">
                <a:solidFill>
                  <a:srgbClr val="D4542E"/>
                </a:solidFill>
              </a:rPr>
              <a:t>Δίοδοι επιρροής</a:t>
            </a:r>
          </a:p>
          <a:p>
            <a:pPr marL="0" indent="0">
              <a:buNone/>
            </a:pPr>
            <a:endParaRPr lang="el-GR" sz="1000" b="1" dirty="0">
              <a:solidFill>
                <a:srgbClr val="D4542E"/>
              </a:solidFill>
            </a:endParaRPr>
          </a:p>
          <a:p>
            <a:pPr marL="0" indent="0">
              <a:buNone/>
            </a:pPr>
            <a:endParaRPr lang="el-GR" sz="1000" b="1" dirty="0">
              <a:solidFill>
                <a:srgbClr val="D4542E"/>
              </a:solidFill>
            </a:endParaRPr>
          </a:p>
          <a:p>
            <a:pPr marL="0" indent="0">
              <a:buNone/>
            </a:pPr>
            <a:endParaRPr lang="el-GR" sz="1000" b="1" dirty="0">
              <a:solidFill>
                <a:srgbClr val="D4542E"/>
              </a:solidFill>
            </a:endParaRPr>
          </a:p>
          <a:p>
            <a:pPr marL="0" indent="0">
              <a:buNone/>
            </a:pPr>
            <a:endParaRPr lang="el-GR" sz="1000" b="1" dirty="0">
              <a:solidFill>
                <a:srgbClr val="D4542E"/>
              </a:solidFill>
            </a:endParaRPr>
          </a:p>
          <a:p>
            <a:pPr marL="0" indent="0">
              <a:buNone/>
            </a:pPr>
            <a:endParaRPr lang="el-GR" sz="1000" b="1" dirty="0">
              <a:solidFill>
                <a:srgbClr val="D4542E"/>
              </a:solidFill>
            </a:endParaRPr>
          </a:p>
          <a:p>
            <a:pPr marL="0" indent="0">
              <a:buNone/>
            </a:pPr>
            <a:endParaRPr lang="el-GR" sz="1000" b="1" dirty="0">
              <a:solidFill>
                <a:srgbClr val="D4542E"/>
              </a:solidFill>
            </a:endParaRPr>
          </a:p>
          <a:p>
            <a:pPr marL="0" indent="0">
              <a:buNone/>
            </a:pPr>
            <a:endParaRPr lang="el-GR" sz="1000" b="1" dirty="0">
              <a:solidFill>
                <a:srgbClr val="D4542E"/>
              </a:solidFill>
            </a:endParaRPr>
          </a:p>
          <a:p>
            <a:pPr marL="0" indent="0">
              <a:buNone/>
            </a:pPr>
            <a:endParaRPr lang="el-GR" sz="1000" b="1" dirty="0">
              <a:solidFill>
                <a:srgbClr val="D4542E"/>
              </a:solidFill>
            </a:endParaRPr>
          </a:p>
          <a:p>
            <a:pPr marL="0" indent="0">
              <a:buNone/>
            </a:pPr>
            <a:endParaRPr lang="el-GR" sz="1000" b="1" dirty="0">
              <a:solidFill>
                <a:srgbClr val="D4542E"/>
              </a:solidFill>
            </a:endParaRPr>
          </a:p>
          <a:p>
            <a:pPr marL="0" indent="0">
              <a:buNone/>
            </a:pPr>
            <a:endParaRPr lang="el-GR" sz="1000" b="1" dirty="0">
              <a:solidFill>
                <a:srgbClr val="D4542E"/>
              </a:solidFill>
            </a:endParaRPr>
          </a:p>
          <a:p>
            <a:pPr marL="0" indent="0">
              <a:buNone/>
            </a:pPr>
            <a:endParaRPr lang="el-GR" sz="1000" b="1" dirty="0">
              <a:solidFill>
                <a:srgbClr val="D4542E"/>
              </a:solidFill>
            </a:endParaRPr>
          </a:p>
          <a:p>
            <a:pPr marL="0" indent="0">
              <a:buNone/>
            </a:pPr>
            <a:endParaRPr lang="el-GR" sz="1000" b="1" dirty="0">
              <a:solidFill>
                <a:srgbClr val="D4542E"/>
              </a:solidFill>
            </a:endParaRPr>
          </a:p>
          <a:p>
            <a:pPr marL="0" indent="0">
              <a:buNone/>
            </a:pPr>
            <a:endParaRPr lang="el-GR" sz="1000" b="1" dirty="0">
              <a:solidFill>
                <a:srgbClr val="D4542E"/>
              </a:solidFill>
            </a:endParaRPr>
          </a:p>
          <a:p>
            <a:pPr marL="0" indent="0">
              <a:buNone/>
            </a:pPr>
            <a:endParaRPr lang="el-GR" sz="1000" b="1" dirty="0">
              <a:solidFill>
                <a:srgbClr val="D4542E"/>
              </a:solidFill>
            </a:endParaRPr>
          </a:p>
          <a:p>
            <a:pPr marL="0" indent="0">
              <a:buNone/>
            </a:pPr>
            <a:r>
              <a:rPr lang="el-GR" sz="1800" dirty="0"/>
              <a:t>Συνεχίζεται…</a:t>
            </a:r>
            <a:endParaRPr lang="en-GB" sz="105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GB" sz="2000" dirty="0"/>
          </a:p>
        </p:txBody>
      </p:sp>
      <p:sp>
        <p:nvSpPr>
          <p:cNvPr id="6" name="Content Placeholder 2"/>
          <p:cNvSpPr txBox="1">
            <a:spLocks/>
          </p:cNvSpPr>
          <p:nvPr/>
        </p:nvSpPr>
        <p:spPr>
          <a:xfrm>
            <a:off x="6705600" y="2133600"/>
            <a:ext cx="2286000" cy="3382963"/>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l-GR" sz="2000" b="1" dirty="0">
                <a:solidFill>
                  <a:srgbClr val="D4542E"/>
                </a:solidFill>
              </a:rPr>
              <a:t>Περιστρεφόμενη πόρτα</a:t>
            </a:r>
            <a:r>
              <a:rPr lang="en-US" sz="2000" dirty="0"/>
              <a:t>: </a:t>
            </a:r>
            <a:r>
              <a:rPr lang="el-GR" sz="2000" dirty="0"/>
              <a:t>Το φαινόμενο όπου πρόσωπα που κατείχαν θέση στη Βουλή ή στη διοίκηση μεταπηδούν σε κλάδους του ιδιωτικού τομέα που ρυθμίζονται από κρατικούς νόμους κανονισμούς</a:t>
            </a:r>
            <a:r>
              <a:rPr lang="en-US" sz="2000" dirty="0"/>
              <a:t>.</a:t>
            </a:r>
          </a:p>
          <a:p>
            <a:pPr marL="0" indent="0">
              <a:buFont typeface="Arial" pitchFamily="34" charset="0"/>
              <a:buNone/>
            </a:pPr>
            <a:endParaRPr lang="en-GB" sz="2000" dirty="0"/>
          </a:p>
        </p:txBody>
      </p:sp>
      <p:pic>
        <p:nvPicPr>
          <p:cNvPr id="4" name="Εικόνα 3"/>
          <p:cNvPicPr>
            <a:picLocks noChangeAspect="1"/>
          </p:cNvPicPr>
          <p:nvPr/>
        </p:nvPicPr>
        <p:blipFill rotWithShape="1">
          <a:blip r:embed="rId2"/>
          <a:srcRect b="41546"/>
          <a:stretch/>
        </p:blipFill>
        <p:spPr>
          <a:xfrm>
            <a:off x="762000" y="2253174"/>
            <a:ext cx="5638800" cy="3080826"/>
          </a:xfrm>
          <a:prstGeom prst="rect">
            <a:avLst/>
          </a:prstGeom>
        </p:spPr>
      </p:pic>
    </p:spTree>
    <p:extLst>
      <p:ext uri="{BB962C8B-B14F-4D97-AF65-F5344CB8AC3E}">
        <p14:creationId xmlns:p14="http://schemas.microsoft.com/office/powerpoint/2010/main" val="1382739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Ομάδες συμφερόντων</a:t>
            </a:r>
            <a:endParaRPr lang="en-GB" dirty="0"/>
          </a:p>
        </p:txBody>
      </p:sp>
      <p:sp>
        <p:nvSpPr>
          <p:cNvPr id="3" name="Content Placeholder 2"/>
          <p:cNvSpPr>
            <a:spLocks noGrp="1"/>
          </p:cNvSpPr>
          <p:nvPr>
            <p:ph idx="1"/>
          </p:nvPr>
        </p:nvSpPr>
        <p:spPr/>
        <p:txBody>
          <a:bodyPr/>
          <a:lstStyle/>
          <a:p>
            <a:pPr marL="0" indent="0">
              <a:buNone/>
            </a:pPr>
            <a:r>
              <a:rPr lang="el-GR" b="1" dirty="0">
                <a:solidFill>
                  <a:srgbClr val="D4542E"/>
                </a:solidFill>
              </a:rPr>
              <a:t>Δίοδοι επιρροής</a:t>
            </a:r>
            <a:endParaRPr lang="en-GB" b="1" dirty="0">
              <a:solidFill>
                <a:srgbClr val="D4542E"/>
              </a:solidFill>
            </a:endParaRPr>
          </a:p>
          <a:p>
            <a:pPr marL="0" indent="0">
              <a:buNone/>
            </a:pPr>
            <a:endParaRPr lang="en-GB" sz="1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GB" sz="2000" dirty="0"/>
          </a:p>
        </p:txBody>
      </p:sp>
      <p:pic>
        <p:nvPicPr>
          <p:cNvPr id="4" name="Εικόνα 3"/>
          <p:cNvPicPr>
            <a:picLocks noChangeAspect="1"/>
          </p:cNvPicPr>
          <p:nvPr/>
        </p:nvPicPr>
        <p:blipFill rotWithShape="1">
          <a:blip r:embed="rId2"/>
          <a:srcRect t="58455"/>
          <a:stretch/>
        </p:blipFill>
        <p:spPr>
          <a:xfrm>
            <a:off x="762000" y="2438400"/>
            <a:ext cx="5638800" cy="2189654"/>
          </a:xfrm>
          <a:prstGeom prst="rect">
            <a:avLst/>
          </a:prstGeom>
        </p:spPr>
      </p:pic>
      <p:pic>
        <p:nvPicPr>
          <p:cNvPr id="7" name="Εικόνα 6"/>
          <p:cNvPicPr>
            <a:picLocks noChangeAspect="1"/>
          </p:cNvPicPr>
          <p:nvPr/>
        </p:nvPicPr>
        <p:blipFill rotWithShape="1">
          <a:blip r:embed="rId2"/>
          <a:srcRect t="-2650" b="95421"/>
          <a:stretch/>
        </p:blipFill>
        <p:spPr>
          <a:xfrm>
            <a:off x="762000" y="2057400"/>
            <a:ext cx="5638800" cy="381000"/>
          </a:xfrm>
          <a:prstGeom prst="rect">
            <a:avLst/>
          </a:prstGeom>
        </p:spPr>
      </p:pic>
    </p:spTree>
    <p:extLst>
      <p:ext uri="{BB962C8B-B14F-4D97-AF65-F5344CB8AC3E}">
        <p14:creationId xmlns:p14="http://schemas.microsoft.com/office/powerpoint/2010/main" val="4104290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Ομάδες συμφερόντων</a:t>
            </a:r>
            <a:endParaRPr lang="en-GB" dirty="0"/>
          </a:p>
        </p:txBody>
      </p:sp>
      <p:sp>
        <p:nvSpPr>
          <p:cNvPr id="3" name="Content Placeholder 2"/>
          <p:cNvSpPr>
            <a:spLocks noGrp="1"/>
          </p:cNvSpPr>
          <p:nvPr>
            <p:ph idx="1"/>
          </p:nvPr>
        </p:nvSpPr>
        <p:spPr/>
        <p:txBody>
          <a:bodyPr/>
          <a:lstStyle/>
          <a:p>
            <a:pPr marL="0" indent="0">
              <a:buNone/>
            </a:pPr>
            <a:r>
              <a:rPr lang="el-GR" b="1" dirty="0">
                <a:solidFill>
                  <a:srgbClr val="D4542E"/>
                </a:solidFill>
              </a:rPr>
              <a:t>Προϋποθέσεις επιρροής</a:t>
            </a:r>
            <a:endParaRPr lang="en-GB" b="1" dirty="0">
              <a:solidFill>
                <a:srgbClr val="D4542E"/>
              </a:solidFill>
              <a:highlight>
                <a:srgbClr val="FFFF00"/>
              </a:highlight>
            </a:endParaRPr>
          </a:p>
          <a:p>
            <a:pPr marL="0" indent="0">
              <a:buNone/>
            </a:pPr>
            <a:endParaRPr lang="en-GB" sz="1000" dirty="0"/>
          </a:p>
          <a:p>
            <a:pPr marL="0" indent="0">
              <a:buNone/>
            </a:pPr>
            <a:r>
              <a:rPr lang="el-GR" sz="2000" b="1" dirty="0">
                <a:solidFill>
                  <a:srgbClr val="D4542E"/>
                </a:solidFill>
              </a:rPr>
              <a:t>Πυκνότητα συμμετοχής</a:t>
            </a:r>
            <a:r>
              <a:rPr lang="en-US" sz="2000" dirty="0"/>
              <a:t>: </a:t>
            </a:r>
            <a:r>
              <a:rPr lang="el-GR" sz="2000" dirty="0"/>
              <a:t>Το ποσοστό όσων έχουν δικαίωμα να γίνουν μέλη μιας ομάδας και όντως εντάσσονται σε αυτήν. Όσο μεγαλύτερη η πυκνότητα, τόσο ισχυρότερες είναι η επιρροή και η διαπραγματευτική ισχύς της ομάδας.</a:t>
            </a:r>
            <a:endParaRPr lang="en-US" sz="2000" dirty="0"/>
          </a:p>
          <a:p>
            <a:pPr marL="0" indent="0">
              <a:buNone/>
            </a:pPr>
            <a:endParaRPr lang="en-GB" sz="2000" dirty="0"/>
          </a:p>
        </p:txBody>
      </p:sp>
      <p:pic>
        <p:nvPicPr>
          <p:cNvPr id="4" name="Εικόνα 3"/>
          <p:cNvPicPr>
            <a:picLocks noChangeAspect="1"/>
          </p:cNvPicPr>
          <p:nvPr/>
        </p:nvPicPr>
        <p:blipFill rotWithShape="1">
          <a:blip r:embed="rId2"/>
          <a:srcRect b="15984"/>
          <a:stretch/>
        </p:blipFill>
        <p:spPr>
          <a:xfrm>
            <a:off x="838200" y="3657600"/>
            <a:ext cx="5159187" cy="3015623"/>
          </a:xfrm>
          <a:prstGeom prst="rect">
            <a:avLst/>
          </a:prstGeom>
        </p:spPr>
      </p:pic>
      <p:pic>
        <p:nvPicPr>
          <p:cNvPr id="5" name="Εικόνα 4"/>
          <p:cNvPicPr>
            <a:picLocks noChangeAspect="1"/>
          </p:cNvPicPr>
          <p:nvPr/>
        </p:nvPicPr>
        <p:blipFill rotWithShape="1">
          <a:blip r:embed="rId2"/>
          <a:srcRect l="1" t="83411" r="15118" b="-2392"/>
          <a:stretch/>
        </p:blipFill>
        <p:spPr>
          <a:xfrm rot="16200000">
            <a:off x="4804317" y="4801339"/>
            <a:ext cx="3239768" cy="504000"/>
          </a:xfrm>
          <a:prstGeom prst="rect">
            <a:avLst/>
          </a:prstGeom>
        </p:spPr>
      </p:pic>
    </p:spTree>
    <p:extLst>
      <p:ext uri="{BB962C8B-B14F-4D97-AF65-F5344CB8AC3E}">
        <p14:creationId xmlns:p14="http://schemas.microsoft.com/office/powerpoint/2010/main" val="181462596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699</Words>
  <Application>Microsoft Office PowerPoint</Application>
  <PresentationFormat>Προβολή στην οθόνη (4:3)</PresentationFormat>
  <Paragraphs>83</Paragraphs>
  <Slides>12</Slides>
  <Notes>1</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12</vt:i4>
      </vt:variant>
    </vt:vector>
  </HeadingPairs>
  <TitlesOfParts>
    <vt:vector size="16" baseType="lpstr">
      <vt:lpstr>Arial</vt:lpstr>
      <vt:lpstr>Calibri</vt:lpstr>
      <vt:lpstr>Calibri Light</vt:lpstr>
      <vt:lpstr>Θέμα του Office</vt:lpstr>
      <vt:lpstr>Παρουσίαση του PowerPoint</vt:lpstr>
      <vt:lpstr>ΚΕΦΑΛΑΙΟ 18 Ομάδες συμφερόντων</vt:lpstr>
      <vt:lpstr>Ομάδες συμφερόντων</vt:lpstr>
      <vt:lpstr>Ομάδες συμφερόντων</vt:lpstr>
      <vt:lpstr>Ομάδες συμφερόντων</vt:lpstr>
      <vt:lpstr>Ομάδες συμφερόντων</vt:lpstr>
      <vt:lpstr>Ομάδες συμφερόντων</vt:lpstr>
      <vt:lpstr>Ομάδες συμφερόντων</vt:lpstr>
      <vt:lpstr>Ομάδες συμφερόντων</vt:lpstr>
      <vt:lpstr>Ομάδες συμφερόντων</vt:lpstr>
      <vt:lpstr>Ομάδες συμφερόντων</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ΜΑΓΔΑ ΚΑΡΑΒΙΩΤΗ</dc:creator>
  <cp:lastModifiedBy>anastassios chardas</cp:lastModifiedBy>
  <cp:revision>8</cp:revision>
  <dcterms:created xsi:type="dcterms:W3CDTF">2020-10-16T13:21:03Z</dcterms:created>
  <dcterms:modified xsi:type="dcterms:W3CDTF">2022-04-07T15:47:24Z</dcterms:modified>
</cp:coreProperties>
</file>