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9144000"/>
  <p:notesSz cx="7104050" cy="10234600"/>
  <p:embeddedFontLst>
    <p:embeddedFont>
      <p:font typeface="Garamond"/>
      <p:regular r:id="rId27"/>
      <p:bold r:id="rId28"/>
      <p:italic r:id="rId29"/>
      <p:boldItalic r:id="rId30"/>
    </p:embeddedFont>
    <p:embeddedFont>
      <p:font typeface="Book Antiqua"/>
      <p:regular r:id="rId31"/>
      <p:bold r:id="rId32"/>
      <p:italic r:id="rId33"/>
      <p:boldItalic r:id="rId34"/>
    </p:embeddedFont>
    <p:embeddedFont>
      <p:font typeface="Arial Black"/>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3224">
          <p15:clr>
            <a:srgbClr val="000000"/>
          </p15:clr>
        </p15:guide>
        <p15:guide id="2" pos="2238">
          <p15:clr>
            <a:srgbClr val="000000"/>
          </p15:clr>
        </p15:guide>
      </p15:notesGuideLst>
    </p:ext>
    <p:ext uri="GoogleSlidesCustomDataVersion2">
      <go:slidesCustomData xmlns:go="http://customooxmlschemas.google.com/" r:id="rId36" roundtripDataSignature="AMtx7mi17pW/IZOE0SAP4GDeSriSYbid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3224" orient="horz"/>
        <p:guide pos="223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Garamond-bold.fntdata"/><Relationship Id="rId27" Type="http://schemas.openxmlformats.org/officeDocument/2006/relationships/font" Target="fonts/Garamon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Garamon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ookAntiqua-regular.fntdata"/><Relationship Id="rId30" Type="http://schemas.openxmlformats.org/officeDocument/2006/relationships/font" Target="fonts/Garamond-boldItalic.fntdata"/><Relationship Id="rId11" Type="http://schemas.openxmlformats.org/officeDocument/2006/relationships/slide" Target="slides/slide5.xml"/><Relationship Id="rId33" Type="http://schemas.openxmlformats.org/officeDocument/2006/relationships/font" Target="fonts/BookAntiqua-italic.fntdata"/><Relationship Id="rId10" Type="http://schemas.openxmlformats.org/officeDocument/2006/relationships/slide" Target="slides/slide4.xml"/><Relationship Id="rId32" Type="http://schemas.openxmlformats.org/officeDocument/2006/relationships/font" Target="fonts/BookAntiqua-bold.fntdata"/><Relationship Id="rId13" Type="http://schemas.openxmlformats.org/officeDocument/2006/relationships/slide" Target="slides/slide7.xml"/><Relationship Id="rId35" Type="http://schemas.openxmlformats.org/officeDocument/2006/relationships/font" Target="fonts/ArialBlack-regular.fntdata"/><Relationship Id="rId12" Type="http://schemas.openxmlformats.org/officeDocument/2006/relationships/slide" Target="slides/slide6.xml"/><Relationship Id="rId34" Type="http://schemas.openxmlformats.org/officeDocument/2006/relationships/font" Target="fonts/BookAntiqua-bold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162" cy="511175"/>
          </a:xfrm>
          <a:prstGeom prst="rect">
            <a:avLst/>
          </a:prstGeom>
          <a:noFill/>
          <a:ln>
            <a:noFill/>
          </a:ln>
        </p:spPr>
        <p:txBody>
          <a:bodyPr anchorCtr="0" anchor="t"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024312" y="0"/>
            <a:ext cx="3078162" cy="511175"/>
          </a:xfrm>
          <a:prstGeom prst="rect">
            <a:avLst/>
          </a:prstGeom>
          <a:noFill/>
          <a:ln>
            <a:noFill/>
          </a:ln>
        </p:spPr>
        <p:txBody>
          <a:bodyPr anchorCtr="0" anchor="t" bIns="49525" lIns="99075" spcFirstLastPara="1" rIns="99075" wrap="square" tIns="49525">
            <a:noAutofit/>
          </a:bodyPr>
          <a:lstStyle>
            <a:lvl1pPr lvl="0" marR="0" rtl="0" algn="r">
              <a:lnSpc>
                <a:spcPct val="100000"/>
              </a:lnSpc>
              <a:spcBef>
                <a:spcPts val="0"/>
              </a:spcBef>
              <a:spcAft>
                <a:spcPts val="0"/>
              </a:spcAft>
              <a:buSzPts val="1400"/>
              <a:buNone/>
              <a:defRPr b="0" i="0" sz="13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711200" y="4860925"/>
            <a:ext cx="5683250" cy="4605337"/>
          </a:xfrm>
          <a:prstGeom prst="rect">
            <a:avLst/>
          </a:prstGeom>
          <a:noFill/>
          <a:ln>
            <a:noFill/>
          </a:ln>
        </p:spPr>
        <p:txBody>
          <a:bodyPr anchorCtr="0" anchor="t" bIns="49525" lIns="99075" spcFirstLastPara="1" rIns="99075" wrap="square" tIns="495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721850"/>
            <a:ext cx="3078162" cy="511175"/>
          </a:xfrm>
          <a:prstGeom prst="rect">
            <a:avLst/>
          </a:prstGeom>
          <a:noFill/>
          <a:ln>
            <a:noFill/>
          </a:ln>
        </p:spPr>
        <p:txBody>
          <a:bodyPr anchorCtr="0" anchor="b" bIns="49525" lIns="99075" spcFirstLastPara="1" rIns="99075" wrap="square" tIns="49525">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024312" y="9721850"/>
            <a:ext cx="3078162" cy="511175"/>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dc2a9049e0_0_11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54" name="Google Shape;254;g2dc2a9049e0_0_11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dc2a9049e0_0_12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70" name="Google Shape;270;g2dc2a9049e0_0_12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dc2a9049e0_0_14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86" name="Google Shape;286;g2dc2a9049e0_0_14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dc2a9049e0_0_15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03" name="Google Shape;303;g2dc2a9049e0_0_15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dc2a9049e0_0_173: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20" name="Google Shape;320;g2dc2a9049e0_0_173: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dc2a9049e0_0_189: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36" name="Google Shape;336;g2dc2a9049e0_0_189: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dc2a9049e0_0_20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55" name="Google Shape;355;g2dc2a9049e0_0_20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dc2a9049e0_0_22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72" name="Google Shape;372;g2dc2a9049e0_0_22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dc2a9049e0_0_24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388" name="Google Shape;388;g2dc2a9049e0_0_24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dc2a9049e0_0_257: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04" name="Google Shape;404;g2dc2a9049e0_0_257: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711200" y="4860925"/>
            <a:ext cx="5683250" cy="4605337"/>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995362" y="768350"/>
            <a:ext cx="5113337" cy="383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dc2a9049e0_0_272: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420" name="Google Shape;420;g2dc2a9049e0_0_272: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dc2a9049e0_0_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40" name="Google Shape;140;g2dc2a9049e0_0_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dc2a9049e0_0_16: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57" name="Google Shape;157;g2dc2a9049e0_0_16: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dc2a9049e0_0_34: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74" name="Google Shape;174;g2dc2a9049e0_0_34: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dc2a9049e0_0_5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190" name="Google Shape;190;g2dc2a9049e0_0_5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dc2a9049e0_0_6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06" name="Google Shape;206;g2dc2a9049e0_0_6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dc2a9049e0_0_80: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22" name="Google Shape;222;g2dc2a9049e0_0_80: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dc2a9049e0_0_95:notes"/>
          <p:cNvSpPr txBox="1"/>
          <p:nvPr>
            <p:ph idx="1" type="body"/>
          </p:nvPr>
        </p:nvSpPr>
        <p:spPr>
          <a:xfrm>
            <a:off x="711200" y="4860925"/>
            <a:ext cx="5683200" cy="4605300"/>
          </a:xfrm>
          <a:prstGeom prst="rect">
            <a:avLst/>
          </a:prstGeom>
        </p:spPr>
        <p:txBody>
          <a:bodyPr anchorCtr="0" anchor="t" bIns="49525" lIns="99075" spcFirstLastPara="1" rIns="99075" wrap="square" tIns="49525">
            <a:noAutofit/>
          </a:bodyPr>
          <a:lstStyle/>
          <a:p>
            <a:pPr indent="0" lvl="0" marL="0" rtl="0" algn="l">
              <a:spcBef>
                <a:spcPts val="0"/>
              </a:spcBef>
              <a:spcAft>
                <a:spcPts val="0"/>
              </a:spcAft>
              <a:buNone/>
            </a:pPr>
            <a:r>
              <a:t/>
            </a:r>
            <a:endParaRPr/>
          </a:p>
        </p:txBody>
      </p:sp>
      <p:sp>
        <p:nvSpPr>
          <p:cNvPr id="238" name="Google Shape;238;g2dc2a9049e0_0_95:notes"/>
          <p:cNvSpPr/>
          <p:nvPr>
            <p:ph idx="2" type="sldImg"/>
          </p:nvPr>
        </p:nvSpPr>
        <p:spPr>
          <a:xfrm>
            <a:off x="995362" y="768350"/>
            <a:ext cx="5113200" cy="3837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29" name="Shape 29"/>
        <p:cNvGrpSpPr/>
        <p:nvPr/>
      </p:nvGrpSpPr>
      <p:grpSpPr>
        <a:xfrm>
          <a:off x="0" y="0"/>
          <a:ext cx="0" cy="0"/>
          <a:chOff x="0" y="0"/>
          <a:chExt cx="0" cy="0"/>
        </a:xfrm>
      </p:grpSpPr>
      <p:sp>
        <p:nvSpPr>
          <p:cNvPr id="30" name="Google Shape;30;p39"/>
          <p:cNvSpPr txBox="1"/>
          <p:nvPr>
            <p:ph type="ctrTitle"/>
          </p:nvPr>
        </p:nvSpPr>
        <p:spPr>
          <a:xfrm>
            <a:off x="2971800" y="1828800"/>
            <a:ext cx="6019800" cy="2209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 type="subTitle"/>
          </p:nvPr>
        </p:nvSpPr>
        <p:spPr>
          <a:xfrm>
            <a:off x="2971800" y="4267200"/>
            <a:ext cx="6019800" cy="1752600"/>
          </a:xfrm>
          <a:prstGeom prst="rect">
            <a:avLst/>
          </a:prstGeom>
          <a:noFill/>
          <a:ln>
            <a:noFill/>
          </a:ln>
        </p:spPr>
        <p:txBody>
          <a:bodyPr anchorCtr="0" anchor="t" bIns="45700" lIns="91425" spcFirstLastPara="1" rIns="91425" wrap="square" tIns="4570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32" name="Google Shape;32;p3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101" name="Shape 101"/>
        <p:cNvGrpSpPr/>
        <p:nvPr/>
      </p:nvGrpSpPr>
      <p:grpSpPr>
        <a:xfrm>
          <a:off x="0" y="0"/>
          <a:ext cx="0" cy="0"/>
          <a:chOff x="0" y="0"/>
          <a:chExt cx="0" cy="0"/>
        </a:xfrm>
      </p:grpSpPr>
      <p:sp>
        <p:nvSpPr>
          <p:cNvPr id="102" name="Google Shape;102;p49"/>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9"/>
          <p:cNvSpPr txBox="1"/>
          <p:nvPr>
            <p:ph idx="1" type="body"/>
          </p:nvPr>
        </p:nvSpPr>
        <p:spPr>
          <a:xfrm>
            <a:off x="457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4" name="Google Shape;104;p49"/>
          <p:cNvSpPr txBox="1"/>
          <p:nvPr>
            <p:ph idx="2" type="body"/>
          </p:nvPr>
        </p:nvSpPr>
        <p:spPr>
          <a:xfrm>
            <a:off x="4648200" y="1981200"/>
            <a:ext cx="4038600" cy="3886200"/>
          </a:xfrm>
          <a:prstGeom prst="rect">
            <a:avLst/>
          </a:prstGeom>
          <a:noFill/>
          <a:ln>
            <a:noFill/>
          </a:ln>
        </p:spPr>
        <p:txBody>
          <a:bodyPr anchorCtr="0" anchor="t" bIns="45700" lIns="91425" spcFirstLastPara="1" rIns="91425" wrap="square" tIns="45700">
            <a:noAutofit/>
          </a:bodyPr>
          <a:lstStyle>
            <a:lvl1pPr indent="-361950" lvl="0" marL="457200" algn="l">
              <a:spcBef>
                <a:spcPts val="560"/>
              </a:spcBef>
              <a:spcAft>
                <a:spcPts val="0"/>
              </a:spcAft>
              <a:buSzPts val="2100"/>
              <a:buChar char="■"/>
              <a:defRPr sz="2800"/>
            </a:lvl1pPr>
            <a:lvl2pPr indent="-350519" lvl="1" marL="914400" algn="l">
              <a:spcBef>
                <a:spcPts val="480"/>
              </a:spcBef>
              <a:spcAft>
                <a:spcPts val="0"/>
              </a:spcAft>
              <a:buSzPts val="1920"/>
              <a:buChar char="◻"/>
              <a:defRPr sz="2400"/>
            </a:lvl2pPr>
            <a:lvl3pPr indent="-311150" lvl="2" marL="1371600" algn="l">
              <a:spcBef>
                <a:spcPts val="400"/>
              </a:spcBef>
              <a:spcAft>
                <a:spcPts val="0"/>
              </a:spcAft>
              <a:buSzPts val="1300"/>
              <a:buChar char="■"/>
              <a:defRPr sz="2000"/>
            </a:lvl3pPr>
            <a:lvl4pPr indent="-308610" lvl="3" marL="1828800" algn="l">
              <a:spcBef>
                <a:spcPts val="360"/>
              </a:spcBef>
              <a:spcAft>
                <a:spcPts val="0"/>
              </a:spcAft>
              <a:buSzPts val="126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05" name="Google Shape;105;p4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49"/>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108" name="Shape 108"/>
        <p:cNvGrpSpPr/>
        <p:nvPr/>
      </p:nvGrpSpPr>
      <p:grpSpPr>
        <a:xfrm>
          <a:off x="0" y="0"/>
          <a:ext cx="0" cy="0"/>
          <a:chOff x="0" y="0"/>
          <a:chExt cx="0" cy="0"/>
        </a:xfrm>
      </p:grpSpPr>
      <p:sp>
        <p:nvSpPr>
          <p:cNvPr id="109" name="Google Shape;109;p5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5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500"/>
              <a:buNone/>
              <a:defRPr sz="2000"/>
            </a:lvl1pPr>
            <a:lvl2pPr indent="-228600" lvl="1" marL="914400" algn="l">
              <a:spcBef>
                <a:spcPts val="360"/>
              </a:spcBef>
              <a:spcAft>
                <a:spcPts val="0"/>
              </a:spcAft>
              <a:buSzPts val="1440"/>
              <a:buNone/>
              <a:defRPr sz="1800"/>
            </a:lvl2pPr>
            <a:lvl3pPr indent="-228600" lvl="2" marL="1371600" algn="l">
              <a:spcBef>
                <a:spcPts val="320"/>
              </a:spcBef>
              <a:spcAft>
                <a:spcPts val="0"/>
              </a:spcAft>
              <a:buSzPts val="1040"/>
              <a:buNone/>
              <a:defRPr sz="1600"/>
            </a:lvl3pPr>
            <a:lvl4pPr indent="-228600" lvl="3" marL="1828800" algn="l">
              <a:spcBef>
                <a:spcPts val="280"/>
              </a:spcBef>
              <a:spcAft>
                <a:spcPts val="0"/>
              </a:spcAft>
              <a:buSzPts val="980"/>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111" name="Google Shape;111;p5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5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p5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51" name="Shape 51"/>
        <p:cNvGrpSpPr/>
        <p:nvPr/>
      </p:nvGrpSpPr>
      <p:grpSpPr>
        <a:xfrm>
          <a:off x="0" y="0"/>
          <a:ext cx="0" cy="0"/>
          <a:chOff x="0" y="0"/>
          <a:chExt cx="0" cy="0"/>
        </a:xfrm>
      </p:grpSpPr>
      <p:sp>
        <p:nvSpPr>
          <p:cNvPr id="52" name="Google Shape;52;p41"/>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4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41"/>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57" name="Shape 57"/>
        <p:cNvGrpSpPr/>
        <p:nvPr/>
      </p:nvGrpSpPr>
      <p:grpSpPr>
        <a:xfrm>
          <a:off x="0" y="0"/>
          <a:ext cx="0" cy="0"/>
          <a:chOff x="0" y="0"/>
          <a:chExt cx="0" cy="0"/>
        </a:xfrm>
      </p:grpSpPr>
      <p:sp>
        <p:nvSpPr>
          <p:cNvPr id="58" name="Google Shape;58;p42"/>
          <p:cNvSpPr txBox="1"/>
          <p:nvPr>
            <p:ph type="title"/>
          </p:nvPr>
        </p:nvSpPr>
        <p:spPr>
          <a:xfrm rot="5400000">
            <a:off x="4953000" y="2133600"/>
            <a:ext cx="54102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 type="body"/>
          </p:nvPr>
        </p:nvSpPr>
        <p:spPr>
          <a:xfrm rot="5400000">
            <a:off x="762000" y="152400"/>
            <a:ext cx="5410200" cy="60198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0" name="Google Shape;60;p4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42"/>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3" name="Shape 63"/>
        <p:cNvGrpSpPr/>
        <p:nvPr/>
      </p:nvGrpSpPr>
      <p:grpSpPr>
        <a:xfrm>
          <a:off x="0" y="0"/>
          <a:ext cx="0" cy="0"/>
          <a:chOff x="0" y="0"/>
          <a:chExt cx="0" cy="0"/>
        </a:xfrm>
      </p:grpSpPr>
      <p:sp>
        <p:nvSpPr>
          <p:cNvPr id="64" name="Google Shape;64;p43"/>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3"/>
          <p:cNvSpPr txBox="1"/>
          <p:nvPr>
            <p:ph idx="1" type="body"/>
          </p:nvPr>
        </p:nvSpPr>
        <p:spPr>
          <a:xfrm rot="5400000">
            <a:off x="2628900" y="-190500"/>
            <a:ext cx="3886200" cy="8229600"/>
          </a:xfrm>
          <a:prstGeom prst="rect">
            <a:avLst/>
          </a:prstGeom>
          <a:noFill/>
          <a:ln>
            <a:noFill/>
          </a:ln>
        </p:spPr>
        <p:txBody>
          <a:bodyPr anchorCtr="0" anchor="t" bIns="45700" lIns="91425" spcFirstLastPara="1" rIns="91425" wrap="square" tIns="45700">
            <a:noAutofit/>
          </a:bodyPr>
          <a:lstStyle>
            <a:lvl1pPr indent="-314325" lvl="0" marL="457200" algn="l">
              <a:spcBef>
                <a:spcPts val="360"/>
              </a:spcBef>
              <a:spcAft>
                <a:spcPts val="0"/>
              </a:spcAft>
              <a:buSzPts val="1350"/>
              <a:buChar char="■"/>
              <a:defRPr/>
            </a:lvl1pPr>
            <a:lvl2pPr indent="-320040" lvl="1" marL="914400" algn="l">
              <a:spcBef>
                <a:spcPts val="360"/>
              </a:spcBef>
              <a:spcAft>
                <a:spcPts val="0"/>
              </a:spcAft>
              <a:buSzPts val="1440"/>
              <a:buChar char="◻"/>
              <a:defRPr/>
            </a:lvl2pPr>
            <a:lvl3pPr indent="-302894" lvl="2" marL="1371600" algn="l">
              <a:spcBef>
                <a:spcPts val="360"/>
              </a:spcBef>
              <a:spcAft>
                <a:spcPts val="0"/>
              </a:spcAft>
              <a:buSzPts val="117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4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4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9" name="Shape 69"/>
        <p:cNvGrpSpPr/>
        <p:nvPr/>
      </p:nvGrpSpPr>
      <p:grpSpPr>
        <a:xfrm>
          <a:off x="0" y="0"/>
          <a:ext cx="0" cy="0"/>
          <a:chOff x="0" y="0"/>
          <a:chExt cx="0" cy="0"/>
        </a:xfrm>
      </p:grpSpPr>
      <p:sp>
        <p:nvSpPr>
          <p:cNvPr id="70" name="Google Shape;70;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p:nvPr>
            <p:ph idx="2" type="pic"/>
          </p:nvPr>
        </p:nvSpPr>
        <p:spPr>
          <a:xfrm>
            <a:off x="1792288" y="612775"/>
            <a:ext cx="5486400" cy="4114800"/>
          </a:xfrm>
          <a:prstGeom prst="rect">
            <a:avLst/>
          </a:prstGeom>
          <a:noFill/>
          <a:ln>
            <a:noFill/>
          </a:ln>
        </p:spPr>
      </p:sp>
      <p:sp>
        <p:nvSpPr>
          <p:cNvPr id="72" name="Google Shape;72;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3" name="Google Shape;73;p4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4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76" name="Shape 76"/>
        <p:cNvGrpSpPr/>
        <p:nvPr/>
      </p:nvGrpSpPr>
      <p:grpSpPr>
        <a:xfrm>
          <a:off x="0" y="0"/>
          <a:ext cx="0" cy="0"/>
          <a:chOff x="0" y="0"/>
          <a:chExt cx="0" cy="0"/>
        </a:xfrm>
      </p:grpSpPr>
      <p:sp>
        <p:nvSpPr>
          <p:cNvPr id="77" name="Google Shape;77;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81000" lvl="0" marL="457200" algn="l">
              <a:spcBef>
                <a:spcPts val="640"/>
              </a:spcBef>
              <a:spcAft>
                <a:spcPts val="0"/>
              </a:spcAft>
              <a:buSzPts val="2400"/>
              <a:buChar char="■"/>
              <a:defRPr sz="3200"/>
            </a:lvl1pPr>
            <a:lvl2pPr indent="-370840" lvl="1" marL="914400" algn="l">
              <a:spcBef>
                <a:spcPts val="560"/>
              </a:spcBef>
              <a:spcAft>
                <a:spcPts val="0"/>
              </a:spcAft>
              <a:buSzPts val="2240"/>
              <a:buChar char="◻"/>
              <a:defRPr sz="2800"/>
            </a:lvl2pPr>
            <a:lvl3pPr indent="-327660" lvl="2" marL="1371600" algn="l">
              <a:spcBef>
                <a:spcPts val="480"/>
              </a:spcBef>
              <a:spcAft>
                <a:spcPts val="0"/>
              </a:spcAft>
              <a:buSzPts val="1560"/>
              <a:buChar char="■"/>
              <a:defRPr sz="2400"/>
            </a:lvl3pPr>
            <a:lvl4pPr indent="-317500" lvl="3" marL="1828800" algn="l">
              <a:spcBef>
                <a:spcPts val="400"/>
              </a:spcBef>
              <a:spcAft>
                <a:spcPts val="0"/>
              </a:spcAft>
              <a:buSzPts val="14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79" name="Google Shape;79;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050"/>
              <a:buNone/>
              <a:defRPr sz="1400"/>
            </a:lvl1pPr>
            <a:lvl2pPr indent="-228600" lvl="1" marL="914400" algn="l">
              <a:spcBef>
                <a:spcPts val="240"/>
              </a:spcBef>
              <a:spcAft>
                <a:spcPts val="0"/>
              </a:spcAft>
              <a:buSzPts val="960"/>
              <a:buNone/>
              <a:defRPr sz="1200"/>
            </a:lvl2pPr>
            <a:lvl3pPr indent="-228600" lvl="2" marL="1371600" algn="l">
              <a:spcBef>
                <a:spcPts val="200"/>
              </a:spcBef>
              <a:spcAft>
                <a:spcPts val="0"/>
              </a:spcAft>
              <a:buSzPts val="6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80" name="Google Shape;80;p4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45"/>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83" name="Shape 83"/>
        <p:cNvGrpSpPr/>
        <p:nvPr/>
      </p:nvGrpSpPr>
      <p:grpSpPr>
        <a:xfrm>
          <a:off x="0" y="0"/>
          <a:ext cx="0" cy="0"/>
          <a:chOff x="0" y="0"/>
          <a:chExt cx="0" cy="0"/>
        </a:xfrm>
      </p:grpSpPr>
      <p:sp>
        <p:nvSpPr>
          <p:cNvPr id="84" name="Google Shape;84;p4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4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46"/>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87" name="Shape 87"/>
        <p:cNvGrpSpPr/>
        <p:nvPr/>
      </p:nvGrpSpPr>
      <p:grpSpPr>
        <a:xfrm>
          <a:off x="0" y="0"/>
          <a:ext cx="0" cy="0"/>
          <a:chOff x="0" y="0"/>
          <a:chExt cx="0" cy="0"/>
        </a:xfrm>
      </p:grpSpPr>
      <p:sp>
        <p:nvSpPr>
          <p:cNvPr id="88" name="Google Shape;88;p47"/>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47"/>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92" name="Shape 92"/>
        <p:cNvGrpSpPr/>
        <p:nvPr/>
      </p:nvGrpSpPr>
      <p:grpSpPr>
        <a:xfrm>
          <a:off x="0" y="0"/>
          <a:ext cx="0" cy="0"/>
          <a:chOff x="0" y="0"/>
          <a:chExt cx="0" cy="0"/>
        </a:xfrm>
      </p:grpSpPr>
      <p:sp>
        <p:nvSpPr>
          <p:cNvPr id="93" name="Google Shape;93;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5" name="Google Shape;95;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6" name="Google Shape;96;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800"/>
              <a:buNone/>
              <a:defRPr b="1" sz="2400"/>
            </a:lvl1pPr>
            <a:lvl2pPr indent="-228600" lvl="1" marL="914400" algn="l">
              <a:spcBef>
                <a:spcPts val="400"/>
              </a:spcBef>
              <a:spcAft>
                <a:spcPts val="0"/>
              </a:spcAft>
              <a:buSzPts val="1600"/>
              <a:buNone/>
              <a:defRPr b="1" sz="2000"/>
            </a:lvl2pPr>
            <a:lvl3pPr indent="-228600" lvl="2" marL="1371600" algn="l">
              <a:spcBef>
                <a:spcPts val="360"/>
              </a:spcBef>
              <a:spcAft>
                <a:spcPts val="0"/>
              </a:spcAft>
              <a:buSzPts val="117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7" name="Google Shape;97;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42900" lvl="0" marL="457200" algn="l">
              <a:spcBef>
                <a:spcPts val="480"/>
              </a:spcBef>
              <a:spcAft>
                <a:spcPts val="0"/>
              </a:spcAft>
              <a:buSzPts val="1800"/>
              <a:buChar char="■"/>
              <a:defRPr sz="2400"/>
            </a:lvl1pPr>
            <a:lvl2pPr indent="-330200" lvl="1" marL="914400" algn="l">
              <a:spcBef>
                <a:spcPts val="400"/>
              </a:spcBef>
              <a:spcAft>
                <a:spcPts val="0"/>
              </a:spcAft>
              <a:buSzPts val="1600"/>
              <a:buChar char="◻"/>
              <a:defRPr sz="2000"/>
            </a:lvl2pPr>
            <a:lvl3pPr indent="-302894" lvl="2" marL="1371600" algn="l">
              <a:spcBef>
                <a:spcPts val="360"/>
              </a:spcBef>
              <a:spcAft>
                <a:spcPts val="0"/>
              </a:spcAft>
              <a:buSzPts val="1170"/>
              <a:buChar char="■"/>
              <a:defRPr sz="1800"/>
            </a:lvl3pPr>
            <a:lvl4pPr indent="-299719" lvl="3" marL="1828800" algn="l">
              <a:spcBef>
                <a:spcPts val="320"/>
              </a:spcBef>
              <a:spcAft>
                <a:spcPts val="0"/>
              </a:spcAft>
              <a:buSzPts val="112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8" name="Google Shape;98;p4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48"/>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3.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38"/>
          <p:cNvGrpSpPr/>
          <p:nvPr/>
        </p:nvGrpSpPr>
        <p:grpSpPr>
          <a:xfrm>
            <a:off x="0" y="0"/>
            <a:ext cx="9144000" cy="6858000"/>
            <a:chOff x="0" y="0"/>
            <a:chExt cx="5760" cy="4320"/>
          </a:xfrm>
        </p:grpSpPr>
        <p:sp>
          <p:nvSpPr>
            <p:cNvPr id="11" name="Google Shape;11;p38"/>
            <p:cNvSpPr txBox="1"/>
            <p:nvPr/>
          </p:nvSpPr>
          <p:spPr>
            <a:xfrm>
              <a:off x="0" y="0"/>
              <a:ext cx="2208" cy="4320"/>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 name="Google Shape;12;p38"/>
            <p:cNvSpPr txBox="1"/>
            <p:nvPr/>
          </p:nvSpPr>
          <p:spPr>
            <a:xfrm>
              <a:off x="1081" y="1065"/>
              <a:ext cx="4679" cy="1596"/>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3" name="Google Shape;13;p38"/>
            <p:cNvGrpSpPr/>
            <p:nvPr/>
          </p:nvGrpSpPr>
          <p:grpSpPr>
            <a:xfrm>
              <a:off x="0" y="672"/>
              <a:ext cx="1806" cy="1989"/>
              <a:chOff x="0" y="672"/>
              <a:chExt cx="1806" cy="1989"/>
            </a:xfrm>
          </p:grpSpPr>
          <p:sp>
            <p:nvSpPr>
              <p:cNvPr id="14" name="Google Shape;14;p38"/>
              <p:cNvSpPr txBox="1"/>
              <p:nvPr/>
            </p:nvSpPr>
            <p:spPr>
              <a:xfrm>
                <a:off x="361" y="2257"/>
                <a:ext cx="363" cy="404"/>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 name="Google Shape;15;p38"/>
              <p:cNvSpPr txBox="1"/>
              <p:nvPr/>
            </p:nvSpPr>
            <p:spPr>
              <a:xfrm>
                <a:off x="1081" y="1065"/>
                <a:ext cx="362" cy="405"/>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38"/>
              <p:cNvSpPr txBox="1"/>
              <p:nvPr/>
            </p:nvSpPr>
            <p:spPr>
              <a:xfrm>
                <a:off x="1437" y="672"/>
                <a:ext cx="369" cy="400"/>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38"/>
              <p:cNvSpPr txBox="1"/>
              <p:nvPr/>
            </p:nvSpPr>
            <p:spPr>
              <a:xfrm>
                <a:off x="719" y="2257"/>
                <a:ext cx="368" cy="404"/>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38"/>
              <p:cNvSpPr txBox="1"/>
              <p:nvPr/>
            </p:nvSpPr>
            <p:spPr>
              <a:xfrm>
                <a:off x="1437" y="1065"/>
                <a:ext cx="369" cy="405"/>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38"/>
              <p:cNvSpPr txBox="1"/>
              <p:nvPr/>
            </p:nvSpPr>
            <p:spPr>
              <a:xfrm>
                <a:off x="719" y="1464"/>
                <a:ext cx="368" cy="39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38"/>
              <p:cNvSpPr txBox="1"/>
              <p:nvPr/>
            </p:nvSpPr>
            <p:spPr>
              <a:xfrm>
                <a:off x="0" y="1464"/>
                <a:ext cx="367" cy="39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38"/>
              <p:cNvSpPr txBox="1"/>
              <p:nvPr/>
            </p:nvSpPr>
            <p:spPr>
              <a:xfrm>
                <a:off x="1081" y="1464"/>
                <a:ext cx="362" cy="39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38"/>
              <p:cNvSpPr txBox="1"/>
              <p:nvPr/>
            </p:nvSpPr>
            <p:spPr>
              <a:xfrm>
                <a:off x="361" y="1857"/>
                <a:ext cx="363" cy="406"/>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38"/>
              <p:cNvSpPr txBox="1"/>
              <p:nvPr/>
            </p:nvSpPr>
            <p:spPr>
              <a:xfrm>
                <a:off x="719" y="1857"/>
                <a:ext cx="368" cy="40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sp>
        <p:nvSpPr>
          <p:cNvPr id="24" name="Google Shape;24;p38"/>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25" name="Google Shape;25;p38"/>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26" name="Google Shape;26;p3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7" name="Google Shape;27;p3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4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7" name="Google Shape;37;p4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1pPr>
            <a:lvl2pPr indent="0" lvl="1"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2pPr>
            <a:lvl3pPr indent="0" lvl="2"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3pPr>
            <a:lvl4pPr indent="0" lvl="3"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4pPr>
            <a:lvl5pPr indent="0" lvl="4"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5pPr>
            <a:lvl6pPr indent="0" lvl="5"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6pPr>
            <a:lvl7pPr indent="0" lvl="6"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7pPr>
            <a:lvl8pPr indent="0" lvl="7"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8pPr>
            <a:lvl9pPr indent="0" lvl="8" marL="0" marR="0" rtl="0" algn="r">
              <a:lnSpc>
                <a:spcPct val="100000"/>
              </a:lnSpc>
              <a:spcBef>
                <a:spcPts val="0"/>
              </a:spcBef>
              <a:spcAft>
                <a:spcPts val="0"/>
              </a:spcAft>
              <a:buClr>
                <a:schemeClr val="dk1"/>
              </a:buClr>
              <a:buSzPts val="1200"/>
              <a:buFont typeface="Arial Black"/>
              <a:buNone/>
              <a:defRPr b="0" i="0" sz="1200" u="non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grpSp>
        <p:nvGrpSpPr>
          <p:cNvPr id="38" name="Google Shape;38;p40"/>
          <p:cNvGrpSpPr/>
          <p:nvPr/>
        </p:nvGrpSpPr>
        <p:grpSpPr>
          <a:xfrm>
            <a:off x="0" y="0"/>
            <a:ext cx="9144000" cy="546100"/>
            <a:chOff x="0" y="0"/>
            <a:chExt cx="5760" cy="344"/>
          </a:xfrm>
        </p:grpSpPr>
        <p:sp>
          <p:nvSpPr>
            <p:cNvPr id="39" name="Google Shape;39;p40"/>
            <p:cNvSpPr txBox="1"/>
            <p:nvPr/>
          </p:nvSpPr>
          <p:spPr>
            <a:xfrm>
              <a:off x="0" y="0"/>
              <a:ext cx="180" cy="336"/>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40"/>
            <p:cNvSpPr txBox="1"/>
            <p:nvPr/>
          </p:nvSpPr>
          <p:spPr>
            <a:xfrm>
              <a:off x="260" y="85"/>
              <a:ext cx="5500" cy="173"/>
            </a:xfrm>
            <a:prstGeom prst="rect">
              <a:avLst/>
            </a:prstGeom>
            <a:gradFill>
              <a:gsLst>
                <a:gs pos="0">
                  <a:schemeClr val="lt2"/>
                </a:gs>
                <a:gs pos="100000">
                  <a:schemeClr val="lt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40"/>
            <p:cNvSpPr txBox="1"/>
            <p:nvPr/>
          </p:nvSpPr>
          <p:spPr>
            <a:xfrm>
              <a:off x="258" y="85"/>
              <a:ext cx="87" cy="89"/>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40"/>
            <p:cNvSpPr txBox="1"/>
            <p:nvPr/>
          </p:nvSpPr>
          <p:spPr>
            <a:xfrm>
              <a:off x="345" y="0"/>
              <a:ext cx="88"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 name="Google Shape;43;p40"/>
            <p:cNvSpPr txBox="1"/>
            <p:nvPr/>
          </p:nvSpPr>
          <p:spPr>
            <a:xfrm>
              <a:off x="345" y="85"/>
              <a:ext cx="88" cy="89"/>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Google Shape;44;p40"/>
            <p:cNvSpPr txBox="1"/>
            <p:nvPr/>
          </p:nvSpPr>
          <p:spPr>
            <a:xfrm>
              <a:off x="173" y="173"/>
              <a:ext cx="86" cy="87"/>
            </a:xfrm>
            <a:prstGeom prst="rect">
              <a:avLst/>
            </a:prstGeom>
            <a:solidFill>
              <a:schemeClr val="folHlink"/>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40"/>
            <p:cNvSpPr txBox="1"/>
            <p:nvPr/>
          </p:nvSpPr>
          <p:spPr>
            <a:xfrm>
              <a:off x="83" y="86"/>
              <a:ext cx="89"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40"/>
            <p:cNvSpPr txBox="1"/>
            <p:nvPr/>
          </p:nvSpPr>
          <p:spPr>
            <a:xfrm>
              <a:off x="258" y="171"/>
              <a:ext cx="87" cy="87"/>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7" name="Google Shape;47;p40"/>
            <p:cNvSpPr txBox="1"/>
            <p:nvPr/>
          </p:nvSpPr>
          <p:spPr>
            <a:xfrm>
              <a:off x="173" y="258"/>
              <a:ext cx="86" cy="86"/>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8" name="Google Shape;48;p40"/>
          <p:cNvSpPr txBox="1"/>
          <p:nvPr>
            <p:ph type="title"/>
          </p:nvPr>
        </p:nvSpPr>
        <p:spPr>
          <a:xfrm>
            <a:off x="457200" y="457200"/>
            <a:ext cx="8229600" cy="1371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49" name="Google Shape;49;p40"/>
          <p:cNvSpPr txBox="1"/>
          <p:nvPr>
            <p:ph idx="1" type="body"/>
          </p:nvPr>
        </p:nvSpPr>
        <p:spPr>
          <a:xfrm>
            <a:off x="457200" y="1981200"/>
            <a:ext cx="8229600" cy="38862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640"/>
              </a:spcBef>
              <a:spcAft>
                <a:spcPts val="0"/>
              </a:spcAft>
              <a:buClr>
                <a:schemeClr val="lt2"/>
              </a:buClr>
              <a:buSzPts val="2400"/>
              <a:buFont typeface="Noto Sans Symbols"/>
              <a:buChar char="■"/>
              <a:defRPr b="0" i="0" sz="3200" u="none" cap="none" strike="noStrike">
                <a:solidFill>
                  <a:schemeClr val="dk1"/>
                </a:solidFill>
                <a:latin typeface="Arial"/>
                <a:ea typeface="Arial"/>
                <a:cs typeface="Arial"/>
                <a:sym typeface="Arial"/>
              </a:defRPr>
            </a:lvl1pPr>
            <a:lvl2pPr indent="-370840" lvl="1" marL="914400" marR="0" rtl="0" algn="l">
              <a:spcBef>
                <a:spcPts val="560"/>
              </a:spcBef>
              <a:spcAft>
                <a:spcPts val="0"/>
              </a:spcAft>
              <a:buClr>
                <a:schemeClr val="accent2"/>
              </a:buClr>
              <a:buSzPts val="2240"/>
              <a:buFont typeface="Noto Sans Symbols"/>
              <a:buChar char="◻"/>
              <a:defRPr b="0" i="0" sz="2800" u="none" cap="none" strike="noStrike">
                <a:solidFill>
                  <a:schemeClr val="dk1"/>
                </a:solidFill>
                <a:latin typeface="Arial"/>
                <a:ea typeface="Arial"/>
                <a:cs typeface="Arial"/>
                <a:sym typeface="Arial"/>
              </a:defRPr>
            </a:lvl2pPr>
            <a:lvl3pPr indent="-327660" lvl="2" marL="1371600" marR="0" rtl="0" algn="l">
              <a:spcBef>
                <a:spcPts val="480"/>
              </a:spcBef>
              <a:spcAft>
                <a:spcPts val="0"/>
              </a:spcAft>
              <a:buClr>
                <a:schemeClr val="lt2"/>
              </a:buClr>
              <a:buSzPts val="1560"/>
              <a:buFont typeface="Noto Sans Symbols"/>
              <a:buChar char="■"/>
              <a:defRPr b="0" i="0" sz="2400" u="none" cap="none" strike="noStrike">
                <a:solidFill>
                  <a:schemeClr val="dk1"/>
                </a:solidFill>
                <a:latin typeface="Arial"/>
                <a:ea typeface="Arial"/>
                <a:cs typeface="Arial"/>
                <a:sym typeface="Arial"/>
              </a:defRPr>
            </a:lvl3pPr>
            <a:lvl4pPr indent="-317500" lvl="3" marL="1828800" marR="0" rtl="0" algn="l">
              <a:spcBef>
                <a:spcPts val="400"/>
              </a:spcBef>
              <a:spcAft>
                <a:spcPts val="0"/>
              </a:spcAft>
              <a:buClr>
                <a:schemeClr val="accent2"/>
              </a:buClr>
              <a:buSzPts val="14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lt2"/>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0" name="Google Shape;50;p40"/>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type="ctrTitle"/>
          </p:nvPr>
        </p:nvSpPr>
        <p:spPr>
          <a:xfrm>
            <a:off x="2339975" y="1665275"/>
            <a:ext cx="6651600" cy="2373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3200"/>
              <a:buFont typeface="Book Antiqua"/>
              <a:buNone/>
            </a:pPr>
            <a:r>
              <a:rPr b="1" lang="en-US" sz="2900">
                <a:latin typeface="Book Antiqua"/>
                <a:ea typeface="Book Antiqua"/>
                <a:cs typeface="Book Antiqua"/>
                <a:sym typeface="Book Antiqua"/>
              </a:rPr>
              <a:t>11o Μάθημα: Η Πολιτική Επικοινωνία στην Ψηφιακή Εποχή (Digital Political Communication)</a:t>
            </a:r>
            <a:endParaRPr/>
          </a:p>
        </p:txBody>
      </p:sp>
      <p:sp>
        <p:nvSpPr>
          <p:cNvPr id="119" name="Google Shape;119;p1"/>
          <p:cNvSpPr txBox="1"/>
          <p:nvPr>
            <p:ph idx="1" type="subTitle"/>
          </p:nvPr>
        </p:nvSpPr>
        <p:spPr>
          <a:xfrm>
            <a:off x="1042987" y="4581525"/>
            <a:ext cx="7812087" cy="2087562"/>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1500"/>
              <a:buNone/>
            </a:pPr>
            <a:r>
              <a:rPr b="1" i="0" lang="en-US" sz="2000" u="none">
                <a:solidFill>
                  <a:srgbClr val="000000"/>
                </a:solidFill>
                <a:latin typeface="Garamond"/>
                <a:ea typeface="Garamond"/>
                <a:cs typeface="Garamond"/>
                <a:sym typeface="Garamond"/>
              </a:rPr>
              <a:t>Δρ. Παναγιώτης ΠΑΣΧΑΛΙΔΗΣ</a:t>
            </a:r>
            <a:endParaRPr/>
          </a:p>
          <a:p>
            <a:pPr indent="0" lvl="0" marL="0" rtl="0" algn="ctr">
              <a:lnSpc>
                <a:spcPct val="80000"/>
              </a:lnSpc>
              <a:spcBef>
                <a:spcPts val="0"/>
              </a:spcBef>
              <a:spcAft>
                <a:spcPts val="0"/>
              </a:spcAft>
              <a:buSzPts val="1500"/>
              <a:buNone/>
            </a:pPr>
            <a:r>
              <a:t/>
            </a:r>
            <a:endParaRPr b="1" i="0" sz="2000" u="none">
              <a:solidFill>
                <a:srgbClr val="000000"/>
              </a:solidFill>
              <a:latin typeface="Garamond"/>
              <a:ea typeface="Garamond"/>
              <a:cs typeface="Garamond"/>
              <a:sym typeface="Garamond"/>
            </a:endParaRPr>
          </a:p>
          <a:p>
            <a:pPr indent="0" lvl="0" marL="0" rtl="0" algn="ctr">
              <a:lnSpc>
                <a:spcPct val="80000"/>
              </a:lnSpc>
              <a:spcBef>
                <a:spcPts val="500"/>
              </a:spcBef>
              <a:spcAft>
                <a:spcPts val="0"/>
              </a:spcAft>
              <a:buSzPts val="1350"/>
              <a:buNone/>
            </a:pPr>
            <a:r>
              <a:rPr b="1" i="0" lang="en-US" sz="1800" u="none">
                <a:solidFill>
                  <a:srgbClr val="000000"/>
                </a:solidFill>
                <a:latin typeface="Garamond"/>
                <a:ea typeface="Garamond"/>
                <a:cs typeface="Garamond"/>
                <a:sym typeface="Garamond"/>
              </a:rPr>
              <a:t>Τμήμα Πολιτικής Επιστήμης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350"/>
              <a:buNone/>
            </a:pPr>
            <a:r>
              <a:rPr b="1" i="0" lang="en-US" sz="1800" u="none">
                <a:solidFill>
                  <a:srgbClr val="000000"/>
                </a:solidFill>
                <a:latin typeface="Garamond"/>
                <a:ea typeface="Garamond"/>
                <a:cs typeface="Garamond"/>
                <a:sym typeface="Garamond"/>
              </a:rPr>
              <a:t>Κομοτηνή, Δημοκρίτειο Πανεπιστήμιο Θράκης</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Email: panagiotispaschalidis314@gmail.com</a:t>
            </a:r>
            <a:endParaRPr b="0" i="0" sz="1200" u="none">
              <a:solidFill>
                <a:srgbClr val="000000"/>
              </a:solidFill>
              <a:latin typeface="Arial"/>
              <a:ea typeface="Arial"/>
              <a:cs typeface="Arial"/>
              <a:sym typeface="Arial"/>
            </a:endParaRPr>
          </a:p>
          <a:p>
            <a:pPr indent="0" lvl="0" marL="0" rtl="0" algn="ctr">
              <a:lnSpc>
                <a:spcPct val="80000"/>
              </a:lnSpc>
              <a:spcBef>
                <a:spcPts val="400"/>
              </a:spcBef>
              <a:spcAft>
                <a:spcPts val="0"/>
              </a:spcAft>
              <a:buSzPts val="1200"/>
              <a:buNone/>
            </a:pPr>
            <a:r>
              <a:rPr b="1" i="0" lang="en-US" sz="1600" u="none">
                <a:solidFill>
                  <a:srgbClr val="000000"/>
                </a:solidFill>
                <a:latin typeface="Garamond"/>
                <a:ea typeface="Garamond"/>
                <a:cs typeface="Garamond"/>
                <a:sym typeface="Garamond"/>
              </a:rPr>
              <a:t>Τηλέφωνο Επικοινωνίας: 6981005323</a:t>
            </a:r>
            <a:endParaRPr b="1" i="0" sz="1800" u="none">
              <a:solidFill>
                <a:srgbClr val="000000"/>
              </a:solidFill>
              <a:latin typeface="Garamond"/>
              <a:ea typeface="Garamond"/>
              <a:cs typeface="Garamond"/>
              <a:sym typeface="Garamond"/>
            </a:endParaRPr>
          </a:p>
          <a:p>
            <a:pPr indent="0" lvl="0" marL="0" rtl="0" algn="l">
              <a:spcBef>
                <a:spcPts val="360"/>
              </a:spcBef>
              <a:spcAft>
                <a:spcPts val="0"/>
              </a:spcAft>
              <a:buSzPts val="1350"/>
              <a:buFont typeface="Noto Sans Symbols"/>
              <a:buNone/>
            </a:pPr>
            <a:r>
              <a:t/>
            </a:r>
            <a:endParaRPr b="1" i="0" sz="1800" u="none">
              <a:solidFill>
                <a:srgbClr val="000000"/>
              </a:solidFill>
              <a:latin typeface="Garamond"/>
              <a:ea typeface="Garamond"/>
              <a:cs typeface="Garamond"/>
              <a:sym typeface="Garamond"/>
            </a:endParaRPr>
          </a:p>
        </p:txBody>
      </p:sp>
      <p:pic>
        <p:nvPicPr>
          <p:cNvPr id="120" name="Google Shape;120;p1"/>
          <p:cNvPicPr preferRelativeResize="0"/>
          <p:nvPr/>
        </p:nvPicPr>
        <p:blipFill rotWithShape="1">
          <a:blip r:embed="rId3">
            <a:alphaModFix/>
          </a:blip>
          <a:srcRect b="0" l="0" r="0" t="0"/>
          <a:stretch/>
        </p:blipFill>
        <p:spPr>
          <a:xfrm>
            <a:off x="4921250" y="0"/>
            <a:ext cx="2035175" cy="1565275"/>
          </a:xfrm>
          <a:prstGeom prst="rect">
            <a:avLst/>
          </a:prstGeom>
          <a:noFill/>
          <a:ln>
            <a:noFill/>
          </a:ln>
        </p:spPr>
      </p:pic>
      <p:pic>
        <p:nvPicPr>
          <p:cNvPr id="121" name="Google Shape;121;p1"/>
          <p:cNvPicPr preferRelativeResize="0"/>
          <p:nvPr/>
        </p:nvPicPr>
        <p:blipFill rotWithShape="1">
          <a:blip r:embed="rId4">
            <a:alphaModFix/>
          </a:blip>
          <a:srcRect b="0" l="0" r="0" t="0"/>
          <a:stretch/>
        </p:blipFill>
        <p:spPr>
          <a:xfrm>
            <a:off x="7005637" y="0"/>
            <a:ext cx="2138362" cy="16652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dc2a9049e0_0_110"/>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To παράδειγμα της ψηφιακής πολιτικής επικοινωνίας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Σε όλη την ιστορία και σε διαφορετικά πολιτικά συστήματα, η ουσία της εξουσίας ήταν η συναίνεση, η νομιμοποίηση, η αποδοχή της από τους πολλούς (στη δημοκρατία με τη πειθώ, στον αυταρχισμό με καταναγκασμό). Η επικοινωνία πάντα παρείχε τα εργαλεία της πειθούς ή ακόμα και της αντίδρασης στην εξουσία.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Μέχρι το Διαδίκτυο, υπήρχε σίγουρα εκδημοκρατισμός των πολιτικών συστημάτων και των ΜΜΕ αλλά ταυτόχρονα και έντονος έλεγχος (gatekeeping, agenda setting…)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b="1" lang="en-US" sz="1800"/>
              <a:t>Η μεγάλη διαφορά της ψηφιακής πολιτικής επικοινωνίας με τις προηγούμενες εκδοχές ήταν πως πλέον τα εργαλεία της επικοινωνίας είναι διαθέσιμα και στους πολίτες. Αυτό τους κάνει και πιο ενημερωμένους με μεγάλες δυνατότητες αλληλεπίδρασης και ενδεχομένως πιο ευέλικτους με πιο ευμετάβλητες αντιλήψεις (διασύνδεση εθνικού με διεθνές και παγκόσμιο επίπεδο). </a:t>
            </a:r>
            <a:endParaRPr b="1" sz="1800"/>
          </a:p>
        </p:txBody>
      </p:sp>
      <p:grpSp>
        <p:nvGrpSpPr>
          <p:cNvPr id="257" name="Google Shape;257;g2dc2a9049e0_0_110"/>
          <p:cNvGrpSpPr/>
          <p:nvPr/>
        </p:nvGrpSpPr>
        <p:grpSpPr>
          <a:xfrm>
            <a:off x="0" y="0"/>
            <a:ext cx="8985250" cy="611188"/>
            <a:chOff x="0" y="0"/>
            <a:chExt cx="5660" cy="385"/>
          </a:xfrm>
        </p:grpSpPr>
        <p:sp>
          <p:nvSpPr>
            <p:cNvPr id="258" name="Google Shape;258;g2dc2a9049e0_0_11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9" name="Google Shape;259;g2dc2a9049e0_0_11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0" name="Google Shape;260;g2dc2a9049e0_0_11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1" name="Google Shape;261;g2dc2a9049e0_0_11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2" name="Google Shape;262;g2dc2a9049e0_0_11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3" name="Google Shape;263;g2dc2a9049e0_0_11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4" name="Google Shape;264;g2dc2a9049e0_0_11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5" name="Google Shape;265;g2dc2a9049e0_0_11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6" name="Google Shape;266;g2dc2a9049e0_0_11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67" name="Google Shape;267;g2dc2a9049e0_0_11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dc2a9049e0_0_125"/>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To παράδειγμα της ψηφιακής πολιτικής επικοινωνίας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Δυνητικά, τα μεγάλα οφέλη στη ψηφιακή πολιτική επικοινωνία είναι η περισσότερη δημοκρατία και η πολύπλευρη γνώση και πληροφορία.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Ωστόσο, υπάρχουν και μεγάλοι κίνδυνοι;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1. Επιτήρηση/ κατάχρηση και καταπάτηση προσωπικών δεδομένων (εμπορικοί και πολιτικοί σκοποί)</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2. Παραπλάνηση (fake news)</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3. Έξαρση λαϊκισμού και ακραίων λόγων </a:t>
            </a:r>
            <a:endParaRPr sz="1800"/>
          </a:p>
        </p:txBody>
      </p:sp>
      <p:grpSp>
        <p:nvGrpSpPr>
          <p:cNvPr id="273" name="Google Shape;273;g2dc2a9049e0_0_125"/>
          <p:cNvGrpSpPr/>
          <p:nvPr/>
        </p:nvGrpSpPr>
        <p:grpSpPr>
          <a:xfrm>
            <a:off x="0" y="0"/>
            <a:ext cx="8985250" cy="611188"/>
            <a:chOff x="0" y="0"/>
            <a:chExt cx="5660" cy="385"/>
          </a:xfrm>
        </p:grpSpPr>
        <p:sp>
          <p:nvSpPr>
            <p:cNvPr id="274" name="Google Shape;274;g2dc2a9049e0_0_12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5" name="Google Shape;275;g2dc2a9049e0_0_12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6" name="Google Shape;276;g2dc2a9049e0_0_12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7" name="Google Shape;277;g2dc2a9049e0_0_12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g2dc2a9049e0_0_12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g2dc2a9049e0_0_12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0" name="Google Shape;280;g2dc2a9049e0_0_12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1" name="Google Shape;281;g2dc2a9049e0_0_12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2" name="Google Shape;282;g2dc2a9049e0_0_12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83" name="Google Shape;283;g2dc2a9049e0_0_12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dc2a9049e0_0_140"/>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Σύμφωνα με τον Garcia- Orosa (2022) υπάρχουν 4 στάδια εξέλιξης στην ψηφιακή πολιτική επικοινωνία (περίπου από το 1990- εμφάνιση Web μέχρι σήμερα):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r>
              <a:rPr b="1" lang="en-US" sz="1800"/>
              <a:t>A) δεκαετία 1990:</a:t>
            </a:r>
            <a:r>
              <a:rPr lang="en-US" sz="1800"/>
              <a:t> ιστότοποι με περιεχόμενο (μονόδρομη, ασύμμετρη επικοινωνία χωρίς ή με ελάχιστη αλληλεπίδραση). Βασικό εργαλείο η ηλεκτρονική αλληλογραφία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Εκλογές ΗΠΑ</a:t>
            </a:r>
            <a:endParaRPr sz="1800"/>
          </a:p>
          <a:p>
            <a:pPr indent="0" lvl="0" marL="0" rtl="0" algn="just">
              <a:lnSpc>
                <a:spcPct val="115000"/>
              </a:lnSpc>
              <a:spcBef>
                <a:spcPts val="0"/>
              </a:spcBef>
              <a:spcAft>
                <a:spcPts val="0"/>
              </a:spcAft>
              <a:buNone/>
            </a:pPr>
            <a:r>
              <a:rPr lang="en-US" sz="1800"/>
              <a:t>1996</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289" name="Google Shape;289;g2dc2a9049e0_0_140"/>
          <p:cNvGrpSpPr/>
          <p:nvPr/>
        </p:nvGrpSpPr>
        <p:grpSpPr>
          <a:xfrm>
            <a:off x="0" y="0"/>
            <a:ext cx="8985250" cy="611188"/>
            <a:chOff x="0" y="0"/>
            <a:chExt cx="5660" cy="385"/>
          </a:xfrm>
        </p:grpSpPr>
        <p:sp>
          <p:nvSpPr>
            <p:cNvPr id="290" name="Google Shape;290;g2dc2a9049e0_0_14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1" name="Google Shape;291;g2dc2a9049e0_0_14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2" name="Google Shape;292;g2dc2a9049e0_0_14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3" name="Google Shape;293;g2dc2a9049e0_0_14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4" name="Google Shape;294;g2dc2a9049e0_0_14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5" name="Google Shape;295;g2dc2a9049e0_0_14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6" name="Google Shape;296;g2dc2a9049e0_0_14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7" name="Google Shape;297;g2dc2a9049e0_0_14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8" name="Google Shape;298;g2dc2a9049e0_0_14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99" name="Google Shape;299;g2dc2a9049e0_0_14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pic>
        <p:nvPicPr>
          <p:cNvPr id="300" name="Google Shape;300;g2dc2a9049e0_0_140"/>
          <p:cNvPicPr preferRelativeResize="0"/>
          <p:nvPr/>
        </p:nvPicPr>
        <p:blipFill>
          <a:blip r:embed="rId3">
            <a:alphaModFix/>
          </a:blip>
          <a:stretch>
            <a:fillRect/>
          </a:stretch>
        </p:blipFill>
        <p:spPr>
          <a:xfrm>
            <a:off x="2434900" y="3202901"/>
            <a:ext cx="6550349" cy="3551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2dc2a9049e0_0_15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Σύμφωνα με τον Garcia- Orosa (2022) υπάρχουν 4 στάδια εξέλιξης στην ψηφιακή πολιτική επικοινωνία (περίπου από το 1990- εμφάνιση Web μέχρι σήμερα):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r>
              <a:rPr b="1" lang="en-US" sz="1800"/>
              <a:t>A) δεκαετία 1990</a:t>
            </a:r>
            <a:r>
              <a:rPr lang="en-US" sz="1800"/>
              <a:t>: ιστότοποι με περιεχόμενο (μονόδρομη, ασύμμετρη επικοινωνία χωρίς ή με ελάχιστη αλληλεπίδραση). Βασικό εργαλείο η ηλεκτρονική αλληλογραφία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306" name="Google Shape;306;g2dc2a9049e0_0_156"/>
          <p:cNvGrpSpPr/>
          <p:nvPr/>
        </p:nvGrpSpPr>
        <p:grpSpPr>
          <a:xfrm>
            <a:off x="0" y="0"/>
            <a:ext cx="8985250" cy="611188"/>
            <a:chOff x="0" y="0"/>
            <a:chExt cx="5660" cy="385"/>
          </a:xfrm>
        </p:grpSpPr>
        <p:sp>
          <p:nvSpPr>
            <p:cNvPr id="307" name="Google Shape;307;g2dc2a9049e0_0_15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8" name="Google Shape;308;g2dc2a9049e0_0_15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9" name="Google Shape;309;g2dc2a9049e0_0_15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0" name="Google Shape;310;g2dc2a9049e0_0_15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1" name="Google Shape;311;g2dc2a9049e0_0_15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2" name="Google Shape;312;g2dc2a9049e0_0_15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3" name="Google Shape;313;g2dc2a9049e0_0_15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4" name="Google Shape;314;g2dc2a9049e0_0_15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5" name="Google Shape;315;g2dc2a9049e0_0_15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16" name="Google Shape;316;g2dc2a9049e0_0_15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pic>
        <p:nvPicPr>
          <p:cNvPr id="317" name="Google Shape;317;g2dc2a9049e0_0_156"/>
          <p:cNvPicPr preferRelativeResize="0"/>
          <p:nvPr/>
        </p:nvPicPr>
        <p:blipFill>
          <a:blip r:embed="rId3">
            <a:alphaModFix/>
          </a:blip>
          <a:stretch>
            <a:fillRect/>
          </a:stretch>
        </p:blipFill>
        <p:spPr>
          <a:xfrm>
            <a:off x="284425" y="2977575"/>
            <a:ext cx="5717499" cy="3880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dc2a9049e0_0_173"/>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Σύμφωνα με τον Garcia- Orosa (2022) υπάρχουν 4 στάδια εξέλιξης στην ψηφιακή πολιτική επικοινωνία (περίπου από το 1990- εμφάνιση Web μέχρι σήμερα):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r>
              <a:rPr b="1" lang="en-US" sz="1800"/>
              <a:t> B) Περίοδος 2004- 2008</a:t>
            </a:r>
            <a:r>
              <a:rPr lang="en-US" sz="1800"/>
              <a:t>: εμφάνιση ΜΚΔ (facebook, twitter, YouTube). To κοινό, οι πολίτες συμμετέχουν δυναμικά, αλληλεπιδρούν, </a:t>
            </a:r>
            <a:r>
              <a:rPr lang="en-US" sz="1800"/>
              <a:t>ανταλλάσσουν</a:t>
            </a:r>
            <a:r>
              <a:rPr lang="en-US" sz="1800"/>
              <a:t> διαρκώς περιεχόμενο, πληροφορίες και μηνύματα.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Με βάση τη συμπεριφορά τους δημιουργούν τάσεις (Trends) συνδιαμορφώνουν τις αντιλήψεις και παγιώνουν τις πεποιθήσεις  ή και τις ανατρέπουν (π.χ. αριθμός επισκέψεων/ ακολούθων/ ενδιαφέρον για θέματα).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Όλο αυτό συμβάλλει στην εμφάνιση μιας ψηφιακής δημόσιας σφαίρας και αντιπαράθεσης/ διαλόγου. Τα ΜΜΕ σταδιακά προσαρμόζονται σε αυτή την πραγματικότητα.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323" name="Google Shape;323;g2dc2a9049e0_0_173"/>
          <p:cNvGrpSpPr/>
          <p:nvPr/>
        </p:nvGrpSpPr>
        <p:grpSpPr>
          <a:xfrm>
            <a:off x="0" y="0"/>
            <a:ext cx="8985250" cy="611188"/>
            <a:chOff x="0" y="0"/>
            <a:chExt cx="5660" cy="385"/>
          </a:xfrm>
        </p:grpSpPr>
        <p:sp>
          <p:nvSpPr>
            <p:cNvPr id="324" name="Google Shape;324;g2dc2a9049e0_0_173"/>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5" name="Google Shape;325;g2dc2a9049e0_0_173"/>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6" name="Google Shape;326;g2dc2a9049e0_0_173"/>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7" name="Google Shape;327;g2dc2a9049e0_0_173"/>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8" name="Google Shape;328;g2dc2a9049e0_0_173"/>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9" name="Google Shape;329;g2dc2a9049e0_0_173"/>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0" name="Google Shape;330;g2dc2a9049e0_0_173"/>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 name="Google Shape;331;g2dc2a9049e0_0_173"/>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2" name="Google Shape;332;g2dc2a9049e0_0_173"/>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33" name="Google Shape;333;g2dc2a9049e0_0_173"/>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dc2a9049e0_0_189"/>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Σύμφωνα με τον Garcia- Orosa (2022) υπάρχουν 4 στάδια εξέλιξης στην ψηφιακή πολιτική επικοινωνία (περίπου από το 1990- εμφάνιση Web μέχρι σήμερα):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r>
              <a:rPr b="1" lang="en-US" sz="1800"/>
              <a:t>B) Περίοδος 2004- 2008</a:t>
            </a:r>
            <a:r>
              <a:rPr lang="en-US" sz="1800"/>
              <a:t>: εμφάνιση ΜΚΔ (facebook, twitter, YouTube). To κοινό, οι πολίτες συμμετέχουν δυναμικά, αλληλεπιδρούν, ανταλλάσσουν διαρκώς περιεχόμενο, πληροφορίες και μηνύματα. </a:t>
            </a:r>
            <a:endParaRPr sz="1800"/>
          </a:p>
          <a:p>
            <a:pPr indent="0" lvl="0" marL="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339" name="Google Shape;339;g2dc2a9049e0_0_189"/>
          <p:cNvGrpSpPr/>
          <p:nvPr/>
        </p:nvGrpSpPr>
        <p:grpSpPr>
          <a:xfrm>
            <a:off x="0" y="0"/>
            <a:ext cx="8985250" cy="611188"/>
            <a:chOff x="0" y="0"/>
            <a:chExt cx="5660" cy="385"/>
          </a:xfrm>
        </p:grpSpPr>
        <p:sp>
          <p:nvSpPr>
            <p:cNvPr id="340" name="Google Shape;340;g2dc2a9049e0_0_189"/>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1" name="Google Shape;341;g2dc2a9049e0_0_189"/>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2" name="Google Shape;342;g2dc2a9049e0_0_189"/>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 name="Google Shape;343;g2dc2a9049e0_0_189"/>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4" name="Google Shape;344;g2dc2a9049e0_0_189"/>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5" name="Google Shape;345;g2dc2a9049e0_0_189"/>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6" name="Google Shape;346;g2dc2a9049e0_0_189"/>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7" name="Google Shape;347;g2dc2a9049e0_0_189"/>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8" name="Google Shape;348;g2dc2a9049e0_0_189"/>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49" name="Google Shape;349;g2dc2a9049e0_0_189"/>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pic>
        <p:nvPicPr>
          <p:cNvPr id="350" name="Google Shape;350;g2dc2a9049e0_0_189"/>
          <p:cNvPicPr preferRelativeResize="0"/>
          <p:nvPr/>
        </p:nvPicPr>
        <p:blipFill>
          <a:blip r:embed="rId3">
            <a:alphaModFix/>
          </a:blip>
          <a:stretch>
            <a:fillRect/>
          </a:stretch>
        </p:blipFill>
        <p:spPr>
          <a:xfrm>
            <a:off x="279950" y="3290700"/>
            <a:ext cx="2995475" cy="2533650"/>
          </a:xfrm>
          <a:prstGeom prst="rect">
            <a:avLst/>
          </a:prstGeom>
          <a:noFill/>
          <a:ln>
            <a:noFill/>
          </a:ln>
        </p:spPr>
      </p:pic>
      <p:pic>
        <p:nvPicPr>
          <p:cNvPr id="351" name="Google Shape;351;g2dc2a9049e0_0_189"/>
          <p:cNvPicPr preferRelativeResize="0"/>
          <p:nvPr/>
        </p:nvPicPr>
        <p:blipFill>
          <a:blip r:embed="rId4">
            <a:alphaModFix/>
          </a:blip>
          <a:stretch>
            <a:fillRect/>
          </a:stretch>
        </p:blipFill>
        <p:spPr>
          <a:xfrm>
            <a:off x="6226995" y="3319275"/>
            <a:ext cx="2820050" cy="2476500"/>
          </a:xfrm>
          <a:prstGeom prst="rect">
            <a:avLst/>
          </a:prstGeom>
          <a:noFill/>
          <a:ln>
            <a:noFill/>
          </a:ln>
        </p:spPr>
      </p:pic>
      <p:pic>
        <p:nvPicPr>
          <p:cNvPr id="352" name="Google Shape;352;g2dc2a9049e0_0_189"/>
          <p:cNvPicPr preferRelativeResize="0"/>
          <p:nvPr/>
        </p:nvPicPr>
        <p:blipFill>
          <a:blip r:embed="rId5">
            <a:alphaModFix/>
          </a:blip>
          <a:stretch>
            <a:fillRect/>
          </a:stretch>
        </p:blipFill>
        <p:spPr>
          <a:xfrm>
            <a:off x="3423975" y="3285938"/>
            <a:ext cx="2654475" cy="2543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2dc2a9049e0_0_207"/>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Σύμφωνα με τον Garcia- Orosa (2022) υπάρχουν 4 στάδια εξέλιξης στην ψηφιακή πολιτική επικοινωνία (περίπου από το 1990- εμφάνιση Web μέχρι σήμερα): </a:t>
            </a:r>
            <a:endParaRPr sz="1800"/>
          </a:p>
          <a:p>
            <a:pPr indent="0" lvl="0" marL="0" rtl="0" algn="just">
              <a:lnSpc>
                <a:spcPct val="115000"/>
              </a:lnSpc>
              <a:spcBef>
                <a:spcPts val="0"/>
              </a:spcBef>
              <a:spcAft>
                <a:spcPts val="0"/>
              </a:spcAft>
              <a:buNone/>
            </a:pPr>
            <a:r>
              <a:rPr b="1" lang="en-US" sz="1800"/>
              <a:t>Γ) Περίοδος 2008 και μετά. </a:t>
            </a:r>
            <a:endParaRPr b="1" sz="1800"/>
          </a:p>
          <a:p>
            <a:pPr indent="0" lvl="0" marL="0" rtl="0" algn="just">
              <a:lnSpc>
                <a:spcPct val="115000"/>
              </a:lnSpc>
              <a:spcBef>
                <a:spcPts val="0"/>
              </a:spcBef>
              <a:spcAft>
                <a:spcPts val="0"/>
              </a:spcAft>
              <a:buNone/>
            </a:pPr>
            <a:r>
              <a:rPr lang="en-US" sz="1800"/>
              <a:t>Γενικά, οι εκλογές των ΗΠΑ του 2008 θεωρούνται ως το ορόσημο που σηματοδοτεί την έναρξη του τρίτου κύματος (προεκλογική καμπάνια Obama με βάση το διαδίκτυο). Τα χαρακτηριστικά που προστίθενται είναι η τμηματοποίηση των ΜΚΔ (δηλαδή άλλη στρατηγική για το καθένα), τα big data, πιο στοχευμένα αφηγήματα, χρήση τεχνητής νοημοσύνης και δημιουργία περιεχομένου στα πρότυπα των παιχνιδιών (gamification).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358" name="Google Shape;358;g2dc2a9049e0_0_207"/>
          <p:cNvGrpSpPr/>
          <p:nvPr/>
        </p:nvGrpSpPr>
        <p:grpSpPr>
          <a:xfrm>
            <a:off x="0" y="0"/>
            <a:ext cx="8985250" cy="611188"/>
            <a:chOff x="0" y="0"/>
            <a:chExt cx="5660" cy="385"/>
          </a:xfrm>
        </p:grpSpPr>
        <p:sp>
          <p:nvSpPr>
            <p:cNvPr id="359" name="Google Shape;359;g2dc2a9049e0_0_20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0" name="Google Shape;360;g2dc2a9049e0_0_20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1" name="Google Shape;361;g2dc2a9049e0_0_20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2" name="Google Shape;362;g2dc2a9049e0_0_20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3" name="Google Shape;363;g2dc2a9049e0_0_20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4" name="Google Shape;364;g2dc2a9049e0_0_20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5" name="Google Shape;365;g2dc2a9049e0_0_20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6" name="Google Shape;366;g2dc2a9049e0_0_20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7" name="Google Shape;367;g2dc2a9049e0_0_20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68" name="Google Shape;368;g2dc2a9049e0_0_20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pic>
        <p:nvPicPr>
          <p:cNvPr id="369" name="Google Shape;369;g2dc2a9049e0_0_207"/>
          <p:cNvPicPr preferRelativeResize="0"/>
          <p:nvPr/>
        </p:nvPicPr>
        <p:blipFill>
          <a:blip r:embed="rId3">
            <a:alphaModFix/>
          </a:blip>
          <a:stretch>
            <a:fillRect/>
          </a:stretch>
        </p:blipFill>
        <p:spPr>
          <a:xfrm>
            <a:off x="1983025" y="3777050"/>
            <a:ext cx="5314099" cy="2938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dc2a9049e0_0_22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Σύμφωνα με τον Garcia- Orosa (2022) υπάρχουν 4 στάδια εξέλιξης στην ψηφιακή πολιτική επικοινωνία (περίπου από το 1990- εμφάνιση Web μέχρι σήμερα): </a:t>
            </a:r>
            <a:endParaRPr sz="1800"/>
          </a:p>
          <a:p>
            <a:pPr indent="0" lvl="0" marL="0" rtl="0" algn="just">
              <a:lnSpc>
                <a:spcPct val="115000"/>
              </a:lnSpc>
              <a:spcBef>
                <a:spcPts val="0"/>
              </a:spcBef>
              <a:spcAft>
                <a:spcPts val="0"/>
              </a:spcAft>
              <a:buNone/>
            </a:pPr>
            <a:r>
              <a:t/>
            </a:r>
            <a:endParaRPr b="1" sz="1800"/>
          </a:p>
          <a:p>
            <a:pPr indent="0" lvl="0" marL="0" rtl="0" algn="just">
              <a:lnSpc>
                <a:spcPct val="115000"/>
              </a:lnSpc>
              <a:spcBef>
                <a:spcPts val="0"/>
              </a:spcBef>
              <a:spcAft>
                <a:spcPts val="0"/>
              </a:spcAft>
              <a:buNone/>
            </a:pPr>
            <a:r>
              <a:rPr b="1" lang="en-US" sz="1800"/>
              <a:t>Δ</a:t>
            </a:r>
            <a:r>
              <a:rPr b="1" lang="en-US" sz="1800"/>
              <a:t>) Περίοδος 2016 και μετά. </a:t>
            </a:r>
            <a:endParaRPr b="1"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To ορόσημο για το τέταρτο κύμα είναι το 2016. Πλέον τα στοιχεία που χαρακτηρίζουν την ψηφιακή πολιτική επικοινωνία είναι μια ακόμα μεγαλύτερη χρήση της τεχνητής νοημοσύνης, η διαρκής χρήση του διαδικτύου από τους πολιτικούς (π.χ. η διαρκής προεκλογική καμπάνια), η έμφαση στην ανάλυση των big data, η πρόκληση της παραπληροφόρησης (fake news, misinformation, disinformation), οι διαρκείς συσχετίσεις του τοπικού με το διεθνές και το παγκόσμιο πλαίσιο, ο τεχνολογικός ντετερμινισμός.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Ξεχωρίζουν τρεις μάλλον ανησυχητικοί παράγοντες για τη δημοκρατία: α) η πόλωση, β) τα echo chambers και γ) τα bubble filters</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375" name="Google Shape;375;g2dc2a9049e0_0_226"/>
          <p:cNvGrpSpPr/>
          <p:nvPr/>
        </p:nvGrpSpPr>
        <p:grpSpPr>
          <a:xfrm>
            <a:off x="0" y="0"/>
            <a:ext cx="8985250" cy="611188"/>
            <a:chOff x="0" y="0"/>
            <a:chExt cx="5660" cy="385"/>
          </a:xfrm>
        </p:grpSpPr>
        <p:sp>
          <p:nvSpPr>
            <p:cNvPr id="376" name="Google Shape;376;g2dc2a9049e0_0_22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7" name="Google Shape;377;g2dc2a9049e0_0_22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8" name="Google Shape;378;g2dc2a9049e0_0_22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9" name="Google Shape;379;g2dc2a9049e0_0_22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0" name="Google Shape;380;g2dc2a9049e0_0_22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1" name="Google Shape;381;g2dc2a9049e0_0_22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2" name="Google Shape;382;g2dc2a9049e0_0_22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3" name="Google Shape;383;g2dc2a9049e0_0_22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4" name="Google Shape;384;g2dc2a9049e0_0_22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85" name="Google Shape;385;g2dc2a9049e0_0_22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2dc2a9049e0_0_242"/>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H πολιτική ίσως είναι ένα από τα πεδία που δυσκολεύεται να συμβαδίσει με την ψηφιακή επανάσταση (ιδιαίτερα σε σχέση με την οικονομία).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342900" lvl="0" marL="457200" rtl="0" algn="just">
              <a:lnSpc>
                <a:spcPct val="115000"/>
              </a:lnSpc>
              <a:spcBef>
                <a:spcPts val="0"/>
              </a:spcBef>
              <a:spcAft>
                <a:spcPts val="0"/>
              </a:spcAft>
              <a:buSzPts val="1800"/>
              <a:buChar char="-"/>
            </a:pPr>
            <a:r>
              <a:rPr lang="en-US" sz="1800"/>
              <a:t>Η μεγαλύτερη πρόκληση είναι η συνειδητοποίηση πως ο χρόνος της πληροφορίας - ιδιαίτερα της πολιτικής πληροφορίας- είναι διαρκής (24/7). Πλέον, δεν έχει νόημα να σκεφτόμαστε την προεκλογική περίοδο και τη μη προεκλογική περίοδο ως περιόδους με διαφορετική προσέγγιση. Η στρατηγική επικοινωνία πρέπει να εφαρμόζεται διαρκώς.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Η δεύτερη πρόκληση είναι να ξεφύγει από την αντίληψη της μονόδρομης και ιεραρχικής (top-down) σχέσης με τους πολίτες. Η μονόπλευρη έμφαση στην ανάλυση των τάσεων της κοινής γνώμης και των χαρακτηριστικών των πολιτών (big data) είναι μόνο ένα κομμάτι της απάντησης. </a:t>
            </a:r>
            <a:r>
              <a:rPr b="1" lang="en-US" sz="1800"/>
              <a:t>Η ψηφιακή πολιτική επικοινωνία, για να είναι επιτυχημένη, πρέπει να κινητοποιήσει τους πολίτες και να τους προσφέρει αποδείξεις πως λαμβάνει υπόψη τις θέσεις τους (π.χ. συνδιαμόρφωση όχι απλά θέσεων αλλά πολιτικών, νομοθετημάτων)</a:t>
            </a:r>
            <a:endParaRPr b="1" sz="18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391" name="Google Shape;391;g2dc2a9049e0_0_242"/>
          <p:cNvGrpSpPr/>
          <p:nvPr/>
        </p:nvGrpSpPr>
        <p:grpSpPr>
          <a:xfrm>
            <a:off x="0" y="0"/>
            <a:ext cx="8985250" cy="611188"/>
            <a:chOff x="0" y="0"/>
            <a:chExt cx="5660" cy="385"/>
          </a:xfrm>
        </p:grpSpPr>
        <p:sp>
          <p:nvSpPr>
            <p:cNvPr id="392" name="Google Shape;392;g2dc2a9049e0_0_24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3" name="Google Shape;393;g2dc2a9049e0_0_24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4" name="Google Shape;394;g2dc2a9049e0_0_24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5" name="Google Shape;395;g2dc2a9049e0_0_24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6" name="Google Shape;396;g2dc2a9049e0_0_24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7" name="Google Shape;397;g2dc2a9049e0_0_24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8" name="Google Shape;398;g2dc2a9049e0_0_24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9" name="Google Shape;399;g2dc2a9049e0_0_24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0" name="Google Shape;400;g2dc2a9049e0_0_24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01" name="Google Shape;401;g2dc2a9049e0_0_24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dc2a9049e0_0_257"/>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H πολιτική ίσως είναι ένα από τα πεδία που δυσκολεύεται να συμβαδίσει με την ψηφιακή επανάσταση (ιδιαίτερα σε σχέση με την οικονομία).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342900" lvl="0" marL="457200" rtl="0" algn="just">
              <a:lnSpc>
                <a:spcPct val="115000"/>
              </a:lnSpc>
              <a:spcBef>
                <a:spcPts val="0"/>
              </a:spcBef>
              <a:spcAft>
                <a:spcPts val="0"/>
              </a:spcAft>
              <a:buSzPts val="1800"/>
              <a:buChar char="-"/>
            </a:pPr>
            <a:r>
              <a:rPr lang="en-US" sz="1800"/>
              <a:t>Η τρίτη πρόκληση είναι η επίγνωση ότι πλέον υπάρχει μια σημαντική μερίδα πολιτών που έχει πολύ καλή ενημέρωση, πληροφόρηση και γνώσεις για διαφορετικά ζητήματα τοπικού και διεθνούς ενδιαφέροντος. Αυτό επηρεάζει καθοριστικά τον τρόπο που διαμορφώνονται τα αφηγήματα με στόχο την πειθώ. Η προσπάθεια είναι πιο απαιτητική στο ψηφιακό πλαίσιο. Αλλά και ο αντίκτυπος θα είναι πιο ουσιαστικός.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Η </a:t>
            </a:r>
            <a:r>
              <a:rPr lang="en-US" sz="1800"/>
              <a:t>τέταρτη</a:t>
            </a:r>
            <a:r>
              <a:rPr lang="en-US" sz="1800"/>
              <a:t> πρόκληση για την πολιτική είναι η εξασφάλιση της αξιοπιστίας και της ποιοτικής πληροφορίας. Στην ουσία αυτό προϋποθέτει την εμπέδωση μιας σχέσης εμπιστοσύνης με τους πολίτες και την έμφαση στην αποφυγή του ακραίου λόγου, της παραπληροφόρησης.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407" name="Google Shape;407;g2dc2a9049e0_0_257"/>
          <p:cNvGrpSpPr/>
          <p:nvPr/>
        </p:nvGrpSpPr>
        <p:grpSpPr>
          <a:xfrm>
            <a:off x="0" y="0"/>
            <a:ext cx="8985250" cy="611188"/>
            <a:chOff x="0" y="0"/>
            <a:chExt cx="5660" cy="385"/>
          </a:xfrm>
        </p:grpSpPr>
        <p:sp>
          <p:nvSpPr>
            <p:cNvPr id="408" name="Google Shape;408;g2dc2a9049e0_0_257"/>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9" name="Google Shape;409;g2dc2a9049e0_0_257"/>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0" name="Google Shape;410;g2dc2a9049e0_0_257"/>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1" name="Google Shape;411;g2dc2a9049e0_0_257"/>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2" name="Google Shape;412;g2dc2a9049e0_0_257"/>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3" name="Google Shape;413;g2dc2a9049e0_0_257"/>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4" name="Google Shape;414;g2dc2a9049e0_0_257"/>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5" name="Google Shape;415;g2dc2a9049e0_0_257"/>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6" name="Google Shape;416;g2dc2a9049e0_0_257"/>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17" name="Google Shape;417;g2dc2a9049e0_0_257"/>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     </a:t>
            </a:r>
            <a:r>
              <a:rPr lang="en-US" sz="2000"/>
              <a:t>Βασική Διαπίστωση</a:t>
            </a:r>
            <a:endParaRPr sz="2000"/>
          </a:p>
          <a:p>
            <a:pPr indent="-355600" lvl="0" marL="457200" rtl="0" algn="just">
              <a:lnSpc>
                <a:spcPct val="115000"/>
              </a:lnSpc>
              <a:spcBef>
                <a:spcPts val="0"/>
              </a:spcBef>
              <a:spcAft>
                <a:spcPts val="0"/>
              </a:spcAft>
              <a:buSzPts val="2000"/>
              <a:buChar char="-"/>
            </a:pPr>
            <a:r>
              <a:rPr lang="en-US" sz="2000"/>
              <a:t>Διαχρονικά, η πολιτική επικοινωνία αναφέρεται- στη </a:t>
            </a:r>
            <a:r>
              <a:rPr lang="en-US" sz="2000"/>
              <a:t>βαθύτερη</a:t>
            </a:r>
            <a:r>
              <a:rPr lang="en-US" sz="2000"/>
              <a:t> της διάσταση- στην πειθώ, στη δημιουργία αφηγημάτων τα οποία θα επιτύχουν ένα συγκεκριμένο αποτέλεσμα με πολιτικό χαρακτήρα σε ένα σύνολο ατόμων. Η πολιτική επικοινωνία, εκ των πραγμάτων, πάντοτε περιλάμβανε και την ενημέρωση ή την παροχή πληροφοριών αλλά με ένα στρατηγικό χαρακτήρα, δηλαδή μέσα από συγκεκριμένες ερμηνείες που αντανακλούν και συσχετίζονται με τις αξίες μιας κοινότητας (π.χ. κοινωνία, πολιτισμός). </a:t>
            </a:r>
            <a:endParaRPr sz="2000"/>
          </a:p>
          <a:p>
            <a:pPr indent="0" lvl="0" marL="457200" rtl="0" algn="just">
              <a:lnSpc>
                <a:spcPct val="115000"/>
              </a:lnSpc>
              <a:spcBef>
                <a:spcPts val="0"/>
              </a:spcBef>
              <a:spcAft>
                <a:spcPts val="0"/>
              </a:spcAft>
              <a:buNone/>
            </a:pPr>
            <a:r>
              <a:t/>
            </a:r>
            <a:endParaRPr sz="2000"/>
          </a:p>
          <a:p>
            <a:pPr indent="-355600" lvl="0" marL="457200" rtl="0" algn="just">
              <a:lnSpc>
                <a:spcPct val="115000"/>
              </a:lnSpc>
              <a:spcBef>
                <a:spcPts val="0"/>
              </a:spcBef>
              <a:spcAft>
                <a:spcPts val="0"/>
              </a:spcAft>
              <a:buSzPts val="2000"/>
              <a:buChar char="-"/>
            </a:pPr>
            <a:r>
              <a:rPr b="1" lang="en-US" sz="2000"/>
              <a:t>Αν αυτός ο σκοπός </a:t>
            </a:r>
            <a:r>
              <a:rPr b="1" lang="en-US" sz="2000"/>
              <a:t>παραμένει</a:t>
            </a:r>
            <a:r>
              <a:rPr b="1" lang="en-US" sz="2000"/>
              <a:t> σταθερός στο πέρασμα των αιώνων, αυτό το οποίο αλλάζει και εξελίσσεται είναι η προσαρμογή και η διαμόρφωση των εργαλείων της πολιτικής επικοινωνίας με βάση τη γενικότερη τεχνολογία της επικοινωνίας (π.χ. ενημέρωση, διοίκηση, οικονομία, τέχνη). Εδώ και 3 δεκαετίες περίπου (1990- σήμερα) αυτό το πλαίσιο είναι η ψηφιακή πραγματικότητα…</a:t>
            </a:r>
            <a:endParaRPr b="1" sz="2000"/>
          </a:p>
          <a:p>
            <a:pPr indent="0" lvl="0" marL="457200" rtl="0" algn="just">
              <a:lnSpc>
                <a:spcPct val="115000"/>
              </a:lnSpc>
              <a:spcBef>
                <a:spcPts val="0"/>
              </a:spcBef>
              <a:spcAft>
                <a:spcPts val="0"/>
              </a:spcAft>
              <a:buNone/>
            </a:pPr>
            <a:r>
              <a:t/>
            </a:r>
            <a:endParaRPr sz="2000"/>
          </a:p>
        </p:txBody>
      </p:sp>
      <p:grpSp>
        <p:nvGrpSpPr>
          <p:cNvPr id="127" name="Google Shape;127;p2"/>
          <p:cNvGrpSpPr/>
          <p:nvPr/>
        </p:nvGrpSpPr>
        <p:grpSpPr>
          <a:xfrm>
            <a:off x="0" y="0"/>
            <a:ext cx="9144000" cy="546100"/>
            <a:chOff x="0" y="0"/>
            <a:chExt cx="5760" cy="344"/>
          </a:xfrm>
        </p:grpSpPr>
        <p:sp>
          <p:nvSpPr>
            <p:cNvPr id="128" name="Google Shape;128;p2"/>
            <p:cNvSpPr txBox="1"/>
            <p:nvPr/>
          </p:nvSpPr>
          <p:spPr>
            <a:xfrm>
              <a:off x="0" y="0"/>
              <a:ext cx="180" cy="336"/>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2"/>
            <p:cNvSpPr txBox="1"/>
            <p:nvPr/>
          </p:nvSpPr>
          <p:spPr>
            <a:xfrm>
              <a:off x="260" y="85"/>
              <a:ext cx="5500" cy="173"/>
            </a:xfrm>
            <a:prstGeom prst="rect">
              <a:avLst/>
            </a:prstGeom>
            <a:solidFill>
              <a:srgbClr val="DDDDDD">
                <a:alpha val="74509"/>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0" name="Google Shape;130;p2"/>
            <p:cNvSpPr txBox="1"/>
            <p:nvPr/>
          </p:nvSpPr>
          <p:spPr>
            <a:xfrm>
              <a:off x="258" y="85"/>
              <a:ext cx="87" cy="89"/>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1" name="Google Shape;131;p2"/>
            <p:cNvSpPr txBox="1"/>
            <p:nvPr/>
          </p:nvSpPr>
          <p:spPr>
            <a:xfrm>
              <a:off x="345" y="0"/>
              <a:ext cx="88"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2" name="Google Shape;132;p2"/>
            <p:cNvSpPr txBox="1"/>
            <p:nvPr/>
          </p:nvSpPr>
          <p:spPr>
            <a:xfrm>
              <a:off x="345" y="85"/>
              <a:ext cx="88" cy="89"/>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3" name="Google Shape;133;p2"/>
            <p:cNvSpPr txBox="1"/>
            <p:nvPr/>
          </p:nvSpPr>
          <p:spPr>
            <a:xfrm>
              <a:off x="173" y="173"/>
              <a:ext cx="86" cy="8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4" name="Google Shape;134;p2"/>
            <p:cNvSpPr txBox="1"/>
            <p:nvPr/>
          </p:nvSpPr>
          <p:spPr>
            <a:xfrm>
              <a:off x="83" y="86"/>
              <a:ext cx="89" cy="87"/>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5" name="Google Shape;135;p2"/>
            <p:cNvSpPr txBox="1"/>
            <p:nvPr/>
          </p:nvSpPr>
          <p:spPr>
            <a:xfrm>
              <a:off x="258" y="171"/>
              <a:ext cx="87" cy="87"/>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2"/>
            <p:cNvSpPr txBox="1"/>
            <p:nvPr/>
          </p:nvSpPr>
          <p:spPr>
            <a:xfrm>
              <a:off x="173" y="258"/>
              <a:ext cx="86" cy="86"/>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37" name="Google Shape;137;p2"/>
          <p:cNvSpPr txBox="1"/>
          <p:nvPr>
            <p:ph type="title"/>
          </p:nvPr>
        </p:nvSpPr>
        <p:spPr>
          <a:xfrm>
            <a:off x="755650" y="546100"/>
            <a:ext cx="7416800" cy="5969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2dc2a9049e0_0_272"/>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H πολιτική ίσως είναι ένα από τα πεδία που δυσκολεύεται να συμβαδίσει με την ψηφιακή επανάσταση (ιδιαίτερα σε σχέση με την οικονομία).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(Dean, 2017, Beyond Radicalism and Resignation)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t>
            </a:r>
            <a:endParaRPr sz="1800"/>
          </a:p>
        </p:txBody>
      </p:sp>
      <p:grpSp>
        <p:nvGrpSpPr>
          <p:cNvPr id="423" name="Google Shape;423;g2dc2a9049e0_0_272"/>
          <p:cNvGrpSpPr/>
          <p:nvPr/>
        </p:nvGrpSpPr>
        <p:grpSpPr>
          <a:xfrm>
            <a:off x="0" y="0"/>
            <a:ext cx="8985250" cy="611188"/>
            <a:chOff x="0" y="0"/>
            <a:chExt cx="5660" cy="385"/>
          </a:xfrm>
        </p:grpSpPr>
        <p:sp>
          <p:nvSpPr>
            <p:cNvPr id="424" name="Google Shape;424;g2dc2a9049e0_0_272"/>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5" name="Google Shape;425;g2dc2a9049e0_0_272"/>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6" name="Google Shape;426;g2dc2a9049e0_0_272"/>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7" name="Google Shape;427;g2dc2a9049e0_0_272"/>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8" name="Google Shape;428;g2dc2a9049e0_0_272"/>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9" name="Google Shape;429;g2dc2a9049e0_0_272"/>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0" name="Google Shape;430;g2dc2a9049e0_0_272"/>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1" name="Google Shape;431;g2dc2a9049e0_0_272"/>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2" name="Google Shape;432;g2dc2a9049e0_0_272"/>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33" name="Google Shape;433;g2dc2a9049e0_0_272"/>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pic>
        <p:nvPicPr>
          <p:cNvPr id="434" name="Google Shape;434;g2dc2a9049e0_0_272"/>
          <p:cNvPicPr preferRelativeResize="0"/>
          <p:nvPr/>
        </p:nvPicPr>
        <p:blipFill>
          <a:blip r:embed="rId3">
            <a:alphaModFix/>
          </a:blip>
          <a:stretch>
            <a:fillRect/>
          </a:stretch>
        </p:blipFill>
        <p:spPr>
          <a:xfrm>
            <a:off x="250325" y="2080413"/>
            <a:ext cx="6334125" cy="3894125"/>
          </a:xfrm>
          <a:prstGeom prst="rect">
            <a:avLst/>
          </a:prstGeom>
          <a:noFill/>
          <a:ln>
            <a:noFill/>
          </a:ln>
        </p:spPr>
      </p:pic>
      <p:sp>
        <p:nvSpPr>
          <p:cNvPr id="435" name="Google Shape;435;g2dc2a9049e0_0_272"/>
          <p:cNvSpPr txBox="1"/>
          <p:nvPr/>
        </p:nvSpPr>
        <p:spPr>
          <a:xfrm>
            <a:off x="6823675" y="2312600"/>
            <a:ext cx="2107500" cy="4274400"/>
          </a:xfrm>
          <a:prstGeom prst="rect">
            <a:avLst/>
          </a:prstGeom>
          <a:solidFill>
            <a:srgbClr val="B2B2FF"/>
          </a:solidFill>
          <a:ln cap="flat" cmpd="sng" w="9525">
            <a:solidFill>
              <a:schemeClr val="dk1"/>
            </a:solidFill>
            <a:prstDash val="solid"/>
            <a:miter lim="8000"/>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rPr>
              <a:t>Η πολιτική (και η διοίκηση) εχουν 4 τρόπους να επιτύχουν τη συμμετοχή των πολιτών ψηφιακά: </a:t>
            </a:r>
            <a:r>
              <a:rPr b="1" lang="en-US" sz="1800">
                <a:solidFill>
                  <a:schemeClr val="dk1"/>
                </a:solidFill>
              </a:rPr>
              <a:t>α) έλεγχος/ διαφάνεια</a:t>
            </a:r>
            <a:endParaRPr b="1" sz="1800">
              <a:solidFill>
                <a:schemeClr val="dk1"/>
              </a:solidFill>
            </a:endParaRPr>
          </a:p>
          <a:p>
            <a:pPr indent="0" lvl="0" marL="0" rtl="0" algn="l">
              <a:spcBef>
                <a:spcPts val="0"/>
              </a:spcBef>
              <a:spcAft>
                <a:spcPts val="0"/>
              </a:spcAft>
              <a:buNone/>
            </a:pPr>
            <a:r>
              <a:rPr b="1" lang="en-US" sz="1800">
                <a:solidFill>
                  <a:schemeClr val="dk1"/>
                </a:solidFill>
              </a:rPr>
              <a:t>β) μεταφορά γνώσης</a:t>
            </a:r>
            <a:endParaRPr b="1" sz="1800">
              <a:solidFill>
                <a:schemeClr val="dk1"/>
              </a:solidFill>
            </a:endParaRPr>
          </a:p>
          <a:p>
            <a:pPr indent="0" lvl="0" marL="0" rtl="0" algn="l">
              <a:spcBef>
                <a:spcPts val="0"/>
              </a:spcBef>
              <a:spcAft>
                <a:spcPts val="0"/>
              </a:spcAft>
              <a:buNone/>
            </a:pPr>
            <a:r>
              <a:rPr b="1" lang="en-US" sz="1800">
                <a:solidFill>
                  <a:schemeClr val="dk1"/>
                </a:solidFill>
              </a:rPr>
              <a:t>γ) δυνατότητα επιλογής</a:t>
            </a:r>
            <a:endParaRPr b="1" sz="1800">
              <a:solidFill>
                <a:schemeClr val="dk1"/>
              </a:solidFill>
            </a:endParaRPr>
          </a:p>
          <a:p>
            <a:pPr indent="0" lvl="0" marL="0" rtl="0" algn="l">
              <a:spcBef>
                <a:spcPts val="0"/>
              </a:spcBef>
              <a:spcAft>
                <a:spcPts val="0"/>
              </a:spcAft>
              <a:buNone/>
            </a:pPr>
            <a:r>
              <a:rPr b="1" lang="en-US" sz="1800">
                <a:solidFill>
                  <a:schemeClr val="dk1"/>
                </a:solidFill>
              </a:rPr>
              <a:t>δ) συναπόφαση/ δράση</a:t>
            </a:r>
            <a:endParaRPr b="1"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dc2a9049e0_0_0"/>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Μια σύνοψη της εξέλιξης των τεχνολογιών της επικοινωνίας (ICT: Information and Communication Technologies)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 (Angeles et al., 2013) </a:t>
            </a:r>
            <a:r>
              <a:rPr lang="en-US" sz="1800"/>
              <a:t>     </a:t>
            </a:r>
            <a:r>
              <a:rPr lang="en-US" sz="2000"/>
              <a:t> </a:t>
            </a:r>
            <a:endParaRPr sz="2000"/>
          </a:p>
        </p:txBody>
      </p:sp>
      <p:grpSp>
        <p:nvGrpSpPr>
          <p:cNvPr id="143" name="Google Shape;143;g2dc2a9049e0_0_0"/>
          <p:cNvGrpSpPr/>
          <p:nvPr/>
        </p:nvGrpSpPr>
        <p:grpSpPr>
          <a:xfrm>
            <a:off x="0" y="0"/>
            <a:ext cx="8985250" cy="611188"/>
            <a:chOff x="0" y="0"/>
            <a:chExt cx="5660" cy="385"/>
          </a:xfrm>
        </p:grpSpPr>
        <p:sp>
          <p:nvSpPr>
            <p:cNvPr id="144" name="Google Shape;144;g2dc2a9049e0_0_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5" name="Google Shape;145;g2dc2a9049e0_0_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6" name="Google Shape;146;g2dc2a9049e0_0_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7" name="Google Shape;147;g2dc2a9049e0_0_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8" name="Google Shape;148;g2dc2a9049e0_0_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9" name="Google Shape;149;g2dc2a9049e0_0_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0" name="Google Shape;150;g2dc2a9049e0_0_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1" name="Google Shape;151;g2dc2a9049e0_0_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2" name="Google Shape;152;g2dc2a9049e0_0_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53" name="Google Shape;153;g2dc2a9049e0_0_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pic>
        <p:nvPicPr>
          <p:cNvPr id="154" name="Google Shape;154;g2dc2a9049e0_0_0"/>
          <p:cNvPicPr preferRelativeResize="0"/>
          <p:nvPr/>
        </p:nvPicPr>
        <p:blipFill>
          <a:blip r:embed="rId3">
            <a:alphaModFix/>
          </a:blip>
          <a:stretch>
            <a:fillRect/>
          </a:stretch>
        </p:blipFill>
        <p:spPr>
          <a:xfrm>
            <a:off x="295875" y="2382850"/>
            <a:ext cx="8336451" cy="3634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2dc2a9049e0_0_16"/>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Ορισμός της ψηφιακής επικοινωνίας (digital </a:t>
            </a:r>
            <a:r>
              <a:rPr lang="en-US" sz="1800"/>
              <a:t>communication</a:t>
            </a:r>
            <a:r>
              <a:rPr lang="en-US" sz="1800"/>
              <a:t>)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rPr lang="en-US" sz="1800"/>
              <a:t>Μπορούμε να την περιγράψουμε ως ένα οποιαδήποτε μορφή επικοινωνίας για  διαφορετικές μορφές περιεχομένου (πληροφορίες, μηνύματα) που βασίζεται στη χρήση ψηφιακής τεχνολογίας (με βάση δηλαδή τον Η/Υ). </a:t>
            </a:r>
            <a:endParaRPr sz="1800"/>
          </a:p>
          <a:p>
            <a:pPr indent="0" lvl="0" marL="457200" rtl="0" algn="just">
              <a:lnSpc>
                <a:spcPct val="115000"/>
              </a:lnSpc>
              <a:spcBef>
                <a:spcPts val="0"/>
              </a:spcBef>
              <a:spcAft>
                <a:spcPts val="0"/>
              </a:spcAft>
              <a:buNone/>
            </a:pPr>
            <a:r>
              <a:rPr lang="en-US" sz="1800"/>
              <a:t>Τα βασικά χαρακτηριστικά της είναι πως μπορεί να είναι προσωπική αλλά και μαζική και να αφορά πολλές λειτουργίες (ενημέρωση, ψυχαγωγία, οικονομία, πολιτική). Επίσης, σε αντίθεση με τις μορφές επικοινωνίας πριν το διαδίκτυο, η ψηφιακή επικοινωνία είναι εξαιρετικά διαδραστική.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p:txBody>
      </p:sp>
      <p:grpSp>
        <p:nvGrpSpPr>
          <p:cNvPr id="160" name="Google Shape;160;g2dc2a9049e0_0_16"/>
          <p:cNvGrpSpPr/>
          <p:nvPr/>
        </p:nvGrpSpPr>
        <p:grpSpPr>
          <a:xfrm>
            <a:off x="0" y="0"/>
            <a:ext cx="8985250" cy="611188"/>
            <a:chOff x="0" y="0"/>
            <a:chExt cx="5660" cy="385"/>
          </a:xfrm>
        </p:grpSpPr>
        <p:sp>
          <p:nvSpPr>
            <p:cNvPr id="161" name="Google Shape;161;g2dc2a9049e0_0_16"/>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2" name="Google Shape;162;g2dc2a9049e0_0_16"/>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Google Shape;163;g2dc2a9049e0_0_16"/>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 name="Google Shape;164;g2dc2a9049e0_0_16"/>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5" name="Google Shape;165;g2dc2a9049e0_0_16"/>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Google Shape;166;g2dc2a9049e0_0_16"/>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7" name="Google Shape;167;g2dc2a9049e0_0_16"/>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8" name="Google Shape;168;g2dc2a9049e0_0_16"/>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9" name="Google Shape;169;g2dc2a9049e0_0_16"/>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70" name="Google Shape;170;g2dc2a9049e0_0_16"/>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pic>
        <p:nvPicPr>
          <p:cNvPr descr="Concept or conceptual black tree and grass word cloud on white background, for communication, message, mail, relation, dialog, talk, report, contact, stair, climb, email, internet wordcloud" id="171" name="Google Shape;171;g2dc2a9049e0_0_16"/>
          <p:cNvPicPr preferRelativeResize="0"/>
          <p:nvPr/>
        </p:nvPicPr>
        <p:blipFill>
          <a:blip r:embed="rId3">
            <a:alphaModFix/>
          </a:blip>
          <a:stretch>
            <a:fillRect/>
          </a:stretch>
        </p:blipFill>
        <p:spPr>
          <a:xfrm>
            <a:off x="2259975" y="4124825"/>
            <a:ext cx="3813475" cy="2639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dc2a9049e0_0_34"/>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Διαφορετικά τεχνολογικά μέσα και εφαρμογές για</a:t>
            </a:r>
            <a:r>
              <a:rPr lang="en-US" sz="1800"/>
              <a:t> την ψηφιακή επικοινωνία (digital communication). (Spacey, 2024) </a:t>
            </a:r>
            <a:endParaRPr sz="18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1.Τηλέφωνο (smartphone), Η/Υ (laptop), tablet. </a:t>
            </a:r>
            <a:r>
              <a:rPr b="1" lang="en-US" sz="1800"/>
              <a:t>Το φαινόμενο της σύγκλισης (convergence) δηλώνει την διασύνδεση μεταξύ των τεχνολογιών της πληροφορίας και της επικοινωνίας με τους υπολογιστές και το περιεχόμενο των ΜΜΕ (π.χ. τηλεφωνία- Διαδίκτυο- Η/Υ- ΜΜΕ). </a:t>
            </a:r>
            <a:endParaRPr b="1"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2.Εφαρμογές για </a:t>
            </a:r>
            <a:r>
              <a:rPr lang="en-US" sz="1800"/>
              <a:t>τηλεδιασκέψεις</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3.Εφαρμογές για ανταλλαγή </a:t>
            </a:r>
            <a:r>
              <a:rPr lang="en-US" sz="1800"/>
              <a:t>μηνυμάτων</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4. Ηλεκτρονικό ταχυδρομείο</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5. Μέσα κοινωνικής δικτύωσης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6. </a:t>
            </a:r>
            <a:r>
              <a:rPr lang="en-US" sz="1800"/>
              <a:t> Ιστότοποι και εφαρμογές</a:t>
            </a:r>
            <a:endParaRPr sz="1800"/>
          </a:p>
          <a:p>
            <a:pPr indent="0" lvl="0" marL="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a:p>
            <a:pPr indent="0" lvl="0" marL="457200" rtl="0" algn="just">
              <a:lnSpc>
                <a:spcPct val="115000"/>
              </a:lnSpc>
              <a:spcBef>
                <a:spcPts val="0"/>
              </a:spcBef>
              <a:spcAft>
                <a:spcPts val="0"/>
              </a:spcAft>
              <a:buNone/>
            </a:pPr>
            <a:r>
              <a:t/>
            </a:r>
            <a:endParaRPr sz="1800"/>
          </a:p>
        </p:txBody>
      </p:sp>
      <p:grpSp>
        <p:nvGrpSpPr>
          <p:cNvPr id="177" name="Google Shape;177;g2dc2a9049e0_0_34"/>
          <p:cNvGrpSpPr/>
          <p:nvPr/>
        </p:nvGrpSpPr>
        <p:grpSpPr>
          <a:xfrm>
            <a:off x="0" y="0"/>
            <a:ext cx="8985250" cy="611188"/>
            <a:chOff x="0" y="0"/>
            <a:chExt cx="5660" cy="385"/>
          </a:xfrm>
        </p:grpSpPr>
        <p:sp>
          <p:nvSpPr>
            <p:cNvPr id="178" name="Google Shape;178;g2dc2a9049e0_0_34"/>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9" name="Google Shape;179;g2dc2a9049e0_0_34"/>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0" name="Google Shape;180;g2dc2a9049e0_0_34"/>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1" name="Google Shape;181;g2dc2a9049e0_0_34"/>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2" name="Google Shape;182;g2dc2a9049e0_0_34"/>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3" name="Google Shape;183;g2dc2a9049e0_0_34"/>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4" name="Google Shape;184;g2dc2a9049e0_0_34"/>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5" name="Google Shape;185;g2dc2a9049e0_0_34"/>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6" name="Google Shape;186;g2dc2a9049e0_0_34"/>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87" name="Google Shape;187;g2dc2a9049e0_0_34"/>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dc2a9049e0_0_50"/>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Διαφορετικά τεχνολογικά μέσα και εφαρμογές για την ψηφιακή επικοινωνία (digital communication)</a:t>
            </a:r>
            <a:endParaRPr sz="18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7. Τηλεόραση (ψηφιακή τηλεόραση με πρόσβαση στο διαδίκτυο)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8. Ψηφιακό ραδιόφωνο</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9. Podcasting</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10. On-demand ΜΜΕ</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11. Livestreaming</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12. Παιχνίδια (Games)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13. Εικονική πραγματικότητα. επαυξημένη πραγματικότητα (virtual, augmented reality) </a:t>
            </a:r>
            <a:endParaRPr sz="1800"/>
          </a:p>
        </p:txBody>
      </p:sp>
      <p:grpSp>
        <p:nvGrpSpPr>
          <p:cNvPr id="193" name="Google Shape;193;g2dc2a9049e0_0_50"/>
          <p:cNvGrpSpPr/>
          <p:nvPr/>
        </p:nvGrpSpPr>
        <p:grpSpPr>
          <a:xfrm>
            <a:off x="0" y="0"/>
            <a:ext cx="8985250" cy="611188"/>
            <a:chOff x="0" y="0"/>
            <a:chExt cx="5660" cy="385"/>
          </a:xfrm>
        </p:grpSpPr>
        <p:sp>
          <p:nvSpPr>
            <p:cNvPr id="194" name="Google Shape;194;g2dc2a9049e0_0_5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5" name="Google Shape;195;g2dc2a9049e0_0_5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6" name="Google Shape;196;g2dc2a9049e0_0_5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7" name="Google Shape;197;g2dc2a9049e0_0_5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8" name="Google Shape;198;g2dc2a9049e0_0_5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9" name="Google Shape;199;g2dc2a9049e0_0_5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0" name="Google Shape;200;g2dc2a9049e0_0_5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1" name="Google Shape;201;g2dc2a9049e0_0_5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2" name="Google Shape;202;g2dc2a9049e0_0_5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03" name="Google Shape;203;g2dc2a9049e0_0_5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2dc2a9049e0_0_65"/>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n-US" sz="1800"/>
              <a:t>Διαφορετικά τεχνολογικά μέσα και εφαρμογές για την ψηφιακή επικοινωνία (digital communication)</a:t>
            </a:r>
            <a:endParaRPr sz="1800"/>
          </a:p>
          <a:p>
            <a:pPr indent="0" lvl="0" marL="45720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14. Ψηφιακά μέσα (φωτογραφία, βίντεο, ήχος)</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15. Ψηφιακές εκδόσεις (βιβλία, e-book)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16. Ψηφιακά αρχεία</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17. Ψηφιακή διαφήμιση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18. Τέχνη και μουσική </a:t>
            </a:r>
            <a:endParaRPr sz="1800"/>
          </a:p>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19. Κινηματογράφος</a:t>
            </a:r>
            <a:endParaRPr sz="1800"/>
          </a:p>
          <a:p>
            <a:pPr indent="0" lvl="0" marL="0" rtl="0" algn="just">
              <a:lnSpc>
                <a:spcPct val="115000"/>
              </a:lnSpc>
              <a:spcBef>
                <a:spcPts val="0"/>
              </a:spcBef>
              <a:spcAft>
                <a:spcPts val="0"/>
              </a:spcAft>
              <a:buNone/>
            </a:pPr>
            <a:r>
              <a:t/>
            </a:r>
            <a:endParaRPr sz="1800"/>
          </a:p>
        </p:txBody>
      </p:sp>
      <p:grpSp>
        <p:nvGrpSpPr>
          <p:cNvPr id="209" name="Google Shape;209;g2dc2a9049e0_0_65"/>
          <p:cNvGrpSpPr/>
          <p:nvPr/>
        </p:nvGrpSpPr>
        <p:grpSpPr>
          <a:xfrm>
            <a:off x="0" y="0"/>
            <a:ext cx="8985250" cy="611188"/>
            <a:chOff x="0" y="0"/>
            <a:chExt cx="5660" cy="385"/>
          </a:xfrm>
        </p:grpSpPr>
        <p:sp>
          <p:nvSpPr>
            <p:cNvPr id="210" name="Google Shape;210;g2dc2a9049e0_0_6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1" name="Google Shape;211;g2dc2a9049e0_0_6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2" name="Google Shape;212;g2dc2a9049e0_0_6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3" name="Google Shape;213;g2dc2a9049e0_0_6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4" name="Google Shape;214;g2dc2a9049e0_0_6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5" name="Google Shape;215;g2dc2a9049e0_0_6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6" name="Google Shape;216;g2dc2a9049e0_0_6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7" name="Google Shape;217;g2dc2a9049e0_0_6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8" name="Google Shape;218;g2dc2a9049e0_0_6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19" name="Google Shape;219;g2dc2a9049e0_0_6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dc2a9049e0_0_80"/>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Χαρακτηριστικά αλλά και πλεονεκτήματα της ψηφιακής επικοινωνίας (Spacey, 2024)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Συνδυασμός ιδιωτικής και μαζικής επικοινωνίας αλλά και πολλαπλή ομαδοποίηση (π.χ. διαμόρφωση ομάδων - διαφορετικών παραληπτών)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Είναι άμεση, στιγμιαία αλλά και διαρκής σε όλα τα επίπεδα (τοπικό, περιφερειακό, παγκόσμιο…)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Είναι πιο συμμετοχική και συμπεριληπτική (δυνητικά πιο δημοκρατική, όχι όμως και απαραίτητα) καθώς δεν θέτει όρους και προϋποθέσεις για τη δυνατότητα αλληλεπίδρασης με </a:t>
            </a:r>
            <a:r>
              <a:rPr lang="en-US" sz="1800"/>
              <a:t>θεσμούς</a:t>
            </a:r>
            <a:r>
              <a:rPr lang="en-US" sz="1800"/>
              <a:t> και άτομα.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Η συμμετοχικότητα και η συμπερίληψη αφορούν και τα ΜΜΕ. Ωστόσο, υπάρχουν διαφορετικοί βαθμοί. Π.χ. στα Μέσα Κοινωνικής Δικτύωσης υπάρχει πολύ μεγαλύτερος βαθμός </a:t>
            </a:r>
            <a:r>
              <a:rPr lang="en-US" sz="1800"/>
              <a:t>αλληλεπίδρασης</a:t>
            </a:r>
            <a:r>
              <a:rPr lang="en-US" sz="1800"/>
              <a:t>, ενώ τα παραδοσιακά ΜΜΕ σε ψηφιακή μορφή είναι λιγότερο ανοιχτά (π.χ. δημοσιογραφία των πολιτών μέσω ΜΚΔ). </a:t>
            </a:r>
            <a:endParaRPr sz="1800"/>
          </a:p>
        </p:txBody>
      </p:sp>
      <p:grpSp>
        <p:nvGrpSpPr>
          <p:cNvPr id="225" name="Google Shape;225;g2dc2a9049e0_0_80"/>
          <p:cNvGrpSpPr/>
          <p:nvPr/>
        </p:nvGrpSpPr>
        <p:grpSpPr>
          <a:xfrm>
            <a:off x="0" y="0"/>
            <a:ext cx="8985250" cy="611188"/>
            <a:chOff x="0" y="0"/>
            <a:chExt cx="5660" cy="385"/>
          </a:xfrm>
        </p:grpSpPr>
        <p:sp>
          <p:nvSpPr>
            <p:cNvPr id="226" name="Google Shape;226;g2dc2a9049e0_0_80"/>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7" name="Google Shape;227;g2dc2a9049e0_0_80"/>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8" name="Google Shape;228;g2dc2a9049e0_0_80"/>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9" name="Google Shape;229;g2dc2a9049e0_0_80"/>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0" name="Google Shape;230;g2dc2a9049e0_0_80"/>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1" name="Google Shape;231;g2dc2a9049e0_0_80"/>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2" name="Google Shape;232;g2dc2a9049e0_0_80"/>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3" name="Google Shape;233;g2dc2a9049e0_0_80"/>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4" name="Google Shape;234;g2dc2a9049e0_0_80"/>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35" name="Google Shape;235;g2dc2a9049e0_0_80"/>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dc2a9049e0_0_95"/>
          <p:cNvSpPr txBox="1"/>
          <p:nvPr>
            <p:ph idx="1" type="body"/>
          </p:nvPr>
        </p:nvSpPr>
        <p:spPr>
          <a:xfrm>
            <a:off x="136025" y="1196975"/>
            <a:ext cx="9008100" cy="5661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800"/>
          </a:p>
          <a:p>
            <a:pPr indent="0" lvl="0" marL="0" rtl="0" algn="just">
              <a:lnSpc>
                <a:spcPct val="115000"/>
              </a:lnSpc>
              <a:spcBef>
                <a:spcPts val="0"/>
              </a:spcBef>
              <a:spcAft>
                <a:spcPts val="0"/>
              </a:spcAft>
              <a:buNone/>
            </a:pPr>
            <a:r>
              <a:rPr lang="en-US" sz="1800"/>
              <a:t>Χαρακτηριστικά αλλά και πλεονεκτήματα της ψηφιακής επικοινωνίας (Spacey, 2024)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Η ψηφιακή επικοινωνία αφορά διαφορετικά πεδία (οικονομία, πολιτισμός, πολιτική) και ξεπερνά κάθε γεωγραφικό περιορισμό</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Είναι μια μορφή επικοινωνίας με πολύ μικρότερο κόστος από αυτές των προηγούμενων εποχών. </a:t>
            </a:r>
            <a:endParaRPr sz="1800"/>
          </a:p>
          <a:p>
            <a:pPr indent="0" lvl="0" marL="45720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Η ψηφιακή επικοινωνία επιταχύνει τις αλλαγές στην οικονομία, την πολιτική και τον πολιτισμό </a:t>
            </a:r>
            <a:endParaRPr sz="1800"/>
          </a:p>
          <a:p>
            <a:pPr indent="0" lvl="0" marL="0" rtl="0" algn="just">
              <a:lnSpc>
                <a:spcPct val="115000"/>
              </a:lnSpc>
              <a:spcBef>
                <a:spcPts val="0"/>
              </a:spcBef>
              <a:spcAft>
                <a:spcPts val="0"/>
              </a:spcAft>
              <a:buNone/>
            </a:pPr>
            <a:r>
              <a:t/>
            </a:r>
            <a:endParaRPr sz="1800"/>
          </a:p>
          <a:p>
            <a:pPr indent="-342900" lvl="0" marL="457200" rtl="0" algn="just">
              <a:lnSpc>
                <a:spcPct val="115000"/>
              </a:lnSpc>
              <a:spcBef>
                <a:spcPts val="0"/>
              </a:spcBef>
              <a:spcAft>
                <a:spcPts val="0"/>
              </a:spcAft>
              <a:buSzPts val="1800"/>
              <a:buChar char="-"/>
            </a:pPr>
            <a:r>
              <a:rPr lang="en-US" sz="1800"/>
              <a:t>Είναι μια μορφή επικοινωνίας που μπορεί να προκαλέσει έναν αυξημένο βαθμό εξάρτησης (χαρακτηριστικά κατάχρησης) </a:t>
            </a:r>
            <a:endParaRPr sz="1800"/>
          </a:p>
        </p:txBody>
      </p:sp>
      <p:grpSp>
        <p:nvGrpSpPr>
          <p:cNvPr id="241" name="Google Shape;241;g2dc2a9049e0_0_95"/>
          <p:cNvGrpSpPr/>
          <p:nvPr/>
        </p:nvGrpSpPr>
        <p:grpSpPr>
          <a:xfrm>
            <a:off x="0" y="0"/>
            <a:ext cx="8985250" cy="611188"/>
            <a:chOff x="0" y="0"/>
            <a:chExt cx="5660" cy="385"/>
          </a:xfrm>
        </p:grpSpPr>
        <p:sp>
          <p:nvSpPr>
            <p:cNvPr id="242" name="Google Shape;242;g2dc2a9049e0_0_95"/>
            <p:cNvSpPr txBox="1"/>
            <p:nvPr/>
          </p:nvSpPr>
          <p:spPr>
            <a:xfrm>
              <a:off x="0" y="0"/>
              <a:ext cx="300" cy="300"/>
            </a:xfrm>
            <a:prstGeom prst="rect">
              <a:avLst/>
            </a:prstGeom>
            <a:gradFill>
              <a:gsLst>
                <a:gs pos="0">
                  <a:srgbClr val="8EC000"/>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3" name="Google Shape;243;g2dc2a9049e0_0_95"/>
            <p:cNvSpPr txBox="1"/>
            <p:nvPr/>
          </p:nvSpPr>
          <p:spPr>
            <a:xfrm>
              <a:off x="260" y="85"/>
              <a:ext cx="5400" cy="300"/>
            </a:xfrm>
            <a:prstGeom prst="rect">
              <a:avLst/>
            </a:prstGeom>
            <a:solidFill>
              <a:srgbClr val="DDDDDD">
                <a:alpha val="7451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4" name="Google Shape;244;g2dc2a9049e0_0_95"/>
            <p:cNvSpPr txBox="1"/>
            <p:nvPr/>
          </p:nvSpPr>
          <p:spPr>
            <a:xfrm>
              <a:off x="258" y="85"/>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5" name="Google Shape;245;g2dc2a9049e0_0_95"/>
            <p:cNvSpPr txBox="1"/>
            <p:nvPr/>
          </p:nvSpPr>
          <p:spPr>
            <a:xfrm>
              <a:off x="345" y="0"/>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6" name="Google Shape;246;g2dc2a9049e0_0_95"/>
            <p:cNvSpPr txBox="1"/>
            <p:nvPr/>
          </p:nvSpPr>
          <p:spPr>
            <a:xfrm>
              <a:off x="345" y="85"/>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7" name="Google Shape;247;g2dc2a9049e0_0_95"/>
            <p:cNvSpPr txBox="1"/>
            <p:nvPr/>
          </p:nvSpPr>
          <p:spPr>
            <a:xfrm>
              <a:off x="173" y="173"/>
              <a:ext cx="0" cy="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8" name="Google Shape;248;g2dc2a9049e0_0_95"/>
            <p:cNvSpPr txBox="1"/>
            <p:nvPr/>
          </p:nvSpPr>
          <p:spPr>
            <a:xfrm>
              <a:off x="83" y="86"/>
              <a:ext cx="0" cy="0"/>
            </a:xfrm>
            <a:prstGeom prst="rect">
              <a:avLst/>
            </a:prstGeom>
            <a:solidFill>
              <a:srgbClr val="9696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9" name="Google Shape;249;g2dc2a9049e0_0_95"/>
            <p:cNvSpPr txBox="1"/>
            <p:nvPr/>
          </p:nvSpPr>
          <p:spPr>
            <a:xfrm>
              <a:off x="258" y="171"/>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0" name="Google Shape;250;g2dc2a9049e0_0_95"/>
            <p:cNvSpPr txBox="1"/>
            <p:nvPr/>
          </p:nvSpPr>
          <p:spPr>
            <a:xfrm>
              <a:off x="173" y="258"/>
              <a:ext cx="0" cy="0"/>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251" name="Google Shape;251;g2dc2a9049e0_0_95"/>
          <p:cNvSpPr txBox="1"/>
          <p:nvPr>
            <p:ph type="title"/>
          </p:nvPr>
        </p:nvSpPr>
        <p:spPr>
          <a:xfrm>
            <a:off x="755650" y="546100"/>
            <a:ext cx="7416900" cy="597000"/>
          </a:xfrm>
          <a:prstGeom prst="rect">
            <a:avLst/>
          </a:prstGeom>
          <a:solidFill>
            <a:srgbClr val="B2B2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000"/>
              <a:buFont typeface="Arial"/>
              <a:buNone/>
            </a:pPr>
            <a:r>
              <a:rPr b="1" lang="en-US" sz="2000"/>
              <a:t>Ψηφιακή Πολιτική Επικοινωνία (Digital Political Communication)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2011-02-18T06:08:25Z</dcterms:created>
  <dc:creator>mmarkouli</dc:creator>
</cp:coreProperties>
</file>